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64" r:id="rId2"/>
    <p:sldId id="448" r:id="rId3"/>
    <p:sldId id="332" r:id="rId4"/>
    <p:sldId id="363" r:id="rId5"/>
    <p:sldId id="449" r:id="rId6"/>
    <p:sldId id="300" r:id="rId7"/>
    <p:sldId id="391" r:id="rId8"/>
    <p:sldId id="298" r:id="rId9"/>
    <p:sldId id="401" r:id="rId10"/>
    <p:sldId id="257" r:id="rId11"/>
    <p:sldId id="501" r:id="rId12"/>
    <p:sldId id="502" r:id="rId13"/>
    <p:sldId id="503" r:id="rId14"/>
    <p:sldId id="324" r:id="rId15"/>
    <p:sldId id="337" r:id="rId16"/>
    <p:sldId id="338" r:id="rId17"/>
    <p:sldId id="271" r:id="rId18"/>
    <p:sldId id="272" r:id="rId19"/>
    <p:sldId id="273" r:id="rId20"/>
    <p:sldId id="275" r:id="rId21"/>
    <p:sldId id="276" r:id="rId22"/>
    <p:sldId id="277" r:id="rId23"/>
    <p:sldId id="504" r:id="rId24"/>
    <p:sldId id="333" r:id="rId25"/>
    <p:sldId id="334" r:id="rId26"/>
    <p:sldId id="364" r:id="rId27"/>
    <p:sldId id="450" r:id="rId28"/>
    <p:sldId id="301" r:id="rId29"/>
    <p:sldId id="392" r:id="rId30"/>
    <p:sldId id="425" r:id="rId31"/>
    <p:sldId id="399" r:id="rId32"/>
    <p:sldId id="402" r:id="rId33"/>
    <p:sldId id="258" r:id="rId34"/>
    <p:sldId id="280" r:id="rId35"/>
    <p:sldId id="344" r:id="rId36"/>
    <p:sldId id="343" r:id="rId37"/>
    <p:sldId id="345" r:id="rId38"/>
    <p:sldId id="346" r:id="rId39"/>
    <p:sldId id="284" r:id="rId40"/>
    <p:sldId id="423" r:id="rId41"/>
    <p:sldId id="372" r:id="rId42"/>
    <p:sldId id="410" r:id="rId43"/>
    <p:sldId id="505" r:id="rId44"/>
    <p:sldId id="418" r:id="rId45"/>
    <p:sldId id="426" r:id="rId46"/>
    <p:sldId id="427" r:id="rId47"/>
    <p:sldId id="32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A5"/>
    <a:srgbClr val="EE4035"/>
    <a:srgbClr val="E65D00"/>
    <a:srgbClr val="EF4135"/>
    <a:srgbClr val="BADEFF"/>
    <a:srgbClr val="EBF5FF"/>
    <a:srgbClr val="EFF7FF"/>
    <a:srgbClr val="FFCC00"/>
    <a:srgbClr val="FFF6D4"/>
    <a:srgbClr val="FFEE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37250" autoAdjust="0"/>
  </p:normalViewPr>
  <p:slideViewPr>
    <p:cSldViewPr snapToGrid="0">
      <p:cViewPr varScale="1">
        <p:scale>
          <a:sx n="38" d="100"/>
          <a:sy n="38" d="100"/>
        </p:scale>
        <p:origin x="3312" y="60"/>
      </p:cViewPr>
      <p:guideLst/>
    </p:cSldViewPr>
  </p:slideViewPr>
  <p:notesTextViewPr>
    <p:cViewPr>
      <p:scale>
        <a:sx n="3" d="2"/>
        <a:sy n="3" d="2"/>
      </p:scale>
      <p:origin x="0" y="0"/>
    </p:cViewPr>
  </p:notesTextViewPr>
  <p:sorterViewPr>
    <p:cViewPr varScale="1">
      <p:scale>
        <a:sx n="100" d="100"/>
        <a:sy n="100" d="100"/>
      </p:scale>
      <p:origin x="0" y="-1297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this exception:</a:t>
            </a:r>
            <a:br>
              <a:rPr lang="en-GB" b="1" dirty="0">
                <a:solidFill>
                  <a:srgbClr val="FF0000"/>
                </a:solidFill>
              </a:rPr>
            </a:br>
            <a:r>
              <a:rPr lang="en-GB" b="1" dirty="0">
                <a:solidFill>
                  <a:srgbClr val="FF0000"/>
                </a:solidFill>
              </a:rPr>
              <a:t>AQA and Edexcel lists do not have </a:t>
            </a:r>
            <a:r>
              <a:rPr lang="en-GB" b="1" u="sng" dirty="0">
                <a:solidFill>
                  <a:srgbClr val="FF0000"/>
                </a:solidFill>
              </a:rPr>
              <a:t>phrase, </a:t>
            </a:r>
            <a:r>
              <a:rPr lang="en-GB" b="1" u="none" dirty="0">
                <a:solidFill>
                  <a:srgbClr val="FF0000"/>
                </a:solidFill>
              </a:rPr>
              <a:t>(which may be used as a cognate in the reading paper).</a:t>
            </a:r>
            <a:endParaRPr lang="en-GB" b="0" i="0"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i="0"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a:t>
            </a:r>
            <a:r>
              <a:rPr lang="en-GB" b="1" dirty="0" err="1"/>
              <a:t>en</a:t>
            </a:r>
            <a:r>
              <a:rPr lang="en-GB" b="1" dirty="0"/>
              <a:t>/an]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definite articles</a:t>
            </a:r>
            <a:r>
              <a:rPr lang="en-GB" b="0" i="1" dirty="0"/>
              <a:t> le </a:t>
            </a:r>
            <a:r>
              <a:rPr lang="en-GB" b="0" dirty="0"/>
              <a:t>and </a:t>
            </a:r>
            <a:r>
              <a:rPr lang="en-GB" b="0" i="1" dirty="0"/>
              <a:t>la</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Introduction</a:t>
            </a:r>
            <a:r>
              <a:rPr lang="en-GB" b="0" baseline="0" dirty="0"/>
              <a:t> of</a:t>
            </a:r>
            <a:r>
              <a:rPr lang="en-GB" b="0" dirty="0"/>
              <a:t> s-liaison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7.1.1.6 (introduce) </a:t>
            </a:r>
            <a:r>
              <a:rPr lang="fr-FR" dirty="0">
                <a:solidFill>
                  <a:srgbClr val="000000"/>
                </a:solidFill>
                <a:latin typeface="Century Gothic" panose="020B0502020202020204" pitchFamily="34" charset="0"/>
              </a:rPr>
              <a:t>acteur [1152], actrice [1152], anglais</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[784], fille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[629], français</a:t>
            </a:r>
            <a:r>
              <a:rPr lang="fr-FR" strike="noStrike"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[251], garçon [1599], médecin [827], mot [220], personne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[84], phrase [2074], le [1], la [1], les [1], en</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7.1.1.3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 [8], ai [8], avoir [8], ce (c') [12], animal [1002], chambre [633], chien [1744], chose [125], idée [239], portable [4002], règle1 [488], bon [94], un1 [3], une [3], qui? [14]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the definite articles alongside the indefinite forms, and to understand the usage of each.</a:t>
            </a:r>
          </a:p>
          <a:p>
            <a:endParaRPr lang="en-US" b="0" dirty="0"/>
          </a:p>
          <a:p>
            <a:pPr marL="228600" indent="-228600">
              <a:buAutoNum type="arabicPeriod"/>
            </a:pPr>
            <a:r>
              <a:rPr lang="en-US" b="0" dirty="0"/>
              <a:t>Click to present the revisited and new information.</a:t>
            </a:r>
          </a:p>
          <a:p>
            <a:pPr marL="228600" indent="-228600">
              <a:buAutoNum type="arabicPeriod"/>
            </a:pPr>
            <a:r>
              <a:rPr lang="en-US" b="0" dirty="0"/>
              <a:t>Where appropriate, elicit the English for the French examples given.</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379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r>
              <a:rPr lang="en-GB" b="1" dirty="0"/>
              <a:t>Aim: </a:t>
            </a:r>
            <a:r>
              <a:rPr lang="en-GB" dirty="0"/>
              <a:t>Presentation/introduction</a:t>
            </a:r>
            <a:r>
              <a:rPr lang="en-GB" baseline="0" dirty="0"/>
              <a:t> to the definite articles for nouns we use in the tasks that follow. </a:t>
            </a:r>
          </a:p>
          <a:p>
            <a:endParaRPr lang="en-GB" baseline="0" dirty="0"/>
          </a:p>
          <a:p>
            <a:r>
              <a:rPr lang="en-GB" b="1" baseline="0" dirty="0"/>
              <a:t>Procedure:</a:t>
            </a:r>
          </a:p>
          <a:p>
            <a:pPr marL="228600" indent="-228600">
              <a:buAutoNum type="arabicPeriod"/>
            </a:pPr>
            <a:r>
              <a:rPr lang="en-GB" baseline="0" dirty="0"/>
              <a:t>Click to reveal a word. Read it aloud. Students repeat.</a:t>
            </a:r>
          </a:p>
          <a:p>
            <a:pPr marL="228600" indent="-228600">
              <a:buAutoNum type="arabicPeriod"/>
            </a:pPr>
            <a:r>
              <a:rPr lang="en-GB" baseline="0" dirty="0"/>
              <a:t>Students predict to which word for ‘the’ each noun will fly to on a click – le or la? The words are animated left to right, top to bottom.</a:t>
            </a:r>
          </a:p>
          <a:p>
            <a:pPr marL="0" indent="0">
              <a:buNone/>
            </a:pPr>
            <a:endParaRPr lang="en-GB" baseline="0" dirty="0"/>
          </a:p>
          <a:p>
            <a:pPr marL="0" indent="0">
              <a:buNone/>
            </a:pPr>
            <a:r>
              <a:rPr lang="en-GB" baseline="0" dirty="0"/>
              <a:t>NB: it is anticipated that the meaning of many/most of these nouns will be known, as many are included as from previous vocab sets/for pre-learning for this lesson and will have been encountered and practised for pronunciation, meaning and gender, but not with the matching word for ‘the’.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3759125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r>
              <a:rPr lang="en-GB" b="1" dirty="0"/>
              <a:t>Aim: </a:t>
            </a:r>
            <a:r>
              <a:rPr lang="en-GB" dirty="0"/>
              <a:t>Recall of vocabulary for the </a:t>
            </a:r>
            <a:r>
              <a:rPr lang="en-GB" baseline="0" dirty="0"/>
              <a:t>active nouns in the tasks that follow, revision of their definite articles.</a:t>
            </a:r>
          </a:p>
          <a:p>
            <a:endParaRPr lang="en-GB" baseline="0" dirty="0"/>
          </a:p>
          <a:p>
            <a:r>
              <a:rPr lang="en-GB" b="1" baseline="0" dirty="0"/>
              <a:t>Procedure:</a:t>
            </a:r>
          </a:p>
          <a:p>
            <a:pPr marL="228600" indent="-228600">
              <a:buAutoNum type="arabicPeriod"/>
            </a:pPr>
            <a:r>
              <a:rPr lang="en-GB" baseline="0" dirty="0"/>
              <a:t>Click to spin a picture. Students say the French aloud with the correct article.</a:t>
            </a:r>
          </a:p>
          <a:p>
            <a:pPr marL="228600" indent="-228600">
              <a:buAutoNum type="arabicPeriod"/>
            </a:pPr>
            <a:r>
              <a:rPr lang="en-GB" baseline="0" dirty="0"/>
              <a:t>Teacher clicks to send the picture to the right gender.</a:t>
            </a:r>
          </a:p>
          <a:p>
            <a:pPr marL="0" indent="0">
              <a:buNone/>
            </a:pPr>
            <a:endParaRPr lang="en-GB" baseline="0" dirty="0"/>
          </a:p>
          <a:p>
            <a:pPr marL="0" indent="0">
              <a:buNone/>
            </a:pPr>
            <a:r>
              <a:rPr lang="en-GB" baseline="0" dirty="0"/>
              <a:t>NB: it is anticipated that the meaning of many/most of these nouns will be known, as many are included as from previous vocab sets/for pre-learning for this lesson and will have been encountered and practised for pronunciation, meaning and gender, but not with the matching word for ‘the’.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1017229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dirty="0"/>
          </a:p>
          <a:p>
            <a:r>
              <a:rPr lang="en-GB" b="1" dirty="0"/>
              <a:t>Aim: </a:t>
            </a:r>
            <a:r>
              <a:rPr lang="en-GB" b="0" dirty="0"/>
              <a:t>To identify the</a:t>
            </a:r>
            <a:r>
              <a:rPr lang="en-GB" b="0" baseline="0" dirty="0"/>
              <a:t> </a:t>
            </a:r>
            <a:r>
              <a:rPr lang="en-GB" baseline="0" dirty="0"/>
              <a:t>odd one out by identifying the gender of each noun. </a:t>
            </a:r>
          </a:p>
          <a:p>
            <a:endParaRPr lang="en-GB" baseline="0" dirty="0"/>
          </a:p>
          <a:p>
            <a:r>
              <a:rPr lang="en-GB" b="1" baseline="0" dirty="0"/>
              <a:t>Procedure:</a:t>
            </a:r>
          </a:p>
          <a:p>
            <a:pPr marL="228600" indent="-228600">
              <a:buAutoNum type="arabicPeriod"/>
            </a:pPr>
            <a:r>
              <a:rPr lang="en-GB" baseline="0" dirty="0"/>
              <a:t>See if students can infer what to do from the near cognate </a:t>
            </a:r>
            <a:r>
              <a:rPr kumimoji="0" lang="en-GB" sz="1200" b="0"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intrus</a:t>
            </a: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the </a:t>
            </a:r>
            <a:r>
              <a:rPr lang="en-GB" baseline="0" dirty="0"/>
              <a:t>task instructions.</a:t>
            </a:r>
          </a:p>
          <a:p>
            <a:pPr marL="228600" indent="-228600">
              <a:buAutoNum type="arabicPeriod"/>
            </a:pPr>
            <a:r>
              <a:rPr lang="en-GB" baseline="0" dirty="0"/>
              <a:t>Call letters A-E and ask ‘</a:t>
            </a:r>
            <a:r>
              <a:rPr lang="en-GB" baseline="0" dirty="0" err="1"/>
              <a:t>C’est</a:t>
            </a:r>
            <a:r>
              <a:rPr lang="en-GB" baseline="0" dirty="0"/>
              <a:t> qui, </a:t>
            </a:r>
            <a:r>
              <a:rPr lang="en-GB" baseline="0" dirty="0" err="1"/>
              <a:t>l’intrus</a:t>
            </a:r>
            <a:r>
              <a:rPr lang="en-GB" baseline="0" dirty="0"/>
              <a:t> ?’</a:t>
            </a:r>
          </a:p>
          <a:p>
            <a:pPr marL="228600" indent="-228600">
              <a:buAutoNum type="arabicPeriod"/>
            </a:pPr>
            <a:r>
              <a:rPr lang="en-GB" baseline="0" dirty="0"/>
              <a:t>Students answer with the French word.</a:t>
            </a:r>
          </a:p>
          <a:p>
            <a:pPr marL="228600" indent="-228600">
              <a:buAutoNum type="arabicPeriod"/>
            </a:pPr>
            <a:r>
              <a:rPr lang="en-GB" baseline="0" dirty="0"/>
              <a:t>Click to reveal answers and articles.</a:t>
            </a:r>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in title (1 is the most frequent word in French): </a:t>
            </a:r>
            <a:br>
              <a:rPr lang="en-GB" baseline="0" dirty="0"/>
            </a:br>
            <a:r>
              <a:rPr lang="en-GB" baseline="0" dirty="0" err="1"/>
              <a:t>trouver</a:t>
            </a:r>
            <a:r>
              <a:rPr lang="en-GB" baseline="0" dirty="0"/>
              <a:t> [83], </a:t>
            </a:r>
            <a:r>
              <a:rPr lang="en-GB" baseline="0" dirty="0" err="1"/>
              <a:t>intrus</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228600" indent="-228600">
              <a:buAutoNum type="arabicPeriod"/>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272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this slide could be omitted with some classes at this stage.  This is awareness raising and the learning will be reinforced later.</a:t>
            </a:r>
            <a:br>
              <a:rPr lang="en-US" b="1" dirty="0"/>
            </a:br>
            <a:endParaRPr lang="en-US" b="1" dirty="0"/>
          </a:p>
          <a:p>
            <a:r>
              <a:rPr lang="en-US" b="1" dirty="0"/>
              <a:t>Timing: 2 minutes</a:t>
            </a:r>
          </a:p>
          <a:p>
            <a:endParaRPr lang="en-US" b="1" dirty="0"/>
          </a:p>
          <a:p>
            <a:r>
              <a:rPr lang="en-US" b="1" dirty="0"/>
              <a:t>Aim: </a:t>
            </a:r>
            <a:r>
              <a:rPr lang="en-US" b="0" dirty="0"/>
              <a:t>To raise awareness of differences in the forms as uses of vocabulary items </a:t>
            </a:r>
            <a:r>
              <a:rPr lang="en-US" b="0" i="1" dirty="0" err="1"/>
              <a:t>l’anglais</a:t>
            </a:r>
            <a:r>
              <a:rPr lang="en-US" b="0" i="1" dirty="0"/>
              <a:t>, </a:t>
            </a:r>
            <a:r>
              <a:rPr lang="en-US" b="0" i="1" dirty="0" err="1"/>
              <a:t>anglais</a:t>
            </a:r>
            <a:r>
              <a:rPr lang="en-US" b="0" i="1" dirty="0"/>
              <a:t>(e), le </a:t>
            </a:r>
            <a:r>
              <a:rPr lang="en-US" b="0" i="1" dirty="0" err="1"/>
              <a:t>français</a:t>
            </a:r>
            <a:r>
              <a:rPr lang="en-US" b="0" i="1" dirty="0"/>
              <a:t> </a:t>
            </a:r>
            <a:r>
              <a:rPr lang="en-US" b="0" i="0" dirty="0"/>
              <a:t>and </a:t>
            </a:r>
            <a:r>
              <a:rPr lang="en-US" b="0" i="1" dirty="0" err="1"/>
              <a:t>française</a:t>
            </a:r>
            <a:r>
              <a:rPr lang="en-US" b="0" i="1" dirty="0"/>
              <a:t>.</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near-cognates used (1 is the most frequent word in French): </a:t>
            </a:r>
            <a:br>
              <a:rPr lang="en-GB" baseline="0" dirty="0"/>
            </a:br>
            <a:r>
              <a:rPr lang="en-GB" baseline="0" dirty="0"/>
              <a:t>langue [712], </a:t>
            </a:r>
            <a:r>
              <a:rPr lang="en-GB" baseline="0" dirty="0" err="1"/>
              <a:t>adjectif</a:t>
            </a:r>
            <a:r>
              <a:rPr lang="en-GB" baseline="0" dirty="0"/>
              <a:t> [&gt;5000], difficile [296]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definite articles. Connecting written form with meaning.</a:t>
            </a:r>
            <a:endParaRPr lang="en-US" b="1" dirty="0"/>
          </a:p>
          <a:p>
            <a:endParaRPr lang="en-US" b="1" dirty="0"/>
          </a:p>
          <a:p>
            <a:r>
              <a:rPr lang="en-US" b="1" dirty="0"/>
              <a:t>Procedure:</a:t>
            </a:r>
          </a:p>
          <a:p>
            <a:r>
              <a:rPr lang="en-US" b="0" dirty="0"/>
              <a:t>1. Students write 1-6 in their books.</a:t>
            </a:r>
          </a:p>
          <a:p>
            <a:r>
              <a:rPr lang="en-US" b="0" dirty="0"/>
              <a:t>2. Students read the sentences and decide whether which noun is being described. Tell them they need to look at the definite article to get this information. As only adjectives which are identical in the masculine and feminine forms are included, they will not find any clues in the second half of the sentence!</a:t>
            </a:r>
          </a:p>
          <a:p>
            <a:r>
              <a:rPr lang="en-US" b="0" dirty="0"/>
              <a:t>3. Click to reveal answers.</a:t>
            </a:r>
          </a:p>
          <a:p>
            <a:r>
              <a:rPr lang="en-US" b="0" dirty="0"/>
              <a:t>4. Ask</a:t>
            </a:r>
            <a:r>
              <a:rPr lang="en-US" dirty="0"/>
              <a:t> students</a:t>
            </a:r>
            <a:r>
              <a:rPr lang="en-US" baseline="0" dirty="0"/>
              <a:t> for the meanings of the sentences in English.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in task instructions (1 is the most frequent word in French): </a:t>
            </a:r>
            <a:br>
              <a:rPr lang="en-GB" baseline="0" dirty="0"/>
            </a:br>
            <a:r>
              <a:rPr lang="en-GB" baseline="0" dirty="0" err="1"/>
              <a:t>choisir</a:t>
            </a:r>
            <a:r>
              <a:rPr lang="en-GB" baseline="0" dirty="0"/>
              <a:t> [226], correct [2617], masculine [3741], </a:t>
            </a:r>
            <a:r>
              <a:rPr lang="en-GB" baseline="0" dirty="0" err="1"/>
              <a:t>féminin</a:t>
            </a:r>
            <a:r>
              <a:rPr lang="en-GB" baseline="0" dirty="0"/>
              <a:t> [2381]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197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definite articles. Connecting written form with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on a number to hear a sentence with the noun obscured.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write 1-6 and the word to which the article refers, along with any additional information they hear.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La</a:t>
            </a:r>
            <a:r>
              <a:rPr lang="en-US" baseline="0" dirty="0"/>
              <a:t> [femme] </a:t>
            </a:r>
            <a:r>
              <a:rPr lang="en-US" baseline="0" dirty="0" err="1"/>
              <a:t>est</a:t>
            </a:r>
            <a:r>
              <a:rPr lang="en-US" baseline="0" dirty="0"/>
              <a:t> </a:t>
            </a:r>
            <a:r>
              <a:rPr lang="en-US" baseline="0" dirty="0" err="1"/>
              <a:t>sympa</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 Le [</a:t>
            </a:r>
            <a:r>
              <a:rPr lang="en-US" baseline="0" dirty="0" err="1"/>
              <a:t>chien</a:t>
            </a:r>
            <a:r>
              <a:rPr lang="en-US" baseline="0" dirty="0"/>
              <a:t>] </a:t>
            </a:r>
            <a:r>
              <a:rPr lang="en-US" baseline="0" dirty="0" err="1"/>
              <a:t>est</a:t>
            </a:r>
            <a:r>
              <a:rPr lang="en-US" baseline="0" dirty="0"/>
              <a:t> </a:t>
            </a:r>
            <a:r>
              <a:rPr lang="en-US" baseline="0" dirty="0" err="1"/>
              <a:t>rapide</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3) Le [</a:t>
            </a:r>
            <a:r>
              <a:rPr lang="en-US" baseline="0" dirty="0" err="1"/>
              <a:t>médecin</a:t>
            </a:r>
            <a:r>
              <a:rPr lang="en-US" baseline="0" dirty="0"/>
              <a:t>] </a:t>
            </a:r>
            <a:r>
              <a:rPr lang="en-US" baseline="0" dirty="0" err="1"/>
              <a:t>parle</a:t>
            </a:r>
            <a:r>
              <a:rPr lang="en-US" baseline="0" dirty="0"/>
              <a:t> </a:t>
            </a:r>
            <a:r>
              <a:rPr lang="en-US" baseline="0" dirty="0" err="1"/>
              <a:t>français</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4) La [</a:t>
            </a:r>
            <a:r>
              <a:rPr lang="en-US" baseline="0" dirty="0" err="1"/>
              <a:t>fille</a:t>
            </a:r>
            <a:r>
              <a:rPr lang="en-US" baseline="0" dirty="0"/>
              <a:t>] </a:t>
            </a:r>
            <a:r>
              <a:rPr lang="en-US" baseline="0" dirty="0" err="1"/>
              <a:t>est</a:t>
            </a:r>
            <a:r>
              <a:rPr lang="en-US" baseline="0" dirty="0"/>
              <a:t> </a:t>
            </a:r>
            <a:r>
              <a:rPr lang="en-US" baseline="0" dirty="0" err="1"/>
              <a:t>malade</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5) Le [garçon] a un animal.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6) Le [</a:t>
            </a:r>
            <a:r>
              <a:rPr lang="en-US" baseline="0" dirty="0" err="1"/>
              <a:t>professeur</a:t>
            </a:r>
            <a:r>
              <a:rPr lang="en-US" baseline="0" dirty="0"/>
              <a:t>] </a:t>
            </a:r>
            <a:r>
              <a:rPr lang="en-US" baseline="0" dirty="0" err="1"/>
              <a:t>est</a:t>
            </a:r>
            <a:r>
              <a:rPr lang="en-US" baseline="0" dirty="0"/>
              <a:t> anglaise.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7) La [</a:t>
            </a:r>
            <a:r>
              <a:rPr lang="en-US" baseline="0" dirty="0" err="1"/>
              <a:t>chambre</a:t>
            </a:r>
            <a:r>
              <a:rPr lang="en-US" baseline="0" dirty="0"/>
              <a:t>] a un </a:t>
            </a:r>
            <a:r>
              <a:rPr lang="en-US" baseline="0" dirty="0" err="1"/>
              <a:t>ordinateur</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8) La [voiture] </a:t>
            </a:r>
            <a:r>
              <a:rPr lang="en-US" baseline="0" dirty="0" err="1"/>
              <a:t>est</a:t>
            </a:r>
            <a:r>
              <a:rPr lang="en-US" baseline="0" dirty="0"/>
              <a:t> </a:t>
            </a:r>
            <a:r>
              <a:rPr lang="en-US" baseline="0" dirty="0" err="1"/>
              <a:t>rapide</a:t>
            </a:r>
            <a:r>
              <a:rPr lang="en-US"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startAt="4"/>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in task instructions (1 is the most frequent word in French): </a:t>
            </a:r>
            <a:br>
              <a:rPr lang="en-GB" baseline="0" dirty="0"/>
            </a:br>
            <a:r>
              <a:rPr lang="en-GB" baseline="0" dirty="0" err="1"/>
              <a:t>choisir</a:t>
            </a:r>
            <a:r>
              <a:rPr lang="en-GB" baseline="0" dirty="0"/>
              <a:t> [226], correct [2617], masculine [3741], </a:t>
            </a:r>
            <a:r>
              <a:rPr lang="en-GB" baseline="0" dirty="0" err="1"/>
              <a:t>féminin</a:t>
            </a:r>
            <a:r>
              <a:rPr lang="en-GB" baseline="0" dirty="0"/>
              <a:t> [2381]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517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Oral production and aural recognition of definite articles.</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Students pair up.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Click to show Partner B turning away from the board.  They have a copy of their role card on paper (see following slide).</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en-US" b="0" dirty="0"/>
              <a:t>Partner A faces the board,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kumimoji="0" lang="en-US" sz="1200" b="0"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Click to bring up Partner As’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kumimoji="0" lang="en-GB" sz="1200" b="0"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Partner A reads each sentence to their partner but </a:t>
            </a:r>
            <a:r>
              <a:rPr kumimoji="0" lang="en-GB" sz="1200" b="1"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does not say out loud the word that is crossed out</a:t>
            </a:r>
            <a:r>
              <a:rPr kumimoji="0" lang="en-GB" sz="1200" b="0"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lang="en-US" b="0" dirty="0"/>
          </a:p>
          <a:p>
            <a:r>
              <a:rPr lang="en-US" b="0" dirty="0"/>
              <a:t>6.  Partner B </a:t>
            </a:r>
            <a:r>
              <a:rPr kumimoji="0" lang="en-GB" sz="1200" b="0"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ticks the noun that matches the word for </a:t>
            </a:r>
            <a:r>
              <a:rPr kumimoji="0" lang="en-GB" sz="1200" b="1" i="1"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the</a:t>
            </a:r>
            <a:r>
              <a:rPr kumimoji="0" lang="en-GB" sz="1200" b="0" i="1"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1200" b="0"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that partner A said. They then write the rest of the sentence in the appropriate gaps.</a:t>
            </a:r>
            <a:endParaRPr lang="en-US" b="0" dirty="0"/>
          </a:p>
          <a:p>
            <a:r>
              <a:rPr lang="en-US" b="0" dirty="0"/>
              <a:t>4. Partner B turns back and checks their solution against the answer slide (slide 19).</a:t>
            </a:r>
          </a:p>
          <a:p>
            <a:r>
              <a:rPr lang="en-US" b="0" dirty="0"/>
              <a:t>5. Students swap roles.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182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66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797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[en/an]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en</a:t>
            </a:r>
            <a:r>
              <a:rPr lang="en-GB" b="1" dirty="0"/>
              <a:t>/an]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enfant</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patting a child on the head/back</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en</a:t>
            </a:r>
            <a:r>
              <a:rPr lang="en-GB" b="1" dirty="0"/>
              <a:t>/an] </a:t>
            </a:r>
            <a:r>
              <a:rPr lang="en-GB" baseline="0" dirty="0"/>
              <a:t>sound, pronouncing </a:t>
            </a:r>
            <a:r>
              <a:rPr lang="en-GB" b="0" baseline="0" dirty="0"/>
              <a:t>”</a:t>
            </a:r>
            <a:r>
              <a:rPr lang="en-GB" b="1" baseline="0" dirty="0"/>
              <a:t>enfant</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72245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656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871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01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definite articles </a:t>
            </a:r>
            <a:r>
              <a:rPr lang="en-GB" b="0" i="1" dirty="0"/>
              <a:t>les </a:t>
            </a:r>
            <a:r>
              <a:rPr lang="en-GB" b="0" i="0" dirty="0"/>
              <a:t>and </a:t>
            </a:r>
            <a:r>
              <a:rPr lang="en-GB" b="0" i="1" dirty="0"/>
              <a:t>l’</a:t>
            </a:r>
            <a:endParaRPr lang="en-GB" sz="1200" b="0" i="1"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Introduction</a:t>
            </a:r>
            <a:r>
              <a:rPr lang="en-GB" b="0" baseline="0" dirty="0"/>
              <a:t> of</a:t>
            </a:r>
            <a:r>
              <a:rPr lang="en-GB" b="0" dirty="0"/>
              <a:t> plural noun forms (-s)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7.1.1.6 (introduce) </a:t>
            </a:r>
            <a:r>
              <a:rPr lang="fr-FR" dirty="0">
                <a:solidFill>
                  <a:srgbClr val="000000"/>
                </a:solidFill>
                <a:latin typeface="Century Gothic" panose="020B0502020202020204" pitchFamily="34" charset="0"/>
              </a:rPr>
              <a:t>acteur [1152], actrice [1152], anglais</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[784], fille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[629], français</a:t>
            </a:r>
            <a:r>
              <a:rPr lang="fr-FR" strike="noStrike"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[251], garçon [1599], médecin [827], mot [220], personne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[84], phrase [2074], le [1], la [1], les [1], en</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7.1.1.2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est [5], il1 [13], elle1 [38], amusant [4695], calme [1731], content [1841], intelligent [2509], malade [1066], méchant [3184], triste [1843], mais [30], ou [33], merci [1070]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3983965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shake ones head</a:t>
            </a:r>
            <a:r>
              <a:rPr lang="en-GB" baseline="0" dirty="0"/>
              <a:t> whilst waggling one’s index finger, to indicate ‘no!’</a:t>
            </a:r>
            <a:br>
              <a:rPr lang="en-GB" baseline="0" dirty="0"/>
            </a:br>
            <a:r>
              <a:rPr lang="en-GB" baseline="0" dirty="0"/>
              <a:t>4. Roll back the animations and work through 1-3 again, but this time, dropping your voice completely to listen carefully to the students saying the </a:t>
            </a:r>
            <a:r>
              <a:rPr lang="en-GB" b="1" dirty="0"/>
              <a:t>[on] </a:t>
            </a:r>
            <a:r>
              <a:rPr lang="en-GB" baseline="0" dirty="0"/>
              <a:t>sound, pronouncing </a:t>
            </a:r>
            <a:r>
              <a:rPr lang="en-GB" b="0" baseline="0" dirty="0"/>
              <a:t>”</a:t>
            </a:r>
            <a:r>
              <a:rPr lang="en-GB" b="1" baseline="0" dirty="0"/>
              <a:t>non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onze</a:t>
            </a:r>
            <a:r>
              <a:rPr lang="en-GB" baseline="0" dirty="0"/>
              <a:t> [2447]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1849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3448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98180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[on] </a:t>
            </a:r>
            <a:r>
              <a:rPr lang="en-GB" baseline="0" dirty="0"/>
              <a:t>and then the </a:t>
            </a:r>
            <a:r>
              <a:rPr lang="en-GB" b="1" baseline="0" dirty="0"/>
              <a:t>source</a:t>
            </a:r>
            <a:r>
              <a:rPr lang="en-GB" baseline="0" dirty="0"/>
              <a:t> word again ‘</a:t>
            </a:r>
            <a:r>
              <a:rPr lang="en-GB" b="1" baseline="0" dirty="0"/>
              <a:t>non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onze</a:t>
            </a:r>
            <a:r>
              <a:rPr lang="en-GB" baseline="0" dirty="0"/>
              <a:t> [2447]; </a:t>
            </a:r>
            <a:r>
              <a:rPr lang="en-GB" b="1" baseline="0" dirty="0"/>
              <a:t>continuer </a:t>
            </a:r>
            <a:r>
              <a:rPr lang="en-GB" b="0" baseline="0" dirty="0"/>
              <a:t>[113]</a:t>
            </a:r>
            <a:r>
              <a:rPr lang="en-GB" baseline="0" dirty="0"/>
              <a:t> </a:t>
            </a:r>
            <a:r>
              <a:rPr lang="en-GB" b="1" baseline="0" dirty="0"/>
              <a:t>monde</a:t>
            </a:r>
            <a:r>
              <a:rPr lang="en-GB" baseline="0" dirty="0"/>
              <a:t> [77]; </a:t>
            </a:r>
            <a:r>
              <a:rPr lang="en-GB" b="1" baseline="0" dirty="0" err="1"/>
              <a:t>montrer</a:t>
            </a:r>
            <a:r>
              <a:rPr lang="en-GB" baseline="0" dirty="0"/>
              <a:t> [108]; </a:t>
            </a:r>
            <a:r>
              <a:rPr lang="en-GB" b="1" baseline="0" dirty="0"/>
              <a:t>au fond</a:t>
            </a:r>
            <a:r>
              <a:rPr lang="en-GB" baseline="0" dirty="0"/>
              <a:t> [553]; </a:t>
            </a:r>
            <a:r>
              <a:rPr lang="en-GB" b="1" baseline="0" dirty="0"/>
              <a:t>non </a:t>
            </a:r>
            <a:r>
              <a:rPr lang="en-GB" baseline="0" dirty="0"/>
              <a:t>[72].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71697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38028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2176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2350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1" dirty="0"/>
            </a:br>
            <a:br>
              <a:rPr lang="en-GB" b="1" dirty="0"/>
            </a:br>
            <a:r>
              <a:rPr lang="en-GB" b="1" dirty="0"/>
              <a:t>Aim:  </a:t>
            </a:r>
            <a:r>
              <a:rPr lang="en-GB" b="0" dirty="0"/>
              <a:t>To differentiate between pairs of words that differ by one phoneme (one SSC that changes the meaning). These words are called minimal pairs.</a:t>
            </a:r>
            <a:br>
              <a:rPr lang="en-GB" b="0" dirty="0"/>
            </a:br>
            <a:br>
              <a:rPr lang="en-GB" b="0" dirty="0"/>
            </a:br>
            <a:r>
              <a:rPr lang="en-GB" b="1" dirty="0"/>
              <a:t>Procedure:</a:t>
            </a:r>
            <a:br>
              <a:rPr lang="en-GB" b="1" dirty="0"/>
            </a:br>
            <a:r>
              <a:rPr lang="en-GB" b="1" dirty="0"/>
              <a:t>1. </a:t>
            </a:r>
            <a:r>
              <a:rPr lang="en-GB" b="0" dirty="0"/>
              <a:t>Click to listen.</a:t>
            </a:r>
            <a:br>
              <a:rPr lang="en-GB" b="0" dirty="0"/>
            </a:br>
            <a:r>
              <a:rPr lang="en-GB" b="1" dirty="0"/>
              <a:t>2. </a:t>
            </a:r>
            <a:r>
              <a:rPr lang="en-GB" b="0" dirty="0"/>
              <a:t>Write 1 2 or 2 1 depending on the order in which the words are spoken.</a:t>
            </a:r>
            <a:br>
              <a:rPr lang="en-GB" b="1" dirty="0"/>
            </a:br>
            <a:r>
              <a:rPr lang="en-GB" b="1" dirty="0"/>
              <a:t>3. </a:t>
            </a:r>
            <a:r>
              <a:rPr lang="en-GB" b="0" dirty="0"/>
              <a:t>Click to see the answers.</a:t>
            </a:r>
          </a:p>
          <a:p>
            <a:endParaRPr lang="en-GB" b="1" dirty="0"/>
          </a:p>
          <a:p>
            <a:r>
              <a:rPr lang="en-GB" b="1" dirty="0"/>
              <a:t>Transcript</a:t>
            </a:r>
          </a:p>
          <a:p>
            <a:pPr marL="228600" indent="-228600">
              <a:buAutoNum type="alphaLcParenR"/>
            </a:pPr>
            <a:r>
              <a:rPr lang="en-GB" baseline="0" dirty="0"/>
              <a:t>cent...son</a:t>
            </a:r>
          </a:p>
          <a:p>
            <a:pPr marL="228600" indent="-228600">
              <a:buAutoNum type="alphaLcParenR"/>
            </a:pPr>
            <a:r>
              <a:rPr lang="en-GB" baseline="0" dirty="0"/>
              <a:t>on...</a:t>
            </a:r>
            <a:r>
              <a:rPr lang="en-GB" baseline="0" dirty="0" err="1"/>
              <a:t>en</a:t>
            </a:r>
            <a:endParaRPr lang="en-GB" baseline="0" dirty="0"/>
          </a:p>
          <a:p>
            <a:pPr marL="228600" indent="-228600">
              <a:buAutoNum type="alphaLcParenR" startAt="3"/>
            </a:pPr>
            <a:r>
              <a:rPr lang="en-GB" dirty="0"/>
              <a:t>don...dans</a:t>
            </a:r>
            <a:endParaRPr lang="en-GB" baseline="0" dirty="0"/>
          </a:p>
          <a:p>
            <a:pPr marL="228600" indent="-228600">
              <a:buAutoNum type="alphaLcParenR" startAt="3"/>
            </a:pPr>
            <a:r>
              <a:rPr lang="en-GB" baseline="0" dirty="0"/>
              <a:t>pan...</a:t>
            </a:r>
            <a:r>
              <a:rPr lang="en-GB" baseline="0" dirty="0" err="1"/>
              <a:t>pont</a:t>
            </a:r>
            <a:endParaRPr lang="en-GB" baseline="0" dirty="0"/>
          </a:p>
          <a:p>
            <a:pPr marL="228600" indent="-228600">
              <a:buAutoNum type="alphaLcParenR" startAt="3"/>
            </a:pPr>
            <a:r>
              <a:rPr lang="en-GB" baseline="0" dirty="0"/>
              <a:t>sans...</a:t>
            </a:r>
            <a:r>
              <a:rPr lang="en-GB" baseline="0" dirty="0" err="1"/>
              <a:t>sont</a:t>
            </a: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correctly pronounce cognates and near-cognates containing [on] in decreasing amounts of time, helping </a:t>
            </a:r>
            <a:r>
              <a:rPr lang="en-US" b="0" dirty="0" err="1"/>
              <a:t>automisation</a:t>
            </a:r>
            <a:r>
              <a:rPr lang="en-US" b="0" dirty="0"/>
              <a:t> of SSC production. Raising awareness of the difference in the English and French pronunciation of this SSC.</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pair up, and take turns trying to say all the words in 30 seconds (run the timer twice).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Click on the pictures to hear the words pronounced by a native speaker. Students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baseline="0" dirty="0">
                <a:solidFill>
                  <a:schemeClr val="tx1"/>
                </a:solidFill>
                <a:effectLst/>
                <a:latin typeface="+mn-lt"/>
                <a:ea typeface="+mn-ea"/>
                <a:cs typeface="+mn-cs"/>
              </a:rPr>
              <a:t>Move on to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prison [1010], blond [4585], contact [894], opinion [777], </a:t>
            </a:r>
            <a:r>
              <a:rPr lang="en-GB" baseline="0" dirty="0" err="1"/>
              <a:t>coton</a:t>
            </a:r>
            <a:r>
              <a:rPr lang="en-GB" baseline="0" dirty="0"/>
              <a:t> [4516], concert [1697], salon [2729], </a:t>
            </a:r>
            <a:r>
              <a:rPr lang="en-GB" sz="1200" dirty="0">
                <a:solidFill>
                  <a:schemeClr val="accent1">
                    <a:lumMod val="50000"/>
                  </a:schemeClr>
                </a:solidFill>
                <a:latin typeface="Century Gothic" panose="020B0502020202020204" pitchFamily="34" charset="0"/>
              </a:rPr>
              <a:t>revision</a:t>
            </a:r>
            <a:r>
              <a:rPr lang="en-GB" sz="1200" baseline="0" dirty="0">
                <a:solidFill>
                  <a:schemeClr val="accent1">
                    <a:lumMod val="50000"/>
                  </a:schemeClr>
                </a:solidFill>
                <a:latin typeface="Century Gothic" panose="020B0502020202020204" pitchFamily="34" charset="0"/>
              </a:rPr>
              <a:t> [2748]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029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b="1" dirty="0"/>
            </a:br>
            <a:br>
              <a:rPr lang="en-GB" b="1" dirty="0"/>
            </a:br>
            <a:r>
              <a:rPr lang="en-GB" b="1" dirty="0"/>
              <a:t>Aim: </a:t>
            </a:r>
            <a:r>
              <a:rPr lang="en-GB" b="0" dirty="0"/>
              <a:t>To recall this week’s new vocabulary.</a:t>
            </a:r>
            <a:br>
              <a:rPr lang="en-GB" b="0" dirty="0"/>
            </a:br>
            <a:br>
              <a:rPr lang="en-GB" b="0" dirty="0"/>
            </a:br>
            <a:r>
              <a:rPr lang="en-GB" b="1" dirty="0"/>
              <a:t>Procedure:</a:t>
            </a:r>
            <a:br>
              <a:rPr lang="en-GB" b="1" dirty="0"/>
            </a:br>
            <a:r>
              <a:rPr lang="en-GB" b="0" dirty="0"/>
              <a:t>1. Click to show the French, recall the English meanings, say them aloud. [1 minute]</a:t>
            </a:r>
            <a:br>
              <a:rPr lang="en-GB" b="0" dirty="0"/>
            </a:br>
            <a:r>
              <a:rPr lang="en-GB" b="0" dirty="0"/>
              <a:t>2. Click to show the English, recall the French meanings, saying them aloud. [1 minute]</a:t>
            </a:r>
            <a:br>
              <a:rPr lang="en-GB" b="0" dirty="0"/>
            </a:br>
            <a:r>
              <a:rPr lang="en-GB" b="0" dirty="0"/>
              <a:t>3. Repeat for two further minutes, to speed up recall. Note: either add rounds of disappear/appear animations OR have students support each other with one facing away from the board (i.e., tandem testing).</a:t>
            </a:r>
            <a:endParaRPr lang="fr-FR" dirty="0"/>
          </a:p>
        </p:txBody>
      </p:sp>
      <p:sp>
        <p:nvSpPr>
          <p:cNvPr id="4" name="Slide Number Placeholder 3"/>
          <p:cNvSpPr>
            <a:spLocks noGrp="1"/>
          </p:cNvSpPr>
          <p:nvPr>
            <p:ph type="sldNum" sz="quarter" idx="5"/>
          </p:nvPr>
        </p:nvSpPr>
        <p:spPr/>
        <p:txBody>
          <a:bodyPr/>
          <a:lstStyle/>
          <a:p>
            <a:fld id="{67694982-492D-4AF6-B2AF-5194BABDD445}" type="slidenum">
              <a:rPr lang="en-GB" smtClean="0"/>
              <a:t>32</a:t>
            </a:fld>
            <a:endParaRPr lang="en-GB"/>
          </a:p>
        </p:txBody>
      </p:sp>
    </p:spTree>
    <p:extLst>
      <p:ext uri="{BB962C8B-B14F-4D97-AF65-F5344CB8AC3E}">
        <p14:creationId xmlns:p14="http://schemas.microsoft.com/office/powerpoint/2010/main" val="323065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GB" b="1" dirty="0"/>
              <a:t> 2 minutes</a:t>
            </a:r>
          </a:p>
          <a:p>
            <a:endParaRPr lang="en-GB" sz="1200" b="1" kern="1200" dirty="0">
              <a:solidFill>
                <a:schemeClr val="tx1"/>
              </a:solidFill>
              <a:effectLst/>
              <a:latin typeface="Century Gothic" panose="020B0502020202020204" pitchFamily="34" charset="0"/>
              <a:ea typeface="+mn-ea"/>
              <a:cs typeface="+mn-cs"/>
            </a:endParaRPr>
          </a:p>
          <a:p>
            <a:r>
              <a:rPr lang="en-GB" sz="1200" b="1" kern="1200" dirty="0">
                <a:solidFill>
                  <a:schemeClr val="tx1"/>
                </a:solidFill>
                <a:effectLst/>
                <a:latin typeface="Century Gothic" panose="020B0502020202020204" pitchFamily="34" charset="0"/>
                <a:ea typeface="+mn-ea"/>
                <a:cs typeface="+mn-cs"/>
              </a:rPr>
              <a:t>Aim: </a:t>
            </a:r>
            <a:r>
              <a:rPr lang="en-GB" sz="1200" b="0" kern="1200" dirty="0">
                <a:solidFill>
                  <a:schemeClr val="tx1"/>
                </a:solidFill>
                <a:effectLst/>
                <a:latin typeface="Century Gothic" panose="020B0502020202020204" pitchFamily="34" charset="0"/>
                <a:ea typeface="+mn-ea"/>
                <a:cs typeface="+mn-cs"/>
              </a:rPr>
              <a:t>To highlight similarities and differences in plural noun formation between French and English.</a:t>
            </a:r>
            <a:endParaRPr lang="en-GB" sz="1200" kern="1200" dirty="0">
              <a:solidFill>
                <a:schemeClr val="tx1"/>
              </a:solidFill>
              <a:effectLst/>
              <a:latin typeface="Century Gothic" panose="020B0502020202020204" pitchFamily="34" charset="0"/>
              <a:ea typeface="+mn-ea"/>
              <a:cs typeface="+mn-cs"/>
            </a:endParaRPr>
          </a:p>
          <a:p>
            <a:endParaRPr lang="en-US" b="1" dirty="0"/>
          </a:p>
          <a:p>
            <a:r>
              <a:rPr lang="en-GB" b="1" dirty="0"/>
              <a:t>Procedure</a:t>
            </a:r>
            <a:r>
              <a:rPr lang="en-GB" dirty="0"/>
              <a:t>:</a:t>
            </a:r>
            <a:br>
              <a:rPr lang="en-GB" dirty="0"/>
            </a:br>
            <a:r>
              <a:rPr lang="en-GB" dirty="0"/>
              <a:t>1. Click to present the new information.</a:t>
            </a:r>
          </a:p>
          <a:p>
            <a:r>
              <a:rPr lang="en-GB" dirty="0"/>
              <a:t>2. Elicit English for French examples.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323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a:t>
            </a:r>
            <a:r>
              <a:rPr lang="en-US" b="0" dirty="0"/>
              <a:t>Written recognition of the singular and plural forms of definite articles and connecting form with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Procedure:</a:t>
            </a:r>
          </a:p>
          <a:p>
            <a:r>
              <a:rPr lang="en-US" b="0" dirty="0"/>
              <a:t>1. Students write 1-8 in their books.</a:t>
            </a:r>
          </a:p>
          <a:p>
            <a:r>
              <a:rPr lang="en-US" b="0" dirty="0"/>
              <a:t>2. Students read the sentences and decide whether which noun is being described. Tell them they need to look at the definite article to get this information. NB: </a:t>
            </a:r>
            <a:r>
              <a:rPr lang="en-GB" dirty="0"/>
              <a:t>It is recognised that the students could, if they notice, use the singular and plural forms of the verb or the plural adjectival agreement to decide which word would be missing (rather than the singular/plural marking on the article). However, as the article comes first and is the focus of the task, it is unlikely that they will attend to the verbs or adjectives or learn them. Some learners may ‘pick them up’  to some limited extent if they happen to notice them, but incidental exposure like this has been found to be largely ineffective for many learners. We do not recommend that teachers draw attention to these other features unless a student spontaneously notices it and mentions it. </a:t>
            </a:r>
          </a:p>
          <a:p>
            <a:r>
              <a:rPr lang="en-US" b="0" dirty="0"/>
              <a:t>3. Click to reveal answers.</a:t>
            </a:r>
          </a:p>
          <a:p>
            <a:r>
              <a:rPr lang="en-US" b="0" dirty="0"/>
              <a:t>4. Ask </a:t>
            </a:r>
            <a:r>
              <a:rPr lang="en-US" dirty="0"/>
              <a:t>students</a:t>
            </a:r>
            <a:r>
              <a:rPr lang="en-US" baseline="0" dirty="0"/>
              <a:t> for the meanings of the sentences in English.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in task instructions (1 is the most frequent word in French): </a:t>
            </a:r>
            <a:br>
              <a:rPr lang="en-GB" baseline="0" dirty="0"/>
            </a:br>
            <a:r>
              <a:rPr lang="en-GB" baseline="0" dirty="0" err="1"/>
              <a:t>confortable</a:t>
            </a:r>
            <a:r>
              <a:rPr lang="en-GB" baseline="0" dirty="0"/>
              <a:t> [3964], </a:t>
            </a: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987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a:t>
            </a:r>
            <a:r>
              <a:rPr lang="en-US" b="0" dirty="0"/>
              <a:t>Aural recognition of the singular and plural forms of definite articles and connecting form with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on a number to hear an article said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write 1-6 and the word for what the article refers to in French (or if too challenging, they write S (singular), P (plural).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answers and spelling.</a:t>
            </a:r>
          </a:p>
          <a:p>
            <a:endParaRPr lang="en-GB" b="1" dirty="0"/>
          </a:p>
          <a:p>
            <a:r>
              <a:rPr lang="en-GB" b="1" dirty="0"/>
              <a:t>Transcript:</a:t>
            </a:r>
          </a:p>
          <a:p>
            <a:pPr marL="228600" indent="-228600">
              <a:buAutoNum type="arabicParenR"/>
            </a:pPr>
            <a:r>
              <a:rPr lang="en-GB" dirty="0"/>
              <a:t>la</a:t>
            </a:r>
          </a:p>
          <a:p>
            <a:pPr marL="228600" indent="-228600">
              <a:buAutoNum type="arabicParenR"/>
            </a:pPr>
            <a:r>
              <a:rPr lang="en-GB" dirty="0"/>
              <a:t>les</a:t>
            </a:r>
          </a:p>
          <a:p>
            <a:pPr marL="228600" indent="-228600">
              <a:buAutoNum type="arabicParenR"/>
            </a:pPr>
            <a:r>
              <a:rPr lang="en-GB" dirty="0"/>
              <a:t>le</a:t>
            </a:r>
          </a:p>
          <a:p>
            <a:pPr marL="228600" indent="-228600">
              <a:buAutoNum type="arabicParenR"/>
            </a:pPr>
            <a:r>
              <a:rPr lang="en-GB" dirty="0"/>
              <a:t>les</a:t>
            </a:r>
          </a:p>
          <a:p>
            <a:pPr marL="228600" indent="-228600">
              <a:buAutoNum type="arabicParenR"/>
            </a:pPr>
            <a:r>
              <a:rPr lang="en-GB" dirty="0"/>
              <a:t>le</a:t>
            </a:r>
          </a:p>
          <a:p>
            <a:pPr marL="228600" indent="-228600">
              <a:buAutoNum type="arabicParenR"/>
            </a:pPr>
            <a:r>
              <a:rPr lang="en-GB" dirty="0"/>
              <a:t>les</a:t>
            </a:r>
          </a:p>
          <a:p>
            <a:pPr marL="0" indent="0">
              <a:buNone/>
            </a:pPr>
            <a:endParaRPr lang="en-GB" dirty="0"/>
          </a:p>
        </p:txBody>
      </p:sp>
      <p:sp>
        <p:nvSpPr>
          <p:cNvPr id="4" name="Slide Number Placeholder 3"/>
          <p:cNvSpPr>
            <a:spLocks noGrp="1"/>
          </p:cNvSpPr>
          <p:nvPr>
            <p:ph type="sldNum" sz="quarter" idx="10"/>
          </p:nvPr>
        </p:nvSpPr>
        <p:spPr/>
        <p:txBody>
          <a:bodyPr/>
          <a:lstStyle/>
          <a:p>
            <a:fld id="{67694982-492D-4AF6-B2AF-5194BABDD445}" type="slidenum">
              <a:rPr lang="en-GB" smtClean="0"/>
              <a:t>35</a:t>
            </a:fld>
            <a:endParaRPr lang="en-GB"/>
          </a:p>
        </p:txBody>
      </p:sp>
    </p:spTree>
    <p:extLst>
      <p:ext uri="{BB962C8B-B14F-4D97-AF65-F5344CB8AC3E}">
        <p14:creationId xmlns:p14="http://schemas.microsoft.com/office/powerpoint/2010/main" val="1620047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1087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dirty="0"/>
              <a:t>To</a:t>
            </a:r>
            <a:r>
              <a:rPr lang="en-GB" b="1" dirty="0"/>
              <a:t> </a:t>
            </a:r>
            <a:r>
              <a:rPr lang="en-GB" b="0" dirty="0"/>
              <a:t>practise the </a:t>
            </a:r>
            <a:r>
              <a:rPr lang="en-GB" dirty="0"/>
              <a:t>pronunciation </a:t>
            </a:r>
            <a:r>
              <a:rPr lang="en-GB" baseline="0" dirty="0"/>
              <a:t>of nouns students know so far where </a:t>
            </a:r>
            <a:r>
              <a:rPr lang="en-GB" i="1" baseline="0" dirty="0"/>
              <a:t>l’ </a:t>
            </a:r>
            <a:r>
              <a:rPr lang="en-GB" baseline="0" dirty="0"/>
              <a:t>is needed, in ‘think-pair-share’ then teacher-led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b="1" dirty="0"/>
            </a:br>
            <a:r>
              <a:rPr lang="en-US" b="0" dirty="0"/>
              <a:t>1. Click to bring up all the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Model an example.  </a:t>
            </a:r>
            <a:r>
              <a:rPr lang="en-US" b="0" dirty="0" err="1"/>
              <a:t>C’est</a:t>
            </a:r>
            <a:r>
              <a:rPr lang="en-US" b="0" dirty="0"/>
              <a:t> un animal, </a:t>
            </a:r>
            <a:r>
              <a:rPr lang="en-US" b="0" dirty="0" err="1"/>
              <a:t>oui</a:t>
            </a:r>
            <a:r>
              <a:rPr lang="en-US" b="0" dirty="0"/>
              <a:t> ? Comment </a:t>
            </a:r>
            <a:r>
              <a:rPr lang="en-US" b="0" dirty="0" err="1"/>
              <a:t>dit</a:t>
            </a:r>
            <a:r>
              <a:rPr lang="en-US" b="0" dirty="0"/>
              <a:t>-on ‘the animal/pet’ </a:t>
            </a:r>
            <a:r>
              <a:rPr lang="en-US" b="0" dirty="0" err="1"/>
              <a:t>en</a:t>
            </a:r>
            <a:r>
              <a:rPr lang="en-US" b="0" dirty="0"/>
              <a:t> </a:t>
            </a:r>
            <a:r>
              <a:rPr lang="en-US" b="0" dirty="0" err="1"/>
              <a:t>français</a:t>
            </a:r>
            <a:r>
              <a:rPr lang="en-US" b="0" dirty="0"/>
              <a:t> ? </a:t>
            </a:r>
            <a:r>
              <a:rPr lang="en-US" b="0" dirty="0" err="1"/>
              <a:t>L’animal</a:t>
            </a:r>
            <a:r>
              <a:rPr lang="en-US" b="0" dirty="0"/>
              <a:t>. </a:t>
            </a:r>
            <a:r>
              <a:rPr lang="en-US" b="0" dirty="0" err="1"/>
              <a:t>Oui</a:t>
            </a:r>
            <a:r>
              <a:rPr lang="en-US" b="0" dirty="0"/>
              <a:t>, </a:t>
            </a:r>
            <a:r>
              <a:rPr lang="en-US" b="0" dirty="0" err="1"/>
              <a:t>c’est</a:t>
            </a:r>
            <a:r>
              <a:rPr lang="en-US" b="0" dirty="0"/>
              <a:t> </a:t>
            </a:r>
            <a:r>
              <a:rPr lang="en-US" b="0" dirty="0" err="1"/>
              <a:t>ça</a:t>
            </a:r>
            <a:r>
              <a:rPr lang="en-US" b="0" dirty="0"/>
              <a:t>. </a:t>
            </a:r>
            <a:r>
              <a:rPr lang="en-US" b="0" dirty="0" err="1"/>
              <a:t>Répète</a:t>
            </a:r>
            <a:r>
              <a:rPr lang="en-US" b="0" dirty="0"/>
              <a:t> </a:t>
            </a:r>
            <a:r>
              <a:rPr lang="en-US" b="0" dirty="0" err="1"/>
              <a:t>alors</a:t>
            </a:r>
            <a:r>
              <a:rPr lang="en-US" b="0" dirty="0"/>
              <a:t>, </a:t>
            </a:r>
            <a:r>
              <a:rPr lang="en-US" b="0" dirty="0" err="1"/>
              <a:t>l’animal</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Give pupils 1 minute or so (think-pair-share) to try to come up with the French for the remaining six nouns and pronounce them together in pairs out 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Elicit responses to confirm and elicit repetition, as necessary.</a:t>
            </a:r>
            <a:br>
              <a:rPr lang="en-US" b="1" dirty="0"/>
            </a:b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in title (1 is the most frequent word in French): </a:t>
            </a:r>
            <a:br>
              <a:rPr lang="en-GB" baseline="0" dirty="0"/>
            </a:br>
            <a:r>
              <a:rPr lang="en-GB" sz="1200" b="0" i="0" kern="1200" dirty="0" err="1">
                <a:solidFill>
                  <a:schemeClr val="tx1"/>
                </a:solidFill>
                <a:effectLst/>
                <a:latin typeface="+mn-lt"/>
                <a:ea typeface="+mn-ea"/>
                <a:cs typeface="+mn-cs"/>
              </a:rPr>
              <a:t>prononciation</a:t>
            </a:r>
            <a:r>
              <a:rPr lang="en-GB" sz="1200" b="0" i="0" kern="1200" dirty="0">
                <a:solidFill>
                  <a:schemeClr val="tx1"/>
                </a:solidFill>
                <a:effectLst/>
                <a:latin typeface="+mn-lt"/>
                <a:ea typeface="+mn-ea"/>
                <a:cs typeface="+mn-cs"/>
              </a:rPr>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67694982-492D-4AF6-B2AF-5194BABDD445}" type="slidenum">
              <a:rPr lang="en-GB" smtClean="0"/>
              <a:t>37</a:t>
            </a:fld>
            <a:endParaRPr lang="en-GB"/>
          </a:p>
        </p:txBody>
      </p:sp>
    </p:spTree>
    <p:extLst>
      <p:ext uri="{BB962C8B-B14F-4D97-AF65-F5344CB8AC3E}">
        <p14:creationId xmlns:p14="http://schemas.microsoft.com/office/powerpoint/2010/main" val="9325392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definite articles and connecting form with meaning.</a:t>
            </a:r>
            <a:endParaRPr lang="en-US" b="1" dirty="0"/>
          </a:p>
          <a:p>
            <a:endParaRPr lang="en-US" b="1" dirty="0"/>
          </a:p>
          <a:p>
            <a:r>
              <a:rPr lang="en-US" b="1" dirty="0"/>
              <a:t>Procedure:</a:t>
            </a:r>
          </a:p>
          <a:p>
            <a:r>
              <a:rPr lang="en-US" b="0" dirty="0"/>
              <a:t>1. Students write 1-8 in their books.</a:t>
            </a:r>
          </a:p>
          <a:p>
            <a:r>
              <a:rPr lang="en-US" b="0" dirty="0"/>
              <a:t>2. Students read the sentences and decide whether which noun is being described. Tell them they need to look at the definite article to get this information. As only adjectives which are identical in the masculine and feminine forms are included, they will not find any clues in the second half of the sentence!</a:t>
            </a:r>
          </a:p>
          <a:p>
            <a:r>
              <a:rPr lang="en-US" b="0" dirty="0"/>
              <a:t>3. Click to reveal answers.</a:t>
            </a:r>
          </a:p>
          <a:p>
            <a:r>
              <a:rPr lang="en-US" b="0" dirty="0"/>
              <a:t>4. Aske</a:t>
            </a:r>
            <a:r>
              <a:rPr lang="en-US" dirty="0"/>
              <a:t> students</a:t>
            </a:r>
            <a:r>
              <a:rPr lang="en-US" baseline="0" dirty="0"/>
              <a:t> for the meanings of the sentences in English.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cognates used in task instructions (1 is the most frequent word in French): </a:t>
            </a:r>
            <a:br>
              <a:rPr lang="en-GB" baseline="0" dirty="0"/>
            </a:br>
            <a:r>
              <a:rPr lang="en-GB" baseline="0" dirty="0" err="1"/>
              <a:t>choisir</a:t>
            </a:r>
            <a:r>
              <a:rPr lang="en-GB" baseline="0" dirty="0"/>
              <a:t> [226], correct [2617]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fld id="{67694982-492D-4AF6-B2AF-5194BABDD445}" type="slidenum">
              <a:rPr lang="en-GB" smtClean="0"/>
              <a:t>38</a:t>
            </a:fld>
            <a:endParaRPr lang="en-GB"/>
          </a:p>
        </p:txBody>
      </p:sp>
    </p:spTree>
    <p:extLst>
      <p:ext uri="{BB962C8B-B14F-4D97-AF65-F5344CB8AC3E}">
        <p14:creationId xmlns:p14="http://schemas.microsoft.com/office/powerpoint/2010/main" val="21263960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Structured writing exercise requiring written production of the definite article.</a:t>
            </a:r>
            <a:endParaRPr lang="en-US" b="1" dirty="0"/>
          </a:p>
          <a:p>
            <a:endParaRPr lang="en-US" b="1" dirty="0"/>
          </a:p>
          <a:p>
            <a:r>
              <a:rPr lang="en-US" b="1" dirty="0"/>
              <a:t>Procedure:</a:t>
            </a:r>
          </a:p>
          <a:p>
            <a:r>
              <a:rPr lang="en-US" b="0" dirty="0"/>
              <a:t>1. Students write sentences with the nouns and verbs given. At more advanced levels, encourage use of additional adjectives to add </a:t>
            </a:r>
            <a:r>
              <a:rPr lang="en-US" b="0" dirty="0" err="1"/>
              <a:t>flavour</a:t>
            </a:r>
            <a:r>
              <a:rPr lang="en-US" b="0" dirty="0"/>
              <a:t> (this will require a reminder of agreement rules).</a:t>
            </a:r>
          </a:p>
          <a:p>
            <a:r>
              <a:rPr lang="en-US" b="0" dirty="0"/>
              <a:t>2. Click to reveal a suggested solution.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Collect further solutions from students and add them to this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126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6345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(5 slides)</a:t>
            </a:r>
          </a:p>
          <a:p>
            <a:endParaRPr lang="en-US" b="1" dirty="0"/>
          </a:p>
          <a:p>
            <a:r>
              <a:rPr lang="en-US" b="1" dirty="0"/>
              <a:t>Aim: </a:t>
            </a:r>
            <a:r>
              <a:rPr lang="en-US" b="0" dirty="0"/>
              <a:t>Introduction to the –s liaison.</a:t>
            </a:r>
          </a:p>
          <a:p>
            <a:endParaRPr lang="en-US" b="0" dirty="0"/>
          </a:p>
          <a:p>
            <a:r>
              <a:rPr lang="en-US" b="0" dirty="0"/>
              <a:t>You may wish to ask students where they have seen this phenomenon before, before revealing the final info bubble on a click.</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Listen</a:t>
            </a:r>
            <a:r>
              <a:rPr lang="en-GB" i="0" baseline="0" dirty="0"/>
              <a:t> and repeat.</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93665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3 minutes for 10 slides </a:t>
            </a:r>
            <a:r>
              <a:rPr lang="en-GB" b="0" i="0" dirty="0"/>
              <a:t>[audio missing]</a:t>
            </a:r>
            <a:endParaRPr lang="en-GB" b="1" i="0" dirty="0"/>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a:t>
            </a:r>
            <a:r>
              <a:rPr lang="en-GB" b="0" i="0" dirty="0"/>
              <a:t> to introduce the concept of s-liaison before a vowel after </a:t>
            </a:r>
            <a:r>
              <a:rPr lang="en-GB" b="0" i="1" dirty="0"/>
              <a:t>les.</a:t>
            </a:r>
          </a:p>
          <a:p>
            <a:pPr marL="0" lvl="0" indent="0" algn="l" rtl="0">
              <a:spcBef>
                <a:spcPts val="0"/>
              </a:spcBef>
              <a:spcAft>
                <a:spcPts val="0"/>
              </a:spcAft>
              <a:buNone/>
            </a:pPr>
            <a:endParaRPr lang="en-GB" b="0" i="1" dirty="0"/>
          </a:p>
          <a:p>
            <a:pPr marL="0" lvl="0" indent="0" algn="l" rtl="0">
              <a:spcBef>
                <a:spcPts val="0"/>
              </a:spcBef>
              <a:spcAft>
                <a:spcPts val="0"/>
              </a:spcAft>
              <a:buNone/>
            </a:pPr>
            <a:r>
              <a:rPr lang="en-GB" b="1" i="0" dirty="0"/>
              <a:t>Procedure:</a:t>
            </a:r>
          </a:p>
          <a:p>
            <a:pPr marL="228600" lvl="0" indent="-228600" algn="l" rtl="0">
              <a:spcBef>
                <a:spcPts val="0"/>
              </a:spcBef>
              <a:spcAft>
                <a:spcPts val="0"/>
              </a:spcAft>
              <a:buAutoNum type="arabicPeriod"/>
            </a:pPr>
            <a:r>
              <a:rPr lang="en-GB" b="0" i="0" dirty="0"/>
              <a:t>Listen and repeat.</a:t>
            </a:r>
          </a:p>
          <a:p>
            <a:pPr marL="228600" lvl="0" indent="-228600" algn="l" rtl="0">
              <a:spcBef>
                <a:spcPts val="0"/>
              </a:spcBef>
              <a:spcAft>
                <a:spcPts val="0"/>
              </a:spcAft>
              <a:buAutoNum type="arabicPeriod"/>
            </a:pPr>
            <a:r>
              <a:rPr lang="en-GB" b="0" i="0" dirty="0"/>
              <a:t>Highlight that this sounds like one word, rather than two</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26654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997596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819312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OPTIONAL additional practice (OR alternative to the previous 4 slides)</a:t>
            </a:r>
            <a:br>
              <a:rPr lang="en-GB" b="1" i="0" baseline="0" dirty="0"/>
            </a:br>
            <a:br>
              <a:rPr lang="en-GB" b="1" i="0" baseline="0" dirty="0"/>
            </a:br>
            <a:r>
              <a:rPr lang="en-GB" b="1" i="0" baseline="0" dirty="0"/>
              <a:t>Timing: 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Aim: </a:t>
            </a:r>
            <a:r>
              <a:rPr lang="en-GB" b="0" i="0" baseline="0" dirty="0"/>
              <a:t>To detect the presence or absence of an s-liaison with </a:t>
            </a:r>
            <a:r>
              <a:rPr lang="en-GB" b="0" i="1" baseline="0" dirty="0"/>
              <a:t>les</a:t>
            </a:r>
            <a:r>
              <a:rPr lang="en-GB" b="0" i="0" baseline="0" dirty="0"/>
              <a:t>, and connect this with meaning.</a:t>
            </a:r>
            <a:endParaRPr lang="en-GB" b="1"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AutoNum type="arabicPeriod"/>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Students write 1-6.</a:t>
            </a:r>
          </a:p>
          <a:p>
            <a:pPr marL="228600" lvl="0" indent="-228600" algn="l" rtl="0">
              <a:spcBef>
                <a:spcPts val="0"/>
              </a:spcBef>
              <a:spcAft>
                <a:spcPts val="0"/>
              </a:spcAft>
              <a:buAutoNum type="arabicPeriod"/>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on a button to hear a form of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followed by a beep. </a:t>
            </a:r>
          </a:p>
          <a:p>
            <a:pPr marL="228600" lvl="0" indent="-228600" algn="l" rtl="0">
              <a:spcBef>
                <a:spcPts val="0"/>
              </a:spcBef>
              <a:spcAft>
                <a:spcPts val="0"/>
              </a:spcAft>
              <a:buAutoNum type="arabicPeriod"/>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Based on the presence or absence of a liaison, students decide what comes next. Remind them it is the presence or absence of a -s- sound that will give them this information.</a:t>
            </a:r>
          </a:p>
          <a:p>
            <a:pPr marL="228600" lvl="0" indent="-228600" algn="l" rtl="0">
              <a:spcBef>
                <a:spcPts val="0"/>
              </a:spcBef>
              <a:spcAft>
                <a:spcPts val="0"/>
              </a:spcAft>
              <a:buAutoNum type="arabicPeriod"/>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Click to check.</a:t>
            </a:r>
          </a:p>
          <a:p>
            <a:pPr marL="228600" lvl="0" indent="-228600" algn="l" rtl="0">
              <a:spcBef>
                <a:spcPts val="0"/>
              </a:spcBef>
              <a:spcAft>
                <a:spcPts val="0"/>
              </a:spcAft>
              <a:buAutoNum type="arabicPeriod"/>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Full audio can be found on the next slide.</a:t>
            </a:r>
          </a:p>
          <a:p>
            <a:pPr marL="228600" lvl="0" indent="-228600" algn="l" rtl="0">
              <a:spcBef>
                <a:spcPts val="0"/>
              </a:spcBef>
              <a:spcAft>
                <a:spcPts val="0"/>
              </a:spcAft>
              <a:buAutoNum type="arabicPeriod"/>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lvl="0" indent="0" algn="l" rtl="0">
              <a:spcBef>
                <a:spcPts val="0"/>
              </a:spcBef>
              <a:spcAft>
                <a:spcPts val="0"/>
              </a:spcAft>
              <a:buNone/>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a:t>
            </a:r>
          </a:p>
          <a:p>
            <a:pPr marL="0" lvl="0" indent="0" algn="l">
              <a:lnSpc>
                <a:spcPct val="107000"/>
              </a:lnSpc>
              <a:spcAft>
                <a:spcPts val="0"/>
              </a:spcAft>
              <a:buFont typeface="+mj-lt"/>
              <a:buNone/>
            </a:pP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[garçons].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acteurs</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professeurs</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ordinateurs</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[amies].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[livres].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pP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actrices</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pP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règles</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417300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Full audio for the exercise on the previous slide.</a:t>
            </a:r>
          </a:p>
          <a:p>
            <a:pPr marL="0" lvl="0" indent="0" algn="l" rtl="0">
              <a:spcBef>
                <a:spcPts val="0"/>
              </a:spcBef>
              <a:spcAft>
                <a:spcPts val="0"/>
              </a:spcAft>
              <a:buNone/>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lvl="0" indent="0" algn="l" rtl="0">
              <a:spcBef>
                <a:spcPts val="0"/>
              </a:spcBef>
              <a:spcAft>
                <a:spcPts val="0"/>
              </a:spcAft>
              <a:buNone/>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a:t>
            </a:r>
          </a:p>
          <a:p>
            <a:pPr marL="0" lvl="0" indent="0" algn="l">
              <a:lnSpc>
                <a:spcPct val="107000"/>
              </a:lnSpc>
              <a:spcAft>
                <a:spcPts val="0"/>
              </a:spcAft>
              <a:buFont typeface="+mj-lt"/>
              <a:buNone/>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garçons.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acteurs</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professeurs</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ordinateurs</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amies.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0"/>
              </a:spcAft>
              <a:buFont typeface="+mj-lt"/>
              <a:buNone/>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livres.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actrices</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Font typeface="+mj-lt"/>
              <a:buNone/>
            </a:pP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Voici</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les </a:t>
            </a:r>
            <a:r>
              <a:rPr lang="en-GB" sz="20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règles</a:t>
            </a:r>
            <a:r>
              <a:rPr lang="en-GB"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488094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Definite articles: Gender (Article Agreement), Articles: Number (Article Agreement)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and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To have and to be: 1st person and 3rd person singular.</a:t>
            </a: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[en/an]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en</a:t>
            </a:r>
            <a:r>
              <a:rPr lang="en-GB" b="1" baseline="0" dirty="0"/>
              <a:t>/an] </a:t>
            </a:r>
            <a:r>
              <a:rPr lang="en-GB" baseline="0" dirty="0"/>
              <a:t>and then the </a:t>
            </a:r>
            <a:r>
              <a:rPr lang="en-GB" b="1" baseline="0" dirty="0"/>
              <a:t>source</a:t>
            </a:r>
            <a:r>
              <a:rPr lang="en-GB" baseline="0" dirty="0"/>
              <a:t> word again ‘</a:t>
            </a:r>
            <a:r>
              <a:rPr lang="en-GB" b="1" baseline="0" dirty="0"/>
              <a:t>enfant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grand </a:t>
            </a:r>
            <a:r>
              <a:rPr lang="en-GB" baseline="0" dirty="0"/>
              <a:t>[59]; </a:t>
            </a:r>
            <a:r>
              <a:rPr lang="en-GB" b="1" baseline="0" dirty="0" err="1"/>
              <a:t>quand</a:t>
            </a:r>
            <a:r>
              <a:rPr lang="en-GB" b="1" baseline="0" dirty="0"/>
              <a:t> </a:t>
            </a:r>
            <a:r>
              <a:rPr lang="en-GB" b="0" baseline="0" dirty="0"/>
              <a:t>[119]</a:t>
            </a:r>
            <a:r>
              <a:rPr lang="en-GB" baseline="0" dirty="0"/>
              <a:t> </a:t>
            </a:r>
            <a:r>
              <a:rPr lang="en-GB" b="1" baseline="0" dirty="0" err="1"/>
              <a:t>penser</a:t>
            </a:r>
            <a:r>
              <a:rPr lang="en-GB" b="1" baseline="0" dirty="0"/>
              <a:t> </a:t>
            </a:r>
            <a:r>
              <a:rPr lang="en-GB" baseline="0" dirty="0"/>
              <a:t>[116]; </a:t>
            </a:r>
            <a:r>
              <a:rPr lang="en-GB" b="1" baseline="0" dirty="0"/>
              <a:t>prendre</a:t>
            </a:r>
            <a:r>
              <a:rPr lang="en-GB" baseline="0" dirty="0"/>
              <a:t>[43]; </a:t>
            </a:r>
            <a:r>
              <a:rPr lang="en-GB" b="1" baseline="0" dirty="0"/>
              <a:t>encore </a:t>
            </a:r>
            <a:r>
              <a:rPr lang="en-GB" baseline="0" dirty="0"/>
              <a:t>[51]; </a:t>
            </a:r>
            <a:r>
              <a:rPr lang="en-GB" b="1" baseline="0" dirty="0"/>
              <a:t>enfant </a:t>
            </a:r>
            <a:r>
              <a:rPr lang="en-GB" baseline="0" dirty="0"/>
              <a:t>[126].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6140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662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82060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br>
              <a:rPr lang="en-GB" b="1" dirty="0"/>
            </a:br>
            <a:br>
              <a:rPr lang="en-GB" b="1" dirty="0"/>
            </a:br>
            <a:r>
              <a:rPr lang="en-GB" b="1" dirty="0"/>
              <a:t>Aim:</a:t>
            </a:r>
            <a:r>
              <a:rPr lang="en-GB" b="0" dirty="0"/>
              <a:t> to practise spoken production (read aloud) of words containing the SSC [an/</a:t>
            </a:r>
            <a:r>
              <a:rPr lang="en-GB" b="0" dirty="0" err="1"/>
              <a:t>en</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Pupils apply their phonics knowledge to read aloud these words, a mixture of known words and unknown cognates.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Each pupil has 30 seconds to pronounce as many of the words as possible.</a:t>
            </a:r>
          </a:p>
          <a:p>
            <a:pPr marL="228600" lvl="0" indent="-228600" algn="l" rtl="0">
              <a:spcBef>
                <a:spcPts val="0"/>
              </a:spcBef>
              <a:spcAft>
                <a:spcPts val="0"/>
              </a:spcAft>
              <a:buAutoNum type="arabicPeriod"/>
            </a:pPr>
            <a:r>
              <a:rPr lang="en-GB" dirty="0"/>
              <a:t>The listening partner can send his/her partner back to the start if s/he hears the [an/</a:t>
            </a:r>
            <a:r>
              <a:rPr lang="en-GB" dirty="0" err="1"/>
              <a:t>en</a:t>
            </a:r>
            <a:r>
              <a:rPr lang="en-GB" dirty="0"/>
              <a:t>] pronounced with English pronunciation or the ‘t’ sounded when it should be silent.</a:t>
            </a:r>
          </a:p>
          <a:p>
            <a:pPr marL="228600" lvl="0" indent="-228600" algn="l" rtl="0">
              <a:spcBef>
                <a:spcPts val="0"/>
              </a:spcBef>
              <a:spcAft>
                <a:spcPts val="0"/>
              </a:spcAft>
              <a:buAutoNum type="arabicPeriod"/>
            </a:pPr>
            <a:r>
              <a:rPr lang="en-GB" dirty="0"/>
              <a:t>Teacher circulates to listen and support, as needed.</a:t>
            </a:r>
          </a:p>
          <a:p>
            <a:pPr marL="228600" lvl="0" indent="-228600" algn="l" rtl="0">
              <a:spcBef>
                <a:spcPts val="0"/>
              </a:spcBef>
              <a:spcAft>
                <a:spcPts val="0"/>
              </a:spcAft>
              <a:buAutoNum type="arabicPeriod"/>
            </a:pPr>
            <a:r>
              <a:rPr lang="en-GB" dirty="0"/>
              <a:t>Pupils swap roles. Teacher resets the timer again.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aurally identify sentences containing words from this week’s vocabulary set.</a:t>
            </a:r>
            <a:endParaRPr lang="en-US" b="1" dirty="0"/>
          </a:p>
          <a:p>
            <a:endParaRPr lang="en-US" b="1" dirty="0"/>
          </a:p>
          <a:p>
            <a:r>
              <a:rPr lang="en-US" b="1" dirty="0"/>
              <a:t>Procedure:</a:t>
            </a:r>
          </a:p>
          <a:p>
            <a:r>
              <a:rPr lang="en-US" b="0" dirty="0"/>
              <a:t>1. Click on a number to hear a French sentence read out. They have seen the short forms of </a:t>
            </a:r>
            <a:r>
              <a:rPr lang="en-US" b="0" i="1" dirty="0" err="1"/>
              <a:t>parler</a:t>
            </a:r>
            <a:r>
              <a:rPr lang="en-US" b="0" i="1" dirty="0"/>
              <a:t> </a:t>
            </a:r>
            <a:r>
              <a:rPr lang="en-US" b="0" i="0" dirty="0"/>
              <a:t>and </a:t>
            </a:r>
            <a:r>
              <a:rPr lang="en-US" b="0" i="1" dirty="0" err="1"/>
              <a:t>écouter</a:t>
            </a:r>
            <a:r>
              <a:rPr lang="en-US" b="0" i="1" dirty="0"/>
              <a:t> </a:t>
            </a:r>
            <a:r>
              <a:rPr lang="en-US" b="0" i="0" dirty="0"/>
              <a:t>in the written form in previous task instructions but have not yet encountered the spoken form. You may wish to present these before beginning the exercise.</a:t>
            </a:r>
            <a:endParaRPr lang="en-US" b="0" dirty="0"/>
          </a:p>
          <a:p>
            <a:r>
              <a:rPr lang="en-US" b="0" dirty="0"/>
              <a:t>2. Students write 1-4 and A, B, or C.</a:t>
            </a:r>
          </a:p>
          <a:p>
            <a:r>
              <a:rPr lang="en-US" b="0" dirty="0"/>
              <a:t>3. Ask: ‘</a:t>
            </a:r>
            <a:r>
              <a:rPr lang="en-US" b="0" dirty="0" err="1"/>
              <a:t>C’est</a:t>
            </a:r>
            <a:r>
              <a:rPr lang="en-US" b="0" dirty="0"/>
              <a:t> phrase A, B </a:t>
            </a:r>
            <a:r>
              <a:rPr lang="en-US" b="0" dirty="0" err="1"/>
              <a:t>ou</a:t>
            </a:r>
            <a:r>
              <a:rPr lang="en-US" b="0" dirty="0"/>
              <a:t> C?’</a:t>
            </a:r>
          </a:p>
          <a:p>
            <a:r>
              <a:rPr lang="en-US" b="0" dirty="0"/>
              <a:t>4. Click to reveal answers.</a:t>
            </a:r>
          </a:p>
          <a:p>
            <a:r>
              <a:rPr lang="en-US" b="0" dirty="0"/>
              <a:t>5. Click to display an info bubble drawing attention to the male and female forms of job titles introduced this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Optional extension for advanced levels: translated some of the distractor sentences into English. Students will need some extra help with the short forms of verbs, and with the near cognate </a:t>
            </a:r>
            <a:r>
              <a:rPr lang="fr-FR" sz="1200" b="0" i="1" kern="1200" dirty="0">
                <a:solidFill>
                  <a:schemeClr val="tx1"/>
                </a:solidFill>
                <a:effectLst/>
                <a:latin typeface="+mn-lt"/>
                <a:ea typeface="+mn-ea"/>
                <a:cs typeface="+mn-cs"/>
              </a:rPr>
              <a:t>féminin.</a:t>
            </a:r>
            <a:endParaRPr lang="en-US" b="0" i="1" dirty="0"/>
          </a:p>
          <a:p>
            <a:endParaRPr lang="en-US" b="0" dirty="0"/>
          </a:p>
          <a:p>
            <a:r>
              <a:rPr lang="en-US" b="1" dirty="0"/>
              <a:t>Transcript:</a:t>
            </a:r>
          </a:p>
          <a:p>
            <a:r>
              <a:rPr lang="fr-FR" sz="1200" b="0" i="0" kern="1200" dirty="0">
                <a:solidFill>
                  <a:schemeClr val="tx1"/>
                </a:solidFill>
                <a:effectLst/>
                <a:latin typeface="+mn-lt"/>
                <a:ea typeface="+mn-ea"/>
                <a:cs typeface="+mn-cs"/>
              </a:rPr>
              <a:t>1. L’actrice parle anglais.</a:t>
            </a:r>
          </a:p>
          <a:p>
            <a:r>
              <a:rPr lang="fr-FR" sz="1200" b="0" i="0" kern="1200" dirty="0">
                <a:solidFill>
                  <a:schemeClr val="tx1"/>
                </a:solidFill>
                <a:effectLst/>
                <a:latin typeface="+mn-lt"/>
                <a:ea typeface="+mn-ea"/>
                <a:cs typeface="+mn-cs"/>
              </a:rPr>
              <a:t>2. Le mot 'phrase' est féminin.</a:t>
            </a:r>
          </a:p>
          <a:p>
            <a:r>
              <a:rPr lang="fr-FR" sz="1200" b="0" i="0" kern="1200" dirty="0">
                <a:solidFill>
                  <a:schemeClr val="tx1"/>
                </a:solidFill>
                <a:effectLst/>
                <a:latin typeface="+mn-lt"/>
                <a:ea typeface="+mn-ea"/>
                <a:cs typeface="+mn-cs"/>
              </a:rPr>
              <a:t>3. La médecin écoute le garçon.</a:t>
            </a:r>
          </a:p>
          <a:p>
            <a:r>
              <a:rPr lang="fr-FR" sz="1200" b="0" i="0" kern="1200" dirty="0">
                <a:solidFill>
                  <a:schemeClr val="tx1"/>
                </a:solidFill>
                <a:effectLst/>
                <a:latin typeface="+mn-lt"/>
                <a:ea typeface="+mn-ea"/>
                <a:cs typeface="+mn-cs"/>
              </a:rPr>
              <a:t>4. La fille parle en anglais.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near-cognates used (1 is the most frequent word in French): </a:t>
            </a:r>
            <a:br>
              <a:rPr lang="en-GB" baseline="0" dirty="0"/>
            </a:br>
            <a:r>
              <a:rPr lang="en-GB" baseline="0" dirty="0" err="1"/>
              <a:t>féminin</a:t>
            </a:r>
            <a:r>
              <a:rPr lang="en-GB" baseline="0" dirty="0"/>
              <a:t> [2381]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fr-FR" dirty="0"/>
          </a:p>
        </p:txBody>
      </p:sp>
      <p:sp>
        <p:nvSpPr>
          <p:cNvPr id="4" name="Slide Number Placeholder 3"/>
          <p:cNvSpPr>
            <a:spLocks noGrp="1"/>
          </p:cNvSpPr>
          <p:nvPr>
            <p:ph type="sldNum" sz="quarter" idx="5"/>
          </p:nvPr>
        </p:nvSpPr>
        <p:spPr/>
        <p:txBody>
          <a:bodyPr/>
          <a:lstStyle/>
          <a:p>
            <a:fld id="{67694982-492D-4AF6-B2AF-5194BABDD445}" type="slidenum">
              <a:rPr lang="en-GB" smtClean="0"/>
              <a:t>9</a:t>
            </a:fld>
            <a:endParaRPr lang="en-GB"/>
          </a:p>
        </p:txBody>
      </p:sp>
    </p:spTree>
    <p:extLst>
      <p:ext uri="{BB962C8B-B14F-4D97-AF65-F5344CB8AC3E}">
        <p14:creationId xmlns:p14="http://schemas.microsoft.com/office/powerpoint/2010/main" val="27966102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105680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485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 id="2147483680" r:id="rId15"/>
    <p:sldLayoutId id="2147483682"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12.xml"/><Relationship Id="rId16"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9.png"/><Relationship Id="rId3" Type="http://schemas.openxmlformats.org/officeDocument/2006/relationships/image" Target="../media/image37.jpeg"/><Relationship Id="rId7" Type="http://schemas.openxmlformats.org/officeDocument/2006/relationships/image" Target="../media/image24.png"/><Relationship Id="rId12" Type="http://schemas.openxmlformats.org/officeDocument/2006/relationships/image" Target="../media/image40.png"/><Relationship Id="rId17" Type="http://schemas.openxmlformats.org/officeDocument/2006/relationships/image" Target="../media/image42.png"/><Relationship Id="rId2" Type="http://schemas.openxmlformats.org/officeDocument/2006/relationships/notesSlide" Target="../notesSlides/notesSlide13.xml"/><Relationship Id="rId16"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3.png"/><Relationship Id="rId10" Type="http://schemas.openxmlformats.org/officeDocument/2006/relationships/image" Target="../media/image32.png"/><Relationship Id="rId4" Type="http://schemas.openxmlformats.org/officeDocument/2006/relationships/image" Target="../media/image38.png"/><Relationship Id="rId9" Type="http://schemas.openxmlformats.org/officeDocument/2006/relationships/image" Target="../media/image28.pn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audio" Target="../media/audio28.wav"/><Relationship Id="rId7" Type="http://schemas.openxmlformats.org/officeDocument/2006/relationships/audio" Target="../media/audio32.wav"/><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audio" Target="../media/audio31.wav"/><Relationship Id="rId5" Type="http://schemas.openxmlformats.org/officeDocument/2006/relationships/audio" Target="../media/audio30.wav"/><Relationship Id="rId4" Type="http://schemas.openxmlformats.org/officeDocument/2006/relationships/audio" Target="../media/audio29.wav"/><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27.png"/><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3" Type="http://schemas.openxmlformats.org/officeDocument/2006/relationships/image" Target="../media/image52.png"/><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image" Target="../media/image27.png"/><Relationship Id="rId10" Type="http://schemas.openxmlformats.org/officeDocument/2006/relationships/image" Target="../media/image60.png"/><Relationship Id="rId4" Type="http://schemas.openxmlformats.org/officeDocument/2006/relationships/image" Target="../media/image53.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3.pn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1.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66.png"/><Relationship Id="rId4" Type="http://schemas.openxmlformats.org/officeDocument/2006/relationships/audio" Target="../media/audio35.wav"/></Relationships>
</file>

<file path=ppt/slides/_rels/slide25.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audio" Target="../media/audio35.wav"/></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image" Target="../media/image69.png"/><Relationship Id="rId3" Type="http://schemas.openxmlformats.org/officeDocument/2006/relationships/audio" Target="../media/audio34.wav"/><Relationship Id="rId7" Type="http://schemas.openxmlformats.org/officeDocument/2006/relationships/audio" Target="../media/audio38.wav"/><Relationship Id="rId12"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audio" Target="../media/audio37.wav"/><Relationship Id="rId11" Type="http://schemas.openxmlformats.org/officeDocument/2006/relationships/image" Target="../media/image67.png"/><Relationship Id="rId5" Type="http://schemas.openxmlformats.org/officeDocument/2006/relationships/audio" Target="../media/audio35.wav"/><Relationship Id="rId10" Type="http://schemas.openxmlformats.org/officeDocument/2006/relationships/audio" Target="../media/audio41.wav"/><Relationship Id="rId4" Type="http://schemas.openxmlformats.org/officeDocument/2006/relationships/audio" Target="../media/audio36.wav"/><Relationship Id="rId9" Type="http://schemas.openxmlformats.org/officeDocument/2006/relationships/audio" Target="../media/audio40.wav"/></Relationships>
</file>

<file path=ppt/slides/_rels/slide28.xml.rels><?xml version="1.0" encoding="UTF-8" standalone="yes"?>
<Relationships xmlns="http://schemas.openxmlformats.org/package/2006/relationships"><Relationship Id="rId8" Type="http://schemas.openxmlformats.org/officeDocument/2006/relationships/audio" Target="../media/audio39.wav"/><Relationship Id="rId3" Type="http://schemas.openxmlformats.org/officeDocument/2006/relationships/audio" Target="../media/audio34.wav"/><Relationship Id="rId7" Type="http://schemas.openxmlformats.org/officeDocument/2006/relationships/audio" Target="../media/audio38.wav"/><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audio" Target="../media/audio37.wav"/><Relationship Id="rId11" Type="http://schemas.openxmlformats.org/officeDocument/2006/relationships/image" Target="../media/image67.png"/><Relationship Id="rId5" Type="http://schemas.openxmlformats.org/officeDocument/2006/relationships/audio" Target="../media/audio35.wav"/><Relationship Id="rId10" Type="http://schemas.openxmlformats.org/officeDocument/2006/relationships/audio" Target="../media/audio41.wav"/><Relationship Id="rId4" Type="http://schemas.openxmlformats.org/officeDocument/2006/relationships/audio" Target="../media/audio36.wav"/><Relationship Id="rId9" Type="http://schemas.openxmlformats.org/officeDocument/2006/relationships/audio" Target="../media/audio40.wav"/></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audio" Target="../media/audio42.wav"/><Relationship Id="rId7" Type="http://schemas.openxmlformats.org/officeDocument/2006/relationships/audio" Target="../media/audio46.wav"/><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audio" Target="../media/audio45.wav"/><Relationship Id="rId5" Type="http://schemas.openxmlformats.org/officeDocument/2006/relationships/audio" Target="../media/audio44.wav"/><Relationship Id="rId4" Type="http://schemas.openxmlformats.org/officeDocument/2006/relationships/audio" Target="../media/audio43.wav"/></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audio" Target="../media/audio52.wav"/><Relationship Id="rId18" Type="http://schemas.openxmlformats.org/officeDocument/2006/relationships/image" Target="../media/image77.png"/><Relationship Id="rId3" Type="http://schemas.openxmlformats.org/officeDocument/2006/relationships/audio" Target="../media/audio47.wav"/><Relationship Id="rId7" Type="http://schemas.openxmlformats.org/officeDocument/2006/relationships/audio" Target="../media/audio49.wav"/><Relationship Id="rId12" Type="http://schemas.openxmlformats.org/officeDocument/2006/relationships/image" Target="../media/image74.png"/><Relationship Id="rId17" Type="http://schemas.openxmlformats.org/officeDocument/2006/relationships/audio" Target="../media/audio54.wav"/><Relationship Id="rId2" Type="http://schemas.openxmlformats.org/officeDocument/2006/relationships/notesSlide" Target="../notesSlides/notesSlide31.xml"/><Relationship Id="rId16" Type="http://schemas.openxmlformats.org/officeDocument/2006/relationships/image" Target="../media/image76.png"/><Relationship Id="rId1" Type="http://schemas.openxmlformats.org/officeDocument/2006/relationships/slideLayout" Target="../slideLayouts/slideLayout3.xml"/><Relationship Id="rId6" Type="http://schemas.openxmlformats.org/officeDocument/2006/relationships/image" Target="../media/image71.png"/><Relationship Id="rId11" Type="http://schemas.openxmlformats.org/officeDocument/2006/relationships/audio" Target="../media/audio51.wav"/><Relationship Id="rId5" Type="http://schemas.openxmlformats.org/officeDocument/2006/relationships/audio" Target="../media/audio48.wav"/><Relationship Id="rId15" Type="http://schemas.openxmlformats.org/officeDocument/2006/relationships/audio" Target="../media/audio53.wav"/><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audio" Target="../media/audio50.wav"/><Relationship Id="rId14" Type="http://schemas.openxmlformats.org/officeDocument/2006/relationships/image" Target="../media/image7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9.png"/><Relationship Id="rId21" Type="http://schemas.openxmlformats.org/officeDocument/2006/relationships/image" Target="../media/image89.png"/><Relationship Id="rId7" Type="http://schemas.openxmlformats.org/officeDocument/2006/relationships/audio" Target="../media/audio58.wav"/><Relationship Id="rId12" Type="http://schemas.openxmlformats.org/officeDocument/2006/relationships/image" Target="../media/image27.png"/><Relationship Id="rId17" Type="http://schemas.openxmlformats.org/officeDocument/2006/relationships/image" Target="../media/image86.png"/><Relationship Id="rId2" Type="http://schemas.openxmlformats.org/officeDocument/2006/relationships/notesSlide" Target="../notesSlides/notesSlide35.xml"/><Relationship Id="rId16" Type="http://schemas.openxmlformats.org/officeDocument/2006/relationships/image" Target="../media/image85.png"/><Relationship Id="rId20" Type="http://schemas.openxmlformats.org/officeDocument/2006/relationships/image" Target="../media/image88.png"/><Relationship Id="rId1" Type="http://schemas.openxmlformats.org/officeDocument/2006/relationships/slideLayout" Target="../slideLayouts/slideLayout3.xml"/><Relationship Id="rId6" Type="http://schemas.openxmlformats.org/officeDocument/2006/relationships/audio" Target="../media/audio57.wav"/><Relationship Id="rId11" Type="http://schemas.openxmlformats.org/officeDocument/2006/relationships/image" Target="../media/image81.png"/><Relationship Id="rId5" Type="http://schemas.openxmlformats.org/officeDocument/2006/relationships/audio" Target="../media/audio56.wav"/><Relationship Id="rId15" Type="http://schemas.openxmlformats.org/officeDocument/2006/relationships/image" Target="../media/image84.png"/><Relationship Id="rId10" Type="http://schemas.openxmlformats.org/officeDocument/2006/relationships/image" Target="../media/image80.png"/><Relationship Id="rId19" Type="http://schemas.openxmlformats.org/officeDocument/2006/relationships/image" Target="../media/image60.png"/><Relationship Id="rId4" Type="http://schemas.openxmlformats.org/officeDocument/2006/relationships/audio" Target="../media/audio55.wav"/><Relationship Id="rId9" Type="http://schemas.openxmlformats.org/officeDocument/2006/relationships/audio" Target="../media/audio60.wav"/><Relationship Id="rId14" Type="http://schemas.openxmlformats.org/officeDocument/2006/relationships/image" Target="../media/image8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0.png"/><Relationship Id="rId7"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6.png"/><Relationship Id="rId4" Type="http://schemas.openxmlformats.org/officeDocument/2006/relationships/image" Target="../media/image91.png"/><Relationship Id="rId9" Type="http://schemas.openxmlformats.org/officeDocument/2006/relationships/image" Target="../media/image95.jp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audio" Target="../media/audio63.wav"/><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02.png"/><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3" Type="http://schemas.openxmlformats.org/officeDocument/2006/relationships/audio" Target="../media/audio64.wav"/><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8" Type="http://schemas.openxmlformats.org/officeDocument/2006/relationships/audio" Target="../media/audio70.wav"/><Relationship Id="rId3" Type="http://schemas.openxmlformats.org/officeDocument/2006/relationships/audio" Target="../media/audio65.wav"/><Relationship Id="rId7" Type="http://schemas.openxmlformats.org/officeDocument/2006/relationships/audio" Target="../media/audio69.wav"/><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audio" Target="../media/audio68.wav"/><Relationship Id="rId5" Type="http://schemas.openxmlformats.org/officeDocument/2006/relationships/audio" Target="../media/audio67.wav"/><Relationship Id="rId10" Type="http://schemas.openxmlformats.org/officeDocument/2006/relationships/image" Target="../media/image105.png"/><Relationship Id="rId4" Type="http://schemas.openxmlformats.org/officeDocument/2006/relationships/audio" Target="../media/audio66.wav"/><Relationship Id="rId9" Type="http://schemas.openxmlformats.org/officeDocument/2006/relationships/image" Target="../media/image104.png"/></Relationships>
</file>

<file path=ppt/slides/_rels/slide46.xml.rels><?xml version="1.0" encoding="UTF-8" standalone="yes"?>
<Relationships xmlns="http://schemas.openxmlformats.org/package/2006/relationships"><Relationship Id="rId8" Type="http://schemas.openxmlformats.org/officeDocument/2006/relationships/audio" Target="../media/audio76.wav"/><Relationship Id="rId3" Type="http://schemas.openxmlformats.org/officeDocument/2006/relationships/audio" Target="../media/audio71.wav"/><Relationship Id="rId7" Type="http://schemas.openxmlformats.org/officeDocument/2006/relationships/audio" Target="../media/audio75.wav"/><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audio" Target="../media/audio74.wav"/><Relationship Id="rId5" Type="http://schemas.openxmlformats.org/officeDocument/2006/relationships/audio" Target="../media/audio73.wav"/><Relationship Id="rId10" Type="http://schemas.openxmlformats.org/officeDocument/2006/relationships/image" Target="../media/image105.png"/><Relationship Id="rId4" Type="http://schemas.openxmlformats.org/officeDocument/2006/relationships/audio" Target="../media/audio72.wav"/><Relationship Id="rId9"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hyperlink" Target="https://www.rachelhawkes.com/LDPresources/Yr7French/French_Y7_Term1i_Wk7_audio.html"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106.png"/><Relationship Id="rId4" Type="http://schemas.openxmlformats.org/officeDocument/2006/relationships/hyperlink" Target="https://www.rachelhawkes.com/LDPresources/Yr7French/French_Y7_Term1i_Wk7_audio_HW_sheet.docx"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5.xml"/><Relationship Id="rId16"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2.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audio" Target="../media/audio19.wav"/><Relationship Id="rId26" Type="http://schemas.openxmlformats.org/officeDocument/2006/relationships/image" Target="../media/image21.png"/><Relationship Id="rId3" Type="http://schemas.openxmlformats.org/officeDocument/2006/relationships/image" Target="../media/image14.png"/><Relationship Id="rId21" Type="http://schemas.openxmlformats.org/officeDocument/2006/relationships/audio" Target="../media/audio22.wav"/><Relationship Id="rId7" Type="http://schemas.openxmlformats.org/officeDocument/2006/relationships/image" Target="../media/image18.png"/><Relationship Id="rId12" Type="http://schemas.openxmlformats.org/officeDocument/2006/relationships/audio" Target="../media/audio13.wav"/><Relationship Id="rId17" Type="http://schemas.openxmlformats.org/officeDocument/2006/relationships/audio" Target="../media/audio18.wav"/><Relationship Id="rId25" Type="http://schemas.openxmlformats.org/officeDocument/2006/relationships/image" Target="../media/image20.png"/><Relationship Id="rId2" Type="http://schemas.openxmlformats.org/officeDocument/2006/relationships/notesSlide" Target="../notesSlides/notesSlide8.xml"/><Relationship Id="rId16" Type="http://schemas.openxmlformats.org/officeDocument/2006/relationships/audio" Target="../media/audio17.wav"/><Relationship Id="rId20" Type="http://schemas.openxmlformats.org/officeDocument/2006/relationships/audio" Target="../media/audio21.wav"/><Relationship Id="rId1" Type="http://schemas.openxmlformats.org/officeDocument/2006/relationships/slideLayout" Target="../slideLayouts/slideLayout3.xml"/><Relationship Id="rId6" Type="http://schemas.openxmlformats.org/officeDocument/2006/relationships/image" Target="../media/image17.svg"/><Relationship Id="rId11" Type="http://schemas.openxmlformats.org/officeDocument/2006/relationships/audio" Target="../media/audio12.wav"/><Relationship Id="rId24" Type="http://schemas.microsoft.com/office/2007/relationships/hdphoto" Target="../media/hdphoto1.wdp"/><Relationship Id="rId5" Type="http://schemas.openxmlformats.org/officeDocument/2006/relationships/image" Target="../media/image16.png"/><Relationship Id="rId15" Type="http://schemas.openxmlformats.org/officeDocument/2006/relationships/audio" Target="../media/audio16.wav"/><Relationship Id="rId23" Type="http://schemas.openxmlformats.org/officeDocument/2006/relationships/image" Target="../media/image19.png"/><Relationship Id="rId10" Type="http://schemas.openxmlformats.org/officeDocument/2006/relationships/audio" Target="../media/audio11.wav"/><Relationship Id="rId19" Type="http://schemas.openxmlformats.org/officeDocument/2006/relationships/audio" Target="../media/audio20.wav"/><Relationship Id="rId4" Type="http://schemas.openxmlformats.org/officeDocument/2006/relationships/image" Target="../media/image15.svg"/><Relationship Id="rId9" Type="http://schemas.openxmlformats.org/officeDocument/2006/relationships/audio" Target="../media/audio10.wav"/><Relationship Id="rId14" Type="http://schemas.openxmlformats.org/officeDocument/2006/relationships/audio" Target="../media/audio15.wav"/><Relationship Id="rId22" Type="http://schemas.openxmlformats.org/officeDocument/2006/relationships/audio" Target="../media/audio23.wav"/></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4.wav"/><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audio" Target="../media/audio27.wav"/><Relationship Id="rId5" Type="http://schemas.openxmlformats.org/officeDocument/2006/relationships/audio" Target="../media/audio26.wav"/><Relationship Id="rId4" Type="http://schemas.openxmlformats.org/officeDocument/2006/relationships/audio" Target="../media/audio2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extLst>
              <p:ext uri="{D42A27DB-BD31-4B8C-83A1-F6EECF244321}">
                <p14:modId xmlns:p14="http://schemas.microsoft.com/office/powerpoint/2010/main" val="3335528758"/>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68" name="Bitmap Image" r:id="rId4" imgW="0" imgH="0" progId="Paint.Picture">
                  <p:embed/>
                </p:oleObj>
              </mc:Choice>
              <mc:Fallback>
                <p:oleObj name="Bitmap Image" r:id="rId4" imgW="0" imgH="0" progId="Paint.Picture">
                  <p:embed/>
                  <p:pic>
                    <p:nvPicPr>
                      <p:cNvPr id="0" name=""/>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62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1.1</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6 - Lesson 11</a:t>
            </a:r>
          </a:p>
          <a:p>
            <a:pPr lvl="0">
              <a:defRPr/>
            </a:pPr>
            <a:r>
              <a:rPr lang="en-GB" sz="1800" dirty="0">
                <a:solidFill>
                  <a:prstClr val="white"/>
                </a:solidFill>
                <a:latin typeface="Century Gothic" panose="020B0502020202020204" pitchFamily="34" charset="0"/>
              </a:rPr>
              <a:t>Victoria Hobson / Rachel Hawkes / Catherine Morris </a:t>
            </a:r>
            <a:endParaRPr lang="en-GB" sz="2000" dirty="0">
              <a:solidFill>
                <a:prstClr val="white"/>
              </a:solidFill>
              <a:latin typeface="Century Gothic" panose="020B0502020202020204" pitchFamily="34" charset="0"/>
            </a:endParaRPr>
          </a:p>
          <a:p>
            <a:pPr lvl="0">
              <a:lnSpc>
                <a:spcPct val="100000"/>
              </a:lnSpc>
              <a:spcBef>
                <a:spcPts val="0"/>
              </a:spcBef>
              <a:defRPr/>
            </a:pPr>
            <a:r>
              <a:rPr lang="en-GB" sz="1800" dirty="0">
                <a:solidFill>
                  <a:prstClr val="white"/>
                </a:solidFill>
                <a:latin typeface="Century Gothic" panose="020B0502020202020204" pitchFamily="34" charset="0"/>
                <a:ea typeface="+mn-ea"/>
                <a:cs typeface="+mn-cs"/>
              </a:rPr>
              <a:t>Artwork by: Chloé Motard</a:t>
            </a:r>
          </a:p>
          <a:p>
            <a:pPr lvl="0">
              <a:defRPr/>
            </a:pPr>
            <a:r>
              <a:rPr lang="en-GB" sz="1800" dirty="0">
                <a:solidFill>
                  <a:prstClr val="white"/>
                </a:solidFill>
                <a:latin typeface="Century Gothic" panose="020B0502020202020204" pitchFamily="34" charset="0"/>
              </a:rPr>
              <a:t>Date updated: 20.05.23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8" y="2548062"/>
            <a:ext cx="4864546" cy="844550"/>
          </a:xfrm>
        </p:spPr>
        <p:txBody>
          <a:bodyPr>
            <a:normAutofit fontScale="92500" lnSpcReduction="20000"/>
          </a:bodyPr>
          <a:lstStyle/>
          <a:p>
            <a:r>
              <a:rPr lang="en-GB" dirty="0"/>
              <a:t>definite article (le, la)</a:t>
            </a:r>
            <a:br>
              <a:rPr lang="en-GB" dirty="0"/>
            </a:br>
            <a:r>
              <a:rPr lang="en-GB" dirty="0"/>
              <a:t>s-liaison</a:t>
            </a:r>
            <a:br>
              <a:rPr lang="en-GB" dirty="0"/>
            </a:br>
            <a:r>
              <a:rPr lang="en-GB" dirty="0"/>
              <a:t>SSC [</a:t>
            </a:r>
            <a:r>
              <a:rPr lang="en-GB" dirty="0" err="1"/>
              <a:t>en</a:t>
            </a:r>
            <a:r>
              <a:rPr lang="en-GB" dirty="0"/>
              <a:t>/an]</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363537" y="1952625"/>
            <a:ext cx="8816557" cy="844550"/>
          </a:xfrm>
        </p:spPr>
        <p:txBody>
          <a:bodyPr>
            <a:normAutofit/>
          </a:bodyPr>
          <a:lstStyle/>
          <a:p>
            <a:r>
              <a:rPr lang="en-GB" sz="2800" dirty="0"/>
              <a:t>Talking about a specific person or thing [1]</a:t>
            </a:r>
          </a:p>
        </p:txBody>
      </p:sp>
      <p:sp>
        <p:nvSpPr>
          <p:cNvPr id="6" name="Text Placeholder 3">
            <a:extLst>
              <a:ext uri="{FF2B5EF4-FFF2-40B4-BE49-F238E27FC236}">
                <a16:creationId xmlns:a16="http://schemas.microsoft.com/office/drawing/2014/main" id="{455B571C-DEFE-428E-99F1-2AB3D9886C32}"/>
              </a:ext>
            </a:extLst>
          </p:cNvPr>
          <p:cNvSpPr txBox="1">
            <a:spLocks/>
          </p:cNvSpPr>
          <p:nvPr/>
        </p:nvSpPr>
        <p:spPr>
          <a:xfrm>
            <a:off x="363537" y="1108075"/>
            <a:ext cx="9079402" cy="8445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5400" b="1"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prstClr val="white"/>
                </a:solidFill>
              </a:rPr>
              <a:t>Identity: others</a:t>
            </a:r>
            <a:endParaRPr lang="en-GB" sz="4000" dirty="0"/>
          </a:p>
        </p:txBody>
      </p:sp>
      <p:pic>
        <p:nvPicPr>
          <p:cNvPr id="9" name="Picture 8" descr="A cartoon of a person looking through a camera&#10;&#10;Description automatically generated">
            <a:extLst>
              <a:ext uri="{FF2B5EF4-FFF2-40B4-BE49-F238E27FC236}">
                <a16:creationId xmlns:a16="http://schemas.microsoft.com/office/drawing/2014/main" id="{558CE2C0-6A69-42CA-8C79-A3D4776927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3551" y="4793498"/>
            <a:ext cx="1927593" cy="2009218"/>
          </a:xfrm>
          <a:prstGeom prst="rect">
            <a:avLst/>
          </a:prstGeom>
        </p:spPr>
      </p:pic>
      <p:pic>
        <p:nvPicPr>
          <p:cNvPr id="10" name="Picture 9" descr="A picture containing black, darkness&#10;&#10;Description automatically generated">
            <a:extLst>
              <a:ext uri="{FF2B5EF4-FFF2-40B4-BE49-F238E27FC236}">
                <a16:creationId xmlns:a16="http://schemas.microsoft.com/office/drawing/2014/main" id="{0C0878E9-488E-435D-A58D-E3B8C6E85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6966" y="3564846"/>
            <a:ext cx="3566068" cy="1783034"/>
          </a:xfrm>
          <a:prstGeom prst="rect">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Gender in French</a:t>
            </a:r>
          </a:p>
        </p:txBody>
      </p:sp>
      <p:sp>
        <p:nvSpPr>
          <p:cNvPr id="2" name="TextBox 1"/>
          <p:cNvSpPr txBox="1"/>
          <p:nvPr/>
        </p:nvSpPr>
        <p:spPr>
          <a:xfrm>
            <a:off x="300038" y="1227990"/>
            <a:ext cx="11379200"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already know that all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(e.g., words for things, people, countries) have a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gender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French</a:t>
            </a:r>
            <a:r>
              <a:rPr lang="en-GB" sz="2400" noProof="0" dirty="0">
                <a:solidFill>
                  <a:srgbClr val="002060"/>
                </a:solidFill>
                <a:latin typeface="Century Gothic" panose="020B0502020202020204" pitchFamily="34" charset="0"/>
              </a:rPr>
              <a:t>. All </a:t>
            </a:r>
            <a:r>
              <a:rPr lang="en-GB" sz="2400" dirty="0">
                <a:solidFill>
                  <a:srgbClr val="002060"/>
                </a:solidFill>
                <a:latin typeface="Century Gothic" panose="020B0502020202020204" pitchFamily="34" charset="0"/>
              </a:rPr>
              <a:t>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ouns are either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masculine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feminine.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1" name="Rectangle 10"/>
          <p:cNvSpPr/>
          <p:nvPr/>
        </p:nvSpPr>
        <p:spPr>
          <a:xfrm>
            <a:off x="1888701" y="2292599"/>
            <a:ext cx="209544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Masculine</a:t>
            </a:r>
          </a:p>
        </p:txBody>
      </p:sp>
      <p:sp>
        <p:nvSpPr>
          <p:cNvPr id="13" name="TextBox 12"/>
          <p:cNvSpPr txBox="1"/>
          <p:nvPr/>
        </p:nvSpPr>
        <p:spPr>
          <a:xfrm>
            <a:off x="1888701" y="3038280"/>
            <a:ext cx="13443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chien</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p:cNvSpPr txBox="1"/>
          <p:nvPr/>
        </p:nvSpPr>
        <p:spPr>
          <a:xfrm>
            <a:off x="1888701" y="372493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livre</a:t>
            </a:r>
          </a:p>
        </p:txBody>
      </p:sp>
      <p:sp>
        <p:nvSpPr>
          <p:cNvPr id="15" name="TextBox 14"/>
          <p:cNvSpPr txBox="1"/>
          <p:nvPr/>
        </p:nvSpPr>
        <p:spPr>
          <a:xfrm>
            <a:off x="1888701" y="430422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portable</a:t>
            </a:r>
          </a:p>
        </p:txBody>
      </p:sp>
      <p:sp>
        <p:nvSpPr>
          <p:cNvPr id="16" name="TextBox 15"/>
          <p:cNvSpPr txBox="1"/>
          <p:nvPr/>
        </p:nvSpPr>
        <p:spPr>
          <a:xfrm>
            <a:off x="6669576" y="300312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chambre</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p:cNvSpPr txBox="1"/>
          <p:nvPr/>
        </p:nvSpPr>
        <p:spPr>
          <a:xfrm>
            <a:off x="6669576" y="371154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chose</a:t>
            </a:r>
          </a:p>
        </p:txBody>
      </p:sp>
      <p:sp>
        <p:nvSpPr>
          <p:cNvPr id="18" name="Rectangle 17"/>
          <p:cNvSpPr/>
          <p:nvPr/>
        </p:nvSpPr>
        <p:spPr>
          <a:xfrm>
            <a:off x="6669576" y="2299460"/>
            <a:ext cx="187262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Feminine</a:t>
            </a:r>
          </a:p>
        </p:txBody>
      </p:sp>
      <p:sp>
        <p:nvSpPr>
          <p:cNvPr id="20" name="TextBox 19"/>
          <p:cNvSpPr txBox="1"/>
          <p:nvPr/>
        </p:nvSpPr>
        <p:spPr>
          <a:xfrm>
            <a:off x="6669576" y="4358651"/>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règle</a:t>
            </a:r>
            <a:endPar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1" name="TextBox 20"/>
          <p:cNvSpPr txBox="1"/>
          <p:nvPr/>
        </p:nvSpPr>
        <p:spPr>
          <a:xfrm>
            <a:off x="420111" y="5224519"/>
            <a:ext cx="11379200"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say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an</a:t>
            </a:r>
            <a:r>
              <a:rPr lang="en-GB" sz="2400" dirty="0">
                <a:solidFill>
                  <a:srgbClr val="002060"/>
                </a:solidFill>
                <a:latin typeface="Century Gothic" panose="020B0502020202020204" pitchFamily="34" charset="0"/>
              </a:rPr>
              <a:t> in French before a noun, you use </a:t>
            </a:r>
            <a:r>
              <a:rPr lang="en-GB" sz="2400" b="1" i="1" dirty="0">
                <a:solidFill>
                  <a:srgbClr val="002060"/>
                </a:solidFill>
                <a:latin typeface="Century Gothic" panose="020B0502020202020204" pitchFamily="34" charset="0"/>
              </a:rPr>
              <a:t>un</a:t>
            </a:r>
            <a:r>
              <a:rPr lang="en-GB" sz="2400" dirty="0">
                <a:solidFill>
                  <a:srgbClr val="002060"/>
                </a:solidFill>
                <a:latin typeface="Century Gothic" panose="020B0502020202020204" pitchFamily="34" charset="0"/>
              </a:rPr>
              <a:t> or </a:t>
            </a:r>
            <a:r>
              <a:rPr lang="en-GB" sz="2400" b="1" i="1" dirty="0" err="1">
                <a:solidFill>
                  <a:srgbClr val="002060"/>
                </a:solidFill>
                <a:latin typeface="Century Gothic" panose="020B0502020202020204" pitchFamily="34" charset="0"/>
              </a:rPr>
              <a:t>une</a:t>
            </a:r>
            <a:r>
              <a:rPr lang="en-GB" sz="2400" i="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according to whether the noun is masculine or feminine.</a:t>
            </a:r>
          </a:p>
        </p:txBody>
      </p:sp>
      <p:sp>
        <p:nvSpPr>
          <p:cNvPr id="23" name="TextBox 22"/>
          <p:cNvSpPr txBox="1"/>
          <p:nvPr/>
        </p:nvSpPr>
        <p:spPr>
          <a:xfrm>
            <a:off x="1118408" y="3041904"/>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ea typeface="+mn-ea"/>
                <a:cs typeface="+mn-cs"/>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4" name="TextBox 23"/>
          <p:cNvSpPr txBox="1"/>
          <p:nvPr/>
        </p:nvSpPr>
        <p:spPr>
          <a:xfrm>
            <a:off x="1118408" y="3689872"/>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ea typeface="+mn-ea"/>
                <a:cs typeface="+mn-cs"/>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24"/>
          <p:cNvSpPr txBox="1"/>
          <p:nvPr/>
        </p:nvSpPr>
        <p:spPr>
          <a:xfrm>
            <a:off x="1118408" y="4298258"/>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chemeClr val="accent1">
                    <a:lumMod val="75000"/>
                  </a:schemeClr>
                </a:solidFill>
                <a:effectLst/>
                <a:uLnTx/>
                <a:uFillTx/>
                <a:latin typeface="Century Gothic" panose="020B0502020202020204" pitchFamily="34" charset="0"/>
                <a:ea typeface="+mn-ea"/>
                <a:cs typeface="+mn-cs"/>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TextBox 25"/>
          <p:cNvSpPr txBox="1"/>
          <p:nvPr/>
        </p:nvSpPr>
        <p:spPr>
          <a:xfrm>
            <a:off x="5724127" y="3010984"/>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err="1">
                <a:solidFill>
                  <a:srgbClr val="FF0000"/>
                </a:solidFill>
                <a:latin typeface="Century Gothic" panose="020B0502020202020204" pitchFamily="34" charset="0"/>
              </a:rPr>
              <a:t>une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7" name="TextBox 26"/>
          <p:cNvSpPr txBox="1"/>
          <p:nvPr/>
        </p:nvSpPr>
        <p:spPr>
          <a:xfrm>
            <a:off x="5724127" y="373208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err="1">
                <a:solidFill>
                  <a:srgbClr val="FF0000"/>
                </a:solidFill>
                <a:latin typeface="Century Gothic" panose="020B0502020202020204" pitchFamily="34" charset="0"/>
              </a:rPr>
              <a:t>une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9" name="TextBox 28"/>
          <p:cNvSpPr txBox="1"/>
          <p:nvPr/>
        </p:nvSpPr>
        <p:spPr>
          <a:xfrm>
            <a:off x="5671642" y="4338989"/>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err="1">
                <a:solidFill>
                  <a:srgbClr val="FF0000"/>
                </a:solidFill>
                <a:latin typeface="Century Gothic" panose="020B0502020202020204" pitchFamily="34" charset="0"/>
              </a:rPr>
              <a:t>une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0" name="TextBox 29"/>
          <p:cNvSpPr txBox="1"/>
          <p:nvPr/>
        </p:nvSpPr>
        <p:spPr>
          <a:xfrm>
            <a:off x="3648619" y="3003125"/>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a dog</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1" name="TextBox 30"/>
          <p:cNvSpPr txBox="1"/>
          <p:nvPr/>
        </p:nvSpPr>
        <p:spPr>
          <a:xfrm>
            <a:off x="3614948" y="3687674"/>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a book</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2" name="TextBox 31"/>
          <p:cNvSpPr txBox="1"/>
          <p:nvPr/>
        </p:nvSpPr>
        <p:spPr>
          <a:xfrm>
            <a:off x="3614947" y="4329524"/>
            <a:ext cx="196513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a mobile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3" name="TextBox 32"/>
          <p:cNvSpPr txBox="1"/>
          <p:nvPr/>
        </p:nvSpPr>
        <p:spPr>
          <a:xfrm>
            <a:off x="8772945" y="3037739"/>
            <a:ext cx="25324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a bedroom</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4" name="TextBox 33"/>
          <p:cNvSpPr txBox="1"/>
          <p:nvPr/>
        </p:nvSpPr>
        <p:spPr>
          <a:xfrm>
            <a:off x="8772945" y="3711543"/>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a thing</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5" name="TextBox 34"/>
          <p:cNvSpPr txBox="1"/>
          <p:nvPr/>
        </p:nvSpPr>
        <p:spPr>
          <a:xfrm>
            <a:off x="8799726" y="4363088"/>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a ruler</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28" name="TextBox 27"/>
          <p:cNvSpPr txBox="1"/>
          <p:nvPr/>
        </p:nvSpPr>
        <p:spPr>
          <a:xfrm>
            <a:off x="420111" y="5228956"/>
            <a:ext cx="11379200"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say </a:t>
            </a:r>
            <a:r>
              <a:rPr lang="en-GB" sz="2400" b="1" dirty="0">
                <a:solidFill>
                  <a:srgbClr val="002060"/>
                </a:solidFill>
                <a:latin typeface="Century Gothic" panose="020B0502020202020204" pitchFamily="34" charset="0"/>
              </a:rPr>
              <a:t>the</a:t>
            </a:r>
            <a:r>
              <a:rPr lang="en-GB" sz="2400" dirty="0">
                <a:solidFill>
                  <a:srgbClr val="002060"/>
                </a:solidFill>
                <a:latin typeface="Century Gothic" panose="020B0502020202020204" pitchFamily="34" charset="0"/>
              </a:rPr>
              <a:t> in French before a noun, you use </a:t>
            </a:r>
            <a:r>
              <a:rPr lang="en-GB" sz="2400" b="1" i="1" dirty="0">
                <a:solidFill>
                  <a:srgbClr val="002060"/>
                </a:solidFill>
                <a:latin typeface="Century Gothic" panose="020B0502020202020204" pitchFamily="34" charset="0"/>
              </a:rPr>
              <a:t>le</a:t>
            </a:r>
            <a:r>
              <a:rPr lang="en-GB" sz="2400" dirty="0">
                <a:solidFill>
                  <a:srgbClr val="002060"/>
                </a:solidFill>
                <a:latin typeface="Century Gothic" panose="020B0502020202020204" pitchFamily="34" charset="0"/>
              </a:rPr>
              <a:t> or </a:t>
            </a:r>
            <a:r>
              <a:rPr lang="en-GB" sz="2400" b="1" i="1" dirty="0">
                <a:solidFill>
                  <a:srgbClr val="002060"/>
                </a:solidFill>
                <a:latin typeface="Century Gothic" panose="020B0502020202020204" pitchFamily="34" charset="0"/>
              </a:rPr>
              <a:t>la</a:t>
            </a:r>
            <a:r>
              <a:rPr lang="en-GB" sz="2400" i="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according to whether the noun is masculine or feminine.</a:t>
            </a:r>
          </a:p>
        </p:txBody>
      </p:sp>
      <p:sp>
        <p:nvSpPr>
          <p:cNvPr id="37" name="TextBox 36"/>
          <p:cNvSpPr txBox="1"/>
          <p:nvPr/>
        </p:nvSpPr>
        <p:spPr>
          <a:xfrm>
            <a:off x="1209965" y="3056423"/>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noProof="0" dirty="0">
                <a:solidFill>
                  <a:schemeClr val="accent1">
                    <a:lumMod val="75000"/>
                  </a:schemeClr>
                </a:solidFill>
                <a:latin typeface="Century Gothic" panose="020B0502020202020204" pitchFamily="34" charset="0"/>
              </a:rPr>
              <a:t>le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8" name="TextBox 37"/>
          <p:cNvSpPr txBox="1"/>
          <p:nvPr/>
        </p:nvSpPr>
        <p:spPr>
          <a:xfrm>
            <a:off x="3591696" y="3010984"/>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dog</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9" name="TextBox 38"/>
          <p:cNvSpPr txBox="1"/>
          <p:nvPr/>
        </p:nvSpPr>
        <p:spPr>
          <a:xfrm>
            <a:off x="1226292" y="3710208"/>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noProof="0" dirty="0">
                <a:solidFill>
                  <a:schemeClr val="accent1">
                    <a:lumMod val="75000"/>
                  </a:schemeClr>
                </a:solidFill>
                <a:latin typeface="Century Gothic" panose="020B0502020202020204" pitchFamily="34" charset="0"/>
              </a:rPr>
              <a:t>le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0" name="TextBox 39"/>
          <p:cNvSpPr txBox="1"/>
          <p:nvPr/>
        </p:nvSpPr>
        <p:spPr>
          <a:xfrm>
            <a:off x="3595428" y="3721510"/>
            <a:ext cx="239482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book</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41" name="TextBox 40"/>
          <p:cNvSpPr txBox="1"/>
          <p:nvPr/>
        </p:nvSpPr>
        <p:spPr>
          <a:xfrm>
            <a:off x="1209965" y="4303575"/>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noProof="0" dirty="0">
                <a:solidFill>
                  <a:schemeClr val="accent1">
                    <a:lumMod val="75000"/>
                  </a:schemeClr>
                </a:solidFill>
                <a:latin typeface="Century Gothic" panose="020B0502020202020204" pitchFamily="34" charset="0"/>
              </a:rPr>
              <a:t>le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2" name="TextBox 41"/>
          <p:cNvSpPr txBox="1"/>
          <p:nvPr/>
        </p:nvSpPr>
        <p:spPr>
          <a:xfrm>
            <a:off x="3591696" y="4329524"/>
            <a:ext cx="22791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mobile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43" name="TextBox 42"/>
          <p:cNvSpPr txBox="1"/>
          <p:nvPr/>
        </p:nvSpPr>
        <p:spPr>
          <a:xfrm>
            <a:off x="5907150" y="2982581"/>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noProof="0" dirty="0">
                <a:solidFill>
                  <a:srgbClr val="FF0000"/>
                </a:solidFill>
                <a:latin typeface="Century Gothic" panose="020B0502020202020204" pitchFamily="34" charset="0"/>
              </a:rPr>
              <a:t>la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4" name="TextBox 43"/>
          <p:cNvSpPr txBox="1"/>
          <p:nvPr/>
        </p:nvSpPr>
        <p:spPr>
          <a:xfrm>
            <a:off x="8774309" y="3048011"/>
            <a:ext cx="27826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a:t>
            </a:r>
            <a:r>
              <a:rPr lang="en-GB" sz="3000" noProof="0" dirty="0">
                <a:solidFill>
                  <a:srgbClr val="4472C4">
                    <a:lumMod val="50000"/>
                  </a:srgbClr>
                </a:solidFill>
                <a:latin typeface="Century Gothic" panose="020B0502020202020204" pitchFamily="34" charset="0"/>
              </a:rPr>
              <a:t> bedroom</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47" name="TextBox 46"/>
          <p:cNvSpPr txBox="1"/>
          <p:nvPr/>
        </p:nvSpPr>
        <p:spPr>
          <a:xfrm>
            <a:off x="5986097" y="3692979"/>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noProof="0" dirty="0">
                <a:solidFill>
                  <a:srgbClr val="FF0000"/>
                </a:solidFill>
                <a:latin typeface="Century Gothic" panose="020B0502020202020204" pitchFamily="34" charset="0"/>
              </a:rPr>
              <a:t>la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8" name="TextBox 47"/>
          <p:cNvSpPr txBox="1"/>
          <p:nvPr/>
        </p:nvSpPr>
        <p:spPr>
          <a:xfrm>
            <a:off x="8765740" y="3703863"/>
            <a:ext cx="25324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thing</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49" name="TextBox 48"/>
          <p:cNvSpPr txBox="1"/>
          <p:nvPr/>
        </p:nvSpPr>
        <p:spPr>
          <a:xfrm>
            <a:off x="6019667" y="4374974"/>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noProof="0" dirty="0">
                <a:solidFill>
                  <a:srgbClr val="FF0000"/>
                </a:solidFill>
                <a:latin typeface="Century Gothic" panose="020B0502020202020204" pitchFamily="34" charset="0"/>
              </a:rPr>
              <a:t>la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0" name="TextBox 49"/>
          <p:cNvSpPr txBox="1"/>
          <p:nvPr/>
        </p:nvSpPr>
        <p:spPr>
          <a:xfrm>
            <a:off x="8772945" y="4350792"/>
            <a:ext cx="25324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the ruler</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46" name="Rounded Rectangle 46">
            <a:extLst>
              <a:ext uri="{FF2B5EF4-FFF2-40B4-BE49-F238E27FC236}">
                <a16:creationId xmlns:a16="http://schemas.microsoft.com/office/drawing/2014/main" id="{A345E918-66F9-4CB7-9ADD-F8A83281FE33}"/>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087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 presetClass="exit" presetSubtype="4" fill="hold" grpId="1" nodeType="clickEffect">
                                  <p:stCondLst>
                                    <p:cond delay="0"/>
                                  </p:stCondLst>
                                  <p:childTnLst>
                                    <p:anim calcmode="lin" valueType="num">
                                      <p:cBhvr additive="base">
                                        <p:cTn id="94" dur="500"/>
                                        <p:tgtEl>
                                          <p:spTgt spid="21"/>
                                        </p:tgtEl>
                                        <p:attrNameLst>
                                          <p:attrName>ppt_x</p:attrName>
                                        </p:attrNameLst>
                                      </p:cBhvr>
                                      <p:tavLst>
                                        <p:tav tm="0">
                                          <p:val>
                                            <p:strVal val="ppt_x"/>
                                          </p:val>
                                        </p:tav>
                                        <p:tav tm="100000">
                                          <p:val>
                                            <p:strVal val="ppt_x"/>
                                          </p:val>
                                        </p:tav>
                                      </p:tavLst>
                                    </p:anim>
                                    <p:anim calcmode="lin" valueType="num">
                                      <p:cBhvr additive="base">
                                        <p:cTn id="95" dur="500"/>
                                        <p:tgtEl>
                                          <p:spTgt spid="21"/>
                                        </p:tgtEl>
                                        <p:attrNameLst>
                                          <p:attrName>ppt_y</p:attrName>
                                        </p:attrNameLst>
                                      </p:cBhvr>
                                      <p:tavLst>
                                        <p:tav tm="0">
                                          <p:val>
                                            <p:strVal val="ppt_y"/>
                                          </p:val>
                                        </p:tav>
                                        <p:tav tm="100000">
                                          <p:val>
                                            <p:strVal val="1+ppt_h/2"/>
                                          </p:val>
                                        </p:tav>
                                      </p:tavLst>
                                    </p:anim>
                                    <p:set>
                                      <p:cBhvr>
                                        <p:cTn id="96" dur="1" fill="hold">
                                          <p:stCondLst>
                                            <p:cond delay="499"/>
                                          </p:stCondLst>
                                        </p:cTn>
                                        <p:tgtEl>
                                          <p:spTgt spid="2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additive="base">
                                        <p:cTn id="101" dur="500" fill="hold"/>
                                        <p:tgtEl>
                                          <p:spTgt spid="28"/>
                                        </p:tgtEl>
                                        <p:attrNameLst>
                                          <p:attrName>ppt_x</p:attrName>
                                        </p:attrNameLst>
                                      </p:cBhvr>
                                      <p:tavLst>
                                        <p:tav tm="0">
                                          <p:val>
                                            <p:strVal val="#ppt_x"/>
                                          </p:val>
                                        </p:tav>
                                        <p:tav tm="100000">
                                          <p:val>
                                            <p:strVal val="#ppt_x"/>
                                          </p:val>
                                        </p:tav>
                                      </p:tavLst>
                                    </p:anim>
                                    <p:anim calcmode="lin" valueType="num">
                                      <p:cBhvr additive="base">
                                        <p:cTn id="10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xit" presetSubtype="4" fill="hold" grpId="1" nodeType="clickEffect">
                                  <p:stCondLst>
                                    <p:cond delay="0"/>
                                  </p:stCondLst>
                                  <p:childTnLst>
                                    <p:anim calcmode="lin" valueType="num">
                                      <p:cBhvr additive="base">
                                        <p:cTn id="106" dur="500"/>
                                        <p:tgtEl>
                                          <p:spTgt spid="23"/>
                                        </p:tgtEl>
                                        <p:attrNameLst>
                                          <p:attrName>ppt_x</p:attrName>
                                        </p:attrNameLst>
                                      </p:cBhvr>
                                      <p:tavLst>
                                        <p:tav tm="0">
                                          <p:val>
                                            <p:strVal val="ppt_x"/>
                                          </p:val>
                                        </p:tav>
                                        <p:tav tm="100000">
                                          <p:val>
                                            <p:strVal val="ppt_x"/>
                                          </p:val>
                                        </p:tav>
                                      </p:tavLst>
                                    </p:anim>
                                    <p:anim calcmode="lin" valueType="num">
                                      <p:cBhvr additive="base">
                                        <p:cTn id="107" dur="500"/>
                                        <p:tgtEl>
                                          <p:spTgt spid="23"/>
                                        </p:tgtEl>
                                        <p:attrNameLst>
                                          <p:attrName>ppt_y</p:attrName>
                                        </p:attrNameLst>
                                      </p:cBhvr>
                                      <p:tavLst>
                                        <p:tav tm="0">
                                          <p:val>
                                            <p:strVal val="ppt_y"/>
                                          </p:val>
                                        </p:tav>
                                        <p:tav tm="100000">
                                          <p:val>
                                            <p:strVal val="1+ppt_h/2"/>
                                          </p:val>
                                        </p:tav>
                                      </p:tavLst>
                                    </p:anim>
                                    <p:set>
                                      <p:cBhvr>
                                        <p:cTn id="108" dur="1" fill="hold">
                                          <p:stCondLst>
                                            <p:cond delay="499"/>
                                          </p:stCondLst>
                                        </p:cTn>
                                        <p:tgtEl>
                                          <p:spTgt spid="23"/>
                                        </p:tgtEl>
                                        <p:attrNameLst>
                                          <p:attrName>style.visibility</p:attrName>
                                        </p:attrNameLst>
                                      </p:cBhvr>
                                      <p:to>
                                        <p:strVal val="hidden"/>
                                      </p:to>
                                    </p:set>
                                  </p:childTnLst>
                                </p:cTn>
                              </p:par>
                              <p:par>
                                <p:cTn id="109" presetID="2" presetClass="exit" presetSubtype="4" fill="hold" grpId="1" nodeType="withEffect">
                                  <p:stCondLst>
                                    <p:cond delay="0"/>
                                  </p:stCondLst>
                                  <p:childTnLst>
                                    <p:anim calcmode="lin" valueType="num">
                                      <p:cBhvr additive="base">
                                        <p:cTn id="110" dur="500"/>
                                        <p:tgtEl>
                                          <p:spTgt spid="30"/>
                                        </p:tgtEl>
                                        <p:attrNameLst>
                                          <p:attrName>ppt_x</p:attrName>
                                        </p:attrNameLst>
                                      </p:cBhvr>
                                      <p:tavLst>
                                        <p:tav tm="0">
                                          <p:val>
                                            <p:strVal val="ppt_x"/>
                                          </p:val>
                                        </p:tav>
                                        <p:tav tm="100000">
                                          <p:val>
                                            <p:strVal val="ppt_x"/>
                                          </p:val>
                                        </p:tav>
                                      </p:tavLst>
                                    </p:anim>
                                    <p:anim calcmode="lin" valueType="num">
                                      <p:cBhvr additive="base">
                                        <p:cTn id="111" dur="500"/>
                                        <p:tgtEl>
                                          <p:spTgt spid="30"/>
                                        </p:tgtEl>
                                        <p:attrNameLst>
                                          <p:attrName>ppt_y</p:attrName>
                                        </p:attrNameLst>
                                      </p:cBhvr>
                                      <p:tavLst>
                                        <p:tav tm="0">
                                          <p:val>
                                            <p:strVal val="ppt_y"/>
                                          </p:val>
                                        </p:tav>
                                        <p:tav tm="100000">
                                          <p:val>
                                            <p:strVal val="1+ppt_h/2"/>
                                          </p:val>
                                        </p:tav>
                                      </p:tavLst>
                                    </p:anim>
                                    <p:set>
                                      <p:cBhvr>
                                        <p:cTn id="112" dur="1" fill="hold">
                                          <p:stCondLst>
                                            <p:cond delay="499"/>
                                          </p:stCondLst>
                                        </p:cTn>
                                        <p:tgtEl>
                                          <p:spTgt spid="3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38"/>
                                        </p:tgtEl>
                                        <p:attrNameLst>
                                          <p:attrName>style.visibility</p:attrName>
                                        </p:attrNameLst>
                                      </p:cBhvr>
                                      <p:to>
                                        <p:strVal val="visible"/>
                                      </p:to>
                                    </p:set>
                                    <p:anim calcmode="lin" valueType="num">
                                      <p:cBhvr additive="base">
                                        <p:cTn id="117" dur="500" fill="hold"/>
                                        <p:tgtEl>
                                          <p:spTgt spid="38"/>
                                        </p:tgtEl>
                                        <p:attrNameLst>
                                          <p:attrName>ppt_x</p:attrName>
                                        </p:attrNameLst>
                                      </p:cBhvr>
                                      <p:tavLst>
                                        <p:tav tm="0">
                                          <p:val>
                                            <p:strVal val="#ppt_x"/>
                                          </p:val>
                                        </p:tav>
                                        <p:tav tm="100000">
                                          <p:val>
                                            <p:strVal val="#ppt_x"/>
                                          </p:val>
                                        </p:tav>
                                      </p:tavLst>
                                    </p:anim>
                                    <p:anim calcmode="lin" valueType="num">
                                      <p:cBhvr additive="base">
                                        <p:cTn id="118" dur="500" fill="hold"/>
                                        <p:tgtEl>
                                          <p:spTgt spid="38"/>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7"/>
                                        </p:tgtEl>
                                        <p:attrNameLst>
                                          <p:attrName>style.visibility</p:attrName>
                                        </p:attrNameLst>
                                      </p:cBhvr>
                                      <p:to>
                                        <p:strVal val="visible"/>
                                      </p:to>
                                    </p:set>
                                    <p:anim calcmode="lin" valueType="num">
                                      <p:cBhvr additive="base">
                                        <p:cTn id="121" dur="500" fill="hold"/>
                                        <p:tgtEl>
                                          <p:spTgt spid="37"/>
                                        </p:tgtEl>
                                        <p:attrNameLst>
                                          <p:attrName>ppt_x</p:attrName>
                                        </p:attrNameLst>
                                      </p:cBhvr>
                                      <p:tavLst>
                                        <p:tav tm="0">
                                          <p:val>
                                            <p:strVal val="#ppt_x"/>
                                          </p:val>
                                        </p:tav>
                                        <p:tav tm="100000">
                                          <p:val>
                                            <p:strVal val="#ppt_x"/>
                                          </p:val>
                                        </p:tav>
                                      </p:tavLst>
                                    </p:anim>
                                    <p:anim calcmode="lin" valueType="num">
                                      <p:cBhvr additive="base">
                                        <p:cTn id="12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xit" presetSubtype="4" fill="hold" grpId="1" nodeType="clickEffect">
                                  <p:stCondLst>
                                    <p:cond delay="0"/>
                                  </p:stCondLst>
                                  <p:childTnLst>
                                    <p:anim calcmode="lin" valueType="num">
                                      <p:cBhvr additive="base">
                                        <p:cTn id="126" dur="500"/>
                                        <p:tgtEl>
                                          <p:spTgt spid="24"/>
                                        </p:tgtEl>
                                        <p:attrNameLst>
                                          <p:attrName>ppt_x</p:attrName>
                                        </p:attrNameLst>
                                      </p:cBhvr>
                                      <p:tavLst>
                                        <p:tav tm="0">
                                          <p:val>
                                            <p:strVal val="ppt_x"/>
                                          </p:val>
                                        </p:tav>
                                        <p:tav tm="100000">
                                          <p:val>
                                            <p:strVal val="ppt_x"/>
                                          </p:val>
                                        </p:tav>
                                      </p:tavLst>
                                    </p:anim>
                                    <p:anim calcmode="lin" valueType="num">
                                      <p:cBhvr additive="base">
                                        <p:cTn id="127" dur="500"/>
                                        <p:tgtEl>
                                          <p:spTgt spid="24"/>
                                        </p:tgtEl>
                                        <p:attrNameLst>
                                          <p:attrName>ppt_y</p:attrName>
                                        </p:attrNameLst>
                                      </p:cBhvr>
                                      <p:tavLst>
                                        <p:tav tm="0">
                                          <p:val>
                                            <p:strVal val="ppt_y"/>
                                          </p:val>
                                        </p:tav>
                                        <p:tav tm="100000">
                                          <p:val>
                                            <p:strVal val="1+ppt_h/2"/>
                                          </p:val>
                                        </p:tav>
                                      </p:tavLst>
                                    </p:anim>
                                    <p:set>
                                      <p:cBhvr>
                                        <p:cTn id="128" dur="1" fill="hold">
                                          <p:stCondLst>
                                            <p:cond delay="499"/>
                                          </p:stCondLst>
                                        </p:cTn>
                                        <p:tgtEl>
                                          <p:spTgt spid="24"/>
                                        </p:tgtEl>
                                        <p:attrNameLst>
                                          <p:attrName>style.visibility</p:attrName>
                                        </p:attrNameLst>
                                      </p:cBhvr>
                                      <p:to>
                                        <p:strVal val="hidden"/>
                                      </p:to>
                                    </p:set>
                                  </p:childTnLst>
                                </p:cTn>
                              </p:par>
                              <p:par>
                                <p:cTn id="129" presetID="2" presetClass="exit" presetSubtype="4" fill="hold" grpId="1" nodeType="withEffect">
                                  <p:stCondLst>
                                    <p:cond delay="0"/>
                                  </p:stCondLst>
                                  <p:childTnLst>
                                    <p:anim calcmode="lin" valueType="num">
                                      <p:cBhvr additive="base">
                                        <p:cTn id="130" dur="500"/>
                                        <p:tgtEl>
                                          <p:spTgt spid="31"/>
                                        </p:tgtEl>
                                        <p:attrNameLst>
                                          <p:attrName>ppt_x</p:attrName>
                                        </p:attrNameLst>
                                      </p:cBhvr>
                                      <p:tavLst>
                                        <p:tav tm="0">
                                          <p:val>
                                            <p:strVal val="ppt_x"/>
                                          </p:val>
                                        </p:tav>
                                        <p:tav tm="100000">
                                          <p:val>
                                            <p:strVal val="ppt_x"/>
                                          </p:val>
                                        </p:tav>
                                      </p:tavLst>
                                    </p:anim>
                                    <p:anim calcmode="lin" valueType="num">
                                      <p:cBhvr additive="base">
                                        <p:cTn id="131" dur="500"/>
                                        <p:tgtEl>
                                          <p:spTgt spid="31"/>
                                        </p:tgtEl>
                                        <p:attrNameLst>
                                          <p:attrName>ppt_y</p:attrName>
                                        </p:attrNameLst>
                                      </p:cBhvr>
                                      <p:tavLst>
                                        <p:tav tm="0">
                                          <p:val>
                                            <p:strVal val="ppt_y"/>
                                          </p:val>
                                        </p:tav>
                                        <p:tav tm="100000">
                                          <p:val>
                                            <p:strVal val="1+ppt_h/2"/>
                                          </p:val>
                                        </p:tav>
                                      </p:tavLst>
                                    </p:anim>
                                    <p:set>
                                      <p:cBhvr>
                                        <p:cTn id="132" dur="1" fill="hold">
                                          <p:stCondLst>
                                            <p:cond delay="499"/>
                                          </p:stCondLst>
                                        </p:cTn>
                                        <p:tgtEl>
                                          <p:spTgt spid="31"/>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additive="base">
                                        <p:cTn id="137" dur="500" fill="hold"/>
                                        <p:tgtEl>
                                          <p:spTgt spid="40"/>
                                        </p:tgtEl>
                                        <p:attrNameLst>
                                          <p:attrName>ppt_x</p:attrName>
                                        </p:attrNameLst>
                                      </p:cBhvr>
                                      <p:tavLst>
                                        <p:tav tm="0">
                                          <p:val>
                                            <p:strVal val="#ppt_x"/>
                                          </p:val>
                                        </p:tav>
                                        <p:tav tm="100000">
                                          <p:val>
                                            <p:strVal val="#ppt_x"/>
                                          </p:val>
                                        </p:tav>
                                      </p:tavLst>
                                    </p:anim>
                                    <p:anim calcmode="lin" valueType="num">
                                      <p:cBhvr additive="base">
                                        <p:cTn id="138" dur="500" fill="hold"/>
                                        <p:tgtEl>
                                          <p:spTgt spid="40"/>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39"/>
                                        </p:tgtEl>
                                        <p:attrNameLst>
                                          <p:attrName>style.visibility</p:attrName>
                                        </p:attrNameLst>
                                      </p:cBhvr>
                                      <p:to>
                                        <p:strVal val="visible"/>
                                      </p:to>
                                    </p:set>
                                    <p:anim calcmode="lin" valueType="num">
                                      <p:cBhvr additive="base">
                                        <p:cTn id="141" dur="500" fill="hold"/>
                                        <p:tgtEl>
                                          <p:spTgt spid="39"/>
                                        </p:tgtEl>
                                        <p:attrNameLst>
                                          <p:attrName>ppt_x</p:attrName>
                                        </p:attrNameLst>
                                      </p:cBhvr>
                                      <p:tavLst>
                                        <p:tav tm="0">
                                          <p:val>
                                            <p:strVal val="#ppt_x"/>
                                          </p:val>
                                        </p:tav>
                                        <p:tav tm="100000">
                                          <p:val>
                                            <p:strVal val="#ppt_x"/>
                                          </p:val>
                                        </p:tav>
                                      </p:tavLst>
                                    </p:anim>
                                    <p:anim calcmode="lin" valueType="num">
                                      <p:cBhvr additive="base">
                                        <p:cTn id="14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xit" presetSubtype="4" fill="hold" grpId="1" nodeType="clickEffect">
                                  <p:stCondLst>
                                    <p:cond delay="0"/>
                                  </p:stCondLst>
                                  <p:childTnLst>
                                    <p:anim calcmode="lin" valueType="num">
                                      <p:cBhvr additive="base">
                                        <p:cTn id="146" dur="500"/>
                                        <p:tgtEl>
                                          <p:spTgt spid="25"/>
                                        </p:tgtEl>
                                        <p:attrNameLst>
                                          <p:attrName>ppt_x</p:attrName>
                                        </p:attrNameLst>
                                      </p:cBhvr>
                                      <p:tavLst>
                                        <p:tav tm="0">
                                          <p:val>
                                            <p:strVal val="ppt_x"/>
                                          </p:val>
                                        </p:tav>
                                        <p:tav tm="100000">
                                          <p:val>
                                            <p:strVal val="ppt_x"/>
                                          </p:val>
                                        </p:tav>
                                      </p:tavLst>
                                    </p:anim>
                                    <p:anim calcmode="lin" valueType="num">
                                      <p:cBhvr additive="base">
                                        <p:cTn id="147" dur="500"/>
                                        <p:tgtEl>
                                          <p:spTgt spid="25"/>
                                        </p:tgtEl>
                                        <p:attrNameLst>
                                          <p:attrName>ppt_y</p:attrName>
                                        </p:attrNameLst>
                                      </p:cBhvr>
                                      <p:tavLst>
                                        <p:tav tm="0">
                                          <p:val>
                                            <p:strVal val="ppt_y"/>
                                          </p:val>
                                        </p:tav>
                                        <p:tav tm="100000">
                                          <p:val>
                                            <p:strVal val="1+ppt_h/2"/>
                                          </p:val>
                                        </p:tav>
                                      </p:tavLst>
                                    </p:anim>
                                    <p:set>
                                      <p:cBhvr>
                                        <p:cTn id="148" dur="1" fill="hold">
                                          <p:stCondLst>
                                            <p:cond delay="499"/>
                                          </p:stCondLst>
                                        </p:cTn>
                                        <p:tgtEl>
                                          <p:spTgt spid="25"/>
                                        </p:tgtEl>
                                        <p:attrNameLst>
                                          <p:attrName>style.visibility</p:attrName>
                                        </p:attrNameLst>
                                      </p:cBhvr>
                                      <p:to>
                                        <p:strVal val="hidden"/>
                                      </p:to>
                                    </p:set>
                                  </p:childTnLst>
                                </p:cTn>
                              </p:par>
                              <p:par>
                                <p:cTn id="149" presetID="2" presetClass="exit" presetSubtype="4" fill="hold" grpId="1" nodeType="withEffect">
                                  <p:stCondLst>
                                    <p:cond delay="0"/>
                                  </p:stCondLst>
                                  <p:childTnLst>
                                    <p:anim calcmode="lin" valueType="num">
                                      <p:cBhvr additive="base">
                                        <p:cTn id="150" dur="500"/>
                                        <p:tgtEl>
                                          <p:spTgt spid="32"/>
                                        </p:tgtEl>
                                        <p:attrNameLst>
                                          <p:attrName>ppt_x</p:attrName>
                                        </p:attrNameLst>
                                      </p:cBhvr>
                                      <p:tavLst>
                                        <p:tav tm="0">
                                          <p:val>
                                            <p:strVal val="ppt_x"/>
                                          </p:val>
                                        </p:tav>
                                        <p:tav tm="100000">
                                          <p:val>
                                            <p:strVal val="ppt_x"/>
                                          </p:val>
                                        </p:tav>
                                      </p:tavLst>
                                    </p:anim>
                                    <p:anim calcmode="lin" valueType="num">
                                      <p:cBhvr additive="base">
                                        <p:cTn id="151" dur="500"/>
                                        <p:tgtEl>
                                          <p:spTgt spid="32"/>
                                        </p:tgtEl>
                                        <p:attrNameLst>
                                          <p:attrName>ppt_y</p:attrName>
                                        </p:attrNameLst>
                                      </p:cBhvr>
                                      <p:tavLst>
                                        <p:tav tm="0">
                                          <p:val>
                                            <p:strVal val="ppt_y"/>
                                          </p:val>
                                        </p:tav>
                                        <p:tav tm="100000">
                                          <p:val>
                                            <p:strVal val="1+ppt_h/2"/>
                                          </p:val>
                                        </p:tav>
                                      </p:tavLst>
                                    </p:anim>
                                    <p:set>
                                      <p:cBhvr>
                                        <p:cTn id="152" dur="1" fill="hold">
                                          <p:stCondLst>
                                            <p:cond delay="499"/>
                                          </p:stCondLst>
                                        </p:cTn>
                                        <p:tgtEl>
                                          <p:spTgt spid="32"/>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42"/>
                                        </p:tgtEl>
                                        <p:attrNameLst>
                                          <p:attrName>style.visibility</p:attrName>
                                        </p:attrNameLst>
                                      </p:cBhvr>
                                      <p:to>
                                        <p:strVal val="visible"/>
                                      </p:to>
                                    </p:set>
                                    <p:anim calcmode="lin" valueType="num">
                                      <p:cBhvr additive="base">
                                        <p:cTn id="157" dur="500" fill="hold"/>
                                        <p:tgtEl>
                                          <p:spTgt spid="42"/>
                                        </p:tgtEl>
                                        <p:attrNameLst>
                                          <p:attrName>ppt_x</p:attrName>
                                        </p:attrNameLst>
                                      </p:cBhvr>
                                      <p:tavLst>
                                        <p:tav tm="0">
                                          <p:val>
                                            <p:strVal val="#ppt_x"/>
                                          </p:val>
                                        </p:tav>
                                        <p:tav tm="100000">
                                          <p:val>
                                            <p:strVal val="#ppt_x"/>
                                          </p:val>
                                        </p:tav>
                                      </p:tavLst>
                                    </p:anim>
                                    <p:anim calcmode="lin" valueType="num">
                                      <p:cBhvr additive="base">
                                        <p:cTn id="158" dur="500" fill="hold"/>
                                        <p:tgtEl>
                                          <p:spTgt spid="42"/>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41"/>
                                        </p:tgtEl>
                                        <p:attrNameLst>
                                          <p:attrName>style.visibility</p:attrName>
                                        </p:attrNameLst>
                                      </p:cBhvr>
                                      <p:to>
                                        <p:strVal val="visible"/>
                                      </p:to>
                                    </p:set>
                                    <p:anim calcmode="lin" valueType="num">
                                      <p:cBhvr additive="base">
                                        <p:cTn id="161" dur="500" fill="hold"/>
                                        <p:tgtEl>
                                          <p:spTgt spid="41"/>
                                        </p:tgtEl>
                                        <p:attrNameLst>
                                          <p:attrName>ppt_x</p:attrName>
                                        </p:attrNameLst>
                                      </p:cBhvr>
                                      <p:tavLst>
                                        <p:tav tm="0">
                                          <p:val>
                                            <p:strVal val="#ppt_x"/>
                                          </p:val>
                                        </p:tav>
                                        <p:tav tm="100000">
                                          <p:val>
                                            <p:strVal val="#ppt_x"/>
                                          </p:val>
                                        </p:tav>
                                      </p:tavLst>
                                    </p:anim>
                                    <p:anim calcmode="lin" valueType="num">
                                      <p:cBhvr additive="base">
                                        <p:cTn id="16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 presetClass="exit" presetSubtype="4" fill="hold" grpId="1" nodeType="clickEffect">
                                  <p:stCondLst>
                                    <p:cond delay="0"/>
                                  </p:stCondLst>
                                  <p:childTnLst>
                                    <p:anim calcmode="lin" valueType="num">
                                      <p:cBhvr additive="base">
                                        <p:cTn id="166" dur="500"/>
                                        <p:tgtEl>
                                          <p:spTgt spid="26"/>
                                        </p:tgtEl>
                                        <p:attrNameLst>
                                          <p:attrName>ppt_x</p:attrName>
                                        </p:attrNameLst>
                                      </p:cBhvr>
                                      <p:tavLst>
                                        <p:tav tm="0">
                                          <p:val>
                                            <p:strVal val="ppt_x"/>
                                          </p:val>
                                        </p:tav>
                                        <p:tav tm="100000">
                                          <p:val>
                                            <p:strVal val="ppt_x"/>
                                          </p:val>
                                        </p:tav>
                                      </p:tavLst>
                                    </p:anim>
                                    <p:anim calcmode="lin" valueType="num">
                                      <p:cBhvr additive="base">
                                        <p:cTn id="167" dur="500"/>
                                        <p:tgtEl>
                                          <p:spTgt spid="26"/>
                                        </p:tgtEl>
                                        <p:attrNameLst>
                                          <p:attrName>ppt_y</p:attrName>
                                        </p:attrNameLst>
                                      </p:cBhvr>
                                      <p:tavLst>
                                        <p:tav tm="0">
                                          <p:val>
                                            <p:strVal val="ppt_y"/>
                                          </p:val>
                                        </p:tav>
                                        <p:tav tm="100000">
                                          <p:val>
                                            <p:strVal val="1+ppt_h/2"/>
                                          </p:val>
                                        </p:tav>
                                      </p:tavLst>
                                    </p:anim>
                                    <p:set>
                                      <p:cBhvr>
                                        <p:cTn id="168" dur="1" fill="hold">
                                          <p:stCondLst>
                                            <p:cond delay="499"/>
                                          </p:stCondLst>
                                        </p:cTn>
                                        <p:tgtEl>
                                          <p:spTgt spid="26"/>
                                        </p:tgtEl>
                                        <p:attrNameLst>
                                          <p:attrName>style.visibility</p:attrName>
                                        </p:attrNameLst>
                                      </p:cBhvr>
                                      <p:to>
                                        <p:strVal val="hidden"/>
                                      </p:to>
                                    </p:set>
                                  </p:childTnLst>
                                </p:cTn>
                              </p:par>
                              <p:par>
                                <p:cTn id="169" presetID="2" presetClass="exit" presetSubtype="4" fill="hold" grpId="1" nodeType="withEffect">
                                  <p:stCondLst>
                                    <p:cond delay="0"/>
                                  </p:stCondLst>
                                  <p:childTnLst>
                                    <p:anim calcmode="lin" valueType="num">
                                      <p:cBhvr additive="base">
                                        <p:cTn id="170" dur="500"/>
                                        <p:tgtEl>
                                          <p:spTgt spid="33"/>
                                        </p:tgtEl>
                                        <p:attrNameLst>
                                          <p:attrName>ppt_x</p:attrName>
                                        </p:attrNameLst>
                                      </p:cBhvr>
                                      <p:tavLst>
                                        <p:tav tm="0">
                                          <p:val>
                                            <p:strVal val="ppt_x"/>
                                          </p:val>
                                        </p:tav>
                                        <p:tav tm="100000">
                                          <p:val>
                                            <p:strVal val="ppt_x"/>
                                          </p:val>
                                        </p:tav>
                                      </p:tavLst>
                                    </p:anim>
                                    <p:anim calcmode="lin" valueType="num">
                                      <p:cBhvr additive="base">
                                        <p:cTn id="171" dur="500"/>
                                        <p:tgtEl>
                                          <p:spTgt spid="33"/>
                                        </p:tgtEl>
                                        <p:attrNameLst>
                                          <p:attrName>ppt_y</p:attrName>
                                        </p:attrNameLst>
                                      </p:cBhvr>
                                      <p:tavLst>
                                        <p:tav tm="0">
                                          <p:val>
                                            <p:strVal val="ppt_y"/>
                                          </p:val>
                                        </p:tav>
                                        <p:tav tm="100000">
                                          <p:val>
                                            <p:strVal val="1+ppt_h/2"/>
                                          </p:val>
                                        </p:tav>
                                      </p:tavLst>
                                    </p:anim>
                                    <p:set>
                                      <p:cBhvr>
                                        <p:cTn id="172" dur="1" fill="hold">
                                          <p:stCondLst>
                                            <p:cond delay="499"/>
                                          </p:stCondLst>
                                        </p:cTn>
                                        <p:tgtEl>
                                          <p:spTgt spid="33"/>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2" presetClass="entr" presetSubtype="4" fill="hold" grpId="0" nodeType="clickEffect">
                                  <p:stCondLst>
                                    <p:cond delay="0"/>
                                  </p:stCondLst>
                                  <p:childTnLst>
                                    <p:set>
                                      <p:cBhvr>
                                        <p:cTn id="176" dur="1" fill="hold">
                                          <p:stCondLst>
                                            <p:cond delay="0"/>
                                          </p:stCondLst>
                                        </p:cTn>
                                        <p:tgtEl>
                                          <p:spTgt spid="43"/>
                                        </p:tgtEl>
                                        <p:attrNameLst>
                                          <p:attrName>style.visibility</p:attrName>
                                        </p:attrNameLst>
                                      </p:cBhvr>
                                      <p:to>
                                        <p:strVal val="visible"/>
                                      </p:to>
                                    </p:set>
                                    <p:anim calcmode="lin" valueType="num">
                                      <p:cBhvr additive="base">
                                        <p:cTn id="177" dur="500" fill="hold"/>
                                        <p:tgtEl>
                                          <p:spTgt spid="43"/>
                                        </p:tgtEl>
                                        <p:attrNameLst>
                                          <p:attrName>ppt_x</p:attrName>
                                        </p:attrNameLst>
                                      </p:cBhvr>
                                      <p:tavLst>
                                        <p:tav tm="0">
                                          <p:val>
                                            <p:strVal val="#ppt_x"/>
                                          </p:val>
                                        </p:tav>
                                        <p:tav tm="100000">
                                          <p:val>
                                            <p:strVal val="#ppt_x"/>
                                          </p:val>
                                        </p:tav>
                                      </p:tavLst>
                                    </p:anim>
                                    <p:anim calcmode="lin" valueType="num">
                                      <p:cBhvr additive="base">
                                        <p:cTn id="178" dur="500" fill="hold"/>
                                        <p:tgtEl>
                                          <p:spTgt spid="43"/>
                                        </p:tgtEl>
                                        <p:attrNameLst>
                                          <p:attrName>ppt_y</p:attrName>
                                        </p:attrNameLst>
                                      </p:cBhvr>
                                      <p:tavLst>
                                        <p:tav tm="0">
                                          <p:val>
                                            <p:strVal val="1+#ppt_h/2"/>
                                          </p:val>
                                        </p:tav>
                                        <p:tav tm="100000">
                                          <p:val>
                                            <p:strVal val="#ppt_y"/>
                                          </p:val>
                                        </p:tav>
                                      </p:tavLst>
                                    </p:anim>
                                  </p:childTnLst>
                                </p:cTn>
                              </p:par>
                              <p:par>
                                <p:cTn id="179" presetID="2" presetClass="entr" presetSubtype="4" fill="hold" grpId="0" nodeType="withEffect">
                                  <p:stCondLst>
                                    <p:cond delay="0"/>
                                  </p:stCondLst>
                                  <p:childTnLst>
                                    <p:set>
                                      <p:cBhvr>
                                        <p:cTn id="180" dur="1" fill="hold">
                                          <p:stCondLst>
                                            <p:cond delay="0"/>
                                          </p:stCondLst>
                                        </p:cTn>
                                        <p:tgtEl>
                                          <p:spTgt spid="44"/>
                                        </p:tgtEl>
                                        <p:attrNameLst>
                                          <p:attrName>style.visibility</p:attrName>
                                        </p:attrNameLst>
                                      </p:cBhvr>
                                      <p:to>
                                        <p:strVal val="visible"/>
                                      </p:to>
                                    </p:set>
                                    <p:anim calcmode="lin" valueType="num">
                                      <p:cBhvr additive="base">
                                        <p:cTn id="181" dur="500" fill="hold"/>
                                        <p:tgtEl>
                                          <p:spTgt spid="44"/>
                                        </p:tgtEl>
                                        <p:attrNameLst>
                                          <p:attrName>ppt_x</p:attrName>
                                        </p:attrNameLst>
                                      </p:cBhvr>
                                      <p:tavLst>
                                        <p:tav tm="0">
                                          <p:val>
                                            <p:strVal val="#ppt_x"/>
                                          </p:val>
                                        </p:tav>
                                        <p:tav tm="100000">
                                          <p:val>
                                            <p:strVal val="#ppt_x"/>
                                          </p:val>
                                        </p:tav>
                                      </p:tavLst>
                                    </p:anim>
                                    <p:anim calcmode="lin" valueType="num">
                                      <p:cBhvr additive="base">
                                        <p:cTn id="18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 presetClass="exit" presetSubtype="4" fill="hold" grpId="1" nodeType="clickEffect">
                                  <p:stCondLst>
                                    <p:cond delay="0"/>
                                  </p:stCondLst>
                                  <p:childTnLst>
                                    <p:anim calcmode="lin" valueType="num">
                                      <p:cBhvr additive="base">
                                        <p:cTn id="186" dur="500"/>
                                        <p:tgtEl>
                                          <p:spTgt spid="27"/>
                                        </p:tgtEl>
                                        <p:attrNameLst>
                                          <p:attrName>ppt_x</p:attrName>
                                        </p:attrNameLst>
                                      </p:cBhvr>
                                      <p:tavLst>
                                        <p:tav tm="0">
                                          <p:val>
                                            <p:strVal val="ppt_x"/>
                                          </p:val>
                                        </p:tav>
                                        <p:tav tm="100000">
                                          <p:val>
                                            <p:strVal val="ppt_x"/>
                                          </p:val>
                                        </p:tav>
                                      </p:tavLst>
                                    </p:anim>
                                    <p:anim calcmode="lin" valueType="num">
                                      <p:cBhvr additive="base">
                                        <p:cTn id="187" dur="500"/>
                                        <p:tgtEl>
                                          <p:spTgt spid="27"/>
                                        </p:tgtEl>
                                        <p:attrNameLst>
                                          <p:attrName>ppt_y</p:attrName>
                                        </p:attrNameLst>
                                      </p:cBhvr>
                                      <p:tavLst>
                                        <p:tav tm="0">
                                          <p:val>
                                            <p:strVal val="ppt_y"/>
                                          </p:val>
                                        </p:tav>
                                        <p:tav tm="100000">
                                          <p:val>
                                            <p:strVal val="1+ppt_h/2"/>
                                          </p:val>
                                        </p:tav>
                                      </p:tavLst>
                                    </p:anim>
                                    <p:set>
                                      <p:cBhvr>
                                        <p:cTn id="188" dur="1" fill="hold">
                                          <p:stCondLst>
                                            <p:cond delay="499"/>
                                          </p:stCondLst>
                                        </p:cTn>
                                        <p:tgtEl>
                                          <p:spTgt spid="27"/>
                                        </p:tgtEl>
                                        <p:attrNameLst>
                                          <p:attrName>style.visibility</p:attrName>
                                        </p:attrNameLst>
                                      </p:cBhvr>
                                      <p:to>
                                        <p:strVal val="hidden"/>
                                      </p:to>
                                    </p:set>
                                  </p:childTnLst>
                                </p:cTn>
                              </p:par>
                              <p:par>
                                <p:cTn id="189" presetID="2" presetClass="exit" presetSubtype="4" fill="hold" grpId="1" nodeType="withEffect">
                                  <p:stCondLst>
                                    <p:cond delay="0"/>
                                  </p:stCondLst>
                                  <p:childTnLst>
                                    <p:anim calcmode="lin" valueType="num">
                                      <p:cBhvr additive="base">
                                        <p:cTn id="190" dur="500"/>
                                        <p:tgtEl>
                                          <p:spTgt spid="34"/>
                                        </p:tgtEl>
                                        <p:attrNameLst>
                                          <p:attrName>ppt_x</p:attrName>
                                        </p:attrNameLst>
                                      </p:cBhvr>
                                      <p:tavLst>
                                        <p:tav tm="0">
                                          <p:val>
                                            <p:strVal val="ppt_x"/>
                                          </p:val>
                                        </p:tav>
                                        <p:tav tm="100000">
                                          <p:val>
                                            <p:strVal val="ppt_x"/>
                                          </p:val>
                                        </p:tav>
                                      </p:tavLst>
                                    </p:anim>
                                    <p:anim calcmode="lin" valueType="num">
                                      <p:cBhvr additive="base">
                                        <p:cTn id="191" dur="500"/>
                                        <p:tgtEl>
                                          <p:spTgt spid="34"/>
                                        </p:tgtEl>
                                        <p:attrNameLst>
                                          <p:attrName>ppt_y</p:attrName>
                                        </p:attrNameLst>
                                      </p:cBhvr>
                                      <p:tavLst>
                                        <p:tav tm="0">
                                          <p:val>
                                            <p:strVal val="ppt_y"/>
                                          </p:val>
                                        </p:tav>
                                        <p:tav tm="100000">
                                          <p:val>
                                            <p:strVal val="1+ppt_h/2"/>
                                          </p:val>
                                        </p:tav>
                                      </p:tavLst>
                                    </p:anim>
                                    <p:set>
                                      <p:cBhvr>
                                        <p:cTn id="192" dur="1" fill="hold">
                                          <p:stCondLst>
                                            <p:cond delay="499"/>
                                          </p:stCondLst>
                                        </p:cTn>
                                        <p:tgtEl>
                                          <p:spTgt spid="34"/>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2" presetClass="entr" presetSubtype="4" fill="hold" grpId="0" nodeType="clickEffect">
                                  <p:stCondLst>
                                    <p:cond delay="0"/>
                                  </p:stCondLst>
                                  <p:childTnLst>
                                    <p:set>
                                      <p:cBhvr>
                                        <p:cTn id="196" dur="1" fill="hold">
                                          <p:stCondLst>
                                            <p:cond delay="0"/>
                                          </p:stCondLst>
                                        </p:cTn>
                                        <p:tgtEl>
                                          <p:spTgt spid="47"/>
                                        </p:tgtEl>
                                        <p:attrNameLst>
                                          <p:attrName>style.visibility</p:attrName>
                                        </p:attrNameLst>
                                      </p:cBhvr>
                                      <p:to>
                                        <p:strVal val="visible"/>
                                      </p:to>
                                    </p:set>
                                    <p:anim calcmode="lin" valueType="num">
                                      <p:cBhvr additive="base">
                                        <p:cTn id="197" dur="500" fill="hold"/>
                                        <p:tgtEl>
                                          <p:spTgt spid="47"/>
                                        </p:tgtEl>
                                        <p:attrNameLst>
                                          <p:attrName>ppt_x</p:attrName>
                                        </p:attrNameLst>
                                      </p:cBhvr>
                                      <p:tavLst>
                                        <p:tav tm="0">
                                          <p:val>
                                            <p:strVal val="#ppt_x"/>
                                          </p:val>
                                        </p:tav>
                                        <p:tav tm="100000">
                                          <p:val>
                                            <p:strVal val="#ppt_x"/>
                                          </p:val>
                                        </p:tav>
                                      </p:tavLst>
                                    </p:anim>
                                    <p:anim calcmode="lin" valueType="num">
                                      <p:cBhvr additive="base">
                                        <p:cTn id="198" dur="500" fill="hold"/>
                                        <p:tgtEl>
                                          <p:spTgt spid="47"/>
                                        </p:tgtEl>
                                        <p:attrNameLst>
                                          <p:attrName>ppt_y</p:attrName>
                                        </p:attrNameLst>
                                      </p:cBhvr>
                                      <p:tavLst>
                                        <p:tav tm="0">
                                          <p:val>
                                            <p:strVal val="1+#ppt_h/2"/>
                                          </p:val>
                                        </p:tav>
                                        <p:tav tm="100000">
                                          <p:val>
                                            <p:strVal val="#ppt_y"/>
                                          </p:val>
                                        </p:tav>
                                      </p:tavLst>
                                    </p:anim>
                                  </p:childTnLst>
                                </p:cTn>
                              </p:par>
                              <p:par>
                                <p:cTn id="199" presetID="2" presetClass="entr" presetSubtype="4" fill="hold" grpId="0" nodeType="withEffect">
                                  <p:stCondLst>
                                    <p:cond delay="0"/>
                                  </p:stCondLst>
                                  <p:childTnLst>
                                    <p:set>
                                      <p:cBhvr>
                                        <p:cTn id="200" dur="1" fill="hold">
                                          <p:stCondLst>
                                            <p:cond delay="0"/>
                                          </p:stCondLst>
                                        </p:cTn>
                                        <p:tgtEl>
                                          <p:spTgt spid="48"/>
                                        </p:tgtEl>
                                        <p:attrNameLst>
                                          <p:attrName>style.visibility</p:attrName>
                                        </p:attrNameLst>
                                      </p:cBhvr>
                                      <p:to>
                                        <p:strVal val="visible"/>
                                      </p:to>
                                    </p:set>
                                    <p:anim calcmode="lin" valueType="num">
                                      <p:cBhvr additive="base">
                                        <p:cTn id="201" dur="500" fill="hold"/>
                                        <p:tgtEl>
                                          <p:spTgt spid="48"/>
                                        </p:tgtEl>
                                        <p:attrNameLst>
                                          <p:attrName>ppt_x</p:attrName>
                                        </p:attrNameLst>
                                      </p:cBhvr>
                                      <p:tavLst>
                                        <p:tav tm="0">
                                          <p:val>
                                            <p:strVal val="#ppt_x"/>
                                          </p:val>
                                        </p:tav>
                                        <p:tav tm="100000">
                                          <p:val>
                                            <p:strVal val="#ppt_x"/>
                                          </p:val>
                                        </p:tav>
                                      </p:tavLst>
                                    </p:anim>
                                    <p:anim calcmode="lin" valueType="num">
                                      <p:cBhvr additive="base">
                                        <p:cTn id="20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2" presetClass="exit" presetSubtype="4" fill="hold" grpId="1" nodeType="clickEffect">
                                  <p:stCondLst>
                                    <p:cond delay="0"/>
                                  </p:stCondLst>
                                  <p:childTnLst>
                                    <p:anim calcmode="lin" valueType="num">
                                      <p:cBhvr additive="base">
                                        <p:cTn id="206" dur="500"/>
                                        <p:tgtEl>
                                          <p:spTgt spid="29"/>
                                        </p:tgtEl>
                                        <p:attrNameLst>
                                          <p:attrName>ppt_x</p:attrName>
                                        </p:attrNameLst>
                                      </p:cBhvr>
                                      <p:tavLst>
                                        <p:tav tm="0">
                                          <p:val>
                                            <p:strVal val="ppt_x"/>
                                          </p:val>
                                        </p:tav>
                                        <p:tav tm="100000">
                                          <p:val>
                                            <p:strVal val="ppt_x"/>
                                          </p:val>
                                        </p:tav>
                                      </p:tavLst>
                                    </p:anim>
                                    <p:anim calcmode="lin" valueType="num">
                                      <p:cBhvr additive="base">
                                        <p:cTn id="207" dur="500"/>
                                        <p:tgtEl>
                                          <p:spTgt spid="29"/>
                                        </p:tgtEl>
                                        <p:attrNameLst>
                                          <p:attrName>ppt_y</p:attrName>
                                        </p:attrNameLst>
                                      </p:cBhvr>
                                      <p:tavLst>
                                        <p:tav tm="0">
                                          <p:val>
                                            <p:strVal val="ppt_y"/>
                                          </p:val>
                                        </p:tav>
                                        <p:tav tm="100000">
                                          <p:val>
                                            <p:strVal val="1+ppt_h/2"/>
                                          </p:val>
                                        </p:tav>
                                      </p:tavLst>
                                    </p:anim>
                                    <p:set>
                                      <p:cBhvr>
                                        <p:cTn id="208" dur="1" fill="hold">
                                          <p:stCondLst>
                                            <p:cond delay="499"/>
                                          </p:stCondLst>
                                        </p:cTn>
                                        <p:tgtEl>
                                          <p:spTgt spid="29"/>
                                        </p:tgtEl>
                                        <p:attrNameLst>
                                          <p:attrName>style.visibility</p:attrName>
                                        </p:attrNameLst>
                                      </p:cBhvr>
                                      <p:to>
                                        <p:strVal val="hidden"/>
                                      </p:to>
                                    </p:set>
                                  </p:childTnLst>
                                </p:cTn>
                              </p:par>
                              <p:par>
                                <p:cTn id="209" presetID="2" presetClass="exit" presetSubtype="4" fill="hold" grpId="1" nodeType="withEffect">
                                  <p:stCondLst>
                                    <p:cond delay="0"/>
                                  </p:stCondLst>
                                  <p:childTnLst>
                                    <p:anim calcmode="lin" valueType="num">
                                      <p:cBhvr additive="base">
                                        <p:cTn id="210" dur="500"/>
                                        <p:tgtEl>
                                          <p:spTgt spid="35"/>
                                        </p:tgtEl>
                                        <p:attrNameLst>
                                          <p:attrName>ppt_x</p:attrName>
                                        </p:attrNameLst>
                                      </p:cBhvr>
                                      <p:tavLst>
                                        <p:tav tm="0">
                                          <p:val>
                                            <p:strVal val="ppt_x"/>
                                          </p:val>
                                        </p:tav>
                                        <p:tav tm="100000">
                                          <p:val>
                                            <p:strVal val="ppt_x"/>
                                          </p:val>
                                        </p:tav>
                                      </p:tavLst>
                                    </p:anim>
                                    <p:anim calcmode="lin" valueType="num">
                                      <p:cBhvr additive="base">
                                        <p:cTn id="211" dur="500"/>
                                        <p:tgtEl>
                                          <p:spTgt spid="35"/>
                                        </p:tgtEl>
                                        <p:attrNameLst>
                                          <p:attrName>ppt_y</p:attrName>
                                        </p:attrNameLst>
                                      </p:cBhvr>
                                      <p:tavLst>
                                        <p:tav tm="0">
                                          <p:val>
                                            <p:strVal val="ppt_y"/>
                                          </p:val>
                                        </p:tav>
                                        <p:tav tm="100000">
                                          <p:val>
                                            <p:strVal val="1+ppt_h/2"/>
                                          </p:val>
                                        </p:tav>
                                      </p:tavLst>
                                    </p:anim>
                                    <p:set>
                                      <p:cBhvr>
                                        <p:cTn id="212" dur="1" fill="hold">
                                          <p:stCondLst>
                                            <p:cond delay="499"/>
                                          </p:stCondLst>
                                        </p:cTn>
                                        <p:tgtEl>
                                          <p:spTgt spid="35"/>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2" presetClass="entr" presetSubtype="4" fill="hold" grpId="0" nodeType="clickEffect">
                                  <p:stCondLst>
                                    <p:cond delay="0"/>
                                  </p:stCondLst>
                                  <p:childTnLst>
                                    <p:set>
                                      <p:cBhvr>
                                        <p:cTn id="216" dur="1" fill="hold">
                                          <p:stCondLst>
                                            <p:cond delay="0"/>
                                          </p:stCondLst>
                                        </p:cTn>
                                        <p:tgtEl>
                                          <p:spTgt spid="49"/>
                                        </p:tgtEl>
                                        <p:attrNameLst>
                                          <p:attrName>style.visibility</p:attrName>
                                        </p:attrNameLst>
                                      </p:cBhvr>
                                      <p:to>
                                        <p:strVal val="visible"/>
                                      </p:to>
                                    </p:set>
                                    <p:anim calcmode="lin" valueType="num">
                                      <p:cBhvr additive="base">
                                        <p:cTn id="217" dur="500" fill="hold"/>
                                        <p:tgtEl>
                                          <p:spTgt spid="49"/>
                                        </p:tgtEl>
                                        <p:attrNameLst>
                                          <p:attrName>ppt_x</p:attrName>
                                        </p:attrNameLst>
                                      </p:cBhvr>
                                      <p:tavLst>
                                        <p:tav tm="0">
                                          <p:val>
                                            <p:strVal val="#ppt_x"/>
                                          </p:val>
                                        </p:tav>
                                        <p:tav tm="100000">
                                          <p:val>
                                            <p:strVal val="#ppt_x"/>
                                          </p:val>
                                        </p:tav>
                                      </p:tavLst>
                                    </p:anim>
                                    <p:anim calcmode="lin" valueType="num">
                                      <p:cBhvr additive="base">
                                        <p:cTn id="218" dur="500" fill="hold"/>
                                        <p:tgtEl>
                                          <p:spTgt spid="49"/>
                                        </p:tgtEl>
                                        <p:attrNameLst>
                                          <p:attrName>ppt_y</p:attrName>
                                        </p:attrNameLst>
                                      </p:cBhvr>
                                      <p:tavLst>
                                        <p:tav tm="0">
                                          <p:val>
                                            <p:strVal val="1+#ppt_h/2"/>
                                          </p:val>
                                        </p:tav>
                                        <p:tav tm="100000">
                                          <p:val>
                                            <p:strVal val="#ppt_y"/>
                                          </p:val>
                                        </p:tav>
                                      </p:tavLst>
                                    </p:anim>
                                  </p:childTnLst>
                                </p:cTn>
                              </p:par>
                              <p:par>
                                <p:cTn id="219" presetID="2" presetClass="entr" presetSubtype="4" fill="hold" grpId="0" nodeType="withEffect">
                                  <p:stCondLst>
                                    <p:cond delay="0"/>
                                  </p:stCondLst>
                                  <p:childTnLst>
                                    <p:set>
                                      <p:cBhvr>
                                        <p:cTn id="220" dur="1" fill="hold">
                                          <p:stCondLst>
                                            <p:cond delay="0"/>
                                          </p:stCondLst>
                                        </p:cTn>
                                        <p:tgtEl>
                                          <p:spTgt spid="50"/>
                                        </p:tgtEl>
                                        <p:attrNameLst>
                                          <p:attrName>style.visibility</p:attrName>
                                        </p:attrNameLst>
                                      </p:cBhvr>
                                      <p:to>
                                        <p:strVal val="visible"/>
                                      </p:to>
                                    </p:set>
                                    <p:anim calcmode="lin" valueType="num">
                                      <p:cBhvr additive="base">
                                        <p:cTn id="221" dur="500" fill="hold"/>
                                        <p:tgtEl>
                                          <p:spTgt spid="50"/>
                                        </p:tgtEl>
                                        <p:attrNameLst>
                                          <p:attrName>ppt_x</p:attrName>
                                        </p:attrNameLst>
                                      </p:cBhvr>
                                      <p:tavLst>
                                        <p:tav tm="0">
                                          <p:val>
                                            <p:strVal val="#ppt_x"/>
                                          </p:val>
                                        </p:tav>
                                        <p:tav tm="100000">
                                          <p:val>
                                            <p:strVal val="#ppt_x"/>
                                          </p:val>
                                        </p:tav>
                                      </p:tavLst>
                                    </p:anim>
                                    <p:anim calcmode="lin" valueType="num">
                                      <p:cBhvr additive="base">
                                        <p:cTn id="22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P spid="17" grpId="0"/>
      <p:bldP spid="18" grpId="0"/>
      <p:bldP spid="20" grpId="0"/>
      <p:bldP spid="21" grpId="0"/>
      <p:bldP spid="21" grpId="1"/>
      <p:bldP spid="23" grpId="0"/>
      <p:bldP spid="23" grpId="1"/>
      <p:bldP spid="24" grpId="0"/>
      <p:bldP spid="24" grpId="1"/>
      <p:bldP spid="25" grpId="0"/>
      <p:bldP spid="25" grpId="1"/>
      <p:bldP spid="26" grpId="0"/>
      <p:bldP spid="26" grpId="1"/>
      <p:bldP spid="27" grpId="0"/>
      <p:bldP spid="27"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28" grpId="0"/>
      <p:bldP spid="37" grpId="0"/>
      <p:bldP spid="38" grpId="0"/>
      <p:bldP spid="39" grpId="0"/>
      <p:bldP spid="40" grpId="0"/>
      <p:bldP spid="41" grpId="0"/>
      <p:bldP spid="42" grpId="0"/>
      <p:bldP spid="43" grpId="0"/>
      <p:bldP spid="44" grpId="0"/>
      <p:bldP spid="47" grpId="0"/>
      <p:bldP spid="48" grpId="0"/>
      <p:bldP spid="49"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rrow pointing to the right&#10;&#10;Description automatically generated with low confidence">
            <a:extLst>
              <a:ext uri="{FF2B5EF4-FFF2-40B4-BE49-F238E27FC236}">
                <a16:creationId xmlns:a16="http://schemas.microsoft.com/office/drawing/2014/main" id="{1CB18050-1B28-47E2-B55F-D03A4E565C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8233" y="184303"/>
            <a:ext cx="1775783" cy="1351260"/>
          </a:xfrm>
          <a:prstGeom prst="rect">
            <a:avLst/>
          </a:prstGeom>
        </p:spPr>
      </p:pic>
      <p:sp>
        <p:nvSpPr>
          <p:cNvPr id="6" name="TextBox 5">
            <a:extLst>
              <a:ext uri="{FF2B5EF4-FFF2-40B4-BE49-F238E27FC236}">
                <a16:creationId xmlns:a16="http://schemas.microsoft.com/office/drawing/2014/main" id="{B1E363D7-668E-42E8-ADDD-BA41FDDC8F36}"/>
              </a:ext>
            </a:extLst>
          </p:cNvPr>
          <p:cNvSpPr txBox="1"/>
          <p:nvPr/>
        </p:nvSpPr>
        <p:spPr>
          <a:xfrm>
            <a:off x="7034224" y="460567"/>
            <a:ext cx="1143000" cy="646331"/>
          </a:xfrm>
          <a:prstGeom prst="rect">
            <a:avLst/>
          </a:prstGeom>
          <a:noFill/>
        </p:spPr>
        <p:txBody>
          <a:bodyPr wrap="square" rtlCol="0">
            <a:spAutoFit/>
          </a:bodyPr>
          <a:lstStyle/>
          <a:p>
            <a:r>
              <a:rPr lang="en-GB" sz="3600" b="1" dirty="0">
                <a:solidFill>
                  <a:schemeClr val="bg1"/>
                </a:solidFill>
              </a:rPr>
              <a:t>la</a:t>
            </a:r>
          </a:p>
        </p:txBody>
      </p:sp>
      <p:pic>
        <p:nvPicPr>
          <p:cNvPr id="7" name="Picture 6" descr="A blue arrow pointing to the right&#10;&#10;Description automatically generated with low confidence">
            <a:extLst>
              <a:ext uri="{FF2B5EF4-FFF2-40B4-BE49-F238E27FC236}">
                <a16:creationId xmlns:a16="http://schemas.microsoft.com/office/drawing/2014/main" id="{F4AD5DF6-8DD0-4DC4-A6CA-410EC9F02B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702104" y="184303"/>
            <a:ext cx="1771061" cy="1351260"/>
          </a:xfrm>
          <a:prstGeom prst="rect">
            <a:avLst/>
          </a:prstGeom>
        </p:spPr>
      </p:pic>
      <p:sp>
        <p:nvSpPr>
          <p:cNvPr id="8" name="TextBox 7">
            <a:extLst>
              <a:ext uri="{FF2B5EF4-FFF2-40B4-BE49-F238E27FC236}">
                <a16:creationId xmlns:a16="http://schemas.microsoft.com/office/drawing/2014/main" id="{DCEB22B6-B531-4E46-9525-248CACFB3EE8}"/>
              </a:ext>
            </a:extLst>
          </p:cNvPr>
          <p:cNvSpPr txBox="1"/>
          <p:nvPr/>
        </p:nvSpPr>
        <p:spPr>
          <a:xfrm>
            <a:off x="4016134" y="508714"/>
            <a:ext cx="1143000" cy="646331"/>
          </a:xfrm>
          <a:prstGeom prst="rect">
            <a:avLst/>
          </a:prstGeom>
          <a:noFill/>
        </p:spPr>
        <p:txBody>
          <a:bodyPr wrap="square" rtlCol="0">
            <a:spAutoFit/>
          </a:bodyPr>
          <a:lstStyle/>
          <a:p>
            <a:r>
              <a:rPr lang="en-GB" sz="3600" b="1" dirty="0">
                <a:solidFill>
                  <a:schemeClr val="bg1"/>
                </a:solidFill>
              </a:rPr>
              <a:t>le</a:t>
            </a:r>
          </a:p>
        </p:txBody>
      </p:sp>
      <p:sp>
        <p:nvSpPr>
          <p:cNvPr id="9" name="Rectangle 8">
            <a:extLst>
              <a:ext uri="{FF2B5EF4-FFF2-40B4-BE49-F238E27FC236}">
                <a16:creationId xmlns:a16="http://schemas.microsoft.com/office/drawing/2014/main" id="{8DC0BF09-70D6-4F5E-8FCD-66A06B4F372C}"/>
              </a:ext>
            </a:extLst>
          </p:cNvPr>
          <p:cNvSpPr/>
          <p:nvPr/>
        </p:nvSpPr>
        <p:spPr>
          <a:xfrm>
            <a:off x="876684" y="2034672"/>
            <a:ext cx="98616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fille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C61BD48F-B732-406F-BF32-4EF2C64082D4}"/>
              </a:ext>
            </a:extLst>
          </p:cNvPr>
          <p:cNvSpPr/>
          <p:nvPr/>
        </p:nvSpPr>
        <p:spPr>
          <a:xfrm>
            <a:off x="1558875" y="3174816"/>
            <a:ext cx="196720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002060"/>
                </a:solidFill>
                <a:latin typeface="Century Gothic" panose="020B0502020202020204" pitchFamily="34" charset="0"/>
              </a:rPr>
              <a:t>chose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6A45D4F1-B66C-4961-B97F-F440259252FF}"/>
              </a:ext>
            </a:extLst>
          </p:cNvPr>
          <p:cNvSpPr/>
          <p:nvPr/>
        </p:nvSpPr>
        <p:spPr>
          <a:xfrm>
            <a:off x="5748256" y="1638832"/>
            <a:ext cx="207140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0066"/>
                </a:solidFill>
                <a:effectLst/>
                <a:uLnTx/>
                <a:uFillTx/>
                <a:latin typeface="Tw Cen MT" panose="020B0602020104020603"/>
                <a:ea typeface="+mn-ea"/>
                <a:cs typeface="+mn-cs"/>
              </a:rPr>
              <a:t> </a:t>
            </a:r>
            <a:r>
              <a:rPr lang="en-GB" sz="4000" dirty="0" err="1">
                <a:solidFill>
                  <a:srgbClr val="000066"/>
                </a:solidFill>
                <a:latin typeface="Century Gothic" panose="020B0502020202020204" pitchFamily="34" charset="0"/>
              </a:rPr>
              <a:t>voiture</a:t>
            </a:r>
            <a:endParaRPr kumimoji="0" lang="en-GB" sz="4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FDCC3BA4-885C-46CF-826B-BE49714C4CC2}"/>
              </a:ext>
            </a:extLst>
          </p:cNvPr>
          <p:cNvSpPr/>
          <p:nvPr/>
        </p:nvSpPr>
        <p:spPr>
          <a:xfrm>
            <a:off x="4988054" y="3035505"/>
            <a:ext cx="145264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solidFill>
                  <a:srgbClr val="002060"/>
                </a:solidFill>
                <a:latin typeface="Century Gothic" panose="020B0502020202020204" pitchFamily="34" charset="0"/>
              </a:rPr>
              <a:t>règle</a:t>
            </a:r>
            <a:endParaRPr kumimoji="0" lang="en-GB" sz="40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F6AFC9D9-F5BD-4D5A-A273-C6B4D94DFA9C}"/>
              </a:ext>
            </a:extLst>
          </p:cNvPr>
          <p:cNvSpPr/>
          <p:nvPr/>
        </p:nvSpPr>
        <p:spPr>
          <a:xfrm>
            <a:off x="7002413" y="4316897"/>
            <a:ext cx="116089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002060"/>
                </a:solidFill>
                <a:latin typeface="Century Gothic" panose="020B0502020202020204" pitchFamily="34" charset="0"/>
              </a:rPr>
              <a:t>livre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2ECA2DB8-96AA-4584-9AC6-ACDA6F5F0707}"/>
              </a:ext>
            </a:extLst>
          </p:cNvPr>
          <p:cNvSpPr/>
          <p:nvPr/>
        </p:nvSpPr>
        <p:spPr>
          <a:xfrm>
            <a:off x="584113" y="4274445"/>
            <a:ext cx="246574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solidFill>
                  <a:srgbClr val="002060"/>
                </a:solidFill>
                <a:latin typeface="Century Gothic" panose="020B0502020202020204" pitchFamily="34" charset="0"/>
              </a:rPr>
              <a:t>chanteur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975CEE3D-FF2E-428F-9EE1-F0389ED93FA3}"/>
              </a:ext>
            </a:extLst>
          </p:cNvPr>
          <p:cNvSpPr/>
          <p:nvPr/>
        </p:nvSpPr>
        <p:spPr>
          <a:xfrm>
            <a:off x="2604439" y="2075933"/>
            <a:ext cx="271580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solidFill>
                  <a:srgbClr val="002060"/>
                </a:solidFill>
                <a:latin typeface="Century Gothic" panose="020B0502020202020204" pitchFamily="34" charset="0"/>
              </a:rPr>
              <a:t>professeur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8EAB2D97-735C-47E9-9FC2-9AE2A681F5C7}"/>
              </a:ext>
            </a:extLst>
          </p:cNvPr>
          <p:cNvSpPr/>
          <p:nvPr/>
        </p:nvSpPr>
        <p:spPr>
          <a:xfrm>
            <a:off x="7676249" y="3236000"/>
            <a:ext cx="249780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chambre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F1BA8D94-0D14-41D8-B319-2918D680388C}"/>
              </a:ext>
            </a:extLst>
          </p:cNvPr>
          <p:cNvSpPr/>
          <p:nvPr/>
        </p:nvSpPr>
        <p:spPr>
          <a:xfrm>
            <a:off x="7703152" y="5277814"/>
            <a:ext cx="361665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garçon</a:t>
            </a:r>
          </a:p>
        </p:txBody>
      </p:sp>
      <p:sp>
        <p:nvSpPr>
          <p:cNvPr id="19" name="Rectangle 18">
            <a:extLst>
              <a:ext uri="{FF2B5EF4-FFF2-40B4-BE49-F238E27FC236}">
                <a16:creationId xmlns:a16="http://schemas.microsoft.com/office/drawing/2014/main" id="{1E6BF8E4-A53C-4FC5-9853-C53AB24A424C}"/>
              </a:ext>
            </a:extLst>
          </p:cNvPr>
          <p:cNvSpPr/>
          <p:nvPr/>
        </p:nvSpPr>
        <p:spPr>
          <a:xfrm>
            <a:off x="5461324" y="5054494"/>
            <a:ext cx="143180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0066"/>
                </a:solidFill>
                <a:effectLst/>
                <a:uLnTx/>
                <a:uFillTx/>
                <a:latin typeface="Tw Cen MT" panose="020B0602020104020603"/>
                <a:ea typeface="+mn-ea"/>
                <a:cs typeface="+mn-cs"/>
              </a:rPr>
              <a:t> </a:t>
            </a:r>
            <a:r>
              <a:rPr lang="en-GB" sz="4000" dirty="0" err="1">
                <a:solidFill>
                  <a:srgbClr val="000066"/>
                </a:solidFill>
                <a:latin typeface="Century Gothic" panose="020B0502020202020204" pitchFamily="34" charset="0"/>
              </a:rPr>
              <a:t>vélo</a:t>
            </a:r>
            <a:endParaRPr kumimoji="0" lang="en-GB" sz="4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24496FB9-5F4D-456D-9ACA-C1F20E166711}"/>
              </a:ext>
            </a:extLst>
          </p:cNvPr>
          <p:cNvSpPr/>
          <p:nvPr/>
        </p:nvSpPr>
        <p:spPr>
          <a:xfrm>
            <a:off x="8764654" y="4316897"/>
            <a:ext cx="251543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40FAF936-DF4F-428D-8F59-607C9468BC83}"/>
              </a:ext>
            </a:extLst>
          </p:cNvPr>
          <p:cNvSpPr/>
          <p:nvPr/>
        </p:nvSpPr>
        <p:spPr>
          <a:xfrm>
            <a:off x="8088410" y="2134715"/>
            <a:ext cx="361665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solidFill>
                  <a:srgbClr val="002060"/>
                </a:solidFill>
                <a:latin typeface="Century Gothic" panose="020B0502020202020204" pitchFamily="34" charset="0"/>
              </a:rPr>
              <a:t>médecin</a:t>
            </a:r>
            <a:r>
              <a:rPr lang="en-GB" sz="4000" dirty="0">
                <a:solidFill>
                  <a:srgbClr val="002060"/>
                </a:solidFill>
                <a:latin typeface="Century Gothic" panose="020B0502020202020204" pitchFamily="34" charset="0"/>
              </a:rPr>
              <a:t> (m)</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Rectangle 21">
            <a:extLst>
              <a:ext uri="{FF2B5EF4-FFF2-40B4-BE49-F238E27FC236}">
                <a16:creationId xmlns:a16="http://schemas.microsoft.com/office/drawing/2014/main" id="{B952923E-FEF4-46DE-BF51-E47E2F6C0DC4}"/>
              </a:ext>
            </a:extLst>
          </p:cNvPr>
          <p:cNvSpPr/>
          <p:nvPr/>
        </p:nvSpPr>
        <p:spPr>
          <a:xfrm>
            <a:off x="2205286" y="5074737"/>
            <a:ext cx="2164375"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0066"/>
                </a:solidFill>
                <a:effectLst/>
                <a:uLnTx/>
                <a:uFillTx/>
                <a:latin typeface="Tw Cen MT" panose="020B0602020104020603"/>
                <a:ea typeface="+mn-ea"/>
                <a:cs typeface="+mn-cs"/>
              </a:rPr>
              <a:t> </a:t>
            </a:r>
            <a:r>
              <a:rPr lang="en-GB" sz="4000" noProof="0" dirty="0">
                <a:solidFill>
                  <a:srgbClr val="000066"/>
                </a:solidFill>
                <a:latin typeface="Century Gothic" panose="020B0502020202020204" pitchFamily="34" charset="0"/>
              </a:rPr>
              <a:t>femme</a:t>
            </a:r>
            <a:endParaRPr kumimoji="0" lang="en-GB" sz="4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endParaRPr>
          </a:p>
        </p:txBody>
      </p:sp>
      <p:sp>
        <p:nvSpPr>
          <p:cNvPr id="23" name="Rectangle 22">
            <a:extLst>
              <a:ext uri="{FF2B5EF4-FFF2-40B4-BE49-F238E27FC236}">
                <a16:creationId xmlns:a16="http://schemas.microsoft.com/office/drawing/2014/main" id="{194AAC8C-9935-44CB-9335-810B719552D9}"/>
              </a:ext>
            </a:extLst>
          </p:cNvPr>
          <p:cNvSpPr/>
          <p:nvPr/>
        </p:nvSpPr>
        <p:spPr>
          <a:xfrm rot="16200000">
            <a:off x="8684231" y="2875952"/>
            <a:ext cx="6388102" cy="6107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Rectangle 23">
            <a:extLst>
              <a:ext uri="{FF2B5EF4-FFF2-40B4-BE49-F238E27FC236}">
                <a16:creationId xmlns:a16="http://schemas.microsoft.com/office/drawing/2014/main" id="{28718483-C3EA-456D-BB5E-E9EA1E8299DF}"/>
              </a:ext>
            </a:extLst>
          </p:cNvPr>
          <p:cNvSpPr/>
          <p:nvPr/>
        </p:nvSpPr>
        <p:spPr>
          <a:xfrm rot="16200000">
            <a:off x="-2895493" y="2866353"/>
            <a:ext cx="6388102" cy="6107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2">
            <a:extLst>
              <a:ext uri="{FF2B5EF4-FFF2-40B4-BE49-F238E27FC236}">
                <a16:creationId xmlns:a16="http://schemas.microsoft.com/office/drawing/2014/main" id="{5E311090-9F33-44B8-B25A-4DC5CEE7DF9B}"/>
              </a:ext>
            </a:extLst>
          </p:cNvPr>
          <p:cNvSpPr>
            <a:spLocks noGrp="1"/>
          </p:cNvSpPr>
          <p:nvPr>
            <p:ph type="title"/>
          </p:nvPr>
        </p:nvSpPr>
        <p:spPr>
          <a:xfrm>
            <a:off x="0" y="213557"/>
            <a:ext cx="2542478" cy="647577"/>
          </a:xfrm>
        </p:spPr>
        <p:txBody>
          <a:bodyPr/>
          <a:lstStyle/>
          <a:p>
            <a:r>
              <a:rPr lang="en-GB" dirty="0"/>
              <a:t>le </a:t>
            </a:r>
            <a:r>
              <a:rPr lang="en-GB" dirty="0" err="1"/>
              <a:t>ou</a:t>
            </a:r>
            <a:r>
              <a:rPr lang="en-GB" dirty="0"/>
              <a:t> la ?</a:t>
            </a:r>
          </a:p>
        </p:txBody>
      </p:sp>
      <p:sp>
        <p:nvSpPr>
          <p:cNvPr id="25" name="Rounded Rectangle 46">
            <a:extLst>
              <a:ext uri="{FF2B5EF4-FFF2-40B4-BE49-F238E27FC236}">
                <a16:creationId xmlns:a16="http://schemas.microsoft.com/office/drawing/2014/main" id="{4C758D06-4450-47EE-BCA6-391A8E516A17}"/>
              </a:ext>
            </a:extLst>
          </p:cNvPr>
          <p:cNvSpPr/>
          <p:nvPr/>
        </p:nvSpPr>
        <p:spPr>
          <a:xfrm>
            <a:off x="11024007" y="109114"/>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6" name="Rectangle 25">
            <a:extLst>
              <a:ext uri="{FF2B5EF4-FFF2-40B4-BE49-F238E27FC236}">
                <a16:creationId xmlns:a16="http://schemas.microsoft.com/office/drawing/2014/main" id="{F9128975-A63C-4846-A5A3-ABF1471451C3}"/>
              </a:ext>
            </a:extLst>
          </p:cNvPr>
          <p:cNvSpPr/>
          <p:nvPr/>
        </p:nvSpPr>
        <p:spPr>
          <a:xfrm>
            <a:off x="3239362" y="4257764"/>
            <a:ext cx="361665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err="1">
                <a:solidFill>
                  <a:srgbClr val="002060"/>
                </a:solidFill>
                <a:latin typeface="Century Gothic" panose="020B0502020202020204" pitchFamily="34" charset="0"/>
              </a:rPr>
              <a:t>médecin</a:t>
            </a:r>
            <a:r>
              <a:rPr lang="en-GB" sz="4000" dirty="0">
                <a:solidFill>
                  <a:srgbClr val="002060"/>
                </a:solidFill>
                <a:latin typeface="Century Gothic" panose="020B0502020202020204" pitchFamily="34" charset="0"/>
              </a:rPr>
              <a:t> (f)</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8975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xit" presetSubtype="2" fill="hold" grpId="0" nodeType="clickEffect">
                                  <p:stCondLst>
                                    <p:cond delay="0"/>
                                  </p:stCondLst>
                                  <p:childTnLst>
                                    <p:anim calcmode="lin" valueType="num">
                                      <p:cBhvr additive="base">
                                        <p:cTn id="62" dur="2000"/>
                                        <p:tgtEl>
                                          <p:spTgt spid="9"/>
                                        </p:tgtEl>
                                        <p:attrNameLst>
                                          <p:attrName>ppt_x</p:attrName>
                                        </p:attrNameLst>
                                      </p:cBhvr>
                                      <p:tavLst>
                                        <p:tav tm="0">
                                          <p:val>
                                            <p:strVal val="ppt_x"/>
                                          </p:val>
                                        </p:tav>
                                        <p:tav tm="100000">
                                          <p:val>
                                            <p:strVal val="1+ppt_w/2"/>
                                          </p:val>
                                        </p:tav>
                                      </p:tavLst>
                                    </p:anim>
                                    <p:anim calcmode="lin" valueType="num">
                                      <p:cBhvr additive="base">
                                        <p:cTn id="63" dur="2000"/>
                                        <p:tgtEl>
                                          <p:spTgt spid="9"/>
                                        </p:tgtEl>
                                        <p:attrNameLst>
                                          <p:attrName>ppt_y</p:attrName>
                                        </p:attrNameLst>
                                      </p:cBhvr>
                                      <p:tavLst>
                                        <p:tav tm="0">
                                          <p:val>
                                            <p:strVal val="ppt_y"/>
                                          </p:val>
                                        </p:tav>
                                        <p:tav tm="100000">
                                          <p:val>
                                            <p:strVal val="ppt_y"/>
                                          </p:val>
                                        </p:tav>
                                      </p:tavLst>
                                    </p:anim>
                                    <p:set>
                                      <p:cBhvr>
                                        <p:cTn id="64" dur="1" fill="hold">
                                          <p:stCondLst>
                                            <p:cond delay="1999"/>
                                          </p:stCondLst>
                                        </p:cTn>
                                        <p:tgtEl>
                                          <p:spTgt spid="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xit" presetSubtype="8" fill="hold" grpId="0" nodeType="clickEffect">
                                  <p:stCondLst>
                                    <p:cond delay="0"/>
                                  </p:stCondLst>
                                  <p:childTnLst>
                                    <p:anim calcmode="lin" valueType="num">
                                      <p:cBhvr additive="base">
                                        <p:cTn id="68" dur="2000"/>
                                        <p:tgtEl>
                                          <p:spTgt spid="16"/>
                                        </p:tgtEl>
                                        <p:attrNameLst>
                                          <p:attrName>ppt_x</p:attrName>
                                        </p:attrNameLst>
                                      </p:cBhvr>
                                      <p:tavLst>
                                        <p:tav tm="0">
                                          <p:val>
                                            <p:strVal val="ppt_x"/>
                                          </p:val>
                                        </p:tav>
                                        <p:tav tm="100000">
                                          <p:val>
                                            <p:strVal val="0-ppt_w/2"/>
                                          </p:val>
                                        </p:tav>
                                      </p:tavLst>
                                    </p:anim>
                                    <p:anim calcmode="lin" valueType="num">
                                      <p:cBhvr additive="base">
                                        <p:cTn id="69" dur="2000"/>
                                        <p:tgtEl>
                                          <p:spTgt spid="16"/>
                                        </p:tgtEl>
                                        <p:attrNameLst>
                                          <p:attrName>ppt_y</p:attrName>
                                        </p:attrNameLst>
                                      </p:cBhvr>
                                      <p:tavLst>
                                        <p:tav tm="0">
                                          <p:val>
                                            <p:strVal val="ppt_y"/>
                                          </p:val>
                                        </p:tav>
                                        <p:tav tm="100000">
                                          <p:val>
                                            <p:strVal val="ppt_y"/>
                                          </p:val>
                                        </p:tav>
                                      </p:tavLst>
                                    </p:anim>
                                    <p:set>
                                      <p:cBhvr>
                                        <p:cTn id="70" dur="1" fill="hold">
                                          <p:stCondLst>
                                            <p:cond delay="1999"/>
                                          </p:stCondLst>
                                        </p:cTn>
                                        <p:tgtEl>
                                          <p:spTgt spid="1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 presetClass="exit" presetSubtype="2" fill="hold" grpId="0" nodeType="clickEffect">
                                  <p:stCondLst>
                                    <p:cond delay="0"/>
                                  </p:stCondLst>
                                  <p:childTnLst>
                                    <p:anim calcmode="lin" valueType="num">
                                      <p:cBhvr additive="base">
                                        <p:cTn id="74" dur="2000"/>
                                        <p:tgtEl>
                                          <p:spTgt spid="12"/>
                                        </p:tgtEl>
                                        <p:attrNameLst>
                                          <p:attrName>ppt_x</p:attrName>
                                        </p:attrNameLst>
                                      </p:cBhvr>
                                      <p:tavLst>
                                        <p:tav tm="0">
                                          <p:val>
                                            <p:strVal val="ppt_x"/>
                                          </p:val>
                                        </p:tav>
                                        <p:tav tm="100000">
                                          <p:val>
                                            <p:strVal val="1+ppt_w/2"/>
                                          </p:val>
                                        </p:tav>
                                      </p:tavLst>
                                    </p:anim>
                                    <p:anim calcmode="lin" valueType="num">
                                      <p:cBhvr additive="base">
                                        <p:cTn id="75" dur="2000"/>
                                        <p:tgtEl>
                                          <p:spTgt spid="12"/>
                                        </p:tgtEl>
                                        <p:attrNameLst>
                                          <p:attrName>ppt_y</p:attrName>
                                        </p:attrNameLst>
                                      </p:cBhvr>
                                      <p:tavLst>
                                        <p:tav tm="0">
                                          <p:val>
                                            <p:strVal val="ppt_y"/>
                                          </p:val>
                                        </p:tav>
                                        <p:tav tm="100000">
                                          <p:val>
                                            <p:strVal val="ppt_y"/>
                                          </p:val>
                                        </p:tav>
                                      </p:tavLst>
                                    </p:anim>
                                    <p:set>
                                      <p:cBhvr>
                                        <p:cTn id="76" dur="1" fill="hold">
                                          <p:stCondLst>
                                            <p:cond delay="1999"/>
                                          </p:stCondLst>
                                        </p:cTn>
                                        <p:tgtEl>
                                          <p:spTgt spid="1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 presetClass="exit" presetSubtype="8" fill="hold" grpId="0" nodeType="clickEffect">
                                  <p:stCondLst>
                                    <p:cond delay="0"/>
                                  </p:stCondLst>
                                  <p:childTnLst>
                                    <p:anim calcmode="lin" valueType="num">
                                      <p:cBhvr additive="base">
                                        <p:cTn id="80" dur="2000"/>
                                        <p:tgtEl>
                                          <p:spTgt spid="21"/>
                                        </p:tgtEl>
                                        <p:attrNameLst>
                                          <p:attrName>ppt_x</p:attrName>
                                        </p:attrNameLst>
                                      </p:cBhvr>
                                      <p:tavLst>
                                        <p:tav tm="0">
                                          <p:val>
                                            <p:strVal val="ppt_x"/>
                                          </p:val>
                                        </p:tav>
                                        <p:tav tm="100000">
                                          <p:val>
                                            <p:strVal val="0-ppt_w/2"/>
                                          </p:val>
                                        </p:tav>
                                      </p:tavLst>
                                    </p:anim>
                                    <p:anim calcmode="lin" valueType="num">
                                      <p:cBhvr additive="base">
                                        <p:cTn id="81" dur="2000"/>
                                        <p:tgtEl>
                                          <p:spTgt spid="21"/>
                                        </p:tgtEl>
                                        <p:attrNameLst>
                                          <p:attrName>ppt_y</p:attrName>
                                        </p:attrNameLst>
                                      </p:cBhvr>
                                      <p:tavLst>
                                        <p:tav tm="0">
                                          <p:val>
                                            <p:strVal val="ppt_y"/>
                                          </p:val>
                                        </p:tav>
                                        <p:tav tm="100000">
                                          <p:val>
                                            <p:strVal val="ppt_y"/>
                                          </p:val>
                                        </p:tav>
                                      </p:tavLst>
                                    </p:anim>
                                    <p:set>
                                      <p:cBhvr>
                                        <p:cTn id="82" dur="1" fill="hold">
                                          <p:stCondLst>
                                            <p:cond delay="1999"/>
                                          </p:stCondLst>
                                        </p:cTn>
                                        <p:tgtEl>
                                          <p:spTgt spid="2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 presetClass="exit" presetSubtype="2" fill="hold" grpId="0" nodeType="clickEffect">
                                  <p:stCondLst>
                                    <p:cond delay="0"/>
                                  </p:stCondLst>
                                  <p:childTnLst>
                                    <p:anim calcmode="lin" valueType="num">
                                      <p:cBhvr additive="base">
                                        <p:cTn id="86" dur="2000"/>
                                        <p:tgtEl>
                                          <p:spTgt spid="11"/>
                                        </p:tgtEl>
                                        <p:attrNameLst>
                                          <p:attrName>ppt_x</p:attrName>
                                        </p:attrNameLst>
                                      </p:cBhvr>
                                      <p:tavLst>
                                        <p:tav tm="0">
                                          <p:val>
                                            <p:strVal val="ppt_x"/>
                                          </p:val>
                                        </p:tav>
                                        <p:tav tm="100000">
                                          <p:val>
                                            <p:strVal val="1+ppt_w/2"/>
                                          </p:val>
                                        </p:tav>
                                      </p:tavLst>
                                    </p:anim>
                                    <p:anim calcmode="lin" valueType="num">
                                      <p:cBhvr additive="base">
                                        <p:cTn id="87" dur="2000"/>
                                        <p:tgtEl>
                                          <p:spTgt spid="11"/>
                                        </p:tgtEl>
                                        <p:attrNameLst>
                                          <p:attrName>ppt_y</p:attrName>
                                        </p:attrNameLst>
                                      </p:cBhvr>
                                      <p:tavLst>
                                        <p:tav tm="0">
                                          <p:val>
                                            <p:strVal val="ppt_y"/>
                                          </p:val>
                                        </p:tav>
                                        <p:tav tm="100000">
                                          <p:val>
                                            <p:strVal val="ppt_y"/>
                                          </p:val>
                                        </p:tav>
                                      </p:tavLst>
                                    </p:anim>
                                    <p:set>
                                      <p:cBhvr>
                                        <p:cTn id="88" dur="1" fill="hold">
                                          <p:stCondLst>
                                            <p:cond delay="1999"/>
                                          </p:stCondLst>
                                        </p:cTn>
                                        <p:tgtEl>
                                          <p:spTgt spid="11"/>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 presetClass="exit" presetSubtype="2" fill="hold" grpId="0" nodeType="clickEffect">
                                  <p:stCondLst>
                                    <p:cond delay="0"/>
                                  </p:stCondLst>
                                  <p:childTnLst>
                                    <p:anim calcmode="lin" valueType="num">
                                      <p:cBhvr additive="base">
                                        <p:cTn id="92" dur="2000"/>
                                        <p:tgtEl>
                                          <p:spTgt spid="13"/>
                                        </p:tgtEl>
                                        <p:attrNameLst>
                                          <p:attrName>ppt_x</p:attrName>
                                        </p:attrNameLst>
                                      </p:cBhvr>
                                      <p:tavLst>
                                        <p:tav tm="0">
                                          <p:val>
                                            <p:strVal val="ppt_x"/>
                                          </p:val>
                                        </p:tav>
                                        <p:tav tm="100000">
                                          <p:val>
                                            <p:strVal val="1+ppt_w/2"/>
                                          </p:val>
                                        </p:tav>
                                      </p:tavLst>
                                    </p:anim>
                                    <p:anim calcmode="lin" valueType="num">
                                      <p:cBhvr additive="base">
                                        <p:cTn id="93" dur="2000"/>
                                        <p:tgtEl>
                                          <p:spTgt spid="13"/>
                                        </p:tgtEl>
                                        <p:attrNameLst>
                                          <p:attrName>ppt_y</p:attrName>
                                        </p:attrNameLst>
                                      </p:cBhvr>
                                      <p:tavLst>
                                        <p:tav tm="0">
                                          <p:val>
                                            <p:strVal val="ppt_y"/>
                                          </p:val>
                                        </p:tav>
                                        <p:tav tm="100000">
                                          <p:val>
                                            <p:strVal val="ppt_y"/>
                                          </p:val>
                                        </p:tav>
                                      </p:tavLst>
                                    </p:anim>
                                    <p:set>
                                      <p:cBhvr>
                                        <p:cTn id="94" dur="1" fill="hold">
                                          <p:stCondLst>
                                            <p:cond delay="1999"/>
                                          </p:stCondLst>
                                        </p:cTn>
                                        <p:tgtEl>
                                          <p:spTgt spid="1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 presetClass="exit" presetSubtype="2" fill="hold" grpId="0" nodeType="clickEffect">
                                  <p:stCondLst>
                                    <p:cond delay="0"/>
                                  </p:stCondLst>
                                  <p:childTnLst>
                                    <p:anim calcmode="lin" valueType="num">
                                      <p:cBhvr additive="base">
                                        <p:cTn id="98" dur="2000"/>
                                        <p:tgtEl>
                                          <p:spTgt spid="17"/>
                                        </p:tgtEl>
                                        <p:attrNameLst>
                                          <p:attrName>ppt_x</p:attrName>
                                        </p:attrNameLst>
                                      </p:cBhvr>
                                      <p:tavLst>
                                        <p:tav tm="0">
                                          <p:val>
                                            <p:strVal val="ppt_x"/>
                                          </p:val>
                                        </p:tav>
                                        <p:tav tm="100000">
                                          <p:val>
                                            <p:strVal val="1+ppt_w/2"/>
                                          </p:val>
                                        </p:tav>
                                      </p:tavLst>
                                    </p:anim>
                                    <p:anim calcmode="lin" valueType="num">
                                      <p:cBhvr additive="base">
                                        <p:cTn id="99" dur="2000"/>
                                        <p:tgtEl>
                                          <p:spTgt spid="17"/>
                                        </p:tgtEl>
                                        <p:attrNameLst>
                                          <p:attrName>ppt_y</p:attrName>
                                        </p:attrNameLst>
                                      </p:cBhvr>
                                      <p:tavLst>
                                        <p:tav tm="0">
                                          <p:val>
                                            <p:strVal val="ppt_y"/>
                                          </p:val>
                                        </p:tav>
                                        <p:tav tm="100000">
                                          <p:val>
                                            <p:strVal val="ppt_y"/>
                                          </p:val>
                                        </p:tav>
                                      </p:tavLst>
                                    </p:anim>
                                    <p:set>
                                      <p:cBhvr>
                                        <p:cTn id="100" dur="1" fill="hold">
                                          <p:stCondLst>
                                            <p:cond delay="1999"/>
                                          </p:stCondLst>
                                        </p:cTn>
                                        <p:tgtEl>
                                          <p:spTgt spid="17"/>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 presetClass="exit" presetSubtype="8" fill="hold" grpId="0" nodeType="clickEffect">
                                  <p:stCondLst>
                                    <p:cond delay="0"/>
                                  </p:stCondLst>
                                  <p:childTnLst>
                                    <p:anim calcmode="lin" valueType="num">
                                      <p:cBhvr additive="base">
                                        <p:cTn id="104" dur="2000"/>
                                        <p:tgtEl>
                                          <p:spTgt spid="15"/>
                                        </p:tgtEl>
                                        <p:attrNameLst>
                                          <p:attrName>ppt_x</p:attrName>
                                        </p:attrNameLst>
                                      </p:cBhvr>
                                      <p:tavLst>
                                        <p:tav tm="0">
                                          <p:val>
                                            <p:strVal val="ppt_x"/>
                                          </p:val>
                                        </p:tav>
                                        <p:tav tm="100000">
                                          <p:val>
                                            <p:strVal val="0-ppt_w/2"/>
                                          </p:val>
                                        </p:tav>
                                      </p:tavLst>
                                    </p:anim>
                                    <p:anim calcmode="lin" valueType="num">
                                      <p:cBhvr additive="base">
                                        <p:cTn id="105" dur="2000"/>
                                        <p:tgtEl>
                                          <p:spTgt spid="15"/>
                                        </p:tgtEl>
                                        <p:attrNameLst>
                                          <p:attrName>ppt_y</p:attrName>
                                        </p:attrNameLst>
                                      </p:cBhvr>
                                      <p:tavLst>
                                        <p:tav tm="0">
                                          <p:val>
                                            <p:strVal val="ppt_y"/>
                                          </p:val>
                                        </p:tav>
                                        <p:tav tm="100000">
                                          <p:val>
                                            <p:strVal val="ppt_y"/>
                                          </p:val>
                                        </p:tav>
                                      </p:tavLst>
                                    </p:anim>
                                    <p:set>
                                      <p:cBhvr>
                                        <p:cTn id="106" dur="1" fill="hold">
                                          <p:stCondLst>
                                            <p:cond delay="1999"/>
                                          </p:stCondLst>
                                        </p:cTn>
                                        <p:tgtEl>
                                          <p:spTgt spid="15"/>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2" presetClass="exit" presetSubtype="2" fill="hold" grpId="0" nodeType="clickEffect">
                                  <p:stCondLst>
                                    <p:cond delay="0"/>
                                  </p:stCondLst>
                                  <p:childTnLst>
                                    <p:anim calcmode="lin" valueType="num">
                                      <p:cBhvr additive="base">
                                        <p:cTn id="110" dur="2000"/>
                                        <p:tgtEl>
                                          <p:spTgt spid="26"/>
                                        </p:tgtEl>
                                        <p:attrNameLst>
                                          <p:attrName>ppt_x</p:attrName>
                                        </p:attrNameLst>
                                      </p:cBhvr>
                                      <p:tavLst>
                                        <p:tav tm="0">
                                          <p:val>
                                            <p:strVal val="ppt_x"/>
                                          </p:val>
                                        </p:tav>
                                        <p:tav tm="100000">
                                          <p:val>
                                            <p:strVal val="1+ppt_w/2"/>
                                          </p:val>
                                        </p:tav>
                                      </p:tavLst>
                                    </p:anim>
                                    <p:anim calcmode="lin" valueType="num">
                                      <p:cBhvr additive="base">
                                        <p:cTn id="111" dur="2000"/>
                                        <p:tgtEl>
                                          <p:spTgt spid="26"/>
                                        </p:tgtEl>
                                        <p:attrNameLst>
                                          <p:attrName>ppt_y</p:attrName>
                                        </p:attrNameLst>
                                      </p:cBhvr>
                                      <p:tavLst>
                                        <p:tav tm="0">
                                          <p:val>
                                            <p:strVal val="ppt_y"/>
                                          </p:val>
                                        </p:tav>
                                        <p:tav tm="100000">
                                          <p:val>
                                            <p:strVal val="ppt_y"/>
                                          </p:val>
                                        </p:tav>
                                      </p:tavLst>
                                    </p:anim>
                                    <p:set>
                                      <p:cBhvr>
                                        <p:cTn id="112" dur="1" fill="hold">
                                          <p:stCondLst>
                                            <p:cond delay="19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2" presetClass="exit" presetSubtype="8" fill="hold" grpId="0" nodeType="clickEffect">
                                  <p:stCondLst>
                                    <p:cond delay="0"/>
                                  </p:stCondLst>
                                  <p:childTnLst>
                                    <p:anim calcmode="lin" valueType="num">
                                      <p:cBhvr additive="base">
                                        <p:cTn id="116" dur="2000"/>
                                        <p:tgtEl>
                                          <p:spTgt spid="14"/>
                                        </p:tgtEl>
                                        <p:attrNameLst>
                                          <p:attrName>ppt_x</p:attrName>
                                        </p:attrNameLst>
                                      </p:cBhvr>
                                      <p:tavLst>
                                        <p:tav tm="0">
                                          <p:val>
                                            <p:strVal val="ppt_x"/>
                                          </p:val>
                                        </p:tav>
                                        <p:tav tm="100000">
                                          <p:val>
                                            <p:strVal val="0-ppt_w/2"/>
                                          </p:val>
                                        </p:tav>
                                      </p:tavLst>
                                    </p:anim>
                                    <p:anim calcmode="lin" valueType="num">
                                      <p:cBhvr additive="base">
                                        <p:cTn id="117" dur="2000"/>
                                        <p:tgtEl>
                                          <p:spTgt spid="14"/>
                                        </p:tgtEl>
                                        <p:attrNameLst>
                                          <p:attrName>ppt_y</p:attrName>
                                        </p:attrNameLst>
                                      </p:cBhvr>
                                      <p:tavLst>
                                        <p:tav tm="0">
                                          <p:val>
                                            <p:strVal val="ppt_y"/>
                                          </p:val>
                                        </p:tav>
                                        <p:tav tm="100000">
                                          <p:val>
                                            <p:strVal val="ppt_y"/>
                                          </p:val>
                                        </p:tav>
                                      </p:tavLst>
                                    </p:anim>
                                    <p:set>
                                      <p:cBhvr>
                                        <p:cTn id="118" dur="1" fill="hold">
                                          <p:stCondLst>
                                            <p:cond delay="1999"/>
                                          </p:stCondLst>
                                        </p:cTn>
                                        <p:tgtEl>
                                          <p:spTgt spid="14"/>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2" presetClass="exit" presetSubtype="2" fill="hold" grpId="0" nodeType="clickEffect">
                                  <p:stCondLst>
                                    <p:cond delay="0"/>
                                  </p:stCondLst>
                                  <p:childTnLst>
                                    <p:anim calcmode="lin" valueType="num">
                                      <p:cBhvr additive="base">
                                        <p:cTn id="122" dur="2000"/>
                                        <p:tgtEl>
                                          <p:spTgt spid="20"/>
                                        </p:tgtEl>
                                        <p:attrNameLst>
                                          <p:attrName>ppt_x</p:attrName>
                                        </p:attrNameLst>
                                      </p:cBhvr>
                                      <p:tavLst>
                                        <p:tav tm="0">
                                          <p:val>
                                            <p:strVal val="ppt_x"/>
                                          </p:val>
                                        </p:tav>
                                        <p:tav tm="100000">
                                          <p:val>
                                            <p:strVal val="1+ppt_w/2"/>
                                          </p:val>
                                        </p:tav>
                                      </p:tavLst>
                                    </p:anim>
                                    <p:anim calcmode="lin" valueType="num">
                                      <p:cBhvr additive="base">
                                        <p:cTn id="123" dur="2000"/>
                                        <p:tgtEl>
                                          <p:spTgt spid="20"/>
                                        </p:tgtEl>
                                        <p:attrNameLst>
                                          <p:attrName>ppt_y</p:attrName>
                                        </p:attrNameLst>
                                      </p:cBhvr>
                                      <p:tavLst>
                                        <p:tav tm="0">
                                          <p:val>
                                            <p:strVal val="ppt_y"/>
                                          </p:val>
                                        </p:tav>
                                        <p:tav tm="100000">
                                          <p:val>
                                            <p:strVal val="ppt_y"/>
                                          </p:val>
                                        </p:tav>
                                      </p:tavLst>
                                    </p:anim>
                                    <p:set>
                                      <p:cBhvr>
                                        <p:cTn id="124" dur="1" fill="hold">
                                          <p:stCondLst>
                                            <p:cond delay="1999"/>
                                          </p:stCondLst>
                                        </p:cTn>
                                        <p:tgtEl>
                                          <p:spTgt spid="20"/>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2" presetClass="exit" presetSubtype="2" fill="hold" grpId="0" nodeType="clickEffect">
                                  <p:stCondLst>
                                    <p:cond delay="0"/>
                                  </p:stCondLst>
                                  <p:childTnLst>
                                    <p:anim calcmode="lin" valueType="num">
                                      <p:cBhvr additive="base">
                                        <p:cTn id="128" dur="2000"/>
                                        <p:tgtEl>
                                          <p:spTgt spid="22"/>
                                        </p:tgtEl>
                                        <p:attrNameLst>
                                          <p:attrName>ppt_x</p:attrName>
                                        </p:attrNameLst>
                                      </p:cBhvr>
                                      <p:tavLst>
                                        <p:tav tm="0">
                                          <p:val>
                                            <p:strVal val="ppt_x"/>
                                          </p:val>
                                        </p:tav>
                                        <p:tav tm="100000">
                                          <p:val>
                                            <p:strVal val="1+ppt_w/2"/>
                                          </p:val>
                                        </p:tav>
                                      </p:tavLst>
                                    </p:anim>
                                    <p:anim calcmode="lin" valueType="num">
                                      <p:cBhvr additive="base">
                                        <p:cTn id="129" dur="2000"/>
                                        <p:tgtEl>
                                          <p:spTgt spid="22"/>
                                        </p:tgtEl>
                                        <p:attrNameLst>
                                          <p:attrName>ppt_y</p:attrName>
                                        </p:attrNameLst>
                                      </p:cBhvr>
                                      <p:tavLst>
                                        <p:tav tm="0">
                                          <p:val>
                                            <p:strVal val="ppt_y"/>
                                          </p:val>
                                        </p:tav>
                                        <p:tav tm="100000">
                                          <p:val>
                                            <p:strVal val="ppt_y"/>
                                          </p:val>
                                        </p:tav>
                                      </p:tavLst>
                                    </p:anim>
                                    <p:set>
                                      <p:cBhvr>
                                        <p:cTn id="130" dur="1" fill="hold">
                                          <p:stCondLst>
                                            <p:cond delay="1999"/>
                                          </p:stCondLst>
                                        </p:cTn>
                                        <p:tgtEl>
                                          <p:spTgt spid="22"/>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2" presetClass="exit" presetSubtype="8" fill="hold" grpId="0" nodeType="clickEffect">
                                  <p:stCondLst>
                                    <p:cond delay="0"/>
                                  </p:stCondLst>
                                  <p:childTnLst>
                                    <p:anim calcmode="lin" valueType="num">
                                      <p:cBhvr additive="base">
                                        <p:cTn id="134" dur="2000"/>
                                        <p:tgtEl>
                                          <p:spTgt spid="19"/>
                                        </p:tgtEl>
                                        <p:attrNameLst>
                                          <p:attrName>ppt_x</p:attrName>
                                        </p:attrNameLst>
                                      </p:cBhvr>
                                      <p:tavLst>
                                        <p:tav tm="0">
                                          <p:val>
                                            <p:strVal val="ppt_x"/>
                                          </p:val>
                                        </p:tav>
                                        <p:tav tm="100000">
                                          <p:val>
                                            <p:strVal val="0-ppt_w/2"/>
                                          </p:val>
                                        </p:tav>
                                      </p:tavLst>
                                    </p:anim>
                                    <p:anim calcmode="lin" valueType="num">
                                      <p:cBhvr additive="base">
                                        <p:cTn id="135" dur="2000"/>
                                        <p:tgtEl>
                                          <p:spTgt spid="19"/>
                                        </p:tgtEl>
                                        <p:attrNameLst>
                                          <p:attrName>ppt_y</p:attrName>
                                        </p:attrNameLst>
                                      </p:cBhvr>
                                      <p:tavLst>
                                        <p:tav tm="0">
                                          <p:val>
                                            <p:strVal val="ppt_y"/>
                                          </p:val>
                                        </p:tav>
                                        <p:tav tm="100000">
                                          <p:val>
                                            <p:strVal val="ppt_y"/>
                                          </p:val>
                                        </p:tav>
                                      </p:tavLst>
                                    </p:anim>
                                    <p:set>
                                      <p:cBhvr>
                                        <p:cTn id="136" dur="1" fill="hold">
                                          <p:stCondLst>
                                            <p:cond delay="1999"/>
                                          </p:stCondLst>
                                        </p:cTn>
                                        <p:tgtEl>
                                          <p:spTgt spid="19"/>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2" presetClass="exit" presetSubtype="8" fill="hold" grpId="0" nodeType="clickEffect">
                                  <p:stCondLst>
                                    <p:cond delay="0"/>
                                  </p:stCondLst>
                                  <p:childTnLst>
                                    <p:anim calcmode="lin" valueType="num">
                                      <p:cBhvr additive="base">
                                        <p:cTn id="140" dur="2000"/>
                                        <p:tgtEl>
                                          <p:spTgt spid="18"/>
                                        </p:tgtEl>
                                        <p:attrNameLst>
                                          <p:attrName>ppt_x</p:attrName>
                                        </p:attrNameLst>
                                      </p:cBhvr>
                                      <p:tavLst>
                                        <p:tav tm="0">
                                          <p:val>
                                            <p:strVal val="ppt_x"/>
                                          </p:val>
                                        </p:tav>
                                        <p:tav tm="100000">
                                          <p:val>
                                            <p:strVal val="0-ppt_w/2"/>
                                          </p:val>
                                        </p:tav>
                                      </p:tavLst>
                                    </p:anim>
                                    <p:anim calcmode="lin" valueType="num">
                                      <p:cBhvr additive="base">
                                        <p:cTn id="141" dur="2000"/>
                                        <p:tgtEl>
                                          <p:spTgt spid="18"/>
                                        </p:tgtEl>
                                        <p:attrNameLst>
                                          <p:attrName>ppt_y</p:attrName>
                                        </p:attrNameLst>
                                      </p:cBhvr>
                                      <p:tavLst>
                                        <p:tav tm="0">
                                          <p:val>
                                            <p:strVal val="ppt_y"/>
                                          </p:val>
                                        </p:tav>
                                        <p:tav tm="100000">
                                          <p:val>
                                            <p:strVal val="ppt_y"/>
                                          </p:val>
                                        </p:tav>
                                      </p:tavLst>
                                    </p:anim>
                                    <p:set>
                                      <p:cBhvr>
                                        <p:cTn id="142"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6" grpId="0"/>
      <p:bldP spid="2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rrow pointing to the right&#10;&#10;Description automatically generated with low confidence">
            <a:extLst>
              <a:ext uri="{FF2B5EF4-FFF2-40B4-BE49-F238E27FC236}">
                <a16:creationId xmlns:a16="http://schemas.microsoft.com/office/drawing/2014/main" id="{1CB18050-1B28-47E2-B55F-D03A4E565C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8233" y="184303"/>
            <a:ext cx="1775783" cy="1351260"/>
          </a:xfrm>
          <a:prstGeom prst="rect">
            <a:avLst/>
          </a:prstGeom>
        </p:spPr>
      </p:pic>
      <p:sp>
        <p:nvSpPr>
          <p:cNvPr id="6" name="TextBox 5">
            <a:extLst>
              <a:ext uri="{FF2B5EF4-FFF2-40B4-BE49-F238E27FC236}">
                <a16:creationId xmlns:a16="http://schemas.microsoft.com/office/drawing/2014/main" id="{B1E363D7-668E-42E8-ADDD-BA41FDDC8F36}"/>
              </a:ext>
            </a:extLst>
          </p:cNvPr>
          <p:cNvSpPr txBox="1"/>
          <p:nvPr/>
        </p:nvSpPr>
        <p:spPr>
          <a:xfrm>
            <a:off x="7034224" y="460567"/>
            <a:ext cx="1143000" cy="646331"/>
          </a:xfrm>
          <a:prstGeom prst="rect">
            <a:avLst/>
          </a:prstGeom>
          <a:noFill/>
        </p:spPr>
        <p:txBody>
          <a:bodyPr wrap="square" rtlCol="0">
            <a:spAutoFit/>
          </a:bodyPr>
          <a:lstStyle/>
          <a:p>
            <a:r>
              <a:rPr lang="en-GB" sz="3600" b="1" dirty="0">
                <a:solidFill>
                  <a:schemeClr val="bg1"/>
                </a:solidFill>
              </a:rPr>
              <a:t>la</a:t>
            </a:r>
          </a:p>
        </p:txBody>
      </p:sp>
      <p:pic>
        <p:nvPicPr>
          <p:cNvPr id="7" name="Picture 6" descr="A blue arrow pointing to the right&#10;&#10;Description automatically generated with low confidence">
            <a:extLst>
              <a:ext uri="{FF2B5EF4-FFF2-40B4-BE49-F238E27FC236}">
                <a16:creationId xmlns:a16="http://schemas.microsoft.com/office/drawing/2014/main" id="{F4AD5DF6-8DD0-4DC4-A6CA-410EC9F02B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702104" y="184303"/>
            <a:ext cx="1771061" cy="1351260"/>
          </a:xfrm>
          <a:prstGeom prst="rect">
            <a:avLst/>
          </a:prstGeom>
        </p:spPr>
      </p:pic>
      <p:sp>
        <p:nvSpPr>
          <p:cNvPr id="8" name="TextBox 7">
            <a:extLst>
              <a:ext uri="{FF2B5EF4-FFF2-40B4-BE49-F238E27FC236}">
                <a16:creationId xmlns:a16="http://schemas.microsoft.com/office/drawing/2014/main" id="{DCEB22B6-B531-4E46-9525-248CACFB3EE8}"/>
              </a:ext>
            </a:extLst>
          </p:cNvPr>
          <p:cNvSpPr txBox="1"/>
          <p:nvPr/>
        </p:nvSpPr>
        <p:spPr>
          <a:xfrm>
            <a:off x="4016134" y="508714"/>
            <a:ext cx="1143000" cy="646331"/>
          </a:xfrm>
          <a:prstGeom prst="rect">
            <a:avLst/>
          </a:prstGeom>
          <a:noFill/>
        </p:spPr>
        <p:txBody>
          <a:bodyPr wrap="square" rtlCol="0">
            <a:spAutoFit/>
          </a:bodyPr>
          <a:lstStyle/>
          <a:p>
            <a:r>
              <a:rPr lang="en-GB" sz="3600" b="1" dirty="0">
                <a:solidFill>
                  <a:schemeClr val="bg1"/>
                </a:solidFill>
              </a:rPr>
              <a:t>le</a:t>
            </a:r>
          </a:p>
        </p:txBody>
      </p:sp>
      <p:pic>
        <p:nvPicPr>
          <p:cNvPr id="28" name="Picture 27">
            <a:extLst>
              <a:ext uri="{FF2B5EF4-FFF2-40B4-BE49-F238E27FC236}">
                <a16:creationId xmlns:a16="http://schemas.microsoft.com/office/drawing/2014/main" id="{0863CA89-E133-4951-9913-2AE0D1E533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7407" y="1602706"/>
            <a:ext cx="702750" cy="1507350"/>
          </a:xfrm>
          <a:prstGeom prst="rect">
            <a:avLst/>
          </a:prstGeom>
        </p:spPr>
      </p:pic>
      <p:pic>
        <p:nvPicPr>
          <p:cNvPr id="29" name="Picture 28">
            <a:extLst>
              <a:ext uri="{FF2B5EF4-FFF2-40B4-BE49-F238E27FC236}">
                <a16:creationId xmlns:a16="http://schemas.microsoft.com/office/drawing/2014/main" id="{21E810BB-DF4C-496A-ABED-A5D532A8FC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5368" y="3235341"/>
            <a:ext cx="1822154" cy="1239065"/>
          </a:xfrm>
          <a:prstGeom prst="rect">
            <a:avLst/>
          </a:prstGeom>
        </p:spPr>
      </p:pic>
      <p:pic>
        <p:nvPicPr>
          <p:cNvPr id="30" name="Picture 29">
            <a:extLst>
              <a:ext uri="{FF2B5EF4-FFF2-40B4-BE49-F238E27FC236}">
                <a16:creationId xmlns:a16="http://schemas.microsoft.com/office/drawing/2014/main" id="{2B6F3DDD-04CE-4898-879D-27C290EE48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859" y="1109490"/>
            <a:ext cx="1463602" cy="1022082"/>
          </a:xfrm>
          <a:prstGeom prst="rect">
            <a:avLst/>
          </a:prstGeom>
        </p:spPr>
      </p:pic>
      <p:pic>
        <p:nvPicPr>
          <p:cNvPr id="31" name="Picture 30">
            <a:extLst>
              <a:ext uri="{FF2B5EF4-FFF2-40B4-BE49-F238E27FC236}">
                <a16:creationId xmlns:a16="http://schemas.microsoft.com/office/drawing/2014/main" id="{AD0CC7A8-A2D5-4657-9A00-FCEC4CCCB6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9427" y="5041689"/>
            <a:ext cx="1522316" cy="1069185"/>
          </a:xfrm>
          <a:prstGeom prst="rect">
            <a:avLst/>
          </a:prstGeom>
        </p:spPr>
      </p:pic>
      <p:pic>
        <p:nvPicPr>
          <p:cNvPr id="32" name="Picture 31">
            <a:extLst>
              <a:ext uri="{FF2B5EF4-FFF2-40B4-BE49-F238E27FC236}">
                <a16:creationId xmlns:a16="http://schemas.microsoft.com/office/drawing/2014/main" id="{A949A608-9AF6-4AF3-A14F-546AC43397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7805" y="1522398"/>
            <a:ext cx="1021443" cy="1218348"/>
          </a:xfrm>
          <a:prstGeom prst="rect">
            <a:avLst/>
          </a:prstGeom>
        </p:spPr>
      </p:pic>
      <p:pic>
        <p:nvPicPr>
          <p:cNvPr id="33" name="Picture 32">
            <a:extLst>
              <a:ext uri="{FF2B5EF4-FFF2-40B4-BE49-F238E27FC236}">
                <a16:creationId xmlns:a16="http://schemas.microsoft.com/office/drawing/2014/main" id="{B186C98F-E910-4C8E-9F00-5A45EFD21C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51013" y="1968174"/>
            <a:ext cx="1778157" cy="847588"/>
          </a:xfrm>
          <a:prstGeom prst="rect">
            <a:avLst/>
          </a:prstGeom>
        </p:spPr>
      </p:pic>
      <p:pic>
        <p:nvPicPr>
          <p:cNvPr id="35" name="Picture 34">
            <a:extLst>
              <a:ext uri="{FF2B5EF4-FFF2-40B4-BE49-F238E27FC236}">
                <a16:creationId xmlns:a16="http://schemas.microsoft.com/office/drawing/2014/main" id="{CD5E0E63-EED8-42EC-927F-2A529EBDA7C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3963743" y="3023828"/>
            <a:ext cx="1796801" cy="1283028"/>
          </a:xfrm>
          <a:prstGeom prst="rect">
            <a:avLst/>
          </a:prstGeom>
        </p:spPr>
      </p:pic>
      <p:pic>
        <p:nvPicPr>
          <p:cNvPr id="37" name="Picture 36">
            <a:extLst>
              <a:ext uri="{FF2B5EF4-FFF2-40B4-BE49-F238E27FC236}">
                <a16:creationId xmlns:a16="http://schemas.microsoft.com/office/drawing/2014/main" id="{E6E5188E-5A20-437B-9F0E-35B2A87529E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00720" y="4501619"/>
            <a:ext cx="2225900" cy="1483933"/>
          </a:xfrm>
          <a:prstGeom prst="rect">
            <a:avLst/>
          </a:prstGeom>
        </p:spPr>
      </p:pic>
      <p:pic>
        <p:nvPicPr>
          <p:cNvPr id="39" name="Picture 38">
            <a:extLst>
              <a:ext uri="{FF2B5EF4-FFF2-40B4-BE49-F238E27FC236}">
                <a16:creationId xmlns:a16="http://schemas.microsoft.com/office/drawing/2014/main" id="{BB42F453-CD0D-4504-9286-60AE9BDBA7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66922" y="5012592"/>
            <a:ext cx="1925516" cy="1014105"/>
          </a:xfrm>
          <a:prstGeom prst="rect">
            <a:avLst/>
          </a:prstGeom>
        </p:spPr>
      </p:pic>
      <p:pic>
        <p:nvPicPr>
          <p:cNvPr id="4" name="Picture 3" descr="A cell phone with icons on the screen&#10;&#10;Description automatically generated with low confidence">
            <a:extLst>
              <a:ext uri="{FF2B5EF4-FFF2-40B4-BE49-F238E27FC236}">
                <a16:creationId xmlns:a16="http://schemas.microsoft.com/office/drawing/2014/main" id="{ED1F4CFB-1920-435E-8196-51F601705FF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42612" y="4908929"/>
            <a:ext cx="1054754" cy="1076623"/>
          </a:xfrm>
          <a:prstGeom prst="rect">
            <a:avLst/>
          </a:prstGeom>
        </p:spPr>
      </p:pic>
      <p:pic>
        <p:nvPicPr>
          <p:cNvPr id="2050" name="Picture 2">
            <a:extLst>
              <a:ext uri="{FF2B5EF4-FFF2-40B4-BE49-F238E27FC236}">
                <a16:creationId xmlns:a16="http://schemas.microsoft.com/office/drawing/2014/main" id="{0B0FFEB8-85CD-46E7-B6A1-D2A5613425A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368343" y="1371270"/>
            <a:ext cx="1118015" cy="11408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A0E3FA4-193D-4953-8F46-F95A10CDC95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14645" y="3444895"/>
            <a:ext cx="910688" cy="10314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67D7C66-BAEE-4886-A7F4-9F9502523EC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74078" y="2977229"/>
            <a:ext cx="1164511" cy="145078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194AAC8C-9935-44CB-9335-810B719552D9}"/>
              </a:ext>
            </a:extLst>
          </p:cNvPr>
          <p:cNvSpPr/>
          <p:nvPr/>
        </p:nvSpPr>
        <p:spPr>
          <a:xfrm rot="16200000">
            <a:off x="8684231" y="2875952"/>
            <a:ext cx="6388102" cy="6107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 name="Rounded Rectangle 46">
            <a:extLst>
              <a:ext uri="{FF2B5EF4-FFF2-40B4-BE49-F238E27FC236}">
                <a16:creationId xmlns:a16="http://schemas.microsoft.com/office/drawing/2014/main" id="{4C758D06-4450-47EE-BCA6-391A8E516A17}"/>
              </a:ext>
            </a:extLst>
          </p:cNvPr>
          <p:cNvSpPr/>
          <p:nvPr/>
        </p:nvSpPr>
        <p:spPr>
          <a:xfrm>
            <a:off x="11024007" y="109114"/>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28718483-C3EA-456D-BB5E-E9EA1E8299DF}"/>
              </a:ext>
            </a:extLst>
          </p:cNvPr>
          <p:cNvSpPr/>
          <p:nvPr/>
        </p:nvSpPr>
        <p:spPr>
          <a:xfrm rot="16200000">
            <a:off x="-2895493" y="2866353"/>
            <a:ext cx="6388102" cy="6107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2">
            <a:extLst>
              <a:ext uri="{FF2B5EF4-FFF2-40B4-BE49-F238E27FC236}">
                <a16:creationId xmlns:a16="http://schemas.microsoft.com/office/drawing/2014/main" id="{5E311090-9F33-44B8-B25A-4DC5CEE7DF9B}"/>
              </a:ext>
            </a:extLst>
          </p:cNvPr>
          <p:cNvSpPr>
            <a:spLocks noGrp="1"/>
          </p:cNvSpPr>
          <p:nvPr>
            <p:ph type="title"/>
          </p:nvPr>
        </p:nvSpPr>
        <p:spPr>
          <a:xfrm>
            <a:off x="0" y="213557"/>
            <a:ext cx="2542478" cy="647577"/>
          </a:xfrm>
        </p:spPr>
        <p:txBody>
          <a:bodyPr/>
          <a:lstStyle/>
          <a:p>
            <a:r>
              <a:rPr lang="en-GB" dirty="0"/>
              <a:t>le </a:t>
            </a:r>
            <a:r>
              <a:rPr lang="en-GB" dirty="0" err="1"/>
              <a:t>ou</a:t>
            </a:r>
            <a:r>
              <a:rPr lang="en-GB" dirty="0"/>
              <a:t> la ?</a:t>
            </a:r>
          </a:p>
        </p:txBody>
      </p:sp>
    </p:spTree>
    <p:extLst>
      <p:ext uri="{BB962C8B-B14F-4D97-AF65-F5344CB8AC3E}">
        <p14:creationId xmlns:p14="http://schemas.microsoft.com/office/powerpoint/2010/main" val="146234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xit" presetSubtype="8" fill="hold" nodeType="clickEffect">
                                  <p:stCondLst>
                                    <p:cond delay="0"/>
                                  </p:stCondLst>
                                  <p:childTnLst>
                                    <p:anim calcmode="lin" valueType="num">
                                      <p:cBhvr additive="base">
                                        <p:cTn id="10" dur="2000"/>
                                        <p:tgtEl>
                                          <p:spTgt spid="28"/>
                                        </p:tgtEl>
                                        <p:attrNameLst>
                                          <p:attrName>ppt_x</p:attrName>
                                        </p:attrNameLst>
                                      </p:cBhvr>
                                      <p:tavLst>
                                        <p:tav tm="0">
                                          <p:val>
                                            <p:strVal val="ppt_x"/>
                                          </p:val>
                                        </p:tav>
                                        <p:tav tm="100000">
                                          <p:val>
                                            <p:strVal val="0-ppt_w/2"/>
                                          </p:val>
                                        </p:tav>
                                      </p:tavLst>
                                    </p:anim>
                                    <p:anim calcmode="lin" valueType="num">
                                      <p:cBhvr additive="base">
                                        <p:cTn id="11" dur="2000"/>
                                        <p:tgtEl>
                                          <p:spTgt spid="28"/>
                                        </p:tgtEl>
                                        <p:attrNameLst>
                                          <p:attrName>ppt_y</p:attrName>
                                        </p:attrNameLst>
                                      </p:cBhvr>
                                      <p:tavLst>
                                        <p:tav tm="0">
                                          <p:val>
                                            <p:strVal val="ppt_y"/>
                                          </p:val>
                                        </p:tav>
                                        <p:tav tm="100000">
                                          <p:val>
                                            <p:strVal val="ppt_y"/>
                                          </p:val>
                                        </p:tav>
                                      </p:tavLst>
                                    </p:anim>
                                    <p:set>
                                      <p:cBhvr>
                                        <p:cTn id="12" dur="1" fill="hold">
                                          <p:stCondLst>
                                            <p:cond delay="19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3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xit" presetSubtype="2" fill="hold" nodeType="clickEffect">
                                  <p:stCondLst>
                                    <p:cond delay="0"/>
                                  </p:stCondLst>
                                  <p:childTnLst>
                                    <p:anim calcmode="lin" valueType="num">
                                      <p:cBhvr additive="base">
                                        <p:cTn id="20" dur="2000"/>
                                        <p:tgtEl>
                                          <p:spTgt spid="31"/>
                                        </p:tgtEl>
                                        <p:attrNameLst>
                                          <p:attrName>ppt_x</p:attrName>
                                        </p:attrNameLst>
                                      </p:cBhvr>
                                      <p:tavLst>
                                        <p:tav tm="0">
                                          <p:val>
                                            <p:strVal val="ppt_x"/>
                                          </p:val>
                                        </p:tav>
                                        <p:tav tm="100000">
                                          <p:val>
                                            <p:strVal val="1+ppt_w/2"/>
                                          </p:val>
                                        </p:tav>
                                      </p:tavLst>
                                    </p:anim>
                                    <p:anim calcmode="lin" valueType="num">
                                      <p:cBhvr additive="base">
                                        <p:cTn id="21" dur="2000"/>
                                        <p:tgtEl>
                                          <p:spTgt spid="31"/>
                                        </p:tgtEl>
                                        <p:attrNameLst>
                                          <p:attrName>ppt_y</p:attrName>
                                        </p:attrNameLst>
                                      </p:cBhvr>
                                      <p:tavLst>
                                        <p:tav tm="0">
                                          <p:val>
                                            <p:strVal val="ppt_y"/>
                                          </p:val>
                                        </p:tav>
                                        <p:tav tm="100000">
                                          <p:val>
                                            <p:strVal val="ppt_y"/>
                                          </p:val>
                                        </p:tav>
                                      </p:tavLst>
                                    </p:anim>
                                    <p:set>
                                      <p:cBhvr>
                                        <p:cTn id="22" dur="1" fill="hold">
                                          <p:stCondLst>
                                            <p:cond delay="1999"/>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2000" fill="hold"/>
                                        <p:tgtEl>
                                          <p:spTgt spid="29"/>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xit" presetSubtype="8" fill="hold" nodeType="clickEffect">
                                  <p:stCondLst>
                                    <p:cond delay="0"/>
                                  </p:stCondLst>
                                  <p:childTnLst>
                                    <p:anim calcmode="lin" valueType="num">
                                      <p:cBhvr additive="base">
                                        <p:cTn id="30" dur="2000"/>
                                        <p:tgtEl>
                                          <p:spTgt spid="29"/>
                                        </p:tgtEl>
                                        <p:attrNameLst>
                                          <p:attrName>ppt_x</p:attrName>
                                        </p:attrNameLst>
                                      </p:cBhvr>
                                      <p:tavLst>
                                        <p:tav tm="0">
                                          <p:val>
                                            <p:strVal val="ppt_x"/>
                                          </p:val>
                                        </p:tav>
                                        <p:tav tm="100000">
                                          <p:val>
                                            <p:strVal val="0-ppt_w/2"/>
                                          </p:val>
                                        </p:tav>
                                      </p:tavLst>
                                    </p:anim>
                                    <p:anim calcmode="lin" valueType="num">
                                      <p:cBhvr additive="base">
                                        <p:cTn id="31" dur="2000"/>
                                        <p:tgtEl>
                                          <p:spTgt spid="29"/>
                                        </p:tgtEl>
                                        <p:attrNameLst>
                                          <p:attrName>ppt_y</p:attrName>
                                        </p:attrNameLst>
                                      </p:cBhvr>
                                      <p:tavLst>
                                        <p:tav tm="0">
                                          <p:val>
                                            <p:strVal val="ppt_y"/>
                                          </p:val>
                                        </p:tav>
                                        <p:tav tm="100000">
                                          <p:val>
                                            <p:strVal val="ppt_y"/>
                                          </p:val>
                                        </p:tav>
                                      </p:tavLst>
                                    </p:anim>
                                    <p:set>
                                      <p:cBhvr>
                                        <p:cTn id="32" dur="1" fill="hold">
                                          <p:stCondLst>
                                            <p:cond delay="1999"/>
                                          </p:stCondLst>
                                        </p:cTn>
                                        <p:tgtEl>
                                          <p:spTgt spid="2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nodeType="clickEffect">
                                  <p:stCondLst>
                                    <p:cond delay="0"/>
                                  </p:stCondLst>
                                  <p:childTnLst>
                                    <p:animRot by="21600000">
                                      <p:cBhvr>
                                        <p:cTn id="36" dur="2000" fill="hold"/>
                                        <p:tgtEl>
                                          <p:spTgt spid="33"/>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2" presetClass="exit" presetSubtype="2" fill="hold" nodeType="clickEffect">
                                  <p:stCondLst>
                                    <p:cond delay="0"/>
                                  </p:stCondLst>
                                  <p:childTnLst>
                                    <p:anim calcmode="lin" valueType="num">
                                      <p:cBhvr additive="base">
                                        <p:cTn id="40" dur="2000"/>
                                        <p:tgtEl>
                                          <p:spTgt spid="33"/>
                                        </p:tgtEl>
                                        <p:attrNameLst>
                                          <p:attrName>ppt_x</p:attrName>
                                        </p:attrNameLst>
                                      </p:cBhvr>
                                      <p:tavLst>
                                        <p:tav tm="0">
                                          <p:val>
                                            <p:strVal val="ppt_x"/>
                                          </p:val>
                                        </p:tav>
                                        <p:tav tm="100000">
                                          <p:val>
                                            <p:strVal val="1+ppt_w/2"/>
                                          </p:val>
                                        </p:tav>
                                      </p:tavLst>
                                    </p:anim>
                                    <p:anim calcmode="lin" valueType="num">
                                      <p:cBhvr additive="base">
                                        <p:cTn id="41" dur="2000"/>
                                        <p:tgtEl>
                                          <p:spTgt spid="33"/>
                                        </p:tgtEl>
                                        <p:attrNameLst>
                                          <p:attrName>ppt_y</p:attrName>
                                        </p:attrNameLst>
                                      </p:cBhvr>
                                      <p:tavLst>
                                        <p:tav tm="0">
                                          <p:val>
                                            <p:strVal val="ppt_y"/>
                                          </p:val>
                                        </p:tav>
                                        <p:tav tm="100000">
                                          <p:val>
                                            <p:strVal val="ppt_y"/>
                                          </p:val>
                                        </p:tav>
                                      </p:tavLst>
                                    </p:anim>
                                    <p:set>
                                      <p:cBhvr>
                                        <p:cTn id="42" dur="1" fill="hold">
                                          <p:stCondLst>
                                            <p:cond delay="1999"/>
                                          </p:stCondLst>
                                        </p:cTn>
                                        <p:tgtEl>
                                          <p:spTgt spid="3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21600000">
                                      <p:cBhvr>
                                        <p:cTn id="46" dur="2000" fill="hold"/>
                                        <p:tgtEl>
                                          <p:spTgt spid="39"/>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xit" presetSubtype="8" fill="hold" nodeType="clickEffect">
                                  <p:stCondLst>
                                    <p:cond delay="0"/>
                                  </p:stCondLst>
                                  <p:childTnLst>
                                    <p:anim calcmode="lin" valueType="num">
                                      <p:cBhvr additive="base">
                                        <p:cTn id="50" dur="2000"/>
                                        <p:tgtEl>
                                          <p:spTgt spid="39"/>
                                        </p:tgtEl>
                                        <p:attrNameLst>
                                          <p:attrName>ppt_x</p:attrName>
                                        </p:attrNameLst>
                                      </p:cBhvr>
                                      <p:tavLst>
                                        <p:tav tm="0">
                                          <p:val>
                                            <p:strVal val="ppt_x"/>
                                          </p:val>
                                        </p:tav>
                                        <p:tav tm="100000">
                                          <p:val>
                                            <p:strVal val="0-ppt_w/2"/>
                                          </p:val>
                                        </p:tav>
                                      </p:tavLst>
                                    </p:anim>
                                    <p:anim calcmode="lin" valueType="num">
                                      <p:cBhvr additive="base">
                                        <p:cTn id="51" dur="2000"/>
                                        <p:tgtEl>
                                          <p:spTgt spid="39"/>
                                        </p:tgtEl>
                                        <p:attrNameLst>
                                          <p:attrName>ppt_y</p:attrName>
                                        </p:attrNameLst>
                                      </p:cBhvr>
                                      <p:tavLst>
                                        <p:tav tm="0">
                                          <p:val>
                                            <p:strVal val="ppt_y"/>
                                          </p:val>
                                        </p:tav>
                                        <p:tav tm="100000">
                                          <p:val>
                                            <p:strVal val="ppt_y"/>
                                          </p:val>
                                        </p:tav>
                                      </p:tavLst>
                                    </p:anim>
                                    <p:set>
                                      <p:cBhvr>
                                        <p:cTn id="52" dur="1" fill="hold">
                                          <p:stCondLst>
                                            <p:cond delay="1999"/>
                                          </p:stCondLst>
                                        </p:cTn>
                                        <p:tgtEl>
                                          <p:spTgt spid="3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8" presetClass="emph" presetSubtype="0" fill="hold" nodeType="clickEffect">
                                  <p:stCondLst>
                                    <p:cond delay="0"/>
                                  </p:stCondLst>
                                  <p:childTnLst>
                                    <p:animRot by="21600000">
                                      <p:cBhvr>
                                        <p:cTn id="56" dur="2000" fill="hold"/>
                                        <p:tgtEl>
                                          <p:spTgt spid="35"/>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2" presetClass="exit" presetSubtype="8" fill="hold" nodeType="clickEffect">
                                  <p:stCondLst>
                                    <p:cond delay="0"/>
                                  </p:stCondLst>
                                  <p:childTnLst>
                                    <p:anim calcmode="lin" valueType="num">
                                      <p:cBhvr additive="base">
                                        <p:cTn id="60" dur="2000"/>
                                        <p:tgtEl>
                                          <p:spTgt spid="35"/>
                                        </p:tgtEl>
                                        <p:attrNameLst>
                                          <p:attrName>ppt_x</p:attrName>
                                        </p:attrNameLst>
                                      </p:cBhvr>
                                      <p:tavLst>
                                        <p:tav tm="0">
                                          <p:val>
                                            <p:strVal val="ppt_x"/>
                                          </p:val>
                                        </p:tav>
                                        <p:tav tm="100000">
                                          <p:val>
                                            <p:strVal val="0-ppt_w/2"/>
                                          </p:val>
                                        </p:tav>
                                      </p:tavLst>
                                    </p:anim>
                                    <p:anim calcmode="lin" valueType="num">
                                      <p:cBhvr additive="base">
                                        <p:cTn id="61" dur="2000"/>
                                        <p:tgtEl>
                                          <p:spTgt spid="35"/>
                                        </p:tgtEl>
                                        <p:attrNameLst>
                                          <p:attrName>ppt_y</p:attrName>
                                        </p:attrNameLst>
                                      </p:cBhvr>
                                      <p:tavLst>
                                        <p:tav tm="0">
                                          <p:val>
                                            <p:strVal val="ppt_y"/>
                                          </p:val>
                                        </p:tav>
                                        <p:tav tm="100000">
                                          <p:val>
                                            <p:strVal val="ppt_y"/>
                                          </p:val>
                                        </p:tav>
                                      </p:tavLst>
                                    </p:anim>
                                    <p:set>
                                      <p:cBhvr>
                                        <p:cTn id="62" dur="1" fill="hold">
                                          <p:stCondLst>
                                            <p:cond delay="1999"/>
                                          </p:stCondLst>
                                        </p:cTn>
                                        <p:tgtEl>
                                          <p:spTgt spid="3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8" presetClass="emph" presetSubtype="0" fill="hold" nodeType="clickEffect">
                                  <p:stCondLst>
                                    <p:cond delay="0"/>
                                  </p:stCondLst>
                                  <p:childTnLst>
                                    <p:animRot by="21600000">
                                      <p:cBhvr>
                                        <p:cTn id="66" dur="2000" fill="hold"/>
                                        <p:tgtEl>
                                          <p:spTgt spid="30"/>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2" presetClass="exit" presetSubtype="2" fill="hold" nodeType="clickEffect">
                                  <p:stCondLst>
                                    <p:cond delay="0"/>
                                  </p:stCondLst>
                                  <p:childTnLst>
                                    <p:anim calcmode="lin" valueType="num">
                                      <p:cBhvr additive="base">
                                        <p:cTn id="70" dur="2000"/>
                                        <p:tgtEl>
                                          <p:spTgt spid="30"/>
                                        </p:tgtEl>
                                        <p:attrNameLst>
                                          <p:attrName>ppt_x</p:attrName>
                                        </p:attrNameLst>
                                      </p:cBhvr>
                                      <p:tavLst>
                                        <p:tav tm="0">
                                          <p:val>
                                            <p:strVal val="ppt_x"/>
                                          </p:val>
                                        </p:tav>
                                        <p:tav tm="100000">
                                          <p:val>
                                            <p:strVal val="1+ppt_w/2"/>
                                          </p:val>
                                        </p:tav>
                                      </p:tavLst>
                                    </p:anim>
                                    <p:anim calcmode="lin" valueType="num">
                                      <p:cBhvr additive="base">
                                        <p:cTn id="71" dur="2000"/>
                                        <p:tgtEl>
                                          <p:spTgt spid="30"/>
                                        </p:tgtEl>
                                        <p:attrNameLst>
                                          <p:attrName>ppt_y</p:attrName>
                                        </p:attrNameLst>
                                      </p:cBhvr>
                                      <p:tavLst>
                                        <p:tav tm="0">
                                          <p:val>
                                            <p:strVal val="ppt_y"/>
                                          </p:val>
                                        </p:tav>
                                        <p:tav tm="100000">
                                          <p:val>
                                            <p:strVal val="ppt_y"/>
                                          </p:val>
                                        </p:tav>
                                      </p:tavLst>
                                    </p:anim>
                                    <p:set>
                                      <p:cBhvr>
                                        <p:cTn id="72" dur="1" fill="hold">
                                          <p:stCondLst>
                                            <p:cond delay="1999"/>
                                          </p:stCondLst>
                                        </p:cTn>
                                        <p:tgtEl>
                                          <p:spTgt spid="3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8" presetClass="emph" presetSubtype="0" fill="hold" nodeType="clickEffect">
                                  <p:stCondLst>
                                    <p:cond delay="0"/>
                                  </p:stCondLst>
                                  <p:childTnLst>
                                    <p:animRot by="21600000">
                                      <p:cBhvr>
                                        <p:cTn id="76" dur="2000" fill="hold"/>
                                        <p:tgtEl>
                                          <p:spTgt spid="2050"/>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2" presetClass="exit" presetSubtype="8" fill="hold" nodeType="clickEffect">
                                  <p:stCondLst>
                                    <p:cond delay="0"/>
                                  </p:stCondLst>
                                  <p:childTnLst>
                                    <p:anim calcmode="lin" valueType="num">
                                      <p:cBhvr additive="base">
                                        <p:cTn id="80" dur="2000"/>
                                        <p:tgtEl>
                                          <p:spTgt spid="2050"/>
                                        </p:tgtEl>
                                        <p:attrNameLst>
                                          <p:attrName>ppt_x</p:attrName>
                                        </p:attrNameLst>
                                      </p:cBhvr>
                                      <p:tavLst>
                                        <p:tav tm="0">
                                          <p:val>
                                            <p:strVal val="ppt_x"/>
                                          </p:val>
                                        </p:tav>
                                        <p:tav tm="100000">
                                          <p:val>
                                            <p:strVal val="0-ppt_w/2"/>
                                          </p:val>
                                        </p:tav>
                                      </p:tavLst>
                                    </p:anim>
                                    <p:anim calcmode="lin" valueType="num">
                                      <p:cBhvr additive="base">
                                        <p:cTn id="81" dur="2000"/>
                                        <p:tgtEl>
                                          <p:spTgt spid="2050"/>
                                        </p:tgtEl>
                                        <p:attrNameLst>
                                          <p:attrName>ppt_y</p:attrName>
                                        </p:attrNameLst>
                                      </p:cBhvr>
                                      <p:tavLst>
                                        <p:tav tm="0">
                                          <p:val>
                                            <p:strVal val="ppt_y"/>
                                          </p:val>
                                        </p:tav>
                                        <p:tav tm="100000">
                                          <p:val>
                                            <p:strVal val="ppt_y"/>
                                          </p:val>
                                        </p:tav>
                                      </p:tavLst>
                                    </p:anim>
                                    <p:set>
                                      <p:cBhvr>
                                        <p:cTn id="82" dur="1" fill="hold">
                                          <p:stCondLst>
                                            <p:cond delay="1999"/>
                                          </p:stCondLst>
                                        </p:cTn>
                                        <p:tgtEl>
                                          <p:spTgt spid="205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21600000">
                                      <p:cBhvr>
                                        <p:cTn id="86" dur="2000" fill="hold"/>
                                        <p:tgtEl>
                                          <p:spTgt spid="37"/>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2" presetClass="exit" presetSubtype="2" fill="hold" nodeType="clickEffect">
                                  <p:stCondLst>
                                    <p:cond delay="0"/>
                                  </p:stCondLst>
                                  <p:childTnLst>
                                    <p:anim calcmode="lin" valueType="num">
                                      <p:cBhvr additive="base">
                                        <p:cTn id="90" dur="2000"/>
                                        <p:tgtEl>
                                          <p:spTgt spid="37"/>
                                        </p:tgtEl>
                                        <p:attrNameLst>
                                          <p:attrName>ppt_x</p:attrName>
                                        </p:attrNameLst>
                                      </p:cBhvr>
                                      <p:tavLst>
                                        <p:tav tm="0">
                                          <p:val>
                                            <p:strVal val="ppt_x"/>
                                          </p:val>
                                        </p:tav>
                                        <p:tav tm="100000">
                                          <p:val>
                                            <p:strVal val="1+ppt_w/2"/>
                                          </p:val>
                                        </p:tav>
                                      </p:tavLst>
                                    </p:anim>
                                    <p:anim calcmode="lin" valueType="num">
                                      <p:cBhvr additive="base">
                                        <p:cTn id="91" dur="2000"/>
                                        <p:tgtEl>
                                          <p:spTgt spid="37"/>
                                        </p:tgtEl>
                                        <p:attrNameLst>
                                          <p:attrName>ppt_y</p:attrName>
                                        </p:attrNameLst>
                                      </p:cBhvr>
                                      <p:tavLst>
                                        <p:tav tm="0">
                                          <p:val>
                                            <p:strVal val="ppt_y"/>
                                          </p:val>
                                        </p:tav>
                                        <p:tav tm="100000">
                                          <p:val>
                                            <p:strVal val="ppt_y"/>
                                          </p:val>
                                        </p:tav>
                                      </p:tavLst>
                                    </p:anim>
                                    <p:set>
                                      <p:cBhvr>
                                        <p:cTn id="92" dur="1" fill="hold">
                                          <p:stCondLst>
                                            <p:cond delay="1999"/>
                                          </p:stCondLst>
                                        </p:cTn>
                                        <p:tgtEl>
                                          <p:spTgt spid="3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8" presetClass="emph" presetSubtype="0" fill="hold" nodeType="clickEffect">
                                  <p:stCondLst>
                                    <p:cond delay="0"/>
                                  </p:stCondLst>
                                  <p:childTnLst>
                                    <p:animRot by="21600000">
                                      <p:cBhvr>
                                        <p:cTn id="96" dur="2000" fill="hold"/>
                                        <p:tgtEl>
                                          <p:spTgt spid="2054"/>
                                        </p:tgtEl>
                                        <p:attrNameLst>
                                          <p:attrName>r</p:attrName>
                                        </p:attrNameLst>
                                      </p:cBhvr>
                                    </p:animRot>
                                  </p:childTnLst>
                                </p:cTn>
                              </p:par>
                            </p:childTnLst>
                          </p:cTn>
                        </p:par>
                      </p:childTnLst>
                    </p:cTn>
                  </p:par>
                  <p:par>
                    <p:cTn id="97" fill="hold">
                      <p:stCondLst>
                        <p:cond delay="indefinite"/>
                      </p:stCondLst>
                      <p:childTnLst>
                        <p:par>
                          <p:cTn id="98" fill="hold">
                            <p:stCondLst>
                              <p:cond delay="0"/>
                            </p:stCondLst>
                            <p:childTnLst>
                              <p:par>
                                <p:cTn id="99" presetID="2" presetClass="exit" presetSubtype="2" fill="hold" nodeType="clickEffect">
                                  <p:stCondLst>
                                    <p:cond delay="0"/>
                                  </p:stCondLst>
                                  <p:childTnLst>
                                    <p:anim calcmode="lin" valueType="num">
                                      <p:cBhvr additive="base">
                                        <p:cTn id="100" dur="2000"/>
                                        <p:tgtEl>
                                          <p:spTgt spid="2054"/>
                                        </p:tgtEl>
                                        <p:attrNameLst>
                                          <p:attrName>ppt_x</p:attrName>
                                        </p:attrNameLst>
                                      </p:cBhvr>
                                      <p:tavLst>
                                        <p:tav tm="0">
                                          <p:val>
                                            <p:strVal val="ppt_x"/>
                                          </p:val>
                                        </p:tav>
                                        <p:tav tm="100000">
                                          <p:val>
                                            <p:strVal val="1+ppt_w/2"/>
                                          </p:val>
                                        </p:tav>
                                      </p:tavLst>
                                    </p:anim>
                                    <p:anim calcmode="lin" valueType="num">
                                      <p:cBhvr additive="base">
                                        <p:cTn id="101" dur="2000"/>
                                        <p:tgtEl>
                                          <p:spTgt spid="2054"/>
                                        </p:tgtEl>
                                        <p:attrNameLst>
                                          <p:attrName>ppt_y</p:attrName>
                                        </p:attrNameLst>
                                      </p:cBhvr>
                                      <p:tavLst>
                                        <p:tav tm="0">
                                          <p:val>
                                            <p:strVal val="ppt_y"/>
                                          </p:val>
                                        </p:tav>
                                        <p:tav tm="100000">
                                          <p:val>
                                            <p:strVal val="ppt_y"/>
                                          </p:val>
                                        </p:tav>
                                      </p:tavLst>
                                    </p:anim>
                                    <p:set>
                                      <p:cBhvr>
                                        <p:cTn id="102" dur="1" fill="hold">
                                          <p:stCondLst>
                                            <p:cond delay="1999"/>
                                          </p:stCondLst>
                                        </p:cTn>
                                        <p:tgtEl>
                                          <p:spTgt spid="2054"/>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8" presetClass="emph" presetSubtype="0" fill="hold" nodeType="clickEffect">
                                  <p:stCondLst>
                                    <p:cond delay="0"/>
                                  </p:stCondLst>
                                  <p:childTnLst>
                                    <p:animRot by="21600000">
                                      <p:cBhvr>
                                        <p:cTn id="106" dur="2000" fill="hold"/>
                                        <p:tgtEl>
                                          <p:spTgt spid="4"/>
                                        </p:tgtEl>
                                        <p:attrNameLst>
                                          <p:attrName>r</p:attrName>
                                        </p:attrNameLst>
                                      </p:cBhvr>
                                    </p:animRot>
                                  </p:childTnLst>
                                </p:cTn>
                              </p:par>
                            </p:childTnLst>
                          </p:cTn>
                        </p:par>
                      </p:childTnLst>
                    </p:cTn>
                  </p:par>
                  <p:par>
                    <p:cTn id="107" fill="hold">
                      <p:stCondLst>
                        <p:cond delay="indefinite"/>
                      </p:stCondLst>
                      <p:childTnLst>
                        <p:par>
                          <p:cTn id="108" fill="hold">
                            <p:stCondLst>
                              <p:cond delay="0"/>
                            </p:stCondLst>
                            <p:childTnLst>
                              <p:par>
                                <p:cTn id="109" presetID="2" presetClass="exit" presetSubtype="8" fill="hold" nodeType="clickEffect">
                                  <p:stCondLst>
                                    <p:cond delay="0"/>
                                  </p:stCondLst>
                                  <p:childTnLst>
                                    <p:anim calcmode="lin" valueType="num">
                                      <p:cBhvr additive="base">
                                        <p:cTn id="110" dur="2000"/>
                                        <p:tgtEl>
                                          <p:spTgt spid="4"/>
                                        </p:tgtEl>
                                        <p:attrNameLst>
                                          <p:attrName>ppt_x</p:attrName>
                                        </p:attrNameLst>
                                      </p:cBhvr>
                                      <p:tavLst>
                                        <p:tav tm="0">
                                          <p:val>
                                            <p:strVal val="ppt_x"/>
                                          </p:val>
                                        </p:tav>
                                        <p:tav tm="100000">
                                          <p:val>
                                            <p:strVal val="0-ppt_w/2"/>
                                          </p:val>
                                        </p:tav>
                                      </p:tavLst>
                                    </p:anim>
                                    <p:anim calcmode="lin" valueType="num">
                                      <p:cBhvr additive="base">
                                        <p:cTn id="111" dur="2000"/>
                                        <p:tgtEl>
                                          <p:spTgt spid="4"/>
                                        </p:tgtEl>
                                        <p:attrNameLst>
                                          <p:attrName>ppt_y</p:attrName>
                                        </p:attrNameLst>
                                      </p:cBhvr>
                                      <p:tavLst>
                                        <p:tav tm="0">
                                          <p:val>
                                            <p:strVal val="ppt_y"/>
                                          </p:val>
                                        </p:tav>
                                        <p:tav tm="100000">
                                          <p:val>
                                            <p:strVal val="ppt_y"/>
                                          </p:val>
                                        </p:tav>
                                      </p:tavLst>
                                    </p:anim>
                                    <p:set>
                                      <p:cBhvr>
                                        <p:cTn id="112" dur="1" fill="hold">
                                          <p:stCondLst>
                                            <p:cond delay="1999"/>
                                          </p:stCondLst>
                                        </p:cTn>
                                        <p:tgtEl>
                                          <p:spTgt spid="4"/>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8" presetClass="emph" presetSubtype="0" fill="hold" nodeType="clickEffect">
                                  <p:stCondLst>
                                    <p:cond delay="0"/>
                                  </p:stCondLst>
                                  <p:childTnLst>
                                    <p:animRot by="21600000">
                                      <p:cBhvr>
                                        <p:cTn id="116" dur="2000" fill="hold"/>
                                        <p:tgtEl>
                                          <p:spTgt spid="2052"/>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2" presetClass="exit" presetSubtype="8" fill="hold" nodeType="clickEffect">
                                  <p:stCondLst>
                                    <p:cond delay="0"/>
                                  </p:stCondLst>
                                  <p:childTnLst>
                                    <p:anim calcmode="lin" valueType="num">
                                      <p:cBhvr additive="base">
                                        <p:cTn id="120" dur="2000"/>
                                        <p:tgtEl>
                                          <p:spTgt spid="2052"/>
                                        </p:tgtEl>
                                        <p:attrNameLst>
                                          <p:attrName>ppt_x</p:attrName>
                                        </p:attrNameLst>
                                      </p:cBhvr>
                                      <p:tavLst>
                                        <p:tav tm="0">
                                          <p:val>
                                            <p:strVal val="ppt_x"/>
                                          </p:val>
                                        </p:tav>
                                        <p:tav tm="100000">
                                          <p:val>
                                            <p:strVal val="0-ppt_w/2"/>
                                          </p:val>
                                        </p:tav>
                                      </p:tavLst>
                                    </p:anim>
                                    <p:anim calcmode="lin" valueType="num">
                                      <p:cBhvr additive="base">
                                        <p:cTn id="121" dur="2000"/>
                                        <p:tgtEl>
                                          <p:spTgt spid="2052"/>
                                        </p:tgtEl>
                                        <p:attrNameLst>
                                          <p:attrName>ppt_y</p:attrName>
                                        </p:attrNameLst>
                                      </p:cBhvr>
                                      <p:tavLst>
                                        <p:tav tm="0">
                                          <p:val>
                                            <p:strVal val="ppt_y"/>
                                          </p:val>
                                        </p:tav>
                                        <p:tav tm="100000">
                                          <p:val>
                                            <p:strVal val="ppt_y"/>
                                          </p:val>
                                        </p:tav>
                                      </p:tavLst>
                                    </p:anim>
                                    <p:set>
                                      <p:cBhvr>
                                        <p:cTn id="122" dur="1" fill="hold">
                                          <p:stCondLst>
                                            <p:cond delay="1999"/>
                                          </p:stCondLst>
                                        </p:cTn>
                                        <p:tgtEl>
                                          <p:spTgt spid="205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8" presetClass="emph" presetSubtype="0" fill="hold" nodeType="clickEffect">
                                  <p:stCondLst>
                                    <p:cond delay="0"/>
                                  </p:stCondLst>
                                  <p:childTnLst>
                                    <p:animRot by="21600000">
                                      <p:cBhvr>
                                        <p:cTn id="126" dur="2000" fill="hold"/>
                                        <p:tgtEl>
                                          <p:spTgt spid="32"/>
                                        </p:tgtEl>
                                        <p:attrNameLst>
                                          <p:attrName>r</p:attrName>
                                        </p:attrNameLst>
                                      </p:cBhvr>
                                    </p:animRot>
                                  </p:childTnLst>
                                </p:cTn>
                              </p:par>
                            </p:childTnLst>
                          </p:cTn>
                        </p:par>
                      </p:childTnLst>
                    </p:cTn>
                  </p:par>
                  <p:par>
                    <p:cTn id="127" fill="hold">
                      <p:stCondLst>
                        <p:cond delay="indefinite"/>
                      </p:stCondLst>
                      <p:childTnLst>
                        <p:par>
                          <p:cTn id="128" fill="hold">
                            <p:stCondLst>
                              <p:cond delay="0"/>
                            </p:stCondLst>
                            <p:childTnLst>
                              <p:par>
                                <p:cTn id="129" presetID="2" presetClass="exit" presetSubtype="2" fill="hold" nodeType="clickEffect">
                                  <p:stCondLst>
                                    <p:cond delay="0"/>
                                  </p:stCondLst>
                                  <p:childTnLst>
                                    <p:anim calcmode="lin" valueType="num">
                                      <p:cBhvr additive="base">
                                        <p:cTn id="130" dur="2000"/>
                                        <p:tgtEl>
                                          <p:spTgt spid="32"/>
                                        </p:tgtEl>
                                        <p:attrNameLst>
                                          <p:attrName>ppt_x</p:attrName>
                                        </p:attrNameLst>
                                      </p:cBhvr>
                                      <p:tavLst>
                                        <p:tav tm="0">
                                          <p:val>
                                            <p:strVal val="ppt_x"/>
                                          </p:val>
                                        </p:tav>
                                        <p:tav tm="100000">
                                          <p:val>
                                            <p:strVal val="1+ppt_w/2"/>
                                          </p:val>
                                        </p:tav>
                                      </p:tavLst>
                                    </p:anim>
                                    <p:anim calcmode="lin" valueType="num">
                                      <p:cBhvr additive="base">
                                        <p:cTn id="131" dur="2000"/>
                                        <p:tgtEl>
                                          <p:spTgt spid="32"/>
                                        </p:tgtEl>
                                        <p:attrNameLst>
                                          <p:attrName>ppt_y</p:attrName>
                                        </p:attrNameLst>
                                      </p:cBhvr>
                                      <p:tavLst>
                                        <p:tav tm="0">
                                          <p:val>
                                            <p:strVal val="ppt_y"/>
                                          </p:val>
                                        </p:tav>
                                        <p:tav tm="100000">
                                          <p:val>
                                            <p:strVal val="ppt_y"/>
                                          </p:val>
                                        </p:tav>
                                      </p:tavLst>
                                    </p:anim>
                                    <p:set>
                                      <p:cBhvr>
                                        <p:cTn id="132" dur="1" fill="hold">
                                          <p:stCondLst>
                                            <p:cond delay="1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083002" y="1169380"/>
            <a:ext cx="1270927" cy="907520"/>
          </a:xfrm>
          <a:prstGeom prst="rect">
            <a:avLst/>
          </a:prstGeom>
        </p:spPr>
      </p:pic>
      <p:sp>
        <p:nvSpPr>
          <p:cNvPr id="4" name="Title 3"/>
          <p:cNvSpPr>
            <a:spLocks noGrp="1"/>
          </p:cNvSpPr>
          <p:nvPr>
            <p:ph type="title"/>
          </p:nvPr>
        </p:nvSpPr>
        <p:spPr/>
        <p:txBody>
          <a:bodyPr>
            <a:normAutofit/>
          </a:bodyPr>
          <a:lstStyle/>
          <a:p>
            <a:r>
              <a:rPr lang="en-GB" sz="3600" b="1" dirty="0" err="1">
                <a:solidFill>
                  <a:schemeClr val="bg1"/>
                </a:solidFill>
              </a:rPr>
              <a:t>Trouve</a:t>
            </a:r>
            <a:r>
              <a:rPr lang="en-GB" sz="3600" b="1" dirty="0">
                <a:solidFill>
                  <a:schemeClr val="bg1"/>
                </a:solidFill>
              </a:rPr>
              <a:t> </a:t>
            </a:r>
            <a:r>
              <a:rPr lang="en-GB" sz="3600" b="1" dirty="0" err="1">
                <a:solidFill>
                  <a:schemeClr val="bg1"/>
                </a:solidFill>
              </a:rPr>
              <a:t>l’intrus</a:t>
            </a:r>
            <a:r>
              <a:rPr lang="en-GB" sz="3600" b="1" dirty="0">
                <a:solidFill>
                  <a:schemeClr val="bg1"/>
                </a:solidFill>
              </a:rPr>
              <a:t> !</a:t>
            </a: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9115" y="1422111"/>
            <a:ext cx="1107060" cy="773097"/>
          </a:xfrm>
          <a:prstGeom prst="rect">
            <a:avLst/>
          </a:prstGeom>
        </p:spPr>
      </p:pic>
      <p:sp>
        <p:nvSpPr>
          <p:cNvPr id="46" name="TextBox 45"/>
          <p:cNvSpPr txBox="1"/>
          <p:nvPr/>
        </p:nvSpPr>
        <p:spPr>
          <a:xfrm>
            <a:off x="257687" y="1848769"/>
            <a:ext cx="4184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5A5"/>
                </a:solidFill>
                <a:effectLst/>
                <a:uLnTx/>
                <a:uFillTx/>
                <a:ea typeface="+mn-ea"/>
                <a:cs typeface="+mn-cs"/>
              </a:rPr>
              <a:t>A</a:t>
            </a:r>
          </a:p>
        </p:txBody>
      </p:sp>
      <p:sp>
        <p:nvSpPr>
          <p:cNvPr id="6" name="Oval 5"/>
          <p:cNvSpPr/>
          <p:nvPr/>
        </p:nvSpPr>
        <p:spPr>
          <a:xfrm>
            <a:off x="3353071" y="1276536"/>
            <a:ext cx="1530686" cy="1007151"/>
          </a:xfrm>
          <a:prstGeom prst="ellipse">
            <a:avLst/>
          </a:prstGeom>
          <a:noFill/>
          <a:ln w="57150">
            <a:solidFill>
              <a:srgbClr val="EE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4035"/>
              </a:solidFill>
              <a:effectLst/>
              <a:uLnTx/>
              <a:uFillTx/>
              <a:latin typeface="Tw Cen MT" panose="020B0602020104020603"/>
              <a:ea typeface="+mn-ea"/>
              <a:cs typeface="+mn-cs"/>
            </a:endParaRPr>
          </a:p>
        </p:txBody>
      </p:sp>
      <p:sp>
        <p:nvSpPr>
          <p:cNvPr id="47" name="TextBox 46"/>
          <p:cNvSpPr txBox="1"/>
          <p:nvPr/>
        </p:nvSpPr>
        <p:spPr>
          <a:xfrm>
            <a:off x="250470" y="3310628"/>
            <a:ext cx="4184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5A5"/>
                </a:solidFill>
                <a:effectLst/>
                <a:uLnTx/>
                <a:uFillTx/>
                <a:ea typeface="+mn-ea"/>
                <a:cs typeface="+mn-cs"/>
              </a:rPr>
              <a:t>B</a:t>
            </a:r>
          </a:p>
        </p:txBody>
      </p:sp>
      <p:sp>
        <p:nvSpPr>
          <p:cNvPr id="7" name="TextBox 6"/>
          <p:cNvSpPr txBox="1"/>
          <p:nvPr/>
        </p:nvSpPr>
        <p:spPr>
          <a:xfrm>
            <a:off x="895804" y="2191656"/>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5A5"/>
                </a:solidFill>
                <a:effectLst/>
                <a:uLnTx/>
                <a:uFillTx/>
                <a:ea typeface="+mn-ea"/>
                <a:cs typeface="+mn-cs"/>
              </a:rPr>
              <a:t>le</a:t>
            </a:r>
            <a:endParaRPr kumimoji="0" lang="en-GB" sz="1800" b="1" i="0" u="none" strike="noStrike" kern="1200" cap="none" spc="0" normalizeH="0" baseline="0" noProof="0" dirty="0">
              <a:ln>
                <a:noFill/>
              </a:ln>
              <a:solidFill>
                <a:srgbClr val="0055A5"/>
              </a:solidFill>
              <a:effectLst/>
              <a:uLnTx/>
              <a:uFillTx/>
              <a:ea typeface="+mn-ea"/>
              <a:cs typeface="+mn-cs"/>
            </a:endParaRPr>
          </a:p>
        </p:txBody>
      </p:sp>
      <p:sp>
        <p:nvSpPr>
          <p:cNvPr id="48" name="TextBox 47"/>
          <p:cNvSpPr txBox="1"/>
          <p:nvPr/>
        </p:nvSpPr>
        <p:spPr>
          <a:xfrm>
            <a:off x="2281737" y="2205442"/>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5A5"/>
                </a:solidFill>
                <a:effectLst/>
                <a:uLnTx/>
                <a:uFillTx/>
                <a:ea typeface="+mn-ea"/>
                <a:cs typeface="+mn-cs"/>
              </a:rPr>
              <a:t>le</a:t>
            </a:r>
            <a:endParaRPr kumimoji="0" lang="en-GB" sz="1800" b="1" i="0" u="none" strike="noStrike" kern="1200" cap="none" spc="0" normalizeH="0" baseline="0" noProof="0" dirty="0">
              <a:ln>
                <a:noFill/>
              </a:ln>
              <a:solidFill>
                <a:srgbClr val="0055A5"/>
              </a:solidFill>
              <a:effectLst/>
              <a:uLnTx/>
              <a:uFillTx/>
              <a:ea typeface="+mn-ea"/>
              <a:cs typeface="+mn-cs"/>
            </a:endParaRPr>
          </a:p>
        </p:txBody>
      </p:sp>
      <p:sp>
        <p:nvSpPr>
          <p:cNvPr id="49" name="TextBox 48"/>
          <p:cNvSpPr txBox="1"/>
          <p:nvPr/>
        </p:nvSpPr>
        <p:spPr>
          <a:xfrm>
            <a:off x="3700108" y="2201601"/>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5A5"/>
                </a:solidFill>
                <a:effectLst/>
                <a:uLnTx/>
                <a:uFillTx/>
                <a:ea typeface="+mn-ea"/>
                <a:cs typeface="+mn-cs"/>
              </a:rPr>
              <a:t>la</a:t>
            </a:r>
            <a:endParaRPr kumimoji="0" lang="en-GB" sz="1800" b="1" i="0" u="none" strike="noStrike" kern="1200" cap="none" spc="0" normalizeH="0" baseline="0" noProof="0" dirty="0">
              <a:ln>
                <a:noFill/>
              </a:ln>
              <a:solidFill>
                <a:srgbClr val="0055A5"/>
              </a:solidFill>
              <a:effectLst/>
              <a:uLnTx/>
              <a:uFillTx/>
              <a:ea typeface="+mn-ea"/>
              <a:cs typeface="+mn-cs"/>
            </a:endParaRPr>
          </a:p>
        </p:txBody>
      </p:sp>
      <p:sp>
        <p:nvSpPr>
          <p:cNvPr id="50" name="Oval 49"/>
          <p:cNvSpPr/>
          <p:nvPr/>
        </p:nvSpPr>
        <p:spPr>
          <a:xfrm>
            <a:off x="1853179" y="2759455"/>
            <a:ext cx="1779400" cy="1230517"/>
          </a:xfrm>
          <a:prstGeom prst="ellipse">
            <a:avLst/>
          </a:prstGeom>
          <a:noFill/>
          <a:ln w="57150">
            <a:solidFill>
              <a:srgbClr val="EE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55A5"/>
              </a:solidFill>
              <a:effectLst/>
              <a:uLnTx/>
              <a:uFillTx/>
              <a:ea typeface="+mn-ea"/>
              <a:cs typeface="+mn-cs"/>
            </a:endParaRPr>
          </a:p>
        </p:txBody>
      </p:sp>
      <p:sp>
        <p:nvSpPr>
          <p:cNvPr id="51" name="TextBox 50"/>
          <p:cNvSpPr txBox="1"/>
          <p:nvPr/>
        </p:nvSpPr>
        <p:spPr>
          <a:xfrm>
            <a:off x="839302" y="3867669"/>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5A5"/>
                </a:solidFill>
                <a:effectLst/>
                <a:uLnTx/>
                <a:uFillTx/>
                <a:ea typeface="+mn-ea"/>
                <a:cs typeface="+mn-cs"/>
              </a:rPr>
              <a:t>le</a:t>
            </a:r>
            <a:endParaRPr kumimoji="0" lang="en-GB" sz="1800" b="1" i="0" u="none" strike="noStrike" kern="1200" cap="none" spc="0" normalizeH="0" baseline="0" noProof="0" dirty="0">
              <a:ln>
                <a:noFill/>
              </a:ln>
              <a:solidFill>
                <a:srgbClr val="0055A5"/>
              </a:solidFill>
              <a:effectLst/>
              <a:uLnTx/>
              <a:uFillTx/>
              <a:ea typeface="+mn-ea"/>
              <a:cs typeface="+mn-cs"/>
            </a:endParaRPr>
          </a:p>
        </p:txBody>
      </p:sp>
      <p:sp>
        <p:nvSpPr>
          <p:cNvPr id="52" name="TextBox 51"/>
          <p:cNvSpPr txBox="1"/>
          <p:nvPr/>
        </p:nvSpPr>
        <p:spPr>
          <a:xfrm>
            <a:off x="3847510" y="3860768"/>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5A5"/>
                </a:solidFill>
                <a:effectLst/>
                <a:uLnTx/>
                <a:uFillTx/>
                <a:ea typeface="+mn-ea"/>
                <a:cs typeface="+mn-cs"/>
              </a:rPr>
              <a:t>le</a:t>
            </a:r>
            <a:endParaRPr kumimoji="0" lang="en-GB" sz="1800" b="1" i="0" u="none" strike="noStrike" kern="1200" cap="none" spc="0" normalizeH="0" baseline="0" noProof="0" dirty="0">
              <a:ln>
                <a:noFill/>
              </a:ln>
              <a:solidFill>
                <a:srgbClr val="0055A5"/>
              </a:solidFill>
              <a:effectLst/>
              <a:uLnTx/>
              <a:uFillTx/>
              <a:ea typeface="+mn-ea"/>
              <a:cs typeface="+mn-cs"/>
            </a:endParaRPr>
          </a:p>
        </p:txBody>
      </p:sp>
      <p:sp>
        <p:nvSpPr>
          <p:cNvPr id="53" name="TextBox 52"/>
          <p:cNvSpPr txBox="1"/>
          <p:nvPr/>
        </p:nvSpPr>
        <p:spPr>
          <a:xfrm>
            <a:off x="2276885" y="3884039"/>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5A5"/>
                </a:solidFill>
                <a:effectLst/>
                <a:uLnTx/>
                <a:uFillTx/>
                <a:ea typeface="+mn-ea"/>
                <a:cs typeface="+mn-cs"/>
              </a:rPr>
              <a:t>la</a:t>
            </a:r>
            <a:endParaRPr kumimoji="0" lang="en-GB" sz="1800" b="1" i="0" u="none" strike="noStrike" kern="1200" cap="none" spc="0" normalizeH="0" baseline="0" noProof="0" dirty="0">
              <a:ln>
                <a:noFill/>
              </a:ln>
              <a:solidFill>
                <a:srgbClr val="0055A5"/>
              </a:solidFill>
              <a:effectLst/>
              <a:uLnTx/>
              <a:uFillTx/>
              <a:ea typeface="+mn-ea"/>
              <a:cs typeface="+mn-cs"/>
            </a:endParaRPr>
          </a:p>
        </p:txBody>
      </p:sp>
      <p:sp>
        <p:nvSpPr>
          <p:cNvPr id="54" name="TextBox 53"/>
          <p:cNvSpPr txBox="1"/>
          <p:nvPr/>
        </p:nvSpPr>
        <p:spPr>
          <a:xfrm>
            <a:off x="257687" y="4845245"/>
            <a:ext cx="4184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5A5"/>
                </a:solidFill>
                <a:effectLst/>
                <a:uLnTx/>
                <a:uFillTx/>
                <a:ea typeface="+mn-ea"/>
                <a:cs typeface="+mn-cs"/>
              </a:rPr>
              <a:t>C</a:t>
            </a:r>
          </a:p>
        </p:txBody>
      </p:sp>
      <p:sp>
        <p:nvSpPr>
          <p:cNvPr id="55" name="Oval 54"/>
          <p:cNvSpPr/>
          <p:nvPr/>
        </p:nvSpPr>
        <p:spPr>
          <a:xfrm>
            <a:off x="3549115" y="4585222"/>
            <a:ext cx="1525425" cy="1349067"/>
          </a:xfrm>
          <a:prstGeom prst="ellipse">
            <a:avLst/>
          </a:prstGeom>
          <a:noFill/>
          <a:ln w="57150">
            <a:solidFill>
              <a:srgbClr val="EE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55A5"/>
              </a:solidFill>
              <a:effectLst/>
              <a:uLnTx/>
              <a:uFillTx/>
              <a:ea typeface="+mn-ea"/>
              <a:cs typeface="+mn-cs"/>
            </a:endParaRPr>
          </a:p>
        </p:txBody>
      </p:sp>
      <p:sp>
        <p:nvSpPr>
          <p:cNvPr id="56" name="TextBox 55"/>
          <p:cNvSpPr txBox="1"/>
          <p:nvPr/>
        </p:nvSpPr>
        <p:spPr>
          <a:xfrm>
            <a:off x="847356" y="5792551"/>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5A5"/>
                </a:solidFill>
                <a:effectLst/>
                <a:uLnTx/>
                <a:uFillTx/>
                <a:ea typeface="+mn-ea"/>
                <a:cs typeface="+mn-cs"/>
              </a:rPr>
              <a:t>la</a:t>
            </a:r>
            <a:endParaRPr kumimoji="0" lang="en-GB" sz="1800" b="1" i="0" u="none" strike="noStrike" kern="1200" cap="none" spc="0" normalizeH="0" baseline="0" noProof="0" dirty="0">
              <a:ln>
                <a:noFill/>
              </a:ln>
              <a:solidFill>
                <a:srgbClr val="0055A5"/>
              </a:solidFill>
              <a:effectLst/>
              <a:uLnTx/>
              <a:uFillTx/>
              <a:ea typeface="+mn-ea"/>
              <a:cs typeface="+mn-cs"/>
            </a:endParaRPr>
          </a:p>
        </p:txBody>
      </p:sp>
      <p:sp>
        <p:nvSpPr>
          <p:cNvPr id="57" name="TextBox 56"/>
          <p:cNvSpPr txBox="1"/>
          <p:nvPr/>
        </p:nvSpPr>
        <p:spPr>
          <a:xfrm>
            <a:off x="3903157" y="5784423"/>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5A5"/>
                </a:solidFill>
                <a:effectLst/>
                <a:uLnTx/>
                <a:uFillTx/>
                <a:ea typeface="+mn-ea"/>
                <a:cs typeface="+mn-cs"/>
              </a:rPr>
              <a:t>le</a:t>
            </a:r>
            <a:endParaRPr kumimoji="0" lang="en-GB" sz="1800" b="1" i="0" u="none" strike="noStrike" kern="1200" cap="none" spc="0" normalizeH="0" baseline="0" noProof="0" dirty="0">
              <a:ln>
                <a:noFill/>
              </a:ln>
              <a:solidFill>
                <a:srgbClr val="0055A5"/>
              </a:solidFill>
              <a:effectLst/>
              <a:uLnTx/>
              <a:uFillTx/>
              <a:ea typeface="+mn-ea"/>
              <a:cs typeface="+mn-cs"/>
            </a:endParaRPr>
          </a:p>
        </p:txBody>
      </p:sp>
      <p:sp>
        <p:nvSpPr>
          <p:cNvPr id="58" name="TextBox 57"/>
          <p:cNvSpPr txBox="1"/>
          <p:nvPr/>
        </p:nvSpPr>
        <p:spPr>
          <a:xfrm>
            <a:off x="2284939" y="5808921"/>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5A5"/>
                </a:solidFill>
                <a:effectLst/>
                <a:uLnTx/>
                <a:uFillTx/>
                <a:ea typeface="+mn-ea"/>
                <a:cs typeface="+mn-cs"/>
              </a:rPr>
              <a:t>la</a:t>
            </a:r>
            <a:endParaRPr kumimoji="0" lang="en-GB" sz="1800" b="1" i="0" u="none" strike="noStrike" kern="1200" cap="none" spc="0" normalizeH="0" baseline="0" noProof="0" dirty="0">
              <a:ln>
                <a:noFill/>
              </a:ln>
              <a:solidFill>
                <a:srgbClr val="0055A5"/>
              </a:solidFill>
              <a:effectLst/>
              <a:uLnTx/>
              <a:uFillTx/>
              <a:ea typeface="+mn-ea"/>
              <a:cs typeface="+mn-cs"/>
            </a:endParaRPr>
          </a:p>
        </p:txBody>
      </p:sp>
      <p:sp>
        <p:nvSpPr>
          <p:cNvPr id="59" name="TextBox 58"/>
          <p:cNvSpPr txBox="1"/>
          <p:nvPr/>
        </p:nvSpPr>
        <p:spPr>
          <a:xfrm>
            <a:off x="6128718" y="1841513"/>
            <a:ext cx="4184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5A5"/>
                </a:solidFill>
                <a:effectLst/>
                <a:uLnTx/>
                <a:uFillTx/>
                <a:ea typeface="+mn-ea"/>
                <a:cs typeface="+mn-cs"/>
              </a:rPr>
              <a:t>D</a:t>
            </a:r>
          </a:p>
        </p:txBody>
      </p:sp>
      <p:sp>
        <p:nvSpPr>
          <p:cNvPr id="60" name="TextBox 59"/>
          <p:cNvSpPr txBox="1"/>
          <p:nvPr/>
        </p:nvSpPr>
        <p:spPr>
          <a:xfrm>
            <a:off x="6121501" y="3303372"/>
            <a:ext cx="4184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5A5"/>
                </a:solidFill>
                <a:effectLst/>
                <a:uLnTx/>
                <a:uFillTx/>
                <a:ea typeface="+mn-ea"/>
                <a:cs typeface="+mn-cs"/>
              </a:rPr>
              <a:t>E</a:t>
            </a:r>
          </a:p>
        </p:txBody>
      </p:sp>
      <p:sp>
        <p:nvSpPr>
          <p:cNvPr id="61" name="TextBox 60"/>
          <p:cNvSpPr txBox="1"/>
          <p:nvPr/>
        </p:nvSpPr>
        <p:spPr>
          <a:xfrm>
            <a:off x="6128718" y="4837989"/>
            <a:ext cx="4184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5A5"/>
                </a:solidFill>
                <a:effectLst/>
                <a:uLnTx/>
                <a:uFillTx/>
                <a:ea typeface="+mn-ea"/>
                <a:cs typeface="+mn-cs"/>
              </a:rPr>
              <a:t>F</a:t>
            </a:r>
          </a:p>
        </p:txBody>
      </p:sp>
      <p:sp>
        <p:nvSpPr>
          <p:cNvPr id="62" name="Oval 61"/>
          <p:cNvSpPr/>
          <p:nvPr/>
        </p:nvSpPr>
        <p:spPr>
          <a:xfrm>
            <a:off x="6834353" y="956021"/>
            <a:ext cx="1711294" cy="1317938"/>
          </a:xfrm>
          <a:prstGeom prst="ellipse">
            <a:avLst/>
          </a:prstGeom>
          <a:noFill/>
          <a:ln w="57150">
            <a:solidFill>
              <a:srgbClr val="EE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3" name="Oval 62"/>
          <p:cNvSpPr/>
          <p:nvPr/>
        </p:nvSpPr>
        <p:spPr>
          <a:xfrm>
            <a:off x="6871604" y="2665228"/>
            <a:ext cx="1716392" cy="1270731"/>
          </a:xfrm>
          <a:prstGeom prst="ellipse">
            <a:avLst/>
          </a:prstGeom>
          <a:noFill/>
          <a:ln w="57150">
            <a:solidFill>
              <a:srgbClr val="EE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55A5"/>
              </a:solidFill>
              <a:effectLst/>
              <a:uLnTx/>
              <a:uFillTx/>
              <a:ea typeface="+mn-ea"/>
              <a:cs typeface="+mn-cs"/>
            </a:endParaRPr>
          </a:p>
        </p:txBody>
      </p:sp>
      <p:sp>
        <p:nvSpPr>
          <p:cNvPr id="64" name="Oval 63"/>
          <p:cNvSpPr/>
          <p:nvPr/>
        </p:nvSpPr>
        <p:spPr>
          <a:xfrm>
            <a:off x="10091005" y="4480143"/>
            <a:ext cx="1616239" cy="1531896"/>
          </a:xfrm>
          <a:prstGeom prst="ellipse">
            <a:avLst/>
          </a:prstGeom>
          <a:noFill/>
          <a:ln w="57150">
            <a:solidFill>
              <a:srgbClr val="EE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55A5"/>
              </a:solidFill>
              <a:effectLst/>
              <a:uLnTx/>
              <a:uFillTx/>
              <a:ea typeface="+mn-ea"/>
              <a:cs typeface="+mn-cs"/>
            </a:endParaRPr>
          </a:p>
        </p:txBody>
      </p:sp>
      <p:sp>
        <p:nvSpPr>
          <p:cNvPr id="65" name="TextBox 64"/>
          <p:cNvSpPr txBox="1"/>
          <p:nvPr/>
        </p:nvSpPr>
        <p:spPr>
          <a:xfrm>
            <a:off x="7349295" y="5857435"/>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5A5"/>
                </a:solidFill>
                <a:effectLst/>
                <a:uLnTx/>
                <a:uFillTx/>
                <a:ea typeface="+mn-ea"/>
                <a:cs typeface="+mn-cs"/>
              </a:rPr>
              <a:t>la</a:t>
            </a:r>
            <a:endParaRPr kumimoji="0" lang="en-GB" sz="1800" b="1" i="0" u="none" strike="noStrike" kern="1200" cap="none" spc="0" normalizeH="0" baseline="0" noProof="0" dirty="0">
              <a:ln>
                <a:noFill/>
              </a:ln>
              <a:solidFill>
                <a:srgbClr val="0055A5"/>
              </a:solidFill>
              <a:effectLst/>
              <a:uLnTx/>
              <a:uFillTx/>
              <a:ea typeface="+mn-ea"/>
              <a:cs typeface="+mn-cs"/>
            </a:endParaRPr>
          </a:p>
        </p:txBody>
      </p:sp>
      <p:sp>
        <p:nvSpPr>
          <p:cNvPr id="66" name="TextBox 65"/>
          <p:cNvSpPr txBox="1"/>
          <p:nvPr/>
        </p:nvSpPr>
        <p:spPr>
          <a:xfrm>
            <a:off x="10448203" y="5891906"/>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5A5"/>
                </a:solidFill>
                <a:effectLst/>
                <a:uLnTx/>
                <a:uFillTx/>
                <a:ea typeface="+mn-ea"/>
                <a:cs typeface="+mn-cs"/>
              </a:rPr>
              <a:t>le</a:t>
            </a:r>
            <a:endParaRPr kumimoji="0" lang="en-GB" sz="1800" b="1" i="0" u="none" strike="noStrike" kern="1200" cap="none" spc="0" normalizeH="0" baseline="0" noProof="0" dirty="0">
              <a:ln>
                <a:noFill/>
              </a:ln>
              <a:solidFill>
                <a:srgbClr val="0055A5"/>
              </a:solidFill>
              <a:effectLst/>
              <a:uLnTx/>
              <a:uFillTx/>
              <a:ea typeface="+mn-ea"/>
              <a:cs typeface="+mn-cs"/>
            </a:endParaRPr>
          </a:p>
        </p:txBody>
      </p:sp>
      <p:sp>
        <p:nvSpPr>
          <p:cNvPr id="67" name="TextBox 66"/>
          <p:cNvSpPr txBox="1"/>
          <p:nvPr/>
        </p:nvSpPr>
        <p:spPr>
          <a:xfrm>
            <a:off x="8946205" y="5874473"/>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5A5"/>
                </a:solidFill>
                <a:effectLst/>
                <a:uLnTx/>
                <a:uFillTx/>
                <a:ea typeface="+mn-ea"/>
                <a:cs typeface="+mn-cs"/>
              </a:rPr>
              <a:t>la</a:t>
            </a:r>
            <a:endParaRPr kumimoji="0" lang="en-GB" sz="1800" b="1" i="0" u="none" strike="noStrike" kern="1200" cap="none" spc="0" normalizeH="0" baseline="0" noProof="0" dirty="0">
              <a:ln>
                <a:noFill/>
              </a:ln>
              <a:solidFill>
                <a:srgbClr val="0055A5"/>
              </a:solidFill>
              <a:effectLst/>
              <a:uLnTx/>
              <a:uFillTx/>
              <a:ea typeface="+mn-ea"/>
              <a:cs typeface="+mn-cs"/>
            </a:endParaRPr>
          </a:p>
        </p:txBody>
      </p:sp>
      <p:sp>
        <p:nvSpPr>
          <p:cNvPr id="68" name="TextBox 67"/>
          <p:cNvSpPr txBox="1"/>
          <p:nvPr/>
        </p:nvSpPr>
        <p:spPr>
          <a:xfrm>
            <a:off x="7226456" y="3773882"/>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5A5"/>
                </a:solidFill>
                <a:effectLst/>
                <a:uLnTx/>
                <a:uFillTx/>
                <a:ea typeface="+mn-ea"/>
                <a:cs typeface="+mn-cs"/>
              </a:rPr>
              <a:t>la</a:t>
            </a:r>
            <a:endParaRPr kumimoji="0" lang="en-GB" sz="1800" b="1" i="0" u="none" strike="noStrike" kern="1200" cap="none" spc="0" normalizeH="0" baseline="0" noProof="0" dirty="0">
              <a:ln>
                <a:noFill/>
              </a:ln>
              <a:solidFill>
                <a:srgbClr val="0055A5"/>
              </a:solidFill>
              <a:effectLst/>
              <a:uLnTx/>
              <a:uFillTx/>
              <a:ea typeface="+mn-ea"/>
              <a:cs typeface="+mn-cs"/>
            </a:endParaRPr>
          </a:p>
        </p:txBody>
      </p:sp>
      <p:sp>
        <p:nvSpPr>
          <p:cNvPr id="69" name="TextBox 68"/>
          <p:cNvSpPr txBox="1"/>
          <p:nvPr/>
        </p:nvSpPr>
        <p:spPr>
          <a:xfrm>
            <a:off x="10454168" y="3808353"/>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5A5"/>
                </a:solidFill>
                <a:effectLst/>
                <a:uLnTx/>
                <a:uFillTx/>
                <a:ea typeface="+mn-ea"/>
                <a:cs typeface="+mn-cs"/>
              </a:rPr>
              <a:t>le</a:t>
            </a:r>
            <a:endParaRPr kumimoji="0" lang="en-GB" sz="1800" b="1" i="0" u="none" strike="noStrike" kern="1200" cap="none" spc="0" normalizeH="0" baseline="0" noProof="0" dirty="0">
              <a:ln>
                <a:noFill/>
              </a:ln>
              <a:solidFill>
                <a:srgbClr val="0055A5"/>
              </a:solidFill>
              <a:effectLst/>
              <a:uLnTx/>
              <a:uFillTx/>
              <a:ea typeface="+mn-ea"/>
              <a:cs typeface="+mn-cs"/>
            </a:endParaRPr>
          </a:p>
        </p:txBody>
      </p:sp>
      <p:sp>
        <p:nvSpPr>
          <p:cNvPr id="70" name="TextBox 69"/>
          <p:cNvSpPr txBox="1"/>
          <p:nvPr/>
        </p:nvSpPr>
        <p:spPr>
          <a:xfrm>
            <a:off x="8879600" y="3790920"/>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5A5"/>
                </a:solidFill>
                <a:effectLst/>
                <a:uLnTx/>
                <a:uFillTx/>
                <a:ea typeface="+mn-ea"/>
                <a:cs typeface="+mn-cs"/>
              </a:rPr>
              <a:t>le</a:t>
            </a:r>
            <a:endParaRPr kumimoji="0" lang="en-GB" sz="1800" b="1" i="0" u="none" strike="noStrike" kern="1200" cap="none" spc="0" normalizeH="0" baseline="0" noProof="0" dirty="0">
              <a:ln>
                <a:noFill/>
              </a:ln>
              <a:solidFill>
                <a:srgbClr val="0055A5"/>
              </a:solidFill>
              <a:effectLst/>
              <a:uLnTx/>
              <a:uFillTx/>
              <a:ea typeface="+mn-ea"/>
              <a:cs typeface="+mn-cs"/>
            </a:endParaRPr>
          </a:p>
        </p:txBody>
      </p:sp>
      <p:sp>
        <p:nvSpPr>
          <p:cNvPr id="71" name="TextBox 70"/>
          <p:cNvSpPr txBox="1"/>
          <p:nvPr/>
        </p:nvSpPr>
        <p:spPr>
          <a:xfrm>
            <a:off x="7220491" y="2142008"/>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5A5"/>
                </a:solidFill>
                <a:effectLst/>
                <a:uLnTx/>
                <a:uFillTx/>
                <a:ea typeface="+mn-ea"/>
                <a:cs typeface="+mn-cs"/>
              </a:rPr>
              <a:t>le</a:t>
            </a:r>
            <a:endParaRPr kumimoji="0" lang="en-GB" sz="1800" b="1" i="0" u="none" strike="noStrike" kern="1200" cap="none" spc="0" normalizeH="0" baseline="0" noProof="0" dirty="0">
              <a:ln>
                <a:noFill/>
              </a:ln>
              <a:solidFill>
                <a:srgbClr val="0055A5"/>
              </a:solidFill>
              <a:effectLst/>
              <a:uLnTx/>
              <a:uFillTx/>
              <a:ea typeface="+mn-ea"/>
              <a:cs typeface="+mn-cs"/>
            </a:endParaRPr>
          </a:p>
        </p:txBody>
      </p:sp>
      <p:sp>
        <p:nvSpPr>
          <p:cNvPr id="72" name="TextBox 71"/>
          <p:cNvSpPr txBox="1"/>
          <p:nvPr/>
        </p:nvSpPr>
        <p:spPr>
          <a:xfrm>
            <a:off x="10448203" y="2176479"/>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5A5"/>
                </a:solidFill>
                <a:effectLst/>
                <a:uLnTx/>
                <a:uFillTx/>
                <a:ea typeface="+mn-ea"/>
                <a:cs typeface="+mn-cs"/>
              </a:rPr>
              <a:t>la</a:t>
            </a:r>
            <a:endParaRPr kumimoji="0" lang="en-GB" sz="1800" b="1" i="0" u="none" strike="noStrike" kern="1200" cap="none" spc="0" normalizeH="0" baseline="0" noProof="0" dirty="0">
              <a:ln>
                <a:noFill/>
              </a:ln>
              <a:solidFill>
                <a:srgbClr val="0055A5"/>
              </a:solidFill>
              <a:effectLst/>
              <a:uLnTx/>
              <a:uFillTx/>
              <a:ea typeface="+mn-ea"/>
              <a:cs typeface="+mn-cs"/>
            </a:endParaRPr>
          </a:p>
        </p:txBody>
      </p:sp>
      <p:sp>
        <p:nvSpPr>
          <p:cNvPr id="73" name="TextBox 72"/>
          <p:cNvSpPr txBox="1"/>
          <p:nvPr/>
        </p:nvSpPr>
        <p:spPr>
          <a:xfrm>
            <a:off x="8873635" y="2159046"/>
            <a:ext cx="8459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5A5"/>
                </a:solidFill>
                <a:effectLst/>
                <a:uLnTx/>
                <a:uFillTx/>
                <a:ea typeface="+mn-ea"/>
                <a:cs typeface="+mn-cs"/>
              </a:rPr>
              <a:t>la</a:t>
            </a:r>
            <a:endParaRPr kumimoji="0" lang="en-GB" sz="1800" b="1" i="0" u="none" strike="noStrike" kern="1200" cap="none" spc="0" normalizeH="0" baseline="0" noProof="0" dirty="0">
              <a:ln>
                <a:noFill/>
              </a:ln>
              <a:solidFill>
                <a:srgbClr val="0055A5"/>
              </a:solidFill>
              <a:effectLst/>
              <a:uLnTx/>
              <a:uFillTx/>
              <a:ea typeface="+mn-ea"/>
              <a:cs typeface="+mn-cs"/>
            </a:endParaRPr>
          </a:p>
        </p:txBody>
      </p:sp>
      <p:pic>
        <p:nvPicPr>
          <p:cNvPr id="80" name="Picture 7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6072" y="4845245"/>
            <a:ext cx="1316266" cy="895061"/>
          </a:xfrm>
          <a:prstGeom prst="rect">
            <a:avLst/>
          </a:prstGeom>
        </p:spPr>
      </p:pic>
      <p:pic>
        <p:nvPicPr>
          <p:cNvPr id="82" name="Picture 8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089" y="4832309"/>
            <a:ext cx="1292815" cy="907997"/>
          </a:xfrm>
          <a:prstGeom prst="rect">
            <a:avLst/>
          </a:prstGeom>
        </p:spPr>
      </p:pic>
      <p:pic>
        <p:nvPicPr>
          <p:cNvPr id="87" name="Picture 8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76439" y="4627606"/>
            <a:ext cx="589437" cy="1264300"/>
          </a:xfrm>
          <a:prstGeom prst="rect">
            <a:avLst/>
          </a:prstGeom>
        </p:spPr>
      </p:pic>
      <p:pic>
        <p:nvPicPr>
          <p:cNvPr id="88" name="Picture 8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97186" y="4787576"/>
            <a:ext cx="898020" cy="901044"/>
          </a:xfrm>
          <a:prstGeom prst="rect">
            <a:avLst/>
          </a:prstGeom>
        </p:spPr>
      </p:pic>
      <p:pic>
        <p:nvPicPr>
          <p:cNvPr id="91" name="Picture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828" y="1301008"/>
            <a:ext cx="1465070" cy="996248"/>
          </a:xfrm>
          <a:prstGeom prst="rect">
            <a:avLst/>
          </a:prstGeom>
        </p:spPr>
      </p:pic>
      <p:pic>
        <p:nvPicPr>
          <p:cNvPr id="93" name="Picture 9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5542" y="2876721"/>
            <a:ext cx="785308" cy="936693"/>
          </a:xfrm>
          <a:prstGeom prst="rect">
            <a:avLst/>
          </a:prstGeom>
        </p:spPr>
      </p:pic>
      <p:pic>
        <p:nvPicPr>
          <p:cNvPr id="95" name="Picture 9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62894" y="2993860"/>
            <a:ext cx="1698879" cy="894743"/>
          </a:xfrm>
          <a:prstGeom prst="rect">
            <a:avLst/>
          </a:prstGeom>
        </p:spPr>
      </p:pic>
      <p:pic>
        <p:nvPicPr>
          <p:cNvPr id="96" name="Picture 9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6885" y="4917601"/>
            <a:ext cx="1178628" cy="785752"/>
          </a:xfrm>
          <a:prstGeom prst="rect">
            <a:avLst/>
          </a:prstGeom>
        </p:spPr>
      </p:pic>
      <p:pic>
        <p:nvPicPr>
          <p:cNvPr id="97" name="Picture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32828" y="1393987"/>
            <a:ext cx="1136476" cy="793639"/>
          </a:xfrm>
          <a:prstGeom prst="rect">
            <a:avLst/>
          </a:prstGeom>
        </p:spPr>
      </p:pic>
      <p:pic>
        <p:nvPicPr>
          <p:cNvPr id="98" name="Picture 9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65485" y="1276536"/>
            <a:ext cx="1800782" cy="858373"/>
          </a:xfrm>
          <a:prstGeom prst="rect">
            <a:avLst/>
          </a:prstGeom>
        </p:spPr>
      </p:pic>
      <p:pic>
        <p:nvPicPr>
          <p:cNvPr id="101" name="Picture 10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4865" y="2922265"/>
            <a:ext cx="1087258" cy="763626"/>
          </a:xfrm>
          <a:prstGeom prst="rect">
            <a:avLst/>
          </a:prstGeom>
        </p:spPr>
      </p:pic>
      <p:pic>
        <p:nvPicPr>
          <p:cNvPr id="102" name="Picture 10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75746" y="5017270"/>
            <a:ext cx="1641688" cy="782538"/>
          </a:xfrm>
          <a:prstGeom prst="rect">
            <a:avLst/>
          </a:prstGeom>
        </p:spPr>
      </p:pic>
      <p:sp>
        <p:nvSpPr>
          <p:cNvPr id="77" name="Rounded Rectangle 46">
            <a:extLst>
              <a:ext uri="{FF2B5EF4-FFF2-40B4-BE49-F238E27FC236}">
                <a16:creationId xmlns:a16="http://schemas.microsoft.com/office/drawing/2014/main" id="{D23C0045-82D4-4119-BD71-03038E09F619}"/>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A person in a white coat holding a clipboard&#10;&#10;Description automatically generated with medium confidence">
            <a:extLst>
              <a:ext uri="{FF2B5EF4-FFF2-40B4-BE49-F238E27FC236}">
                <a16:creationId xmlns:a16="http://schemas.microsoft.com/office/drawing/2014/main" id="{139A1F1A-281C-4CFD-A70E-C45AAC680C1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42116"/>
          <a:stretch/>
        </p:blipFill>
        <p:spPr>
          <a:xfrm>
            <a:off x="2184193" y="1123437"/>
            <a:ext cx="1010006" cy="1169273"/>
          </a:xfrm>
          <a:prstGeom prst="rect">
            <a:avLst/>
          </a:prstGeom>
        </p:spPr>
      </p:pic>
      <p:pic>
        <p:nvPicPr>
          <p:cNvPr id="76" name="Picture 75" descr="A cell phone with icons on the screen&#10;&#10;Description automatically generated with low confidence">
            <a:extLst>
              <a:ext uri="{FF2B5EF4-FFF2-40B4-BE49-F238E27FC236}">
                <a16:creationId xmlns:a16="http://schemas.microsoft.com/office/drawing/2014/main" id="{FB338C86-5F87-4D48-A83A-B907F998679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99703" y="2772316"/>
            <a:ext cx="1054754" cy="1076623"/>
          </a:xfrm>
          <a:prstGeom prst="rect">
            <a:avLst/>
          </a:prstGeom>
        </p:spPr>
      </p:pic>
      <p:pic>
        <p:nvPicPr>
          <p:cNvPr id="78" name="Picture 4">
            <a:extLst>
              <a:ext uri="{FF2B5EF4-FFF2-40B4-BE49-F238E27FC236}">
                <a16:creationId xmlns:a16="http://schemas.microsoft.com/office/drawing/2014/main" id="{56134FF8-C226-4340-B53B-6F419470A3B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480428" y="2769762"/>
            <a:ext cx="910688" cy="10314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black, darkness&#10;&#10;Description automatically generated">
            <a:extLst>
              <a:ext uri="{FF2B5EF4-FFF2-40B4-BE49-F238E27FC236}">
                <a16:creationId xmlns:a16="http://schemas.microsoft.com/office/drawing/2014/main" id="{9C3D08A7-936B-44C6-8842-B43EF3693D2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94591" y="2751168"/>
            <a:ext cx="746987" cy="1132871"/>
          </a:xfrm>
          <a:prstGeom prst="rect">
            <a:avLst/>
          </a:prstGeom>
        </p:spPr>
      </p:pic>
    </p:spTree>
    <p:extLst>
      <p:ext uri="{BB962C8B-B14F-4D97-AF65-F5344CB8AC3E}">
        <p14:creationId xmlns:p14="http://schemas.microsoft.com/office/powerpoint/2010/main" val="141850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heel(1)">
                                      <p:cBhvr>
                                        <p:cTn id="24" dur="1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heel(1)">
                                      <p:cBhvr>
                                        <p:cTn id="41" dur="15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wheel(1)">
                                      <p:cBhvr>
                                        <p:cTn id="58" dur="1500"/>
                                        <p:tgtEl>
                                          <p:spTgt spid="62"/>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wheel(1)">
                                      <p:cBhvr>
                                        <p:cTn id="75" dur="1500"/>
                                        <p:tgtEl>
                                          <p:spTgt spid="63"/>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8"/>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69"/>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64"/>
                                        </p:tgtEl>
                                        <p:attrNameLst>
                                          <p:attrName>style.visibility</p:attrName>
                                        </p:attrNameLst>
                                      </p:cBhvr>
                                      <p:to>
                                        <p:strVal val="visible"/>
                                      </p:to>
                                    </p:set>
                                    <p:animEffect transition="in" filter="wheel(1)">
                                      <p:cBhvr>
                                        <p:cTn id="92" dur="1500"/>
                                        <p:tgtEl>
                                          <p:spTgt spid="64"/>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48" grpId="0"/>
      <p:bldP spid="49" grpId="0"/>
      <p:bldP spid="50" grpId="0" animBg="1"/>
      <p:bldP spid="51" grpId="0"/>
      <p:bldP spid="52" grpId="0"/>
      <p:bldP spid="53" grpId="0"/>
      <p:bldP spid="55" grpId="0" animBg="1"/>
      <p:bldP spid="56" grpId="0"/>
      <p:bldP spid="57" grpId="0"/>
      <p:bldP spid="58" grpId="0"/>
      <p:bldP spid="62" grpId="0" animBg="1"/>
      <p:bldP spid="63" grpId="0" animBg="1"/>
      <p:bldP spid="64" grpId="0" animBg="1"/>
      <p:bldP spid="65" grpId="0"/>
      <p:bldP spid="66" grpId="0"/>
      <p:bldP spid="67" grpId="0"/>
      <p:bldP spid="68" grpId="0"/>
      <p:bldP spid="69" grpId="0"/>
      <p:bldP spid="70" grpId="0"/>
      <p:bldP spid="71" grpId="0"/>
      <p:bldP spid="72" grpId="0"/>
      <p:bldP spid="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171607" cy="647577"/>
          </a:xfrm>
        </p:spPr>
        <p:txBody>
          <a:bodyPr>
            <a:normAutofit/>
          </a:bodyPr>
          <a:lstStyle/>
          <a:p>
            <a:r>
              <a:rPr lang="en-GB" sz="3600" b="1" dirty="0">
                <a:solidFill>
                  <a:schemeClr val="bg1"/>
                </a:solidFill>
              </a:rPr>
              <a:t>Langue </a:t>
            </a:r>
            <a:r>
              <a:rPr lang="en-GB" sz="3600" b="1" dirty="0" err="1">
                <a:solidFill>
                  <a:schemeClr val="bg1"/>
                </a:solidFill>
              </a:rPr>
              <a:t>ou</a:t>
            </a:r>
            <a:r>
              <a:rPr lang="en-GB" sz="3600" b="1" dirty="0">
                <a:solidFill>
                  <a:schemeClr val="bg1"/>
                </a:solidFill>
              </a:rPr>
              <a:t> </a:t>
            </a:r>
            <a:r>
              <a:rPr lang="en-GB" sz="3600" b="1" dirty="0" err="1">
                <a:solidFill>
                  <a:schemeClr val="bg1"/>
                </a:solidFill>
              </a:rPr>
              <a:t>adjectif</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54898" y="1012102"/>
            <a:ext cx="11910400" cy="5170646"/>
          </a:xfrm>
          <a:prstGeom prst="rect">
            <a:avLst/>
          </a:prstGeom>
          <a:noFill/>
        </p:spPr>
        <p:txBody>
          <a:bodyPr wrap="square" rtlCol="0">
            <a:spAutoFit/>
          </a:bodyPr>
          <a:lstStyle/>
          <a:p>
            <a:pPr lvl="0"/>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know the </a:t>
            </a:r>
            <a:r>
              <a:rPr kumimoji="0" lang="en-US" sz="2200" b="1" i="0" u="none" strike="noStrike" kern="1200" cap="none" spc="0" normalizeH="0" baseline="0" noProof="0" dirty="0">
                <a:ln>
                  <a:noFill/>
                </a:ln>
                <a:solidFill>
                  <a:srgbClr val="EE4035"/>
                </a:solidFill>
                <a:effectLst/>
                <a:uLnTx/>
                <a:uFillTx/>
                <a:latin typeface="Century Gothic" panose="020F0302020204030204"/>
                <a:ea typeface="+mn-ea"/>
                <a:cs typeface="+mn-cs"/>
              </a:rPr>
              <a:t>adjectives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anglais</a:t>
            </a:r>
            <a:r>
              <a:rPr lang="en-US" sz="2200" b="1" i="1" dirty="0">
                <a:solidFill>
                  <a:srgbClr val="4472C4">
                    <a:lumMod val="50000"/>
                  </a:srgbClr>
                </a:solidFill>
              </a:rPr>
              <a:t> </a:t>
            </a:r>
            <a:r>
              <a:rPr lang="en-US" sz="2200" dirty="0">
                <a:solidFill>
                  <a:srgbClr val="4472C4">
                    <a:lumMod val="50000"/>
                  </a:srgbClr>
                </a:solidFill>
              </a:rPr>
              <a:t>and</a:t>
            </a:r>
            <a:r>
              <a:rPr lang="en-US" sz="2200" i="1" dirty="0">
                <a:solidFill>
                  <a:srgbClr val="4472C4">
                    <a:lumMod val="50000"/>
                  </a:srgbClr>
                </a:solidFill>
              </a:rPr>
              <a:t> </a:t>
            </a:r>
            <a:r>
              <a:rPr lang="en-US" sz="2200" b="1" i="1" dirty="0" err="1">
                <a:solidFill>
                  <a:srgbClr val="4472C4">
                    <a:lumMod val="50000"/>
                  </a:srgbClr>
                </a:solidFill>
              </a:rPr>
              <a:t>français</a:t>
            </a:r>
            <a:r>
              <a:rPr lang="en-US" sz="2200" dirty="0">
                <a:solidFill>
                  <a:srgbClr val="4472C4">
                    <a:lumMod val="50000"/>
                  </a:srgbClr>
                </a:solidFill>
              </a:rPr>
              <a:t>, used to </a:t>
            </a:r>
            <a:r>
              <a:rPr lang="en-US" sz="2200" b="1" dirty="0">
                <a:solidFill>
                  <a:srgbClr val="4472C4">
                    <a:lumMod val="50000"/>
                  </a:srgbClr>
                </a:solidFill>
              </a:rPr>
              <a:t>describe people:</a:t>
            </a:r>
          </a:p>
          <a:p>
            <a:pPr lvl="0"/>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r>
              <a:rPr kumimoji="0" lang="en-US" sz="2200" u="none" strike="noStrike" kern="1200" cap="none" spc="0" normalizeH="0" baseline="0" noProof="0" dirty="0" err="1">
                <a:ln>
                  <a:noFill/>
                </a:ln>
                <a:solidFill>
                  <a:srgbClr val="4472C4">
                    <a:lumMod val="50000"/>
                  </a:srgbClr>
                </a:solidFill>
                <a:effectLst/>
                <a:uLnTx/>
                <a:uFillTx/>
                <a:latin typeface="Century Gothic" panose="020F0302020204030204"/>
              </a:rPr>
              <a:t>J’ai</a:t>
            </a:r>
            <a:r>
              <a:rPr kumimoji="0" lang="en-US" sz="2200" u="none" strike="noStrike" kern="1200" cap="none" spc="0" normalizeH="0" baseline="0" noProof="0" dirty="0">
                <a:ln>
                  <a:noFill/>
                </a:ln>
                <a:solidFill>
                  <a:srgbClr val="4472C4">
                    <a:lumMod val="50000"/>
                  </a:srgbClr>
                </a:solidFill>
                <a:effectLst/>
                <a:uLnTx/>
                <a:uFillTx/>
                <a:latin typeface="Century Gothic" panose="020F0302020204030204"/>
              </a:rPr>
              <a:t> un </a:t>
            </a:r>
            <a:r>
              <a:rPr kumimoji="0" lang="en-US" sz="2200" u="none" strike="noStrike" kern="1200" cap="none" spc="0" normalizeH="0" baseline="0" noProof="0" dirty="0" err="1">
                <a:ln>
                  <a:noFill/>
                </a:ln>
                <a:solidFill>
                  <a:srgbClr val="4472C4">
                    <a:lumMod val="50000"/>
                  </a:srgbClr>
                </a:solidFill>
                <a:effectLst/>
                <a:uLnTx/>
                <a:uFillTx/>
                <a:latin typeface="Century Gothic" panose="020F0302020204030204"/>
              </a:rPr>
              <a:t>ami</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anglais</a:t>
            </a:r>
            <a:r>
              <a:rPr lang="en-US" sz="2200" dirty="0">
                <a:solidFill>
                  <a:srgbClr val="4472C4">
                    <a:lumMod val="50000"/>
                  </a:srgbClr>
                </a:solidFill>
                <a:latin typeface="Century Gothic" panose="020F0302020204030204"/>
              </a:rPr>
              <a:t>.	</a:t>
            </a:r>
            <a:r>
              <a:rPr lang="en-US" sz="2200" i="1" dirty="0">
                <a:solidFill>
                  <a:srgbClr val="4472C4">
                    <a:lumMod val="50000"/>
                  </a:srgbClr>
                </a:solidFill>
                <a:latin typeface="Century Gothic" panose="020F0302020204030204"/>
              </a:rPr>
              <a:t>				</a:t>
            </a:r>
          </a:p>
          <a:p>
            <a:pPr lvl="0"/>
            <a:r>
              <a:rPr lang="en-US" sz="2000" dirty="0">
                <a:solidFill>
                  <a:srgbClr val="4472C4">
                    <a:lumMod val="50000"/>
                  </a:srgbClr>
                </a:solidFill>
                <a:latin typeface="Century Gothic" panose="020F0302020204030204"/>
              </a:rPr>
              <a:t>I have an English (male) friend. </a:t>
            </a:r>
            <a:r>
              <a:rPr lang="en-US" sz="2200" dirty="0">
                <a:solidFill>
                  <a:srgbClr val="4472C4">
                    <a:lumMod val="50000"/>
                  </a:srgbClr>
                </a:solidFill>
                <a:latin typeface="Century Gothic" panose="020F0302020204030204"/>
              </a:rPr>
              <a:t>			</a:t>
            </a:r>
          </a:p>
          <a:p>
            <a:pPr lvl="0"/>
            <a:endParaRPr lang="en-US" sz="2200" dirty="0">
              <a:solidFill>
                <a:srgbClr val="4472C4">
                  <a:lumMod val="50000"/>
                </a:srgbClr>
              </a:solidFill>
              <a:latin typeface="Century Gothic" panose="020F0302020204030204"/>
            </a:endParaRPr>
          </a:p>
          <a:p>
            <a:r>
              <a:rPr lang="en-US" sz="2200" b="1" i="1" dirty="0" err="1">
                <a:solidFill>
                  <a:srgbClr val="4472C4">
                    <a:lumMod val="50000"/>
                  </a:srgbClr>
                </a:solidFill>
              </a:rPr>
              <a:t>anglais</a:t>
            </a:r>
            <a:r>
              <a:rPr lang="en-US" sz="2200" b="1" i="1" dirty="0">
                <a:solidFill>
                  <a:srgbClr val="4472C4">
                    <a:lumMod val="50000"/>
                  </a:srgbClr>
                </a:solidFill>
              </a:rPr>
              <a:t> </a:t>
            </a:r>
            <a:r>
              <a:rPr lang="en-US" sz="2200" dirty="0">
                <a:solidFill>
                  <a:srgbClr val="4472C4">
                    <a:lumMod val="50000"/>
                  </a:srgbClr>
                </a:solidFill>
              </a:rPr>
              <a:t>and</a:t>
            </a:r>
            <a:r>
              <a:rPr lang="en-US" sz="2200" i="1" dirty="0">
                <a:solidFill>
                  <a:srgbClr val="4472C4">
                    <a:lumMod val="50000"/>
                  </a:srgbClr>
                </a:solidFill>
              </a:rPr>
              <a:t> </a:t>
            </a:r>
            <a:r>
              <a:rPr lang="en-US" sz="2200" b="1" i="1" dirty="0" err="1">
                <a:solidFill>
                  <a:srgbClr val="4472C4">
                    <a:lumMod val="50000"/>
                  </a:srgbClr>
                </a:solidFill>
              </a:rPr>
              <a:t>français</a:t>
            </a:r>
            <a:r>
              <a:rPr lang="en-US" sz="2200" dirty="0">
                <a:solidFill>
                  <a:srgbClr val="4472C4">
                    <a:lumMod val="50000"/>
                  </a:srgbClr>
                </a:solidFill>
              </a:rPr>
              <a:t> are also</a:t>
            </a:r>
            <a:r>
              <a:rPr lang="en-US" sz="2200" b="1" dirty="0">
                <a:solidFill>
                  <a:srgbClr val="4472C4">
                    <a:lumMod val="50000"/>
                  </a:srgbClr>
                </a:solidFill>
              </a:rPr>
              <a:t> nouns, </a:t>
            </a:r>
            <a:r>
              <a:rPr lang="en-US" sz="2200" dirty="0">
                <a:solidFill>
                  <a:srgbClr val="4472C4">
                    <a:lumMod val="50000"/>
                  </a:srgbClr>
                </a:solidFill>
              </a:rPr>
              <a:t>meaning </a:t>
            </a:r>
            <a:r>
              <a:rPr lang="en-US" sz="2200" b="1" dirty="0">
                <a:solidFill>
                  <a:srgbClr val="4472C4">
                    <a:lumMod val="50000"/>
                  </a:srgbClr>
                </a:solidFill>
              </a:rPr>
              <a:t>languages:</a:t>
            </a:r>
          </a:p>
          <a:p>
            <a:endParaRPr lang="en-US" sz="2200" b="1" dirty="0">
              <a:solidFill>
                <a:srgbClr val="4472C4">
                  <a:lumMod val="50000"/>
                </a:srgbClr>
              </a:solidFill>
              <a:latin typeface="Century Gothic" panose="020F0302020204030204"/>
            </a:endParaRPr>
          </a:p>
          <a:p>
            <a:r>
              <a:rPr kumimoji="0" lang="en-US" sz="22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r>
              <a:rPr kumimoji="0" lang="en-US" sz="22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’anglais</a:t>
            </a:r>
            <a:r>
              <a:rPr kumimoji="0" lang="en-US" sz="22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2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difficile !</a:t>
            </a: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lang="en-US" sz="2200" dirty="0">
              <a:solidFill>
                <a:srgbClr val="4472C4">
                  <a:lumMod val="50000"/>
                </a:srgbClr>
              </a:solidFill>
            </a:endParaRPr>
          </a:p>
          <a:p>
            <a:r>
              <a:rPr lang="en-US" sz="2000" dirty="0">
                <a:solidFill>
                  <a:srgbClr val="4472C4">
                    <a:lumMod val="50000"/>
                  </a:srgbClr>
                </a:solidFill>
                <a:latin typeface="Century Gothic" panose="020F0302020204030204"/>
              </a:rPr>
              <a:t>English is difficult!</a:t>
            </a:r>
            <a:r>
              <a:rPr lang="en-US" sz="2200" dirty="0">
                <a:solidFill>
                  <a:srgbClr val="4472C4">
                    <a:lumMod val="50000"/>
                  </a:srgbClr>
                </a:solidFill>
                <a:latin typeface="Century Gothic" panose="020F0302020204030204"/>
              </a:rPr>
              <a:t>					</a:t>
            </a:r>
          </a:p>
          <a:p>
            <a:endParaRPr kumimoji="0" lang="en-US" sz="220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r>
              <a:rPr lang="en-US" sz="2200" dirty="0">
                <a:solidFill>
                  <a:srgbClr val="4472C4">
                    <a:lumMod val="50000"/>
                  </a:srgbClr>
                </a:solidFill>
                <a:latin typeface="Century Gothic" panose="020F0302020204030204"/>
              </a:rPr>
              <a:t>We usually use an article with languages in French but not in English:</a:t>
            </a:r>
          </a:p>
          <a:p>
            <a:r>
              <a:rPr kumimoji="0" lang="en-US" sz="2200" b="1" u="none" strike="noStrike" kern="1200" cap="none" spc="0" normalizeH="0" baseline="0" noProof="0" dirty="0">
                <a:ln>
                  <a:noFill/>
                </a:ln>
                <a:solidFill>
                  <a:srgbClr val="EE4035"/>
                </a:solidFill>
                <a:effectLst/>
                <a:uLnTx/>
                <a:uFillTx/>
                <a:latin typeface="Century Gothic" panose="020F0302020204030204"/>
                <a:ea typeface="+mn-ea"/>
                <a:cs typeface="+mn-cs"/>
              </a:rPr>
              <a:t>Exception</a:t>
            </a:r>
            <a:r>
              <a:rPr lang="en-US" sz="2200" b="1" noProof="0" dirty="0">
                <a:solidFill>
                  <a:srgbClr val="EE4035"/>
                </a:solidFill>
                <a:latin typeface="Century Gothic" panose="020F0302020204030204"/>
              </a:rPr>
              <a:t>!</a:t>
            </a:r>
            <a:r>
              <a:rPr lang="en-US" sz="2200" b="1" dirty="0">
                <a:solidFill>
                  <a:srgbClr val="EE4035"/>
                </a:solidFill>
                <a:latin typeface="Century Gothic" panose="020F0302020204030204"/>
              </a:rPr>
              <a:t> </a:t>
            </a:r>
            <a:r>
              <a:rPr lang="en-US" sz="2200" dirty="0">
                <a:solidFill>
                  <a:srgbClr val="4472C4">
                    <a:lumMod val="50000"/>
                  </a:srgbClr>
                </a:solidFill>
                <a:latin typeface="Century Gothic" panose="020F0302020204030204"/>
              </a:rPr>
              <a:t>no article </a:t>
            </a:r>
            <a:r>
              <a:rPr lang="en-US" sz="2200" b="1" dirty="0">
                <a:solidFill>
                  <a:srgbClr val="4472C4">
                    <a:lumMod val="50000"/>
                  </a:srgbClr>
                </a:solidFill>
                <a:latin typeface="Century Gothic" panose="020F0302020204030204"/>
              </a:rPr>
              <a:t>after</a:t>
            </a:r>
            <a:r>
              <a:rPr lang="en-US" sz="2200" dirty="0">
                <a:solidFill>
                  <a:srgbClr val="4472C4">
                    <a:lumMod val="50000"/>
                  </a:srgbClr>
                </a:solidFill>
                <a:latin typeface="Century Gothic" panose="020F0302020204030204"/>
              </a:rPr>
              <a:t> </a:t>
            </a:r>
            <a:r>
              <a:rPr lang="en-US" sz="2200" i="1" dirty="0" err="1">
                <a:solidFill>
                  <a:srgbClr val="4472C4">
                    <a:lumMod val="50000"/>
                  </a:srgbClr>
                </a:solidFill>
                <a:latin typeface="Century Gothic" panose="020F0302020204030204"/>
              </a:rPr>
              <a:t>parler</a:t>
            </a:r>
            <a:r>
              <a:rPr lang="en-US" sz="2200" i="1" dirty="0">
                <a:solidFill>
                  <a:srgbClr val="4472C4">
                    <a:lumMod val="50000"/>
                  </a:srgbClr>
                </a:solidFill>
                <a:latin typeface="Century Gothic" panose="020F0302020204030204"/>
              </a:rPr>
              <a:t> </a:t>
            </a:r>
            <a:r>
              <a:rPr lang="en-US" sz="2200" dirty="0">
                <a:solidFill>
                  <a:srgbClr val="4472C4">
                    <a:lumMod val="50000"/>
                  </a:srgbClr>
                </a:solidFill>
                <a:latin typeface="Century Gothic" panose="020F0302020204030204"/>
              </a:rPr>
              <a:t>and </a:t>
            </a:r>
            <a:r>
              <a:rPr lang="en-US" sz="2200" i="1" dirty="0" err="1">
                <a:solidFill>
                  <a:srgbClr val="4472C4">
                    <a:lumMod val="50000"/>
                  </a:srgbClr>
                </a:solidFill>
                <a:latin typeface="Century Gothic" panose="020F0302020204030204"/>
              </a:rPr>
              <a:t>en</a:t>
            </a:r>
            <a:r>
              <a:rPr lang="en-US" sz="2200" dirty="0">
                <a:solidFill>
                  <a:srgbClr val="4472C4">
                    <a:lumMod val="50000"/>
                  </a:srgbClr>
                </a:solidFill>
                <a:latin typeface="Century Gothic" panose="020F0302020204030204"/>
              </a:rPr>
              <a:t>: 	</a:t>
            </a:r>
          </a:p>
          <a:p>
            <a:endParaRPr lang="en-US" sz="2200" i="1" dirty="0">
              <a:solidFill>
                <a:srgbClr val="4472C4">
                  <a:lumMod val="50000"/>
                </a:srgbClr>
              </a:solidFill>
            </a:endParaRPr>
          </a:p>
          <a:p>
            <a:r>
              <a:rPr lang="en-US" sz="2200" dirty="0">
                <a:solidFill>
                  <a:srgbClr val="4472C4">
                    <a:lumMod val="50000"/>
                  </a:srgbClr>
                </a:solidFill>
              </a:rPr>
              <a:t>Elle parle </a:t>
            </a:r>
            <a:r>
              <a:rPr lang="en-US" sz="2200" b="1" dirty="0" err="1">
                <a:solidFill>
                  <a:srgbClr val="4472C4">
                    <a:lumMod val="50000"/>
                  </a:srgbClr>
                </a:solidFill>
              </a:rPr>
              <a:t>anglais</a:t>
            </a:r>
            <a:r>
              <a:rPr lang="en-US" sz="2200" b="1" dirty="0">
                <a:solidFill>
                  <a:srgbClr val="4472C4">
                    <a:lumMod val="50000"/>
                  </a:srgbClr>
                </a:solidFill>
              </a:rPr>
              <a:t>.	</a:t>
            </a:r>
            <a:r>
              <a:rPr lang="en-US" sz="2200" b="1" i="1" dirty="0">
                <a:solidFill>
                  <a:srgbClr val="4472C4">
                    <a:lumMod val="50000"/>
                  </a:srgbClr>
                </a:solidFill>
              </a:rPr>
              <a:t>				</a:t>
            </a:r>
          </a:p>
          <a:p>
            <a:r>
              <a:rPr lang="en-US" sz="2000" dirty="0">
                <a:solidFill>
                  <a:srgbClr val="4472C4">
                    <a:lumMod val="50000"/>
                  </a:srgbClr>
                </a:solidFill>
                <a:latin typeface="Century Gothic" panose="020F0302020204030204"/>
              </a:rPr>
              <a:t>She speaks </a:t>
            </a:r>
            <a:r>
              <a:rPr lang="en-US" sz="2000" b="1" dirty="0">
                <a:solidFill>
                  <a:srgbClr val="4472C4">
                    <a:lumMod val="50000"/>
                  </a:srgbClr>
                </a:solidFill>
                <a:latin typeface="Century Gothic" panose="020F0302020204030204"/>
              </a:rPr>
              <a:t>English.</a:t>
            </a:r>
            <a:r>
              <a:rPr lang="en-US" sz="2200" b="1" dirty="0">
                <a:solidFill>
                  <a:srgbClr val="4472C4">
                    <a:lumMod val="50000"/>
                  </a:srgbClr>
                </a:solidFill>
                <a:latin typeface="Century Gothic" panose="020F0302020204030204"/>
              </a:rPr>
              <a:t>					</a:t>
            </a:r>
            <a:endParaRPr kumimoji="0" lang="en-US" sz="2200" b="1"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4098" name="Picture 2" descr="British Flag Clip Art">
            <a:extLst>
              <a:ext uri="{FF2B5EF4-FFF2-40B4-BE49-F238E27FC236}">
                <a16:creationId xmlns:a16="http://schemas.microsoft.com/office/drawing/2014/main" id="{263D50F9-8EC2-4B77-8B84-0A58E57E5C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1858" y="248623"/>
            <a:ext cx="783574" cy="5277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ance Clip Art">
            <a:extLst>
              <a:ext uri="{FF2B5EF4-FFF2-40B4-BE49-F238E27FC236}">
                <a16:creationId xmlns:a16="http://schemas.microsoft.com/office/drawing/2014/main" id="{1CAD14A8-0A12-4249-82FA-9F37FBE744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6779" y="251326"/>
            <a:ext cx="783574" cy="52238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16DE425-4B09-4693-A5BD-2F885823B2F9}"/>
              </a:ext>
            </a:extLst>
          </p:cNvPr>
          <p:cNvSpPr txBox="1"/>
          <p:nvPr/>
        </p:nvSpPr>
        <p:spPr>
          <a:xfrm>
            <a:off x="6423285" y="1694478"/>
            <a:ext cx="6250898" cy="430887"/>
          </a:xfrm>
          <a:prstGeom prst="rect">
            <a:avLst/>
          </a:prstGeom>
          <a:noFill/>
        </p:spPr>
        <p:txBody>
          <a:bodyPr wrap="square">
            <a:spAutoFit/>
          </a:bodyPr>
          <a:lstStyle/>
          <a:p>
            <a:pPr lvl="0"/>
            <a:r>
              <a:rPr lang="en-US" sz="2200" dirty="0" err="1">
                <a:solidFill>
                  <a:srgbClr val="4472C4">
                    <a:lumMod val="50000"/>
                  </a:srgbClr>
                </a:solidFill>
              </a:rPr>
              <a:t>J’ai</a:t>
            </a:r>
            <a:r>
              <a:rPr lang="en-US" sz="2200" dirty="0">
                <a:solidFill>
                  <a:srgbClr val="4472C4">
                    <a:lumMod val="50000"/>
                  </a:srgbClr>
                </a:solidFill>
              </a:rPr>
              <a:t> </a:t>
            </a:r>
            <a:r>
              <a:rPr lang="en-US" sz="2200" dirty="0" err="1">
                <a:solidFill>
                  <a:srgbClr val="4472C4">
                    <a:lumMod val="50000"/>
                  </a:srgbClr>
                </a:solidFill>
              </a:rPr>
              <a:t>une</a:t>
            </a:r>
            <a:r>
              <a:rPr lang="en-US" sz="2200" dirty="0">
                <a:solidFill>
                  <a:srgbClr val="4472C4">
                    <a:lumMod val="50000"/>
                  </a:srgbClr>
                </a:solidFill>
              </a:rPr>
              <a:t> amie </a:t>
            </a:r>
            <a:r>
              <a:rPr lang="en-US" sz="2200" dirty="0" err="1">
                <a:solidFill>
                  <a:srgbClr val="4472C4">
                    <a:lumMod val="50000"/>
                  </a:srgbClr>
                </a:solidFill>
              </a:rPr>
              <a:t>français</a:t>
            </a:r>
            <a:r>
              <a:rPr lang="en-US" sz="2200" b="1" dirty="0" err="1">
                <a:solidFill>
                  <a:srgbClr val="4472C4">
                    <a:lumMod val="50000"/>
                  </a:srgbClr>
                </a:solidFill>
              </a:rPr>
              <a:t>e</a:t>
            </a:r>
            <a:r>
              <a:rPr lang="en-US" sz="2200" b="1" dirty="0">
                <a:solidFill>
                  <a:srgbClr val="4472C4">
                    <a:lumMod val="50000"/>
                  </a:srgbClr>
                </a:solidFill>
              </a:rPr>
              <a:t>.</a:t>
            </a:r>
            <a:endParaRPr lang="en-US" sz="2200" dirty="0">
              <a:solidFill>
                <a:srgbClr val="4472C4">
                  <a:lumMod val="50000"/>
                </a:srgbClr>
              </a:solidFill>
              <a:latin typeface="Century Gothic" panose="020F0302020204030204"/>
            </a:endParaRPr>
          </a:p>
        </p:txBody>
      </p:sp>
      <p:sp>
        <p:nvSpPr>
          <p:cNvPr id="19" name="TextBox 18">
            <a:extLst>
              <a:ext uri="{FF2B5EF4-FFF2-40B4-BE49-F238E27FC236}">
                <a16:creationId xmlns:a16="http://schemas.microsoft.com/office/drawing/2014/main" id="{4407E205-8660-40C4-B0D1-F36EC3711C14}"/>
              </a:ext>
            </a:extLst>
          </p:cNvPr>
          <p:cNvSpPr txBox="1"/>
          <p:nvPr/>
        </p:nvSpPr>
        <p:spPr>
          <a:xfrm>
            <a:off x="6423285" y="2018838"/>
            <a:ext cx="6490740" cy="400110"/>
          </a:xfrm>
          <a:prstGeom prst="rect">
            <a:avLst/>
          </a:prstGeom>
          <a:noFill/>
        </p:spPr>
        <p:txBody>
          <a:bodyPr wrap="square">
            <a:spAutoFit/>
          </a:bodyPr>
          <a:lstStyle/>
          <a:p>
            <a:pPr lvl="0"/>
            <a:r>
              <a:rPr lang="en-US" sz="2000" dirty="0">
                <a:solidFill>
                  <a:srgbClr val="4472C4">
                    <a:lumMod val="50000"/>
                  </a:srgbClr>
                </a:solidFill>
                <a:latin typeface="Century Gothic" panose="020F0302020204030204"/>
              </a:rPr>
              <a:t>I have a French (female) friend.</a:t>
            </a:r>
          </a:p>
        </p:txBody>
      </p:sp>
      <p:sp>
        <p:nvSpPr>
          <p:cNvPr id="20" name="TextBox 19">
            <a:extLst>
              <a:ext uri="{FF2B5EF4-FFF2-40B4-BE49-F238E27FC236}">
                <a16:creationId xmlns:a16="http://schemas.microsoft.com/office/drawing/2014/main" id="{DF3483EA-7968-465D-B39C-EC34424C7D4B}"/>
              </a:ext>
            </a:extLst>
          </p:cNvPr>
          <p:cNvSpPr txBox="1"/>
          <p:nvPr/>
        </p:nvSpPr>
        <p:spPr>
          <a:xfrm>
            <a:off x="6543206" y="3381981"/>
            <a:ext cx="6250898" cy="430887"/>
          </a:xfrm>
          <a:prstGeom prst="rect">
            <a:avLst/>
          </a:prstGeom>
          <a:noFill/>
        </p:spPr>
        <p:txBody>
          <a:bodyPr wrap="square">
            <a:spAutoFit/>
          </a:bodyPr>
          <a:lstStyle/>
          <a:p>
            <a:r>
              <a:rPr lang="en-US" sz="2200" b="1" dirty="0">
                <a:solidFill>
                  <a:srgbClr val="4472C4">
                    <a:lumMod val="50000"/>
                  </a:srgbClr>
                </a:solidFill>
              </a:rPr>
              <a:t>Le</a:t>
            </a:r>
            <a:r>
              <a:rPr lang="en-US" sz="2200" dirty="0">
                <a:solidFill>
                  <a:srgbClr val="4472C4">
                    <a:lumMod val="50000"/>
                  </a:srgbClr>
                </a:solidFill>
              </a:rPr>
              <a:t> </a:t>
            </a:r>
            <a:r>
              <a:rPr lang="en-US" sz="2200" dirty="0" err="1">
                <a:solidFill>
                  <a:srgbClr val="4472C4">
                    <a:lumMod val="50000"/>
                  </a:srgbClr>
                </a:solidFill>
              </a:rPr>
              <a:t>français</a:t>
            </a:r>
            <a:r>
              <a:rPr lang="en-US" sz="2200" dirty="0">
                <a:solidFill>
                  <a:srgbClr val="4472C4">
                    <a:lumMod val="50000"/>
                  </a:srgbClr>
                </a:solidFill>
              </a:rPr>
              <a:t>, </a:t>
            </a:r>
            <a:r>
              <a:rPr lang="en-US" sz="2200" dirty="0" err="1">
                <a:solidFill>
                  <a:srgbClr val="4472C4">
                    <a:lumMod val="50000"/>
                  </a:srgbClr>
                </a:solidFill>
              </a:rPr>
              <a:t>c’est</a:t>
            </a:r>
            <a:r>
              <a:rPr lang="en-US" sz="2200" dirty="0">
                <a:solidFill>
                  <a:srgbClr val="4472C4">
                    <a:lumMod val="50000"/>
                  </a:srgbClr>
                </a:solidFill>
              </a:rPr>
              <a:t> </a:t>
            </a:r>
            <a:r>
              <a:rPr lang="en-US" sz="2200" dirty="0" err="1">
                <a:solidFill>
                  <a:srgbClr val="4472C4">
                    <a:lumMod val="50000"/>
                  </a:srgbClr>
                </a:solidFill>
              </a:rPr>
              <a:t>intéressant</a:t>
            </a:r>
            <a:r>
              <a:rPr lang="en-US" sz="2200" dirty="0">
                <a:solidFill>
                  <a:srgbClr val="4472C4">
                    <a:lumMod val="50000"/>
                  </a:srgbClr>
                </a:solidFill>
              </a:rPr>
              <a:t>!</a:t>
            </a:r>
          </a:p>
        </p:txBody>
      </p:sp>
      <p:sp>
        <p:nvSpPr>
          <p:cNvPr id="21" name="TextBox 20">
            <a:extLst>
              <a:ext uri="{FF2B5EF4-FFF2-40B4-BE49-F238E27FC236}">
                <a16:creationId xmlns:a16="http://schemas.microsoft.com/office/drawing/2014/main" id="{0046E4DC-DDAB-4185-AD1B-EACC6B37B4DC}"/>
              </a:ext>
            </a:extLst>
          </p:cNvPr>
          <p:cNvSpPr txBox="1"/>
          <p:nvPr/>
        </p:nvSpPr>
        <p:spPr>
          <a:xfrm>
            <a:off x="6543206" y="3700683"/>
            <a:ext cx="6490740" cy="400110"/>
          </a:xfrm>
          <a:prstGeom prst="rect">
            <a:avLst/>
          </a:prstGeom>
          <a:noFill/>
        </p:spPr>
        <p:txBody>
          <a:bodyPr wrap="square">
            <a:spAutoFit/>
          </a:bodyPr>
          <a:lstStyle/>
          <a:p>
            <a:r>
              <a:rPr lang="en-US" sz="2000" dirty="0">
                <a:solidFill>
                  <a:srgbClr val="4472C4">
                    <a:lumMod val="50000"/>
                  </a:srgbClr>
                </a:solidFill>
              </a:rPr>
              <a:t>French is interesting!</a:t>
            </a:r>
          </a:p>
        </p:txBody>
      </p:sp>
      <p:sp>
        <p:nvSpPr>
          <p:cNvPr id="24" name="TextBox 23">
            <a:extLst>
              <a:ext uri="{FF2B5EF4-FFF2-40B4-BE49-F238E27FC236}">
                <a16:creationId xmlns:a16="http://schemas.microsoft.com/office/drawing/2014/main" id="{BBFC0F7B-28A2-4F80-8912-F16B9A268EC2}"/>
              </a:ext>
            </a:extLst>
          </p:cNvPr>
          <p:cNvSpPr txBox="1"/>
          <p:nvPr/>
        </p:nvSpPr>
        <p:spPr>
          <a:xfrm>
            <a:off x="6663127" y="5322167"/>
            <a:ext cx="6250898" cy="430887"/>
          </a:xfrm>
          <a:prstGeom prst="rect">
            <a:avLst/>
          </a:prstGeom>
          <a:noFill/>
        </p:spPr>
        <p:txBody>
          <a:bodyPr wrap="square">
            <a:spAutoFit/>
          </a:bodyPr>
          <a:lstStyle/>
          <a:p>
            <a:r>
              <a:rPr lang="en-US" sz="2200" dirty="0" err="1">
                <a:solidFill>
                  <a:srgbClr val="4472C4">
                    <a:lumMod val="50000"/>
                  </a:srgbClr>
                </a:solidFill>
              </a:rPr>
              <a:t>Écris</a:t>
            </a:r>
            <a:r>
              <a:rPr lang="en-US" sz="2200" dirty="0">
                <a:solidFill>
                  <a:srgbClr val="4472C4">
                    <a:lumMod val="50000"/>
                  </a:srgbClr>
                </a:solidFill>
              </a:rPr>
              <a:t> </a:t>
            </a:r>
            <a:r>
              <a:rPr lang="en-US" sz="2200" dirty="0" err="1">
                <a:solidFill>
                  <a:srgbClr val="4472C4">
                    <a:lumMod val="50000"/>
                  </a:srgbClr>
                </a:solidFill>
              </a:rPr>
              <a:t>en</a:t>
            </a:r>
            <a:r>
              <a:rPr lang="en-US" sz="2200" dirty="0">
                <a:solidFill>
                  <a:srgbClr val="4472C4">
                    <a:lumMod val="50000"/>
                  </a:srgbClr>
                </a:solidFill>
              </a:rPr>
              <a:t> </a:t>
            </a:r>
            <a:r>
              <a:rPr lang="en-US" sz="2200" b="1" dirty="0" err="1">
                <a:solidFill>
                  <a:srgbClr val="4472C4">
                    <a:lumMod val="50000"/>
                  </a:srgbClr>
                </a:solidFill>
              </a:rPr>
              <a:t>français</a:t>
            </a:r>
            <a:r>
              <a:rPr lang="en-US" sz="2200" b="1" dirty="0">
                <a:solidFill>
                  <a:srgbClr val="4472C4">
                    <a:lumMod val="50000"/>
                  </a:srgbClr>
                </a:solidFill>
              </a:rPr>
              <a:t>.</a:t>
            </a:r>
          </a:p>
        </p:txBody>
      </p:sp>
      <p:sp>
        <p:nvSpPr>
          <p:cNvPr id="25" name="TextBox 24">
            <a:extLst>
              <a:ext uri="{FF2B5EF4-FFF2-40B4-BE49-F238E27FC236}">
                <a16:creationId xmlns:a16="http://schemas.microsoft.com/office/drawing/2014/main" id="{B2399330-A16E-4B98-95C8-ECBCC7AE1F23}"/>
              </a:ext>
            </a:extLst>
          </p:cNvPr>
          <p:cNvSpPr txBox="1"/>
          <p:nvPr/>
        </p:nvSpPr>
        <p:spPr>
          <a:xfrm>
            <a:off x="6663127" y="5703967"/>
            <a:ext cx="6490740" cy="400110"/>
          </a:xfrm>
          <a:prstGeom prst="rect">
            <a:avLst/>
          </a:prstGeom>
          <a:noFill/>
        </p:spPr>
        <p:txBody>
          <a:bodyPr wrap="square">
            <a:spAutoFit/>
          </a:bodyPr>
          <a:lstStyle/>
          <a:p>
            <a:r>
              <a:rPr lang="en-US" sz="2000" dirty="0">
                <a:solidFill>
                  <a:srgbClr val="4472C4">
                    <a:lumMod val="50000"/>
                  </a:srgbClr>
                </a:solidFill>
              </a:rPr>
              <a:t>Write in </a:t>
            </a:r>
            <a:r>
              <a:rPr lang="en-US" sz="2000" b="1" dirty="0">
                <a:solidFill>
                  <a:srgbClr val="4472C4">
                    <a:lumMod val="50000"/>
                  </a:srgbClr>
                </a:solidFill>
              </a:rPr>
              <a:t>French.</a:t>
            </a:r>
            <a:endParaRPr lang="en-US" sz="2000" dirty="0">
              <a:solidFill>
                <a:srgbClr val="4472C4">
                  <a:lumMod val="50000"/>
                </a:srgbClr>
              </a:solidFill>
            </a:endParaRPr>
          </a:p>
        </p:txBody>
      </p:sp>
      <p:sp>
        <p:nvSpPr>
          <p:cNvPr id="26" name="Oval 25">
            <a:extLst>
              <a:ext uri="{FF2B5EF4-FFF2-40B4-BE49-F238E27FC236}">
                <a16:creationId xmlns:a16="http://schemas.microsoft.com/office/drawing/2014/main" id="{A9C7321C-AA05-4455-BCE1-C7CF95886611}"/>
              </a:ext>
            </a:extLst>
          </p:cNvPr>
          <p:cNvSpPr/>
          <p:nvPr/>
        </p:nvSpPr>
        <p:spPr>
          <a:xfrm>
            <a:off x="126702" y="3381980"/>
            <a:ext cx="395346" cy="430887"/>
          </a:xfrm>
          <a:prstGeom prst="ellipse">
            <a:avLst/>
          </a:prstGeom>
          <a:noFill/>
          <a:ln w="28575">
            <a:solidFill>
              <a:srgbClr val="EE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55A5"/>
              </a:solidFill>
              <a:effectLst/>
              <a:uLnTx/>
              <a:uFillTx/>
              <a:ea typeface="+mn-ea"/>
              <a:cs typeface="+mn-cs"/>
            </a:endParaRPr>
          </a:p>
        </p:txBody>
      </p:sp>
      <p:sp>
        <p:nvSpPr>
          <p:cNvPr id="27" name="Oval 26">
            <a:extLst>
              <a:ext uri="{FF2B5EF4-FFF2-40B4-BE49-F238E27FC236}">
                <a16:creationId xmlns:a16="http://schemas.microsoft.com/office/drawing/2014/main" id="{9FBEB12A-C91C-4CE2-93C6-561910D0E7C4}"/>
              </a:ext>
            </a:extLst>
          </p:cNvPr>
          <p:cNvSpPr/>
          <p:nvPr/>
        </p:nvSpPr>
        <p:spPr>
          <a:xfrm>
            <a:off x="6573186" y="3372029"/>
            <a:ext cx="395346" cy="430887"/>
          </a:xfrm>
          <a:prstGeom prst="ellipse">
            <a:avLst/>
          </a:prstGeom>
          <a:noFill/>
          <a:ln w="28575">
            <a:solidFill>
              <a:srgbClr val="EE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55A5"/>
              </a:solidFill>
              <a:effectLst/>
              <a:uLnTx/>
              <a:uFillTx/>
              <a:ea typeface="+mn-ea"/>
              <a:cs typeface="+mn-cs"/>
            </a:endParaRP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p:bldP spid="24" grpId="0"/>
      <p:bldP spid="25" grpId="0"/>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29401-AC4A-4C33-A71D-C88E14184550}"/>
              </a:ext>
            </a:extLst>
          </p:cNvPr>
          <p:cNvSpPr>
            <a:spLocks noGrp="1"/>
          </p:cNvSpPr>
          <p:nvPr>
            <p:ph type="title"/>
          </p:nvPr>
        </p:nvSpPr>
        <p:spPr>
          <a:xfrm>
            <a:off x="0" y="213557"/>
            <a:ext cx="5516380" cy="647577"/>
          </a:xfrm>
        </p:spPr>
        <p:txBody>
          <a:bodyPr>
            <a:normAutofit/>
          </a:bodyPr>
          <a:lstStyle/>
          <a:p>
            <a:r>
              <a:rPr lang="fr-FR" dirty="0">
                <a:solidFill>
                  <a:schemeClr val="bg1"/>
                </a:solidFill>
              </a:rPr>
              <a:t>Masculin ou féminin ?</a:t>
            </a:r>
          </a:p>
        </p:txBody>
      </p:sp>
      <p:sp>
        <p:nvSpPr>
          <p:cNvPr id="30" name="Rounded Rectangle 46">
            <a:extLst>
              <a:ext uri="{FF2B5EF4-FFF2-40B4-BE49-F238E27FC236}">
                <a16:creationId xmlns:a16="http://schemas.microsoft.com/office/drawing/2014/main" id="{2E9269F7-4DBD-4D66-9033-F8D7A9604A95}"/>
              </a:ext>
            </a:extLst>
          </p:cNvPr>
          <p:cNvSpPr/>
          <p:nvPr/>
        </p:nvSpPr>
        <p:spPr>
          <a:xfrm>
            <a:off x="10748518" y="249869"/>
            <a:ext cx="1161402"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prstClr val="white"/>
                </a:solidFill>
                <a:latin typeface="Century Gothic" panose="020B0502020202020204" pitchFamily="34" charset="0"/>
              </a:rPr>
              <a:t>lire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2" name="Table 11"/>
          <p:cNvGraphicFramePr>
            <a:graphicFrameLocks noGrp="1"/>
          </p:cNvGraphicFramePr>
          <p:nvPr>
            <p:extLst>
              <p:ext uri="{D42A27DB-BD31-4B8C-83A1-F6EECF244321}">
                <p14:modId xmlns:p14="http://schemas.microsoft.com/office/powerpoint/2010/main" val="3315626669"/>
              </p:ext>
            </p:extLst>
          </p:nvPr>
        </p:nvGraphicFramePr>
        <p:xfrm>
          <a:off x="406878" y="2613356"/>
          <a:ext cx="11356453" cy="3505200"/>
        </p:xfrm>
        <a:graphic>
          <a:graphicData uri="http://schemas.openxmlformats.org/drawingml/2006/table">
            <a:tbl>
              <a:tblPr firstRow="1" bandRow="1">
                <a:tableStyleId>{BC89EF96-8CEA-46FF-86C4-4CE0E7609802}</a:tableStyleId>
              </a:tblPr>
              <a:tblGrid>
                <a:gridCol w="707659">
                  <a:extLst>
                    <a:ext uri="{9D8B030D-6E8A-4147-A177-3AD203B41FA5}">
                      <a16:colId xmlns:a16="http://schemas.microsoft.com/office/drawing/2014/main" val="738296578"/>
                    </a:ext>
                  </a:extLst>
                </a:gridCol>
                <a:gridCol w="713224">
                  <a:extLst>
                    <a:ext uri="{9D8B030D-6E8A-4147-A177-3AD203B41FA5}">
                      <a16:colId xmlns:a16="http://schemas.microsoft.com/office/drawing/2014/main" val="3678872067"/>
                    </a:ext>
                  </a:extLst>
                </a:gridCol>
                <a:gridCol w="2040341">
                  <a:extLst>
                    <a:ext uri="{9D8B030D-6E8A-4147-A177-3AD203B41FA5}">
                      <a16:colId xmlns:a16="http://schemas.microsoft.com/office/drawing/2014/main" val="1356949419"/>
                    </a:ext>
                  </a:extLst>
                </a:gridCol>
                <a:gridCol w="2040341">
                  <a:extLst>
                    <a:ext uri="{9D8B030D-6E8A-4147-A177-3AD203B41FA5}">
                      <a16:colId xmlns:a16="http://schemas.microsoft.com/office/drawing/2014/main" val="839433800"/>
                    </a:ext>
                  </a:extLst>
                </a:gridCol>
                <a:gridCol w="5854888">
                  <a:extLst>
                    <a:ext uri="{9D8B030D-6E8A-4147-A177-3AD203B41FA5}">
                      <a16:colId xmlns:a16="http://schemas.microsoft.com/office/drawing/2014/main" val="461246217"/>
                    </a:ext>
                  </a:extLst>
                </a:gridCol>
              </a:tblGrid>
              <a:tr h="370840">
                <a:tc>
                  <a:txBody>
                    <a:bodyPr/>
                    <a:lstStyle/>
                    <a:p>
                      <a:endParaRPr lang="en-GB" dirty="0">
                        <a:solidFill>
                          <a:srgbClr val="0055A5"/>
                        </a:solidFill>
                      </a:endParaRPr>
                    </a:p>
                  </a:txBody>
                  <a:tcPr/>
                </a:tc>
                <a:tc>
                  <a:txBody>
                    <a:bodyPr/>
                    <a:lstStyle/>
                    <a:p>
                      <a:endParaRPr lang="en-GB" dirty="0">
                        <a:solidFill>
                          <a:srgbClr val="0055A5"/>
                        </a:solidFill>
                      </a:endParaRPr>
                    </a:p>
                  </a:txBody>
                  <a:tcPr/>
                </a:tc>
                <a:tc>
                  <a:txBody>
                    <a:bodyPr/>
                    <a:lstStyle/>
                    <a:p>
                      <a:pPr algn="ctr"/>
                      <a:r>
                        <a:rPr lang="en-GB" sz="2000" dirty="0">
                          <a:solidFill>
                            <a:srgbClr val="0055A5"/>
                          </a:solidFill>
                        </a:rPr>
                        <a:t>A</a:t>
                      </a:r>
                    </a:p>
                  </a:txBody>
                  <a:tcPr/>
                </a:tc>
                <a:tc>
                  <a:txBody>
                    <a:bodyPr/>
                    <a:lstStyle/>
                    <a:p>
                      <a:pPr algn="ctr"/>
                      <a:r>
                        <a:rPr lang="en-GB" dirty="0">
                          <a:solidFill>
                            <a:srgbClr val="0055A5"/>
                          </a:solidFill>
                        </a:rPr>
                        <a:t>B</a:t>
                      </a:r>
                    </a:p>
                  </a:txBody>
                  <a:tcPr/>
                </a:tc>
                <a:tc>
                  <a:txBody>
                    <a:bodyPr/>
                    <a:lstStyle/>
                    <a:p>
                      <a:endParaRPr lang="en-GB" dirty="0">
                        <a:solidFill>
                          <a:srgbClr val="0055A5"/>
                        </a:solidFill>
                      </a:endParaRPr>
                    </a:p>
                  </a:txBody>
                  <a:tcPr/>
                </a:tc>
                <a:extLst>
                  <a:ext uri="{0D108BD9-81ED-4DB2-BD59-A6C34878D82A}">
                    <a16:rowId xmlns:a16="http://schemas.microsoft.com/office/drawing/2014/main" val="1663006802"/>
                  </a:ext>
                </a:extLst>
              </a:tr>
              <a:tr h="370840">
                <a:tc>
                  <a:txBody>
                    <a:bodyPr/>
                    <a:lstStyle/>
                    <a:p>
                      <a:pPr algn="ctr"/>
                      <a:r>
                        <a:rPr lang="en-GB" sz="2800" b="1" dirty="0">
                          <a:solidFill>
                            <a:srgbClr val="0055A5"/>
                          </a:solidFill>
                        </a:rPr>
                        <a:t>1</a:t>
                      </a:r>
                    </a:p>
                  </a:txBody>
                  <a:tcPr/>
                </a:tc>
                <a:tc>
                  <a:txBody>
                    <a:bodyPr/>
                    <a:lstStyle/>
                    <a:p>
                      <a:r>
                        <a:rPr lang="en-GB" sz="2800" dirty="0">
                          <a:solidFill>
                            <a:srgbClr val="0055A5"/>
                          </a:solidFill>
                        </a:rPr>
                        <a:t>La</a:t>
                      </a:r>
                    </a:p>
                  </a:txBody>
                  <a:tcPr/>
                </a:tc>
                <a:tc>
                  <a:txBody>
                    <a:bodyPr/>
                    <a:lstStyle/>
                    <a:p>
                      <a:r>
                        <a:rPr lang="en-GB" sz="2800" dirty="0" err="1">
                          <a:solidFill>
                            <a:srgbClr val="0055A5"/>
                          </a:solidFill>
                        </a:rPr>
                        <a:t>chanteur</a:t>
                      </a:r>
                      <a:endParaRPr lang="en-GB" sz="2800" dirty="0">
                        <a:solidFill>
                          <a:srgbClr val="0055A5"/>
                        </a:solidFill>
                      </a:endParaRPr>
                    </a:p>
                  </a:txBody>
                  <a:tcPr/>
                </a:tc>
                <a:tc>
                  <a:txBody>
                    <a:bodyPr/>
                    <a:lstStyle/>
                    <a:p>
                      <a:r>
                        <a:rPr lang="en-GB" sz="2800" dirty="0" err="1">
                          <a:solidFill>
                            <a:srgbClr val="0055A5"/>
                          </a:solidFill>
                        </a:rPr>
                        <a:t>fille</a:t>
                      </a:r>
                      <a:endParaRPr lang="en-GB" sz="2800" dirty="0">
                        <a:solidFill>
                          <a:srgbClr val="0055A5"/>
                        </a:solidFill>
                      </a:endParaRPr>
                    </a:p>
                  </a:txBody>
                  <a:tcPr/>
                </a:tc>
                <a:tc>
                  <a:txBody>
                    <a:bodyPr/>
                    <a:lstStyle/>
                    <a:p>
                      <a:r>
                        <a:rPr lang="en-GB" sz="2800" dirty="0" err="1">
                          <a:solidFill>
                            <a:srgbClr val="0055A5"/>
                          </a:solidFill>
                        </a:rPr>
                        <a:t>parle</a:t>
                      </a:r>
                      <a:r>
                        <a:rPr lang="en-GB" sz="2800" baseline="0" dirty="0">
                          <a:solidFill>
                            <a:srgbClr val="0055A5"/>
                          </a:solidFill>
                        </a:rPr>
                        <a:t> </a:t>
                      </a:r>
                      <a:r>
                        <a:rPr lang="en-GB" sz="2800" baseline="0" dirty="0" err="1">
                          <a:solidFill>
                            <a:srgbClr val="0055A5"/>
                          </a:solidFill>
                        </a:rPr>
                        <a:t>français</a:t>
                      </a:r>
                      <a:r>
                        <a:rPr lang="en-GB" sz="2800" baseline="0" dirty="0">
                          <a:solidFill>
                            <a:srgbClr val="0055A5"/>
                          </a:solidFill>
                        </a:rPr>
                        <a:t>.</a:t>
                      </a:r>
                      <a:endParaRPr lang="en-GB" sz="2800" dirty="0">
                        <a:solidFill>
                          <a:srgbClr val="0055A5"/>
                        </a:solidFill>
                      </a:endParaRPr>
                    </a:p>
                  </a:txBody>
                  <a:tcPr/>
                </a:tc>
                <a:extLst>
                  <a:ext uri="{0D108BD9-81ED-4DB2-BD59-A6C34878D82A}">
                    <a16:rowId xmlns:a16="http://schemas.microsoft.com/office/drawing/2014/main" val="2281923588"/>
                  </a:ext>
                </a:extLst>
              </a:tr>
              <a:tr h="370840">
                <a:tc>
                  <a:txBody>
                    <a:bodyPr/>
                    <a:lstStyle/>
                    <a:p>
                      <a:pPr algn="ctr"/>
                      <a:r>
                        <a:rPr lang="en-GB" sz="2800" b="1" dirty="0">
                          <a:solidFill>
                            <a:srgbClr val="0055A5"/>
                          </a:solidFill>
                        </a:rPr>
                        <a:t>2</a:t>
                      </a:r>
                    </a:p>
                  </a:txBody>
                  <a:tcPr/>
                </a:tc>
                <a:tc>
                  <a:txBody>
                    <a:bodyPr/>
                    <a:lstStyle/>
                    <a:p>
                      <a:r>
                        <a:rPr lang="en-GB" sz="2800" dirty="0">
                          <a:solidFill>
                            <a:srgbClr val="0055A5"/>
                          </a:solidFill>
                        </a:rPr>
                        <a:t>Le</a:t>
                      </a:r>
                    </a:p>
                  </a:txBody>
                  <a:tcPr/>
                </a:tc>
                <a:tc>
                  <a:txBody>
                    <a:bodyPr/>
                    <a:lstStyle/>
                    <a:p>
                      <a:r>
                        <a:rPr lang="en-GB" sz="2800" dirty="0" err="1">
                          <a:solidFill>
                            <a:srgbClr val="0055A5"/>
                          </a:solidFill>
                        </a:rPr>
                        <a:t>fran</a:t>
                      </a:r>
                      <a:r>
                        <a:rPr lang="en-US" sz="2800" dirty="0" err="1">
                          <a:solidFill>
                            <a:srgbClr val="0055A5"/>
                          </a:solidFill>
                        </a:rPr>
                        <a:t>çais</a:t>
                      </a:r>
                      <a:endParaRPr lang="en-GB" sz="2800" dirty="0">
                        <a:solidFill>
                          <a:srgbClr val="0055A5"/>
                        </a:solidFill>
                      </a:endParaRPr>
                    </a:p>
                  </a:txBody>
                  <a:tcPr/>
                </a:tc>
                <a:tc>
                  <a:txBody>
                    <a:bodyPr/>
                    <a:lstStyle/>
                    <a:p>
                      <a:r>
                        <a:rPr lang="en-GB" sz="2800" dirty="0">
                          <a:solidFill>
                            <a:srgbClr val="0055A5"/>
                          </a:solidFill>
                        </a:rPr>
                        <a:t>chose</a:t>
                      </a:r>
                    </a:p>
                  </a:txBody>
                  <a:tcPr/>
                </a:tc>
                <a:tc>
                  <a:txBody>
                    <a:bodyPr/>
                    <a:lstStyle/>
                    <a:p>
                      <a:r>
                        <a:rPr lang="en-GB" sz="2800" dirty="0">
                          <a:solidFill>
                            <a:srgbClr val="0055A5"/>
                          </a:solidFill>
                        </a:rPr>
                        <a:t>, </a:t>
                      </a:r>
                      <a:r>
                        <a:rPr lang="en-GB" sz="2800" dirty="0" err="1">
                          <a:solidFill>
                            <a:srgbClr val="0055A5"/>
                          </a:solidFill>
                        </a:rPr>
                        <a:t>c’est</a:t>
                      </a:r>
                      <a:r>
                        <a:rPr lang="en-GB" sz="2800" dirty="0">
                          <a:solidFill>
                            <a:srgbClr val="0055A5"/>
                          </a:solidFill>
                        </a:rPr>
                        <a:t>  </a:t>
                      </a:r>
                      <a:r>
                        <a:rPr lang="en-GB" sz="2800" dirty="0" err="1">
                          <a:solidFill>
                            <a:srgbClr val="0055A5"/>
                          </a:solidFill>
                        </a:rPr>
                        <a:t>intéressant</a:t>
                      </a:r>
                      <a:r>
                        <a:rPr lang="en-GB" sz="2800" dirty="0">
                          <a:solidFill>
                            <a:srgbClr val="0055A5"/>
                          </a:solidFill>
                        </a:rPr>
                        <a:t> !</a:t>
                      </a:r>
                    </a:p>
                  </a:txBody>
                  <a:tcPr/>
                </a:tc>
                <a:extLst>
                  <a:ext uri="{0D108BD9-81ED-4DB2-BD59-A6C34878D82A}">
                    <a16:rowId xmlns:a16="http://schemas.microsoft.com/office/drawing/2014/main" val="4232566494"/>
                  </a:ext>
                </a:extLst>
              </a:tr>
              <a:tr h="370840">
                <a:tc>
                  <a:txBody>
                    <a:bodyPr/>
                    <a:lstStyle/>
                    <a:p>
                      <a:pPr algn="ctr"/>
                      <a:r>
                        <a:rPr lang="en-GB" sz="2800" b="1" dirty="0">
                          <a:solidFill>
                            <a:srgbClr val="0055A5"/>
                          </a:solidFill>
                        </a:rPr>
                        <a:t>3</a:t>
                      </a:r>
                    </a:p>
                  </a:txBody>
                  <a:tcPr/>
                </a:tc>
                <a:tc>
                  <a:txBody>
                    <a:bodyPr/>
                    <a:lstStyle/>
                    <a:p>
                      <a:r>
                        <a:rPr lang="en-GB" sz="2800" dirty="0">
                          <a:solidFill>
                            <a:srgbClr val="0055A5"/>
                          </a:solidFill>
                        </a:rPr>
                        <a:t>Le </a:t>
                      </a:r>
                    </a:p>
                  </a:txBody>
                  <a:tcPr/>
                </a:tc>
                <a:tc>
                  <a:txBody>
                    <a:bodyPr/>
                    <a:lstStyle/>
                    <a:p>
                      <a:r>
                        <a:rPr lang="en-GB" sz="2800" dirty="0" err="1">
                          <a:solidFill>
                            <a:srgbClr val="0055A5"/>
                          </a:solidFill>
                        </a:rPr>
                        <a:t>vélo</a:t>
                      </a:r>
                      <a:endParaRPr lang="en-GB" sz="2800" dirty="0">
                        <a:solidFill>
                          <a:srgbClr val="0055A5"/>
                        </a:solidFill>
                      </a:endParaRPr>
                    </a:p>
                  </a:txBody>
                  <a:tcPr/>
                </a:tc>
                <a:tc>
                  <a:txBody>
                    <a:bodyPr/>
                    <a:lstStyle/>
                    <a:p>
                      <a:r>
                        <a:rPr lang="en-GB" sz="2800" dirty="0" err="1">
                          <a:solidFill>
                            <a:srgbClr val="0055A5"/>
                          </a:solidFill>
                        </a:rPr>
                        <a:t>voiture</a:t>
                      </a:r>
                      <a:endParaRPr lang="en-GB" sz="2800" dirty="0">
                        <a:solidFill>
                          <a:srgbClr val="0055A5"/>
                        </a:solidFill>
                      </a:endParaRPr>
                    </a:p>
                  </a:txBody>
                  <a:tcPr/>
                </a:tc>
                <a:tc>
                  <a:txBody>
                    <a:bodyPr/>
                    <a:lstStyle/>
                    <a:p>
                      <a:r>
                        <a:rPr lang="en-GB" sz="2800" dirty="0" err="1">
                          <a:solidFill>
                            <a:srgbClr val="0055A5"/>
                          </a:solidFill>
                        </a:rPr>
                        <a:t>est</a:t>
                      </a:r>
                      <a:r>
                        <a:rPr lang="en-GB" sz="2800" dirty="0">
                          <a:solidFill>
                            <a:srgbClr val="0055A5"/>
                          </a:solidFill>
                        </a:rPr>
                        <a:t> </a:t>
                      </a:r>
                      <a:r>
                        <a:rPr lang="en-GB" sz="2800" dirty="0" err="1">
                          <a:solidFill>
                            <a:srgbClr val="0055A5"/>
                          </a:solidFill>
                        </a:rPr>
                        <a:t>rapide</a:t>
                      </a:r>
                      <a:r>
                        <a:rPr lang="en-GB" sz="2800" dirty="0">
                          <a:solidFill>
                            <a:srgbClr val="0055A5"/>
                          </a:solidFill>
                        </a:rPr>
                        <a:t>.</a:t>
                      </a:r>
                    </a:p>
                  </a:txBody>
                  <a:tcPr/>
                </a:tc>
                <a:extLst>
                  <a:ext uri="{0D108BD9-81ED-4DB2-BD59-A6C34878D82A}">
                    <a16:rowId xmlns:a16="http://schemas.microsoft.com/office/drawing/2014/main" val="791747981"/>
                  </a:ext>
                </a:extLst>
              </a:tr>
              <a:tr h="370840">
                <a:tc>
                  <a:txBody>
                    <a:bodyPr/>
                    <a:lstStyle/>
                    <a:p>
                      <a:pPr algn="ctr"/>
                      <a:r>
                        <a:rPr lang="en-GB" sz="2800" b="1" dirty="0">
                          <a:solidFill>
                            <a:srgbClr val="0055A5"/>
                          </a:solidFill>
                        </a:rPr>
                        <a:t>4</a:t>
                      </a:r>
                    </a:p>
                  </a:txBody>
                  <a:tcPr/>
                </a:tc>
                <a:tc>
                  <a:txBody>
                    <a:bodyPr/>
                    <a:lstStyle/>
                    <a:p>
                      <a:r>
                        <a:rPr lang="en-GB" sz="2800" dirty="0">
                          <a:solidFill>
                            <a:srgbClr val="0055A5"/>
                          </a:solidFill>
                        </a:rPr>
                        <a:t>La </a:t>
                      </a:r>
                    </a:p>
                  </a:txBody>
                  <a:tcPr/>
                </a:tc>
                <a:tc>
                  <a:txBody>
                    <a:bodyPr/>
                    <a:lstStyle/>
                    <a:p>
                      <a:r>
                        <a:rPr lang="en-GB" sz="2800" dirty="0" err="1">
                          <a:solidFill>
                            <a:srgbClr val="0055A5"/>
                          </a:solidFill>
                        </a:rPr>
                        <a:t>professeur</a:t>
                      </a:r>
                      <a:endParaRPr lang="en-GB" sz="2800" dirty="0">
                        <a:solidFill>
                          <a:srgbClr val="0055A5"/>
                        </a:solidFill>
                      </a:endParaRPr>
                    </a:p>
                  </a:txBody>
                  <a:tcPr/>
                </a:tc>
                <a:tc>
                  <a:txBody>
                    <a:bodyPr/>
                    <a:lstStyle/>
                    <a:p>
                      <a:r>
                        <a:rPr lang="en-GB" sz="2800" dirty="0" err="1">
                          <a:solidFill>
                            <a:srgbClr val="0055A5"/>
                          </a:solidFill>
                        </a:rPr>
                        <a:t>personne</a:t>
                      </a:r>
                      <a:endParaRPr lang="en-GB" sz="2800" dirty="0">
                        <a:solidFill>
                          <a:srgbClr val="0055A5"/>
                        </a:solidFill>
                      </a:endParaRPr>
                    </a:p>
                  </a:txBody>
                  <a:tcPr/>
                </a:tc>
                <a:tc>
                  <a:txBody>
                    <a:bodyPr/>
                    <a:lstStyle/>
                    <a:p>
                      <a:r>
                        <a:rPr lang="en-GB" sz="2800" dirty="0">
                          <a:solidFill>
                            <a:srgbClr val="0055A5"/>
                          </a:solidFill>
                        </a:rPr>
                        <a:t>a</a:t>
                      </a:r>
                      <a:r>
                        <a:rPr lang="en-GB" sz="2800" baseline="0" dirty="0">
                          <a:solidFill>
                            <a:srgbClr val="0055A5"/>
                          </a:solidFill>
                        </a:rPr>
                        <a:t> un </a:t>
                      </a:r>
                      <a:r>
                        <a:rPr lang="en-GB" sz="2800" baseline="0" dirty="0" err="1">
                          <a:solidFill>
                            <a:srgbClr val="0055A5"/>
                          </a:solidFill>
                        </a:rPr>
                        <a:t>chien</a:t>
                      </a:r>
                      <a:endParaRPr lang="en-GB" sz="2800" dirty="0">
                        <a:solidFill>
                          <a:srgbClr val="0055A5"/>
                        </a:solidFill>
                      </a:endParaRPr>
                    </a:p>
                  </a:txBody>
                  <a:tcPr/>
                </a:tc>
                <a:extLst>
                  <a:ext uri="{0D108BD9-81ED-4DB2-BD59-A6C34878D82A}">
                    <a16:rowId xmlns:a16="http://schemas.microsoft.com/office/drawing/2014/main" val="3307545257"/>
                  </a:ext>
                </a:extLst>
              </a:tr>
              <a:tr h="370840">
                <a:tc>
                  <a:txBody>
                    <a:bodyPr/>
                    <a:lstStyle/>
                    <a:p>
                      <a:pPr algn="ctr"/>
                      <a:r>
                        <a:rPr lang="en-GB" sz="2800" b="1" dirty="0">
                          <a:solidFill>
                            <a:srgbClr val="0055A5"/>
                          </a:solidFill>
                        </a:rPr>
                        <a:t>5</a:t>
                      </a:r>
                    </a:p>
                  </a:txBody>
                  <a:tcPr/>
                </a:tc>
                <a:tc>
                  <a:txBody>
                    <a:bodyPr/>
                    <a:lstStyle/>
                    <a:p>
                      <a:r>
                        <a:rPr lang="en-GB" sz="2800" dirty="0">
                          <a:solidFill>
                            <a:srgbClr val="0055A5"/>
                          </a:solidFill>
                        </a:rPr>
                        <a:t>La</a:t>
                      </a:r>
                    </a:p>
                  </a:txBody>
                  <a:tcPr/>
                </a:tc>
                <a:tc>
                  <a:txBody>
                    <a:bodyPr/>
                    <a:lstStyle/>
                    <a:p>
                      <a:r>
                        <a:rPr lang="en-GB" sz="2800" dirty="0" err="1">
                          <a:solidFill>
                            <a:srgbClr val="0055A5"/>
                          </a:solidFill>
                        </a:rPr>
                        <a:t>chambre</a:t>
                      </a:r>
                      <a:endParaRPr lang="en-GB" sz="2800" dirty="0">
                        <a:solidFill>
                          <a:srgbClr val="0055A5"/>
                        </a:solidFill>
                      </a:endParaRPr>
                    </a:p>
                  </a:txBody>
                  <a:tcPr/>
                </a:tc>
                <a:tc>
                  <a:txBody>
                    <a:bodyPr/>
                    <a:lstStyle/>
                    <a:p>
                      <a:r>
                        <a:rPr lang="en-GB" sz="2800" dirty="0" err="1">
                          <a:solidFill>
                            <a:srgbClr val="0055A5"/>
                          </a:solidFill>
                        </a:rPr>
                        <a:t>chien</a:t>
                      </a:r>
                      <a:endParaRPr lang="en-GB" sz="2800" dirty="0">
                        <a:solidFill>
                          <a:srgbClr val="0055A5"/>
                        </a:solidFill>
                      </a:endParaRPr>
                    </a:p>
                  </a:txBody>
                  <a:tcPr/>
                </a:tc>
                <a:tc>
                  <a:txBody>
                    <a:bodyPr/>
                    <a:lstStyle/>
                    <a:p>
                      <a:r>
                        <a:rPr lang="en-GB" sz="2800" dirty="0" err="1">
                          <a:solidFill>
                            <a:srgbClr val="0055A5"/>
                          </a:solidFill>
                        </a:rPr>
                        <a:t>est</a:t>
                      </a:r>
                      <a:r>
                        <a:rPr lang="en-GB" sz="2800" dirty="0">
                          <a:solidFill>
                            <a:srgbClr val="0055A5"/>
                          </a:solidFill>
                        </a:rPr>
                        <a:t> </a:t>
                      </a:r>
                      <a:r>
                        <a:rPr lang="en-GB" sz="2800" dirty="0" err="1">
                          <a:solidFill>
                            <a:srgbClr val="0055A5"/>
                          </a:solidFill>
                        </a:rPr>
                        <a:t>calme</a:t>
                      </a:r>
                      <a:r>
                        <a:rPr lang="en-GB" sz="2800" dirty="0">
                          <a:solidFill>
                            <a:srgbClr val="0055A5"/>
                          </a:solidFill>
                        </a:rPr>
                        <a:t>.</a:t>
                      </a:r>
                    </a:p>
                  </a:txBody>
                  <a:tcPr/>
                </a:tc>
                <a:extLst>
                  <a:ext uri="{0D108BD9-81ED-4DB2-BD59-A6C34878D82A}">
                    <a16:rowId xmlns:a16="http://schemas.microsoft.com/office/drawing/2014/main" val="1439095706"/>
                  </a:ext>
                </a:extLst>
              </a:tr>
              <a:tr h="370840">
                <a:tc>
                  <a:txBody>
                    <a:bodyPr/>
                    <a:lstStyle/>
                    <a:p>
                      <a:pPr algn="ctr"/>
                      <a:r>
                        <a:rPr lang="en-GB" sz="2800" b="1" dirty="0">
                          <a:solidFill>
                            <a:srgbClr val="0055A5"/>
                          </a:solidFill>
                        </a:rPr>
                        <a:t>6</a:t>
                      </a:r>
                    </a:p>
                  </a:txBody>
                  <a:tcPr/>
                </a:tc>
                <a:tc>
                  <a:txBody>
                    <a:bodyPr/>
                    <a:lstStyle/>
                    <a:p>
                      <a:r>
                        <a:rPr lang="en-GB" sz="2800" dirty="0">
                          <a:solidFill>
                            <a:srgbClr val="0055A5"/>
                          </a:solidFill>
                        </a:rPr>
                        <a:t>Le</a:t>
                      </a:r>
                    </a:p>
                  </a:txBody>
                  <a:tcPr/>
                </a:tc>
                <a:tc>
                  <a:txBody>
                    <a:bodyPr/>
                    <a:lstStyle/>
                    <a:p>
                      <a:r>
                        <a:rPr lang="en-GB" sz="2800" dirty="0" err="1">
                          <a:solidFill>
                            <a:srgbClr val="0055A5"/>
                          </a:solidFill>
                        </a:rPr>
                        <a:t>fille</a:t>
                      </a:r>
                      <a:endParaRPr lang="en-GB" sz="2800" dirty="0">
                        <a:solidFill>
                          <a:srgbClr val="0055A5"/>
                        </a:solidFill>
                      </a:endParaRPr>
                    </a:p>
                  </a:txBody>
                  <a:tcPr/>
                </a:tc>
                <a:tc>
                  <a:txBody>
                    <a:bodyPr/>
                    <a:lstStyle/>
                    <a:p>
                      <a:r>
                        <a:rPr lang="en-GB" sz="2800" dirty="0" err="1">
                          <a:solidFill>
                            <a:srgbClr val="0055A5"/>
                          </a:solidFill>
                        </a:rPr>
                        <a:t>médecin</a:t>
                      </a:r>
                      <a:endParaRPr lang="en-GB" sz="2800" dirty="0">
                        <a:solidFill>
                          <a:srgbClr val="0055A5"/>
                        </a:solidFill>
                      </a:endParaRPr>
                    </a:p>
                  </a:txBody>
                  <a:tcPr/>
                </a:tc>
                <a:tc>
                  <a:txBody>
                    <a:bodyPr/>
                    <a:lstStyle/>
                    <a:p>
                      <a:r>
                        <a:rPr lang="en-GB" sz="2800" dirty="0">
                          <a:solidFill>
                            <a:srgbClr val="0055A5"/>
                          </a:solidFill>
                        </a:rPr>
                        <a:t>a </a:t>
                      </a:r>
                      <a:r>
                        <a:rPr lang="en-GB" sz="2800" dirty="0" err="1">
                          <a:solidFill>
                            <a:srgbClr val="0055A5"/>
                          </a:solidFill>
                        </a:rPr>
                        <a:t>une</a:t>
                      </a:r>
                      <a:r>
                        <a:rPr lang="en-GB" sz="2800" dirty="0">
                          <a:solidFill>
                            <a:srgbClr val="0055A5"/>
                          </a:solidFill>
                        </a:rPr>
                        <a:t> idée.</a:t>
                      </a:r>
                    </a:p>
                  </a:txBody>
                  <a:tcPr/>
                </a:tc>
                <a:extLst>
                  <a:ext uri="{0D108BD9-81ED-4DB2-BD59-A6C34878D82A}">
                    <a16:rowId xmlns:a16="http://schemas.microsoft.com/office/drawing/2014/main" val="3979759690"/>
                  </a:ext>
                </a:extLst>
              </a:tr>
            </a:tbl>
          </a:graphicData>
        </a:graphic>
      </p:graphicFrame>
      <p:sp>
        <p:nvSpPr>
          <p:cNvPr id="34" name="Oval 33">
            <a:extLst>
              <a:ext uri="{FF2B5EF4-FFF2-40B4-BE49-F238E27FC236}">
                <a16:creationId xmlns:a16="http://schemas.microsoft.com/office/drawing/2014/main" id="{1313BA40-4B0C-43FB-B06B-D29984B55722}"/>
              </a:ext>
            </a:extLst>
          </p:cNvPr>
          <p:cNvSpPr/>
          <p:nvPr/>
        </p:nvSpPr>
        <p:spPr>
          <a:xfrm>
            <a:off x="3544600" y="2989691"/>
            <a:ext cx="1316082" cy="5363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5" name="Oval 34">
            <a:extLst>
              <a:ext uri="{FF2B5EF4-FFF2-40B4-BE49-F238E27FC236}">
                <a16:creationId xmlns:a16="http://schemas.microsoft.com/office/drawing/2014/main" id="{1313BA40-4B0C-43FB-B06B-D29984B55722}"/>
              </a:ext>
            </a:extLst>
          </p:cNvPr>
          <p:cNvSpPr/>
          <p:nvPr/>
        </p:nvSpPr>
        <p:spPr>
          <a:xfrm>
            <a:off x="1633070" y="3504127"/>
            <a:ext cx="1911529" cy="5363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6" name="Oval 35">
            <a:extLst>
              <a:ext uri="{FF2B5EF4-FFF2-40B4-BE49-F238E27FC236}">
                <a16:creationId xmlns:a16="http://schemas.microsoft.com/office/drawing/2014/main" id="{1313BA40-4B0C-43FB-B06B-D29984B55722}"/>
              </a:ext>
            </a:extLst>
          </p:cNvPr>
          <p:cNvSpPr/>
          <p:nvPr/>
        </p:nvSpPr>
        <p:spPr>
          <a:xfrm>
            <a:off x="1633071" y="4040517"/>
            <a:ext cx="1316082" cy="5363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7" name="Oval 36">
            <a:extLst>
              <a:ext uri="{FF2B5EF4-FFF2-40B4-BE49-F238E27FC236}">
                <a16:creationId xmlns:a16="http://schemas.microsoft.com/office/drawing/2014/main" id="{1313BA40-4B0C-43FB-B06B-D29984B55722}"/>
              </a:ext>
            </a:extLst>
          </p:cNvPr>
          <p:cNvSpPr/>
          <p:nvPr/>
        </p:nvSpPr>
        <p:spPr>
          <a:xfrm>
            <a:off x="3857656" y="4512216"/>
            <a:ext cx="1996195" cy="60234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8" name="Oval 37">
            <a:extLst>
              <a:ext uri="{FF2B5EF4-FFF2-40B4-BE49-F238E27FC236}">
                <a16:creationId xmlns:a16="http://schemas.microsoft.com/office/drawing/2014/main" id="{1313BA40-4B0C-43FB-B06B-D29984B55722}"/>
              </a:ext>
            </a:extLst>
          </p:cNvPr>
          <p:cNvSpPr/>
          <p:nvPr/>
        </p:nvSpPr>
        <p:spPr>
          <a:xfrm>
            <a:off x="1810492" y="5072547"/>
            <a:ext cx="1922059" cy="533527"/>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9" name="Oval 38">
            <a:extLst>
              <a:ext uri="{FF2B5EF4-FFF2-40B4-BE49-F238E27FC236}">
                <a16:creationId xmlns:a16="http://schemas.microsoft.com/office/drawing/2014/main" id="{1313BA40-4B0C-43FB-B06B-D29984B55722}"/>
              </a:ext>
            </a:extLst>
          </p:cNvPr>
          <p:cNvSpPr/>
          <p:nvPr/>
        </p:nvSpPr>
        <p:spPr>
          <a:xfrm>
            <a:off x="3762690" y="5600551"/>
            <a:ext cx="1887012" cy="552314"/>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Title 3">
            <a:extLst>
              <a:ext uri="{FF2B5EF4-FFF2-40B4-BE49-F238E27FC236}">
                <a16:creationId xmlns:a16="http://schemas.microsoft.com/office/drawing/2014/main" id="{C3AEA6A1-8F80-45AD-A9E2-06EFCB062AF0}"/>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id="{890BBCBB-929E-4CD6-9853-93F7BD6D3006}"/>
              </a:ext>
            </a:extLst>
          </p:cNvPr>
          <p:cNvSpPr txBox="1"/>
          <p:nvPr/>
        </p:nvSpPr>
        <p:spPr>
          <a:xfrm>
            <a:off x="300038" y="2151838"/>
            <a:ext cx="11198087" cy="461665"/>
          </a:xfrm>
          <a:prstGeom prst="rect">
            <a:avLst/>
          </a:prstGeom>
          <a:noFill/>
        </p:spPr>
        <p:txBody>
          <a:bodyPr wrap="square" rtlCol="0">
            <a:spAutoFit/>
          </a:bodyPr>
          <a:lstStyle/>
          <a:p>
            <a:r>
              <a:rPr lang="en-US" sz="2400" dirty="0">
                <a:solidFill>
                  <a:srgbClr val="0055A5"/>
                </a:solidFill>
              </a:rPr>
              <a:t>Lis les phrases et </a:t>
            </a:r>
            <a:r>
              <a:rPr lang="en-US" sz="2400" dirty="0" err="1">
                <a:solidFill>
                  <a:srgbClr val="0055A5"/>
                </a:solidFill>
              </a:rPr>
              <a:t>choisis</a:t>
            </a:r>
            <a:r>
              <a:rPr lang="en-US" sz="2400" dirty="0">
                <a:solidFill>
                  <a:srgbClr val="0055A5"/>
                </a:solidFill>
              </a:rPr>
              <a:t> le mot correct. Look carefully at the word for ‘the’!</a:t>
            </a:r>
          </a:p>
        </p:txBody>
      </p:sp>
      <p:pic>
        <p:nvPicPr>
          <p:cNvPr id="5" name="Picture 4" descr="A person sitting in a chair with a megaphone and a movie camera&#10;&#10;Description automatically generated with low confidence">
            <a:extLst>
              <a:ext uri="{FF2B5EF4-FFF2-40B4-BE49-F238E27FC236}">
                <a16:creationId xmlns:a16="http://schemas.microsoft.com/office/drawing/2014/main" id="{939D7AB1-086D-4698-ADFD-EBF186B3184B}"/>
              </a:ext>
            </a:extLst>
          </p:cNvPr>
          <p:cNvPicPr>
            <a:picLocks noChangeAspect="1"/>
          </p:cNvPicPr>
          <p:nvPr/>
        </p:nvPicPr>
        <p:blipFill>
          <a:blip r:embed="rId3" cstate="print">
            <a:clrChange>
              <a:clrFrom>
                <a:srgbClr val="599190"/>
              </a:clrFrom>
              <a:clrTo>
                <a:srgbClr val="599190">
                  <a:alpha val="0"/>
                </a:srgbClr>
              </a:clrTo>
            </a:clrChange>
            <a:extLst>
              <a:ext uri="{28A0092B-C50C-407E-A947-70E740481C1C}">
                <a14:useLocalDpi xmlns:a14="http://schemas.microsoft.com/office/drawing/2010/main" val="0"/>
              </a:ext>
            </a:extLst>
          </a:blip>
          <a:stretch>
            <a:fillRect/>
          </a:stretch>
        </p:blipFill>
        <p:spPr>
          <a:xfrm>
            <a:off x="-195442" y="457103"/>
            <a:ext cx="2656573" cy="1899035"/>
          </a:xfrm>
          <a:prstGeom prst="rect">
            <a:avLst/>
          </a:prstGeom>
        </p:spPr>
      </p:pic>
      <p:sp>
        <p:nvSpPr>
          <p:cNvPr id="6" name="Speech Bubble: Rectangle with Corners Rounded 5">
            <a:extLst>
              <a:ext uri="{FF2B5EF4-FFF2-40B4-BE49-F238E27FC236}">
                <a16:creationId xmlns:a16="http://schemas.microsoft.com/office/drawing/2014/main" id="{143F9844-E746-4E4F-B85A-605C74F2167F}"/>
              </a:ext>
            </a:extLst>
          </p:cNvPr>
          <p:cNvSpPr/>
          <p:nvPr/>
        </p:nvSpPr>
        <p:spPr>
          <a:xfrm>
            <a:off x="7076148" y="280303"/>
            <a:ext cx="3476928" cy="1266022"/>
          </a:xfrm>
          <a:prstGeom prst="wedgeRoundRectCallout">
            <a:avLst>
              <a:gd name="adj1" fmla="val -49383"/>
              <a:gd name="adj2" fmla="val 2861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cast and crew on a film set receive a jumbled checklist from the French film director.</a:t>
            </a:r>
          </a:p>
        </p:txBody>
      </p:sp>
      <p:pic>
        <p:nvPicPr>
          <p:cNvPr id="8" name="Picture 7" descr="A picture containing text, screenshot, font, graphics&#10;&#10;Description automatically generated">
            <a:extLst>
              <a:ext uri="{FF2B5EF4-FFF2-40B4-BE49-F238E27FC236}">
                <a16:creationId xmlns:a16="http://schemas.microsoft.com/office/drawing/2014/main" id="{8AB94589-5CBD-494B-BF0A-FEF3B1D9CF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338" b="29578"/>
          <a:stretch/>
        </p:blipFill>
        <p:spPr>
          <a:xfrm>
            <a:off x="4965589" y="514754"/>
            <a:ext cx="1915117" cy="1508676"/>
          </a:xfrm>
          <a:prstGeom prst="rect">
            <a:avLst/>
          </a:prstGeom>
        </p:spPr>
      </p:pic>
    </p:spTree>
    <p:extLst>
      <p:ext uri="{BB962C8B-B14F-4D97-AF65-F5344CB8AC3E}">
        <p14:creationId xmlns:p14="http://schemas.microsoft.com/office/powerpoint/2010/main" val="298505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46">
            <a:extLst>
              <a:ext uri="{FF2B5EF4-FFF2-40B4-BE49-F238E27FC236}">
                <a16:creationId xmlns:a16="http://schemas.microsoft.com/office/drawing/2014/main" id="{2E9269F7-4DBD-4D66-9033-F8D7A9604A95}"/>
              </a:ext>
            </a:extLst>
          </p:cNvPr>
          <p:cNvSpPr/>
          <p:nvPr/>
        </p:nvSpPr>
        <p:spPr>
          <a:xfrm>
            <a:off x="10748518" y="249869"/>
            <a:ext cx="1161402"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noProof="0" dirty="0" err="1">
                <a:solidFill>
                  <a:prstClr val="white"/>
                </a:solidFill>
                <a:latin typeface="Century Gothic" panose="020B0502020202020204" pitchFamily="34" charset="0"/>
              </a:rPr>
              <a:t>écouter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4" name="Table 13" descr="Table for exercises"/>
          <p:cNvGraphicFramePr>
            <a:graphicFrameLocks noGrp="1"/>
          </p:cNvGraphicFramePr>
          <p:nvPr>
            <p:extLst>
              <p:ext uri="{D42A27DB-BD31-4B8C-83A1-F6EECF244321}">
                <p14:modId xmlns:p14="http://schemas.microsoft.com/office/powerpoint/2010/main" val="3209513386"/>
              </p:ext>
            </p:extLst>
          </p:nvPr>
        </p:nvGraphicFramePr>
        <p:xfrm>
          <a:off x="1072160" y="1993476"/>
          <a:ext cx="10576923" cy="3896347"/>
        </p:xfrm>
        <a:graphic>
          <a:graphicData uri="http://schemas.openxmlformats.org/drawingml/2006/table">
            <a:tbl>
              <a:tblPr firstRow="1" bandRow="1">
                <a:tableStyleId>{5940675A-B579-460E-94D1-54222C63F5DA}</a:tableStyleId>
              </a:tblPr>
              <a:tblGrid>
                <a:gridCol w="1268930">
                  <a:extLst>
                    <a:ext uri="{9D8B030D-6E8A-4147-A177-3AD203B41FA5}">
                      <a16:colId xmlns:a16="http://schemas.microsoft.com/office/drawing/2014/main" val="20000"/>
                    </a:ext>
                  </a:extLst>
                </a:gridCol>
                <a:gridCol w="4425472">
                  <a:extLst>
                    <a:ext uri="{9D8B030D-6E8A-4147-A177-3AD203B41FA5}">
                      <a16:colId xmlns:a16="http://schemas.microsoft.com/office/drawing/2014/main" val="2718503455"/>
                    </a:ext>
                  </a:extLst>
                </a:gridCol>
                <a:gridCol w="4882521">
                  <a:extLst>
                    <a:ext uri="{9D8B030D-6E8A-4147-A177-3AD203B41FA5}">
                      <a16:colId xmlns:a16="http://schemas.microsoft.com/office/drawing/2014/main" val="20001"/>
                    </a:ext>
                  </a:extLst>
                </a:gridCol>
              </a:tblGrid>
              <a:tr h="556621">
                <a:tc>
                  <a:txBody>
                    <a:bodyPr/>
                    <a:lstStyle/>
                    <a:p>
                      <a:r>
                        <a:rPr lang="en-GB" sz="2000" b="1" dirty="0">
                          <a:solidFill>
                            <a:srgbClr val="0055A5"/>
                          </a:solidFill>
                        </a:rPr>
                        <a:t>Le / La</a:t>
                      </a:r>
                      <a:r>
                        <a:rPr lang="en-GB" sz="2000" b="1" baseline="0" dirty="0">
                          <a:solidFill>
                            <a:srgbClr val="0055A5"/>
                          </a:solidFill>
                        </a:rPr>
                        <a:t> ?</a:t>
                      </a:r>
                      <a:endParaRPr lang="en-GB" sz="2000" b="1"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0055A5"/>
                          </a:solidFill>
                        </a:rPr>
                        <a:t>Extra details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556621">
                <a:tc>
                  <a:txBody>
                    <a:bodyPr/>
                    <a:lstStyle/>
                    <a:p>
                      <a:r>
                        <a:rPr lang="en-GB" sz="2400" dirty="0">
                          <a:solidFill>
                            <a:srgbClr val="0055A5"/>
                          </a:solidFill>
                        </a:rPr>
                        <a:t>le / la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0055A5"/>
                          </a:solidFill>
                        </a:rPr>
                        <a:t>femme / </a:t>
                      </a:r>
                      <a:r>
                        <a:rPr lang="en-GB" sz="2400" dirty="0" err="1">
                          <a:solidFill>
                            <a:srgbClr val="0055A5"/>
                          </a:solidFill>
                        </a:rPr>
                        <a:t>professeur</a:t>
                      </a:r>
                      <a:endParaRPr lang="en-GB" sz="24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5566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0055A5"/>
                          </a:solidFill>
                        </a:rPr>
                        <a:t>le / la</a:t>
                      </a:r>
                      <a:endParaRPr lang="en-GB" sz="24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0055A5"/>
                          </a:solidFill>
                        </a:rPr>
                        <a:t>chien</a:t>
                      </a:r>
                      <a:r>
                        <a:rPr lang="en-GB" sz="2400" baseline="0" dirty="0">
                          <a:solidFill>
                            <a:srgbClr val="0055A5"/>
                          </a:solidFill>
                        </a:rPr>
                        <a:t> /voiture</a:t>
                      </a:r>
                      <a:endParaRPr lang="en-GB" sz="24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556621">
                <a:tc>
                  <a:txBody>
                    <a:bodyPr/>
                    <a:lstStyle/>
                    <a:p>
                      <a:r>
                        <a:rPr lang="en-GB" sz="2400">
                          <a:solidFill>
                            <a:srgbClr val="0055A5"/>
                          </a:solidFill>
                        </a:rPr>
                        <a:t>le / la</a:t>
                      </a:r>
                      <a:endParaRPr lang="en-GB" sz="24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0055A5"/>
                          </a:solidFill>
                        </a:rPr>
                        <a:t>fille</a:t>
                      </a:r>
                      <a:r>
                        <a:rPr lang="en-GB" sz="2400" baseline="0" dirty="0">
                          <a:solidFill>
                            <a:srgbClr val="0055A5"/>
                          </a:solidFill>
                        </a:rPr>
                        <a:t> / </a:t>
                      </a:r>
                      <a:r>
                        <a:rPr lang="en-GB" sz="2400" baseline="0" dirty="0" err="1">
                          <a:solidFill>
                            <a:srgbClr val="0055A5"/>
                          </a:solidFill>
                        </a:rPr>
                        <a:t>médecin</a:t>
                      </a:r>
                      <a:endParaRPr lang="en-GB" sz="24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556621">
                <a:tc>
                  <a:txBody>
                    <a:bodyPr/>
                    <a:lstStyle/>
                    <a:p>
                      <a:r>
                        <a:rPr lang="en-GB" sz="2400">
                          <a:solidFill>
                            <a:srgbClr val="0055A5"/>
                          </a:solidFill>
                        </a:rPr>
                        <a:t>le / la</a:t>
                      </a:r>
                      <a:endParaRPr lang="en-GB" sz="24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0055A5"/>
                          </a:solidFill>
                        </a:rPr>
                        <a:t>fille</a:t>
                      </a:r>
                      <a:r>
                        <a:rPr lang="en-GB" sz="2400" dirty="0">
                          <a:solidFill>
                            <a:srgbClr val="0055A5"/>
                          </a:solidFill>
                        </a:rPr>
                        <a:t> / </a:t>
                      </a:r>
                      <a:r>
                        <a:rPr lang="en-GB" sz="2400" dirty="0" err="1">
                          <a:solidFill>
                            <a:srgbClr val="0055A5"/>
                          </a:solidFill>
                        </a:rPr>
                        <a:t>chien</a:t>
                      </a:r>
                      <a:endParaRPr lang="en-GB" sz="24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556621">
                <a:tc>
                  <a:txBody>
                    <a:bodyPr/>
                    <a:lstStyle/>
                    <a:p>
                      <a:r>
                        <a:rPr lang="en-GB" sz="2400">
                          <a:solidFill>
                            <a:srgbClr val="0055A5"/>
                          </a:solidFill>
                        </a:rPr>
                        <a:t>le / la</a:t>
                      </a:r>
                      <a:endParaRPr lang="en-GB" sz="24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0055A5"/>
                          </a:solidFill>
                        </a:rPr>
                        <a:t>garçon</a:t>
                      </a:r>
                      <a:r>
                        <a:rPr lang="en-GB" sz="2400" dirty="0">
                          <a:solidFill>
                            <a:srgbClr val="0055A5"/>
                          </a:solidFill>
                        </a:rPr>
                        <a:t> / </a:t>
                      </a:r>
                      <a:r>
                        <a:rPr lang="en-GB" sz="2400" dirty="0" err="1">
                          <a:solidFill>
                            <a:srgbClr val="0055A5"/>
                          </a:solidFill>
                        </a:rPr>
                        <a:t>fille</a:t>
                      </a:r>
                      <a:endParaRPr lang="en-GB" sz="24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556621">
                <a:tc>
                  <a:txBody>
                    <a:bodyPr/>
                    <a:lstStyle/>
                    <a:p>
                      <a:r>
                        <a:rPr lang="en-GB" sz="2400">
                          <a:solidFill>
                            <a:srgbClr val="0055A5"/>
                          </a:solidFill>
                        </a:rPr>
                        <a:t>le / la</a:t>
                      </a:r>
                      <a:endParaRPr lang="en-GB" sz="24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55A5"/>
                          </a:solidFill>
                        </a:rPr>
                        <a:t>professeur</a:t>
                      </a:r>
                      <a:r>
                        <a:rPr lang="en-GB" sz="2400" dirty="0">
                          <a:solidFill>
                            <a:srgbClr val="0055A5"/>
                          </a:solidFill>
                        </a:rPr>
                        <a:t> / femme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 name="TextBox 1"/>
          <p:cNvSpPr txBox="1"/>
          <p:nvPr/>
        </p:nvSpPr>
        <p:spPr>
          <a:xfrm>
            <a:off x="7172617" y="2604555"/>
            <a:ext cx="4476466" cy="461665"/>
          </a:xfrm>
          <a:prstGeom prst="rect">
            <a:avLst/>
          </a:prstGeom>
          <a:noFill/>
        </p:spPr>
        <p:txBody>
          <a:bodyPr wrap="square" rtlCol="0">
            <a:spAutoFit/>
          </a:bodyPr>
          <a:lstStyle/>
          <a:p>
            <a:r>
              <a:rPr lang="en-GB" sz="2400" dirty="0">
                <a:solidFill>
                  <a:srgbClr val="0055A5"/>
                </a:solidFill>
              </a:rPr>
              <a:t>is nice</a:t>
            </a:r>
          </a:p>
        </p:txBody>
      </p:sp>
      <p:sp>
        <p:nvSpPr>
          <p:cNvPr id="51" name="TextBox 50"/>
          <p:cNvSpPr txBox="1"/>
          <p:nvPr/>
        </p:nvSpPr>
        <p:spPr>
          <a:xfrm>
            <a:off x="7172617" y="3135994"/>
            <a:ext cx="4476466" cy="461665"/>
          </a:xfrm>
          <a:prstGeom prst="rect">
            <a:avLst/>
          </a:prstGeom>
          <a:noFill/>
        </p:spPr>
        <p:txBody>
          <a:bodyPr wrap="square" rtlCol="0">
            <a:spAutoFit/>
          </a:bodyPr>
          <a:lstStyle/>
          <a:p>
            <a:r>
              <a:rPr lang="en-GB" sz="2400" dirty="0">
                <a:solidFill>
                  <a:srgbClr val="0055A5"/>
                </a:solidFill>
              </a:rPr>
              <a:t>is fast</a:t>
            </a:r>
          </a:p>
        </p:txBody>
      </p:sp>
      <p:sp>
        <p:nvSpPr>
          <p:cNvPr id="52" name="TextBox 51"/>
          <p:cNvSpPr txBox="1"/>
          <p:nvPr/>
        </p:nvSpPr>
        <p:spPr>
          <a:xfrm>
            <a:off x="7172617" y="3677299"/>
            <a:ext cx="4476466" cy="461665"/>
          </a:xfrm>
          <a:prstGeom prst="rect">
            <a:avLst/>
          </a:prstGeom>
          <a:noFill/>
        </p:spPr>
        <p:txBody>
          <a:bodyPr wrap="square" rtlCol="0">
            <a:spAutoFit/>
          </a:bodyPr>
          <a:lstStyle/>
          <a:p>
            <a:r>
              <a:rPr lang="en-GB" sz="2400" dirty="0">
                <a:solidFill>
                  <a:srgbClr val="0055A5"/>
                </a:solidFill>
              </a:rPr>
              <a:t>speaks French</a:t>
            </a:r>
          </a:p>
        </p:txBody>
      </p:sp>
      <p:sp>
        <p:nvSpPr>
          <p:cNvPr id="53" name="TextBox 52"/>
          <p:cNvSpPr txBox="1"/>
          <p:nvPr/>
        </p:nvSpPr>
        <p:spPr>
          <a:xfrm>
            <a:off x="7172617" y="4267437"/>
            <a:ext cx="4476466" cy="461665"/>
          </a:xfrm>
          <a:prstGeom prst="rect">
            <a:avLst/>
          </a:prstGeom>
          <a:noFill/>
        </p:spPr>
        <p:txBody>
          <a:bodyPr wrap="square" rtlCol="0">
            <a:spAutoFit/>
          </a:bodyPr>
          <a:lstStyle/>
          <a:p>
            <a:r>
              <a:rPr lang="en-GB" sz="2400" dirty="0">
                <a:solidFill>
                  <a:srgbClr val="0055A5"/>
                </a:solidFill>
              </a:rPr>
              <a:t>is ill</a:t>
            </a:r>
          </a:p>
        </p:txBody>
      </p:sp>
      <p:sp>
        <p:nvSpPr>
          <p:cNvPr id="54" name="TextBox 53"/>
          <p:cNvSpPr txBox="1"/>
          <p:nvPr/>
        </p:nvSpPr>
        <p:spPr>
          <a:xfrm>
            <a:off x="7172617" y="4845067"/>
            <a:ext cx="4476466" cy="461665"/>
          </a:xfrm>
          <a:prstGeom prst="rect">
            <a:avLst/>
          </a:prstGeom>
          <a:noFill/>
        </p:spPr>
        <p:txBody>
          <a:bodyPr wrap="square" rtlCol="0">
            <a:spAutoFit/>
          </a:bodyPr>
          <a:lstStyle/>
          <a:p>
            <a:r>
              <a:rPr lang="en-GB" sz="2400" dirty="0">
                <a:solidFill>
                  <a:srgbClr val="0055A5"/>
                </a:solidFill>
              </a:rPr>
              <a:t>has a pet / animal</a:t>
            </a:r>
          </a:p>
        </p:txBody>
      </p:sp>
      <p:sp>
        <p:nvSpPr>
          <p:cNvPr id="55" name="TextBox 54"/>
          <p:cNvSpPr txBox="1"/>
          <p:nvPr/>
        </p:nvSpPr>
        <p:spPr>
          <a:xfrm>
            <a:off x="7172617" y="5422697"/>
            <a:ext cx="4476466" cy="461665"/>
          </a:xfrm>
          <a:prstGeom prst="rect">
            <a:avLst/>
          </a:prstGeom>
          <a:noFill/>
        </p:spPr>
        <p:txBody>
          <a:bodyPr wrap="square" rtlCol="0">
            <a:spAutoFit/>
          </a:bodyPr>
          <a:lstStyle/>
          <a:p>
            <a:r>
              <a:rPr lang="en-GB" sz="2400" dirty="0">
                <a:solidFill>
                  <a:srgbClr val="0055A5"/>
                </a:solidFill>
              </a:rPr>
              <a:t>is English</a:t>
            </a:r>
          </a:p>
        </p:txBody>
      </p:sp>
      <p:sp>
        <p:nvSpPr>
          <p:cNvPr id="58" name="Oval 57">
            <a:extLst>
              <a:ext uri="{FF2B5EF4-FFF2-40B4-BE49-F238E27FC236}">
                <a16:creationId xmlns:a16="http://schemas.microsoft.com/office/drawing/2014/main" id="{1313BA40-4B0C-43FB-B06B-D29984B55722}"/>
              </a:ext>
            </a:extLst>
          </p:cNvPr>
          <p:cNvSpPr/>
          <p:nvPr/>
        </p:nvSpPr>
        <p:spPr>
          <a:xfrm>
            <a:off x="1557271" y="2611717"/>
            <a:ext cx="660989" cy="48097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55A5"/>
              </a:solidFill>
              <a:effectLst/>
              <a:uLnTx/>
              <a:uFillTx/>
              <a:latin typeface="Tw Cen MT" panose="020B0602020104020603"/>
              <a:ea typeface="+mn-ea"/>
              <a:cs typeface="+mn-cs"/>
            </a:endParaRPr>
          </a:p>
        </p:txBody>
      </p:sp>
      <p:sp>
        <p:nvSpPr>
          <p:cNvPr id="59" name="Oval 58">
            <a:extLst>
              <a:ext uri="{FF2B5EF4-FFF2-40B4-BE49-F238E27FC236}">
                <a16:creationId xmlns:a16="http://schemas.microsoft.com/office/drawing/2014/main" id="{1313BA40-4B0C-43FB-B06B-D29984B55722}"/>
              </a:ext>
            </a:extLst>
          </p:cNvPr>
          <p:cNvSpPr/>
          <p:nvPr/>
        </p:nvSpPr>
        <p:spPr>
          <a:xfrm>
            <a:off x="1058512" y="3153734"/>
            <a:ext cx="660989" cy="48097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55A5"/>
              </a:solidFill>
              <a:effectLst/>
              <a:uLnTx/>
              <a:uFillTx/>
              <a:latin typeface="Tw Cen MT" panose="020B0602020104020603"/>
              <a:ea typeface="+mn-ea"/>
              <a:cs typeface="+mn-cs"/>
            </a:endParaRPr>
          </a:p>
        </p:txBody>
      </p:sp>
      <p:sp>
        <p:nvSpPr>
          <p:cNvPr id="60" name="Oval 59">
            <a:extLst>
              <a:ext uri="{FF2B5EF4-FFF2-40B4-BE49-F238E27FC236}">
                <a16:creationId xmlns:a16="http://schemas.microsoft.com/office/drawing/2014/main" id="{1313BA40-4B0C-43FB-B06B-D29984B55722}"/>
              </a:ext>
            </a:extLst>
          </p:cNvPr>
          <p:cNvSpPr/>
          <p:nvPr/>
        </p:nvSpPr>
        <p:spPr>
          <a:xfrm>
            <a:off x="1058511" y="3695751"/>
            <a:ext cx="660989" cy="48097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55A5"/>
              </a:solidFill>
              <a:effectLst/>
              <a:uLnTx/>
              <a:uFillTx/>
              <a:latin typeface="Tw Cen MT" panose="020B0602020104020603"/>
              <a:ea typeface="+mn-ea"/>
              <a:cs typeface="+mn-cs"/>
            </a:endParaRPr>
          </a:p>
        </p:txBody>
      </p:sp>
      <p:sp>
        <p:nvSpPr>
          <p:cNvPr id="61" name="Oval 60">
            <a:extLst>
              <a:ext uri="{FF2B5EF4-FFF2-40B4-BE49-F238E27FC236}">
                <a16:creationId xmlns:a16="http://schemas.microsoft.com/office/drawing/2014/main" id="{1313BA40-4B0C-43FB-B06B-D29984B55722}"/>
              </a:ext>
            </a:extLst>
          </p:cNvPr>
          <p:cNvSpPr/>
          <p:nvPr/>
        </p:nvSpPr>
        <p:spPr>
          <a:xfrm>
            <a:off x="1557271" y="4295894"/>
            <a:ext cx="660989" cy="48097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55A5"/>
              </a:solidFill>
              <a:effectLst/>
              <a:uLnTx/>
              <a:uFillTx/>
              <a:latin typeface="Tw Cen MT" panose="020B0602020104020603"/>
              <a:ea typeface="+mn-ea"/>
              <a:cs typeface="+mn-cs"/>
            </a:endParaRPr>
          </a:p>
        </p:txBody>
      </p:sp>
      <p:sp>
        <p:nvSpPr>
          <p:cNvPr id="62" name="Oval 61">
            <a:extLst>
              <a:ext uri="{FF2B5EF4-FFF2-40B4-BE49-F238E27FC236}">
                <a16:creationId xmlns:a16="http://schemas.microsoft.com/office/drawing/2014/main" id="{1313BA40-4B0C-43FB-B06B-D29984B55722}"/>
              </a:ext>
            </a:extLst>
          </p:cNvPr>
          <p:cNvSpPr/>
          <p:nvPr/>
        </p:nvSpPr>
        <p:spPr>
          <a:xfrm>
            <a:off x="1031215" y="4808848"/>
            <a:ext cx="660989" cy="48097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55A5"/>
              </a:solidFill>
              <a:effectLst/>
              <a:uLnTx/>
              <a:uFillTx/>
              <a:latin typeface="Tw Cen MT" panose="020B0602020104020603"/>
              <a:ea typeface="+mn-ea"/>
              <a:cs typeface="+mn-cs"/>
            </a:endParaRPr>
          </a:p>
        </p:txBody>
      </p:sp>
      <p:sp>
        <p:nvSpPr>
          <p:cNvPr id="63" name="Oval 62">
            <a:extLst>
              <a:ext uri="{FF2B5EF4-FFF2-40B4-BE49-F238E27FC236}">
                <a16:creationId xmlns:a16="http://schemas.microsoft.com/office/drawing/2014/main" id="{1313BA40-4B0C-43FB-B06B-D29984B55722}"/>
              </a:ext>
            </a:extLst>
          </p:cNvPr>
          <p:cNvSpPr/>
          <p:nvPr/>
        </p:nvSpPr>
        <p:spPr>
          <a:xfrm>
            <a:off x="1017567" y="5366401"/>
            <a:ext cx="660989" cy="48097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55A5"/>
              </a:solidFill>
              <a:effectLst/>
              <a:uLnTx/>
              <a:uFillTx/>
              <a:latin typeface="Tw Cen MT" panose="020B0602020104020603"/>
              <a:ea typeface="+mn-ea"/>
              <a:cs typeface="+mn-cs"/>
            </a:endParaRPr>
          </a:p>
        </p:txBody>
      </p:sp>
      <p:sp>
        <p:nvSpPr>
          <p:cNvPr id="66" name="Oval 65">
            <a:extLst>
              <a:ext uri="{FF2B5EF4-FFF2-40B4-BE49-F238E27FC236}">
                <a16:creationId xmlns:a16="http://schemas.microsoft.com/office/drawing/2014/main" id="{1313BA40-4B0C-43FB-B06B-D29984B55722}"/>
              </a:ext>
            </a:extLst>
          </p:cNvPr>
          <p:cNvSpPr/>
          <p:nvPr/>
        </p:nvSpPr>
        <p:spPr>
          <a:xfrm>
            <a:off x="2300148" y="2585245"/>
            <a:ext cx="1337479" cy="507447"/>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55A5"/>
              </a:solidFill>
              <a:effectLst/>
              <a:uLnTx/>
              <a:uFillTx/>
              <a:latin typeface="Tw Cen MT" panose="020B0602020104020603"/>
              <a:ea typeface="+mn-ea"/>
              <a:cs typeface="+mn-cs"/>
            </a:endParaRPr>
          </a:p>
        </p:txBody>
      </p:sp>
      <p:sp>
        <p:nvSpPr>
          <p:cNvPr id="67" name="Oval 66">
            <a:extLst>
              <a:ext uri="{FF2B5EF4-FFF2-40B4-BE49-F238E27FC236}">
                <a16:creationId xmlns:a16="http://schemas.microsoft.com/office/drawing/2014/main" id="{1313BA40-4B0C-43FB-B06B-D29984B55722}"/>
              </a:ext>
            </a:extLst>
          </p:cNvPr>
          <p:cNvSpPr/>
          <p:nvPr/>
        </p:nvSpPr>
        <p:spPr>
          <a:xfrm>
            <a:off x="2218258" y="3188304"/>
            <a:ext cx="1337479" cy="507447"/>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55A5"/>
              </a:solidFill>
              <a:effectLst/>
              <a:uLnTx/>
              <a:uFillTx/>
              <a:latin typeface="Tw Cen MT" panose="020B0602020104020603"/>
              <a:ea typeface="+mn-ea"/>
              <a:cs typeface="+mn-cs"/>
            </a:endParaRPr>
          </a:p>
        </p:txBody>
      </p:sp>
      <p:sp>
        <p:nvSpPr>
          <p:cNvPr id="68" name="Oval 67">
            <a:extLst>
              <a:ext uri="{FF2B5EF4-FFF2-40B4-BE49-F238E27FC236}">
                <a16:creationId xmlns:a16="http://schemas.microsoft.com/office/drawing/2014/main" id="{1313BA40-4B0C-43FB-B06B-D29984B55722}"/>
              </a:ext>
            </a:extLst>
          </p:cNvPr>
          <p:cNvSpPr/>
          <p:nvPr/>
        </p:nvSpPr>
        <p:spPr>
          <a:xfrm>
            <a:off x="3108579" y="3706294"/>
            <a:ext cx="1552630" cy="56114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55A5"/>
              </a:solidFill>
              <a:effectLst/>
              <a:uLnTx/>
              <a:uFillTx/>
              <a:latin typeface="Tw Cen MT" panose="020B0602020104020603"/>
              <a:ea typeface="+mn-ea"/>
              <a:cs typeface="+mn-cs"/>
            </a:endParaRPr>
          </a:p>
        </p:txBody>
      </p:sp>
      <p:sp>
        <p:nvSpPr>
          <p:cNvPr id="69" name="Oval 68">
            <a:extLst>
              <a:ext uri="{FF2B5EF4-FFF2-40B4-BE49-F238E27FC236}">
                <a16:creationId xmlns:a16="http://schemas.microsoft.com/office/drawing/2014/main" id="{1313BA40-4B0C-43FB-B06B-D29984B55722}"/>
              </a:ext>
            </a:extLst>
          </p:cNvPr>
          <p:cNvSpPr/>
          <p:nvPr/>
        </p:nvSpPr>
        <p:spPr>
          <a:xfrm>
            <a:off x="2300148" y="4263487"/>
            <a:ext cx="890322" cy="47915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55A5"/>
              </a:solidFill>
              <a:effectLst/>
              <a:uLnTx/>
              <a:uFillTx/>
              <a:latin typeface="Tw Cen MT" panose="020B0602020104020603"/>
              <a:ea typeface="+mn-ea"/>
              <a:cs typeface="+mn-cs"/>
            </a:endParaRPr>
          </a:p>
        </p:txBody>
      </p:sp>
      <p:sp>
        <p:nvSpPr>
          <p:cNvPr id="70" name="Oval 69">
            <a:extLst>
              <a:ext uri="{FF2B5EF4-FFF2-40B4-BE49-F238E27FC236}">
                <a16:creationId xmlns:a16="http://schemas.microsoft.com/office/drawing/2014/main" id="{1313BA40-4B0C-43FB-B06B-D29984B55722}"/>
              </a:ext>
            </a:extLst>
          </p:cNvPr>
          <p:cNvSpPr/>
          <p:nvPr/>
        </p:nvSpPr>
        <p:spPr>
          <a:xfrm>
            <a:off x="2300148" y="4812414"/>
            <a:ext cx="1337479" cy="507447"/>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55A5"/>
              </a:solidFill>
              <a:effectLst/>
              <a:uLnTx/>
              <a:uFillTx/>
              <a:latin typeface="Tw Cen MT" panose="020B0602020104020603"/>
              <a:ea typeface="+mn-ea"/>
              <a:cs typeface="+mn-cs"/>
            </a:endParaRPr>
          </a:p>
        </p:txBody>
      </p:sp>
      <p:sp>
        <p:nvSpPr>
          <p:cNvPr id="71" name="Oval 70">
            <a:extLst>
              <a:ext uri="{FF2B5EF4-FFF2-40B4-BE49-F238E27FC236}">
                <a16:creationId xmlns:a16="http://schemas.microsoft.com/office/drawing/2014/main" id="{1313BA40-4B0C-43FB-B06B-D29984B55722}"/>
              </a:ext>
            </a:extLst>
          </p:cNvPr>
          <p:cNvSpPr/>
          <p:nvPr/>
        </p:nvSpPr>
        <p:spPr>
          <a:xfrm>
            <a:off x="2300148" y="5388374"/>
            <a:ext cx="1760560" cy="56576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55A5"/>
              </a:solidFill>
              <a:effectLst/>
              <a:uLnTx/>
              <a:uFillTx/>
              <a:latin typeface="Tw Cen MT" panose="020B0602020104020603"/>
              <a:ea typeface="+mn-ea"/>
              <a:cs typeface="+mn-cs"/>
            </a:endParaRPr>
          </a:p>
        </p:txBody>
      </p:sp>
      <p:sp>
        <p:nvSpPr>
          <p:cNvPr id="76" name="Action Button: Custom 75">
            <a:hlinkClick r:id="" action="ppaction://noaction" highlightClick="1">
              <a:snd r:embed="rId3" name="2. Le [BEEP] est rapide.wav"/>
            </a:hlinkClick>
          </p:cNvPr>
          <p:cNvSpPr/>
          <p:nvPr/>
        </p:nvSpPr>
        <p:spPr>
          <a:xfrm>
            <a:off x="409623" y="3158833"/>
            <a:ext cx="482400" cy="482245"/>
          </a:xfrm>
          <a:prstGeom prst="actionButtonBlank">
            <a:avLst/>
          </a:prstGeom>
          <a:solidFill>
            <a:srgbClr val="0055A5"/>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2</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7" name="Action Button: Custom 76">
            <a:hlinkClick r:id="" action="ppaction://noaction" highlightClick="1">
              <a:snd r:embed="rId4" name="3. Le [BEEP] parle.wav"/>
            </a:hlinkClick>
          </p:cNvPr>
          <p:cNvSpPr/>
          <p:nvPr/>
        </p:nvSpPr>
        <p:spPr>
          <a:xfrm>
            <a:off x="409623" y="3691069"/>
            <a:ext cx="482400" cy="482245"/>
          </a:xfrm>
          <a:prstGeom prst="actionButtonBlank">
            <a:avLst/>
          </a:prstGeom>
          <a:solidFill>
            <a:srgbClr val="0055A5"/>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3</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8" name="Action Button: Custom 77">
            <a:hlinkClick r:id="" action="ppaction://noaction" highlightClick="1">
              <a:snd r:embed="rId5" name="4. La [BEEP] est malade.wav"/>
            </a:hlinkClick>
          </p:cNvPr>
          <p:cNvSpPr/>
          <p:nvPr/>
        </p:nvSpPr>
        <p:spPr>
          <a:xfrm>
            <a:off x="409623" y="4223305"/>
            <a:ext cx="482400" cy="482245"/>
          </a:xfrm>
          <a:prstGeom prst="actionButtonBlank">
            <a:avLst/>
          </a:prstGeom>
          <a:solidFill>
            <a:srgbClr val="0055A5"/>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4</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9" name="Action Button: Custom 78">
            <a:hlinkClick r:id="" action="ppaction://noaction" highlightClick="1">
              <a:snd r:embed="rId6" name="5. Le [BEEP] a un animal.wav"/>
            </a:hlinkClick>
          </p:cNvPr>
          <p:cNvSpPr/>
          <p:nvPr/>
        </p:nvSpPr>
        <p:spPr>
          <a:xfrm>
            <a:off x="410992" y="4795930"/>
            <a:ext cx="482400" cy="482245"/>
          </a:xfrm>
          <a:prstGeom prst="actionButtonBlank">
            <a:avLst/>
          </a:prstGeom>
          <a:solidFill>
            <a:srgbClr val="0055A5"/>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5</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0" name="Action Button: Custom 79">
            <a:hlinkClick r:id="" action="ppaction://noaction" highlightClick="1">
              <a:snd r:embed="rId7" name="19.6 masculine.wav"/>
            </a:hlinkClick>
          </p:cNvPr>
          <p:cNvSpPr/>
          <p:nvPr/>
        </p:nvSpPr>
        <p:spPr>
          <a:xfrm>
            <a:off x="396260" y="5347444"/>
            <a:ext cx="482400" cy="482245"/>
          </a:xfrm>
          <a:prstGeom prst="actionButtonBlank">
            <a:avLst/>
          </a:prstGeom>
          <a:solidFill>
            <a:srgbClr val="0055A5"/>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6</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Action Button: Custom 36">
            <a:hlinkClick r:id="" action="ppaction://noaction" highlightClick="1">
              <a:snd r:embed="rId8" name="1. La [BEEP] est sympa.wav"/>
            </a:hlinkClick>
          </p:cNvPr>
          <p:cNvSpPr/>
          <p:nvPr/>
        </p:nvSpPr>
        <p:spPr>
          <a:xfrm>
            <a:off x="409623" y="2611717"/>
            <a:ext cx="482400" cy="482245"/>
          </a:xfrm>
          <a:prstGeom prst="actionButtonBlank">
            <a:avLst/>
          </a:prstGeom>
          <a:solidFill>
            <a:srgbClr val="0055A5"/>
          </a:solidFill>
          <a:ln>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prstClr val="white"/>
                </a:solidFill>
                <a:latin typeface="Century Gothic" panose="020B0502020202020204" pitchFamily="34" charset="0"/>
              </a:rPr>
              <a:t>1</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BD5BECF6-343E-4E8E-8774-FE226C191ED5}"/>
              </a:ext>
            </a:extLst>
          </p:cNvPr>
          <p:cNvSpPr>
            <a:spLocks noGrp="1"/>
          </p:cNvSpPr>
          <p:nvPr>
            <p:ph type="title"/>
          </p:nvPr>
        </p:nvSpPr>
        <p:spPr/>
        <p:txBody>
          <a:bodyPr>
            <a:noAutofit/>
          </a:bodyPr>
          <a:lstStyle/>
          <a:p>
            <a:r>
              <a:rPr lang="fr-FR" sz="2800" dirty="0">
                <a:solidFill>
                  <a:schemeClr val="bg1"/>
                </a:solidFill>
              </a:rPr>
              <a:t>Masculin ou féminin ?</a:t>
            </a:r>
          </a:p>
        </p:txBody>
      </p:sp>
      <p:sp>
        <p:nvSpPr>
          <p:cNvPr id="43" name="TextBox 42">
            <a:extLst>
              <a:ext uri="{FF2B5EF4-FFF2-40B4-BE49-F238E27FC236}">
                <a16:creationId xmlns:a16="http://schemas.microsoft.com/office/drawing/2014/main" id="{18D68C43-4369-4D26-9163-397AB33F8927}"/>
              </a:ext>
            </a:extLst>
          </p:cNvPr>
          <p:cNvSpPr txBox="1"/>
          <p:nvPr/>
        </p:nvSpPr>
        <p:spPr>
          <a:xfrm>
            <a:off x="98047" y="1217666"/>
            <a:ext cx="6021063" cy="461665"/>
          </a:xfrm>
          <a:prstGeom prst="rect">
            <a:avLst/>
          </a:prstGeom>
          <a:noFill/>
        </p:spPr>
        <p:txBody>
          <a:bodyPr wrap="square" rtlCol="0">
            <a:spAutoFit/>
          </a:bodyPr>
          <a:lstStyle/>
          <a:p>
            <a:r>
              <a:rPr lang="en-US" sz="2400" dirty="0" err="1">
                <a:solidFill>
                  <a:srgbClr val="0055A5"/>
                </a:solidFill>
              </a:rPr>
              <a:t>Écoute</a:t>
            </a:r>
            <a:r>
              <a:rPr lang="en-US" sz="2400" dirty="0">
                <a:solidFill>
                  <a:srgbClr val="0055A5"/>
                </a:solidFill>
              </a:rPr>
              <a:t>. </a:t>
            </a:r>
            <a:r>
              <a:rPr lang="en-US" sz="2400" dirty="0" err="1">
                <a:solidFill>
                  <a:srgbClr val="0055A5"/>
                </a:solidFill>
              </a:rPr>
              <a:t>Choisis</a:t>
            </a:r>
            <a:r>
              <a:rPr lang="en-US" sz="2400" dirty="0">
                <a:solidFill>
                  <a:srgbClr val="0055A5"/>
                </a:solidFill>
              </a:rPr>
              <a:t> le mot correct. </a:t>
            </a:r>
          </a:p>
        </p:txBody>
      </p:sp>
      <p:pic>
        <p:nvPicPr>
          <p:cNvPr id="44" name="Picture 43" descr="A person sitting in a chair with a megaphone and a movie camera&#10;&#10;Description automatically generated with low confidence">
            <a:extLst>
              <a:ext uri="{FF2B5EF4-FFF2-40B4-BE49-F238E27FC236}">
                <a16:creationId xmlns:a16="http://schemas.microsoft.com/office/drawing/2014/main" id="{598A9BDA-C80D-40D3-B5B3-93D929631A5D}"/>
              </a:ext>
            </a:extLst>
          </p:cNvPr>
          <p:cNvPicPr>
            <a:picLocks noChangeAspect="1"/>
          </p:cNvPicPr>
          <p:nvPr/>
        </p:nvPicPr>
        <p:blipFill>
          <a:blip r:embed="rId9" cstate="print">
            <a:clrChange>
              <a:clrFrom>
                <a:srgbClr val="599190"/>
              </a:clrFrom>
              <a:clrTo>
                <a:srgbClr val="599190">
                  <a:alpha val="0"/>
                </a:srgbClr>
              </a:clrTo>
            </a:clrChange>
            <a:extLst>
              <a:ext uri="{28A0092B-C50C-407E-A947-70E740481C1C}">
                <a14:useLocalDpi xmlns:a14="http://schemas.microsoft.com/office/drawing/2010/main" val="0"/>
              </a:ext>
            </a:extLst>
          </a:blip>
          <a:stretch>
            <a:fillRect/>
          </a:stretch>
        </p:blipFill>
        <p:spPr>
          <a:xfrm>
            <a:off x="3887108" y="-251816"/>
            <a:ext cx="3452460" cy="2467970"/>
          </a:xfrm>
          <a:prstGeom prst="rect">
            <a:avLst/>
          </a:prstGeom>
        </p:spPr>
      </p:pic>
      <p:sp>
        <p:nvSpPr>
          <p:cNvPr id="45" name="Speech Bubble: Rectangle with Corners Rounded 44">
            <a:extLst>
              <a:ext uri="{FF2B5EF4-FFF2-40B4-BE49-F238E27FC236}">
                <a16:creationId xmlns:a16="http://schemas.microsoft.com/office/drawing/2014/main" id="{BD43E94B-1C77-42E8-B39F-B988543FF64E}"/>
              </a:ext>
            </a:extLst>
          </p:cNvPr>
          <p:cNvSpPr/>
          <p:nvPr/>
        </p:nvSpPr>
        <p:spPr>
          <a:xfrm>
            <a:off x="6987570" y="244321"/>
            <a:ext cx="3581065" cy="1591221"/>
          </a:xfrm>
          <a:prstGeom prst="wedgeRoundRectCallout">
            <a:avLst>
              <a:gd name="adj1" fmla="val -49383"/>
              <a:gd name="adj2" fmla="val 2861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director gives further information to the cast and crew but his megaphone keeps cutting out!</a:t>
            </a:r>
          </a:p>
        </p:txBody>
      </p:sp>
    </p:spTree>
    <p:extLst>
      <p:ext uri="{BB962C8B-B14F-4D97-AF65-F5344CB8AC3E}">
        <p14:creationId xmlns:p14="http://schemas.microsoft.com/office/powerpoint/2010/main" val="236739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500"/>
                                        <p:tgtEl>
                                          <p:spTgt spid="6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fade">
                                      <p:cBhvr>
                                        <p:cTn id="40" dur="500"/>
                                        <p:tgtEl>
                                          <p:spTgt spid="68"/>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fade">
                                      <p:cBhvr>
                                        <p:cTn id="49" dur="500"/>
                                        <p:tgtEl>
                                          <p:spTgt spid="6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500"/>
                                        <p:tgtEl>
                                          <p:spTgt spid="69"/>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0"/>
                                        </p:tgtEl>
                                        <p:attrNameLst>
                                          <p:attrName>style.visibility</p:attrName>
                                        </p:attrNameLst>
                                      </p:cBhvr>
                                      <p:to>
                                        <p:strVal val="visible"/>
                                      </p:to>
                                    </p:set>
                                    <p:animEffect transition="in" filter="fade">
                                      <p:cBhvr>
                                        <p:cTn id="68" dur="500"/>
                                        <p:tgtEl>
                                          <p:spTgt spid="70"/>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fade">
                                      <p:cBhvr>
                                        <p:cTn id="77" dur="500"/>
                                        <p:tgtEl>
                                          <p:spTgt spid="6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1"/>
                                        </p:tgtEl>
                                        <p:attrNameLst>
                                          <p:attrName>style.visibility</p:attrName>
                                        </p:attrNameLst>
                                      </p:cBhvr>
                                      <p:to>
                                        <p:strVal val="visible"/>
                                      </p:to>
                                    </p:set>
                                    <p:animEffect transition="in" filter="fade">
                                      <p:cBhvr>
                                        <p:cTn id="82" dur="500"/>
                                        <p:tgtEl>
                                          <p:spTgt spid="71"/>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1" grpId="0"/>
      <p:bldP spid="52" grpId="0"/>
      <p:bldP spid="53" grpId="0"/>
      <p:bldP spid="54" grpId="0"/>
      <p:bldP spid="55" grpId="0"/>
      <p:bldP spid="58" grpId="0" animBg="1"/>
      <p:bldP spid="59" grpId="0" animBg="1"/>
      <p:bldP spid="60" grpId="0" animBg="1"/>
      <p:bldP spid="61" grpId="0" animBg="1"/>
      <p:bldP spid="62" grpId="0" animBg="1"/>
      <p:bldP spid="63" grpId="0" animBg="1"/>
      <p:bldP spid="66" grpId="0" animBg="1"/>
      <p:bldP spid="67" grpId="0" animBg="1"/>
      <p:bldP spid="68" grpId="0" animBg="1"/>
      <p:bldP spid="69" grpId="0" animBg="1"/>
      <p:bldP spid="70" grpId="0" animBg="1"/>
      <p:bldP spid="7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5EC3D-7FEF-4437-9046-4EF40FD1FAA7}"/>
              </a:ext>
            </a:extLst>
          </p:cNvPr>
          <p:cNvSpPr>
            <a:spLocks noGrp="1"/>
          </p:cNvSpPr>
          <p:nvPr>
            <p:ph type="title"/>
          </p:nvPr>
        </p:nvSpPr>
        <p:spPr>
          <a:xfrm>
            <a:off x="-1" y="213557"/>
            <a:ext cx="5006715" cy="647577"/>
          </a:xfrm>
        </p:spPr>
        <p:txBody>
          <a:bodyPr>
            <a:normAutofit/>
          </a:bodyPr>
          <a:lstStyle/>
          <a:p>
            <a:r>
              <a:rPr lang="fr-FR" dirty="0"/>
              <a:t>Partenaire A - script</a:t>
            </a:r>
          </a:p>
        </p:txBody>
      </p:sp>
      <p:sp>
        <p:nvSpPr>
          <p:cNvPr id="91" name="TextBox 90"/>
          <p:cNvSpPr txBox="1"/>
          <p:nvPr/>
        </p:nvSpPr>
        <p:spPr>
          <a:xfrm>
            <a:off x="335076" y="2675305"/>
            <a:ext cx="11521848" cy="3680688"/>
          </a:xfrm>
          <a:prstGeom prst="rect">
            <a:avLst/>
          </a:prstGeom>
          <a:noFill/>
        </p:spPr>
        <p:txBody>
          <a:bodyPr wrap="square" rtlCol="0">
            <a:spAutoFit/>
          </a:bodyPr>
          <a:lstStyle/>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The </a:t>
            </a:r>
            <a:r>
              <a:rPr kumimoji="0" lang="en-GB" sz="2200" b="0" i="0" u="none" strike="sng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boy</a:t>
            </a: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 a un animal.</a:t>
            </a: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The </a:t>
            </a:r>
            <a:r>
              <a:rPr lang="en-GB" sz="2200" strike="sngStrike" dirty="0">
                <a:solidFill>
                  <a:srgbClr val="0055A5"/>
                </a:solidFill>
                <a:latin typeface="Century Gothic" panose="020B0502020202020204" pitchFamily="34" charset="0"/>
                <a:ea typeface="Calibri" panose="020F0502020204030204" pitchFamily="34" charset="0"/>
                <a:cs typeface="Times New Roman" panose="02020603050405020304" pitchFamily="18" charset="0"/>
              </a:rPr>
              <a:t>woman</a:t>
            </a:r>
            <a:r>
              <a:rPr kumimoji="0" lang="en-GB" sz="2200" b="0" i="0" u="none" strike="sng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2200" b="0" i="0" u="none" strike="noStrike" kern="1200" cap="none" spc="0" normalizeH="0" baseline="0" noProof="0" dirty="0" err="1">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parle</a:t>
            </a: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anglais</a:t>
            </a: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The </a:t>
            </a:r>
            <a:r>
              <a:rPr kumimoji="0" lang="en-GB" sz="2200" b="0" i="0" u="none" strike="sng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bedroom</a:t>
            </a: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2200" b="0" i="0" u="none" strike="noStrike" kern="1200" cap="none" spc="0" normalizeH="0" baseline="0" noProof="0" dirty="0" err="1">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est</a:t>
            </a: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moderne</a:t>
            </a: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a:p>
            <a:pPr marL="457200" indent="-457200">
              <a:lnSpc>
                <a:spcPct val="107000"/>
              </a:lnSpc>
              <a:spcAft>
                <a:spcPts val="800"/>
              </a:spcAft>
              <a:buFontTx/>
              <a:buAutoNum type="arabicParenR"/>
              <a:defRPr/>
            </a:pPr>
            <a:r>
              <a:rPr lang="en-GB" sz="2200" dirty="0">
                <a:solidFill>
                  <a:srgbClr val="0055A5"/>
                </a:solidFill>
                <a:latin typeface="Century Gothic" panose="020B0502020202020204" pitchFamily="34" charset="0"/>
                <a:ea typeface="Calibri" panose="020F0502020204030204" pitchFamily="34" charset="0"/>
                <a:cs typeface="Times New Roman" panose="02020603050405020304" pitchFamily="18" charset="0"/>
              </a:rPr>
              <a:t>[ The </a:t>
            </a:r>
            <a:r>
              <a:rPr lang="en-GB" sz="2200" strike="sngStrike" dirty="0">
                <a:solidFill>
                  <a:srgbClr val="0055A5"/>
                </a:solidFill>
                <a:latin typeface="Century Gothic" panose="020B0502020202020204" pitchFamily="34" charset="0"/>
                <a:ea typeface="Calibri" panose="020F0502020204030204" pitchFamily="34" charset="0"/>
                <a:cs typeface="Times New Roman" panose="02020603050405020304" pitchFamily="18" charset="0"/>
              </a:rPr>
              <a:t>car</a:t>
            </a:r>
            <a:r>
              <a:rPr lang="en-GB" sz="2200" dirty="0">
                <a:solidFill>
                  <a:srgbClr val="0055A5"/>
                </a:solidFill>
                <a:latin typeface="Century Gothic" panose="020B0502020202020204" pitchFamily="34" charset="0"/>
                <a:ea typeface="Calibri" panose="020F0502020204030204" pitchFamily="34" charset="0"/>
                <a:cs typeface="Times New Roman" panose="02020603050405020304" pitchFamily="18" charset="0"/>
              </a:rPr>
              <a:t> ] </a:t>
            </a:r>
            <a:r>
              <a:rPr lang="en-GB" sz="2200" dirty="0" err="1">
                <a:solidFill>
                  <a:srgbClr val="0055A5"/>
                </a:solidFill>
                <a:latin typeface="Century Gothic" panose="020B0502020202020204" pitchFamily="34" charset="0"/>
                <a:ea typeface="Calibri" panose="020F0502020204030204" pitchFamily="34" charset="0"/>
                <a:cs typeface="Times New Roman" panose="02020603050405020304" pitchFamily="18" charset="0"/>
              </a:rPr>
              <a:t>est</a:t>
            </a:r>
            <a:r>
              <a:rPr lang="en-GB" sz="2200" dirty="0">
                <a:solidFill>
                  <a:srgbClr val="0055A5"/>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0055A5"/>
                </a:solidFill>
                <a:latin typeface="Century Gothic" panose="020B0502020202020204" pitchFamily="34" charset="0"/>
                <a:ea typeface="Calibri" panose="020F0502020204030204" pitchFamily="34" charset="0"/>
                <a:cs typeface="Times New Roman" panose="02020603050405020304" pitchFamily="18" charset="0"/>
              </a:rPr>
              <a:t>rapide</a:t>
            </a:r>
            <a:r>
              <a:rPr lang="en-GB" sz="2200" dirty="0">
                <a:solidFill>
                  <a:srgbClr val="0055A5"/>
                </a:solidFill>
                <a:latin typeface="Century Gothic" panose="020B0502020202020204" pitchFamily="34" charset="0"/>
                <a:ea typeface="Calibri" panose="020F0502020204030204" pitchFamily="34" charset="0"/>
                <a:cs typeface="Times New Roman" panose="02020603050405020304" pitchFamily="18" charset="0"/>
              </a:rPr>
              <a:t>.</a:t>
            </a: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The </a:t>
            </a:r>
            <a:r>
              <a:rPr lang="en-GB" sz="2200" strike="sngStrike" dirty="0">
                <a:solidFill>
                  <a:srgbClr val="0055A5"/>
                </a:solidFill>
                <a:latin typeface="Century Gothic" panose="020B0502020202020204" pitchFamily="34" charset="0"/>
                <a:ea typeface="Calibri" panose="020F0502020204030204" pitchFamily="34" charset="0"/>
                <a:cs typeface="Times New Roman" panose="02020603050405020304" pitchFamily="18" charset="0"/>
              </a:rPr>
              <a:t>doctor</a:t>
            </a: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2200" b="0" i="0" u="none" strike="noStrike" kern="1200" cap="none" spc="0" normalizeH="0" baseline="0" noProof="0" dirty="0" err="1">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est</a:t>
            </a: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calme</a:t>
            </a: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endPar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endPar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endPar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0" name="Rounded Rectangle 46">
            <a:extLst>
              <a:ext uri="{FF2B5EF4-FFF2-40B4-BE49-F238E27FC236}">
                <a16:creationId xmlns:a16="http://schemas.microsoft.com/office/drawing/2014/main" id="{0A18CFF7-E60F-4627-A76D-A746BAD6FDC5}"/>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A picture containing graphics, symbol, screenshot, circle&#10;&#10;Description automatically generated">
            <a:extLst>
              <a:ext uri="{FF2B5EF4-FFF2-40B4-BE49-F238E27FC236}">
                <a16:creationId xmlns:a16="http://schemas.microsoft.com/office/drawing/2014/main" id="{8D39394F-E1C3-4101-8F22-746257DA01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1059" y="1014525"/>
            <a:ext cx="1438116" cy="1507389"/>
          </a:xfrm>
          <a:prstGeom prst="rect">
            <a:avLst/>
          </a:prstGeom>
        </p:spPr>
      </p:pic>
      <p:pic>
        <p:nvPicPr>
          <p:cNvPr id="17" name="Picture 16" descr="A picture containing screenshot, graphics, circle, electric blue&#10;&#10;Description automatically generated">
            <a:extLst>
              <a:ext uri="{FF2B5EF4-FFF2-40B4-BE49-F238E27FC236}">
                <a16:creationId xmlns:a16="http://schemas.microsoft.com/office/drawing/2014/main" id="{A869C43D-D6B9-4E21-9993-588A219A1D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2827" y="1088450"/>
            <a:ext cx="1435345" cy="1510160"/>
          </a:xfrm>
          <a:prstGeom prst="rect">
            <a:avLst/>
          </a:prstGeom>
        </p:spPr>
      </p:pic>
      <p:pic>
        <p:nvPicPr>
          <p:cNvPr id="19" name="Graphic 18" descr="User with solid fill">
            <a:extLst>
              <a:ext uri="{FF2B5EF4-FFF2-40B4-BE49-F238E27FC236}">
                <a16:creationId xmlns:a16="http://schemas.microsoft.com/office/drawing/2014/main" id="{8C591FDF-7317-43FD-A5ED-F609053905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02828" y="1088450"/>
            <a:ext cx="1435344" cy="1435344"/>
          </a:xfrm>
          <a:prstGeom prst="rect">
            <a:avLst/>
          </a:prstGeom>
        </p:spPr>
      </p:pic>
    </p:spTree>
    <p:extLst>
      <p:ext uri="{BB962C8B-B14F-4D97-AF65-F5344CB8AC3E}">
        <p14:creationId xmlns:p14="http://schemas.microsoft.com/office/powerpoint/2010/main" val="166515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463845-E522-481E-9759-0D354AFCB923}"/>
              </a:ext>
            </a:extLst>
          </p:cNvPr>
          <p:cNvSpPr>
            <a:spLocks noGrp="1"/>
          </p:cNvSpPr>
          <p:nvPr>
            <p:ph type="title"/>
          </p:nvPr>
        </p:nvSpPr>
        <p:spPr/>
        <p:txBody>
          <a:bodyPr/>
          <a:lstStyle/>
          <a:p>
            <a:r>
              <a:rPr lang="fr-FR" dirty="0"/>
              <a:t>Partenaire B</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8374" y="1118849"/>
            <a:ext cx="1026664" cy="71695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945" y="2182794"/>
            <a:ext cx="859903" cy="862798"/>
          </a:xfrm>
          <a:prstGeom prst="rect">
            <a:avLst/>
          </a:prstGeom>
        </p:spPr>
      </p:pic>
      <p:sp>
        <p:nvSpPr>
          <p:cNvPr id="3" name="Rectangle 2"/>
          <p:cNvSpPr/>
          <p:nvPr/>
        </p:nvSpPr>
        <p:spPr>
          <a:xfrm>
            <a:off x="738518" y="941144"/>
            <a:ext cx="1121948"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 name="Rectangle 31"/>
          <p:cNvSpPr/>
          <p:nvPr/>
        </p:nvSpPr>
        <p:spPr>
          <a:xfrm>
            <a:off x="1906921" y="941148"/>
            <a:ext cx="1085390" cy="109785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 name="TextBox 32"/>
          <p:cNvSpPr txBox="1"/>
          <p:nvPr/>
        </p:nvSpPr>
        <p:spPr>
          <a:xfrm>
            <a:off x="244149" y="1382201"/>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1.</a:t>
            </a:r>
          </a:p>
        </p:txBody>
      </p:sp>
      <p:sp>
        <p:nvSpPr>
          <p:cNvPr id="34" name="Rectangle 33"/>
          <p:cNvSpPr/>
          <p:nvPr/>
        </p:nvSpPr>
        <p:spPr>
          <a:xfrm>
            <a:off x="3038765" y="941144"/>
            <a:ext cx="8500801"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8" name="Straight Connector 37"/>
          <p:cNvCxnSpPr/>
          <p:nvPr/>
        </p:nvCxnSpPr>
        <p:spPr>
          <a:xfrm flipV="1">
            <a:off x="3238448" y="1808232"/>
            <a:ext cx="1266538"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914850" y="1808232"/>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7234709" y="1808232"/>
            <a:ext cx="1424155"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8993456" y="1808236"/>
            <a:ext cx="765772" cy="755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738521" y="2109539"/>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1" name="Rectangle 50"/>
          <p:cNvSpPr/>
          <p:nvPr/>
        </p:nvSpPr>
        <p:spPr>
          <a:xfrm>
            <a:off x="1906924" y="2109543"/>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2" name="Rectangle 51"/>
          <p:cNvSpPr/>
          <p:nvPr/>
        </p:nvSpPr>
        <p:spPr>
          <a:xfrm>
            <a:off x="3038768" y="2109539"/>
            <a:ext cx="8500797"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53" name="Straight Connector 52"/>
          <p:cNvCxnSpPr/>
          <p:nvPr/>
        </p:nvCxnSpPr>
        <p:spPr>
          <a:xfrm flipV="1">
            <a:off x="3238451" y="2976627"/>
            <a:ext cx="1266535"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4962979" y="2976627"/>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7234712" y="2976627"/>
            <a:ext cx="1417055"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9021623" y="2976632"/>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738524" y="3176342"/>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8" name="Rectangle 57"/>
          <p:cNvSpPr/>
          <p:nvPr/>
        </p:nvSpPr>
        <p:spPr>
          <a:xfrm>
            <a:off x="1906927" y="3176346"/>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9" name="Rectangle 58"/>
          <p:cNvSpPr/>
          <p:nvPr/>
        </p:nvSpPr>
        <p:spPr>
          <a:xfrm>
            <a:off x="3038771" y="3176342"/>
            <a:ext cx="8500793"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60" name="Straight Connector 59"/>
          <p:cNvCxnSpPr/>
          <p:nvPr/>
        </p:nvCxnSpPr>
        <p:spPr>
          <a:xfrm flipV="1">
            <a:off x="3238454" y="4043430"/>
            <a:ext cx="1266532"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4995066" y="4043430"/>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7234715" y="4043430"/>
            <a:ext cx="1424149"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9021626" y="4043435"/>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738524" y="4243137"/>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5" name="Rectangle 64"/>
          <p:cNvSpPr/>
          <p:nvPr/>
        </p:nvSpPr>
        <p:spPr>
          <a:xfrm>
            <a:off x="1906927" y="4243141"/>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6" name="Rectangle 65"/>
          <p:cNvSpPr/>
          <p:nvPr/>
        </p:nvSpPr>
        <p:spPr>
          <a:xfrm>
            <a:off x="3038772" y="4243137"/>
            <a:ext cx="8500792"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67" name="Straight Connector 66"/>
          <p:cNvCxnSpPr/>
          <p:nvPr/>
        </p:nvCxnSpPr>
        <p:spPr>
          <a:xfrm flipV="1">
            <a:off x="3238454" y="5108806"/>
            <a:ext cx="1266532" cy="1420"/>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4962982" y="5110225"/>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7234715" y="5108806"/>
            <a:ext cx="1424149" cy="1426"/>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9021626" y="5110230"/>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738525" y="5309936"/>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2" name="Rectangle 71"/>
          <p:cNvSpPr/>
          <p:nvPr/>
        </p:nvSpPr>
        <p:spPr>
          <a:xfrm>
            <a:off x="1906928" y="5309940"/>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3" name="Rectangle 72"/>
          <p:cNvSpPr/>
          <p:nvPr/>
        </p:nvSpPr>
        <p:spPr>
          <a:xfrm>
            <a:off x="3038772" y="5309936"/>
            <a:ext cx="8500791"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74" name="Straight Connector 73"/>
          <p:cNvCxnSpPr/>
          <p:nvPr/>
        </p:nvCxnSpPr>
        <p:spPr>
          <a:xfrm flipV="1">
            <a:off x="3238455" y="6171310"/>
            <a:ext cx="1266531" cy="5715"/>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5011109" y="6171310"/>
            <a:ext cx="1848282" cy="5718"/>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7234716" y="6171310"/>
            <a:ext cx="1568380" cy="572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9037669" y="6177029"/>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244149" y="2472642"/>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2.</a:t>
            </a:r>
          </a:p>
        </p:txBody>
      </p:sp>
      <p:sp>
        <p:nvSpPr>
          <p:cNvPr id="79" name="TextBox 78"/>
          <p:cNvSpPr txBox="1"/>
          <p:nvPr/>
        </p:nvSpPr>
        <p:spPr>
          <a:xfrm>
            <a:off x="244149" y="3536171"/>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3.</a:t>
            </a:r>
          </a:p>
        </p:txBody>
      </p:sp>
      <p:sp>
        <p:nvSpPr>
          <p:cNvPr id="80" name="TextBox 79"/>
          <p:cNvSpPr txBox="1"/>
          <p:nvPr/>
        </p:nvSpPr>
        <p:spPr>
          <a:xfrm>
            <a:off x="250966" y="4599700"/>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4.</a:t>
            </a:r>
          </a:p>
        </p:txBody>
      </p:sp>
      <p:sp>
        <p:nvSpPr>
          <p:cNvPr id="81" name="TextBox 80"/>
          <p:cNvSpPr txBox="1"/>
          <p:nvPr/>
        </p:nvSpPr>
        <p:spPr>
          <a:xfrm>
            <a:off x="278233" y="5660375"/>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5.</a:t>
            </a:r>
          </a:p>
        </p:txBody>
      </p:sp>
      <p:cxnSp>
        <p:nvCxnSpPr>
          <p:cNvPr id="94" name="Straight Connector 93"/>
          <p:cNvCxnSpPr/>
          <p:nvPr/>
        </p:nvCxnSpPr>
        <p:spPr>
          <a:xfrm flipV="1">
            <a:off x="9925619" y="1835803"/>
            <a:ext cx="1417055"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291" y="3325015"/>
            <a:ext cx="1022886" cy="718415"/>
          </a:xfrm>
          <a:prstGeom prst="rect">
            <a:avLst/>
          </a:prstGeom>
        </p:spPr>
      </p:pic>
      <p:pic>
        <p:nvPicPr>
          <p:cNvPr id="84" name="Picture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36387" y="3431240"/>
            <a:ext cx="971076" cy="511433"/>
          </a:xfrm>
          <a:prstGeom prst="rect">
            <a:avLst/>
          </a:prstGeom>
        </p:spPr>
      </p:pic>
      <p:pic>
        <p:nvPicPr>
          <p:cNvPr id="85" name="Picture 8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255" y="4248517"/>
            <a:ext cx="448957" cy="962981"/>
          </a:xfrm>
          <a:prstGeom prst="rect">
            <a:avLst/>
          </a:prstGeom>
        </p:spPr>
      </p:pic>
      <p:pic>
        <p:nvPicPr>
          <p:cNvPr id="86" name="Picture 8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67310" y="4404555"/>
            <a:ext cx="897728" cy="598485"/>
          </a:xfrm>
          <a:prstGeom prst="rect">
            <a:avLst/>
          </a:prstGeom>
        </p:spPr>
      </p:pic>
      <p:pic>
        <p:nvPicPr>
          <p:cNvPr id="90" name="Picture 8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3953" y="5317401"/>
            <a:ext cx="898020" cy="901044"/>
          </a:xfrm>
          <a:prstGeom prst="rect">
            <a:avLst/>
          </a:prstGeom>
        </p:spPr>
      </p:pic>
      <p:sp>
        <p:nvSpPr>
          <p:cNvPr id="93" name="Title 3">
            <a:extLst>
              <a:ext uri="{FF2B5EF4-FFF2-40B4-BE49-F238E27FC236}">
                <a16:creationId xmlns:a16="http://schemas.microsoft.com/office/drawing/2014/main" id="{D990E51C-8CA5-45C1-979C-4BB6C6161FBE}"/>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8" name="Rounded Rectangle 46">
            <a:extLst>
              <a:ext uri="{FF2B5EF4-FFF2-40B4-BE49-F238E27FC236}">
                <a16:creationId xmlns:a16="http://schemas.microsoft.com/office/drawing/2014/main" id="{D81F17DA-C739-45E9-8F2F-C5A7312ADE49}"/>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2" name="Picture 81" descr="A person in a white coat holding a clipboard&#10;&#10;Description automatically generated with medium confidence">
            <a:extLst>
              <a:ext uri="{FF2B5EF4-FFF2-40B4-BE49-F238E27FC236}">
                <a16:creationId xmlns:a16="http://schemas.microsoft.com/office/drawing/2014/main" id="{2925D035-9D81-4DF9-AA7B-9B9F0E3E890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42116"/>
          <a:stretch/>
        </p:blipFill>
        <p:spPr>
          <a:xfrm>
            <a:off x="2095046" y="5380083"/>
            <a:ext cx="708150" cy="819818"/>
          </a:xfrm>
          <a:prstGeom prst="rect">
            <a:avLst/>
          </a:prstGeom>
        </p:spPr>
      </p:pic>
      <p:pic>
        <p:nvPicPr>
          <p:cNvPr id="87" name="Picture 4">
            <a:extLst>
              <a:ext uri="{FF2B5EF4-FFF2-40B4-BE49-F238E27FC236}">
                <a16:creationId xmlns:a16="http://schemas.microsoft.com/office/drawing/2014/main" id="{A00F379E-14A2-4B04-A4A3-13DBE1800A7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1197" y="1105152"/>
            <a:ext cx="633836" cy="717867"/>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8" descr="A picture containing black, darkness&#10;&#10;Description automatically generated">
            <a:extLst>
              <a:ext uri="{FF2B5EF4-FFF2-40B4-BE49-F238E27FC236}">
                <a16:creationId xmlns:a16="http://schemas.microsoft.com/office/drawing/2014/main" id="{9DBC5175-7640-496A-B1F4-227D506DB52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82683" y="2182794"/>
            <a:ext cx="590483" cy="895519"/>
          </a:xfrm>
          <a:prstGeom prst="rect">
            <a:avLst/>
          </a:prstGeom>
        </p:spPr>
      </p:pic>
    </p:spTree>
    <p:extLst>
      <p:ext uri="{BB962C8B-B14F-4D97-AF65-F5344CB8AC3E}">
        <p14:creationId xmlns:p14="http://schemas.microsoft.com/office/powerpoint/2010/main" val="1290264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F69E-D363-4CF2-9DE1-223B9FC325C6}"/>
              </a:ext>
            </a:extLst>
          </p:cNvPr>
          <p:cNvSpPr>
            <a:spLocks noGrp="1"/>
          </p:cNvSpPr>
          <p:nvPr>
            <p:ph type="title"/>
          </p:nvPr>
        </p:nvSpPr>
        <p:spPr>
          <a:xfrm>
            <a:off x="0" y="213557"/>
            <a:ext cx="6096000" cy="647577"/>
          </a:xfrm>
        </p:spPr>
        <p:txBody>
          <a:bodyPr>
            <a:normAutofit/>
          </a:bodyPr>
          <a:lstStyle/>
          <a:p>
            <a:r>
              <a:rPr lang="fr-FR" dirty="0"/>
              <a:t>Partenaire B - réponses</a:t>
            </a:r>
          </a:p>
        </p:txBody>
      </p:sp>
      <p:sp>
        <p:nvSpPr>
          <p:cNvPr id="3" name="Rectangle 2"/>
          <p:cNvSpPr/>
          <p:nvPr/>
        </p:nvSpPr>
        <p:spPr>
          <a:xfrm>
            <a:off x="794407" y="956134"/>
            <a:ext cx="1121948"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 name="Rectangle 31"/>
          <p:cNvSpPr/>
          <p:nvPr/>
        </p:nvSpPr>
        <p:spPr>
          <a:xfrm>
            <a:off x="1962810" y="956138"/>
            <a:ext cx="1085390" cy="109785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 name="TextBox 32"/>
          <p:cNvSpPr txBox="1"/>
          <p:nvPr/>
        </p:nvSpPr>
        <p:spPr>
          <a:xfrm>
            <a:off x="300038" y="1382201"/>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1.</a:t>
            </a:r>
          </a:p>
        </p:txBody>
      </p:sp>
      <p:sp>
        <p:nvSpPr>
          <p:cNvPr id="34" name="Rectangle 33"/>
          <p:cNvSpPr/>
          <p:nvPr/>
        </p:nvSpPr>
        <p:spPr>
          <a:xfrm>
            <a:off x="3094654" y="956134"/>
            <a:ext cx="8500801"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8" name="Straight Connector 37"/>
          <p:cNvCxnSpPr/>
          <p:nvPr/>
        </p:nvCxnSpPr>
        <p:spPr>
          <a:xfrm flipV="1">
            <a:off x="3294337" y="1823222"/>
            <a:ext cx="1266538"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970739" y="1823222"/>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7435769" y="1823223"/>
            <a:ext cx="993612" cy="3778"/>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8901990" y="1827496"/>
            <a:ext cx="913127" cy="328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794410" y="2124529"/>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1" name="Rectangle 50"/>
          <p:cNvSpPr/>
          <p:nvPr/>
        </p:nvSpPr>
        <p:spPr>
          <a:xfrm>
            <a:off x="1962813" y="2124533"/>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2" name="Rectangle 51"/>
          <p:cNvSpPr/>
          <p:nvPr/>
        </p:nvSpPr>
        <p:spPr>
          <a:xfrm>
            <a:off x="3094657" y="2124529"/>
            <a:ext cx="8500797"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53" name="Straight Connector 52"/>
          <p:cNvCxnSpPr/>
          <p:nvPr/>
        </p:nvCxnSpPr>
        <p:spPr>
          <a:xfrm flipV="1">
            <a:off x="3294340" y="2991617"/>
            <a:ext cx="1266535"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5018868" y="2991617"/>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7290601" y="2991617"/>
            <a:ext cx="1417055"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9077512" y="2991622"/>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794413" y="3191332"/>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8" name="Rectangle 57"/>
          <p:cNvSpPr/>
          <p:nvPr/>
        </p:nvSpPr>
        <p:spPr>
          <a:xfrm>
            <a:off x="1962816" y="3191336"/>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9" name="Rectangle 58"/>
          <p:cNvSpPr/>
          <p:nvPr/>
        </p:nvSpPr>
        <p:spPr>
          <a:xfrm>
            <a:off x="3094660" y="3191332"/>
            <a:ext cx="8500793"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60" name="Straight Connector 59"/>
          <p:cNvCxnSpPr/>
          <p:nvPr/>
        </p:nvCxnSpPr>
        <p:spPr>
          <a:xfrm flipV="1">
            <a:off x="3294343" y="4058420"/>
            <a:ext cx="1266532"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5050955" y="4058420"/>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7290604" y="4058420"/>
            <a:ext cx="1424149"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9077515" y="4058425"/>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794413" y="4258127"/>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5" name="Rectangle 64"/>
          <p:cNvSpPr/>
          <p:nvPr/>
        </p:nvSpPr>
        <p:spPr>
          <a:xfrm>
            <a:off x="1962816" y="4258131"/>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6" name="Rectangle 65"/>
          <p:cNvSpPr/>
          <p:nvPr/>
        </p:nvSpPr>
        <p:spPr>
          <a:xfrm>
            <a:off x="3094661" y="4258127"/>
            <a:ext cx="8500792"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67" name="Straight Connector 66"/>
          <p:cNvCxnSpPr/>
          <p:nvPr/>
        </p:nvCxnSpPr>
        <p:spPr>
          <a:xfrm flipV="1">
            <a:off x="3294343" y="5123796"/>
            <a:ext cx="1266532" cy="1420"/>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018871" y="5125215"/>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7290604" y="5123796"/>
            <a:ext cx="1424149" cy="1426"/>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9077515" y="5125220"/>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794414" y="5324926"/>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2" name="Rectangle 71"/>
          <p:cNvSpPr/>
          <p:nvPr/>
        </p:nvSpPr>
        <p:spPr>
          <a:xfrm>
            <a:off x="1962817" y="5324930"/>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3" name="Rectangle 72"/>
          <p:cNvSpPr/>
          <p:nvPr/>
        </p:nvSpPr>
        <p:spPr>
          <a:xfrm>
            <a:off x="3094661" y="5324926"/>
            <a:ext cx="8500791"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74" name="Straight Connector 73"/>
          <p:cNvCxnSpPr/>
          <p:nvPr/>
        </p:nvCxnSpPr>
        <p:spPr>
          <a:xfrm flipV="1">
            <a:off x="3294344" y="6186300"/>
            <a:ext cx="1266531" cy="5715"/>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5066998" y="6186300"/>
            <a:ext cx="1848282" cy="5718"/>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7290605" y="6186300"/>
            <a:ext cx="1568380" cy="572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9093558" y="6192019"/>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300038" y="2472642"/>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2.</a:t>
            </a:r>
          </a:p>
        </p:txBody>
      </p:sp>
      <p:sp>
        <p:nvSpPr>
          <p:cNvPr id="79" name="TextBox 78"/>
          <p:cNvSpPr txBox="1"/>
          <p:nvPr/>
        </p:nvSpPr>
        <p:spPr>
          <a:xfrm>
            <a:off x="300038" y="3536171"/>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3.</a:t>
            </a:r>
          </a:p>
        </p:txBody>
      </p:sp>
      <p:sp>
        <p:nvSpPr>
          <p:cNvPr id="80" name="TextBox 79"/>
          <p:cNvSpPr txBox="1"/>
          <p:nvPr/>
        </p:nvSpPr>
        <p:spPr>
          <a:xfrm>
            <a:off x="306855" y="4599700"/>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4.</a:t>
            </a:r>
          </a:p>
        </p:txBody>
      </p:sp>
      <p:sp>
        <p:nvSpPr>
          <p:cNvPr id="81" name="TextBox 80"/>
          <p:cNvSpPr txBox="1"/>
          <p:nvPr/>
        </p:nvSpPr>
        <p:spPr>
          <a:xfrm>
            <a:off x="334122" y="5660375"/>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5.</a:t>
            </a:r>
          </a:p>
        </p:txBody>
      </p:sp>
      <p:sp>
        <p:nvSpPr>
          <p:cNvPr id="91" name="TextBox 90"/>
          <p:cNvSpPr txBox="1"/>
          <p:nvPr/>
        </p:nvSpPr>
        <p:spPr>
          <a:xfrm>
            <a:off x="3094239" y="1359348"/>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2" name="TextBox 91"/>
          <p:cNvSpPr txBox="1"/>
          <p:nvPr/>
        </p:nvSpPr>
        <p:spPr>
          <a:xfrm>
            <a:off x="5042857" y="1325026"/>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garçon</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3" name="TextBox 92"/>
          <p:cNvSpPr txBox="1"/>
          <p:nvPr/>
        </p:nvSpPr>
        <p:spPr>
          <a:xfrm>
            <a:off x="7139116" y="1320503"/>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p>
        </p:txBody>
      </p:sp>
      <p:cxnSp>
        <p:nvCxnSpPr>
          <p:cNvPr id="94" name="Straight Connector 93"/>
          <p:cNvCxnSpPr/>
          <p:nvPr/>
        </p:nvCxnSpPr>
        <p:spPr>
          <a:xfrm flipV="1">
            <a:off x="9981508" y="1850793"/>
            <a:ext cx="1417055"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8393386" y="1351368"/>
            <a:ext cx="1873865" cy="4761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6" name="TextBox 95"/>
          <p:cNvSpPr txBox="1"/>
          <p:nvPr/>
        </p:nvSpPr>
        <p:spPr>
          <a:xfrm>
            <a:off x="10030973" y="1351368"/>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animal.</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8" name="TextBox 97"/>
          <p:cNvSpPr txBox="1"/>
          <p:nvPr/>
        </p:nvSpPr>
        <p:spPr>
          <a:xfrm>
            <a:off x="3181656" y="2512635"/>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9" name="TextBox 98"/>
          <p:cNvSpPr txBox="1"/>
          <p:nvPr/>
        </p:nvSpPr>
        <p:spPr>
          <a:xfrm>
            <a:off x="4958685" y="2536887"/>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femme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0" name="TextBox 99"/>
          <p:cNvSpPr txBox="1"/>
          <p:nvPr/>
        </p:nvSpPr>
        <p:spPr>
          <a:xfrm>
            <a:off x="7139116" y="2512634"/>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parle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1" name="TextBox 100"/>
          <p:cNvSpPr txBox="1"/>
          <p:nvPr/>
        </p:nvSpPr>
        <p:spPr>
          <a:xfrm>
            <a:off x="9125760" y="2529952"/>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anglais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2" name="TextBox 101"/>
          <p:cNvSpPr txBox="1"/>
          <p:nvPr/>
        </p:nvSpPr>
        <p:spPr>
          <a:xfrm>
            <a:off x="3241242" y="3537561"/>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6" name="TextBox 105"/>
          <p:cNvSpPr txBox="1"/>
          <p:nvPr/>
        </p:nvSpPr>
        <p:spPr>
          <a:xfrm>
            <a:off x="5134597" y="3561877"/>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chambre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7" name="TextBox 106"/>
          <p:cNvSpPr txBox="1"/>
          <p:nvPr/>
        </p:nvSpPr>
        <p:spPr>
          <a:xfrm>
            <a:off x="7127271" y="3596755"/>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8" name="TextBox 107"/>
          <p:cNvSpPr txBox="1"/>
          <p:nvPr/>
        </p:nvSpPr>
        <p:spPr>
          <a:xfrm>
            <a:off x="9119945" y="3580556"/>
            <a:ext cx="18218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moderne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9" name="TextBox 108"/>
          <p:cNvSpPr txBox="1"/>
          <p:nvPr/>
        </p:nvSpPr>
        <p:spPr>
          <a:xfrm>
            <a:off x="3208589" y="4656825"/>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0" name="TextBox 109"/>
          <p:cNvSpPr txBox="1"/>
          <p:nvPr/>
        </p:nvSpPr>
        <p:spPr>
          <a:xfrm>
            <a:off x="5118001" y="4688965"/>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B0502020202020204" pitchFamily="34" charset="0"/>
              </a:rPr>
              <a:t>voiture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1" name="TextBox 110"/>
          <p:cNvSpPr txBox="1"/>
          <p:nvPr/>
        </p:nvSpPr>
        <p:spPr>
          <a:xfrm>
            <a:off x="7212526" y="4599848"/>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2" name="TextBox 111"/>
          <p:cNvSpPr txBox="1"/>
          <p:nvPr/>
        </p:nvSpPr>
        <p:spPr>
          <a:xfrm>
            <a:off x="8922234" y="4660547"/>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rapide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4" name="TextBox 113"/>
          <p:cNvSpPr txBox="1"/>
          <p:nvPr/>
        </p:nvSpPr>
        <p:spPr>
          <a:xfrm>
            <a:off x="3221600" y="5659473"/>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5" name="TextBox 114"/>
          <p:cNvSpPr txBox="1"/>
          <p:nvPr/>
        </p:nvSpPr>
        <p:spPr>
          <a:xfrm>
            <a:off x="5042856" y="5701338"/>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B0502020202020204" pitchFamily="34" charset="0"/>
              </a:rPr>
              <a:t>médecin</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6" name="TextBox 115"/>
          <p:cNvSpPr txBox="1"/>
          <p:nvPr/>
        </p:nvSpPr>
        <p:spPr>
          <a:xfrm>
            <a:off x="7220537" y="5659473"/>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7" name="TextBox 116"/>
          <p:cNvSpPr txBox="1"/>
          <p:nvPr/>
        </p:nvSpPr>
        <p:spPr>
          <a:xfrm>
            <a:off x="8831266" y="5701338"/>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calme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86" name="Picture 8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4263" y="1133839"/>
            <a:ext cx="1026664" cy="716954"/>
          </a:xfrm>
          <a:prstGeom prst="rect">
            <a:avLst/>
          </a:prstGeom>
        </p:spPr>
      </p:pic>
      <p:pic>
        <p:nvPicPr>
          <p:cNvPr id="105" name="Picture 10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834" y="2197784"/>
            <a:ext cx="859903" cy="862798"/>
          </a:xfrm>
          <a:prstGeom prst="rect">
            <a:avLst/>
          </a:prstGeom>
        </p:spPr>
      </p:pic>
      <p:pic>
        <p:nvPicPr>
          <p:cNvPr id="118" name="Picture 1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180" y="3340005"/>
            <a:ext cx="1022886" cy="718415"/>
          </a:xfrm>
          <a:prstGeom prst="rect">
            <a:avLst/>
          </a:prstGeom>
        </p:spPr>
      </p:pic>
      <p:pic>
        <p:nvPicPr>
          <p:cNvPr id="120" name="Picture 1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2276" y="3446230"/>
            <a:ext cx="971076" cy="511433"/>
          </a:xfrm>
          <a:prstGeom prst="rect">
            <a:avLst/>
          </a:prstGeom>
        </p:spPr>
      </p:pic>
      <p:pic>
        <p:nvPicPr>
          <p:cNvPr id="121" name="Picture 1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4144" y="4263507"/>
            <a:ext cx="448957" cy="962981"/>
          </a:xfrm>
          <a:prstGeom prst="rect">
            <a:avLst/>
          </a:prstGeom>
        </p:spPr>
      </p:pic>
      <p:pic>
        <p:nvPicPr>
          <p:cNvPr id="122" name="Picture 1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23199" y="4419545"/>
            <a:ext cx="897728" cy="598485"/>
          </a:xfrm>
          <a:prstGeom prst="rect">
            <a:avLst/>
          </a:prstGeom>
        </p:spPr>
      </p:pic>
      <p:pic>
        <p:nvPicPr>
          <p:cNvPr id="123" name="Picture 1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9842" y="5332391"/>
            <a:ext cx="898020" cy="901044"/>
          </a:xfrm>
          <a:prstGeom prst="rect">
            <a:avLst/>
          </a:prstGeom>
        </p:spPr>
      </p:pic>
      <p:pic>
        <p:nvPicPr>
          <p:cNvPr id="126" name="Picture 1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09196" y="2478452"/>
            <a:ext cx="628972" cy="655179"/>
          </a:xfrm>
          <a:prstGeom prst="rect">
            <a:avLst/>
          </a:prstGeom>
        </p:spPr>
      </p:pic>
      <p:pic>
        <p:nvPicPr>
          <p:cNvPr id="127" name="Picture 1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25147" y="3504022"/>
            <a:ext cx="628972" cy="655179"/>
          </a:xfrm>
          <a:prstGeom prst="rect">
            <a:avLst/>
          </a:prstGeom>
        </p:spPr>
      </p:pic>
      <p:pic>
        <p:nvPicPr>
          <p:cNvPr id="128" name="Picture 1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33163" y="4582280"/>
            <a:ext cx="628972" cy="655179"/>
          </a:xfrm>
          <a:prstGeom prst="rect">
            <a:avLst/>
          </a:prstGeom>
        </p:spPr>
      </p:pic>
      <p:sp>
        <p:nvSpPr>
          <p:cNvPr id="83" name="Rounded Rectangle 46">
            <a:extLst>
              <a:ext uri="{FF2B5EF4-FFF2-40B4-BE49-F238E27FC236}">
                <a16:creationId xmlns:a16="http://schemas.microsoft.com/office/drawing/2014/main" id="{7AF52288-BB6B-4E45-B9D0-EC2DC29FBC1C}"/>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0" name="Title 3">
            <a:extLst>
              <a:ext uri="{FF2B5EF4-FFF2-40B4-BE49-F238E27FC236}">
                <a16:creationId xmlns:a16="http://schemas.microsoft.com/office/drawing/2014/main" id="{0BAFDE8B-DFB0-4D77-982C-FD89A94AE0CB}"/>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87" name="Picture 86" descr="A person in a white coat holding a clipboard&#10;&#10;Description automatically generated with medium confidence">
            <a:extLst>
              <a:ext uri="{FF2B5EF4-FFF2-40B4-BE49-F238E27FC236}">
                <a16:creationId xmlns:a16="http://schemas.microsoft.com/office/drawing/2014/main" id="{50147102-EBAE-4EEF-AA49-252332DB671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42116"/>
          <a:stretch/>
        </p:blipFill>
        <p:spPr>
          <a:xfrm>
            <a:off x="2053742" y="5384953"/>
            <a:ext cx="708150" cy="819818"/>
          </a:xfrm>
          <a:prstGeom prst="rect">
            <a:avLst/>
          </a:prstGeom>
        </p:spPr>
      </p:pic>
      <p:pic>
        <p:nvPicPr>
          <p:cNvPr id="88" name="Picture 4">
            <a:extLst>
              <a:ext uri="{FF2B5EF4-FFF2-40B4-BE49-F238E27FC236}">
                <a16:creationId xmlns:a16="http://schemas.microsoft.com/office/drawing/2014/main" id="{36E12F18-638C-48D8-8741-D3ADC4D4BFC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5594" y="1138233"/>
            <a:ext cx="633836" cy="717867"/>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descr="A picture containing black, darkness&#10;&#10;Description automatically generated">
            <a:extLst>
              <a:ext uri="{FF2B5EF4-FFF2-40B4-BE49-F238E27FC236}">
                <a16:creationId xmlns:a16="http://schemas.microsoft.com/office/drawing/2014/main" id="{2C350FD2-BD7F-4508-8012-B85871F014F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02853" y="2214449"/>
            <a:ext cx="590483" cy="895519"/>
          </a:xfrm>
          <a:prstGeom prst="rect">
            <a:avLst/>
          </a:prstGeom>
        </p:spPr>
      </p:pic>
      <p:pic>
        <p:nvPicPr>
          <p:cNvPr id="129" name="Picture 1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72640" y="5637320"/>
            <a:ext cx="628972" cy="655179"/>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8889" y="1303271"/>
            <a:ext cx="628972" cy="655179"/>
          </a:xfrm>
          <a:prstGeom prst="rect">
            <a:avLst/>
          </a:prstGeom>
        </p:spPr>
      </p:pic>
    </p:spTree>
    <p:extLst>
      <p:ext uri="{BB962C8B-B14F-4D97-AF65-F5344CB8AC3E}">
        <p14:creationId xmlns:p14="http://schemas.microsoft.com/office/powerpoint/2010/main" val="56900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1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1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1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95" grpId="0"/>
      <p:bldP spid="96" grpId="0"/>
      <p:bldP spid="98" grpId="0"/>
      <p:bldP spid="99" grpId="0"/>
      <p:bldP spid="100" grpId="0"/>
      <p:bldP spid="101" grpId="0"/>
      <p:bldP spid="102" grpId="0"/>
      <p:bldP spid="106" grpId="0"/>
      <p:bldP spid="107" grpId="0"/>
      <p:bldP spid="108" grpId="0"/>
      <p:bldP spid="109" grpId="0"/>
      <p:bldP spid="110" grpId="0"/>
      <p:bldP spid="111" grpId="0"/>
      <p:bldP spid="112" grpId="0"/>
      <p:bldP spid="114" grpId="0"/>
      <p:bldP spid="115" grpId="0"/>
      <p:bldP spid="116" grpId="0"/>
      <p:bldP spid="1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87934" y="-103397"/>
            <a:ext cx="10515600" cy="1325563"/>
          </a:xfrm>
        </p:spPr>
        <p:txBody>
          <a:bodyPr>
            <a:normAutofit fontScale="90000"/>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pic>
        <p:nvPicPr>
          <p:cNvPr id="4" name="Picture 3" descr="a small chil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427089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en enfant.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en enf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15ADB-E294-4902-953D-C164E5404C75}"/>
              </a:ext>
            </a:extLst>
          </p:cNvPr>
          <p:cNvSpPr>
            <a:spLocks noGrp="1"/>
          </p:cNvSpPr>
          <p:nvPr>
            <p:ph type="title"/>
          </p:nvPr>
        </p:nvSpPr>
        <p:spPr>
          <a:xfrm>
            <a:off x="-1" y="213557"/>
            <a:ext cx="4706911" cy="647577"/>
          </a:xfrm>
        </p:spPr>
        <p:txBody>
          <a:bodyPr/>
          <a:lstStyle/>
          <a:p>
            <a:r>
              <a:rPr lang="fr-FR" dirty="0"/>
              <a:t>Partenaire B - script</a:t>
            </a:r>
          </a:p>
        </p:txBody>
      </p:sp>
      <p:sp>
        <p:nvSpPr>
          <p:cNvPr id="91" name="TextBox 90"/>
          <p:cNvSpPr txBox="1"/>
          <p:nvPr/>
        </p:nvSpPr>
        <p:spPr>
          <a:xfrm>
            <a:off x="300038" y="2689034"/>
            <a:ext cx="11521848" cy="3708708"/>
          </a:xfrm>
          <a:prstGeom prst="rect">
            <a:avLst/>
          </a:prstGeom>
          <a:noFill/>
        </p:spPr>
        <p:txBody>
          <a:bodyPr wrap="square" rtlCol="0">
            <a:spAutoFit/>
          </a:bodyPr>
          <a:lstStyle/>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The </a:t>
            </a:r>
            <a:r>
              <a:rPr lang="en-GB" sz="2200" strike="sngStrike" dirty="0">
                <a:solidFill>
                  <a:srgbClr val="0055A5"/>
                </a:solidFill>
                <a:latin typeface="Century Gothic" panose="020B0502020202020204" pitchFamily="34" charset="0"/>
                <a:ea typeface="Calibri" panose="020F0502020204030204" pitchFamily="34" charset="0"/>
                <a:cs typeface="Times New Roman" panose="02020603050405020304" pitchFamily="18" charset="0"/>
              </a:rPr>
              <a:t>woman</a:t>
            </a: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 a un </a:t>
            </a:r>
            <a:r>
              <a:rPr kumimoji="0" lang="en-GB" sz="2200" b="0" i="0" u="none" strike="noStrike" kern="1200" cap="none" spc="0" normalizeH="0" baseline="0" noProof="0" dirty="0" err="1">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chien</a:t>
            </a: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The </a:t>
            </a:r>
            <a:r>
              <a:rPr lang="en-GB" sz="2200" strike="sngStrike" dirty="0">
                <a:solidFill>
                  <a:srgbClr val="0055A5"/>
                </a:solidFill>
                <a:latin typeface="Century Gothic" panose="020B0502020202020204" pitchFamily="34" charset="0"/>
                <a:ea typeface="Calibri" panose="020F0502020204030204" pitchFamily="34" charset="0"/>
                <a:cs typeface="Times New Roman" panose="02020603050405020304" pitchFamily="18" charset="0"/>
              </a:rPr>
              <a:t>boy</a:t>
            </a: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2200" b="0" i="0" u="none" strike="noStrike" kern="1200" cap="none" spc="0" normalizeH="0" baseline="0" noProof="0" dirty="0" err="1">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est</a:t>
            </a: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lang="en-GB" sz="2200" noProof="0" dirty="0" err="1">
                <a:solidFill>
                  <a:srgbClr val="0055A5"/>
                </a:solidFill>
                <a:latin typeface="Century Gothic" panose="020B0502020202020204" pitchFamily="34" charset="0"/>
                <a:ea typeface="Calibri" panose="020F0502020204030204" pitchFamily="34" charset="0"/>
                <a:cs typeface="Times New Roman" panose="02020603050405020304" pitchFamily="18" charset="0"/>
              </a:rPr>
              <a:t>drôle</a:t>
            </a: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The </a:t>
            </a:r>
            <a:r>
              <a:rPr lang="en-GB" sz="2200" strike="sngStrike" dirty="0">
                <a:solidFill>
                  <a:srgbClr val="0055A5"/>
                </a:solidFill>
                <a:latin typeface="Century Gothic" panose="020B0502020202020204" pitchFamily="34" charset="0"/>
                <a:ea typeface="Calibri" panose="020F0502020204030204" pitchFamily="34" charset="0"/>
                <a:cs typeface="Times New Roman" panose="02020603050405020304" pitchFamily="18" charset="0"/>
              </a:rPr>
              <a:t>singer</a:t>
            </a: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2200" b="0" i="0" u="none" strike="noStrike" kern="1200" cap="none" spc="0" normalizeH="0" baseline="0" noProof="0" dirty="0" err="1">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est</a:t>
            </a: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lang="en-GB" sz="2200" noProof="0" dirty="0" err="1">
                <a:solidFill>
                  <a:srgbClr val="0055A5"/>
                </a:solidFill>
                <a:latin typeface="Century Gothic" panose="020B0502020202020204" pitchFamily="34" charset="0"/>
                <a:ea typeface="Calibri" panose="020F0502020204030204" pitchFamily="34" charset="0"/>
                <a:cs typeface="Times New Roman" panose="02020603050405020304" pitchFamily="18" charset="0"/>
              </a:rPr>
              <a:t>sympa</a:t>
            </a: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The </a:t>
            </a:r>
            <a:r>
              <a:rPr lang="en-GB" sz="2200" strike="sngStrike" noProof="0" dirty="0">
                <a:solidFill>
                  <a:srgbClr val="0055A5"/>
                </a:solidFill>
                <a:latin typeface="Century Gothic" panose="020B0502020202020204" pitchFamily="34" charset="0"/>
                <a:ea typeface="Calibri" panose="020F0502020204030204" pitchFamily="34" charset="0"/>
                <a:cs typeface="Times New Roman" panose="02020603050405020304" pitchFamily="18" charset="0"/>
              </a:rPr>
              <a:t>girl</a:t>
            </a: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lang="en-GB" sz="2200" dirty="0" err="1">
                <a:solidFill>
                  <a:srgbClr val="0055A5"/>
                </a:solidFill>
                <a:latin typeface="Century Gothic" panose="020B0502020202020204" pitchFamily="34" charset="0"/>
                <a:ea typeface="Calibri" panose="020F0502020204030204" pitchFamily="34" charset="0"/>
                <a:cs typeface="Times New Roman" panose="02020603050405020304" pitchFamily="18" charset="0"/>
              </a:rPr>
              <a:t>parle</a:t>
            </a:r>
            <a:r>
              <a:rPr lang="en-GB" sz="2200" dirty="0">
                <a:solidFill>
                  <a:srgbClr val="0055A5"/>
                </a:solidFill>
                <a:latin typeface="Century Gothic" panose="020B0502020202020204" pitchFamily="34" charset="0"/>
                <a:ea typeface="Calibri" panose="020F0502020204030204" pitchFamily="34" charset="0"/>
                <a:cs typeface="Times New Roman" panose="02020603050405020304" pitchFamily="18" charset="0"/>
              </a:rPr>
              <a:t> </a:t>
            </a:r>
            <a:r>
              <a:rPr lang="en-GB" sz="2200" dirty="0" err="1">
                <a:solidFill>
                  <a:srgbClr val="0055A5"/>
                </a:solidFill>
                <a:latin typeface="Century Gothic" panose="020B0502020202020204" pitchFamily="34" charset="0"/>
                <a:ea typeface="Calibri" panose="020F0502020204030204" pitchFamily="34" charset="0"/>
                <a:cs typeface="Times New Roman" panose="02020603050405020304" pitchFamily="18" charset="0"/>
              </a:rPr>
              <a:t>français</a:t>
            </a: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The </a:t>
            </a:r>
            <a:r>
              <a:rPr kumimoji="0" lang="en-GB" sz="2200" b="0" i="0" u="none" strike="sng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dog</a:t>
            </a: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 </a:t>
            </a:r>
            <a:r>
              <a:rPr kumimoji="0" lang="en-GB" sz="2200" b="0" i="0" u="none" strike="noStrike" kern="1200" cap="none" spc="0" normalizeH="0" baseline="0" noProof="0" dirty="0" err="1">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est</a:t>
            </a: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200" b="0" i="0" u="none" strike="noStrike" kern="1200" cap="none" spc="0" normalizeH="0" baseline="0" noProof="0" dirty="0" err="1">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calme</a:t>
            </a:r>
            <a:r>
              <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endPar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endPar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endParaRPr kumimoji="0" lang="en-GB" sz="22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7" name="Rounded Rectangle 46">
            <a:extLst>
              <a:ext uri="{FF2B5EF4-FFF2-40B4-BE49-F238E27FC236}">
                <a16:creationId xmlns:a16="http://schemas.microsoft.com/office/drawing/2014/main" id="{FBC2A152-543C-4A30-9FF1-08EC0CD3628F}"/>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itle 3">
            <a:extLst>
              <a:ext uri="{FF2B5EF4-FFF2-40B4-BE49-F238E27FC236}">
                <a16:creationId xmlns:a16="http://schemas.microsoft.com/office/drawing/2014/main" id="{67F7C401-8740-4FFE-A516-AE9D06008DDD}"/>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9" name="Picture 8" descr="A picture containing graphics, symbol, screenshot, circle&#10;&#10;Description automatically generated">
            <a:extLst>
              <a:ext uri="{FF2B5EF4-FFF2-40B4-BE49-F238E27FC236}">
                <a16:creationId xmlns:a16="http://schemas.microsoft.com/office/drawing/2014/main" id="{15B57D21-A7A0-4A35-90C0-F95397AC05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1059" y="1014525"/>
            <a:ext cx="1438116" cy="1507389"/>
          </a:xfrm>
          <a:prstGeom prst="rect">
            <a:avLst/>
          </a:prstGeom>
        </p:spPr>
      </p:pic>
      <p:pic>
        <p:nvPicPr>
          <p:cNvPr id="10" name="Picture 9" descr="A picture containing screenshot, graphics, circle, electric blue&#10;&#10;Description automatically generated">
            <a:extLst>
              <a:ext uri="{FF2B5EF4-FFF2-40B4-BE49-F238E27FC236}">
                <a16:creationId xmlns:a16="http://schemas.microsoft.com/office/drawing/2014/main" id="{579B5EC0-D582-49A8-8F1B-C4E745FECA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2827" y="1088450"/>
            <a:ext cx="1435345" cy="1510160"/>
          </a:xfrm>
          <a:prstGeom prst="rect">
            <a:avLst/>
          </a:prstGeom>
        </p:spPr>
      </p:pic>
      <p:pic>
        <p:nvPicPr>
          <p:cNvPr id="11" name="Graphic 10" descr="User with solid fill">
            <a:extLst>
              <a:ext uri="{FF2B5EF4-FFF2-40B4-BE49-F238E27FC236}">
                <a16:creationId xmlns:a16="http://schemas.microsoft.com/office/drawing/2014/main" id="{39CFB013-531A-418E-A42C-64BFCDE43A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02828" y="1088450"/>
            <a:ext cx="1435344" cy="1435344"/>
          </a:xfrm>
          <a:prstGeom prst="rect">
            <a:avLst/>
          </a:prstGeom>
        </p:spPr>
      </p:pic>
    </p:spTree>
    <p:extLst>
      <p:ext uri="{BB962C8B-B14F-4D97-AF65-F5344CB8AC3E}">
        <p14:creationId xmlns:p14="http://schemas.microsoft.com/office/powerpoint/2010/main" val="25736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03A49E-78C6-4217-BE9D-CC6168BDBE0D}"/>
              </a:ext>
            </a:extLst>
          </p:cNvPr>
          <p:cNvSpPr>
            <a:spLocks noGrp="1"/>
          </p:cNvSpPr>
          <p:nvPr>
            <p:ph type="title"/>
          </p:nvPr>
        </p:nvSpPr>
        <p:spPr>
          <a:xfrm>
            <a:off x="0" y="213557"/>
            <a:ext cx="4424707" cy="647577"/>
          </a:xfrm>
        </p:spPr>
        <p:txBody>
          <a:bodyPr/>
          <a:lstStyle/>
          <a:p>
            <a:r>
              <a:rPr lang="fr-FR" dirty="0"/>
              <a:t>Partenaire A</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234" y="2222158"/>
            <a:ext cx="1026664" cy="71695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9506" y="1066205"/>
            <a:ext cx="859903" cy="862798"/>
          </a:xfrm>
          <a:prstGeom prst="rect">
            <a:avLst/>
          </a:prstGeom>
        </p:spPr>
      </p:pic>
      <p:sp>
        <p:nvSpPr>
          <p:cNvPr id="3" name="Rectangle 2"/>
          <p:cNvSpPr/>
          <p:nvPr/>
        </p:nvSpPr>
        <p:spPr>
          <a:xfrm>
            <a:off x="658239" y="926154"/>
            <a:ext cx="1121948"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 name="Rectangle 31"/>
          <p:cNvSpPr/>
          <p:nvPr/>
        </p:nvSpPr>
        <p:spPr>
          <a:xfrm>
            <a:off x="1826642" y="926158"/>
            <a:ext cx="1085390" cy="109785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 name="TextBox 32"/>
          <p:cNvSpPr txBox="1"/>
          <p:nvPr/>
        </p:nvSpPr>
        <p:spPr>
          <a:xfrm>
            <a:off x="163870" y="1382201"/>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1.</a:t>
            </a:r>
          </a:p>
        </p:txBody>
      </p:sp>
      <p:sp>
        <p:nvSpPr>
          <p:cNvPr id="34" name="Rectangle 33"/>
          <p:cNvSpPr/>
          <p:nvPr/>
        </p:nvSpPr>
        <p:spPr>
          <a:xfrm>
            <a:off x="2958486" y="926154"/>
            <a:ext cx="8500801"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8" name="Straight Connector 37"/>
          <p:cNvCxnSpPr/>
          <p:nvPr/>
        </p:nvCxnSpPr>
        <p:spPr>
          <a:xfrm flipV="1">
            <a:off x="3158169" y="1793242"/>
            <a:ext cx="1266538"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834571" y="1793242"/>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154430" y="1793250"/>
            <a:ext cx="1039144" cy="754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8673455" y="1793246"/>
            <a:ext cx="765772" cy="755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658242" y="2094549"/>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1" name="Rectangle 50"/>
          <p:cNvSpPr/>
          <p:nvPr/>
        </p:nvSpPr>
        <p:spPr>
          <a:xfrm>
            <a:off x="1826645" y="2094553"/>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2" name="Rectangle 51"/>
          <p:cNvSpPr/>
          <p:nvPr/>
        </p:nvSpPr>
        <p:spPr>
          <a:xfrm>
            <a:off x="2958489" y="2094549"/>
            <a:ext cx="8500797"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53" name="Straight Connector 52"/>
          <p:cNvCxnSpPr/>
          <p:nvPr/>
        </p:nvCxnSpPr>
        <p:spPr>
          <a:xfrm flipV="1">
            <a:off x="3158172" y="2961637"/>
            <a:ext cx="1266535"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4882700" y="2961637"/>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7154433" y="2961637"/>
            <a:ext cx="1417055"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8941344" y="2961642"/>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658245" y="3161352"/>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8" name="Rectangle 57"/>
          <p:cNvSpPr/>
          <p:nvPr/>
        </p:nvSpPr>
        <p:spPr>
          <a:xfrm>
            <a:off x="1826648" y="3161356"/>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9" name="Rectangle 58"/>
          <p:cNvSpPr/>
          <p:nvPr/>
        </p:nvSpPr>
        <p:spPr>
          <a:xfrm>
            <a:off x="2958492" y="3161352"/>
            <a:ext cx="8500793"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60" name="Straight Connector 59"/>
          <p:cNvCxnSpPr/>
          <p:nvPr/>
        </p:nvCxnSpPr>
        <p:spPr>
          <a:xfrm flipV="1">
            <a:off x="3158175" y="4028440"/>
            <a:ext cx="1266532"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4914787" y="4028440"/>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7154436" y="4028440"/>
            <a:ext cx="1424149"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8941347" y="4028445"/>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658245" y="4228147"/>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5" name="Rectangle 64"/>
          <p:cNvSpPr/>
          <p:nvPr/>
        </p:nvSpPr>
        <p:spPr>
          <a:xfrm>
            <a:off x="1826648" y="4228151"/>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6" name="Rectangle 65"/>
          <p:cNvSpPr/>
          <p:nvPr/>
        </p:nvSpPr>
        <p:spPr>
          <a:xfrm>
            <a:off x="2958493" y="4228147"/>
            <a:ext cx="8500792"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67" name="Straight Connector 66"/>
          <p:cNvCxnSpPr/>
          <p:nvPr/>
        </p:nvCxnSpPr>
        <p:spPr>
          <a:xfrm flipV="1">
            <a:off x="3158175" y="5093816"/>
            <a:ext cx="1266532" cy="1420"/>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4882703" y="5095235"/>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7154436" y="5093816"/>
            <a:ext cx="1424149" cy="1426"/>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8941347" y="5095240"/>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658246" y="5294946"/>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2" name="Rectangle 71"/>
          <p:cNvSpPr/>
          <p:nvPr/>
        </p:nvSpPr>
        <p:spPr>
          <a:xfrm>
            <a:off x="1826649" y="5294950"/>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3" name="Rectangle 72"/>
          <p:cNvSpPr/>
          <p:nvPr/>
        </p:nvSpPr>
        <p:spPr>
          <a:xfrm>
            <a:off x="2958493" y="5294946"/>
            <a:ext cx="8500791"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74" name="Straight Connector 73"/>
          <p:cNvCxnSpPr/>
          <p:nvPr/>
        </p:nvCxnSpPr>
        <p:spPr>
          <a:xfrm flipV="1">
            <a:off x="3158176" y="6156320"/>
            <a:ext cx="1266531" cy="5715"/>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4930830" y="6156320"/>
            <a:ext cx="1848282" cy="5718"/>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7154437" y="6156320"/>
            <a:ext cx="1568380" cy="572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8957390" y="6162039"/>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163870" y="2472642"/>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2.</a:t>
            </a:r>
          </a:p>
        </p:txBody>
      </p:sp>
      <p:sp>
        <p:nvSpPr>
          <p:cNvPr id="79" name="TextBox 78"/>
          <p:cNvSpPr txBox="1"/>
          <p:nvPr/>
        </p:nvSpPr>
        <p:spPr>
          <a:xfrm>
            <a:off x="163870" y="3536171"/>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3.</a:t>
            </a:r>
          </a:p>
        </p:txBody>
      </p:sp>
      <p:sp>
        <p:nvSpPr>
          <p:cNvPr id="80" name="TextBox 79"/>
          <p:cNvSpPr txBox="1"/>
          <p:nvPr/>
        </p:nvSpPr>
        <p:spPr>
          <a:xfrm>
            <a:off x="170687" y="4599700"/>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4.</a:t>
            </a:r>
          </a:p>
        </p:txBody>
      </p:sp>
      <p:sp>
        <p:nvSpPr>
          <p:cNvPr id="81" name="TextBox 80"/>
          <p:cNvSpPr txBox="1"/>
          <p:nvPr/>
        </p:nvSpPr>
        <p:spPr>
          <a:xfrm>
            <a:off x="197954" y="5660375"/>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5.</a:t>
            </a:r>
          </a:p>
        </p:txBody>
      </p:sp>
      <p:cxnSp>
        <p:nvCxnSpPr>
          <p:cNvPr id="94" name="Straight Connector 93"/>
          <p:cNvCxnSpPr/>
          <p:nvPr/>
        </p:nvCxnSpPr>
        <p:spPr>
          <a:xfrm flipV="1">
            <a:off x="9845340" y="1820813"/>
            <a:ext cx="1417055"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pic>
        <p:nvPicPr>
          <p:cNvPr id="82" name="Picture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4015" y="5341581"/>
            <a:ext cx="413087" cy="886042"/>
          </a:xfrm>
          <a:prstGeom prst="rect">
            <a:avLst/>
          </a:prstGeom>
        </p:spPr>
      </p:pic>
      <p:pic>
        <p:nvPicPr>
          <p:cNvPr id="91" name="Picture 9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4656" y="3166061"/>
            <a:ext cx="859903" cy="862798"/>
          </a:xfrm>
          <a:prstGeom prst="rect">
            <a:avLst/>
          </a:prstGeom>
        </p:spPr>
      </p:pic>
      <p:pic>
        <p:nvPicPr>
          <p:cNvPr id="92" name="Picture 9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647" y="4391198"/>
            <a:ext cx="1026664" cy="716954"/>
          </a:xfrm>
          <a:prstGeom prst="rect">
            <a:avLst/>
          </a:prstGeom>
        </p:spPr>
      </p:pic>
      <p:pic>
        <p:nvPicPr>
          <p:cNvPr id="95" name="Picture 9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43" y="5396900"/>
            <a:ext cx="658246" cy="785137"/>
          </a:xfrm>
          <a:prstGeom prst="rect">
            <a:avLst/>
          </a:prstGeom>
        </p:spPr>
      </p:pic>
      <p:sp>
        <p:nvSpPr>
          <p:cNvPr id="83" name="Rounded Rectangle 46">
            <a:extLst>
              <a:ext uri="{FF2B5EF4-FFF2-40B4-BE49-F238E27FC236}">
                <a16:creationId xmlns:a16="http://schemas.microsoft.com/office/drawing/2014/main" id="{C1BFD051-530C-4CD4-8853-80F855EBBFC4}"/>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5" name="Title 3">
            <a:extLst>
              <a:ext uri="{FF2B5EF4-FFF2-40B4-BE49-F238E27FC236}">
                <a16:creationId xmlns:a16="http://schemas.microsoft.com/office/drawing/2014/main" id="{ECA65F09-6E01-4C5D-9DFD-CFAD9CD06561}"/>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87" name="Picture 86" descr="A person in a white coat holding a clipboard&#10;&#10;Description automatically generated with medium confidence">
            <a:extLst>
              <a:ext uri="{FF2B5EF4-FFF2-40B4-BE49-F238E27FC236}">
                <a16:creationId xmlns:a16="http://schemas.microsoft.com/office/drawing/2014/main" id="{94CECFDE-2AB5-4434-9505-BA37795152B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2116"/>
          <a:stretch/>
        </p:blipFill>
        <p:spPr>
          <a:xfrm>
            <a:off x="1950805" y="4341001"/>
            <a:ext cx="708150" cy="819818"/>
          </a:xfrm>
          <a:prstGeom prst="rect">
            <a:avLst/>
          </a:prstGeom>
        </p:spPr>
      </p:pic>
      <p:pic>
        <p:nvPicPr>
          <p:cNvPr id="88" name="Picture 4">
            <a:extLst>
              <a:ext uri="{FF2B5EF4-FFF2-40B4-BE49-F238E27FC236}">
                <a16:creationId xmlns:a16="http://schemas.microsoft.com/office/drawing/2014/main" id="{2488D480-3784-4B80-8E5A-1EEB8E25F13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594" y="1138233"/>
            <a:ext cx="633836" cy="71786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descr="A picture containing black, darkness&#10;&#10;Description automatically generated">
            <a:extLst>
              <a:ext uri="{FF2B5EF4-FFF2-40B4-BE49-F238E27FC236}">
                <a16:creationId xmlns:a16="http://schemas.microsoft.com/office/drawing/2014/main" id="{C03E5834-B841-4422-B767-6C19BB5A19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3971" y="3218082"/>
            <a:ext cx="590483" cy="895519"/>
          </a:xfrm>
          <a:prstGeom prst="rect">
            <a:avLst/>
          </a:prstGeom>
        </p:spPr>
      </p:pic>
      <p:pic>
        <p:nvPicPr>
          <p:cNvPr id="98" name="Picture 4">
            <a:extLst>
              <a:ext uri="{FF2B5EF4-FFF2-40B4-BE49-F238E27FC236}">
                <a16:creationId xmlns:a16="http://schemas.microsoft.com/office/drawing/2014/main" id="{8974243F-881C-4840-A369-493E2147469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33640" y="2342030"/>
            <a:ext cx="633836" cy="717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439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971A4-C67F-4074-A1A4-38E19A04BC04}"/>
              </a:ext>
            </a:extLst>
          </p:cNvPr>
          <p:cNvSpPr>
            <a:spLocks noGrp="1"/>
          </p:cNvSpPr>
          <p:nvPr>
            <p:ph type="title"/>
          </p:nvPr>
        </p:nvSpPr>
        <p:spPr>
          <a:xfrm>
            <a:off x="-1" y="213557"/>
            <a:ext cx="5471411" cy="647577"/>
          </a:xfrm>
        </p:spPr>
        <p:txBody>
          <a:bodyPr>
            <a:normAutofit/>
          </a:bodyPr>
          <a:lstStyle/>
          <a:p>
            <a:r>
              <a:rPr lang="fr-FR" dirty="0"/>
              <a:t>Partenaire A - réponses</a:t>
            </a:r>
          </a:p>
        </p:txBody>
      </p:sp>
      <p:sp>
        <p:nvSpPr>
          <p:cNvPr id="3" name="Rectangle 2"/>
          <p:cNvSpPr/>
          <p:nvPr/>
        </p:nvSpPr>
        <p:spPr>
          <a:xfrm>
            <a:off x="688988" y="941144"/>
            <a:ext cx="1121948"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 name="Rectangle 31"/>
          <p:cNvSpPr/>
          <p:nvPr/>
        </p:nvSpPr>
        <p:spPr>
          <a:xfrm>
            <a:off x="1857391" y="941148"/>
            <a:ext cx="1085390" cy="109785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 name="TextBox 32"/>
          <p:cNvSpPr txBox="1"/>
          <p:nvPr/>
        </p:nvSpPr>
        <p:spPr>
          <a:xfrm>
            <a:off x="194619" y="1382201"/>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1.</a:t>
            </a:r>
          </a:p>
        </p:txBody>
      </p:sp>
      <p:sp>
        <p:nvSpPr>
          <p:cNvPr id="34" name="Rectangle 33"/>
          <p:cNvSpPr/>
          <p:nvPr/>
        </p:nvSpPr>
        <p:spPr>
          <a:xfrm>
            <a:off x="2989235" y="941144"/>
            <a:ext cx="8500801" cy="109785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8" name="Straight Connector 37"/>
          <p:cNvCxnSpPr/>
          <p:nvPr/>
        </p:nvCxnSpPr>
        <p:spPr>
          <a:xfrm flipV="1">
            <a:off x="3188918" y="1808232"/>
            <a:ext cx="1266538"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865320" y="1808232"/>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7185179" y="1808232"/>
            <a:ext cx="784197" cy="8"/>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8589207" y="1808232"/>
            <a:ext cx="765772" cy="755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688991" y="2109539"/>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1" name="Rectangle 50"/>
          <p:cNvSpPr/>
          <p:nvPr/>
        </p:nvSpPr>
        <p:spPr>
          <a:xfrm>
            <a:off x="1857394" y="2109543"/>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2" name="Rectangle 51"/>
          <p:cNvSpPr/>
          <p:nvPr/>
        </p:nvSpPr>
        <p:spPr>
          <a:xfrm>
            <a:off x="2989238" y="2109539"/>
            <a:ext cx="8500797"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53" name="Straight Connector 52"/>
          <p:cNvCxnSpPr/>
          <p:nvPr/>
        </p:nvCxnSpPr>
        <p:spPr>
          <a:xfrm flipV="1">
            <a:off x="3188921" y="2976627"/>
            <a:ext cx="1266535"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4913449" y="2976627"/>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7185182" y="2976627"/>
            <a:ext cx="1417055"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8972093" y="2976632"/>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688994" y="3176342"/>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8" name="Rectangle 57"/>
          <p:cNvSpPr/>
          <p:nvPr/>
        </p:nvSpPr>
        <p:spPr>
          <a:xfrm>
            <a:off x="1857397" y="3176346"/>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9" name="Rectangle 58"/>
          <p:cNvSpPr/>
          <p:nvPr/>
        </p:nvSpPr>
        <p:spPr>
          <a:xfrm>
            <a:off x="2989241" y="3176342"/>
            <a:ext cx="8500793"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60" name="Straight Connector 59"/>
          <p:cNvCxnSpPr/>
          <p:nvPr/>
        </p:nvCxnSpPr>
        <p:spPr>
          <a:xfrm flipV="1">
            <a:off x="3188924" y="4043430"/>
            <a:ext cx="1266532" cy="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4945536" y="4043430"/>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7185185" y="4043430"/>
            <a:ext cx="1424149"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8972096" y="4043435"/>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688994" y="4243137"/>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5" name="Rectangle 64"/>
          <p:cNvSpPr/>
          <p:nvPr/>
        </p:nvSpPr>
        <p:spPr>
          <a:xfrm>
            <a:off x="1857397" y="4243141"/>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6" name="Rectangle 65"/>
          <p:cNvSpPr/>
          <p:nvPr/>
        </p:nvSpPr>
        <p:spPr>
          <a:xfrm>
            <a:off x="2989242" y="4243137"/>
            <a:ext cx="8500792"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67" name="Straight Connector 66"/>
          <p:cNvCxnSpPr/>
          <p:nvPr/>
        </p:nvCxnSpPr>
        <p:spPr>
          <a:xfrm flipV="1">
            <a:off x="3188924" y="5108806"/>
            <a:ext cx="1266532" cy="1420"/>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4913452" y="5110225"/>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7185185" y="5097004"/>
            <a:ext cx="1375389" cy="13228"/>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688995" y="5309936"/>
            <a:ext cx="1121948"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2" name="Rectangle 71"/>
          <p:cNvSpPr/>
          <p:nvPr/>
        </p:nvSpPr>
        <p:spPr>
          <a:xfrm>
            <a:off x="1857398" y="5309940"/>
            <a:ext cx="1085390" cy="1001634"/>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3" name="Rectangle 72"/>
          <p:cNvSpPr/>
          <p:nvPr/>
        </p:nvSpPr>
        <p:spPr>
          <a:xfrm>
            <a:off x="2989242" y="5309936"/>
            <a:ext cx="8500791" cy="1001637"/>
          </a:xfrm>
          <a:prstGeom prst="rect">
            <a:avLst/>
          </a:prstGeom>
          <a:noFill/>
          <a:ln w="285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74" name="Straight Connector 73"/>
          <p:cNvCxnSpPr/>
          <p:nvPr/>
        </p:nvCxnSpPr>
        <p:spPr>
          <a:xfrm flipV="1">
            <a:off x="3188925" y="6171310"/>
            <a:ext cx="1266531" cy="5715"/>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4961579" y="6171310"/>
            <a:ext cx="1848282" cy="5718"/>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7185186" y="6171310"/>
            <a:ext cx="1568380" cy="5721"/>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8988139" y="6177029"/>
            <a:ext cx="1864325" cy="4"/>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194619" y="2472642"/>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79" name="TextBox 78"/>
          <p:cNvSpPr txBox="1"/>
          <p:nvPr/>
        </p:nvSpPr>
        <p:spPr>
          <a:xfrm>
            <a:off x="194619" y="3536171"/>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80" name="TextBox 79"/>
          <p:cNvSpPr txBox="1"/>
          <p:nvPr/>
        </p:nvSpPr>
        <p:spPr>
          <a:xfrm>
            <a:off x="201436" y="4599700"/>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81" name="TextBox 80"/>
          <p:cNvSpPr txBox="1"/>
          <p:nvPr/>
        </p:nvSpPr>
        <p:spPr>
          <a:xfrm>
            <a:off x="228703" y="5660375"/>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cxnSp>
        <p:nvCxnSpPr>
          <p:cNvPr id="94" name="Straight Connector 93"/>
          <p:cNvCxnSpPr/>
          <p:nvPr/>
        </p:nvCxnSpPr>
        <p:spPr>
          <a:xfrm flipV="1">
            <a:off x="9876089" y="1835803"/>
            <a:ext cx="1417055" cy="7"/>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2988820" y="1344358"/>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1" name="TextBox 90"/>
          <p:cNvSpPr txBox="1"/>
          <p:nvPr/>
        </p:nvSpPr>
        <p:spPr>
          <a:xfrm>
            <a:off x="5063473" y="1344358"/>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rPr>
              <a:t>femme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2" name="TextBox 91"/>
          <p:cNvSpPr txBox="1"/>
          <p:nvPr/>
        </p:nvSpPr>
        <p:spPr>
          <a:xfrm>
            <a:off x="6776099" y="1346732"/>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3" name="TextBox 92"/>
          <p:cNvSpPr txBox="1"/>
          <p:nvPr/>
        </p:nvSpPr>
        <p:spPr>
          <a:xfrm>
            <a:off x="8160922" y="1379311"/>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un</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5" name="TextBox 94"/>
          <p:cNvSpPr txBox="1"/>
          <p:nvPr/>
        </p:nvSpPr>
        <p:spPr>
          <a:xfrm>
            <a:off x="9694096" y="1338869"/>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4472C4">
                    <a:lumMod val="50000"/>
                  </a:srgbClr>
                </a:solidFill>
                <a:latin typeface="Century Gothic" panose="020B0502020202020204" pitchFamily="34" charset="0"/>
              </a:rPr>
              <a:t>chien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8" name="TextBox 97"/>
          <p:cNvSpPr txBox="1"/>
          <p:nvPr/>
        </p:nvSpPr>
        <p:spPr>
          <a:xfrm>
            <a:off x="2988820" y="2407493"/>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9" name="TextBox 98"/>
          <p:cNvSpPr txBox="1"/>
          <p:nvPr/>
        </p:nvSpPr>
        <p:spPr>
          <a:xfrm>
            <a:off x="5072421" y="2463052"/>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B0502020202020204" pitchFamily="34" charset="0"/>
              </a:rPr>
              <a:t>garçon</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0" name="TextBox 99"/>
          <p:cNvSpPr txBox="1"/>
          <p:nvPr/>
        </p:nvSpPr>
        <p:spPr>
          <a:xfrm>
            <a:off x="6996299" y="2500501"/>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1" name="TextBox 100"/>
          <p:cNvSpPr txBox="1"/>
          <p:nvPr/>
        </p:nvSpPr>
        <p:spPr>
          <a:xfrm>
            <a:off x="9083378" y="2536989"/>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B0502020202020204" pitchFamily="34" charset="0"/>
              </a:rPr>
              <a:t>drôle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2" name="TextBox 101"/>
          <p:cNvSpPr txBox="1"/>
          <p:nvPr/>
        </p:nvSpPr>
        <p:spPr>
          <a:xfrm>
            <a:off x="3040049" y="3469699"/>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3" name="TextBox 102"/>
          <p:cNvSpPr txBox="1"/>
          <p:nvPr/>
        </p:nvSpPr>
        <p:spPr>
          <a:xfrm>
            <a:off x="5095560" y="3581765"/>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B0502020202020204" pitchFamily="34" charset="0"/>
              </a:rPr>
              <a:t>chanteur</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6" name="TextBox 105"/>
          <p:cNvSpPr txBox="1"/>
          <p:nvPr/>
        </p:nvSpPr>
        <p:spPr>
          <a:xfrm>
            <a:off x="6984342" y="3563440"/>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7" name="TextBox 106"/>
          <p:cNvSpPr txBox="1"/>
          <p:nvPr/>
        </p:nvSpPr>
        <p:spPr>
          <a:xfrm>
            <a:off x="9039853" y="3568538"/>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B0502020202020204" pitchFamily="34" charset="0"/>
              </a:rPr>
              <a:t>sympa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8" name="TextBox 107"/>
          <p:cNvSpPr txBox="1"/>
          <p:nvPr/>
        </p:nvSpPr>
        <p:spPr>
          <a:xfrm>
            <a:off x="3050463" y="4637529"/>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9" name="TextBox 108"/>
          <p:cNvSpPr txBox="1"/>
          <p:nvPr/>
        </p:nvSpPr>
        <p:spPr>
          <a:xfrm>
            <a:off x="5095560" y="4667441"/>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fille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0" name="TextBox 109"/>
          <p:cNvSpPr txBox="1"/>
          <p:nvPr/>
        </p:nvSpPr>
        <p:spPr>
          <a:xfrm>
            <a:off x="6874067" y="4633096"/>
            <a:ext cx="18265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B0502020202020204" pitchFamily="34" charset="0"/>
              </a:rPr>
              <a:t>parle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cxnSp>
        <p:nvCxnSpPr>
          <p:cNvPr id="111" name="Straight Connector 110"/>
          <p:cNvCxnSpPr/>
          <p:nvPr/>
        </p:nvCxnSpPr>
        <p:spPr>
          <a:xfrm>
            <a:off x="9065110" y="5097244"/>
            <a:ext cx="1522447" cy="12512"/>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8988139" y="4638360"/>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4472C4">
                    <a:lumMod val="50000"/>
                  </a:srgbClr>
                </a:solidFill>
                <a:latin typeface="Century Gothic" panose="020B0502020202020204" pitchFamily="34" charset="0"/>
              </a:rPr>
              <a:t>français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6" name="TextBox 115"/>
          <p:cNvSpPr txBox="1"/>
          <p:nvPr/>
        </p:nvSpPr>
        <p:spPr>
          <a:xfrm>
            <a:off x="3072091" y="5624553"/>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7" name="TextBox 116"/>
          <p:cNvSpPr txBox="1"/>
          <p:nvPr/>
        </p:nvSpPr>
        <p:spPr>
          <a:xfrm>
            <a:off x="5103582" y="5686348"/>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chien</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8" name="TextBox 117"/>
          <p:cNvSpPr txBox="1"/>
          <p:nvPr/>
        </p:nvSpPr>
        <p:spPr>
          <a:xfrm>
            <a:off x="7045059" y="5686347"/>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9" name="TextBox 118"/>
          <p:cNvSpPr txBox="1"/>
          <p:nvPr/>
        </p:nvSpPr>
        <p:spPr>
          <a:xfrm>
            <a:off x="9076550" y="5686346"/>
            <a:ext cx="1564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calme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12" name="Picture 1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983" y="2237148"/>
            <a:ext cx="1026664" cy="716954"/>
          </a:xfrm>
          <a:prstGeom prst="rect">
            <a:avLst/>
          </a:prstGeom>
        </p:spPr>
      </p:pic>
      <p:pic>
        <p:nvPicPr>
          <p:cNvPr id="120" name="Picture 1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0255" y="1081195"/>
            <a:ext cx="859903" cy="862798"/>
          </a:xfrm>
          <a:prstGeom prst="rect">
            <a:avLst/>
          </a:prstGeom>
        </p:spPr>
      </p:pic>
      <p:pic>
        <p:nvPicPr>
          <p:cNvPr id="121" name="Picture 1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9946" y="5324509"/>
            <a:ext cx="415775" cy="891808"/>
          </a:xfrm>
          <a:prstGeom prst="rect">
            <a:avLst/>
          </a:prstGeom>
        </p:spPr>
      </p:pic>
      <p:pic>
        <p:nvPicPr>
          <p:cNvPr id="124" name="Picture 1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5405" y="3181051"/>
            <a:ext cx="859903" cy="862798"/>
          </a:xfrm>
          <a:prstGeom prst="rect">
            <a:avLst/>
          </a:prstGeom>
        </p:spPr>
      </p:pic>
      <p:pic>
        <p:nvPicPr>
          <p:cNvPr id="125" name="Picture 1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396" y="4406188"/>
            <a:ext cx="1026664" cy="716954"/>
          </a:xfrm>
          <a:prstGeom prst="rect">
            <a:avLst/>
          </a:prstGeom>
        </p:spPr>
      </p:pic>
      <p:pic>
        <p:nvPicPr>
          <p:cNvPr id="127" name="Picture 1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523" y="5446475"/>
            <a:ext cx="592759" cy="707026"/>
          </a:xfrm>
          <a:prstGeom prst="rect">
            <a:avLst/>
          </a:prstGeom>
        </p:spPr>
      </p:pic>
      <p:pic>
        <p:nvPicPr>
          <p:cNvPr id="129" name="Picture 1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36621" y="1343253"/>
            <a:ext cx="628972" cy="655179"/>
          </a:xfrm>
          <a:prstGeom prst="rect">
            <a:avLst/>
          </a:prstGeom>
        </p:spPr>
      </p:pic>
      <p:pic>
        <p:nvPicPr>
          <p:cNvPr id="132" name="Picture 1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8529" y="4495030"/>
            <a:ext cx="628972" cy="655179"/>
          </a:xfrm>
          <a:prstGeom prst="rect">
            <a:avLst/>
          </a:prstGeom>
        </p:spPr>
      </p:pic>
      <p:pic>
        <p:nvPicPr>
          <p:cNvPr id="133" name="Picture 1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07834" y="5615515"/>
            <a:ext cx="602013" cy="627097"/>
          </a:xfrm>
          <a:prstGeom prst="rect">
            <a:avLst/>
          </a:prstGeom>
        </p:spPr>
      </p:pic>
      <p:sp>
        <p:nvSpPr>
          <p:cNvPr id="83" name="Rounded Rectangle 46">
            <a:extLst>
              <a:ext uri="{FF2B5EF4-FFF2-40B4-BE49-F238E27FC236}">
                <a16:creationId xmlns:a16="http://schemas.microsoft.com/office/drawing/2014/main" id="{DB7FB44E-D2B6-4B15-B63E-0AD0BD0D438F}"/>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9" name="Title 3">
            <a:extLst>
              <a:ext uri="{FF2B5EF4-FFF2-40B4-BE49-F238E27FC236}">
                <a16:creationId xmlns:a16="http://schemas.microsoft.com/office/drawing/2014/main" id="{EEC4B51E-A52C-490A-9B65-BB5DF9B82C33}"/>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87" name="Picture 86" descr="A person in a white coat holding a clipboard&#10;&#10;Description automatically generated with medium confidence">
            <a:extLst>
              <a:ext uri="{FF2B5EF4-FFF2-40B4-BE49-F238E27FC236}">
                <a16:creationId xmlns:a16="http://schemas.microsoft.com/office/drawing/2014/main" id="{8B27F877-6765-4FE8-9F10-18056C51CB7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42116"/>
          <a:stretch/>
        </p:blipFill>
        <p:spPr>
          <a:xfrm>
            <a:off x="1982135" y="4354756"/>
            <a:ext cx="708150" cy="819818"/>
          </a:xfrm>
          <a:prstGeom prst="rect">
            <a:avLst/>
          </a:prstGeom>
        </p:spPr>
      </p:pic>
      <p:pic>
        <p:nvPicPr>
          <p:cNvPr id="88" name="Picture 4">
            <a:extLst>
              <a:ext uri="{FF2B5EF4-FFF2-40B4-BE49-F238E27FC236}">
                <a16:creationId xmlns:a16="http://schemas.microsoft.com/office/drawing/2014/main" id="{59989D57-70E1-4B5E-A1EA-5648FA692FA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82424" y="2265234"/>
            <a:ext cx="633836" cy="717867"/>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descr="A picture containing black, darkness&#10;&#10;Description automatically generated">
            <a:extLst>
              <a:ext uri="{FF2B5EF4-FFF2-40B4-BE49-F238E27FC236}">
                <a16:creationId xmlns:a16="http://schemas.microsoft.com/office/drawing/2014/main" id="{0CB9D73A-D5CE-4EA9-ADF5-FBB155928C1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3287" y="3229400"/>
            <a:ext cx="590483" cy="895519"/>
          </a:xfrm>
          <a:prstGeom prst="rect">
            <a:avLst/>
          </a:prstGeom>
        </p:spPr>
      </p:pic>
      <p:pic>
        <p:nvPicPr>
          <p:cNvPr id="104" name="Picture 4">
            <a:extLst>
              <a:ext uri="{FF2B5EF4-FFF2-40B4-BE49-F238E27FC236}">
                <a16:creationId xmlns:a16="http://schemas.microsoft.com/office/drawing/2014/main" id="{73153875-90AC-41F3-8E3D-75A42FE812C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6295" y="1201665"/>
            <a:ext cx="633836" cy="717867"/>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6926" y="2346098"/>
            <a:ext cx="628972" cy="655179"/>
          </a:xfrm>
          <a:prstGeom prst="rect">
            <a:avLst/>
          </a:prstGeom>
        </p:spPr>
      </p:pic>
      <p:pic>
        <p:nvPicPr>
          <p:cNvPr id="131" name="Picture 1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8419" y="3523158"/>
            <a:ext cx="628972" cy="655179"/>
          </a:xfrm>
          <a:prstGeom prst="rect">
            <a:avLst/>
          </a:prstGeom>
        </p:spPr>
      </p:pic>
    </p:spTree>
    <p:extLst>
      <p:ext uri="{BB962C8B-B14F-4D97-AF65-F5344CB8AC3E}">
        <p14:creationId xmlns:p14="http://schemas.microsoft.com/office/powerpoint/2010/main" val="268102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1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3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1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1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P spid="95" grpId="0"/>
      <p:bldP spid="98" grpId="0"/>
      <p:bldP spid="99" grpId="0"/>
      <p:bldP spid="100" grpId="0"/>
      <p:bldP spid="101" grpId="0"/>
      <p:bldP spid="102" grpId="0"/>
      <p:bldP spid="103" grpId="0"/>
      <p:bldP spid="106" grpId="0"/>
      <p:bldP spid="107" grpId="0"/>
      <p:bldP spid="108" grpId="0"/>
      <p:bldP spid="109" grpId="0"/>
      <p:bldP spid="110" grpId="0"/>
      <p:bldP spid="113" grpId="0"/>
      <p:bldP spid="116" grpId="0"/>
      <p:bldP spid="117" grpId="0"/>
      <p:bldP spid="118" grpId="0"/>
      <p:bldP spid="1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3090"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62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1.1</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6 - Lesson 12</a:t>
            </a:r>
          </a:p>
          <a:p>
            <a:pPr lvl="0">
              <a:defRPr/>
            </a:pPr>
            <a:r>
              <a:rPr lang="en-GB" sz="1800" dirty="0">
                <a:solidFill>
                  <a:prstClr val="white"/>
                </a:solidFill>
                <a:latin typeface="Century Gothic" panose="020B0502020202020204" pitchFamily="34" charset="0"/>
              </a:rPr>
              <a:t>Victoria Hobson / Rachel Hawkes / Catherine Morris </a:t>
            </a:r>
            <a:endParaRPr lang="en-GB" sz="2000" dirty="0">
              <a:solidFill>
                <a:prstClr val="white"/>
              </a:solidFill>
              <a:latin typeface="Century Gothic" panose="020B0502020202020204" pitchFamily="34" charset="0"/>
            </a:endParaRPr>
          </a:p>
          <a:p>
            <a:pPr lvl="0">
              <a:lnSpc>
                <a:spcPct val="100000"/>
              </a:lnSpc>
              <a:spcBef>
                <a:spcPts val="0"/>
              </a:spcBef>
              <a:defRPr/>
            </a:pPr>
            <a:r>
              <a:rPr lang="en-GB" sz="1800" dirty="0">
                <a:solidFill>
                  <a:prstClr val="white"/>
                </a:solidFill>
                <a:latin typeface="Century Gothic" panose="020B0502020202020204" pitchFamily="34" charset="0"/>
                <a:ea typeface="+mn-ea"/>
                <a:cs typeface="+mn-cs"/>
              </a:rPr>
              <a:t>Artwork by: Chloé Motard</a:t>
            </a:r>
          </a:p>
          <a:p>
            <a:pPr lvl="0">
              <a:defRPr/>
            </a:pPr>
            <a:r>
              <a:rPr lang="en-GB" sz="1800" dirty="0">
                <a:solidFill>
                  <a:prstClr val="white"/>
                </a:solidFill>
                <a:latin typeface="Century Gothic" panose="020B0502020202020204" pitchFamily="34" charset="0"/>
              </a:rPr>
              <a:t>Date updated: 20.05.23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4484" y="2583656"/>
            <a:ext cx="4864546" cy="844550"/>
          </a:xfrm>
        </p:spPr>
        <p:txBody>
          <a:bodyPr>
            <a:normAutofit fontScale="92500" lnSpcReduction="20000"/>
          </a:bodyPr>
          <a:lstStyle/>
          <a:p>
            <a:r>
              <a:rPr lang="en-GB" dirty="0"/>
              <a:t>definite article (l’, les)</a:t>
            </a:r>
            <a:br>
              <a:rPr lang="en-GB" dirty="0"/>
            </a:br>
            <a:r>
              <a:rPr lang="en-GB" dirty="0"/>
              <a:t>plural marking on nouns (-s)</a:t>
            </a:r>
            <a:br>
              <a:rPr lang="en-GB" dirty="0"/>
            </a:br>
            <a:r>
              <a:rPr lang="en-GB" dirty="0"/>
              <a:t>SSC [on]</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363538" y="1952625"/>
            <a:ext cx="7709308" cy="844550"/>
          </a:xfrm>
        </p:spPr>
        <p:txBody>
          <a:bodyPr>
            <a:normAutofit/>
          </a:bodyPr>
          <a:lstStyle/>
          <a:p>
            <a:r>
              <a:rPr lang="en-GB" sz="2800" dirty="0"/>
              <a:t>Talking about a specific person or thing [2[</a:t>
            </a:r>
          </a:p>
        </p:txBody>
      </p:sp>
      <p:sp>
        <p:nvSpPr>
          <p:cNvPr id="7" name="Text Placeholder 3">
            <a:extLst>
              <a:ext uri="{FF2B5EF4-FFF2-40B4-BE49-F238E27FC236}">
                <a16:creationId xmlns:a16="http://schemas.microsoft.com/office/drawing/2014/main" id="{A89C6893-F64B-4800-AC36-AE73A3332996}"/>
              </a:ext>
            </a:extLst>
          </p:cNvPr>
          <p:cNvSpPr txBox="1">
            <a:spLocks/>
          </p:cNvSpPr>
          <p:nvPr/>
        </p:nvSpPr>
        <p:spPr>
          <a:xfrm>
            <a:off x="363537" y="1108075"/>
            <a:ext cx="9079402" cy="8445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5400" b="1"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prstClr val="white"/>
                </a:solidFill>
              </a:rPr>
              <a:t>Identity: others</a:t>
            </a:r>
            <a:endParaRPr lang="en-GB" sz="4000" dirty="0"/>
          </a:p>
        </p:txBody>
      </p:sp>
      <p:pic>
        <p:nvPicPr>
          <p:cNvPr id="9" name="Picture 8" descr="A blue map of the united kingdom&#10;&#10;Description automatically generated">
            <a:extLst>
              <a:ext uri="{FF2B5EF4-FFF2-40B4-BE49-F238E27FC236}">
                <a16:creationId xmlns:a16="http://schemas.microsoft.com/office/drawing/2014/main" id="{9ED7E9D4-2765-498D-858A-9DB1A46D52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4809" y="1142327"/>
            <a:ext cx="3223414" cy="5013329"/>
          </a:xfrm>
          <a:prstGeom prst="rect">
            <a:avLst/>
          </a:prstGeom>
        </p:spPr>
      </p:pic>
      <p:pic>
        <p:nvPicPr>
          <p:cNvPr id="8" name="Picture 7" descr="A close up of a logo&#10;&#10;Description automatically generated">
            <a:extLst>
              <a:ext uri="{FF2B5EF4-FFF2-40B4-BE49-F238E27FC236}">
                <a16:creationId xmlns:a16="http://schemas.microsoft.com/office/drawing/2014/main" id="{EF7D44F9-633A-4CDF-8B0A-029DBBFC56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3458" y="3921615"/>
            <a:ext cx="1794058" cy="1794058"/>
          </a:xfrm>
          <a:prstGeom prst="rect">
            <a:avLst/>
          </a:prstGeom>
        </p:spPr>
      </p:pic>
    </p:spTree>
    <p:extLst>
      <p:ext uri="{BB962C8B-B14F-4D97-AF65-F5344CB8AC3E}">
        <p14:creationId xmlns:p14="http://schemas.microsoft.com/office/powerpoint/2010/main" val="415376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6B857-30DF-C748-BA5B-B99AA3FABCDD}"/>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on</a:t>
            </a:r>
            <a:endParaRPr lang="en-US" dirty="0"/>
          </a:p>
        </p:txBody>
      </p:sp>
      <p:pic>
        <p:nvPicPr>
          <p:cNvPr id="6146" name="Picture 2" descr="a forbidden sign"/>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90185" y="1436433"/>
            <a:ext cx="3011629" cy="3011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8915" y="4376300"/>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98510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n n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subTnLst>
                                    <p:audio>
                                      <p:cMediaNode>
                                        <p:cTn display="0" masterRel="sameClick">
                                          <p:stCondLst>
                                            <p:cond evt="begin" delay="0">
                                              <p:tn val="15"/>
                                            </p:cond>
                                          </p:stCondLst>
                                          <p:endCondLst>
                                            <p:cond evt="onStopAudio" delay="0">
                                              <p:tgtEl>
                                                <p:sldTgt/>
                                              </p:tgtEl>
                                            </p:cond>
                                          </p:endCondLst>
                                        </p:cTn>
                                        <p:tgtEl>
                                          <p:sndTgt r:embed="rId4" name="on n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C40602-E7EA-0C4F-ABAF-3753BB2DDE60}"/>
              </a:ext>
            </a:extLst>
          </p:cNvPr>
          <p:cNvSpPr>
            <a:spLocks noGrp="1"/>
          </p:cNvSpPr>
          <p:nvPr>
            <p:ph type="title"/>
          </p:nvPr>
        </p:nvSpPr>
        <p:spPr>
          <a:xfrm>
            <a:off x="144518" y="0"/>
            <a:ext cx="10515600" cy="1325563"/>
          </a:xfrm>
        </p:spPr>
        <p:txBody>
          <a:bodyPr>
            <a:normAutofit fontScale="90000"/>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on</a:t>
            </a:r>
            <a:endParaRPr lang="en-US" dirty="0"/>
          </a:p>
        </p:txBody>
      </p:sp>
      <p:sp>
        <p:nvSpPr>
          <p:cNvPr id="3" name="TextBox 2"/>
          <p:cNvSpPr txBox="1"/>
          <p:nvPr/>
        </p:nvSpPr>
        <p:spPr>
          <a:xfrm>
            <a:off x="3327967" y="1933724"/>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134323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n n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6B857-30DF-C748-BA5B-B99AA3FABCDD}"/>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on</a:t>
            </a:r>
            <a:endParaRPr lang="en-US" dirty="0"/>
          </a:p>
        </p:txBody>
      </p:sp>
      <p:pic>
        <p:nvPicPr>
          <p:cNvPr id="6146" name="Picture 2" descr="a forbidden sign"/>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90185" y="1436433"/>
            <a:ext cx="3011629" cy="3011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8915" y="4376300"/>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166948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51029" y="169923"/>
            <a:ext cx="10515600" cy="1325563"/>
          </a:xfrm>
        </p:spPr>
        <p:txBody>
          <a:bodyPr>
            <a:normAutofit fontScale="90000"/>
          </a:bodyPr>
          <a:lstStyle/>
          <a:p>
            <a:pPr algn="ctr"/>
            <a:r>
              <a:rPr lang="en-GB" sz="13300" b="1" dirty="0">
                <a:solidFill>
                  <a:srgbClr val="115076"/>
                </a:solidFill>
                <a:cs typeface="Calibri" panose="020F0502020204030204" pitchFamily="34" charset="0"/>
              </a:rPr>
              <a:t>on</a:t>
            </a:r>
            <a:endParaRPr lang="en-GB" dirty="0"/>
          </a:p>
        </p:txBody>
      </p:sp>
      <p:sp>
        <p:nvSpPr>
          <p:cNvPr id="19" name="Rounded Rectangle 18" descr="rectangle"/>
          <p:cNvSpPr/>
          <p:nvPr/>
        </p:nvSpPr>
        <p:spPr>
          <a:xfrm>
            <a:off x="4884420" y="1739584"/>
            <a:ext cx="2423160" cy="2569779"/>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forbidden sig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24946" y="1945862"/>
            <a:ext cx="1343992" cy="134399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001114" y="3213952"/>
            <a:ext cx="2215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388542" y="431407"/>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e number elev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4635" y="1447070"/>
            <a:ext cx="1647506" cy="1444314"/>
          </a:xfrm>
          <a:prstGeom prst="rect">
            <a:avLst/>
          </a:prstGeom>
          <a:effectLst>
            <a:outerShdw blurRad="50800" dist="38100" dir="5400000" algn="t" rotWithShape="0">
              <a:prstClr val="black">
                <a:alpha val="40000"/>
              </a:prstClr>
            </a:outerShdw>
          </a:effectLst>
        </p:spPr>
      </p:pic>
      <p:sp>
        <p:nvSpPr>
          <p:cNvPr id="23" name="TextBox 22"/>
          <p:cNvSpPr txBox="1"/>
          <p:nvPr/>
        </p:nvSpPr>
        <p:spPr>
          <a:xfrm>
            <a:off x="819551" y="3573537"/>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pic>
        <p:nvPicPr>
          <p:cNvPr id="14" name="Picture 13" descr="the glob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4635" y="4470483"/>
            <a:ext cx="1808976" cy="1688378"/>
          </a:xfrm>
          <a:prstGeom prst="rect">
            <a:avLst/>
          </a:prstGeom>
        </p:spPr>
      </p:pic>
      <p:sp>
        <p:nvSpPr>
          <p:cNvPr id="21" name="TextBox 20"/>
          <p:cNvSpPr txBox="1"/>
          <p:nvPr/>
        </p:nvSpPr>
        <p:spPr>
          <a:xfrm>
            <a:off x="4256381" y="4523779"/>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5040229" y="5420198"/>
            <a:ext cx="201529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show]</a:t>
            </a:r>
          </a:p>
        </p:txBody>
      </p:sp>
      <p:sp>
        <p:nvSpPr>
          <p:cNvPr id="26" name="TextBox 25"/>
          <p:cNvSpPr txBox="1"/>
          <p:nvPr/>
        </p:nvSpPr>
        <p:spPr>
          <a:xfrm>
            <a:off x="7251333" y="431407"/>
            <a:ext cx="53266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tinuer</a:t>
            </a:r>
          </a:p>
        </p:txBody>
      </p:sp>
      <p:sp>
        <p:nvSpPr>
          <p:cNvPr id="5" name="Rectangle 4"/>
          <p:cNvSpPr/>
          <p:nvPr/>
        </p:nvSpPr>
        <p:spPr>
          <a:xfrm>
            <a:off x="8368404" y="1263692"/>
            <a:ext cx="30925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continue]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TextBox 21"/>
          <p:cNvSpPr txBox="1"/>
          <p:nvPr/>
        </p:nvSpPr>
        <p:spPr>
          <a:xfrm>
            <a:off x="8422499" y="3573538"/>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3" name="Rectangle 2"/>
          <p:cNvSpPr/>
          <p:nvPr/>
        </p:nvSpPr>
        <p:spPr>
          <a:xfrm>
            <a:off x="8422499" y="4470483"/>
            <a:ext cx="313739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the back]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13149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non.wav"/>
                                        </p:tgtEl>
                                      </p:cMediaNode>
                                    </p:audio>
                                  </p:sub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subTnLst>
                                    <p:audio>
                                      <p:cMediaNode>
                                        <p:cTn display="0" masterRel="sameClick">
                                          <p:stCondLst>
                                            <p:cond evt="begin" delay="0">
                                              <p:tn val="16"/>
                                            </p:cond>
                                          </p:stCondLst>
                                          <p:endCondLst>
                                            <p:cond evt="onStopAudio" delay="0">
                                              <p:tgtEl>
                                                <p:sldTgt/>
                                              </p:tgtEl>
                                            </p:cond>
                                          </p:endCondLst>
                                        </p:cTn>
                                        <p:tgtEl>
                                          <p:sndTgt r:embed="rId5" name="on n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6" name="on onz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on onz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subTnLst>
                                    <p:audio>
                                      <p:cMediaNode>
                                        <p:cTn display="0" masterRel="sameClick">
                                          <p:stCondLst>
                                            <p:cond evt="begin" delay="0">
                                              <p:tn val="31"/>
                                            </p:cond>
                                          </p:stCondLst>
                                          <p:endCondLst>
                                            <p:cond evt="onStopAudio" delay="0">
                                              <p:tgtEl>
                                                <p:sldTgt/>
                                              </p:tgtEl>
                                            </p:cond>
                                          </p:endCondLst>
                                        </p:cTn>
                                        <p:tgtEl>
                                          <p:sndTgt r:embed="rId7" name="on continu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7" name="on continu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8" name="on mon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8" name="on mon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subTnLst>
                                    <p:audio>
                                      <p:cMediaNode>
                                        <p:cTn display="0" masterRel="sameClick">
                                          <p:stCondLst>
                                            <p:cond evt="begin" delay="0">
                                              <p:tn val="51"/>
                                            </p:cond>
                                          </p:stCondLst>
                                          <p:endCondLst>
                                            <p:cond evt="onStopAudio" delay="0">
                                              <p:tgtEl>
                                                <p:sldTgt/>
                                              </p:tgtEl>
                                            </p:cond>
                                          </p:endCondLst>
                                        </p:cTn>
                                        <p:tgtEl>
                                          <p:sndTgt r:embed="rId9" name="on montr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subTnLst>
                                    <p:audio>
                                      <p:cMediaNode>
                                        <p:cTn display="0" masterRel="sameClick">
                                          <p:stCondLst>
                                            <p:cond evt="begin" delay="0">
                                              <p:tn val="56"/>
                                            </p:cond>
                                          </p:stCondLst>
                                          <p:endCondLst>
                                            <p:cond evt="onStopAudio" delay="0">
                                              <p:tgtEl>
                                                <p:sldTgt/>
                                              </p:tgtEl>
                                            </p:cond>
                                          </p:endCondLst>
                                        </p:cTn>
                                        <p:tgtEl>
                                          <p:sndTgt r:embed="rId9" name="on montr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10" name="on au fond.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10" name="on au fo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17" grpId="0"/>
      <p:bldP spid="20" grpId="0"/>
      <p:bldP spid="23" grpId="0"/>
      <p:bldP spid="21" grpId="0"/>
      <p:bldP spid="4" grpId="0"/>
      <p:bldP spid="26" grpId="0"/>
      <p:bldP spid="5" grpId="0"/>
      <p:bldP spid="2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166406"/>
            <a:ext cx="10515600" cy="1325563"/>
          </a:xfrm>
        </p:spPr>
        <p:txBody>
          <a:bodyPr>
            <a:noAutofit/>
          </a:bodyPr>
          <a:lstStyle/>
          <a:p>
            <a:pPr algn="ctr"/>
            <a:r>
              <a:rPr lang="en-GB" sz="12000" b="1" dirty="0">
                <a:solidFill>
                  <a:srgbClr val="115076"/>
                </a:solidFill>
                <a:cs typeface="Calibri" panose="020F0502020204030204" pitchFamily="34" charset="0"/>
              </a:rPr>
              <a:t>on</a:t>
            </a:r>
          </a:p>
        </p:txBody>
      </p:sp>
      <p:sp>
        <p:nvSpPr>
          <p:cNvPr id="19" name="Rounded Rectangle 18" descr="rectangle"/>
          <p:cNvSpPr/>
          <p:nvPr/>
        </p:nvSpPr>
        <p:spPr>
          <a:xfrm>
            <a:off x="4884420" y="1739584"/>
            <a:ext cx="2423160" cy="2569779"/>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p:cNvSpPr txBox="1"/>
          <p:nvPr/>
        </p:nvSpPr>
        <p:spPr>
          <a:xfrm>
            <a:off x="5001114" y="3213952"/>
            <a:ext cx="2215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388542" y="431407"/>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3" name="TextBox 22"/>
          <p:cNvSpPr txBox="1"/>
          <p:nvPr/>
        </p:nvSpPr>
        <p:spPr>
          <a:xfrm>
            <a:off x="819551" y="3573537"/>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sp>
        <p:nvSpPr>
          <p:cNvPr id="21" name="TextBox 20"/>
          <p:cNvSpPr txBox="1"/>
          <p:nvPr/>
        </p:nvSpPr>
        <p:spPr>
          <a:xfrm>
            <a:off x="4256381" y="4523779"/>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a:off x="7251333" y="431407"/>
            <a:ext cx="53266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tinuer</a:t>
            </a:r>
          </a:p>
        </p:txBody>
      </p:sp>
      <p:sp>
        <p:nvSpPr>
          <p:cNvPr id="22" name="TextBox 21"/>
          <p:cNvSpPr txBox="1"/>
          <p:nvPr/>
        </p:nvSpPr>
        <p:spPr>
          <a:xfrm>
            <a:off x="8422499" y="3573538"/>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pic>
        <p:nvPicPr>
          <p:cNvPr id="10" name="Picture 2" descr="forbidden sign">
            <a:extLst>
              <a:ext uri="{FF2B5EF4-FFF2-40B4-BE49-F238E27FC236}">
                <a16:creationId xmlns:a16="http://schemas.microsoft.com/office/drawing/2014/main" id="{43ABCD3D-8CB3-604E-B43F-71AFB767D70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24946" y="1945862"/>
            <a:ext cx="1343992" cy="134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2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non.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subTnLst>
                                    <p:audio>
                                      <p:cMediaNode>
                                        <p:cTn display="0" masterRel="sameClick">
                                          <p:stCondLst>
                                            <p:cond evt="begin" delay="0">
                                              <p:tn val="16"/>
                                            </p:cond>
                                          </p:stCondLst>
                                          <p:endCondLst>
                                            <p:cond evt="onStopAudio" delay="0">
                                              <p:tgtEl>
                                                <p:sldTgt/>
                                              </p:tgtEl>
                                            </p:cond>
                                          </p:endCondLst>
                                        </p:cTn>
                                        <p:tgtEl>
                                          <p:sndTgt r:embed="rId5" name="on n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6" name="on onz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subTnLst>
                                    <p:audio>
                                      <p:cMediaNode>
                                        <p:cTn display="0" masterRel="sameClick">
                                          <p:stCondLst>
                                            <p:cond evt="begin" delay="0">
                                              <p:tn val="26"/>
                                            </p:cond>
                                          </p:stCondLst>
                                          <p:endCondLst>
                                            <p:cond evt="onStopAudio" delay="0">
                                              <p:tgtEl>
                                                <p:sldTgt/>
                                              </p:tgtEl>
                                            </p:cond>
                                          </p:endCondLst>
                                        </p:cTn>
                                        <p:tgtEl>
                                          <p:sndTgt r:embed="rId7" name="on continu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subTnLst>
                                    <p:audio>
                                      <p:cMediaNode>
                                        <p:cTn display="0" masterRel="sameClick">
                                          <p:stCondLst>
                                            <p:cond evt="begin" delay="0">
                                              <p:tn val="31"/>
                                            </p:cond>
                                          </p:stCondLst>
                                          <p:endCondLst>
                                            <p:cond evt="onStopAudio" delay="0">
                                              <p:tgtEl>
                                                <p:sldTgt/>
                                              </p:tgtEl>
                                            </p:cond>
                                          </p:endCondLst>
                                        </p:cTn>
                                        <p:tgtEl>
                                          <p:sndTgt r:embed="rId8" name="on mond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subTnLst>
                                    <p:audio>
                                      <p:cMediaNode>
                                        <p:cTn display="0" masterRel="sameClick">
                                          <p:stCondLst>
                                            <p:cond evt="begin" delay="0">
                                              <p:tn val="36"/>
                                            </p:cond>
                                          </p:stCondLst>
                                          <p:endCondLst>
                                            <p:cond evt="onStopAudio" delay="0">
                                              <p:tgtEl>
                                                <p:sldTgt/>
                                              </p:tgtEl>
                                            </p:cond>
                                          </p:endCondLst>
                                        </p:cTn>
                                        <p:tgtEl>
                                          <p:sndTgt r:embed="rId9" name="on montr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subTnLst>
                                    <p:audio>
                                      <p:cMediaNode>
                                        <p:cTn display="0" masterRel="sameClick">
                                          <p:stCondLst>
                                            <p:cond evt="begin" delay="0">
                                              <p:tn val="41"/>
                                            </p:cond>
                                          </p:stCondLst>
                                          <p:endCondLst>
                                            <p:cond evt="onStopAudio" delay="0">
                                              <p:tgtEl>
                                                <p:sldTgt/>
                                              </p:tgtEl>
                                            </p:cond>
                                          </p:endCondLst>
                                        </p:cTn>
                                        <p:tgtEl>
                                          <p:sndTgt r:embed="rId10" name="on au fo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17" grpId="0"/>
      <p:bldP spid="20" grpId="0"/>
      <p:bldP spid="23" grpId="0"/>
      <p:bldP spid="21" grpId="0"/>
      <p:bldP spid="26"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166406"/>
            <a:ext cx="10515600" cy="1325563"/>
          </a:xfrm>
        </p:spPr>
        <p:txBody>
          <a:bodyPr>
            <a:noAutofit/>
          </a:bodyPr>
          <a:lstStyle/>
          <a:p>
            <a:pPr algn="ctr"/>
            <a:r>
              <a:rPr lang="en-GB" sz="12000" b="1" dirty="0">
                <a:solidFill>
                  <a:srgbClr val="115076"/>
                </a:solidFill>
                <a:cs typeface="Calibri" panose="020F0502020204030204" pitchFamily="34" charset="0"/>
              </a:rPr>
              <a:t>on</a:t>
            </a:r>
          </a:p>
        </p:txBody>
      </p:sp>
      <p:sp>
        <p:nvSpPr>
          <p:cNvPr id="19" name="Rounded Rectangle 18" descr="rectangle"/>
          <p:cNvSpPr/>
          <p:nvPr/>
        </p:nvSpPr>
        <p:spPr>
          <a:xfrm>
            <a:off x="4884420" y="1739584"/>
            <a:ext cx="2423160" cy="2569779"/>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p:cNvSpPr txBox="1"/>
          <p:nvPr/>
        </p:nvSpPr>
        <p:spPr>
          <a:xfrm>
            <a:off x="5001114" y="3213952"/>
            <a:ext cx="2215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388542" y="431407"/>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3" name="TextBox 22"/>
          <p:cNvSpPr txBox="1"/>
          <p:nvPr/>
        </p:nvSpPr>
        <p:spPr>
          <a:xfrm>
            <a:off x="819551" y="3573537"/>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sp>
        <p:nvSpPr>
          <p:cNvPr id="21" name="TextBox 20"/>
          <p:cNvSpPr txBox="1"/>
          <p:nvPr/>
        </p:nvSpPr>
        <p:spPr>
          <a:xfrm>
            <a:off x="4256381" y="4523779"/>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a:off x="7251333" y="431407"/>
            <a:ext cx="53266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tinuer</a:t>
            </a:r>
          </a:p>
        </p:txBody>
      </p:sp>
      <p:sp>
        <p:nvSpPr>
          <p:cNvPr id="22" name="TextBox 21"/>
          <p:cNvSpPr txBox="1"/>
          <p:nvPr/>
        </p:nvSpPr>
        <p:spPr>
          <a:xfrm>
            <a:off x="8422499" y="3573538"/>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pic>
        <p:nvPicPr>
          <p:cNvPr id="10" name="Picture 2" descr="forbidden sign">
            <a:extLst>
              <a:ext uri="{FF2B5EF4-FFF2-40B4-BE49-F238E27FC236}">
                <a16:creationId xmlns:a16="http://schemas.microsoft.com/office/drawing/2014/main" id="{43ABCD3D-8CB3-604E-B43F-71AFB767D7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24946" y="1945862"/>
            <a:ext cx="1343992" cy="134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17" grpId="0"/>
      <p:bldP spid="20" grpId="0"/>
      <p:bldP spid="23" grpId="0"/>
      <p:bldP spid="21" grpId="0"/>
      <p:bldP spid="26"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B32F98-AD80-034A-BB8B-7CE1F1DFF048}"/>
              </a:ext>
            </a:extLst>
          </p:cNvPr>
          <p:cNvSpPr>
            <a:spLocks noGrp="1"/>
          </p:cNvSpPr>
          <p:nvPr>
            <p:ph type="title"/>
          </p:nvPr>
        </p:nvSpPr>
        <p:spPr>
          <a:xfrm>
            <a:off x="0" y="-122226"/>
            <a:ext cx="10515600" cy="1325563"/>
          </a:xfrm>
        </p:spPr>
        <p:txBody>
          <a:bodyPr>
            <a:normAutofit fontScale="90000"/>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sp>
        <p:nvSpPr>
          <p:cNvPr id="3" name="TextBox 2"/>
          <p:cNvSpPr txBox="1"/>
          <p:nvPr/>
        </p:nvSpPr>
        <p:spPr>
          <a:xfrm>
            <a:off x="2289373" y="1891995"/>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198126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en enfa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4" name="TextBox 14">
            <a:extLst>
              <a:ext uri="{FF2B5EF4-FFF2-40B4-BE49-F238E27FC236}">
                <a16:creationId xmlns:a16="http://schemas.microsoft.com/office/drawing/2014/main" id="{4261DB87-27CC-42AA-8D5D-8209E381B249}"/>
              </a:ext>
            </a:extLst>
          </p:cNvPr>
          <p:cNvSpPr txBox="1"/>
          <p:nvPr/>
        </p:nvSpPr>
        <p:spPr>
          <a:xfrm>
            <a:off x="7126014" y="4577701"/>
            <a:ext cx="4449226"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__ </a:t>
            </a:r>
            <a:r>
              <a:rPr kumimoji="0" lang="en-GB" sz="38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pont</a:t>
            </a:r>
            <a:r>
              <a:rPr kumimoji="0" lang="en-GB" sz="3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bridge</a:t>
            </a:r>
          </a:p>
        </p:txBody>
      </p:sp>
      <p:sp>
        <p:nvSpPr>
          <p:cNvPr id="15" name="TextBox 19">
            <a:extLst>
              <a:ext uri="{FF2B5EF4-FFF2-40B4-BE49-F238E27FC236}">
                <a16:creationId xmlns:a16="http://schemas.microsoft.com/office/drawing/2014/main" id="{3FB28BD6-1651-418F-BED8-989101759FE7}"/>
              </a:ext>
            </a:extLst>
          </p:cNvPr>
          <p:cNvSpPr txBox="1"/>
          <p:nvPr/>
        </p:nvSpPr>
        <p:spPr>
          <a:xfrm>
            <a:off x="7126013" y="5223246"/>
            <a:ext cx="4180285"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__ </a:t>
            </a:r>
            <a:r>
              <a:rPr kumimoji="0" lang="en-GB" sz="38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sont</a:t>
            </a:r>
            <a:r>
              <a:rPr kumimoji="0" lang="en-GB" sz="3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(they) are</a:t>
            </a:r>
          </a:p>
        </p:txBody>
      </p:sp>
      <p:sp>
        <p:nvSpPr>
          <p:cNvPr id="16" name="TextBox 20">
            <a:extLst>
              <a:ext uri="{FF2B5EF4-FFF2-40B4-BE49-F238E27FC236}">
                <a16:creationId xmlns:a16="http://schemas.microsoft.com/office/drawing/2014/main" id="{AF252ABA-1357-4C4F-9846-7D5320E207E5}"/>
              </a:ext>
            </a:extLst>
          </p:cNvPr>
          <p:cNvSpPr txBox="1"/>
          <p:nvPr/>
        </p:nvSpPr>
        <p:spPr>
          <a:xfrm>
            <a:off x="6666010" y="2064323"/>
            <a:ext cx="3419967"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 on</a:t>
            </a:r>
          </a:p>
        </p:txBody>
      </p:sp>
      <p:sp>
        <p:nvSpPr>
          <p:cNvPr id="17" name="TextBox 29">
            <a:extLst>
              <a:ext uri="{FF2B5EF4-FFF2-40B4-BE49-F238E27FC236}">
                <a16:creationId xmlns:a16="http://schemas.microsoft.com/office/drawing/2014/main" id="{5D5B3E4A-CFDE-4B81-AB5F-B7E264D0FA11}"/>
              </a:ext>
            </a:extLst>
          </p:cNvPr>
          <p:cNvSpPr txBox="1"/>
          <p:nvPr/>
        </p:nvSpPr>
        <p:spPr>
          <a:xfrm>
            <a:off x="1980877" y="2003440"/>
            <a:ext cx="3410469"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e/an</a:t>
            </a:r>
          </a:p>
        </p:txBody>
      </p:sp>
      <p:sp>
        <p:nvSpPr>
          <p:cNvPr id="19" name="Action Button: Custom 21">
            <a:hlinkClick r:id="" action="ppaction://noaction" highlightClick="1">
              <a:snd r:embed="rId3" name="phonE.wav"/>
            </a:hlinkClick>
            <a:extLst>
              <a:ext uri="{FF2B5EF4-FFF2-40B4-BE49-F238E27FC236}">
                <a16:creationId xmlns:a16="http://schemas.microsoft.com/office/drawing/2014/main" id="{9B8DD0CF-B6B8-460B-B44C-809C55C6AC3E}"/>
              </a:ext>
            </a:extLst>
          </p:cNvPr>
          <p:cNvSpPr/>
          <p:nvPr/>
        </p:nvSpPr>
        <p:spPr>
          <a:xfrm>
            <a:off x="1527089" y="5357233"/>
            <a:ext cx="453788" cy="452927"/>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e</a:t>
            </a:r>
          </a:p>
        </p:txBody>
      </p:sp>
      <p:sp>
        <p:nvSpPr>
          <p:cNvPr id="20" name="Action Button: Custom 21">
            <a:hlinkClick r:id="" action="ppaction://noaction" highlightClick="1">
              <a:snd r:embed="rId4" name="phonD.wav"/>
            </a:hlinkClick>
            <a:extLst>
              <a:ext uri="{FF2B5EF4-FFF2-40B4-BE49-F238E27FC236}">
                <a16:creationId xmlns:a16="http://schemas.microsoft.com/office/drawing/2014/main" id="{9B8DD0CF-B6B8-460B-B44C-809C55C6AC3E}"/>
              </a:ext>
            </a:extLst>
          </p:cNvPr>
          <p:cNvSpPr/>
          <p:nvPr/>
        </p:nvSpPr>
        <p:spPr>
          <a:xfrm>
            <a:off x="1527089" y="4733589"/>
            <a:ext cx="453788" cy="452927"/>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d</a:t>
            </a:r>
          </a:p>
        </p:txBody>
      </p:sp>
      <p:sp>
        <p:nvSpPr>
          <p:cNvPr id="21" name="Action Button: Custom 21">
            <a:hlinkClick r:id="" action="ppaction://noaction" highlightClick="1">
              <a:snd r:embed="rId5" name="phonC.wav"/>
            </a:hlinkClick>
            <a:extLst>
              <a:ext uri="{FF2B5EF4-FFF2-40B4-BE49-F238E27FC236}">
                <a16:creationId xmlns:a16="http://schemas.microsoft.com/office/drawing/2014/main" id="{9B8DD0CF-B6B8-460B-B44C-809C55C6AC3E}"/>
              </a:ext>
            </a:extLst>
          </p:cNvPr>
          <p:cNvSpPr/>
          <p:nvPr/>
        </p:nvSpPr>
        <p:spPr>
          <a:xfrm>
            <a:off x="1531668" y="4109945"/>
            <a:ext cx="453788" cy="452927"/>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c</a:t>
            </a:r>
          </a:p>
        </p:txBody>
      </p:sp>
      <p:sp>
        <p:nvSpPr>
          <p:cNvPr id="22" name="Action Button: Custom 21">
            <a:hlinkClick r:id="" action="ppaction://noaction" highlightClick="1">
              <a:snd r:embed="rId6" name="phonB.wav"/>
            </a:hlinkClick>
            <a:extLst>
              <a:ext uri="{FF2B5EF4-FFF2-40B4-BE49-F238E27FC236}">
                <a16:creationId xmlns:a16="http://schemas.microsoft.com/office/drawing/2014/main" id="{9B8DD0CF-B6B8-460B-B44C-809C55C6AC3E}"/>
              </a:ext>
            </a:extLst>
          </p:cNvPr>
          <p:cNvSpPr/>
          <p:nvPr/>
        </p:nvSpPr>
        <p:spPr>
          <a:xfrm>
            <a:off x="1531668" y="3486301"/>
            <a:ext cx="453788" cy="452927"/>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F0302020204030204"/>
                <a:ea typeface="+mn-ea"/>
                <a:cs typeface="+mn-cs"/>
              </a:rPr>
              <a:t>b</a:t>
            </a:r>
          </a:p>
        </p:txBody>
      </p:sp>
      <p:sp>
        <p:nvSpPr>
          <p:cNvPr id="23" name="Action Button: Custom 21">
            <a:hlinkClick r:id="" action="ppaction://noaction" highlightClick="1">
              <a:snd r:embed="rId7" name="phonA.wav"/>
            </a:hlinkClick>
            <a:extLst>
              <a:ext uri="{FF2B5EF4-FFF2-40B4-BE49-F238E27FC236}">
                <a16:creationId xmlns:a16="http://schemas.microsoft.com/office/drawing/2014/main" id="{9B8DD0CF-B6B8-460B-B44C-809C55C6AC3E}"/>
              </a:ext>
            </a:extLst>
          </p:cNvPr>
          <p:cNvSpPr/>
          <p:nvPr/>
        </p:nvSpPr>
        <p:spPr>
          <a:xfrm>
            <a:off x="1531668" y="2862657"/>
            <a:ext cx="453788" cy="452927"/>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24" name="TextBox 37">
            <a:extLst>
              <a:ext uri="{FF2B5EF4-FFF2-40B4-BE49-F238E27FC236}">
                <a16:creationId xmlns:a16="http://schemas.microsoft.com/office/drawing/2014/main" id="{F182E357-EF65-41AD-A175-CEEEF6B264DB}"/>
              </a:ext>
            </a:extLst>
          </p:cNvPr>
          <p:cNvSpPr txBox="1"/>
          <p:nvPr/>
        </p:nvSpPr>
        <p:spPr>
          <a:xfrm>
            <a:off x="7126015" y="2641066"/>
            <a:ext cx="3346566"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__ son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sound</a:t>
            </a:r>
          </a:p>
        </p:txBody>
      </p:sp>
      <p:sp>
        <p:nvSpPr>
          <p:cNvPr id="25" name="TextBox 42">
            <a:extLst>
              <a:ext uri="{FF2B5EF4-FFF2-40B4-BE49-F238E27FC236}">
                <a16:creationId xmlns:a16="http://schemas.microsoft.com/office/drawing/2014/main" id="{0DE7D48A-5371-469B-BCEB-135EBB147BB7}"/>
              </a:ext>
            </a:extLst>
          </p:cNvPr>
          <p:cNvSpPr txBox="1"/>
          <p:nvPr/>
        </p:nvSpPr>
        <p:spPr>
          <a:xfrm>
            <a:off x="7126015" y="3932156"/>
            <a:ext cx="3300985"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__ don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gift</a:t>
            </a:r>
          </a:p>
        </p:txBody>
      </p:sp>
      <p:sp>
        <p:nvSpPr>
          <p:cNvPr id="26" name="TextBox 45">
            <a:extLst>
              <a:ext uri="{FF2B5EF4-FFF2-40B4-BE49-F238E27FC236}">
                <a16:creationId xmlns:a16="http://schemas.microsoft.com/office/drawing/2014/main" id="{CD6357F9-C502-41DD-8F18-BD6CAB9D52AC}"/>
              </a:ext>
            </a:extLst>
          </p:cNvPr>
          <p:cNvSpPr txBox="1"/>
          <p:nvPr/>
        </p:nvSpPr>
        <p:spPr>
          <a:xfrm>
            <a:off x="7126015" y="3286611"/>
            <a:ext cx="3346566"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__ on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we/one</a:t>
            </a:r>
            <a:endParaRPr kumimoji="0" lang="en-GB" sz="2800" b="0" i="0" u="none" strike="noStrike" kern="1200" cap="none" spc="0" normalizeH="0" baseline="0" noProof="0" dirty="0">
              <a:ln>
                <a:noFill/>
              </a:ln>
              <a:solidFill>
                <a:srgbClr val="EE6000"/>
              </a:solidFill>
              <a:effectLst/>
              <a:uLnTx/>
              <a:uFillTx/>
              <a:latin typeface="Calibri" panose="020F0502020204030204" pitchFamily="34" charset="0"/>
              <a:ea typeface="+mn-ea"/>
              <a:cs typeface="Calibri" panose="020F0502020204030204" pitchFamily="34" charset="0"/>
            </a:endParaRPr>
          </a:p>
        </p:txBody>
      </p:sp>
      <p:sp>
        <p:nvSpPr>
          <p:cNvPr id="27" name="TextBox 46">
            <a:extLst>
              <a:ext uri="{FF2B5EF4-FFF2-40B4-BE49-F238E27FC236}">
                <a16:creationId xmlns:a16="http://schemas.microsoft.com/office/drawing/2014/main" id="{1855ECD9-9FEE-4A14-AB7F-E69CD16E6B1A}"/>
              </a:ext>
            </a:extLst>
          </p:cNvPr>
          <p:cNvSpPr txBox="1"/>
          <p:nvPr/>
        </p:nvSpPr>
        <p:spPr>
          <a:xfrm>
            <a:off x="2492771" y="2649763"/>
            <a:ext cx="2887430"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__</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cent</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100</a:t>
            </a:r>
          </a:p>
        </p:txBody>
      </p:sp>
      <p:sp>
        <p:nvSpPr>
          <p:cNvPr id="28" name="TextBox 54">
            <a:extLst>
              <a:ext uri="{FF2B5EF4-FFF2-40B4-BE49-F238E27FC236}">
                <a16:creationId xmlns:a16="http://schemas.microsoft.com/office/drawing/2014/main" id="{386A7B29-402D-4DD4-9DCF-30EFCE8FDF04}"/>
              </a:ext>
            </a:extLst>
          </p:cNvPr>
          <p:cNvSpPr txBox="1"/>
          <p:nvPr/>
        </p:nvSpPr>
        <p:spPr>
          <a:xfrm>
            <a:off x="2492771" y="3284831"/>
            <a:ext cx="3142086"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__</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002060"/>
                </a:solidFill>
                <a:effectLst/>
                <a:uLnTx/>
                <a:uFillTx/>
                <a:latin typeface="Century Gothic" panose="020F0302020204030204"/>
                <a:ea typeface="+mn-ea"/>
                <a:cs typeface="Calibri" panose="020F0502020204030204" pitchFamily="34" charset="0"/>
              </a:rPr>
              <a:t>en</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in/by/to</a:t>
            </a:r>
            <a:endParaRPr kumimoji="0" lang="en-GB" sz="2800" b="0" i="0" u="none" strike="noStrike" kern="1200" cap="none" spc="0" normalizeH="0" baseline="0" noProof="0" dirty="0">
              <a:ln>
                <a:noFill/>
              </a:ln>
              <a:solidFill>
                <a:srgbClr val="EE6000"/>
              </a:solidFill>
              <a:effectLst/>
              <a:uLnTx/>
              <a:uFillTx/>
              <a:latin typeface="Calibri" panose="020F0502020204030204" pitchFamily="34" charset="0"/>
              <a:ea typeface="+mn-ea"/>
              <a:cs typeface="Calibri" panose="020F0502020204030204" pitchFamily="34" charset="0"/>
            </a:endParaRPr>
          </a:p>
        </p:txBody>
      </p:sp>
      <p:sp>
        <p:nvSpPr>
          <p:cNvPr id="29" name="TextBox 55">
            <a:extLst>
              <a:ext uri="{FF2B5EF4-FFF2-40B4-BE49-F238E27FC236}">
                <a16:creationId xmlns:a16="http://schemas.microsoft.com/office/drawing/2014/main" id="{BBFBE0FD-938A-4815-B174-96761FCF91DD}"/>
              </a:ext>
            </a:extLst>
          </p:cNvPr>
          <p:cNvSpPr txBox="1"/>
          <p:nvPr/>
        </p:nvSpPr>
        <p:spPr>
          <a:xfrm>
            <a:off x="2492770" y="3919899"/>
            <a:ext cx="2634773"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__</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dans</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in</a:t>
            </a:r>
          </a:p>
        </p:txBody>
      </p:sp>
      <p:sp>
        <p:nvSpPr>
          <p:cNvPr id="30" name="TextBox 56">
            <a:extLst>
              <a:ext uri="{FF2B5EF4-FFF2-40B4-BE49-F238E27FC236}">
                <a16:creationId xmlns:a16="http://schemas.microsoft.com/office/drawing/2014/main" id="{ABF0DADD-5779-4753-A395-C4F4F573F9E0}"/>
              </a:ext>
            </a:extLst>
          </p:cNvPr>
          <p:cNvSpPr txBox="1"/>
          <p:nvPr/>
        </p:nvSpPr>
        <p:spPr>
          <a:xfrm>
            <a:off x="2492771" y="4554967"/>
            <a:ext cx="3485002"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__ pan</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part</a:t>
            </a:r>
          </a:p>
        </p:txBody>
      </p:sp>
      <p:sp>
        <p:nvSpPr>
          <p:cNvPr id="31" name="TextBox 57">
            <a:extLst>
              <a:ext uri="{FF2B5EF4-FFF2-40B4-BE49-F238E27FC236}">
                <a16:creationId xmlns:a16="http://schemas.microsoft.com/office/drawing/2014/main" id="{A3B774B0-9F02-44F2-9BC3-CF081057D5B6}"/>
              </a:ext>
            </a:extLst>
          </p:cNvPr>
          <p:cNvSpPr txBox="1"/>
          <p:nvPr/>
        </p:nvSpPr>
        <p:spPr>
          <a:xfrm>
            <a:off x="2492770" y="5190035"/>
            <a:ext cx="3849988"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Calibri" panose="020F0502020204030204" pitchFamily="34" charset="0"/>
              </a:rPr>
              <a:t>__ </a:t>
            </a:r>
            <a:r>
              <a:rPr kumimoji="0" lang="en-GB" sz="3800" b="0" i="0" u="none" strike="noStrike" kern="1200" cap="none" spc="0" normalizeH="0" baseline="0" noProof="0" dirty="0">
                <a:ln>
                  <a:noFill/>
                </a:ln>
                <a:solidFill>
                  <a:srgbClr val="002060"/>
                </a:solidFill>
                <a:effectLst/>
                <a:uLnTx/>
                <a:uFillTx/>
                <a:latin typeface="Century Gothic" panose="020F0302020204030204"/>
                <a:ea typeface="+mn-ea"/>
                <a:cs typeface="Calibri" panose="020F0502020204030204" pitchFamily="34" charset="0"/>
              </a:rPr>
              <a:t>sans</a:t>
            </a:r>
            <a:r>
              <a:rPr kumimoji="0" lang="en-GB" sz="3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without</a:t>
            </a:r>
          </a:p>
        </p:txBody>
      </p:sp>
      <p:sp>
        <p:nvSpPr>
          <p:cNvPr id="33" name="TextBox 1">
            <a:extLst>
              <a:ext uri="{FF2B5EF4-FFF2-40B4-BE49-F238E27FC236}">
                <a16:creationId xmlns:a16="http://schemas.microsoft.com/office/drawing/2014/main" id="{5DEDDF5B-8ECA-4508-8A5E-1BFCB2F30AB0}"/>
              </a:ext>
            </a:extLst>
          </p:cNvPr>
          <p:cNvSpPr txBox="1"/>
          <p:nvPr/>
        </p:nvSpPr>
        <p:spPr>
          <a:xfrm>
            <a:off x="2493400" y="2767783"/>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34" name="TextBox 36">
            <a:extLst>
              <a:ext uri="{FF2B5EF4-FFF2-40B4-BE49-F238E27FC236}">
                <a16:creationId xmlns:a16="http://schemas.microsoft.com/office/drawing/2014/main" id="{DDF987B6-1158-4EFB-A624-4F9D33EA7E14}"/>
              </a:ext>
            </a:extLst>
          </p:cNvPr>
          <p:cNvSpPr txBox="1"/>
          <p:nvPr/>
        </p:nvSpPr>
        <p:spPr>
          <a:xfrm>
            <a:off x="7126600" y="2767038"/>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35" name="TextBox 38">
            <a:extLst>
              <a:ext uri="{FF2B5EF4-FFF2-40B4-BE49-F238E27FC236}">
                <a16:creationId xmlns:a16="http://schemas.microsoft.com/office/drawing/2014/main" id="{5DEDDF5B-8ECA-4508-8A5E-1BFCB2F30AB0}"/>
              </a:ext>
            </a:extLst>
          </p:cNvPr>
          <p:cNvSpPr txBox="1"/>
          <p:nvPr/>
        </p:nvSpPr>
        <p:spPr>
          <a:xfrm>
            <a:off x="2493400" y="3403869"/>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36" name="TextBox 39">
            <a:extLst>
              <a:ext uri="{FF2B5EF4-FFF2-40B4-BE49-F238E27FC236}">
                <a16:creationId xmlns:a16="http://schemas.microsoft.com/office/drawing/2014/main" id="{5DEDDF5B-8ECA-4508-8A5E-1BFCB2F30AB0}"/>
              </a:ext>
            </a:extLst>
          </p:cNvPr>
          <p:cNvSpPr txBox="1"/>
          <p:nvPr/>
        </p:nvSpPr>
        <p:spPr>
          <a:xfrm>
            <a:off x="2493400" y="4039955"/>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37" name="TextBox 40">
            <a:extLst>
              <a:ext uri="{FF2B5EF4-FFF2-40B4-BE49-F238E27FC236}">
                <a16:creationId xmlns:a16="http://schemas.microsoft.com/office/drawing/2014/main" id="{5DEDDF5B-8ECA-4508-8A5E-1BFCB2F30AB0}"/>
              </a:ext>
            </a:extLst>
          </p:cNvPr>
          <p:cNvSpPr txBox="1"/>
          <p:nvPr/>
        </p:nvSpPr>
        <p:spPr>
          <a:xfrm>
            <a:off x="2493400" y="4676041"/>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38" name="TextBox 41">
            <a:extLst>
              <a:ext uri="{FF2B5EF4-FFF2-40B4-BE49-F238E27FC236}">
                <a16:creationId xmlns:a16="http://schemas.microsoft.com/office/drawing/2014/main" id="{5DEDDF5B-8ECA-4508-8A5E-1BFCB2F30AB0}"/>
              </a:ext>
            </a:extLst>
          </p:cNvPr>
          <p:cNvSpPr txBox="1"/>
          <p:nvPr/>
        </p:nvSpPr>
        <p:spPr>
          <a:xfrm>
            <a:off x="2493400" y="5312127"/>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40" name="TextBox 44">
            <a:extLst>
              <a:ext uri="{FF2B5EF4-FFF2-40B4-BE49-F238E27FC236}">
                <a16:creationId xmlns:a16="http://schemas.microsoft.com/office/drawing/2014/main" id="{5DEDDF5B-8ECA-4508-8A5E-1BFCB2F30AB0}"/>
              </a:ext>
            </a:extLst>
          </p:cNvPr>
          <p:cNvSpPr txBox="1"/>
          <p:nvPr/>
        </p:nvSpPr>
        <p:spPr>
          <a:xfrm>
            <a:off x="7126600" y="3411882"/>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41" name="TextBox 47">
            <a:extLst>
              <a:ext uri="{FF2B5EF4-FFF2-40B4-BE49-F238E27FC236}">
                <a16:creationId xmlns:a16="http://schemas.microsoft.com/office/drawing/2014/main" id="{5DEDDF5B-8ECA-4508-8A5E-1BFCB2F30AB0}"/>
              </a:ext>
            </a:extLst>
          </p:cNvPr>
          <p:cNvSpPr txBox="1"/>
          <p:nvPr/>
        </p:nvSpPr>
        <p:spPr>
          <a:xfrm>
            <a:off x="7126600" y="4041438"/>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42" name="TextBox 48">
            <a:extLst>
              <a:ext uri="{FF2B5EF4-FFF2-40B4-BE49-F238E27FC236}">
                <a16:creationId xmlns:a16="http://schemas.microsoft.com/office/drawing/2014/main" id="{5DEDDF5B-8ECA-4508-8A5E-1BFCB2F30AB0}"/>
              </a:ext>
            </a:extLst>
          </p:cNvPr>
          <p:cNvSpPr txBox="1"/>
          <p:nvPr/>
        </p:nvSpPr>
        <p:spPr>
          <a:xfrm>
            <a:off x="7126600" y="4675038"/>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43" name="TextBox 49">
            <a:extLst>
              <a:ext uri="{FF2B5EF4-FFF2-40B4-BE49-F238E27FC236}">
                <a16:creationId xmlns:a16="http://schemas.microsoft.com/office/drawing/2014/main" id="{5DEDDF5B-8ECA-4508-8A5E-1BFCB2F30AB0}"/>
              </a:ext>
            </a:extLst>
          </p:cNvPr>
          <p:cNvSpPr txBox="1"/>
          <p:nvPr/>
        </p:nvSpPr>
        <p:spPr>
          <a:xfrm>
            <a:off x="7126600" y="5312238"/>
            <a:ext cx="641156" cy="430887"/>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45" name="Rounded Rectangle 46">
            <a:extLst>
              <a:ext uri="{FF2B5EF4-FFF2-40B4-BE49-F238E27FC236}">
                <a16:creationId xmlns:a16="http://schemas.microsoft.com/office/drawing/2014/main" id="{422625C5-1C7A-44D8-B67E-9036BDCB778E}"/>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1257D0EA-8758-4764-9126-C2452D4222B3}"/>
              </a:ext>
            </a:extLst>
          </p:cNvPr>
          <p:cNvSpPr txBox="1"/>
          <p:nvPr/>
        </p:nvSpPr>
        <p:spPr>
          <a:xfrm>
            <a:off x="180000" y="1296000"/>
            <a:ext cx="11198087" cy="461665"/>
          </a:xfrm>
          <a:prstGeom prst="rect">
            <a:avLst/>
          </a:prstGeom>
          <a:noFill/>
        </p:spPr>
        <p:txBody>
          <a:bodyPr wrap="square" rtlCol="0">
            <a:spAutoFit/>
          </a:bodyPr>
          <a:lstStyle/>
          <a:p>
            <a:r>
              <a:rPr lang="fr-FR" sz="2400" dirty="0">
                <a:solidFill>
                  <a:srgbClr val="0055A5"/>
                </a:solidFill>
                <a:latin typeface="Century Gothic" panose="020F0302020204030204"/>
              </a:rPr>
              <a:t>In </a:t>
            </a:r>
            <a:r>
              <a:rPr lang="fr-FR" sz="2400" dirty="0" err="1">
                <a:solidFill>
                  <a:srgbClr val="0055A5"/>
                </a:solidFill>
                <a:latin typeface="Century Gothic" panose="020F0302020204030204"/>
              </a:rPr>
              <a:t>which</a:t>
            </a:r>
            <a:r>
              <a:rPr lang="fr-FR" sz="2400" dirty="0">
                <a:solidFill>
                  <a:srgbClr val="0055A5"/>
                </a:solidFill>
                <a:latin typeface="Century Gothic" panose="020F0302020204030204"/>
              </a:rPr>
              <a:t> </a:t>
            </a:r>
            <a:r>
              <a:rPr lang="fr-FR" sz="2400" dirty="0" err="1">
                <a:solidFill>
                  <a:srgbClr val="0055A5"/>
                </a:solidFill>
                <a:latin typeface="Century Gothic" panose="020F0302020204030204"/>
              </a:rPr>
              <a:t>order</a:t>
            </a:r>
            <a:r>
              <a:rPr lang="fr-FR" sz="2400" dirty="0">
                <a:solidFill>
                  <a:srgbClr val="0055A5"/>
                </a:solidFill>
                <a:latin typeface="Century Gothic" panose="020F0302020204030204"/>
              </a:rPr>
              <a:t> do </a:t>
            </a:r>
            <a:r>
              <a:rPr lang="fr-FR" sz="2400" dirty="0" err="1">
                <a:solidFill>
                  <a:srgbClr val="0055A5"/>
                </a:solidFill>
                <a:latin typeface="Century Gothic" panose="020F0302020204030204"/>
              </a:rPr>
              <a:t>you</a:t>
            </a:r>
            <a:r>
              <a:rPr lang="fr-FR" sz="2400" dirty="0">
                <a:solidFill>
                  <a:srgbClr val="0055A5"/>
                </a:solidFill>
                <a:latin typeface="Century Gothic" panose="020F0302020204030204"/>
              </a:rPr>
              <a:t> </a:t>
            </a:r>
            <a:r>
              <a:rPr lang="fr-FR" sz="2400" dirty="0" err="1">
                <a:solidFill>
                  <a:srgbClr val="0055A5"/>
                </a:solidFill>
                <a:latin typeface="Century Gothic" panose="020F0302020204030204"/>
              </a:rPr>
              <a:t>hear</a:t>
            </a:r>
            <a:r>
              <a:rPr lang="fr-FR" sz="2400" dirty="0">
                <a:solidFill>
                  <a:srgbClr val="0055A5"/>
                </a:solidFill>
                <a:latin typeface="Century Gothic" panose="020F0302020204030204"/>
              </a:rPr>
              <a:t> the </a:t>
            </a:r>
            <a:r>
              <a:rPr lang="fr-FR" sz="2400" dirty="0" err="1">
                <a:solidFill>
                  <a:srgbClr val="0055A5"/>
                </a:solidFill>
                <a:latin typeface="Century Gothic" panose="020F0302020204030204"/>
              </a:rPr>
              <a:t>words</a:t>
            </a:r>
            <a:r>
              <a:rPr lang="fr-FR" sz="2400" dirty="0">
                <a:solidFill>
                  <a:srgbClr val="0055A5"/>
                </a:solidFill>
                <a:latin typeface="Century Gothic" panose="020F0302020204030204"/>
              </a:rPr>
              <a:t>? Écris ‘1’ ou ‘2’.</a:t>
            </a:r>
          </a:p>
        </p:txBody>
      </p:sp>
    </p:spTree>
    <p:extLst>
      <p:ext uri="{BB962C8B-B14F-4D97-AF65-F5344CB8AC3E}">
        <p14:creationId xmlns:p14="http://schemas.microsoft.com/office/powerpoint/2010/main" val="19118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8">
                                            <p:txEl>
                                              <p:pRg st="0" end="0"/>
                                            </p:txEl>
                                          </p:spTgt>
                                        </p:tgtEl>
                                        <p:attrNameLst>
                                          <p:attrName>style.visibility</p:attrName>
                                        </p:attrNameLst>
                                      </p:cBhvr>
                                      <p:to>
                                        <p:strVal val="visible"/>
                                      </p:to>
                                    </p:set>
                                    <p:animEffect transition="in" filter="fade">
                                      <p:cBhvr>
                                        <p:cTn id="47" dur="500"/>
                                        <p:tgtEl>
                                          <p:spTgt spid="3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40" grpId="0"/>
      <p:bldP spid="41" grpId="0"/>
      <p:bldP spid="42" grpId="0"/>
      <p:bldP spid="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E260B8-5106-47B9-A6F2-81CCBBD49D98}"/>
              </a:ext>
            </a:extLst>
          </p:cNvPr>
          <p:cNvGrpSpPr/>
          <p:nvPr/>
        </p:nvGrpSpPr>
        <p:grpSpPr>
          <a:xfrm>
            <a:off x="3876409" y="1984692"/>
            <a:ext cx="1589774" cy="1412671"/>
            <a:chOff x="3786596" y="1984692"/>
            <a:chExt cx="1589774" cy="1412671"/>
          </a:xfrm>
        </p:grpSpPr>
        <p:pic>
          <p:nvPicPr>
            <p:cNvPr id="5" name="Picture 4" descr="Boy, Hair, Blond, Childhood, Male, Young, Happy, Little">
              <a:hlinkClick r:id="" action="ppaction://noaction">
                <a:snd r:embed="rId3" name="blond.wav"/>
              </a:hlinkClick>
              <a:extLst>
                <a:ext uri="{FF2B5EF4-FFF2-40B4-BE49-F238E27FC236}">
                  <a16:creationId xmlns:a16="http://schemas.microsoft.com/office/drawing/2014/main" id="{9BC9A730-9A61-43D7-9292-EA41B8EDC9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6596" y="1984692"/>
              <a:ext cx="1389126" cy="1412671"/>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extLst>
                <a:ext uri="{FF2B5EF4-FFF2-40B4-BE49-F238E27FC236}">
                  <a16:creationId xmlns:a16="http://schemas.microsoft.com/office/drawing/2014/main" id="{FD0FD844-8BB4-4915-A3DB-2B66294D8970}"/>
                </a:ext>
              </a:extLst>
            </p:cNvPr>
            <p:cNvSpPr/>
            <p:nvPr/>
          </p:nvSpPr>
          <p:spPr>
            <a:xfrm>
              <a:off x="4766770" y="2092360"/>
              <a:ext cx="609600" cy="35795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47C4B4E0-E5A0-4A23-9CB4-FD58042B40F5}"/>
              </a:ext>
            </a:extLst>
          </p:cNvPr>
          <p:cNvSpPr txBox="1"/>
          <p:nvPr/>
        </p:nvSpPr>
        <p:spPr>
          <a:xfrm>
            <a:off x="180000" y="1296001"/>
            <a:ext cx="11729920" cy="400110"/>
          </a:xfrm>
          <a:prstGeom prst="rect">
            <a:avLst/>
          </a:prstGeom>
          <a:noFill/>
        </p:spPr>
        <p:txBody>
          <a:bodyPr wrap="square" rtlCol="0">
            <a:spAutoFit/>
          </a:bodyPr>
          <a:lstStyle/>
          <a:p>
            <a:r>
              <a:rPr lang="fr-FR" sz="2000" dirty="0" err="1">
                <a:solidFill>
                  <a:srgbClr val="0055A5"/>
                </a:solidFill>
                <a:latin typeface="Century Gothic" panose="020F0302020204030204"/>
              </a:rPr>
              <a:t>These</a:t>
            </a:r>
            <a:r>
              <a:rPr lang="fr-FR" sz="2000" dirty="0">
                <a:solidFill>
                  <a:srgbClr val="0055A5"/>
                </a:solidFill>
                <a:latin typeface="Century Gothic" panose="020F0302020204030204"/>
              </a:rPr>
              <a:t> </a:t>
            </a:r>
            <a:r>
              <a:rPr lang="fr-FR" sz="2000" dirty="0" err="1">
                <a:solidFill>
                  <a:srgbClr val="0055A5"/>
                </a:solidFill>
                <a:latin typeface="Century Gothic" panose="020F0302020204030204"/>
              </a:rPr>
              <a:t>words</a:t>
            </a:r>
            <a:r>
              <a:rPr lang="fr-FR" sz="2000" dirty="0">
                <a:solidFill>
                  <a:srgbClr val="0055A5"/>
                </a:solidFill>
                <a:latin typeface="Century Gothic" panose="020F0302020204030204"/>
              </a:rPr>
              <a:t> look like English, but have SSC [on] in French. How do </a:t>
            </a:r>
            <a:r>
              <a:rPr lang="fr-FR" sz="2000" dirty="0" err="1">
                <a:solidFill>
                  <a:srgbClr val="0055A5"/>
                </a:solidFill>
                <a:latin typeface="Century Gothic" panose="020F0302020204030204"/>
              </a:rPr>
              <a:t>they</a:t>
            </a:r>
            <a:r>
              <a:rPr lang="fr-FR" sz="2000" dirty="0">
                <a:solidFill>
                  <a:srgbClr val="0055A5"/>
                </a:solidFill>
                <a:latin typeface="Century Gothic" panose="020F0302020204030204"/>
              </a:rPr>
              <a:t> </a:t>
            </a:r>
            <a:r>
              <a:rPr lang="fr-FR" sz="2000" dirty="0" err="1">
                <a:solidFill>
                  <a:srgbClr val="0055A5"/>
                </a:solidFill>
                <a:latin typeface="Century Gothic" panose="020F0302020204030204"/>
              </a:rPr>
              <a:t>sound</a:t>
            </a:r>
            <a:r>
              <a:rPr lang="fr-FR" sz="2000" dirty="0">
                <a:solidFill>
                  <a:srgbClr val="0055A5"/>
                </a:solidFill>
                <a:latin typeface="Century Gothic" panose="020F0302020204030204"/>
              </a:rPr>
              <a:t>? </a:t>
            </a:r>
          </a:p>
        </p:txBody>
      </p:sp>
      <p:pic>
        <p:nvPicPr>
          <p:cNvPr id="2" name="Picture 2" descr="Prisoner, Gangster, Convict, Behind Bars, Prison">
            <a:hlinkClick r:id="" action="ppaction://noaction">
              <a:snd r:embed="rId5" name="prison.wav"/>
            </a:hlinkClick>
            <a:extLst>
              <a:ext uri="{FF2B5EF4-FFF2-40B4-BE49-F238E27FC236}">
                <a16:creationId xmlns:a16="http://schemas.microsoft.com/office/drawing/2014/main" id="{385AA421-6032-40D5-93B1-3877866A83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400" y="1984692"/>
            <a:ext cx="2362200" cy="15649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98412A5-7BB9-4E12-93E8-DB806B78577E}"/>
              </a:ext>
            </a:extLst>
          </p:cNvPr>
          <p:cNvSpPr txBox="1"/>
          <p:nvPr/>
        </p:nvSpPr>
        <p:spPr>
          <a:xfrm>
            <a:off x="1083292" y="3273881"/>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prison</a:t>
            </a:r>
          </a:p>
        </p:txBody>
      </p:sp>
      <p:sp>
        <p:nvSpPr>
          <p:cNvPr id="14" name="Rectangle 2" descr="rectangle for the timer">
            <a:extLst>
              <a:ext uri="{FF2B5EF4-FFF2-40B4-BE49-F238E27FC236}">
                <a16:creationId xmlns:a16="http://schemas.microsoft.com/office/drawing/2014/main" id="{7943E722-050F-4658-9D45-19BBA7ACED32}"/>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Rectangle 3" descr="rectangle for the timer, it moves down the screen as the time passes">
            <a:extLst>
              <a:ext uri="{FF2B5EF4-FFF2-40B4-BE49-F238E27FC236}">
                <a16:creationId xmlns:a16="http://schemas.microsoft.com/office/drawing/2014/main" id="{C0A169D0-1CFC-45AF-8D4D-121087E5171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Line 7" descr="line to denote the top of the timer, 60 seconds">
            <a:extLst>
              <a:ext uri="{FF2B5EF4-FFF2-40B4-BE49-F238E27FC236}">
                <a16:creationId xmlns:a16="http://schemas.microsoft.com/office/drawing/2014/main" id="{0B1F85F8-61B7-45BF-B6BF-5CDDBD2A76B4}"/>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 Box 12">
            <a:extLst>
              <a:ext uri="{FF2B5EF4-FFF2-40B4-BE49-F238E27FC236}">
                <a16:creationId xmlns:a16="http://schemas.microsoft.com/office/drawing/2014/main" id="{BD537842-0DC2-40A3-9372-E0C662D06ED0}"/>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30</a:t>
            </a:r>
          </a:p>
        </p:txBody>
      </p:sp>
      <p:sp>
        <p:nvSpPr>
          <p:cNvPr id="21" name="Text Box 10">
            <a:extLst>
              <a:ext uri="{FF2B5EF4-FFF2-40B4-BE49-F238E27FC236}">
                <a16:creationId xmlns:a16="http://schemas.microsoft.com/office/drawing/2014/main" id="{F90BC770-0957-460B-BE96-D5B8A326633A}"/>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endParaRPr>
          </a:p>
        </p:txBody>
      </p:sp>
      <p:sp>
        <p:nvSpPr>
          <p:cNvPr id="22" name="Line 4" descr="line for the timer, 60 to 0 seconds">
            <a:extLst>
              <a:ext uri="{FF2B5EF4-FFF2-40B4-BE49-F238E27FC236}">
                <a16:creationId xmlns:a16="http://schemas.microsoft.com/office/drawing/2014/main" id="{35DBD2F8-6DA9-4222-ABF0-C58329DA2B3B}"/>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Line 9" descr="line to denote the end of the timer (i.e. zero seconds)">
            <a:extLst>
              <a:ext uri="{FF2B5EF4-FFF2-40B4-BE49-F238E27FC236}">
                <a16:creationId xmlns:a16="http://schemas.microsoft.com/office/drawing/2014/main" id="{021257DE-F160-471A-A5C2-ABE07E6C299E}"/>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 Box 14">
            <a:extLst>
              <a:ext uri="{FF2B5EF4-FFF2-40B4-BE49-F238E27FC236}">
                <a16:creationId xmlns:a16="http://schemas.microsoft.com/office/drawing/2014/main" id="{B75CCD31-8578-4F3B-A188-CADA6A0D95D5}"/>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charset="0"/>
              </a:rPr>
              <a:t>0</a:t>
            </a:r>
          </a:p>
        </p:txBody>
      </p:sp>
      <p:sp>
        <p:nvSpPr>
          <p:cNvPr id="25" name="AutoShape 11">
            <a:hlinkClick r:id="" action="ppaction://noaction" highlightClick="1"/>
            <a:extLst>
              <a:ext uri="{FF2B5EF4-FFF2-40B4-BE49-F238E27FC236}">
                <a16:creationId xmlns:a16="http://schemas.microsoft.com/office/drawing/2014/main" id="{5D0BC96A-45F8-492B-B76E-95EAC7925DBA}"/>
              </a:ext>
            </a:extLst>
          </p:cNvPr>
          <p:cNvSpPr>
            <a:spLocks noChangeArrowheads="1"/>
          </p:cNvSpPr>
          <p:nvPr/>
        </p:nvSpPr>
        <p:spPr bwMode="auto">
          <a:xfrm>
            <a:off x="9952385" y="5769303"/>
            <a:ext cx="1058732" cy="382082"/>
          </a:xfrm>
          <a:prstGeom prst="actionButtonBlank">
            <a:avLst/>
          </a:prstGeom>
          <a:solidFill>
            <a:srgbClr val="0055A5"/>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6" name="TextBox 25">
            <a:extLst>
              <a:ext uri="{FF2B5EF4-FFF2-40B4-BE49-F238E27FC236}">
                <a16:creationId xmlns:a16="http://schemas.microsoft.com/office/drawing/2014/main" id="{034968C5-343E-44EA-8171-D104F6586B7F}"/>
              </a:ext>
            </a:extLst>
          </p:cNvPr>
          <p:cNvSpPr txBox="1"/>
          <p:nvPr/>
        </p:nvSpPr>
        <p:spPr>
          <a:xfrm>
            <a:off x="3796044" y="3273881"/>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blond</a:t>
            </a:r>
          </a:p>
        </p:txBody>
      </p:sp>
      <p:pic>
        <p:nvPicPr>
          <p:cNvPr id="3078" name="Picture 6" descr="Cotton Swabs, Cotton Buds, Q-Tips, Hygiene, Ear, Buds">
            <a:hlinkClick r:id="" action="ppaction://noaction">
              <a:snd r:embed="rId7" name="coton.wav"/>
            </a:hlinkClick>
            <a:extLst>
              <a:ext uri="{FF2B5EF4-FFF2-40B4-BE49-F238E27FC236}">
                <a16:creationId xmlns:a16="http://schemas.microsoft.com/office/drawing/2014/main" id="{71980592-B0FB-44A9-9C2D-9FB9CA4875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5765" y="4048185"/>
            <a:ext cx="1264532" cy="17018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0D2CBB6-B149-4958-BF6F-5610C481A050}"/>
              </a:ext>
            </a:extLst>
          </p:cNvPr>
          <p:cNvSpPr txBox="1"/>
          <p:nvPr/>
        </p:nvSpPr>
        <p:spPr>
          <a:xfrm>
            <a:off x="433331" y="5775244"/>
            <a:ext cx="1549400" cy="430887"/>
          </a:xfrm>
          <a:prstGeom prst="rect">
            <a:avLst/>
          </a:prstGeom>
          <a:solidFill>
            <a:schemeClr val="bg1"/>
          </a:solidFill>
          <a:ln>
            <a:solidFill>
              <a:srgbClr val="E65D00"/>
            </a:solidFill>
          </a:ln>
        </p:spPr>
        <p:txBody>
          <a:bodyPr wrap="square" rtlCol="0">
            <a:spAutoFit/>
          </a:bodyPr>
          <a:lstStyle/>
          <a:p>
            <a:pPr algn="ctr"/>
            <a:r>
              <a:rPr lang="en-GB" sz="2200" dirty="0" err="1">
                <a:solidFill>
                  <a:schemeClr val="accent1">
                    <a:lumMod val="50000"/>
                  </a:schemeClr>
                </a:solidFill>
                <a:latin typeface="Century Gothic" panose="020B0502020202020204" pitchFamily="34" charset="0"/>
              </a:rPr>
              <a:t>coton</a:t>
            </a:r>
            <a:endParaRPr lang="en-GB" sz="2200" dirty="0">
              <a:solidFill>
                <a:schemeClr val="accent1">
                  <a:lumMod val="50000"/>
                </a:schemeClr>
              </a:solidFill>
              <a:latin typeface="Century Gothic" panose="020B0502020202020204" pitchFamily="34" charset="0"/>
            </a:endParaRPr>
          </a:p>
        </p:txBody>
      </p:sp>
      <p:pic>
        <p:nvPicPr>
          <p:cNvPr id="3082" name="Picture 10" descr="Singing, Music, Singers, Songs, Musical, Instruments">
            <a:hlinkClick r:id="" action="ppaction://noaction">
              <a:snd r:embed="rId9" name="concert.wav"/>
            </a:hlinkClick>
            <a:extLst>
              <a:ext uri="{FF2B5EF4-FFF2-40B4-BE49-F238E27FC236}">
                <a16:creationId xmlns:a16="http://schemas.microsoft.com/office/drawing/2014/main" id="{B132F48F-65FE-4CFA-AC30-9D29F67685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61336" y="4008763"/>
            <a:ext cx="2362200" cy="165354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774AAE21-EE6C-4215-ADD9-32FC4FE031E2}"/>
              </a:ext>
            </a:extLst>
          </p:cNvPr>
          <p:cNvSpPr txBox="1"/>
          <p:nvPr/>
        </p:nvSpPr>
        <p:spPr>
          <a:xfrm>
            <a:off x="2936603" y="5770172"/>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concert</a:t>
            </a:r>
          </a:p>
        </p:txBody>
      </p:sp>
      <p:pic>
        <p:nvPicPr>
          <p:cNvPr id="3084" name="Picture 12" descr="Salon Clip Art">
            <a:hlinkClick r:id="" action="ppaction://noaction">
              <a:snd r:embed="rId11" name="salon.wav"/>
            </a:hlinkClick>
            <a:extLst>
              <a:ext uri="{FF2B5EF4-FFF2-40B4-BE49-F238E27FC236}">
                <a16:creationId xmlns:a16="http://schemas.microsoft.com/office/drawing/2014/main" id="{C1DDDDD7-D95B-4C83-8AB9-8D219B46A4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82351" y="4160581"/>
            <a:ext cx="1491927" cy="147700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54D7BBB1-98C5-43FC-AF28-D0C2EBFB475B}"/>
              </a:ext>
            </a:extLst>
          </p:cNvPr>
          <p:cNvSpPr txBox="1"/>
          <p:nvPr/>
        </p:nvSpPr>
        <p:spPr>
          <a:xfrm>
            <a:off x="5353615" y="5770172"/>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salon</a:t>
            </a:r>
          </a:p>
        </p:txBody>
      </p:sp>
      <p:pic>
        <p:nvPicPr>
          <p:cNvPr id="12" name="Picture 11">
            <a:hlinkClick r:id="" action="ppaction://noaction">
              <a:snd r:embed="rId13" name="revision.wav"/>
            </a:hlinkClick>
            <a:extLst>
              <a:ext uri="{FF2B5EF4-FFF2-40B4-BE49-F238E27FC236}">
                <a16:creationId xmlns:a16="http://schemas.microsoft.com/office/drawing/2014/main" id="{70C23F74-E41D-4197-A01E-267AF5B3A3C5}"/>
              </a:ext>
            </a:extLst>
          </p:cNvPr>
          <p:cNvPicPr>
            <a:picLocks noChangeAspect="1"/>
          </p:cNvPicPr>
          <p:nvPr/>
        </p:nvPicPr>
        <p:blipFill>
          <a:blip r:embed="rId14"/>
          <a:stretch>
            <a:fillRect/>
          </a:stretch>
        </p:blipFill>
        <p:spPr>
          <a:xfrm>
            <a:off x="7777803" y="4160581"/>
            <a:ext cx="1421334" cy="1409503"/>
          </a:xfrm>
          <a:prstGeom prst="rect">
            <a:avLst/>
          </a:prstGeom>
        </p:spPr>
      </p:pic>
      <p:sp>
        <p:nvSpPr>
          <p:cNvPr id="35" name="TextBox 34">
            <a:extLst>
              <a:ext uri="{FF2B5EF4-FFF2-40B4-BE49-F238E27FC236}">
                <a16:creationId xmlns:a16="http://schemas.microsoft.com/office/drawing/2014/main" id="{D8771D0B-D2D6-4CD4-9883-133C80C8315B}"/>
              </a:ext>
            </a:extLst>
          </p:cNvPr>
          <p:cNvSpPr txBox="1"/>
          <p:nvPr/>
        </p:nvSpPr>
        <p:spPr>
          <a:xfrm>
            <a:off x="7730420" y="5749985"/>
            <a:ext cx="1549400" cy="430887"/>
          </a:xfrm>
          <a:prstGeom prst="rect">
            <a:avLst/>
          </a:prstGeom>
          <a:solidFill>
            <a:schemeClr val="bg1"/>
          </a:solidFill>
          <a:ln>
            <a:solidFill>
              <a:srgbClr val="E65D00"/>
            </a:solidFill>
          </a:ln>
        </p:spPr>
        <p:txBody>
          <a:bodyPr wrap="square" rtlCol="0">
            <a:spAutoFit/>
          </a:bodyPr>
          <a:lstStyle/>
          <a:p>
            <a:pPr algn="ctr"/>
            <a:r>
              <a:rPr lang="en-GB" sz="2200" dirty="0" err="1">
                <a:solidFill>
                  <a:schemeClr val="accent1">
                    <a:lumMod val="50000"/>
                  </a:schemeClr>
                </a:solidFill>
                <a:latin typeface="Century Gothic" panose="020B0502020202020204" pitchFamily="34" charset="0"/>
              </a:rPr>
              <a:t>révision</a:t>
            </a:r>
            <a:endParaRPr lang="en-GB" sz="2200" dirty="0">
              <a:solidFill>
                <a:schemeClr val="accent1">
                  <a:lumMod val="50000"/>
                </a:schemeClr>
              </a:solidFill>
              <a:latin typeface="Century Gothic" panose="020B0502020202020204" pitchFamily="34" charset="0"/>
            </a:endParaRPr>
          </a:p>
        </p:txBody>
      </p:sp>
      <p:pic>
        <p:nvPicPr>
          <p:cNvPr id="3086" name="Picture 14" descr="Phone Icon Clip Art">
            <a:hlinkClick r:id="" action="ppaction://noaction">
              <a:snd r:embed="rId15" name="contact.wav"/>
            </a:hlinkClick>
            <a:extLst>
              <a:ext uri="{FF2B5EF4-FFF2-40B4-BE49-F238E27FC236}">
                <a16:creationId xmlns:a16="http://schemas.microsoft.com/office/drawing/2014/main" id="{60CB4488-D486-4AA0-A5F5-CA7278E1BF0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66408" y="2017007"/>
            <a:ext cx="1121268" cy="112126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FCF1BAF-90D3-4F0A-A3F7-6C7D7B2CADF5}"/>
              </a:ext>
            </a:extLst>
          </p:cNvPr>
          <p:cNvSpPr txBox="1"/>
          <p:nvPr/>
        </p:nvSpPr>
        <p:spPr>
          <a:xfrm>
            <a:off x="6039570" y="3256979"/>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contact</a:t>
            </a:r>
          </a:p>
        </p:txBody>
      </p:sp>
      <p:pic>
        <p:nvPicPr>
          <p:cNvPr id="31" name="Picture 30">
            <a:hlinkClick r:id="" action="ppaction://noaction">
              <a:snd r:embed="rId17" name="opinion.wav"/>
            </a:hlinkClick>
            <a:extLst>
              <a:ext uri="{FF2B5EF4-FFF2-40B4-BE49-F238E27FC236}">
                <a16:creationId xmlns:a16="http://schemas.microsoft.com/office/drawing/2014/main" id="{3B9C2503-5668-4869-9080-EF9FB941E9FA}"/>
              </a:ext>
            </a:extLst>
          </p:cNvPr>
          <p:cNvPicPr>
            <a:picLocks noChangeAspect="1"/>
          </p:cNvPicPr>
          <p:nvPr/>
        </p:nvPicPr>
        <p:blipFill>
          <a:blip r:embed="rId18"/>
          <a:stretch>
            <a:fillRect/>
          </a:stretch>
        </p:blipFill>
        <p:spPr>
          <a:xfrm>
            <a:off x="8163559" y="2293076"/>
            <a:ext cx="1724566" cy="749314"/>
          </a:xfrm>
          <a:prstGeom prst="rect">
            <a:avLst/>
          </a:prstGeom>
        </p:spPr>
      </p:pic>
      <p:sp>
        <p:nvSpPr>
          <p:cNvPr id="42" name="TextBox 41">
            <a:extLst>
              <a:ext uri="{FF2B5EF4-FFF2-40B4-BE49-F238E27FC236}">
                <a16:creationId xmlns:a16="http://schemas.microsoft.com/office/drawing/2014/main" id="{D4D205EC-3CE9-4383-BEEC-6EA80B22A79D}"/>
              </a:ext>
            </a:extLst>
          </p:cNvPr>
          <p:cNvSpPr txBox="1"/>
          <p:nvPr/>
        </p:nvSpPr>
        <p:spPr>
          <a:xfrm>
            <a:off x="8273975" y="3273880"/>
            <a:ext cx="1549400" cy="430887"/>
          </a:xfrm>
          <a:prstGeom prst="rect">
            <a:avLst/>
          </a:prstGeom>
          <a:solidFill>
            <a:schemeClr val="bg1"/>
          </a:solidFill>
          <a:ln>
            <a:solidFill>
              <a:srgbClr val="E65D00"/>
            </a:solidFill>
          </a:ln>
        </p:spPr>
        <p:txBody>
          <a:bodyPr wrap="square" rtlCol="0">
            <a:spAutoFit/>
          </a:bodyPr>
          <a:lstStyle/>
          <a:p>
            <a:pPr algn="ctr"/>
            <a:r>
              <a:rPr lang="en-GB" sz="2200" dirty="0">
                <a:solidFill>
                  <a:schemeClr val="accent1">
                    <a:lumMod val="50000"/>
                  </a:schemeClr>
                </a:solidFill>
                <a:latin typeface="Century Gothic" panose="020B0502020202020204" pitchFamily="34" charset="0"/>
              </a:rPr>
              <a:t>opinion</a:t>
            </a:r>
          </a:p>
        </p:txBody>
      </p:sp>
    </p:spTree>
    <p:extLst>
      <p:ext uri="{BB962C8B-B14F-4D97-AF65-F5344CB8AC3E}">
        <p14:creationId xmlns:p14="http://schemas.microsoft.com/office/powerpoint/2010/main" val="1003559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30000"/>
                                        <p:tgtEl>
                                          <p:spTgt spid="15"/>
                                        </p:tgtEl>
                                      </p:cBhvr>
                                    </p:animEffect>
                                    <p:set>
                                      <p:cBhvr>
                                        <p:cTn id="7" dur="1" fill="hold">
                                          <p:stCondLst>
                                            <p:cond delay="29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2E90-0294-45C0-B901-4D26130EC4A1}"/>
              </a:ext>
            </a:extLst>
          </p:cNvPr>
          <p:cNvSpPr>
            <a:spLocks noGrp="1"/>
          </p:cNvSpPr>
          <p:nvPr>
            <p:ph type="title"/>
          </p:nvPr>
        </p:nvSpPr>
        <p:spPr/>
        <p:txBody>
          <a:bodyPr>
            <a:normAutofit/>
          </a:bodyPr>
          <a:lstStyle/>
          <a:p>
            <a:r>
              <a:rPr lang="fr-FR" dirty="0"/>
              <a:t>Vocabulaire</a:t>
            </a:r>
          </a:p>
        </p:txBody>
      </p:sp>
      <p:graphicFrame>
        <p:nvGraphicFramePr>
          <p:cNvPr id="7" name="Table 7">
            <a:extLst>
              <a:ext uri="{FF2B5EF4-FFF2-40B4-BE49-F238E27FC236}">
                <a16:creationId xmlns:a16="http://schemas.microsoft.com/office/drawing/2014/main" id="{AF139D66-A78B-4D83-AF1D-8430A5964048}"/>
              </a:ext>
            </a:extLst>
          </p:cNvPr>
          <p:cNvGraphicFramePr>
            <a:graphicFrameLocks noGrp="1"/>
          </p:cNvGraphicFramePr>
          <p:nvPr>
            <p:ph idx="4294967295"/>
            <p:extLst>
              <p:ext uri="{D42A27DB-BD31-4B8C-83A1-F6EECF244321}">
                <p14:modId xmlns:p14="http://schemas.microsoft.com/office/powerpoint/2010/main" val="1667517107"/>
              </p:ext>
            </p:extLst>
          </p:nvPr>
        </p:nvGraphicFramePr>
        <p:xfrm>
          <a:off x="0" y="1090613"/>
          <a:ext cx="10515597" cy="5212080"/>
        </p:xfrm>
        <a:graphic>
          <a:graphicData uri="http://schemas.openxmlformats.org/drawingml/2006/table">
            <a:tbl>
              <a:tblPr firstRow="1" bandRow="1">
                <a:tableStyleId>{5C22544A-7EE6-4342-B048-85BDC9FD1C3A}</a:tableStyleId>
              </a:tblPr>
              <a:tblGrid>
                <a:gridCol w="653716">
                  <a:extLst>
                    <a:ext uri="{9D8B030D-6E8A-4147-A177-3AD203B41FA5}">
                      <a16:colId xmlns:a16="http://schemas.microsoft.com/office/drawing/2014/main" val="393874757"/>
                    </a:ext>
                  </a:extLst>
                </a:gridCol>
                <a:gridCol w="4812631">
                  <a:extLst>
                    <a:ext uri="{9D8B030D-6E8A-4147-A177-3AD203B41FA5}">
                      <a16:colId xmlns:a16="http://schemas.microsoft.com/office/drawing/2014/main" val="2346136601"/>
                    </a:ext>
                  </a:extLst>
                </a:gridCol>
                <a:gridCol w="5049250">
                  <a:extLst>
                    <a:ext uri="{9D8B030D-6E8A-4147-A177-3AD203B41FA5}">
                      <a16:colId xmlns:a16="http://schemas.microsoft.com/office/drawing/2014/main" val="549617778"/>
                    </a:ext>
                  </a:extLst>
                </a:gridCol>
              </a:tblGrid>
              <a:tr h="370840">
                <a:tc>
                  <a:txBody>
                    <a:bodyPr/>
                    <a:lstStyle/>
                    <a:p>
                      <a:pPr algn="ctr"/>
                      <a:endParaRPr lang="fr-FR" sz="2400" dirty="0">
                        <a:solidFill>
                          <a:srgbClr val="0055A5"/>
                        </a:solidFill>
                        <a:latin typeface="Century Gothic" panose="020B0502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000" dirty="0">
                          <a:solidFill>
                            <a:srgbClr val="0055A5"/>
                          </a:solidFill>
                          <a:latin typeface="Century Gothic" panose="020B0502020202020204" pitchFamily="34" charset="0"/>
                        </a:rPr>
                        <a:t>Word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r-FR" sz="2000" dirty="0">
                          <a:solidFill>
                            <a:srgbClr val="0055A5"/>
                          </a:solidFill>
                          <a:latin typeface="Century Gothic" panose="020B0502020202020204" pitchFamily="34" charset="0"/>
                        </a:rPr>
                        <a:t>English </a:t>
                      </a:r>
                      <a:r>
                        <a:rPr lang="fr-FR" sz="2000" dirty="0" err="1">
                          <a:solidFill>
                            <a:srgbClr val="0055A5"/>
                          </a:solidFill>
                          <a:latin typeface="Century Gothic" panose="020B0502020202020204" pitchFamily="34" charset="0"/>
                        </a:rPr>
                        <a:t>meaning</a:t>
                      </a:r>
                      <a:endParaRPr lang="fr-FR" sz="2000" dirty="0">
                        <a:solidFill>
                          <a:srgbClr val="0055A5"/>
                        </a:solidFill>
                        <a:latin typeface="Century Gothic" panose="020B0502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62657366"/>
                  </a:ext>
                </a:extLst>
              </a:tr>
              <a:tr h="370840">
                <a:tc>
                  <a:txBody>
                    <a:bodyPr/>
                    <a:lstStyle/>
                    <a:p>
                      <a:pPr algn="ctr"/>
                      <a:r>
                        <a:rPr lang="fr-FR" sz="2000" dirty="0">
                          <a:solidFill>
                            <a:srgbClr val="0055A5"/>
                          </a:solidFill>
                          <a:latin typeface="Century Gothic" panose="020B0502020202020204" pitchFamily="34" charset="0"/>
                        </a:rPr>
                        <a:t>1</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0055A5"/>
                          </a:solidFill>
                          <a:latin typeface="Century Gothic" panose="020B0502020202020204" pitchFamily="34" charset="0"/>
                        </a:rPr>
                        <a:t>le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0055A5"/>
                          </a:solidFill>
                          <a:latin typeface="Century Gothic" panose="020B0502020202020204" pitchFamily="34" charset="0"/>
                        </a:rPr>
                        <a:t>the (m)</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70967277"/>
                  </a:ext>
                </a:extLst>
              </a:tr>
              <a:tr h="370840">
                <a:tc>
                  <a:txBody>
                    <a:bodyPr/>
                    <a:lstStyle/>
                    <a:p>
                      <a:pPr algn="ctr"/>
                      <a:r>
                        <a:rPr lang="fr-FR" sz="2000" dirty="0">
                          <a:solidFill>
                            <a:srgbClr val="0055A5"/>
                          </a:solidFill>
                          <a:latin typeface="Century Gothic" panose="020B050202020202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0055A5"/>
                          </a:solidFill>
                          <a:latin typeface="Century Gothic" panose="020B0502020202020204" pitchFamily="34" charset="0"/>
                        </a:rPr>
                        <a:t>la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0055A5"/>
                          </a:solidFill>
                          <a:latin typeface="Century Gothic" panose="020B0502020202020204" pitchFamily="34" charset="0"/>
                        </a:rPr>
                        <a:t>the (f)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4377161"/>
                  </a:ext>
                </a:extLst>
              </a:tr>
              <a:tr h="370840">
                <a:tc>
                  <a:txBody>
                    <a:bodyPr/>
                    <a:lstStyle/>
                    <a:p>
                      <a:pPr algn="ctr"/>
                      <a:r>
                        <a:rPr lang="fr-FR" sz="2000" dirty="0">
                          <a:solidFill>
                            <a:srgbClr val="0055A5"/>
                          </a:solidFill>
                          <a:latin typeface="Century Gothic" panose="020B0502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0055A5"/>
                          </a:solidFill>
                          <a:latin typeface="Century Gothic" panose="020B0502020202020204" pitchFamily="34" charset="0"/>
                        </a:rPr>
                        <a:t>les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0055A5"/>
                          </a:solidFill>
                          <a:latin typeface="Century Gothic" panose="020B0502020202020204" pitchFamily="34" charset="0"/>
                        </a:rPr>
                        <a:t>the (pl)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43173003"/>
                  </a:ext>
                </a:extLst>
              </a:tr>
              <a:tr h="370840">
                <a:tc>
                  <a:txBody>
                    <a:bodyPr/>
                    <a:lstStyle/>
                    <a:p>
                      <a:pPr algn="ctr"/>
                      <a:r>
                        <a:rPr lang="fr-FR" sz="2000" dirty="0">
                          <a:solidFill>
                            <a:srgbClr val="0055A5"/>
                          </a:solidFill>
                          <a:latin typeface="Century Gothic" panose="020B0502020202020204" pitchFamily="34"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0055A5"/>
                          </a:solidFill>
                          <a:latin typeface="Century Gothic" panose="020B0502020202020204" pitchFamily="34" charset="0"/>
                        </a:rPr>
                        <a:t>l’anglais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0055A5"/>
                          </a:solidFill>
                          <a:latin typeface="Century Gothic" panose="020B0502020202020204" pitchFamily="34" charset="0"/>
                        </a:rPr>
                        <a:t>English </a:t>
                      </a:r>
                      <a:r>
                        <a:rPr lang="fr-FR" sz="2000" dirty="0" err="1">
                          <a:solidFill>
                            <a:srgbClr val="0055A5"/>
                          </a:solidFill>
                          <a:latin typeface="Century Gothic" panose="020B0502020202020204" pitchFamily="34" charset="0"/>
                        </a:rPr>
                        <a:t>language</a:t>
                      </a:r>
                      <a:endParaRPr lang="fr-FR" sz="2000" dirty="0">
                        <a:solidFill>
                          <a:srgbClr val="0055A5"/>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6157010"/>
                  </a:ext>
                </a:extLst>
              </a:tr>
              <a:tr h="370840">
                <a:tc>
                  <a:txBody>
                    <a:bodyPr/>
                    <a:lstStyle/>
                    <a:p>
                      <a:pPr algn="ctr"/>
                      <a:r>
                        <a:rPr lang="fr-FR" sz="2000" dirty="0">
                          <a:solidFill>
                            <a:srgbClr val="0055A5"/>
                          </a:solidFill>
                          <a:latin typeface="Century Gothic" panose="020B0502020202020204" pitchFamily="34" charset="0"/>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0055A5"/>
                          </a:solidFill>
                          <a:latin typeface="Century Gothic" panose="020B0502020202020204" pitchFamily="34" charset="0"/>
                        </a:rPr>
                        <a:t>le français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0055A5"/>
                          </a:solidFill>
                          <a:latin typeface="Century Gothic" panose="020B0502020202020204" pitchFamily="34" charset="0"/>
                        </a:rPr>
                        <a:t>French </a:t>
                      </a:r>
                      <a:r>
                        <a:rPr lang="fr-FR" sz="2000" dirty="0" err="1">
                          <a:solidFill>
                            <a:srgbClr val="0055A5"/>
                          </a:solidFill>
                          <a:latin typeface="Century Gothic" panose="020B0502020202020204" pitchFamily="34" charset="0"/>
                        </a:rPr>
                        <a:t>language</a:t>
                      </a:r>
                      <a:endParaRPr lang="fr-FR" sz="2000" dirty="0">
                        <a:solidFill>
                          <a:srgbClr val="0055A5"/>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13974"/>
                  </a:ext>
                </a:extLst>
              </a:tr>
              <a:tr h="370840">
                <a:tc>
                  <a:txBody>
                    <a:bodyPr/>
                    <a:lstStyle/>
                    <a:p>
                      <a:pPr algn="ctr"/>
                      <a:r>
                        <a:rPr lang="fr-FR" sz="2000" dirty="0">
                          <a:solidFill>
                            <a:srgbClr val="0055A5"/>
                          </a:solidFill>
                          <a:latin typeface="Century Gothic" panose="020B0502020202020204" pitchFamily="34" charset="0"/>
                        </a:rPr>
                        <a:t>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0055A5"/>
                          </a:solidFill>
                          <a:latin typeface="Century Gothic" panose="020B0502020202020204" pitchFamily="34" charset="0"/>
                        </a:rPr>
                        <a:t>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0055A5"/>
                          </a:solidFill>
                          <a:latin typeface="Century Gothic" panose="020B0502020202020204" pitchFamily="34" charset="0"/>
                        </a:rPr>
                        <a:t>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416557"/>
                  </a:ext>
                </a:extLst>
              </a:tr>
              <a:tr h="370840">
                <a:tc>
                  <a:txBody>
                    <a:bodyPr/>
                    <a:lstStyle/>
                    <a:p>
                      <a:pPr algn="ctr"/>
                      <a:r>
                        <a:rPr lang="fr-FR" sz="2000" dirty="0">
                          <a:solidFill>
                            <a:srgbClr val="0055A5"/>
                          </a:solidFill>
                          <a:latin typeface="Century Gothic" panose="020B0502020202020204" pitchFamily="34" charset="0"/>
                        </a:rPr>
                        <a:t>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0055A5"/>
                          </a:solidFill>
                          <a:latin typeface="Century Gothic" panose="020B0502020202020204" pitchFamily="34" charset="0"/>
                        </a:rPr>
                        <a:t>la personne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err="1">
                          <a:solidFill>
                            <a:srgbClr val="0055A5"/>
                          </a:solidFill>
                          <a:latin typeface="Century Gothic" panose="020B0502020202020204" pitchFamily="34" charset="0"/>
                        </a:rPr>
                        <a:t>person</a:t>
                      </a:r>
                      <a:endParaRPr lang="fr-FR" sz="2000" dirty="0">
                        <a:solidFill>
                          <a:srgbClr val="0055A5"/>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37926006"/>
                  </a:ext>
                </a:extLst>
              </a:tr>
              <a:tr h="370840">
                <a:tc>
                  <a:txBody>
                    <a:bodyPr/>
                    <a:lstStyle/>
                    <a:p>
                      <a:pPr algn="ctr"/>
                      <a:r>
                        <a:rPr lang="fr-FR" sz="2000" dirty="0">
                          <a:solidFill>
                            <a:srgbClr val="0055A5"/>
                          </a:solidFill>
                          <a:latin typeface="Century Gothic" panose="020B0502020202020204" pitchFamily="34" charset="0"/>
                        </a:rPr>
                        <a:t>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0055A5"/>
                          </a:solidFill>
                          <a:latin typeface="Century Gothic" panose="020B0502020202020204" pitchFamily="34" charset="0"/>
                        </a:rPr>
                        <a:t>la médecin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err="1">
                          <a:solidFill>
                            <a:srgbClr val="0055A5"/>
                          </a:solidFill>
                          <a:latin typeface="Century Gothic" panose="020B0502020202020204" pitchFamily="34" charset="0"/>
                        </a:rPr>
                        <a:t>female</a:t>
                      </a:r>
                      <a:r>
                        <a:rPr lang="fr-FR" sz="2000" dirty="0">
                          <a:solidFill>
                            <a:srgbClr val="0055A5"/>
                          </a:solidFill>
                          <a:latin typeface="Century Gothic" panose="020B0502020202020204" pitchFamily="34" charset="0"/>
                        </a:rPr>
                        <a:t> </a:t>
                      </a:r>
                      <a:r>
                        <a:rPr lang="fr-FR" sz="2000" dirty="0" err="1">
                          <a:solidFill>
                            <a:srgbClr val="0055A5"/>
                          </a:solidFill>
                          <a:latin typeface="Century Gothic" panose="020B0502020202020204" pitchFamily="34" charset="0"/>
                        </a:rPr>
                        <a:t>doctor</a:t>
                      </a:r>
                      <a:endParaRPr lang="fr-FR" sz="2000" dirty="0">
                        <a:solidFill>
                          <a:srgbClr val="0055A5"/>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39298198"/>
                  </a:ext>
                </a:extLst>
              </a:tr>
              <a:tr h="370840">
                <a:tc>
                  <a:txBody>
                    <a:bodyPr/>
                    <a:lstStyle/>
                    <a:p>
                      <a:pPr algn="ctr"/>
                      <a:r>
                        <a:rPr lang="fr-FR" sz="2000" dirty="0">
                          <a:solidFill>
                            <a:srgbClr val="0055A5"/>
                          </a:solidFill>
                          <a:latin typeface="Century Gothic" panose="020B0502020202020204" pitchFamily="34" charset="0"/>
                        </a:rPr>
                        <a:t>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0055A5"/>
                          </a:solidFill>
                          <a:latin typeface="Century Gothic" panose="020B0502020202020204" pitchFamily="34" charset="0"/>
                        </a:rPr>
                        <a:t>l’acteur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0055A5"/>
                          </a:solidFill>
                          <a:latin typeface="Century Gothic" panose="020B0502020202020204" pitchFamily="34" charset="0"/>
                        </a:rPr>
                        <a:t>male </a:t>
                      </a:r>
                      <a:r>
                        <a:rPr lang="fr-FR" sz="2000" dirty="0" err="1">
                          <a:solidFill>
                            <a:srgbClr val="0055A5"/>
                          </a:solidFill>
                          <a:latin typeface="Century Gothic" panose="020B0502020202020204" pitchFamily="34" charset="0"/>
                        </a:rPr>
                        <a:t>actor</a:t>
                      </a:r>
                      <a:endParaRPr lang="fr-FR" sz="2000" dirty="0">
                        <a:solidFill>
                          <a:srgbClr val="0055A5"/>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17672785"/>
                  </a:ext>
                </a:extLst>
              </a:tr>
              <a:tr h="370840">
                <a:tc>
                  <a:txBody>
                    <a:bodyPr/>
                    <a:lstStyle/>
                    <a:p>
                      <a:pPr algn="ctr"/>
                      <a:r>
                        <a:rPr lang="fr-FR" sz="2000" dirty="0">
                          <a:solidFill>
                            <a:srgbClr val="0055A5"/>
                          </a:solidFill>
                          <a:latin typeface="Century Gothic" panose="020B0502020202020204" pitchFamily="34" charset="0"/>
                        </a:rPr>
                        <a:t>10</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0055A5"/>
                          </a:solidFill>
                          <a:latin typeface="Century Gothic" panose="020B0502020202020204" pitchFamily="34" charset="0"/>
                        </a:rPr>
                        <a:t>la phrase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0055A5"/>
                          </a:solidFill>
                          <a:latin typeface="Century Gothic" panose="020B0502020202020204" pitchFamily="34" charset="0"/>
                        </a:rPr>
                        <a:t>sentence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4273297"/>
                  </a:ext>
                </a:extLst>
              </a:tr>
              <a:tr h="370840">
                <a:tc>
                  <a:txBody>
                    <a:bodyPr/>
                    <a:lstStyle/>
                    <a:p>
                      <a:pPr algn="ctr"/>
                      <a:r>
                        <a:rPr lang="fr-FR" sz="2000" dirty="0">
                          <a:solidFill>
                            <a:srgbClr val="0055A5"/>
                          </a:solidFill>
                          <a:latin typeface="Century Gothic" panose="020B0502020202020204" pitchFamily="34" charset="0"/>
                        </a:rPr>
                        <a:t>11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0055A5"/>
                          </a:solidFill>
                          <a:latin typeface="Century Gothic" panose="020B0502020202020204" pitchFamily="34" charset="0"/>
                        </a:rPr>
                        <a:t>le mot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err="1">
                          <a:solidFill>
                            <a:srgbClr val="0055A5"/>
                          </a:solidFill>
                          <a:latin typeface="Century Gothic" panose="020B0502020202020204" pitchFamily="34" charset="0"/>
                        </a:rPr>
                        <a:t>word</a:t>
                      </a:r>
                      <a:endParaRPr lang="fr-FR" sz="2000" dirty="0">
                        <a:solidFill>
                          <a:srgbClr val="0055A5"/>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7435242"/>
                  </a:ext>
                </a:extLst>
              </a:tr>
              <a:tr h="370840">
                <a:tc>
                  <a:txBody>
                    <a:bodyPr/>
                    <a:lstStyle/>
                    <a:p>
                      <a:pPr algn="ctr"/>
                      <a:r>
                        <a:rPr lang="fr-FR" sz="2000" dirty="0">
                          <a:solidFill>
                            <a:srgbClr val="0055A5"/>
                          </a:solidFill>
                          <a:latin typeface="Century Gothic" panose="020B0502020202020204" pitchFamily="34" charset="0"/>
                        </a:rPr>
                        <a:t>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a:solidFill>
                            <a:srgbClr val="0055A5"/>
                          </a:solidFill>
                          <a:latin typeface="Century Gothic" panose="020B0502020202020204" pitchFamily="34" charset="0"/>
                        </a:rPr>
                        <a:t>l’actrice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fr-FR" sz="2000" dirty="0" err="1">
                          <a:solidFill>
                            <a:srgbClr val="0055A5"/>
                          </a:solidFill>
                          <a:latin typeface="Century Gothic" panose="020B0502020202020204" pitchFamily="34" charset="0"/>
                        </a:rPr>
                        <a:t>female</a:t>
                      </a:r>
                      <a:r>
                        <a:rPr lang="fr-FR" sz="2000" dirty="0">
                          <a:solidFill>
                            <a:srgbClr val="0055A5"/>
                          </a:solidFill>
                          <a:latin typeface="Century Gothic" panose="020B0502020202020204" pitchFamily="34" charset="0"/>
                        </a:rPr>
                        <a:t> </a:t>
                      </a:r>
                      <a:r>
                        <a:rPr lang="fr-FR" sz="2000" dirty="0" err="1">
                          <a:solidFill>
                            <a:srgbClr val="0055A5"/>
                          </a:solidFill>
                          <a:latin typeface="Century Gothic" panose="020B0502020202020204" pitchFamily="34" charset="0"/>
                        </a:rPr>
                        <a:t>actor</a:t>
                      </a:r>
                      <a:r>
                        <a:rPr lang="fr-FR" sz="2000" dirty="0">
                          <a:solidFill>
                            <a:srgbClr val="0055A5"/>
                          </a:solidFill>
                          <a:latin typeface="Century Gothic" panose="020B0502020202020204" pitchFamily="34" charset="0"/>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7709191"/>
                  </a:ext>
                </a:extLst>
              </a:tr>
            </a:tbl>
          </a:graphicData>
        </a:graphic>
      </p:graphicFrame>
      <p:sp>
        <p:nvSpPr>
          <p:cNvPr id="6" name="Rounded Rectangle 46">
            <a:extLst>
              <a:ext uri="{FF2B5EF4-FFF2-40B4-BE49-F238E27FC236}">
                <a16:creationId xmlns:a16="http://schemas.microsoft.com/office/drawing/2014/main" id="{1A2C8109-F8C1-4962-B611-3C5A06077F87}"/>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F06CB14D-D67E-4369-85FA-309ADA5A0721}"/>
              </a:ext>
            </a:extLst>
          </p:cNvPr>
          <p:cNvSpPr/>
          <p:nvPr/>
        </p:nvSpPr>
        <p:spPr>
          <a:xfrm>
            <a:off x="6764485" y="1604960"/>
            <a:ext cx="2839452" cy="4629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5A5"/>
              </a:solidFill>
            </a:endParaRPr>
          </a:p>
        </p:txBody>
      </p:sp>
      <p:sp>
        <p:nvSpPr>
          <p:cNvPr id="10" name="Rectangle 9">
            <a:extLst>
              <a:ext uri="{FF2B5EF4-FFF2-40B4-BE49-F238E27FC236}">
                <a16:creationId xmlns:a16="http://schemas.microsoft.com/office/drawing/2014/main" id="{FD1A937F-0A2C-4410-A712-03480082630C}"/>
              </a:ext>
            </a:extLst>
          </p:cNvPr>
          <p:cNvSpPr/>
          <p:nvPr/>
        </p:nvSpPr>
        <p:spPr>
          <a:xfrm>
            <a:off x="2277310" y="1604960"/>
            <a:ext cx="2839452" cy="4629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55A5"/>
              </a:solidFill>
            </a:endParaRPr>
          </a:p>
        </p:txBody>
      </p:sp>
    </p:spTree>
    <p:extLst>
      <p:ext uri="{BB962C8B-B14F-4D97-AF65-F5344CB8AC3E}">
        <p14:creationId xmlns:p14="http://schemas.microsoft.com/office/powerpoint/2010/main" val="163924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8844198" cy="647577"/>
          </a:xfrm>
        </p:spPr>
        <p:txBody>
          <a:bodyPr>
            <a:normAutofit/>
          </a:bodyPr>
          <a:lstStyle/>
          <a:p>
            <a:r>
              <a:rPr lang="en-GB" sz="3600" b="1" dirty="0">
                <a:solidFill>
                  <a:schemeClr val="bg1"/>
                </a:solidFill>
              </a:rPr>
              <a:t>Making nouns and articles plural </a:t>
            </a:r>
          </a:p>
        </p:txBody>
      </p:sp>
      <p:sp>
        <p:nvSpPr>
          <p:cNvPr id="2" name="TextBox 1"/>
          <p:cNvSpPr txBox="1"/>
          <p:nvPr/>
        </p:nvSpPr>
        <p:spPr>
          <a:xfrm>
            <a:off x="229567" y="1253080"/>
            <a:ext cx="11379200"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To make a noun</a:t>
            </a:r>
            <a:r>
              <a:rPr kumimoji="0" lang="en-GB" sz="24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plural when we are talking about more than one thing, we normally add an -</a:t>
            </a:r>
            <a:r>
              <a:rPr kumimoji="0" lang="en-GB" sz="24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s, like </a:t>
            </a:r>
            <a:r>
              <a:rPr lang="en-GB" sz="2400" dirty="0">
                <a:solidFill>
                  <a:schemeClr val="accent1">
                    <a:lumMod val="50000"/>
                  </a:schemeClr>
                </a:solidFill>
                <a:latin typeface="Century Gothic" panose="020B0502020202020204" pitchFamily="34" charset="0"/>
              </a:rPr>
              <a:t>in English:</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3" name="TextBox 12"/>
          <p:cNvSpPr txBox="1"/>
          <p:nvPr/>
        </p:nvSpPr>
        <p:spPr>
          <a:xfrm>
            <a:off x="1623936" y="404816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chien</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p:cNvSpPr txBox="1"/>
          <p:nvPr/>
        </p:nvSpPr>
        <p:spPr>
          <a:xfrm>
            <a:off x="1912155" y="4692069"/>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livre</a:t>
            </a:r>
          </a:p>
        </p:txBody>
      </p:sp>
      <p:sp>
        <p:nvSpPr>
          <p:cNvPr id="15" name="TextBox 14"/>
          <p:cNvSpPr txBox="1"/>
          <p:nvPr/>
        </p:nvSpPr>
        <p:spPr>
          <a:xfrm>
            <a:off x="1127348" y="5321991"/>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portable</a:t>
            </a:r>
          </a:p>
        </p:txBody>
      </p:sp>
      <p:sp>
        <p:nvSpPr>
          <p:cNvPr id="16" name="TextBox 15"/>
          <p:cNvSpPr txBox="1"/>
          <p:nvPr/>
        </p:nvSpPr>
        <p:spPr>
          <a:xfrm>
            <a:off x="6433031" y="410053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chambre</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p:cNvSpPr txBox="1"/>
          <p:nvPr/>
        </p:nvSpPr>
        <p:spPr>
          <a:xfrm>
            <a:off x="6471701" y="4701111"/>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chose</a:t>
            </a:r>
          </a:p>
        </p:txBody>
      </p:sp>
      <p:sp>
        <p:nvSpPr>
          <p:cNvPr id="18" name="Rectangle 17"/>
          <p:cNvSpPr/>
          <p:nvPr/>
        </p:nvSpPr>
        <p:spPr>
          <a:xfrm>
            <a:off x="7946691" y="3447919"/>
            <a:ext cx="187262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Feminine</a:t>
            </a:r>
          </a:p>
        </p:txBody>
      </p:sp>
      <p:sp>
        <p:nvSpPr>
          <p:cNvPr id="20" name="TextBox 19"/>
          <p:cNvSpPr txBox="1"/>
          <p:nvPr/>
        </p:nvSpPr>
        <p:spPr>
          <a:xfrm>
            <a:off x="6471701" y="5403461"/>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règle</a:t>
            </a:r>
            <a:endPar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1" name="TextBox 30"/>
          <p:cNvSpPr txBox="1"/>
          <p:nvPr/>
        </p:nvSpPr>
        <p:spPr>
          <a:xfrm>
            <a:off x="3963073" y="4048164"/>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dog</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2" name="TextBox 31"/>
          <p:cNvSpPr txBox="1"/>
          <p:nvPr/>
        </p:nvSpPr>
        <p:spPr>
          <a:xfrm>
            <a:off x="3976246" y="4692069"/>
            <a:ext cx="20730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book</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3" name="TextBox 32"/>
          <p:cNvSpPr txBox="1"/>
          <p:nvPr/>
        </p:nvSpPr>
        <p:spPr>
          <a:xfrm>
            <a:off x="3953981" y="5302686"/>
            <a:ext cx="22093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mobile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4" name="TextBox 33"/>
          <p:cNvSpPr txBox="1"/>
          <p:nvPr/>
        </p:nvSpPr>
        <p:spPr>
          <a:xfrm>
            <a:off x="9246397" y="411089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bedroom</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5" name="TextBox 34"/>
          <p:cNvSpPr txBox="1"/>
          <p:nvPr/>
        </p:nvSpPr>
        <p:spPr>
          <a:xfrm>
            <a:off x="9256406" y="475534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thing</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6" name="TextBox 35"/>
          <p:cNvSpPr txBox="1"/>
          <p:nvPr/>
        </p:nvSpPr>
        <p:spPr>
          <a:xfrm>
            <a:off x="9246397" y="539298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B0502020202020204" pitchFamily="34" charset="0"/>
              </a:rPr>
              <a:t>ruler</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 name="TextBox 2"/>
          <p:cNvSpPr txBox="1"/>
          <p:nvPr/>
        </p:nvSpPr>
        <p:spPr>
          <a:xfrm>
            <a:off x="2687131" y="4052337"/>
            <a:ext cx="404037"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40" name="TextBox 39"/>
          <p:cNvSpPr txBox="1"/>
          <p:nvPr/>
        </p:nvSpPr>
        <p:spPr>
          <a:xfrm>
            <a:off x="4771894" y="4047566"/>
            <a:ext cx="40403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s</a:t>
            </a:r>
          </a:p>
        </p:txBody>
      </p:sp>
      <p:sp>
        <p:nvSpPr>
          <p:cNvPr id="41" name="TextBox 40"/>
          <p:cNvSpPr txBox="1"/>
          <p:nvPr/>
        </p:nvSpPr>
        <p:spPr>
          <a:xfrm>
            <a:off x="2687131" y="4701111"/>
            <a:ext cx="404037"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42" name="TextBox 41"/>
          <p:cNvSpPr txBox="1"/>
          <p:nvPr/>
        </p:nvSpPr>
        <p:spPr>
          <a:xfrm>
            <a:off x="4953434" y="4701111"/>
            <a:ext cx="40403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s</a:t>
            </a:r>
          </a:p>
        </p:txBody>
      </p:sp>
      <p:sp>
        <p:nvSpPr>
          <p:cNvPr id="43" name="TextBox 42"/>
          <p:cNvSpPr txBox="1"/>
          <p:nvPr/>
        </p:nvSpPr>
        <p:spPr>
          <a:xfrm>
            <a:off x="2687131" y="5318812"/>
            <a:ext cx="404037"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44" name="TextBox 43"/>
          <p:cNvSpPr txBox="1"/>
          <p:nvPr/>
        </p:nvSpPr>
        <p:spPr>
          <a:xfrm>
            <a:off x="5238549" y="5301411"/>
            <a:ext cx="40403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s</a:t>
            </a:r>
          </a:p>
        </p:txBody>
      </p:sp>
      <p:sp>
        <p:nvSpPr>
          <p:cNvPr id="45" name="TextBox 44"/>
          <p:cNvSpPr txBox="1"/>
          <p:nvPr/>
        </p:nvSpPr>
        <p:spPr>
          <a:xfrm>
            <a:off x="8145462" y="4105889"/>
            <a:ext cx="404037"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46" name="TextBox 45"/>
          <p:cNvSpPr txBox="1"/>
          <p:nvPr/>
        </p:nvSpPr>
        <p:spPr>
          <a:xfrm>
            <a:off x="7616632" y="4695207"/>
            <a:ext cx="404037"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47" name="TextBox 46"/>
          <p:cNvSpPr txBox="1"/>
          <p:nvPr/>
        </p:nvSpPr>
        <p:spPr>
          <a:xfrm>
            <a:off x="7414613" y="5403461"/>
            <a:ext cx="404037" cy="553998"/>
          </a:xfrm>
          <a:prstGeom prst="rect">
            <a:avLst/>
          </a:prstGeom>
          <a:noFill/>
        </p:spPr>
        <p:txBody>
          <a:bodyPr wrap="square" rtlCol="0">
            <a:spAutoFit/>
          </a:bodyPr>
          <a:lstStyle/>
          <a:p>
            <a:r>
              <a:rPr lang="en-GB" sz="3000" b="1" dirty="0">
                <a:solidFill>
                  <a:schemeClr val="accent5">
                    <a:lumMod val="50000"/>
                  </a:schemeClr>
                </a:solidFill>
                <a:latin typeface="Century Gothic" panose="020B0502020202020204" pitchFamily="34" charset="0"/>
              </a:rPr>
              <a:t>s</a:t>
            </a:r>
          </a:p>
        </p:txBody>
      </p:sp>
      <p:sp>
        <p:nvSpPr>
          <p:cNvPr id="48" name="TextBox 47"/>
          <p:cNvSpPr txBox="1"/>
          <p:nvPr/>
        </p:nvSpPr>
        <p:spPr>
          <a:xfrm>
            <a:off x="11000332" y="4101320"/>
            <a:ext cx="40403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s</a:t>
            </a:r>
          </a:p>
        </p:txBody>
      </p:sp>
      <p:sp>
        <p:nvSpPr>
          <p:cNvPr id="49" name="TextBox 48"/>
          <p:cNvSpPr txBox="1"/>
          <p:nvPr/>
        </p:nvSpPr>
        <p:spPr>
          <a:xfrm>
            <a:off x="10220016" y="4747452"/>
            <a:ext cx="40403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s</a:t>
            </a:r>
          </a:p>
        </p:txBody>
      </p:sp>
      <p:sp>
        <p:nvSpPr>
          <p:cNvPr id="50" name="TextBox 49"/>
          <p:cNvSpPr txBox="1"/>
          <p:nvPr/>
        </p:nvSpPr>
        <p:spPr>
          <a:xfrm>
            <a:off x="10050682" y="5392988"/>
            <a:ext cx="404037" cy="553998"/>
          </a:xfrm>
          <a:prstGeom prst="rect">
            <a:avLst/>
          </a:prstGeom>
          <a:noFill/>
        </p:spPr>
        <p:txBody>
          <a:bodyPr wrap="square" rtlCol="0">
            <a:spAutoFit/>
          </a:bodyPr>
          <a:lstStyle/>
          <a:p>
            <a:r>
              <a:rPr lang="en-GB" sz="3000" dirty="0">
                <a:solidFill>
                  <a:schemeClr val="accent5">
                    <a:lumMod val="50000"/>
                  </a:schemeClr>
                </a:solidFill>
                <a:latin typeface="Century Gothic" panose="020B0502020202020204" pitchFamily="34" charset="0"/>
              </a:rPr>
              <a:t>s</a:t>
            </a:r>
          </a:p>
        </p:txBody>
      </p:sp>
      <p:sp>
        <p:nvSpPr>
          <p:cNvPr id="51" name="Rectangle 50"/>
          <p:cNvSpPr/>
          <p:nvPr/>
        </p:nvSpPr>
        <p:spPr>
          <a:xfrm>
            <a:off x="2599901" y="3429000"/>
            <a:ext cx="209544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Masculine</a:t>
            </a:r>
          </a:p>
        </p:txBody>
      </p:sp>
      <p:sp>
        <p:nvSpPr>
          <p:cNvPr id="52" name="TextBox 51"/>
          <p:cNvSpPr txBox="1"/>
          <p:nvPr/>
        </p:nvSpPr>
        <p:spPr>
          <a:xfrm>
            <a:off x="229568" y="2255237"/>
            <a:ext cx="1168035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noProof="0" dirty="0">
                <a:ln>
                  <a:noFill/>
                </a:ln>
                <a:solidFill>
                  <a:schemeClr val="accent1">
                    <a:lumMod val="50000"/>
                  </a:schemeClr>
                </a:solidFill>
                <a:effectLst/>
                <a:uLnTx/>
                <a:uFillTx/>
                <a:latin typeface="Century Gothic" panose="020B0502020202020204" pitchFamily="34" charset="0"/>
              </a:rPr>
              <a:t>‘</a:t>
            </a:r>
            <a:r>
              <a:rPr lang="en-GB" sz="2400" b="1" i="1" dirty="0">
                <a:solidFill>
                  <a:schemeClr val="accent1">
                    <a:lumMod val="50000"/>
                  </a:schemeClr>
                </a:solidFill>
                <a:latin typeface="Century Gothic" panose="020B0502020202020204" pitchFamily="34" charset="0"/>
              </a:rPr>
              <a:t>T</a:t>
            </a:r>
            <a:r>
              <a:rPr kumimoji="0" lang="en-GB" sz="2400" b="1" i="1" u="none" strike="noStrike" kern="1200" cap="none" spc="0" normalizeH="0" noProof="0" dirty="0">
                <a:ln>
                  <a:noFill/>
                </a:ln>
                <a:solidFill>
                  <a:schemeClr val="accent1">
                    <a:lumMod val="50000"/>
                  </a:schemeClr>
                </a:solidFill>
                <a:effectLst/>
                <a:uLnTx/>
                <a:uFillTx/>
                <a:latin typeface="Century Gothic" panose="020B0502020202020204" pitchFamily="34" charset="0"/>
              </a:rPr>
              <a:t>he’</a:t>
            </a:r>
            <a:r>
              <a:rPr kumimoji="0" lang="en-GB" sz="2400" b="1" u="none" strike="noStrike" kern="1200" cap="none" spc="0" normalizeH="0" noProof="0" dirty="0">
                <a:ln>
                  <a:noFill/>
                </a:ln>
                <a:solidFill>
                  <a:schemeClr val="accent1">
                    <a:lumMod val="50000"/>
                  </a:schemeClr>
                </a:solidFill>
                <a:effectLst/>
                <a:uLnTx/>
                <a:uFillTx/>
                <a:latin typeface="Century Gothic" panose="020B0502020202020204" pitchFamily="34" charset="0"/>
              </a:rPr>
              <a:t> </a:t>
            </a:r>
            <a:r>
              <a:rPr kumimoji="0" lang="en-GB" sz="2400" u="none" strike="noStrike" kern="1200" cap="none" spc="0" normalizeH="0" noProof="0" dirty="0">
                <a:ln>
                  <a:noFill/>
                </a:ln>
                <a:solidFill>
                  <a:schemeClr val="accent1">
                    <a:lumMod val="50000"/>
                  </a:schemeClr>
                </a:solidFill>
                <a:effectLst/>
                <a:uLnTx/>
                <a:uFillTx/>
                <a:latin typeface="Century Gothic" panose="020B0502020202020204" pitchFamily="34" charset="0"/>
              </a:rPr>
              <a:t>changes to </a:t>
            </a:r>
            <a:r>
              <a:rPr kumimoji="0" lang="en-GB" sz="2400" b="1" u="none" strike="noStrike" kern="1200" cap="none" spc="0" normalizeH="0" noProof="0" dirty="0">
                <a:ln>
                  <a:noFill/>
                </a:ln>
                <a:solidFill>
                  <a:schemeClr val="accent1">
                    <a:lumMod val="50000"/>
                  </a:schemeClr>
                </a:solidFill>
                <a:effectLst/>
                <a:uLnTx/>
                <a:uFillTx/>
                <a:latin typeface="Century Gothic" panose="020B0502020202020204" pitchFamily="34" charset="0"/>
              </a:rPr>
              <a:t>‘les’, </a:t>
            </a:r>
            <a:r>
              <a:rPr kumimoji="0" lang="en-GB" sz="2400" b="0" u="none" strike="noStrike" kern="1200" cap="none" spc="0" normalizeH="0" noProof="0" dirty="0">
                <a:ln>
                  <a:noFill/>
                </a:ln>
                <a:solidFill>
                  <a:schemeClr val="accent1">
                    <a:lumMod val="50000"/>
                  </a:schemeClr>
                </a:solidFill>
                <a:effectLst/>
                <a:uLnTx/>
                <a:uFillTx/>
                <a:latin typeface="Century Gothic" panose="020B0502020202020204" pitchFamily="34" charset="0"/>
              </a:rPr>
              <a:t>to match the plural noun. This is </a:t>
            </a:r>
            <a:r>
              <a:rPr kumimoji="0" lang="en-GB" sz="2400" b="1" u="none" strike="noStrike" kern="1200" cap="none" spc="0" normalizeH="0" noProof="0" dirty="0">
                <a:ln>
                  <a:noFill/>
                </a:ln>
                <a:solidFill>
                  <a:schemeClr val="accent1">
                    <a:lumMod val="50000"/>
                  </a:schemeClr>
                </a:solidFill>
                <a:effectLst/>
                <a:uLnTx/>
                <a:uFillTx/>
                <a:latin typeface="Century Gothic" panose="020B0502020202020204" pitchFamily="34" charset="0"/>
              </a:rPr>
              <a:t>not</a:t>
            </a:r>
            <a:r>
              <a:rPr kumimoji="0" lang="en-GB" sz="2400" u="none" strike="noStrike" kern="1200" cap="none" spc="0" normalizeH="0" noProof="0" dirty="0">
                <a:ln>
                  <a:noFill/>
                </a:ln>
                <a:solidFill>
                  <a:schemeClr val="accent1">
                    <a:lumMod val="50000"/>
                  </a:schemeClr>
                </a:solidFill>
                <a:effectLst/>
                <a:uLnTx/>
                <a:uFillTx/>
                <a:latin typeface="Century Gothic" panose="020B0502020202020204" pitchFamily="34" charset="0"/>
              </a:rPr>
              <a:t> like English. ‘</a:t>
            </a:r>
            <a:r>
              <a:rPr lang="en-GB" sz="2400" dirty="0">
                <a:solidFill>
                  <a:schemeClr val="accent1">
                    <a:lumMod val="50000"/>
                  </a:schemeClr>
                </a:solidFill>
                <a:latin typeface="Century Gothic" panose="020B0502020202020204" pitchFamily="34" charset="0"/>
              </a:rPr>
              <a:t>L</a:t>
            </a:r>
            <a:r>
              <a:rPr kumimoji="0" lang="en-GB" sz="2400" u="none" strike="noStrike" kern="1200" cap="none" spc="0" normalizeH="0" noProof="0" dirty="0" err="1">
                <a:ln>
                  <a:noFill/>
                </a:ln>
                <a:solidFill>
                  <a:schemeClr val="accent1">
                    <a:lumMod val="50000"/>
                  </a:schemeClr>
                </a:solidFill>
                <a:effectLst/>
                <a:uLnTx/>
                <a:uFillTx/>
                <a:latin typeface="Century Gothic" panose="020B0502020202020204" pitchFamily="34" charset="0"/>
              </a:rPr>
              <a:t>es’</a:t>
            </a:r>
            <a:r>
              <a:rPr kumimoji="0" lang="en-GB" sz="2400" u="none" strike="noStrike" kern="1200" cap="none" spc="0" normalizeH="0" noProof="0" dirty="0">
                <a:ln>
                  <a:noFill/>
                </a:ln>
                <a:solidFill>
                  <a:schemeClr val="accent1">
                    <a:lumMod val="50000"/>
                  </a:schemeClr>
                </a:solidFill>
                <a:effectLst/>
                <a:uLnTx/>
                <a:uFillTx/>
                <a:latin typeface="Century Gothic" panose="020B0502020202020204" pitchFamily="34" charset="0"/>
              </a:rPr>
              <a:t>(the) is </a:t>
            </a:r>
            <a:r>
              <a:rPr kumimoji="0" lang="en-GB" sz="2400" b="1" u="none" strike="noStrike" kern="1200" cap="none" spc="0" normalizeH="0" noProof="0" dirty="0">
                <a:ln>
                  <a:noFill/>
                </a:ln>
                <a:solidFill>
                  <a:schemeClr val="accent1">
                    <a:lumMod val="50000"/>
                  </a:schemeClr>
                </a:solidFill>
                <a:effectLst/>
                <a:uLnTx/>
                <a:uFillTx/>
                <a:latin typeface="Century Gothic" panose="020B0502020202020204" pitchFamily="34" charset="0"/>
              </a:rPr>
              <a:t>the same </a:t>
            </a:r>
            <a:r>
              <a:rPr kumimoji="0" lang="en-GB" sz="2400" u="none" strike="noStrike" kern="1200" cap="none" spc="0" normalizeH="0" noProof="0" dirty="0">
                <a:ln>
                  <a:noFill/>
                </a:ln>
                <a:solidFill>
                  <a:schemeClr val="accent1">
                    <a:lumMod val="50000"/>
                  </a:schemeClr>
                </a:solidFill>
                <a:effectLst/>
                <a:uLnTx/>
                <a:uFillTx/>
                <a:latin typeface="Century Gothic" panose="020B0502020202020204" pitchFamily="34" charset="0"/>
              </a:rPr>
              <a:t>for both </a:t>
            </a:r>
            <a:r>
              <a:rPr kumimoji="0" lang="en-GB" sz="2400" b="1" u="none" strike="noStrike" kern="1200" cap="none" spc="0" normalizeH="0" noProof="0" dirty="0">
                <a:ln>
                  <a:noFill/>
                </a:ln>
                <a:solidFill>
                  <a:schemeClr val="accent1">
                    <a:lumMod val="50000"/>
                  </a:schemeClr>
                </a:solidFill>
                <a:effectLst/>
                <a:uLnTx/>
                <a:uFillTx/>
                <a:latin typeface="Century Gothic" panose="020B0502020202020204" pitchFamily="34" charset="0"/>
              </a:rPr>
              <a:t>masculine</a:t>
            </a:r>
            <a:r>
              <a:rPr kumimoji="0" lang="en-GB" sz="2400" u="none" strike="noStrike" kern="1200" cap="none" spc="0" normalizeH="0" noProof="0" dirty="0">
                <a:ln>
                  <a:noFill/>
                </a:ln>
                <a:solidFill>
                  <a:schemeClr val="accent1">
                    <a:lumMod val="50000"/>
                  </a:schemeClr>
                </a:solidFill>
                <a:effectLst/>
                <a:uLnTx/>
                <a:uFillTx/>
                <a:latin typeface="Century Gothic" panose="020B0502020202020204" pitchFamily="34" charset="0"/>
              </a:rPr>
              <a:t> and </a:t>
            </a:r>
            <a:r>
              <a:rPr kumimoji="0" lang="en-GB" sz="2400" b="1" u="none" strike="noStrike" kern="1200" cap="none" spc="0" normalizeH="0" noProof="0" dirty="0">
                <a:ln>
                  <a:noFill/>
                </a:ln>
                <a:solidFill>
                  <a:schemeClr val="accent1">
                    <a:lumMod val="50000"/>
                  </a:schemeClr>
                </a:solidFill>
                <a:effectLst/>
                <a:uLnTx/>
                <a:uFillTx/>
                <a:latin typeface="Century Gothic" panose="020B0502020202020204" pitchFamily="34" charset="0"/>
              </a:rPr>
              <a:t>feminine </a:t>
            </a:r>
            <a:r>
              <a:rPr kumimoji="0" lang="en-GB" sz="2400" u="none" strike="noStrike" kern="1200" cap="none" spc="0" normalizeH="0" noProof="0" dirty="0">
                <a:ln>
                  <a:noFill/>
                </a:ln>
                <a:solidFill>
                  <a:schemeClr val="accent1">
                    <a:lumMod val="50000"/>
                  </a:schemeClr>
                </a:solidFill>
                <a:effectLst/>
                <a:uLnTx/>
                <a:uFillTx/>
                <a:latin typeface="Century Gothic" panose="020B0502020202020204" pitchFamily="34" charset="0"/>
              </a:rPr>
              <a:t>nouns.</a:t>
            </a:r>
            <a:endParaRPr kumimoji="0" lang="en-GB" sz="240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53" name="TextBox 52"/>
          <p:cNvSpPr txBox="1"/>
          <p:nvPr/>
        </p:nvSpPr>
        <p:spPr>
          <a:xfrm>
            <a:off x="992688" y="4039122"/>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Century Gothic" panose="020B0502020202020204" pitchFamily="34" charset="0"/>
              </a:rPr>
              <a:t>les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4" name="TextBox 53"/>
          <p:cNvSpPr txBox="1"/>
          <p:nvPr/>
        </p:nvSpPr>
        <p:spPr>
          <a:xfrm>
            <a:off x="1265590" y="4701111"/>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Century Gothic" panose="020B0502020202020204" pitchFamily="34" charset="0"/>
              </a:rPr>
              <a:t>les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5" name="TextBox 54"/>
          <p:cNvSpPr txBox="1"/>
          <p:nvPr/>
        </p:nvSpPr>
        <p:spPr>
          <a:xfrm>
            <a:off x="494182" y="5331033"/>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Century Gothic" panose="020B0502020202020204" pitchFamily="34" charset="0"/>
              </a:rPr>
              <a:t>les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6" name="TextBox 55"/>
          <p:cNvSpPr txBox="1"/>
          <p:nvPr/>
        </p:nvSpPr>
        <p:spPr>
          <a:xfrm>
            <a:off x="5756774" y="5403461"/>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Century Gothic" panose="020B0502020202020204" pitchFamily="34" charset="0"/>
              </a:rPr>
              <a:t>les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7" name="TextBox 56"/>
          <p:cNvSpPr txBox="1"/>
          <p:nvPr/>
        </p:nvSpPr>
        <p:spPr>
          <a:xfrm>
            <a:off x="5756774" y="4717461"/>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Century Gothic" panose="020B0502020202020204" pitchFamily="34" charset="0"/>
              </a:rPr>
              <a:t>les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8" name="TextBox 57"/>
          <p:cNvSpPr txBox="1"/>
          <p:nvPr/>
        </p:nvSpPr>
        <p:spPr>
          <a:xfrm>
            <a:off x="5756774" y="4112679"/>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Century Gothic" panose="020B0502020202020204" pitchFamily="34" charset="0"/>
              </a:rPr>
              <a:t>les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9" name="TextBox 58"/>
          <p:cNvSpPr txBox="1"/>
          <p:nvPr/>
        </p:nvSpPr>
        <p:spPr>
          <a:xfrm>
            <a:off x="3211874" y="4045985"/>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the</a:t>
            </a:r>
            <a:endParaRPr kumimoji="0" lang="en-GB" sz="3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61" name="TextBox 60"/>
          <p:cNvSpPr txBox="1"/>
          <p:nvPr/>
        </p:nvSpPr>
        <p:spPr>
          <a:xfrm>
            <a:off x="3238596" y="4690322"/>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the</a:t>
            </a:r>
            <a:endParaRPr kumimoji="0" lang="en-GB" sz="3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62" name="TextBox 61"/>
          <p:cNvSpPr txBox="1"/>
          <p:nvPr/>
        </p:nvSpPr>
        <p:spPr>
          <a:xfrm>
            <a:off x="3174841" y="5290233"/>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the</a:t>
            </a:r>
            <a:endParaRPr kumimoji="0" lang="en-GB" sz="3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63" name="TextBox 62"/>
          <p:cNvSpPr txBox="1"/>
          <p:nvPr/>
        </p:nvSpPr>
        <p:spPr>
          <a:xfrm>
            <a:off x="8513307" y="4124214"/>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the</a:t>
            </a:r>
            <a:endParaRPr kumimoji="0" lang="en-GB" sz="3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64" name="TextBox 63"/>
          <p:cNvSpPr txBox="1"/>
          <p:nvPr/>
        </p:nvSpPr>
        <p:spPr>
          <a:xfrm>
            <a:off x="8513307" y="4764814"/>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the</a:t>
            </a:r>
            <a:endParaRPr kumimoji="0" lang="en-GB" sz="3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65" name="TextBox 64"/>
          <p:cNvSpPr txBox="1"/>
          <p:nvPr/>
        </p:nvSpPr>
        <p:spPr>
          <a:xfrm>
            <a:off x="8513307" y="5395945"/>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noProof="0" dirty="0">
                <a:solidFill>
                  <a:srgbClr val="4472C4">
                    <a:lumMod val="50000"/>
                  </a:srgbClr>
                </a:solidFill>
                <a:latin typeface="Century Gothic" panose="020B0502020202020204" pitchFamily="34" charset="0"/>
              </a:rPr>
              <a:t>the</a:t>
            </a:r>
            <a:endParaRPr kumimoji="0" lang="en-GB" sz="300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66" name="Rounded Rectangle 46">
            <a:extLst>
              <a:ext uri="{FF2B5EF4-FFF2-40B4-BE49-F238E27FC236}">
                <a16:creationId xmlns:a16="http://schemas.microsoft.com/office/drawing/2014/main" id="{C81EBA31-9068-4CF7-9A68-AD66ADB431FA}"/>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6905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000"/>
                                        <p:tgtEl>
                                          <p:spTgt spid="3"/>
                                        </p:tgtEl>
                                      </p:cBhvr>
                                    </p:animEffect>
                                    <p:anim calcmode="lin" valueType="num">
                                      <p:cBhvr>
                                        <p:cTn id="32" dur="2000" fill="hold"/>
                                        <p:tgtEl>
                                          <p:spTgt spid="3"/>
                                        </p:tgtEl>
                                        <p:attrNameLst>
                                          <p:attrName>ppt_w</p:attrName>
                                        </p:attrNameLst>
                                      </p:cBhvr>
                                      <p:tavLst>
                                        <p:tav tm="0" fmla="#ppt_w*sin(2.5*pi*$)">
                                          <p:val>
                                            <p:fltVal val="0"/>
                                          </p:val>
                                        </p:tav>
                                        <p:tav tm="100000">
                                          <p:val>
                                            <p:fltVal val="1"/>
                                          </p:val>
                                        </p:tav>
                                      </p:tavLst>
                                    </p:anim>
                                    <p:anim calcmode="lin" valueType="num">
                                      <p:cBhvr>
                                        <p:cTn id="33"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2000"/>
                                        <p:tgtEl>
                                          <p:spTgt spid="40"/>
                                        </p:tgtEl>
                                      </p:cBhvr>
                                    </p:animEffect>
                                    <p:anim calcmode="lin" valueType="num">
                                      <p:cBhvr>
                                        <p:cTn id="39" dur="2000" fill="hold"/>
                                        <p:tgtEl>
                                          <p:spTgt spid="40"/>
                                        </p:tgtEl>
                                        <p:attrNameLst>
                                          <p:attrName>ppt_w</p:attrName>
                                        </p:attrNameLst>
                                      </p:cBhvr>
                                      <p:tavLst>
                                        <p:tav tm="0" fmla="#ppt_w*sin(2.5*pi*$)">
                                          <p:val>
                                            <p:fltVal val="0"/>
                                          </p:val>
                                        </p:tav>
                                        <p:tav tm="100000">
                                          <p:val>
                                            <p:fltVal val="1"/>
                                          </p:val>
                                        </p:tav>
                                      </p:tavLst>
                                    </p:anim>
                                    <p:anim calcmode="lin" valueType="num">
                                      <p:cBhvr>
                                        <p:cTn id="40" dur="2000" fill="hold"/>
                                        <p:tgtEl>
                                          <p:spTgt spid="40"/>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2000"/>
                                        <p:tgtEl>
                                          <p:spTgt spid="41"/>
                                        </p:tgtEl>
                                      </p:cBhvr>
                                    </p:animEffect>
                                    <p:anim calcmode="lin" valueType="num">
                                      <p:cBhvr>
                                        <p:cTn id="46" dur="2000" fill="hold"/>
                                        <p:tgtEl>
                                          <p:spTgt spid="41"/>
                                        </p:tgtEl>
                                        <p:attrNameLst>
                                          <p:attrName>ppt_w</p:attrName>
                                        </p:attrNameLst>
                                      </p:cBhvr>
                                      <p:tavLst>
                                        <p:tav tm="0" fmla="#ppt_w*sin(2.5*pi*$)">
                                          <p:val>
                                            <p:fltVal val="0"/>
                                          </p:val>
                                        </p:tav>
                                        <p:tav tm="100000">
                                          <p:val>
                                            <p:fltVal val="1"/>
                                          </p:val>
                                        </p:tav>
                                      </p:tavLst>
                                    </p:anim>
                                    <p:anim calcmode="lin" valueType="num">
                                      <p:cBhvr>
                                        <p:cTn id="47" dur="2000" fill="hold"/>
                                        <p:tgtEl>
                                          <p:spTgt spid="41"/>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45"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2000"/>
                                        <p:tgtEl>
                                          <p:spTgt spid="42"/>
                                        </p:tgtEl>
                                      </p:cBhvr>
                                    </p:animEffect>
                                    <p:anim calcmode="lin" valueType="num">
                                      <p:cBhvr>
                                        <p:cTn id="53" dur="2000" fill="hold"/>
                                        <p:tgtEl>
                                          <p:spTgt spid="42"/>
                                        </p:tgtEl>
                                        <p:attrNameLst>
                                          <p:attrName>ppt_w</p:attrName>
                                        </p:attrNameLst>
                                      </p:cBhvr>
                                      <p:tavLst>
                                        <p:tav tm="0" fmla="#ppt_w*sin(2.5*pi*$)">
                                          <p:val>
                                            <p:fltVal val="0"/>
                                          </p:val>
                                        </p:tav>
                                        <p:tav tm="100000">
                                          <p:val>
                                            <p:fltVal val="1"/>
                                          </p:val>
                                        </p:tav>
                                      </p:tavLst>
                                    </p:anim>
                                    <p:anim calcmode="lin" valueType="num">
                                      <p:cBhvr>
                                        <p:cTn id="54" dur="20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45"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2000"/>
                                        <p:tgtEl>
                                          <p:spTgt spid="43"/>
                                        </p:tgtEl>
                                      </p:cBhvr>
                                    </p:animEffect>
                                    <p:anim calcmode="lin" valueType="num">
                                      <p:cBhvr>
                                        <p:cTn id="60" dur="2000" fill="hold"/>
                                        <p:tgtEl>
                                          <p:spTgt spid="43"/>
                                        </p:tgtEl>
                                        <p:attrNameLst>
                                          <p:attrName>ppt_w</p:attrName>
                                        </p:attrNameLst>
                                      </p:cBhvr>
                                      <p:tavLst>
                                        <p:tav tm="0" fmla="#ppt_w*sin(2.5*pi*$)">
                                          <p:val>
                                            <p:fltVal val="0"/>
                                          </p:val>
                                        </p:tav>
                                        <p:tav tm="100000">
                                          <p:val>
                                            <p:fltVal val="1"/>
                                          </p:val>
                                        </p:tav>
                                      </p:tavLst>
                                    </p:anim>
                                    <p:anim calcmode="lin" valueType="num">
                                      <p:cBhvr>
                                        <p:cTn id="61" dur="20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45" presetClass="entr" presetSubtype="0" fill="hold" grpId="0"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2000"/>
                                        <p:tgtEl>
                                          <p:spTgt spid="44"/>
                                        </p:tgtEl>
                                      </p:cBhvr>
                                    </p:animEffect>
                                    <p:anim calcmode="lin" valueType="num">
                                      <p:cBhvr>
                                        <p:cTn id="67" dur="2000" fill="hold"/>
                                        <p:tgtEl>
                                          <p:spTgt spid="44"/>
                                        </p:tgtEl>
                                        <p:attrNameLst>
                                          <p:attrName>ppt_w</p:attrName>
                                        </p:attrNameLst>
                                      </p:cBhvr>
                                      <p:tavLst>
                                        <p:tav tm="0" fmla="#ppt_w*sin(2.5*pi*$)">
                                          <p:val>
                                            <p:fltVal val="0"/>
                                          </p:val>
                                        </p:tav>
                                        <p:tav tm="100000">
                                          <p:val>
                                            <p:fltVal val="1"/>
                                          </p:val>
                                        </p:tav>
                                      </p:tavLst>
                                    </p:anim>
                                    <p:anim calcmode="lin" valueType="num">
                                      <p:cBhvr>
                                        <p:cTn id="68" dur="20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45" presetClass="entr" presetSubtype="0" fill="hold" grpId="0" nodeType="click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2000"/>
                                        <p:tgtEl>
                                          <p:spTgt spid="45"/>
                                        </p:tgtEl>
                                      </p:cBhvr>
                                    </p:animEffect>
                                    <p:anim calcmode="lin" valueType="num">
                                      <p:cBhvr>
                                        <p:cTn id="74" dur="2000" fill="hold"/>
                                        <p:tgtEl>
                                          <p:spTgt spid="45"/>
                                        </p:tgtEl>
                                        <p:attrNameLst>
                                          <p:attrName>ppt_w</p:attrName>
                                        </p:attrNameLst>
                                      </p:cBhvr>
                                      <p:tavLst>
                                        <p:tav tm="0" fmla="#ppt_w*sin(2.5*pi*$)">
                                          <p:val>
                                            <p:fltVal val="0"/>
                                          </p:val>
                                        </p:tav>
                                        <p:tav tm="100000">
                                          <p:val>
                                            <p:fltVal val="1"/>
                                          </p:val>
                                        </p:tav>
                                      </p:tavLst>
                                    </p:anim>
                                    <p:anim calcmode="lin" valueType="num">
                                      <p:cBhvr>
                                        <p:cTn id="75" dur="2000" fill="hold"/>
                                        <p:tgtEl>
                                          <p:spTgt spid="45"/>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45" presetClass="entr" presetSubtype="0"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fade">
                                      <p:cBhvr>
                                        <p:cTn id="80" dur="2000"/>
                                        <p:tgtEl>
                                          <p:spTgt spid="48"/>
                                        </p:tgtEl>
                                      </p:cBhvr>
                                    </p:animEffect>
                                    <p:anim calcmode="lin" valueType="num">
                                      <p:cBhvr>
                                        <p:cTn id="81" dur="2000" fill="hold"/>
                                        <p:tgtEl>
                                          <p:spTgt spid="48"/>
                                        </p:tgtEl>
                                        <p:attrNameLst>
                                          <p:attrName>ppt_w</p:attrName>
                                        </p:attrNameLst>
                                      </p:cBhvr>
                                      <p:tavLst>
                                        <p:tav tm="0" fmla="#ppt_w*sin(2.5*pi*$)">
                                          <p:val>
                                            <p:fltVal val="0"/>
                                          </p:val>
                                        </p:tav>
                                        <p:tav tm="100000">
                                          <p:val>
                                            <p:fltVal val="1"/>
                                          </p:val>
                                        </p:tav>
                                      </p:tavLst>
                                    </p:anim>
                                    <p:anim calcmode="lin" valueType="num">
                                      <p:cBhvr>
                                        <p:cTn id="82" dur="2000" fill="hold"/>
                                        <p:tgtEl>
                                          <p:spTgt spid="48"/>
                                        </p:tgtEl>
                                        <p:attrNameLst>
                                          <p:attrName>ppt_h</p:attrName>
                                        </p:attrNameLst>
                                      </p:cBhvr>
                                      <p:tavLst>
                                        <p:tav tm="0">
                                          <p:val>
                                            <p:strVal val="#ppt_h"/>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45"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2000"/>
                                        <p:tgtEl>
                                          <p:spTgt spid="46"/>
                                        </p:tgtEl>
                                      </p:cBhvr>
                                    </p:animEffect>
                                    <p:anim calcmode="lin" valueType="num">
                                      <p:cBhvr>
                                        <p:cTn id="88" dur="2000" fill="hold"/>
                                        <p:tgtEl>
                                          <p:spTgt spid="46"/>
                                        </p:tgtEl>
                                        <p:attrNameLst>
                                          <p:attrName>ppt_w</p:attrName>
                                        </p:attrNameLst>
                                      </p:cBhvr>
                                      <p:tavLst>
                                        <p:tav tm="0" fmla="#ppt_w*sin(2.5*pi*$)">
                                          <p:val>
                                            <p:fltVal val="0"/>
                                          </p:val>
                                        </p:tav>
                                        <p:tav tm="100000">
                                          <p:val>
                                            <p:fltVal val="1"/>
                                          </p:val>
                                        </p:tav>
                                      </p:tavLst>
                                    </p:anim>
                                    <p:anim calcmode="lin" valueType="num">
                                      <p:cBhvr>
                                        <p:cTn id="89" dur="200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grpId="0" nodeType="clickEffect">
                                  <p:stCondLst>
                                    <p:cond delay="0"/>
                                  </p:stCondLst>
                                  <p:childTnLst>
                                    <p:set>
                                      <p:cBhvr>
                                        <p:cTn id="93" dur="1" fill="hold">
                                          <p:stCondLst>
                                            <p:cond delay="0"/>
                                          </p:stCondLst>
                                        </p:cTn>
                                        <p:tgtEl>
                                          <p:spTgt spid="49"/>
                                        </p:tgtEl>
                                        <p:attrNameLst>
                                          <p:attrName>style.visibility</p:attrName>
                                        </p:attrNameLst>
                                      </p:cBhvr>
                                      <p:to>
                                        <p:strVal val="visible"/>
                                      </p:to>
                                    </p:set>
                                    <p:animEffect transition="in" filter="fade">
                                      <p:cBhvr>
                                        <p:cTn id="94" dur="2000"/>
                                        <p:tgtEl>
                                          <p:spTgt spid="49"/>
                                        </p:tgtEl>
                                      </p:cBhvr>
                                    </p:animEffect>
                                    <p:anim calcmode="lin" valueType="num">
                                      <p:cBhvr>
                                        <p:cTn id="95" dur="2000" fill="hold"/>
                                        <p:tgtEl>
                                          <p:spTgt spid="49"/>
                                        </p:tgtEl>
                                        <p:attrNameLst>
                                          <p:attrName>ppt_w</p:attrName>
                                        </p:attrNameLst>
                                      </p:cBhvr>
                                      <p:tavLst>
                                        <p:tav tm="0" fmla="#ppt_w*sin(2.5*pi*$)">
                                          <p:val>
                                            <p:fltVal val="0"/>
                                          </p:val>
                                        </p:tav>
                                        <p:tav tm="100000">
                                          <p:val>
                                            <p:fltVal val="1"/>
                                          </p:val>
                                        </p:tav>
                                      </p:tavLst>
                                    </p:anim>
                                    <p:anim calcmode="lin" valueType="num">
                                      <p:cBhvr>
                                        <p:cTn id="96" dur="20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45" presetClass="entr" presetSubtype="0" fill="hold" grpId="0" nodeType="click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fade">
                                      <p:cBhvr>
                                        <p:cTn id="101" dur="2000"/>
                                        <p:tgtEl>
                                          <p:spTgt spid="47"/>
                                        </p:tgtEl>
                                      </p:cBhvr>
                                    </p:animEffect>
                                    <p:anim calcmode="lin" valueType="num">
                                      <p:cBhvr>
                                        <p:cTn id="102" dur="2000" fill="hold"/>
                                        <p:tgtEl>
                                          <p:spTgt spid="47"/>
                                        </p:tgtEl>
                                        <p:attrNameLst>
                                          <p:attrName>ppt_w</p:attrName>
                                        </p:attrNameLst>
                                      </p:cBhvr>
                                      <p:tavLst>
                                        <p:tav tm="0" fmla="#ppt_w*sin(2.5*pi*$)">
                                          <p:val>
                                            <p:fltVal val="0"/>
                                          </p:val>
                                        </p:tav>
                                        <p:tav tm="100000">
                                          <p:val>
                                            <p:fltVal val="1"/>
                                          </p:val>
                                        </p:tav>
                                      </p:tavLst>
                                    </p:anim>
                                    <p:anim calcmode="lin" valueType="num">
                                      <p:cBhvr>
                                        <p:cTn id="103" dur="20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104" fill="hold">
                      <p:stCondLst>
                        <p:cond delay="indefinite"/>
                      </p:stCondLst>
                      <p:childTnLst>
                        <p:par>
                          <p:cTn id="105" fill="hold">
                            <p:stCondLst>
                              <p:cond delay="0"/>
                            </p:stCondLst>
                            <p:childTnLst>
                              <p:par>
                                <p:cTn id="106" presetID="45" presetClass="entr" presetSubtype="0" fill="hold" grpId="0" nodeType="click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fade">
                                      <p:cBhvr>
                                        <p:cTn id="108" dur="2000"/>
                                        <p:tgtEl>
                                          <p:spTgt spid="50"/>
                                        </p:tgtEl>
                                      </p:cBhvr>
                                    </p:animEffect>
                                    <p:anim calcmode="lin" valueType="num">
                                      <p:cBhvr>
                                        <p:cTn id="109" dur="2000" fill="hold"/>
                                        <p:tgtEl>
                                          <p:spTgt spid="50"/>
                                        </p:tgtEl>
                                        <p:attrNameLst>
                                          <p:attrName>ppt_w</p:attrName>
                                        </p:attrNameLst>
                                      </p:cBhvr>
                                      <p:tavLst>
                                        <p:tav tm="0" fmla="#ppt_w*sin(2.5*pi*$)">
                                          <p:val>
                                            <p:fltVal val="0"/>
                                          </p:val>
                                        </p:tav>
                                        <p:tav tm="100000">
                                          <p:val>
                                            <p:fltVal val="1"/>
                                          </p:val>
                                        </p:tav>
                                      </p:tavLst>
                                    </p:anim>
                                    <p:anim calcmode="lin" valueType="num">
                                      <p:cBhvr>
                                        <p:cTn id="110" dur="20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5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5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56"/>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57"/>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5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59"/>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61"/>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62"/>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63"/>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64"/>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65"/>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8" presetClass="emph" presetSubtype="0" fill="hold" grpId="1" nodeType="clickEffect">
                                  <p:stCondLst>
                                    <p:cond delay="0"/>
                                  </p:stCondLst>
                                  <p:childTnLst>
                                    <p:animRot by="21600000">
                                      <p:cBhvr>
                                        <p:cTn id="144" dur="2000" fill="hold"/>
                                        <p:tgtEl>
                                          <p:spTgt spid="53"/>
                                        </p:tgtEl>
                                        <p:attrNameLst>
                                          <p:attrName>r</p:attrName>
                                        </p:attrNameLst>
                                      </p:cBhvr>
                                    </p:animRot>
                                  </p:childTnLst>
                                </p:cTn>
                              </p:par>
                              <p:par>
                                <p:cTn id="145" presetID="8" presetClass="emph" presetSubtype="0" fill="hold" grpId="1" nodeType="withEffect">
                                  <p:stCondLst>
                                    <p:cond delay="0"/>
                                  </p:stCondLst>
                                  <p:childTnLst>
                                    <p:animRot by="21600000">
                                      <p:cBhvr>
                                        <p:cTn id="146" dur="2000" fill="hold"/>
                                        <p:tgtEl>
                                          <p:spTgt spid="54"/>
                                        </p:tgtEl>
                                        <p:attrNameLst>
                                          <p:attrName>r</p:attrName>
                                        </p:attrNameLst>
                                      </p:cBhvr>
                                    </p:animRot>
                                  </p:childTnLst>
                                </p:cTn>
                              </p:par>
                              <p:par>
                                <p:cTn id="147" presetID="8" presetClass="emph" presetSubtype="0" fill="hold" grpId="1" nodeType="withEffect">
                                  <p:stCondLst>
                                    <p:cond delay="0"/>
                                  </p:stCondLst>
                                  <p:childTnLst>
                                    <p:animRot by="21600000">
                                      <p:cBhvr>
                                        <p:cTn id="148" dur="2000" fill="hold"/>
                                        <p:tgtEl>
                                          <p:spTgt spid="55"/>
                                        </p:tgtEl>
                                        <p:attrNameLst>
                                          <p:attrName>r</p:attrName>
                                        </p:attrNameLst>
                                      </p:cBhvr>
                                    </p:animRot>
                                  </p:childTnLst>
                                </p:cTn>
                              </p:par>
                              <p:par>
                                <p:cTn id="149" presetID="8" presetClass="emph" presetSubtype="0" fill="hold" grpId="1" nodeType="withEffect">
                                  <p:stCondLst>
                                    <p:cond delay="0"/>
                                  </p:stCondLst>
                                  <p:childTnLst>
                                    <p:animRot by="21600000">
                                      <p:cBhvr>
                                        <p:cTn id="150" dur="2000" fill="hold"/>
                                        <p:tgtEl>
                                          <p:spTgt spid="56"/>
                                        </p:tgtEl>
                                        <p:attrNameLst>
                                          <p:attrName>r</p:attrName>
                                        </p:attrNameLst>
                                      </p:cBhvr>
                                    </p:animRot>
                                  </p:childTnLst>
                                </p:cTn>
                              </p:par>
                              <p:par>
                                <p:cTn id="151" presetID="8" presetClass="emph" presetSubtype="0" fill="hold" grpId="1" nodeType="withEffect">
                                  <p:stCondLst>
                                    <p:cond delay="0"/>
                                  </p:stCondLst>
                                  <p:childTnLst>
                                    <p:animRot by="21600000">
                                      <p:cBhvr>
                                        <p:cTn id="152" dur="2000" fill="hold"/>
                                        <p:tgtEl>
                                          <p:spTgt spid="57"/>
                                        </p:tgtEl>
                                        <p:attrNameLst>
                                          <p:attrName>r</p:attrName>
                                        </p:attrNameLst>
                                      </p:cBhvr>
                                    </p:animRot>
                                  </p:childTnLst>
                                </p:cTn>
                              </p:par>
                              <p:par>
                                <p:cTn id="153" presetID="8" presetClass="emph" presetSubtype="0" fill="hold" grpId="1" nodeType="withEffect">
                                  <p:stCondLst>
                                    <p:cond delay="0"/>
                                  </p:stCondLst>
                                  <p:childTnLst>
                                    <p:animRot by="21600000">
                                      <p:cBhvr>
                                        <p:cTn id="154" dur="2000" fill="hold"/>
                                        <p:tgtEl>
                                          <p:spTgt spid="58"/>
                                        </p:tgtEl>
                                        <p:attrNameLst>
                                          <p:attrName>r</p:attrName>
                                        </p:attrNameLst>
                                      </p:cBhvr>
                                    </p:animRot>
                                  </p:childTnLst>
                                </p:cTn>
                              </p:par>
                              <p:par>
                                <p:cTn id="155" presetID="8" presetClass="emph" presetSubtype="0" fill="hold" grpId="1" nodeType="withEffect">
                                  <p:stCondLst>
                                    <p:cond delay="0"/>
                                  </p:stCondLst>
                                  <p:childTnLst>
                                    <p:animRot by="21600000">
                                      <p:cBhvr>
                                        <p:cTn id="156" dur="2000" fill="hold"/>
                                        <p:tgtEl>
                                          <p:spTgt spid="59"/>
                                        </p:tgtEl>
                                        <p:attrNameLst>
                                          <p:attrName>r</p:attrName>
                                        </p:attrNameLst>
                                      </p:cBhvr>
                                    </p:animRot>
                                  </p:childTnLst>
                                </p:cTn>
                              </p:par>
                              <p:par>
                                <p:cTn id="157" presetID="8" presetClass="emph" presetSubtype="0" fill="hold" grpId="1" nodeType="withEffect">
                                  <p:stCondLst>
                                    <p:cond delay="0"/>
                                  </p:stCondLst>
                                  <p:childTnLst>
                                    <p:animRot by="21600000">
                                      <p:cBhvr>
                                        <p:cTn id="158" dur="2000" fill="hold"/>
                                        <p:tgtEl>
                                          <p:spTgt spid="61"/>
                                        </p:tgtEl>
                                        <p:attrNameLst>
                                          <p:attrName>r</p:attrName>
                                        </p:attrNameLst>
                                      </p:cBhvr>
                                    </p:animRot>
                                  </p:childTnLst>
                                </p:cTn>
                              </p:par>
                              <p:par>
                                <p:cTn id="159" presetID="8" presetClass="emph" presetSubtype="0" fill="hold" grpId="1" nodeType="withEffect">
                                  <p:stCondLst>
                                    <p:cond delay="0"/>
                                  </p:stCondLst>
                                  <p:childTnLst>
                                    <p:animRot by="21600000">
                                      <p:cBhvr>
                                        <p:cTn id="160" dur="2000" fill="hold"/>
                                        <p:tgtEl>
                                          <p:spTgt spid="62"/>
                                        </p:tgtEl>
                                        <p:attrNameLst>
                                          <p:attrName>r</p:attrName>
                                        </p:attrNameLst>
                                      </p:cBhvr>
                                    </p:animRot>
                                  </p:childTnLst>
                                </p:cTn>
                              </p:par>
                              <p:par>
                                <p:cTn id="161" presetID="8" presetClass="emph" presetSubtype="0" fill="hold" grpId="1" nodeType="withEffect">
                                  <p:stCondLst>
                                    <p:cond delay="0"/>
                                  </p:stCondLst>
                                  <p:childTnLst>
                                    <p:animRot by="21600000">
                                      <p:cBhvr>
                                        <p:cTn id="162" dur="2000" fill="hold"/>
                                        <p:tgtEl>
                                          <p:spTgt spid="63"/>
                                        </p:tgtEl>
                                        <p:attrNameLst>
                                          <p:attrName>r</p:attrName>
                                        </p:attrNameLst>
                                      </p:cBhvr>
                                    </p:animRot>
                                  </p:childTnLst>
                                </p:cTn>
                              </p:par>
                              <p:par>
                                <p:cTn id="163" presetID="8" presetClass="emph" presetSubtype="0" fill="hold" grpId="1" nodeType="withEffect">
                                  <p:stCondLst>
                                    <p:cond delay="0"/>
                                  </p:stCondLst>
                                  <p:childTnLst>
                                    <p:animRot by="21600000">
                                      <p:cBhvr>
                                        <p:cTn id="164" dur="2000" fill="hold"/>
                                        <p:tgtEl>
                                          <p:spTgt spid="64"/>
                                        </p:tgtEl>
                                        <p:attrNameLst>
                                          <p:attrName>r</p:attrName>
                                        </p:attrNameLst>
                                      </p:cBhvr>
                                    </p:animRot>
                                  </p:childTnLst>
                                </p:cTn>
                              </p:par>
                              <p:par>
                                <p:cTn id="165" presetID="8" presetClass="emph" presetSubtype="0" fill="hold" grpId="1" nodeType="withEffect">
                                  <p:stCondLst>
                                    <p:cond delay="0"/>
                                  </p:stCondLst>
                                  <p:childTnLst>
                                    <p:animRot by="21600000">
                                      <p:cBhvr>
                                        <p:cTn id="166" dur="2000" fill="hold"/>
                                        <p:tgtEl>
                                          <p:spTgt spid="6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 grpId="0"/>
      <p:bldP spid="40" grpId="0"/>
      <p:bldP spid="41" grpId="0"/>
      <p:bldP spid="42" grpId="0"/>
      <p:bldP spid="43" grpId="0"/>
      <p:bldP spid="44" grpId="0"/>
      <p:bldP spid="45" grpId="0"/>
      <p:bldP spid="46" grpId="0"/>
      <p:bldP spid="47" grpId="0"/>
      <p:bldP spid="48" grpId="0"/>
      <p:bldP spid="49" grpId="0"/>
      <p:bldP spid="50" grpId="0"/>
      <p:bldP spid="52" grpId="0"/>
      <p:bldP spid="53" grpId="0"/>
      <p:bldP spid="53" grpId="1"/>
      <p:bldP spid="54" grpId="0"/>
      <p:bldP spid="54" grpId="1"/>
      <p:bldP spid="55" grpId="0"/>
      <p:bldP spid="55" grpId="1"/>
      <p:bldP spid="56" grpId="0"/>
      <p:bldP spid="56" grpId="1"/>
      <p:bldP spid="57" grpId="0"/>
      <p:bldP spid="57" grpId="1"/>
      <p:bldP spid="58" grpId="0"/>
      <p:bldP spid="58" grpId="1"/>
      <p:bldP spid="59" grpId="0"/>
      <p:bldP spid="59" grpId="1"/>
      <p:bldP spid="61" grpId="0"/>
      <p:bldP spid="61" grpId="1"/>
      <p:bldP spid="62" grpId="0"/>
      <p:bldP spid="62" grpId="1"/>
      <p:bldP spid="63" grpId="0"/>
      <p:bldP spid="63" grpId="1"/>
      <p:bldP spid="64" grpId="0"/>
      <p:bldP spid="64" grpId="1"/>
      <p:bldP spid="65" grpId="0"/>
      <p:bldP spid="6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231567" cy="647577"/>
          </a:xfrm>
        </p:spPr>
        <p:txBody>
          <a:bodyPr>
            <a:normAutofit/>
          </a:bodyPr>
          <a:lstStyle/>
          <a:p>
            <a:r>
              <a:rPr lang="en-GB" sz="3600" b="1" dirty="0" err="1">
                <a:solidFill>
                  <a:schemeClr val="bg1"/>
                </a:solidFill>
              </a:rPr>
              <a:t>Léa</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Angleterre</a:t>
            </a:r>
            <a:r>
              <a:rPr lang="en-GB" sz="3600" b="1" dirty="0">
                <a:solidFill>
                  <a:schemeClr val="bg1"/>
                </a:solidFill>
              </a:rPr>
              <a:t>*</a:t>
            </a:r>
          </a:p>
        </p:txBody>
      </p:sp>
      <p:sp>
        <p:nvSpPr>
          <p:cNvPr id="5" name="TextBox 4"/>
          <p:cNvSpPr txBox="1"/>
          <p:nvPr/>
        </p:nvSpPr>
        <p:spPr>
          <a:xfrm>
            <a:off x="3932238" y="1283595"/>
            <a:ext cx="9749986" cy="44012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rPr>
              <a:t>Le 	                     </a:t>
            </a:r>
            <a:r>
              <a:rPr kumimoji="0" lang="en-GB" sz="2000" b="0" i="0" u="none" strike="noStrike" kern="1200" cap="none" spc="0" normalizeH="0" noProof="0" dirty="0">
                <a:ln>
                  <a:noFill/>
                </a:ln>
                <a:solidFill>
                  <a:srgbClr val="0055A5"/>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rPr>
              <a:t>/                             </a:t>
            </a:r>
            <a:r>
              <a:rPr kumimoji="0" lang="en-GB" sz="2000" b="0" i="0" u="none" strike="noStrike" kern="1200" cap="none" spc="0" normalizeH="0" noProof="0" dirty="0">
                <a:ln>
                  <a:noFill/>
                </a:ln>
                <a:solidFill>
                  <a:srgbClr val="0055A5"/>
                </a:solidFill>
                <a:effectLst/>
                <a:uLnTx/>
                <a:uFillTx/>
                <a:latin typeface="Century Gothic" panose="020B0502020202020204" pitchFamily="34" charset="0"/>
              </a:rPr>
              <a:t> </a:t>
            </a:r>
            <a:r>
              <a:rPr lang="en-GB" sz="2000" dirty="0" err="1">
                <a:solidFill>
                  <a:srgbClr val="0055A5"/>
                </a:solidFill>
                <a:latin typeface="Century Gothic" panose="020B0502020202020204" pitchFamily="34" charset="0"/>
              </a:rPr>
              <a:t>est</a:t>
            </a:r>
            <a:r>
              <a:rPr kumimoji="0" lang="en-GB" sz="2000" b="0" i="0" u="none" strike="noStrike" kern="1200" cap="none" spc="0" normalizeH="0" noProof="0" dirty="0">
                <a:ln>
                  <a:noFill/>
                </a:ln>
                <a:solidFill>
                  <a:srgbClr val="0055A5"/>
                </a:solidFill>
                <a:effectLst/>
                <a:uLnTx/>
                <a:uFillTx/>
                <a:latin typeface="Century Gothic" panose="020B0502020202020204" pitchFamily="34" charset="0"/>
              </a:rPr>
              <a:t> </a:t>
            </a:r>
            <a:r>
              <a:rPr kumimoji="0" lang="en-GB" sz="2000" b="0" i="0" u="none" strike="noStrike" kern="1200" cap="none" spc="0" normalizeH="0" noProof="0" dirty="0" err="1">
                <a:ln>
                  <a:noFill/>
                </a:ln>
                <a:solidFill>
                  <a:srgbClr val="0055A5"/>
                </a:solidFill>
                <a:effectLst/>
                <a:uLnTx/>
                <a:uFillTx/>
                <a:latin typeface="Century Gothic" panose="020B0502020202020204" pitchFamily="34" charset="0"/>
              </a:rPr>
              <a:t>confortable</a:t>
            </a: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rPr>
              <a:t>Les                            /			</a:t>
            </a:r>
            <a:r>
              <a:rPr kumimoji="0" lang="en-GB" sz="2000" b="0" i="0" u="none" strike="noStrike" kern="1200" cap="none" spc="0" normalizeH="0" baseline="0" noProof="0" dirty="0" err="1">
                <a:ln>
                  <a:noFill/>
                </a:ln>
                <a:solidFill>
                  <a:srgbClr val="0055A5"/>
                </a:solidFill>
                <a:effectLst/>
                <a:uLnTx/>
                <a:uFillTx/>
                <a:latin typeface="Century Gothic" panose="020B0502020202020204" pitchFamily="34" charset="0"/>
              </a:rPr>
              <a:t>sont</a:t>
            </a:r>
            <a:r>
              <a:rPr kumimoji="0" lang="en-GB" sz="2000" b="0" i="0" u="none" strike="noStrike" kern="1200" cap="none" spc="0" normalizeH="0" noProof="0" dirty="0">
                <a:ln>
                  <a:noFill/>
                </a:ln>
                <a:solidFill>
                  <a:srgbClr val="0055A5"/>
                </a:solidFill>
                <a:effectLst/>
                <a:uLnTx/>
                <a:uFillTx/>
                <a:latin typeface="Century Gothic" panose="020B0502020202020204" pitchFamily="34" charset="0"/>
              </a:rPr>
              <a:t> </a:t>
            </a:r>
            <a:r>
              <a:rPr kumimoji="0" lang="en-GB" sz="2000" b="0" i="0" u="none" strike="noStrike" kern="1200" cap="none" spc="0" normalizeH="0" noProof="0" dirty="0" err="1">
                <a:ln>
                  <a:noFill/>
                </a:ln>
                <a:solidFill>
                  <a:srgbClr val="0055A5"/>
                </a:solidFill>
                <a:effectLst/>
                <a:uLnTx/>
                <a:uFillTx/>
                <a:latin typeface="Century Gothic" panose="020B0502020202020204" pitchFamily="34" charset="0"/>
              </a:rPr>
              <a:t>sympas</a:t>
            </a: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endPar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ndParaRPr>
          </a:p>
          <a:p>
            <a:pPr marL="457200" lvl="0" indent="-457200">
              <a:buFontTx/>
              <a:buAutoNum type="arabicPeriod" startAt="2"/>
              <a:defRPr/>
            </a:pP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rPr>
              <a:t>Les   	</a:t>
            </a:r>
            <a:r>
              <a:rPr lang="en-GB" sz="2000" dirty="0">
                <a:solidFill>
                  <a:srgbClr val="0055A5"/>
                </a:solidFill>
                <a:latin typeface="Century Gothic" panose="020B0502020202020204" pitchFamily="34" charset="0"/>
              </a:rPr>
              <a:t>                       </a:t>
            </a: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rPr>
              <a:t>/     		    </a:t>
            </a:r>
            <a:r>
              <a:rPr lang="en-GB" sz="2000" noProof="0" dirty="0" err="1">
                <a:solidFill>
                  <a:srgbClr val="0055A5"/>
                </a:solidFill>
                <a:latin typeface="Century Gothic" panose="020B0502020202020204" pitchFamily="34" charset="0"/>
              </a:rPr>
              <a:t>sont</a:t>
            </a:r>
            <a:r>
              <a:rPr lang="en-GB" sz="2000" dirty="0">
                <a:solidFill>
                  <a:srgbClr val="0055A5"/>
                </a:solidFill>
                <a:latin typeface="Century Gothic" panose="020B0502020202020204" pitchFamily="34" charset="0"/>
              </a:rPr>
              <a:t> </a:t>
            </a:r>
            <a:r>
              <a:rPr lang="en-GB" sz="2000" dirty="0" err="1">
                <a:solidFill>
                  <a:srgbClr val="0055A5"/>
                </a:solidFill>
                <a:latin typeface="Century Gothic" panose="020B0502020202020204" pitchFamily="34" charset="0"/>
              </a:rPr>
              <a:t>intéressants</a:t>
            </a: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endParaRPr lang="en-GB" sz="2000" dirty="0">
              <a:solidFill>
                <a:srgbClr val="0055A5"/>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rPr>
              <a:t>La 			/		</a:t>
            </a:r>
            <a:r>
              <a:rPr lang="en-GB" sz="2000" dirty="0" err="1">
                <a:solidFill>
                  <a:srgbClr val="0055A5"/>
                </a:solidFill>
                <a:latin typeface="Century Gothic" panose="020B0502020202020204" pitchFamily="34" charset="0"/>
              </a:rPr>
              <a:t>est</a:t>
            </a:r>
            <a:r>
              <a:rPr lang="en-GB" sz="2000" dirty="0">
                <a:solidFill>
                  <a:srgbClr val="0055A5"/>
                </a:solidFill>
                <a:latin typeface="Century Gothic" panose="020B0502020202020204" pitchFamily="34" charset="0"/>
              </a:rPr>
              <a:t> </a:t>
            </a:r>
            <a:r>
              <a:rPr lang="en-GB" sz="2000" dirty="0" err="1">
                <a:solidFill>
                  <a:srgbClr val="0055A5"/>
                </a:solidFill>
                <a:latin typeface="Century Gothic" panose="020B0502020202020204" pitchFamily="34" charset="0"/>
              </a:rPr>
              <a:t>calme</a:t>
            </a: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endParaRPr lang="en-GB" sz="2000" dirty="0">
              <a:solidFill>
                <a:srgbClr val="0055A5"/>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rPr>
              <a:t>Le 			/		     </a:t>
            </a:r>
            <a:r>
              <a:rPr lang="en-GB" sz="2000" noProof="0" dirty="0">
                <a:solidFill>
                  <a:srgbClr val="0055A5"/>
                </a:solidFill>
                <a:latin typeface="Century Gothic" panose="020B0502020202020204" pitchFamily="34" charset="0"/>
              </a:rPr>
              <a:t>parle </a:t>
            </a:r>
            <a:r>
              <a:rPr lang="en-GB" sz="2000" noProof="0" dirty="0" err="1">
                <a:solidFill>
                  <a:srgbClr val="0055A5"/>
                </a:solidFill>
                <a:latin typeface="Century Gothic" panose="020B0502020202020204" pitchFamily="34" charset="0"/>
              </a:rPr>
              <a:t>anglais</a:t>
            </a: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endParaRPr lang="en-GB" sz="2000" dirty="0">
              <a:solidFill>
                <a:srgbClr val="0055A5"/>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r>
              <a:rPr kumimoji="0" lang="en-GB" sz="2000" b="0" i="0" u="none" strike="noStrike" kern="1200" cap="none" spc="0" normalizeH="0" noProof="0" dirty="0">
                <a:ln>
                  <a:noFill/>
                </a:ln>
                <a:solidFill>
                  <a:srgbClr val="0055A5"/>
                </a:solidFill>
                <a:effectLst/>
                <a:uLnTx/>
                <a:uFillTx/>
                <a:latin typeface="Century Gothic" panose="020B0502020202020204" pitchFamily="34" charset="0"/>
              </a:rPr>
              <a:t>Les 			  /                            </a:t>
            </a:r>
            <a:r>
              <a:rPr kumimoji="0" lang="en-GB" sz="2000" b="0" i="0" u="none" strike="noStrike" kern="1200" cap="none" spc="0" normalizeH="0" noProof="0" dirty="0" err="1">
                <a:ln>
                  <a:noFill/>
                </a:ln>
                <a:solidFill>
                  <a:srgbClr val="0055A5"/>
                </a:solidFill>
                <a:effectLst/>
                <a:uLnTx/>
                <a:uFillTx/>
                <a:latin typeface="Century Gothic" panose="020B0502020202020204" pitchFamily="34" charset="0"/>
              </a:rPr>
              <a:t>sont</a:t>
            </a:r>
            <a:r>
              <a:rPr kumimoji="0" lang="en-GB" sz="2000" b="0" i="0" u="none" strike="noStrike" kern="1200" cap="none" spc="0" normalizeH="0" noProof="0" dirty="0">
                <a:ln>
                  <a:noFill/>
                </a:ln>
                <a:solidFill>
                  <a:srgbClr val="0055A5"/>
                </a:solidFill>
                <a:effectLst/>
                <a:uLnTx/>
                <a:uFillTx/>
                <a:latin typeface="Century Gothic" panose="020B0502020202020204" pitchFamily="34" charset="0"/>
              </a:rPr>
              <a:t> </a:t>
            </a:r>
            <a:r>
              <a:rPr lang="en-GB" sz="2000" dirty="0" err="1">
                <a:solidFill>
                  <a:srgbClr val="0055A5"/>
                </a:solidFill>
                <a:latin typeface="Century Gothic" panose="020B0502020202020204" pitchFamily="34" charset="0"/>
              </a:rPr>
              <a:t>moderne</a:t>
            </a:r>
            <a:r>
              <a:rPr kumimoji="0" lang="en-GB" sz="2000" b="0" i="0" u="none" strike="noStrike" kern="1200" cap="none" spc="0" normalizeH="0" noProof="0" dirty="0">
                <a:ln>
                  <a:noFill/>
                </a:ln>
                <a:solidFill>
                  <a:srgbClr val="0055A5"/>
                </a:solidFill>
                <a:effectLst/>
                <a:uLnTx/>
                <a:uFillTx/>
                <a:latin typeface="Century Gothic" panose="020B0502020202020204" pitchFamily="34" charset="0"/>
              </a:rPr>
              <a:t>s.</a:t>
            </a:r>
          </a:p>
          <a:p>
            <a:pPr marR="0" lvl="0" algn="l" defTabSz="914400" rtl="0" eaLnBrk="1" fontAlgn="auto" latinLnBrk="0" hangingPunct="1">
              <a:lnSpc>
                <a:spcPct val="100000"/>
              </a:lnSpc>
              <a:spcBef>
                <a:spcPts val="0"/>
              </a:spcBef>
              <a:spcAft>
                <a:spcPts val="0"/>
              </a:spcAft>
              <a:buClrTx/>
              <a:buSzTx/>
              <a:tabLst/>
              <a:defRPr/>
            </a:pPr>
            <a:r>
              <a:rPr kumimoji="0" lang="en-GB" sz="2000" b="0" i="0" u="none" strike="noStrike" kern="1200" cap="none" spc="0" normalizeH="0" noProof="0" dirty="0">
                <a:ln>
                  <a:noFill/>
                </a:ln>
                <a:solidFill>
                  <a:srgbClr val="0055A5"/>
                </a:solidFill>
                <a:effectLst/>
                <a:uLnTx/>
                <a:uFillTx/>
                <a:latin typeface="Century Gothic" panose="020B0502020202020204" pitchFamily="34" charset="0"/>
              </a:rPr>
              <a:t>	</a:t>
            </a:r>
            <a:endPar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endParaRPr lang="en-GB" sz="2000" dirty="0">
              <a:solidFill>
                <a:srgbClr val="0055A5"/>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startAt="2"/>
              <a:tabLst/>
              <a:defRPr/>
            </a:pPr>
            <a:endPar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endParaRPr>
          </a:p>
        </p:txBody>
      </p:sp>
      <p:sp>
        <p:nvSpPr>
          <p:cNvPr id="2" name="TextBox 1"/>
          <p:cNvSpPr txBox="1"/>
          <p:nvPr/>
        </p:nvSpPr>
        <p:spPr>
          <a:xfrm>
            <a:off x="7120086" y="1309493"/>
            <a:ext cx="1245608" cy="400110"/>
          </a:xfrm>
          <a:prstGeom prst="rect">
            <a:avLst/>
          </a:prstGeom>
          <a:noFill/>
          <a:ln>
            <a:solidFill>
              <a:schemeClr val="accent1"/>
            </a:solidFill>
          </a:ln>
        </p:spPr>
        <p:txBody>
          <a:bodyPr wrap="square" rtlCol="0">
            <a:spAutoFit/>
          </a:bodyPr>
          <a:lstStyle/>
          <a:p>
            <a:pPr lvl="0" algn="ctr">
              <a:defRPr/>
            </a:pPr>
            <a:r>
              <a:rPr lang="en-GB" sz="2000" dirty="0" err="1">
                <a:solidFill>
                  <a:srgbClr val="0055A5"/>
                </a:solidFill>
                <a:latin typeface="Century Gothic" panose="020B0502020202020204" pitchFamily="34" charset="0"/>
              </a:rPr>
              <a:t>lits</a:t>
            </a:r>
            <a:endPar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ndParaRPr>
          </a:p>
        </p:txBody>
      </p:sp>
      <p:sp>
        <p:nvSpPr>
          <p:cNvPr id="11" name="TextBox 10"/>
          <p:cNvSpPr txBox="1"/>
          <p:nvPr/>
        </p:nvSpPr>
        <p:spPr>
          <a:xfrm>
            <a:off x="5023819" y="1950850"/>
            <a:ext cx="1595113" cy="400110"/>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55A5"/>
                </a:solidFill>
                <a:latin typeface="Century Gothic" panose="020B0502020202020204" pitchFamily="34" charset="0"/>
              </a:rPr>
              <a:t>professeurs</a:t>
            </a:r>
            <a:endPar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ndParaRPr>
          </a:p>
        </p:txBody>
      </p:sp>
      <p:sp>
        <p:nvSpPr>
          <p:cNvPr id="12" name="TextBox 11"/>
          <p:cNvSpPr txBox="1"/>
          <p:nvPr/>
        </p:nvSpPr>
        <p:spPr>
          <a:xfrm>
            <a:off x="7449946" y="1905625"/>
            <a:ext cx="1448770" cy="400110"/>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55A5"/>
                </a:solidFill>
                <a:latin typeface="Century Gothic" panose="020B0502020202020204" pitchFamily="34" charset="0"/>
              </a:rPr>
              <a:t>professeur</a:t>
            </a:r>
            <a:endPar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ndParaRPr>
          </a:p>
        </p:txBody>
      </p:sp>
      <p:sp>
        <p:nvSpPr>
          <p:cNvPr id="14" name="TextBox 13"/>
          <p:cNvSpPr txBox="1"/>
          <p:nvPr/>
        </p:nvSpPr>
        <p:spPr>
          <a:xfrm>
            <a:off x="5513837" y="2550161"/>
            <a:ext cx="1479904" cy="400110"/>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0055A5"/>
                </a:solidFill>
                <a:latin typeface="Century Gothic" panose="020B0502020202020204" pitchFamily="34" charset="0"/>
              </a:rPr>
              <a:t>livres</a:t>
            </a:r>
            <a:endPar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ndParaRPr>
          </a:p>
        </p:txBody>
      </p:sp>
      <p:sp>
        <p:nvSpPr>
          <p:cNvPr id="16" name="TextBox 15"/>
          <p:cNvSpPr txBox="1"/>
          <p:nvPr/>
        </p:nvSpPr>
        <p:spPr>
          <a:xfrm>
            <a:off x="7105808" y="3150564"/>
            <a:ext cx="1274164" cy="400110"/>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0055A5"/>
                </a:solidFill>
                <a:latin typeface="Century Gothic" panose="020B0502020202020204" pitchFamily="34" charset="0"/>
              </a:rPr>
              <a:t>femme</a:t>
            </a:r>
            <a:endPar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ndParaRPr>
          </a:p>
        </p:txBody>
      </p:sp>
      <p:sp>
        <p:nvSpPr>
          <p:cNvPr id="17" name="TextBox 16"/>
          <p:cNvSpPr txBox="1"/>
          <p:nvPr/>
        </p:nvSpPr>
        <p:spPr>
          <a:xfrm>
            <a:off x="5115644" y="3149472"/>
            <a:ext cx="1274164" cy="400110"/>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femmes</a:t>
            </a:r>
          </a:p>
        </p:txBody>
      </p:sp>
      <p:sp>
        <p:nvSpPr>
          <p:cNvPr id="19" name="TextBox 18"/>
          <p:cNvSpPr txBox="1"/>
          <p:nvPr/>
        </p:nvSpPr>
        <p:spPr>
          <a:xfrm>
            <a:off x="7014085" y="3766632"/>
            <a:ext cx="1457609" cy="400110"/>
          </a:xfrm>
          <a:prstGeom prst="rect">
            <a:avLst/>
          </a:prstGeom>
          <a:noFill/>
          <a:ln>
            <a:solidFill>
              <a:schemeClr val="accent1"/>
            </a:solidFill>
          </a:ln>
        </p:spPr>
        <p:txBody>
          <a:bodyPr wrap="square" rtlCol="0">
            <a:spAutoFit/>
          </a:bodyPr>
          <a:lstStyle/>
          <a:p>
            <a:pPr lvl="0" algn="ctr">
              <a:defRPr/>
            </a:pPr>
            <a:r>
              <a:rPr lang="en-GB" sz="2000" dirty="0" err="1">
                <a:solidFill>
                  <a:srgbClr val="0055A5"/>
                </a:solidFill>
                <a:latin typeface="Century Gothic" panose="020B0502020202020204" pitchFamily="34" charset="0"/>
              </a:rPr>
              <a:t>médecins</a:t>
            </a:r>
            <a:endPar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ndParaRPr>
          </a:p>
        </p:txBody>
      </p:sp>
      <p:sp>
        <p:nvSpPr>
          <p:cNvPr id="21" name="TextBox 20"/>
          <p:cNvSpPr txBox="1"/>
          <p:nvPr/>
        </p:nvSpPr>
        <p:spPr>
          <a:xfrm>
            <a:off x="8055461" y="2545155"/>
            <a:ext cx="1503539" cy="400110"/>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rgbClr val="0055A5"/>
                </a:solidFill>
                <a:latin typeface="Century Gothic" panose="020B0502020202020204" pitchFamily="34" charset="0"/>
              </a:rPr>
              <a:t>livre</a:t>
            </a:r>
            <a:endPar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ndParaRPr>
          </a:p>
        </p:txBody>
      </p:sp>
      <p:sp>
        <p:nvSpPr>
          <p:cNvPr id="24" name="TextBox 23"/>
          <p:cNvSpPr txBox="1"/>
          <p:nvPr/>
        </p:nvSpPr>
        <p:spPr>
          <a:xfrm>
            <a:off x="5049467" y="4355734"/>
            <a:ext cx="1732413" cy="400110"/>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55A5"/>
                </a:solidFill>
                <a:effectLst/>
                <a:uLnTx/>
                <a:uFillTx/>
                <a:latin typeface="Century Gothic" panose="020B0502020202020204" pitchFamily="34" charset="0"/>
                <a:ea typeface="+mn-ea"/>
                <a:cs typeface="+mn-cs"/>
              </a:rPr>
              <a:t>chambres</a:t>
            </a:r>
            <a:endPar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endParaRPr>
          </a:p>
        </p:txBody>
      </p:sp>
      <p:sp>
        <p:nvSpPr>
          <p:cNvPr id="25" name="TextBox 24"/>
          <p:cNvSpPr txBox="1"/>
          <p:nvPr/>
        </p:nvSpPr>
        <p:spPr>
          <a:xfrm>
            <a:off x="7146493" y="4372041"/>
            <a:ext cx="1546853" cy="400110"/>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55A5"/>
                </a:solidFill>
                <a:effectLst/>
                <a:uLnTx/>
                <a:uFillTx/>
                <a:latin typeface="Century Gothic" panose="020B0502020202020204" pitchFamily="34" charset="0"/>
                <a:ea typeface="+mn-ea"/>
                <a:cs typeface="+mn-cs"/>
              </a:rPr>
              <a:t>chambre</a:t>
            </a:r>
            <a:endPar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endParaRPr>
          </a:p>
        </p:txBody>
      </p:sp>
      <p:sp>
        <p:nvSpPr>
          <p:cNvPr id="28" name="TextBox 27"/>
          <p:cNvSpPr txBox="1"/>
          <p:nvPr/>
        </p:nvSpPr>
        <p:spPr>
          <a:xfrm>
            <a:off x="5115644" y="3794042"/>
            <a:ext cx="1503288" cy="400110"/>
          </a:xfrm>
          <a:prstGeom prst="rect">
            <a:avLst/>
          </a:prstGeom>
          <a:noFill/>
          <a:ln>
            <a:solidFill>
              <a:schemeClr val="accent1"/>
            </a:solidFill>
          </a:ln>
        </p:spPr>
        <p:txBody>
          <a:bodyPr wrap="square" rtlCol="0">
            <a:spAutoFit/>
          </a:bodyPr>
          <a:lstStyle/>
          <a:p>
            <a:pPr lvl="0" algn="ctr">
              <a:defRPr/>
            </a:pPr>
            <a:r>
              <a:rPr lang="en-GB" sz="2000" dirty="0" err="1">
                <a:solidFill>
                  <a:srgbClr val="0055A5"/>
                </a:solidFill>
                <a:latin typeface="Century Gothic" panose="020B0502020202020204" pitchFamily="34" charset="0"/>
              </a:rPr>
              <a:t>médeci</a:t>
            </a:r>
            <a:r>
              <a:rPr lang="en-GB" sz="2000" noProof="0" dirty="0">
                <a:solidFill>
                  <a:srgbClr val="0055A5"/>
                </a:solidFill>
                <a:latin typeface="Century Gothic" panose="020B0502020202020204" pitchFamily="34" charset="0"/>
              </a:rPr>
              <a:t>n</a:t>
            </a:r>
            <a:endPar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ndParaRPr>
          </a:p>
        </p:txBody>
      </p:sp>
      <p:sp>
        <p:nvSpPr>
          <p:cNvPr id="30" name="TextBox 29"/>
          <p:cNvSpPr txBox="1"/>
          <p:nvPr/>
        </p:nvSpPr>
        <p:spPr>
          <a:xfrm>
            <a:off x="4942139" y="1309493"/>
            <a:ext cx="1245608" cy="400110"/>
          </a:xfrm>
          <a:prstGeom prst="rect">
            <a:avLst/>
          </a:prstGeom>
          <a:noFill/>
          <a:ln>
            <a:solidFill>
              <a:schemeClr val="accent1"/>
            </a:solidFill>
          </a:ln>
        </p:spPr>
        <p:txBody>
          <a:bodyPr wrap="square" rtlCol="0">
            <a:spAutoFit/>
          </a:bodyPr>
          <a:lstStyle/>
          <a:p>
            <a:pPr lvl="0" algn="ctr">
              <a:defRPr/>
            </a:pPr>
            <a:r>
              <a:rPr lang="en-GB" sz="2000" dirty="0">
                <a:solidFill>
                  <a:srgbClr val="0055A5"/>
                </a:solidFill>
                <a:latin typeface="Century Gothic" panose="020B0502020202020204" pitchFamily="34" charset="0"/>
              </a:rPr>
              <a:t>lit</a:t>
            </a:r>
            <a:endPar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ndParaRPr>
          </a:p>
        </p:txBody>
      </p:sp>
      <p:sp>
        <p:nvSpPr>
          <p:cNvPr id="33" name="Title 3">
            <a:extLst>
              <a:ext uri="{FF2B5EF4-FFF2-40B4-BE49-F238E27FC236}">
                <a16:creationId xmlns:a16="http://schemas.microsoft.com/office/drawing/2014/main" id="{6F01C843-3696-4DC0-853D-D26381E910FE}"/>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2" name="Rounded Rectangle 46">
            <a:extLst>
              <a:ext uri="{FF2B5EF4-FFF2-40B4-BE49-F238E27FC236}">
                <a16:creationId xmlns:a16="http://schemas.microsoft.com/office/drawing/2014/main" id="{4E656077-D9FD-415C-AF9C-79C47FA7BBA2}"/>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 name="TextBox 2">
            <a:extLst>
              <a:ext uri="{FF2B5EF4-FFF2-40B4-BE49-F238E27FC236}">
                <a16:creationId xmlns:a16="http://schemas.microsoft.com/office/drawing/2014/main" id="{DA955C8A-5CE2-4CDA-A8D7-E11F0335C304}"/>
              </a:ext>
            </a:extLst>
          </p:cNvPr>
          <p:cNvSpPr txBox="1"/>
          <p:nvPr/>
        </p:nvSpPr>
        <p:spPr>
          <a:xfrm>
            <a:off x="225863" y="1283595"/>
            <a:ext cx="3511669" cy="3416320"/>
          </a:xfrm>
          <a:prstGeom prst="rect">
            <a:avLst/>
          </a:prstGeom>
          <a:noFill/>
        </p:spPr>
        <p:txBody>
          <a:bodyPr wrap="square" rtlCol="0">
            <a:spAutoFit/>
          </a:bodyPr>
          <a:lstStyle/>
          <a:p>
            <a:r>
              <a:rPr lang="en-GB" sz="2400" dirty="0">
                <a:solidFill>
                  <a:srgbClr val="4472C4">
                    <a:lumMod val="50000"/>
                  </a:srgbClr>
                </a:solidFill>
                <a:latin typeface="Century Gothic" panose="020B0502020202020204" pitchFamily="34" charset="0"/>
              </a:rPr>
              <a:t>Here is Léa’s diary entry about her school trip to England.</a:t>
            </a:r>
          </a:p>
          <a:p>
            <a:endParaRPr lang="en-GB" sz="2400" dirty="0">
              <a:solidFill>
                <a:srgbClr val="4472C4">
                  <a:lumMod val="50000"/>
                </a:srgbClr>
              </a:solidFill>
              <a:latin typeface="Century Gothic" panose="020B0502020202020204" pitchFamily="34" charset="0"/>
            </a:endParaRPr>
          </a:p>
          <a:p>
            <a:r>
              <a:rPr lang="en-GB" sz="2400" dirty="0">
                <a:solidFill>
                  <a:srgbClr val="4472C4">
                    <a:lumMod val="50000"/>
                  </a:srgbClr>
                </a:solidFill>
                <a:latin typeface="Century Gothic" panose="020B0502020202020204" pitchFamily="34" charset="0"/>
              </a:rPr>
              <a:t>What does she say? Look carefully at the word for ‘the’.</a:t>
            </a:r>
          </a:p>
          <a:p>
            <a:endParaRPr lang="en-GB" sz="2400" dirty="0">
              <a:solidFill>
                <a:srgbClr val="4472C4">
                  <a:lumMod val="50000"/>
                </a:srgbClr>
              </a:solidFill>
              <a:latin typeface="Century Gothic" panose="020B0502020202020204" pitchFamily="34" charset="0"/>
            </a:endParaRPr>
          </a:p>
          <a:p>
            <a:r>
              <a:rPr lang="en-GB" sz="2400" dirty="0">
                <a:solidFill>
                  <a:srgbClr val="4472C4">
                    <a:lumMod val="50000"/>
                  </a:srgbClr>
                </a:solidFill>
                <a:latin typeface="Century Gothic" panose="020B0502020202020204" pitchFamily="34" charset="0"/>
              </a:rPr>
              <a:t> </a:t>
            </a:r>
            <a:endParaRPr lang="en-GB" sz="2400" dirty="0">
              <a:latin typeface="Century Gothic" panose="020B0502020202020204" pitchFamily="34" charset="0"/>
            </a:endParaRPr>
          </a:p>
        </p:txBody>
      </p:sp>
      <p:pic>
        <p:nvPicPr>
          <p:cNvPr id="7" name="Picture 6" descr="A close up of a logo&#10;&#10;Description automatically generated">
            <a:extLst>
              <a:ext uri="{FF2B5EF4-FFF2-40B4-BE49-F238E27FC236}">
                <a16:creationId xmlns:a16="http://schemas.microsoft.com/office/drawing/2014/main" id="{B56037F4-180D-4EAA-9606-D9078031EB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154" y="3796073"/>
            <a:ext cx="2886888" cy="2886888"/>
          </a:xfrm>
          <a:prstGeom prst="rect">
            <a:avLst/>
          </a:prstGeom>
        </p:spPr>
      </p:pic>
      <p:sp>
        <p:nvSpPr>
          <p:cNvPr id="8" name="TextBox 7">
            <a:extLst>
              <a:ext uri="{FF2B5EF4-FFF2-40B4-BE49-F238E27FC236}">
                <a16:creationId xmlns:a16="http://schemas.microsoft.com/office/drawing/2014/main" id="{70264335-B45D-4F56-9FDB-978C45A9E81C}"/>
              </a:ext>
            </a:extLst>
          </p:cNvPr>
          <p:cNvSpPr txBox="1"/>
          <p:nvPr/>
        </p:nvSpPr>
        <p:spPr>
          <a:xfrm>
            <a:off x="1409075" y="6408075"/>
            <a:ext cx="3252866" cy="400110"/>
          </a:xfrm>
          <a:prstGeom prst="rect">
            <a:avLst/>
          </a:prstGeom>
          <a:noFill/>
        </p:spPr>
        <p:txBody>
          <a:bodyPr wrap="square" rtlCol="0">
            <a:spAutoFit/>
          </a:bodyPr>
          <a:lstStyle/>
          <a:p>
            <a:r>
              <a:rPr lang="en-GB" sz="2000" dirty="0">
                <a:solidFill>
                  <a:schemeClr val="bg1"/>
                </a:solidFill>
              </a:rPr>
              <a:t>*</a:t>
            </a:r>
            <a:r>
              <a:rPr lang="en-GB" sz="2000" dirty="0" err="1">
                <a:solidFill>
                  <a:schemeClr val="bg1"/>
                </a:solidFill>
              </a:rPr>
              <a:t>Angleterre</a:t>
            </a:r>
            <a:r>
              <a:rPr lang="en-GB" sz="2000" dirty="0">
                <a:solidFill>
                  <a:schemeClr val="bg1"/>
                </a:solidFill>
              </a:rPr>
              <a:t> - England</a:t>
            </a:r>
          </a:p>
        </p:txBody>
      </p:sp>
    </p:spTree>
    <p:extLst>
      <p:ext uri="{BB962C8B-B14F-4D97-AF65-F5344CB8AC3E}">
        <p14:creationId xmlns:p14="http://schemas.microsoft.com/office/powerpoint/2010/main" val="96357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0"/>
                                        </p:tgtEl>
                                        <p:attrNameLst>
                                          <p:attrName>fillcolor</p:attrName>
                                        </p:attrNameLst>
                                      </p:cBhvr>
                                      <p:to>
                                        <a:schemeClr val="accent2"/>
                                      </p:to>
                                    </p:animClr>
                                    <p:set>
                                      <p:cBhvr>
                                        <p:cTn id="7" dur="2000" fill="hold"/>
                                        <p:tgtEl>
                                          <p:spTgt spid="30"/>
                                        </p:tgtEl>
                                        <p:attrNameLst>
                                          <p:attrName>fill.type</p:attrName>
                                        </p:attrNameLst>
                                      </p:cBhvr>
                                      <p:to>
                                        <p:strVal val="solid"/>
                                      </p:to>
                                    </p:set>
                                    <p:set>
                                      <p:cBhvr>
                                        <p:cTn id="8" dur="2000" fill="hold"/>
                                        <p:tgtEl>
                                          <p:spTgt spid="30"/>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11"/>
                                        </p:tgtEl>
                                        <p:attrNameLst>
                                          <p:attrName>fillcolor</p:attrName>
                                        </p:attrNameLst>
                                      </p:cBhvr>
                                      <p:to>
                                        <a:schemeClr val="accent2"/>
                                      </p:to>
                                    </p:animClr>
                                    <p:set>
                                      <p:cBhvr>
                                        <p:cTn id="13" dur="2000" fill="hold"/>
                                        <p:tgtEl>
                                          <p:spTgt spid="11"/>
                                        </p:tgtEl>
                                        <p:attrNameLst>
                                          <p:attrName>fill.type</p:attrName>
                                        </p:attrNameLst>
                                      </p:cBhvr>
                                      <p:to>
                                        <p:strVal val="solid"/>
                                      </p:to>
                                    </p:set>
                                    <p:set>
                                      <p:cBhvr>
                                        <p:cTn id="14" dur="2000" fill="hold"/>
                                        <p:tgtEl>
                                          <p:spTgt spid="11"/>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4"/>
                                        </p:tgtEl>
                                        <p:attrNameLst>
                                          <p:attrName>fillcolor</p:attrName>
                                        </p:attrNameLst>
                                      </p:cBhvr>
                                      <p:to>
                                        <a:schemeClr val="accent2"/>
                                      </p:to>
                                    </p:animClr>
                                    <p:set>
                                      <p:cBhvr>
                                        <p:cTn id="19" dur="2000" fill="hold"/>
                                        <p:tgtEl>
                                          <p:spTgt spid="14"/>
                                        </p:tgtEl>
                                        <p:attrNameLst>
                                          <p:attrName>fill.type</p:attrName>
                                        </p:attrNameLst>
                                      </p:cBhvr>
                                      <p:to>
                                        <p:strVal val="solid"/>
                                      </p:to>
                                    </p:set>
                                    <p:set>
                                      <p:cBhvr>
                                        <p:cTn id="20" dur="2000" fill="hold"/>
                                        <p:tgtEl>
                                          <p:spTgt spid="14"/>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6"/>
                                        </p:tgtEl>
                                        <p:attrNameLst>
                                          <p:attrName>fillcolor</p:attrName>
                                        </p:attrNameLst>
                                      </p:cBhvr>
                                      <p:to>
                                        <a:schemeClr val="accent2"/>
                                      </p:to>
                                    </p:animClr>
                                    <p:set>
                                      <p:cBhvr>
                                        <p:cTn id="25" dur="2000" fill="hold"/>
                                        <p:tgtEl>
                                          <p:spTgt spid="16"/>
                                        </p:tgtEl>
                                        <p:attrNameLst>
                                          <p:attrName>fill.type</p:attrName>
                                        </p:attrNameLst>
                                      </p:cBhvr>
                                      <p:to>
                                        <p:strVal val="solid"/>
                                      </p:to>
                                    </p:set>
                                    <p:set>
                                      <p:cBhvr>
                                        <p:cTn id="26" dur="2000" fill="hold"/>
                                        <p:tgtEl>
                                          <p:spTgt spid="16"/>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28"/>
                                        </p:tgtEl>
                                        <p:attrNameLst>
                                          <p:attrName>fillcolor</p:attrName>
                                        </p:attrNameLst>
                                      </p:cBhvr>
                                      <p:to>
                                        <a:schemeClr val="accent2"/>
                                      </p:to>
                                    </p:animClr>
                                    <p:set>
                                      <p:cBhvr>
                                        <p:cTn id="31" dur="2000" fill="hold"/>
                                        <p:tgtEl>
                                          <p:spTgt spid="28"/>
                                        </p:tgtEl>
                                        <p:attrNameLst>
                                          <p:attrName>fill.type</p:attrName>
                                        </p:attrNameLst>
                                      </p:cBhvr>
                                      <p:to>
                                        <p:strVal val="solid"/>
                                      </p:to>
                                    </p:set>
                                    <p:set>
                                      <p:cBhvr>
                                        <p:cTn id="32" dur="2000" fill="hold"/>
                                        <p:tgtEl>
                                          <p:spTgt spid="28"/>
                                        </p:tgtEl>
                                        <p:attrNameLst>
                                          <p:attrName>fill.on</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24"/>
                                        </p:tgtEl>
                                        <p:attrNameLst>
                                          <p:attrName>fillcolor</p:attrName>
                                        </p:attrNameLst>
                                      </p:cBhvr>
                                      <p:to>
                                        <a:schemeClr val="accent2"/>
                                      </p:to>
                                    </p:animClr>
                                    <p:set>
                                      <p:cBhvr>
                                        <p:cTn id="37" dur="2000" fill="hold"/>
                                        <p:tgtEl>
                                          <p:spTgt spid="24"/>
                                        </p:tgtEl>
                                        <p:attrNameLst>
                                          <p:attrName>fill.type</p:attrName>
                                        </p:attrNameLst>
                                      </p:cBhvr>
                                      <p:to>
                                        <p:strVal val="solid"/>
                                      </p:to>
                                    </p:set>
                                    <p:set>
                                      <p:cBhvr>
                                        <p:cTn id="38" dur="2000" fill="hold"/>
                                        <p:tgtEl>
                                          <p:spTgt spid="2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descr="A picture containing black, darkness&#10;&#10;Description automatically generated">
            <a:extLst>
              <a:ext uri="{FF2B5EF4-FFF2-40B4-BE49-F238E27FC236}">
                <a16:creationId xmlns:a16="http://schemas.microsoft.com/office/drawing/2014/main" id="{7FE76D0A-EF31-4046-BF7A-930F04E11A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9217" y="2838465"/>
            <a:ext cx="539584" cy="818326"/>
          </a:xfrm>
          <a:prstGeom prst="rect">
            <a:avLst/>
          </a:prstGeom>
        </p:spPr>
      </p:pic>
      <p:pic>
        <p:nvPicPr>
          <p:cNvPr id="67" name="Picture 66" descr="A picture containing black, darkness&#10;&#10;Description automatically generated">
            <a:extLst>
              <a:ext uri="{FF2B5EF4-FFF2-40B4-BE49-F238E27FC236}">
                <a16:creationId xmlns:a16="http://schemas.microsoft.com/office/drawing/2014/main" id="{FDD45CF2-FFCC-4F1D-9505-BE0AA0D0F4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9824" y="2825471"/>
            <a:ext cx="539584" cy="818326"/>
          </a:xfrm>
          <a:prstGeom prst="rect">
            <a:avLst/>
          </a:prstGeom>
        </p:spPr>
      </p:pic>
      <p:sp>
        <p:nvSpPr>
          <p:cNvPr id="2" name="Title 1">
            <a:extLst>
              <a:ext uri="{FF2B5EF4-FFF2-40B4-BE49-F238E27FC236}">
                <a16:creationId xmlns:a16="http://schemas.microsoft.com/office/drawing/2014/main" id="{E7DC5AB5-7D7B-4F08-8ED7-C85A0C47327E}"/>
              </a:ext>
            </a:extLst>
          </p:cNvPr>
          <p:cNvSpPr>
            <a:spLocks noGrp="1"/>
          </p:cNvSpPr>
          <p:nvPr>
            <p:ph type="title"/>
          </p:nvPr>
        </p:nvSpPr>
        <p:spPr/>
        <p:txBody>
          <a:bodyPr>
            <a:normAutofit/>
          </a:bodyPr>
          <a:lstStyle/>
          <a:p>
            <a:r>
              <a:rPr lang="fr-FR" dirty="0">
                <a:solidFill>
                  <a:schemeClr val="bg1"/>
                </a:solidFill>
              </a:rPr>
              <a:t>Singular or plural ?</a:t>
            </a:r>
          </a:p>
        </p:txBody>
      </p:sp>
      <p:sp>
        <p:nvSpPr>
          <p:cNvPr id="6" name="Action Button: Custom 5">
            <a:hlinkClick r:id="" action="ppaction://noaction" highlightClick="1">
              <a:snd r:embed="rId4" name="2. Les.wav"/>
            </a:hlinkClick>
          </p:cNvPr>
          <p:cNvSpPr/>
          <p:nvPr/>
        </p:nvSpPr>
        <p:spPr>
          <a:xfrm>
            <a:off x="553883" y="2972800"/>
            <a:ext cx="398462" cy="369145"/>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2</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7" name="Action Button: Custom 6">
            <a:hlinkClick r:id="" action="ppaction://noaction" highlightClick="1">
              <a:snd r:embed="rId5" name="1. La.wav"/>
            </a:hlinkClick>
          </p:cNvPr>
          <p:cNvSpPr/>
          <p:nvPr/>
        </p:nvSpPr>
        <p:spPr>
          <a:xfrm>
            <a:off x="553885" y="1175981"/>
            <a:ext cx="398462" cy="369145"/>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1</a:t>
            </a:r>
          </a:p>
        </p:txBody>
      </p:sp>
      <p:sp>
        <p:nvSpPr>
          <p:cNvPr id="8" name="Action Button: Custom 7">
            <a:hlinkClick r:id="" action="ppaction://noaction" highlightClick="1">
              <a:snd r:embed="rId6" name="3. Le.wav"/>
            </a:hlinkClick>
          </p:cNvPr>
          <p:cNvSpPr/>
          <p:nvPr/>
        </p:nvSpPr>
        <p:spPr>
          <a:xfrm>
            <a:off x="549950" y="4869227"/>
            <a:ext cx="398462" cy="369145"/>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3</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9" name="Action Button: Custom 8">
            <a:hlinkClick r:id="" action="ppaction://noaction" highlightClick="1">
              <a:snd r:embed="rId7" name="4. Les.wav"/>
            </a:hlinkClick>
          </p:cNvPr>
          <p:cNvSpPr/>
          <p:nvPr/>
        </p:nvSpPr>
        <p:spPr>
          <a:xfrm>
            <a:off x="6091400" y="1152742"/>
            <a:ext cx="398462" cy="369145"/>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4</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0" name="Action Button: Custom 9">
            <a:hlinkClick r:id="" action="ppaction://noaction" highlightClick="1">
              <a:snd r:embed="rId8" name="5. Le.wav"/>
            </a:hlinkClick>
          </p:cNvPr>
          <p:cNvSpPr/>
          <p:nvPr/>
        </p:nvSpPr>
        <p:spPr>
          <a:xfrm>
            <a:off x="6091400" y="2967045"/>
            <a:ext cx="398462" cy="369145"/>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5</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1" name="Action Button: Custom 10">
            <a:hlinkClick r:id="" action="ppaction://noaction" highlightClick="1">
              <a:snd r:embed="rId9" name="6. Les.wav"/>
            </a:hlinkClick>
          </p:cNvPr>
          <p:cNvSpPr/>
          <p:nvPr/>
        </p:nvSpPr>
        <p:spPr>
          <a:xfrm>
            <a:off x="6095435" y="4883056"/>
            <a:ext cx="398462" cy="369145"/>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6</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41753" y="1047677"/>
            <a:ext cx="627752" cy="748764"/>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53889" y="1046074"/>
            <a:ext cx="630438" cy="751968"/>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47958" y="1047677"/>
            <a:ext cx="627752" cy="748764"/>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2486" y="1099967"/>
            <a:ext cx="627752" cy="748764"/>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35951" y="4684953"/>
            <a:ext cx="1184941" cy="832233"/>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27527" y="2983785"/>
            <a:ext cx="383699" cy="823007"/>
          </a:xfrm>
          <a:prstGeom prst="rect">
            <a:avLst/>
          </a:prstGeom>
        </p:spPr>
      </p:pic>
      <p:pic>
        <p:nvPicPr>
          <p:cNvPr id="29" name="Picture 2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33418" y="4669523"/>
            <a:ext cx="923838" cy="628210"/>
          </a:xfrm>
          <a:prstGeom prst="rect">
            <a:avLst/>
          </a:prstGeom>
        </p:spPr>
      </p:pic>
      <p:pic>
        <p:nvPicPr>
          <p:cNvPr id="30" name="Picture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37293" y="4791101"/>
            <a:ext cx="1097980" cy="746626"/>
          </a:xfrm>
          <a:prstGeom prst="rect">
            <a:avLst/>
          </a:prstGeom>
        </p:spPr>
      </p:pic>
      <p:pic>
        <p:nvPicPr>
          <p:cNvPr id="38" name="Picture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29264" y="4709882"/>
            <a:ext cx="1166830" cy="819513"/>
          </a:xfrm>
          <a:prstGeom prst="rect">
            <a:avLst/>
          </a:prstGeom>
        </p:spPr>
      </p:pic>
      <p:pic>
        <p:nvPicPr>
          <p:cNvPr id="39" name="Picture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11902" y="4718214"/>
            <a:ext cx="1166830" cy="819513"/>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65773" y="3021845"/>
            <a:ext cx="455119" cy="976197"/>
          </a:xfrm>
          <a:prstGeom prst="rect">
            <a:avLst/>
          </a:prstGeom>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341686" y="2960985"/>
            <a:ext cx="358977" cy="769980"/>
          </a:xfrm>
          <a:prstGeom prst="rect">
            <a:avLst/>
          </a:prstGeom>
        </p:spPr>
      </p:pic>
      <p:pic>
        <p:nvPicPr>
          <p:cNvPr id="42" name="Picture 4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61314" y="2808721"/>
            <a:ext cx="398462" cy="854672"/>
          </a:xfrm>
          <a:prstGeom prst="rect">
            <a:avLst/>
          </a:prstGeom>
        </p:spPr>
      </p:pic>
      <p:pic>
        <p:nvPicPr>
          <p:cNvPr id="43" name="Picture 4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06413" y="1231013"/>
            <a:ext cx="628972" cy="655179"/>
          </a:xfrm>
          <a:prstGeom prst="rect">
            <a:avLst/>
          </a:prstGeom>
        </p:spPr>
      </p:pic>
      <p:pic>
        <p:nvPicPr>
          <p:cNvPr id="44" name="Picture 4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98650" y="3008816"/>
            <a:ext cx="628972" cy="655179"/>
          </a:xfrm>
          <a:prstGeom prst="rect">
            <a:avLst/>
          </a:prstGeom>
        </p:spPr>
      </p:pic>
      <p:pic>
        <p:nvPicPr>
          <p:cNvPr id="45" name="Picture 4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829968" y="4847591"/>
            <a:ext cx="628972" cy="655179"/>
          </a:xfrm>
          <a:prstGeom prst="rect">
            <a:avLst/>
          </a:prstGeom>
        </p:spPr>
      </p:pic>
      <p:pic>
        <p:nvPicPr>
          <p:cNvPr id="48" name="Picture 4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090844" y="4639489"/>
            <a:ext cx="628972" cy="655179"/>
          </a:xfrm>
          <a:prstGeom prst="rect">
            <a:avLst/>
          </a:prstGeom>
        </p:spPr>
      </p:pic>
      <p:pic>
        <p:nvPicPr>
          <p:cNvPr id="50" name="Picture 4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109825" y="2955628"/>
            <a:ext cx="628972" cy="655179"/>
          </a:xfrm>
          <a:prstGeom prst="rect">
            <a:avLst/>
          </a:prstGeom>
        </p:spPr>
      </p:pic>
      <p:sp>
        <p:nvSpPr>
          <p:cNvPr id="51" name="Rectangle 50"/>
          <p:cNvSpPr/>
          <p:nvPr/>
        </p:nvSpPr>
        <p:spPr>
          <a:xfrm>
            <a:off x="3292667" y="1736708"/>
            <a:ext cx="2050561" cy="584775"/>
          </a:xfrm>
          <a:prstGeom prst="rect">
            <a:avLst/>
          </a:prstGeom>
          <a:noFill/>
        </p:spPr>
        <p:txBody>
          <a:bodyPr wrap="none" lIns="91440" tIns="45720" rIns="91440" bIns="45720">
            <a:spAutoFit/>
          </a:bodyPr>
          <a:lstStyle/>
          <a:p>
            <a:pPr algn="ctr"/>
            <a:r>
              <a:rPr lang="en-US" sz="3200" b="1" cap="none" spc="0" dirty="0" err="1">
                <a:ln w="0"/>
                <a:solidFill>
                  <a:schemeClr val="accent1"/>
                </a:solidFill>
                <a:latin typeface="Century Gothic" panose="020B0502020202020204" pitchFamily="34" charset="0"/>
              </a:rPr>
              <a:t>personne</a:t>
            </a:r>
            <a:endParaRPr lang="en-US" sz="3200" b="1" cap="none" spc="0" dirty="0">
              <a:ln w="0"/>
              <a:solidFill>
                <a:schemeClr val="accent1"/>
              </a:solidFill>
              <a:latin typeface="Century Gothic" panose="020B0502020202020204" pitchFamily="34" charset="0"/>
            </a:endParaRPr>
          </a:p>
        </p:txBody>
      </p:sp>
      <p:sp>
        <p:nvSpPr>
          <p:cNvPr id="52" name="Rectangle 51"/>
          <p:cNvSpPr/>
          <p:nvPr/>
        </p:nvSpPr>
        <p:spPr>
          <a:xfrm>
            <a:off x="3227614" y="3605512"/>
            <a:ext cx="2157963"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chanteurs</a:t>
            </a:r>
            <a:endParaRPr lang="en-US" sz="3200" b="1" cap="none" spc="0" dirty="0">
              <a:ln w="0"/>
              <a:solidFill>
                <a:schemeClr val="accent1"/>
              </a:solidFill>
              <a:latin typeface="Century Gothic" panose="020B0502020202020204" pitchFamily="34" charset="0"/>
            </a:endParaRPr>
          </a:p>
        </p:txBody>
      </p:sp>
      <p:sp>
        <p:nvSpPr>
          <p:cNvPr id="53" name="Rectangle 52"/>
          <p:cNvSpPr/>
          <p:nvPr/>
        </p:nvSpPr>
        <p:spPr>
          <a:xfrm>
            <a:off x="3867142" y="5378262"/>
            <a:ext cx="1037463"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vélo</a:t>
            </a:r>
            <a:endParaRPr lang="en-US" sz="3200" b="1" cap="none" spc="0" dirty="0">
              <a:ln w="0"/>
              <a:solidFill>
                <a:schemeClr val="accent1"/>
              </a:solidFill>
              <a:latin typeface="Century Gothic" panose="020B0502020202020204" pitchFamily="34" charset="0"/>
            </a:endParaRPr>
          </a:p>
        </p:txBody>
      </p:sp>
      <p:sp>
        <p:nvSpPr>
          <p:cNvPr id="55" name="Rectangle 54"/>
          <p:cNvSpPr/>
          <p:nvPr/>
        </p:nvSpPr>
        <p:spPr>
          <a:xfrm>
            <a:off x="9372067" y="1931869"/>
            <a:ext cx="2156360"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médecins</a:t>
            </a:r>
            <a:endParaRPr lang="en-US" sz="3200" b="1" cap="none" spc="0" dirty="0">
              <a:ln w="0"/>
              <a:solidFill>
                <a:schemeClr val="accent1"/>
              </a:solidFill>
              <a:latin typeface="Century Gothic" panose="020B0502020202020204" pitchFamily="34" charset="0"/>
            </a:endParaRPr>
          </a:p>
        </p:txBody>
      </p:sp>
      <p:sp>
        <p:nvSpPr>
          <p:cNvPr id="56" name="Rectangle 55"/>
          <p:cNvSpPr/>
          <p:nvPr/>
        </p:nvSpPr>
        <p:spPr>
          <a:xfrm>
            <a:off x="6979715" y="5460947"/>
            <a:ext cx="2198038"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chambres</a:t>
            </a:r>
            <a:endParaRPr lang="en-US" sz="3200" b="1" cap="none" spc="0" dirty="0">
              <a:ln w="0"/>
              <a:solidFill>
                <a:schemeClr val="accent1"/>
              </a:solidFill>
              <a:latin typeface="Century Gothic" panose="020B0502020202020204" pitchFamily="34" charset="0"/>
            </a:endParaRPr>
          </a:p>
        </p:txBody>
      </p:sp>
      <p:sp>
        <p:nvSpPr>
          <p:cNvPr id="58" name="Rectangle 57"/>
          <p:cNvSpPr/>
          <p:nvPr/>
        </p:nvSpPr>
        <p:spPr>
          <a:xfrm>
            <a:off x="7109566" y="3494803"/>
            <a:ext cx="1301958" cy="584775"/>
          </a:xfrm>
          <a:prstGeom prst="rect">
            <a:avLst/>
          </a:prstGeom>
          <a:noFill/>
        </p:spPr>
        <p:txBody>
          <a:bodyPr wrap="square" lIns="91440" tIns="45720" rIns="91440" bIns="45720">
            <a:spAutoFit/>
          </a:bodyPr>
          <a:lstStyle/>
          <a:p>
            <a:pPr algn="ctr"/>
            <a:r>
              <a:rPr lang="en-US" sz="3200" b="1" dirty="0" err="1">
                <a:ln w="0"/>
                <a:solidFill>
                  <a:schemeClr val="accent1"/>
                </a:solidFill>
                <a:latin typeface="Century Gothic" panose="020B0502020202020204" pitchFamily="34" charset="0"/>
              </a:rPr>
              <a:t>chien</a:t>
            </a:r>
            <a:endParaRPr lang="en-US" sz="3200" b="1" cap="none" spc="0" dirty="0">
              <a:ln w="0"/>
              <a:solidFill>
                <a:schemeClr val="accent1"/>
              </a:solidFill>
              <a:latin typeface="Century Gothic" panose="020B0502020202020204" pitchFamily="34" charset="0"/>
            </a:endParaRPr>
          </a:p>
        </p:txBody>
      </p:sp>
      <p:sp>
        <p:nvSpPr>
          <p:cNvPr id="60" name="Rounded Rectangle 46">
            <a:extLst>
              <a:ext uri="{FF2B5EF4-FFF2-40B4-BE49-F238E27FC236}">
                <a16:creationId xmlns:a16="http://schemas.microsoft.com/office/drawing/2014/main" id="{94587E9F-4AF6-4779-88AF-A8E2E08438D6}"/>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2" name="Title 3">
            <a:extLst>
              <a:ext uri="{FF2B5EF4-FFF2-40B4-BE49-F238E27FC236}">
                <a16:creationId xmlns:a16="http://schemas.microsoft.com/office/drawing/2014/main" id="{2101ADE2-920F-43C6-A51E-C08C23832D63}"/>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65" name="Picture 64" descr="A picture containing black, darkness&#10;&#10;Description automatically generated">
            <a:extLst>
              <a:ext uri="{FF2B5EF4-FFF2-40B4-BE49-F238E27FC236}">
                <a16:creationId xmlns:a16="http://schemas.microsoft.com/office/drawing/2014/main" id="{361AB77E-9AC1-4EAA-BEA7-F1D1E0C8291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60756" y="2759597"/>
            <a:ext cx="584270" cy="886096"/>
          </a:xfrm>
          <a:prstGeom prst="rect">
            <a:avLst/>
          </a:prstGeom>
        </p:spPr>
      </p:pic>
      <p:pic>
        <p:nvPicPr>
          <p:cNvPr id="68" name="Picture 67">
            <a:extLst>
              <a:ext uri="{FF2B5EF4-FFF2-40B4-BE49-F238E27FC236}">
                <a16:creationId xmlns:a16="http://schemas.microsoft.com/office/drawing/2014/main" id="{33E3F493-C653-4AFC-85C2-6013B86A69E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85818" y="4821923"/>
            <a:ext cx="923838" cy="628210"/>
          </a:xfrm>
          <a:prstGeom prst="rect">
            <a:avLst/>
          </a:prstGeom>
        </p:spPr>
      </p:pic>
      <p:pic>
        <p:nvPicPr>
          <p:cNvPr id="69" name="Picture 68">
            <a:extLst>
              <a:ext uri="{FF2B5EF4-FFF2-40B4-BE49-F238E27FC236}">
                <a16:creationId xmlns:a16="http://schemas.microsoft.com/office/drawing/2014/main" id="{60A82224-727C-4B69-A0B9-26D0B0CBE8E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38218" y="4974323"/>
            <a:ext cx="923838" cy="628210"/>
          </a:xfrm>
          <a:prstGeom prst="rect">
            <a:avLst/>
          </a:prstGeom>
        </p:spPr>
      </p:pic>
      <p:pic>
        <p:nvPicPr>
          <p:cNvPr id="70" name="Picture 69" descr="A person in a white coat holding a clipboard&#10;&#10;Description automatically generated with medium confidence">
            <a:extLst>
              <a:ext uri="{FF2B5EF4-FFF2-40B4-BE49-F238E27FC236}">
                <a16:creationId xmlns:a16="http://schemas.microsoft.com/office/drawing/2014/main" id="{955DBC9A-645F-42F2-AE02-325A0529C0B9}"/>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b="42116"/>
          <a:stretch/>
        </p:blipFill>
        <p:spPr>
          <a:xfrm>
            <a:off x="7167693" y="946750"/>
            <a:ext cx="1024357" cy="1185888"/>
          </a:xfrm>
          <a:prstGeom prst="rect">
            <a:avLst/>
          </a:prstGeom>
        </p:spPr>
      </p:pic>
      <p:pic>
        <p:nvPicPr>
          <p:cNvPr id="71" name="Picture 70" descr="A person in a white coat holding a clipboard&#10;&#10;Description automatically generated with medium confidence">
            <a:extLst>
              <a:ext uri="{FF2B5EF4-FFF2-40B4-BE49-F238E27FC236}">
                <a16:creationId xmlns:a16="http://schemas.microsoft.com/office/drawing/2014/main" id="{96E9D085-112E-4E9B-A27E-B6B762D2079A}"/>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b="42116"/>
          <a:stretch/>
        </p:blipFill>
        <p:spPr>
          <a:xfrm>
            <a:off x="9365243" y="779195"/>
            <a:ext cx="1024357" cy="1185888"/>
          </a:xfrm>
          <a:prstGeom prst="rect">
            <a:avLst/>
          </a:prstGeom>
        </p:spPr>
      </p:pic>
      <p:pic>
        <p:nvPicPr>
          <p:cNvPr id="72" name="Picture 71" descr="A person in a white coat holding a clipboard&#10;&#10;Description automatically generated with medium confidence">
            <a:extLst>
              <a:ext uri="{FF2B5EF4-FFF2-40B4-BE49-F238E27FC236}">
                <a16:creationId xmlns:a16="http://schemas.microsoft.com/office/drawing/2014/main" id="{2E650619-368E-4DDF-934D-6B9424C0BA76}"/>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b="42116"/>
          <a:stretch/>
        </p:blipFill>
        <p:spPr>
          <a:xfrm>
            <a:off x="10252554" y="750412"/>
            <a:ext cx="1024357" cy="1185888"/>
          </a:xfrm>
          <a:prstGeom prst="rect">
            <a:avLst/>
          </a:prstGeom>
        </p:spPr>
      </p:pic>
      <p:pic>
        <p:nvPicPr>
          <p:cNvPr id="47" name="Picture 4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450247" y="1044550"/>
            <a:ext cx="628972" cy="655179"/>
          </a:xfrm>
          <a:prstGeom prst="rect">
            <a:avLst/>
          </a:prstGeom>
        </p:spPr>
      </p:pic>
    </p:spTree>
    <p:extLst>
      <p:ext uri="{BB962C8B-B14F-4D97-AF65-F5344CB8AC3E}">
        <p14:creationId xmlns:p14="http://schemas.microsoft.com/office/powerpoint/2010/main" val="257169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5" grpId="0"/>
      <p:bldP spid="56" grpId="0"/>
      <p:bldP spid="5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8424472" cy="647577"/>
          </a:xfrm>
        </p:spPr>
        <p:txBody>
          <a:bodyPr>
            <a:noAutofit/>
          </a:bodyPr>
          <a:lstStyle/>
          <a:p>
            <a:r>
              <a:rPr lang="en-GB" sz="2400" b="1" dirty="0">
                <a:solidFill>
                  <a:schemeClr val="bg1"/>
                </a:solidFill>
              </a:rPr>
              <a:t>When a singular noun begins with a vowel or h-</a:t>
            </a:r>
          </a:p>
        </p:txBody>
      </p:sp>
      <p:sp>
        <p:nvSpPr>
          <p:cNvPr id="2" name="TextBox 1"/>
          <p:cNvSpPr txBox="1"/>
          <p:nvPr/>
        </p:nvSpPr>
        <p:spPr>
          <a:xfrm>
            <a:off x="132365" y="1228223"/>
            <a:ext cx="11379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When a </a:t>
            </a:r>
            <a:r>
              <a:rPr kumimoji="0" lang="en-GB" sz="2400" b="0" i="0"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singular </a:t>
            </a:r>
            <a:r>
              <a:rPr kumimoji="0" lang="en-GB"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noun begins with a </a:t>
            </a:r>
            <a:r>
              <a:rPr kumimoji="0" lang="en-GB" sz="24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vowel</a:t>
            </a:r>
            <a:r>
              <a:rPr kumimoji="0" lang="en-GB"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 or a </a:t>
            </a:r>
            <a:r>
              <a:rPr kumimoji="0" lang="en-GB" sz="24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h</a:t>
            </a:r>
            <a:r>
              <a:rPr kumimoji="0" lang="en-GB"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 the word for </a:t>
            </a:r>
            <a:r>
              <a:rPr kumimoji="0" lang="en-GB" sz="2400" b="0" i="1"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the</a:t>
            </a:r>
            <a:r>
              <a:rPr kumimoji="0" lang="en-GB"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le</a:t>
            </a:r>
            <a:r>
              <a:rPr kumimoji="0" lang="en-GB"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 or </a:t>
            </a:r>
            <a:r>
              <a:rPr kumimoji="0" lang="en-GB" sz="24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la</a:t>
            </a:r>
            <a:r>
              <a:rPr kumimoji="0" lang="en-GB"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 shortens to </a:t>
            </a:r>
            <a:r>
              <a:rPr kumimoji="0" lang="en-GB" sz="24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l’ </a:t>
            </a:r>
            <a:r>
              <a:rPr kumimoji="0" lang="en-GB" sz="24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(for both masculine and feminine): </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3" name="TextBox 12"/>
          <p:cNvSpPr txBox="1"/>
          <p:nvPr/>
        </p:nvSpPr>
        <p:spPr>
          <a:xfrm>
            <a:off x="1547736" y="276129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acteur</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p:cNvSpPr txBox="1"/>
          <p:nvPr/>
        </p:nvSpPr>
        <p:spPr>
          <a:xfrm>
            <a:off x="1535954" y="3394581"/>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enfant</a:t>
            </a:r>
          </a:p>
        </p:txBody>
      </p:sp>
      <p:sp>
        <p:nvSpPr>
          <p:cNvPr id="15" name="TextBox 14"/>
          <p:cNvSpPr txBox="1"/>
          <p:nvPr/>
        </p:nvSpPr>
        <p:spPr>
          <a:xfrm>
            <a:off x="1527786" y="401095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homme</a:t>
            </a:r>
          </a:p>
        </p:txBody>
      </p:sp>
      <p:sp>
        <p:nvSpPr>
          <p:cNvPr id="16" name="TextBox 15"/>
          <p:cNvSpPr txBox="1"/>
          <p:nvPr/>
        </p:nvSpPr>
        <p:spPr>
          <a:xfrm>
            <a:off x="6356831" y="281366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idé</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p:txBody>
      </p:sp>
      <p:sp>
        <p:nvSpPr>
          <p:cNvPr id="17" name="TextBox 16"/>
          <p:cNvSpPr txBox="1"/>
          <p:nvPr/>
        </p:nvSpPr>
        <p:spPr>
          <a:xfrm>
            <a:off x="6395501" y="3414241"/>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amie</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Rectangle 17"/>
          <p:cNvSpPr/>
          <p:nvPr/>
        </p:nvSpPr>
        <p:spPr>
          <a:xfrm>
            <a:off x="7870491" y="2161049"/>
            <a:ext cx="187262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Feminine</a:t>
            </a:r>
          </a:p>
        </p:txBody>
      </p:sp>
      <p:sp>
        <p:nvSpPr>
          <p:cNvPr id="31" name="TextBox 30"/>
          <p:cNvSpPr txBox="1"/>
          <p:nvPr/>
        </p:nvSpPr>
        <p:spPr>
          <a:xfrm>
            <a:off x="4088313" y="2750809"/>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actor</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2" name="TextBox 31"/>
          <p:cNvSpPr txBox="1"/>
          <p:nvPr/>
        </p:nvSpPr>
        <p:spPr>
          <a:xfrm>
            <a:off x="4122622" y="3405128"/>
            <a:ext cx="20730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child</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3" name="TextBox 32"/>
          <p:cNvSpPr txBox="1"/>
          <p:nvPr/>
        </p:nvSpPr>
        <p:spPr>
          <a:xfrm>
            <a:off x="4127565" y="4015354"/>
            <a:ext cx="22093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man</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4" name="TextBox 33"/>
          <p:cNvSpPr txBox="1"/>
          <p:nvPr/>
        </p:nvSpPr>
        <p:spPr>
          <a:xfrm>
            <a:off x="9434892" y="2822269"/>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idea</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35" name="TextBox 34"/>
          <p:cNvSpPr txBox="1"/>
          <p:nvPr/>
        </p:nvSpPr>
        <p:spPr>
          <a:xfrm>
            <a:off x="9380615" y="346837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friend</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51" name="Rectangle 50"/>
          <p:cNvSpPr/>
          <p:nvPr/>
        </p:nvSpPr>
        <p:spPr>
          <a:xfrm>
            <a:off x="2523701" y="2142130"/>
            <a:ext cx="209544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Masculine</a:t>
            </a:r>
          </a:p>
        </p:txBody>
      </p:sp>
      <p:sp>
        <p:nvSpPr>
          <p:cNvPr id="53" name="TextBox 52"/>
          <p:cNvSpPr txBox="1"/>
          <p:nvPr/>
        </p:nvSpPr>
        <p:spPr>
          <a:xfrm>
            <a:off x="1288254" y="2735902"/>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t>
            </a:r>
          </a:p>
        </p:txBody>
      </p:sp>
      <p:sp>
        <p:nvSpPr>
          <p:cNvPr id="54" name="TextBox 53"/>
          <p:cNvSpPr txBox="1"/>
          <p:nvPr/>
        </p:nvSpPr>
        <p:spPr>
          <a:xfrm>
            <a:off x="1288254" y="3379427"/>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t>
            </a:r>
          </a:p>
        </p:txBody>
      </p:sp>
      <p:sp>
        <p:nvSpPr>
          <p:cNvPr id="55" name="TextBox 54"/>
          <p:cNvSpPr txBox="1"/>
          <p:nvPr/>
        </p:nvSpPr>
        <p:spPr>
          <a:xfrm>
            <a:off x="1261929" y="4006259"/>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t>
            </a:r>
          </a:p>
        </p:txBody>
      </p:sp>
      <p:sp>
        <p:nvSpPr>
          <p:cNvPr id="57" name="TextBox 56"/>
          <p:cNvSpPr txBox="1"/>
          <p:nvPr/>
        </p:nvSpPr>
        <p:spPr>
          <a:xfrm>
            <a:off x="6021031" y="3431292"/>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t>
            </a:r>
          </a:p>
        </p:txBody>
      </p:sp>
      <p:sp>
        <p:nvSpPr>
          <p:cNvPr id="58" name="TextBox 57"/>
          <p:cNvSpPr txBox="1"/>
          <p:nvPr/>
        </p:nvSpPr>
        <p:spPr>
          <a:xfrm>
            <a:off x="6021031" y="2802254"/>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t>
            </a:r>
          </a:p>
        </p:txBody>
      </p:sp>
      <p:sp>
        <p:nvSpPr>
          <p:cNvPr id="59" name="TextBox 58"/>
          <p:cNvSpPr txBox="1"/>
          <p:nvPr/>
        </p:nvSpPr>
        <p:spPr>
          <a:xfrm>
            <a:off x="3302933" y="2735301"/>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a:t>
            </a:r>
          </a:p>
        </p:txBody>
      </p:sp>
      <p:sp>
        <p:nvSpPr>
          <p:cNvPr id="61" name="TextBox 60"/>
          <p:cNvSpPr txBox="1"/>
          <p:nvPr/>
        </p:nvSpPr>
        <p:spPr>
          <a:xfrm>
            <a:off x="3330632" y="3402791"/>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a:t>
            </a:r>
          </a:p>
        </p:txBody>
      </p:sp>
      <p:sp>
        <p:nvSpPr>
          <p:cNvPr id="62" name="TextBox 61"/>
          <p:cNvSpPr txBox="1"/>
          <p:nvPr/>
        </p:nvSpPr>
        <p:spPr>
          <a:xfrm>
            <a:off x="3316666" y="4023564"/>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a:t>
            </a:r>
          </a:p>
        </p:txBody>
      </p:sp>
      <p:sp>
        <p:nvSpPr>
          <p:cNvPr id="63" name="TextBox 62"/>
          <p:cNvSpPr txBox="1"/>
          <p:nvPr/>
        </p:nvSpPr>
        <p:spPr>
          <a:xfrm>
            <a:off x="8624737" y="2813665"/>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a:t>
            </a:r>
          </a:p>
        </p:txBody>
      </p:sp>
      <p:sp>
        <p:nvSpPr>
          <p:cNvPr id="64" name="TextBox 63"/>
          <p:cNvSpPr txBox="1"/>
          <p:nvPr/>
        </p:nvSpPr>
        <p:spPr>
          <a:xfrm>
            <a:off x="8624737" y="3490588"/>
            <a:ext cx="12103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a:t>
            </a:r>
          </a:p>
        </p:txBody>
      </p:sp>
      <p:sp>
        <p:nvSpPr>
          <p:cNvPr id="3" name="Oval Callout 2">
            <a:extLst>
              <a:ext uri="{FF2B5EF4-FFF2-40B4-BE49-F238E27FC236}">
                <a16:creationId xmlns:a16="http://schemas.microsoft.com/office/drawing/2014/main" id="{DFD5EC11-77BE-A746-B13F-B30B47DE7008}"/>
              </a:ext>
            </a:extLst>
          </p:cNvPr>
          <p:cNvSpPr/>
          <p:nvPr/>
        </p:nvSpPr>
        <p:spPr>
          <a:xfrm>
            <a:off x="1141961" y="4713571"/>
            <a:ext cx="6605040" cy="1451190"/>
          </a:xfrm>
          <a:prstGeom prst="wedgeEllipseCallout">
            <a:avLst>
              <a:gd name="adj1" fmla="val -32999"/>
              <a:gd name="adj2" fmla="val -59882"/>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entury Gothic" panose="020B0502020202020204" pitchFamily="34" charset="0"/>
              </a:rPr>
              <a:t>You don’t say</a:t>
            </a:r>
            <a:r>
              <a:rPr kumimoji="0" lang="en-US" sz="2200" b="0" i="0" u="none" strike="noStrike" kern="1200" cap="none" spc="0" normalizeH="0" noProof="0" dirty="0">
                <a:ln>
                  <a:noFill/>
                </a:ln>
                <a:solidFill>
                  <a:prstClr val="white"/>
                </a:solidFill>
                <a:effectLst/>
                <a:uLnTx/>
                <a:uFillTx/>
                <a:latin typeface="Century Gothic" panose="020B0502020202020204" pitchFamily="34" charset="0"/>
              </a:rPr>
              <a:t> the</a:t>
            </a:r>
            <a:r>
              <a:rPr kumimoji="0" lang="en-US" sz="2200" b="0" i="0" u="none" strike="noStrike" kern="1200" cap="none" spc="0" normalizeH="0" baseline="0" noProof="0" dirty="0">
                <a:ln>
                  <a:noFill/>
                </a:ln>
                <a:solidFill>
                  <a:prstClr val="white"/>
                </a:solidFill>
                <a:effectLst/>
                <a:uLnTx/>
                <a:uFillTx/>
                <a:latin typeface="Century Gothic" panose="020B0502020202020204" pitchFamily="34" charset="0"/>
              </a:rPr>
              <a:t> ‘h-’ at the start of words. It is silent.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entury Gothic" panose="020B0502020202020204" pitchFamily="34" charset="0"/>
              </a:rPr>
              <a:t>So, you only hear the vowel ‘o’.</a:t>
            </a:r>
          </a:p>
        </p:txBody>
      </p:sp>
      <p:sp>
        <p:nvSpPr>
          <p:cNvPr id="30" name="Rounded Rectangle 46">
            <a:extLst>
              <a:ext uri="{FF2B5EF4-FFF2-40B4-BE49-F238E27FC236}">
                <a16:creationId xmlns:a16="http://schemas.microsoft.com/office/drawing/2014/main" id="{DEA2BABE-CE2D-44B1-BD4A-CB85836E849E}"/>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9905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8" presetClass="emph" presetSubtype="0" fill="hold" grpId="1" nodeType="clickEffect">
                                  <p:stCondLst>
                                    <p:cond delay="0"/>
                                  </p:stCondLst>
                                  <p:childTnLst>
                                    <p:animRot by="21600000">
                                      <p:cBhvr>
                                        <p:cTn id="48" dur="2000" fill="hold"/>
                                        <p:tgtEl>
                                          <p:spTgt spid="53"/>
                                        </p:tgtEl>
                                        <p:attrNameLst>
                                          <p:attrName>r</p:attrName>
                                        </p:attrNameLst>
                                      </p:cBhvr>
                                    </p:animRot>
                                  </p:childTnLst>
                                </p:cTn>
                              </p:par>
                              <p:par>
                                <p:cTn id="49" presetID="8" presetClass="emph" presetSubtype="0" fill="hold" grpId="1" nodeType="withEffect">
                                  <p:stCondLst>
                                    <p:cond delay="0"/>
                                  </p:stCondLst>
                                  <p:childTnLst>
                                    <p:animRot by="21600000">
                                      <p:cBhvr>
                                        <p:cTn id="50" dur="2000" fill="hold"/>
                                        <p:tgtEl>
                                          <p:spTgt spid="54"/>
                                        </p:tgtEl>
                                        <p:attrNameLst>
                                          <p:attrName>r</p:attrName>
                                        </p:attrNameLst>
                                      </p:cBhvr>
                                    </p:animRot>
                                  </p:childTnLst>
                                </p:cTn>
                              </p:par>
                              <p:par>
                                <p:cTn id="51" presetID="8" presetClass="emph" presetSubtype="0" fill="hold" grpId="1" nodeType="withEffect">
                                  <p:stCondLst>
                                    <p:cond delay="0"/>
                                  </p:stCondLst>
                                  <p:childTnLst>
                                    <p:animRot by="21600000">
                                      <p:cBhvr>
                                        <p:cTn id="52" dur="2000" fill="hold"/>
                                        <p:tgtEl>
                                          <p:spTgt spid="55"/>
                                        </p:tgtEl>
                                        <p:attrNameLst>
                                          <p:attrName>r</p:attrName>
                                        </p:attrNameLst>
                                      </p:cBhvr>
                                    </p:animRot>
                                  </p:childTnLst>
                                </p:cTn>
                              </p:par>
                              <p:par>
                                <p:cTn id="53" presetID="8" presetClass="emph" presetSubtype="0" fill="hold" grpId="1" nodeType="withEffect">
                                  <p:stCondLst>
                                    <p:cond delay="0"/>
                                  </p:stCondLst>
                                  <p:childTnLst>
                                    <p:animRot by="21600000">
                                      <p:cBhvr>
                                        <p:cTn id="54" dur="2000" fill="hold"/>
                                        <p:tgtEl>
                                          <p:spTgt spid="57"/>
                                        </p:tgtEl>
                                        <p:attrNameLst>
                                          <p:attrName>r</p:attrName>
                                        </p:attrNameLst>
                                      </p:cBhvr>
                                    </p:animRot>
                                  </p:childTnLst>
                                </p:cTn>
                              </p:par>
                              <p:par>
                                <p:cTn id="55" presetID="8" presetClass="emph" presetSubtype="0" fill="hold" grpId="1" nodeType="withEffect">
                                  <p:stCondLst>
                                    <p:cond delay="0"/>
                                  </p:stCondLst>
                                  <p:childTnLst>
                                    <p:animRot by="21600000">
                                      <p:cBhvr>
                                        <p:cTn id="56" dur="2000" fill="hold"/>
                                        <p:tgtEl>
                                          <p:spTgt spid="58"/>
                                        </p:tgtEl>
                                        <p:attrNameLst>
                                          <p:attrName>r</p:attrName>
                                        </p:attrNameLst>
                                      </p:cBhvr>
                                    </p:animRot>
                                  </p:childTnLst>
                                </p:cTn>
                              </p:par>
                              <p:par>
                                <p:cTn id="57" presetID="8" presetClass="emph" presetSubtype="0" fill="hold" grpId="1" nodeType="withEffect">
                                  <p:stCondLst>
                                    <p:cond delay="0"/>
                                  </p:stCondLst>
                                  <p:childTnLst>
                                    <p:animRot by="21600000">
                                      <p:cBhvr>
                                        <p:cTn id="58" dur="2000" fill="hold"/>
                                        <p:tgtEl>
                                          <p:spTgt spid="59"/>
                                        </p:tgtEl>
                                        <p:attrNameLst>
                                          <p:attrName>r</p:attrName>
                                        </p:attrNameLst>
                                      </p:cBhvr>
                                    </p:animRot>
                                  </p:childTnLst>
                                </p:cTn>
                              </p:par>
                              <p:par>
                                <p:cTn id="59" presetID="8" presetClass="emph" presetSubtype="0" fill="hold" grpId="1" nodeType="withEffect">
                                  <p:stCondLst>
                                    <p:cond delay="0"/>
                                  </p:stCondLst>
                                  <p:childTnLst>
                                    <p:animRot by="21600000">
                                      <p:cBhvr>
                                        <p:cTn id="60" dur="2000" fill="hold"/>
                                        <p:tgtEl>
                                          <p:spTgt spid="61"/>
                                        </p:tgtEl>
                                        <p:attrNameLst>
                                          <p:attrName>r</p:attrName>
                                        </p:attrNameLst>
                                      </p:cBhvr>
                                    </p:animRot>
                                  </p:childTnLst>
                                </p:cTn>
                              </p:par>
                              <p:par>
                                <p:cTn id="61" presetID="8" presetClass="emph" presetSubtype="0" fill="hold" grpId="1" nodeType="withEffect">
                                  <p:stCondLst>
                                    <p:cond delay="0"/>
                                  </p:stCondLst>
                                  <p:childTnLst>
                                    <p:animRot by="21600000">
                                      <p:cBhvr>
                                        <p:cTn id="62" dur="2000" fill="hold"/>
                                        <p:tgtEl>
                                          <p:spTgt spid="62"/>
                                        </p:tgtEl>
                                        <p:attrNameLst>
                                          <p:attrName>r</p:attrName>
                                        </p:attrNameLst>
                                      </p:cBhvr>
                                    </p:animRot>
                                  </p:childTnLst>
                                </p:cTn>
                              </p:par>
                              <p:par>
                                <p:cTn id="63" presetID="8" presetClass="emph" presetSubtype="0" fill="hold" grpId="1" nodeType="withEffect">
                                  <p:stCondLst>
                                    <p:cond delay="0"/>
                                  </p:stCondLst>
                                  <p:childTnLst>
                                    <p:animRot by="21600000">
                                      <p:cBhvr>
                                        <p:cTn id="64" dur="2000" fill="hold"/>
                                        <p:tgtEl>
                                          <p:spTgt spid="63"/>
                                        </p:tgtEl>
                                        <p:attrNameLst>
                                          <p:attrName>r</p:attrName>
                                        </p:attrNameLst>
                                      </p:cBhvr>
                                    </p:animRot>
                                  </p:childTnLst>
                                </p:cTn>
                              </p:par>
                              <p:par>
                                <p:cTn id="65" presetID="8" presetClass="emph" presetSubtype="0" fill="hold" grpId="1" nodeType="withEffect">
                                  <p:stCondLst>
                                    <p:cond delay="0"/>
                                  </p:stCondLst>
                                  <p:childTnLst>
                                    <p:animRot by="21600000">
                                      <p:cBhvr>
                                        <p:cTn id="66" dur="2000" fill="hold"/>
                                        <p:tgtEl>
                                          <p:spTgt spid="64"/>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53" grpId="0"/>
      <p:bldP spid="53" grpId="1"/>
      <p:bldP spid="54" grpId="0"/>
      <p:bldP spid="54" grpId="1"/>
      <p:bldP spid="55" grpId="0"/>
      <p:bldP spid="55" grpId="1"/>
      <p:bldP spid="57" grpId="0"/>
      <p:bldP spid="57" grpId="1"/>
      <p:bldP spid="58" grpId="0"/>
      <p:bldP spid="58" grpId="1"/>
      <p:bldP spid="59" grpId="0"/>
      <p:bldP spid="59" grpId="1"/>
      <p:bldP spid="61" grpId="0"/>
      <p:bldP spid="61" grpId="1"/>
      <p:bldP spid="62" grpId="0"/>
      <p:bldP spid="62" grpId="1"/>
      <p:bldP spid="63" grpId="0"/>
      <p:bldP spid="63" grpId="1"/>
      <p:bldP spid="64" grpId="0"/>
      <p:bldP spid="64" grpId="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858439" y="1163992"/>
            <a:ext cx="1759118" cy="1671364"/>
            <a:chOff x="1318607" y="424199"/>
            <a:chExt cx="2386746" cy="2237114"/>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29582">
              <a:off x="1986217" y="424199"/>
              <a:ext cx="1719136" cy="1724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8607" y="658617"/>
              <a:ext cx="1245824" cy="2002696"/>
            </a:xfrm>
            <a:prstGeom prst="rect">
              <a:avLst/>
            </a:prstGeom>
          </p:spPr>
        </p:pic>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0209" y="1348555"/>
            <a:ext cx="2014597" cy="147737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1785" y="3906243"/>
            <a:ext cx="1223975" cy="176796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7522" y="1250671"/>
            <a:ext cx="1192944" cy="1904478"/>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6848" y="4073790"/>
            <a:ext cx="2231670" cy="1651435"/>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520" y="4070395"/>
            <a:ext cx="2117221" cy="177127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3065" y="1357985"/>
            <a:ext cx="1435621" cy="1692667"/>
          </a:xfrm>
          <a:prstGeom prst="rect">
            <a:avLst/>
          </a:prstGeom>
        </p:spPr>
      </p:pic>
      <p:sp>
        <p:nvSpPr>
          <p:cNvPr id="18" name="Rectangle 17"/>
          <p:cNvSpPr/>
          <p:nvPr/>
        </p:nvSpPr>
        <p:spPr>
          <a:xfrm>
            <a:off x="934450" y="3290895"/>
            <a:ext cx="1768434"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l’animal</a:t>
            </a:r>
            <a:endParaRPr lang="en-US" sz="3200" b="1" cap="none" spc="0" dirty="0">
              <a:ln w="0"/>
              <a:solidFill>
                <a:schemeClr val="accent1"/>
              </a:solidFill>
              <a:latin typeface="Century Gothic" panose="020B0502020202020204" pitchFamily="34" charset="0"/>
            </a:endParaRPr>
          </a:p>
        </p:txBody>
      </p:sp>
      <p:sp>
        <p:nvSpPr>
          <p:cNvPr id="19" name="Rectangle 18"/>
          <p:cNvSpPr/>
          <p:nvPr/>
        </p:nvSpPr>
        <p:spPr>
          <a:xfrm>
            <a:off x="3991028" y="3295176"/>
            <a:ext cx="1696298"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l’acteur</a:t>
            </a:r>
            <a:endParaRPr lang="en-US" sz="3200" b="1" cap="none" spc="0" dirty="0">
              <a:ln w="0"/>
              <a:solidFill>
                <a:schemeClr val="accent1"/>
              </a:solidFill>
              <a:latin typeface="Century Gothic" panose="020B0502020202020204" pitchFamily="34" charset="0"/>
            </a:endParaRPr>
          </a:p>
        </p:txBody>
      </p:sp>
      <p:sp>
        <p:nvSpPr>
          <p:cNvPr id="20" name="Rectangle 19"/>
          <p:cNvSpPr/>
          <p:nvPr/>
        </p:nvSpPr>
        <p:spPr>
          <a:xfrm>
            <a:off x="7135397" y="3290895"/>
            <a:ext cx="1664238"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l’enfant</a:t>
            </a:r>
            <a:endParaRPr lang="en-US" sz="3200" b="1" cap="none" spc="0" dirty="0">
              <a:ln w="0"/>
              <a:solidFill>
                <a:schemeClr val="accent1"/>
              </a:solidFill>
              <a:latin typeface="Century Gothic" panose="020B0502020202020204" pitchFamily="34" charset="0"/>
            </a:endParaRPr>
          </a:p>
        </p:txBody>
      </p:sp>
      <p:sp>
        <p:nvSpPr>
          <p:cNvPr id="21" name="Rectangle 20"/>
          <p:cNvSpPr/>
          <p:nvPr/>
        </p:nvSpPr>
        <p:spPr>
          <a:xfrm>
            <a:off x="10130485" y="3290250"/>
            <a:ext cx="1292341"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l’idée</a:t>
            </a:r>
            <a:endParaRPr lang="en-US" sz="3200" b="1" cap="none" spc="0" dirty="0">
              <a:ln w="0"/>
              <a:solidFill>
                <a:schemeClr val="accent1"/>
              </a:solidFill>
              <a:latin typeface="Century Gothic" panose="020B0502020202020204" pitchFamily="34" charset="0"/>
            </a:endParaRPr>
          </a:p>
        </p:txBody>
      </p:sp>
      <p:sp>
        <p:nvSpPr>
          <p:cNvPr id="22" name="Rectangle 21"/>
          <p:cNvSpPr/>
          <p:nvPr/>
        </p:nvSpPr>
        <p:spPr>
          <a:xfrm>
            <a:off x="524648" y="5675177"/>
            <a:ext cx="1152880"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l’ami</a:t>
            </a:r>
            <a:endParaRPr lang="en-US" sz="3200" b="1" cap="none" spc="0" dirty="0">
              <a:ln w="0"/>
              <a:solidFill>
                <a:schemeClr val="accent1"/>
              </a:solidFill>
              <a:latin typeface="Century Gothic" panose="020B0502020202020204" pitchFamily="34" charset="0"/>
            </a:endParaRPr>
          </a:p>
        </p:txBody>
      </p:sp>
      <p:sp>
        <p:nvSpPr>
          <p:cNvPr id="23" name="Rectangle 22"/>
          <p:cNvSpPr/>
          <p:nvPr/>
        </p:nvSpPr>
        <p:spPr>
          <a:xfrm>
            <a:off x="1907086" y="5674206"/>
            <a:ext cx="1415772"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l’amie</a:t>
            </a:r>
            <a:endParaRPr lang="en-US" sz="3200" b="1" cap="none" spc="0" dirty="0">
              <a:ln w="0"/>
              <a:solidFill>
                <a:schemeClr val="accent1"/>
              </a:solidFill>
              <a:latin typeface="Century Gothic" panose="020B0502020202020204" pitchFamily="34" charset="0"/>
            </a:endParaRPr>
          </a:p>
        </p:txBody>
      </p:sp>
      <p:sp>
        <p:nvSpPr>
          <p:cNvPr id="24" name="Rectangle 23"/>
          <p:cNvSpPr/>
          <p:nvPr/>
        </p:nvSpPr>
        <p:spPr>
          <a:xfrm>
            <a:off x="4497870" y="5653285"/>
            <a:ext cx="2555816" cy="584775"/>
          </a:xfrm>
          <a:prstGeom prst="rect">
            <a:avLst/>
          </a:prstGeom>
          <a:noFill/>
        </p:spPr>
        <p:txBody>
          <a:bodyPr wrap="square" lIns="91440" tIns="45720" rIns="91440" bIns="45720">
            <a:spAutoFit/>
          </a:bodyPr>
          <a:lstStyle/>
          <a:p>
            <a:pPr algn="ctr"/>
            <a:r>
              <a:rPr lang="en-US" sz="3200" b="1" dirty="0" err="1">
                <a:ln w="0"/>
                <a:solidFill>
                  <a:schemeClr val="accent1"/>
                </a:solidFill>
                <a:latin typeface="Century Gothic" panose="020B0502020202020204" pitchFamily="34" charset="0"/>
              </a:rPr>
              <a:t>l’ordinateur</a:t>
            </a:r>
            <a:endParaRPr lang="en-US" sz="3200" b="1" cap="none" spc="0" dirty="0">
              <a:ln w="0"/>
              <a:solidFill>
                <a:schemeClr val="accent1"/>
              </a:solidFill>
              <a:latin typeface="Century Gothic" panose="020B0502020202020204" pitchFamily="34" charset="0"/>
            </a:endParaRPr>
          </a:p>
        </p:txBody>
      </p:sp>
      <p:sp>
        <p:nvSpPr>
          <p:cNvPr id="25" name="Rectangle 24"/>
          <p:cNvSpPr/>
          <p:nvPr/>
        </p:nvSpPr>
        <p:spPr>
          <a:xfrm>
            <a:off x="8510426" y="5653284"/>
            <a:ext cx="1943161" cy="584775"/>
          </a:xfrm>
          <a:prstGeom prst="rect">
            <a:avLst/>
          </a:prstGeom>
          <a:noFill/>
        </p:spPr>
        <p:txBody>
          <a:bodyPr wrap="none" lIns="91440" tIns="45720" rIns="91440" bIns="45720">
            <a:spAutoFit/>
          </a:bodyPr>
          <a:lstStyle/>
          <a:p>
            <a:pPr algn="ctr"/>
            <a:r>
              <a:rPr lang="en-US" sz="3200" b="1" dirty="0" err="1">
                <a:ln w="0"/>
                <a:solidFill>
                  <a:schemeClr val="accent1"/>
                </a:solidFill>
                <a:latin typeface="Century Gothic" panose="020B0502020202020204" pitchFamily="34" charset="0"/>
              </a:rPr>
              <a:t>l’homme</a:t>
            </a:r>
            <a:endParaRPr lang="en-US" sz="3200" b="1" cap="none" spc="0" dirty="0">
              <a:ln w="0"/>
              <a:solidFill>
                <a:schemeClr val="accent1"/>
              </a:solidFill>
              <a:latin typeface="Century Gothic" panose="020B0502020202020204" pitchFamily="34" charset="0"/>
            </a:endParaRPr>
          </a:p>
        </p:txBody>
      </p:sp>
      <p:sp>
        <p:nvSpPr>
          <p:cNvPr id="28" name="Title 3">
            <a:extLst>
              <a:ext uri="{FF2B5EF4-FFF2-40B4-BE49-F238E27FC236}">
                <a16:creationId xmlns:a16="http://schemas.microsoft.com/office/drawing/2014/main" id="{E3918760-E89E-4F01-AC8B-BB6E999509EB}"/>
              </a:ext>
            </a:extLst>
          </p:cNvPr>
          <p:cNvSpPr>
            <a:spLocks noGrp="1"/>
          </p:cNvSpPr>
          <p:nvPr>
            <p:ph type="title"/>
          </p:nvPr>
        </p:nvSpPr>
        <p:spPr/>
        <p:txBody>
          <a:bodyPr>
            <a:normAutofit/>
          </a:bodyPr>
          <a:lstStyle/>
          <a:p>
            <a:r>
              <a:rPr lang="en-GB" sz="3600" b="1" dirty="0" err="1">
                <a:solidFill>
                  <a:schemeClr val="bg1"/>
                </a:solidFill>
              </a:rPr>
              <a:t>Prononcer</a:t>
            </a:r>
            <a:r>
              <a:rPr lang="en-GB" sz="3600" b="1" dirty="0">
                <a:solidFill>
                  <a:schemeClr val="bg1"/>
                </a:solidFill>
              </a:rPr>
              <a:t> !</a:t>
            </a:r>
          </a:p>
        </p:txBody>
      </p:sp>
      <p:sp>
        <p:nvSpPr>
          <p:cNvPr id="29" name="Rounded Rectangle 46">
            <a:extLst>
              <a:ext uri="{FF2B5EF4-FFF2-40B4-BE49-F238E27FC236}">
                <a16:creationId xmlns:a16="http://schemas.microsoft.com/office/drawing/2014/main" id="{9C5A8D8C-ADBD-4FC2-8C52-2E518FE4568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54B8CB1A-CCF7-48BB-A1EA-B5CA35024DF9}"/>
              </a:ext>
            </a:extLst>
          </p:cNvPr>
          <p:cNvSpPr txBox="1"/>
          <p:nvPr/>
        </p:nvSpPr>
        <p:spPr>
          <a:xfrm rot="20715128">
            <a:off x="1136270" y="2180712"/>
            <a:ext cx="1364795" cy="707886"/>
          </a:xfrm>
          <a:prstGeom prst="rect">
            <a:avLst/>
          </a:prstGeom>
          <a:noFill/>
        </p:spPr>
        <p:txBody>
          <a:bodyPr wrap="square" rtlCol="0">
            <a:spAutoFit/>
          </a:bodyPr>
          <a:lstStyle/>
          <a:p>
            <a:pPr algn="ctr"/>
            <a:r>
              <a:rPr lang="en-GB" sz="2000" dirty="0">
                <a:solidFill>
                  <a:schemeClr val="bg1"/>
                </a:solidFill>
              </a:rPr>
              <a:t>animal, </a:t>
            </a:r>
            <a:br>
              <a:rPr lang="en-GB" sz="2000" dirty="0">
                <a:solidFill>
                  <a:schemeClr val="bg1"/>
                </a:solidFill>
              </a:rPr>
            </a:br>
            <a:r>
              <a:rPr lang="en-GB" sz="2000" dirty="0">
                <a:solidFill>
                  <a:schemeClr val="bg1"/>
                </a:solidFill>
              </a:rPr>
              <a:t>pet</a:t>
            </a:r>
          </a:p>
        </p:txBody>
      </p:sp>
      <p:sp>
        <p:nvSpPr>
          <p:cNvPr id="26" name="TextBox 25">
            <a:extLst>
              <a:ext uri="{FF2B5EF4-FFF2-40B4-BE49-F238E27FC236}">
                <a16:creationId xmlns:a16="http://schemas.microsoft.com/office/drawing/2014/main" id="{442F4501-5254-4DCF-A260-63C28479771A}"/>
              </a:ext>
            </a:extLst>
          </p:cNvPr>
          <p:cNvSpPr txBox="1"/>
          <p:nvPr/>
        </p:nvSpPr>
        <p:spPr>
          <a:xfrm rot="20715128">
            <a:off x="4170164" y="2542094"/>
            <a:ext cx="1364795" cy="400110"/>
          </a:xfrm>
          <a:prstGeom prst="rect">
            <a:avLst/>
          </a:prstGeom>
          <a:noFill/>
        </p:spPr>
        <p:txBody>
          <a:bodyPr wrap="square" rtlCol="0">
            <a:spAutoFit/>
          </a:bodyPr>
          <a:lstStyle/>
          <a:p>
            <a:pPr algn="ctr"/>
            <a:r>
              <a:rPr lang="en-GB" sz="2000" dirty="0"/>
              <a:t>actor</a:t>
            </a:r>
          </a:p>
        </p:txBody>
      </p:sp>
      <p:sp>
        <p:nvSpPr>
          <p:cNvPr id="30" name="TextBox 29">
            <a:extLst>
              <a:ext uri="{FF2B5EF4-FFF2-40B4-BE49-F238E27FC236}">
                <a16:creationId xmlns:a16="http://schemas.microsoft.com/office/drawing/2014/main" id="{DA0BFF52-6170-4FD1-B741-21951F545A42}"/>
              </a:ext>
            </a:extLst>
          </p:cNvPr>
          <p:cNvSpPr txBox="1"/>
          <p:nvPr/>
        </p:nvSpPr>
        <p:spPr>
          <a:xfrm rot="20715128">
            <a:off x="6982502" y="2483418"/>
            <a:ext cx="1364795" cy="400110"/>
          </a:xfrm>
          <a:prstGeom prst="rect">
            <a:avLst/>
          </a:prstGeom>
          <a:noFill/>
        </p:spPr>
        <p:txBody>
          <a:bodyPr wrap="square" rtlCol="0">
            <a:spAutoFit/>
          </a:bodyPr>
          <a:lstStyle/>
          <a:p>
            <a:pPr algn="ctr"/>
            <a:r>
              <a:rPr lang="en-GB" sz="2000" dirty="0"/>
              <a:t>child</a:t>
            </a:r>
          </a:p>
        </p:txBody>
      </p:sp>
      <p:sp>
        <p:nvSpPr>
          <p:cNvPr id="31" name="TextBox 30">
            <a:extLst>
              <a:ext uri="{FF2B5EF4-FFF2-40B4-BE49-F238E27FC236}">
                <a16:creationId xmlns:a16="http://schemas.microsoft.com/office/drawing/2014/main" id="{7460BA41-E7D1-4642-BF0F-0C0C845E6649}"/>
              </a:ext>
            </a:extLst>
          </p:cNvPr>
          <p:cNvSpPr txBox="1"/>
          <p:nvPr/>
        </p:nvSpPr>
        <p:spPr>
          <a:xfrm rot="20715128">
            <a:off x="10278724" y="2174913"/>
            <a:ext cx="1364795" cy="400110"/>
          </a:xfrm>
          <a:prstGeom prst="rect">
            <a:avLst/>
          </a:prstGeom>
          <a:noFill/>
        </p:spPr>
        <p:txBody>
          <a:bodyPr wrap="square" rtlCol="0">
            <a:spAutoFit/>
          </a:bodyPr>
          <a:lstStyle/>
          <a:p>
            <a:pPr algn="ctr"/>
            <a:r>
              <a:rPr lang="en-GB" sz="2000" dirty="0"/>
              <a:t>idea</a:t>
            </a:r>
          </a:p>
        </p:txBody>
      </p:sp>
      <p:sp>
        <p:nvSpPr>
          <p:cNvPr id="32" name="TextBox 31">
            <a:extLst>
              <a:ext uri="{FF2B5EF4-FFF2-40B4-BE49-F238E27FC236}">
                <a16:creationId xmlns:a16="http://schemas.microsoft.com/office/drawing/2014/main" id="{56D0B442-1C81-403C-86BF-083B9AEF624C}"/>
              </a:ext>
            </a:extLst>
          </p:cNvPr>
          <p:cNvSpPr txBox="1"/>
          <p:nvPr/>
        </p:nvSpPr>
        <p:spPr>
          <a:xfrm rot="20715128">
            <a:off x="12893" y="5225118"/>
            <a:ext cx="1364795" cy="400110"/>
          </a:xfrm>
          <a:prstGeom prst="rect">
            <a:avLst/>
          </a:prstGeom>
          <a:noFill/>
        </p:spPr>
        <p:txBody>
          <a:bodyPr wrap="square" rtlCol="0">
            <a:spAutoFit/>
          </a:bodyPr>
          <a:lstStyle/>
          <a:p>
            <a:pPr algn="ctr"/>
            <a:r>
              <a:rPr lang="en-GB" sz="2000" dirty="0"/>
              <a:t>friend(m)</a:t>
            </a:r>
          </a:p>
        </p:txBody>
      </p:sp>
      <p:sp>
        <p:nvSpPr>
          <p:cNvPr id="33" name="TextBox 32">
            <a:extLst>
              <a:ext uri="{FF2B5EF4-FFF2-40B4-BE49-F238E27FC236}">
                <a16:creationId xmlns:a16="http://schemas.microsoft.com/office/drawing/2014/main" id="{0C840265-39FD-4DFC-B127-5749A05E4F84}"/>
              </a:ext>
            </a:extLst>
          </p:cNvPr>
          <p:cNvSpPr txBox="1"/>
          <p:nvPr/>
        </p:nvSpPr>
        <p:spPr>
          <a:xfrm rot="20715128">
            <a:off x="2755780" y="5274430"/>
            <a:ext cx="1364795" cy="400110"/>
          </a:xfrm>
          <a:prstGeom prst="rect">
            <a:avLst/>
          </a:prstGeom>
          <a:noFill/>
        </p:spPr>
        <p:txBody>
          <a:bodyPr wrap="square" rtlCol="0">
            <a:spAutoFit/>
          </a:bodyPr>
          <a:lstStyle/>
          <a:p>
            <a:pPr algn="ctr"/>
            <a:r>
              <a:rPr lang="en-GB" sz="2000" dirty="0"/>
              <a:t>friend(f)</a:t>
            </a:r>
          </a:p>
        </p:txBody>
      </p:sp>
      <p:sp>
        <p:nvSpPr>
          <p:cNvPr id="34" name="TextBox 33">
            <a:extLst>
              <a:ext uri="{FF2B5EF4-FFF2-40B4-BE49-F238E27FC236}">
                <a16:creationId xmlns:a16="http://schemas.microsoft.com/office/drawing/2014/main" id="{9D1A90A3-7A33-4E33-AA28-660CECB19C18}"/>
              </a:ext>
            </a:extLst>
          </p:cNvPr>
          <p:cNvSpPr txBox="1"/>
          <p:nvPr/>
        </p:nvSpPr>
        <p:spPr>
          <a:xfrm rot="20715128">
            <a:off x="5350894" y="4257043"/>
            <a:ext cx="1673237" cy="400110"/>
          </a:xfrm>
          <a:prstGeom prst="rect">
            <a:avLst/>
          </a:prstGeom>
          <a:noFill/>
        </p:spPr>
        <p:txBody>
          <a:bodyPr wrap="square" rtlCol="0">
            <a:spAutoFit/>
          </a:bodyPr>
          <a:lstStyle/>
          <a:p>
            <a:pPr algn="ctr"/>
            <a:r>
              <a:rPr lang="en-GB" sz="2000" dirty="0">
                <a:solidFill>
                  <a:schemeClr val="bg1"/>
                </a:solidFill>
              </a:rPr>
              <a:t>computer</a:t>
            </a:r>
          </a:p>
        </p:txBody>
      </p:sp>
      <p:sp>
        <p:nvSpPr>
          <p:cNvPr id="35" name="TextBox 34">
            <a:extLst>
              <a:ext uri="{FF2B5EF4-FFF2-40B4-BE49-F238E27FC236}">
                <a16:creationId xmlns:a16="http://schemas.microsoft.com/office/drawing/2014/main" id="{D4C71860-2D76-43D6-806C-BD8E7F0B276F}"/>
              </a:ext>
            </a:extLst>
          </p:cNvPr>
          <p:cNvSpPr txBox="1"/>
          <p:nvPr/>
        </p:nvSpPr>
        <p:spPr>
          <a:xfrm rot="20715128">
            <a:off x="9383415" y="4895019"/>
            <a:ext cx="1364795" cy="400110"/>
          </a:xfrm>
          <a:prstGeom prst="rect">
            <a:avLst/>
          </a:prstGeom>
          <a:noFill/>
        </p:spPr>
        <p:txBody>
          <a:bodyPr wrap="square" rtlCol="0">
            <a:spAutoFit/>
          </a:bodyPr>
          <a:lstStyle/>
          <a:p>
            <a:pPr algn="ctr"/>
            <a:r>
              <a:rPr lang="en-GB" sz="2000" dirty="0"/>
              <a:t>man</a:t>
            </a:r>
          </a:p>
        </p:txBody>
      </p:sp>
    </p:spTree>
    <p:extLst>
      <p:ext uri="{BB962C8B-B14F-4D97-AF65-F5344CB8AC3E}">
        <p14:creationId xmlns:p14="http://schemas.microsoft.com/office/powerpoint/2010/main" val="28650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3" grpId="0"/>
      <p:bldP spid="26" grpId="0"/>
      <p:bldP spid="30" grpId="0"/>
      <p:bldP spid="31" grpId="0"/>
      <p:bldP spid="32" grpId="0"/>
      <p:bldP spid="33" grpId="0"/>
      <p:bldP spid="34" grpId="0"/>
      <p:bldP spid="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551CD-5B92-48DB-84F1-AD6125E578CA}"/>
              </a:ext>
            </a:extLst>
          </p:cNvPr>
          <p:cNvSpPr>
            <a:spLocks noGrp="1"/>
          </p:cNvSpPr>
          <p:nvPr>
            <p:ph type="title"/>
          </p:nvPr>
        </p:nvSpPr>
        <p:spPr/>
        <p:txBody>
          <a:bodyPr>
            <a:normAutofit/>
          </a:bodyPr>
          <a:lstStyle/>
          <a:p>
            <a:r>
              <a:rPr lang="fr-FR" sz="2800" dirty="0">
                <a:solidFill>
                  <a:schemeClr val="bg1"/>
                </a:solidFill>
              </a:rPr>
              <a:t>Léa en Angleterre</a:t>
            </a:r>
          </a:p>
        </p:txBody>
      </p:sp>
      <p:graphicFrame>
        <p:nvGraphicFramePr>
          <p:cNvPr id="5" name="Table 4"/>
          <p:cNvGraphicFramePr>
            <a:graphicFrameLocks noGrp="1"/>
          </p:cNvGraphicFramePr>
          <p:nvPr>
            <p:extLst>
              <p:ext uri="{D42A27DB-BD31-4B8C-83A1-F6EECF244321}">
                <p14:modId xmlns:p14="http://schemas.microsoft.com/office/powerpoint/2010/main" val="4062161325"/>
              </p:ext>
            </p:extLst>
          </p:nvPr>
        </p:nvGraphicFramePr>
        <p:xfrm>
          <a:off x="249377" y="2132283"/>
          <a:ext cx="11660543" cy="3627120"/>
        </p:xfrm>
        <a:graphic>
          <a:graphicData uri="http://schemas.openxmlformats.org/drawingml/2006/table">
            <a:tbl>
              <a:tblPr firstRow="1" bandRow="1">
                <a:tableStyleId>{16D9F66E-5EB9-4882-86FB-DCBF35E3C3E4}</a:tableStyleId>
              </a:tblPr>
              <a:tblGrid>
                <a:gridCol w="589554">
                  <a:extLst>
                    <a:ext uri="{9D8B030D-6E8A-4147-A177-3AD203B41FA5}">
                      <a16:colId xmlns:a16="http://schemas.microsoft.com/office/drawing/2014/main" val="2100878990"/>
                    </a:ext>
                  </a:extLst>
                </a:gridCol>
                <a:gridCol w="959384">
                  <a:extLst>
                    <a:ext uri="{9D8B030D-6E8A-4147-A177-3AD203B41FA5}">
                      <a16:colId xmlns:a16="http://schemas.microsoft.com/office/drawing/2014/main" val="2508129564"/>
                    </a:ext>
                  </a:extLst>
                </a:gridCol>
                <a:gridCol w="2250139">
                  <a:extLst>
                    <a:ext uri="{9D8B030D-6E8A-4147-A177-3AD203B41FA5}">
                      <a16:colId xmlns:a16="http://schemas.microsoft.com/office/drawing/2014/main" val="1479195209"/>
                    </a:ext>
                  </a:extLst>
                </a:gridCol>
                <a:gridCol w="2250139">
                  <a:extLst>
                    <a:ext uri="{9D8B030D-6E8A-4147-A177-3AD203B41FA5}">
                      <a16:colId xmlns:a16="http://schemas.microsoft.com/office/drawing/2014/main" val="1825158777"/>
                    </a:ext>
                  </a:extLst>
                </a:gridCol>
                <a:gridCol w="2250139">
                  <a:extLst>
                    <a:ext uri="{9D8B030D-6E8A-4147-A177-3AD203B41FA5}">
                      <a16:colId xmlns:a16="http://schemas.microsoft.com/office/drawing/2014/main" val="3641728094"/>
                    </a:ext>
                  </a:extLst>
                </a:gridCol>
                <a:gridCol w="3361188">
                  <a:extLst>
                    <a:ext uri="{9D8B030D-6E8A-4147-A177-3AD203B41FA5}">
                      <a16:colId xmlns:a16="http://schemas.microsoft.com/office/drawing/2014/main" val="3529497306"/>
                    </a:ext>
                  </a:extLst>
                </a:gridCol>
              </a:tblGrid>
              <a:tr h="370840">
                <a:tc>
                  <a:txBody>
                    <a:bodyPr/>
                    <a:lstStyle/>
                    <a:p>
                      <a:pPr algn="ctr"/>
                      <a:endParaRPr lang="en-GB" sz="2800" b="1" dirty="0">
                        <a:solidFill>
                          <a:srgbClr val="002060"/>
                        </a:solidFill>
                        <a:latin typeface="Century Gothic" panose="020B0502020202020204" pitchFamily="34" charset="0"/>
                      </a:endParaRPr>
                    </a:p>
                  </a:txBody>
                  <a:tcPr/>
                </a:tc>
                <a:tc>
                  <a:txBody>
                    <a:bodyPr/>
                    <a:lstStyle/>
                    <a:p>
                      <a:endParaRPr lang="en-GB" sz="2800" b="0" dirty="0">
                        <a:solidFill>
                          <a:srgbClr val="002060"/>
                        </a:solidFill>
                        <a:latin typeface="Century Gothic" panose="020B0502020202020204" pitchFamily="34" charset="0"/>
                      </a:endParaRPr>
                    </a:p>
                  </a:txBody>
                  <a:tcPr/>
                </a:tc>
                <a:tc>
                  <a:txBody>
                    <a:bodyPr/>
                    <a:lstStyle/>
                    <a:p>
                      <a:pPr algn="ctr"/>
                      <a:r>
                        <a:rPr lang="en-GB" sz="2800" b="0" dirty="0">
                          <a:solidFill>
                            <a:srgbClr val="002060"/>
                          </a:solidFill>
                        </a:rPr>
                        <a:t>A</a:t>
                      </a:r>
                      <a:endParaRPr lang="en-GB" sz="2800" b="0" dirty="0">
                        <a:solidFill>
                          <a:srgbClr val="002060"/>
                        </a:solidFill>
                        <a:latin typeface="Century Gothic" panose="020B0502020202020204" pitchFamily="34" charset="0"/>
                      </a:endParaRPr>
                    </a:p>
                  </a:txBody>
                  <a:tcPr/>
                </a:tc>
                <a:tc>
                  <a:txBody>
                    <a:bodyPr/>
                    <a:lstStyle/>
                    <a:p>
                      <a:pPr algn="ctr"/>
                      <a:r>
                        <a:rPr lang="en-GB" sz="2800" b="0" dirty="0">
                          <a:solidFill>
                            <a:srgbClr val="002060"/>
                          </a:solidFill>
                        </a:rPr>
                        <a:t>B</a:t>
                      </a:r>
                      <a:endParaRPr lang="en-GB" sz="2800" b="0" dirty="0">
                        <a:solidFill>
                          <a:srgbClr val="002060"/>
                        </a:solidFill>
                        <a:latin typeface="Century Gothic" panose="020B0502020202020204" pitchFamily="34" charset="0"/>
                      </a:endParaRPr>
                    </a:p>
                  </a:txBody>
                  <a:tcPr/>
                </a:tc>
                <a:tc>
                  <a:txBody>
                    <a:bodyPr/>
                    <a:lstStyle/>
                    <a:p>
                      <a:pPr algn="ctr"/>
                      <a:r>
                        <a:rPr lang="en-GB" sz="2800" b="0" dirty="0">
                          <a:solidFill>
                            <a:srgbClr val="002060"/>
                          </a:solidFill>
                        </a:rPr>
                        <a:t>C</a:t>
                      </a:r>
                      <a:endParaRPr lang="en-GB" sz="2800" b="0" dirty="0">
                        <a:solidFill>
                          <a:srgbClr val="002060"/>
                        </a:solidFill>
                        <a:latin typeface="Century Gothic" panose="020B0502020202020204" pitchFamily="34" charset="0"/>
                      </a:endParaRPr>
                    </a:p>
                  </a:txBody>
                  <a:tcPr/>
                </a:tc>
                <a:tc>
                  <a:txBody>
                    <a:bodyPr/>
                    <a:lstStyle/>
                    <a:p>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4055956866"/>
                  </a:ext>
                </a:extLst>
              </a:tr>
              <a:tr h="370840">
                <a:tc>
                  <a:txBody>
                    <a:bodyPr/>
                    <a:lstStyle/>
                    <a:p>
                      <a:pPr algn="ctr"/>
                      <a:r>
                        <a:rPr lang="en-GB" sz="2800" b="1" dirty="0">
                          <a:solidFill>
                            <a:srgbClr val="002060"/>
                          </a:solidFill>
                        </a:rPr>
                        <a:t>1</a:t>
                      </a:r>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rPr>
                        <a:t>L’</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rPr>
                        <a:t>français</a:t>
                      </a:r>
                      <a:r>
                        <a:rPr lang="en-GB" sz="2800" b="0" dirty="0">
                          <a:solidFill>
                            <a:srgbClr val="002060"/>
                          </a:solidFill>
                        </a:rPr>
                        <a:t> </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rPr>
                        <a:t>anglais</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rPr>
                        <a:t>livre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rPr>
                        <a:t>est</a:t>
                      </a:r>
                      <a:r>
                        <a:rPr lang="en-GB" sz="2800" b="0" dirty="0">
                          <a:solidFill>
                            <a:srgbClr val="002060"/>
                          </a:solidFill>
                        </a:rPr>
                        <a:t> </a:t>
                      </a:r>
                      <a:r>
                        <a:rPr lang="en-GB" sz="2800" b="0" dirty="0" err="1">
                          <a:solidFill>
                            <a:srgbClr val="002060"/>
                          </a:solidFill>
                        </a:rPr>
                        <a:t>intéressant</a:t>
                      </a:r>
                      <a:r>
                        <a:rPr lang="en-GB" sz="2800" b="0" dirty="0">
                          <a:solidFill>
                            <a:srgbClr val="002060"/>
                          </a:solidFill>
                        </a:rPr>
                        <a:t>!</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2382149333"/>
                  </a:ext>
                </a:extLst>
              </a:tr>
              <a:tr h="370840">
                <a:tc>
                  <a:txBody>
                    <a:bodyPr/>
                    <a:lstStyle/>
                    <a:p>
                      <a:pPr algn="ctr"/>
                      <a:r>
                        <a:rPr lang="en-GB" sz="2800" b="1" dirty="0">
                          <a:solidFill>
                            <a:srgbClr val="002060"/>
                          </a:solidFill>
                        </a:rPr>
                        <a:t>2</a:t>
                      </a:r>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rPr>
                        <a:t>Le</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rPr>
                        <a:t>homme</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rPr>
                        <a:t>femme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rPr>
                        <a:t>garçon</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rPr>
                        <a:t>a </a:t>
                      </a:r>
                      <a:r>
                        <a:rPr lang="en-GB" sz="2800" b="0" dirty="0" err="1">
                          <a:solidFill>
                            <a:srgbClr val="002060"/>
                          </a:solidFill>
                        </a:rPr>
                        <a:t>une</a:t>
                      </a:r>
                      <a:r>
                        <a:rPr lang="en-GB" sz="2800" b="0" dirty="0">
                          <a:solidFill>
                            <a:srgbClr val="002060"/>
                          </a:solidFill>
                        </a:rPr>
                        <a:t> idée.</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7060546"/>
                  </a:ext>
                </a:extLst>
              </a:tr>
              <a:tr h="370840">
                <a:tc>
                  <a:txBody>
                    <a:bodyPr/>
                    <a:lstStyle/>
                    <a:p>
                      <a:pPr algn="ctr"/>
                      <a:r>
                        <a:rPr lang="en-GB" sz="2800" b="1" dirty="0">
                          <a:solidFill>
                            <a:srgbClr val="002060"/>
                          </a:solidFill>
                        </a:rPr>
                        <a:t>3</a:t>
                      </a:r>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rPr>
                        <a:t>La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rPr>
                        <a:t>amie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rPr>
                        <a:t>médecin</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rPr>
                        <a:t>fille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rPr>
                        <a:t>est</a:t>
                      </a:r>
                      <a:r>
                        <a:rPr lang="en-GB" sz="2800" b="0" dirty="0">
                          <a:solidFill>
                            <a:srgbClr val="002060"/>
                          </a:solidFill>
                        </a:rPr>
                        <a:t> </a:t>
                      </a:r>
                      <a:r>
                        <a:rPr lang="en-GB" sz="2800" b="0" dirty="0" err="1">
                          <a:solidFill>
                            <a:srgbClr val="002060"/>
                          </a:solidFill>
                        </a:rPr>
                        <a:t>sympa</a:t>
                      </a:r>
                      <a:r>
                        <a:rPr lang="en-GB" sz="2800" b="0" dirty="0">
                          <a:solidFill>
                            <a:srgbClr val="002060"/>
                          </a:solidFill>
                        </a:rPr>
                        <a:t>.</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374533858"/>
                  </a:ext>
                </a:extLst>
              </a:tr>
              <a:tr h="370840">
                <a:tc>
                  <a:txBody>
                    <a:bodyPr/>
                    <a:lstStyle/>
                    <a:p>
                      <a:pPr algn="ctr"/>
                      <a:r>
                        <a:rPr lang="en-GB" sz="2800" b="1" dirty="0">
                          <a:solidFill>
                            <a:srgbClr val="002060"/>
                          </a:solidFill>
                        </a:rPr>
                        <a:t>4</a:t>
                      </a:r>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rPr>
                        <a:t>Le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rPr>
                        <a:t>chambre</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rPr>
                        <a:t>portable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rPr>
                        <a:t>ordinateur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rPr>
                        <a:t>est</a:t>
                      </a:r>
                      <a:r>
                        <a:rPr lang="en-GB" sz="2800" b="0" dirty="0">
                          <a:solidFill>
                            <a:srgbClr val="002060"/>
                          </a:solidFill>
                        </a:rPr>
                        <a:t> </a:t>
                      </a:r>
                      <a:r>
                        <a:rPr lang="en-GB" sz="2800" b="0" dirty="0" err="1">
                          <a:solidFill>
                            <a:srgbClr val="002060"/>
                          </a:solidFill>
                        </a:rPr>
                        <a:t>moderne</a:t>
                      </a:r>
                      <a:r>
                        <a:rPr lang="en-GB" sz="2800" b="0" dirty="0">
                          <a:solidFill>
                            <a:srgbClr val="002060"/>
                          </a:solidFill>
                        </a:rPr>
                        <a:t>.</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20874714"/>
                  </a:ext>
                </a:extLst>
              </a:tr>
              <a:tr h="370840">
                <a:tc>
                  <a:txBody>
                    <a:bodyPr/>
                    <a:lstStyle/>
                    <a:p>
                      <a:pPr algn="ctr"/>
                      <a:r>
                        <a:rPr lang="en-GB" sz="2800" b="1" dirty="0">
                          <a:solidFill>
                            <a:srgbClr val="002060"/>
                          </a:solidFill>
                        </a:rPr>
                        <a:t>5</a:t>
                      </a:r>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rPr>
                        <a:t>L’</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rPr>
                        <a:t>professeur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rPr>
                        <a:t>acteur</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rPr>
                        <a:t>femme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rPr>
                        <a:t>parle</a:t>
                      </a:r>
                      <a:r>
                        <a:rPr lang="en-GB" sz="2800" b="0" baseline="0" dirty="0">
                          <a:solidFill>
                            <a:srgbClr val="002060"/>
                          </a:solidFill>
                        </a:rPr>
                        <a:t> </a:t>
                      </a:r>
                      <a:r>
                        <a:rPr lang="en-GB" sz="2800" b="0" baseline="0" dirty="0" err="1">
                          <a:solidFill>
                            <a:srgbClr val="002060"/>
                          </a:solidFill>
                        </a:rPr>
                        <a:t>anglais</a:t>
                      </a:r>
                      <a:r>
                        <a:rPr lang="en-GB" sz="2800" b="0" baseline="0" dirty="0">
                          <a:solidFill>
                            <a:srgbClr val="002060"/>
                          </a:solidFill>
                        </a:rPr>
                        <a:t>.</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121564197"/>
                  </a:ext>
                </a:extLst>
              </a:tr>
              <a:tr h="370840">
                <a:tc>
                  <a:txBody>
                    <a:bodyPr/>
                    <a:lstStyle/>
                    <a:p>
                      <a:pPr algn="ctr"/>
                      <a:r>
                        <a:rPr lang="en-GB" sz="2800" b="1" dirty="0">
                          <a:solidFill>
                            <a:srgbClr val="002060"/>
                          </a:solidFill>
                        </a:rPr>
                        <a:t>6</a:t>
                      </a:r>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rPr>
                        <a:t>L’</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rPr>
                        <a:t>enfant</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rPr>
                        <a:t>fille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rPr>
                        <a:t>garçon</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rPr>
                        <a:t>a un </a:t>
                      </a:r>
                      <a:r>
                        <a:rPr lang="en-GB" sz="2800" b="0" dirty="0" err="1">
                          <a:solidFill>
                            <a:srgbClr val="002060"/>
                          </a:solidFill>
                        </a:rPr>
                        <a:t>vélo</a:t>
                      </a:r>
                      <a:r>
                        <a:rPr lang="en-GB" sz="2800" b="0" dirty="0">
                          <a:solidFill>
                            <a:srgbClr val="002060"/>
                          </a:solidFill>
                        </a:rPr>
                        <a:t>.</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2321324798"/>
                  </a:ext>
                </a:extLst>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8923" y="2639238"/>
            <a:ext cx="449968" cy="46871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3250" y="3160915"/>
            <a:ext cx="449968" cy="468717"/>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9369" y="3657850"/>
            <a:ext cx="449968" cy="46871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0839" y="4148673"/>
            <a:ext cx="449968" cy="468717"/>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8087" y="4682436"/>
            <a:ext cx="449968" cy="46871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8947" y="5164529"/>
            <a:ext cx="449968" cy="468717"/>
          </a:xfrm>
          <a:prstGeom prst="rect">
            <a:avLst/>
          </a:prstGeom>
        </p:spPr>
      </p:pic>
      <p:sp>
        <p:nvSpPr>
          <p:cNvPr id="18" name="Title 3">
            <a:extLst>
              <a:ext uri="{FF2B5EF4-FFF2-40B4-BE49-F238E27FC236}">
                <a16:creationId xmlns:a16="http://schemas.microsoft.com/office/drawing/2014/main" id="{1CDB6E54-312C-4177-AD41-8634647225FB}"/>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1" name="Rounded Rectangle 46">
            <a:extLst>
              <a:ext uri="{FF2B5EF4-FFF2-40B4-BE49-F238E27FC236}">
                <a16:creationId xmlns:a16="http://schemas.microsoft.com/office/drawing/2014/main" id="{AC7C404D-017B-4FA8-9688-2F6AA72A67EA}"/>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4" name="TextBox 23">
            <a:extLst>
              <a:ext uri="{FF2B5EF4-FFF2-40B4-BE49-F238E27FC236}">
                <a16:creationId xmlns:a16="http://schemas.microsoft.com/office/drawing/2014/main" id="{93D59560-40E0-4D68-8B7C-25762A48612C}"/>
              </a:ext>
            </a:extLst>
          </p:cNvPr>
          <p:cNvSpPr txBox="1"/>
          <p:nvPr/>
        </p:nvSpPr>
        <p:spPr>
          <a:xfrm>
            <a:off x="249377" y="1638095"/>
            <a:ext cx="11198087" cy="461665"/>
          </a:xfrm>
          <a:prstGeom prst="rect">
            <a:avLst/>
          </a:prstGeom>
          <a:noFill/>
        </p:spPr>
        <p:txBody>
          <a:bodyPr wrap="square" rtlCol="0">
            <a:spAutoFit/>
          </a:bodyPr>
          <a:lstStyle/>
          <a:p>
            <a:r>
              <a:rPr lang="en-US" sz="2400" dirty="0">
                <a:solidFill>
                  <a:srgbClr val="4472C4">
                    <a:lumMod val="50000"/>
                  </a:srgbClr>
                </a:solidFill>
                <a:latin typeface="Century Gothic" panose="020F0302020204030204"/>
              </a:rPr>
              <a:t>Lis les phrases et </a:t>
            </a:r>
            <a:r>
              <a:rPr lang="en-US" sz="2400" dirty="0" err="1">
                <a:solidFill>
                  <a:srgbClr val="4472C4">
                    <a:lumMod val="50000"/>
                  </a:srgbClr>
                </a:solidFill>
                <a:latin typeface="Century Gothic" panose="020F0302020204030204"/>
              </a:rPr>
              <a:t>choisis</a:t>
            </a:r>
            <a:r>
              <a:rPr lang="en-US" sz="2400" dirty="0">
                <a:solidFill>
                  <a:srgbClr val="4472C4">
                    <a:lumMod val="50000"/>
                  </a:srgbClr>
                </a:solidFill>
                <a:latin typeface="Century Gothic" panose="020F0302020204030204"/>
              </a:rPr>
              <a:t> le mot correct. Look carefully at the word for ‘the’!</a:t>
            </a:r>
          </a:p>
        </p:txBody>
      </p:sp>
      <p:pic>
        <p:nvPicPr>
          <p:cNvPr id="22" name="Picture 21" descr="A close up of a logo&#10;&#10;Description automatically generated">
            <a:extLst>
              <a:ext uri="{FF2B5EF4-FFF2-40B4-BE49-F238E27FC236}">
                <a16:creationId xmlns:a16="http://schemas.microsoft.com/office/drawing/2014/main" id="{2994ED6C-C077-449D-92AD-C67E55A4F0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6251" y="-247559"/>
            <a:ext cx="1794058" cy="1794058"/>
          </a:xfrm>
          <a:prstGeom prst="rect">
            <a:avLst/>
          </a:prstGeom>
        </p:spPr>
      </p:pic>
      <p:sp>
        <p:nvSpPr>
          <p:cNvPr id="23" name="TextBox 22">
            <a:extLst>
              <a:ext uri="{FF2B5EF4-FFF2-40B4-BE49-F238E27FC236}">
                <a16:creationId xmlns:a16="http://schemas.microsoft.com/office/drawing/2014/main" id="{EB778BB1-0A11-4FFB-9DE3-80D65D3BC84B}"/>
              </a:ext>
            </a:extLst>
          </p:cNvPr>
          <p:cNvSpPr txBox="1"/>
          <p:nvPr/>
        </p:nvSpPr>
        <p:spPr>
          <a:xfrm>
            <a:off x="6025736" y="177508"/>
            <a:ext cx="4541983" cy="830997"/>
          </a:xfrm>
          <a:prstGeom prst="rect">
            <a:avLst/>
          </a:prstGeom>
          <a:noFill/>
        </p:spPr>
        <p:txBody>
          <a:bodyPr wrap="square" rtlCol="0">
            <a:spAutoFit/>
          </a:bodyPr>
          <a:lstStyle/>
          <a:p>
            <a:r>
              <a:rPr lang="en-GB" sz="2400" dirty="0" err="1">
                <a:solidFill>
                  <a:srgbClr val="4472C4">
                    <a:lumMod val="50000"/>
                  </a:srgbClr>
                </a:solidFill>
                <a:latin typeface="Century Gothic" panose="020B0502020202020204" pitchFamily="34" charset="0"/>
              </a:rPr>
              <a:t>Léa</a:t>
            </a:r>
            <a:r>
              <a:rPr lang="en-GB" sz="2400" dirty="0">
                <a:solidFill>
                  <a:srgbClr val="4472C4">
                    <a:lumMod val="50000"/>
                  </a:srgbClr>
                </a:solidFill>
                <a:latin typeface="Century Gothic" panose="020B0502020202020204" pitchFamily="34" charset="0"/>
              </a:rPr>
              <a:t> writes more in her diary. What does she say?</a:t>
            </a:r>
          </a:p>
        </p:txBody>
      </p:sp>
    </p:spTree>
    <p:extLst>
      <p:ext uri="{BB962C8B-B14F-4D97-AF65-F5344CB8AC3E}">
        <p14:creationId xmlns:p14="http://schemas.microsoft.com/office/powerpoint/2010/main" val="65751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1233" y="2714611"/>
            <a:ext cx="3560919" cy="3416320"/>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400" noProof="0" dirty="0" err="1">
                <a:solidFill>
                  <a:srgbClr val="4472C4">
                    <a:lumMod val="50000"/>
                  </a:srgbClr>
                </a:solidFill>
                <a:latin typeface="Century Gothic" panose="020B0502020202020204" pitchFamily="34" charset="0"/>
              </a:rPr>
              <a:t>médecin</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400" dirty="0">
                <a:solidFill>
                  <a:srgbClr val="4472C4">
                    <a:lumMod val="50000"/>
                  </a:srgbClr>
                </a:solidFill>
                <a:latin typeface="Century Gothic" panose="020B0502020202020204" pitchFamily="34" charset="0"/>
              </a:rPr>
              <a:t>enfant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400" dirty="0" err="1">
                <a:solidFill>
                  <a:srgbClr val="4472C4">
                    <a:lumMod val="50000"/>
                  </a:srgbClr>
                </a:solidFill>
                <a:latin typeface="Century Gothic" panose="020B0502020202020204" pitchFamily="34" charset="0"/>
              </a:rPr>
              <a:t>voiture</a:t>
            </a:r>
            <a:r>
              <a:rPr lang="en-GB" sz="2400" dirty="0">
                <a:solidFill>
                  <a:srgbClr val="4472C4">
                    <a:lumMod val="50000"/>
                  </a:srgbClr>
                </a:solidFill>
                <a:latin typeface="Century Gothic" panose="020B0502020202020204" pitchFamily="34" charset="0"/>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400" dirty="0">
                <a:solidFill>
                  <a:srgbClr val="4472C4">
                    <a:lumMod val="50000"/>
                  </a:srgbClr>
                </a:solidFill>
                <a:latin typeface="Century Gothic" panose="020B0502020202020204" pitchFamily="34" charset="0"/>
              </a:rPr>
              <a:t>homme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400" dirty="0">
                <a:solidFill>
                  <a:srgbClr val="4472C4">
                    <a:lumMod val="50000"/>
                  </a:srgbClr>
                </a:solidFill>
                <a:latin typeface="Century Gothic" panose="020B0502020202020204" pitchFamily="34" charset="0"/>
              </a:rPr>
              <a:t>a</a:t>
            </a:r>
            <a:r>
              <a:rPr lang="en-GB" sz="2400" noProof="0" dirty="0">
                <a:solidFill>
                  <a:srgbClr val="4472C4">
                    <a:lumMod val="50000"/>
                  </a:srgbClr>
                </a:solidFill>
                <a:latin typeface="Century Gothic" panose="020B0502020202020204" pitchFamily="34" charset="0"/>
              </a:rPr>
              <a:t>mi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lang="en-GB" sz="2400" dirty="0">
                <a:solidFill>
                  <a:srgbClr val="4472C4">
                    <a:lumMod val="50000"/>
                  </a:srgbClr>
                </a:solidFill>
                <a:latin typeface="Century Gothic" panose="020B0502020202020204" pitchFamily="34" charset="0"/>
              </a:rPr>
              <a:t>femme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lang="en-GB" sz="2400" noProof="0" dirty="0" err="1">
                <a:solidFill>
                  <a:srgbClr val="4472C4">
                    <a:lumMod val="50000"/>
                  </a:srgbClr>
                </a:solidFill>
                <a:latin typeface="Century Gothic" panose="020B0502020202020204" pitchFamily="34" charset="0"/>
              </a:rPr>
              <a:t>parl</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357676" y="1350439"/>
            <a:ext cx="1174758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six sentences in French using these words.</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Choose the words for </a:t>
            </a:r>
            <a:r>
              <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carefully.</a:t>
            </a:r>
            <a:endParaRPr kumimoji="0" lang="en-GB" sz="24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TextBox 15"/>
          <p:cNvSpPr txBox="1"/>
          <p:nvPr/>
        </p:nvSpPr>
        <p:spPr>
          <a:xfrm>
            <a:off x="4034767" y="2790072"/>
            <a:ext cx="48449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Le</a:t>
            </a:r>
            <a:r>
              <a:rPr kumimoji="0" lang="de-DE"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médecin est calme</a:t>
            </a: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7" name="TextBox 16"/>
          <p:cNvSpPr txBox="1"/>
          <p:nvPr/>
        </p:nvSpPr>
        <p:spPr>
          <a:xfrm>
            <a:off x="4054653" y="3347821"/>
            <a:ext cx="4844955" cy="461665"/>
          </a:xfrm>
          <a:prstGeom prst="rect">
            <a:avLst/>
          </a:prstGeom>
          <a:noFill/>
        </p:spPr>
        <p:txBody>
          <a:bodyPr wrap="square" rtlCol="0">
            <a:spAutoFit/>
          </a:bodyPr>
          <a:lstStyle/>
          <a:p>
            <a:pPr lvl="0">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t>
            </a:r>
            <a:r>
              <a:rPr lang="en-GB" sz="2400" dirty="0">
                <a:solidFill>
                  <a:srgbClr val="002060"/>
                </a:solidFill>
                <a:latin typeface="Century Gothic" panose="020B0502020202020204" pitchFamily="34" charset="0"/>
              </a:rPr>
              <a:t>’</a:t>
            </a: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enfant</a:t>
            </a:r>
            <a:r>
              <a:rPr kumimoji="0" lang="de-DE"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lang="de-DE" sz="2400" dirty="0">
                <a:solidFill>
                  <a:srgbClr val="4472C4">
                    <a:lumMod val="50000"/>
                  </a:srgbClr>
                </a:solidFill>
                <a:latin typeface="Century Gothic" panose="020B0502020202020204" pitchFamily="34" charset="0"/>
              </a:rPr>
              <a:t>a un vélo</a:t>
            </a: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18" name="TextBox 17"/>
          <p:cNvSpPr txBox="1"/>
          <p:nvPr/>
        </p:nvSpPr>
        <p:spPr>
          <a:xfrm>
            <a:off x="4048479" y="3905570"/>
            <a:ext cx="4844955" cy="461665"/>
          </a:xfrm>
          <a:prstGeom prst="rect">
            <a:avLst/>
          </a:prstGeom>
          <a:noFill/>
        </p:spPr>
        <p:txBody>
          <a:bodyPr wrap="square" rtlCol="0">
            <a:spAutoFit/>
          </a:bodyPr>
          <a:lstStyle/>
          <a:p>
            <a:pPr lvl="0">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 voiture est</a:t>
            </a:r>
            <a:r>
              <a:rPr kumimoji="0" lang="de-DE"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lang="de-DE" sz="2400" dirty="0">
                <a:solidFill>
                  <a:srgbClr val="4472C4">
                    <a:lumMod val="50000"/>
                  </a:srgbClr>
                </a:solidFill>
                <a:latin typeface="Century Gothic" panose="020B0502020202020204" pitchFamily="34" charset="0"/>
              </a:rPr>
              <a:t>chère</a:t>
            </a: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9" name="TextBox 18"/>
          <p:cNvSpPr txBox="1"/>
          <p:nvPr/>
        </p:nvSpPr>
        <p:spPr>
          <a:xfrm>
            <a:off x="4048479" y="5021068"/>
            <a:ext cx="4844955" cy="461665"/>
          </a:xfrm>
          <a:prstGeom prst="rect">
            <a:avLst/>
          </a:prstGeom>
          <a:noFill/>
        </p:spPr>
        <p:txBody>
          <a:bodyPr wrap="square" rtlCol="0">
            <a:spAutoFit/>
          </a:bodyPr>
          <a:lstStyle/>
          <a:p>
            <a:pPr lvl="0">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t>
            </a:r>
            <a:r>
              <a:rPr lang="en-GB" sz="2400" dirty="0">
                <a:solidFill>
                  <a:srgbClr val="002060"/>
                </a:solidFill>
                <a:latin typeface="Century Gothic" panose="020B0502020202020204" pitchFamily="34" charset="0"/>
              </a:rPr>
              <a:t>’</a:t>
            </a: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ami a</a:t>
            </a:r>
            <a:r>
              <a:rPr kumimoji="0" lang="de-DE"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une idée.</a:t>
            </a:r>
            <a:endPar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p:cNvSpPr txBox="1"/>
          <p:nvPr/>
        </p:nvSpPr>
        <p:spPr>
          <a:xfrm>
            <a:off x="4048479" y="4463319"/>
            <a:ext cx="4844955" cy="461665"/>
          </a:xfrm>
          <a:prstGeom prst="rect">
            <a:avLst/>
          </a:prstGeom>
          <a:noFill/>
        </p:spPr>
        <p:txBody>
          <a:bodyPr wrap="square" rtlCol="0">
            <a:spAutoFit/>
          </a:bodyPr>
          <a:lstStyle/>
          <a:p>
            <a:pPr lvl="0">
              <a:defRPr/>
            </a:pPr>
            <a:r>
              <a:rPr lang="de-DE" sz="2400" dirty="0">
                <a:solidFill>
                  <a:srgbClr val="4472C4">
                    <a:lumMod val="50000"/>
                  </a:srgbClr>
                </a:solidFill>
                <a:latin typeface="Century Gothic" panose="020B0502020202020204" pitchFamily="34" charset="0"/>
              </a:rPr>
              <a:t>L</a:t>
            </a:r>
            <a:r>
              <a:rPr lang="en-GB" sz="2400" dirty="0">
                <a:solidFill>
                  <a:srgbClr val="002060"/>
                </a:solidFill>
                <a:latin typeface="Century Gothic" panose="020B0502020202020204" pitchFamily="34" charset="0"/>
              </a:rPr>
              <a:t>’</a:t>
            </a: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homme est</a:t>
            </a:r>
            <a:r>
              <a:rPr kumimoji="0" lang="de-DE"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lang="de-DE" sz="2400" noProof="0" dirty="0">
                <a:solidFill>
                  <a:srgbClr val="4472C4">
                    <a:lumMod val="50000"/>
                  </a:srgbClr>
                </a:solidFill>
                <a:latin typeface="Century Gothic" panose="020B0502020202020204" pitchFamily="34" charset="0"/>
              </a:rPr>
              <a:t>sympa</a:t>
            </a: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3" name="TextBox 22"/>
          <p:cNvSpPr txBox="1"/>
          <p:nvPr/>
        </p:nvSpPr>
        <p:spPr>
          <a:xfrm>
            <a:off x="4048479" y="5578819"/>
            <a:ext cx="75464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a:t>
            </a:r>
            <a:r>
              <a:rPr kumimoji="0" lang="de-DE"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femme </a:t>
            </a:r>
            <a:r>
              <a:rPr lang="de-DE" sz="2400" dirty="0">
                <a:solidFill>
                  <a:srgbClr val="4472C4">
                    <a:lumMod val="50000"/>
                  </a:srgbClr>
                </a:solidFill>
                <a:latin typeface="Century Gothic" panose="020B0502020202020204" pitchFamily="34" charset="0"/>
              </a:rPr>
              <a:t>parle français</a:t>
            </a:r>
            <a:r>
              <a:rPr kumimoji="0" lang="de-DE"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5" name="Title 3">
            <a:extLst>
              <a:ext uri="{FF2B5EF4-FFF2-40B4-BE49-F238E27FC236}">
                <a16:creationId xmlns:a16="http://schemas.microsoft.com/office/drawing/2014/main" id="{19F53E91-F4F9-436E-AD15-751FAF9ADC88}"/>
              </a:ext>
            </a:extLst>
          </p:cNvPr>
          <p:cNvSpPr>
            <a:spLocks noGrp="1"/>
          </p:cNvSpPr>
          <p:nvPr>
            <p:ph type="title"/>
          </p:nvPr>
        </p:nvSpPr>
        <p:spPr/>
        <p:txBody>
          <a:bodyPr>
            <a:normAutofit/>
          </a:bodyPr>
          <a:lstStyle/>
          <a:p>
            <a:r>
              <a:rPr lang="en-GB" sz="3600" b="1" dirty="0" err="1">
                <a:solidFill>
                  <a:schemeClr val="bg1"/>
                </a:solidFill>
              </a:rPr>
              <a:t>Écris</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 </a:t>
            </a:r>
            <a:endParaRPr lang="en-GB" sz="3600" dirty="0">
              <a:solidFill>
                <a:srgbClr val="002060"/>
              </a:solidFill>
            </a:endParaRPr>
          </a:p>
        </p:txBody>
      </p:sp>
      <p:sp>
        <p:nvSpPr>
          <p:cNvPr id="26" name="Rounded Rectangle 46">
            <a:extLst>
              <a:ext uri="{FF2B5EF4-FFF2-40B4-BE49-F238E27FC236}">
                <a16:creationId xmlns:a16="http://schemas.microsoft.com/office/drawing/2014/main" id="{F9BC6E49-362D-4BA5-9DE1-928186DB3681}"/>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descr="Paper Pencil Clip Art">
            <a:extLst>
              <a:ext uri="{FF2B5EF4-FFF2-40B4-BE49-F238E27FC236}">
                <a16:creationId xmlns:a16="http://schemas.microsoft.com/office/drawing/2014/main" id="{24F01491-8C18-4C24-A625-6E984A096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08875">
            <a:off x="8987781" y="2304515"/>
            <a:ext cx="2343146" cy="260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6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44152D-A70E-D640-891E-8CC4AC821868}"/>
              </a:ext>
            </a:extLst>
          </p:cNvPr>
          <p:cNvSpPr>
            <a:spLocks noGrp="1"/>
          </p:cNvSpPr>
          <p:nvPr>
            <p:ph type="title"/>
          </p:nvPr>
        </p:nvSpPr>
        <p:spPr>
          <a:xfrm>
            <a:off x="100291" y="-103397"/>
            <a:ext cx="10515600" cy="1325563"/>
          </a:xfrm>
        </p:spPr>
        <p:txBody>
          <a:bodyPr>
            <a:normAutofit fontScale="90000"/>
          </a:bodyPr>
          <a:lstStyle/>
          <a:p>
            <a:pPr lvl="0">
              <a:lnSpc>
                <a:spcPct val="100000"/>
              </a:lnSpc>
              <a:spcBef>
                <a:spcPts val="0"/>
              </a:spcBef>
            </a:pPr>
            <a:r>
              <a:rPr lang="en-GB" sz="12000" b="1" dirty="0" err="1">
                <a:solidFill>
                  <a:srgbClr val="1F4E79"/>
                </a:solidFill>
                <a:latin typeface="Century Gothic" panose="020B0502020202020204" pitchFamily="34" charset="0"/>
                <a:ea typeface="+mn-ea"/>
                <a:cs typeface="Calibri" panose="020F0502020204030204" pitchFamily="34" charset="0"/>
              </a:rPr>
              <a:t>en</a:t>
            </a:r>
            <a:r>
              <a:rPr lang="en-GB" sz="12000" b="1" dirty="0">
                <a:solidFill>
                  <a:srgbClr val="1F4E79"/>
                </a:solidFill>
                <a:latin typeface="Century Gothic" panose="020B0502020202020204" pitchFamily="34" charset="0"/>
                <a:ea typeface="+mn-ea"/>
                <a:cs typeface="Calibri" panose="020F0502020204030204" pitchFamily="34" charset="0"/>
              </a:rPr>
              <a:t>/an</a:t>
            </a:r>
            <a:endParaRPr lang="en-US" dirty="0"/>
          </a:p>
        </p:txBody>
      </p:sp>
      <p:pic>
        <p:nvPicPr>
          <p:cNvPr id="4" name="Picture 3" descr="a small chil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0364" y="447477"/>
            <a:ext cx="2649185" cy="4229298"/>
          </a:xfrm>
          <a:prstGeom prst="rect">
            <a:avLst/>
          </a:prstGeom>
        </p:spPr>
      </p:pic>
      <p:sp>
        <p:nvSpPr>
          <p:cNvPr id="3" name="TextBox 2"/>
          <p:cNvSpPr txBox="1"/>
          <p:nvPr/>
        </p:nvSpPr>
        <p:spPr>
          <a:xfrm>
            <a:off x="2229956" y="4359623"/>
            <a:ext cx="76132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an</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p>
        </p:txBody>
      </p:sp>
    </p:spTree>
    <p:extLst>
      <p:ext uri="{BB962C8B-B14F-4D97-AF65-F5344CB8AC3E}">
        <p14:creationId xmlns:p14="http://schemas.microsoft.com/office/powerpoint/2010/main" val="330603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La liaison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80000" y="1296000"/>
            <a:ext cx="11198087" cy="4893647"/>
          </a:xfrm>
          <a:prstGeom prst="rect">
            <a:avLst/>
          </a:prstGeom>
          <a:noFill/>
        </p:spPr>
        <p:txBody>
          <a:bodyPr wrap="square" rtlCol="0">
            <a:spAutoFit/>
          </a:bodyPr>
          <a:lstStyle/>
          <a:p>
            <a:pPr lvl="0">
              <a:buClr>
                <a:srgbClr val="000000"/>
              </a:buClr>
              <a:defRPr/>
            </a:pPr>
            <a:r>
              <a:rPr lang="en-GB" sz="2400" kern="0" dirty="0" err="1">
                <a:solidFill>
                  <a:srgbClr val="4472C4">
                    <a:lumMod val="50000"/>
                  </a:srgbClr>
                </a:solidFill>
                <a:latin typeface="Century Gothic" panose="020B0502020202020204" pitchFamily="34" charset="0"/>
                <a:cs typeface="Arial"/>
                <a:sym typeface="Arial"/>
              </a:rPr>
              <a:t>Voici</a:t>
            </a:r>
            <a:r>
              <a:rPr lang="en-GB" sz="2400" kern="0" dirty="0">
                <a:solidFill>
                  <a:srgbClr val="4472C4">
                    <a:lumMod val="50000"/>
                  </a:srgbClr>
                </a:solidFill>
                <a:latin typeface="Century Gothic" panose="020B0502020202020204" pitchFamily="34" charset="0"/>
                <a:cs typeface="Arial"/>
                <a:sym typeface="Arial"/>
              </a:rPr>
              <a:t> le</a:t>
            </a:r>
            <a:r>
              <a:rPr lang="en-GB" sz="2400" b="1" kern="0" dirty="0">
                <a:solidFill>
                  <a:srgbClr val="4472C4">
                    <a:lumMod val="50000"/>
                  </a:srgbClr>
                </a:solidFill>
                <a:latin typeface="Century Gothic" panose="020B0502020202020204" pitchFamily="34" charset="0"/>
                <a:cs typeface="Arial"/>
                <a:sym typeface="Arial"/>
              </a:rPr>
              <a:t>s</a:t>
            </a:r>
            <a:r>
              <a:rPr lang="en-GB" sz="2400" kern="0" dirty="0">
                <a:solidFill>
                  <a:srgbClr val="4472C4">
                    <a:lumMod val="50000"/>
                  </a:srgbClr>
                </a:solidFill>
                <a:latin typeface="Century Gothic" panose="020B0502020202020204" pitchFamily="34" charset="0"/>
                <a:cs typeface="Arial"/>
                <a:sym typeface="Arial"/>
              </a:rPr>
              <a:t> </a:t>
            </a:r>
            <a:r>
              <a:rPr lang="en-GB" sz="2400" kern="0" dirty="0" err="1">
                <a:solidFill>
                  <a:srgbClr val="4472C4">
                    <a:lumMod val="50000"/>
                  </a:srgbClr>
                </a:solidFill>
                <a:latin typeface="Century Gothic" panose="020B0502020202020204" pitchFamily="34" charset="0"/>
                <a:cs typeface="Arial"/>
                <a:sym typeface="Arial"/>
              </a:rPr>
              <a:t>règles</a:t>
            </a:r>
            <a:r>
              <a:rPr lang="en-GB" sz="2400" kern="0" dirty="0">
                <a:solidFill>
                  <a:srgbClr val="4472C4">
                    <a:lumMod val="50000"/>
                  </a:srgbClr>
                </a:solidFill>
                <a:latin typeface="Century Gothic" panose="020B0502020202020204" pitchFamily="34" charset="0"/>
                <a:cs typeface="Arial"/>
                <a:sym typeface="Arial"/>
              </a:rPr>
              <a: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Here are the</a:t>
            </a:r>
            <a:r>
              <a:rPr kumimoji="0" lang="en-GB" sz="2400" b="0" i="0" u="none" strike="noStrike" kern="0" cap="none" spc="0" normalizeH="0" noProof="0" dirty="0">
                <a:ln>
                  <a:noFill/>
                </a:ln>
                <a:solidFill>
                  <a:srgbClr val="4472C4">
                    <a:lumMod val="50000"/>
                  </a:srgbClr>
                </a:solidFill>
                <a:effectLst/>
                <a:uLnTx/>
                <a:uFillTx/>
                <a:latin typeface="Century Gothic" panose="020B0502020202020204" pitchFamily="34" charset="0"/>
                <a:ea typeface="+mn-ea"/>
                <a:cs typeface="Arial"/>
                <a:sym typeface="Arial"/>
              </a:rPr>
              <a:t> rulers.</a:t>
            </a: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The final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in le</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is a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Silent Final Consonant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But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Voici</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le</a:t>
            </a:r>
            <a:r>
              <a:rPr lang="en-GB" sz="2400" b="1" kern="0" dirty="0">
                <a:solidFill>
                  <a:srgbClr val="FA6500"/>
                </a:solidFill>
                <a:latin typeface="Century Gothic" panose="020B0502020202020204" pitchFamily="34" charset="0"/>
                <a:cs typeface="Arial"/>
                <a:sym typeface="Arial"/>
              </a:rPr>
              <a:t>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EE6000"/>
                </a:solidFill>
                <a:effectLst/>
                <a:uLnTx/>
                <a:uFillTx/>
                <a:latin typeface="Century Gothic" panose="020B0502020202020204" pitchFamily="34" charset="0"/>
                <a:ea typeface="+mn-ea"/>
                <a:cs typeface="Arial"/>
                <a:sym typeface="Arial"/>
              </a:rPr>
              <a:t>o</a:t>
            </a: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rdinateurs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Here are the computers.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This time, the final consonant in le</a:t>
            </a:r>
            <a:r>
              <a:rPr kumimoji="0" lang="en-GB" sz="2400" b="1" i="0" u="none" strike="noStrike" kern="0" cap="none" spc="0" normalizeH="0" baseline="0" noProof="0" dirty="0">
                <a:ln>
                  <a:noFill/>
                </a:ln>
                <a:solidFill>
                  <a:srgbClr val="FA6500"/>
                </a:solidFill>
                <a:effectLst/>
                <a:uLnTx/>
                <a:uFillTx/>
                <a:latin typeface="Century Gothic" panose="020B0502020202020204" pitchFamily="34" charset="0"/>
                <a:ea typeface="+mn-ea"/>
                <a:cs typeface="Arial"/>
                <a:sym typeface="Arial"/>
              </a:rPr>
              <a:t>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is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not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an SFC!</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Because the </a:t>
            </a:r>
            <a:r>
              <a:rPr kumimoji="0" lang="en-GB" sz="2400" b="1" i="0" u="none" strike="noStrike" kern="0" cap="none" spc="0" normalizeH="0" baseline="0" noProof="0" dirty="0">
                <a:ln>
                  <a:noFill/>
                </a:ln>
                <a:solidFill>
                  <a:srgbClr val="FA6500"/>
                </a:solidFill>
                <a:effectLst/>
                <a:uLnTx/>
                <a:uFillTx/>
                <a:latin typeface="Century Gothic" panose="020B0502020202020204" pitchFamily="34" charset="0"/>
                <a:ea typeface="+mn-ea"/>
                <a:cs typeface="Arial"/>
                <a:sym typeface="Arial"/>
              </a:rPr>
              <a:t>-s</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is followed by a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vowel,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it is pronounced.</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This pronunciation change is known as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liaison</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endParaRPr kumimoji="0" lang="en-GB" sz="2400" b="1" i="0" u="none" strike="noStrike" kern="0" cap="none" spc="0" normalizeH="0" baseline="0" noProof="0" dirty="0">
              <a:ln>
                <a:noFill/>
              </a:ln>
              <a:solidFill>
                <a:srgbClr val="4472C4">
                  <a:lumMod val="50000"/>
                </a:srgbClr>
              </a:solidFill>
              <a:effectLst/>
              <a:uLnTx/>
              <a:uFillTx/>
              <a:latin typeface="Arial"/>
              <a:ea typeface="+mn-ea"/>
              <a:cs typeface="Arial"/>
              <a:sym typeface="Arial"/>
            </a:endParaRPr>
          </a:p>
        </p:txBody>
      </p:sp>
      <p:pic>
        <p:nvPicPr>
          <p:cNvPr id="9" name="Picture 2" descr="Quiet Sign Clip Art">
            <a:extLst>
              <a:ext uri="{FF2B5EF4-FFF2-40B4-BE49-F238E27FC236}">
                <a16:creationId xmlns:a16="http://schemas.microsoft.com/office/drawing/2014/main" id="{19CD4480-800C-49FA-A616-11E246354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2992" y="1502443"/>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mputer, Desktop, Modern, Device, Hardware, Keyboard">
            <a:extLst>
              <a:ext uri="{FF2B5EF4-FFF2-40B4-BE49-F238E27FC236}">
                <a16:creationId xmlns:a16="http://schemas.microsoft.com/office/drawing/2014/main" id="{F9A93407-96D9-4288-891A-EBF3B327D3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20699" y="5219700"/>
            <a:ext cx="1289221" cy="9699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omputer, Desktop, Modern, Device, Hardware, Keyboard">
            <a:extLst>
              <a:ext uri="{FF2B5EF4-FFF2-40B4-BE49-F238E27FC236}">
                <a16:creationId xmlns:a16="http://schemas.microsoft.com/office/drawing/2014/main" id="{39DE4709-C6E1-47A2-8FAE-186CCD5169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3099" y="5219699"/>
            <a:ext cx="1289221" cy="96994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83D489FB-8DDF-41D6-9652-F421C4B1EA1A}"/>
              </a:ext>
            </a:extLst>
          </p:cNvPr>
          <p:cNvSpPr/>
          <p:nvPr/>
        </p:nvSpPr>
        <p:spPr>
          <a:xfrm>
            <a:off x="8265804" y="1295999"/>
            <a:ext cx="3644116" cy="1840901"/>
          </a:xfrm>
          <a:prstGeom prst="wedgeRoundRectCallout">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You have met </a:t>
            </a:r>
            <a:r>
              <a:rPr lang="en-GB" sz="2400" b="1" dirty="0"/>
              <a:t>liaison</a:t>
            </a:r>
            <a:r>
              <a:rPr lang="en-GB" sz="2400" dirty="0"/>
              <a:t> before, with </a:t>
            </a:r>
            <a:r>
              <a:rPr lang="en-GB" sz="2400" i="1" dirty="0" err="1"/>
              <a:t>c’est</a:t>
            </a:r>
            <a:endParaRPr lang="en-GB" sz="2400" i="1" dirty="0"/>
          </a:p>
          <a:p>
            <a:pPr algn="ctr"/>
            <a:endParaRPr lang="en-GB" sz="2400" i="1" dirty="0"/>
          </a:p>
          <a:p>
            <a:pPr algn="ctr"/>
            <a:r>
              <a:rPr lang="en-GB" sz="2400" dirty="0" err="1"/>
              <a:t>C’es</a:t>
            </a:r>
            <a:r>
              <a:rPr lang="en-GB" sz="2400" b="1" dirty="0" err="1">
                <a:solidFill>
                  <a:srgbClr val="E65D00"/>
                </a:solidFill>
              </a:rPr>
              <a:t>t</a:t>
            </a:r>
            <a:r>
              <a:rPr lang="en-GB" sz="2400" dirty="0"/>
              <a:t> </a:t>
            </a:r>
            <a:r>
              <a:rPr lang="en-GB" sz="2400" b="1" dirty="0">
                <a:solidFill>
                  <a:srgbClr val="E65D00"/>
                </a:solidFill>
              </a:rPr>
              <a:t>u</a:t>
            </a:r>
            <a:r>
              <a:rPr lang="en-GB" sz="2400" dirty="0"/>
              <a:t>n </a:t>
            </a:r>
            <a:r>
              <a:rPr lang="en-GB" sz="2400" dirty="0" err="1"/>
              <a:t>ordinateur</a:t>
            </a:r>
            <a:r>
              <a:rPr lang="en-GB" sz="2400" dirty="0"/>
              <a:t>.</a:t>
            </a:r>
          </a:p>
        </p:txBody>
      </p:sp>
    </p:spTree>
    <p:extLst>
      <p:ext uri="{BB962C8B-B14F-4D97-AF65-F5344CB8AC3E}">
        <p14:creationId xmlns:p14="http://schemas.microsoft.com/office/powerpoint/2010/main" val="198075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 boys</a:t>
            </a:r>
          </a:p>
        </p:txBody>
      </p:sp>
      <p:sp>
        <p:nvSpPr>
          <p:cNvPr id="6" name="TextBox 5"/>
          <p:cNvSpPr txBox="1"/>
          <p:nvPr/>
        </p:nvSpPr>
        <p:spPr>
          <a:xfrm>
            <a:off x="883050" y="1638540"/>
            <a:ext cx="10425900" cy="2154436"/>
          </a:xfrm>
          <a:prstGeom prst="rect">
            <a:avLst/>
          </a:prstGeom>
          <a:noFill/>
        </p:spPr>
        <p:txBody>
          <a:bodyPr wrap="square" rtlCol="0">
            <a:spAutoFit/>
          </a:bodyPr>
          <a:lstStyle/>
          <a:p>
            <a:pPr lvl="0" algn="ctr">
              <a:buClr>
                <a:srgbClr val="000000"/>
              </a:buClr>
              <a:defRPr/>
            </a:pPr>
            <a:r>
              <a:rPr lang="en-GB" sz="13400" b="1" kern="0" dirty="0">
                <a:solidFill>
                  <a:schemeClr val="accent1">
                    <a:lumMod val="50000"/>
                  </a:schemeClr>
                </a:solidFill>
                <a:latin typeface="Century Gothic" panose="020B0502020202020204" pitchFamily="34" charset="0"/>
                <a:cs typeface="Arial"/>
                <a:sym typeface="Arial"/>
              </a:rPr>
              <a:t>les garçons</a:t>
            </a:r>
            <a:endParaRPr kumimoji="0" lang="en-GB" sz="13400" b="1" i="0" u="none" strike="noStrike" kern="0" cap="none" spc="0" normalizeH="0" baseline="0" noProof="0" dirty="0">
              <a:ln>
                <a:noFill/>
              </a:ln>
              <a:solidFill>
                <a:schemeClr val="accent1">
                  <a:lumMod val="50000"/>
                </a:schemeClr>
              </a:solidFill>
              <a:effectLst/>
              <a:uLnTx/>
              <a:uFillTx/>
              <a:latin typeface="Century Gothic" panose="020B0502020202020204" pitchFamily="34" charset="0"/>
              <a:ea typeface="+mn-ea"/>
              <a:cs typeface="Arial"/>
              <a:sym typeface="Arial"/>
            </a:endParaRPr>
          </a:p>
        </p:txBody>
      </p:sp>
      <p:sp>
        <p:nvSpPr>
          <p:cNvPr id="10" name="Action Button: Forward or Next 9">
            <a:hlinkClick r:id="" action="ppaction://noaction" highlightClick="1">
              <a:snd r:embed="rId3" name="les garcons.wav"/>
            </a:hlinkClick>
          </p:cNvPr>
          <p:cNvSpPr/>
          <p:nvPr/>
        </p:nvSpPr>
        <p:spPr>
          <a:xfrm>
            <a:off x="368489" y="5254388"/>
            <a:ext cx="641445" cy="72333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2" name="Title 3">
            <a:extLst>
              <a:ext uri="{FF2B5EF4-FFF2-40B4-BE49-F238E27FC236}">
                <a16:creationId xmlns:a16="http://schemas.microsoft.com/office/drawing/2014/main" id="{CE385605-F3F1-493F-A1E8-7EBB74CBF01A}"/>
              </a:ext>
            </a:extLst>
          </p:cNvPr>
          <p:cNvSpPr>
            <a:spLocks noGrp="1"/>
          </p:cNvSpPr>
          <p:nvPr>
            <p:ph type="title"/>
          </p:nvPr>
        </p:nvSpPr>
        <p:spPr/>
        <p:txBody>
          <a:bodyPr>
            <a:normAutofit/>
          </a:bodyPr>
          <a:lstStyle/>
          <a:p>
            <a:r>
              <a:rPr lang="en-GB" sz="3600" b="1" dirty="0">
                <a:solidFill>
                  <a:schemeClr val="bg1"/>
                </a:solidFill>
              </a:rPr>
              <a:t>La liaison</a:t>
            </a:r>
          </a:p>
        </p:txBody>
      </p:sp>
      <p:sp>
        <p:nvSpPr>
          <p:cNvPr id="13" name="Rounded Rectangle 46">
            <a:extLst>
              <a:ext uri="{FF2B5EF4-FFF2-40B4-BE49-F238E27FC236}">
                <a16:creationId xmlns:a16="http://schemas.microsoft.com/office/drawing/2014/main" id="{C78DFE69-D13F-4F71-9334-8A5CFDE85BAB}"/>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F7A3B9A2-A8C6-4F61-A049-5950D56284B6}"/>
              </a:ext>
            </a:extLst>
          </p:cNvPr>
          <p:cNvPicPr>
            <a:picLocks noChangeAspect="1"/>
          </p:cNvPicPr>
          <p:nvPr/>
        </p:nvPicPr>
        <p:blipFill>
          <a:blip r:embed="rId4"/>
          <a:stretch>
            <a:fillRect/>
          </a:stretch>
        </p:blipFill>
        <p:spPr>
          <a:xfrm>
            <a:off x="10575192" y="3863228"/>
            <a:ext cx="1467515" cy="2154437"/>
          </a:xfrm>
          <a:prstGeom prst="rect">
            <a:avLst/>
          </a:prstGeom>
        </p:spPr>
      </p:pic>
    </p:spTree>
    <p:extLst>
      <p:ext uri="{BB962C8B-B14F-4D97-AF65-F5344CB8AC3E}">
        <p14:creationId xmlns:p14="http://schemas.microsoft.com/office/powerpoint/2010/main" val="101343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es garcon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600" kern="0" dirty="0">
                <a:solidFill>
                  <a:srgbClr val="5B9BD5">
                    <a:lumMod val="50000"/>
                  </a:srgbClr>
                </a:solidFill>
                <a:latin typeface="Century Gothic" panose="020B0502020202020204" pitchFamily="34" charset="0"/>
                <a:cs typeface="Arial"/>
                <a:sym typeface="Arial"/>
              </a:rPr>
              <a:t>the female actors</a:t>
            </a:r>
            <a:endParaRPr kumimoji="0" lang="en-GB" sz="360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6" name="TextBox 5"/>
          <p:cNvSpPr txBox="1"/>
          <p:nvPr/>
        </p:nvSpPr>
        <p:spPr>
          <a:xfrm>
            <a:off x="883050" y="1638540"/>
            <a:ext cx="10425900"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a:t>
            </a:r>
            <a:r>
              <a:rPr kumimoji="0" lang="en-GB" sz="13400" b="1" i="0" u="none" strike="noStrike" kern="0" cap="none" spc="0" normalizeH="0" baseline="0" noProof="0" dirty="0">
                <a:ln>
                  <a:noFill/>
                </a:ln>
                <a:solidFill>
                  <a:srgbClr val="E65D00"/>
                </a:solidFill>
                <a:effectLst/>
                <a:uLnTx/>
                <a:uFillTx/>
                <a:latin typeface="Century Gothic" panose="020B0502020202020204" pitchFamily="34" charset="0"/>
                <a:ea typeface="+mn-ea"/>
                <a:cs typeface="Arial"/>
                <a:sym typeface="Arial"/>
              </a:rPr>
              <a:t>s</a:t>
            </a: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13400" b="1" i="0" u="none" strike="noStrike" kern="0" cap="none" spc="0" normalizeH="0" baseline="0" noProof="0" dirty="0" err="1">
                <a:ln>
                  <a:noFill/>
                </a:ln>
                <a:solidFill>
                  <a:srgbClr val="E65D00"/>
                </a:solidFill>
                <a:effectLst/>
                <a:uLnTx/>
                <a:uFillTx/>
                <a:latin typeface="Century Gothic" panose="020B0502020202020204" pitchFamily="34" charset="0"/>
                <a:ea typeface="+mn-ea"/>
                <a:cs typeface="Arial"/>
                <a:sym typeface="Arial"/>
              </a:rPr>
              <a:t>a</a:t>
            </a: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ctrices</a:t>
            </a:r>
            <a:endPar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9" name="Arc 8"/>
          <p:cNvSpPr/>
          <p:nvPr/>
        </p:nvSpPr>
        <p:spPr>
          <a:xfrm rot="7925323">
            <a:off x="3076492" y="1918783"/>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10" name="Action Button: Forward or Next 9">
            <a:hlinkClick r:id="" action="ppaction://noaction" highlightClick="1">
              <a:snd r:embed="rId3" name="les actrices.wav"/>
            </a:hlinkClick>
          </p:cNvPr>
          <p:cNvSpPr/>
          <p:nvPr/>
        </p:nvSpPr>
        <p:spPr>
          <a:xfrm>
            <a:off x="368489" y="5254388"/>
            <a:ext cx="641445" cy="72333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2" name="Title 3">
            <a:extLst>
              <a:ext uri="{FF2B5EF4-FFF2-40B4-BE49-F238E27FC236}">
                <a16:creationId xmlns:a16="http://schemas.microsoft.com/office/drawing/2014/main" id="{63DB6A16-4FE8-4971-9386-DDA6C31FB119}"/>
              </a:ext>
            </a:extLst>
          </p:cNvPr>
          <p:cNvSpPr>
            <a:spLocks noGrp="1"/>
          </p:cNvSpPr>
          <p:nvPr>
            <p:ph type="title"/>
          </p:nvPr>
        </p:nvSpPr>
        <p:spPr/>
        <p:txBody>
          <a:bodyPr>
            <a:normAutofit/>
          </a:bodyPr>
          <a:lstStyle/>
          <a:p>
            <a:r>
              <a:rPr lang="en-GB" sz="3600" b="1" dirty="0">
                <a:solidFill>
                  <a:schemeClr val="bg1"/>
                </a:solidFill>
              </a:rPr>
              <a:t>La liaison</a:t>
            </a:r>
          </a:p>
        </p:txBody>
      </p:sp>
      <p:sp>
        <p:nvSpPr>
          <p:cNvPr id="13" name="Rounded Rectangle 46">
            <a:extLst>
              <a:ext uri="{FF2B5EF4-FFF2-40B4-BE49-F238E27FC236}">
                <a16:creationId xmlns:a16="http://schemas.microsoft.com/office/drawing/2014/main" id="{D7363740-3A47-4313-AE0C-B447834C47BE}"/>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Woman Standing On The Red Carpet Clip Art">
            <a:extLst>
              <a:ext uri="{FF2B5EF4-FFF2-40B4-BE49-F238E27FC236}">
                <a16:creationId xmlns:a16="http://schemas.microsoft.com/office/drawing/2014/main" id="{3B53840A-B5F3-4C22-B7F5-F31F69961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7636" y="4520641"/>
            <a:ext cx="1034139" cy="14674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Woman Standing On The Red Carpet Clip Art">
            <a:extLst>
              <a:ext uri="{FF2B5EF4-FFF2-40B4-BE49-F238E27FC236}">
                <a16:creationId xmlns:a16="http://schemas.microsoft.com/office/drawing/2014/main" id="{95ACF67D-E91E-4CFA-A3DA-19ABA30B50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6627" y="4520641"/>
            <a:ext cx="1034139" cy="1467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88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es actrice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9" y="3227088"/>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Here are the doctors.</a:t>
            </a:r>
          </a:p>
        </p:txBody>
      </p:sp>
      <p:sp>
        <p:nvSpPr>
          <p:cNvPr id="6" name="TextBox 5"/>
          <p:cNvSpPr txBox="1"/>
          <p:nvPr/>
        </p:nvSpPr>
        <p:spPr>
          <a:xfrm>
            <a:off x="368489" y="1629675"/>
            <a:ext cx="11290112" cy="1384995"/>
          </a:xfrm>
          <a:prstGeom prst="rect">
            <a:avLst/>
          </a:prstGeom>
          <a:noFill/>
        </p:spPr>
        <p:txBody>
          <a:bodyPr wrap="square" rtlCol="0">
            <a:spAutoFit/>
          </a:bodyPr>
          <a:lstStyle/>
          <a:p>
            <a:pPr lvl="0" algn="ctr">
              <a:buClr>
                <a:srgbClr val="000000"/>
              </a:buClr>
              <a:defRPr/>
            </a:pPr>
            <a:r>
              <a:rPr lang="en-GB" sz="8400" b="1" kern="0" dirty="0" err="1">
                <a:solidFill>
                  <a:srgbClr val="5B9BD5">
                    <a:lumMod val="50000"/>
                  </a:srgbClr>
                </a:solidFill>
                <a:latin typeface="Century Gothic" panose="020B0502020202020204" pitchFamily="34" charset="0"/>
                <a:cs typeface="Arial"/>
                <a:sym typeface="Arial"/>
              </a:rPr>
              <a:t>Voici</a:t>
            </a:r>
            <a:r>
              <a:rPr lang="en-GB" sz="8400" b="1" kern="0" dirty="0">
                <a:solidFill>
                  <a:srgbClr val="5B9BD5">
                    <a:lumMod val="50000"/>
                  </a:srgbClr>
                </a:solidFill>
                <a:latin typeface="Century Gothic" panose="020B0502020202020204" pitchFamily="34" charset="0"/>
                <a:cs typeface="Arial"/>
                <a:sym typeface="Arial"/>
              </a:rPr>
              <a:t> les </a:t>
            </a:r>
            <a:r>
              <a:rPr lang="en-GB" sz="8400" b="1" kern="0" dirty="0" err="1">
                <a:solidFill>
                  <a:srgbClr val="5B9BD5">
                    <a:lumMod val="50000"/>
                  </a:srgbClr>
                </a:solidFill>
                <a:latin typeface="Century Gothic" panose="020B0502020202020204" pitchFamily="34" charset="0"/>
                <a:cs typeface="Arial"/>
                <a:sym typeface="Arial"/>
              </a:rPr>
              <a:t>médecins</a:t>
            </a:r>
            <a:r>
              <a:rPr kumimoji="0" lang="en-GB" sz="8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10" name="Action Button: Forward or Next 9">
            <a:hlinkClick r:id="" action="ppaction://noaction" highlightClick="1">
              <a:snd r:embed="rId3" name="voici les medecins2.wav"/>
            </a:hlinkClick>
          </p:cNvPr>
          <p:cNvSpPr/>
          <p:nvPr/>
        </p:nvSpPr>
        <p:spPr>
          <a:xfrm>
            <a:off x="368489" y="5254388"/>
            <a:ext cx="641445" cy="72333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sp>
        <p:nvSpPr>
          <p:cNvPr id="16" name="Rounded Rectangle 46">
            <a:extLst>
              <a:ext uri="{FF2B5EF4-FFF2-40B4-BE49-F238E27FC236}">
                <a16:creationId xmlns:a16="http://schemas.microsoft.com/office/drawing/2014/main" id="{03AC2E42-F4E1-4D8E-9E89-31000E2C0991}"/>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9899316D-D64A-45C4-A54C-2CA8B6A03F10}"/>
              </a:ext>
            </a:extLst>
          </p:cNvPr>
          <p:cNvGrpSpPr/>
          <p:nvPr/>
        </p:nvGrpSpPr>
        <p:grpSpPr>
          <a:xfrm>
            <a:off x="9667199" y="3873419"/>
            <a:ext cx="1991402" cy="2173069"/>
            <a:chOff x="9667199" y="3873419"/>
            <a:chExt cx="1991402" cy="2173069"/>
          </a:xfrm>
        </p:grpSpPr>
        <p:pic>
          <p:nvPicPr>
            <p:cNvPr id="6146" name="Picture 2" descr="Woman Doctor 1 Clip Art">
              <a:extLst>
                <a:ext uri="{FF2B5EF4-FFF2-40B4-BE49-F238E27FC236}">
                  <a16:creationId xmlns:a16="http://schemas.microsoft.com/office/drawing/2014/main" id="{8FF2B1AE-6214-4D8B-98AD-F72F143701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9773" y="3873419"/>
              <a:ext cx="748828" cy="217306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frican, Boy, Cartoon, Chart, Checkup, Clinic">
              <a:extLst>
                <a:ext uri="{FF2B5EF4-FFF2-40B4-BE49-F238E27FC236}">
                  <a16:creationId xmlns:a16="http://schemas.microsoft.com/office/drawing/2014/main" id="{2D134683-C79C-4CA9-84FC-087BD38FAF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7199" y="3920030"/>
              <a:ext cx="1063229" cy="2126458"/>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itle 3">
            <a:extLst>
              <a:ext uri="{FF2B5EF4-FFF2-40B4-BE49-F238E27FC236}">
                <a16:creationId xmlns:a16="http://schemas.microsoft.com/office/drawing/2014/main" id="{4B29E8EE-CEC8-43CB-9E0F-612F3F9DBF55}"/>
              </a:ext>
            </a:extLst>
          </p:cNvPr>
          <p:cNvSpPr txBox="1">
            <a:spLocks/>
          </p:cNvSpPr>
          <p:nvPr/>
        </p:nvSpPr>
        <p:spPr>
          <a:xfrm>
            <a:off x="0" y="213557"/>
            <a:ext cx="4427580" cy="647577"/>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sz="3600"/>
              <a:t>La liaison</a:t>
            </a:r>
            <a:endParaRPr lang="en-GB" sz="3600" dirty="0"/>
          </a:p>
        </p:txBody>
      </p:sp>
      <p:sp>
        <p:nvSpPr>
          <p:cNvPr id="4" name="Title 3">
            <a:extLst>
              <a:ext uri="{FF2B5EF4-FFF2-40B4-BE49-F238E27FC236}">
                <a16:creationId xmlns:a16="http://schemas.microsoft.com/office/drawing/2014/main" id="{F57846E8-DFCD-4658-93A1-5FD9D8CE4EBA}"/>
              </a:ext>
            </a:extLst>
          </p:cNvPr>
          <p:cNvSpPr>
            <a:spLocks noGrp="1"/>
          </p:cNvSpPr>
          <p:nvPr>
            <p:ph type="title"/>
          </p:nvPr>
        </p:nvSpPr>
        <p:spPr/>
        <p:txBody>
          <a:bodyPr/>
          <a:lstStyle/>
          <a:p>
            <a:r>
              <a:rPr lang="en-GB" dirty="0"/>
              <a:t>La liaison</a:t>
            </a:r>
          </a:p>
        </p:txBody>
      </p:sp>
    </p:spTree>
    <p:extLst>
      <p:ext uri="{BB962C8B-B14F-4D97-AF65-F5344CB8AC3E}">
        <p14:creationId xmlns:p14="http://schemas.microsoft.com/office/powerpoint/2010/main" val="277429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oici les medecins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9" y="3227088"/>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Here are the computers.</a:t>
            </a:r>
          </a:p>
        </p:txBody>
      </p:sp>
      <p:sp>
        <p:nvSpPr>
          <p:cNvPr id="146" name="Google Shape;146;p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La liaison</a:t>
            </a:r>
            <a:endParaRPr sz="2600" b="1" dirty="0">
              <a:solidFill>
                <a:schemeClr val="lt1"/>
              </a:solidFill>
            </a:endParaRPr>
          </a:p>
        </p:txBody>
      </p:sp>
      <p:sp>
        <p:nvSpPr>
          <p:cNvPr id="6" name="TextBox 5"/>
          <p:cNvSpPr txBox="1"/>
          <p:nvPr/>
        </p:nvSpPr>
        <p:spPr>
          <a:xfrm>
            <a:off x="368489" y="1629675"/>
            <a:ext cx="11290112" cy="1384995"/>
          </a:xfrm>
          <a:prstGeom prst="rect">
            <a:avLst/>
          </a:prstGeom>
          <a:noFill/>
        </p:spPr>
        <p:txBody>
          <a:bodyPr wrap="square" rtlCol="0">
            <a:spAutoFit/>
          </a:bodyPr>
          <a:lstStyle/>
          <a:p>
            <a:pPr lvl="0" algn="ctr">
              <a:buClr>
                <a:srgbClr val="000000"/>
              </a:buClr>
              <a:defRPr/>
            </a:pPr>
            <a:r>
              <a:rPr kumimoji="0" lang="en-GB" sz="8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Voici</a:t>
            </a:r>
            <a:r>
              <a:rPr kumimoji="0" lang="en-GB" sz="8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lang="en-GB" sz="8400" b="1" kern="0" dirty="0">
                <a:solidFill>
                  <a:srgbClr val="5B9BD5">
                    <a:lumMod val="50000"/>
                  </a:srgbClr>
                </a:solidFill>
                <a:latin typeface="Century Gothic" panose="020B0502020202020204" pitchFamily="34" charset="0"/>
                <a:cs typeface="Arial"/>
                <a:sym typeface="Arial"/>
              </a:rPr>
              <a:t>le</a:t>
            </a:r>
            <a:r>
              <a:rPr lang="en-GB" sz="8400" b="1" kern="0" dirty="0">
                <a:solidFill>
                  <a:srgbClr val="E65D00"/>
                </a:solidFill>
                <a:latin typeface="Century Gothic" panose="020B0502020202020204" pitchFamily="34" charset="0"/>
                <a:cs typeface="Arial"/>
                <a:sym typeface="Arial"/>
              </a:rPr>
              <a:t>s</a:t>
            </a:r>
            <a:r>
              <a:rPr lang="en-GB" sz="8400" b="1" kern="0" dirty="0">
                <a:solidFill>
                  <a:srgbClr val="5B9BD5">
                    <a:lumMod val="50000"/>
                  </a:srgbClr>
                </a:solidFill>
                <a:latin typeface="Century Gothic" panose="020B0502020202020204" pitchFamily="34" charset="0"/>
                <a:cs typeface="Arial"/>
                <a:sym typeface="Arial"/>
              </a:rPr>
              <a:t> </a:t>
            </a:r>
            <a:r>
              <a:rPr lang="en-GB" sz="8400" b="1" kern="0" dirty="0" err="1">
                <a:solidFill>
                  <a:srgbClr val="E65D00"/>
                </a:solidFill>
                <a:latin typeface="Century Gothic" panose="020B0502020202020204" pitchFamily="34" charset="0"/>
                <a:cs typeface="Arial"/>
                <a:sym typeface="Arial"/>
              </a:rPr>
              <a:t>o</a:t>
            </a:r>
            <a:r>
              <a:rPr lang="en-GB" sz="8400" b="1" kern="0" dirty="0" err="1">
                <a:solidFill>
                  <a:srgbClr val="5B9BD5">
                    <a:lumMod val="50000"/>
                  </a:srgbClr>
                </a:solidFill>
                <a:latin typeface="Century Gothic" panose="020B0502020202020204" pitchFamily="34" charset="0"/>
                <a:cs typeface="Arial"/>
                <a:sym typeface="Arial"/>
              </a:rPr>
              <a:t>rdinateurs</a:t>
            </a:r>
            <a:r>
              <a:rPr lang="en-GB" sz="8400" b="1" kern="0" dirty="0">
                <a:solidFill>
                  <a:srgbClr val="5B9BD5">
                    <a:lumMod val="50000"/>
                  </a:srgbClr>
                </a:solidFill>
                <a:latin typeface="Century Gothic" panose="020B0502020202020204" pitchFamily="34" charset="0"/>
                <a:cs typeface="Arial"/>
                <a:sym typeface="Arial"/>
              </a:rPr>
              <a:t>.</a:t>
            </a:r>
            <a:endParaRPr kumimoji="0" lang="en-GB" sz="8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0" name="Action Button: Forward or Next 9">
            <a:hlinkClick r:id="" action="ppaction://noaction" highlightClick="1">
              <a:snd r:embed="rId3" name="voici les ordinateurs.wav"/>
            </a:hlinkClick>
          </p:cNvPr>
          <p:cNvSpPr/>
          <p:nvPr/>
        </p:nvSpPr>
        <p:spPr>
          <a:xfrm>
            <a:off x="368489" y="5254388"/>
            <a:ext cx="641445" cy="723331"/>
          </a:xfrm>
          <a:prstGeom prst="actionButtonForwardNex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8" name="Arc 7"/>
          <p:cNvSpPr/>
          <p:nvPr/>
        </p:nvSpPr>
        <p:spPr>
          <a:xfrm rot="7760278">
            <a:off x="4635335" y="1947452"/>
            <a:ext cx="931851" cy="110273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16" name="Rounded Rectangle 46">
            <a:extLst>
              <a:ext uri="{FF2B5EF4-FFF2-40B4-BE49-F238E27FC236}">
                <a16:creationId xmlns:a16="http://schemas.microsoft.com/office/drawing/2014/main" id="{06DF0845-A0FF-4B74-BED5-F5C5F97DDEDE}"/>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 name="Group 2">
            <a:extLst>
              <a:ext uri="{FF2B5EF4-FFF2-40B4-BE49-F238E27FC236}">
                <a16:creationId xmlns:a16="http://schemas.microsoft.com/office/drawing/2014/main" id="{FFB12F44-6F01-433A-8B4B-46640AA8DA89}"/>
              </a:ext>
            </a:extLst>
          </p:cNvPr>
          <p:cNvGrpSpPr/>
          <p:nvPr/>
        </p:nvGrpSpPr>
        <p:grpSpPr>
          <a:xfrm>
            <a:off x="7956053" y="4663846"/>
            <a:ext cx="3665358" cy="1472907"/>
            <a:chOff x="7956053" y="4663846"/>
            <a:chExt cx="3665358" cy="1472907"/>
          </a:xfrm>
        </p:grpSpPr>
        <p:pic>
          <p:nvPicPr>
            <p:cNvPr id="7170" name="Picture 2" descr="Computer, Desktop, Modern, Device, Hardware, Keyboard">
              <a:extLst>
                <a:ext uri="{FF2B5EF4-FFF2-40B4-BE49-F238E27FC236}">
                  <a16:creationId xmlns:a16="http://schemas.microsoft.com/office/drawing/2014/main" id="{7ED2D47E-A234-4E1E-AD0D-71B8504C09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6053" y="4663846"/>
              <a:ext cx="1954212" cy="14702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omputer, Desktop, Modern, Device, Hardware, Keyboard">
              <a:extLst>
                <a:ext uri="{FF2B5EF4-FFF2-40B4-BE49-F238E27FC236}">
                  <a16:creationId xmlns:a16="http://schemas.microsoft.com/office/drawing/2014/main" id="{A1B8F641-40FB-457E-8F71-167164D152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67199" y="4666499"/>
              <a:ext cx="1954212" cy="147025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itle 3">
            <a:extLst>
              <a:ext uri="{FF2B5EF4-FFF2-40B4-BE49-F238E27FC236}">
                <a16:creationId xmlns:a16="http://schemas.microsoft.com/office/drawing/2014/main" id="{7913EB49-66D7-43EF-96A1-C6839430AC87}"/>
              </a:ext>
            </a:extLst>
          </p:cNvPr>
          <p:cNvSpPr txBox="1">
            <a:spLocks/>
          </p:cNvSpPr>
          <p:nvPr/>
        </p:nvSpPr>
        <p:spPr>
          <a:xfrm>
            <a:off x="0" y="183427"/>
            <a:ext cx="4427580" cy="647577"/>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sz="3600"/>
              <a:t>La liaison</a:t>
            </a:r>
            <a:endParaRPr lang="en-GB" sz="3600" dirty="0"/>
          </a:p>
        </p:txBody>
      </p:sp>
      <p:sp>
        <p:nvSpPr>
          <p:cNvPr id="19" name="Title 3">
            <a:extLst>
              <a:ext uri="{FF2B5EF4-FFF2-40B4-BE49-F238E27FC236}">
                <a16:creationId xmlns:a16="http://schemas.microsoft.com/office/drawing/2014/main" id="{8A27DE4F-B2A6-48C4-8F81-E757DF046816}"/>
              </a:ext>
            </a:extLst>
          </p:cNvPr>
          <p:cNvSpPr txBox="1">
            <a:spLocks/>
          </p:cNvSpPr>
          <p:nvPr/>
        </p:nvSpPr>
        <p:spPr>
          <a:xfrm>
            <a:off x="0" y="183427"/>
            <a:ext cx="4427580" cy="647577"/>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a:t>La liaison</a:t>
            </a:r>
            <a:endParaRPr lang="en-GB" dirty="0"/>
          </a:p>
        </p:txBody>
      </p:sp>
    </p:spTree>
    <p:extLst>
      <p:ext uri="{BB962C8B-B14F-4D97-AF65-F5344CB8AC3E}">
        <p14:creationId xmlns:p14="http://schemas.microsoft.com/office/powerpoint/2010/main" val="273815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oici les ordinateurs.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p:txBody>
          <a:bodyPr>
            <a:normAutofit/>
          </a:bodyPr>
          <a:lstStyle/>
          <a:p>
            <a:r>
              <a:rPr lang="en-GB" sz="3600" b="1" dirty="0">
                <a:solidFill>
                  <a:schemeClr val="bg1"/>
                </a:solidFill>
              </a:rPr>
              <a:t>La 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ED2D7ABC-DC0D-47DF-A036-827957D8BBDC}"/>
              </a:ext>
            </a:extLst>
          </p:cNvPr>
          <p:cNvSpPr txBox="1"/>
          <p:nvPr/>
        </p:nvSpPr>
        <p:spPr>
          <a:xfrm>
            <a:off x="180000" y="1296001"/>
            <a:ext cx="591599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giving you a tour of her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is she showing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 name="Speech Bubble: Rectangle with Corners Rounded 3">
            <a:extLst>
              <a:ext uri="{FF2B5EF4-FFF2-40B4-BE49-F238E27FC236}">
                <a16:creationId xmlns:a16="http://schemas.microsoft.com/office/drawing/2014/main" id="{EEBF82BF-534B-46C7-B22F-0C1D2ECDBC21}"/>
              </a:ext>
            </a:extLst>
          </p:cNvPr>
          <p:cNvSpPr/>
          <p:nvPr/>
        </p:nvSpPr>
        <p:spPr>
          <a:xfrm>
            <a:off x="6363024" y="1296001"/>
            <a:ext cx="5546895" cy="4235370"/>
          </a:xfrm>
          <a:prstGeom prst="wedgeRoundRectCallout">
            <a:avLst>
              <a:gd name="adj1" fmla="val -57229"/>
              <a:gd name="adj2" fmla="val 19397"/>
              <a:gd name="adj3" fmla="val 16667"/>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E9225063-5C59-431B-B808-DE177A99840B}"/>
              </a:ext>
            </a:extLst>
          </p:cNvPr>
          <p:cNvSpPr txBox="1"/>
          <p:nvPr/>
        </p:nvSpPr>
        <p:spPr>
          <a:xfrm>
            <a:off x="7330419" y="1720169"/>
            <a:ext cx="46815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garçons /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ordinateurs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A8BC63CF-A330-454C-9AF4-55129385E962}"/>
              </a:ext>
            </a:extLst>
          </p:cNvPr>
          <p:cNvSpPr txBox="1"/>
          <p:nvPr/>
        </p:nvSpPr>
        <p:spPr>
          <a:xfrm>
            <a:off x="7330418" y="2322644"/>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filles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acteurs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0" name="TextBox 19">
            <a:extLst>
              <a:ext uri="{FF2B5EF4-FFF2-40B4-BE49-F238E27FC236}">
                <a16:creationId xmlns:a16="http://schemas.microsoft.com/office/drawing/2014/main" id="{839FA62B-2253-4A44-B32C-20FE5D62D579}"/>
              </a:ext>
            </a:extLst>
          </p:cNvPr>
          <p:cNvSpPr txBox="1"/>
          <p:nvPr/>
        </p:nvSpPr>
        <p:spPr>
          <a:xfrm>
            <a:off x="7330417" y="3527594"/>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ordinateurs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vélos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1" name="TextBox 20">
            <a:extLst>
              <a:ext uri="{FF2B5EF4-FFF2-40B4-BE49-F238E27FC236}">
                <a16:creationId xmlns:a16="http://schemas.microsoft.com/office/drawing/2014/main" id="{F95BDCDB-3DB7-426B-A030-A08ADDBB6245}"/>
              </a:ext>
            </a:extLst>
          </p:cNvPr>
          <p:cNvSpPr txBox="1"/>
          <p:nvPr/>
        </p:nvSpPr>
        <p:spPr>
          <a:xfrm>
            <a:off x="7330418" y="4130069"/>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personnes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amies.</a:t>
            </a:r>
          </a:p>
        </p:txBody>
      </p:sp>
      <p:sp>
        <p:nvSpPr>
          <p:cNvPr id="22" name="TextBox 21">
            <a:extLst>
              <a:ext uri="{FF2B5EF4-FFF2-40B4-BE49-F238E27FC236}">
                <a16:creationId xmlns:a16="http://schemas.microsoft.com/office/drawing/2014/main" id="{0BE3AFD1-F3D9-4829-914D-BC5CF379793C}"/>
              </a:ext>
            </a:extLst>
          </p:cNvPr>
          <p:cNvSpPr txBox="1"/>
          <p:nvPr/>
        </p:nvSpPr>
        <p:spPr>
          <a:xfrm>
            <a:off x="7358956" y="4732544"/>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livres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amis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4" name="Action Button: Custom 16">
            <a:hlinkClick r:id="" action="ppaction://noaction" highlightClick="1">
              <a:snd r:embed="rId3" name="1beep.wav"/>
            </a:hlinkClick>
            <a:extLst>
              <a:ext uri="{FF2B5EF4-FFF2-40B4-BE49-F238E27FC236}">
                <a16:creationId xmlns:a16="http://schemas.microsoft.com/office/drawing/2014/main" id="{46AAF208-935B-43FC-B7EF-418E0ECFBC68}"/>
              </a:ext>
            </a:extLst>
          </p:cNvPr>
          <p:cNvSpPr/>
          <p:nvPr/>
        </p:nvSpPr>
        <p:spPr>
          <a:xfrm>
            <a:off x="6752985" y="172016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4" name="2beep.wav"/>
            </a:hlinkClick>
            <a:extLst>
              <a:ext uri="{FF2B5EF4-FFF2-40B4-BE49-F238E27FC236}">
                <a16:creationId xmlns:a16="http://schemas.microsoft.com/office/drawing/2014/main" id="{2DE5B6C6-77D2-40A1-A57D-AA25D3B84F64}"/>
              </a:ext>
            </a:extLst>
          </p:cNvPr>
          <p:cNvSpPr/>
          <p:nvPr/>
        </p:nvSpPr>
        <p:spPr>
          <a:xfrm>
            <a:off x="6749534" y="232433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5" name="3beep.wav"/>
            </a:hlinkClick>
            <a:extLst>
              <a:ext uri="{FF2B5EF4-FFF2-40B4-BE49-F238E27FC236}">
                <a16:creationId xmlns:a16="http://schemas.microsoft.com/office/drawing/2014/main" id="{AADEED93-E0BE-453C-900A-74C229C674AE}"/>
              </a:ext>
            </a:extLst>
          </p:cNvPr>
          <p:cNvSpPr/>
          <p:nvPr/>
        </p:nvSpPr>
        <p:spPr>
          <a:xfrm>
            <a:off x="6749534" y="2928501"/>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6" name="4beep.wav"/>
            </a:hlinkClick>
            <a:extLst>
              <a:ext uri="{FF2B5EF4-FFF2-40B4-BE49-F238E27FC236}">
                <a16:creationId xmlns:a16="http://schemas.microsoft.com/office/drawing/2014/main" id="{9FC8948F-DE4B-4055-B6BD-B85A8A43C0D5}"/>
              </a:ext>
            </a:extLst>
          </p:cNvPr>
          <p:cNvSpPr/>
          <p:nvPr/>
        </p:nvSpPr>
        <p:spPr>
          <a:xfrm>
            <a:off x="6749534" y="3532667"/>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0" name="Action Button: Custom 16">
            <a:hlinkClick r:id="" action="ppaction://noaction" highlightClick="1">
              <a:snd r:embed="rId7" name="5beep.wav"/>
            </a:hlinkClick>
            <a:extLst>
              <a:ext uri="{FF2B5EF4-FFF2-40B4-BE49-F238E27FC236}">
                <a16:creationId xmlns:a16="http://schemas.microsoft.com/office/drawing/2014/main" id="{7D0C37C9-9331-4AA2-8EC8-7B90C63E8452}"/>
              </a:ext>
            </a:extLst>
          </p:cNvPr>
          <p:cNvSpPr/>
          <p:nvPr/>
        </p:nvSpPr>
        <p:spPr>
          <a:xfrm>
            <a:off x="6749534" y="413683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1" name="Action Button: Custom 16">
            <a:hlinkClick r:id="" action="ppaction://noaction" highlightClick="1">
              <a:snd r:embed="rId8" name="6beep.wav"/>
            </a:hlinkClick>
            <a:extLst>
              <a:ext uri="{FF2B5EF4-FFF2-40B4-BE49-F238E27FC236}">
                <a16:creationId xmlns:a16="http://schemas.microsoft.com/office/drawing/2014/main" id="{C30D8349-0DA9-4FA0-A073-8ACE06F4F854}"/>
              </a:ext>
            </a:extLst>
          </p:cNvPr>
          <p:cNvSpPr/>
          <p:nvPr/>
        </p:nvSpPr>
        <p:spPr>
          <a:xfrm>
            <a:off x="6749534" y="47409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6" name="TextBox 35">
            <a:extLst>
              <a:ext uri="{FF2B5EF4-FFF2-40B4-BE49-F238E27FC236}">
                <a16:creationId xmlns:a16="http://schemas.microsoft.com/office/drawing/2014/main" id="{8FC15B0A-C161-40F5-99F8-6D01CDE9ABE8}"/>
              </a:ext>
            </a:extLst>
          </p:cNvPr>
          <p:cNvSpPr txBox="1"/>
          <p:nvPr/>
        </p:nvSpPr>
        <p:spPr>
          <a:xfrm>
            <a:off x="7330417" y="2925119"/>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professeurs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actrices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42" name="Rectangle 41">
            <a:extLst>
              <a:ext uri="{FF2B5EF4-FFF2-40B4-BE49-F238E27FC236}">
                <a16:creationId xmlns:a16="http://schemas.microsoft.com/office/drawing/2014/main" id="{7AD27C85-6AFB-486C-959E-EDD88497D9A1}"/>
              </a:ext>
            </a:extLst>
          </p:cNvPr>
          <p:cNvSpPr/>
          <p:nvPr/>
        </p:nvSpPr>
        <p:spPr>
          <a:xfrm>
            <a:off x="9875847" y="1673011"/>
            <a:ext cx="1664685" cy="479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3" name="Rectangle 42">
            <a:extLst>
              <a:ext uri="{FF2B5EF4-FFF2-40B4-BE49-F238E27FC236}">
                <a16:creationId xmlns:a16="http://schemas.microsoft.com/office/drawing/2014/main" id="{2BA6105B-C448-4712-A972-4D5A94F89A20}"/>
              </a:ext>
            </a:extLst>
          </p:cNvPr>
          <p:cNvSpPr/>
          <p:nvPr/>
        </p:nvSpPr>
        <p:spPr>
          <a:xfrm>
            <a:off x="8803422" y="2368338"/>
            <a:ext cx="741413" cy="354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4" name="Rectangle 43">
            <a:extLst>
              <a:ext uri="{FF2B5EF4-FFF2-40B4-BE49-F238E27FC236}">
                <a16:creationId xmlns:a16="http://schemas.microsoft.com/office/drawing/2014/main" id="{53654262-3B8A-4277-B201-1074A87B292F}"/>
              </a:ext>
            </a:extLst>
          </p:cNvPr>
          <p:cNvSpPr/>
          <p:nvPr/>
        </p:nvSpPr>
        <p:spPr>
          <a:xfrm>
            <a:off x="10181212" y="2936826"/>
            <a:ext cx="1281322" cy="38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5" name="Rectangle 44">
            <a:extLst>
              <a:ext uri="{FF2B5EF4-FFF2-40B4-BE49-F238E27FC236}">
                <a16:creationId xmlns:a16="http://schemas.microsoft.com/office/drawing/2014/main" id="{4B7A365A-3201-4B7B-B72D-214141DF2CA5}"/>
              </a:ext>
            </a:extLst>
          </p:cNvPr>
          <p:cNvSpPr/>
          <p:nvPr/>
        </p:nvSpPr>
        <p:spPr>
          <a:xfrm>
            <a:off x="10259210" y="3546569"/>
            <a:ext cx="1281322" cy="38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6" name="Rectangle 45">
            <a:extLst>
              <a:ext uri="{FF2B5EF4-FFF2-40B4-BE49-F238E27FC236}">
                <a16:creationId xmlns:a16="http://schemas.microsoft.com/office/drawing/2014/main" id="{81F8D2D7-6457-4D3D-92BB-AF320F41BB7F}"/>
              </a:ext>
            </a:extLst>
          </p:cNvPr>
          <p:cNvSpPr/>
          <p:nvPr/>
        </p:nvSpPr>
        <p:spPr>
          <a:xfrm>
            <a:off x="8803421" y="4130369"/>
            <a:ext cx="1566913" cy="340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7" name="Rectangle 46">
            <a:extLst>
              <a:ext uri="{FF2B5EF4-FFF2-40B4-BE49-F238E27FC236}">
                <a16:creationId xmlns:a16="http://schemas.microsoft.com/office/drawing/2014/main" id="{7ABBF686-DF64-405E-A30C-0C669966E886}"/>
              </a:ext>
            </a:extLst>
          </p:cNvPr>
          <p:cNvSpPr/>
          <p:nvPr/>
        </p:nvSpPr>
        <p:spPr>
          <a:xfrm>
            <a:off x="9475753" y="4774979"/>
            <a:ext cx="1566913" cy="340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2" name="Group 1">
            <a:extLst>
              <a:ext uri="{FF2B5EF4-FFF2-40B4-BE49-F238E27FC236}">
                <a16:creationId xmlns:a16="http://schemas.microsoft.com/office/drawing/2014/main" id="{D00BB202-BB0E-473D-BC00-4EB09BBFAE84}"/>
              </a:ext>
            </a:extLst>
          </p:cNvPr>
          <p:cNvGrpSpPr/>
          <p:nvPr/>
        </p:nvGrpSpPr>
        <p:grpSpPr>
          <a:xfrm>
            <a:off x="310618" y="3746004"/>
            <a:ext cx="5503102" cy="2440333"/>
            <a:chOff x="310618" y="3746004"/>
            <a:chExt cx="5503102" cy="2440333"/>
          </a:xfrm>
        </p:grpSpPr>
        <p:pic>
          <p:nvPicPr>
            <p:cNvPr id="10242" name="Picture 2" descr="School Design, Building, Learning, Architecture">
              <a:extLst>
                <a:ext uri="{FF2B5EF4-FFF2-40B4-BE49-F238E27FC236}">
                  <a16:creationId xmlns:a16="http://schemas.microsoft.com/office/drawing/2014/main" id="{8BDFC00B-A56D-4494-AF42-A380F20CB7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618" y="3746004"/>
              <a:ext cx="4493622" cy="22468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logo&#10;&#10;Description automatically generated">
              <a:extLst>
                <a:ext uri="{FF2B5EF4-FFF2-40B4-BE49-F238E27FC236}">
                  <a16:creationId xmlns:a16="http://schemas.microsoft.com/office/drawing/2014/main" id="{61E68C83-CC82-4C84-A80B-BAE58DCB61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66909" y="3939526"/>
              <a:ext cx="2246811" cy="2246811"/>
            </a:xfrm>
            <a:prstGeom prst="rect">
              <a:avLst/>
            </a:prstGeom>
          </p:spPr>
        </p:pic>
      </p:grpSp>
    </p:spTree>
    <p:extLst>
      <p:ext uri="{BB962C8B-B14F-4D97-AF65-F5344CB8AC3E}">
        <p14:creationId xmlns:p14="http://schemas.microsoft.com/office/powerpoint/2010/main" val="300034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p:txBody>
          <a:bodyPr>
            <a:normAutofit/>
          </a:bodyPr>
          <a:lstStyle/>
          <a:p>
            <a:r>
              <a:rPr lang="en-GB" sz="3600" b="1" dirty="0">
                <a:solidFill>
                  <a:schemeClr val="bg1"/>
                </a:solidFill>
              </a:rPr>
              <a:t>La 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103D8899-F16C-4DE1-8EE1-E48EAEF25550}"/>
              </a:ext>
            </a:extLst>
          </p:cNvPr>
          <p:cNvSpPr txBox="1"/>
          <p:nvPr/>
        </p:nvSpPr>
        <p:spPr>
          <a:xfrm>
            <a:off x="180000" y="1296001"/>
            <a:ext cx="591599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giving you a tour of her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is she showing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Speech Bubble: Rectangle with Corners Rounded 33">
            <a:extLst>
              <a:ext uri="{FF2B5EF4-FFF2-40B4-BE49-F238E27FC236}">
                <a16:creationId xmlns:a16="http://schemas.microsoft.com/office/drawing/2014/main" id="{EB485951-13F1-46A4-9FC2-5F79A7A0C3C3}"/>
              </a:ext>
            </a:extLst>
          </p:cNvPr>
          <p:cNvSpPr/>
          <p:nvPr/>
        </p:nvSpPr>
        <p:spPr>
          <a:xfrm>
            <a:off x="6363024" y="1419137"/>
            <a:ext cx="5546895" cy="3977322"/>
          </a:xfrm>
          <a:prstGeom prst="wedgeRoundRectCallout">
            <a:avLst>
              <a:gd name="adj1" fmla="val -57229"/>
              <a:gd name="adj2" fmla="val 19397"/>
              <a:gd name="adj3" fmla="val 16667"/>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5" name="TextBox 34">
            <a:extLst>
              <a:ext uri="{FF2B5EF4-FFF2-40B4-BE49-F238E27FC236}">
                <a16:creationId xmlns:a16="http://schemas.microsoft.com/office/drawing/2014/main" id="{78DF5E21-96E0-47E6-B78B-D3EB7D58C33B}"/>
              </a:ext>
            </a:extLst>
          </p:cNvPr>
          <p:cNvSpPr txBox="1"/>
          <p:nvPr/>
        </p:nvSpPr>
        <p:spPr>
          <a:xfrm>
            <a:off x="7330419" y="1735159"/>
            <a:ext cx="46815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garçons /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ordinateurs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Times New Roman" panose="02020603050405020304" pitchFamily="18" charset="0"/>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A7D92426-D505-4B4C-802E-4F8579798D97}"/>
              </a:ext>
            </a:extLst>
          </p:cNvPr>
          <p:cNvSpPr txBox="1"/>
          <p:nvPr/>
        </p:nvSpPr>
        <p:spPr>
          <a:xfrm>
            <a:off x="7330418" y="2337634"/>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filles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acteurs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2" name="TextBox 41">
            <a:extLst>
              <a:ext uri="{FF2B5EF4-FFF2-40B4-BE49-F238E27FC236}">
                <a16:creationId xmlns:a16="http://schemas.microsoft.com/office/drawing/2014/main" id="{CF568028-2A8D-4453-8350-67593F6F0540}"/>
              </a:ext>
            </a:extLst>
          </p:cNvPr>
          <p:cNvSpPr txBox="1"/>
          <p:nvPr/>
        </p:nvSpPr>
        <p:spPr>
          <a:xfrm>
            <a:off x="7330417" y="3542584"/>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ordinateurs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vélos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3" name="TextBox 42">
            <a:extLst>
              <a:ext uri="{FF2B5EF4-FFF2-40B4-BE49-F238E27FC236}">
                <a16:creationId xmlns:a16="http://schemas.microsoft.com/office/drawing/2014/main" id="{7B9C18E9-3013-4B7C-8428-DDAA33E278B8}"/>
              </a:ext>
            </a:extLst>
          </p:cNvPr>
          <p:cNvSpPr txBox="1"/>
          <p:nvPr/>
        </p:nvSpPr>
        <p:spPr>
          <a:xfrm>
            <a:off x="7330418" y="4145059"/>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personnes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amies.</a:t>
            </a:r>
          </a:p>
        </p:txBody>
      </p:sp>
      <p:sp>
        <p:nvSpPr>
          <p:cNvPr id="44" name="TextBox 43">
            <a:extLst>
              <a:ext uri="{FF2B5EF4-FFF2-40B4-BE49-F238E27FC236}">
                <a16:creationId xmlns:a16="http://schemas.microsoft.com/office/drawing/2014/main" id="{8B8676FC-B773-401B-9D8D-9362212C792F}"/>
              </a:ext>
            </a:extLst>
          </p:cNvPr>
          <p:cNvSpPr txBox="1"/>
          <p:nvPr/>
        </p:nvSpPr>
        <p:spPr>
          <a:xfrm>
            <a:off x="7358956" y="4747534"/>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livres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amis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46" name="Action Button: Custom 16">
            <a:hlinkClick r:id="" action="ppaction://noaction" highlightClick="1">
              <a:snd r:embed="rId3" name="1.wav"/>
            </a:hlinkClick>
            <a:extLst>
              <a:ext uri="{FF2B5EF4-FFF2-40B4-BE49-F238E27FC236}">
                <a16:creationId xmlns:a16="http://schemas.microsoft.com/office/drawing/2014/main" id="{F5D8B846-4DAF-4547-8FFD-37539A6D6478}"/>
              </a:ext>
            </a:extLst>
          </p:cNvPr>
          <p:cNvSpPr/>
          <p:nvPr/>
        </p:nvSpPr>
        <p:spPr>
          <a:xfrm>
            <a:off x="6752985" y="173515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7" name="Action Button: Custom 16">
            <a:hlinkClick r:id="" action="ppaction://noaction" highlightClick="1">
              <a:snd r:embed="rId4" name="2.wav"/>
            </a:hlinkClick>
            <a:extLst>
              <a:ext uri="{FF2B5EF4-FFF2-40B4-BE49-F238E27FC236}">
                <a16:creationId xmlns:a16="http://schemas.microsoft.com/office/drawing/2014/main" id="{D1C85C35-DA5B-4191-B867-B8F02E3AAA1B}"/>
              </a:ext>
            </a:extLst>
          </p:cNvPr>
          <p:cNvSpPr/>
          <p:nvPr/>
        </p:nvSpPr>
        <p:spPr>
          <a:xfrm>
            <a:off x="6749534" y="233932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8" name="Action Button: Custom 16">
            <a:hlinkClick r:id="" action="ppaction://noaction" highlightClick="1">
              <a:snd r:embed="rId5" name="3.wav"/>
            </a:hlinkClick>
            <a:extLst>
              <a:ext uri="{FF2B5EF4-FFF2-40B4-BE49-F238E27FC236}">
                <a16:creationId xmlns:a16="http://schemas.microsoft.com/office/drawing/2014/main" id="{4FF5274C-E069-4BF5-A147-BFA2924DD00E}"/>
              </a:ext>
            </a:extLst>
          </p:cNvPr>
          <p:cNvSpPr/>
          <p:nvPr/>
        </p:nvSpPr>
        <p:spPr>
          <a:xfrm>
            <a:off x="6749534" y="2943491"/>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9" name="Action Button: Custom 16">
            <a:hlinkClick r:id="" action="ppaction://noaction" highlightClick="1">
              <a:snd r:embed="rId6" name="4.wav"/>
            </a:hlinkClick>
            <a:extLst>
              <a:ext uri="{FF2B5EF4-FFF2-40B4-BE49-F238E27FC236}">
                <a16:creationId xmlns:a16="http://schemas.microsoft.com/office/drawing/2014/main" id="{86A09658-712B-4A9E-B306-3C02C208C073}"/>
              </a:ext>
            </a:extLst>
          </p:cNvPr>
          <p:cNvSpPr/>
          <p:nvPr/>
        </p:nvSpPr>
        <p:spPr>
          <a:xfrm>
            <a:off x="6749534" y="3547657"/>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0" name="Action Button: Custom 16">
            <a:hlinkClick r:id="" action="ppaction://noaction" highlightClick="1">
              <a:snd r:embed="rId7" name="5.wav"/>
            </a:hlinkClick>
            <a:extLst>
              <a:ext uri="{FF2B5EF4-FFF2-40B4-BE49-F238E27FC236}">
                <a16:creationId xmlns:a16="http://schemas.microsoft.com/office/drawing/2014/main" id="{F0F7071B-8154-4837-AA7F-8B6878320A58}"/>
              </a:ext>
            </a:extLst>
          </p:cNvPr>
          <p:cNvSpPr/>
          <p:nvPr/>
        </p:nvSpPr>
        <p:spPr>
          <a:xfrm>
            <a:off x="6749534" y="415182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1" name="Action Button: Custom 16">
            <a:hlinkClick r:id="" action="ppaction://noaction" highlightClick="1">
              <a:snd r:embed="rId8" name="6.wav"/>
            </a:hlinkClick>
            <a:extLst>
              <a:ext uri="{FF2B5EF4-FFF2-40B4-BE49-F238E27FC236}">
                <a16:creationId xmlns:a16="http://schemas.microsoft.com/office/drawing/2014/main" id="{B22611E8-24A9-49B2-A238-1CF43A8DD197}"/>
              </a:ext>
            </a:extLst>
          </p:cNvPr>
          <p:cNvSpPr/>
          <p:nvPr/>
        </p:nvSpPr>
        <p:spPr>
          <a:xfrm>
            <a:off x="6749534" y="475598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5" name="TextBox 54">
            <a:extLst>
              <a:ext uri="{FF2B5EF4-FFF2-40B4-BE49-F238E27FC236}">
                <a16:creationId xmlns:a16="http://schemas.microsoft.com/office/drawing/2014/main" id="{5064B206-1C90-41AC-99B0-82232DB88C4E}"/>
              </a:ext>
            </a:extLst>
          </p:cNvPr>
          <p:cNvSpPr txBox="1"/>
          <p:nvPr/>
        </p:nvSpPr>
        <p:spPr>
          <a:xfrm>
            <a:off x="7330417" y="2940109"/>
            <a:ext cx="45326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Voici</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professeurs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actrices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56" name="Rectangle 55">
            <a:extLst>
              <a:ext uri="{FF2B5EF4-FFF2-40B4-BE49-F238E27FC236}">
                <a16:creationId xmlns:a16="http://schemas.microsoft.com/office/drawing/2014/main" id="{F6A9B345-D5EE-4E2E-B6D7-CF33E475FF0F}"/>
              </a:ext>
            </a:extLst>
          </p:cNvPr>
          <p:cNvSpPr/>
          <p:nvPr/>
        </p:nvSpPr>
        <p:spPr>
          <a:xfrm>
            <a:off x="9875847" y="1688001"/>
            <a:ext cx="1664685" cy="479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7" name="Rectangle 56">
            <a:extLst>
              <a:ext uri="{FF2B5EF4-FFF2-40B4-BE49-F238E27FC236}">
                <a16:creationId xmlns:a16="http://schemas.microsoft.com/office/drawing/2014/main" id="{42976711-E605-470B-A347-B211EE2BAE54}"/>
              </a:ext>
            </a:extLst>
          </p:cNvPr>
          <p:cNvSpPr/>
          <p:nvPr/>
        </p:nvSpPr>
        <p:spPr>
          <a:xfrm>
            <a:off x="8803422" y="2383328"/>
            <a:ext cx="741413" cy="354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8" name="Rectangle 57">
            <a:extLst>
              <a:ext uri="{FF2B5EF4-FFF2-40B4-BE49-F238E27FC236}">
                <a16:creationId xmlns:a16="http://schemas.microsoft.com/office/drawing/2014/main" id="{12888FEE-024D-4D31-A193-0AF5D1CB84C4}"/>
              </a:ext>
            </a:extLst>
          </p:cNvPr>
          <p:cNvSpPr/>
          <p:nvPr/>
        </p:nvSpPr>
        <p:spPr>
          <a:xfrm>
            <a:off x="10181212" y="2951816"/>
            <a:ext cx="1281322" cy="38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9" name="Rectangle 58">
            <a:extLst>
              <a:ext uri="{FF2B5EF4-FFF2-40B4-BE49-F238E27FC236}">
                <a16:creationId xmlns:a16="http://schemas.microsoft.com/office/drawing/2014/main" id="{9B6B905B-1C7D-4BE9-AB14-D6B695B8336F}"/>
              </a:ext>
            </a:extLst>
          </p:cNvPr>
          <p:cNvSpPr/>
          <p:nvPr/>
        </p:nvSpPr>
        <p:spPr>
          <a:xfrm>
            <a:off x="10259210" y="3561559"/>
            <a:ext cx="1281322" cy="38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0" name="Rectangle 59">
            <a:extLst>
              <a:ext uri="{FF2B5EF4-FFF2-40B4-BE49-F238E27FC236}">
                <a16:creationId xmlns:a16="http://schemas.microsoft.com/office/drawing/2014/main" id="{EC2F7579-9977-4BD3-8E3E-73164C488B03}"/>
              </a:ext>
            </a:extLst>
          </p:cNvPr>
          <p:cNvSpPr/>
          <p:nvPr/>
        </p:nvSpPr>
        <p:spPr>
          <a:xfrm>
            <a:off x="8803421" y="4145359"/>
            <a:ext cx="1566913" cy="340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1" name="Rectangle 60">
            <a:extLst>
              <a:ext uri="{FF2B5EF4-FFF2-40B4-BE49-F238E27FC236}">
                <a16:creationId xmlns:a16="http://schemas.microsoft.com/office/drawing/2014/main" id="{52437C03-8426-4E20-9B95-48AFE0EEB416}"/>
              </a:ext>
            </a:extLst>
          </p:cNvPr>
          <p:cNvSpPr/>
          <p:nvPr/>
        </p:nvSpPr>
        <p:spPr>
          <a:xfrm>
            <a:off x="9475753" y="4789969"/>
            <a:ext cx="1566913" cy="340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64" name="Group 63">
            <a:extLst>
              <a:ext uri="{FF2B5EF4-FFF2-40B4-BE49-F238E27FC236}">
                <a16:creationId xmlns:a16="http://schemas.microsoft.com/office/drawing/2014/main" id="{C73B97B8-DE9B-4AA4-AA5F-5EE5CF772AC8}"/>
              </a:ext>
            </a:extLst>
          </p:cNvPr>
          <p:cNvGrpSpPr/>
          <p:nvPr/>
        </p:nvGrpSpPr>
        <p:grpSpPr>
          <a:xfrm>
            <a:off x="310618" y="3746004"/>
            <a:ext cx="5503102" cy="2440333"/>
            <a:chOff x="310618" y="3746004"/>
            <a:chExt cx="5503102" cy="2440333"/>
          </a:xfrm>
        </p:grpSpPr>
        <p:pic>
          <p:nvPicPr>
            <p:cNvPr id="65" name="Picture 2" descr="School Design, Building, Learning, Architecture">
              <a:extLst>
                <a:ext uri="{FF2B5EF4-FFF2-40B4-BE49-F238E27FC236}">
                  <a16:creationId xmlns:a16="http://schemas.microsoft.com/office/drawing/2014/main" id="{0347D942-502B-4629-AC1F-B26FAE424C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618" y="3746004"/>
              <a:ext cx="4493622" cy="224681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A close up of a logo&#10;&#10;Description automatically generated">
              <a:extLst>
                <a:ext uri="{FF2B5EF4-FFF2-40B4-BE49-F238E27FC236}">
                  <a16:creationId xmlns:a16="http://schemas.microsoft.com/office/drawing/2014/main" id="{EB05A7F5-F54E-44C7-BD8E-9BAF74A708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66909" y="3939526"/>
              <a:ext cx="2246811" cy="2246811"/>
            </a:xfrm>
            <a:prstGeom prst="rect">
              <a:avLst/>
            </a:prstGeom>
          </p:spPr>
        </p:pic>
      </p:grpSp>
    </p:spTree>
    <p:extLst>
      <p:ext uri="{BB962C8B-B14F-4D97-AF65-F5344CB8AC3E}">
        <p14:creationId xmlns:p14="http://schemas.microsoft.com/office/powerpoint/2010/main" val="34327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60" grpId="0" animBg="1"/>
      <p:bldP spid="6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a:solidFill>
                  <a:schemeClr val="bg1"/>
                </a:solidFill>
              </a:rPr>
              <a:t>Devoirs</a:t>
            </a:r>
          </a:p>
        </p:txBody>
      </p:sp>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a:t>
            </a:r>
            <a:r>
              <a:rPr lang="en-GB" sz="28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7</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	</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Term 1.1 Week 4</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6" name="Picture 15" descr="A blue cartoon face with orange headphones&#10;&#10;Description automatically generated">
            <a:extLst>
              <a:ext uri="{FF2B5EF4-FFF2-40B4-BE49-F238E27FC236}">
                <a16:creationId xmlns:a16="http://schemas.microsoft.com/office/drawing/2014/main" id="{3D0BB654-E055-4948-8588-A94C9BE358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467" y="255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606528" y="1362391"/>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descr="small chil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0979" y="1605396"/>
            <a:ext cx="1090041" cy="1740198"/>
          </a:xfrm>
          <a:prstGeom prst="rect">
            <a:avLst/>
          </a:prstGeom>
        </p:spPr>
      </p:pic>
      <p:sp>
        <p:nvSpPr>
          <p:cNvPr id="3" name="TextBox 2"/>
          <p:cNvSpPr txBox="1"/>
          <p:nvPr/>
        </p:nvSpPr>
        <p:spPr>
          <a:xfrm>
            <a:off x="4753339" y="3242343"/>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grpSp>
        <p:nvGrpSpPr>
          <p:cNvPr id="22" name="Group 21" descr="tall boy and small boy with an arrow pointing to the tall boy"/>
          <p:cNvGrpSpPr/>
          <p:nvPr/>
        </p:nvGrpSpPr>
        <p:grpSpPr>
          <a:xfrm>
            <a:off x="1208907" y="1362391"/>
            <a:ext cx="1667202" cy="1953518"/>
            <a:chOff x="12297240" y="3985624"/>
            <a:chExt cx="1667202" cy="1953518"/>
          </a:xfrm>
        </p:grpSpPr>
        <p:pic>
          <p:nvPicPr>
            <p:cNvPr id="23" name="Picture 22" descr="tall boy and small boy with an arrow pointing to the t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24" name="Picture 23" descr="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25" name="Down Arrow 24"/>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9" name="Picture 28" descr="person questioning things"/>
          <p:cNvPicPr>
            <a:picLocks noChangeAspect="1"/>
          </p:cNvPicPr>
          <p:nvPr/>
        </p:nvPicPr>
        <p:blipFill>
          <a:blip r:embed="rId1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47506" y="4587548"/>
            <a:ext cx="1084390" cy="1450738"/>
          </a:xfrm>
          <a:prstGeom prst="rect">
            <a:avLst/>
          </a:prstGeom>
        </p:spPr>
      </p:pic>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Rectangle 26"/>
          <p:cNvSpPr/>
          <p:nvPr/>
        </p:nvSpPr>
        <p:spPr>
          <a:xfrm>
            <a:off x="5045070" y="5538133"/>
            <a:ext cx="21018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take]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pic>
        <p:nvPicPr>
          <p:cNvPr id="26" name="Picture 25" descr="clock with no arrows"/>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296549" y="1674250"/>
            <a:ext cx="1112108" cy="1112108"/>
          </a:xfrm>
          <a:prstGeom prst="rect">
            <a:avLst/>
          </a:prstGeom>
          <a:effectLst>
            <a:outerShdw blurRad="50800" dist="38100" dir="5400000" algn="t" rotWithShape="0">
              <a:prstClr val="black">
                <a:alpha val="40000"/>
              </a:prstClr>
            </a:outerShdw>
          </a:effectLst>
        </p:spPr>
      </p:pic>
      <p:sp>
        <p:nvSpPr>
          <p:cNvPr id="13" name="TextBox 12" descr="question mark"/>
          <p:cNvSpPr txBox="1"/>
          <p:nvPr/>
        </p:nvSpPr>
        <p:spPr>
          <a:xfrm>
            <a:off x="10408657" y="1625586"/>
            <a:ext cx="7567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F66400"/>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2" name="Picture 1" descr="repeat arrow"/>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761004">
            <a:off x="9381799" y="4536353"/>
            <a:ext cx="1402522" cy="1404473"/>
          </a:xfrm>
          <a:prstGeom prst="rect">
            <a:avLst/>
          </a:prstGeom>
        </p:spPr>
      </p:pic>
    </p:spTree>
    <p:extLst>
      <p:ext uri="{BB962C8B-B14F-4D97-AF65-F5344CB8AC3E}">
        <p14:creationId xmlns:p14="http://schemas.microsoft.com/office/powerpoint/2010/main" val="290738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enfant.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en enfant.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6" name="en gran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en gran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en quand.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subTnLst>
                                    <p:audio>
                                      <p:cMediaNode>
                                        <p:cTn display="0" masterRel="sameClick">
                                          <p:stCondLst>
                                            <p:cond evt="begin" delay="0">
                                              <p:tn val="36"/>
                                            </p:cond>
                                          </p:stCondLst>
                                          <p:endCondLst>
                                            <p:cond evt="onStopAudio" delay="0">
                                              <p:tgtEl>
                                                <p:sldTgt/>
                                              </p:tgtEl>
                                            </p:cond>
                                          </p:endCondLst>
                                        </p:cTn>
                                        <p:tgtEl>
                                          <p:sndTgt r:embed="rId7" name="en quand.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8" name="en pens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8" name="en pens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9" name="en prendr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9" name="en prendr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500"/>
                                        <p:tgtEl>
                                          <p:spTgt spid="20"/>
                                        </p:tgtEl>
                                      </p:cBhvr>
                                    </p:animEffect>
                                  </p:childTnLst>
                                  <p:subTnLst>
                                    <p:audio>
                                      <p:cMediaNode>
                                        <p:cTn display="0" masterRel="sameClick">
                                          <p:stCondLst>
                                            <p:cond evt="begin" delay="0">
                                              <p:tn val="64"/>
                                            </p:cond>
                                          </p:stCondLst>
                                          <p:endCondLst>
                                            <p:cond evt="onStopAudio" delay="0">
                                              <p:tgtEl>
                                                <p:sldTgt/>
                                              </p:tgtEl>
                                            </p:cond>
                                          </p:endCondLst>
                                        </p:cTn>
                                        <p:tgtEl>
                                          <p:sndTgt r:embed="rId10" name="en encor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en enco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3" grpId="0"/>
      <p:bldP spid="6" grpId="0"/>
      <p:bldP spid="5" grpId="0"/>
      <p:bldP spid="15" grpId="0"/>
      <p:bldP spid="27" grpId="0"/>
      <p:bldP spid="17" grpId="0"/>
      <p:bldP spid="13"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467" y="320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606528" y="1362391"/>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753339" y="3242343"/>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10" name="Picture 9" descr="small child">
            <a:extLst>
              <a:ext uri="{FF2B5EF4-FFF2-40B4-BE49-F238E27FC236}">
                <a16:creationId xmlns:a16="http://schemas.microsoft.com/office/drawing/2014/main" id="{D02B27DE-2B6E-C24A-A5BE-FFF7BB028EB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50979" y="1605396"/>
            <a:ext cx="1090041" cy="1740198"/>
          </a:xfrm>
          <a:prstGeom prst="rect">
            <a:avLst/>
          </a:prstGeom>
        </p:spPr>
      </p:pic>
    </p:spTree>
    <p:extLst>
      <p:ext uri="{BB962C8B-B14F-4D97-AF65-F5344CB8AC3E}">
        <p14:creationId xmlns:p14="http://schemas.microsoft.com/office/powerpoint/2010/main" val="102157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enfant.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en enfant.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6" name="en grand.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7" name="en quan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8" name="en pen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9" name="en prendr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subTnLst>
                                    <p:audio>
                                      <p:cMediaNode>
                                        <p:cTn display="0" masterRel="sameClick">
                                          <p:stCondLst>
                                            <p:cond evt="begin" delay="0">
                                              <p:tn val="41"/>
                                            </p:cond>
                                          </p:stCondLst>
                                          <p:endCondLst>
                                            <p:cond evt="onStopAudio" delay="0">
                                              <p:tgtEl>
                                                <p:sldTgt/>
                                              </p:tgtEl>
                                            </p:cond>
                                          </p:endCondLst>
                                        </p:cTn>
                                        <p:tgtEl>
                                          <p:sndTgt r:embed="rId10" name="en enco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P spid="6" grpId="0"/>
      <p:bldP spid="5" grpId="0"/>
      <p:bldP spid="15" grpId="0"/>
      <p:bldP spid="17"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467" y="32050"/>
            <a:ext cx="10515600" cy="1325563"/>
          </a:xfrm>
        </p:spPr>
        <p:txBody>
          <a:bodyPr>
            <a:normAutofit fontScale="90000"/>
          </a:bodyPr>
          <a:lstStyle/>
          <a:p>
            <a:pPr algn="ctr"/>
            <a:r>
              <a:rPr lang="en-GB" sz="13300" b="1" dirty="0" err="1">
                <a:solidFill>
                  <a:srgbClr val="115076"/>
                </a:solidFill>
                <a:cs typeface="Calibri" panose="020F0502020204030204" pitchFamily="34" charset="0"/>
              </a:rPr>
              <a:t>en</a:t>
            </a:r>
            <a:r>
              <a:rPr lang="en-GB" sz="13300" b="1" dirty="0">
                <a:solidFill>
                  <a:srgbClr val="115076"/>
                </a:solidFill>
                <a:cs typeface="Calibri" panose="020F0502020204030204" pitchFamily="34" charset="0"/>
              </a:rPr>
              <a:t>/an</a:t>
            </a:r>
            <a:endParaRPr lang="en-GB" dirty="0"/>
          </a:p>
        </p:txBody>
      </p:sp>
      <p:sp>
        <p:nvSpPr>
          <p:cNvPr id="7" name="Rounded Rectangle 6" descr="rectangle"/>
          <p:cNvSpPr/>
          <p:nvPr/>
        </p:nvSpPr>
        <p:spPr>
          <a:xfrm>
            <a:off x="4606528" y="1362391"/>
            <a:ext cx="2903478" cy="2982016"/>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4753339" y="3242343"/>
            <a:ext cx="275666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sp>
        <p:nvSpPr>
          <p:cNvPr id="6" name="TextBox 5"/>
          <p:cNvSpPr txBox="1"/>
          <p:nvPr/>
        </p:nvSpPr>
        <p:spPr>
          <a:xfrm>
            <a:off x="837073" y="451542"/>
            <a:ext cx="2584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5" name="TextBox 4"/>
          <p:cNvSpPr txBox="1"/>
          <p:nvPr/>
        </p:nvSpPr>
        <p:spPr>
          <a:xfrm>
            <a:off x="871932" y="3621609"/>
            <a:ext cx="29563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3881821" y="4656506"/>
            <a:ext cx="44769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8220785" y="430059"/>
            <a:ext cx="381525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6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20" name="TextBox 19"/>
          <p:cNvSpPr txBox="1"/>
          <p:nvPr/>
        </p:nvSpPr>
        <p:spPr>
          <a:xfrm>
            <a:off x="8150257" y="3574135"/>
            <a:ext cx="3815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core</a:t>
            </a:r>
          </a:p>
        </p:txBody>
      </p:sp>
      <p:pic>
        <p:nvPicPr>
          <p:cNvPr id="10" name="Picture 9" descr="small child">
            <a:extLst>
              <a:ext uri="{FF2B5EF4-FFF2-40B4-BE49-F238E27FC236}">
                <a16:creationId xmlns:a16="http://schemas.microsoft.com/office/drawing/2014/main" id="{D02B27DE-2B6E-C24A-A5BE-FFF7BB028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979" y="1605396"/>
            <a:ext cx="1090041" cy="1740198"/>
          </a:xfrm>
          <a:prstGeom prst="rect">
            <a:avLst/>
          </a:prstGeom>
        </p:spPr>
      </p:pic>
    </p:spTree>
    <p:extLst>
      <p:ext uri="{BB962C8B-B14F-4D97-AF65-F5344CB8AC3E}">
        <p14:creationId xmlns:p14="http://schemas.microsoft.com/office/powerpoint/2010/main" val="116977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P spid="6" grpId="0"/>
      <p:bldP spid="5" grpId="0"/>
      <p:bldP spid="15" grpId="0"/>
      <p:bldP spid="17"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0" y="213557"/>
            <a:ext cx="2991796" cy="647577"/>
          </a:xfrm>
        </p:spPr>
        <p:txBody>
          <a:bodyPr>
            <a:normAutofit/>
          </a:bodyPr>
          <a:lstStyle/>
          <a:p>
            <a:r>
              <a:rPr lang="es-AR" sz="3200" b="1" dirty="0">
                <a:solidFill>
                  <a:schemeClr val="bg2"/>
                </a:solidFill>
                <a:latin typeface="Century Gothic" panose="020B0502020202020204" pitchFamily="34" charset="0"/>
                <a:cs typeface="Arial"/>
                <a:sym typeface="Arial"/>
              </a:rPr>
              <a:t>Phonétique</a:t>
            </a:r>
            <a:endParaRPr lang="en-GB" sz="3200" dirty="0">
              <a:solidFill>
                <a:schemeClr val="bg2"/>
              </a:solidFill>
            </a:endParaRPr>
          </a:p>
        </p:txBody>
      </p:sp>
      <p:pic>
        <p:nvPicPr>
          <p:cNvPr id="4" name="Graphic 3" descr="Line arrow Straight">
            <a:extLst>
              <a:ext uri="{FF2B5EF4-FFF2-40B4-BE49-F238E27FC236}">
                <a16:creationId xmlns:a16="http://schemas.microsoft.com/office/drawing/2014/main" id="{81F5588F-99F9-46B6-A6D1-61F1DB670A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060025" y="1004713"/>
            <a:ext cx="964560" cy="914400"/>
          </a:xfrm>
          <a:prstGeom prst="rect">
            <a:avLst/>
          </a:prstGeom>
        </p:spPr>
      </p:pic>
      <p:pic>
        <p:nvPicPr>
          <p:cNvPr id="6" name="Graphic 5" descr="Line arrow Horizontal U turn">
            <a:extLst>
              <a:ext uri="{FF2B5EF4-FFF2-40B4-BE49-F238E27FC236}">
                <a16:creationId xmlns:a16="http://schemas.microsoft.com/office/drawing/2014/main" id="{39ED6626-B64F-4E01-967C-3C755F0117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9619247" y="1736401"/>
            <a:ext cx="895054" cy="1193501"/>
          </a:xfrm>
          <a:prstGeom prst="rect">
            <a:avLst/>
          </a:prstGeom>
        </p:spPr>
      </p:pic>
      <p:pic>
        <p:nvPicPr>
          <p:cNvPr id="62" name="Graphic 61" descr="Line arrow Straight">
            <a:extLst>
              <a:ext uri="{FF2B5EF4-FFF2-40B4-BE49-F238E27FC236}">
                <a16:creationId xmlns:a16="http://schemas.microsoft.com/office/drawing/2014/main" id="{30DB6D3D-4264-4064-8D00-E7D98E22F3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5651661" y="1025965"/>
            <a:ext cx="824596" cy="914400"/>
          </a:xfrm>
          <a:prstGeom prst="rect">
            <a:avLst/>
          </a:prstGeom>
        </p:spPr>
      </p:pic>
      <p:pic>
        <p:nvPicPr>
          <p:cNvPr id="63" name="Graphic 62" descr="Line arrow Straight">
            <a:extLst>
              <a:ext uri="{FF2B5EF4-FFF2-40B4-BE49-F238E27FC236}">
                <a16:creationId xmlns:a16="http://schemas.microsoft.com/office/drawing/2014/main" id="{A493535D-FB88-4274-855E-874AA77916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8244520" y="1010094"/>
            <a:ext cx="824596" cy="914400"/>
          </a:xfrm>
          <a:prstGeom prst="rect">
            <a:avLst/>
          </a:prstGeom>
        </p:spPr>
      </p:pic>
      <p:pic>
        <p:nvPicPr>
          <p:cNvPr id="64" name="Graphic 63" descr="Line arrow Straight">
            <a:extLst>
              <a:ext uri="{FF2B5EF4-FFF2-40B4-BE49-F238E27FC236}">
                <a16:creationId xmlns:a16="http://schemas.microsoft.com/office/drawing/2014/main" id="{7552AC75-C721-4764-A414-B8016948D3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48677" y="4362565"/>
            <a:ext cx="834042" cy="914400"/>
          </a:xfrm>
          <a:prstGeom prst="rect">
            <a:avLst/>
          </a:prstGeom>
        </p:spPr>
      </p:pic>
      <p:pic>
        <p:nvPicPr>
          <p:cNvPr id="65" name="Graphic 64" descr="Line arrow Straight">
            <a:extLst>
              <a:ext uri="{FF2B5EF4-FFF2-40B4-BE49-F238E27FC236}">
                <a16:creationId xmlns:a16="http://schemas.microsoft.com/office/drawing/2014/main" id="{CEBB0E0F-4DDB-4B78-B694-4E753D5D9D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91185" y="2032725"/>
            <a:ext cx="834042" cy="914400"/>
          </a:xfrm>
          <a:prstGeom prst="rect">
            <a:avLst/>
          </a:prstGeom>
        </p:spPr>
      </p:pic>
      <p:pic>
        <p:nvPicPr>
          <p:cNvPr id="66" name="Graphic 65" descr="Line arrow Straight">
            <a:extLst>
              <a:ext uri="{FF2B5EF4-FFF2-40B4-BE49-F238E27FC236}">
                <a16:creationId xmlns:a16="http://schemas.microsoft.com/office/drawing/2014/main" id="{22FEED14-1782-4F88-BB04-3EAE2B2398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61117" y="2076529"/>
            <a:ext cx="834042" cy="914400"/>
          </a:xfrm>
          <a:prstGeom prst="rect">
            <a:avLst/>
          </a:prstGeom>
        </p:spPr>
      </p:pic>
      <p:pic>
        <p:nvPicPr>
          <p:cNvPr id="67" name="Graphic 66" descr="Line arrow Horizontal U turn">
            <a:extLst>
              <a:ext uri="{FF2B5EF4-FFF2-40B4-BE49-F238E27FC236}">
                <a16:creationId xmlns:a16="http://schemas.microsoft.com/office/drawing/2014/main" id="{3D670E09-F690-4806-BDC0-96EC517102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flipV="1">
            <a:off x="379184" y="2915603"/>
            <a:ext cx="829038" cy="1318701"/>
          </a:xfrm>
          <a:prstGeom prst="rect">
            <a:avLst/>
          </a:prstGeom>
        </p:spPr>
      </p:pic>
      <p:pic>
        <p:nvPicPr>
          <p:cNvPr id="68" name="Graphic 67" descr="Line arrow Straight">
            <a:extLst>
              <a:ext uri="{FF2B5EF4-FFF2-40B4-BE49-F238E27FC236}">
                <a16:creationId xmlns:a16="http://schemas.microsoft.com/office/drawing/2014/main" id="{8EE79756-A77E-42F5-8DD4-B4654CDCFD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3299022" y="3188412"/>
            <a:ext cx="1046606" cy="914400"/>
          </a:xfrm>
          <a:prstGeom prst="rect">
            <a:avLst/>
          </a:prstGeom>
        </p:spPr>
      </p:pic>
      <p:pic>
        <p:nvPicPr>
          <p:cNvPr id="69" name="Graphic 68" descr="Line arrow Straight">
            <a:extLst>
              <a:ext uri="{FF2B5EF4-FFF2-40B4-BE49-F238E27FC236}">
                <a16:creationId xmlns:a16="http://schemas.microsoft.com/office/drawing/2014/main" id="{17C57EE3-67FF-4321-96B5-CE6EBF81BA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170962" y="3158606"/>
            <a:ext cx="824596" cy="914400"/>
          </a:xfrm>
          <a:prstGeom prst="rect">
            <a:avLst/>
          </a:prstGeom>
        </p:spPr>
      </p:pic>
      <p:pic>
        <p:nvPicPr>
          <p:cNvPr id="70" name="Graphic 69" descr="Line arrow Straight">
            <a:extLst>
              <a:ext uri="{FF2B5EF4-FFF2-40B4-BE49-F238E27FC236}">
                <a16:creationId xmlns:a16="http://schemas.microsoft.com/office/drawing/2014/main" id="{F49691F1-4353-4673-8C3E-6602D4F9C7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3521032" y="5506076"/>
            <a:ext cx="824596" cy="914400"/>
          </a:xfrm>
          <a:prstGeom prst="rect">
            <a:avLst/>
          </a:prstGeom>
        </p:spPr>
      </p:pic>
      <p:pic>
        <p:nvPicPr>
          <p:cNvPr id="72" name="Graphic 71" descr="Line arrow Straight">
            <a:extLst>
              <a:ext uri="{FF2B5EF4-FFF2-40B4-BE49-F238E27FC236}">
                <a16:creationId xmlns:a16="http://schemas.microsoft.com/office/drawing/2014/main" id="{8C1AC4F8-3140-4D20-8D0D-D052D014FB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09349" y="4352197"/>
            <a:ext cx="975608" cy="914400"/>
          </a:xfrm>
          <a:prstGeom prst="rect">
            <a:avLst/>
          </a:prstGeom>
        </p:spPr>
      </p:pic>
      <p:pic>
        <p:nvPicPr>
          <p:cNvPr id="73" name="Graphic 72" descr="Line arrow Straight">
            <a:extLst>
              <a:ext uri="{FF2B5EF4-FFF2-40B4-BE49-F238E27FC236}">
                <a16:creationId xmlns:a16="http://schemas.microsoft.com/office/drawing/2014/main" id="{0E1331DB-9F5E-4538-AF13-EAA92B5EC4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0586" y="4362565"/>
            <a:ext cx="975608" cy="914400"/>
          </a:xfrm>
          <a:prstGeom prst="rect">
            <a:avLst/>
          </a:prstGeom>
        </p:spPr>
      </p:pic>
      <p:pic>
        <p:nvPicPr>
          <p:cNvPr id="74" name="Graphic 73" descr="Line arrow Horizontal U turn">
            <a:extLst>
              <a:ext uri="{FF2B5EF4-FFF2-40B4-BE49-F238E27FC236}">
                <a16:creationId xmlns:a16="http://schemas.microsoft.com/office/drawing/2014/main" id="{B4E61983-9D2B-4D27-8285-84745B9307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10032200" y="4106765"/>
            <a:ext cx="895054" cy="1193501"/>
          </a:xfrm>
          <a:prstGeom prst="rect">
            <a:avLst/>
          </a:prstGeom>
        </p:spPr>
      </p:pic>
      <p:sp>
        <p:nvSpPr>
          <p:cNvPr id="88" name="Speech Bubble: Rectangle with Corners Rounded 87">
            <a:extLst>
              <a:ext uri="{FF2B5EF4-FFF2-40B4-BE49-F238E27FC236}">
                <a16:creationId xmlns:a16="http://schemas.microsoft.com/office/drawing/2014/main" id="{DB8ADADC-2150-468C-A4B1-643E322EEAF6}"/>
              </a:ext>
            </a:extLst>
          </p:cNvPr>
          <p:cNvSpPr/>
          <p:nvPr/>
        </p:nvSpPr>
        <p:spPr>
          <a:xfrm>
            <a:off x="4528533" y="47164"/>
            <a:ext cx="2055214" cy="993638"/>
          </a:xfrm>
          <a:prstGeom prst="wedgeRoundRectCallout">
            <a:avLst>
              <a:gd name="adj1" fmla="val -20566"/>
              <a:gd name="adj2" fmla="val 67311"/>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3800" b="1" dirty="0"/>
              <a:t>SFC</a:t>
            </a:r>
          </a:p>
        </p:txBody>
      </p:sp>
      <p:pic>
        <p:nvPicPr>
          <p:cNvPr id="98" name="Picture 97" descr="Quiet Sign Clip Art">
            <a:extLst>
              <a:ext uri="{FF2B5EF4-FFF2-40B4-BE49-F238E27FC236}">
                <a16:creationId xmlns:a16="http://schemas.microsoft.com/office/drawing/2014/main" id="{0D4902BC-1D55-4091-A892-04C680BCBB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8749" y="145876"/>
            <a:ext cx="549731" cy="777478"/>
          </a:xfrm>
          <a:prstGeom prst="rect">
            <a:avLst/>
          </a:prstGeom>
          <a:noFill/>
          <a:extLst>
            <a:ext uri="{909E8E84-426E-40DD-AFC4-6F175D3DCCD1}">
              <a14:hiddenFill xmlns:a14="http://schemas.microsoft.com/office/drawing/2010/main">
                <a:solidFill>
                  <a:srgbClr val="FFFFFF"/>
                </a:solidFill>
              </a14:hiddenFill>
            </a:ext>
          </a:extLst>
        </p:spPr>
      </p:pic>
      <p:sp>
        <p:nvSpPr>
          <p:cNvPr id="100" name="Rounded Rectangle 46">
            <a:extLst>
              <a:ext uri="{FF2B5EF4-FFF2-40B4-BE49-F238E27FC236}">
                <a16:creationId xmlns:a16="http://schemas.microsoft.com/office/drawing/2014/main" id="{9D5D4E57-2D6A-4654-A2D4-089995D78802}"/>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1" name="TextBox 100">
            <a:hlinkClick r:id="" action="ppaction://noaction">
              <a:snd r:embed="rId8" name="sentiment.wav"/>
            </a:hlinkClick>
            <a:extLst>
              <a:ext uri="{FF2B5EF4-FFF2-40B4-BE49-F238E27FC236}">
                <a16:creationId xmlns:a16="http://schemas.microsoft.com/office/drawing/2014/main" id="{B89DD162-B490-4C3E-B922-8B249970329C}"/>
              </a:ext>
            </a:extLst>
          </p:cNvPr>
          <p:cNvSpPr txBox="1"/>
          <p:nvPr/>
        </p:nvSpPr>
        <p:spPr>
          <a:xfrm>
            <a:off x="53018" y="1188723"/>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102" name="TextBox 101">
            <a:hlinkClick r:id="" action="ppaction://noaction">
              <a:snd r:embed="rId9" name="probablement.wav"/>
            </a:hlinkClick>
            <a:extLst>
              <a:ext uri="{FF2B5EF4-FFF2-40B4-BE49-F238E27FC236}">
                <a16:creationId xmlns:a16="http://schemas.microsoft.com/office/drawing/2014/main" id="{46CCCBC0-CC12-4D69-A472-DD94D6D09D12}"/>
              </a:ext>
            </a:extLst>
          </p:cNvPr>
          <p:cNvSpPr txBox="1"/>
          <p:nvPr/>
        </p:nvSpPr>
        <p:spPr>
          <a:xfrm>
            <a:off x="2991796" y="2183091"/>
            <a:ext cx="32467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probablem</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3" name="TextBox 102">
            <a:hlinkClick r:id="" action="ppaction://noaction">
              <a:snd r:embed="rId10" name="client.wav"/>
            </a:hlinkClick>
            <a:extLst>
              <a:ext uri="{FF2B5EF4-FFF2-40B4-BE49-F238E27FC236}">
                <a16:creationId xmlns:a16="http://schemas.microsoft.com/office/drawing/2014/main" id="{C30BE519-7253-414B-A032-96005A97499A}"/>
              </a:ext>
            </a:extLst>
          </p:cNvPr>
          <p:cNvSpPr txBox="1"/>
          <p:nvPr/>
        </p:nvSpPr>
        <p:spPr>
          <a:xfrm>
            <a:off x="6825227" y="1150054"/>
            <a:ext cx="15550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104" name="TextBox 103">
            <a:hlinkClick r:id="" action="ppaction://noaction">
              <a:snd r:embed="rId11" name="danse.wav"/>
            </a:hlinkClick>
            <a:extLst>
              <a:ext uri="{FF2B5EF4-FFF2-40B4-BE49-F238E27FC236}">
                <a16:creationId xmlns:a16="http://schemas.microsoft.com/office/drawing/2014/main" id="{4AA29F86-CEB9-4977-B2E0-6B64D608563E}"/>
              </a:ext>
            </a:extLst>
          </p:cNvPr>
          <p:cNvSpPr txBox="1"/>
          <p:nvPr/>
        </p:nvSpPr>
        <p:spPr>
          <a:xfrm>
            <a:off x="4131221" y="5669277"/>
            <a:ext cx="182726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a:t>
            </a:r>
          </a:p>
        </p:txBody>
      </p:sp>
      <p:sp>
        <p:nvSpPr>
          <p:cNvPr id="105" name="TextBox 104">
            <a:hlinkClick r:id="" action="ppaction://noaction">
              <a:snd r:embed="rId12" name="performance.wav"/>
            </a:hlinkClick>
            <a:extLst>
              <a:ext uri="{FF2B5EF4-FFF2-40B4-BE49-F238E27FC236}">
                <a16:creationId xmlns:a16="http://schemas.microsoft.com/office/drawing/2014/main" id="{6074B46D-495A-413F-952B-F9F6AE6DB7EB}"/>
              </a:ext>
            </a:extLst>
          </p:cNvPr>
          <p:cNvSpPr txBox="1"/>
          <p:nvPr/>
        </p:nvSpPr>
        <p:spPr>
          <a:xfrm>
            <a:off x="6967693" y="2159892"/>
            <a:ext cx="2707578" cy="553998"/>
          </a:xfrm>
          <a:prstGeom prst="rect">
            <a:avLst/>
          </a:prstGeom>
          <a:noFill/>
        </p:spPr>
        <p:txBody>
          <a:bodyPr wrap="square" rtlCol="0">
            <a:spAutoFit/>
          </a:bodyPr>
          <a:lstStyle/>
          <a:p>
            <a:pPr lvl="0">
              <a:defRPr/>
            </a:pPr>
            <a:r>
              <a:rPr lang="en-US" sz="3000" dirty="0">
                <a:solidFill>
                  <a:srgbClr val="4472C4">
                    <a:lumMod val="50000"/>
                  </a:srgbClr>
                </a:solidFill>
              </a:rPr>
              <a:t>perform</a:t>
            </a:r>
            <a:r>
              <a:rPr lang="en-US" sz="3000" b="1" dirty="0">
                <a:solidFill>
                  <a:srgbClr val="E65D00"/>
                </a:solidFill>
              </a:rPr>
              <a:t>an</a:t>
            </a:r>
            <a:r>
              <a:rPr lang="en-US" sz="3000" dirty="0">
                <a:solidFill>
                  <a:srgbClr val="4472C4">
                    <a:lumMod val="50000"/>
                  </a:srgbClr>
                </a:solidFill>
              </a:rPr>
              <a:t>ce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6" name="TextBox 105">
            <a:hlinkClick r:id="" action="ppaction://noaction">
              <a:snd r:embed="rId13" name="defense2.wav"/>
            </a:hlinkClick>
            <a:extLst>
              <a:ext uri="{FF2B5EF4-FFF2-40B4-BE49-F238E27FC236}">
                <a16:creationId xmlns:a16="http://schemas.microsoft.com/office/drawing/2014/main" id="{E9475FB8-7BB2-4D1B-8E3A-86462946D3F5}"/>
              </a:ext>
            </a:extLst>
          </p:cNvPr>
          <p:cNvSpPr txBox="1"/>
          <p:nvPr/>
        </p:nvSpPr>
        <p:spPr>
          <a:xfrm>
            <a:off x="8270403" y="3321949"/>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déf</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7" name="TextBox 106">
            <a:hlinkClick r:id="" action="ppaction://noaction">
              <a:snd r:embed="rId14" name="transparent.wav"/>
            </a:hlinkClick>
            <a:extLst>
              <a:ext uri="{FF2B5EF4-FFF2-40B4-BE49-F238E27FC236}">
                <a16:creationId xmlns:a16="http://schemas.microsoft.com/office/drawing/2014/main" id="{7514837E-2F20-4083-994C-2662BD94986F}"/>
              </a:ext>
            </a:extLst>
          </p:cNvPr>
          <p:cNvSpPr txBox="1"/>
          <p:nvPr/>
        </p:nvSpPr>
        <p:spPr>
          <a:xfrm>
            <a:off x="1225752" y="5669277"/>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spar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108" name="TextBox 107">
            <a:hlinkClick r:id="" action="ppaction://noaction">
              <a:snd r:embed="rId15" name="central.wav"/>
            </a:hlinkClick>
            <a:extLst>
              <a:ext uri="{FF2B5EF4-FFF2-40B4-BE49-F238E27FC236}">
                <a16:creationId xmlns:a16="http://schemas.microsoft.com/office/drawing/2014/main" id="{68C7052B-82DD-4FA0-A889-02B36F518F2B}"/>
              </a:ext>
            </a:extLst>
          </p:cNvPr>
          <p:cNvSpPr txBox="1"/>
          <p:nvPr/>
        </p:nvSpPr>
        <p:spPr>
          <a:xfrm>
            <a:off x="2454117" y="4526958"/>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tral</a:t>
            </a:r>
          </a:p>
        </p:txBody>
      </p:sp>
      <p:sp>
        <p:nvSpPr>
          <p:cNvPr id="109" name="TextBox 108">
            <a:hlinkClick r:id="" action="ppaction://noaction">
              <a:snd r:embed="rId16" name="document.wav"/>
            </a:hlinkClick>
            <a:extLst>
              <a:ext uri="{FF2B5EF4-FFF2-40B4-BE49-F238E27FC236}">
                <a16:creationId xmlns:a16="http://schemas.microsoft.com/office/drawing/2014/main" id="{9C638C1B-A470-4FB3-806F-D4F48E7310C0}"/>
              </a:ext>
            </a:extLst>
          </p:cNvPr>
          <p:cNvSpPr txBox="1"/>
          <p:nvPr/>
        </p:nvSpPr>
        <p:spPr>
          <a:xfrm>
            <a:off x="5187022" y="4507411"/>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docum</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110" name="TextBox 109">
            <a:hlinkClick r:id="" action="ppaction://noaction">
              <a:snd r:embed="rId17" name="influence.wav"/>
            </a:hlinkClick>
            <a:extLst>
              <a:ext uri="{FF2B5EF4-FFF2-40B4-BE49-F238E27FC236}">
                <a16:creationId xmlns:a16="http://schemas.microsoft.com/office/drawing/2014/main" id="{BC665A12-0F7F-406F-9CC6-39054BC830F7}"/>
              </a:ext>
            </a:extLst>
          </p:cNvPr>
          <p:cNvSpPr txBox="1"/>
          <p:nvPr/>
        </p:nvSpPr>
        <p:spPr>
          <a:xfrm>
            <a:off x="8238286" y="4523123"/>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influ</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a:t>
            </a:r>
          </a:p>
        </p:txBody>
      </p:sp>
      <p:sp>
        <p:nvSpPr>
          <p:cNvPr id="111" name="TextBox 110">
            <a:hlinkClick r:id="" action="ppaction://noaction">
              <a:snd r:embed="rId18" name="parent.wav"/>
            </a:hlinkClick>
            <a:extLst>
              <a:ext uri="{FF2B5EF4-FFF2-40B4-BE49-F238E27FC236}">
                <a16:creationId xmlns:a16="http://schemas.microsoft.com/office/drawing/2014/main" id="{393B58CD-5D42-43D9-8F97-FC39D05A274E}"/>
              </a:ext>
            </a:extLst>
          </p:cNvPr>
          <p:cNvSpPr txBox="1"/>
          <p:nvPr/>
        </p:nvSpPr>
        <p:spPr>
          <a:xfrm>
            <a:off x="1644989" y="3355135"/>
            <a:ext cx="188499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p>
        </p:txBody>
      </p:sp>
      <p:sp>
        <p:nvSpPr>
          <p:cNvPr id="112" name="TextBox 111">
            <a:hlinkClick r:id="" action="ppaction://noaction">
              <a:snd r:embed="rId19" name="plan.wav"/>
            </a:hlinkClick>
            <a:extLst>
              <a:ext uri="{FF2B5EF4-FFF2-40B4-BE49-F238E27FC236}">
                <a16:creationId xmlns:a16="http://schemas.microsoft.com/office/drawing/2014/main" id="{EAFCADB2-EBA5-4EC1-8E1F-B590B3C012AF}"/>
              </a:ext>
            </a:extLst>
          </p:cNvPr>
          <p:cNvSpPr txBox="1"/>
          <p:nvPr/>
        </p:nvSpPr>
        <p:spPr>
          <a:xfrm>
            <a:off x="207387" y="4558642"/>
            <a:ext cx="1280911" cy="553998"/>
          </a:xfrm>
          <a:prstGeom prst="rect">
            <a:avLst/>
          </a:prstGeom>
          <a:noFill/>
        </p:spPr>
        <p:txBody>
          <a:bodyPr wrap="square" rtlCol="0">
            <a:spAutoFit/>
          </a:bodyPr>
          <a:lstStyle/>
          <a:p>
            <a:pPr lvl="0">
              <a:defRPr/>
            </a:pPr>
            <a:r>
              <a:rPr lang="en-US" sz="3000" dirty="0">
                <a:solidFill>
                  <a:srgbClr val="4472C4">
                    <a:lumMod val="50000"/>
                  </a:srgbClr>
                </a:solidFill>
              </a:rPr>
              <a:t>pl</a:t>
            </a:r>
            <a:r>
              <a:rPr lang="en-US" sz="3000" b="1" dirty="0">
                <a:solidFill>
                  <a:srgbClr val="E65D00"/>
                </a:solidFill>
              </a:rPr>
              <a:t>an</a:t>
            </a:r>
            <a:endParaRPr kumimoji="0" lang="en-US" sz="3000" b="0" i="0" u="none" strike="noStrike" kern="1200" cap="none" spc="0" normalizeH="0" baseline="0" noProof="0" dirty="0">
              <a:ln>
                <a:noFill/>
              </a:ln>
              <a:solidFill>
                <a:srgbClr val="E65D00"/>
              </a:solidFill>
              <a:effectLst/>
              <a:uLnTx/>
              <a:uFillTx/>
              <a:latin typeface="Century Gothic" panose="020F0302020204030204"/>
            </a:endParaRPr>
          </a:p>
        </p:txBody>
      </p:sp>
      <p:sp>
        <p:nvSpPr>
          <p:cNvPr id="113" name="TextBox 112">
            <a:hlinkClick r:id="" action="ppaction://noaction">
              <a:snd r:embed="rId20" name="existence.wav"/>
            </a:hlinkClick>
            <a:extLst>
              <a:ext uri="{FF2B5EF4-FFF2-40B4-BE49-F238E27FC236}">
                <a16:creationId xmlns:a16="http://schemas.microsoft.com/office/drawing/2014/main" id="{BFB5E0AF-273D-47F6-89C8-65236A81855C}"/>
              </a:ext>
            </a:extLst>
          </p:cNvPr>
          <p:cNvSpPr txBox="1"/>
          <p:nvPr/>
        </p:nvSpPr>
        <p:spPr>
          <a:xfrm>
            <a:off x="42896" y="2199116"/>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exist</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a:t>
            </a:r>
          </a:p>
        </p:txBody>
      </p:sp>
      <p:sp>
        <p:nvSpPr>
          <p:cNvPr id="114" name="TextBox 113">
            <a:hlinkClick r:id="" action="ppaction://noaction">
              <a:snd r:embed="rId21" name="tendance.wav"/>
            </a:hlinkClick>
            <a:extLst>
              <a:ext uri="{FF2B5EF4-FFF2-40B4-BE49-F238E27FC236}">
                <a16:creationId xmlns:a16="http://schemas.microsoft.com/office/drawing/2014/main" id="{35F4C3AE-A4F5-46B4-B87E-76950638E57D}"/>
              </a:ext>
            </a:extLst>
          </p:cNvPr>
          <p:cNvSpPr txBox="1"/>
          <p:nvPr/>
        </p:nvSpPr>
        <p:spPr>
          <a:xfrm>
            <a:off x="4756041" y="3331755"/>
            <a:ext cx="2707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en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an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5" name="TextBox 114">
            <a:hlinkClick r:id="" action="ppaction://noaction">
              <a:snd r:embed="rId22" name="dangereux.wav"/>
            </a:hlinkClick>
            <a:extLst>
              <a:ext uri="{FF2B5EF4-FFF2-40B4-BE49-F238E27FC236}">
                <a16:creationId xmlns:a16="http://schemas.microsoft.com/office/drawing/2014/main" id="{55E39C31-CFD4-413B-B038-521005CB06CD}"/>
              </a:ext>
            </a:extLst>
          </p:cNvPr>
          <p:cNvSpPr txBox="1"/>
          <p:nvPr/>
        </p:nvSpPr>
        <p:spPr>
          <a:xfrm>
            <a:off x="3299022" y="1179039"/>
            <a:ext cx="2707578" cy="553998"/>
          </a:xfrm>
          <a:prstGeom prst="rect">
            <a:avLst/>
          </a:prstGeom>
          <a:noFill/>
        </p:spPr>
        <p:txBody>
          <a:bodyPr wrap="square" rtlCol="0">
            <a:spAutoFit/>
          </a:bodyPr>
          <a:lstStyle/>
          <a:p>
            <a:pPr lvl="0">
              <a:defRPr/>
            </a:pPr>
            <a:r>
              <a:rPr lang="en-US" sz="3000" dirty="0" err="1">
                <a:solidFill>
                  <a:srgbClr val="4472C4">
                    <a:lumMod val="50000"/>
                  </a:srgbClr>
                </a:solidFill>
              </a:rPr>
              <a:t>d</a:t>
            </a:r>
            <a:r>
              <a:rPr lang="en-US" sz="3000" b="1" dirty="0" err="1">
                <a:solidFill>
                  <a:srgbClr val="E65D00"/>
                </a:solidFill>
              </a:rPr>
              <a:t>an</a:t>
            </a:r>
            <a:r>
              <a:rPr lang="en-US" sz="3000" dirty="0" err="1">
                <a:solidFill>
                  <a:srgbClr val="4472C4">
                    <a:lumMod val="50000"/>
                  </a:srgbClr>
                </a:solidFill>
              </a:rPr>
              <a:t>gereux</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6" name="Graphic 115" descr="Line arrow Horizontal U turn">
            <a:extLst>
              <a:ext uri="{FF2B5EF4-FFF2-40B4-BE49-F238E27FC236}">
                <a16:creationId xmlns:a16="http://schemas.microsoft.com/office/drawing/2014/main" id="{6BE19C1A-019A-469F-A191-E31E3ED8DE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flipV="1">
            <a:off x="379184" y="5266597"/>
            <a:ext cx="829038" cy="1318701"/>
          </a:xfrm>
          <a:prstGeom prst="rect">
            <a:avLst/>
          </a:prstGeom>
        </p:spPr>
      </p:pic>
      <p:pic>
        <p:nvPicPr>
          <p:cNvPr id="119" name="Picture 7">
            <a:extLst>
              <a:ext uri="{FF2B5EF4-FFF2-40B4-BE49-F238E27FC236}">
                <a16:creationId xmlns:a16="http://schemas.microsoft.com/office/drawing/2014/main" id="{2B2376D2-34C4-43E5-AB4C-95B1E8564109}"/>
              </a:ext>
            </a:extLst>
          </p:cNvPr>
          <p:cNvPicPr>
            <a:picLocks noChangeAspect="1"/>
          </p:cNvPicPr>
          <p:nvPr/>
        </p:nvPicPr>
        <p:blipFill>
          <a:blip r:embed="rId23" cstate="print">
            <a:duotone>
              <a:schemeClr val="accent4">
                <a:shade val="45000"/>
                <a:satMod val="135000"/>
              </a:schemeClr>
              <a:prstClr val="white"/>
            </a:duotone>
            <a:extLst>
              <a:ext uri="{BEBA8EAE-BF5A-486C-A8C5-ECC9F3942E4B}">
                <a14:imgProps xmlns:a14="http://schemas.microsoft.com/office/drawing/2010/main">
                  <a14:imgLayer r:embed="rId2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619562" y="145389"/>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 name="Rectangle 2">
            <a:extLst>
              <a:ext uri="{FF2B5EF4-FFF2-40B4-BE49-F238E27FC236}">
                <a16:creationId xmlns:a16="http://schemas.microsoft.com/office/drawing/2014/main" id="{094505F5-C750-49A4-991F-45F4B786846B}"/>
              </a:ext>
            </a:extLst>
          </p:cNvPr>
          <p:cNvSpPr>
            <a:spLocks noChangeArrowheads="1"/>
          </p:cNvSpPr>
          <p:nvPr/>
        </p:nvSpPr>
        <p:spPr bwMode="auto">
          <a:xfrm>
            <a:off x="10904993" y="87497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21" name="Rectangle 3">
            <a:extLst>
              <a:ext uri="{FF2B5EF4-FFF2-40B4-BE49-F238E27FC236}">
                <a16:creationId xmlns:a16="http://schemas.microsoft.com/office/drawing/2014/main" id="{0C9AD2B6-09CD-426D-9402-106533E4D71B}"/>
              </a:ext>
            </a:extLst>
          </p:cNvPr>
          <p:cNvSpPr>
            <a:spLocks noChangeArrowheads="1"/>
          </p:cNvSpPr>
          <p:nvPr/>
        </p:nvSpPr>
        <p:spPr bwMode="auto">
          <a:xfrm>
            <a:off x="10902627" y="87497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22" name="Line 4">
            <a:extLst>
              <a:ext uri="{FF2B5EF4-FFF2-40B4-BE49-F238E27FC236}">
                <a16:creationId xmlns:a16="http://schemas.microsoft.com/office/drawing/2014/main" id="{2BFC3AF2-BB99-49DC-B544-28B105763FE5}"/>
              </a:ext>
            </a:extLst>
          </p:cNvPr>
          <p:cNvSpPr>
            <a:spLocks noChangeShapeType="1"/>
          </p:cNvSpPr>
          <p:nvPr/>
        </p:nvSpPr>
        <p:spPr bwMode="auto">
          <a:xfrm>
            <a:off x="11588366" y="86354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23" name="Line 7">
            <a:extLst>
              <a:ext uri="{FF2B5EF4-FFF2-40B4-BE49-F238E27FC236}">
                <a16:creationId xmlns:a16="http://schemas.microsoft.com/office/drawing/2014/main" id="{B21D56F8-1D48-4E73-A0BF-4FF8759C7A74}"/>
              </a:ext>
            </a:extLst>
          </p:cNvPr>
          <p:cNvSpPr>
            <a:spLocks noChangeShapeType="1"/>
          </p:cNvSpPr>
          <p:nvPr/>
        </p:nvSpPr>
        <p:spPr bwMode="auto">
          <a:xfrm>
            <a:off x="11578548" y="86354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24" name="Line 9">
            <a:extLst>
              <a:ext uri="{FF2B5EF4-FFF2-40B4-BE49-F238E27FC236}">
                <a16:creationId xmlns:a16="http://schemas.microsoft.com/office/drawing/2014/main" id="{FC69CD08-99F9-4C99-9AA1-D80D91FA8C96}"/>
              </a:ext>
            </a:extLst>
          </p:cNvPr>
          <p:cNvSpPr>
            <a:spLocks noChangeShapeType="1"/>
          </p:cNvSpPr>
          <p:nvPr/>
        </p:nvSpPr>
        <p:spPr bwMode="auto">
          <a:xfrm>
            <a:off x="11588366" y="501980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26" name="Text Box 12">
            <a:extLst>
              <a:ext uri="{FF2B5EF4-FFF2-40B4-BE49-F238E27FC236}">
                <a16:creationId xmlns:a16="http://schemas.microsoft.com/office/drawing/2014/main" id="{B9F3F3ED-03AE-4119-8EF0-6BD33746D1CF}"/>
              </a:ext>
            </a:extLst>
          </p:cNvPr>
          <p:cNvSpPr txBox="1">
            <a:spLocks noChangeArrowheads="1"/>
          </p:cNvSpPr>
          <p:nvPr/>
        </p:nvSpPr>
        <p:spPr bwMode="auto">
          <a:xfrm>
            <a:off x="11829845" y="70569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30</a:t>
            </a:r>
          </a:p>
        </p:txBody>
      </p:sp>
      <p:sp>
        <p:nvSpPr>
          <p:cNvPr id="127" name="Text Box 14">
            <a:extLst>
              <a:ext uri="{FF2B5EF4-FFF2-40B4-BE49-F238E27FC236}">
                <a16:creationId xmlns:a16="http://schemas.microsoft.com/office/drawing/2014/main" id="{EC87ED29-BE18-4806-982D-86D4BB81D842}"/>
              </a:ext>
            </a:extLst>
          </p:cNvPr>
          <p:cNvSpPr txBox="1">
            <a:spLocks noChangeArrowheads="1"/>
          </p:cNvSpPr>
          <p:nvPr/>
        </p:nvSpPr>
        <p:spPr bwMode="auto">
          <a:xfrm>
            <a:off x="11805157" y="483927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28" name="Rectangle 127">
            <a:extLst>
              <a:ext uri="{FF2B5EF4-FFF2-40B4-BE49-F238E27FC236}">
                <a16:creationId xmlns:a16="http://schemas.microsoft.com/office/drawing/2014/main" id="{28BE70EA-204A-4945-ABAC-FCF447F72BD0}"/>
              </a:ext>
            </a:extLst>
          </p:cNvPr>
          <p:cNvSpPr/>
          <p:nvPr/>
        </p:nvSpPr>
        <p:spPr>
          <a:xfrm>
            <a:off x="10751399" y="503122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9" name="AutoShape 11">
            <a:hlinkClick r:id="" action="ppaction://noaction" highlightClick="1"/>
            <a:extLst>
              <a:ext uri="{FF2B5EF4-FFF2-40B4-BE49-F238E27FC236}">
                <a16:creationId xmlns:a16="http://schemas.microsoft.com/office/drawing/2014/main" id="{2BE25D85-87EF-49EF-8AE2-16E8939EA7E2}"/>
              </a:ext>
            </a:extLst>
          </p:cNvPr>
          <p:cNvSpPr>
            <a:spLocks noChangeArrowheads="1"/>
          </p:cNvSpPr>
          <p:nvPr/>
        </p:nvSpPr>
        <p:spPr bwMode="auto">
          <a:xfrm>
            <a:off x="10641729" y="5250223"/>
            <a:ext cx="1058732" cy="382082"/>
          </a:xfrm>
          <a:prstGeom prst="actionButtonBlank">
            <a:avLst/>
          </a:prstGeom>
          <a:solidFill>
            <a:srgbClr val="0055A5"/>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pic>
        <p:nvPicPr>
          <p:cNvPr id="130" name="Picture 129" descr="A picture containing sandglass, design&#10;&#10;Description automatically generated">
            <a:extLst>
              <a:ext uri="{FF2B5EF4-FFF2-40B4-BE49-F238E27FC236}">
                <a16:creationId xmlns:a16="http://schemas.microsoft.com/office/drawing/2014/main" id="{0D48A775-9D65-4CA5-A265-EC978CD492EF}"/>
              </a:ext>
            </a:extLst>
          </p:cNvPr>
          <p:cNvPicPr>
            <a:picLocks noChangeAspect="1"/>
          </p:cNvPicPr>
          <p:nvPr/>
        </p:nvPicPr>
        <p:blipFill>
          <a:blip r:embed="rId25"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9684231" y="551129"/>
            <a:ext cx="1385382" cy="1385382"/>
          </a:xfrm>
          <a:prstGeom prst="rect">
            <a:avLst/>
          </a:prstGeom>
        </p:spPr>
      </p:pic>
      <p:pic>
        <p:nvPicPr>
          <p:cNvPr id="8" name="Picture 7" descr="A picture containing black, darkness&#10;&#10;Description automatically generated">
            <a:extLst>
              <a:ext uri="{FF2B5EF4-FFF2-40B4-BE49-F238E27FC236}">
                <a16:creationId xmlns:a16="http://schemas.microsoft.com/office/drawing/2014/main" id="{1B1B556C-481A-4BE8-803D-7161ADECE55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619930" y="5447635"/>
            <a:ext cx="1252420" cy="794504"/>
          </a:xfrm>
          <a:prstGeom prst="rect">
            <a:avLst/>
          </a:prstGeom>
        </p:spPr>
      </p:pic>
    </p:spTree>
    <p:extLst>
      <p:ext uri="{BB962C8B-B14F-4D97-AF65-F5344CB8AC3E}">
        <p14:creationId xmlns:p14="http://schemas.microsoft.com/office/powerpoint/2010/main" val="2986105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nodeType="afterEffect">
                                  <p:stCondLst>
                                    <p:cond delay="0"/>
                                  </p:stCondLst>
                                  <p:childTnLst>
                                    <p:animEffect transition="out" filter="slide(fromBottom)">
                                      <p:cBhvr>
                                        <p:cTn id="6" dur="30000"/>
                                        <p:tgtEl>
                                          <p:spTgt spid="121"/>
                                        </p:tgtEl>
                                      </p:cBhvr>
                                    </p:animEffect>
                                    <p:set>
                                      <p:cBhvr>
                                        <p:cTn id="7" dur="1" fill="hold">
                                          <p:stCondLst>
                                            <p:cond delay="299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736FE-8ECC-4D63-A507-12192D3A0386}"/>
              </a:ext>
            </a:extLst>
          </p:cNvPr>
          <p:cNvSpPr>
            <a:spLocks noGrp="1"/>
          </p:cNvSpPr>
          <p:nvPr>
            <p:ph type="title"/>
          </p:nvPr>
        </p:nvSpPr>
        <p:spPr/>
        <p:txBody>
          <a:bodyPr>
            <a:normAutofit/>
          </a:bodyPr>
          <a:lstStyle/>
          <a:p>
            <a:r>
              <a:rPr lang="fr-FR" dirty="0"/>
              <a:t>Vocabulaire</a:t>
            </a:r>
          </a:p>
        </p:txBody>
      </p:sp>
      <p:graphicFrame>
        <p:nvGraphicFramePr>
          <p:cNvPr id="8" name="Table 8">
            <a:extLst>
              <a:ext uri="{FF2B5EF4-FFF2-40B4-BE49-F238E27FC236}">
                <a16:creationId xmlns:a16="http://schemas.microsoft.com/office/drawing/2014/main" id="{78A3C195-AFC4-4AC7-9B00-67D030075E75}"/>
              </a:ext>
            </a:extLst>
          </p:cNvPr>
          <p:cNvGraphicFramePr>
            <a:graphicFrameLocks noGrp="1"/>
          </p:cNvGraphicFramePr>
          <p:nvPr>
            <p:ph idx="4294967295"/>
            <p:extLst>
              <p:ext uri="{D42A27DB-BD31-4B8C-83A1-F6EECF244321}">
                <p14:modId xmlns:p14="http://schemas.microsoft.com/office/powerpoint/2010/main" val="565074781"/>
              </p:ext>
            </p:extLst>
          </p:nvPr>
        </p:nvGraphicFramePr>
        <p:xfrm>
          <a:off x="1252585" y="1880297"/>
          <a:ext cx="10515597" cy="4104884"/>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464760247"/>
                    </a:ext>
                  </a:extLst>
                </a:gridCol>
                <a:gridCol w="3505199">
                  <a:extLst>
                    <a:ext uri="{9D8B030D-6E8A-4147-A177-3AD203B41FA5}">
                      <a16:colId xmlns:a16="http://schemas.microsoft.com/office/drawing/2014/main" val="2550355242"/>
                    </a:ext>
                  </a:extLst>
                </a:gridCol>
                <a:gridCol w="3505199">
                  <a:extLst>
                    <a:ext uri="{9D8B030D-6E8A-4147-A177-3AD203B41FA5}">
                      <a16:colId xmlns:a16="http://schemas.microsoft.com/office/drawing/2014/main" val="1181836036"/>
                    </a:ext>
                  </a:extLst>
                </a:gridCol>
              </a:tblGrid>
              <a:tr h="813044">
                <a:tc>
                  <a:txBody>
                    <a:bodyPr/>
                    <a:lstStyle/>
                    <a:p>
                      <a:pPr algn="ctr"/>
                      <a:r>
                        <a:rPr lang="fr-FR" sz="2400" dirty="0">
                          <a:solidFill>
                            <a:srgbClr val="105076"/>
                          </a:solidFill>
                        </a:rPr>
                        <a: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105076"/>
                          </a:solidFill>
                        </a:rPr>
                        <a:t>B</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105076"/>
                          </a:solidFill>
                        </a:rPr>
                        <a:t>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4632752"/>
                  </a:ext>
                </a:extLst>
              </a:tr>
              <a:tr h="8130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002060"/>
                          </a:solidFill>
                        </a:rPr>
                        <a:t>The male actor speaks English.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002060"/>
                          </a:solidFill>
                        </a:rPr>
                        <a:t>The female actor speaks English.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002060"/>
                          </a:solidFill>
                        </a:rPr>
                        <a:t>She is an English actor.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4426739"/>
                  </a:ext>
                </a:extLst>
              </a:tr>
              <a:tr h="813044">
                <a:tc>
                  <a:txBody>
                    <a:bodyPr/>
                    <a:lstStyle/>
                    <a:p>
                      <a:pPr algn="ctr"/>
                      <a:r>
                        <a:rPr lang="fr-FR" sz="2400" dirty="0">
                          <a:solidFill>
                            <a:srgbClr val="002060"/>
                          </a:solidFill>
                        </a:rPr>
                        <a:t>The word ‘girl’ is feminine.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002060"/>
                          </a:solidFill>
                        </a:rPr>
                        <a:t>The word ‘person’ is feminine.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002060"/>
                          </a:solidFill>
                        </a:rPr>
                        <a:t>The word ‘sentence’ is feminine.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9376916"/>
                  </a:ext>
                </a:extLst>
              </a:tr>
              <a:tr h="813044">
                <a:tc>
                  <a:txBody>
                    <a:bodyPr/>
                    <a:lstStyle/>
                    <a:p>
                      <a:pPr algn="ctr"/>
                      <a:r>
                        <a:rPr lang="fr-FR" sz="2400" dirty="0">
                          <a:solidFill>
                            <a:srgbClr val="002060"/>
                          </a:solidFill>
                        </a:rPr>
                        <a:t>The female doctor listens to the boy.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002060"/>
                          </a:solidFill>
                        </a:rPr>
                        <a:t>The male doctor listens to the boy.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002060"/>
                          </a:solidFill>
                        </a:rPr>
                        <a:t>The girl listens to the boy.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8672448"/>
                  </a:ext>
                </a:extLst>
              </a:tr>
              <a:tr h="813044">
                <a:tc>
                  <a:txBody>
                    <a:bodyPr/>
                    <a:lstStyle/>
                    <a:p>
                      <a:pPr algn="ctr"/>
                      <a:r>
                        <a:rPr lang="fr-FR" sz="2400" dirty="0">
                          <a:solidFill>
                            <a:srgbClr val="002060"/>
                          </a:solidFill>
                        </a:rPr>
                        <a:t>The girl is speaking in English.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002060"/>
                          </a:solidFill>
                        </a:rPr>
                        <a:t>The girl speaks English.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dirty="0">
                          <a:solidFill>
                            <a:srgbClr val="002060"/>
                          </a:solidFill>
                        </a:rPr>
                        <a:t>The person is speaking in English.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3566175"/>
                  </a:ext>
                </a:extLst>
              </a:tr>
            </a:tbl>
          </a:graphicData>
        </a:graphic>
      </p:graphicFrame>
      <p:sp>
        <p:nvSpPr>
          <p:cNvPr id="6" name="Rounded Rectangle 46">
            <a:extLst>
              <a:ext uri="{FF2B5EF4-FFF2-40B4-BE49-F238E27FC236}">
                <a16:creationId xmlns:a16="http://schemas.microsoft.com/office/drawing/2014/main" id="{C8ED765C-429E-46D1-8FCF-6EC6FA2994E2}"/>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a:hlinkClick r:id="" action="ppaction://noaction">
              <a:snd r:embed="rId3" name="12.1.wav"/>
            </a:hlinkClick>
            <a:extLst>
              <a:ext uri="{FF2B5EF4-FFF2-40B4-BE49-F238E27FC236}">
                <a16:creationId xmlns:a16="http://schemas.microsoft.com/office/drawing/2014/main" id="{157ADC50-43C3-4BB8-88FA-D771190C7C7B}"/>
              </a:ext>
            </a:extLst>
          </p:cNvPr>
          <p:cNvSpPr/>
          <p:nvPr/>
        </p:nvSpPr>
        <p:spPr>
          <a:xfrm>
            <a:off x="355598" y="2813358"/>
            <a:ext cx="625642" cy="58954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1</a:t>
            </a:r>
          </a:p>
        </p:txBody>
      </p:sp>
      <p:sp>
        <p:nvSpPr>
          <p:cNvPr id="12" name="Rectangle 11">
            <a:hlinkClick r:id="" action="ppaction://noaction">
              <a:snd r:embed="rId4" name="12.2.wav"/>
            </a:hlinkClick>
            <a:extLst>
              <a:ext uri="{FF2B5EF4-FFF2-40B4-BE49-F238E27FC236}">
                <a16:creationId xmlns:a16="http://schemas.microsoft.com/office/drawing/2014/main" id="{75CB1B62-65C8-4314-A30F-432687E500F6}"/>
              </a:ext>
            </a:extLst>
          </p:cNvPr>
          <p:cNvSpPr/>
          <p:nvPr/>
        </p:nvSpPr>
        <p:spPr>
          <a:xfrm>
            <a:off x="355598" y="3674117"/>
            <a:ext cx="625642" cy="58954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2</a:t>
            </a:r>
          </a:p>
        </p:txBody>
      </p:sp>
      <p:sp>
        <p:nvSpPr>
          <p:cNvPr id="13" name="Rectangle 12">
            <a:hlinkClick r:id="" action="ppaction://noaction">
              <a:snd r:embed="rId5" name="12.3.wav"/>
            </a:hlinkClick>
            <a:extLst>
              <a:ext uri="{FF2B5EF4-FFF2-40B4-BE49-F238E27FC236}">
                <a16:creationId xmlns:a16="http://schemas.microsoft.com/office/drawing/2014/main" id="{C4EDBF57-00ED-4C8C-9F3A-42EFCB45A2FF}"/>
              </a:ext>
            </a:extLst>
          </p:cNvPr>
          <p:cNvSpPr/>
          <p:nvPr/>
        </p:nvSpPr>
        <p:spPr>
          <a:xfrm>
            <a:off x="355598" y="4534876"/>
            <a:ext cx="625642" cy="58954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3</a:t>
            </a:r>
          </a:p>
        </p:txBody>
      </p:sp>
      <p:sp>
        <p:nvSpPr>
          <p:cNvPr id="14" name="Rectangle 13">
            <a:hlinkClick r:id="" action="ppaction://noaction">
              <a:snd r:embed="rId6" name="12.4.wav"/>
            </a:hlinkClick>
            <a:extLst>
              <a:ext uri="{FF2B5EF4-FFF2-40B4-BE49-F238E27FC236}">
                <a16:creationId xmlns:a16="http://schemas.microsoft.com/office/drawing/2014/main" id="{5CFE19D1-FB19-4ADC-86EE-EA70712132D9}"/>
              </a:ext>
            </a:extLst>
          </p:cNvPr>
          <p:cNvSpPr/>
          <p:nvPr/>
        </p:nvSpPr>
        <p:spPr>
          <a:xfrm>
            <a:off x="355598" y="5395634"/>
            <a:ext cx="625642" cy="589547"/>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500" b="1" dirty="0"/>
              <a:t>4</a:t>
            </a:r>
          </a:p>
        </p:txBody>
      </p:sp>
      <p:sp>
        <p:nvSpPr>
          <p:cNvPr id="19" name="TextBox 18">
            <a:extLst>
              <a:ext uri="{FF2B5EF4-FFF2-40B4-BE49-F238E27FC236}">
                <a16:creationId xmlns:a16="http://schemas.microsoft.com/office/drawing/2014/main" id="{6AA53734-0B8A-49C1-BB1A-441C5FBB91A3}"/>
              </a:ext>
            </a:extLst>
          </p:cNvPr>
          <p:cNvSpPr txBox="1"/>
          <p:nvPr/>
        </p:nvSpPr>
        <p:spPr>
          <a:xfrm>
            <a:off x="2052489" y="914480"/>
            <a:ext cx="4043511" cy="830997"/>
          </a:xfrm>
          <a:prstGeom prst="rect">
            <a:avLst/>
          </a:prstGeom>
          <a:noFill/>
        </p:spPr>
        <p:txBody>
          <a:bodyPr wrap="square" rtlCol="0">
            <a:spAutoFit/>
          </a:bodyPr>
          <a:lstStyle/>
          <a:p>
            <a:r>
              <a:rPr lang="fr-FR" sz="2400" dirty="0">
                <a:solidFill>
                  <a:srgbClr val="002060"/>
                </a:solidFill>
              </a:rPr>
              <a:t>Lis les phrases en anglais. </a:t>
            </a:r>
            <a:br>
              <a:rPr lang="fr-FR" sz="2400" dirty="0">
                <a:solidFill>
                  <a:srgbClr val="002060"/>
                </a:solidFill>
              </a:rPr>
            </a:br>
            <a:r>
              <a:rPr lang="fr-FR" sz="2400" dirty="0">
                <a:solidFill>
                  <a:srgbClr val="002060"/>
                </a:solidFill>
              </a:rPr>
              <a:t>Écoute. Écris A, B ou C.</a:t>
            </a:r>
          </a:p>
        </p:txBody>
      </p:sp>
      <p:sp>
        <p:nvSpPr>
          <p:cNvPr id="9" name="Star: 5 Points 8">
            <a:extLst>
              <a:ext uri="{FF2B5EF4-FFF2-40B4-BE49-F238E27FC236}">
                <a16:creationId xmlns:a16="http://schemas.microsoft.com/office/drawing/2014/main" id="{0D9C0B84-7909-4329-8EB8-ED704DDEF235}"/>
              </a:ext>
            </a:extLst>
          </p:cNvPr>
          <p:cNvSpPr/>
          <p:nvPr/>
        </p:nvSpPr>
        <p:spPr>
          <a:xfrm>
            <a:off x="4635543" y="2267299"/>
            <a:ext cx="772463" cy="750187"/>
          </a:xfrm>
          <a:prstGeom prst="star5">
            <a:avLst/>
          </a:prstGeom>
          <a:solidFill>
            <a:srgbClr val="EE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tar: 5 Points 19">
            <a:extLst>
              <a:ext uri="{FF2B5EF4-FFF2-40B4-BE49-F238E27FC236}">
                <a16:creationId xmlns:a16="http://schemas.microsoft.com/office/drawing/2014/main" id="{3CB49C01-6B27-45D9-AE1A-D49A30E1089C}"/>
              </a:ext>
            </a:extLst>
          </p:cNvPr>
          <p:cNvSpPr/>
          <p:nvPr/>
        </p:nvSpPr>
        <p:spPr>
          <a:xfrm>
            <a:off x="7786835" y="3218703"/>
            <a:ext cx="772463" cy="750187"/>
          </a:xfrm>
          <a:prstGeom prst="star5">
            <a:avLst/>
          </a:prstGeom>
          <a:solidFill>
            <a:srgbClr val="EE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tar: 5 Points 20">
            <a:extLst>
              <a:ext uri="{FF2B5EF4-FFF2-40B4-BE49-F238E27FC236}">
                <a16:creationId xmlns:a16="http://schemas.microsoft.com/office/drawing/2014/main" id="{E22C1A1E-C4B0-45DA-A400-0BEBEAE3F1FD}"/>
              </a:ext>
            </a:extLst>
          </p:cNvPr>
          <p:cNvSpPr/>
          <p:nvPr/>
        </p:nvSpPr>
        <p:spPr>
          <a:xfrm>
            <a:off x="981240" y="4011202"/>
            <a:ext cx="772463" cy="750187"/>
          </a:xfrm>
          <a:prstGeom prst="star5">
            <a:avLst/>
          </a:prstGeom>
          <a:solidFill>
            <a:srgbClr val="EE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tar: 5 Points 21">
            <a:extLst>
              <a:ext uri="{FF2B5EF4-FFF2-40B4-BE49-F238E27FC236}">
                <a16:creationId xmlns:a16="http://schemas.microsoft.com/office/drawing/2014/main" id="{68BA8485-908B-4E2B-8E19-6C4E53D46C64}"/>
              </a:ext>
            </a:extLst>
          </p:cNvPr>
          <p:cNvSpPr/>
          <p:nvPr/>
        </p:nvSpPr>
        <p:spPr>
          <a:xfrm>
            <a:off x="838417" y="4871961"/>
            <a:ext cx="772463" cy="750187"/>
          </a:xfrm>
          <a:prstGeom prst="star5">
            <a:avLst/>
          </a:prstGeom>
          <a:solidFill>
            <a:srgbClr val="EE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A cartoon of a person looking through a camera&#10;&#10;Description automatically generated">
            <a:extLst>
              <a:ext uri="{FF2B5EF4-FFF2-40B4-BE49-F238E27FC236}">
                <a16:creationId xmlns:a16="http://schemas.microsoft.com/office/drawing/2014/main" id="{01F742BE-F39A-49DC-BBFA-C27F6A3462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425" y="764804"/>
            <a:ext cx="1927593" cy="2009218"/>
          </a:xfrm>
          <a:prstGeom prst="rect">
            <a:avLst/>
          </a:prstGeom>
        </p:spPr>
      </p:pic>
      <p:pic>
        <p:nvPicPr>
          <p:cNvPr id="25" name="Picture 24" descr="A picture containing black, darkness&#10;&#10;Description automatically generated">
            <a:extLst>
              <a:ext uri="{FF2B5EF4-FFF2-40B4-BE49-F238E27FC236}">
                <a16:creationId xmlns:a16="http://schemas.microsoft.com/office/drawing/2014/main" id="{704C9F3F-E099-4FB5-A129-F7950A55B4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80471" y="226674"/>
            <a:ext cx="3566068" cy="1783034"/>
          </a:xfrm>
          <a:prstGeom prst="rect">
            <a:avLst/>
          </a:prstGeom>
        </p:spPr>
      </p:pic>
      <p:sp>
        <p:nvSpPr>
          <p:cNvPr id="3" name="Speech Bubble: Rectangle with Corners Rounded 2">
            <a:extLst>
              <a:ext uri="{FF2B5EF4-FFF2-40B4-BE49-F238E27FC236}">
                <a16:creationId xmlns:a16="http://schemas.microsoft.com/office/drawing/2014/main" id="{176ADE4E-8EB8-4B51-976F-671FFA786D4E}"/>
              </a:ext>
            </a:extLst>
          </p:cNvPr>
          <p:cNvSpPr/>
          <p:nvPr/>
        </p:nvSpPr>
        <p:spPr>
          <a:xfrm>
            <a:off x="8473458" y="124603"/>
            <a:ext cx="3566069" cy="2688755"/>
          </a:xfrm>
          <a:prstGeom prst="wedgeRoundRectCallout">
            <a:avLst>
              <a:gd name="adj1" fmla="val -20121"/>
              <a:gd name="adj2" fmla="val 53998"/>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bg1"/>
                </a:solidFill>
              </a:rPr>
              <a:t>The word for </a:t>
            </a:r>
            <a:r>
              <a:rPr lang="en-GB" sz="2000" i="1" dirty="0">
                <a:solidFill>
                  <a:schemeClr val="bg1"/>
                </a:solidFill>
              </a:rPr>
              <a:t>actor </a:t>
            </a:r>
            <a:r>
              <a:rPr lang="en-GB" sz="2000" dirty="0">
                <a:solidFill>
                  <a:schemeClr val="bg1"/>
                </a:solidFill>
              </a:rPr>
              <a:t>has a different feminine form:</a:t>
            </a:r>
          </a:p>
          <a:p>
            <a:pPr algn="ctr"/>
            <a:r>
              <a:rPr lang="en-GB" sz="2000" b="1" dirty="0">
                <a:solidFill>
                  <a:schemeClr val="bg1"/>
                </a:solidFill>
              </a:rPr>
              <a:t>un</a:t>
            </a:r>
            <a:r>
              <a:rPr lang="en-GB" sz="2000" dirty="0">
                <a:solidFill>
                  <a:schemeClr val="bg1"/>
                </a:solidFill>
              </a:rPr>
              <a:t> </a:t>
            </a:r>
            <a:r>
              <a:rPr lang="en-GB" sz="2000" dirty="0" err="1">
                <a:solidFill>
                  <a:schemeClr val="bg1"/>
                </a:solidFill>
              </a:rPr>
              <a:t>act</a:t>
            </a:r>
            <a:r>
              <a:rPr lang="en-GB" sz="2000" b="1" dirty="0" err="1">
                <a:solidFill>
                  <a:schemeClr val="bg1"/>
                </a:solidFill>
              </a:rPr>
              <a:t>eur</a:t>
            </a:r>
            <a:r>
              <a:rPr lang="en-GB" sz="2000" dirty="0">
                <a:solidFill>
                  <a:schemeClr val="bg1"/>
                </a:solidFill>
              </a:rPr>
              <a:t>, </a:t>
            </a:r>
            <a:r>
              <a:rPr lang="en-GB" sz="2000" b="1" dirty="0" err="1">
                <a:solidFill>
                  <a:schemeClr val="bg1"/>
                </a:solidFill>
              </a:rPr>
              <a:t>une</a:t>
            </a:r>
            <a:r>
              <a:rPr lang="en-GB" sz="2000" dirty="0">
                <a:solidFill>
                  <a:schemeClr val="bg1"/>
                </a:solidFill>
              </a:rPr>
              <a:t> </a:t>
            </a:r>
            <a:r>
              <a:rPr lang="en-GB" sz="2000" dirty="0" err="1">
                <a:solidFill>
                  <a:schemeClr val="bg1"/>
                </a:solidFill>
              </a:rPr>
              <a:t>act</a:t>
            </a:r>
            <a:r>
              <a:rPr lang="en-GB" sz="2000" b="1" dirty="0" err="1">
                <a:solidFill>
                  <a:schemeClr val="bg1"/>
                </a:solidFill>
              </a:rPr>
              <a:t>rice</a:t>
            </a:r>
            <a:endParaRPr lang="en-GB" sz="2000" b="1" dirty="0">
              <a:solidFill>
                <a:schemeClr val="bg1"/>
              </a:solidFill>
            </a:endParaRPr>
          </a:p>
          <a:p>
            <a:pPr algn="ctr"/>
            <a:endParaRPr lang="en-GB" sz="2000" dirty="0">
              <a:solidFill>
                <a:schemeClr val="bg1"/>
              </a:solidFill>
            </a:endParaRPr>
          </a:p>
          <a:p>
            <a:pPr algn="ctr"/>
            <a:r>
              <a:rPr lang="en-GB" sz="2000" dirty="0">
                <a:solidFill>
                  <a:schemeClr val="bg1"/>
                </a:solidFill>
              </a:rPr>
              <a:t>The word for </a:t>
            </a:r>
            <a:r>
              <a:rPr lang="en-GB" sz="2000" i="1" dirty="0">
                <a:solidFill>
                  <a:schemeClr val="bg1"/>
                </a:solidFill>
              </a:rPr>
              <a:t>doctor </a:t>
            </a:r>
            <a:r>
              <a:rPr lang="en-GB" sz="2000" dirty="0">
                <a:solidFill>
                  <a:schemeClr val="bg1"/>
                </a:solidFill>
              </a:rPr>
              <a:t>doesn’t change:</a:t>
            </a:r>
          </a:p>
          <a:p>
            <a:pPr algn="ctr"/>
            <a:r>
              <a:rPr lang="en-GB" sz="2000" b="1" dirty="0">
                <a:solidFill>
                  <a:schemeClr val="bg1"/>
                </a:solidFill>
              </a:rPr>
              <a:t>un</a:t>
            </a:r>
            <a:r>
              <a:rPr lang="en-GB" sz="2000" dirty="0">
                <a:solidFill>
                  <a:schemeClr val="bg1"/>
                </a:solidFill>
              </a:rPr>
              <a:t> </a:t>
            </a:r>
            <a:r>
              <a:rPr lang="en-GB" sz="2000" dirty="0" err="1">
                <a:solidFill>
                  <a:schemeClr val="bg1"/>
                </a:solidFill>
              </a:rPr>
              <a:t>médecin</a:t>
            </a:r>
            <a:r>
              <a:rPr lang="en-GB" sz="2000" dirty="0">
                <a:solidFill>
                  <a:schemeClr val="bg1"/>
                </a:solidFill>
              </a:rPr>
              <a:t>, </a:t>
            </a:r>
            <a:r>
              <a:rPr lang="en-GB" sz="2000" b="1" dirty="0" err="1">
                <a:solidFill>
                  <a:schemeClr val="bg1"/>
                </a:solidFill>
              </a:rPr>
              <a:t>une</a:t>
            </a:r>
            <a:r>
              <a:rPr lang="en-GB" sz="2000" b="1" dirty="0">
                <a:solidFill>
                  <a:schemeClr val="bg1"/>
                </a:solidFill>
              </a:rPr>
              <a:t> </a:t>
            </a:r>
            <a:r>
              <a:rPr lang="en-GB" sz="2000" dirty="0" err="1">
                <a:solidFill>
                  <a:schemeClr val="bg1"/>
                </a:solidFill>
              </a:rPr>
              <a:t>médecin</a:t>
            </a:r>
            <a:endParaRPr lang="en-GB" sz="2000" dirty="0">
              <a:solidFill>
                <a:schemeClr val="bg1"/>
              </a:solidFill>
            </a:endParaRPr>
          </a:p>
        </p:txBody>
      </p:sp>
    </p:spTree>
    <p:extLst>
      <p:ext uri="{BB962C8B-B14F-4D97-AF65-F5344CB8AC3E}">
        <p14:creationId xmlns:p14="http://schemas.microsoft.com/office/powerpoint/2010/main" val="65364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1" grpId="0" animBg="1"/>
      <p:bldP spid="22" grpId="0" animBg="1"/>
      <p:bldP spid="3" grpId="0"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LDP_French_Powerpoint_Template</Template>
  <TotalTime>1433</TotalTime>
  <Words>6806</Words>
  <Application>Microsoft Office PowerPoint</Application>
  <PresentationFormat>Widescreen</PresentationFormat>
  <Paragraphs>1122</Paragraphs>
  <Slides>47</Slides>
  <Notes>47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4" baseType="lpstr">
      <vt:lpstr>Arial</vt:lpstr>
      <vt:lpstr>Calibri</vt:lpstr>
      <vt:lpstr>Century Gothic</vt:lpstr>
      <vt:lpstr>Segoe UI</vt:lpstr>
      <vt:lpstr>Tw Cen MT</vt:lpstr>
      <vt:lpstr>NCELP_German_2022</vt:lpstr>
      <vt:lpstr>Bitmap Image</vt:lpstr>
      <vt:lpstr>PowerPoint Presentation</vt:lpstr>
      <vt:lpstr>en/an</vt:lpstr>
      <vt:lpstr>en/an</vt:lpstr>
      <vt:lpstr>en/an</vt:lpstr>
      <vt:lpstr>en/an</vt:lpstr>
      <vt:lpstr>en/an</vt:lpstr>
      <vt:lpstr>en/an</vt:lpstr>
      <vt:lpstr>Phonétique</vt:lpstr>
      <vt:lpstr>Vocabulaire</vt:lpstr>
      <vt:lpstr>Gender in French</vt:lpstr>
      <vt:lpstr>le ou la ?</vt:lpstr>
      <vt:lpstr>le ou la ?</vt:lpstr>
      <vt:lpstr>Trouve l’intrus !</vt:lpstr>
      <vt:lpstr>Langue ou adjectif ?</vt:lpstr>
      <vt:lpstr>Masculin ou féminin ?</vt:lpstr>
      <vt:lpstr>Masculin ou féminin ?</vt:lpstr>
      <vt:lpstr>Partenaire A - script</vt:lpstr>
      <vt:lpstr>Partenaire B</vt:lpstr>
      <vt:lpstr>Partenaire B - réponses</vt:lpstr>
      <vt:lpstr>Partenaire B - script</vt:lpstr>
      <vt:lpstr>Partenaire A</vt:lpstr>
      <vt:lpstr>Partenaire A - réponses</vt:lpstr>
      <vt:lpstr>PowerPoint Presentation</vt:lpstr>
      <vt:lpstr>on</vt:lpstr>
      <vt:lpstr>on</vt:lpstr>
      <vt:lpstr>on</vt:lpstr>
      <vt:lpstr>on</vt:lpstr>
      <vt:lpstr>on</vt:lpstr>
      <vt:lpstr>on</vt:lpstr>
      <vt:lpstr>Phonétique  </vt:lpstr>
      <vt:lpstr>Phonétique  </vt:lpstr>
      <vt:lpstr>Vocabulaire</vt:lpstr>
      <vt:lpstr>Making nouns and articles plural </vt:lpstr>
      <vt:lpstr>Léa en Angleterre*</vt:lpstr>
      <vt:lpstr>Singular or plural ?</vt:lpstr>
      <vt:lpstr>When a singular noun begins with a vowel or h-</vt:lpstr>
      <vt:lpstr>Prononcer !</vt:lpstr>
      <vt:lpstr>Léa en Angleterre</vt:lpstr>
      <vt:lpstr>Écris en français ! </vt:lpstr>
      <vt:lpstr>La liaison</vt:lpstr>
      <vt:lpstr>La liaison</vt:lpstr>
      <vt:lpstr>La liaison</vt:lpstr>
      <vt:lpstr>La liaison</vt:lpstr>
      <vt:lpstr>La liaison</vt:lpstr>
      <vt:lpstr>La liaison</vt:lpstr>
      <vt:lpstr>La liaison</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43</cp:revision>
  <dcterms:created xsi:type="dcterms:W3CDTF">2023-05-21T12:40:28Z</dcterms:created>
  <dcterms:modified xsi:type="dcterms:W3CDTF">2023-09-06T14:03:00Z</dcterms:modified>
</cp:coreProperties>
</file>