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64" r:id="rId2"/>
    <p:sldId id="328" r:id="rId3"/>
    <p:sldId id="329" r:id="rId4"/>
    <p:sldId id="361" r:id="rId5"/>
    <p:sldId id="275" r:id="rId6"/>
    <p:sldId id="298" r:id="rId7"/>
    <p:sldId id="389" r:id="rId8"/>
    <p:sldId id="313" r:id="rId9"/>
    <p:sldId id="394" r:id="rId10"/>
    <p:sldId id="395" r:id="rId11"/>
    <p:sldId id="396" r:id="rId12"/>
    <p:sldId id="397" r:id="rId13"/>
    <p:sldId id="398" r:id="rId14"/>
    <p:sldId id="266" r:id="rId15"/>
    <p:sldId id="317" r:id="rId16"/>
    <p:sldId id="410" r:id="rId17"/>
    <p:sldId id="411" r:id="rId18"/>
    <p:sldId id="262" r:id="rId19"/>
    <p:sldId id="269" r:id="rId20"/>
    <p:sldId id="448" r:id="rId21"/>
    <p:sldId id="450" r:id="rId22"/>
    <p:sldId id="449" r:id="rId23"/>
    <p:sldId id="412" r:id="rId24"/>
    <p:sldId id="330" r:id="rId25"/>
    <p:sldId id="447" r:id="rId26"/>
    <p:sldId id="362" r:id="rId27"/>
    <p:sldId id="267" r:id="rId28"/>
    <p:sldId id="299" r:id="rId29"/>
    <p:sldId id="390" r:id="rId30"/>
    <p:sldId id="401" r:id="rId31"/>
    <p:sldId id="419" r:id="rId32"/>
    <p:sldId id="270" r:id="rId33"/>
    <p:sldId id="319" r:id="rId34"/>
    <p:sldId id="403" r:id="rId35"/>
    <p:sldId id="404" r:id="rId36"/>
    <p:sldId id="407" r:id="rId37"/>
    <p:sldId id="406" r:id="rId38"/>
    <p:sldId id="331" r:id="rId39"/>
    <p:sldId id="414" r:id="rId40"/>
    <p:sldId id="451" r:id="rId41"/>
    <p:sldId id="32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EF4136"/>
    <a:srgbClr val="00FFFF"/>
    <a:srgbClr val="00FF00"/>
    <a:srgbClr val="115076"/>
    <a:srgbClr val="CCDFF1"/>
    <a:srgbClr val="BADEFF"/>
    <a:srgbClr val="EBF5FF"/>
    <a:srgbClr val="EFF7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4070" autoAdjust="0"/>
  </p:normalViewPr>
  <p:slideViewPr>
    <p:cSldViewPr snapToGrid="0">
      <p:cViewPr varScale="1">
        <p:scale>
          <a:sx n="69" d="100"/>
          <a:sy n="69" d="100"/>
        </p:scale>
        <p:origin x="2052" y="60"/>
      </p:cViewPr>
      <p:guideLst/>
    </p:cSldViewPr>
  </p:slideViewPr>
  <p:notesTextViewPr>
    <p:cViewPr>
      <p:scale>
        <a:sx n="3" d="2"/>
        <a:sy n="3" d="2"/>
      </p:scale>
      <p:origin x="0" y="-42"/>
    </p:cViewPr>
  </p:notesTextViewPr>
  <p:sorterViewPr>
    <p:cViewPr>
      <p:scale>
        <a:sx n="100" d="100"/>
        <a:sy n="100" d="100"/>
      </p:scale>
      <p:origin x="0" y="-1158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i)</a:t>
            </a:r>
            <a:r>
              <a:rPr lang="en-GB" b="1" dirty="0"/>
              <a:t> Edexcel list does not have </a:t>
            </a:r>
            <a:r>
              <a:rPr lang="en-GB" b="1" i="0" u="sng" dirty="0" err="1">
                <a:solidFill>
                  <a:srgbClr val="E6851E"/>
                </a:solidFill>
                <a:effectLst/>
                <a:latin typeface="Segoe UI" panose="020B0502040204020203" pitchFamily="34" charset="0"/>
              </a:rPr>
              <a:t>drôle</a:t>
            </a:r>
            <a:r>
              <a:rPr lang="en-GB" b="1" i="0" u="sng" dirty="0">
                <a:solidFill>
                  <a:srgbClr val="000000"/>
                </a:solidFill>
                <a:effectLst/>
                <a:latin typeface="Segoe UI" panose="020B0502040204020203" pitchFamily="34" charset="0"/>
              </a:rPr>
              <a:t>, intelligent, </a:t>
            </a:r>
            <a:r>
              <a:rPr lang="en-GB" b="1" i="0" u="sng" dirty="0" err="1">
                <a:solidFill>
                  <a:srgbClr val="000000"/>
                </a:solidFill>
                <a:effectLst/>
                <a:latin typeface="Segoe UI" panose="020B0502040204020203" pitchFamily="34" charset="0"/>
              </a:rPr>
              <a:t>méchant</a:t>
            </a:r>
            <a:r>
              <a:rPr lang="en-GB" b="0" i="0" dirty="0">
                <a:solidFill>
                  <a:srgbClr val="000000"/>
                </a:solidFill>
                <a:effectLst/>
                <a:latin typeface="Segoe UI" panose="020B0502040204020203" pitchFamily="34" charset="0"/>
              </a:rPr>
              <a:t>.</a:t>
            </a:r>
            <a:br>
              <a:rPr lang="en-GB" b="0" i="0" dirty="0">
                <a:solidFill>
                  <a:srgbClr val="000000"/>
                </a:solidFill>
                <a:effectLst/>
                <a:latin typeface="Segoe UI" panose="020B0502040204020203" pitchFamily="34" charset="0"/>
              </a:rPr>
            </a:br>
            <a:r>
              <a:rPr lang="en-GB" b="1" i="0" dirty="0">
                <a:solidFill>
                  <a:srgbClr val="000000"/>
                </a:solidFill>
                <a:effectLst/>
                <a:latin typeface="Segoe UI" panose="020B0502040204020203" pitchFamily="34" charset="0"/>
              </a:rPr>
              <a:t>iii) </a:t>
            </a:r>
            <a:r>
              <a:rPr lang="en-GB" b="1" i="0" dirty="0" err="1">
                <a:solidFill>
                  <a:srgbClr val="000000"/>
                </a:solidFill>
                <a:effectLst/>
                <a:latin typeface="Segoe UI" panose="020B0502040204020203" pitchFamily="34" charset="0"/>
              </a:rPr>
              <a:t>Eduqas</a:t>
            </a:r>
            <a:r>
              <a:rPr lang="en-GB" b="1" i="0" dirty="0">
                <a:solidFill>
                  <a:srgbClr val="000000"/>
                </a:solidFill>
                <a:effectLst/>
                <a:latin typeface="Segoe UI" panose="020B0502040204020203" pitchFamily="34" charset="0"/>
              </a:rPr>
              <a:t> list does not have </a:t>
            </a:r>
            <a:r>
              <a:rPr lang="en-GB" b="1" i="0" u="sng" dirty="0">
                <a:solidFill>
                  <a:srgbClr val="000000"/>
                </a:solidFill>
                <a:effectLst/>
                <a:latin typeface="Segoe UI" panose="020B0502040204020203" pitchFamily="34" charset="0"/>
              </a:rPr>
              <a:t>intelligent, </a:t>
            </a:r>
            <a:r>
              <a:rPr lang="en-GB" b="1" i="0" u="sng" dirty="0" err="1">
                <a:solidFill>
                  <a:srgbClr val="000000"/>
                </a:solidFill>
                <a:effectLst/>
                <a:latin typeface="Segoe UI" panose="020B0502040204020203" pitchFamily="34" charset="0"/>
              </a:rPr>
              <a:t>méchant</a:t>
            </a:r>
            <a:r>
              <a:rPr lang="en-GB" b="0" i="0" dirty="0">
                <a:solidFill>
                  <a:srgbClr val="000000"/>
                </a:solidFill>
                <a:effectLst/>
                <a:latin typeface="Segoe UI" panose="020B0502040204020203" pitchFamily="34" charset="0"/>
              </a:rPr>
              <a:t>.</a:t>
            </a:r>
            <a:br>
              <a:rPr lang="en-GB" b="0" i="0" dirty="0">
                <a:solidFill>
                  <a:srgbClr val="000000"/>
                </a:solidFill>
                <a:effectLst/>
                <a:latin typeface="Segoe UI" panose="020B0502040204020203" pitchFamily="34" charset="0"/>
              </a:rPr>
            </a:br>
            <a:r>
              <a:rPr lang="en-GB" b="0" i="0" dirty="0">
                <a:solidFill>
                  <a:srgbClr val="000000"/>
                </a:solidFill>
                <a:effectLst/>
                <a:latin typeface="Segoe UI" panose="020B0502040204020203" pitchFamily="34" charset="0"/>
              </a:rPr>
              <a:t> </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SFe</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feminisation of agent nouns and job titles (-e)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prstClr val="white"/>
                </a:solidFill>
                <a:latin typeface="Calibri" panose="020F0502020204030204" pitchFamily="34" charset="0"/>
                <a:cs typeface="Calibri" panose="020F0502020204030204" pitchFamily="34" charset="0"/>
              </a:rPr>
              <a:t>Consolidaton</a:t>
            </a:r>
            <a:r>
              <a:rPr lang="en-GB" sz="1200" b="0" i="0" dirty="0">
                <a:solidFill>
                  <a:prstClr val="white"/>
                </a:solidFill>
                <a:latin typeface="Calibri" panose="020F0502020204030204" pitchFamily="34" charset="0"/>
                <a:cs typeface="Calibri" panose="020F0502020204030204" pitchFamily="34" charset="0"/>
              </a:rPr>
              <a:t> of </a:t>
            </a:r>
            <a:r>
              <a:rPr lang="en-GB" sz="1200" b="1" i="1" dirty="0" err="1">
                <a:solidFill>
                  <a:prstClr val="white"/>
                </a:solidFill>
                <a:latin typeface="Calibri" panose="020F0502020204030204" pitchFamily="34" charset="0"/>
                <a:cs typeface="Calibri" panose="020F0502020204030204" pitchFamily="34" charset="0"/>
              </a:rPr>
              <a:t>être</a:t>
            </a:r>
            <a:r>
              <a:rPr lang="en-GB" sz="1200" b="1" i="0" dirty="0">
                <a:solidFill>
                  <a:prstClr val="white"/>
                </a:solidFill>
                <a:latin typeface="Calibri" panose="020F0502020204030204" pitchFamily="34" charset="0"/>
                <a:cs typeface="Calibri" panose="020F0502020204030204" pitchFamily="34" charset="0"/>
              </a:rPr>
              <a:t> and </a:t>
            </a:r>
            <a:r>
              <a:rPr lang="en-GB" sz="1200" b="1" i="1" dirty="0" err="1">
                <a:solidFill>
                  <a:prstClr val="white"/>
                </a:solidFill>
                <a:latin typeface="Calibri" panose="020F0502020204030204" pitchFamily="34" charset="0"/>
                <a:cs typeface="Calibri" panose="020F0502020204030204" pitchFamily="34" charset="0"/>
              </a:rPr>
              <a:t>avoir</a:t>
            </a:r>
            <a:r>
              <a:rPr lang="en-GB" sz="1200" b="1" i="1" dirty="0">
                <a:solidFill>
                  <a:prstClr val="white"/>
                </a:solidFill>
                <a:latin typeface="Calibri" panose="020F0502020204030204" pitchFamily="34" charset="0"/>
                <a:cs typeface="Calibri" panose="020F0502020204030204" pitchFamily="34" charset="0"/>
              </a:rPr>
              <a:t> </a:t>
            </a:r>
            <a:r>
              <a:rPr lang="en-GB" sz="1200" b="1" i="0" dirty="0">
                <a:solidFill>
                  <a:prstClr val="white"/>
                </a:solidFill>
                <a:latin typeface="Calibri" panose="020F0502020204030204" pitchFamily="34" charset="0"/>
                <a:cs typeface="Calibri" panose="020F0502020204030204" pitchFamily="34" charset="0"/>
              </a:rPr>
              <a:t>(je, </a:t>
            </a:r>
            <a:r>
              <a:rPr lang="en-GB" sz="1200" b="1" i="0" dirty="0" err="1">
                <a:solidFill>
                  <a:prstClr val="white"/>
                </a:solidFill>
                <a:latin typeface="Calibri" panose="020F0502020204030204" pitchFamily="34" charset="0"/>
                <a:cs typeface="Calibri" panose="020F0502020204030204" pitchFamily="34" charset="0"/>
              </a:rPr>
              <a:t>tu</a:t>
            </a:r>
            <a:r>
              <a:rPr lang="en-GB" sz="1200" b="1" i="0" dirty="0">
                <a:solidFill>
                  <a:prstClr val="white"/>
                </a:solidFill>
                <a:latin typeface="Calibri" panose="020F0502020204030204" pitchFamily="34" charset="0"/>
                <a:cs typeface="Calibri" panose="020F0502020204030204" pitchFamily="34" charset="0"/>
              </a:rPr>
              <a:t>, il/</a:t>
            </a:r>
            <a:r>
              <a:rPr lang="en-GB" sz="1200" b="1" i="0" dirty="0" err="1">
                <a:solidFill>
                  <a:prstClr val="white"/>
                </a:solidFill>
                <a:latin typeface="Calibri" panose="020F0502020204030204" pitchFamily="34" charset="0"/>
                <a:cs typeface="Calibri" panose="020F0502020204030204" pitchFamily="34" charset="0"/>
              </a:rPr>
              <a:t>elle</a:t>
            </a:r>
            <a:r>
              <a:rPr lang="en-GB" sz="1200" b="1" i="0" dirty="0">
                <a:solidFill>
                  <a:prstClr val="white"/>
                </a:solidFill>
                <a:latin typeface="Calibri" panose="020F0502020204030204" pitchFamily="34" charset="0"/>
                <a:cs typeface="Calibri" panose="020F0502020204030204" pitchFamily="34" charset="0"/>
              </a:rPr>
              <a:t>)</a:t>
            </a:r>
            <a:endParaRPr lang="en-GB" sz="1200" b="0" i="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Introduce:  il</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dirty="0">
                <a:solidFill>
                  <a:schemeClr val="tx1"/>
                </a:solidFill>
                <a:effectLst/>
                <a:latin typeface="+mn-lt"/>
                <a:ea typeface="Calibri"/>
                <a:cs typeface="Calibri"/>
                <a:sym typeface="Calibri"/>
              </a:rPr>
              <a:t> [13], elle</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dirty="0">
                <a:solidFill>
                  <a:schemeClr val="tx1"/>
                </a:solidFill>
                <a:effectLst/>
                <a:latin typeface="+mn-lt"/>
                <a:ea typeface="Calibri"/>
                <a:cs typeface="Calibri"/>
                <a:sym typeface="Calibri"/>
              </a:rPr>
              <a:t> [38], </a:t>
            </a:r>
            <a:r>
              <a:rPr lang="fr-FR" sz="1200" b="0" i="0" u="none" strike="noStrike" kern="1200" cap="none" dirty="0">
                <a:solidFill>
                  <a:schemeClr val="tx1"/>
                </a:solidFill>
                <a:effectLst/>
                <a:latin typeface="+mn-lt"/>
                <a:ea typeface="Calibri"/>
                <a:cs typeface="Calibri"/>
                <a:sym typeface="Calibri"/>
              </a:rPr>
              <a:t>ami [467], amie [467], chanteur [3251], chanteuse [3251], femme [154], homme [136], professeur [1150], professeure [1150], drôle [2166], intéressant [1244], faux [555], sympa(thique) [4164], vrai [292]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Revisit: </a:t>
            </a:r>
            <a:r>
              <a:rPr lang="fr-FR" sz="1200" b="0" i="0" u="none" strike="noStrike" kern="1200" dirty="0">
                <a:solidFill>
                  <a:schemeClr val="tx1"/>
                </a:solidFill>
                <a:effectLst/>
                <a:latin typeface="+mn-lt"/>
                <a:ea typeface="+mn-ea"/>
                <a:cs typeface="+mn-cs"/>
              </a:rPr>
              <a:t>est [5],  il [13], elle [38], amusant [4695], calme [1731], content [1841], excellent [1225], intelligent [2509], malade [1066], méchant [3184], triste [1843], mais [30], ou [33], merci [1070]</a:t>
            </a:r>
            <a:r>
              <a:rPr lang="fr-FR" dirty="0"/>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68090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trente</a:t>
            </a:r>
            <a:r>
              <a:rPr lang="en-GB" baseline="0" dirty="0"/>
              <a:t> [1646], </a:t>
            </a:r>
            <a:r>
              <a:rPr lang="en-GB" baseline="0" dirty="0" err="1"/>
              <a:t>froid</a:t>
            </a:r>
            <a:r>
              <a:rPr lang="en-GB" baseline="0" dirty="0"/>
              <a:t> [1307]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0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main [418], </a:t>
            </a:r>
            <a:r>
              <a:rPr lang="en-GB" baseline="0" dirty="0" err="1"/>
              <a:t>timide</a:t>
            </a:r>
            <a:r>
              <a:rPr lang="en-GB" baseline="0" dirty="0"/>
              <a:t> [3835]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8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riz</a:t>
            </a:r>
            <a:r>
              <a:rPr lang="en-GB" baseline="0" dirty="0"/>
              <a:t> [&gt;5000], </a:t>
            </a:r>
            <a:r>
              <a:rPr lang="en-GB" baseline="0" dirty="0" err="1"/>
              <a:t>soupe</a:t>
            </a:r>
            <a:r>
              <a:rPr lang="en-GB" baseline="0" dirty="0"/>
              <a:t> [4563]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0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(1 is the most frequent word in French): </a:t>
            </a:r>
            <a:br>
              <a:rPr lang="en-GB" baseline="0" dirty="0"/>
            </a:br>
            <a:r>
              <a:rPr lang="en-GB" baseline="0" dirty="0" err="1"/>
              <a:t>aube</a:t>
            </a:r>
            <a:r>
              <a:rPr lang="en-GB" baseline="0" dirty="0"/>
              <a:t> [2728], prix [310]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38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comprehension of the vocabulary introduced this week</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i="0" kern="1200" baseline="0" dirty="0">
                <a:solidFill>
                  <a:schemeClr val="tx1"/>
                </a:solidFill>
                <a:effectLst/>
                <a:latin typeface="+mn-lt"/>
                <a:ea typeface="+mn-ea"/>
                <a:cs typeface="+mn-cs"/>
              </a:rPr>
              <a:t>Class repetition of the French modelled by the teacher, each French word followed by the teacher showing the written English equivalent.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i="0" kern="1200" baseline="0" dirty="0">
                <a:solidFill>
                  <a:schemeClr val="tx1"/>
                </a:solidFill>
                <a:effectLst/>
                <a:latin typeface="+mn-lt"/>
                <a:ea typeface="+mn-ea"/>
                <a:cs typeface="+mn-cs"/>
              </a:rPr>
              <a:t>Bring up animated callouts to elicit recognition of the two words classes (nouns and adjectives) represented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3. Click to ‘disappear’ the English meanings to elicit student read aloud/pronunciation of the French word followed by the English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4. Move to next slide for written production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i="0" u="none" strike="noStrike" kern="1200" cap="none" dirty="0">
                <a:solidFill>
                  <a:schemeClr val="tx1"/>
                </a:solidFill>
                <a:effectLst/>
                <a:latin typeface="+mn-lt"/>
                <a:ea typeface="Calibri"/>
                <a:cs typeface="Calibri"/>
                <a:sym typeface="Calibri"/>
              </a:rPr>
              <a:t>ami [467] chanteur [3251], femme [154], homme [136], professeur [1150], drôle [2166], intéressant [1244], faux [555], sympa(thique) [4164], vrai [292]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494871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spoken recall of the vocabulary introduced this week</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Click to ‘star’ a picture. It will face after 3 seconds. Note that the pictures do not appear in alphabetical order. </a:t>
            </a:r>
            <a:endParaRPr lang="en-US" b="0" dirty="0"/>
          </a:p>
          <a:p>
            <a:r>
              <a:rPr lang="en-US" b="0" dirty="0"/>
              <a:t>2. Students say the word in French (and continue repeating it) until the star has disappeared.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Ensure that students say the indefinite articles with all of the nouns. </a:t>
            </a:r>
            <a:endParaRPr lang="en-US" b="0" dirty="0"/>
          </a:p>
          <a:p>
            <a:endParaRPr lang="en-US" b="1" dirty="0"/>
          </a:p>
          <a:p>
            <a:r>
              <a:rPr lang="en-GB" sz="1200" b="1" kern="1200" dirty="0">
                <a:solidFill>
                  <a:schemeClr val="tx1"/>
                </a:solidFill>
                <a:effectLst/>
                <a:latin typeface="+mn-lt"/>
                <a:ea typeface="+mn-ea"/>
                <a:cs typeface="+mn-cs"/>
              </a:rPr>
              <a:t>Answers: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a:t>
            </a:r>
            <a:r>
              <a:rPr lang="en-GB" sz="1200" kern="1200" dirty="0" err="1">
                <a:solidFill>
                  <a:schemeClr val="tx1"/>
                </a:solidFill>
                <a:effectLst/>
                <a:latin typeface="+mn-lt"/>
                <a:ea typeface="+mn-ea"/>
                <a:cs typeface="+mn-cs"/>
              </a:rPr>
              <a:t>dr</a:t>
            </a:r>
            <a:r>
              <a:rPr lang="en-GB" sz="1200" kern="1200" dirty="0" err="1">
                <a:solidFill>
                  <a:schemeClr val="tx1"/>
                </a:solidFill>
                <a:effectLst/>
                <a:latin typeface="Arial" panose="020B0604020202020204" pitchFamily="34" charset="0"/>
                <a:ea typeface="+mn-ea"/>
                <a:cs typeface="Arial" panose="020B0604020202020204" pitchFamily="34" charset="0"/>
              </a:rPr>
              <a:t>ô</a:t>
            </a:r>
            <a:r>
              <a:rPr lang="en-GB" sz="1200" kern="1200" dirty="0" err="1">
                <a:solidFill>
                  <a:schemeClr val="tx1"/>
                </a:solidFill>
                <a:effectLst/>
                <a:latin typeface="+mn-lt"/>
                <a:ea typeface="+mn-ea"/>
                <a:cs typeface="+mn-cs"/>
              </a:rPr>
              <a:t>le</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 un chanteur</a:t>
            </a:r>
          </a:p>
          <a:p>
            <a:r>
              <a:rPr lang="en-GB" sz="1200" kern="1200" dirty="0">
                <a:solidFill>
                  <a:schemeClr val="tx1"/>
                </a:solidFill>
                <a:effectLst/>
                <a:latin typeface="+mn-lt"/>
                <a:ea typeface="+mn-ea"/>
                <a:cs typeface="+mn-cs"/>
              </a:rPr>
              <a:t>C.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femme</a:t>
            </a:r>
          </a:p>
          <a:p>
            <a:r>
              <a:rPr lang="en-GB" sz="1200" kern="1200" dirty="0">
                <a:solidFill>
                  <a:schemeClr val="tx1"/>
                </a:solidFill>
                <a:effectLst/>
                <a:latin typeface="+mn-lt"/>
                <a:ea typeface="+mn-ea"/>
                <a:cs typeface="+mn-cs"/>
              </a:rPr>
              <a:t>D. </a:t>
            </a:r>
            <a:r>
              <a:rPr lang="en-GB" sz="1200" kern="1200" dirty="0" err="1">
                <a:solidFill>
                  <a:schemeClr val="tx1"/>
                </a:solidFill>
                <a:effectLst/>
                <a:latin typeface="+mn-lt"/>
                <a:ea typeface="+mn-ea"/>
                <a:cs typeface="+mn-cs"/>
              </a:rPr>
              <a:t>intéressant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 </a:t>
            </a:r>
            <a:r>
              <a:rPr lang="en-GB" sz="1200" kern="1200" dirty="0" err="1">
                <a:solidFill>
                  <a:schemeClr val="tx1"/>
                </a:solidFill>
                <a:effectLst/>
                <a:latin typeface="+mn-lt"/>
                <a:ea typeface="+mn-ea"/>
                <a:cs typeface="+mn-cs"/>
              </a:rPr>
              <a:t>vrai</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 un </a:t>
            </a:r>
            <a:r>
              <a:rPr lang="en-GB" sz="1200" kern="1200" dirty="0" err="1">
                <a:solidFill>
                  <a:schemeClr val="tx1"/>
                </a:solidFill>
                <a:effectLst/>
                <a:latin typeface="+mn-lt"/>
                <a:ea typeface="+mn-ea"/>
                <a:cs typeface="+mn-cs"/>
              </a:rPr>
              <a:t>ami</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 un </a:t>
            </a:r>
            <a:r>
              <a:rPr lang="en-GB" sz="1200" kern="1200" dirty="0" err="1">
                <a:solidFill>
                  <a:schemeClr val="tx1"/>
                </a:solidFill>
                <a:effectLst/>
                <a:latin typeface="+mn-lt"/>
                <a:ea typeface="+mn-ea"/>
                <a:cs typeface="+mn-cs"/>
              </a:rPr>
              <a:t>professeur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 </a:t>
            </a:r>
            <a:r>
              <a:rPr lang="en-GB" sz="1200" kern="1200" dirty="0" err="1">
                <a:solidFill>
                  <a:schemeClr val="tx1"/>
                </a:solidFill>
                <a:effectLst/>
                <a:latin typeface="+mn-lt"/>
                <a:ea typeface="+mn-ea"/>
                <a:cs typeface="+mn-cs"/>
              </a:rPr>
              <a:t>sympa</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thique</a:t>
            </a:r>
            <a:r>
              <a:rPr lang="en-GB" sz="1200" kern="1200" dirty="0">
                <a:solidFill>
                  <a:schemeClr val="tx1"/>
                </a:solidFill>
                <a:effectLst/>
                <a:latin typeface="+mn-lt"/>
                <a:ea typeface="+mn-ea"/>
                <a:cs typeface="+mn-cs"/>
              </a:rPr>
              <a:t>)</a:t>
            </a:r>
          </a:p>
          <a:p>
            <a:pPr marL="0" indent="0">
              <a:buNone/>
            </a:pPr>
            <a:r>
              <a:rPr lang="en-GB" sz="1200" b="0" kern="1200" dirty="0">
                <a:solidFill>
                  <a:schemeClr val="tx1"/>
                </a:solidFill>
                <a:effectLst/>
                <a:latin typeface="+mn-lt"/>
                <a:ea typeface="+mn-ea"/>
                <a:cs typeface="+mn-cs"/>
              </a:rPr>
              <a:t>I. faux</a:t>
            </a:r>
          </a:p>
          <a:p>
            <a:pPr marL="0" indent="0">
              <a:buFontTx/>
              <a:buNone/>
            </a:pPr>
            <a:r>
              <a:rPr lang="en-US" b="0" dirty="0"/>
              <a:t>J. un homme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i="0" u="none" strike="noStrike" kern="1200" cap="none" dirty="0">
                <a:solidFill>
                  <a:schemeClr val="tx1"/>
                </a:solidFill>
                <a:effectLst/>
                <a:latin typeface="+mn-lt"/>
                <a:ea typeface="Calibri"/>
                <a:cs typeface="Calibri"/>
                <a:sym typeface="Calibri"/>
              </a:rPr>
              <a:t>ami [467] chanteur [3251], femme [154], homme [136], professeur [1150], drôle [2166], intéressant [1244], faux [555], sympa(</a:t>
            </a:r>
            <a:r>
              <a:rPr lang="fr-FR" sz="1200" b="0" i="0" u="none" strike="noStrike" kern="1200" cap="none" dirty="0" err="1">
                <a:solidFill>
                  <a:schemeClr val="tx1"/>
                </a:solidFill>
                <a:effectLst/>
                <a:latin typeface="+mn-lt"/>
                <a:ea typeface="Calibri"/>
                <a:cs typeface="Calibri"/>
                <a:sym typeface="Calibri"/>
              </a:rPr>
              <a:t>thique</a:t>
            </a:r>
            <a:r>
              <a:rPr lang="fr-FR" sz="1200" b="0" i="0" u="none" strike="noStrike" kern="1200" cap="none" dirty="0">
                <a:solidFill>
                  <a:schemeClr val="tx1"/>
                </a:solidFill>
                <a:effectLst/>
                <a:latin typeface="+mn-lt"/>
                <a:ea typeface="Calibri"/>
                <a:cs typeface="Calibri"/>
                <a:sym typeface="Calibri"/>
              </a:rPr>
              <a:t>) [4164], vrai [292]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the </a:t>
            </a:r>
            <a:r>
              <a:rPr lang="en-US" b="0" dirty="0" err="1"/>
              <a:t>feminisation</a:t>
            </a:r>
            <a:r>
              <a:rPr lang="en-US" b="0" dirty="0"/>
              <a:t> of agent nouns by adding ‘e’</a:t>
            </a:r>
            <a:br>
              <a:rPr lang="en-US" b="0" dirty="0"/>
            </a:br>
            <a:br>
              <a:rPr lang="en-US" b="0" dirty="0"/>
            </a:br>
            <a:r>
              <a:rPr lang="en-US" b="1" dirty="0"/>
              <a:t>Procedure</a:t>
            </a:r>
            <a:r>
              <a:rPr lang="en-US" b="0" dirty="0"/>
              <a:t>:</a:t>
            </a:r>
            <a:br>
              <a:rPr lang="en-US" b="0" dirty="0"/>
            </a:br>
            <a:r>
              <a:rPr lang="en-US" b="0" dirty="0"/>
              <a:t>1. Click to present the new information.</a:t>
            </a:r>
            <a:br>
              <a:rPr lang="en-US" b="0" dirty="0"/>
            </a:br>
            <a:r>
              <a:rPr lang="en-US" b="0" dirty="0"/>
              <a:t>2. Elicit English meanings of the French examples.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this activity could be omitted, if short of time.</a:t>
            </a:r>
            <a:br>
              <a:rPr lang="en-US" b="1" dirty="0"/>
            </a:br>
            <a:br>
              <a:rPr lang="en-US" b="1" dirty="0"/>
            </a:br>
            <a:r>
              <a:rPr lang="en-US" b="1" dirty="0"/>
              <a:t>Timing: 3 minutes</a:t>
            </a:r>
          </a:p>
          <a:p>
            <a:endParaRPr lang="en-US" b="1" dirty="0"/>
          </a:p>
          <a:p>
            <a:r>
              <a:rPr lang="en-US" b="1" dirty="0"/>
              <a:t>Aim: </a:t>
            </a:r>
            <a:r>
              <a:rPr lang="en-US" b="0" dirty="0"/>
              <a:t>written recognition of masculine and feminine forms of agent nouns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effectLst/>
                <a:latin typeface="+mn-lt"/>
                <a:ea typeface="+mn-ea"/>
                <a:cs typeface="+mn-cs"/>
              </a:rPr>
              <a:t>1. Students write 1-6 and choose </a:t>
            </a:r>
            <a:r>
              <a:rPr lang="en-GB" sz="1200" b="0" i="1" u="none" strike="noStrike" kern="1200" baseline="0" noProof="0" dirty="0">
                <a:solidFill>
                  <a:schemeClr val="tx1"/>
                </a:solidFill>
                <a:effectLst/>
                <a:latin typeface="+mn-lt"/>
                <a:ea typeface="+mn-ea"/>
                <a:cs typeface="+mn-cs"/>
              </a:rPr>
              <a:t>‘un homme’ </a:t>
            </a:r>
            <a:r>
              <a:rPr lang="en-GB" sz="1200" b="0" i="0" u="none" strike="noStrike" kern="1200" baseline="0" noProof="0" dirty="0">
                <a:solidFill>
                  <a:schemeClr val="tx1"/>
                </a:solidFill>
                <a:effectLst/>
                <a:latin typeface="+mn-lt"/>
                <a:ea typeface="+mn-ea"/>
                <a:cs typeface="+mn-cs"/>
              </a:rPr>
              <a:t>or </a:t>
            </a:r>
            <a:r>
              <a:rPr lang="en-GB" sz="1200" b="0" i="1" u="none" strike="noStrike" kern="1200" baseline="0" noProof="0" dirty="0">
                <a:solidFill>
                  <a:schemeClr val="tx1"/>
                </a:solidFill>
                <a:effectLst/>
                <a:latin typeface="+mn-lt"/>
                <a:ea typeface="+mn-ea"/>
                <a:cs typeface="+mn-cs"/>
              </a:rPr>
              <a:t>‘</a:t>
            </a:r>
            <a:r>
              <a:rPr lang="en-GB" sz="1200" b="0" i="1" u="none" strike="noStrike" kern="1200" baseline="0" noProof="0" dirty="0" err="1">
                <a:solidFill>
                  <a:schemeClr val="tx1"/>
                </a:solidFill>
                <a:effectLst/>
                <a:latin typeface="+mn-lt"/>
                <a:ea typeface="+mn-ea"/>
                <a:cs typeface="+mn-cs"/>
              </a:rPr>
              <a:t>une</a:t>
            </a:r>
            <a:r>
              <a:rPr lang="en-GB" sz="1200" b="0" i="1" u="none" strike="noStrike" kern="1200" baseline="0" noProof="0" dirty="0">
                <a:solidFill>
                  <a:schemeClr val="tx1"/>
                </a:solidFill>
                <a:effectLst/>
                <a:latin typeface="+mn-lt"/>
                <a:ea typeface="+mn-ea"/>
                <a:cs typeface="+mn-cs"/>
              </a:rPr>
              <a:t> femme’</a:t>
            </a:r>
            <a:r>
              <a:rPr lang="en-GB" sz="1200" b="0" i="0" u="none" strike="noStrike" kern="1200" baseline="0" noProof="0" dirty="0">
                <a:solidFill>
                  <a:schemeClr val="tx1"/>
                </a:solidFill>
                <a:effectLst/>
                <a:latin typeface="+mn-lt"/>
                <a:ea typeface="+mn-ea"/>
                <a:cs typeface="+mn-cs"/>
              </a:rPr>
              <a:t> for each.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2. Click to </a:t>
            </a:r>
            <a:r>
              <a:rPr lang="fr-FR" sz="1200" b="0" i="0" u="none" strike="noStrike" kern="1200" dirty="0" err="1">
                <a:solidFill>
                  <a:schemeClr val="tx1"/>
                </a:solidFill>
                <a:effectLst/>
                <a:latin typeface="+mn-lt"/>
                <a:ea typeface="+mn-ea"/>
                <a:cs typeface="+mn-cs"/>
              </a:rPr>
              <a:t>reveal</a:t>
            </a:r>
            <a:r>
              <a:rPr lang="fr-FR" sz="1200" b="0" i="0" u="none" strike="noStrike" kern="1200" dirty="0">
                <a:solidFill>
                  <a:schemeClr val="tx1"/>
                </a:solidFill>
                <a:effectLst/>
                <a:latin typeface="+mn-lt"/>
                <a:ea typeface="+mn-ea"/>
                <a:cs typeface="+mn-cs"/>
              </a:rPr>
              <a:t> the </a:t>
            </a:r>
            <a:r>
              <a:rPr lang="fr-FR" sz="1200" b="0" i="0" u="none" strike="noStrike" kern="1200" dirty="0" err="1">
                <a:solidFill>
                  <a:schemeClr val="tx1"/>
                </a:solidFill>
                <a:effectLst/>
                <a:latin typeface="+mn-lt"/>
                <a:ea typeface="+mn-ea"/>
                <a:cs typeface="+mn-cs"/>
              </a:rPr>
              <a:t>answers</a:t>
            </a:r>
            <a:r>
              <a:rPr lang="fr-FR" sz="1200" b="0" i="0" u="none" strike="noStrike" kern="1200" dirty="0">
                <a:solidFill>
                  <a:schemeClr val="tx1"/>
                </a:solidFill>
                <a:effectLst/>
                <a:latin typeface="+mn-lt"/>
                <a:ea typeface="+mn-ea"/>
                <a:cs typeface="+mn-cs"/>
              </a:rPr>
              <a:t>. The correct article </a:t>
            </a:r>
            <a:r>
              <a:rPr lang="fr-FR" sz="1200" b="0" i="0" u="none" strike="noStrike" kern="1200" dirty="0" err="1">
                <a:solidFill>
                  <a:schemeClr val="tx1"/>
                </a:solidFill>
                <a:effectLst/>
                <a:latin typeface="+mn-lt"/>
                <a:ea typeface="+mn-ea"/>
                <a:cs typeface="+mn-cs"/>
              </a:rPr>
              <a:t>appears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with</a:t>
            </a:r>
            <a:r>
              <a:rPr lang="fr-FR" sz="1200" b="0" i="0" u="none" strike="noStrike" kern="1200" dirty="0">
                <a:solidFill>
                  <a:schemeClr val="tx1"/>
                </a:solidFill>
                <a:effectLst/>
                <a:latin typeface="+mn-lt"/>
                <a:ea typeface="+mn-ea"/>
                <a:cs typeface="+mn-cs"/>
              </a:rPr>
              <a:t> the </a:t>
            </a:r>
            <a:r>
              <a:rPr lang="fr-FR" sz="1200" b="0" i="0" u="none" strike="noStrike" kern="1200" dirty="0" err="1">
                <a:solidFill>
                  <a:schemeClr val="tx1"/>
                </a:solidFill>
                <a:effectLst/>
                <a:latin typeface="+mn-lt"/>
                <a:ea typeface="+mn-ea"/>
                <a:cs typeface="+mn-cs"/>
              </a:rPr>
              <a:t>answer</a:t>
            </a:r>
            <a:r>
              <a:rPr lang="fr-FR" sz="1200" b="0" i="0" u="none" strike="noStrike" kern="1200" dirty="0">
                <a:solidFill>
                  <a:schemeClr val="tx1"/>
                </a:solidFill>
                <a:effectLst/>
                <a:latin typeface="+mn-lt"/>
                <a:ea typeface="+mn-ea"/>
                <a:cs typeface="+mn-cs"/>
              </a:rPr>
              <a:t>.</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81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GB" dirty="0"/>
              <a:t>re-cap</a:t>
            </a:r>
            <a:r>
              <a:rPr lang="en-GB" baseline="0" dirty="0"/>
              <a:t> of the use of </a:t>
            </a:r>
            <a:r>
              <a:rPr lang="en-GB" i="1" baseline="0" dirty="0" err="1"/>
              <a:t>être</a:t>
            </a:r>
            <a:r>
              <a:rPr lang="en-GB" baseline="0" dirty="0"/>
              <a:t> and </a:t>
            </a:r>
            <a:r>
              <a:rPr lang="en-GB" i="1" baseline="0" dirty="0" err="1"/>
              <a:t>avoir</a:t>
            </a:r>
            <a:r>
              <a:rPr lang="en-GB" baseline="0" dirty="0"/>
              <a:t>, which have both previously been introduced and practised (in the 1</a:t>
            </a:r>
            <a:r>
              <a:rPr lang="en-GB" baseline="30000" dirty="0"/>
              <a:t>st</a:t>
            </a:r>
            <a:r>
              <a:rPr lang="en-GB" baseline="0" dirty="0"/>
              <a:t>, 2</a:t>
            </a:r>
            <a:r>
              <a:rPr lang="en-GB" baseline="30000" dirty="0"/>
              <a:t>nd</a:t>
            </a:r>
            <a:r>
              <a:rPr lang="en-GB" baseline="0" dirty="0"/>
              <a:t> and 3</a:t>
            </a:r>
            <a:r>
              <a:rPr lang="en-GB" baseline="30000" dirty="0"/>
              <a:t>rd</a:t>
            </a:r>
            <a:r>
              <a:rPr lang="en-GB" baseline="0" dirty="0"/>
              <a:t> person singular)</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Present the previously taught information.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the English meanings from students after each French example.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repetition of the French, practising the difference in sound – il a  | il </a:t>
            </a:r>
            <a:r>
              <a:rPr lang="en-GB" baseline="0" dirty="0" err="1"/>
              <a:t>est</a:t>
            </a:r>
            <a:r>
              <a:rPr lang="en-GB" baseline="0" dirty="0"/>
              <a:t>, </a:t>
            </a:r>
            <a:r>
              <a:rPr lang="en-GB" baseline="0" dirty="0" err="1"/>
              <a:t>elle</a:t>
            </a:r>
            <a:r>
              <a:rPr lang="en-GB" baseline="0" dirty="0"/>
              <a:t> a | </a:t>
            </a:r>
            <a:r>
              <a:rPr lang="en-GB" baseline="0" dirty="0" err="1"/>
              <a:t>elle</a:t>
            </a:r>
            <a:r>
              <a:rPr lang="en-GB" baseline="0" dirty="0"/>
              <a:t> est. </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1589228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forms of </a:t>
            </a:r>
            <a:r>
              <a:rPr lang="en-US" b="0" i="1" dirty="0" err="1"/>
              <a:t>avoir</a:t>
            </a:r>
            <a:r>
              <a:rPr lang="en-US" b="0" i="1" dirty="0"/>
              <a:t> </a:t>
            </a:r>
            <a:r>
              <a:rPr lang="en-US" b="0" i="0" dirty="0"/>
              <a:t>and </a:t>
            </a:r>
            <a:r>
              <a:rPr lang="en-US" b="0" i="1" dirty="0" err="1"/>
              <a:t>être</a:t>
            </a:r>
            <a:r>
              <a:rPr lang="en-US" b="0" i="0" dirty="0"/>
              <a:t> in all three persons (singular), and connecting them to meaning in context.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i="0" u="none" strike="noStrike" kern="1200" baseline="0" noProof="0" dirty="0">
                <a:solidFill>
                  <a:schemeClr val="tx1"/>
                </a:solidFill>
                <a:effectLst/>
                <a:latin typeface="+mn-lt"/>
                <a:ea typeface="+mn-ea"/>
                <a:cs typeface="+mn-cs"/>
              </a:rPr>
              <a:t>Before the task begins, explain to learners that ‘</a:t>
            </a:r>
            <a:r>
              <a:rPr lang="en-GB" sz="1200" b="0" i="0" u="none" strike="noStrike" kern="1200" baseline="0" noProof="0" dirty="0" err="1">
                <a:solidFill>
                  <a:schemeClr val="tx1"/>
                </a:solidFill>
                <a:effectLst/>
                <a:latin typeface="+mn-lt"/>
                <a:ea typeface="+mn-ea"/>
                <a:cs typeface="+mn-cs"/>
              </a:rPr>
              <a:t>C’est</a:t>
            </a:r>
            <a:r>
              <a:rPr lang="en-GB" sz="1200" b="0" i="0" u="none" strike="noStrike" kern="1200" baseline="0" noProof="0" dirty="0">
                <a:solidFill>
                  <a:schemeClr val="tx1"/>
                </a:solidFill>
                <a:effectLst/>
                <a:latin typeface="+mn-lt"/>
                <a:ea typeface="+mn-ea"/>
                <a:cs typeface="+mn-cs"/>
              </a:rPr>
              <a:t>’ is used with people as well as things, when saying who/what they are. ‘</a:t>
            </a:r>
            <a:r>
              <a:rPr lang="en-GB" sz="1200" b="0" i="0" u="none" strike="noStrike" kern="1200" baseline="0" noProof="0" dirty="0" err="1">
                <a:solidFill>
                  <a:schemeClr val="tx1"/>
                </a:solidFill>
                <a:effectLst/>
                <a:latin typeface="+mn-lt"/>
                <a:ea typeface="+mn-ea"/>
                <a:cs typeface="+mn-cs"/>
              </a:rPr>
              <a:t>C’est</a:t>
            </a:r>
            <a:r>
              <a:rPr lang="en-GB" sz="1200" b="0" i="0" u="none" strike="noStrike" kern="1200" baseline="0" noProof="0" dirty="0">
                <a:solidFill>
                  <a:schemeClr val="tx1"/>
                </a:solidFill>
                <a:effectLst/>
                <a:latin typeface="+mn-lt"/>
                <a:ea typeface="+mn-ea"/>
                <a:cs typeface="+mn-cs"/>
              </a:rPr>
              <a:t>’ (a contraction of ‘</a:t>
            </a:r>
            <a:r>
              <a:rPr lang="en-GB" sz="1200" b="0" i="0" u="none" strike="noStrike" kern="1200" baseline="0" noProof="0" dirty="0" err="1">
                <a:solidFill>
                  <a:schemeClr val="tx1"/>
                </a:solidFill>
                <a:effectLst/>
                <a:latin typeface="+mn-lt"/>
                <a:ea typeface="+mn-ea"/>
                <a:cs typeface="+mn-cs"/>
              </a:rPr>
              <a:t>ce</a:t>
            </a:r>
            <a:r>
              <a:rPr lang="en-GB" sz="1200" b="0" i="0" u="none" strike="noStrike" kern="1200" baseline="0" noProof="0" dirty="0">
                <a:solidFill>
                  <a:schemeClr val="tx1"/>
                </a:solidFill>
                <a:effectLst/>
                <a:latin typeface="+mn-lt"/>
                <a:ea typeface="+mn-ea"/>
                <a:cs typeface="+mn-cs"/>
              </a:rPr>
              <a:t> </a:t>
            </a:r>
            <a:r>
              <a:rPr lang="en-GB" sz="1200" b="0" i="0" u="none" strike="noStrike" kern="1200" baseline="0" noProof="0" dirty="0" err="1">
                <a:solidFill>
                  <a:schemeClr val="tx1"/>
                </a:solidFill>
                <a:effectLst/>
                <a:latin typeface="+mn-lt"/>
                <a:ea typeface="+mn-ea"/>
                <a:cs typeface="+mn-cs"/>
              </a:rPr>
              <a:t>est</a:t>
            </a:r>
            <a:r>
              <a:rPr lang="en-GB" sz="1200" b="0" i="0" u="none" strike="noStrike" kern="1200" baseline="0" noProof="0" dirty="0">
                <a:solidFill>
                  <a:schemeClr val="tx1"/>
                </a:solidFill>
                <a:effectLst/>
                <a:latin typeface="+mn-lt"/>
                <a:ea typeface="+mn-ea"/>
                <a:cs typeface="+mn-cs"/>
              </a:rPr>
              <a:t>’) literally means ‘this is’, but when referring to people can be taken to mean ‘s/he is’.</a:t>
            </a:r>
            <a:r>
              <a:rPr lang="en-US" b="0" dirty="0"/>
              <a:t> </a:t>
            </a:r>
          </a:p>
          <a:p>
            <a:r>
              <a:rPr lang="en-US" b="0" dirty="0"/>
              <a:t>2. </a:t>
            </a:r>
            <a:r>
              <a:rPr lang="en-GB" sz="1200" b="0" i="0" u="none" strike="noStrike" kern="1200" baseline="0" noProof="0" dirty="0">
                <a:solidFill>
                  <a:schemeClr val="tx1"/>
                </a:solidFill>
                <a:effectLst/>
                <a:latin typeface="+mn-lt"/>
                <a:ea typeface="+mn-ea"/>
                <a:cs typeface="+mn-cs"/>
              </a:rPr>
              <a:t>Each item could be played twice, to break it down for the students. </a:t>
            </a:r>
            <a:endParaRPr lang="en-US" b="0" dirty="0"/>
          </a:p>
          <a:p>
            <a:r>
              <a:rPr lang="en-US" b="0" dirty="0"/>
              <a:t>3. </a:t>
            </a:r>
            <a:r>
              <a:rPr lang="en-GB" sz="1200" b="0" i="0" u="none" strike="noStrike" kern="1200" baseline="0" noProof="0" dirty="0">
                <a:solidFill>
                  <a:schemeClr val="tx1"/>
                </a:solidFill>
                <a:effectLst/>
                <a:latin typeface="+mn-lt"/>
                <a:ea typeface="+mn-ea"/>
                <a:cs typeface="+mn-cs"/>
              </a:rPr>
              <a:t>The first time, learners could just put a tick in the correct column (having or 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effectLst/>
                <a:latin typeface="+mn-lt"/>
                <a:ea typeface="+mn-ea"/>
                <a:cs typeface="+mn-cs"/>
              </a:rPr>
              <a:t>4. On the second hearing of each item, learners could then provide the (oral) translation.</a:t>
            </a:r>
          </a:p>
          <a:p>
            <a:pPr rtl="0" eaLnBrk="1" fontAlgn="ctr" latinLnBrk="0" hangingPunct="1"/>
            <a:endParaRPr lang="fr-FR" sz="1200" b="1" i="0" u="none" strike="noStrike" kern="1200" dirty="0">
              <a:solidFill>
                <a:schemeClr val="tx1"/>
              </a:solidFill>
              <a:effectLst/>
              <a:latin typeface="+mn-lt"/>
              <a:ea typeface="+mn-ea"/>
              <a:cs typeface="+mn-cs"/>
            </a:endParaRPr>
          </a:p>
          <a:p>
            <a:pPr rtl="0" eaLnBrk="1" fontAlgn="ctr" latinLnBrk="0" hangingPunct="1"/>
            <a:r>
              <a:rPr lang="fr-FR" sz="1200" b="1" i="0" u="none" strike="noStrike" kern="1200" dirty="0">
                <a:solidFill>
                  <a:schemeClr val="tx1"/>
                </a:solidFill>
                <a:effectLst/>
                <a:latin typeface="+mn-lt"/>
                <a:ea typeface="+mn-ea"/>
                <a:cs typeface="+mn-cs"/>
              </a:rPr>
              <a:t>Transcript</a:t>
            </a:r>
          </a:p>
          <a:p>
            <a:pPr rtl="0" eaLnBrk="1" fontAlgn="ctr" latinLnBrk="0" hangingPunct="1"/>
            <a:r>
              <a:rPr lang="fr-FR" sz="1200" b="0" i="0" u="none" strike="noStrike" kern="1200" dirty="0">
                <a:solidFill>
                  <a:schemeClr val="tx1"/>
                </a:solidFill>
                <a:effectLst/>
                <a:latin typeface="+mn-lt"/>
                <a:ea typeface="+mn-ea"/>
                <a:cs typeface="+mn-cs"/>
              </a:rPr>
              <a:t>1) C’</a:t>
            </a:r>
            <a:r>
              <a:rPr lang="fr-FR" sz="1200" b="0" i="0" u="none" strike="noStrike" kern="1200" baseline="0" dirty="0">
                <a:solidFill>
                  <a:schemeClr val="tx1"/>
                </a:solidFill>
                <a:effectLst/>
                <a:latin typeface="+mn-lt"/>
                <a:ea typeface="+mn-ea"/>
                <a:cs typeface="+mn-cs"/>
              </a:rPr>
              <a:t>est</a:t>
            </a:r>
            <a:r>
              <a:rPr lang="fr-FR" sz="1200" b="0" i="0" u="none" strike="noStrike" kern="1200" dirty="0">
                <a:solidFill>
                  <a:schemeClr val="tx1"/>
                </a:solidFill>
                <a:effectLst/>
                <a:latin typeface="+mn-lt"/>
                <a:ea typeface="+mn-ea"/>
                <a:cs typeface="+mn-cs"/>
              </a:rPr>
              <a:t> un professeur</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sympathique</a:t>
            </a:r>
            <a:r>
              <a:rPr lang="fr-FR"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auto" latinLnBrk="0" hangingPunct="1"/>
            <a:r>
              <a:rPr lang="fr-FR" sz="1200" b="0" i="0" u="none" strike="noStrike" kern="1200" dirty="0">
                <a:solidFill>
                  <a:schemeClr val="tx1"/>
                </a:solidFill>
                <a:effectLst/>
                <a:latin typeface="+mn-lt"/>
                <a:ea typeface="+mn-ea"/>
                <a:cs typeface="+mn-cs"/>
              </a:rPr>
              <a:t>2) Il a un professeur intéressant.</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3) Elle</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a</a:t>
            </a:r>
            <a:r>
              <a:rPr lang="fr-FR" sz="1200" b="0" i="0" u="none" strike="noStrike" kern="1200" baseline="0" dirty="0">
                <a:solidFill>
                  <a:schemeClr val="tx1"/>
                </a:solidFill>
                <a:effectLst/>
                <a:latin typeface="+mn-lt"/>
                <a:ea typeface="+mn-ea"/>
                <a:cs typeface="+mn-cs"/>
              </a:rPr>
              <a:t> u</a:t>
            </a:r>
            <a:r>
              <a:rPr lang="fr-FR" sz="1200" b="0" i="0" u="none" strike="noStrike" kern="1200" dirty="0">
                <a:solidFill>
                  <a:schemeClr val="tx1"/>
                </a:solidFill>
                <a:effectLst/>
                <a:latin typeface="+mn-lt"/>
                <a:ea typeface="+mn-ea"/>
                <a:cs typeface="+mn-cs"/>
              </a:rPr>
              <a:t>ne amie </a:t>
            </a:r>
            <a:r>
              <a:rPr lang="fr-FR" sz="1200" b="0" i="0" kern="1200" dirty="0">
                <a:solidFill>
                  <a:schemeClr val="tx1"/>
                </a:solidFill>
                <a:effectLst/>
                <a:latin typeface="+mn-lt"/>
                <a:ea typeface="+mn-ea"/>
                <a:cs typeface="+mn-cs"/>
              </a:rPr>
              <a:t>drôle</a:t>
            </a:r>
            <a:r>
              <a:rPr lang="fr-FR" sz="1200" b="0" i="0" u="none" strike="noStrike" kern="1200" dirty="0">
                <a:solidFill>
                  <a:schemeClr val="tx1"/>
                </a:solidFill>
                <a:effectLst/>
                <a:latin typeface="+mn-lt"/>
                <a:ea typeface="+mn-ea"/>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4) Je</a:t>
            </a:r>
            <a:r>
              <a:rPr lang="fr-FR" sz="1200" b="0" i="0" u="none" strike="noStrike" kern="1200" baseline="0" dirty="0">
                <a:solidFill>
                  <a:schemeClr val="tx1"/>
                </a:solidFill>
                <a:effectLst/>
                <a:latin typeface="+mn-lt"/>
                <a:ea typeface="+mn-ea"/>
                <a:cs typeface="+mn-cs"/>
              </a:rPr>
              <a:t> suis </a:t>
            </a:r>
            <a:r>
              <a:rPr lang="fr-FR" sz="1200" b="0" i="0" kern="1200" dirty="0">
                <a:solidFill>
                  <a:schemeClr val="tx1"/>
                </a:solidFill>
                <a:effectLst/>
                <a:latin typeface="+mn-lt"/>
                <a:ea typeface="+mn-ea"/>
                <a:cs typeface="+mn-cs"/>
              </a:rPr>
              <a:t>française. </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5) Tu as un ami </a:t>
            </a:r>
            <a:r>
              <a:rPr lang="fr-FR" sz="1200" b="0" i="0" u="none" strike="noStrike" kern="1200" baseline="0" dirty="0">
                <a:solidFill>
                  <a:schemeClr val="tx1"/>
                </a:solidFill>
                <a:effectLst/>
                <a:latin typeface="+mn-lt"/>
                <a:ea typeface="+mn-ea"/>
                <a:cs typeface="+mn-cs"/>
              </a:rPr>
              <a:t>anglais ?</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6) C’</a:t>
            </a:r>
            <a:r>
              <a:rPr lang="fr-FR" sz="1200" b="0" i="0" u="none" strike="noStrike" kern="1200" baseline="0" dirty="0">
                <a:solidFill>
                  <a:schemeClr val="tx1"/>
                </a:solidFill>
                <a:effectLst/>
                <a:latin typeface="+mn-lt"/>
                <a:ea typeface="+mn-ea"/>
                <a:cs typeface="+mn-cs"/>
              </a:rPr>
              <a:t>est</a:t>
            </a:r>
            <a:r>
              <a:rPr lang="fr-FR" sz="1200" b="0" i="0" u="none" strike="noStrike" kern="1200" dirty="0">
                <a:solidFill>
                  <a:schemeClr val="tx1"/>
                </a:solidFill>
                <a:effectLst/>
                <a:latin typeface="+mn-lt"/>
                <a:ea typeface="+mn-ea"/>
                <a:cs typeface="+mn-cs"/>
              </a:rPr>
              <a:t> une femme sympathique.</a:t>
            </a:r>
            <a:endParaRPr lang="en-GB" sz="1200" b="0"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92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 minutes (3 slides)</a:t>
            </a:r>
            <a:br>
              <a:rPr lang="en-GB" dirty="0"/>
            </a:br>
            <a:br>
              <a:rPr lang="en-GB" dirty="0"/>
            </a:br>
            <a:r>
              <a:rPr lang="en-GB" b="1" dirty="0"/>
              <a:t>Aim</a:t>
            </a:r>
            <a:r>
              <a:rPr lang="en-GB" dirty="0"/>
              <a:t>: to revisit previously taught vocabulary and grammar in the context of a longer text; to provide a model to scaffold a short piece of writing next lesson; to practise recognition of cognates; to draw attention to some high frequency adverbs that will be taught formally later in the SOW.</a:t>
            </a:r>
          </a:p>
          <a:p>
            <a:endParaRPr lang="en-GB" dirty="0"/>
          </a:p>
          <a:p>
            <a:r>
              <a:rPr lang="en-GB" b="1" dirty="0"/>
              <a:t>Procedure</a:t>
            </a:r>
            <a:r>
              <a:rPr lang="en-GB" dirty="0"/>
              <a:t>:</a:t>
            </a:r>
            <a:br>
              <a:rPr lang="en-GB" dirty="0"/>
            </a:br>
            <a:r>
              <a:rPr lang="en-GB" dirty="0"/>
              <a:t>1. As a way into the longer texts, pupils first read these extracts and work out who they apply to.</a:t>
            </a:r>
          </a:p>
          <a:p>
            <a:r>
              <a:rPr lang="en-GB" dirty="0"/>
              <a:t>2. Click to correct and clarify any misunderstandings (e.g., </a:t>
            </a:r>
            <a:r>
              <a:rPr lang="en-GB" dirty="0" err="1"/>
              <a:t>intelligente</a:t>
            </a:r>
            <a:r>
              <a:rPr lang="en-GB" dirty="0"/>
              <a:t> describes ‘</a:t>
            </a:r>
            <a:r>
              <a:rPr lang="en-GB" dirty="0" err="1"/>
              <a:t>une</a:t>
            </a:r>
            <a:r>
              <a:rPr lang="en-GB" dirty="0"/>
              <a:t> </a:t>
            </a:r>
            <a:r>
              <a:rPr lang="en-GB" dirty="0" err="1"/>
              <a:t>personne</a:t>
            </a:r>
            <a:r>
              <a:rPr lang="en-GB" dirty="0"/>
              <a:t>’ which could be a male or female person.  The noun ‘</a:t>
            </a:r>
            <a:r>
              <a:rPr lang="en-GB" dirty="0" err="1"/>
              <a:t>personne</a:t>
            </a:r>
            <a:r>
              <a:rPr lang="en-GB" dirty="0"/>
              <a:t>’ is feminine and students will learn this word next week).</a:t>
            </a:r>
            <a:br>
              <a:rPr lang="en-GB" dirty="0"/>
            </a:br>
            <a:r>
              <a:rPr lang="en-GB" dirty="0"/>
              <a:t>3. Highlight the unknown words.  Tell students they will be learning them a little later in the course, but that they may find them useful to note down for describing people as the adverbs (</a:t>
            </a:r>
            <a:r>
              <a:rPr lang="en-GB" dirty="0" err="1"/>
              <a:t>souvent</a:t>
            </a:r>
            <a:r>
              <a:rPr lang="en-GB" dirty="0"/>
              <a:t>, </a:t>
            </a:r>
            <a:r>
              <a:rPr lang="en-GB" dirty="0" err="1"/>
              <a:t>parfois</a:t>
            </a:r>
            <a:r>
              <a:rPr lang="en-GB" dirty="0"/>
              <a:t>, </a:t>
            </a:r>
            <a:r>
              <a:rPr lang="en-GB" dirty="0" err="1"/>
              <a:t>très</a:t>
            </a:r>
            <a:r>
              <a:rPr lang="en-GB" dirty="0"/>
              <a:t>) add precision and the conjunction helps to link the meaning of sentences together, like ‘et’ and ‘</a:t>
            </a:r>
            <a:r>
              <a:rPr lang="en-GB" dirty="0" err="1"/>
              <a:t>mais</a:t>
            </a:r>
            <a:r>
              <a:rPr lang="en-GB" dirty="0"/>
              <a:t>’.</a:t>
            </a:r>
          </a:p>
          <a:p>
            <a:r>
              <a:rPr lang="en-GB" dirty="0"/>
              <a:t>4. Finally, ask if they have spotted any cognates – words they can recognise the meaning of because of their similarity to English - but haven’t learnt yet. There are 3 here.  Clarify meanings with students and again, you can suggest that these words make good additions to their personal repertoire as they are often easier to remember, though not always easier to say, than other words.</a:t>
            </a:r>
          </a:p>
          <a:p>
            <a:r>
              <a:rPr lang="en-GB" dirty="0"/>
              <a:t>5. Tell them to look out for these words again when they read the full descriptions of each friend, now.</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73702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r>
              <a:rPr lang="en-GB" dirty="0"/>
              <a:t>:</a:t>
            </a:r>
          </a:p>
          <a:p>
            <a:pPr marL="228600" indent="-228600">
              <a:buAutoNum type="arabicPeriod"/>
            </a:pPr>
            <a:r>
              <a:rPr lang="en-GB" dirty="0"/>
              <a:t>If possible give students a copy of both texts to work with.</a:t>
            </a:r>
          </a:p>
          <a:p>
            <a:pPr marL="228600" indent="-228600">
              <a:buAutoNum type="arabicPeriod"/>
            </a:pPr>
            <a:r>
              <a:rPr lang="en-GB" dirty="0"/>
              <a:t>Ask them to highlight (or underline) any words they already know. Tell them they know 80% of the words already. Celebrate this!</a:t>
            </a:r>
          </a:p>
          <a:p>
            <a:pPr marL="228600" indent="-228600">
              <a:buAutoNum type="arabicPeriod"/>
            </a:pPr>
            <a:r>
              <a:rPr lang="en-GB" dirty="0"/>
              <a:t>Ask them to highlight in a different colour (or circle) any cognates they find. With the cognates they know 88% words.</a:t>
            </a:r>
          </a:p>
          <a:p>
            <a:pPr marL="228600" indent="-228600">
              <a:buAutoNum type="arabicPeriod"/>
            </a:pPr>
            <a:r>
              <a:rPr lang="en-GB" dirty="0"/>
              <a:t>Elicit / provide the meanings of two of the new words we just met on the previous slide.  Suggest students annotate their text. This makes 93% coverage.  This is getting towards a ‘comfortable’ coverage for comprehension.</a:t>
            </a:r>
          </a:p>
          <a:p>
            <a:pPr marL="228600" indent="-228600">
              <a:buAutoNum type="arabicPeriod"/>
            </a:pPr>
            <a:r>
              <a:rPr lang="en-GB" dirty="0"/>
              <a:t>Click to bring up the ‘Words to work out’ prompt and tell students that sometimes when we know all of most of the rest of the words in a sentence, we can work out a plausible meaning of an unknown word.</a:t>
            </a:r>
          </a:p>
          <a:p>
            <a:pPr marL="228600" indent="-228600">
              <a:buAutoNum type="arabicPeriod"/>
            </a:pPr>
            <a:r>
              <a:rPr lang="en-GB" dirty="0"/>
              <a:t>Suggest they share a ‘working spoken/oral translation of the two sentences with unknown words and try to work out what could usefully fill the gap.  </a:t>
            </a:r>
          </a:p>
          <a:p>
            <a:pPr marL="228600" indent="-228600">
              <a:buAutoNum type="arabicPeriod"/>
            </a:pPr>
            <a:r>
              <a:rPr lang="en-GB" dirty="0"/>
              <a:t>Elicit this from students and click to bring up - i.e., He is an intelligent and interesting person and he ____ reading and writing.  </a:t>
            </a:r>
          </a:p>
          <a:p>
            <a:pPr marL="228600" indent="-228600">
              <a:buAutoNum type="arabicPeriod"/>
            </a:pPr>
            <a:r>
              <a:rPr lang="en-GB" dirty="0"/>
              <a:t>Do the same with the 2</a:t>
            </a:r>
            <a:r>
              <a:rPr lang="en-GB" baseline="30000" dirty="0"/>
              <a:t>nd</a:t>
            </a:r>
            <a:r>
              <a:rPr lang="en-GB" dirty="0"/>
              <a:t> sentence: | I am happy/pleased __ have a friend ___ Eric.</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908773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r>
              <a:rPr lang="en-GB" dirty="0"/>
              <a:t>:</a:t>
            </a:r>
          </a:p>
          <a:p>
            <a:pPr marL="228600" indent="-228600">
              <a:buAutoNum type="arabicPeriod"/>
            </a:pPr>
            <a:r>
              <a:rPr lang="en-GB" dirty="0"/>
              <a:t>Repeat the task, but give the students more of an opportunity to work through the stages independently.</a:t>
            </a:r>
          </a:p>
          <a:p>
            <a:pPr marL="228600" indent="-228600">
              <a:buAutoNum type="arabicPeriod"/>
            </a:pPr>
            <a:r>
              <a:rPr lang="en-GB" dirty="0"/>
              <a:t>After 5 minutes click to give feedback and answer any questions.</a:t>
            </a:r>
          </a:p>
          <a:p>
            <a:pPr marL="0" indent="0">
              <a:buNone/>
            </a:pPr>
            <a:endParaRPr lang="en-GB" b="1" dirty="0"/>
          </a:p>
          <a:p>
            <a:pPr marL="0" indent="0">
              <a:buNone/>
            </a:pPr>
            <a:r>
              <a:rPr lang="en-GB" b="1" dirty="0"/>
              <a:t>Note</a:t>
            </a:r>
            <a:r>
              <a:rPr lang="en-GB" dirty="0"/>
              <a:t>: This 3</a:t>
            </a:r>
            <a:r>
              <a:rPr lang="en-GB" baseline="30000" dirty="0"/>
              <a:t>rd</a:t>
            </a:r>
            <a:r>
              <a:rPr lang="en-GB" dirty="0"/>
              <a:t> slide of the activity can be kept for next lesson, either as it is, or just to serve as a useful example ahead of the writing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295789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[é / -er / -</a:t>
            </a:r>
            <a:r>
              <a:rPr lang="en-GB" b="1" dirty="0" err="1"/>
              <a:t>ez</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indefinite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0" dirty="0">
                <a:solidFill>
                  <a:prstClr val="white"/>
                </a:solidFill>
                <a:latin typeface="Calibri" panose="020F0502020204030204" pitchFamily="34" charset="0"/>
                <a:cs typeface="Calibri" panose="020F0502020204030204" pitchFamily="34" charset="0"/>
              </a:rPr>
              <a:t>subject pronoun ‘it’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1.1.5 (introduce) </a:t>
            </a:r>
            <a:r>
              <a:rPr lang="en-GB" sz="1200" b="0" i="0" u="none" strike="noStrike" kern="1200" cap="none" dirty="0">
                <a:solidFill>
                  <a:schemeClr val="tx1"/>
                </a:solidFill>
                <a:effectLst/>
                <a:latin typeface="+mn-lt"/>
                <a:ea typeface="Calibri"/>
                <a:cs typeface="Calibri"/>
                <a:sym typeface="Calibri"/>
              </a:rPr>
              <a:t>il</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dirty="0">
                <a:solidFill>
                  <a:schemeClr val="tx1"/>
                </a:solidFill>
                <a:effectLst/>
                <a:latin typeface="+mn-lt"/>
                <a:ea typeface="Calibri"/>
                <a:cs typeface="Calibri"/>
                <a:sym typeface="Calibri"/>
              </a:rPr>
              <a:t> [13], elle</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dirty="0">
                <a:solidFill>
                  <a:schemeClr val="tx1"/>
                </a:solidFill>
                <a:effectLst/>
                <a:latin typeface="+mn-lt"/>
                <a:ea typeface="Calibri"/>
                <a:cs typeface="Calibri"/>
                <a:sym typeface="Calibri"/>
              </a:rPr>
              <a:t> [38], </a:t>
            </a:r>
            <a:r>
              <a:rPr lang="fr-FR" sz="1200" b="0" i="0" u="none" strike="noStrike" kern="1200" dirty="0">
                <a:solidFill>
                  <a:schemeClr val="tx1"/>
                </a:solidFill>
                <a:effectLst/>
                <a:latin typeface="+mn-lt"/>
                <a:ea typeface="+mn-ea"/>
                <a:cs typeface="+mn-cs"/>
              </a:rPr>
              <a:t>ami [467], amie [467], chanteur [3251], chanteuse [3251], femme [154], homme [136], professeur [1150], professeure [1150], drôle [2166], intéressant [1244], faux [555], sympa(thique) [4164], vrai [292]</a:t>
            </a:r>
            <a:r>
              <a:rPr lang="fr-FR"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1.1.2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est [5],  il [13], elle [38], amusant [4695], calme [1731], content [1841], excellent [1225], intelligent [2509], malade [1066], méchant [3184], triste [1843], mais [30], ou [33], merci [1070]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412616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écrire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2184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5537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7070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751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23983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0317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1431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[é / -</a:t>
            </a:r>
            <a:r>
              <a:rPr lang="en-US" b="0" dirty="0" err="1"/>
              <a:t>er</a:t>
            </a:r>
            <a:r>
              <a:rPr lang="en-US" b="0" dirty="0"/>
              <a:t> / -</a:t>
            </a:r>
            <a:r>
              <a:rPr lang="en-US" b="0" dirty="0" err="1"/>
              <a:t>ez</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Students say the words alternately out loud with a partner, building up speed, over 1 minute’s intensive practice. They call in any order they like, students are not allowed to repeat the one they said in their last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Click on </a:t>
            </a:r>
            <a:r>
              <a:rPr lang="en-GB" sz="1200" i="1" kern="1200" dirty="0">
                <a:solidFill>
                  <a:schemeClr val="tx1"/>
                </a:solidFill>
                <a:effectLst/>
                <a:latin typeface="+mn-lt"/>
                <a:ea typeface="+mn-ea"/>
                <a:cs typeface="+mn-cs"/>
              </a:rPr>
              <a:t>début</a:t>
            </a:r>
            <a:r>
              <a:rPr lang="en-GB" sz="1200" kern="1200" baseline="0" dirty="0">
                <a:solidFill>
                  <a:schemeClr val="tx1"/>
                </a:solidFill>
                <a:effectLst/>
                <a:latin typeface="+mn-lt"/>
                <a:ea typeface="+mn-ea"/>
                <a:cs typeface="+mn-cs"/>
              </a:rPr>
              <a:t> to start a one-minute timer on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4. Click on the words to hear them said by a native speaker. Students repeat.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assez</a:t>
            </a:r>
            <a:r>
              <a:rPr lang="en-GB" baseline="0" dirty="0"/>
              <a:t> [321], papier [951], </a:t>
            </a:r>
            <a:r>
              <a:rPr lang="en-GB" baseline="0" dirty="0" err="1"/>
              <a:t>réalité</a:t>
            </a:r>
            <a:r>
              <a:rPr lang="en-GB" baseline="0" dirty="0"/>
              <a:t> [532], </a:t>
            </a:r>
            <a:r>
              <a:rPr lang="en-GB" baseline="0" dirty="0" err="1"/>
              <a:t>bébé</a:t>
            </a:r>
            <a:r>
              <a:rPr lang="en-GB" baseline="0" dirty="0"/>
              <a:t> [2271], </a:t>
            </a:r>
            <a:r>
              <a:rPr lang="en-GB" baseline="0" dirty="0" err="1"/>
              <a:t>voler</a:t>
            </a:r>
            <a:r>
              <a:rPr lang="en-GB" baseline="0" dirty="0"/>
              <a:t> [1610], </a:t>
            </a:r>
            <a:r>
              <a:rPr lang="en-GB" baseline="0" dirty="0" err="1"/>
              <a:t>médical</a:t>
            </a:r>
            <a:r>
              <a:rPr lang="en-GB" baseline="0" dirty="0"/>
              <a:t> [1566], </a:t>
            </a:r>
            <a:r>
              <a:rPr lang="en-GB" baseline="0" dirty="0" err="1"/>
              <a:t>médias</a:t>
            </a:r>
            <a:r>
              <a:rPr lang="en-GB" baseline="0" dirty="0"/>
              <a:t> [1585], </a:t>
            </a:r>
            <a:r>
              <a:rPr lang="en-GB" baseline="0" dirty="0" err="1"/>
              <a:t>éviter</a:t>
            </a:r>
            <a:r>
              <a:rPr lang="en-GB" baseline="0" dirty="0"/>
              <a:t> [396], </a:t>
            </a:r>
            <a:r>
              <a:rPr lang="en-GB" baseline="0" dirty="0" err="1"/>
              <a:t>février</a:t>
            </a:r>
            <a:r>
              <a:rPr lang="en-GB" baseline="0" dirty="0"/>
              <a:t> [1136]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168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[é / -</a:t>
            </a:r>
            <a:r>
              <a:rPr lang="en-US" b="0" dirty="0" err="1"/>
              <a:t>er</a:t>
            </a:r>
            <a:r>
              <a:rPr lang="en-US" b="0" dirty="0"/>
              <a:t> / -</a:t>
            </a:r>
            <a:r>
              <a:rPr lang="en-US" b="0" dirty="0" err="1"/>
              <a:t>ez</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b="0" kern="1200" baseline="0" dirty="0">
                <a:solidFill>
                  <a:schemeClr val="tx1"/>
                </a:solidFill>
                <a:effectLst/>
                <a:latin typeface="+mn-lt"/>
                <a:ea typeface="+mn-ea"/>
                <a:cs typeface="+mn-cs"/>
              </a:rPr>
              <a:t>Individually, students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assez</a:t>
            </a:r>
            <a:r>
              <a:rPr lang="en-GB" baseline="0" dirty="0"/>
              <a:t> [321], papier [951], </a:t>
            </a:r>
            <a:r>
              <a:rPr lang="en-GB" baseline="0" dirty="0" err="1"/>
              <a:t>réalité</a:t>
            </a:r>
            <a:r>
              <a:rPr lang="en-GB" baseline="0" dirty="0"/>
              <a:t> [532], </a:t>
            </a:r>
            <a:r>
              <a:rPr lang="en-GB" baseline="0" dirty="0" err="1"/>
              <a:t>bébé</a:t>
            </a:r>
            <a:r>
              <a:rPr lang="en-GB" baseline="0" dirty="0"/>
              <a:t> [2271], </a:t>
            </a:r>
            <a:r>
              <a:rPr lang="en-GB" baseline="0" dirty="0" err="1"/>
              <a:t>voler</a:t>
            </a:r>
            <a:r>
              <a:rPr lang="en-GB" baseline="0" dirty="0"/>
              <a:t> [1610], </a:t>
            </a:r>
            <a:r>
              <a:rPr lang="en-GB" baseline="0" dirty="0" err="1"/>
              <a:t>médical</a:t>
            </a:r>
            <a:r>
              <a:rPr lang="en-GB" baseline="0" dirty="0"/>
              <a:t> [1566], </a:t>
            </a:r>
            <a:r>
              <a:rPr lang="en-GB" baseline="0" dirty="0" err="1"/>
              <a:t>médias</a:t>
            </a:r>
            <a:r>
              <a:rPr lang="en-GB" baseline="0" dirty="0"/>
              <a:t> [1585], </a:t>
            </a:r>
            <a:r>
              <a:rPr lang="en-GB" baseline="0" dirty="0" err="1"/>
              <a:t>éviter</a:t>
            </a:r>
            <a:r>
              <a:rPr lang="en-GB" baseline="0" dirty="0"/>
              <a:t> [396], </a:t>
            </a:r>
            <a:r>
              <a:rPr lang="en-GB" baseline="0" dirty="0" err="1"/>
              <a:t>février</a:t>
            </a:r>
            <a:r>
              <a:rPr lang="en-GB" baseline="0" dirty="0"/>
              <a:t> [1136]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28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r>
              <a:rPr lang="en-GB" b="1" dirty="0"/>
              <a:t>Aim: </a:t>
            </a:r>
            <a:r>
              <a:rPr lang="en-GB" dirty="0"/>
              <a:t>revising </a:t>
            </a:r>
            <a:r>
              <a:rPr lang="en-GB" baseline="0" dirty="0"/>
              <a:t>two things introduced previously: the construction ‘</a:t>
            </a:r>
            <a:r>
              <a:rPr lang="en-GB" baseline="0" dirty="0" err="1"/>
              <a:t>c’est</a:t>
            </a:r>
            <a:r>
              <a:rPr lang="en-GB" baseline="0" dirty="0"/>
              <a:t>’, and the use of the indefinite article, taking account of the gender of nouns.</a:t>
            </a:r>
          </a:p>
          <a:p>
            <a:endParaRPr lang="en-GB" baseline="0" dirty="0"/>
          </a:p>
          <a:p>
            <a:r>
              <a:rPr lang="en-GB" b="1" baseline="0" dirty="0"/>
              <a:t>Procedure</a:t>
            </a:r>
            <a:r>
              <a:rPr lang="en-GB" baseline="0" dirty="0"/>
              <a:t>:</a:t>
            </a:r>
            <a:br>
              <a:rPr lang="en-GB" baseline="0" dirty="0"/>
            </a:br>
            <a:r>
              <a:rPr lang="en-GB" baseline="0" dirty="0"/>
              <a:t>1. Click to present the revisited information.</a:t>
            </a:r>
          </a:p>
          <a:p>
            <a:r>
              <a:rPr lang="en-GB" baseline="0" dirty="0"/>
              <a:t>2. Elicit the English for each French example given.</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3529323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for 5 slides</a:t>
            </a:r>
            <a:endParaRPr lang="en-US" b="1" dirty="0"/>
          </a:p>
          <a:p>
            <a:endParaRPr lang="en-US" b="1" dirty="0"/>
          </a:p>
          <a:p>
            <a:r>
              <a:rPr lang="en-US" b="1" dirty="0"/>
              <a:t>Aim: </a:t>
            </a:r>
            <a:r>
              <a:rPr lang="en-US" b="0" dirty="0"/>
              <a:t>oral recall of previously taught vocabulary</a:t>
            </a:r>
            <a:endParaRPr lang="en-US" b="1" dirty="0"/>
          </a:p>
          <a:p>
            <a:endParaRPr lang="en-US" b="1" dirty="0"/>
          </a:p>
          <a:p>
            <a:r>
              <a:rPr lang="en-US" b="1" dirty="0"/>
              <a:t>Procedure:</a:t>
            </a:r>
          </a:p>
          <a:p>
            <a:r>
              <a:rPr lang="en-US" b="0" dirty="0"/>
              <a:t>1. </a:t>
            </a:r>
            <a:r>
              <a:rPr lang="en-GB" dirty="0"/>
              <a:t>This</a:t>
            </a:r>
            <a:r>
              <a:rPr lang="en-GB" baseline="0" dirty="0"/>
              <a:t> slide, along with the six slides which follow it, slowly reveal the image of one of the items of vocabulary just introduced.</a:t>
            </a:r>
            <a:endParaRPr lang="en-US" b="0" dirty="0"/>
          </a:p>
          <a:p>
            <a:r>
              <a:rPr lang="en-US" b="0" dirty="0"/>
              <a:t>2. </a:t>
            </a:r>
            <a:r>
              <a:rPr lang="en-GB" baseline="0" dirty="0"/>
              <a:t>Learners can be challenged to guess the item (in French) at the earliest opportunity, gaining more ‘points’, for example, the earlier they do so.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dirty="0"/>
              <a:t>Encourage the pupils to say the full phrase “ </a:t>
            </a:r>
            <a:r>
              <a:rPr lang="en-GB" dirty="0" err="1"/>
              <a:t>c’est</a:t>
            </a:r>
            <a:r>
              <a:rPr lang="en-GB" dirty="0"/>
              <a:t> … un / </a:t>
            </a:r>
            <a:r>
              <a:rPr lang="en-GB" dirty="0" err="1"/>
              <a:t>une</a:t>
            </a:r>
            <a:r>
              <a:rPr lang="en-GB" dirty="0"/>
              <a:t> ..” each time, with liaison if possible.</a:t>
            </a:r>
            <a:endParaRPr lang="en-US" b="0" dirty="0"/>
          </a:p>
          <a:p>
            <a:r>
              <a:rPr lang="en-US" b="0" dirty="0"/>
              <a:t>4. </a:t>
            </a:r>
            <a:r>
              <a:rPr lang="en-GB" dirty="0"/>
              <a:t>The notes for each slide state the vocabulary item sought, e.g. (for this</a:t>
            </a:r>
            <a:r>
              <a:rPr lang="en-GB" baseline="0" dirty="0"/>
              <a:t> slide):</a:t>
            </a:r>
          </a:p>
          <a:p>
            <a:endParaRPr lang="en-GB" dirty="0"/>
          </a:p>
          <a:p>
            <a:r>
              <a:rPr lang="en-GB" dirty="0" err="1"/>
              <a:t>C’est</a:t>
            </a:r>
            <a:r>
              <a:rPr lang="en-GB" dirty="0"/>
              <a:t> un </a:t>
            </a:r>
            <a:r>
              <a:rPr lang="en-GB" dirty="0" err="1"/>
              <a:t>ordinateur</a:t>
            </a:r>
            <a:r>
              <a:rPr lang="en-GB"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C’est</a:t>
            </a:r>
            <a:r>
              <a:rPr lang="en-GB" dirty="0"/>
              <a:t> </a:t>
            </a:r>
            <a:r>
              <a:rPr lang="en-GB" dirty="0" err="1"/>
              <a:t>une</a:t>
            </a:r>
            <a:r>
              <a:rPr lang="en-GB" dirty="0"/>
              <a:t> </a:t>
            </a:r>
            <a:r>
              <a:rPr lang="en-GB" dirty="0" err="1"/>
              <a:t>voiture</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686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baseline="0" dirty="0" err="1">
                <a:solidFill>
                  <a:schemeClr val="tx1"/>
                </a:solidFill>
                <a:effectLst/>
                <a:latin typeface="+mn-lt"/>
                <a:ea typeface="+mn-ea"/>
                <a:cs typeface="+mn-cs"/>
              </a:rPr>
              <a:t>C’est</a:t>
            </a:r>
            <a:r>
              <a:rPr lang="en-GB" sz="1200" b="0" kern="1200" baseline="0" dirty="0">
                <a:solidFill>
                  <a:schemeClr val="tx1"/>
                </a:solidFill>
                <a:effectLst/>
                <a:latin typeface="+mn-lt"/>
                <a:ea typeface="+mn-ea"/>
                <a:cs typeface="+mn-cs"/>
              </a:rPr>
              <a:t> un </a:t>
            </a:r>
            <a:r>
              <a:rPr lang="en-GB" sz="1200" b="0" kern="1200" baseline="0" dirty="0" err="1">
                <a:solidFill>
                  <a:schemeClr val="tx1"/>
                </a:solidFill>
                <a:effectLst/>
                <a:latin typeface="+mn-lt"/>
                <a:ea typeface="+mn-ea"/>
                <a:cs typeface="+mn-cs"/>
              </a:rPr>
              <a:t>vélo</a:t>
            </a:r>
            <a:r>
              <a:rPr lang="en-GB" sz="1200" b="0" kern="1200" baseline="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798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C’est</a:t>
            </a:r>
            <a:r>
              <a:rPr lang="en-GB" dirty="0"/>
              <a:t> </a:t>
            </a:r>
            <a:r>
              <a:rPr lang="en-GB" dirty="0" err="1"/>
              <a:t>une</a:t>
            </a:r>
            <a:r>
              <a:rPr lang="en-GB" dirty="0"/>
              <a:t> </a:t>
            </a:r>
            <a:r>
              <a:rPr lang="en-GB" dirty="0" err="1"/>
              <a:t>chambre</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855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C’est</a:t>
            </a:r>
            <a:r>
              <a:rPr lang="en-GB" dirty="0"/>
              <a:t> un portable.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764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that the word for ‘it’ in French varies depending on the noun it replaces, while in English it does not</a:t>
            </a:r>
            <a:endParaRPr lang="en-US" b="1" dirty="0"/>
          </a:p>
          <a:p>
            <a:endParaRPr lang="en-US" b="1" dirty="0"/>
          </a:p>
          <a:p>
            <a:r>
              <a:rPr lang="en-US" b="1" dirty="0"/>
              <a:t>Procedure:</a:t>
            </a:r>
          </a:p>
          <a:p>
            <a:r>
              <a:rPr lang="en-US" b="0" dirty="0"/>
              <a:t>1. Students identify the noun that ‘it’ replaces in each of the English sentences.</a:t>
            </a:r>
          </a:p>
          <a:p>
            <a:r>
              <a:rPr lang="en-US" b="0" dirty="0"/>
              <a:t>2. Do the same for the French sentences.</a:t>
            </a:r>
          </a:p>
          <a:p>
            <a:r>
              <a:rPr lang="en-US" b="0" dirty="0"/>
              <a:t>3. Teacher highlights the difference between the two languages and </a:t>
            </a:r>
            <a:r>
              <a:rPr lang="en-US" b="0" dirty="0" err="1"/>
              <a:t>emphasises</a:t>
            </a:r>
            <a:r>
              <a:rPr lang="en-US" b="0" dirty="0"/>
              <a:t> the need to think about the gender of the noun being replaced in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gender agreement with </a:t>
            </a:r>
            <a:r>
              <a:rPr lang="en-US" b="0" i="1" dirty="0"/>
              <a:t>il and</a:t>
            </a:r>
            <a:r>
              <a:rPr lang="en-US" b="0" i="0" dirty="0"/>
              <a:t> </a:t>
            </a:r>
            <a:r>
              <a:rPr lang="en-US" b="0" i="1" dirty="0" err="1"/>
              <a:t>elle</a:t>
            </a:r>
            <a:r>
              <a:rPr lang="en-US" b="0" i="0" dirty="0"/>
              <a:t> meaning ‘it’.</a:t>
            </a:r>
          </a:p>
          <a:p>
            <a:endParaRPr lang="en-US" b="1" dirty="0"/>
          </a:p>
          <a:p>
            <a:r>
              <a:rPr lang="en-US" b="1" dirty="0"/>
              <a:t>Procedure:</a:t>
            </a:r>
          </a:p>
          <a:p>
            <a:r>
              <a:rPr lang="en-US" b="0" dirty="0"/>
              <a:t>1. Teacher to check students know the gender of nouns before students do the task.</a:t>
            </a:r>
          </a:p>
          <a:p>
            <a:r>
              <a:rPr lang="en-US" b="0" dirty="0"/>
              <a:t>2. Write 1-6 and choose if the pronoun refers to the noun in picture ‘a’ or ‘b’.</a:t>
            </a:r>
          </a:p>
          <a:p>
            <a:r>
              <a:rPr lang="en-US" b="0" dirty="0"/>
              <a:t>3. Click to reveal the answers.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2984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20 minutes</a:t>
            </a:r>
            <a:br>
              <a:rPr lang="en-GB" dirty="0"/>
            </a:br>
            <a:br>
              <a:rPr lang="en-GB" dirty="0"/>
            </a:br>
            <a:r>
              <a:rPr lang="en-GB" b="1" dirty="0"/>
              <a:t>Aim</a:t>
            </a:r>
            <a:r>
              <a:rPr lang="en-GB" dirty="0"/>
              <a:t>: to revisit previously taught vocabulary and grammar in the context of a short piece of writing, bringing together language from Y7 Term 1.1 so far.</a:t>
            </a:r>
          </a:p>
          <a:p>
            <a:endParaRPr lang="en-GB" dirty="0"/>
          </a:p>
          <a:p>
            <a:r>
              <a:rPr lang="en-GB" b="1" dirty="0"/>
              <a:t>Procedure</a:t>
            </a:r>
            <a:r>
              <a:rPr lang="en-GB" dirty="0"/>
              <a:t>:</a:t>
            </a:r>
            <a:br>
              <a:rPr lang="en-GB" dirty="0"/>
            </a:br>
            <a:r>
              <a:rPr lang="en-GB" dirty="0"/>
              <a:t>1. Clarify the activity with students.</a:t>
            </a:r>
          </a:p>
          <a:p>
            <a:r>
              <a:rPr lang="en-GB" dirty="0"/>
              <a:t>2. Suggest they build their text by writing one sentence for each bullet first, and if they have time they could add another one.</a:t>
            </a:r>
          </a:p>
          <a:p>
            <a:r>
              <a:rPr lang="en-GB" dirty="0"/>
              <a:t>3. Suggest that students read through the texts from last lesson and note any vocabulary they want to use, but then put them out of sight to write the full sentences.</a:t>
            </a:r>
            <a:br>
              <a:rPr lang="en-GB" dirty="0"/>
            </a:br>
            <a:r>
              <a:rPr lang="en-GB" dirty="0"/>
              <a:t>4.  Teachers may want to give students 10 minutes to plan the task out, and then ask them to put their notes away and write the text without referring.  Clearly teachers may want to differentiate the level of challenge for different students within their classes.</a:t>
            </a:r>
            <a:br>
              <a:rPr lang="en-GB" dirty="0"/>
            </a:br>
            <a:r>
              <a:rPr lang="en-GB" dirty="0"/>
              <a:t>All levels of adaption are possible, here, including for example just asking pupils to make a list of words that they would need to do this task, but not asking them to do it.  </a:t>
            </a:r>
          </a:p>
          <a:p>
            <a:r>
              <a:rPr lang="en-GB" dirty="0"/>
              <a:t>5.  Tell students that: “we are all individuals and our language repertoire (the words we learn, store and use) will be individual, too.  Whilst there are lots of essential words that everyone will need (and those are the ones I’m teaching you), you will also want to add in words that are important to you to express your meanings, so start on that repertoire-building now.  Look up words you need to describe your friend or you and record them in the space we’ve left for that in your exercise book.” (e.g., back pages).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762737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 (Article Agreement)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To have and to be: 1st person and 3rd person singular.</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42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633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2952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911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for 6 slides</a:t>
            </a:r>
            <a:endParaRPr lang="en-US" b="1" dirty="0"/>
          </a:p>
          <a:p>
            <a:endParaRPr lang="en-US" b="1" dirty="0"/>
          </a:p>
          <a:p>
            <a:r>
              <a:rPr lang="en-US" b="1" dirty="0"/>
              <a:t>Aim: </a:t>
            </a:r>
            <a:r>
              <a:rPr lang="en-US" b="0" dirty="0"/>
              <a:t>aural recognition of SSC [</a:t>
            </a:r>
            <a:r>
              <a:rPr lang="en-US" b="0" dirty="0" err="1"/>
              <a:t>SFe</a:t>
            </a:r>
            <a:r>
              <a:rPr lang="en-US" b="0" dirty="0"/>
              <a:t>]</a:t>
            </a:r>
            <a:endParaRPr lang="en-US" b="1" dirty="0"/>
          </a:p>
          <a:p>
            <a:endParaRPr lang="en-US" b="1" dirty="0"/>
          </a:p>
          <a:p>
            <a:r>
              <a:rPr lang="en-US" b="1" dirty="0"/>
              <a:t>Procedure:</a:t>
            </a:r>
          </a:p>
          <a:p>
            <a:r>
              <a:rPr lang="en-US" b="0" dirty="0"/>
              <a:t>1. Click the words to play the audio.</a:t>
            </a:r>
          </a:p>
          <a:p>
            <a:r>
              <a:rPr lang="en-US" b="0" dirty="0"/>
              <a:t>2. Students choose which word has an </a:t>
            </a:r>
            <a:r>
              <a:rPr lang="en-US" b="0" dirty="0" err="1"/>
              <a:t>SFe</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pelouse</a:t>
            </a:r>
            <a:r>
              <a:rPr lang="en-GB" baseline="0" dirty="0"/>
              <a:t> [&gt;5000], </a:t>
            </a:r>
            <a:r>
              <a:rPr lang="en-GB" baseline="0" dirty="0" err="1"/>
              <a:t>pont</a:t>
            </a:r>
            <a:r>
              <a:rPr lang="en-GB" baseline="0" dirty="0"/>
              <a:t> [1889]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cuisine [2618], </a:t>
            </a:r>
            <a:r>
              <a:rPr lang="en-GB" baseline="0" dirty="0" err="1"/>
              <a:t>loup</a:t>
            </a:r>
            <a:r>
              <a:rPr lang="en-GB" baseline="0" dirty="0"/>
              <a:t> [3927]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906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356341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89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13.wav"/></Relationships>
</file>

<file path=ppt/slides/_rels/slide1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15.wav"/></Relationships>
</file>

<file path=ppt/slides/_rels/slide12.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17.wav"/></Relationships>
</file>

<file path=ppt/slides/_rels/slide1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19.wav"/></Relationships>
</file>

<file path=ppt/slides/_rels/slide14.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8.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32.png"/><Relationship Id="rId2" Type="http://schemas.openxmlformats.org/officeDocument/2006/relationships/notesSlide" Target="../notesSlides/notesSlide14.xml"/><Relationship Id="rId16" Type="http://schemas.openxmlformats.org/officeDocument/2006/relationships/image" Target="../media/image31.gif"/><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image" Target="../media/image30.png"/><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32.pn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31.gif"/></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33.wav"/><Relationship Id="rId5" Type="http://schemas.openxmlformats.org/officeDocument/2006/relationships/audio" Target="../media/audio32.wav"/><Relationship Id="rId4" Type="http://schemas.openxmlformats.org/officeDocument/2006/relationships/audio" Target="../media/audio31.wav"/><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audio" Target="../media/audio37.wav"/></Relationships>
</file>

<file path=ppt/slides/_rels/slide25.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audio" Target="../media/audio37.wav"/></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54.jpeg"/><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audio" Target="../media/audio39.wav"/><Relationship Id="rId11" Type="http://schemas.openxmlformats.org/officeDocument/2006/relationships/image" Target="../media/image52.png"/><Relationship Id="rId5" Type="http://schemas.openxmlformats.org/officeDocument/2006/relationships/audio" Target="../media/audio37.wav"/><Relationship Id="rId15" Type="http://schemas.openxmlformats.org/officeDocument/2006/relationships/image" Target="../media/image56.png"/><Relationship Id="rId10" Type="http://schemas.openxmlformats.org/officeDocument/2006/relationships/audio" Target="../media/audio43.wav"/><Relationship Id="rId4" Type="http://schemas.openxmlformats.org/officeDocument/2006/relationships/audio" Target="../media/audio38.wav"/><Relationship Id="rId9" Type="http://schemas.openxmlformats.org/officeDocument/2006/relationships/audio" Target="../media/audio42.wav"/><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36.wav"/><Relationship Id="rId7" Type="http://schemas.openxmlformats.org/officeDocument/2006/relationships/audio" Target="../media/audio40.wav"/><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audio" Target="../media/audio39.wav"/><Relationship Id="rId11" Type="http://schemas.openxmlformats.org/officeDocument/2006/relationships/image" Target="../media/image52.png"/><Relationship Id="rId5" Type="http://schemas.openxmlformats.org/officeDocument/2006/relationships/audio" Target="../media/audio37.wav"/><Relationship Id="rId10" Type="http://schemas.openxmlformats.org/officeDocument/2006/relationships/audio" Target="../media/audio43.wav"/><Relationship Id="rId4" Type="http://schemas.openxmlformats.org/officeDocument/2006/relationships/audio" Target="../media/audio38.wav"/><Relationship Id="rId9" Type="http://schemas.openxmlformats.org/officeDocument/2006/relationships/audio" Target="../media/audio42.wav"/></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3" Type="http://schemas.openxmlformats.org/officeDocument/2006/relationships/image" Target="../media/image57.png"/><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image" Target="../media/image58.png"/><Relationship Id="rId15" Type="http://schemas.openxmlformats.org/officeDocument/2006/relationships/image" Target="../media/image59.png"/><Relationship Id="rId10" Type="http://schemas.openxmlformats.org/officeDocument/2006/relationships/audio" Target="../media/audio48.wav"/><Relationship Id="rId4" Type="http://schemas.microsoft.com/office/2007/relationships/hdphoto" Target="../media/hdphoto1.wdp"/><Relationship Id="rId9" Type="http://schemas.openxmlformats.org/officeDocument/2006/relationships/audio" Target="../media/audio47.wav"/><Relationship Id="rId14" Type="http://schemas.openxmlformats.org/officeDocument/2006/relationships/audio" Target="../media/audio52.wav"/></Relationships>
</file>

<file path=ppt/slides/_rels/slide31.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59.png"/><Relationship Id="rId3" Type="http://schemas.openxmlformats.org/officeDocument/2006/relationships/audio" Target="../media/audio44.wav"/><Relationship Id="rId7" Type="http://schemas.openxmlformats.org/officeDocument/2006/relationships/audio" Target="../media/audio47.wav"/><Relationship Id="rId12"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audio" Target="../media/audio52.wav"/><Relationship Id="rId10" Type="http://schemas.openxmlformats.org/officeDocument/2006/relationships/audio" Target="../media/audio50.wav"/><Relationship Id="rId4" Type="http://schemas.openxmlformats.org/officeDocument/2006/relationships/audio" Target="../media/audio45.wav"/><Relationship Id="rId9" Type="http://schemas.openxmlformats.org/officeDocument/2006/relationships/audio" Target="../media/audio49.wav"/></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hyperlink" Target="https://www.rachelhawkes.com/LDPresources/Yr7French/French_Y7_Term1i_Wk6_audio.html"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hyperlink" Target="https://www.rachelhawkes.com/LDPresources/Yr7French/French_Y7_Term1i_Wk6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1.wav"/><Relationship Id="rId9" Type="http://schemas.openxmlformats.org/officeDocument/2006/relationships/audio" Target="../media/audio7.wav"/><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75"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85B89F7C-F6C6-4591-B132-F87B64CC85EF}"/>
              </a:ext>
            </a:extLst>
          </p:cNvPr>
          <p:cNvSpPr>
            <a:spLocks noGrp="1"/>
          </p:cNvSpPr>
          <p:nvPr>
            <p:ph type="body" sz="quarter" idx="12"/>
          </p:nvPr>
        </p:nvSpPr>
        <p:spPr>
          <a:xfrm>
            <a:off x="102281" y="5703888"/>
            <a:ext cx="4791936"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1800" dirty="0">
                <a:solidFill>
                  <a:prstClr val="white"/>
                </a:solidFill>
                <a:latin typeface="Century Gothic" panose="020B0502020202020204" pitchFamily="34" charset="0"/>
              </a:rPr>
              <a:t>1.1</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9</a:t>
            </a: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Kirsten Somerville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100" dirty="0">
                <a:solidFill>
                  <a:prstClr val="white"/>
                </a:solidFill>
                <a:latin typeface="Century Gothic" panose="020B0502020202020204" pitchFamily="34" charset="0"/>
              </a:rPr>
              <a:t>20.05.23</a:t>
            </a: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endParaRPr lang="en-GB" sz="1800" dirty="0"/>
          </a:p>
        </p:txBody>
      </p:sp>
      <p:sp>
        <p:nvSpPr>
          <p:cNvPr id="4" name="Text Placeholder 3">
            <a:extLst>
              <a:ext uri="{FF2B5EF4-FFF2-40B4-BE49-F238E27FC236}">
                <a16:creationId xmlns:a16="http://schemas.microsoft.com/office/drawing/2014/main" id="{864A2C69-E6DF-420C-89E7-219E1ADE802F}"/>
              </a:ext>
            </a:extLst>
          </p:cNvPr>
          <p:cNvSpPr>
            <a:spLocks noGrp="1"/>
          </p:cNvSpPr>
          <p:nvPr>
            <p:ph type="body" sz="quarter" idx="13"/>
          </p:nvPr>
        </p:nvSpPr>
        <p:spPr>
          <a:xfrm>
            <a:off x="363537" y="2796466"/>
            <a:ext cx="6568485" cy="1154112"/>
          </a:xfrm>
        </p:spPr>
        <p:txBody>
          <a:bodyPr>
            <a:noAutofit/>
          </a:bodyPr>
          <a:lstStyle/>
          <a:p>
            <a:pPr algn="l"/>
            <a:r>
              <a:rPr lang="en-GB" sz="2000" dirty="0" err="1">
                <a:solidFill>
                  <a:prstClr val="white"/>
                </a:solidFill>
              </a:rPr>
              <a:t>être</a:t>
            </a:r>
            <a:r>
              <a:rPr lang="en-GB" sz="2000" dirty="0">
                <a:solidFill>
                  <a:prstClr val="white"/>
                </a:solidFill>
              </a:rPr>
              <a:t> &amp; </a:t>
            </a:r>
            <a:r>
              <a:rPr lang="en-GB" sz="2000" dirty="0" err="1">
                <a:solidFill>
                  <a:prstClr val="white"/>
                </a:solidFill>
              </a:rPr>
              <a:t>avoir</a:t>
            </a:r>
            <a:r>
              <a:rPr lang="en-GB" sz="2000" dirty="0">
                <a:solidFill>
                  <a:prstClr val="white"/>
                </a:solidFill>
              </a:rPr>
              <a:t> (je, </a:t>
            </a:r>
            <a:r>
              <a:rPr lang="en-GB" sz="2000" dirty="0" err="1">
                <a:solidFill>
                  <a:prstClr val="white"/>
                </a:solidFill>
              </a:rPr>
              <a:t>tu</a:t>
            </a:r>
            <a:r>
              <a:rPr lang="en-GB" sz="2000" dirty="0">
                <a:solidFill>
                  <a:prstClr val="white"/>
                </a:solidFill>
              </a:rPr>
              <a:t>, il/</a:t>
            </a:r>
            <a:r>
              <a:rPr lang="en-GB" sz="2000" dirty="0" err="1">
                <a:solidFill>
                  <a:prstClr val="white"/>
                </a:solidFill>
              </a:rPr>
              <a:t>elle</a:t>
            </a:r>
            <a:r>
              <a:rPr lang="en-GB" sz="2000" dirty="0">
                <a:solidFill>
                  <a:prstClr val="white"/>
                </a:solidFill>
              </a:rPr>
              <a:t>)</a:t>
            </a:r>
          </a:p>
          <a:p>
            <a:pPr algn="l"/>
            <a:r>
              <a:rPr lang="en-GB" sz="2000" dirty="0">
                <a:solidFill>
                  <a:prstClr val="white"/>
                </a:solidFill>
              </a:rPr>
              <a:t>feminisation of agent nouns and job titles (-e)</a:t>
            </a:r>
          </a:p>
          <a:p>
            <a:pPr algn="l"/>
            <a:r>
              <a:rPr lang="en-GB" sz="2000" dirty="0">
                <a:solidFill>
                  <a:prstClr val="white"/>
                </a:solidFill>
              </a:rPr>
              <a:t>[</a:t>
            </a:r>
            <a:r>
              <a:rPr lang="en-GB" sz="2000" dirty="0" err="1">
                <a:solidFill>
                  <a:prstClr val="white"/>
                </a:solidFill>
              </a:rPr>
              <a:t>SFe</a:t>
            </a:r>
            <a:r>
              <a:rPr lang="en-GB" sz="2000" dirty="0">
                <a:solidFill>
                  <a:prstClr val="white"/>
                </a:solidFill>
              </a:rPr>
              <a:t>]</a:t>
            </a:r>
          </a:p>
          <a:p>
            <a:endParaRPr lang="en-GB" sz="2000" dirty="0"/>
          </a:p>
        </p:txBody>
      </p:sp>
      <p:sp>
        <p:nvSpPr>
          <p:cNvPr id="5" name="Text Placeholder 4">
            <a:extLst>
              <a:ext uri="{FF2B5EF4-FFF2-40B4-BE49-F238E27FC236}">
                <a16:creationId xmlns:a16="http://schemas.microsoft.com/office/drawing/2014/main" id="{3D52409C-CFAD-4C4D-AB40-C7BFB9471A7C}"/>
              </a:ext>
            </a:extLst>
          </p:cNvPr>
          <p:cNvSpPr>
            <a:spLocks noGrp="1"/>
          </p:cNvSpPr>
          <p:nvPr>
            <p:ph type="body" sz="quarter" idx="14"/>
          </p:nvPr>
        </p:nvSpPr>
        <p:spPr/>
        <p:txBody>
          <a:bodyPr>
            <a:normAutofit fontScale="62500" lnSpcReduction="20000"/>
          </a:bodyPr>
          <a:lstStyle/>
          <a:p>
            <a:r>
              <a:rPr lang="en-GB" dirty="0"/>
              <a:t>Distinguishing between having and being [1]</a:t>
            </a:r>
          </a:p>
        </p:txBody>
      </p:sp>
      <p:sp>
        <p:nvSpPr>
          <p:cNvPr id="6" name="Text Placeholder 3">
            <a:extLst>
              <a:ext uri="{FF2B5EF4-FFF2-40B4-BE49-F238E27FC236}">
                <a16:creationId xmlns:a16="http://schemas.microsoft.com/office/drawing/2014/main" id="{61BE5894-C264-46E5-984F-3AE33AB91B95}"/>
              </a:ext>
            </a:extLst>
          </p:cNvPr>
          <p:cNvSpPr txBox="1">
            <a:spLocks/>
          </p:cNvSpPr>
          <p:nvPr/>
        </p:nvSpPr>
        <p:spPr>
          <a:xfrm>
            <a:off x="363537" y="1108075"/>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describing a friend</a:t>
            </a:r>
            <a:endParaRPr lang="en-GB" sz="4000" dirty="0"/>
          </a:p>
        </p:txBody>
      </p:sp>
      <p:pic>
        <p:nvPicPr>
          <p:cNvPr id="10" name="Picture 9" descr="A couple of people in different colors&#10;&#10;Description automatically generated with medium confidence">
            <a:extLst>
              <a:ext uri="{FF2B5EF4-FFF2-40B4-BE49-F238E27FC236}">
                <a16:creationId xmlns:a16="http://schemas.microsoft.com/office/drawing/2014/main" id="{3943A98C-2B3F-4C40-8340-39EFF549ECF2}"/>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279574" y="3700581"/>
            <a:ext cx="2326730" cy="2825631"/>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hlinkClick r:id="" action="ppaction://noaction">
              <a:snd r:embed="rId3" name="10. trente.wav"/>
            </a:hlinkClick>
            <a:extLst>
              <a:ext uri="{FF2B5EF4-FFF2-40B4-BE49-F238E27FC236}">
                <a16:creationId xmlns:a16="http://schemas.microsoft.com/office/drawing/2014/main" id="{44D674B4-C0FE-49E2-81D2-BD0D290B24E1}"/>
              </a:ext>
            </a:extLst>
          </p:cNvPr>
          <p:cNvSpPr txBox="1"/>
          <p:nvPr/>
        </p:nvSpPr>
        <p:spPr>
          <a:xfrm>
            <a:off x="323953" y="4682620"/>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trent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a:hlinkClick r:id="" action="ppaction://noaction">
              <a:snd r:embed="rId4" name="10. froid.wav"/>
            </a:hlinkClick>
            <a:extLst>
              <a:ext uri="{FF2B5EF4-FFF2-40B4-BE49-F238E27FC236}">
                <a16:creationId xmlns:a16="http://schemas.microsoft.com/office/drawing/2014/main" id="{B753ACDA-152E-46AC-AC23-4A68667000B7}"/>
              </a:ext>
            </a:extLst>
          </p:cNvPr>
          <p:cNvSpPr txBox="1"/>
          <p:nvPr/>
        </p:nvSpPr>
        <p:spPr>
          <a:xfrm>
            <a:off x="6069509"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dirty="0" err="1">
                <a:solidFill>
                  <a:schemeClr val="accent1">
                    <a:lumMod val="50000"/>
                  </a:schemeClr>
                </a:solidFill>
                <a:latin typeface="Century Gothic" panose="020B0502020202020204" pitchFamily="34" charset="0"/>
                <a:cs typeface="Calibri" panose="020F0502020204030204" pitchFamily="34" charset="0"/>
              </a:rPr>
              <a:t>froid</a:t>
            </a:r>
            <a:endParaRPr kumimoji="0" lang="en-GB" sz="7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8218F637-04AB-4B57-B0E7-FFF727DA380D}"/>
              </a:ext>
            </a:extLst>
          </p:cNvPr>
          <p:cNvSpPr/>
          <p:nvPr/>
        </p:nvSpPr>
        <p:spPr>
          <a:xfrm>
            <a:off x="8602993"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2B0F399F-378C-4A67-A796-7A117980D642}"/>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7" name="Rectangle 26">
            <a:extLst>
              <a:ext uri="{FF2B5EF4-FFF2-40B4-BE49-F238E27FC236}">
                <a16:creationId xmlns:a16="http://schemas.microsoft.com/office/drawing/2014/main" id="{5A383F87-299C-41B2-8A48-45722116ECB1}"/>
              </a:ext>
            </a:extLst>
          </p:cNvPr>
          <p:cNvSpPr/>
          <p:nvPr/>
        </p:nvSpPr>
        <p:spPr>
          <a:xfrm>
            <a:off x="347513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TextBox 27">
            <a:extLst>
              <a:ext uri="{FF2B5EF4-FFF2-40B4-BE49-F238E27FC236}">
                <a16:creationId xmlns:a16="http://schemas.microsoft.com/office/drawing/2014/main" id="{247E253C-FCA3-4798-AFA8-254ED6C19C3E}"/>
              </a:ext>
            </a:extLst>
          </p:cNvPr>
          <p:cNvSpPr txBox="1"/>
          <p:nvPr/>
        </p:nvSpPr>
        <p:spPr>
          <a:xfrm>
            <a:off x="9119440"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[cold]</a:t>
            </a:r>
          </a:p>
        </p:txBody>
      </p:sp>
      <p:pic>
        <p:nvPicPr>
          <p:cNvPr id="29" name="Picture 6" descr="Animal, Animals Play Dress-Up">
            <a:extLst>
              <a:ext uri="{FF2B5EF4-FFF2-40B4-BE49-F238E27FC236}">
                <a16:creationId xmlns:a16="http://schemas.microsoft.com/office/drawing/2014/main" id="{A9498586-915B-423E-B861-4282943E2A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6081" y="2385509"/>
            <a:ext cx="1704368" cy="20869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Green Rounded Rectangle With Number 30 Clip Art">
            <a:extLst>
              <a:ext uri="{FF2B5EF4-FFF2-40B4-BE49-F238E27FC236}">
                <a16:creationId xmlns:a16="http://schemas.microsoft.com/office/drawing/2014/main" id="{76B55A6D-6212-4873-90AB-8918272E5B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486" y="2420813"/>
            <a:ext cx="2646867" cy="210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hlinkClick r:id="" action="ppaction://noaction">
              <a:snd r:embed="rId3" name="11. main.wav"/>
            </a:hlinkClick>
            <a:extLst>
              <a:ext uri="{FF2B5EF4-FFF2-40B4-BE49-F238E27FC236}">
                <a16:creationId xmlns:a16="http://schemas.microsoft.com/office/drawing/2014/main" id="{B62CCB8A-C806-48B9-B344-C540A39156A7}"/>
              </a:ext>
            </a:extLst>
          </p:cNvPr>
          <p:cNvSpPr txBox="1"/>
          <p:nvPr/>
        </p:nvSpPr>
        <p:spPr>
          <a:xfrm>
            <a:off x="323953" y="4669471"/>
            <a:ext cx="5041123" cy="1200329"/>
          </a:xfrm>
          <a:prstGeom prst="rect">
            <a:avLst/>
          </a:prstGeom>
          <a:noFill/>
        </p:spPr>
        <p:txBody>
          <a:bodyPr wrap="square" rtlCol="0">
            <a:spAutoFit/>
          </a:bodyPr>
          <a:lstStyle/>
          <a:p>
            <a:pPr lvl="0" algn="ct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main</a:t>
            </a:r>
            <a:endParaRPr kumimoji="0" lang="en-GB"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4" name="11. timide.wav"/>
            </a:hlinkClick>
            <a:extLst>
              <a:ext uri="{FF2B5EF4-FFF2-40B4-BE49-F238E27FC236}">
                <a16:creationId xmlns:a16="http://schemas.microsoft.com/office/drawing/2014/main" id="{7579B823-9571-4FEA-8035-4E3A8BA2BA88}"/>
              </a:ext>
            </a:extLst>
          </p:cNvPr>
          <p:cNvSpPr txBox="1"/>
          <p:nvPr/>
        </p:nvSpPr>
        <p:spPr>
          <a:xfrm>
            <a:off x="6256162" y="4739220"/>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0BFBC83-66BB-414F-B807-51D143DB082C}"/>
              </a:ext>
            </a:extLst>
          </p:cNvPr>
          <p:cNvSpPr/>
          <p:nvPr/>
        </p:nvSpPr>
        <p:spPr>
          <a:xfrm>
            <a:off x="3940936" y="486204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51C15185-A59F-4500-B89F-106B1BE8EEF5}"/>
              </a:ext>
            </a:extLst>
          </p:cNvPr>
          <p:cNvSpPr/>
          <p:nvPr/>
        </p:nvSpPr>
        <p:spPr>
          <a:xfrm>
            <a:off x="8621451" y="486204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1" name="TextBox 20">
            <a:extLst>
              <a:ext uri="{FF2B5EF4-FFF2-40B4-BE49-F238E27FC236}">
                <a16:creationId xmlns:a16="http://schemas.microsoft.com/office/drawing/2014/main" id="{D068220D-1E55-4EF0-AA17-435B6017993C}"/>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2" name="TextBox 21">
            <a:extLst>
              <a:ext uri="{FF2B5EF4-FFF2-40B4-BE49-F238E27FC236}">
                <a16:creationId xmlns:a16="http://schemas.microsoft.com/office/drawing/2014/main" id="{D6CA6882-E2CA-46D2-80F1-84C3C6E79D07}"/>
              </a:ext>
            </a:extLst>
          </p:cNvPr>
          <p:cNvSpPr txBox="1"/>
          <p:nvPr/>
        </p:nvSpPr>
        <p:spPr>
          <a:xfrm>
            <a:off x="3850810" y="4262697"/>
            <a:ext cx="21446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[hand]</a:t>
            </a:r>
          </a:p>
        </p:txBody>
      </p:sp>
      <p:sp>
        <p:nvSpPr>
          <p:cNvPr id="23" name="TextBox 22">
            <a:extLst>
              <a:ext uri="{FF2B5EF4-FFF2-40B4-BE49-F238E27FC236}">
                <a16:creationId xmlns:a16="http://schemas.microsoft.com/office/drawing/2014/main" id="{F4A5B1C4-E3CC-4ED3-893A-E0526DE2DF38}"/>
              </a:ext>
            </a:extLst>
          </p:cNvPr>
          <p:cNvSpPr txBox="1"/>
          <p:nvPr/>
        </p:nvSpPr>
        <p:spPr>
          <a:xfrm>
            <a:off x="9070015" y="4262166"/>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pic>
        <p:nvPicPr>
          <p:cNvPr id="24" name="Picture 2" descr="Clown Hat, Hat Smiley, Embarrassed, Shy, Embarrassment">
            <a:extLst>
              <a:ext uri="{FF2B5EF4-FFF2-40B4-BE49-F238E27FC236}">
                <a16:creationId xmlns:a16="http://schemas.microsoft.com/office/drawing/2014/main" id="{5364BE72-8107-442D-BC8C-FDAB60FE1B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6162" y="2312164"/>
            <a:ext cx="2656631" cy="21885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883F6B6-65C4-4D7D-8176-2CA7F6375A4F}"/>
              </a:ext>
            </a:extLst>
          </p:cNvPr>
          <p:cNvPicPr>
            <a:picLocks noChangeAspect="1"/>
          </p:cNvPicPr>
          <p:nvPr/>
        </p:nvPicPr>
        <p:blipFill>
          <a:blip r:embed="rId6"/>
          <a:stretch>
            <a:fillRect/>
          </a:stretch>
        </p:blipFill>
        <p:spPr>
          <a:xfrm>
            <a:off x="1689238" y="2579347"/>
            <a:ext cx="2310551" cy="1856016"/>
          </a:xfrm>
          <a:prstGeom prst="rect">
            <a:avLst/>
          </a:prstGeom>
        </p:spPr>
      </p:pic>
    </p:spTree>
    <p:extLst>
      <p:ext uri="{BB962C8B-B14F-4D97-AF65-F5344CB8AC3E}">
        <p14:creationId xmlns:p14="http://schemas.microsoft.com/office/powerpoint/2010/main" val="188589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hlinkClick r:id="" action="ppaction://noaction">
              <a:snd r:embed="rId3" name="12. riz.wav"/>
            </a:hlinkClick>
            <a:extLst>
              <a:ext uri="{FF2B5EF4-FFF2-40B4-BE49-F238E27FC236}">
                <a16:creationId xmlns:a16="http://schemas.microsoft.com/office/drawing/2014/main" id="{A1A30F56-4182-416D-88B4-B4B9C49A32BB}"/>
              </a:ext>
            </a:extLst>
          </p:cNvPr>
          <p:cNvSpPr txBox="1"/>
          <p:nvPr/>
        </p:nvSpPr>
        <p:spPr>
          <a:xfrm>
            <a:off x="370769" y="4589769"/>
            <a:ext cx="504112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riz</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15" name="TextBox 14">
            <a:hlinkClick r:id="" action="ppaction://noaction">
              <a:snd r:embed="rId4" name="12. soupe.wav"/>
            </a:hlinkClick>
            <a:extLst>
              <a:ext uri="{FF2B5EF4-FFF2-40B4-BE49-F238E27FC236}">
                <a16:creationId xmlns:a16="http://schemas.microsoft.com/office/drawing/2014/main" id="{3A22006C-5D03-4E6C-AB11-2355F59C64CC}"/>
              </a:ext>
            </a:extLst>
          </p:cNvPr>
          <p:cNvSpPr txBox="1"/>
          <p:nvPr/>
        </p:nvSpPr>
        <p:spPr>
          <a:xfrm>
            <a:off x="6259691" y="4589765"/>
            <a:ext cx="313751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soup</a:t>
            </a:r>
            <a:r>
              <a:rPr lang="en-GB" sz="7200" dirty="0" err="1">
                <a:solidFill>
                  <a:srgbClr val="FA6500"/>
                </a:solidFill>
                <a:latin typeface="Century Gothic" panose="020B0502020202020204" pitchFamily="34" charset="0"/>
                <a:cs typeface="Calibri" panose="020F0502020204030204" pitchFamily="34" charset="0"/>
              </a:rPr>
              <a:t>e</a:t>
            </a:r>
            <a:endParaRPr lang="en-GB" sz="7200" dirty="0">
              <a:solidFill>
                <a:srgbClr val="FA6500"/>
              </a:solidFill>
              <a:latin typeface="Century Gothic" panose="020B0502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348DAB33-C037-4C60-A546-1CF6687FE1CE}"/>
              </a:ext>
            </a:extLst>
          </p:cNvPr>
          <p:cNvSpPr/>
          <p:nvPr/>
        </p:nvSpPr>
        <p:spPr>
          <a:xfrm>
            <a:off x="3353031"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7724F30-16B0-4193-8DAC-AE309325AA06}"/>
              </a:ext>
            </a:extLst>
          </p:cNvPr>
          <p:cNvSpPr/>
          <p:nvPr/>
        </p:nvSpPr>
        <p:spPr>
          <a:xfrm>
            <a:off x="8602993"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8845FEFC-4DDD-48D5-96A4-AF2377C01CA1}"/>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lang="en-GB" sz="4000" b="1" kern="0" noProof="0" dirty="0" err="1">
                <a:solidFill>
                  <a:srgbClr val="4472C4">
                    <a:lumMod val="50000"/>
                  </a:srgbClr>
                </a:solidFill>
                <a:latin typeface="Century Gothic" panose="020F0302020204030204"/>
                <a:cs typeface="Arial"/>
                <a:sym typeface="Arial"/>
              </a:rPr>
              <a:t>SFe</a:t>
            </a:r>
            <a:r>
              <a:rPr lang="en-GB" sz="4000" kern="0" dirty="0">
                <a:solidFill>
                  <a:srgbClr val="4472C4">
                    <a:lumMod val="50000"/>
                  </a:srgbClr>
                </a:solidFill>
                <a:latin typeface="Century Gothic" panose="020F0302020204030204"/>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27" name="Picture 2" descr="Rice Clip Art">
            <a:extLst>
              <a:ext uri="{FF2B5EF4-FFF2-40B4-BE49-F238E27FC236}">
                <a16:creationId xmlns:a16="http://schemas.microsoft.com/office/drawing/2014/main" id="{AC9EAF2B-5227-4570-8FC2-41A09FA256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9454" y="2502705"/>
            <a:ext cx="2409076" cy="195135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oup Clip Art">
            <a:extLst>
              <a:ext uri="{FF2B5EF4-FFF2-40B4-BE49-F238E27FC236}">
                <a16:creationId xmlns:a16="http://schemas.microsoft.com/office/drawing/2014/main" id="{8C346A92-DC8A-4749-813F-51D51C417C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4245" y="2424683"/>
            <a:ext cx="2549268" cy="210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6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hlinkClick r:id="" action="ppaction://noaction">
              <a:snd r:embed="rId3" name="13. aube.wav"/>
            </a:hlinkClick>
            <a:extLst>
              <a:ext uri="{FF2B5EF4-FFF2-40B4-BE49-F238E27FC236}">
                <a16:creationId xmlns:a16="http://schemas.microsoft.com/office/drawing/2014/main" id="{17F9B74B-D172-40C0-851A-F8028D9206B7}"/>
              </a:ext>
            </a:extLst>
          </p:cNvPr>
          <p:cNvSpPr txBox="1"/>
          <p:nvPr/>
        </p:nvSpPr>
        <p:spPr>
          <a:xfrm>
            <a:off x="370769" y="4589769"/>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AEA71EDB-E705-42D9-B262-BF5627EC537E}"/>
              </a:ext>
            </a:extLst>
          </p:cNvPr>
          <p:cNvSpPr txBox="1"/>
          <p:nvPr/>
        </p:nvSpPr>
        <p:spPr>
          <a:xfrm>
            <a:off x="4038015"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[dawn]</a:t>
            </a:r>
          </a:p>
        </p:txBody>
      </p:sp>
      <p:sp>
        <p:nvSpPr>
          <p:cNvPr id="18" name="TextBox 17">
            <a:hlinkClick r:id="" action="ppaction://noaction">
              <a:snd r:embed="rId4" name="13. prix.wav"/>
            </a:hlinkClick>
            <a:extLst>
              <a:ext uri="{FF2B5EF4-FFF2-40B4-BE49-F238E27FC236}">
                <a16:creationId xmlns:a16="http://schemas.microsoft.com/office/drawing/2014/main" id="{DBF41EB9-FD91-403D-BFA2-6DB96C610E71}"/>
              </a:ext>
            </a:extLst>
          </p:cNvPr>
          <p:cNvSpPr txBox="1"/>
          <p:nvPr/>
        </p:nvSpPr>
        <p:spPr>
          <a:xfrm>
            <a:off x="6069509"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prix</a:t>
            </a:r>
          </a:p>
        </p:txBody>
      </p:sp>
      <p:sp>
        <p:nvSpPr>
          <p:cNvPr id="19" name="Rectangle 18">
            <a:extLst>
              <a:ext uri="{FF2B5EF4-FFF2-40B4-BE49-F238E27FC236}">
                <a16:creationId xmlns:a16="http://schemas.microsoft.com/office/drawing/2014/main" id="{D2A84A94-8178-482C-9A07-840E58AA8883}"/>
              </a:ext>
            </a:extLst>
          </p:cNvPr>
          <p:cNvSpPr/>
          <p:nvPr/>
        </p:nvSpPr>
        <p:spPr>
          <a:xfrm>
            <a:off x="3366066" y="3472054"/>
            <a:ext cx="218142" cy="299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3CC9CC6E-8B49-45C8-BF01-890997ED3BE7}"/>
              </a:ext>
            </a:extLst>
          </p:cNvPr>
          <p:cNvSpPr/>
          <p:nvPr/>
        </p:nvSpPr>
        <p:spPr>
          <a:xfrm>
            <a:off x="843807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TextBox 20">
            <a:extLst>
              <a:ext uri="{FF2B5EF4-FFF2-40B4-BE49-F238E27FC236}">
                <a16:creationId xmlns:a16="http://schemas.microsoft.com/office/drawing/2014/main" id="{9CEB0655-328E-4396-8ACD-05476800708F}"/>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22" name="Picture 4" descr="Sunset, Island, Mar, Dusk, Brain, Imagination">
            <a:extLst>
              <a:ext uri="{FF2B5EF4-FFF2-40B4-BE49-F238E27FC236}">
                <a16:creationId xmlns:a16="http://schemas.microsoft.com/office/drawing/2014/main" id="{83623B76-1842-445E-B1F3-81DB5741A4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7244" y="2472643"/>
            <a:ext cx="2859636" cy="194812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175EB97-A1F3-4103-A65E-466B1A235F8C}"/>
              </a:ext>
            </a:extLst>
          </p:cNvPr>
          <p:cNvSpPr/>
          <p:nvPr/>
        </p:nvSpPr>
        <p:spPr>
          <a:xfrm>
            <a:off x="347513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CD5F06DC-7B94-45D0-9424-1A5ECE0DD4A6}"/>
              </a:ext>
            </a:extLst>
          </p:cNvPr>
          <p:cNvSpPr txBox="1"/>
          <p:nvPr/>
        </p:nvSpPr>
        <p:spPr>
          <a:xfrm>
            <a:off x="9119440"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[prize]</a:t>
            </a:r>
          </a:p>
        </p:txBody>
      </p:sp>
      <p:pic>
        <p:nvPicPr>
          <p:cNvPr id="25" name="Picture 4" descr="Red Ribbon Clip Art">
            <a:extLst>
              <a:ext uri="{FF2B5EF4-FFF2-40B4-BE49-F238E27FC236}">
                <a16:creationId xmlns:a16="http://schemas.microsoft.com/office/drawing/2014/main" id="{17F025C3-DD8E-47BB-AA90-5FE53D7564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6146" y="2268232"/>
            <a:ext cx="1317951" cy="241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BA02-30A5-4172-800F-901AC7B14909}"/>
              </a:ext>
            </a:extLst>
          </p:cNvPr>
          <p:cNvSpPr>
            <a:spLocks noGrp="1"/>
          </p:cNvSpPr>
          <p:nvPr>
            <p:ph type="title"/>
          </p:nvPr>
        </p:nvSpPr>
        <p:spPr/>
        <p:txBody>
          <a:bodyPr/>
          <a:lstStyle/>
          <a:p>
            <a:r>
              <a:rPr lang="en-GB" dirty="0" err="1"/>
              <a:t>Vocabulaire</a:t>
            </a:r>
            <a:endParaRPr lang="en-GB" dirty="0"/>
          </a:p>
        </p:txBody>
      </p:sp>
      <p:sp>
        <p:nvSpPr>
          <p:cNvPr id="4" name="Rounded Rectangle 46">
            <a:extLst>
              <a:ext uri="{FF2B5EF4-FFF2-40B4-BE49-F238E27FC236}">
                <a16:creationId xmlns:a16="http://schemas.microsoft.com/office/drawing/2014/main" id="{2ECD0F87-0C5D-4644-AA1B-08DF1E7B5F1F}"/>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C455837E-0D13-4960-9624-5F8E09DC5A12}"/>
              </a:ext>
            </a:extLst>
          </p:cNvPr>
          <p:cNvSpPr txBox="1"/>
          <p:nvPr/>
        </p:nvSpPr>
        <p:spPr>
          <a:xfrm>
            <a:off x="586848" y="1088937"/>
            <a:ext cx="2347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un </a:t>
            </a:r>
            <a:r>
              <a:rPr kumimoji="0" lang="en-GB" sz="2400" b="1"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professeur</a:t>
            </a:r>
            <a:endPar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C37C945-41D8-4A1F-941A-6E9FAAC32393}"/>
              </a:ext>
            </a:extLst>
          </p:cNvPr>
          <p:cNvSpPr txBox="1"/>
          <p:nvPr/>
        </p:nvSpPr>
        <p:spPr>
          <a:xfrm>
            <a:off x="4239569" y="1097104"/>
            <a:ext cx="41329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un </a:t>
            </a:r>
            <a:r>
              <a:rPr kumimoji="0" lang="en-GB" sz="2400" b="1"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chanteur</a:t>
            </a:r>
            <a:endPar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016A0429-9841-4EF0-B9B8-63A659FC762E}"/>
              </a:ext>
            </a:extLst>
          </p:cNvPr>
          <p:cNvSpPr txBox="1"/>
          <p:nvPr/>
        </p:nvSpPr>
        <p:spPr>
          <a:xfrm>
            <a:off x="8577457" y="1111109"/>
            <a:ext cx="4083212"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rPr>
              <a:t>un </a:t>
            </a:r>
            <a:r>
              <a:rPr lang="en-GB" sz="2400" b="1" noProof="0" dirty="0" err="1">
                <a:solidFill>
                  <a:srgbClr val="0055A5"/>
                </a:solidFill>
                <a:latin typeface="Century Gothic" panose="020B0502020202020204" pitchFamily="34" charset="0"/>
              </a:rPr>
              <a:t>ami</a:t>
            </a:r>
            <a:endParaRPr lang="en-GB" sz="2400" b="1" dirty="0">
              <a:solidFill>
                <a:srgbClr val="0055A5"/>
              </a:solidFill>
              <a:latin typeface="Century Gothic" panose="020B0502020202020204" pitchFamily="34" charset="0"/>
            </a:endParaRPr>
          </a:p>
        </p:txBody>
      </p:sp>
      <p:sp>
        <p:nvSpPr>
          <p:cNvPr id="9" name="TextBox 8">
            <a:extLst>
              <a:ext uri="{FF2B5EF4-FFF2-40B4-BE49-F238E27FC236}">
                <a16:creationId xmlns:a16="http://schemas.microsoft.com/office/drawing/2014/main" id="{E4C07587-CF65-4CDB-83B6-E49CE6FDCC1B}"/>
              </a:ext>
            </a:extLst>
          </p:cNvPr>
          <p:cNvSpPr txBox="1"/>
          <p:nvPr/>
        </p:nvSpPr>
        <p:spPr>
          <a:xfrm>
            <a:off x="2623466" y="2556780"/>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55A5"/>
                </a:solidFill>
                <a:latin typeface="Century Gothic" panose="020B0502020202020204" pitchFamily="34" charset="0"/>
              </a:rPr>
              <a:t>un homme</a:t>
            </a:r>
            <a:endPar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BC059EE3-9804-46C4-911D-8EC39086D0FD}"/>
              </a:ext>
            </a:extLst>
          </p:cNvPr>
          <p:cNvSpPr txBox="1"/>
          <p:nvPr/>
        </p:nvSpPr>
        <p:spPr>
          <a:xfrm>
            <a:off x="1054439" y="3765463"/>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55A5"/>
                </a:solidFill>
                <a:latin typeface="Century Gothic" panose="020B0502020202020204" pitchFamily="34" charset="0"/>
              </a:rPr>
              <a:t>dr</a:t>
            </a:r>
            <a:r>
              <a:rPr lang="en-GB" sz="2400" b="1" dirty="0" err="1">
                <a:solidFill>
                  <a:srgbClr val="0055A5"/>
                </a:solidFill>
                <a:latin typeface="Century Gothic" panose="020B0502020202020204" pitchFamily="34" charset="0"/>
                <a:cs typeface="Calibri" panose="020F0502020204030204" pitchFamily="34" charset="0"/>
              </a:rPr>
              <a:t>ôle</a:t>
            </a:r>
            <a:endPar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DAE7A007-50B5-4068-B945-58230DFEFEF4}"/>
              </a:ext>
            </a:extLst>
          </p:cNvPr>
          <p:cNvSpPr txBox="1"/>
          <p:nvPr/>
        </p:nvSpPr>
        <p:spPr>
          <a:xfrm>
            <a:off x="4448440" y="3751993"/>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55A5"/>
                </a:solidFill>
                <a:effectLst/>
                <a:uLnTx/>
                <a:uFillTx/>
                <a:latin typeface="Century Gothic" panose="020B0502020202020204" pitchFamily="34" charset="0"/>
              </a:rPr>
              <a:t>int</a:t>
            </a:r>
            <a:r>
              <a:rPr kumimoji="0" lang="en-GB" sz="2400" b="1" i="0" u="none" strike="noStrike" kern="1200" cap="none" spc="0" normalizeH="0" baseline="0" noProof="0" dirty="0" err="1">
                <a:ln>
                  <a:noFill/>
                </a:ln>
                <a:solidFill>
                  <a:srgbClr val="0055A5"/>
                </a:solidFill>
                <a:effectLst/>
                <a:uLnTx/>
                <a:uFillTx/>
                <a:latin typeface="Century Gothic" panose="020B0502020202020204" pitchFamily="34" charset="0"/>
                <a:cs typeface="Calibri" panose="020F0502020204030204" pitchFamily="34" charset="0"/>
              </a:rPr>
              <a:t>éressant</a:t>
            </a:r>
            <a:endPar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6B2B5B30-F286-4C26-B14A-ECD469096D80}"/>
              </a:ext>
            </a:extLst>
          </p:cNvPr>
          <p:cNvSpPr txBox="1"/>
          <p:nvPr/>
        </p:nvSpPr>
        <p:spPr>
          <a:xfrm>
            <a:off x="634025" y="1589224"/>
            <a:ext cx="2347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rPr>
              <a:t>a </a:t>
            </a:r>
            <a:r>
              <a:rPr lang="en-GB" sz="2400" dirty="0" err="1">
                <a:solidFill>
                  <a:srgbClr val="0055A5"/>
                </a:solidFill>
                <a:latin typeface="Century Gothic" panose="020B0502020202020204" pitchFamily="34" charset="0"/>
              </a:rPr>
              <a:t>teache</a:t>
            </a: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rPr>
              <a:t>r (m)</a:t>
            </a:r>
          </a:p>
        </p:txBody>
      </p:sp>
      <p:sp>
        <p:nvSpPr>
          <p:cNvPr id="13" name="TextBox 12">
            <a:extLst>
              <a:ext uri="{FF2B5EF4-FFF2-40B4-BE49-F238E27FC236}">
                <a16:creationId xmlns:a16="http://schemas.microsoft.com/office/drawing/2014/main" id="{7B101FB3-8B6F-487A-A625-B524E86150A4}"/>
              </a:ext>
            </a:extLst>
          </p:cNvPr>
          <p:cNvSpPr txBox="1"/>
          <p:nvPr/>
        </p:nvSpPr>
        <p:spPr>
          <a:xfrm>
            <a:off x="4323540" y="1631091"/>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rPr>
              <a:t>a </a:t>
            </a:r>
            <a:r>
              <a:rPr lang="en-GB" sz="2400" dirty="0">
                <a:solidFill>
                  <a:srgbClr val="0055A5"/>
                </a:solidFill>
                <a:latin typeface="Century Gothic" panose="020B0502020202020204" pitchFamily="34" charset="0"/>
              </a:rPr>
              <a:t>singer (m)</a:t>
            </a:r>
            <a:endPar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FB081CE1-B3DA-46E5-AD06-06FB458B5D3D}"/>
              </a:ext>
            </a:extLst>
          </p:cNvPr>
          <p:cNvSpPr txBox="1"/>
          <p:nvPr/>
        </p:nvSpPr>
        <p:spPr>
          <a:xfrm>
            <a:off x="8577457" y="1649530"/>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a friend (m)</a:t>
            </a:r>
          </a:p>
        </p:txBody>
      </p:sp>
      <p:sp>
        <p:nvSpPr>
          <p:cNvPr id="15" name="TextBox 14">
            <a:extLst>
              <a:ext uri="{FF2B5EF4-FFF2-40B4-BE49-F238E27FC236}">
                <a16:creationId xmlns:a16="http://schemas.microsoft.com/office/drawing/2014/main" id="{39D678E3-AEBD-4185-BBC5-CCCC68C98F40}"/>
              </a:ext>
            </a:extLst>
          </p:cNvPr>
          <p:cNvSpPr txBox="1"/>
          <p:nvPr/>
        </p:nvSpPr>
        <p:spPr>
          <a:xfrm>
            <a:off x="2934727" y="3080142"/>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55A5"/>
                </a:solidFill>
                <a:latin typeface="Century Gothic" panose="020B0502020202020204" pitchFamily="34" charset="0"/>
              </a:rPr>
              <a:t>a man</a:t>
            </a:r>
            <a:endPar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258C96C8-AAEA-4D27-A4D7-D990592D177C}"/>
              </a:ext>
            </a:extLst>
          </p:cNvPr>
          <p:cNvSpPr txBox="1"/>
          <p:nvPr/>
        </p:nvSpPr>
        <p:spPr>
          <a:xfrm>
            <a:off x="1054439" y="4278495"/>
            <a:ext cx="1252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55A5"/>
                </a:solidFill>
                <a:latin typeface="Century Gothic" panose="020B0502020202020204" pitchFamily="34" charset="0"/>
              </a:rPr>
              <a:t>funny</a:t>
            </a:r>
            <a:endPar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E9F349BC-9754-4564-A1D4-2DF3F75CF09F}"/>
              </a:ext>
            </a:extLst>
          </p:cNvPr>
          <p:cNvSpPr txBox="1"/>
          <p:nvPr/>
        </p:nvSpPr>
        <p:spPr>
          <a:xfrm>
            <a:off x="4477788" y="4291547"/>
            <a:ext cx="18927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55A5"/>
                </a:solidFill>
                <a:latin typeface="Century Gothic" panose="020B0502020202020204" pitchFamily="34" charset="0"/>
              </a:rPr>
              <a:t>interesting</a:t>
            </a:r>
            <a:endPar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9B8F4B1E-8750-414A-9132-AA656EA36797}"/>
              </a:ext>
            </a:extLst>
          </p:cNvPr>
          <p:cNvSpPr txBox="1"/>
          <p:nvPr/>
        </p:nvSpPr>
        <p:spPr>
          <a:xfrm>
            <a:off x="8372516" y="3779634"/>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55A5"/>
                </a:solidFill>
                <a:latin typeface="Century Gothic" panose="020B0502020202020204" pitchFamily="34" charset="0"/>
              </a:rPr>
              <a:t>sympa</a:t>
            </a:r>
            <a:r>
              <a:rPr lang="en-GB" sz="2400" b="1" dirty="0">
                <a:solidFill>
                  <a:srgbClr val="0055A5"/>
                </a:solidFill>
                <a:latin typeface="Century Gothic" panose="020B0502020202020204" pitchFamily="34" charset="0"/>
              </a:rPr>
              <a:t>(</a:t>
            </a:r>
            <a:r>
              <a:rPr lang="en-GB" sz="2400" b="1" dirty="0" err="1">
                <a:solidFill>
                  <a:srgbClr val="0055A5"/>
                </a:solidFill>
                <a:latin typeface="Century Gothic" panose="020B0502020202020204" pitchFamily="34" charset="0"/>
              </a:rPr>
              <a:t>thique</a:t>
            </a:r>
            <a:r>
              <a:rPr lang="en-GB" sz="2400" b="1" dirty="0">
                <a:solidFill>
                  <a:srgbClr val="0055A5"/>
                </a:solidFill>
                <a:latin typeface="Century Gothic" panose="020B0502020202020204" pitchFamily="34" charset="0"/>
              </a:rPr>
              <a:t>)</a:t>
            </a:r>
            <a:endPar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5500CD95-5855-4D1A-AE6A-4C50976881B2}"/>
              </a:ext>
            </a:extLst>
          </p:cNvPr>
          <p:cNvSpPr txBox="1"/>
          <p:nvPr/>
        </p:nvSpPr>
        <p:spPr>
          <a:xfrm>
            <a:off x="8406752" y="4313432"/>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55A5"/>
                </a:solidFill>
                <a:latin typeface="Century Gothic" panose="020B0502020202020204" pitchFamily="34" charset="0"/>
              </a:rPr>
              <a:t>nice, pleasant</a:t>
            </a:r>
            <a:endPar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1C9E1F20-6E8B-4A20-B1F1-C935CE0487AF}"/>
              </a:ext>
            </a:extLst>
          </p:cNvPr>
          <p:cNvSpPr txBox="1"/>
          <p:nvPr/>
        </p:nvSpPr>
        <p:spPr>
          <a:xfrm>
            <a:off x="6535851" y="2579855"/>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55A5"/>
                </a:solidFill>
                <a:latin typeface="Century Gothic" panose="020B0502020202020204" pitchFamily="34" charset="0"/>
              </a:rPr>
              <a:t>une</a:t>
            </a:r>
            <a:r>
              <a:rPr lang="en-GB" sz="2400" b="1" dirty="0">
                <a:solidFill>
                  <a:srgbClr val="0055A5"/>
                </a:solidFill>
                <a:latin typeface="Century Gothic" panose="020B0502020202020204" pitchFamily="34" charset="0"/>
              </a:rPr>
              <a:t> femme</a:t>
            </a:r>
            <a:endPar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DC1B35E3-04F7-4756-A678-4A3A97FF1BAD}"/>
              </a:ext>
            </a:extLst>
          </p:cNvPr>
          <p:cNvSpPr txBox="1"/>
          <p:nvPr/>
        </p:nvSpPr>
        <p:spPr>
          <a:xfrm>
            <a:off x="6728950" y="3060247"/>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55A5"/>
                </a:solidFill>
                <a:latin typeface="Century Gothic" panose="020B0502020202020204" pitchFamily="34" charset="0"/>
              </a:rPr>
              <a:t>a woman</a:t>
            </a:r>
            <a:endPar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41DCD5BF-4EE9-4F0A-90A2-40ECF6BAD48A}"/>
              </a:ext>
            </a:extLst>
          </p:cNvPr>
          <p:cNvSpPr txBox="1"/>
          <p:nvPr/>
        </p:nvSpPr>
        <p:spPr>
          <a:xfrm>
            <a:off x="2934727" y="5253193"/>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55A5"/>
                </a:solidFill>
                <a:latin typeface="Century Gothic" panose="020B0502020202020204" pitchFamily="34" charset="0"/>
              </a:rPr>
              <a:t>vrai</a:t>
            </a:r>
            <a:endPar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217E6927-52A0-4746-92DB-70CA275FDD35}"/>
              </a:ext>
            </a:extLst>
          </p:cNvPr>
          <p:cNvSpPr txBox="1"/>
          <p:nvPr/>
        </p:nvSpPr>
        <p:spPr>
          <a:xfrm>
            <a:off x="7277829" y="5225552"/>
            <a:ext cx="930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55A5"/>
                </a:solidFill>
                <a:latin typeface="Century Gothic" panose="020B0502020202020204" pitchFamily="34" charset="0"/>
              </a:rPr>
              <a:t>faux</a:t>
            </a:r>
            <a:endPar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99D5B1E0-DAF0-4946-B9DB-2AE0F2ACAEEF}"/>
              </a:ext>
            </a:extLst>
          </p:cNvPr>
          <p:cNvSpPr txBox="1"/>
          <p:nvPr/>
        </p:nvSpPr>
        <p:spPr>
          <a:xfrm>
            <a:off x="2912445" y="5769063"/>
            <a:ext cx="1024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55A5"/>
                </a:solidFill>
                <a:latin typeface="Century Gothic" panose="020B0502020202020204" pitchFamily="34" charset="0"/>
              </a:rPr>
              <a:t>true</a:t>
            </a:r>
            <a:endPar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9028DA21-C494-4FB9-BADD-23DF81F1D427}"/>
              </a:ext>
            </a:extLst>
          </p:cNvPr>
          <p:cNvSpPr txBox="1"/>
          <p:nvPr/>
        </p:nvSpPr>
        <p:spPr>
          <a:xfrm>
            <a:off x="7253914" y="5769062"/>
            <a:ext cx="11197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55A5"/>
                </a:solidFill>
                <a:latin typeface="Century Gothic" panose="020B0502020202020204" pitchFamily="34" charset="0"/>
              </a:rPr>
              <a:t>false</a:t>
            </a:r>
            <a:endPar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pic>
        <p:nvPicPr>
          <p:cNvPr id="26" name="Picture 2" descr="boy clipart - Clip Art Library">
            <a:extLst>
              <a:ext uri="{FF2B5EF4-FFF2-40B4-BE49-F238E27FC236}">
                <a16:creationId xmlns:a16="http://schemas.microsoft.com/office/drawing/2014/main" id="{DE6389E8-4736-4892-8C29-D2122116DDB6}"/>
              </a:ext>
            </a:extLst>
          </p:cNvPr>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479085" y="1369208"/>
            <a:ext cx="437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singer cartoon - Clip Art Library">
            <a:extLst>
              <a:ext uri="{FF2B5EF4-FFF2-40B4-BE49-F238E27FC236}">
                <a16:creationId xmlns:a16="http://schemas.microsoft.com/office/drawing/2014/main" id="{322437AE-549E-4390-B2F2-BBD0DFE11D57}"/>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6768" y="1327630"/>
            <a:ext cx="502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Male English Teacher Png Math Teacher Clip Art - Clip Art Library">
            <a:extLst>
              <a:ext uri="{FF2B5EF4-FFF2-40B4-BE49-F238E27FC236}">
                <a16:creationId xmlns:a16="http://schemas.microsoft.com/office/drawing/2014/main" id="{98BAF0F5-DB85-4D28-87ED-7421BC3F80F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67257" y="1306604"/>
            <a:ext cx="789943"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red x on a black background&#10;&#10;Description automatically generated">
            <a:extLst>
              <a:ext uri="{FF2B5EF4-FFF2-40B4-BE49-F238E27FC236}">
                <a16:creationId xmlns:a16="http://schemas.microsoft.com/office/drawing/2014/main" id="{08A9AD6A-0D98-4F29-98C0-711FEAD8676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13698" y="5589255"/>
            <a:ext cx="510020" cy="642010"/>
          </a:xfrm>
          <a:prstGeom prst="rect">
            <a:avLst/>
          </a:prstGeom>
        </p:spPr>
      </p:pic>
      <p:pic>
        <p:nvPicPr>
          <p:cNvPr id="32" name="Picture 31" descr="A green check mark on a black background&#10;&#10;Description automatically generated">
            <a:extLst>
              <a:ext uri="{FF2B5EF4-FFF2-40B4-BE49-F238E27FC236}">
                <a16:creationId xmlns:a16="http://schemas.microsoft.com/office/drawing/2014/main" id="{1E21C7B7-D435-41E6-992B-8DC9D176D5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91685" y="5579220"/>
            <a:ext cx="615229" cy="601757"/>
          </a:xfrm>
          <a:prstGeom prst="rect">
            <a:avLst/>
          </a:prstGeom>
        </p:spPr>
      </p:pic>
      <p:sp>
        <p:nvSpPr>
          <p:cNvPr id="33" name="Speech Bubble: Rectangle with Corners Rounded 32">
            <a:extLst>
              <a:ext uri="{FF2B5EF4-FFF2-40B4-BE49-F238E27FC236}">
                <a16:creationId xmlns:a16="http://schemas.microsoft.com/office/drawing/2014/main" id="{97AD44FA-10B6-419C-83F0-BA4649F128E7}"/>
              </a:ext>
            </a:extLst>
          </p:cNvPr>
          <p:cNvSpPr/>
          <p:nvPr/>
        </p:nvSpPr>
        <p:spPr>
          <a:xfrm>
            <a:off x="479502" y="981307"/>
            <a:ext cx="11125650" cy="2560500"/>
          </a:xfrm>
          <a:prstGeom prst="wedgeRoundRectCallout">
            <a:avLst>
              <a:gd name="adj1" fmla="val 23369"/>
              <a:gd name="adj2" fmla="val -48555"/>
              <a:gd name="adj3" fmla="val 16667"/>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peech Bubble: Rectangle with Corners Rounded 33">
            <a:extLst>
              <a:ext uri="{FF2B5EF4-FFF2-40B4-BE49-F238E27FC236}">
                <a16:creationId xmlns:a16="http://schemas.microsoft.com/office/drawing/2014/main" id="{4DC622FF-0C82-41D1-8F2B-700F59CFD15D}"/>
              </a:ext>
            </a:extLst>
          </p:cNvPr>
          <p:cNvSpPr/>
          <p:nvPr/>
        </p:nvSpPr>
        <p:spPr>
          <a:xfrm>
            <a:off x="6490046" y="159666"/>
            <a:ext cx="2187867" cy="719671"/>
          </a:xfrm>
          <a:prstGeom prst="wedgeRoundRectCallout">
            <a:avLst>
              <a:gd name="adj1" fmla="val -21852"/>
              <a:gd name="adj2" fmla="val 9349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These words are all _________.</a:t>
            </a:r>
          </a:p>
        </p:txBody>
      </p:sp>
      <p:sp>
        <p:nvSpPr>
          <p:cNvPr id="35" name="Speech Bubble: Rectangle with Corners Rounded 34">
            <a:extLst>
              <a:ext uri="{FF2B5EF4-FFF2-40B4-BE49-F238E27FC236}">
                <a16:creationId xmlns:a16="http://schemas.microsoft.com/office/drawing/2014/main" id="{DF22D69F-29AF-41FC-8EA1-FF0CA291E47A}"/>
              </a:ext>
            </a:extLst>
          </p:cNvPr>
          <p:cNvSpPr/>
          <p:nvPr/>
        </p:nvSpPr>
        <p:spPr>
          <a:xfrm>
            <a:off x="6490045" y="180058"/>
            <a:ext cx="2187867" cy="719671"/>
          </a:xfrm>
          <a:prstGeom prst="wedgeRoundRectCallout">
            <a:avLst>
              <a:gd name="adj1" fmla="val -21852"/>
              <a:gd name="adj2" fmla="val 9349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These words are all </a:t>
            </a:r>
            <a:r>
              <a:rPr lang="en-GB" b="1" dirty="0"/>
              <a:t>nouns</a:t>
            </a:r>
            <a:r>
              <a:rPr lang="en-GB" dirty="0"/>
              <a:t>.</a:t>
            </a:r>
            <a:endParaRPr lang="en-GB" b="1" dirty="0"/>
          </a:p>
        </p:txBody>
      </p:sp>
      <p:sp>
        <p:nvSpPr>
          <p:cNvPr id="36" name="Speech Bubble: Rectangle with Corners Rounded 35">
            <a:extLst>
              <a:ext uri="{FF2B5EF4-FFF2-40B4-BE49-F238E27FC236}">
                <a16:creationId xmlns:a16="http://schemas.microsoft.com/office/drawing/2014/main" id="{E9F6C379-4551-4452-8F93-941BD0C7CC2D}"/>
              </a:ext>
            </a:extLst>
          </p:cNvPr>
          <p:cNvSpPr/>
          <p:nvPr/>
        </p:nvSpPr>
        <p:spPr>
          <a:xfrm>
            <a:off x="479502" y="3677559"/>
            <a:ext cx="11125650" cy="2560500"/>
          </a:xfrm>
          <a:prstGeom prst="wedgeRoundRectCallout">
            <a:avLst>
              <a:gd name="adj1" fmla="val 23369"/>
              <a:gd name="adj2" fmla="val -48555"/>
              <a:gd name="adj3" fmla="val 16667"/>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peech Bubble: Rectangle with Corners Rounded 36">
            <a:extLst>
              <a:ext uri="{FF2B5EF4-FFF2-40B4-BE49-F238E27FC236}">
                <a16:creationId xmlns:a16="http://schemas.microsoft.com/office/drawing/2014/main" id="{C76AF874-294F-457C-BEB5-4EE1449FAE7C}"/>
              </a:ext>
            </a:extLst>
          </p:cNvPr>
          <p:cNvSpPr/>
          <p:nvPr/>
        </p:nvSpPr>
        <p:spPr>
          <a:xfrm>
            <a:off x="9764939" y="5587021"/>
            <a:ext cx="2404909" cy="719671"/>
          </a:xfrm>
          <a:prstGeom prst="wedgeRoundRectCallout">
            <a:avLst>
              <a:gd name="adj1" fmla="val -72820"/>
              <a:gd name="adj2" fmla="val -4286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These words are all ____________.</a:t>
            </a:r>
          </a:p>
        </p:txBody>
      </p:sp>
      <p:sp>
        <p:nvSpPr>
          <p:cNvPr id="38" name="Speech Bubble: Rectangle with Corners Rounded 37">
            <a:extLst>
              <a:ext uri="{FF2B5EF4-FFF2-40B4-BE49-F238E27FC236}">
                <a16:creationId xmlns:a16="http://schemas.microsoft.com/office/drawing/2014/main" id="{52910456-B4EC-45FA-8E4A-9A2B32D48B70}"/>
              </a:ext>
            </a:extLst>
          </p:cNvPr>
          <p:cNvSpPr/>
          <p:nvPr/>
        </p:nvSpPr>
        <p:spPr>
          <a:xfrm>
            <a:off x="9739708" y="5587020"/>
            <a:ext cx="2404909" cy="719671"/>
          </a:xfrm>
          <a:prstGeom prst="wedgeRoundRectCallout">
            <a:avLst>
              <a:gd name="adj1" fmla="val -72820"/>
              <a:gd name="adj2" fmla="val -4286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These words are all </a:t>
            </a:r>
            <a:r>
              <a:rPr lang="en-GB" b="1" dirty="0"/>
              <a:t>adjectives.</a:t>
            </a:r>
          </a:p>
        </p:txBody>
      </p:sp>
    </p:spTree>
    <p:extLst>
      <p:ext uri="{BB962C8B-B14F-4D97-AF65-F5344CB8AC3E}">
        <p14:creationId xmlns:p14="http://schemas.microsoft.com/office/powerpoint/2010/main" val="393740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5. un professeu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15. un chanteur.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15. un ami.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15. un homme.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15. une femme.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15. drole.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9" name="15. intéressant.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0" name="15. sympa tique.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1" name="15. vrai.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2" name="15. faux.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33"/>
                                        </p:tgtEl>
                                        <p:attrNameLst>
                                          <p:attrName>style.visibility</p:attrName>
                                        </p:attrNameLst>
                                      </p:cBhvr>
                                      <p:to>
                                        <p:strVal val="hidden"/>
                                      </p:to>
                                    </p:set>
                                  </p:childTnLst>
                                </p:cTn>
                              </p:par>
                              <p:par>
                                <p:cTn id="109" presetID="1" presetClass="entr" presetSubtype="0"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childTnLst>
                                </p:cTn>
                              </p:par>
                              <p:par>
                                <p:cTn id="115" presetID="1" presetClass="exit" presetSubtype="0" fill="hold" grpId="1" nodeType="withEffect">
                                  <p:stCondLst>
                                    <p:cond delay="0"/>
                                  </p:stCondLst>
                                  <p:childTnLst>
                                    <p:set>
                                      <p:cBhvr>
                                        <p:cTn id="116" dur="1" fill="hold">
                                          <p:stCondLst>
                                            <p:cond delay="0"/>
                                          </p:stCondLst>
                                        </p:cTn>
                                        <p:tgtEl>
                                          <p:spTgt spid="3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38"/>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1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2" nodeType="clickEffect">
                                  <p:stCondLst>
                                    <p:cond delay="0"/>
                                  </p:stCondLst>
                                  <p:childTnLst>
                                    <p:set>
                                      <p:cBhvr>
                                        <p:cTn id="130" dur="1" fill="hold">
                                          <p:stCondLst>
                                            <p:cond delay="0"/>
                                          </p:stCondLst>
                                        </p:cTn>
                                        <p:tgtEl>
                                          <p:spTgt spid="1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14"/>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2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2" nodeType="clickEffect">
                                  <p:stCondLst>
                                    <p:cond delay="0"/>
                                  </p:stCondLst>
                                  <p:childTnLst>
                                    <p:set>
                                      <p:cBhvr>
                                        <p:cTn id="140" dur="1" fill="hold">
                                          <p:stCondLst>
                                            <p:cond delay="0"/>
                                          </p:stCondLst>
                                        </p:cTn>
                                        <p:tgtEl>
                                          <p:spTgt spid="14"/>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2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1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2" nodeType="clickEffect">
                                  <p:stCondLst>
                                    <p:cond delay="0"/>
                                  </p:stCondLst>
                                  <p:childTnLst>
                                    <p:set>
                                      <p:cBhvr>
                                        <p:cTn id="150" dur="1" fill="hold">
                                          <p:stCondLst>
                                            <p:cond delay="0"/>
                                          </p:stCondLst>
                                        </p:cTn>
                                        <p:tgtEl>
                                          <p:spTgt spid="1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2" nodeType="clickEffect">
                                  <p:stCondLst>
                                    <p:cond delay="0"/>
                                  </p:stCondLst>
                                  <p:childTnLst>
                                    <p:set>
                                      <p:cBhvr>
                                        <p:cTn id="154" dur="1" fill="hold">
                                          <p:stCondLst>
                                            <p:cond delay="0"/>
                                          </p:stCondLst>
                                        </p:cTn>
                                        <p:tgtEl>
                                          <p:spTgt spid="12"/>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28"/>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1" nodeType="clickEffect">
                                  <p:stCondLst>
                                    <p:cond delay="0"/>
                                  </p:stCondLst>
                                  <p:childTnLst>
                                    <p:set>
                                      <p:cBhvr>
                                        <p:cTn id="160" dur="1" fill="hold">
                                          <p:stCondLst>
                                            <p:cond delay="0"/>
                                          </p:stCondLst>
                                        </p:cTn>
                                        <p:tgtEl>
                                          <p:spTgt spid="12"/>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1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2" nodeType="clickEffect">
                                  <p:stCondLst>
                                    <p:cond delay="0"/>
                                  </p:stCondLst>
                                  <p:childTnLst>
                                    <p:set>
                                      <p:cBhvr>
                                        <p:cTn id="170" dur="1" fill="hold">
                                          <p:stCondLst>
                                            <p:cond delay="0"/>
                                          </p:stCondLst>
                                        </p:cTn>
                                        <p:tgtEl>
                                          <p:spTgt spid="1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2" nodeType="clickEffect">
                                  <p:stCondLst>
                                    <p:cond delay="0"/>
                                  </p:stCondLst>
                                  <p:childTnLst>
                                    <p:set>
                                      <p:cBhvr>
                                        <p:cTn id="174" dur="1" fill="hold">
                                          <p:stCondLst>
                                            <p:cond delay="0"/>
                                          </p:stCondLst>
                                        </p:cTn>
                                        <p:tgtEl>
                                          <p:spTgt spid="17"/>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17"/>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13"/>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13"/>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27"/>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21"/>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2" nodeType="clickEffect">
                                  <p:stCondLst>
                                    <p:cond delay="0"/>
                                  </p:stCondLst>
                                  <p:childTnLst>
                                    <p:set>
                                      <p:cBhvr>
                                        <p:cTn id="198" dur="1" fill="hold">
                                          <p:stCondLst>
                                            <p:cond delay="0"/>
                                          </p:stCondLst>
                                        </p:cTn>
                                        <p:tgtEl>
                                          <p:spTgt spid="21"/>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1" nodeType="clickEffect">
                                  <p:stCondLst>
                                    <p:cond delay="0"/>
                                  </p:stCondLst>
                                  <p:childTnLst>
                                    <p:set>
                                      <p:cBhvr>
                                        <p:cTn id="202" dur="1" fill="hold">
                                          <p:stCondLst>
                                            <p:cond delay="0"/>
                                          </p:stCondLst>
                                        </p:cTn>
                                        <p:tgtEl>
                                          <p:spTgt spid="25"/>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30"/>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2" nodeType="clickEffect">
                                  <p:stCondLst>
                                    <p:cond delay="0"/>
                                  </p:stCondLst>
                                  <p:childTnLst>
                                    <p:set>
                                      <p:cBhvr>
                                        <p:cTn id="208" dur="1" fill="hold">
                                          <p:stCondLst>
                                            <p:cond delay="0"/>
                                          </p:stCondLst>
                                        </p:cTn>
                                        <p:tgtEl>
                                          <p:spTgt spid="25"/>
                                        </p:tgtEl>
                                        <p:attrNameLst>
                                          <p:attrName>style.visibility</p:attrName>
                                        </p:attrNameLst>
                                      </p:cBhvr>
                                      <p:to>
                                        <p:strVal val="visible"/>
                                      </p:to>
                                    </p:set>
                                  </p:childTnLst>
                                </p:cTn>
                              </p:par>
                              <p:par>
                                <p:cTn id="209" presetID="1" presetClass="entr" presetSubtype="0" fill="hold" nodeType="withEffect">
                                  <p:stCondLst>
                                    <p:cond delay="0"/>
                                  </p:stCondLst>
                                  <p:childTnLst>
                                    <p:set>
                                      <p:cBhvr>
                                        <p:cTn id="210" dur="1" fill="hold">
                                          <p:stCondLst>
                                            <p:cond delay="0"/>
                                          </p:stCondLst>
                                        </p:cTn>
                                        <p:tgtEl>
                                          <p:spTgt spid="30"/>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1" nodeType="clickEffect">
                                  <p:stCondLst>
                                    <p:cond delay="0"/>
                                  </p:stCondLst>
                                  <p:childTnLst>
                                    <p:set>
                                      <p:cBhvr>
                                        <p:cTn id="214" dur="1" fill="hold">
                                          <p:stCondLst>
                                            <p:cond delay="0"/>
                                          </p:stCondLst>
                                        </p:cTn>
                                        <p:tgtEl>
                                          <p:spTgt spid="24"/>
                                        </p:tgtEl>
                                        <p:attrNameLst>
                                          <p:attrName>style.visibility</p:attrName>
                                        </p:attrNameLst>
                                      </p:cBhvr>
                                      <p:to>
                                        <p:strVal val="hidden"/>
                                      </p:to>
                                    </p:set>
                                  </p:childTnLst>
                                </p:cTn>
                              </p:par>
                              <p:par>
                                <p:cTn id="215" presetID="1" presetClass="exit" presetSubtype="0" fill="hold" nodeType="withEffect">
                                  <p:stCondLst>
                                    <p:cond delay="0"/>
                                  </p:stCondLst>
                                  <p:childTnLst>
                                    <p:set>
                                      <p:cBhvr>
                                        <p:cTn id="216" dur="1" fill="hold">
                                          <p:stCondLst>
                                            <p:cond delay="0"/>
                                          </p:stCondLst>
                                        </p:cTn>
                                        <p:tgtEl>
                                          <p:spTgt spid="32"/>
                                        </p:tgtEl>
                                        <p:attrNameLst>
                                          <p:attrName>style.visibility</p:attrName>
                                        </p:attrNameLst>
                                      </p:cBhvr>
                                      <p:to>
                                        <p:strVal val="hidden"/>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grpId="2" nodeType="clickEffect">
                                  <p:stCondLst>
                                    <p:cond delay="0"/>
                                  </p:stCondLst>
                                  <p:childTnLst>
                                    <p:set>
                                      <p:cBhvr>
                                        <p:cTn id="220" dur="1" fill="hold">
                                          <p:stCondLst>
                                            <p:cond delay="0"/>
                                          </p:stCondLst>
                                        </p:cTn>
                                        <p:tgtEl>
                                          <p:spTgt spid="24"/>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9" grpId="0"/>
      <p:bldP spid="19" grpId="1"/>
      <p:bldP spid="19" grpId="2"/>
      <p:bldP spid="20" grpId="0"/>
      <p:bldP spid="21" grpId="0"/>
      <p:bldP spid="21" grpId="1"/>
      <p:bldP spid="21" grpId="2"/>
      <p:bldP spid="22" grpId="0"/>
      <p:bldP spid="23" grpId="0"/>
      <p:bldP spid="24" grpId="0"/>
      <p:bldP spid="24" grpId="1"/>
      <p:bldP spid="24" grpId="2"/>
      <p:bldP spid="25" grpId="0"/>
      <p:bldP spid="25" grpId="1"/>
      <p:bldP spid="25" grpId="2"/>
      <p:bldP spid="33" grpId="0" animBg="1"/>
      <p:bldP spid="33" grpId="1" animBg="1"/>
      <p:bldP spid="34" grpId="0" animBg="1"/>
      <p:bldP spid="35" grpId="0" animBg="1"/>
      <p:bldP spid="35" grpId="1" animBg="1"/>
      <p:bldP spid="36" grpId="0" animBg="1"/>
      <p:bldP spid="36" grpId="1" animBg="1"/>
      <p:bldP spid="37" grpId="0" animBg="1"/>
      <p:bldP spid="38" grpId="0" animBg="1"/>
      <p:bldP spid="3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ounded Rectangle 44">
            <a:extLst>
              <a:ext uri="{FF2B5EF4-FFF2-40B4-BE49-F238E27FC236}">
                <a16:creationId xmlns:a16="http://schemas.microsoft.com/office/drawing/2014/main" id="{BB270862-B5CF-44BB-8189-5C24CEE03C80}"/>
              </a:ext>
            </a:extLst>
          </p:cNvPr>
          <p:cNvSpPr/>
          <p:nvPr/>
        </p:nvSpPr>
        <p:spPr>
          <a:xfrm>
            <a:off x="2950300" y="367974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35">
            <a:extLst>
              <a:ext uri="{FF2B5EF4-FFF2-40B4-BE49-F238E27FC236}">
                <a16:creationId xmlns:a16="http://schemas.microsoft.com/office/drawing/2014/main" id="{9970FAEA-54DB-4C70-B7E9-6ABA3E0133BF}"/>
              </a:ext>
            </a:extLst>
          </p:cNvPr>
          <p:cNvSpPr/>
          <p:nvPr/>
        </p:nvSpPr>
        <p:spPr>
          <a:xfrm>
            <a:off x="693043" y="367166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1">
            <a:extLst>
              <a:ext uri="{FF2B5EF4-FFF2-40B4-BE49-F238E27FC236}">
                <a16:creationId xmlns:a16="http://schemas.microsoft.com/office/drawing/2014/main" id="{0843198F-F861-44A9-BA8E-3BB65D7D2157}"/>
              </a:ext>
            </a:extLst>
          </p:cNvPr>
          <p:cNvSpPr/>
          <p:nvPr/>
        </p:nvSpPr>
        <p:spPr>
          <a:xfrm>
            <a:off x="683351" y="1756880"/>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ounded Rectangle 34">
            <a:extLst>
              <a:ext uri="{FF2B5EF4-FFF2-40B4-BE49-F238E27FC236}">
                <a16:creationId xmlns:a16="http://schemas.microsoft.com/office/drawing/2014/main" id="{DCEE26E5-6E3D-46BD-BF15-25D05713B6AC}"/>
              </a:ext>
            </a:extLst>
          </p:cNvPr>
          <p:cNvSpPr/>
          <p:nvPr/>
        </p:nvSpPr>
        <p:spPr>
          <a:xfrm>
            <a:off x="2908098" y="176504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ounded Rectangle 55">
            <a:extLst>
              <a:ext uri="{FF2B5EF4-FFF2-40B4-BE49-F238E27FC236}">
                <a16:creationId xmlns:a16="http://schemas.microsoft.com/office/drawing/2014/main" id="{55D488CA-F448-42E6-98E7-250DDBABC086}"/>
              </a:ext>
            </a:extLst>
          </p:cNvPr>
          <p:cNvSpPr/>
          <p:nvPr/>
        </p:nvSpPr>
        <p:spPr>
          <a:xfrm>
            <a:off x="5132841" y="175687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56">
            <a:extLst>
              <a:ext uri="{FF2B5EF4-FFF2-40B4-BE49-F238E27FC236}">
                <a16:creationId xmlns:a16="http://schemas.microsoft.com/office/drawing/2014/main" id="{C9780C99-04AA-4318-84A6-961C5C2FEF09}"/>
              </a:ext>
            </a:extLst>
          </p:cNvPr>
          <p:cNvSpPr/>
          <p:nvPr/>
        </p:nvSpPr>
        <p:spPr>
          <a:xfrm>
            <a:off x="7357584" y="176504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57">
            <a:extLst>
              <a:ext uri="{FF2B5EF4-FFF2-40B4-BE49-F238E27FC236}">
                <a16:creationId xmlns:a16="http://schemas.microsoft.com/office/drawing/2014/main" id="{8AF925F2-0D74-4386-AE35-C7CB076945D1}"/>
              </a:ext>
            </a:extLst>
          </p:cNvPr>
          <p:cNvSpPr/>
          <p:nvPr/>
        </p:nvSpPr>
        <p:spPr>
          <a:xfrm>
            <a:off x="5251910" y="363221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58">
            <a:extLst>
              <a:ext uri="{FF2B5EF4-FFF2-40B4-BE49-F238E27FC236}">
                <a16:creationId xmlns:a16="http://schemas.microsoft.com/office/drawing/2014/main" id="{2F19776A-D1B5-486E-9D1B-41FB8FFFC713}"/>
              </a:ext>
            </a:extLst>
          </p:cNvPr>
          <p:cNvSpPr/>
          <p:nvPr/>
        </p:nvSpPr>
        <p:spPr>
          <a:xfrm>
            <a:off x="7508621" y="361066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2CBAA7A5-EBE7-4F3F-87C2-23770926707F}"/>
              </a:ext>
            </a:extLst>
          </p:cNvPr>
          <p:cNvSpPr txBox="1"/>
          <p:nvPr/>
        </p:nvSpPr>
        <p:spPr>
          <a:xfrm>
            <a:off x="7080833" y="2365632"/>
            <a:ext cx="2306190" cy="461665"/>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B0502020202020204" pitchFamily="34" charset="0"/>
              </a:rPr>
              <a:t>interesting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454C31A3-2CEF-4F36-B212-7339073E84FA}"/>
              </a:ext>
            </a:extLst>
          </p:cNvPr>
          <p:cNvSpPr txBox="1"/>
          <p:nvPr/>
        </p:nvSpPr>
        <p:spPr>
          <a:xfrm>
            <a:off x="669318" y="2092359"/>
            <a:ext cx="1757168" cy="954107"/>
          </a:xfrm>
          <a:prstGeom prst="rect">
            <a:avLst/>
          </a:prstGeom>
          <a:noFill/>
        </p:spPr>
        <p:txBody>
          <a:bodyPr wrap="square" rtlCol="0">
            <a:spAutoFit/>
          </a:bodyPr>
          <a:lstStyle/>
          <a:p>
            <a:pPr algn="ctr">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B0502020202020204" pitchFamily="34" charset="0"/>
              </a:rPr>
              <a:t>funny, strange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6C2D768D-6471-4D36-B307-7CF2BEF7FE05}"/>
              </a:ext>
            </a:extLst>
          </p:cNvPr>
          <p:cNvSpPr txBox="1"/>
          <p:nvPr/>
        </p:nvSpPr>
        <p:spPr>
          <a:xfrm>
            <a:off x="5207011" y="3991744"/>
            <a:ext cx="1836430" cy="954107"/>
          </a:xfrm>
          <a:prstGeom prst="rect">
            <a:avLst/>
          </a:prstGeom>
          <a:noFill/>
        </p:spPr>
        <p:txBody>
          <a:bodyPr wrap="square" rtlCol="0">
            <a:spAutoFit/>
          </a:bodyPr>
          <a:lstStyle/>
          <a:p>
            <a:pPr algn="ctr">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B0502020202020204" pitchFamily="34" charset="0"/>
              </a:rPr>
              <a:t>nice, pleasant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7" name="Picture 6" descr="Black Couple Hugging Clip Art">
            <a:extLst>
              <a:ext uri="{FF2B5EF4-FFF2-40B4-BE49-F238E27FC236}">
                <a16:creationId xmlns:a16="http://schemas.microsoft.com/office/drawing/2014/main" id="{3FB4B6F4-5AD8-42A0-ADCB-01441E62A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69" y="3963385"/>
            <a:ext cx="1170981" cy="130255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597774B-0644-4A55-981F-CA1E539057A4}"/>
              </a:ext>
            </a:extLst>
          </p:cNvPr>
          <p:cNvSpPr txBox="1"/>
          <p:nvPr/>
        </p:nvSpPr>
        <p:spPr>
          <a:xfrm>
            <a:off x="977492" y="3895482"/>
            <a:ext cx="175716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[friend]</a:t>
            </a:r>
          </a:p>
        </p:txBody>
      </p:sp>
      <p:pic>
        <p:nvPicPr>
          <p:cNvPr id="30" name="Picture 8" descr="Karaoke Singer Clip Art">
            <a:extLst>
              <a:ext uri="{FF2B5EF4-FFF2-40B4-BE49-F238E27FC236}">
                <a16:creationId xmlns:a16="http://schemas.microsoft.com/office/drawing/2014/main" id="{8C820BBE-9650-4F18-A9C7-5FAE2038EE4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00297" y="1787128"/>
            <a:ext cx="1609108" cy="1609108"/>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56">
            <a:extLst>
              <a:ext uri="{FF2B5EF4-FFF2-40B4-BE49-F238E27FC236}">
                <a16:creationId xmlns:a16="http://schemas.microsoft.com/office/drawing/2014/main" id="{74AE649B-C817-404E-A6BF-4F133EDF1789}"/>
              </a:ext>
            </a:extLst>
          </p:cNvPr>
          <p:cNvSpPr/>
          <p:nvPr/>
        </p:nvSpPr>
        <p:spPr>
          <a:xfrm>
            <a:off x="9736424" y="178243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ounded Rectangle 58">
            <a:extLst>
              <a:ext uri="{FF2B5EF4-FFF2-40B4-BE49-F238E27FC236}">
                <a16:creationId xmlns:a16="http://schemas.microsoft.com/office/drawing/2014/main" id="{0A8883FB-109C-408A-A20B-59AB22C5B81D}"/>
              </a:ext>
            </a:extLst>
          </p:cNvPr>
          <p:cNvSpPr/>
          <p:nvPr/>
        </p:nvSpPr>
        <p:spPr>
          <a:xfrm>
            <a:off x="9736424" y="362930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A72818EF-14AF-4BA2-B86C-7F1AD695F035}"/>
              </a:ext>
            </a:extLst>
          </p:cNvPr>
          <p:cNvSpPr txBox="1"/>
          <p:nvPr/>
        </p:nvSpPr>
        <p:spPr>
          <a:xfrm>
            <a:off x="9465088" y="2072759"/>
            <a:ext cx="2306190" cy="523220"/>
          </a:xfrm>
          <a:prstGeom prst="rect">
            <a:avLst/>
          </a:prstGeom>
          <a:noFill/>
        </p:spPr>
        <p:txBody>
          <a:bodyPr wrap="square" rtlCol="0">
            <a:spAutoFit/>
          </a:bodyPr>
          <a:lstStyle/>
          <a:p>
            <a:pPr lvl="0" algn="ctr">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500" dirty="0">
                <a:solidFill>
                  <a:srgbClr val="4472C4">
                    <a:lumMod val="50000"/>
                  </a:srgbClr>
                </a:solidFill>
                <a:latin typeface="Century Gothic" panose="020B0502020202020204" pitchFamily="34" charset="0"/>
              </a:rPr>
              <a:t>true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A3A631D0-4CC9-459D-BCFF-9F25610D9DFD}"/>
              </a:ext>
            </a:extLst>
          </p:cNvPr>
          <p:cNvSpPr txBox="1"/>
          <p:nvPr/>
        </p:nvSpPr>
        <p:spPr>
          <a:xfrm>
            <a:off x="7218277" y="3856220"/>
            <a:ext cx="2306190" cy="523220"/>
          </a:xfrm>
          <a:prstGeom prst="rect">
            <a:avLst/>
          </a:prstGeom>
          <a:noFill/>
        </p:spPr>
        <p:txBody>
          <a:bodyPr wrap="square" rtlCol="0">
            <a:spAutoFit/>
          </a:bodyPr>
          <a:lstStyle/>
          <a:p>
            <a:pPr lvl="0" algn="ctr">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500" dirty="0">
                <a:solidFill>
                  <a:srgbClr val="4472C4">
                    <a:lumMod val="50000"/>
                  </a:srgbClr>
                </a:solidFill>
                <a:latin typeface="Century Gothic" panose="020B0502020202020204" pitchFamily="34" charset="0"/>
              </a:rPr>
              <a:t>false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5" name="Graphic 4" descr="Classroom with solid fill">
            <a:extLst>
              <a:ext uri="{FF2B5EF4-FFF2-40B4-BE49-F238E27FC236}">
                <a16:creationId xmlns:a16="http://schemas.microsoft.com/office/drawing/2014/main" id="{A9EB150D-A186-4E74-9F2C-A65C6E461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2982" y="3895482"/>
            <a:ext cx="1295756" cy="1295756"/>
          </a:xfrm>
          <a:prstGeom prst="rect">
            <a:avLst/>
          </a:prstGeom>
        </p:spPr>
      </p:pic>
      <p:pic>
        <p:nvPicPr>
          <p:cNvPr id="40" name="Graphic 39" descr="Male with solid fill">
            <a:extLst>
              <a:ext uri="{FF2B5EF4-FFF2-40B4-BE49-F238E27FC236}">
                <a16:creationId xmlns:a16="http://schemas.microsoft.com/office/drawing/2014/main" id="{C3BE0DF2-0048-40DD-A47E-C6F745320C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39168" y="3628960"/>
            <a:ext cx="914400" cy="914400"/>
          </a:xfrm>
          <a:prstGeom prst="rect">
            <a:avLst/>
          </a:prstGeom>
        </p:spPr>
      </p:pic>
      <p:pic>
        <p:nvPicPr>
          <p:cNvPr id="42" name="Graphic 41" descr="Man with solid fill">
            <a:extLst>
              <a:ext uri="{FF2B5EF4-FFF2-40B4-BE49-F238E27FC236}">
                <a16:creationId xmlns:a16="http://schemas.microsoft.com/office/drawing/2014/main" id="{8C3C93F5-8511-4739-BF4D-E38B808D00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43566" y="3928487"/>
            <a:ext cx="1146984" cy="1146984"/>
          </a:xfrm>
          <a:prstGeom prst="rect">
            <a:avLst/>
          </a:prstGeom>
        </p:spPr>
      </p:pic>
      <p:pic>
        <p:nvPicPr>
          <p:cNvPr id="44" name="Picture 43" descr="A picture containing black, darkness&#10;&#10;Description automatically generated">
            <a:extLst>
              <a:ext uri="{FF2B5EF4-FFF2-40B4-BE49-F238E27FC236}">
                <a16:creationId xmlns:a16="http://schemas.microsoft.com/office/drawing/2014/main" id="{D84D25FC-81F7-41F5-A9A6-37DF72AE5BDB}"/>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77856" y="1820766"/>
            <a:ext cx="383522" cy="652804"/>
          </a:xfrm>
          <a:prstGeom prst="rect">
            <a:avLst/>
          </a:prstGeom>
        </p:spPr>
      </p:pic>
      <p:pic>
        <p:nvPicPr>
          <p:cNvPr id="46" name="Graphic 45" descr="Woman with solid fill">
            <a:extLst>
              <a:ext uri="{FF2B5EF4-FFF2-40B4-BE49-F238E27FC236}">
                <a16:creationId xmlns:a16="http://schemas.microsoft.com/office/drawing/2014/main" id="{3A8976C9-F09C-463C-B37E-443B24891F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71045" y="2028091"/>
            <a:ext cx="1086531" cy="1086531"/>
          </a:xfrm>
          <a:prstGeom prst="rect">
            <a:avLst/>
          </a:prstGeom>
        </p:spPr>
      </p:pic>
      <p:pic>
        <p:nvPicPr>
          <p:cNvPr id="47" name="Picture 46" descr="A red x on a black background&#10;&#10;Description automatically generated">
            <a:extLst>
              <a:ext uri="{FF2B5EF4-FFF2-40B4-BE49-F238E27FC236}">
                <a16:creationId xmlns:a16="http://schemas.microsoft.com/office/drawing/2014/main" id="{3F377E4A-E870-4FA2-8434-579E88E5A0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01586" y="4296657"/>
            <a:ext cx="710665" cy="894581"/>
          </a:xfrm>
          <a:prstGeom prst="rect">
            <a:avLst/>
          </a:prstGeom>
        </p:spPr>
      </p:pic>
      <p:pic>
        <p:nvPicPr>
          <p:cNvPr id="48" name="Picture 47" descr="A green check mark on a black background&#10;&#10;Description automatically generated">
            <a:extLst>
              <a:ext uri="{FF2B5EF4-FFF2-40B4-BE49-F238E27FC236}">
                <a16:creationId xmlns:a16="http://schemas.microsoft.com/office/drawing/2014/main" id="{532C5BD6-5A90-493F-94A3-E8700618557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53303" y="2532242"/>
            <a:ext cx="837247" cy="818913"/>
          </a:xfrm>
          <a:prstGeom prst="rect">
            <a:avLst/>
          </a:prstGeom>
        </p:spPr>
      </p:pic>
      <p:sp>
        <p:nvSpPr>
          <p:cNvPr id="49" name="Star: 5 Points 48">
            <a:extLst>
              <a:ext uri="{FF2B5EF4-FFF2-40B4-BE49-F238E27FC236}">
                <a16:creationId xmlns:a16="http://schemas.microsoft.com/office/drawing/2014/main" id="{2FF6C355-BCB1-4280-9A90-B47ECA2C0356}"/>
              </a:ext>
            </a:extLst>
          </p:cNvPr>
          <p:cNvSpPr/>
          <p:nvPr/>
        </p:nvSpPr>
        <p:spPr>
          <a:xfrm>
            <a:off x="9465088" y="1491918"/>
            <a:ext cx="724619" cy="647577"/>
          </a:xfrm>
          <a:prstGeom prst="star5">
            <a:avLst/>
          </a:prstGeom>
          <a:solidFill>
            <a:srgbClr val="FFFF00"/>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Star: 5 Points 49">
            <a:extLst>
              <a:ext uri="{FF2B5EF4-FFF2-40B4-BE49-F238E27FC236}">
                <a16:creationId xmlns:a16="http://schemas.microsoft.com/office/drawing/2014/main" id="{B0C7D041-0F3B-44FD-AB57-F1C8DF4B0416}"/>
              </a:ext>
            </a:extLst>
          </p:cNvPr>
          <p:cNvSpPr/>
          <p:nvPr/>
        </p:nvSpPr>
        <p:spPr>
          <a:xfrm>
            <a:off x="2682853" y="3472672"/>
            <a:ext cx="724619" cy="647577"/>
          </a:xfrm>
          <a:prstGeom prst="star5">
            <a:avLst/>
          </a:prstGeom>
          <a:solidFill>
            <a:srgbClr val="FFFF00"/>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Star: 5 Points 50">
            <a:extLst>
              <a:ext uri="{FF2B5EF4-FFF2-40B4-BE49-F238E27FC236}">
                <a16:creationId xmlns:a16="http://schemas.microsoft.com/office/drawing/2014/main" id="{BF173CF4-CC68-4040-A284-7B77FD319EB4}"/>
              </a:ext>
            </a:extLst>
          </p:cNvPr>
          <p:cNvSpPr/>
          <p:nvPr/>
        </p:nvSpPr>
        <p:spPr>
          <a:xfrm>
            <a:off x="5011046" y="3490610"/>
            <a:ext cx="724619" cy="647577"/>
          </a:xfrm>
          <a:prstGeom prst="star5">
            <a:avLst/>
          </a:prstGeom>
          <a:solidFill>
            <a:srgbClr val="FFFF00"/>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Star: 5 Points 51">
            <a:extLst>
              <a:ext uri="{FF2B5EF4-FFF2-40B4-BE49-F238E27FC236}">
                <a16:creationId xmlns:a16="http://schemas.microsoft.com/office/drawing/2014/main" id="{6611CEAE-94EA-454F-B379-D40AC2CD7AB3}"/>
              </a:ext>
            </a:extLst>
          </p:cNvPr>
          <p:cNvSpPr/>
          <p:nvPr/>
        </p:nvSpPr>
        <p:spPr>
          <a:xfrm>
            <a:off x="9423267" y="3473545"/>
            <a:ext cx="724619" cy="647577"/>
          </a:xfrm>
          <a:prstGeom prst="star5">
            <a:avLst/>
          </a:prstGeom>
          <a:solidFill>
            <a:srgbClr val="FFFF00"/>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Star: 5 Points 52">
            <a:extLst>
              <a:ext uri="{FF2B5EF4-FFF2-40B4-BE49-F238E27FC236}">
                <a16:creationId xmlns:a16="http://schemas.microsoft.com/office/drawing/2014/main" id="{1A0EB131-3C23-48A7-A34C-0A570510923F}"/>
              </a:ext>
            </a:extLst>
          </p:cNvPr>
          <p:cNvSpPr/>
          <p:nvPr/>
        </p:nvSpPr>
        <p:spPr>
          <a:xfrm>
            <a:off x="2613791" y="1439812"/>
            <a:ext cx="724619" cy="647577"/>
          </a:xfrm>
          <a:prstGeom prst="star5">
            <a:avLst/>
          </a:prstGeom>
          <a:solidFill>
            <a:srgbClr val="FFFF00"/>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Star: 5 Points 53">
            <a:extLst>
              <a:ext uri="{FF2B5EF4-FFF2-40B4-BE49-F238E27FC236}">
                <a16:creationId xmlns:a16="http://schemas.microsoft.com/office/drawing/2014/main" id="{19877F12-B70D-4E05-819D-555417B6B4C8}"/>
              </a:ext>
            </a:extLst>
          </p:cNvPr>
          <p:cNvSpPr/>
          <p:nvPr/>
        </p:nvSpPr>
        <p:spPr>
          <a:xfrm>
            <a:off x="382236" y="1472388"/>
            <a:ext cx="724619" cy="647577"/>
          </a:xfrm>
          <a:prstGeom prst="star5">
            <a:avLst/>
          </a:prstGeom>
          <a:solidFill>
            <a:srgbClr val="FFFF00"/>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Star: 5 Points 54">
            <a:extLst>
              <a:ext uri="{FF2B5EF4-FFF2-40B4-BE49-F238E27FC236}">
                <a16:creationId xmlns:a16="http://schemas.microsoft.com/office/drawing/2014/main" id="{85D7C61B-94D2-4BD6-BD62-1B8FA02D2A20}"/>
              </a:ext>
            </a:extLst>
          </p:cNvPr>
          <p:cNvSpPr/>
          <p:nvPr/>
        </p:nvSpPr>
        <p:spPr>
          <a:xfrm>
            <a:off x="404167" y="3381480"/>
            <a:ext cx="724619" cy="647577"/>
          </a:xfrm>
          <a:prstGeom prst="star5">
            <a:avLst/>
          </a:prstGeom>
          <a:solidFill>
            <a:srgbClr val="FFFF00"/>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Star: 5 Points 55">
            <a:extLst>
              <a:ext uri="{FF2B5EF4-FFF2-40B4-BE49-F238E27FC236}">
                <a16:creationId xmlns:a16="http://schemas.microsoft.com/office/drawing/2014/main" id="{FE3271F0-C9E0-4A7D-93CC-4939173D50B0}"/>
              </a:ext>
            </a:extLst>
          </p:cNvPr>
          <p:cNvSpPr/>
          <p:nvPr/>
        </p:nvSpPr>
        <p:spPr>
          <a:xfrm>
            <a:off x="7250583" y="3490609"/>
            <a:ext cx="724619" cy="647577"/>
          </a:xfrm>
          <a:prstGeom prst="star5">
            <a:avLst/>
          </a:prstGeom>
          <a:solidFill>
            <a:srgbClr val="FFFF00"/>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Star: 5 Points 56">
            <a:extLst>
              <a:ext uri="{FF2B5EF4-FFF2-40B4-BE49-F238E27FC236}">
                <a16:creationId xmlns:a16="http://schemas.microsoft.com/office/drawing/2014/main" id="{6B23FC84-0703-47F7-9451-F2BD3ACB0CF1}"/>
              </a:ext>
            </a:extLst>
          </p:cNvPr>
          <p:cNvSpPr/>
          <p:nvPr/>
        </p:nvSpPr>
        <p:spPr>
          <a:xfrm>
            <a:off x="7096548" y="1454222"/>
            <a:ext cx="724619" cy="647577"/>
          </a:xfrm>
          <a:prstGeom prst="star5">
            <a:avLst/>
          </a:prstGeom>
          <a:solidFill>
            <a:srgbClr val="FFFF00"/>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Star: 5 Points 57">
            <a:extLst>
              <a:ext uri="{FF2B5EF4-FFF2-40B4-BE49-F238E27FC236}">
                <a16:creationId xmlns:a16="http://schemas.microsoft.com/office/drawing/2014/main" id="{139D0D9F-0650-46AB-A8B3-AEC603CEEABB}"/>
              </a:ext>
            </a:extLst>
          </p:cNvPr>
          <p:cNvSpPr/>
          <p:nvPr/>
        </p:nvSpPr>
        <p:spPr>
          <a:xfrm>
            <a:off x="4908664" y="1454222"/>
            <a:ext cx="724619" cy="647577"/>
          </a:xfrm>
          <a:prstGeom prst="star5">
            <a:avLst/>
          </a:prstGeom>
          <a:solidFill>
            <a:srgbClr val="FFFF00"/>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0" presetClass="exit" presetSubtype="0" fill="hold" grpId="1" nodeType="withEffect">
                                  <p:stCondLst>
                                    <p:cond delay="0"/>
                                  </p:stCondLst>
                                  <p:childTnLst>
                                    <p:animEffect transition="out" filter="fade">
                                      <p:cBhvr>
                                        <p:cTn id="8" dur="3000"/>
                                        <p:tgtEl>
                                          <p:spTgt spid="49"/>
                                        </p:tgtEl>
                                      </p:cBhvr>
                                    </p:animEffect>
                                    <p:set>
                                      <p:cBhvr>
                                        <p:cTn id="9" dur="1" fill="hold">
                                          <p:stCondLst>
                                            <p:cond delay="2999"/>
                                          </p:stCondLst>
                                        </p:cTn>
                                        <p:tgtEl>
                                          <p:spTgt spid="4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10" presetClass="exit" presetSubtype="0" fill="hold" grpId="1" nodeType="withEffect">
                                  <p:stCondLst>
                                    <p:cond delay="0"/>
                                  </p:stCondLst>
                                  <p:childTnLst>
                                    <p:animEffect transition="out" filter="fade">
                                      <p:cBhvr>
                                        <p:cTn id="15" dur="3000"/>
                                        <p:tgtEl>
                                          <p:spTgt spid="50"/>
                                        </p:tgtEl>
                                      </p:cBhvr>
                                    </p:animEffect>
                                    <p:set>
                                      <p:cBhvr>
                                        <p:cTn id="16" dur="1" fill="hold">
                                          <p:stCondLst>
                                            <p:cond delay="2999"/>
                                          </p:stCondLst>
                                        </p:cTn>
                                        <p:tgtEl>
                                          <p:spTgt spid="5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0" presetClass="exit" presetSubtype="0" fill="hold" grpId="1" nodeType="withEffect">
                                  <p:stCondLst>
                                    <p:cond delay="0"/>
                                  </p:stCondLst>
                                  <p:childTnLst>
                                    <p:animEffect transition="out" filter="fade">
                                      <p:cBhvr>
                                        <p:cTn id="22" dur="3000"/>
                                        <p:tgtEl>
                                          <p:spTgt spid="51"/>
                                        </p:tgtEl>
                                      </p:cBhvr>
                                    </p:animEffect>
                                    <p:set>
                                      <p:cBhvr>
                                        <p:cTn id="23" dur="1" fill="hold">
                                          <p:stCondLst>
                                            <p:cond delay="29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par>
                                <p:cTn id="28" presetID="10" presetClass="exit" presetSubtype="0" fill="hold" grpId="1" nodeType="withEffect">
                                  <p:stCondLst>
                                    <p:cond delay="0"/>
                                  </p:stCondLst>
                                  <p:childTnLst>
                                    <p:animEffect transition="out" filter="fade">
                                      <p:cBhvr>
                                        <p:cTn id="29" dur="3000"/>
                                        <p:tgtEl>
                                          <p:spTgt spid="52"/>
                                        </p:tgtEl>
                                      </p:cBhvr>
                                    </p:animEffect>
                                    <p:set>
                                      <p:cBhvr>
                                        <p:cTn id="30" dur="1" fill="hold">
                                          <p:stCondLst>
                                            <p:cond delay="2999"/>
                                          </p:stCondLst>
                                        </p:cTn>
                                        <p:tgtEl>
                                          <p:spTgt spid="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0" presetClass="exit" presetSubtype="0" fill="hold" grpId="1" nodeType="withEffect">
                                  <p:stCondLst>
                                    <p:cond delay="0"/>
                                  </p:stCondLst>
                                  <p:childTnLst>
                                    <p:animEffect transition="out" filter="fade">
                                      <p:cBhvr>
                                        <p:cTn id="36" dur="3000"/>
                                        <p:tgtEl>
                                          <p:spTgt spid="53"/>
                                        </p:tgtEl>
                                      </p:cBhvr>
                                    </p:animEffect>
                                    <p:set>
                                      <p:cBhvr>
                                        <p:cTn id="37" dur="1" fill="hold">
                                          <p:stCondLst>
                                            <p:cond delay="2999"/>
                                          </p:stCondLst>
                                        </p:cTn>
                                        <p:tgtEl>
                                          <p:spTgt spid="5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childTnLst>
                                </p:cTn>
                              </p:par>
                              <p:par>
                                <p:cTn id="42" presetID="10" presetClass="exit" presetSubtype="0" fill="hold" grpId="1" nodeType="withEffect">
                                  <p:stCondLst>
                                    <p:cond delay="0"/>
                                  </p:stCondLst>
                                  <p:childTnLst>
                                    <p:animEffect transition="out" filter="fade">
                                      <p:cBhvr>
                                        <p:cTn id="43" dur="3000"/>
                                        <p:tgtEl>
                                          <p:spTgt spid="54"/>
                                        </p:tgtEl>
                                      </p:cBhvr>
                                    </p:animEffect>
                                    <p:set>
                                      <p:cBhvr>
                                        <p:cTn id="44" dur="1" fill="hold">
                                          <p:stCondLst>
                                            <p:cond delay="2999"/>
                                          </p:stCondLst>
                                        </p:cTn>
                                        <p:tgtEl>
                                          <p:spTgt spid="5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0" presetClass="exit" presetSubtype="0" fill="hold" grpId="1" nodeType="withEffect">
                                  <p:stCondLst>
                                    <p:cond delay="0"/>
                                  </p:stCondLst>
                                  <p:childTnLst>
                                    <p:animEffect transition="out" filter="fade">
                                      <p:cBhvr>
                                        <p:cTn id="50" dur="3000"/>
                                        <p:tgtEl>
                                          <p:spTgt spid="55"/>
                                        </p:tgtEl>
                                      </p:cBhvr>
                                    </p:animEffect>
                                    <p:set>
                                      <p:cBhvr>
                                        <p:cTn id="51" dur="1" fill="hold">
                                          <p:stCondLst>
                                            <p:cond delay="2999"/>
                                          </p:stCondLst>
                                        </p:cTn>
                                        <p:tgtEl>
                                          <p:spTgt spid="5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par>
                                <p:cTn id="56" presetID="10" presetClass="exit" presetSubtype="0" fill="hold" grpId="1" nodeType="withEffect">
                                  <p:stCondLst>
                                    <p:cond delay="0"/>
                                  </p:stCondLst>
                                  <p:childTnLst>
                                    <p:animEffect transition="out" filter="fade">
                                      <p:cBhvr>
                                        <p:cTn id="57" dur="3000"/>
                                        <p:tgtEl>
                                          <p:spTgt spid="56"/>
                                        </p:tgtEl>
                                      </p:cBhvr>
                                    </p:animEffect>
                                    <p:set>
                                      <p:cBhvr>
                                        <p:cTn id="58" dur="1" fill="hold">
                                          <p:stCondLst>
                                            <p:cond delay="2999"/>
                                          </p:stCondLst>
                                        </p:cTn>
                                        <p:tgtEl>
                                          <p:spTgt spid="5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0" presetClass="exit" presetSubtype="0" fill="hold" grpId="1" nodeType="withEffect">
                                  <p:stCondLst>
                                    <p:cond delay="0"/>
                                  </p:stCondLst>
                                  <p:childTnLst>
                                    <p:animEffect transition="out" filter="fade">
                                      <p:cBhvr>
                                        <p:cTn id="64" dur="3000"/>
                                        <p:tgtEl>
                                          <p:spTgt spid="57"/>
                                        </p:tgtEl>
                                      </p:cBhvr>
                                    </p:animEffect>
                                    <p:set>
                                      <p:cBhvr>
                                        <p:cTn id="65" dur="1" fill="hold">
                                          <p:stCondLst>
                                            <p:cond delay="2999"/>
                                          </p:stCondLst>
                                        </p:cTn>
                                        <p:tgtEl>
                                          <p:spTgt spid="5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childTnLst>
                                </p:cTn>
                              </p:par>
                              <p:par>
                                <p:cTn id="70" presetID="10" presetClass="exit" presetSubtype="0" fill="hold" grpId="1" nodeType="withEffect">
                                  <p:stCondLst>
                                    <p:cond delay="0"/>
                                  </p:stCondLst>
                                  <p:childTnLst>
                                    <p:animEffect transition="out" filter="fade">
                                      <p:cBhvr>
                                        <p:cTn id="71" dur="3000"/>
                                        <p:tgtEl>
                                          <p:spTgt spid="58"/>
                                        </p:tgtEl>
                                      </p:cBhvr>
                                    </p:animEffect>
                                    <p:set>
                                      <p:cBhvr>
                                        <p:cTn id="72" dur="1" fill="hold">
                                          <p:stCondLst>
                                            <p:cond delay="29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We know that we add an ‘</a:t>
            </a:r>
            <a:r>
              <a:rPr kumimoji="0" lang="en-US" sz="2400" b="1" i="0" u="none" strike="noStrike" kern="1200" cap="none" spc="0" normalizeH="0" baseline="0" noProof="0" dirty="0">
                <a:ln>
                  <a:noFill/>
                </a:ln>
                <a:solidFill>
                  <a:srgbClr val="FA65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to an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adjective</a:t>
            </a:r>
            <a:r>
              <a:rPr lang="en-US" sz="2400" b="1" dirty="0">
                <a:solidFill>
                  <a:srgbClr val="115076"/>
                </a:solidFill>
                <a:latin typeface="Century Gothic" panose="020F0302020204030204"/>
              </a:rPr>
              <a:t> </a:t>
            </a:r>
            <a:r>
              <a:rPr lang="en-US" sz="2400" dirty="0">
                <a:solidFill>
                  <a:srgbClr val="115076"/>
                </a:solidFill>
                <a:latin typeface="Century Gothic" panose="020F0302020204030204"/>
              </a:rPr>
              <a:t>when it refers to a </a:t>
            </a:r>
            <a:r>
              <a:rPr lang="en-US" sz="2400" b="1" dirty="0">
                <a:solidFill>
                  <a:srgbClr val="115076"/>
                </a:solidFill>
                <a:latin typeface="Century Gothic" panose="020F0302020204030204"/>
              </a:rPr>
              <a:t>feminine noun</a:t>
            </a:r>
            <a:r>
              <a:rPr lang="en-US" sz="2400"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Il </a:t>
            </a:r>
            <a:r>
              <a:rPr lang="en-US" sz="2400" b="1" dirty="0" err="1">
                <a:solidFill>
                  <a:srgbClr val="115076"/>
                </a:solidFill>
                <a:latin typeface="Century Gothic" panose="020F0302020204030204"/>
              </a:rPr>
              <a:t>est</a:t>
            </a:r>
            <a:r>
              <a:rPr lang="en-US" sz="2400" b="1" dirty="0">
                <a:solidFill>
                  <a:srgbClr val="115076"/>
                </a:solidFill>
                <a:latin typeface="Century Gothic" panose="020F0302020204030204"/>
              </a:rPr>
              <a:t> </a:t>
            </a:r>
            <a:r>
              <a:rPr lang="en-US" sz="2400" b="1" dirty="0" err="1">
                <a:solidFill>
                  <a:srgbClr val="115076"/>
                </a:solidFill>
                <a:latin typeface="Century Gothic" panose="020F0302020204030204"/>
              </a:rPr>
              <a:t>anglais</a:t>
            </a:r>
            <a:r>
              <a:rPr lang="en-US" sz="2400" b="1"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Elle </a:t>
            </a:r>
            <a:r>
              <a:rPr lang="en-US" sz="2400" b="1" dirty="0" err="1">
                <a:solidFill>
                  <a:srgbClr val="115076"/>
                </a:solidFill>
                <a:latin typeface="Century Gothic" panose="020F0302020204030204"/>
              </a:rPr>
              <a:t>est</a:t>
            </a:r>
            <a:r>
              <a:rPr lang="en-US" sz="2400" b="1" dirty="0">
                <a:solidFill>
                  <a:srgbClr val="115076"/>
                </a:solidFill>
                <a:latin typeface="Century Gothic" panose="020F0302020204030204"/>
              </a:rPr>
              <a:t> anglais</a:t>
            </a:r>
            <a:r>
              <a:rPr lang="en-US" sz="2400" b="1" dirty="0">
                <a:solidFill>
                  <a:srgbClr val="FA6500"/>
                </a:solidFill>
                <a:latin typeface="Century Gothic" panose="020F0302020204030204"/>
              </a:rPr>
              <a:t>e</a:t>
            </a:r>
            <a:r>
              <a:rPr lang="en-US" sz="2400" b="1"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115076"/>
                </a:solidFill>
                <a:effectLst/>
                <a:uLnTx/>
                <a:uFillTx/>
                <a:latin typeface="Century Gothic" panose="020F0302020204030204"/>
              </a:rPr>
              <a:t>We can also add an ‘</a:t>
            </a:r>
            <a:r>
              <a:rPr kumimoji="0" lang="en-US" sz="2400" b="1" i="0" u="none" strike="noStrike" kern="1200" cap="none" spc="0" normalizeH="0" baseline="0" noProof="0" dirty="0">
                <a:ln>
                  <a:noFill/>
                </a:ln>
                <a:solidFill>
                  <a:srgbClr val="FA6500"/>
                </a:solidFill>
                <a:effectLst/>
                <a:uLnTx/>
                <a:uFillTx/>
                <a:latin typeface="Century Gothic" panose="020F0302020204030204"/>
              </a:rPr>
              <a:t>e</a:t>
            </a:r>
            <a:r>
              <a:rPr kumimoji="0" lang="en-US" sz="2400" i="0" u="none" strike="noStrike" kern="1200" cap="none" spc="0" normalizeH="0" baseline="0" noProof="0" dirty="0">
                <a:ln>
                  <a:noFill/>
                </a:ln>
                <a:solidFill>
                  <a:srgbClr val="115076"/>
                </a:solidFill>
                <a:effectLst/>
                <a:uLnTx/>
                <a:uFillTx/>
                <a:latin typeface="Century Gothic" panose="020F0302020204030204"/>
              </a:rPr>
              <a:t>’ to some </a:t>
            </a:r>
            <a:r>
              <a:rPr kumimoji="0" lang="en-US" sz="2400" b="1" i="0" u="none" strike="noStrike" kern="1200" cap="none" spc="0" normalizeH="0" baseline="0" noProof="0" dirty="0">
                <a:ln>
                  <a:noFill/>
                </a:ln>
                <a:solidFill>
                  <a:srgbClr val="115076"/>
                </a:solidFill>
                <a:effectLst/>
                <a:uLnTx/>
                <a:uFillTx/>
                <a:latin typeface="Century Gothic" panose="020F0302020204030204"/>
              </a:rPr>
              <a:t>nouns </a:t>
            </a:r>
            <a:r>
              <a:rPr kumimoji="0" lang="en-US" sz="2400" i="0" u="none" strike="noStrike" kern="1200" cap="none" spc="0" normalizeH="0" baseline="0" noProof="0" dirty="0">
                <a:ln>
                  <a:noFill/>
                </a:ln>
                <a:solidFill>
                  <a:srgbClr val="115076"/>
                </a:solidFill>
                <a:effectLst/>
                <a:uLnTx/>
                <a:uFillTx/>
                <a:latin typeface="Century Gothic" panose="020F0302020204030204"/>
              </a:rPr>
              <a:t>when they refer to a </a:t>
            </a:r>
            <a:r>
              <a:rPr kumimoji="0" lang="en-US" sz="2400" b="1" i="0" u="none" strike="noStrike" kern="1200" cap="none" spc="0" normalizeH="0" baseline="0" noProof="0" dirty="0">
                <a:ln>
                  <a:noFill/>
                </a:ln>
                <a:solidFill>
                  <a:srgbClr val="115076"/>
                </a:solidFill>
                <a:effectLst/>
                <a:uLnTx/>
                <a:uFillTx/>
                <a:latin typeface="Century Gothic" panose="020F0302020204030204"/>
              </a:rPr>
              <a:t>female person</a:t>
            </a:r>
            <a:r>
              <a:rPr kumimoji="0" lang="en-US" sz="2400" i="0" u="none" strike="noStrike" kern="1200" cap="none" spc="0" normalizeH="0" baseline="0" noProof="0" dirty="0">
                <a:ln>
                  <a:noFill/>
                </a:ln>
                <a:solidFill>
                  <a:srgbClr val="115076"/>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un </a:t>
            </a:r>
            <a:r>
              <a:rPr lang="en-US" sz="2400" b="1" dirty="0" err="1">
                <a:solidFill>
                  <a:srgbClr val="115076"/>
                </a:solidFill>
                <a:latin typeface="Century Gothic" panose="020F0302020204030204"/>
              </a:rPr>
              <a:t>ami</a:t>
            </a:r>
            <a:endParaRPr lang="en-US" sz="2400" b="1"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rPr>
              <a:t>une</a:t>
            </a:r>
            <a:r>
              <a:rPr kumimoji="0" lang="en-US" sz="2400" b="1" i="0" u="none" strike="noStrike" kern="1200" cap="none" spc="0" normalizeH="0" baseline="0" noProof="0" dirty="0">
                <a:ln>
                  <a:noFill/>
                </a:ln>
                <a:solidFill>
                  <a:srgbClr val="115076"/>
                </a:solidFill>
                <a:effectLst/>
                <a:uLnTx/>
                <a:uFillTx/>
                <a:latin typeface="Century Gothic" panose="020F0302020204030204"/>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rPr>
              <a:t>ami</a:t>
            </a:r>
            <a:r>
              <a:rPr kumimoji="0" lang="en-US" sz="2400" b="1" i="0" u="none" strike="noStrike" kern="1200" cap="none" spc="0" normalizeH="0" baseline="0" noProof="0" dirty="0" err="1">
                <a:ln>
                  <a:noFill/>
                </a:ln>
                <a:solidFill>
                  <a:srgbClr val="FA6500"/>
                </a:solidFill>
                <a:effectLst/>
                <a:uLnTx/>
                <a:uFillTx/>
                <a:latin typeface="Century Gothic" panose="020F0302020204030204"/>
              </a:rPr>
              <a:t>e</a:t>
            </a:r>
            <a:endParaRPr kumimoji="0" lang="en-US" sz="2400" b="1" i="0" u="none" strike="noStrike" kern="1200" cap="none" spc="0" normalizeH="0" baseline="0" noProof="0" dirty="0">
              <a:ln>
                <a:noFill/>
              </a:ln>
              <a:solidFill>
                <a:srgbClr val="FA6500"/>
              </a:solidFill>
              <a:effectLst/>
              <a:uLnTx/>
              <a:uFillTx/>
              <a:latin typeface="Century Gothic" panose="020F0302020204030204"/>
            </a:endParaRPr>
          </a:p>
        </p:txBody>
      </p:sp>
      <p:sp>
        <p:nvSpPr>
          <p:cNvPr id="4" name="Title 3"/>
          <p:cNvSpPr>
            <a:spLocks noGrp="1"/>
          </p:cNvSpPr>
          <p:nvPr>
            <p:ph type="title"/>
          </p:nvPr>
        </p:nvSpPr>
        <p:spPr>
          <a:xfrm>
            <a:off x="0" y="213557"/>
            <a:ext cx="5486400" cy="647577"/>
          </a:xfrm>
        </p:spPr>
        <p:txBody>
          <a:bodyPr>
            <a:normAutofit/>
          </a:bodyPr>
          <a:lstStyle/>
          <a:p>
            <a:r>
              <a:rPr lang="en-GB" sz="3600" b="1" dirty="0">
                <a:solidFill>
                  <a:schemeClr val="bg1"/>
                </a:solidFill>
              </a:rPr>
              <a:t>Feminine noun forms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DAB8BD20-3BE9-4F6A-AB0D-065D9348525E}"/>
              </a:ext>
            </a:extLst>
          </p:cNvPr>
          <p:cNvSpPr/>
          <p:nvPr/>
        </p:nvSpPr>
        <p:spPr>
          <a:xfrm>
            <a:off x="4213842" y="4230816"/>
            <a:ext cx="2170787" cy="461665"/>
          </a:xfrm>
          <a:prstGeom prst="rect">
            <a:avLst/>
          </a:prstGeom>
        </p:spPr>
        <p:txBody>
          <a:bodyPr wrap="none">
            <a:spAutoFit/>
          </a:bodyPr>
          <a:lstStyle/>
          <a:p>
            <a:pPr lvl="0">
              <a:defRPr/>
            </a:pPr>
            <a:r>
              <a:rPr lang="en-US" sz="2400" b="1" dirty="0">
                <a:solidFill>
                  <a:srgbClr val="115076"/>
                </a:solidFill>
              </a:rPr>
              <a:t>un </a:t>
            </a:r>
            <a:r>
              <a:rPr lang="en-US" sz="2400" b="1" dirty="0" err="1">
                <a:solidFill>
                  <a:srgbClr val="115076"/>
                </a:solidFill>
              </a:rPr>
              <a:t>professeur</a:t>
            </a:r>
            <a:endParaRPr lang="en-US" sz="2400" b="1" dirty="0">
              <a:solidFill>
                <a:srgbClr val="115076"/>
              </a:solidFill>
            </a:endParaRPr>
          </a:p>
        </p:txBody>
      </p:sp>
      <p:sp>
        <p:nvSpPr>
          <p:cNvPr id="9" name="Rectangle 8">
            <a:extLst>
              <a:ext uri="{FF2B5EF4-FFF2-40B4-BE49-F238E27FC236}">
                <a16:creationId xmlns:a16="http://schemas.microsoft.com/office/drawing/2014/main" id="{72E8354B-BB0E-4187-990C-0B4C6BFDA380}"/>
              </a:ext>
            </a:extLst>
          </p:cNvPr>
          <p:cNvSpPr/>
          <p:nvPr/>
        </p:nvSpPr>
        <p:spPr>
          <a:xfrm>
            <a:off x="4213842" y="4989317"/>
            <a:ext cx="2565126" cy="461665"/>
          </a:xfrm>
          <a:prstGeom prst="rect">
            <a:avLst/>
          </a:prstGeom>
        </p:spPr>
        <p:txBody>
          <a:bodyPr wrap="none">
            <a:spAutoFit/>
          </a:bodyPr>
          <a:lstStyle/>
          <a:p>
            <a:pPr lvl="0">
              <a:defRPr/>
            </a:pPr>
            <a:r>
              <a:rPr lang="en-US" sz="2400" b="1" dirty="0" err="1">
                <a:solidFill>
                  <a:srgbClr val="115076"/>
                </a:solidFill>
              </a:rPr>
              <a:t>une</a:t>
            </a:r>
            <a:r>
              <a:rPr lang="en-US" sz="2400" b="1" dirty="0">
                <a:solidFill>
                  <a:srgbClr val="115076"/>
                </a:solidFill>
              </a:rPr>
              <a:t> </a:t>
            </a:r>
            <a:r>
              <a:rPr lang="en-US" sz="2400" b="1" dirty="0" err="1">
                <a:solidFill>
                  <a:srgbClr val="115076"/>
                </a:solidFill>
              </a:rPr>
              <a:t>professeur</a:t>
            </a:r>
            <a:r>
              <a:rPr lang="en-US" sz="2400" b="1" dirty="0" err="1">
                <a:solidFill>
                  <a:srgbClr val="FA6500"/>
                </a:solidFill>
              </a:rPr>
              <a:t>e</a:t>
            </a:r>
            <a:endParaRPr lang="en-US" sz="2400" b="1" dirty="0">
              <a:solidFill>
                <a:srgbClr val="FA6500"/>
              </a:solidFill>
            </a:endParaRPr>
          </a:p>
        </p:txBody>
      </p:sp>
      <p:sp>
        <p:nvSpPr>
          <p:cNvPr id="10" name="Rectangle 9">
            <a:extLst>
              <a:ext uri="{FF2B5EF4-FFF2-40B4-BE49-F238E27FC236}">
                <a16:creationId xmlns:a16="http://schemas.microsoft.com/office/drawing/2014/main" id="{CA64FCC0-F2E5-4274-ABD5-4563CFCD2F57}"/>
              </a:ext>
            </a:extLst>
          </p:cNvPr>
          <p:cNvSpPr/>
          <p:nvPr/>
        </p:nvSpPr>
        <p:spPr>
          <a:xfrm>
            <a:off x="8558964" y="4230816"/>
            <a:ext cx="1981633" cy="461665"/>
          </a:xfrm>
          <a:prstGeom prst="rect">
            <a:avLst/>
          </a:prstGeom>
        </p:spPr>
        <p:txBody>
          <a:bodyPr wrap="none">
            <a:spAutoFit/>
          </a:bodyPr>
          <a:lstStyle/>
          <a:p>
            <a:pPr lvl="0">
              <a:defRPr/>
            </a:pPr>
            <a:r>
              <a:rPr lang="en-US" sz="2400" b="1" dirty="0">
                <a:solidFill>
                  <a:srgbClr val="115076"/>
                </a:solidFill>
              </a:rPr>
              <a:t>un chanteur</a:t>
            </a:r>
          </a:p>
        </p:txBody>
      </p:sp>
      <p:sp>
        <p:nvSpPr>
          <p:cNvPr id="11" name="Rectangle 10">
            <a:extLst>
              <a:ext uri="{FF2B5EF4-FFF2-40B4-BE49-F238E27FC236}">
                <a16:creationId xmlns:a16="http://schemas.microsoft.com/office/drawing/2014/main" id="{0FA57B8C-D825-4BB1-8CB9-2D8C6673839B}"/>
              </a:ext>
            </a:extLst>
          </p:cNvPr>
          <p:cNvSpPr/>
          <p:nvPr/>
        </p:nvSpPr>
        <p:spPr>
          <a:xfrm>
            <a:off x="8558964" y="4989318"/>
            <a:ext cx="2412840" cy="461665"/>
          </a:xfrm>
          <a:prstGeom prst="rect">
            <a:avLst/>
          </a:prstGeom>
        </p:spPr>
        <p:txBody>
          <a:bodyPr wrap="none">
            <a:spAutoFit/>
          </a:bodyPr>
          <a:lstStyle/>
          <a:p>
            <a:pPr lvl="0">
              <a:defRPr/>
            </a:pPr>
            <a:r>
              <a:rPr lang="en-US" sz="2400" b="1" dirty="0" err="1">
                <a:solidFill>
                  <a:srgbClr val="115076"/>
                </a:solidFill>
              </a:rPr>
              <a:t>une</a:t>
            </a:r>
            <a:r>
              <a:rPr lang="en-US" sz="2400" b="1" dirty="0">
                <a:solidFill>
                  <a:srgbClr val="115076"/>
                </a:solidFill>
              </a:rPr>
              <a:t> chanteu</a:t>
            </a:r>
            <a:r>
              <a:rPr lang="en-US" sz="2400" b="1" dirty="0">
                <a:solidFill>
                  <a:srgbClr val="FA6500"/>
                </a:solidFill>
              </a:rPr>
              <a:t>se</a:t>
            </a:r>
          </a:p>
        </p:txBody>
      </p:sp>
      <p:pic>
        <p:nvPicPr>
          <p:cNvPr id="1026" name="Picture 2" descr="boy clipart - Clip Art Library">
            <a:extLst>
              <a:ext uri="{FF2B5EF4-FFF2-40B4-BE49-F238E27FC236}">
                <a16:creationId xmlns:a16="http://schemas.microsoft.com/office/drawing/2014/main" id="{DA0DC25A-39B4-4B83-AB64-461FEA300B5D}"/>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13942" y="1815380"/>
            <a:ext cx="437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rl clipart - Clip Art Library">
            <a:extLst>
              <a:ext uri="{FF2B5EF4-FFF2-40B4-BE49-F238E27FC236}">
                <a16:creationId xmlns:a16="http://schemas.microsoft.com/office/drawing/2014/main" id="{5167963A-B192-4CC5-B213-D67B9122CD0D}"/>
              </a:ext>
            </a:extLst>
          </p:cNvPr>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007084" y="2535380"/>
            <a:ext cx="443076"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44CC4FB-6B7B-4F73-889E-7A95D1DC2CA5}"/>
              </a:ext>
            </a:extLst>
          </p:cNvPr>
          <p:cNvGrpSpPr/>
          <p:nvPr/>
        </p:nvGrpSpPr>
        <p:grpSpPr>
          <a:xfrm>
            <a:off x="1613303" y="4049453"/>
            <a:ext cx="953354" cy="720000"/>
            <a:chOff x="1613303" y="4049453"/>
            <a:chExt cx="953354" cy="720000"/>
          </a:xfrm>
        </p:grpSpPr>
        <p:pic>
          <p:nvPicPr>
            <p:cNvPr id="1030" name="Picture 6" descr="Free Girl And Boy Holding Hands, Download Free Clip Art, Free Clip ...">
              <a:extLst>
                <a:ext uri="{FF2B5EF4-FFF2-40B4-BE49-F238E27FC236}">
                  <a16:creationId xmlns:a16="http://schemas.microsoft.com/office/drawing/2014/main" id="{57A362EE-0BCF-4322-9225-986722D09CA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1403" y="4049453"/>
              <a:ext cx="915254" cy="7200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F08A2DE5-87E2-41F3-B20D-7D9F79D6B82A}"/>
                </a:ext>
              </a:extLst>
            </p:cNvPr>
            <p:cNvSpPr/>
            <p:nvPr/>
          </p:nvSpPr>
          <p:spPr>
            <a:xfrm>
              <a:off x="1613303" y="4049453"/>
              <a:ext cx="539347" cy="72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26CE3C1E-B438-4A92-99D6-AD5FDD1939CB}"/>
              </a:ext>
            </a:extLst>
          </p:cNvPr>
          <p:cNvGrpSpPr/>
          <p:nvPr/>
        </p:nvGrpSpPr>
        <p:grpSpPr>
          <a:xfrm>
            <a:off x="1956315" y="4842000"/>
            <a:ext cx="946050" cy="720000"/>
            <a:chOff x="1956315" y="4842000"/>
            <a:chExt cx="946050" cy="720000"/>
          </a:xfrm>
        </p:grpSpPr>
        <p:pic>
          <p:nvPicPr>
            <p:cNvPr id="15" name="Picture 6" descr="Free Girl And Boy Holding Hands, Download Free Clip Art, Free Clip ...">
              <a:extLst>
                <a:ext uri="{FF2B5EF4-FFF2-40B4-BE49-F238E27FC236}">
                  <a16:creationId xmlns:a16="http://schemas.microsoft.com/office/drawing/2014/main" id="{2AEA45CE-2F23-4149-B53F-330DB02BEBF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6315" y="4842000"/>
              <a:ext cx="915254"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3CCF8F05-99F1-4704-BAEE-EC49DE406BB3}"/>
                </a:ext>
              </a:extLst>
            </p:cNvPr>
            <p:cNvSpPr/>
            <p:nvPr/>
          </p:nvSpPr>
          <p:spPr>
            <a:xfrm>
              <a:off x="2363018" y="4842000"/>
              <a:ext cx="539347" cy="72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32" name="Picture 8" descr="Male English Teacher Png Math Teacher Clip Art - Clip Art Library">
            <a:extLst>
              <a:ext uri="{FF2B5EF4-FFF2-40B4-BE49-F238E27FC236}">
                <a16:creationId xmlns:a16="http://schemas.microsoft.com/office/drawing/2014/main" id="{D7F3D303-9D3F-47EF-A006-252E0854F4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3987" y="4122000"/>
            <a:ext cx="78994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Women Teacher Cliparts, Download Free Clip Art, Free Clip Art ...">
            <a:extLst>
              <a:ext uri="{FF2B5EF4-FFF2-40B4-BE49-F238E27FC236}">
                <a16:creationId xmlns:a16="http://schemas.microsoft.com/office/drawing/2014/main" id="{1DD6B9B6-6829-4A8F-A179-58B644779C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8958" y="4842000"/>
            <a:ext cx="788845"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nger cartoon - Clip Art Library">
            <a:extLst>
              <a:ext uri="{FF2B5EF4-FFF2-40B4-BE49-F238E27FC236}">
                <a16:creationId xmlns:a16="http://schemas.microsoft.com/office/drawing/2014/main" id="{B05E0EA5-3BBB-4AB7-8C9C-D1E314A131B9}"/>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91959" y="4049453"/>
            <a:ext cx="502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Pop Singing Cliparts, Download Free Clip Art, Free Clip Art ...">
            <a:extLst>
              <a:ext uri="{FF2B5EF4-FFF2-40B4-BE49-F238E27FC236}">
                <a16:creationId xmlns:a16="http://schemas.microsoft.com/office/drawing/2014/main" id="{37C31661-F0CA-478D-8721-55147786770B}"/>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00305" y="4842226"/>
            <a:ext cx="60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6D34472-768F-4CFA-8809-DD5FD31A570D}"/>
              </a:ext>
            </a:extLst>
          </p:cNvPr>
          <p:cNvSpPr txBox="1"/>
          <p:nvPr/>
        </p:nvSpPr>
        <p:spPr>
          <a:xfrm>
            <a:off x="6277244" y="2503783"/>
            <a:ext cx="5723922" cy="783193"/>
          </a:xfrm>
          <a:prstGeom prst="wedgeRoundRectCallout">
            <a:avLst>
              <a:gd name="adj1" fmla="val 14763"/>
              <a:gd name="adj2" fmla="val 175535"/>
              <a:gd name="adj3" fmla="val 16667"/>
            </a:avLst>
          </a:prstGeom>
          <a:solidFill>
            <a:srgbClr val="0055A5"/>
          </a:solidFill>
          <a:ln>
            <a:solidFill>
              <a:srgbClr val="EF4136"/>
            </a:solidFill>
          </a:ln>
        </p:spPr>
        <p:txBody>
          <a:bodyPr wrap="square" rtlCol="0">
            <a:spAutoFit/>
          </a:bodyPr>
          <a:lstStyle/>
          <a:p>
            <a:pPr algn="l"/>
            <a:r>
              <a:rPr lang="en-GB" sz="2000" b="1" i="1" dirty="0">
                <a:solidFill>
                  <a:schemeClr val="bg1"/>
                </a:solidFill>
              </a:rPr>
              <a:t>Chanteur </a:t>
            </a:r>
            <a:r>
              <a:rPr lang="en-GB" sz="2000" dirty="0">
                <a:solidFill>
                  <a:schemeClr val="bg1"/>
                </a:solidFill>
              </a:rPr>
              <a:t>is an exception – we also replace the ‘</a:t>
            </a:r>
            <a:r>
              <a:rPr lang="en-GB" sz="2000" b="1" dirty="0">
                <a:solidFill>
                  <a:schemeClr val="bg1"/>
                </a:solidFill>
              </a:rPr>
              <a:t>r</a:t>
            </a:r>
            <a:r>
              <a:rPr lang="en-GB" sz="2000" dirty="0">
                <a:solidFill>
                  <a:schemeClr val="bg1"/>
                </a:solidFill>
              </a:rPr>
              <a:t>’ with an ‘</a:t>
            </a:r>
            <a:r>
              <a:rPr lang="en-GB" sz="2000" b="1" dirty="0">
                <a:solidFill>
                  <a:schemeClr val="bg1"/>
                </a:solidFill>
              </a:rPr>
              <a:t>s</a:t>
            </a:r>
            <a:r>
              <a:rPr lang="en-GB" sz="2000" dirty="0">
                <a:solidFill>
                  <a:schemeClr val="bg1"/>
                </a:solidFill>
              </a:rPr>
              <a:t>’ before adding the ‘</a:t>
            </a:r>
            <a:r>
              <a:rPr lang="en-GB" sz="2000" b="1" dirty="0">
                <a:solidFill>
                  <a:schemeClr val="bg1"/>
                </a:solidFill>
              </a:rPr>
              <a:t>e</a:t>
            </a:r>
            <a:r>
              <a:rPr lang="en-GB" sz="2000" dirty="0">
                <a:solidFill>
                  <a:schemeClr val="bg1"/>
                </a:solidFill>
              </a:rPr>
              <a:t>’.</a:t>
            </a:r>
          </a:p>
        </p:txBody>
      </p:sp>
      <p:sp>
        <p:nvSpPr>
          <p:cNvPr id="23" name="TextBox 22">
            <a:extLst>
              <a:ext uri="{FF2B5EF4-FFF2-40B4-BE49-F238E27FC236}">
                <a16:creationId xmlns:a16="http://schemas.microsoft.com/office/drawing/2014/main" id="{05FDA736-BFD0-4083-AE30-EBCD6BC7AF48}"/>
              </a:ext>
            </a:extLst>
          </p:cNvPr>
          <p:cNvSpPr txBox="1"/>
          <p:nvPr/>
        </p:nvSpPr>
        <p:spPr>
          <a:xfrm>
            <a:off x="309650" y="5665433"/>
            <a:ext cx="6505316" cy="442674"/>
          </a:xfrm>
          <a:prstGeom prst="wedgeRoundRectCallout">
            <a:avLst>
              <a:gd name="adj1" fmla="val 21997"/>
              <a:gd name="adj2" fmla="val -80822"/>
              <a:gd name="adj3" fmla="val 16667"/>
            </a:avLst>
          </a:prstGeom>
          <a:solidFill>
            <a:srgbClr val="0055A5"/>
          </a:solidFill>
          <a:ln>
            <a:solidFill>
              <a:srgbClr val="EF4136"/>
            </a:solidFill>
          </a:ln>
        </p:spPr>
        <p:txBody>
          <a:bodyPr wrap="square" rtlCol="0">
            <a:spAutoFit/>
          </a:bodyPr>
          <a:lstStyle/>
          <a:p>
            <a:pPr algn="l"/>
            <a:r>
              <a:rPr lang="en-GB" sz="2000" dirty="0">
                <a:solidFill>
                  <a:schemeClr val="bg1"/>
                </a:solidFill>
              </a:rPr>
              <a:t>The pronunciation stays the same – </a:t>
            </a:r>
            <a:r>
              <a:rPr lang="en-GB" sz="2000" b="1" dirty="0">
                <a:solidFill>
                  <a:schemeClr val="bg1"/>
                </a:solidFill>
              </a:rPr>
              <a:t>Silent Final e </a:t>
            </a:r>
            <a:r>
              <a:rPr lang="en-GB" sz="2000" dirty="0">
                <a:solidFill>
                  <a:schemeClr val="bg1"/>
                </a:solidFill>
              </a:rPr>
              <a:t>!</a:t>
            </a:r>
          </a:p>
        </p:txBody>
      </p:sp>
      <p:sp>
        <p:nvSpPr>
          <p:cNvPr id="26" name="TextBox 25">
            <a:extLst>
              <a:ext uri="{FF2B5EF4-FFF2-40B4-BE49-F238E27FC236}">
                <a16:creationId xmlns:a16="http://schemas.microsoft.com/office/drawing/2014/main" id="{E9796CF2-ABFF-470D-B8C5-17B24D5487B8}"/>
              </a:ext>
            </a:extLst>
          </p:cNvPr>
          <p:cNvSpPr txBox="1"/>
          <p:nvPr/>
        </p:nvSpPr>
        <p:spPr>
          <a:xfrm>
            <a:off x="6938851" y="5647159"/>
            <a:ext cx="5221857" cy="442674"/>
          </a:xfrm>
          <a:prstGeom prst="wedgeRoundRectCallout">
            <a:avLst>
              <a:gd name="adj1" fmla="val -11773"/>
              <a:gd name="adj2" fmla="val -96005"/>
              <a:gd name="adj3" fmla="val 16667"/>
            </a:avLst>
          </a:prstGeom>
          <a:solidFill>
            <a:srgbClr val="0055A5"/>
          </a:solidFill>
          <a:ln>
            <a:solidFill>
              <a:srgbClr val="EF4136"/>
            </a:solidFill>
          </a:ln>
        </p:spPr>
        <p:txBody>
          <a:bodyPr wrap="square" rtlCol="0">
            <a:spAutoFit/>
          </a:bodyPr>
          <a:lstStyle/>
          <a:p>
            <a:pPr algn="l"/>
            <a:r>
              <a:rPr lang="en-GB" sz="2000" dirty="0">
                <a:solidFill>
                  <a:schemeClr val="bg1"/>
                </a:solidFill>
              </a:rPr>
              <a:t>Note that the word for ‘</a:t>
            </a:r>
            <a:r>
              <a:rPr lang="en-GB" sz="2000" b="1" dirty="0">
                <a:solidFill>
                  <a:schemeClr val="bg1"/>
                </a:solidFill>
              </a:rPr>
              <a:t>a</a:t>
            </a:r>
            <a:r>
              <a:rPr lang="en-GB" sz="2000" dirty="0">
                <a:solidFill>
                  <a:schemeClr val="bg1"/>
                </a:solidFill>
              </a:rPr>
              <a:t>’ also changes.</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23"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p:cNvSpPr>
            <a:spLocks noGrp="1"/>
          </p:cNvSpPr>
          <p:nvPr>
            <p:ph type="title"/>
          </p:nvPr>
        </p:nvSpPr>
        <p:spPr/>
        <p:txBody>
          <a:bodyPr>
            <a:noAutofit/>
          </a:bodyPr>
          <a:lstStyle/>
          <a:p>
            <a:r>
              <a:rPr lang="en-GB" sz="3600" b="1" dirty="0" err="1">
                <a:solidFill>
                  <a:schemeClr val="bg1"/>
                </a:solidFill>
              </a:rPr>
              <a:t>C’est</a:t>
            </a:r>
            <a:r>
              <a:rPr lang="en-GB" sz="3600" b="1" dirty="0">
                <a:solidFill>
                  <a:schemeClr val="bg1"/>
                </a:solidFill>
              </a:rPr>
              <a:t> qui ?</a:t>
            </a:r>
            <a:endParaRPr lang="en-GB" sz="2800" b="1" dirty="0">
              <a:solidFill>
                <a:schemeClr val="bg1"/>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584854769"/>
              </p:ext>
            </p:extLst>
          </p:nvPr>
        </p:nvGraphicFramePr>
        <p:xfrm>
          <a:off x="1811548" y="2016221"/>
          <a:ext cx="7513320" cy="3627120"/>
        </p:xfrm>
        <a:graphic>
          <a:graphicData uri="http://schemas.openxmlformats.org/drawingml/2006/table">
            <a:tbl>
              <a:tblPr firstRow="1" bandRow="1">
                <a:tableStyleId>{BC89EF96-8CEA-46FF-86C4-4CE0E7609802}</a:tableStyleId>
              </a:tblPr>
              <a:tblGrid>
                <a:gridCol w="481330">
                  <a:extLst>
                    <a:ext uri="{9D8B030D-6E8A-4147-A177-3AD203B41FA5}">
                      <a16:colId xmlns:a16="http://schemas.microsoft.com/office/drawing/2014/main" val="65936079"/>
                    </a:ext>
                  </a:extLst>
                </a:gridCol>
                <a:gridCol w="2627630">
                  <a:extLst>
                    <a:ext uri="{9D8B030D-6E8A-4147-A177-3AD203B41FA5}">
                      <a16:colId xmlns:a16="http://schemas.microsoft.com/office/drawing/2014/main" val="3317005183"/>
                    </a:ext>
                  </a:extLst>
                </a:gridCol>
                <a:gridCol w="2145030">
                  <a:extLst>
                    <a:ext uri="{9D8B030D-6E8A-4147-A177-3AD203B41FA5}">
                      <a16:colId xmlns:a16="http://schemas.microsoft.com/office/drawing/2014/main" val="3434829958"/>
                    </a:ext>
                  </a:extLst>
                </a:gridCol>
                <a:gridCol w="2259330">
                  <a:extLst>
                    <a:ext uri="{9D8B030D-6E8A-4147-A177-3AD203B41FA5}">
                      <a16:colId xmlns:a16="http://schemas.microsoft.com/office/drawing/2014/main" val="4293147557"/>
                    </a:ext>
                  </a:extLst>
                </a:gridCol>
              </a:tblGrid>
              <a:tr h="193856">
                <a:tc>
                  <a:txBody>
                    <a:bodyPr/>
                    <a:lstStyle/>
                    <a:p>
                      <a:pPr algn="ctr"/>
                      <a:endParaRPr lang="en-GB" b="1" i="0" dirty="0">
                        <a:solidFill>
                          <a:srgbClr val="0055A5"/>
                        </a:solidFill>
                      </a:endParaRPr>
                    </a:p>
                  </a:txBody>
                  <a:tcPr anchor="ctr"/>
                </a:tc>
                <a:tc>
                  <a:txBody>
                    <a:bodyPr/>
                    <a:lstStyle/>
                    <a:p>
                      <a:pPr algn="ctr"/>
                      <a:endParaRPr lang="en-GB" sz="2800" i="0" dirty="0">
                        <a:solidFill>
                          <a:srgbClr val="0055A5"/>
                        </a:solidFill>
                        <a:latin typeface="Century Gothic" panose="020B0502020202020204" pitchFamily="34" charset="0"/>
                      </a:endParaRPr>
                    </a:p>
                  </a:txBody>
                  <a:tcPr anchor="ctr"/>
                </a:tc>
                <a:tc>
                  <a:txBody>
                    <a:bodyPr/>
                    <a:lstStyle/>
                    <a:p>
                      <a:pPr algn="ctr"/>
                      <a:r>
                        <a:rPr lang="en-GB" sz="2800" dirty="0">
                          <a:solidFill>
                            <a:srgbClr val="0055A5"/>
                          </a:solidFill>
                        </a:rPr>
                        <a:t>un homme</a:t>
                      </a:r>
                      <a:endParaRPr lang="en-GB" sz="2800" i="0" dirty="0">
                        <a:solidFill>
                          <a:srgbClr val="0055A5"/>
                        </a:solidFill>
                        <a:latin typeface="Century Gothic" panose="020B0502020202020204" pitchFamily="34" charset="0"/>
                      </a:endParaRPr>
                    </a:p>
                  </a:txBody>
                  <a:tcPr anchor="ctr"/>
                </a:tc>
                <a:tc>
                  <a:txBody>
                    <a:bodyPr/>
                    <a:lstStyle/>
                    <a:p>
                      <a:pPr algn="ctr"/>
                      <a:r>
                        <a:rPr lang="en-GB" sz="2800" dirty="0" err="1">
                          <a:solidFill>
                            <a:srgbClr val="0055A5"/>
                          </a:solidFill>
                        </a:rPr>
                        <a:t>une</a:t>
                      </a:r>
                      <a:r>
                        <a:rPr lang="en-GB" sz="2800" dirty="0">
                          <a:solidFill>
                            <a:srgbClr val="0055A5"/>
                          </a:solidFill>
                        </a:rPr>
                        <a:t> femme</a:t>
                      </a:r>
                      <a:endParaRPr lang="en-GB" sz="2800" i="0" dirty="0">
                        <a:solidFill>
                          <a:srgbClr val="0055A5"/>
                        </a:solidFill>
                        <a:latin typeface="Century Gothic" panose="020B0502020202020204" pitchFamily="34" charset="0"/>
                      </a:endParaRPr>
                    </a:p>
                  </a:txBody>
                  <a:tcPr anchor="ctr"/>
                </a:tc>
                <a:extLst>
                  <a:ext uri="{0D108BD9-81ED-4DB2-BD59-A6C34878D82A}">
                    <a16:rowId xmlns:a16="http://schemas.microsoft.com/office/drawing/2014/main" val="3585969815"/>
                  </a:ext>
                </a:extLst>
              </a:tr>
              <a:tr h="370840">
                <a:tc>
                  <a:txBody>
                    <a:bodyPr/>
                    <a:lstStyle/>
                    <a:p>
                      <a:pPr algn="ctr"/>
                      <a:r>
                        <a:rPr lang="en-GB" sz="2800" b="1" dirty="0">
                          <a:solidFill>
                            <a:srgbClr val="0055A5"/>
                          </a:solidFill>
                        </a:rPr>
                        <a:t>1</a:t>
                      </a:r>
                      <a:endParaRPr lang="en-GB" sz="2800" b="1" i="0" dirty="0">
                        <a:solidFill>
                          <a:srgbClr val="0055A5"/>
                        </a:solidFill>
                        <a:latin typeface="Century Gothic" panose="020B0502020202020204" pitchFamily="34" charset="0"/>
                      </a:endParaRPr>
                    </a:p>
                  </a:txBody>
                  <a:tcPr anchor="ctr"/>
                </a:tc>
                <a:tc>
                  <a:txBody>
                    <a:bodyPr/>
                    <a:lstStyle/>
                    <a:p>
                      <a:pPr algn="ctr"/>
                      <a:r>
                        <a:rPr lang="fr-FR" sz="2400" b="0" noProof="0" dirty="0">
                          <a:solidFill>
                            <a:srgbClr val="0055A5"/>
                          </a:solidFill>
                        </a:rPr>
                        <a:t>un professeur</a:t>
                      </a: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i="0" dirty="0">
                        <a:solidFill>
                          <a:srgbClr val="0055A5"/>
                        </a:solidFill>
                      </a:endParaRPr>
                    </a:p>
                  </a:txBody>
                  <a:tcPr anchor="ctr"/>
                </a:tc>
                <a:tc>
                  <a:txBody>
                    <a:bodyPr/>
                    <a:lstStyle/>
                    <a:p>
                      <a:pPr algn="ctr"/>
                      <a:endParaRPr lang="en-GB" i="0" dirty="0">
                        <a:solidFill>
                          <a:srgbClr val="0055A5"/>
                        </a:solidFill>
                      </a:endParaRPr>
                    </a:p>
                  </a:txBody>
                  <a:tcPr anchor="ctr"/>
                </a:tc>
                <a:extLst>
                  <a:ext uri="{0D108BD9-81ED-4DB2-BD59-A6C34878D82A}">
                    <a16:rowId xmlns:a16="http://schemas.microsoft.com/office/drawing/2014/main" val="720189548"/>
                  </a:ext>
                </a:extLst>
              </a:tr>
              <a:tr h="370840">
                <a:tc>
                  <a:txBody>
                    <a:bodyPr/>
                    <a:lstStyle/>
                    <a:p>
                      <a:pPr algn="ctr"/>
                      <a:r>
                        <a:rPr lang="en-GB" sz="2800" b="1" dirty="0">
                          <a:solidFill>
                            <a:srgbClr val="0055A5"/>
                          </a:solidFill>
                        </a:rPr>
                        <a:t>2</a:t>
                      </a:r>
                      <a:endParaRPr lang="en-GB" sz="2800" b="1" i="0" dirty="0">
                        <a:solidFill>
                          <a:srgbClr val="0055A5"/>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5"/>
                          </a:solidFill>
                        </a:rPr>
                        <a:t>une chanteuse</a:t>
                      </a: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i="0" dirty="0">
                        <a:solidFill>
                          <a:srgbClr val="0055A5"/>
                        </a:solidFill>
                      </a:endParaRPr>
                    </a:p>
                  </a:txBody>
                  <a:tcPr anchor="ctr"/>
                </a:tc>
                <a:tc>
                  <a:txBody>
                    <a:bodyPr/>
                    <a:lstStyle/>
                    <a:p>
                      <a:pPr algn="ctr"/>
                      <a:endParaRPr lang="en-GB" i="0" dirty="0">
                        <a:solidFill>
                          <a:srgbClr val="0055A5"/>
                        </a:solidFill>
                      </a:endParaRPr>
                    </a:p>
                  </a:txBody>
                  <a:tcPr anchor="ctr"/>
                </a:tc>
                <a:extLst>
                  <a:ext uri="{0D108BD9-81ED-4DB2-BD59-A6C34878D82A}">
                    <a16:rowId xmlns:a16="http://schemas.microsoft.com/office/drawing/2014/main" val="568798639"/>
                  </a:ext>
                </a:extLst>
              </a:tr>
              <a:tr h="370840">
                <a:tc>
                  <a:txBody>
                    <a:bodyPr/>
                    <a:lstStyle/>
                    <a:p>
                      <a:pPr algn="ctr"/>
                      <a:r>
                        <a:rPr lang="en-GB" sz="2800" b="1" dirty="0">
                          <a:solidFill>
                            <a:srgbClr val="0055A5"/>
                          </a:solidFill>
                        </a:rPr>
                        <a:t>3</a:t>
                      </a:r>
                      <a:endParaRPr lang="en-GB" sz="2800" b="1" i="0" dirty="0">
                        <a:solidFill>
                          <a:srgbClr val="0055A5"/>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5"/>
                          </a:solidFill>
                        </a:rPr>
                        <a:t>une amie</a:t>
                      </a: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i="0" dirty="0">
                        <a:solidFill>
                          <a:srgbClr val="0055A5"/>
                        </a:solidFill>
                      </a:endParaRPr>
                    </a:p>
                  </a:txBody>
                  <a:tcPr anchor="ctr"/>
                </a:tc>
                <a:tc>
                  <a:txBody>
                    <a:bodyPr/>
                    <a:lstStyle/>
                    <a:p>
                      <a:pPr algn="ctr"/>
                      <a:endParaRPr lang="en-GB" i="0" dirty="0">
                        <a:solidFill>
                          <a:srgbClr val="0055A5"/>
                        </a:solidFill>
                      </a:endParaRPr>
                    </a:p>
                  </a:txBody>
                  <a:tcPr anchor="ctr"/>
                </a:tc>
                <a:extLst>
                  <a:ext uri="{0D108BD9-81ED-4DB2-BD59-A6C34878D82A}">
                    <a16:rowId xmlns:a16="http://schemas.microsoft.com/office/drawing/2014/main"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55A5"/>
                          </a:solidFill>
                        </a:rPr>
                        <a:t>4</a:t>
                      </a:r>
                      <a:endParaRPr lang="en-GB" sz="2800" b="1" i="0" dirty="0">
                        <a:solidFill>
                          <a:srgbClr val="0055A5"/>
                        </a:solidFill>
                        <a:latin typeface="Century Gothic" panose="020B0502020202020204" pitchFamily="34" charset="0"/>
                      </a:endParaRPr>
                    </a:p>
                  </a:txBody>
                  <a:tcPr anchor="ctr"/>
                </a:tc>
                <a:tc>
                  <a:txBody>
                    <a:bodyPr/>
                    <a:lstStyle/>
                    <a:p>
                      <a:pPr algn="ctr"/>
                      <a:r>
                        <a:rPr lang="fr-FR" sz="2400" b="0" noProof="0" dirty="0">
                          <a:solidFill>
                            <a:srgbClr val="0055A5"/>
                          </a:solidFill>
                        </a:rPr>
                        <a:t>un chanteur</a:t>
                      </a: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i="0" dirty="0">
                        <a:solidFill>
                          <a:srgbClr val="0055A5"/>
                        </a:solidFill>
                      </a:endParaRPr>
                    </a:p>
                  </a:txBody>
                  <a:tcPr anchor="ctr"/>
                </a:tc>
                <a:tc>
                  <a:txBody>
                    <a:bodyPr/>
                    <a:lstStyle/>
                    <a:p>
                      <a:pPr algn="ctr"/>
                      <a:endParaRPr lang="en-GB" i="0" dirty="0">
                        <a:solidFill>
                          <a:srgbClr val="0055A5"/>
                        </a:solidFill>
                      </a:endParaRPr>
                    </a:p>
                  </a:txBody>
                  <a:tcPr anchor="ctr"/>
                </a:tc>
                <a:extLst>
                  <a:ext uri="{0D108BD9-81ED-4DB2-BD59-A6C34878D82A}">
                    <a16:rowId xmlns:a16="http://schemas.microsoft.com/office/drawing/2014/main" val="1318049299"/>
                  </a:ext>
                </a:extLst>
              </a:tr>
              <a:tr h="370840">
                <a:tc>
                  <a:txBody>
                    <a:bodyPr/>
                    <a:lstStyle/>
                    <a:p>
                      <a:pPr algn="ctr"/>
                      <a:r>
                        <a:rPr lang="en-GB" sz="2800" b="1" dirty="0">
                          <a:solidFill>
                            <a:srgbClr val="0055A5"/>
                          </a:solidFill>
                        </a:rPr>
                        <a:t>5</a:t>
                      </a:r>
                      <a:endParaRPr lang="en-GB" sz="2800" b="1" i="0" dirty="0">
                        <a:solidFill>
                          <a:srgbClr val="0055A5"/>
                        </a:solidFill>
                        <a:latin typeface="Century Gothic" panose="020B0502020202020204" pitchFamily="34" charset="0"/>
                      </a:endParaRPr>
                    </a:p>
                  </a:txBody>
                  <a:tcPr anchor="ctr"/>
                </a:tc>
                <a:tc>
                  <a:txBody>
                    <a:bodyPr/>
                    <a:lstStyle/>
                    <a:p>
                      <a:pPr algn="ctr"/>
                      <a:r>
                        <a:rPr lang="fr-FR" sz="2400" b="0" noProof="0" dirty="0">
                          <a:solidFill>
                            <a:srgbClr val="0055A5"/>
                          </a:solidFill>
                        </a:rPr>
                        <a:t>une professeure</a:t>
                      </a: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i="0" dirty="0">
                        <a:solidFill>
                          <a:srgbClr val="0055A5"/>
                        </a:solidFill>
                      </a:endParaRPr>
                    </a:p>
                  </a:txBody>
                  <a:tcPr anchor="ctr"/>
                </a:tc>
                <a:tc>
                  <a:txBody>
                    <a:bodyPr/>
                    <a:lstStyle/>
                    <a:p>
                      <a:pPr algn="ctr"/>
                      <a:endParaRPr lang="en-GB" i="0" dirty="0">
                        <a:solidFill>
                          <a:srgbClr val="0055A5"/>
                        </a:solidFill>
                      </a:endParaRPr>
                    </a:p>
                  </a:txBody>
                  <a:tcPr anchor="ctr"/>
                </a:tc>
                <a:extLst>
                  <a:ext uri="{0D108BD9-81ED-4DB2-BD59-A6C34878D82A}">
                    <a16:rowId xmlns:a16="http://schemas.microsoft.com/office/drawing/2014/main" val="23339347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55A5"/>
                          </a:solidFill>
                        </a:rPr>
                        <a:t>6</a:t>
                      </a:r>
                      <a:endParaRPr lang="en-GB" sz="2800" b="1" i="0" dirty="0">
                        <a:solidFill>
                          <a:srgbClr val="0055A5"/>
                        </a:solidFill>
                        <a:latin typeface="Century Gothic" panose="020B0502020202020204" pitchFamily="34" charset="0"/>
                      </a:endParaRPr>
                    </a:p>
                  </a:txBody>
                  <a:tcPr anchor="ctr"/>
                </a:tc>
                <a:tc>
                  <a:txBody>
                    <a:bodyPr/>
                    <a:lstStyle/>
                    <a:p>
                      <a:pPr algn="ctr"/>
                      <a:r>
                        <a:rPr lang="fr-FR" sz="2400" b="0" noProof="0" dirty="0">
                          <a:solidFill>
                            <a:srgbClr val="0055A5"/>
                          </a:solidFill>
                        </a:rPr>
                        <a:t>un ami</a:t>
                      </a: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i="0" dirty="0">
                        <a:solidFill>
                          <a:srgbClr val="0055A5"/>
                        </a:solidFill>
                      </a:endParaRPr>
                    </a:p>
                  </a:txBody>
                  <a:tcPr anchor="ctr"/>
                </a:tc>
                <a:tc>
                  <a:txBody>
                    <a:bodyPr/>
                    <a:lstStyle/>
                    <a:p>
                      <a:pPr algn="ctr"/>
                      <a:endParaRPr lang="en-GB" i="0" dirty="0">
                        <a:solidFill>
                          <a:srgbClr val="0055A5"/>
                        </a:solidFill>
                      </a:endParaRPr>
                    </a:p>
                  </a:txBody>
                  <a:tcPr anchor="ctr"/>
                </a:tc>
                <a:extLst>
                  <a:ext uri="{0D108BD9-81ED-4DB2-BD59-A6C34878D82A}">
                    <a16:rowId xmlns:a16="http://schemas.microsoft.com/office/drawing/2014/main" val="3033093083"/>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6603" y="2432542"/>
            <a:ext cx="498794" cy="51957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0220" y="3455509"/>
            <a:ext cx="498794" cy="51957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278" y="2952118"/>
            <a:ext cx="498794" cy="51957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6603" y="3975085"/>
            <a:ext cx="498794" cy="519576"/>
          </a:xfrm>
          <a:prstGeom prst="rect">
            <a:avLst/>
          </a:prstGeom>
        </p:spPr>
      </p:pic>
      <p:sp>
        <p:nvSpPr>
          <p:cNvPr id="2" name="TextBox 1"/>
          <p:cNvSpPr txBox="1"/>
          <p:nvPr/>
        </p:nvSpPr>
        <p:spPr>
          <a:xfrm>
            <a:off x="133231" y="1102672"/>
            <a:ext cx="120765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un homme </a:t>
            </a:r>
            <a:r>
              <a:rPr kumimoji="0" lang="en-GB" sz="2400" b="1"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femme ? </a:t>
            </a: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Tick the appropriate</a:t>
            </a:r>
            <a:r>
              <a:rPr kumimoji="0" lang="en-GB" sz="2400" b="0" i="0" u="none" strike="noStrike" kern="1200" cap="none" spc="0" normalizeH="0" noProof="0" dirty="0">
                <a:ln>
                  <a:noFill/>
                </a:ln>
                <a:solidFill>
                  <a:srgbClr val="0055A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column for each.</a:t>
            </a:r>
          </a:p>
        </p:txBody>
      </p:sp>
      <p:sp>
        <p:nvSpPr>
          <p:cNvPr id="15"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2" name="Picture 21">
            <a:extLst>
              <a:ext uri="{FF2B5EF4-FFF2-40B4-BE49-F238E27FC236}">
                <a16:creationId xmlns:a16="http://schemas.microsoft.com/office/drawing/2014/main" id="{B785D0AB-C6F0-40FC-B135-CD953D24D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278" y="4478476"/>
            <a:ext cx="498794" cy="519576"/>
          </a:xfrm>
          <a:prstGeom prst="rect">
            <a:avLst/>
          </a:prstGeom>
        </p:spPr>
      </p:pic>
      <p:pic>
        <p:nvPicPr>
          <p:cNvPr id="23" name="Picture 22">
            <a:extLst>
              <a:ext uri="{FF2B5EF4-FFF2-40B4-BE49-F238E27FC236}">
                <a16:creationId xmlns:a16="http://schemas.microsoft.com/office/drawing/2014/main" id="{68FE7835-08E0-4191-AD89-E4A16FCDA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6603" y="4951772"/>
            <a:ext cx="498794" cy="519576"/>
          </a:xfrm>
          <a:prstGeom prst="rect">
            <a:avLst/>
          </a:prstGeom>
        </p:spPr>
      </p:pic>
      <p:sp>
        <p:nvSpPr>
          <p:cNvPr id="26" name="Rectangle 25">
            <a:extLst>
              <a:ext uri="{FF2B5EF4-FFF2-40B4-BE49-F238E27FC236}">
                <a16:creationId xmlns:a16="http://schemas.microsoft.com/office/drawing/2014/main" id="{7F23EC5B-B5B2-4F6C-B7E2-725DCCDE61CA}"/>
              </a:ext>
            </a:extLst>
          </p:cNvPr>
          <p:cNvSpPr/>
          <p:nvPr/>
        </p:nvSpPr>
        <p:spPr>
          <a:xfrm>
            <a:off x="2330769" y="2624941"/>
            <a:ext cx="723900" cy="373939"/>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
        <p:nvSpPr>
          <p:cNvPr id="29" name="Rectangle 28">
            <a:extLst>
              <a:ext uri="{FF2B5EF4-FFF2-40B4-BE49-F238E27FC236}">
                <a16:creationId xmlns:a16="http://schemas.microsoft.com/office/drawing/2014/main" id="{04B39A28-818C-4C0D-AC53-A7E408073956}"/>
              </a:ext>
            </a:extLst>
          </p:cNvPr>
          <p:cNvSpPr/>
          <p:nvPr/>
        </p:nvSpPr>
        <p:spPr>
          <a:xfrm>
            <a:off x="2764240" y="3664758"/>
            <a:ext cx="757780" cy="342904"/>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
        <p:nvSpPr>
          <p:cNvPr id="30" name="Rectangle 29">
            <a:extLst>
              <a:ext uri="{FF2B5EF4-FFF2-40B4-BE49-F238E27FC236}">
                <a16:creationId xmlns:a16="http://schemas.microsoft.com/office/drawing/2014/main" id="{67D2E433-81F4-4FC0-B6FC-30649A6E93FE}"/>
              </a:ext>
            </a:extLst>
          </p:cNvPr>
          <p:cNvSpPr/>
          <p:nvPr/>
        </p:nvSpPr>
        <p:spPr>
          <a:xfrm>
            <a:off x="2330310" y="4694465"/>
            <a:ext cx="723900" cy="373939"/>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
        <p:nvSpPr>
          <p:cNvPr id="31" name="Rectangle 30">
            <a:extLst>
              <a:ext uri="{FF2B5EF4-FFF2-40B4-BE49-F238E27FC236}">
                <a16:creationId xmlns:a16="http://schemas.microsoft.com/office/drawing/2014/main" id="{2B00028F-D4EB-4F1A-8760-4A34406491CE}"/>
              </a:ext>
            </a:extLst>
          </p:cNvPr>
          <p:cNvSpPr/>
          <p:nvPr/>
        </p:nvSpPr>
        <p:spPr>
          <a:xfrm>
            <a:off x="2402290" y="3149903"/>
            <a:ext cx="723900" cy="373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
        <p:nvSpPr>
          <p:cNvPr id="32" name="Rectangle 31">
            <a:extLst>
              <a:ext uri="{FF2B5EF4-FFF2-40B4-BE49-F238E27FC236}">
                <a16:creationId xmlns:a16="http://schemas.microsoft.com/office/drawing/2014/main" id="{71A6BD63-6F13-4629-800A-672917ABF0C7}"/>
              </a:ext>
            </a:extLst>
          </p:cNvPr>
          <p:cNvSpPr/>
          <p:nvPr/>
        </p:nvSpPr>
        <p:spPr>
          <a:xfrm>
            <a:off x="2402290" y="4177370"/>
            <a:ext cx="723900" cy="373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
        <p:nvSpPr>
          <p:cNvPr id="33" name="Rectangle 32">
            <a:extLst>
              <a:ext uri="{FF2B5EF4-FFF2-40B4-BE49-F238E27FC236}">
                <a16:creationId xmlns:a16="http://schemas.microsoft.com/office/drawing/2014/main" id="{34705F20-EE05-488C-817C-AF259E7DFCD8}"/>
              </a:ext>
            </a:extLst>
          </p:cNvPr>
          <p:cNvSpPr/>
          <p:nvPr/>
        </p:nvSpPr>
        <p:spPr>
          <a:xfrm>
            <a:off x="2798120" y="5211560"/>
            <a:ext cx="723900" cy="373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Tree>
    <p:extLst>
      <p:ext uri="{BB962C8B-B14F-4D97-AF65-F5344CB8AC3E}">
        <p14:creationId xmlns:p14="http://schemas.microsoft.com/office/powerpoint/2010/main" val="52675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1" grpId="0" animBg="1"/>
      <p:bldP spid="32"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5301" y="4705451"/>
            <a:ext cx="10027577" cy="1938992"/>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a:t>
            </a:r>
          </a:p>
          <a:p>
            <a:r>
              <a:rPr lang="en-GB" sz="2400" dirty="0">
                <a:solidFill>
                  <a:srgbClr val="002060"/>
                </a:solidFill>
                <a:latin typeface="Century Gothic" panose="020B0502020202020204" pitchFamily="34" charset="0"/>
              </a:rPr>
              <a:t>			Elle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chien</a:t>
            </a:r>
            <a:r>
              <a:rPr lang="en-GB" sz="2400" dirty="0">
                <a:solidFill>
                  <a:srgbClr val="002060"/>
                </a:solidFill>
                <a:latin typeface="Century Gothic" panose="020B0502020202020204" pitchFamily="34" charset="0"/>
              </a:rPr>
              <a:t>.	She </a:t>
            </a:r>
            <a:r>
              <a:rPr lang="en-GB" sz="2400" b="1" dirty="0">
                <a:solidFill>
                  <a:srgbClr val="002060"/>
                </a:solidFill>
                <a:latin typeface="Century Gothic" panose="020B0502020202020204" pitchFamily="34" charset="0"/>
              </a:rPr>
              <a:t>has</a:t>
            </a:r>
            <a:r>
              <a:rPr lang="en-GB" sz="2400" dirty="0">
                <a:solidFill>
                  <a:srgbClr val="002060"/>
                </a:solidFill>
                <a:latin typeface="Century Gothic" panose="020B0502020202020204" pitchFamily="34" charset="0"/>
              </a:rPr>
              <a:t> a dog.</a:t>
            </a:r>
          </a:p>
          <a:p>
            <a:r>
              <a:rPr lang="en-GB" sz="2400" dirty="0">
                <a:solidFill>
                  <a:srgbClr val="002060"/>
                </a:solidFill>
                <a:latin typeface="Century Gothic" panose="020B0502020202020204" pitchFamily="34" charset="0"/>
              </a:rPr>
              <a:t>			Elle </a:t>
            </a:r>
            <a:r>
              <a:rPr lang="en-GB" sz="2400" b="1"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grande</a:t>
            </a:r>
            <a:r>
              <a:rPr lang="en-GB" sz="2400" dirty="0">
                <a:solidFill>
                  <a:srgbClr val="002060"/>
                </a:solidFill>
                <a:latin typeface="Century Gothic" panose="020B0502020202020204" pitchFamily="34" charset="0"/>
              </a:rPr>
              <a:t>.	She </a:t>
            </a:r>
            <a:r>
              <a:rPr lang="en-GB" sz="2400" b="1" dirty="0">
                <a:solidFill>
                  <a:srgbClr val="002060"/>
                </a:solidFill>
                <a:latin typeface="Century Gothic" panose="020B0502020202020204" pitchFamily="34" charset="0"/>
              </a:rPr>
              <a:t>is</a:t>
            </a:r>
            <a:r>
              <a:rPr lang="en-GB" sz="2400" dirty="0">
                <a:solidFill>
                  <a:srgbClr val="002060"/>
                </a:solidFill>
                <a:latin typeface="Century Gothic" panose="020B0502020202020204" pitchFamily="34" charset="0"/>
              </a:rPr>
              <a:t> tall.</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4" name="Title 3"/>
          <p:cNvSpPr>
            <a:spLocks noGrp="1"/>
          </p:cNvSpPr>
          <p:nvPr>
            <p:ph type="title"/>
          </p:nvPr>
        </p:nvSpPr>
        <p:spPr>
          <a:xfrm>
            <a:off x="0" y="213557"/>
            <a:ext cx="9057736" cy="647577"/>
          </a:xfrm>
        </p:spPr>
        <p:txBody>
          <a:bodyPr>
            <a:noAutofit/>
          </a:bodyPr>
          <a:lstStyle/>
          <a:p>
            <a:r>
              <a:rPr lang="en-GB" sz="3600" b="1" dirty="0">
                <a:solidFill>
                  <a:schemeClr val="bg1"/>
                </a:solidFill>
              </a:rPr>
              <a:t>Having</a:t>
            </a:r>
            <a:r>
              <a:rPr lang="en-GB" sz="2800" b="1" dirty="0">
                <a:solidFill>
                  <a:schemeClr val="bg1"/>
                </a:solidFill>
              </a:rPr>
              <a:t> </a:t>
            </a:r>
            <a:r>
              <a:rPr lang="en-GB" sz="3600" b="1" dirty="0">
                <a:solidFill>
                  <a:schemeClr val="bg1"/>
                </a:solidFill>
              </a:rPr>
              <a:t>and</a:t>
            </a:r>
            <a:r>
              <a:rPr lang="en-GB" sz="2800" b="1" dirty="0">
                <a:solidFill>
                  <a:schemeClr val="bg1"/>
                </a:solidFill>
              </a:rPr>
              <a:t> </a:t>
            </a:r>
            <a:r>
              <a:rPr lang="en-GB" sz="3600" b="1" dirty="0">
                <a:solidFill>
                  <a:schemeClr val="bg1"/>
                </a:solidFill>
              </a:rPr>
              <a:t>being (</a:t>
            </a:r>
            <a:r>
              <a:rPr lang="en-GB" sz="3600" b="1" dirty="0" err="1">
                <a:solidFill>
                  <a:schemeClr val="bg1"/>
                </a:solidFill>
              </a:rPr>
              <a:t>avoir</a:t>
            </a:r>
            <a:r>
              <a:rPr lang="en-GB" sz="3600" b="1" dirty="0">
                <a:solidFill>
                  <a:schemeClr val="bg1"/>
                </a:solidFill>
              </a:rPr>
              <a:t> et </a:t>
            </a:r>
            <a:r>
              <a:rPr lang="en-GB" sz="3600" b="1" dirty="0" err="1">
                <a:solidFill>
                  <a:schemeClr val="bg1"/>
                </a:solidFill>
              </a:rPr>
              <a:t>être</a:t>
            </a:r>
            <a:r>
              <a:rPr lang="en-GB" sz="3600" b="1" dirty="0">
                <a:solidFill>
                  <a:schemeClr val="bg1"/>
                </a:solidFill>
              </a:rPr>
              <a:t>)</a:t>
            </a:r>
            <a:endParaRPr lang="en-GB" sz="2800" b="1" dirty="0">
              <a:solidFill>
                <a:schemeClr val="bg1"/>
              </a:solidFill>
            </a:endParaRPr>
          </a:p>
        </p:txBody>
      </p:sp>
      <p:sp>
        <p:nvSpPr>
          <p:cNvPr id="3" name="TextBox 2"/>
          <p:cNvSpPr txBox="1"/>
          <p:nvPr/>
        </p:nvSpPr>
        <p:spPr>
          <a:xfrm>
            <a:off x="477486" y="1406099"/>
            <a:ext cx="10216444" cy="243143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avoir</a:t>
            </a:r>
            <a:r>
              <a:rPr lang="en-GB" sz="3200" dirty="0">
                <a:solidFill>
                  <a:srgbClr val="002060"/>
                </a:solidFill>
                <a:latin typeface="Century Gothic" panose="020B0502020202020204" pitchFamily="34" charset="0"/>
              </a:rPr>
              <a:t>		to have/having</a:t>
            </a: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il</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		he has</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elle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she has</a:t>
            </a:r>
          </a:p>
          <a:p>
            <a:endParaRPr lang="en-GB" sz="28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p>
        </p:txBody>
      </p:sp>
      <p:sp>
        <p:nvSpPr>
          <p:cNvPr id="10" name="TextBox 9"/>
          <p:cNvSpPr txBox="1"/>
          <p:nvPr/>
        </p:nvSpPr>
        <p:spPr>
          <a:xfrm>
            <a:off x="405301" y="3356894"/>
            <a:ext cx="10171945" cy="150810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être</a:t>
            </a:r>
            <a:r>
              <a:rPr lang="en-GB" sz="3200" b="1" i="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			to be/being</a:t>
            </a: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il</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he is</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elle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she is</a:t>
            </a:r>
          </a:p>
        </p:txBody>
      </p:sp>
      <p:sp>
        <p:nvSpPr>
          <p:cNvPr id="11" name="Rounded Rectangle 46">
            <a:extLst>
              <a:ext uri="{FF2B5EF4-FFF2-40B4-BE49-F238E27FC236}">
                <a16:creationId xmlns:a16="http://schemas.microsoft.com/office/drawing/2014/main" id="{6C1CC887-66E2-4112-B4E4-A693089179EA}"/>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36208B27-0FED-46E6-AD38-FA24F0C1574A}"/>
              </a:ext>
            </a:extLst>
          </p:cNvPr>
          <p:cNvSpPr txBox="1"/>
          <p:nvPr/>
        </p:nvSpPr>
        <p:spPr>
          <a:xfrm>
            <a:off x="180000" y="970847"/>
            <a:ext cx="117299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Remember, to talk about </a:t>
            </a:r>
            <a:r>
              <a:rPr lang="en-GB" sz="2400" b="1" dirty="0">
                <a:solidFill>
                  <a:srgbClr val="002060"/>
                </a:solidFill>
                <a:latin typeface="Century Gothic" panose="020B0502020202020204" pitchFamily="34" charset="0"/>
              </a:rPr>
              <a:t>having</a:t>
            </a:r>
            <a:r>
              <a:rPr lang="en-GB" sz="2400" dirty="0">
                <a:solidFill>
                  <a:srgbClr val="002060"/>
                </a:solidFill>
                <a:latin typeface="Century Gothic" panose="020B0502020202020204" pitchFamily="34" charset="0"/>
              </a:rPr>
              <a:t> something, use the verb </a:t>
            </a:r>
            <a:r>
              <a:rPr lang="en-GB" sz="2400" b="1" i="1" dirty="0" err="1">
                <a:solidFill>
                  <a:srgbClr val="002060"/>
                </a:solidFill>
                <a:latin typeface="Century Gothic" panose="020B0502020202020204" pitchFamily="34" charset="0"/>
              </a:rPr>
              <a:t>avoir</a:t>
            </a:r>
            <a:r>
              <a:rPr lang="en-GB" sz="2400" dirty="0">
                <a:solidFill>
                  <a:srgbClr val="002060"/>
                </a:solidFill>
                <a:latin typeface="Century Gothic" panose="020B0502020202020204" pitchFamily="34" charset="0"/>
              </a:rPr>
              <a:t>.</a:t>
            </a:r>
          </a:p>
        </p:txBody>
      </p:sp>
      <p:sp>
        <p:nvSpPr>
          <p:cNvPr id="14" name="TextBox 13">
            <a:extLst>
              <a:ext uri="{FF2B5EF4-FFF2-40B4-BE49-F238E27FC236}">
                <a16:creationId xmlns:a16="http://schemas.microsoft.com/office/drawing/2014/main" id="{FE665909-D0FA-42B6-A63F-C49CD675E068}"/>
              </a:ext>
            </a:extLst>
          </p:cNvPr>
          <p:cNvSpPr txBox="1"/>
          <p:nvPr/>
        </p:nvSpPr>
        <p:spPr>
          <a:xfrm>
            <a:off x="180000" y="2873014"/>
            <a:ext cx="117299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Remember, to talk about </a:t>
            </a:r>
            <a:r>
              <a:rPr lang="en-GB" sz="2400" b="1" dirty="0">
                <a:solidFill>
                  <a:srgbClr val="002060"/>
                </a:solidFill>
                <a:latin typeface="Century Gothic" panose="020B0502020202020204" pitchFamily="34" charset="0"/>
              </a:rPr>
              <a:t>being</a:t>
            </a:r>
            <a:r>
              <a:rPr lang="en-GB" sz="2400" dirty="0">
                <a:solidFill>
                  <a:srgbClr val="002060"/>
                </a:solidFill>
                <a:latin typeface="Century Gothic" panose="020B0502020202020204" pitchFamily="34" charset="0"/>
              </a:rPr>
              <a:t> something, use the verb </a:t>
            </a:r>
            <a:r>
              <a:rPr lang="en-GB" sz="2400" b="1" i="1" dirty="0" err="1">
                <a:solidFill>
                  <a:srgbClr val="002060"/>
                </a:solidFill>
                <a:latin typeface="Century Gothic" panose="020B0502020202020204" pitchFamily="34" charset="0"/>
              </a:rPr>
              <a:t>être</a:t>
            </a:r>
            <a:r>
              <a:rPr lang="en-GB" sz="2400" dirty="0">
                <a:solidFill>
                  <a:srgbClr val="002060"/>
                </a:solidFill>
                <a:latin typeface="Century Gothic" panose="020B0502020202020204" pitchFamily="34" charset="0"/>
              </a:rPr>
              <a:t>.</a:t>
            </a:r>
          </a:p>
        </p:txBody>
      </p:sp>
      <p:sp>
        <p:nvSpPr>
          <p:cNvPr id="6" name="Rectangle: Rounded Corners 5">
            <a:extLst>
              <a:ext uri="{FF2B5EF4-FFF2-40B4-BE49-F238E27FC236}">
                <a16:creationId xmlns:a16="http://schemas.microsoft.com/office/drawing/2014/main" id="{7CA68432-CC93-4C1A-BCAA-CCE44114AEDB}"/>
              </a:ext>
            </a:extLst>
          </p:cNvPr>
          <p:cNvSpPr/>
          <p:nvPr/>
        </p:nvSpPr>
        <p:spPr>
          <a:xfrm>
            <a:off x="5982252" y="2037163"/>
            <a:ext cx="1443487" cy="35157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F58A772-8FF5-4D9C-AFD3-AF75693344E0}"/>
              </a:ext>
            </a:extLst>
          </p:cNvPr>
          <p:cNvSpPr/>
          <p:nvPr/>
        </p:nvSpPr>
        <p:spPr>
          <a:xfrm>
            <a:off x="6044960" y="2479599"/>
            <a:ext cx="1443487" cy="35157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B2F6396-9356-4159-907E-C9131C5E354B}"/>
              </a:ext>
            </a:extLst>
          </p:cNvPr>
          <p:cNvSpPr/>
          <p:nvPr/>
        </p:nvSpPr>
        <p:spPr>
          <a:xfrm>
            <a:off x="5982251" y="1502242"/>
            <a:ext cx="3696587" cy="4317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66529C79-584C-472D-8569-F36B5C852420}"/>
              </a:ext>
            </a:extLst>
          </p:cNvPr>
          <p:cNvSpPr/>
          <p:nvPr/>
        </p:nvSpPr>
        <p:spPr>
          <a:xfrm>
            <a:off x="5982251" y="3493786"/>
            <a:ext cx="2764934" cy="43460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33534EAD-01F8-45D1-9506-53791D584911}"/>
              </a:ext>
            </a:extLst>
          </p:cNvPr>
          <p:cNvSpPr/>
          <p:nvPr/>
        </p:nvSpPr>
        <p:spPr>
          <a:xfrm>
            <a:off x="5921231" y="3964071"/>
            <a:ext cx="1443487" cy="35157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FEB7A811-C6F2-4A80-A0E4-0E4AB34FDECC}"/>
              </a:ext>
            </a:extLst>
          </p:cNvPr>
          <p:cNvSpPr/>
          <p:nvPr/>
        </p:nvSpPr>
        <p:spPr>
          <a:xfrm>
            <a:off x="5921231" y="4447372"/>
            <a:ext cx="1443487" cy="35157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EA92E6D5-144E-4787-8A74-19C174E2F328}"/>
              </a:ext>
            </a:extLst>
          </p:cNvPr>
          <p:cNvSpPr/>
          <p:nvPr/>
        </p:nvSpPr>
        <p:spPr>
          <a:xfrm>
            <a:off x="5921231" y="5118413"/>
            <a:ext cx="2825954" cy="3507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B649702F-F84B-4962-96D0-E9A5A20ED755}"/>
              </a:ext>
            </a:extLst>
          </p:cNvPr>
          <p:cNvSpPr/>
          <p:nvPr/>
        </p:nvSpPr>
        <p:spPr>
          <a:xfrm>
            <a:off x="5921231" y="5557127"/>
            <a:ext cx="1900646" cy="3507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10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12" grpId="0" animBg="1"/>
      <p:bldP spid="15"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
            <a:extLst>
              <a:ext uri="{FF2B5EF4-FFF2-40B4-BE49-F238E27FC236}">
                <a16:creationId xmlns:a16="http://schemas.microsoft.com/office/drawing/2014/main" id="{B5CB9CBA-1970-4508-B141-F8AFADDBB761}"/>
              </a:ext>
            </a:extLst>
          </p:cNvPr>
          <p:cNvSpPr>
            <a:spLocks noGrp="1"/>
          </p:cNvSpPr>
          <p:nvPr>
            <p:ph type="title"/>
          </p:nvPr>
        </p:nvSpPr>
        <p:spPr/>
        <p:txBody>
          <a:bodyPr>
            <a:normAutofit/>
          </a:bodyPr>
          <a:lstStyle/>
          <a:p>
            <a:r>
              <a:rPr lang="en-GB" sz="3600" b="1" dirty="0" err="1">
                <a:solidFill>
                  <a:schemeClr val="bg1"/>
                </a:solidFill>
              </a:rPr>
              <a:t>Avoir</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être</a:t>
            </a:r>
            <a:r>
              <a:rPr lang="en-GB" sz="3600" b="1" dirty="0">
                <a:solidFill>
                  <a:schemeClr val="bg1"/>
                </a:solidFill>
              </a:rPr>
              <a:t> ?</a:t>
            </a:r>
          </a:p>
        </p:txBody>
      </p:sp>
      <p:sp>
        <p:nvSpPr>
          <p:cNvPr id="23" name="Rounded Rectangle 46">
            <a:extLst>
              <a:ext uri="{FF2B5EF4-FFF2-40B4-BE49-F238E27FC236}">
                <a16:creationId xmlns:a16="http://schemas.microsoft.com/office/drawing/2014/main" id="{B0027B25-A1C2-4E42-B428-9D98EED40A73}"/>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2746927-6495-469B-935F-22D0D34A1AE5}"/>
              </a:ext>
            </a:extLst>
          </p:cNvPr>
          <p:cNvSpPr txBox="1"/>
          <p:nvPr/>
        </p:nvSpPr>
        <p:spPr>
          <a:xfrm>
            <a:off x="4366483" y="204024"/>
            <a:ext cx="6527697" cy="584775"/>
          </a:xfrm>
          <a:prstGeom prst="rect">
            <a:avLst/>
          </a:prstGeom>
          <a:noFill/>
        </p:spPr>
        <p:txBody>
          <a:bodyPr wrap="square" rtlCol="0">
            <a:spAutoFit/>
          </a:bodyPr>
          <a:lstStyle/>
          <a:p>
            <a:r>
              <a:rPr lang="en-GB" sz="3200" dirty="0" err="1">
                <a:solidFill>
                  <a:srgbClr val="0055A5"/>
                </a:solidFill>
              </a:rPr>
              <a:t>Écoute</a:t>
            </a:r>
            <a:r>
              <a:rPr lang="en-GB" sz="3200" dirty="0">
                <a:solidFill>
                  <a:srgbClr val="0055A5"/>
                </a:solidFill>
              </a:rPr>
              <a:t>. </a:t>
            </a:r>
            <a:r>
              <a:rPr lang="en-GB" sz="3200" dirty="0" err="1">
                <a:solidFill>
                  <a:srgbClr val="0055A5"/>
                </a:solidFill>
              </a:rPr>
              <a:t>Écris</a:t>
            </a:r>
            <a:r>
              <a:rPr lang="en-GB" sz="3200" dirty="0">
                <a:solidFill>
                  <a:srgbClr val="0055A5"/>
                </a:solidFill>
              </a:rPr>
              <a:t> </a:t>
            </a:r>
            <a:r>
              <a:rPr lang="en-GB" sz="3200" dirty="0" err="1">
                <a:solidFill>
                  <a:srgbClr val="0055A5"/>
                </a:solidFill>
              </a:rPr>
              <a:t>en</a:t>
            </a:r>
            <a:r>
              <a:rPr lang="en-GB" sz="3200" dirty="0">
                <a:solidFill>
                  <a:srgbClr val="0055A5"/>
                </a:solidFill>
              </a:rPr>
              <a:t> </a:t>
            </a:r>
            <a:r>
              <a:rPr lang="en-GB" sz="3200" dirty="0" err="1">
                <a:solidFill>
                  <a:srgbClr val="0055A5"/>
                </a:solidFill>
              </a:rPr>
              <a:t>anglais</a:t>
            </a:r>
            <a:r>
              <a:rPr lang="en-GB" sz="3200" dirty="0">
                <a:solidFill>
                  <a:srgbClr val="0055A5"/>
                </a:solidFill>
              </a:rPr>
              <a:t>.</a:t>
            </a:r>
          </a:p>
        </p:txBody>
      </p:sp>
      <p:graphicFrame>
        <p:nvGraphicFramePr>
          <p:cNvPr id="18" name="Content Placeholder 5">
            <a:extLst>
              <a:ext uri="{FF2B5EF4-FFF2-40B4-BE49-F238E27FC236}">
                <a16:creationId xmlns:a16="http://schemas.microsoft.com/office/drawing/2014/main" id="{D2BFBBB4-8534-4ABB-AB53-30887EB6A31F}"/>
              </a:ext>
            </a:extLst>
          </p:cNvPr>
          <p:cNvGraphicFramePr>
            <a:graphicFrameLocks/>
          </p:cNvGraphicFramePr>
          <p:nvPr>
            <p:extLst>
              <p:ext uri="{D42A27DB-BD31-4B8C-83A1-F6EECF244321}">
                <p14:modId xmlns:p14="http://schemas.microsoft.com/office/powerpoint/2010/main" val="3117988662"/>
              </p:ext>
            </p:extLst>
          </p:nvPr>
        </p:nvGraphicFramePr>
        <p:xfrm>
          <a:off x="234162" y="1007607"/>
          <a:ext cx="11675757" cy="5133604"/>
        </p:xfrm>
        <a:graphic>
          <a:graphicData uri="http://schemas.openxmlformats.org/drawingml/2006/table">
            <a:tbl>
              <a:tblPr firstRow="1" bandRow="1">
                <a:tableStyleId>{BC89EF96-8CEA-46FF-86C4-4CE0E7609802}</a:tableStyleId>
              </a:tblPr>
              <a:tblGrid>
                <a:gridCol w="1063179">
                  <a:extLst>
                    <a:ext uri="{9D8B030D-6E8A-4147-A177-3AD203B41FA5}">
                      <a16:colId xmlns:a16="http://schemas.microsoft.com/office/drawing/2014/main" val="65936079"/>
                    </a:ext>
                  </a:extLst>
                </a:gridCol>
                <a:gridCol w="5306289">
                  <a:extLst>
                    <a:ext uri="{9D8B030D-6E8A-4147-A177-3AD203B41FA5}">
                      <a16:colId xmlns:a16="http://schemas.microsoft.com/office/drawing/2014/main" val="3317005183"/>
                    </a:ext>
                  </a:extLst>
                </a:gridCol>
                <a:gridCol w="5306289">
                  <a:extLst>
                    <a:ext uri="{9D8B030D-6E8A-4147-A177-3AD203B41FA5}">
                      <a16:colId xmlns:a16="http://schemas.microsoft.com/office/drawing/2014/main" val="4293147557"/>
                    </a:ext>
                  </a:extLst>
                </a:gridCol>
              </a:tblGrid>
              <a:tr h="719940">
                <a:tc>
                  <a:txBody>
                    <a:bodyPr/>
                    <a:lstStyle/>
                    <a:p>
                      <a:endParaRPr lang="en-GB" dirty="0"/>
                    </a:p>
                  </a:txBody>
                  <a:tcPr/>
                </a:tc>
                <a:tc>
                  <a:txBody>
                    <a:bodyPr/>
                    <a:lstStyle/>
                    <a:p>
                      <a:pPr algn="ctr"/>
                      <a:r>
                        <a:rPr lang="en-GB" sz="2800" dirty="0">
                          <a:solidFill>
                            <a:srgbClr val="0055A5"/>
                          </a:solidFill>
                        </a:rPr>
                        <a:t>having</a:t>
                      </a:r>
                      <a:endParaRPr lang="en-GB" sz="2800" dirty="0">
                        <a:solidFill>
                          <a:srgbClr val="0055A5"/>
                        </a:solidFill>
                        <a:latin typeface="Century Gothic" panose="020B0502020202020204" pitchFamily="34" charset="0"/>
                      </a:endParaRPr>
                    </a:p>
                  </a:txBody>
                  <a:tcPr anchor="ctr"/>
                </a:tc>
                <a:tc>
                  <a:txBody>
                    <a:bodyPr/>
                    <a:lstStyle/>
                    <a:p>
                      <a:pPr algn="ctr"/>
                      <a:r>
                        <a:rPr lang="en-GB" sz="2800" dirty="0">
                          <a:solidFill>
                            <a:srgbClr val="0055A5"/>
                          </a:solidFill>
                        </a:rPr>
                        <a:t>being</a:t>
                      </a:r>
                      <a:endParaRPr lang="en-GB" sz="2800" dirty="0">
                        <a:solidFill>
                          <a:srgbClr val="0055A5"/>
                        </a:solidFill>
                        <a:latin typeface="Century Gothic" panose="020B0502020202020204" pitchFamily="34" charset="0"/>
                      </a:endParaRPr>
                    </a:p>
                  </a:txBody>
                  <a:tcPr anchor="ctr"/>
                </a:tc>
                <a:extLst>
                  <a:ext uri="{0D108BD9-81ED-4DB2-BD59-A6C34878D82A}">
                    <a16:rowId xmlns:a16="http://schemas.microsoft.com/office/drawing/2014/main" val="3585969815"/>
                  </a:ext>
                </a:extLst>
              </a:tr>
              <a:tr h="719940">
                <a:tc>
                  <a:txBody>
                    <a:bodyPr/>
                    <a:lstStyle/>
                    <a:p>
                      <a:endParaRPr lang="en-GB" sz="2800" b="1" dirty="0">
                        <a:solidFill>
                          <a:srgbClr val="002060"/>
                        </a:solidFill>
                        <a:latin typeface="Century Gothic" panose="020B0502020202020204" pitchFamily="34" charset="0"/>
                      </a:endParaRPr>
                    </a:p>
                  </a:txBody>
                  <a:tcPr/>
                </a:tc>
                <a:tc>
                  <a:txBody>
                    <a:bodyPr/>
                    <a:lstStyle/>
                    <a:p>
                      <a:endParaRPr lang="en-GB" dirty="0">
                        <a:solidFill>
                          <a:srgbClr val="0055A5"/>
                        </a:solidFill>
                      </a:endParaRPr>
                    </a:p>
                  </a:txBody>
                  <a:tcPr anchor="ctr"/>
                </a:tc>
                <a:tc>
                  <a:txBody>
                    <a:bodyPr/>
                    <a:lstStyle/>
                    <a:p>
                      <a:r>
                        <a:rPr lang="en-GB" dirty="0">
                          <a:solidFill>
                            <a:srgbClr val="0055A5"/>
                          </a:solidFill>
                        </a:rPr>
                        <a:t>           </a:t>
                      </a:r>
                      <a:endParaRPr lang="en-GB" sz="2400" dirty="0">
                        <a:solidFill>
                          <a:srgbClr val="0055A5"/>
                        </a:solidFill>
                        <a:latin typeface="Century Gothic" panose="020B0502020202020204" pitchFamily="34" charset="0"/>
                      </a:endParaRPr>
                    </a:p>
                  </a:txBody>
                  <a:tcPr anchor="ctr"/>
                </a:tc>
                <a:extLst>
                  <a:ext uri="{0D108BD9-81ED-4DB2-BD59-A6C34878D82A}">
                    <a16:rowId xmlns:a16="http://schemas.microsoft.com/office/drawing/2014/main" val="720189548"/>
                  </a:ext>
                </a:extLst>
              </a:tr>
              <a:tr h="719940">
                <a:tc>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568798639"/>
                  </a:ext>
                </a:extLst>
              </a:tr>
              <a:tr h="719940">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2049515245"/>
                  </a:ext>
                </a:extLst>
              </a:tr>
              <a:tr h="719940">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1318049299"/>
                  </a:ext>
                </a:extLst>
              </a:tr>
              <a:tr h="719940">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2333934784"/>
                  </a:ext>
                </a:extLst>
              </a:tr>
              <a:tr h="81396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3033093083"/>
                  </a:ext>
                </a:extLst>
              </a:tr>
            </a:tbl>
          </a:graphicData>
        </a:graphic>
      </p:graphicFrame>
      <p:sp>
        <p:nvSpPr>
          <p:cNvPr id="22" name="Action Button: Custom 2">
            <a:hlinkClick r:id="" action="ppaction://noaction" highlightClick="1">
              <a:snd r:embed="rId3" name="week 5_slide 4_item 1.wav"/>
            </a:hlinkClick>
            <a:extLst>
              <a:ext uri="{FF2B5EF4-FFF2-40B4-BE49-F238E27FC236}">
                <a16:creationId xmlns:a16="http://schemas.microsoft.com/office/drawing/2014/main" id="{D02A2181-F85C-43CD-B01C-0A170D553344}"/>
              </a:ext>
            </a:extLst>
          </p:cNvPr>
          <p:cNvSpPr/>
          <p:nvPr/>
        </p:nvSpPr>
        <p:spPr>
          <a:xfrm>
            <a:off x="487325" y="1838558"/>
            <a:ext cx="575473" cy="51835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1</a:t>
            </a:r>
          </a:p>
        </p:txBody>
      </p:sp>
      <p:sp>
        <p:nvSpPr>
          <p:cNvPr id="24" name="Action Button: Custom 14">
            <a:hlinkClick r:id="" action="ppaction://noaction" highlightClick="1">
              <a:snd r:embed="rId4" name="week 5_slide 4_item 2.wav"/>
            </a:hlinkClick>
            <a:extLst>
              <a:ext uri="{FF2B5EF4-FFF2-40B4-BE49-F238E27FC236}">
                <a16:creationId xmlns:a16="http://schemas.microsoft.com/office/drawing/2014/main" id="{2D752A3C-9463-46CA-9435-01EF1B8B3958}"/>
              </a:ext>
            </a:extLst>
          </p:cNvPr>
          <p:cNvSpPr/>
          <p:nvPr/>
        </p:nvSpPr>
        <p:spPr>
          <a:xfrm>
            <a:off x="504579" y="2535323"/>
            <a:ext cx="575473" cy="51835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2</a:t>
            </a:r>
          </a:p>
        </p:txBody>
      </p:sp>
      <p:sp>
        <p:nvSpPr>
          <p:cNvPr id="25" name="Action Button: Custom 15">
            <a:hlinkClick r:id="" action="ppaction://noaction" highlightClick="1">
              <a:snd r:embed="rId5" name="week 5_slide 4_item 3.wav"/>
            </a:hlinkClick>
            <a:extLst>
              <a:ext uri="{FF2B5EF4-FFF2-40B4-BE49-F238E27FC236}">
                <a16:creationId xmlns:a16="http://schemas.microsoft.com/office/drawing/2014/main" id="{9693E187-BFD8-4889-8FA6-C5AB6202668F}"/>
              </a:ext>
            </a:extLst>
          </p:cNvPr>
          <p:cNvSpPr/>
          <p:nvPr/>
        </p:nvSpPr>
        <p:spPr>
          <a:xfrm>
            <a:off x="504579" y="3254343"/>
            <a:ext cx="575473" cy="54118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3</a:t>
            </a:r>
          </a:p>
        </p:txBody>
      </p:sp>
      <p:sp>
        <p:nvSpPr>
          <p:cNvPr id="26" name="Action Button: Custom 16">
            <a:hlinkClick r:id="" action="ppaction://noaction" highlightClick="1">
              <a:snd r:embed="rId6" name="week 5_slide 4_item 4b.wav"/>
            </a:hlinkClick>
            <a:extLst>
              <a:ext uri="{FF2B5EF4-FFF2-40B4-BE49-F238E27FC236}">
                <a16:creationId xmlns:a16="http://schemas.microsoft.com/office/drawing/2014/main" id="{F59F8353-DA72-4973-BBE5-5C7A210D270B}"/>
              </a:ext>
            </a:extLst>
          </p:cNvPr>
          <p:cNvSpPr/>
          <p:nvPr/>
        </p:nvSpPr>
        <p:spPr>
          <a:xfrm>
            <a:off x="504579" y="3991612"/>
            <a:ext cx="575473" cy="52293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4</a:t>
            </a:r>
          </a:p>
        </p:txBody>
      </p:sp>
      <p:sp>
        <p:nvSpPr>
          <p:cNvPr id="28" name="Action Button: Custom 39">
            <a:hlinkClick r:id="" action="ppaction://noaction" highlightClick="1">
              <a:snd r:embed="rId7" name="week 5_slide 4_item 5.wav"/>
            </a:hlinkClick>
            <a:extLst>
              <a:ext uri="{FF2B5EF4-FFF2-40B4-BE49-F238E27FC236}">
                <a16:creationId xmlns:a16="http://schemas.microsoft.com/office/drawing/2014/main" id="{532BC98A-0964-4D42-BE3E-B05620C53756}"/>
              </a:ext>
            </a:extLst>
          </p:cNvPr>
          <p:cNvSpPr/>
          <p:nvPr/>
        </p:nvSpPr>
        <p:spPr>
          <a:xfrm>
            <a:off x="487326" y="4692953"/>
            <a:ext cx="575472" cy="51835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5</a:t>
            </a:r>
          </a:p>
        </p:txBody>
      </p:sp>
      <p:sp>
        <p:nvSpPr>
          <p:cNvPr id="33" name="Action Button: Custom 40">
            <a:hlinkClick r:id="" action="ppaction://noaction" highlightClick="1">
              <a:snd r:embed="rId8" name="week 5_slide 4_item 6.wav"/>
            </a:hlinkClick>
            <a:extLst>
              <a:ext uri="{FF2B5EF4-FFF2-40B4-BE49-F238E27FC236}">
                <a16:creationId xmlns:a16="http://schemas.microsoft.com/office/drawing/2014/main" id="{EA289313-554A-49B8-80C3-231CF5E7B67C}"/>
              </a:ext>
            </a:extLst>
          </p:cNvPr>
          <p:cNvSpPr/>
          <p:nvPr/>
        </p:nvSpPr>
        <p:spPr>
          <a:xfrm>
            <a:off x="504579" y="5440557"/>
            <a:ext cx="575472" cy="563298"/>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6</a:t>
            </a:r>
          </a:p>
        </p:txBody>
      </p:sp>
      <p:pic>
        <p:nvPicPr>
          <p:cNvPr id="34" name="Picture 33">
            <a:extLst>
              <a:ext uri="{FF2B5EF4-FFF2-40B4-BE49-F238E27FC236}">
                <a16:creationId xmlns:a16="http://schemas.microsoft.com/office/drawing/2014/main" id="{852EB323-836B-4CB6-99D6-60B74A1617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6260" y="2427152"/>
            <a:ext cx="497931" cy="518677"/>
          </a:xfrm>
          <a:prstGeom prst="rect">
            <a:avLst/>
          </a:prstGeom>
        </p:spPr>
      </p:pic>
      <p:pic>
        <p:nvPicPr>
          <p:cNvPr id="35" name="Picture 34">
            <a:extLst>
              <a:ext uri="{FF2B5EF4-FFF2-40B4-BE49-F238E27FC236}">
                <a16:creationId xmlns:a16="http://schemas.microsoft.com/office/drawing/2014/main" id="{6D9FB616-8435-4E5A-A385-3C10DB8086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1519" y="3981051"/>
            <a:ext cx="497931" cy="518677"/>
          </a:xfrm>
          <a:prstGeom prst="rect">
            <a:avLst/>
          </a:prstGeom>
        </p:spPr>
      </p:pic>
      <p:pic>
        <p:nvPicPr>
          <p:cNvPr id="36" name="Picture 35">
            <a:extLst>
              <a:ext uri="{FF2B5EF4-FFF2-40B4-BE49-F238E27FC236}">
                <a16:creationId xmlns:a16="http://schemas.microsoft.com/office/drawing/2014/main" id="{6EE9DB84-B120-4B96-BE91-2BCD1A600E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4361" y="3266165"/>
            <a:ext cx="497931" cy="518677"/>
          </a:xfrm>
          <a:prstGeom prst="rect">
            <a:avLst/>
          </a:prstGeom>
        </p:spPr>
      </p:pic>
      <p:pic>
        <p:nvPicPr>
          <p:cNvPr id="37" name="Picture 36">
            <a:extLst>
              <a:ext uri="{FF2B5EF4-FFF2-40B4-BE49-F238E27FC236}">
                <a16:creationId xmlns:a16="http://schemas.microsoft.com/office/drawing/2014/main" id="{7D0BD075-4D82-4C4A-945C-B0BD873F60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6259" y="4661023"/>
            <a:ext cx="497931" cy="518677"/>
          </a:xfrm>
          <a:prstGeom prst="rect">
            <a:avLst/>
          </a:prstGeom>
        </p:spPr>
      </p:pic>
      <p:pic>
        <p:nvPicPr>
          <p:cNvPr id="38" name="Picture 37">
            <a:extLst>
              <a:ext uri="{FF2B5EF4-FFF2-40B4-BE49-F238E27FC236}">
                <a16:creationId xmlns:a16="http://schemas.microsoft.com/office/drawing/2014/main" id="{C4407308-5FDF-4DDF-AE3F-23AB88B10B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1519" y="5522363"/>
            <a:ext cx="470350" cy="489947"/>
          </a:xfrm>
          <a:prstGeom prst="rect">
            <a:avLst/>
          </a:prstGeom>
        </p:spPr>
      </p:pic>
      <p:pic>
        <p:nvPicPr>
          <p:cNvPr id="39" name="Picture 38">
            <a:extLst>
              <a:ext uri="{FF2B5EF4-FFF2-40B4-BE49-F238E27FC236}">
                <a16:creationId xmlns:a16="http://schemas.microsoft.com/office/drawing/2014/main" id="{DBD0A917-2150-4412-9F0F-B3DE011F69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8803" y="1774238"/>
            <a:ext cx="497931" cy="518677"/>
          </a:xfrm>
          <a:prstGeom prst="rect">
            <a:avLst/>
          </a:prstGeom>
        </p:spPr>
      </p:pic>
      <p:sp>
        <p:nvSpPr>
          <p:cNvPr id="40" name="TextBox 39">
            <a:extLst>
              <a:ext uri="{FF2B5EF4-FFF2-40B4-BE49-F238E27FC236}">
                <a16:creationId xmlns:a16="http://schemas.microsoft.com/office/drawing/2014/main" id="{172ED070-2289-4B1D-8011-7F88FB238170}"/>
              </a:ext>
            </a:extLst>
          </p:cNvPr>
          <p:cNvSpPr txBox="1"/>
          <p:nvPr/>
        </p:nvSpPr>
        <p:spPr>
          <a:xfrm>
            <a:off x="7214614" y="1877904"/>
            <a:ext cx="4827764" cy="461665"/>
          </a:xfrm>
          <a:prstGeom prst="rect">
            <a:avLst/>
          </a:prstGeom>
          <a:noFill/>
        </p:spPr>
        <p:txBody>
          <a:bodyPr wrap="square" rtlCol="0">
            <a:spAutoFit/>
          </a:bodyPr>
          <a:lstStyle/>
          <a:p>
            <a:r>
              <a:rPr lang="en-GB" sz="2400" b="1" dirty="0">
                <a:solidFill>
                  <a:srgbClr val="0055A5"/>
                </a:solidFill>
                <a:latin typeface="Century Gothic" panose="020B0502020202020204" pitchFamily="34" charset="0"/>
              </a:rPr>
              <a:t>He is a nice teacher.</a:t>
            </a:r>
            <a:endParaRPr lang="en-GB" sz="2400" b="1" dirty="0">
              <a:solidFill>
                <a:srgbClr val="0055A5"/>
              </a:solidFill>
            </a:endParaRPr>
          </a:p>
        </p:txBody>
      </p:sp>
      <p:sp>
        <p:nvSpPr>
          <p:cNvPr id="41" name="TextBox 40">
            <a:extLst>
              <a:ext uri="{FF2B5EF4-FFF2-40B4-BE49-F238E27FC236}">
                <a16:creationId xmlns:a16="http://schemas.microsoft.com/office/drawing/2014/main" id="{2D039B95-1439-45FC-9CD4-642E402819A9}"/>
              </a:ext>
            </a:extLst>
          </p:cNvPr>
          <p:cNvSpPr txBox="1"/>
          <p:nvPr/>
        </p:nvSpPr>
        <p:spPr>
          <a:xfrm>
            <a:off x="1851883" y="2562606"/>
            <a:ext cx="6239694" cy="461665"/>
          </a:xfrm>
          <a:prstGeom prst="rect">
            <a:avLst/>
          </a:prstGeom>
          <a:noFill/>
        </p:spPr>
        <p:txBody>
          <a:bodyPr wrap="square" rtlCol="0">
            <a:spAutoFit/>
          </a:bodyPr>
          <a:lstStyle/>
          <a:p>
            <a:r>
              <a:rPr lang="en-GB" sz="2400" b="1" dirty="0">
                <a:solidFill>
                  <a:srgbClr val="0055A5"/>
                </a:solidFill>
                <a:latin typeface="Century Gothic" panose="020B0502020202020204" pitchFamily="34" charset="0"/>
              </a:rPr>
              <a:t>He has an interesting teacher.</a:t>
            </a:r>
            <a:endParaRPr lang="en-GB" sz="2400" b="1" dirty="0">
              <a:solidFill>
                <a:srgbClr val="0055A5"/>
              </a:solidFill>
            </a:endParaRPr>
          </a:p>
        </p:txBody>
      </p:sp>
      <p:sp>
        <p:nvSpPr>
          <p:cNvPr id="42" name="TextBox 41">
            <a:extLst>
              <a:ext uri="{FF2B5EF4-FFF2-40B4-BE49-F238E27FC236}">
                <a16:creationId xmlns:a16="http://schemas.microsoft.com/office/drawing/2014/main" id="{C0EF8DBF-E1D0-4439-B32D-2F0DB33D9F15}"/>
              </a:ext>
            </a:extLst>
          </p:cNvPr>
          <p:cNvSpPr txBox="1"/>
          <p:nvPr/>
        </p:nvSpPr>
        <p:spPr>
          <a:xfrm>
            <a:off x="1974191" y="3266333"/>
            <a:ext cx="4118122" cy="461665"/>
          </a:xfrm>
          <a:prstGeom prst="rect">
            <a:avLst/>
          </a:prstGeom>
          <a:noFill/>
        </p:spPr>
        <p:txBody>
          <a:bodyPr wrap="square" rtlCol="0">
            <a:spAutoFit/>
          </a:bodyPr>
          <a:lstStyle/>
          <a:p>
            <a:r>
              <a:rPr lang="en-GB" sz="2400" b="1" dirty="0">
                <a:solidFill>
                  <a:srgbClr val="0055A5"/>
                </a:solidFill>
                <a:latin typeface="Century Gothic" panose="020B0502020202020204" pitchFamily="34" charset="0"/>
              </a:rPr>
              <a:t>She has a funny friend.</a:t>
            </a:r>
            <a:endParaRPr lang="en-GB" sz="2400" b="1" dirty="0">
              <a:solidFill>
                <a:srgbClr val="0055A5"/>
              </a:solidFill>
            </a:endParaRPr>
          </a:p>
        </p:txBody>
      </p:sp>
      <p:sp>
        <p:nvSpPr>
          <p:cNvPr id="43" name="TextBox 42">
            <a:extLst>
              <a:ext uri="{FF2B5EF4-FFF2-40B4-BE49-F238E27FC236}">
                <a16:creationId xmlns:a16="http://schemas.microsoft.com/office/drawing/2014/main" id="{18E5D4B5-2200-4C0A-8E20-88000F2B19E3}"/>
              </a:ext>
            </a:extLst>
          </p:cNvPr>
          <p:cNvSpPr txBox="1"/>
          <p:nvPr/>
        </p:nvSpPr>
        <p:spPr>
          <a:xfrm>
            <a:off x="7229450" y="3978780"/>
            <a:ext cx="3087538" cy="461665"/>
          </a:xfrm>
          <a:prstGeom prst="rect">
            <a:avLst/>
          </a:prstGeom>
          <a:noFill/>
        </p:spPr>
        <p:txBody>
          <a:bodyPr wrap="square" rtlCol="0">
            <a:spAutoFit/>
          </a:bodyPr>
          <a:lstStyle/>
          <a:p>
            <a:r>
              <a:rPr lang="en-GB" sz="2400" b="1" dirty="0">
                <a:solidFill>
                  <a:srgbClr val="0055A5"/>
                </a:solidFill>
                <a:latin typeface="Century Gothic" panose="020B0502020202020204" pitchFamily="34" charset="0"/>
              </a:rPr>
              <a:t>I am French.</a:t>
            </a:r>
            <a:endParaRPr lang="en-GB" sz="2400" b="1" dirty="0">
              <a:solidFill>
                <a:srgbClr val="0055A5"/>
              </a:solidFill>
            </a:endParaRPr>
          </a:p>
        </p:txBody>
      </p:sp>
      <p:sp>
        <p:nvSpPr>
          <p:cNvPr id="44" name="TextBox 43">
            <a:extLst>
              <a:ext uri="{FF2B5EF4-FFF2-40B4-BE49-F238E27FC236}">
                <a16:creationId xmlns:a16="http://schemas.microsoft.com/office/drawing/2014/main" id="{AF43BF16-103C-42E1-A8C8-45AEC41026E6}"/>
              </a:ext>
            </a:extLst>
          </p:cNvPr>
          <p:cNvSpPr txBox="1"/>
          <p:nvPr/>
        </p:nvSpPr>
        <p:spPr>
          <a:xfrm>
            <a:off x="1851884" y="4750633"/>
            <a:ext cx="4926920" cy="461665"/>
          </a:xfrm>
          <a:prstGeom prst="rect">
            <a:avLst/>
          </a:prstGeom>
          <a:noFill/>
        </p:spPr>
        <p:txBody>
          <a:bodyPr wrap="square" rtlCol="0">
            <a:spAutoFit/>
          </a:bodyPr>
          <a:lstStyle/>
          <a:p>
            <a:r>
              <a:rPr lang="en-GB" sz="2400" b="1" dirty="0">
                <a:solidFill>
                  <a:srgbClr val="0055A5"/>
                </a:solidFill>
                <a:latin typeface="Century Gothic" panose="020B0502020202020204" pitchFamily="34" charset="0"/>
              </a:rPr>
              <a:t>Do you have an English friend?</a:t>
            </a:r>
            <a:endParaRPr lang="en-GB" sz="2400" b="1" dirty="0">
              <a:solidFill>
                <a:srgbClr val="0055A5"/>
              </a:solidFill>
            </a:endParaRPr>
          </a:p>
        </p:txBody>
      </p:sp>
      <p:sp>
        <p:nvSpPr>
          <p:cNvPr id="45" name="TextBox 44">
            <a:extLst>
              <a:ext uri="{FF2B5EF4-FFF2-40B4-BE49-F238E27FC236}">
                <a16:creationId xmlns:a16="http://schemas.microsoft.com/office/drawing/2014/main" id="{3F97DB0A-F334-48DB-9D82-B10CE9A7F7B9}"/>
              </a:ext>
            </a:extLst>
          </p:cNvPr>
          <p:cNvSpPr txBox="1"/>
          <p:nvPr/>
        </p:nvSpPr>
        <p:spPr>
          <a:xfrm>
            <a:off x="7201869" y="5527846"/>
            <a:ext cx="5148400" cy="461665"/>
          </a:xfrm>
          <a:prstGeom prst="rect">
            <a:avLst/>
          </a:prstGeom>
          <a:noFill/>
        </p:spPr>
        <p:txBody>
          <a:bodyPr wrap="square" rtlCol="0">
            <a:spAutoFit/>
          </a:bodyPr>
          <a:lstStyle/>
          <a:p>
            <a:r>
              <a:rPr lang="en-GB" sz="2400" b="1" dirty="0">
                <a:solidFill>
                  <a:srgbClr val="0055A5"/>
                </a:solidFill>
                <a:latin typeface="Century Gothic" panose="020B0502020202020204" pitchFamily="34" charset="0"/>
              </a:rPr>
              <a:t>She is a nice woman.</a:t>
            </a:r>
            <a:endParaRPr lang="en-GB" sz="2400" b="1" dirty="0">
              <a:solidFill>
                <a:srgbClr val="0055A5"/>
              </a:solidFill>
            </a:endParaRPr>
          </a:p>
        </p:txBody>
      </p:sp>
    </p:spTree>
    <p:extLst>
      <p:ext uri="{BB962C8B-B14F-4D97-AF65-F5344CB8AC3E}">
        <p14:creationId xmlns:p14="http://schemas.microsoft.com/office/powerpoint/2010/main" val="1817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normAutofit fontScale="90000"/>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22669-7A15-44B2-89DC-9131F8A65883}"/>
              </a:ext>
            </a:extLst>
          </p:cNvPr>
          <p:cNvSpPr>
            <a:spLocks noGrp="1"/>
          </p:cNvSpPr>
          <p:nvPr>
            <p:ph type="title"/>
          </p:nvPr>
        </p:nvSpPr>
        <p:spPr>
          <a:xfrm>
            <a:off x="0" y="144874"/>
            <a:ext cx="6683022" cy="647577"/>
          </a:xfrm>
        </p:spPr>
        <p:txBody>
          <a:bodyPr/>
          <a:lstStyle/>
          <a:p>
            <a:r>
              <a:rPr lang="en-GB" dirty="0" err="1"/>
              <a:t>J’ai</a:t>
            </a:r>
            <a:r>
              <a:rPr lang="en-GB" dirty="0"/>
              <a:t> un </a:t>
            </a:r>
            <a:r>
              <a:rPr lang="en-GB" dirty="0" err="1"/>
              <a:t>ami</a:t>
            </a:r>
            <a:r>
              <a:rPr lang="en-GB" dirty="0"/>
              <a:t>/</a:t>
            </a:r>
            <a:r>
              <a:rPr lang="en-GB" dirty="0" err="1"/>
              <a:t>une</a:t>
            </a:r>
            <a:r>
              <a:rPr lang="en-GB" dirty="0"/>
              <a:t> amie (1/3)</a:t>
            </a:r>
          </a:p>
        </p:txBody>
      </p:sp>
      <p:sp>
        <p:nvSpPr>
          <p:cNvPr id="4" name="Rounded Rectangle 46">
            <a:extLst>
              <a:ext uri="{FF2B5EF4-FFF2-40B4-BE49-F238E27FC236}">
                <a16:creationId xmlns:a16="http://schemas.microsoft.com/office/drawing/2014/main" id="{FCD18E2D-456E-4DE5-8FA4-2B35BAFFFE1E}"/>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B0502020202020204" pitchFamily="34" charset="0"/>
              </a:rPr>
              <a:t>lire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erson wearing headphones looking at a television&#10;&#10;Description automatically generated with medium confidence">
            <a:extLst>
              <a:ext uri="{FF2B5EF4-FFF2-40B4-BE49-F238E27FC236}">
                <a16:creationId xmlns:a16="http://schemas.microsoft.com/office/drawing/2014/main" id="{15D9A273-480C-4C85-8D52-5EC0D789A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986" y="1406169"/>
            <a:ext cx="3308676" cy="2555607"/>
          </a:xfrm>
          <a:prstGeom prst="roundRect">
            <a:avLst/>
          </a:prstGeom>
        </p:spPr>
      </p:pic>
      <p:pic>
        <p:nvPicPr>
          <p:cNvPr id="8" name="Picture 7" descr="A close-up of women with ponytails&#10;&#10;Description automatically generated with low confidence">
            <a:extLst>
              <a:ext uri="{FF2B5EF4-FFF2-40B4-BE49-F238E27FC236}">
                <a16:creationId xmlns:a16="http://schemas.microsoft.com/office/drawing/2014/main" id="{1FA9C388-C768-4F39-9284-ADA509C49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7226" y="1363568"/>
            <a:ext cx="3907537" cy="2584673"/>
          </a:xfrm>
          <a:prstGeom prst="roundRect">
            <a:avLst/>
          </a:prstGeom>
        </p:spPr>
      </p:pic>
      <p:graphicFrame>
        <p:nvGraphicFramePr>
          <p:cNvPr id="9" name="Content Placeholder 5">
            <a:extLst>
              <a:ext uri="{FF2B5EF4-FFF2-40B4-BE49-F238E27FC236}">
                <a16:creationId xmlns:a16="http://schemas.microsoft.com/office/drawing/2014/main" id="{6A1E98A0-7615-4591-AD1F-1365E4154D5A}"/>
              </a:ext>
            </a:extLst>
          </p:cNvPr>
          <p:cNvGraphicFramePr>
            <a:graphicFrameLocks/>
          </p:cNvGraphicFramePr>
          <p:nvPr>
            <p:extLst>
              <p:ext uri="{D42A27DB-BD31-4B8C-83A1-F6EECF244321}">
                <p14:modId xmlns:p14="http://schemas.microsoft.com/office/powerpoint/2010/main" val="2387892370"/>
              </p:ext>
            </p:extLst>
          </p:nvPr>
        </p:nvGraphicFramePr>
        <p:xfrm>
          <a:off x="196846" y="4269105"/>
          <a:ext cx="5480837" cy="1546167"/>
        </p:xfrm>
        <a:graphic>
          <a:graphicData uri="http://schemas.openxmlformats.org/drawingml/2006/table">
            <a:tbl>
              <a:tblPr firstRow="1" bandRow="1">
                <a:tableStyleId>{5940675A-B579-460E-94D1-54222C63F5DA}</a:tableStyleId>
              </a:tblPr>
              <a:tblGrid>
                <a:gridCol w="557233">
                  <a:extLst>
                    <a:ext uri="{9D8B030D-6E8A-4147-A177-3AD203B41FA5}">
                      <a16:colId xmlns:a16="http://schemas.microsoft.com/office/drawing/2014/main" val="65936079"/>
                    </a:ext>
                  </a:extLst>
                </a:gridCol>
                <a:gridCol w="4923604">
                  <a:extLst>
                    <a:ext uri="{9D8B030D-6E8A-4147-A177-3AD203B41FA5}">
                      <a16:colId xmlns:a16="http://schemas.microsoft.com/office/drawing/2014/main" val="3317005183"/>
                    </a:ext>
                  </a:extLst>
                </a:gridCol>
              </a:tblGrid>
              <a:tr h="515389">
                <a:tc>
                  <a:txBody>
                    <a:bodyPr/>
                    <a:lstStyle/>
                    <a:p>
                      <a:pPr algn="ctr"/>
                      <a:r>
                        <a:rPr lang="en-GB" sz="2400" b="1" dirty="0">
                          <a:solidFill>
                            <a:srgbClr val="0055A5"/>
                          </a:solidFill>
                          <a:latin typeface="+mn-lt"/>
                        </a:rPr>
                        <a:t>1</a:t>
                      </a:r>
                    </a:p>
                  </a:txBody>
                  <a:tcPr anchor="ctr"/>
                </a:tc>
                <a:tc>
                  <a:txBody>
                    <a:bodyPr/>
                    <a:lstStyle/>
                    <a:p>
                      <a:pPr algn="l"/>
                      <a:r>
                        <a:rPr lang="en-GB" sz="2400" b="1" dirty="0">
                          <a:solidFill>
                            <a:srgbClr val="0055A5"/>
                          </a:solidFill>
                          <a:latin typeface="+mn-lt"/>
                        </a:rPr>
                        <a:t>… </a:t>
                      </a:r>
                      <a:r>
                        <a:rPr lang="en-GB" sz="2400" b="1" dirty="0" err="1">
                          <a:solidFill>
                            <a:srgbClr val="0055A5"/>
                          </a:solidFill>
                          <a:latin typeface="+mn-lt"/>
                        </a:rPr>
                        <a:t>est</a:t>
                      </a:r>
                      <a:r>
                        <a:rPr lang="en-GB" sz="2400" b="1" dirty="0">
                          <a:solidFill>
                            <a:srgbClr val="0055A5"/>
                          </a:solidFill>
                          <a:latin typeface="+mn-lt"/>
                        </a:rPr>
                        <a:t> </a:t>
                      </a:r>
                      <a:r>
                        <a:rPr lang="en-GB" sz="2400" b="1" dirty="0" err="1">
                          <a:solidFill>
                            <a:srgbClr val="0055A5"/>
                          </a:solidFill>
                          <a:latin typeface="+mn-lt"/>
                        </a:rPr>
                        <a:t>souvent</a:t>
                      </a:r>
                      <a:r>
                        <a:rPr lang="en-GB" sz="2400" b="1" dirty="0">
                          <a:solidFill>
                            <a:srgbClr val="0055A5"/>
                          </a:solidFill>
                          <a:latin typeface="+mn-lt"/>
                        </a:rPr>
                        <a:t> </a:t>
                      </a:r>
                      <a:r>
                        <a:rPr lang="en-GB" sz="2400" b="1" dirty="0" err="1">
                          <a:solidFill>
                            <a:srgbClr val="0055A5"/>
                          </a:solidFill>
                          <a:latin typeface="+mn-lt"/>
                        </a:rPr>
                        <a:t>amusante</a:t>
                      </a:r>
                      <a:r>
                        <a:rPr lang="en-GB" sz="2400" b="1" dirty="0">
                          <a:solidFill>
                            <a:srgbClr val="0055A5"/>
                          </a:solidFill>
                          <a:latin typeface="+mn-lt"/>
                        </a:rPr>
                        <a:t>.</a:t>
                      </a:r>
                    </a:p>
                  </a:txBody>
                  <a:tcPr anchor="ctr"/>
                </a:tc>
                <a:extLst>
                  <a:ext uri="{0D108BD9-81ED-4DB2-BD59-A6C34878D82A}">
                    <a16:rowId xmlns:a16="http://schemas.microsoft.com/office/drawing/2014/main" val="3585969815"/>
                  </a:ext>
                </a:extLst>
              </a:tr>
              <a:tr h="515389">
                <a:tc>
                  <a:txBody>
                    <a:bodyPr/>
                    <a:lstStyle/>
                    <a:p>
                      <a:pPr algn="ctr"/>
                      <a:r>
                        <a:rPr lang="en-GB" sz="2400" b="1" dirty="0">
                          <a:solidFill>
                            <a:srgbClr val="0055A5"/>
                          </a:solidFill>
                          <a:latin typeface="+mn-lt"/>
                        </a:rPr>
                        <a:t>2</a:t>
                      </a:r>
                    </a:p>
                  </a:txBody>
                  <a:tcPr anchor="ctr"/>
                </a:tc>
                <a:tc>
                  <a:txBody>
                    <a:bodyPr/>
                    <a:lstStyle/>
                    <a:p>
                      <a:pPr algn="l"/>
                      <a:r>
                        <a:rPr lang="en-GB" sz="2400" b="1" dirty="0" err="1">
                          <a:solidFill>
                            <a:srgbClr val="0055A5"/>
                          </a:solidFill>
                          <a:latin typeface="+mn-lt"/>
                        </a:rPr>
                        <a:t>C’est</a:t>
                      </a:r>
                      <a:r>
                        <a:rPr lang="en-GB" sz="2400" b="1" dirty="0">
                          <a:solidFill>
                            <a:srgbClr val="0055A5"/>
                          </a:solidFill>
                          <a:latin typeface="+mn-lt"/>
                        </a:rPr>
                        <a:t> </a:t>
                      </a:r>
                      <a:r>
                        <a:rPr lang="en-GB" sz="2400" b="1" dirty="0" err="1">
                          <a:solidFill>
                            <a:srgbClr val="0055A5"/>
                          </a:solidFill>
                          <a:latin typeface="+mn-lt"/>
                        </a:rPr>
                        <a:t>une</a:t>
                      </a:r>
                      <a:r>
                        <a:rPr lang="en-GB" sz="2400" b="1" dirty="0">
                          <a:solidFill>
                            <a:srgbClr val="0055A5"/>
                          </a:solidFill>
                          <a:latin typeface="+mn-lt"/>
                        </a:rPr>
                        <a:t> amie unique.</a:t>
                      </a:r>
                    </a:p>
                  </a:txBody>
                  <a:tcPr anchor="ctr"/>
                </a:tc>
                <a:extLst>
                  <a:ext uri="{0D108BD9-81ED-4DB2-BD59-A6C34878D82A}">
                    <a16:rowId xmlns:a16="http://schemas.microsoft.com/office/drawing/2014/main" val="720189548"/>
                  </a:ext>
                </a:extLst>
              </a:tr>
              <a:tr h="515389">
                <a:tc>
                  <a:txBody>
                    <a:bodyPr/>
                    <a:lstStyle/>
                    <a:p>
                      <a:pPr algn="ctr"/>
                      <a:r>
                        <a:rPr lang="en-GB" sz="2400" b="1" dirty="0">
                          <a:solidFill>
                            <a:srgbClr val="0055A5"/>
                          </a:solidFill>
                          <a:latin typeface="+mn-lt"/>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noProof="0" dirty="0">
                          <a:solidFill>
                            <a:srgbClr val="0055A5"/>
                          </a:solidFill>
                          <a:latin typeface="+mn-lt"/>
                        </a:rPr>
                        <a:t>... est parfois timide.</a:t>
                      </a:r>
                    </a:p>
                  </a:txBody>
                  <a:tcPr anchor="ctr"/>
                </a:tc>
                <a:extLst>
                  <a:ext uri="{0D108BD9-81ED-4DB2-BD59-A6C34878D82A}">
                    <a16:rowId xmlns:a16="http://schemas.microsoft.com/office/drawing/2014/main" val="568798639"/>
                  </a:ext>
                </a:extLst>
              </a:tr>
            </a:tbl>
          </a:graphicData>
        </a:graphic>
      </p:graphicFrame>
      <p:graphicFrame>
        <p:nvGraphicFramePr>
          <p:cNvPr id="10" name="Content Placeholder 5">
            <a:extLst>
              <a:ext uri="{FF2B5EF4-FFF2-40B4-BE49-F238E27FC236}">
                <a16:creationId xmlns:a16="http://schemas.microsoft.com/office/drawing/2014/main" id="{5BCF1970-E133-4F77-8EBF-2EA3F5EB3F5E}"/>
              </a:ext>
            </a:extLst>
          </p:cNvPr>
          <p:cNvGraphicFramePr>
            <a:graphicFrameLocks/>
          </p:cNvGraphicFramePr>
          <p:nvPr>
            <p:extLst>
              <p:ext uri="{D42A27DB-BD31-4B8C-83A1-F6EECF244321}">
                <p14:modId xmlns:p14="http://schemas.microsoft.com/office/powerpoint/2010/main" val="2413034127"/>
              </p:ext>
            </p:extLst>
          </p:nvPr>
        </p:nvGraphicFramePr>
        <p:xfrm>
          <a:off x="5898310" y="4269105"/>
          <a:ext cx="6117478" cy="1546167"/>
        </p:xfrm>
        <a:graphic>
          <a:graphicData uri="http://schemas.openxmlformats.org/drawingml/2006/table">
            <a:tbl>
              <a:tblPr firstRow="1" bandRow="1">
                <a:tableStyleId>{5940675A-B579-460E-94D1-54222C63F5DA}</a:tableStyleId>
              </a:tblPr>
              <a:tblGrid>
                <a:gridCol w="557233">
                  <a:extLst>
                    <a:ext uri="{9D8B030D-6E8A-4147-A177-3AD203B41FA5}">
                      <a16:colId xmlns:a16="http://schemas.microsoft.com/office/drawing/2014/main" val="65936079"/>
                    </a:ext>
                  </a:extLst>
                </a:gridCol>
                <a:gridCol w="5560245">
                  <a:extLst>
                    <a:ext uri="{9D8B030D-6E8A-4147-A177-3AD203B41FA5}">
                      <a16:colId xmlns:a16="http://schemas.microsoft.com/office/drawing/2014/main" val="3317005183"/>
                    </a:ext>
                  </a:extLst>
                </a:gridCol>
              </a:tblGrid>
              <a:tr h="515389">
                <a:tc>
                  <a:txBody>
                    <a:bodyPr/>
                    <a:lstStyle/>
                    <a:p>
                      <a:pPr algn="ctr"/>
                      <a:r>
                        <a:rPr lang="en-GB" sz="2400" b="1" dirty="0">
                          <a:solidFill>
                            <a:srgbClr val="0055A5"/>
                          </a:solidFill>
                          <a:latin typeface="+mn-lt"/>
                        </a:rPr>
                        <a:t>4</a:t>
                      </a:r>
                    </a:p>
                  </a:txBody>
                  <a:tcPr anchor="ctr"/>
                </a:tc>
                <a:tc>
                  <a:txBody>
                    <a:bodyPr/>
                    <a:lstStyle/>
                    <a:p>
                      <a:pPr algn="l"/>
                      <a:r>
                        <a:rPr lang="en-GB" sz="2400" b="1" dirty="0" err="1">
                          <a:solidFill>
                            <a:srgbClr val="0055A5"/>
                          </a:solidFill>
                          <a:latin typeface="+mn-lt"/>
                        </a:rPr>
                        <a:t>C’est</a:t>
                      </a:r>
                      <a:r>
                        <a:rPr lang="en-GB" sz="2400" b="1" dirty="0">
                          <a:solidFill>
                            <a:srgbClr val="0055A5"/>
                          </a:solidFill>
                          <a:latin typeface="+mn-lt"/>
                        </a:rPr>
                        <a:t> un </a:t>
                      </a:r>
                      <a:r>
                        <a:rPr lang="en-GB" sz="2400" b="1" dirty="0" err="1">
                          <a:solidFill>
                            <a:srgbClr val="0055A5"/>
                          </a:solidFill>
                          <a:latin typeface="+mn-lt"/>
                        </a:rPr>
                        <a:t>ami</a:t>
                      </a:r>
                      <a:r>
                        <a:rPr lang="en-GB" sz="2400" b="1" dirty="0">
                          <a:solidFill>
                            <a:srgbClr val="0055A5"/>
                          </a:solidFill>
                          <a:latin typeface="+mn-lt"/>
                        </a:rPr>
                        <a:t> </a:t>
                      </a:r>
                      <a:r>
                        <a:rPr lang="en-GB" sz="2400" b="1" dirty="0" err="1">
                          <a:solidFill>
                            <a:srgbClr val="0055A5"/>
                          </a:solidFill>
                          <a:latin typeface="+mn-lt"/>
                        </a:rPr>
                        <a:t>sympa</a:t>
                      </a:r>
                      <a:r>
                        <a:rPr lang="en-GB" sz="2400" b="1" dirty="0">
                          <a:solidFill>
                            <a:srgbClr val="0055A5"/>
                          </a:solidFill>
                          <a:latin typeface="+mn-lt"/>
                        </a:rPr>
                        <a:t>.</a:t>
                      </a:r>
                    </a:p>
                  </a:txBody>
                  <a:tcPr anchor="ctr"/>
                </a:tc>
                <a:extLst>
                  <a:ext uri="{0D108BD9-81ED-4DB2-BD59-A6C34878D82A}">
                    <a16:rowId xmlns:a16="http://schemas.microsoft.com/office/drawing/2014/main" val="3585969815"/>
                  </a:ext>
                </a:extLst>
              </a:tr>
              <a:tr h="515389">
                <a:tc>
                  <a:txBody>
                    <a:bodyPr/>
                    <a:lstStyle/>
                    <a:p>
                      <a:pPr algn="ctr"/>
                      <a:r>
                        <a:rPr lang="en-GB" sz="2400" b="1" dirty="0">
                          <a:solidFill>
                            <a:srgbClr val="0055A5"/>
                          </a:solidFill>
                          <a:latin typeface="+mn-lt"/>
                        </a:rPr>
                        <a:t>5</a:t>
                      </a:r>
                    </a:p>
                  </a:txBody>
                  <a:tcPr anchor="ctr"/>
                </a:tc>
                <a:tc>
                  <a:txBody>
                    <a:bodyPr/>
                    <a:lstStyle/>
                    <a:p>
                      <a:pPr algn="l"/>
                      <a:r>
                        <a:rPr lang="en-GB" sz="2400" b="1" dirty="0" err="1">
                          <a:solidFill>
                            <a:srgbClr val="0055A5"/>
                          </a:solidFill>
                          <a:latin typeface="+mn-lt"/>
                        </a:rPr>
                        <a:t>C’est</a:t>
                      </a:r>
                      <a:r>
                        <a:rPr lang="en-GB" sz="2400" b="1" dirty="0">
                          <a:solidFill>
                            <a:srgbClr val="0055A5"/>
                          </a:solidFill>
                          <a:latin typeface="+mn-lt"/>
                        </a:rPr>
                        <a:t> </a:t>
                      </a:r>
                      <a:r>
                        <a:rPr lang="en-GB" sz="2400" b="1" dirty="0" err="1">
                          <a:solidFill>
                            <a:srgbClr val="0055A5"/>
                          </a:solidFill>
                          <a:latin typeface="+mn-lt"/>
                        </a:rPr>
                        <a:t>une</a:t>
                      </a:r>
                      <a:r>
                        <a:rPr lang="en-GB" sz="2400" b="1" dirty="0">
                          <a:solidFill>
                            <a:srgbClr val="0055A5"/>
                          </a:solidFill>
                          <a:latin typeface="+mn-lt"/>
                        </a:rPr>
                        <a:t> </a:t>
                      </a:r>
                      <a:r>
                        <a:rPr lang="en-GB" sz="2400" b="1" dirty="0" err="1">
                          <a:solidFill>
                            <a:srgbClr val="0055A5"/>
                          </a:solidFill>
                          <a:latin typeface="+mn-lt"/>
                        </a:rPr>
                        <a:t>personne</a:t>
                      </a:r>
                      <a:r>
                        <a:rPr lang="en-GB" sz="2400" b="1" dirty="0">
                          <a:solidFill>
                            <a:srgbClr val="0055A5"/>
                          </a:solidFill>
                          <a:latin typeface="+mn-lt"/>
                        </a:rPr>
                        <a:t> </a:t>
                      </a:r>
                      <a:r>
                        <a:rPr lang="en-GB" sz="2400" b="1" dirty="0" err="1">
                          <a:solidFill>
                            <a:srgbClr val="0055A5"/>
                          </a:solidFill>
                          <a:latin typeface="+mn-lt"/>
                        </a:rPr>
                        <a:t>intelligente</a:t>
                      </a:r>
                      <a:r>
                        <a:rPr lang="en-GB" sz="2400" b="1" dirty="0">
                          <a:solidFill>
                            <a:srgbClr val="0055A5"/>
                          </a:solidFill>
                          <a:latin typeface="+mn-lt"/>
                        </a:rPr>
                        <a:t>.</a:t>
                      </a:r>
                    </a:p>
                  </a:txBody>
                  <a:tcPr anchor="ctr"/>
                </a:tc>
                <a:extLst>
                  <a:ext uri="{0D108BD9-81ED-4DB2-BD59-A6C34878D82A}">
                    <a16:rowId xmlns:a16="http://schemas.microsoft.com/office/drawing/2014/main" val="720189548"/>
                  </a:ext>
                </a:extLst>
              </a:tr>
              <a:tr h="515389">
                <a:tc>
                  <a:txBody>
                    <a:bodyPr/>
                    <a:lstStyle/>
                    <a:p>
                      <a:pPr algn="ctr"/>
                      <a:r>
                        <a:rPr lang="en-GB" sz="2400" b="1" dirty="0">
                          <a:solidFill>
                            <a:srgbClr val="0055A5"/>
                          </a:solidFill>
                          <a:latin typeface="+mn-lt"/>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noProof="0" dirty="0">
                          <a:solidFill>
                            <a:srgbClr val="0055A5"/>
                          </a:solidFill>
                          <a:latin typeface="+mn-lt"/>
                        </a:rPr>
                        <a:t>... est aussi très grande.</a:t>
                      </a:r>
                    </a:p>
                  </a:txBody>
                  <a:tcPr anchor="ctr"/>
                </a:tc>
                <a:extLst>
                  <a:ext uri="{0D108BD9-81ED-4DB2-BD59-A6C34878D82A}">
                    <a16:rowId xmlns:a16="http://schemas.microsoft.com/office/drawing/2014/main" val="568798639"/>
                  </a:ext>
                </a:extLst>
              </a:tr>
            </a:tbl>
          </a:graphicData>
        </a:graphic>
      </p:graphicFrame>
      <p:sp>
        <p:nvSpPr>
          <p:cNvPr id="11" name="TextBox 10">
            <a:extLst>
              <a:ext uri="{FF2B5EF4-FFF2-40B4-BE49-F238E27FC236}">
                <a16:creationId xmlns:a16="http://schemas.microsoft.com/office/drawing/2014/main" id="{6CDA1D6E-E70A-4ED7-B7CB-4612457293FF}"/>
              </a:ext>
            </a:extLst>
          </p:cNvPr>
          <p:cNvSpPr txBox="1"/>
          <p:nvPr/>
        </p:nvSpPr>
        <p:spPr>
          <a:xfrm>
            <a:off x="9695089" y="1394887"/>
            <a:ext cx="1164771" cy="523220"/>
          </a:xfrm>
          <a:prstGeom prst="rect">
            <a:avLst/>
          </a:prstGeom>
          <a:noFill/>
        </p:spPr>
        <p:txBody>
          <a:bodyPr wrap="square" rtlCol="0">
            <a:spAutoFit/>
          </a:bodyPr>
          <a:lstStyle/>
          <a:p>
            <a:r>
              <a:rPr lang="en-GB" sz="2800" b="1" dirty="0">
                <a:solidFill>
                  <a:schemeClr val="bg1"/>
                </a:solidFill>
              </a:rPr>
              <a:t>Éric</a:t>
            </a:r>
          </a:p>
        </p:txBody>
      </p:sp>
      <p:sp>
        <p:nvSpPr>
          <p:cNvPr id="12" name="TextBox 11">
            <a:extLst>
              <a:ext uri="{FF2B5EF4-FFF2-40B4-BE49-F238E27FC236}">
                <a16:creationId xmlns:a16="http://schemas.microsoft.com/office/drawing/2014/main" id="{29C353F5-0B5A-4B15-B9FF-93DF59519C56}"/>
              </a:ext>
            </a:extLst>
          </p:cNvPr>
          <p:cNvSpPr txBox="1"/>
          <p:nvPr/>
        </p:nvSpPr>
        <p:spPr>
          <a:xfrm>
            <a:off x="3365245" y="3438556"/>
            <a:ext cx="1625098" cy="523220"/>
          </a:xfrm>
          <a:prstGeom prst="rect">
            <a:avLst/>
          </a:prstGeom>
          <a:noFill/>
        </p:spPr>
        <p:txBody>
          <a:bodyPr wrap="square" rtlCol="0">
            <a:spAutoFit/>
          </a:bodyPr>
          <a:lstStyle/>
          <a:p>
            <a:r>
              <a:rPr lang="en-GB" sz="2800" b="1" dirty="0">
                <a:solidFill>
                  <a:schemeClr val="bg1"/>
                </a:solidFill>
              </a:rPr>
              <a:t>Cécile</a:t>
            </a:r>
          </a:p>
        </p:txBody>
      </p:sp>
      <p:sp>
        <p:nvSpPr>
          <p:cNvPr id="13" name="TextBox 12">
            <a:extLst>
              <a:ext uri="{FF2B5EF4-FFF2-40B4-BE49-F238E27FC236}">
                <a16:creationId xmlns:a16="http://schemas.microsoft.com/office/drawing/2014/main" id="{5711A967-BB3A-49B7-A9E4-AD405BD7EA05}"/>
              </a:ext>
            </a:extLst>
          </p:cNvPr>
          <p:cNvSpPr txBox="1"/>
          <p:nvPr/>
        </p:nvSpPr>
        <p:spPr>
          <a:xfrm>
            <a:off x="0" y="808264"/>
            <a:ext cx="10663994" cy="523220"/>
          </a:xfrm>
          <a:prstGeom prst="rect">
            <a:avLst/>
          </a:prstGeom>
          <a:noFill/>
        </p:spPr>
        <p:txBody>
          <a:bodyPr wrap="square" rtlCol="0">
            <a:spAutoFit/>
          </a:bodyPr>
          <a:lstStyle/>
          <a:p>
            <a:r>
              <a:rPr lang="en-GB" sz="2800" b="1" dirty="0" err="1">
                <a:solidFill>
                  <a:srgbClr val="0055A5"/>
                </a:solidFill>
              </a:rPr>
              <a:t>C’est</a:t>
            </a:r>
            <a:r>
              <a:rPr lang="en-GB" sz="2800" b="1" dirty="0">
                <a:solidFill>
                  <a:srgbClr val="0055A5"/>
                </a:solidFill>
              </a:rPr>
              <a:t> qui ?  </a:t>
            </a:r>
            <a:r>
              <a:rPr lang="en-GB" sz="2800" b="1" dirty="0" err="1">
                <a:solidFill>
                  <a:srgbClr val="0055A5"/>
                </a:solidFill>
              </a:rPr>
              <a:t>Écris</a:t>
            </a:r>
            <a:r>
              <a:rPr lang="en-GB" sz="2800" b="1" dirty="0">
                <a:solidFill>
                  <a:srgbClr val="0055A5"/>
                </a:solidFill>
              </a:rPr>
              <a:t> 1-6 </a:t>
            </a:r>
            <a:r>
              <a:rPr lang="en-GB" sz="2800" dirty="0">
                <a:solidFill>
                  <a:srgbClr val="0055A5"/>
                </a:solidFill>
              </a:rPr>
              <a:t>et</a:t>
            </a:r>
            <a:r>
              <a:rPr lang="en-GB" sz="2800" b="1" dirty="0">
                <a:solidFill>
                  <a:srgbClr val="0055A5"/>
                </a:solidFill>
              </a:rPr>
              <a:t> C </a:t>
            </a:r>
            <a:r>
              <a:rPr lang="en-GB" sz="2800" dirty="0">
                <a:solidFill>
                  <a:srgbClr val="0055A5"/>
                </a:solidFill>
              </a:rPr>
              <a:t>(Cécile) </a:t>
            </a:r>
            <a:r>
              <a:rPr lang="en-GB" sz="2800" dirty="0" err="1">
                <a:solidFill>
                  <a:srgbClr val="0055A5"/>
                </a:solidFill>
              </a:rPr>
              <a:t>ou</a:t>
            </a:r>
            <a:r>
              <a:rPr lang="en-GB" sz="2800" b="1" dirty="0">
                <a:solidFill>
                  <a:srgbClr val="0055A5"/>
                </a:solidFill>
              </a:rPr>
              <a:t> É </a:t>
            </a:r>
            <a:r>
              <a:rPr lang="en-GB" sz="2800" dirty="0">
                <a:solidFill>
                  <a:srgbClr val="0055A5"/>
                </a:solidFill>
              </a:rPr>
              <a:t>(Éric)</a:t>
            </a:r>
            <a:r>
              <a:rPr lang="en-GB" sz="2800" b="1" dirty="0">
                <a:solidFill>
                  <a:srgbClr val="0055A5"/>
                </a:solidFill>
              </a:rPr>
              <a:t> </a:t>
            </a:r>
            <a:r>
              <a:rPr lang="en-GB" sz="2800" b="1" dirty="0" err="1">
                <a:solidFill>
                  <a:srgbClr val="0055A5"/>
                </a:solidFill>
              </a:rPr>
              <a:t>ou</a:t>
            </a:r>
            <a:r>
              <a:rPr lang="en-GB" sz="2800" b="1" dirty="0">
                <a:solidFill>
                  <a:srgbClr val="0055A5"/>
                </a:solidFill>
              </a:rPr>
              <a:t> C/É.</a:t>
            </a:r>
          </a:p>
        </p:txBody>
      </p:sp>
      <p:sp>
        <p:nvSpPr>
          <p:cNvPr id="14" name="Rectangle: Rounded Corners 13">
            <a:extLst>
              <a:ext uri="{FF2B5EF4-FFF2-40B4-BE49-F238E27FC236}">
                <a16:creationId xmlns:a16="http://schemas.microsoft.com/office/drawing/2014/main" id="{607914FC-14F8-4340-83E9-0578E414B912}"/>
              </a:ext>
            </a:extLst>
          </p:cNvPr>
          <p:cNvSpPr/>
          <p:nvPr/>
        </p:nvSpPr>
        <p:spPr>
          <a:xfrm>
            <a:off x="1707463" y="4381364"/>
            <a:ext cx="1257300" cy="342900"/>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B204FEBA-2C5D-4AD7-9DFA-8383D1A3C51F}"/>
              </a:ext>
            </a:extLst>
          </p:cNvPr>
          <p:cNvSpPr/>
          <p:nvPr/>
        </p:nvSpPr>
        <p:spPr>
          <a:xfrm>
            <a:off x="1679964" y="5444762"/>
            <a:ext cx="1056198" cy="342900"/>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ECF7386A-59F3-43E3-9CDA-004024325C16}"/>
              </a:ext>
            </a:extLst>
          </p:cNvPr>
          <p:cNvSpPr/>
          <p:nvPr/>
        </p:nvSpPr>
        <p:spPr>
          <a:xfrm>
            <a:off x="7381428" y="5430474"/>
            <a:ext cx="764782" cy="357187"/>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F49587C5-9B1C-4825-BCA3-B751C5D5EA26}"/>
              </a:ext>
            </a:extLst>
          </p:cNvPr>
          <p:cNvSpPr/>
          <p:nvPr/>
        </p:nvSpPr>
        <p:spPr>
          <a:xfrm>
            <a:off x="8211524" y="5430473"/>
            <a:ext cx="506186" cy="357187"/>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4335FEB7-4C8A-438C-9913-786E382D9E00}"/>
              </a:ext>
            </a:extLst>
          </p:cNvPr>
          <p:cNvSpPr/>
          <p:nvPr/>
        </p:nvSpPr>
        <p:spPr>
          <a:xfrm>
            <a:off x="3121925" y="4881426"/>
            <a:ext cx="1143000" cy="34290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Rectangle with Corners Rounded 19">
            <a:extLst>
              <a:ext uri="{FF2B5EF4-FFF2-40B4-BE49-F238E27FC236}">
                <a16:creationId xmlns:a16="http://schemas.microsoft.com/office/drawing/2014/main" id="{1746DD91-419C-4D2B-B440-08D8E6C8A323}"/>
              </a:ext>
            </a:extLst>
          </p:cNvPr>
          <p:cNvSpPr/>
          <p:nvPr/>
        </p:nvSpPr>
        <p:spPr>
          <a:xfrm>
            <a:off x="1502956" y="3878616"/>
            <a:ext cx="1241918" cy="362879"/>
          </a:xfrm>
          <a:prstGeom prst="wedgeRoundRectCallout">
            <a:avLst>
              <a:gd name="adj1" fmla="val -21983"/>
              <a:gd name="adj2" fmla="val 78249"/>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often</a:t>
            </a:r>
          </a:p>
        </p:txBody>
      </p:sp>
      <p:sp>
        <p:nvSpPr>
          <p:cNvPr id="21" name="Speech Bubble: Rectangle with Corners Rounded 20">
            <a:extLst>
              <a:ext uri="{FF2B5EF4-FFF2-40B4-BE49-F238E27FC236}">
                <a16:creationId xmlns:a16="http://schemas.microsoft.com/office/drawing/2014/main" id="{73C8893A-6B18-4ACD-A081-73E7995E5F31}"/>
              </a:ext>
            </a:extLst>
          </p:cNvPr>
          <p:cNvSpPr/>
          <p:nvPr/>
        </p:nvSpPr>
        <p:spPr>
          <a:xfrm>
            <a:off x="1612374" y="5831085"/>
            <a:ext cx="2013967" cy="362879"/>
          </a:xfrm>
          <a:prstGeom prst="wedgeRoundRectCallout">
            <a:avLst>
              <a:gd name="adj1" fmla="val -17017"/>
              <a:gd name="adj2" fmla="val -75304"/>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sometimes</a:t>
            </a:r>
          </a:p>
        </p:txBody>
      </p:sp>
      <p:sp>
        <p:nvSpPr>
          <p:cNvPr id="22" name="Speech Bubble: Rectangle with Corners Rounded 21">
            <a:extLst>
              <a:ext uri="{FF2B5EF4-FFF2-40B4-BE49-F238E27FC236}">
                <a16:creationId xmlns:a16="http://schemas.microsoft.com/office/drawing/2014/main" id="{69C8E011-F2C0-465A-911A-24252278FA39}"/>
              </a:ext>
            </a:extLst>
          </p:cNvPr>
          <p:cNvSpPr/>
          <p:nvPr/>
        </p:nvSpPr>
        <p:spPr>
          <a:xfrm>
            <a:off x="6538415" y="5847556"/>
            <a:ext cx="1241918" cy="362879"/>
          </a:xfrm>
          <a:prstGeom prst="wedgeRoundRectCallout">
            <a:avLst>
              <a:gd name="adj1" fmla="val 28636"/>
              <a:gd name="adj2" fmla="val -87116"/>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also</a:t>
            </a:r>
          </a:p>
        </p:txBody>
      </p:sp>
      <p:sp>
        <p:nvSpPr>
          <p:cNvPr id="23" name="Speech Bubble: Rectangle with Corners Rounded 22">
            <a:extLst>
              <a:ext uri="{FF2B5EF4-FFF2-40B4-BE49-F238E27FC236}">
                <a16:creationId xmlns:a16="http://schemas.microsoft.com/office/drawing/2014/main" id="{503DCE3B-14D6-473F-964C-3A1DAFD86DA1}"/>
              </a:ext>
            </a:extLst>
          </p:cNvPr>
          <p:cNvSpPr/>
          <p:nvPr/>
        </p:nvSpPr>
        <p:spPr>
          <a:xfrm>
            <a:off x="8876440" y="5993167"/>
            <a:ext cx="912833" cy="362879"/>
          </a:xfrm>
          <a:prstGeom prst="wedgeRoundRectCallout">
            <a:avLst>
              <a:gd name="adj1" fmla="val -61098"/>
              <a:gd name="adj2" fmla="val -11467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very</a:t>
            </a:r>
          </a:p>
        </p:txBody>
      </p:sp>
      <p:sp>
        <p:nvSpPr>
          <p:cNvPr id="24" name="TextBox 23">
            <a:extLst>
              <a:ext uri="{FF2B5EF4-FFF2-40B4-BE49-F238E27FC236}">
                <a16:creationId xmlns:a16="http://schemas.microsoft.com/office/drawing/2014/main" id="{B7396394-7D29-4D7A-A23F-404F0E3C3B1D}"/>
              </a:ext>
            </a:extLst>
          </p:cNvPr>
          <p:cNvSpPr txBox="1"/>
          <p:nvPr/>
        </p:nvSpPr>
        <p:spPr>
          <a:xfrm>
            <a:off x="4974829" y="4272749"/>
            <a:ext cx="702854" cy="523220"/>
          </a:xfrm>
          <a:prstGeom prst="rect">
            <a:avLst/>
          </a:prstGeom>
          <a:noFill/>
        </p:spPr>
        <p:txBody>
          <a:bodyPr wrap="square" rtlCol="0" anchor="ctr">
            <a:spAutoFit/>
          </a:bodyPr>
          <a:lstStyle/>
          <a:p>
            <a:pPr algn="ctr"/>
            <a:r>
              <a:rPr lang="en-GB" sz="2800" b="1" dirty="0">
                <a:solidFill>
                  <a:srgbClr val="EF4136"/>
                </a:solidFill>
              </a:rPr>
              <a:t>C</a:t>
            </a:r>
          </a:p>
        </p:txBody>
      </p:sp>
      <p:sp>
        <p:nvSpPr>
          <p:cNvPr id="25" name="TextBox 24">
            <a:extLst>
              <a:ext uri="{FF2B5EF4-FFF2-40B4-BE49-F238E27FC236}">
                <a16:creationId xmlns:a16="http://schemas.microsoft.com/office/drawing/2014/main" id="{CE4E969B-AA14-41E6-9D3F-1207773EAD5B}"/>
              </a:ext>
            </a:extLst>
          </p:cNvPr>
          <p:cNvSpPr txBox="1"/>
          <p:nvPr/>
        </p:nvSpPr>
        <p:spPr>
          <a:xfrm>
            <a:off x="5006170" y="4795969"/>
            <a:ext cx="702854" cy="523220"/>
          </a:xfrm>
          <a:prstGeom prst="rect">
            <a:avLst/>
          </a:prstGeom>
          <a:noFill/>
        </p:spPr>
        <p:txBody>
          <a:bodyPr wrap="square" rtlCol="0" anchor="ctr">
            <a:spAutoFit/>
          </a:bodyPr>
          <a:lstStyle/>
          <a:p>
            <a:pPr algn="ctr"/>
            <a:r>
              <a:rPr lang="en-GB" sz="2800" b="1" dirty="0">
                <a:solidFill>
                  <a:srgbClr val="EF4136"/>
                </a:solidFill>
              </a:rPr>
              <a:t>C</a:t>
            </a:r>
          </a:p>
        </p:txBody>
      </p:sp>
      <p:sp>
        <p:nvSpPr>
          <p:cNvPr id="26" name="TextBox 25">
            <a:extLst>
              <a:ext uri="{FF2B5EF4-FFF2-40B4-BE49-F238E27FC236}">
                <a16:creationId xmlns:a16="http://schemas.microsoft.com/office/drawing/2014/main" id="{EE88A95B-E64A-4061-85CA-B62FBDB9F04B}"/>
              </a:ext>
            </a:extLst>
          </p:cNvPr>
          <p:cNvSpPr txBox="1"/>
          <p:nvPr/>
        </p:nvSpPr>
        <p:spPr>
          <a:xfrm>
            <a:off x="4793217" y="5319189"/>
            <a:ext cx="892140" cy="523220"/>
          </a:xfrm>
          <a:prstGeom prst="rect">
            <a:avLst/>
          </a:prstGeom>
          <a:noFill/>
        </p:spPr>
        <p:txBody>
          <a:bodyPr wrap="square" rtlCol="0" anchor="ctr">
            <a:spAutoFit/>
          </a:bodyPr>
          <a:lstStyle/>
          <a:p>
            <a:pPr algn="ctr"/>
            <a:r>
              <a:rPr lang="en-GB" sz="2800" b="1" dirty="0">
                <a:solidFill>
                  <a:srgbClr val="EF4136"/>
                </a:solidFill>
              </a:rPr>
              <a:t>C/É</a:t>
            </a:r>
          </a:p>
        </p:txBody>
      </p:sp>
      <p:sp>
        <p:nvSpPr>
          <p:cNvPr id="27" name="TextBox 26">
            <a:extLst>
              <a:ext uri="{FF2B5EF4-FFF2-40B4-BE49-F238E27FC236}">
                <a16:creationId xmlns:a16="http://schemas.microsoft.com/office/drawing/2014/main" id="{EC5303BC-90ED-4332-8FF5-C602DBE8C05B}"/>
              </a:ext>
            </a:extLst>
          </p:cNvPr>
          <p:cNvSpPr txBox="1"/>
          <p:nvPr/>
        </p:nvSpPr>
        <p:spPr>
          <a:xfrm>
            <a:off x="11367089" y="4267173"/>
            <a:ext cx="702854" cy="523220"/>
          </a:xfrm>
          <a:prstGeom prst="rect">
            <a:avLst/>
          </a:prstGeom>
          <a:noFill/>
        </p:spPr>
        <p:txBody>
          <a:bodyPr wrap="square" rtlCol="0" anchor="ctr">
            <a:spAutoFit/>
          </a:bodyPr>
          <a:lstStyle/>
          <a:p>
            <a:pPr algn="ctr"/>
            <a:r>
              <a:rPr lang="en-GB" sz="2800" b="1" dirty="0">
                <a:solidFill>
                  <a:srgbClr val="EF4136"/>
                </a:solidFill>
              </a:rPr>
              <a:t>É</a:t>
            </a:r>
          </a:p>
        </p:txBody>
      </p:sp>
      <p:sp>
        <p:nvSpPr>
          <p:cNvPr id="28" name="TextBox 27">
            <a:extLst>
              <a:ext uri="{FF2B5EF4-FFF2-40B4-BE49-F238E27FC236}">
                <a16:creationId xmlns:a16="http://schemas.microsoft.com/office/drawing/2014/main" id="{51403989-EBEC-4938-9157-149E737E3756}"/>
              </a:ext>
            </a:extLst>
          </p:cNvPr>
          <p:cNvSpPr txBox="1"/>
          <p:nvPr/>
        </p:nvSpPr>
        <p:spPr>
          <a:xfrm>
            <a:off x="11152304" y="4787556"/>
            <a:ext cx="892140" cy="523220"/>
          </a:xfrm>
          <a:prstGeom prst="rect">
            <a:avLst/>
          </a:prstGeom>
          <a:noFill/>
        </p:spPr>
        <p:txBody>
          <a:bodyPr wrap="square" rtlCol="0" anchor="ctr">
            <a:spAutoFit/>
          </a:bodyPr>
          <a:lstStyle/>
          <a:p>
            <a:pPr algn="ctr"/>
            <a:r>
              <a:rPr lang="en-GB" sz="2800" b="1" dirty="0">
                <a:solidFill>
                  <a:srgbClr val="EF4136"/>
                </a:solidFill>
              </a:rPr>
              <a:t>C/É</a:t>
            </a:r>
          </a:p>
        </p:txBody>
      </p:sp>
      <p:sp>
        <p:nvSpPr>
          <p:cNvPr id="29" name="TextBox 28">
            <a:extLst>
              <a:ext uri="{FF2B5EF4-FFF2-40B4-BE49-F238E27FC236}">
                <a16:creationId xmlns:a16="http://schemas.microsoft.com/office/drawing/2014/main" id="{09AF16CF-211A-47E5-817B-FF386FA21013}"/>
              </a:ext>
            </a:extLst>
          </p:cNvPr>
          <p:cNvSpPr txBox="1"/>
          <p:nvPr/>
        </p:nvSpPr>
        <p:spPr>
          <a:xfrm>
            <a:off x="11378248" y="5306007"/>
            <a:ext cx="702854" cy="523220"/>
          </a:xfrm>
          <a:prstGeom prst="rect">
            <a:avLst/>
          </a:prstGeom>
          <a:noFill/>
        </p:spPr>
        <p:txBody>
          <a:bodyPr wrap="square" rtlCol="0" anchor="ctr">
            <a:spAutoFit/>
          </a:bodyPr>
          <a:lstStyle/>
          <a:p>
            <a:pPr algn="ctr"/>
            <a:r>
              <a:rPr lang="en-GB" sz="2800" b="1" dirty="0">
                <a:solidFill>
                  <a:srgbClr val="EF4136"/>
                </a:solidFill>
              </a:rPr>
              <a:t>C</a:t>
            </a:r>
          </a:p>
        </p:txBody>
      </p:sp>
      <p:sp>
        <p:nvSpPr>
          <p:cNvPr id="30" name="Rectangle: Rounded Corners 29">
            <a:extLst>
              <a:ext uri="{FF2B5EF4-FFF2-40B4-BE49-F238E27FC236}">
                <a16:creationId xmlns:a16="http://schemas.microsoft.com/office/drawing/2014/main" id="{0E52B3E1-BB94-4845-9F19-F797FDB7D64A}"/>
              </a:ext>
            </a:extLst>
          </p:cNvPr>
          <p:cNvSpPr/>
          <p:nvPr/>
        </p:nvSpPr>
        <p:spPr>
          <a:xfrm>
            <a:off x="2736162" y="5409349"/>
            <a:ext cx="1143000" cy="34290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F10D8401-1802-4A72-8B02-DE6F41A5ADD3}"/>
              </a:ext>
            </a:extLst>
          </p:cNvPr>
          <p:cNvSpPr/>
          <p:nvPr/>
        </p:nvSpPr>
        <p:spPr>
          <a:xfrm>
            <a:off x="7381427" y="4835019"/>
            <a:ext cx="2087395" cy="414338"/>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peech Bubble: Rectangle with Corners Rounded 31">
            <a:extLst>
              <a:ext uri="{FF2B5EF4-FFF2-40B4-BE49-F238E27FC236}">
                <a16:creationId xmlns:a16="http://schemas.microsoft.com/office/drawing/2014/main" id="{CEEE73A6-949E-433A-A9FB-DEDDC36C1D72}"/>
              </a:ext>
            </a:extLst>
          </p:cNvPr>
          <p:cNvSpPr/>
          <p:nvPr/>
        </p:nvSpPr>
        <p:spPr>
          <a:xfrm>
            <a:off x="196215" y="2787517"/>
            <a:ext cx="2483837" cy="1011238"/>
          </a:xfrm>
          <a:prstGeom prst="wedgeRoundRectCallout">
            <a:avLst>
              <a:gd name="adj1" fmla="val -16370"/>
              <a:gd name="adj2" fmla="val 158563"/>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When</a:t>
            </a:r>
            <a:r>
              <a:rPr lang="en-GB" sz="2000" b="1" dirty="0"/>
              <a:t> </a:t>
            </a:r>
            <a:r>
              <a:rPr lang="en-GB" sz="2000" b="1" dirty="0" err="1"/>
              <a:t>c’est</a:t>
            </a:r>
            <a:r>
              <a:rPr lang="en-GB" sz="2000" b="1" dirty="0"/>
              <a:t> </a:t>
            </a:r>
            <a:r>
              <a:rPr lang="en-GB" sz="2000" dirty="0"/>
              <a:t>refers to people it can mean </a:t>
            </a:r>
            <a:r>
              <a:rPr lang="en-GB" sz="2000" b="1" dirty="0"/>
              <a:t>s/he is.</a:t>
            </a:r>
          </a:p>
        </p:txBody>
      </p:sp>
    </p:spTree>
    <p:extLst>
      <p:ext uri="{BB962C8B-B14F-4D97-AF65-F5344CB8AC3E}">
        <p14:creationId xmlns:p14="http://schemas.microsoft.com/office/powerpoint/2010/main" val="214453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0" grpId="0" animBg="1"/>
      <p:bldP spid="21" grpId="0" animBg="1"/>
      <p:bldP spid="22" grpId="0" animBg="1"/>
      <p:bldP spid="23" grpId="0" animBg="1"/>
      <p:bldP spid="24" grpId="0"/>
      <p:bldP spid="25" grpId="0"/>
      <p:bldP spid="26" grpId="0"/>
      <p:bldP spid="27" grpId="0"/>
      <p:bldP spid="28" grpId="0"/>
      <p:bldP spid="29" grpId="0"/>
      <p:bldP spid="30"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97A7FF-98AF-4BD1-835A-50EC9CDA64FF}"/>
              </a:ext>
            </a:extLst>
          </p:cNvPr>
          <p:cNvSpPr>
            <a:spLocks noGrp="1"/>
          </p:cNvSpPr>
          <p:nvPr>
            <p:ph type="title"/>
          </p:nvPr>
        </p:nvSpPr>
        <p:spPr>
          <a:xfrm>
            <a:off x="-1" y="213557"/>
            <a:ext cx="6807201" cy="647577"/>
          </a:xfrm>
        </p:spPr>
        <p:txBody>
          <a:bodyPr/>
          <a:lstStyle/>
          <a:p>
            <a:r>
              <a:rPr lang="en-GB" dirty="0" err="1"/>
              <a:t>J’ai</a:t>
            </a:r>
            <a:r>
              <a:rPr lang="en-GB" dirty="0"/>
              <a:t> un </a:t>
            </a:r>
            <a:r>
              <a:rPr lang="en-GB" dirty="0" err="1"/>
              <a:t>ami</a:t>
            </a:r>
            <a:r>
              <a:rPr lang="en-GB" dirty="0"/>
              <a:t>/</a:t>
            </a:r>
            <a:r>
              <a:rPr lang="en-GB" dirty="0" err="1"/>
              <a:t>une</a:t>
            </a:r>
            <a:r>
              <a:rPr lang="en-GB" dirty="0"/>
              <a:t> amie (2/3)</a:t>
            </a:r>
          </a:p>
        </p:txBody>
      </p:sp>
      <p:sp>
        <p:nvSpPr>
          <p:cNvPr id="4" name="Rounded Rectangle 46">
            <a:extLst>
              <a:ext uri="{FF2B5EF4-FFF2-40B4-BE49-F238E27FC236}">
                <a16:creationId xmlns:a16="http://schemas.microsoft.com/office/drawing/2014/main" id="{56C8E655-5E85-4DC3-A512-70C183B387EA}"/>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B0502020202020204" pitchFamily="34" charset="0"/>
              </a:rPr>
              <a:t>lire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281887F-73B6-49F8-A0BB-951374F1B806}"/>
              </a:ext>
            </a:extLst>
          </p:cNvPr>
          <p:cNvSpPr txBox="1"/>
          <p:nvPr/>
        </p:nvSpPr>
        <p:spPr>
          <a:xfrm>
            <a:off x="191911" y="951445"/>
            <a:ext cx="5768622" cy="3108543"/>
          </a:xfrm>
          <a:prstGeom prst="rect">
            <a:avLst/>
          </a:prstGeom>
          <a:noFill/>
        </p:spPr>
        <p:txBody>
          <a:bodyPr wrap="square" rtlCol="0">
            <a:spAutoFit/>
          </a:bodyPr>
          <a:lstStyle/>
          <a:p>
            <a:r>
              <a:rPr lang="fr-FR" sz="2800" dirty="0">
                <a:solidFill>
                  <a:srgbClr val="0055A5"/>
                </a:solidFill>
              </a:rPr>
              <a:t>J'ai un ami, Éric. Il est très sympa. C’est une personne intelligente et intéressante et il aime lire et écrire.  Il est parfois timide mais c’est un ami super.  Je suis content d’avoir un ami comme Éric. </a:t>
            </a:r>
            <a:endParaRPr lang="en-GB" sz="2800" dirty="0">
              <a:solidFill>
                <a:srgbClr val="0055A5"/>
              </a:solidFill>
            </a:endParaRPr>
          </a:p>
        </p:txBody>
      </p:sp>
      <p:sp>
        <p:nvSpPr>
          <p:cNvPr id="8" name="Rectangle: Rounded Corners 7">
            <a:extLst>
              <a:ext uri="{FF2B5EF4-FFF2-40B4-BE49-F238E27FC236}">
                <a16:creationId xmlns:a16="http://schemas.microsoft.com/office/drawing/2014/main" id="{E8BA3898-CC21-44C2-9F6D-39ADDEE00656}"/>
              </a:ext>
            </a:extLst>
          </p:cNvPr>
          <p:cNvSpPr/>
          <p:nvPr/>
        </p:nvSpPr>
        <p:spPr>
          <a:xfrm>
            <a:off x="293511" y="977201"/>
            <a:ext cx="2686756"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42F2801-80C3-42C3-B562-91CCFD3F1BFC}"/>
              </a:ext>
            </a:extLst>
          </p:cNvPr>
          <p:cNvSpPr/>
          <p:nvPr/>
        </p:nvSpPr>
        <p:spPr>
          <a:xfrm>
            <a:off x="3076223" y="977201"/>
            <a:ext cx="863600"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8797F98-AAD1-457D-A30A-CA25DFE877B2}"/>
              </a:ext>
            </a:extLst>
          </p:cNvPr>
          <p:cNvSpPr/>
          <p:nvPr/>
        </p:nvSpPr>
        <p:spPr>
          <a:xfrm>
            <a:off x="293511" y="1414289"/>
            <a:ext cx="2325512"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393291D6-F9B7-4A6A-9CFB-557277FD46CD}"/>
              </a:ext>
            </a:extLst>
          </p:cNvPr>
          <p:cNvSpPr/>
          <p:nvPr/>
        </p:nvSpPr>
        <p:spPr>
          <a:xfrm>
            <a:off x="208917" y="1862666"/>
            <a:ext cx="5379083"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D581CA55-E665-49D2-9CCD-645379FFD682}"/>
              </a:ext>
            </a:extLst>
          </p:cNvPr>
          <p:cNvSpPr/>
          <p:nvPr/>
        </p:nvSpPr>
        <p:spPr>
          <a:xfrm>
            <a:off x="1219200" y="2300050"/>
            <a:ext cx="3138311"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CF5A440-994C-421A-97B8-CAA79EB7C1FC}"/>
              </a:ext>
            </a:extLst>
          </p:cNvPr>
          <p:cNvSpPr/>
          <p:nvPr/>
        </p:nvSpPr>
        <p:spPr>
          <a:xfrm>
            <a:off x="1365958" y="2725553"/>
            <a:ext cx="3138311"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6891C1D-F387-4BB3-86F1-CC3E05E91ED7}"/>
              </a:ext>
            </a:extLst>
          </p:cNvPr>
          <p:cNvSpPr/>
          <p:nvPr/>
        </p:nvSpPr>
        <p:spPr>
          <a:xfrm>
            <a:off x="248354" y="3151056"/>
            <a:ext cx="2630313"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7094FDE6-6261-45B1-BE5E-35B9017DB495}"/>
              </a:ext>
            </a:extLst>
          </p:cNvPr>
          <p:cNvSpPr/>
          <p:nvPr/>
        </p:nvSpPr>
        <p:spPr>
          <a:xfrm>
            <a:off x="3307642" y="3160411"/>
            <a:ext cx="2167469"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DC962248-B05A-4F90-A2FF-6E6A40F3B1DC}"/>
              </a:ext>
            </a:extLst>
          </p:cNvPr>
          <p:cNvSpPr/>
          <p:nvPr/>
        </p:nvSpPr>
        <p:spPr>
          <a:xfrm>
            <a:off x="1648177" y="3561317"/>
            <a:ext cx="970846"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8449C91D-8ED5-4AC7-917C-FA64F25080EB}"/>
              </a:ext>
            </a:extLst>
          </p:cNvPr>
          <p:cNvSpPr/>
          <p:nvPr/>
        </p:nvSpPr>
        <p:spPr>
          <a:xfrm>
            <a:off x="2614085" y="1400431"/>
            <a:ext cx="2942165" cy="44897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7291888D-112A-4226-959E-A0813CC60685}"/>
              </a:ext>
            </a:extLst>
          </p:cNvPr>
          <p:cNvSpPr/>
          <p:nvPr/>
        </p:nvSpPr>
        <p:spPr>
          <a:xfrm>
            <a:off x="248355" y="2704427"/>
            <a:ext cx="1117604" cy="44897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CA10CA2-0B29-4A3E-B215-F5CDFC72BBD7}"/>
              </a:ext>
            </a:extLst>
          </p:cNvPr>
          <p:cNvSpPr/>
          <p:nvPr/>
        </p:nvSpPr>
        <p:spPr>
          <a:xfrm>
            <a:off x="4507086" y="2723027"/>
            <a:ext cx="1117604" cy="44897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DAC95AFB-8A1A-4393-8A8A-9D71EB1A4E72}"/>
              </a:ext>
            </a:extLst>
          </p:cNvPr>
          <p:cNvSpPr/>
          <p:nvPr/>
        </p:nvSpPr>
        <p:spPr>
          <a:xfrm>
            <a:off x="3929944" y="1014939"/>
            <a:ext cx="863600" cy="376136"/>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7D246C83-3DD7-46C1-92B7-C10A84939698}"/>
              </a:ext>
            </a:extLst>
          </p:cNvPr>
          <p:cNvSpPr/>
          <p:nvPr/>
        </p:nvSpPr>
        <p:spPr>
          <a:xfrm>
            <a:off x="4368799" y="2305639"/>
            <a:ext cx="1230489" cy="417388"/>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6889ED4E-090C-4585-A972-138F96356809}"/>
              </a:ext>
            </a:extLst>
          </p:cNvPr>
          <p:cNvSpPr/>
          <p:nvPr/>
        </p:nvSpPr>
        <p:spPr>
          <a:xfrm>
            <a:off x="1053645" y="4257014"/>
            <a:ext cx="6058355"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Words you may have met before</a:t>
            </a:r>
          </a:p>
        </p:txBody>
      </p:sp>
      <p:sp>
        <p:nvSpPr>
          <p:cNvPr id="44" name="Rectangle: Rounded Corners 43">
            <a:extLst>
              <a:ext uri="{FF2B5EF4-FFF2-40B4-BE49-F238E27FC236}">
                <a16:creationId xmlns:a16="http://schemas.microsoft.com/office/drawing/2014/main" id="{BB1412F2-9718-4CE0-AD27-FAE8ED7579CA}"/>
              </a:ext>
            </a:extLst>
          </p:cNvPr>
          <p:cNvSpPr/>
          <p:nvPr/>
        </p:nvSpPr>
        <p:spPr>
          <a:xfrm>
            <a:off x="7870724" y="4257014"/>
            <a:ext cx="1986844" cy="437088"/>
          </a:xfrm>
          <a:prstGeom prst="roundRect">
            <a:avLst/>
          </a:prstGeom>
          <a:solidFill>
            <a:srgbClr val="00FFFF">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55A5"/>
                </a:solidFill>
              </a:rPr>
              <a:t>Cognates</a:t>
            </a:r>
          </a:p>
        </p:txBody>
      </p:sp>
      <p:sp>
        <p:nvSpPr>
          <p:cNvPr id="45" name="Rectangle: Rounded Corners 44">
            <a:extLst>
              <a:ext uri="{FF2B5EF4-FFF2-40B4-BE49-F238E27FC236}">
                <a16:creationId xmlns:a16="http://schemas.microsoft.com/office/drawing/2014/main" id="{BB2B6BD9-1815-470E-A742-B7485610D5C0}"/>
              </a:ext>
            </a:extLst>
          </p:cNvPr>
          <p:cNvSpPr/>
          <p:nvPr/>
        </p:nvSpPr>
        <p:spPr>
          <a:xfrm>
            <a:off x="1619957" y="4787116"/>
            <a:ext cx="4476043" cy="437088"/>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New words we just met</a:t>
            </a:r>
          </a:p>
        </p:txBody>
      </p:sp>
      <p:sp>
        <p:nvSpPr>
          <p:cNvPr id="46" name="Rectangle: Rounded Corners 45">
            <a:extLst>
              <a:ext uri="{FF2B5EF4-FFF2-40B4-BE49-F238E27FC236}">
                <a16:creationId xmlns:a16="http://schemas.microsoft.com/office/drawing/2014/main" id="{1516484C-AFC4-4F4C-A9D1-B8B4C7F193C9}"/>
              </a:ext>
            </a:extLst>
          </p:cNvPr>
          <p:cNvSpPr/>
          <p:nvPr/>
        </p:nvSpPr>
        <p:spPr>
          <a:xfrm>
            <a:off x="208917" y="2306774"/>
            <a:ext cx="1027146" cy="376136"/>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B2A6FFF3-556D-4F93-8D15-1FE16552FF68}"/>
              </a:ext>
            </a:extLst>
          </p:cNvPr>
          <p:cNvSpPr/>
          <p:nvPr/>
        </p:nvSpPr>
        <p:spPr>
          <a:xfrm>
            <a:off x="2878667" y="3180407"/>
            <a:ext cx="428974" cy="376136"/>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4BDCF6CC-884A-4CBA-8CB0-8F3A44D92B17}"/>
              </a:ext>
            </a:extLst>
          </p:cNvPr>
          <p:cNvSpPr/>
          <p:nvPr/>
        </p:nvSpPr>
        <p:spPr>
          <a:xfrm>
            <a:off x="264904" y="3578176"/>
            <a:ext cx="1371983" cy="376136"/>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5562D971-627D-49ED-81D6-BE7A367045D7}"/>
              </a:ext>
            </a:extLst>
          </p:cNvPr>
          <p:cNvSpPr/>
          <p:nvPr/>
        </p:nvSpPr>
        <p:spPr>
          <a:xfrm>
            <a:off x="7236786" y="4787116"/>
            <a:ext cx="3485850" cy="437088"/>
          </a:xfrm>
          <a:prstGeom prst="roundRect">
            <a:avLst/>
          </a:prstGeom>
          <a:solidFill>
            <a:srgbClr val="EF4136">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Words to work out</a:t>
            </a:r>
          </a:p>
        </p:txBody>
      </p:sp>
      <p:pic>
        <p:nvPicPr>
          <p:cNvPr id="52" name="Picture 51" descr="A person wearing headphones looking at a television&#10;&#10;Description automatically generated with medium confidence">
            <a:extLst>
              <a:ext uri="{FF2B5EF4-FFF2-40B4-BE49-F238E27FC236}">
                <a16:creationId xmlns:a16="http://schemas.microsoft.com/office/drawing/2014/main" id="{D168CD35-C2B3-4EB1-82CB-5C6BC51A65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986" y="1406169"/>
            <a:ext cx="3308676" cy="2555607"/>
          </a:xfrm>
          <a:prstGeom prst="roundRect">
            <a:avLst/>
          </a:prstGeom>
        </p:spPr>
      </p:pic>
      <p:sp>
        <p:nvSpPr>
          <p:cNvPr id="53" name="TextBox 52">
            <a:extLst>
              <a:ext uri="{FF2B5EF4-FFF2-40B4-BE49-F238E27FC236}">
                <a16:creationId xmlns:a16="http://schemas.microsoft.com/office/drawing/2014/main" id="{343BC1B3-6909-4171-AE7B-058E3B9F12FC}"/>
              </a:ext>
            </a:extLst>
          </p:cNvPr>
          <p:cNvSpPr txBox="1"/>
          <p:nvPr/>
        </p:nvSpPr>
        <p:spPr>
          <a:xfrm>
            <a:off x="9695089" y="1394887"/>
            <a:ext cx="1164771" cy="523220"/>
          </a:xfrm>
          <a:prstGeom prst="rect">
            <a:avLst/>
          </a:prstGeom>
          <a:noFill/>
        </p:spPr>
        <p:txBody>
          <a:bodyPr wrap="square" rtlCol="0">
            <a:spAutoFit/>
          </a:bodyPr>
          <a:lstStyle/>
          <a:p>
            <a:r>
              <a:rPr lang="en-GB" sz="2800" b="1" dirty="0">
                <a:solidFill>
                  <a:schemeClr val="bg1"/>
                </a:solidFill>
              </a:rPr>
              <a:t>Éric</a:t>
            </a:r>
          </a:p>
        </p:txBody>
      </p:sp>
      <p:sp>
        <p:nvSpPr>
          <p:cNvPr id="54" name="Speech Bubble: Rectangle with Corners Rounded 53">
            <a:extLst>
              <a:ext uri="{FF2B5EF4-FFF2-40B4-BE49-F238E27FC236}">
                <a16:creationId xmlns:a16="http://schemas.microsoft.com/office/drawing/2014/main" id="{BB9CCDAD-4284-46F4-9BB0-260EB3242E72}"/>
              </a:ext>
            </a:extLst>
          </p:cNvPr>
          <p:cNvSpPr/>
          <p:nvPr/>
        </p:nvSpPr>
        <p:spPr>
          <a:xfrm>
            <a:off x="5782518" y="2159637"/>
            <a:ext cx="2013967" cy="362879"/>
          </a:xfrm>
          <a:prstGeom prst="wedgeRoundRectCallout">
            <a:avLst>
              <a:gd name="adj1" fmla="val -57936"/>
              <a:gd name="adj2" fmla="val -642"/>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sometimes</a:t>
            </a:r>
          </a:p>
        </p:txBody>
      </p:sp>
      <p:sp>
        <p:nvSpPr>
          <p:cNvPr id="55" name="Speech Bubble: Rectangle with Corners Rounded 54">
            <a:extLst>
              <a:ext uri="{FF2B5EF4-FFF2-40B4-BE49-F238E27FC236}">
                <a16:creationId xmlns:a16="http://schemas.microsoft.com/office/drawing/2014/main" id="{A410ADF2-D656-4673-BE0B-8E6C920061A0}"/>
              </a:ext>
            </a:extLst>
          </p:cNvPr>
          <p:cNvSpPr/>
          <p:nvPr/>
        </p:nvSpPr>
        <p:spPr>
          <a:xfrm>
            <a:off x="5018144" y="793192"/>
            <a:ext cx="912833" cy="362879"/>
          </a:xfrm>
          <a:prstGeom prst="wedgeRoundRectCallout">
            <a:avLst>
              <a:gd name="adj1" fmla="val -88305"/>
              <a:gd name="adj2" fmla="val 71979"/>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very</a:t>
            </a:r>
          </a:p>
        </p:txBody>
      </p:sp>
      <p:sp>
        <p:nvSpPr>
          <p:cNvPr id="2" name="TextBox 1">
            <a:extLst>
              <a:ext uri="{FF2B5EF4-FFF2-40B4-BE49-F238E27FC236}">
                <a16:creationId xmlns:a16="http://schemas.microsoft.com/office/drawing/2014/main" id="{DE9DB3C8-6B65-4C3B-A3D1-101619898604}"/>
              </a:ext>
            </a:extLst>
          </p:cNvPr>
          <p:cNvSpPr txBox="1"/>
          <p:nvPr/>
        </p:nvSpPr>
        <p:spPr>
          <a:xfrm>
            <a:off x="1563510" y="5315970"/>
            <a:ext cx="8568266" cy="954107"/>
          </a:xfrm>
          <a:prstGeom prst="rect">
            <a:avLst/>
          </a:prstGeom>
          <a:solidFill>
            <a:srgbClr val="EF4136">
              <a:alpha val="16000"/>
            </a:srgbClr>
          </a:solidFill>
        </p:spPr>
        <p:txBody>
          <a:bodyPr wrap="square" rtlCol="0" anchor="ctr">
            <a:spAutoFit/>
          </a:bodyPr>
          <a:lstStyle/>
          <a:p>
            <a:pPr algn="ctr"/>
            <a:r>
              <a:rPr lang="en-GB" sz="2800" b="1" dirty="0">
                <a:solidFill>
                  <a:srgbClr val="0055A5"/>
                </a:solidFill>
              </a:rPr>
              <a:t>“He is an intelligent and interesting person and he ____ reading and writing.”</a:t>
            </a:r>
          </a:p>
        </p:txBody>
      </p:sp>
      <p:sp>
        <p:nvSpPr>
          <p:cNvPr id="5" name="TextBox 4">
            <a:extLst>
              <a:ext uri="{FF2B5EF4-FFF2-40B4-BE49-F238E27FC236}">
                <a16:creationId xmlns:a16="http://schemas.microsoft.com/office/drawing/2014/main" id="{6FC3E6B1-19D0-4483-A28D-E5B49E609DD1}"/>
              </a:ext>
            </a:extLst>
          </p:cNvPr>
          <p:cNvSpPr txBox="1"/>
          <p:nvPr/>
        </p:nvSpPr>
        <p:spPr>
          <a:xfrm>
            <a:off x="3767667" y="5746857"/>
            <a:ext cx="975078" cy="523220"/>
          </a:xfrm>
          <a:prstGeom prst="rect">
            <a:avLst/>
          </a:prstGeom>
          <a:noFill/>
        </p:spPr>
        <p:txBody>
          <a:bodyPr wrap="square" rtlCol="0">
            <a:spAutoFit/>
          </a:bodyPr>
          <a:lstStyle/>
          <a:p>
            <a:pPr algn="ctr"/>
            <a:r>
              <a:rPr lang="en-GB" sz="2800" b="1" dirty="0">
                <a:solidFill>
                  <a:srgbClr val="EF4136"/>
                </a:solidFill>
              </a:rPr>
              <a:t>likes</a:t>
            </a:r>
          </a:p>
        </p:txBody>
      </p:sp>
      <p:sp>
        <p:nvSpPr>
          <p:cNvPr id="57" name="TextBox 56">
            <a:extLst>
              <a:ext uri="{FF2B5EF4-FFF2-40B4-BE49-F238E27FC236}">
                <a16:creationId xmlns:a16="http://schemas.microsoft.com/office/drawing/2014/main" id="{E9305C56-3373-45DF-BB70-D5ACD4A84925}"/>
              </a:ext>
            </a:extLst>
          </p:cNvPr>
          <p:cNvSpPr txBox="1"/>
          <p:nvPr/>
        </p:nvSpPr>
        <p:spPr>
          <a:xfrm>
            <a:off x="1563510" y="5525076"/>
            <a:ext cx="8568266" cy="523220"/>
          </a:xfrm>
          <a:prstGeom prst="rect">
            <a:avLst/>
          </a:prstGeom>
          <a:solidFill>
            <a:srgbClr val="EF4136">
              <a:alpha val="16000"/>
            </a:srgbClr>
          </a:solidFill>
        </p:spPr>
        <p:txBody>
          <a:bodyPr wrap="square" rtlCol="0" anchor="ctr">
            <a:spAutoFit/>
          </a:bodyPr>
          <a:lstStyle/>
          <a:p>
            <a:pPr algn="ctr"/>
            <a:r>
              <a:rPr lang="en-GB" sz="2800" b="1" dirty="0">
                <a:solidFill>
                  <a:srgbClr val="0055A5"/>
                </a:solidFill>
              </a:rPr>
              <a:t>“I am pleased _____ have a friend _____ Éric.</a:t>
            </a:r>
          </a:p>
        </p:txBody>
      </p:sp>
      <p:sp>
        <p:nvSpPr>
          <p:cNvPr id="59" name="TextBox 58">
            <a:extLst>
              <a:ext uri="{FF2B5EF4-FFF2-40B4-BE49-F238E27FC236}">
                <a16:creationId xmlns:a16="http://schemas.microsoft.com/office/drawing/2014/main" id="{73B5AC4E-8DEE-47BA-9BCF-9FBCD622ED40}"/>
              </a:ext>
            </a:extLst>
          </p:cNvPr>
          <p:cNvSpPr txBox="1"/>
          <p:nvPr/>
        </p:nvSpPr>
        <p:spPr>
          <a:xfrm>
            <a:off x="4543778" y="5534352"/>
            <a:ext cx="975078" cy="523220"/>
          </a:xfrm>
          <a:prstGeom prst="rect">
            <a:avLst/>
          </a:prstGeom>
          <a:noFill/>
        </p:spPr>
        <p:txBody>
          <a:bodyPr wrap="square" rtlCol="0">
            <a:spAutoFit/>
          </a:bodyPr>
          <a:lstStyle/>
          <a:p>
            <a:pPr algn="ctr"/>
            <a:r>
              <a:rPr lang="en-GB" sz="2800" b="1" dirty="0">
                <a:solidFill>
                  <a:srgbClr val="EF4136"/>
                </a:solidFill>
              </a:rPr>
              <a:t>to</a:t>
            </a:r>
          </a:p>
        </p:txBody>
      </p:sp>
      <p:sp>
        <p:nvSpPr>
          <p:cNvPr id="60" name="TextBox 59">
            <a:extLst>
              <a:ext uri="{FF2B5EF4-FFF2-40B4-BE49-F238E27FC236}">
                <a16:creationId xmlns:a16="http://schemas.microsoft.com/office/drawing/2014/main" id="{4B33996E-898C-4704-B680-BE90F2F8020A}"/>
              </a:ext>
            </a:extLst>
          </p:cNvPr>
          <p:cNvSpPr txBox="1"/>
          <p:nvPr/>
        </p:nvSpPr>
        <p:spPr>
          <a:xfrm>
            <a:off x="7948697" y="5524318"/>
            <a:ext cx="975078" cy="523220"/>
          </a:xfrm>
          <a:prstGeom prst="rect">
            <a:avLst/>
          </a:prstGeom>
          <a:noFill/>
        </p:spPr>
        <p:txBody>
          <a:bodyPr wrap="square" rtlCol="0">
            <a:spAutoFit/>
          </a:bodyPr>
          <a:lstStyle/>
          <a:p>
            <a:pPr algn="ctr"/>
            <a:r>
              <a:rPr lang="en-GB" sz="2800" b="1" dirty="0">
                <a:solidFill>
                  <a:srgbClr val="EF4136"/>
                </a:solidFill>
              </a:rPr>
              <a:t>like</a:t>
            </a:r>
          </a:p>
        </p:txBody>
      </p:sp>
    </p:spTree>
    <p:extLst>
      <p:ext uri="{BB962C8B-B14F-4D97-AF65-F5344CB8AC3E}">
        <p14:creationId xmlns:p14="http://schemas.microsoft.com/office/powerpoint/2010/main" val="38034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30" grpId="0" animBg="1"/>
      <p:bldP spid="32" grpId="0" animBg="1"/>
      <p:bldP spid="33" grpId="0" animBg="1"/>
      <p:bldP spid="37" grpId="0" animBg="1"/>
      <p:bldP spid="38" grpId="0" animBg="1"/>
      <p:bldP spid="43" grpId="0" animBg="1"/>
      <p:bldP spid="44" grpId="0" animBg="1"/>
      <p:bldP spid="45" grpId="0" animBg="1"/>
      <p:bldP spid="46" grpId="0" animBg="1"/>
      <p:bldP spid="47" grpId="0" animBg="1"/>
      <p:bldP spid="48" grpId="0" animBg="1"/>
      <p:bldP spid="51" grpId="0" animBg="1"/>
      <p:bldP spid="54" grpId="0" animBg="1"/>
      <p:bldP spid="55" grpId="0" animBg="1"/>
      <p:bldP spid="2" grpId="0" animBg="1"/>
      <p:bldP spid="2" grpId="1" animBg="1"/>
      <p:bldP spid="5" grpId="0"/>
      <p:bldP spid="5" grpId="1"/>
      <p:bldP spid="57" grpId="0" animBg="1"/>
      <p:bldP spid="59" grpId="0"/>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97A7FF-98AF-4BD1-835A-50EC9CDA64FF}"/>
              </a:ext>
            </a:extLst>
          </p:cNvPr>
          <p:cNvSpPr>
            <a:spLocks noGrp="1"/>
          </p:cNvSpPr>
          <p:nvPr>
            <p:ph type="title"/>
          </p:nvPr>
        </p:nvSpPr>
        <p:spPr>
          <a:xfrm>
            <a:off x="-1" y="213557"/>
            <a:ext cx="7091540" cy="647577"/>
          </a:xfrm>
        </p:spPr>
        <p:txBody>
          <a:bodyPr/>
          <a:lstStyle/>
          <a:p>
            <a:r>
              <a:rPr lang="en-GB" dirty="0" err="1"/>
              <a:t>J’ai</a:t>
            </a:r>
            <a:r>
              <a:rPr lang="en-GB" dirty="0"/>
              <a:t> un </a:t>
            </a:r>
            <a:r>
              <a:rPr lang="en-GB" dirty="0" err="1"/>
              <a:t>ami</a:t>
            </a:r>
            <a:r>
              <a:rPr lang="en-GB" dirty="0"/>
              <a:t>/</a:t>
            </a:r>
            <a:r>
              <a:rPr lang="en-GB" dirty="0" err="1"/>
              <a:t>une</a:t>
            </a:r>
            <a:r>
              <a:rPr lang="en-GB" dirty="0"/>
              <a:t> amie (3/3)</a:t>
            </a:r>
          </a:p>
        </p:txBody>
      </p:sp>
      <p:sp>
        <p:nvSpPr>
          <p:cNvPr id="4" name="Rounded Rectangle 46">
            <a:extLst>
              <a:ext uri="{FF2B5EF4-FFF2-40B4-BE49-F238E27FC236}">
                <a16:creationId xmlns:a16="http://schemas.microsoft.com/office/drawing/2014/main" id="{56C8E655-5E85-4DC3-A512-70C183B387EA}"/>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B0502020202020204" pitchFamily="34" charset="0"/>
              </a:rPr>
              <a:t>lire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53731B2-95C6-497E-9536-C39AD6E9B521}"/>
              </a:ext>
            </a:extLst>
          </p:cNvPr>
          <p:cNvSpPr txBox="1"/>
          <p:nvPr/>
        </p:nvSpPr>
        <p:spPr>
          <a:xfrm>
            <a:off x="5985225" y="951445"/>
            <a:ext cx="6220178" cy="3108543"/>
          </a:xfrm>
          <a:prstGeom prst="rect">
            <a:avLst/>
          </a:prstGeom>
          <a:noFill/>
        </p:spPr>
        <p:txBody>
          <a:bodyPr wrap="square" rtlCol="0">
            <a:spAutoFit/>
          </a:bodyPr>
          <a:lstStyle/>
          <a:p>
            <a:r>
              <a:rPr lang="fr-FR" sz="2800" dirty="0">
                <a:solidFill>
                  <a:srgbClr val="0055A5"/>
                </a:solidFill>
              </a:rPr>
              <a:t>J'ai une amie, Cécile. Elle est souvent amusante.  Elle parle anglais et français et elle aime parler ! Cécile est aussi très grande et elle a un sens de l’humour très drôle. Merci, Cécile ! Tu es une amie unique ! </a:t>
            </a:r>
            <a:endParaRPr lang="en-GB" sz="2800" dirty="0">
              <a:solidFill>
                <a:srgbClr val="0055A5"/>
              </a:solidFill>
            </a:endParaRPr>
          </a:p>
        </p:txBody>
      </p:sp>
      <p:sp>
        <p:nvSpPr>
          <p:cNvPr id="17" name="Rectangle: Rounded Corners 16">
            <a:extLst>
              <a:ext uri="{FF2B5EF4-FFF2-40B4-BE49-F238E27FC236}">
                <a16:creationId xmlns:a16="http://schemas.microsoft.com/office/drawing/2014/main" id="{20AB935D-2E81-4BB6-A4BB-11BB4CC1E19B}"/>
              </a:ext>
            </a:extLst>
          </p:cNvPr>
          <p:cNvSpPr/>
          <p:nvPr/>
        </p:nvSpPr>
        <p:spPr>
          <a:xfrm>
            <a:off x="5985225" y="996810"/>
            <a:ext cx="3911598"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8E287605-D51F-4F7E-A8BF-0D16875FC28A}"/>
              </a:ext>
            </a:extLst>
          </p:cNvPr>
          <p:cNvSpPr/>
          <p:nvPr/>
        </p:nvSpPr>
        <p:spPr>
          <a:xfrm>
            <a:off x="9908112" y="1007889"/>
            <a:ext cx="1303869"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2DE55186-B8DA-4751-B323-F4A1C5C77BF7}"/>
              </a:ext>
            </a:extLst>
          </p:cNvPr>
          <p:cNvSpPr/>
          <p:nvPr/>
        </p:nvSpPr>
        <p:spPr>
          <a:xfrm>
            <a:off x="7475357" y="1444977"/>
            <a:ext cx="2698046"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8715C5AD-9301-4759-B65B-5549CE851D21}"/>
              </a:ext>
            </a:extLst>
          </p:cNvPr>
          <p:cNvSpPr/>
          <p:nvPr/>
        </p:nvSpPr>
        <p:spPr>
          <a:xfrm>
            <a:off x="5985225" y="1847321"/>
            <a:ext cx="4413956"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EA285A51-7AC8-4368-9DD3-1C1603F4833D}"/>
              </a:ext>
            </a:extLst>
          </p:cNvPr>
          <p:cNvSpPr/>
          <p:nvPr/>
        </p:nvSpPr>
        <p:spPr>
          <a:xfrm>
            <a:off x="5999332" y="2249665"/>
            <a:ext cx="1329272"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35E26CF-C13B-45B1-820C-5F47CC757413}"/>
              </a:ext>
            </a:extLst>
          </p:cNvPr>
          <p:cNvSpPr/>
          <p:nvPr/>
        </p:nvSpPr>
        <p:spPr>
          <a:xfrm>
            <a:off x="7342710" y="2264901"/>
            <a:ext cx="1744661"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978014F0-9B64-4B60-94E2-909DCE97EEFD}"/>
              </a:ext>
            </a:extLst>
          </p:cNvPr>
          <p:cNvSpPr/>
          <p:nvPr/>
        </p:nvSpPr>
        <p:spPr>
          <a:xfrm>
            <a:off x="5999333" y="3133415"/>
            <a:ext cx="1092206"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D0F092B6-9E52-4812-BEA6-87B10ABCAB91}"/>
              </a:ext>
            </a:extLst>
          </p:cNvPr>
          <p:cNvSpPr/>
          <p:nvPr/>
        </p:nvSpPr>
        <p:spPr>
          <a:xfrm>
            <a:off x="7091540" y="3128709"/>
            <a:ext cx="4413956"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81FD9E28-7E8C-4326-AF58-365AADC40C87}"/>
              </a:ext>
            </a:extLst>
          </p:cNvPr>
          <p:cNvSpPr/>
          <p:nvPr/>
        </p:nvSpPr>
        <p:spPr>
          <a:xfrm>
            <a:off x="5985225" y="3558071"/>
            <a:ext cx="1092206"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F0684DBF-629B-4EA9-B27D-EE8DC4A06674}"/>
              </a:ext>
            </a:extLst>
          </p:cNvPr>
          <p:cNvSpPr/>
          <p:nvPr/>
        </p:nvSpPr>
        <p:spPr>
          <a:xfrm>
            <a:off x="8084961" y="2690453"/>
            <a:ext cx="3002841" cy="44897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305B733A-C65C-4EBB-8FAB-ABB3510C4466}"/>
              </a:ext>
            </a:extLst>
          </p:cNvPr>
          <p:cNvSpPr/>
          <p:nvPr/>
        </p:nvSpPr>
        <p:spPr>
          <a:xfrm>
            <a:off x="10686018" y="2239537"/>
            <a:ext cx="1404382"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4A6C1FE6-33E6-4649-B12D-274D78240DD0}"/>
              </a:ext>
            </a:extLst>
          </p:cNvPr>
          <p:cNvSpPr/>
          <p:nvPr/>
        </p:nvSpPr>
        <p:spPr>
          <a:xfrm>
            <a:off x="5996755" y="2662797"/>
            <a:ext cx="2099492" cy="465912"/>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6B18BAEE-33F5-4FEE-9761-BAF6342549B9}"/>
              </a:ext>
            </a:extLst>
          </p:cNvPr>
          <p:cNvSpPr/>
          <p:nvPr/>
        </p:nvSpPr>
        <p:spPr>
          <a:xfrm>
            <a:off x="6019092" y="1468832"/>
            <a:ext cx="1444976" cy="376136"/>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7EC3F271-ED6A-4CDB-878C-53F41A33982A}"/>
              </a:ext>
            </a:extLst>
          </p:cNvPr>
          <p:cNvSpPr/>
          <p:nvPr/>
        </p:nvSpPr>
        <p:spPr>
          <a:xfrm>
            <a:off x="9110834" y="2283257"/>
            <a:ext cx="863600" cy="376136"/>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761DBE99-C49F-41D0-BA91-22DB1A4C72C7}"/>
              </a:ext>
            </a:extLst>
          </p:cNvPr>
          <p:cNvSpPr/>
          <p:nvPr/>
        </p:nvSpPr>
        <p:spPr>
          <a:xfrm>
            <a:off x="9877594" y="2295320"/>
            <a:ext cx="808424" cy="376136"/>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7C3CCDD6-72BF-43A8-8AAD-3DC999E475C9}"/>
              </a:ext>
            </a:extLst>
          </p:cNvPr>
          <p:cNvSpPr/>
          <p:nvPr/>
        </p:nvSpPr>
        <p:spPr>
          <a:xfrm>
            <a:off x="11059723" y="2710061"/>
            <a:ext cx="863600" cy="376136"/>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6889ED4E-090C-4585-A972-138F96356809}"/>
              </a:ext>
            </a:extLst>
          </p:cNvPr>
          <p:cNvSpPr/>
          <p:nvPr/>
        </p:nvSpPr>
        <p:spPr>
          <a:xfrm>
            <a:off x="780346" y="4426944"/>
            <a:ext cx="6049432" cy="43708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Words you may have met before</a:t>
            </a:r>
          </a:p>
        </p:txBody>
      </p:sp>
      <p:sp>
        <p:nvSpPr>
          <p:cNvPr id="44" name="Rectangle: Rounded Corners 43">
            <a:extLst>
              <a:ext uri="{FF2B5EF4-FFF2-40B4-BE49-F238E27FC236}">
                <a16:creationId xmlns:a16="http://schemas.microsoft.com/office/drawing/2014/main" id="{BB1412F2-9718-4CE0-AD27-FAE8ED7579CA}"/>
              </a:ext>
            </a:extLst>
          </p:cNvPr>
          <p:cNvSpPr/>
          <p:nvPr/>
        </p:nvSpPr>
        <p:spPr>
          <a:xfrm>
            <a:off x="7597425" y="4426944"/>
            <a:ext cx="1986844" cy="437088"/>
          </a:xfrm>
          <a:prstGeom prst="roundRect">
            <a:avLst/>
          </a:prstGeom>
          <a:solidFill>
            <a:srgbClr val="00FFFF">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55A5"/>
                </a:solidFill>
              </a:rPr>
              <a:t>Cognates</a:t>
            </a:r>
          </a:p>
        </p:txBody>
      </p:sp>
      <p:sp>
        <p:nvSpPr>
          <p:cNvPr id="45" name="Rectangle: Rounded Corners 44">
            <a:extLst>
              <a:ext uri="{FF2B5EF4-FFF2-40B4-BE49-F238E27FC236}">
                <a16:creationId xmlns:a16="http://schemas.microsoft.com/office/drawing/2014/main" id="{BB2B6BD9-1815-470E-A742-B7485610D5C0}"/>
              </a:ext>
            </a:extLst>
          </p:cNvPr>
          <p:cNvSpPr/>
          <p:nvPr/>
        </p:nvSpPr>
        <p:spPr>
          <a:xfrm>
            <a:off x="2796007" y="5230988"/>
            <a:ext cx="2188036" cy="437088"/>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New words</a:t>
            </a:r>
          </a:p>
        </p:txBody>
      </p:sp>
      <p:sp>
        <p:nvSpPr>
          <p:cNvPr id="49" name="Rectangle: Rounded Corners 48">
            <a:extLst>
              <a:ext uri="{FF2B5EF4-FFF2-40B4-BE49-F238E27FC236}">
                <a16:creationId xmlns:a16="http://schemas.microsoft.com/office/drawing/2014/main" id="{D75571D1-E89B-4923-A5DD-2167CF14857B}"/>
              </a:ext>
            </a:extLst>
          </p:cNvPr>
          <p:cNvSpPr/>
          <p:nvPr/>
        </p:nvSpPr>
        <p:spPr>
          <a:xfrm>
            <a:off x="10162257" y="1465646"/>
            <a:ext cx="1027146" cy="376136"/>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A7CCCB40-AEBE-4F71-AB9A-E39A9C78CD52}"/>
              </a:ext>
            </a:extLst>
          </p:cNvPr>
          <p:cNvSpPr/>
          <p:nvPr/>
        </p:nvSpPr>
        <p:spPr>
          <a:xfrm>
            <a:off x="10399326" y="1871690"/>
            <a:ext cx="1027146" cy="376136"/>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5562D971-627D-49ED-81D6-BE7A367045D7}"/>
              </a:ext>
            </a:extLst>
          </p:cNvPr>
          <p:cNvSpPr/>
          <p:nvPr/>
        </p:nvSpPr>
        <p:spPr>
          <a:xfrm>
            <a:off x="6536267" y="5167846"/>
            <a:ext cx="3485850" cy="437088"/>
          </a:xfrm>
          <a:prstGeom prst="roundRect">
            <a:avLst/>
          </a:prstGeom>
          <a:solidFill>
            <a:srgbClr val="EF4136">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Words to work out</a:t>
            </a:r>
          </a:p>
        </p:txBody>
      </p:sp>
      <p:pic>
        <p:nvPicPr>
          <p:cNvPr id="52" name="Picture 51" descr="A close-up of women with ponytails&#10;&#10;Description automatically generated with low confidence">
            <a:extLst>
              <a:ext uri="{FF2B5EF4-FFF2-40B4-BE49-F238E27FC236}">
                <a16:creationId xmlns:a16="http://schemas.microsoft.com/office/drawing/2014/main" id="{CFD2AB84-9C95-494A-B891-300119370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226" y="1363568"/>
            <a:ext cx="3907537" cy="2584673"/>
          </a:xfrm>
          <a:prstGeom prst="roundRect">
            <a:avLst/>
          </a:prstGeom>
        </p:spPr>
      </p:pic>
      <p:sp>
        <p:nvSpPr>
          <p:cNvPr id="53" name="TextBox 52">
            <a:extLst>
              <a:ext uri="{FF2B5EF4-FFF2-40B4-BE49-F238E27FC236}">
                <a16:creationId xmlns:a16="http://schemas.microsoft.com/office/drawing/2014/main" id="{08E72B0D-B970-4570-842B-30963F0075D4}"/>
              </a:ext>
            </a:extLst>
          </p:cNvPr>
          <p:cNvSpPr txBox="1"/>
          <p:nvPr/>
        </p:nvSpPr>
        <p:spPr>
          <a:xfrm>
            <a:off x="3365245" y="3438556"/>
            <a:ext cx="1625098" cy="523220"/>
          </a:xfrm>
          <a:prstGeom prst="rect">
            <a:avLst/>
          </a:prstGeom>
          <a:noFill/>
        </p:spPr>
        <p:txBody>
          <a:bodyPr wrap="square" rtlCol="0">
            <a:spAutoFit/>
          </a:bodyPr>
          <a:lstStyle/>
          <a:p>
            <a:r>
              <a:rPr lang="en-GB" sz="2800" b="1" dirty="0">
                <a:solidFill>
                  <a:schemeClr val="bg1"/>
                </a:solidFill>
              </a:rPr>
              <a:t>Cécile</a:t>
            </a:r>
          </a:p>
        </p:txBody>
      </p:sp>
      <p:sp>
        <p:nvSpPr>
          <p:cNvPr id="54" name="Rectangle: Rounded Corners 53">
            <a:extLst>
              <a:ext uri="{FF2B5EF4-FFF2-40B4-BE49-F238E27FC236}">
                <a16:creationId xmlns:a16="http://schemas.microsoft.com/office/drawing/2014/main" id="{C2EB14F0-78BB-4749-A183-BACDC7943B9E}"/>
              </a:ext>
            </a:extLst>
          </p:cNvPr>
          <p:cNvSpPr/>
          <p:nvPr/>
        </p:nvSpPr>
        <p:spPr>
          <a:xfrm>
            <a:off x="7068259" y="3565797"/>
            <a:ext cx="1466141" cy="44897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764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4" grpId="0" animBg="1"/>
      <p:bldP spid="26" grpId="0" animBg="1"/>
      <p:bldP spid="27" grpId="0" animBg="1"/>
      <p:bldP spid="34" grpId="0" animBg="1"/>
      <p:bldP spid="35" grpId="0" animBg="1"/>
      <p:bldP spid="36" grpId="0" animBg="1"/>
      <p:bldP spid="39" grpId="0" animBg="1"/>
      <p:bldP spid="40" grpId="0" animBg="1"/>
      <p:bldP spid="41" grpId="0" animBg="1"/>
      <p:bldP spid="42" grpId="0" animBg="1"/>
      <p:bldP spid="43" grpId="0" animBg="1"/>
      <p:bldP spid="44" grpId="0" animBg="1"/>
      <p:bldP spid="45" grpId="0" animBg="1"/>
      <p:bldP spid="49" grpId="0" animBg="1"/>
      <p:bldP spid="50" grpId="0" animBg="1"/>
      <p:bldP spid="51" grpId="0" animBg="1"/>
      <p:bldP spid="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75"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85B89F7C-F6C6-4591-B132-F87B64CC85EF}"/>
              </a:ext>
            </a:extLst>
          </p:cNvPr>
          <p:cNvSpPr>
            <a:spLocks noGrp="1"/>
          </p:cNvSpPr>
          <p:nvPr>
            <p:ph type="body" sz="quarter" idx="12"/>
          </p:nvPr>
        </p:nvSpPr>
        <p:spPr>
          <a:xfrm>
            <a:off x="102281" y="5703888"/>
            <a:ext cx="4791936"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1800" dirty="0">
                <a:solidFill>
                  <a:prstClr val="white"/>
                </a:solidFill>
                <a:latin typeface="Century Gothic" panose="020B0502020202020204" pitchFamily="34" charset="0"/>
              </a:rPr>
              <a:t>1.1</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10</a:t>
            </a: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Kirsten Somerville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100" dirty="0">
                <a:solidFill>
                  <a:prstClr val="white"/>
                </a:solidFill>
                <a:latin typeface="Century Gothic" panose="020B0502020202020204" pitchFamily="34" charset="0"/>
              </a:rPr>
              <a:t>20.05.23</a:t>
            </a: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endParaRPr lang="en-GB" sz="1800" dirty="0"/>
          </a:p>
        </p:txBody>
      </p:sp>
      <p:sp>
        <p:nvSpPr>
          <p:cNvPr id="4" name="Text Placeholder 3">
            <a:extLst>
              <a:ext uri="{FF2B5EF4-FFF2-40B4-BE49-F238E27FC236}">
                <a16:creationId xmlns:a16="http://schemas.microsoft.com/office/drawing/2014/main" id="{864A2C69-E6DF-420C-89E7-219E1ADE802F}"/>
              </a:ext>
            </a:extLst>
          </p:cNvPr>
          <p:cNvSpPr>
            <a:spLocks noGrp="1"/>
          </p:cNvSpPr>
          <p:nvPr>
            <p:ph type="body" sz="quarter" idx="13"/>
          </p:nvPr>
        </p:nvSpPr>
        <p:spPr>
          <a:xfrm>
            <a:off x="363537" y="2796466"/>
            <a:ext cx="6568485" cy="1154112"/>
          </a:xfrm>
        </p:spPr>
        <p:txBody>
          <a:bodyPr>
            <a:noAutofit/>
          </a:bodyPr>
          <a:lstStyle/>
          <a:p>
            <a:pPr algn="l"/>
            <a:r>
              <a:rPr lang="en-GB" sz="2000" dirty="0">
                <a:solidFill>
                  <a:prstClr val="white"/>
                </a:solidFill>
              </a:rPr>
              <a:t>subject pronoun ‘it’</a:t>
            </a:r>
            <a:br>
              <a:rPr lang="en-GB" sz="2000" dirty="0">
                <a:solidFill>
                  <a:prstClr val="white"/>
                </a:solidFill>
              </a:rPr>
            </a:br>
            <a:r>
              <a:rPr lang="en-GB" sz="2000" dirty="0">
                <a:solidFill>
                  <a:prstClr val="white"/>
                </a:solidFill>
              </a:rPr>
              <a:t>SSC [é|-er|-</a:t>
            </a:r>
            <a:r>
              <a:rPr lang="en-GB" sz="2000" dirty="0" err="1">
                <a:solidFill>
                  <a:prstClr val="white"/>
                </a:solidFill>
              </a:rPr>
              <a:t>ez</a:t>
            </a:r>
            <a:r>
              <a:rPr lang="en-GB" sz="2000" dirty="0">
                <a:solidFill>
                  <a:prstClr val="white"/>
                </a:solidFill>
              </a:rPr>
              <a:t>]</a:t>
            </a:r>
          </a:p>
          <a:p>
            <a:endParaRPr lang="en-GB" sz="2000" dirty="0"/>
          </a:p>
        </p:txBody>
      </p:sp>
      <p:sp>
        <p:nvSpPr>
          <p:cNvPr id="5" name="Text Placeholder 4">
            <a:extLst>
              <a:ext uri="{FF2B5EF4-FFF2-40B4-BE49-F238E27FC236}">
                <a16:creationId xmlns:a16="http://schemas.microsoft.com/office/drawing/2014/main" id="{3D52409C-CFAD-4C4D-AB40-C7BFB9471A7C}"/>
              </a:ext>
            </a:extLst>
          </p:cNvPr>
          <p:cNvSpPr>
            <a:spLocks noGrp="1"/>
          </p:cNvSpPr>
          <p:nvPr>
            <p:ph type="body" sz="quarter" idx="14"/>
          </p:nvPr>
        </p:nvSpPr>
        <p:spPr/>
        <p:txBody>
          <a:bodyPr>
            <a:normAutofit fontScale="62500" lnSpcReduction="20000"/>
          </a:bodyPr>
          <a:lstStyle/>
          <a:p>
            <a:r>
              <a:rPr lang="en-GB" dirty="0"/>
              <a:t>Distinguishing between having and being [2]</a:t>
            </a:r>
          </a:p>
        </p:txBody>
      </p:sp>
      <p:sp>
        <p:nvSpPr>
          <p:cNvPr id="6" name="Text Placeholder 3">
            <a:extLst>
              <a:ext uri="{FF2B5EF4-FFF2-40B4-BE49-F238E27FC236}">
                <a16:creationId xmlns:a16="http://schemas.microsoft.com/office/drawing/2014/main" id="{758B54AD-DB5E-4BF1-9917-5969782C8059}"/>
              </a:ext>
            </a:extLst>
          </p:cNvPr>
          <p:cNvSpPr txBox="1">
            <a:spLocks/>
          </p:cNvSpPr>
          <p:nvPr/>
        </p:nvSpPr>
        <p:spPr>
          <a:xfrm>
            <a:off x="363537" y="1108075"/>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describing a friend</a:t>
            </a:r>
            <a:endParaRPr lang="en-GB" sz="4000" dirty="0"/>
          </a:p>
        </p:txBody>
      </p:sp>
      <p:pic>
        <p:nvPicPr>
          <p:cNvPr id="7" name="Picture 6" descr="A couple of people in different colors&#10;&#10;Description automatically generated with medium confidence">
            <a:extLst>
              <a:ext uri="{FF2B5EF4-FFF2-40B4-BE49-F238E27FC236}">
                <a16:creationId xmlns:a16="http://schemas.microsoft.com/office/drawing/2014/main" id="{7C3F7D96-65B9-442F-9676-B5A13D060DB2}"/>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279574" y="3700581"/>
            <a:ext cx="2326730" cy="2825631"/>
          </a:xfrm>
          <a:prstGeom prst="rect">
            <a:avLst/>
          </a:prstGeom>
        </p:spPr>
      </p:pic>
    </p:spTree>
    <p:extLst>
      <p:ext uri="{BB962C8B-B14F-4D97-AF65-F5344CB8AC3E}">
        <p14:creationId xmlns:p14="http://schemas.microsoft.com/office/powerpoint/2010/main" val="819381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874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3168-331C-594B-8D56-27C80A17B87C}"/>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sp>
        <p:nvSpPr>
          <p:cNvPr id="8" name="TextBox 7"/>
          <p:cNvSpPr txBox="1"/>
          <p:nvPr/>
        </p:nvSpPr>
        <p:spPr>
          <a:xfrm>
            <a:off x="1722955" y="1913630"/>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4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pic>
        <p:nvPicPr>
          <p:cNvPr id="9" name="Picture 8" descr="hand holding a pencil and writing">
            <a:extLst>
              <a:ext uri="{FF2B5EF4-FFF2-40B4-BE49-F238E27FC236}">
                <a16:creationId xmlns:a16="http://schemas.microsoft.com/office/drawing/2014/main" id="{1F20B114-AB5E-4597-81FD-ABD2E1674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Tree>
    <p:extLst>
      <p:ext uri="{BB962C8B-B14F-4D97-AF65-F5344CB8AC3E}">
        <p14:creationId xmlns:p14="http://schemas.microsoft.com/office/powerpoint/2010/main" val="229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8848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175" y="222421"/>
            <a:ext cx="10515600" cy="1325563"/>
          </a:xfrm>
        </p:spPr>
        <p:txBody>
          <a:bodyPr>
            <a:noAutofit/>
          </a:bodyPr>
          <a:lstStyle/>
          <a:p>
            <a:pPr algn="ctr"/>
            <a:r>
              <a:rPr lang="en-GB" sz="8000" b="1" dirty="0">
                <a:solidFill>
                  <a:srgbClr val="115076"/>
                </a:solidFill>
                <a:cs typeface="Calibri" panose="020F0502020204030204" pitchFamily="34" charset="0"/>
              </a:rPr>
              <a:t>é/-er-</a:t>
            </a:r>
            <a:r>
              <a:rPr lang="en-GB" sz="8000" b="1" dirty="0" err="1">
                <a:solidFill>
                  <a:srgbClr val="115076"/>
                </a:solidFill>
                <a:cs typeface="Calibri" panose="020F0502020204030204" pitchFamily="34" charset="0"/>
              </a:rPr>
              <a:t>ez</a:t>
            </a:r>
            <a:endParaRPr lang="en-GB" sz="8000" b="1" dirty="0">
              <a:solidFill>
                <a:srgbClr val="115076"/>
              </a:solidFill>
              <a:cs typeface="Calibri" panose="020F0502020204030204" pitchFamily="34" charset="0"/>
            </a:endParaRPr>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descr="hand holding a pencil and writing">
            <a:extLst>
              <a:ext uri="{FF2B5EF4-FFF2-40B4-BE49-F238E27FC236}">
                <a16:creationId xmlns:a16="http://schemas.microsoft.com/office/drawing/2014/main" id="{FF91AD73-86BF-7C4B-B6BE-C3D7642130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14" name="TextBox 13">
            <a:extLst>
              <a:ext uri="{FF2B5EF4-FFF2-40B4-BE49-F238E27FC236}">
                <a16:creationId xmlns:a16="http://schemas.microsoft.com/office/drawing/2014/main" id="{8160ECBC-E176-4AC7-BCE4-E95BEBC85208}"/>
              </a:ext>
            </a:extLst>
          </p:cNvPr>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78D9AFE-B63A-4B03-8CB4-EB11232F6AC4}"/>
              </a:ext>
            </a:extLst>
          </p:cNvPr>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7895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7" name="é donn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8" name="é nez.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é all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34" grpId="0"/>
      <p:bldP spid="7" grpId="0"/>
      <p:bldP spid="20" grpId="0"/>
      <p:bldP spid="30" grpId="0"/>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175" y="222421"/>
            <a:ext cx="10515600" cy="1325563"/>
          </a:xfrm>
        </p:spPr>
        <p:txBody>
          <a:bodyPr>
            <a:noAutofit/>
          </a:bodyPr>
          <a:lstStyle/>
          <a:p>
            <a:pPr algn="ctr"/>
            <a:r>
              <a:rPr lang="en-GB" sz="8000" b="1" dirty="0">
                <a:solidFill>
                  <a:srgbClr val="115076"/>
                </a:solidFill>
                <a:cs typeface="Calibri" panose="020F0502020204030204" pitchFamily="34" charset="0"/>
              </a:rPr>
              <a:t>é/-er/-ez</a:t>
            </a:r>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hand holding a pencil and writing">
            <a:extLst>
              <a:ext uri="{FF2B5EF4-FFF2-40B4-BE49-F238E27FC236}">
                <a16:creationId xmlns:a16="http://schemas.microsoft.com/office/drawing/2014/main" id="{FF91AD73-86BF-7C4B-B6BE-C3D7642130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702432F0-3A05-44AC-9C58-C54F91E677CF}"/>
              </a:ext>
            </a:extLst>
          </p:cNvPr>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B98D4271-20BF-44C2-8E29-F9628149CCB6}"/>
              </a:ext>
            </a:extLst>
          </p:cNvPr>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4117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34" grpId="0"/>
      <p:bldP spid="7" grpId="0"/>
      <p:bldP spid="20" grpId="0"/>
      <p:bldP spid="14" grpId="0"/>
      <p:bldP spid="30"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B6B4-E2E9-C349-95F9-7074981CD307}"/>
              </a:ext>
            </a:extLst>
          </p:cNvPr>
          <p:cNvSpPr>
            <a:spLocks noGrp="1"/>
          </p:cNvSpPr>
          <p:nvPr>
            <p:ph type="title"/>
          </p:nvPr>
        </p:nvSpPr>
        <p:spPr>
          <a:xfrm>
            <a:off x="0" y="352214"/>
            <a:ext cx="2661715" cy="698838"/>
          </a:xfrm>
        </p:spPr>
        <p:txBody>
          <a:bodyPr>
            <a:normAutofit fontScale="90000"/>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2661715" y="1626154"/>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44324" y="1931423"/>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1317880"/>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7">
            <a:extLst>
              <a:ext uri="{FF2B5EF4-FFF2-40B4-BE49-F238E27FC236}">
                <a16:creationId xmlns:a16="http://schemas.microsoft.com/office/drawing/2014/main" id="{22D2FA20-8693-4528-9C80-23700AD0E49F}"/>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934121" y="189064"/>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5A87C36B-445B-4E6D-8A61-2BB43B087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2153" y="326037"/>
            <a:ext cx="551646" cy="535097"/>
          </a:xfrm>
          <a:prstGeom prst="rect">
            <a:avLst/>
          </a:prstGeom>
        </p:spPr>
      </p:pic>
      <p:sp>
        <p:nvSpPr>
          <p:cNvPr id="45" name="Rectangle 2">
            <a:extLst>
              <a:ext uri="{FF2B5EF4-FFF2-40B4-BE49-F238E27FC236}">
                <a16:creationId xmlns:a16="http://schemas.microsoft.com/office/drawing/2014/main" id="{ED5219A8-E6B8-441B-B8CE-395FD7D96C81}"/>
              </a:ext>
            </a:extLst>
          </p:cNvPr>
          <p:cNvSpPr>
            <a:spLocks noChangeArrowheads="1"/>
          </p:cNvSpPr>
          <p:nvPr/>
        </p:nvSpPr>
        <p:spPr bwMode="auto">
          <a:xfrm>
            <a:off x="10308525" y="1311854"/>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6" name="Rectangle 3">
            <a:extLst>
              <a:ext uri="{FF2B5EF4-FFF2-40B4-BE49-F238E27FC236}">
                <a16:creationId xmlns:a16="http://schemas.microsoft.com/office/drawing/2014/main" id="{A1437CD0-1754-4586-8B16-31A36D28AA13}"/>
              </a:ext>
            </a:extLst>
          </p:cNvPr>
          <p:cNvSpPr>
            <a:spLocks noChangeArrowheads="1"/>
          </p:cNvSpPr>
          <p:nvPr/>
        </p:nvSpPr>
        <p:spPr bwMode="auto">
          <a:xfrm>
            <a:off x="10306159" y="1311852"/>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7" name="Line 4">
            <a:extLst>
              <a:ext uri="{FF2B5EF4-FFF2-40B4-BE49-F238E27FC236}">
                <a16:creationId xmlns:a16="http://schemas.microsoft.com/office/drawing/2014/main" id="{6C585892-615C-4B8E-9B0F-06401377D698}"/>
              </a:ext>
            </a:extLst>
          </p:cNvPr>
          <p:cNvSpPr>
            <a:spLocks noChangeShapeType="1"/>
          </p:cNvSpPr>
          <p:nvPr/>
        </p:nvSpPr>
        <p:spPr bwMode="auto">
          <a:xfrm>
            <a:off x="10991898" y="1300426"/>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8" name="Line 7">
            <a:extLst>
              <a:ext uri="{FF2B5EF4-FFF2-40B4-BE49-F238E27FC236}">
                <a16:creationId xmlns:a16="http://schemas.microsoft.com/office/drawing/2014/main" id="{B39BF951-EFF1-4395-BD78-1C7F64AEDA9F}"/>
              </a:ext>
            </a:extLst>
          </p:cNvPr>
          <p:cNvSpPr>
            <a:spLocks noChangeShapeType="1"/>
          </p:cNvSpPr>
          <p:nvPr/>
        </p:nvSpPr>
        <p:spPr bwMode="auto">
          <a:xfrm>
            <a:off x="10982080" y="130042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9" name="Line 9">
            <a:extLst>
              <a:ext uri="{FF2B5EF4-FFF2-40B4-BE49-F238E27FC236}">
                <a16:creationId xmlns:a16="http://schemas.microsoft.com/office/drawing/2014/main" id="{5725F0D3-0CF9-4F24-A5D8-08FDD4872424}"/>
              </a:ext>
            </a:extLst>
          </p:cNvPr>
          <p:cNvSpPr>
            <a:spLocks noChangeShapeType="1"/>
          </p:cNvSpPr>
          <p:nvPr/>
        </p:nvSpPr>
        <p:spPr bwMode="auto">
          <a:xfrm>
            <a:off x="10991898" y="545668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50" name="Text Box 10">
            <a:extLst>
              <a:ext uri="{FF2B5EF4-FFF2-40B4-BE49-F238E27FC236}">
                <a16:creationId xmlns:a16="http://schemas.microsoft.com/office/drawing/2014/main" id="{A1C32AE8-FEDE-4F5E-83AB-61A5960BA600}"/>
              </a:ext>
            </a:extLst>
          </p:cNvPr>
          <p:cNvSpPr txBox="1">
            <a:spLocks noChangeArrowheads="1"/>
          </p:cNvSpPr>
          <p:nvPr/>
        </p:nvSpPr>
        <p:spPr bwMode="auto">
          <a:xfrm>
            <a:off x="10840674" y="317479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51" name="Text Box 12">
            <a:extLst>
              <a:ext uri="{FF2B5EF4-FFF2-40B4-BE49-F238E27FC236}">
                <a16:creationId xmlns:a16="http://schemas.microsoft.com/office/drawing/2014/main" id="{3666B83A-3C34-4A25-A378-77A92EF54F04}"/>
              </a:ext>
            </a:extLst>
          </p:cNvPr>
          <p:cNvSpPr txBox="1">
            <a:spLocks noChangeArrowheads="1"/>
          </p:cNvSpPr>
          <p:nvPr/>
        </p:nvSpPr>
        <p:spPr bwMode="auto">
          <a:xfrm>
            <a:off x="11233377" y="114257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2" name="Text Box 14">
            <a:extLst>
              <a:ext uri="{FF2B5EF4-FFF2-40B4-BE49-F238E27FC236}">
                <a16:creationId xmlns:a16="http://schemas.microsoft.com/office/drawing/2014/main" id="{35605D02-530E-4A32-B406-02F9E877DDC0}"/>
              </a:ext>
            </a:extLst>
          </p:cNvPr>
          <p:cNvSpPr txBox="1">
            <a:spLocks noChangeArrowheads="1"/>
          </p:cNvSpPr>
          <p:nvPr/>
        </p:nvSpPr>
        <p:spPr bwMode="auto">
          <a:xfrm>
            <a:off x="11208689" y="527615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3" name="Rectangle 52">
            <a:extLst>
              <a:ext uri="{FF2B5EF4-FFF2-40B4-BE49-F238E27FC236}">
                <a16:creationId xmlns:a16="http://schemas.microsoft.com/office/drawing/2014/main" id="{A177AB1E-5E25-490E-8922-11850089F5A4}"/>
              </a:ext>
            </a:extLst>
          </p:cNvPr>
          <p:cNvSpPr/>
          <p:nvPr/>
        </p:nvSpPr>
        <p:spPr>
          <a:xfrm>
            <a:off x="10154931" y="5468111"/>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AutoShape 11">
            <a:hlinkClick r:id="" action="ppaction://noaction" highlightClick="1"/>
            <a:extLst>
              <a:ext uri="{FF2B5EF4-FFF2-40B4-BE49-F238E27FC236}">
                <a16:creationId xmlns:a16="http://schemas.microsoft.com/office/drawing/2014/main" id="{33CC842C-F12F-4FE1-9417-2BA1E99E314B}"/>
              </a:ext>
            </a:extLst>
          </p:cNvPr>
          <p:cNvSpPr>
            <a:spLocks noChangeArrowheads="1"/>
          </p:cNvSpPr>
          <p:nvPr/>
        </p:nvSpPr>
        <p:spPr bwMode="auto">
          <a:xfrm>
            <a:off x="10045261" y="5687105"/>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55" name="TextBox 54">
            <a:hlinkClick r:id="" action="ppaction://noaction">
              <a:snd r:embed="rId6" name="phon. bébé.wav"/>
            </a:hlinkClick>
            <a:extLst>
              <a:ext uri="{FF2B5EF4-FFF2-40B4-BE49-F238E27FC236}">
                <a16:creationId xmlns:a16="http://schemas.microsoft.com/office/drawing/2014/main" id="{792F363B-F33C-4E99-9578-ABAFCDDFE392}"/>
              </a:ext>
            </a:extLst>
          </p:cNvPr>
          <p:cNvSpPr txBox="1"/>
          <p:nvPr/>
        </p:nvSpPr>
        <p:spPr>
          <a:xfrm>
            <a:off x="3993702" y="2534790"/>
            <a:ext cx="300738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b</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rgbClr val="115076"/>
                </a:solidFill>
                <a:latin typeface="Century Gothic" panose="020B0502020202020204" pitchFamily="34" charset="0"/>
                <a:cs typeface="Calibri" panose="020F0502020204030204" pitchFamily="34" charset="0"/>
              </a:rPr>
              <a:t>b</a:t>
            </a:r>
            <a:r>
              <a:rPr lang="en-GB" sz="7200" dirty="0" err="1">
                <a:solidFill>
                  <a:srgbClr val="FA6500"/>
                </a:solidFill>
                <a:latin typeface="Century Gothic" panose="020B0502020202020204" pitchFamily="34" charset="0"/>
                <a:cs typeface="Calibri" panose="020F0502020204030204" pitchFamily="34" charset="0"/>
              </a:rPr>
              <a:t>é</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56" name="TextBox 55">
            <a:hlinkClick r:id="" action="ppaction://noaction">
              <a:snd r:embed="rId7" name="phon. médical.wav"/>
            </a:hlinkClick>
            <a:extLst>
              <a:ext uri="{FF2B5EF4-FFF2-40B4-BE49-F238E27FC236}">
                <a16:creationId xmlns:a16="http://schemas.microsoft.com/office/drawing/2014/main" id="{0CEBCBA8-C83E-40D1-8B08-0F0366F8E78F}"/>
              </a:ext>
            </a:extLst>
          </p:cNvPr>
          <p:cNvSpPr txBox="1"/>
          <p:nvPr/>
        </p:nvSpPr>
        <p:spPr>
          <a:xfrm>
            <a:off x="927981" y="5037246"/>
            <a:ext cx="4119555"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m</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chemeClr val="accent1">
                    <a:lumMod val="50000"/>
                  </a:schemeClr>
                </a:solidFill>
                <a:latin typeface="Century Gothic" panose="020B0502020202020204" pitchFamily="34" charset="0"/>
                <a:cs typeface="Calibri" panose="020F0502020204030204" pitchFamily="34" charset="0"/>
              </a:rPr>
              <a:t>dical</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58" name="TextBox 57">
            <a:hlinkClick r:id="" action="ppaction://noaction">
              <a:snd r:embed="rId8" name="phon. éviter.wav"/>
            </a:hlinkClick>
            <a:extLst>
              <a:ext uri="{FF2B5EF4-FFF2-40B4-BE49-F238E27FC236}">
                <a16:creationId xmlns:a16="http://schemas.microsoft.com/office/drawing/2014/main" id="{448B7E91-13A1-40C8-B416-54BABF21DC2A}"/>
              </a:ext>
            </a:extLst>
          </p:cNvPr>
          <p:cNvSpPr txBox="1"/>
          <p:nvPr/>
        </p:nvSpPr>
        <p:spPr>
          <a:xfrm>
            <a:off x="219731" y="3589835"/>
            <a:ext cx="4287080" cy="1200329"/>
          </a:xfrm>
          <a:prstGeom prst="rect">
            <a:avLst/>
          </a:prstGeom>
          <a:noFill/>
        </p:spPr>
        <p:txBody>
          <a:bodyPr wrap="square" rtlCol="0">
            <a:spAutoFit/>
          </a:bodyPr>
          <a:lstStyle/>
          <a:p>
            <a:pPr algn="ct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rgbClr val="115076"/>
                </a:solidFill>
                <a:latin typeface="Century Gothic" panose="020B0502020202020204" pitchFamily="34" charset="0"/>
                <a:cs typeface="Calibri" panose="020F0502020204030204" pitchFamily="34" charset="0"/>
              </a:rPr>
              <a:t>vit</a:t>
            </a:r>
            <a:r>
              <a:rPr lang="en-GB" sz="7200" dirty="0" err="1">
                <a:solidFill>
                  <a:srgbClr val="FA6500"/>
                </a:solidFill>
                <a:latin typeface="Century Gothic" panose="020B0502020202020204" pitchFamily="34" charset="0"/>
                <a:cs typeface="Calibri" panose="020F0502020204030204" pitchFamily="34" charset="0"/>
              </a:rPr>
              <a:t>er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59" name="TextBox 58">
            <a:hlinkClick r:id="" action="ppaction://noaction">
              <a:snd r:embed="rId9" name="phon. réalité.wav"/>
            </a:hlinkClick>
            <a:extLst>
              <a:ext uri="{FF2B5EF4-FFF2-40B4-BE49-F238E27FC236}">
                <a16:creationId xmlns:a16="http://schemas.microsoft.com/office/drawing/2014/main" id="{1DC9FBBE-F081-488A-9BFD-E26F055B72E4}"/>
              </a:ext>
            </a:extLst>
          </p:cNvPr>
          <p:cNvSpPr txBox="1"/>
          <p:nvPr/>
        </p:nvSpPr>
        <p:spPr>
          <a:xfrm>
            <a:off x="0" y="2274090"/>
            <a:ext cx="4261222"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r</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chemeClr val="accent1">
                    <a:lumMod val="50000"/>
                  </a:schemeClr>
                </a:solidFill>
                <a:latin typeface="Century Gothic" panose="020B0502020202020204" pitchFamily="34" charset="0"/>
                <a:cs typeface="Calibri" panose="020F0502020204030204" pitchFamily="34" charset="0"/>
              </a:rPr>
              <a:t>alit</a:t>
            </a:r>
            <a:r>
              <a:rPr lang="en-GB" sz="7200" dirty="0" err="1">
                <a:solidFill>
                  <a:srgbClr val="FA6500"/>
                </a:solidFill>
                <a:latin typeface="Century Gothic" panose="020B0502020202020204" pitchFamily="34" charset="0"/>
                <a:cs typeface="Calibri" panose="020F0502020204030204" pitchFamily="34" charset="0"/>
              </a:rPr>
              <a:t>é</a:t>
            </a:r>
            <a:endParaRPr lang="en-GB" sz="7200" b="1" dirty="0">
              <a:solidFill>
                <a:srgbClr val="7030A0"/>
              </a:solidFill>
              <a:latin typeface="Century Gothic" panose="020B0502020202020204" pitchFamily="34" charset="0"/>
              <a:cs typeface="Calibri" panose="020F0502020204030204" pitchFamily="34" charset="0"/>
            </a:endParaRPr>
          </a:p>
        </p:txBody>
      </p:sp>
      <p:sp>
        <p:nvSpPr>
          <p:cNvPr id="60" name="TextBox 59">
            <a:hlinkClick r:id="" action="ppaction://noaction">
              <a:snd r:embed="rId10" name="phon. assez.wav"/>
            </a:hlinkClick>
            <a:extLst>
              <a:ext uri="{FF2B5EF4-FFF2-40B4-BE49-F238E27FC236}">
                <a16:creationId xmlns:a16="http://schemas.microsoft.com/office/drawing/2014/main" id="{54D5D1FC-35DE-4C88-ABE2-1097A5E84FD4}"/>
              </a:ext>
            </a:extLst>
          </p:cNvPr>
          <p:cNvSpPr txBox="1"/>
          <p:nvPr/>
        </p:nvSpPr>
        <p:spPr>
          <a:xfrm>
            <a:off x="5216597" y="260969"/>
            <a:ext cx="3007386"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ass</a:t>
            </a:r>
            <a:r>
              <a:rPr lang="en-GB" sz="7200" dirty="0" err="1">
                <a:solidFill>
                  <a:srgbClr val="FA6500"/>
                </a:solidFill>
                <a:latin typeface="Century Gothic" panose="020B0502020202020204" pitchFamily="34" charset="0"/>
                <a:cs typeface="Calibri" panose="020F0502020204030204" pitchFamily="34" charset="0"/>
              </a:rPr>
              <a:t>ez</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61" name="TextBox 60">
            <a:hlinkClick r:id="" action="ppaction://noaction">
              <a:snd r:embed="rId11" name="phon. médias.wav"/>
            </a:hlinkClick>
            <a:extLst>
              <a:ext uri="{FF2B5EF4-FFF2-40B4-BE49-F238E27FC236}">
                <a16:creationId xmlns:a16="http://schemas.microsoft.com/office/drawing/2014/main" id="{3B392B62-C1B2-4B18-8FCB-7F8BD605B472}"/>
              </a:ext>
            </a:extLst>
          </p:cNvPr>
          <p:cNvSpPr txBox="1"/>
          <p:nvPr/>
        </p:nvSpPr>
        <p:spPr>
          <a:xfrm>
            <a:off x="5954674" y="3519875"/>
            <a:ext cx="383912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m</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rgbClr val="115076"/>
                </a:solidFill>
                <a:latin typeface="Century Gothic" panose="020B0502020202020204" pitchFamily="34" charset="0"/>
                <a:cs typeface="Calibri" panose="020F0502020204030204" pitchFamily="34" charset="0"/>
              </a:rPr>
              <a:t>dias</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62" name="TextBox 61">
            <a:hlinkClick r:id="" action="ppaction://noaction">
              <a:snd r:embed="rId12" name="phon. voler.wav"/>
            </a:hlinkClick>
            <a:extLst>
              <a:ext uri="{FF2B5EF4-FFF2-40B4-BE49-F238E27FC236}">
                <a16:creationId xmlns:a16="http://schemas.microsoft.com/office/drawing/2014/main" id="{96FCBEB7-842D-4878-8466-DCBF7C51768E}"/>
              </a:ext>
            </a:extLst>
          </p:cNvPr>
          <p:cNvSpPr txBox="1"/>
          <p:nvPr/>
        </p:nvSpPr>
        <p:spPr>
          <a:xfrm>
            <a:off x="6685997" y="1755480"/>
            <a:ext cx="300738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vol</a:t>
            </a:r>
            <a:r>
              <a:rPr lang="en-GB" sz="7200" dirty="0" err="1">
                <a:solidFill>
                  <a:srgbClr val="FA6500"/>
                </a:solidFill>
                <a:latin typeface="Century Gothic" panose="020B0502020202020204" pitchFamily="34" charset="0"/>
                <a:cs typeface="Calibri" panose="020F0502020204030204" pitchFamily="34" charset="0"/>
              </a:rPr>
              <a:t>er</a:t>
            </a:r>
            <a:endParaRPr lang="en-GB" sz="7200" dirty="0">
              <a:solidFill>
                <a:srgbClr val="FA6500"/>
              </a:solidFill>
              <a:latin typeface="Century Gothic" panose="020B0502020202020204" pitchFamily="34" charset="0"/>
              <a:cs typeface="Calibri" panose="020F0502020204030204" pitchFamily="34" charset="0"/>
            </a:endParaRPr>
          </a:p>
        </p:txBody>
      </p:sp>
      <p:sp>
        <p:nvSpPr>
          <p:cNvPr id="63" name="TextBox 62">
            <a:hlinkClick r:id="" action="ppaction://noaction">
              <a:snd r:embed="rId13" name="phon. février.wav"/>
            </a:hlinkClick>
            <a:extLst>
              <a:ext uri="{FF2B5EF4-FFF2-40B4-BE49-F238E27FC236}">
                <a16:creationId xmlns:a16="http://schemas.microsoft.com/office/drawing/2014/main" id="{820C2906-DD0F-4654-9C2A-D94A40ABC131}"/>
              </a:ext>
            </a:extLst>
          </p:cNvPr>
          <p:cNvSpPr txBox="1"/>
          <p:nvPr/>
        </p:nvSpPr>
        <p:spPr>
          <a:xfrm>
            <a:off x="5482523" y="4910522"/>
            <a:ext cx="3007386"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f</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chemeClr val="accent1">
                    <a:lumMod val="50000"/>
                  </a:schemeClr>
                </a:solidFill>
                <a:latin typeface="Century Gothic" panose="020B0502020202020204" pitchFamily="34" charset="0"/>
                <a:cs typeface="Calibri" panose="020F0502020204030204" pitchFamily="34" charset="0"/>
              </a:rPr>
              <a:t>vri</a:t>
            </a:r>
            <a:r>
              <a:rPr lang="en-GB" sz="7200" dirty="0" err="1">
                <a:solidFill>
                  <a:srgbClr val="FA6500"/>
                </a:solidFill>
                <a:latin typeface="Century Gothic" panose="020B0502020202020204" pitchFamily="34" charset="0"/>
                <a:cs typeface="Calibri" panose="020F0502020204030204" pitchFamily="34" charset="0"/>
              </a:rPr>
              <a:t>er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E722361-18DE-4933-AE99-5362E9137515}"/>
              </a:ext>
            </a:extLst>
          </p:cNvPr>
          <p:cNvSpPr txBox="1"/>
          <p:nvPr/>
        </p:nvSpPr>
        <p:spPr>
          <a:xfrm>
            <a:off x="5977607" y="1202282"/>
            <a:ext cx="1547843" cy="461665"/>
          </a:xfrm>
          <a:prstGeom prst="rect">
            <a:avLst/>
          </a:prstGeom>
          <a:noFill/>
        </p:spPr>
        <p:txBody>
          <a:bodyPr wrap="square" rtlCol="0">
            <a:spAutoFit/>
          </a:bodyPr>
          <a:lstStyle/>
          <a:p>
            <a:pPr algn="ctr"/>
            <a:r>
              <a:rPr lang="en-GB" sz="2400" dirty="0">
                <a:solidFill>
                  <a:srgbClr val="115076"/>
                </a:solidFill>
              </a:rPr>
              <a:t>quite</a:t>
            </a:r>
          </a:p>
        </p:txBody>
      </p:sp>
      <p:sp>
        <p:nvSpPr>
          <p:cNvPr id="27" name="TextBox 26">
            <a:extLst>
              <a:ext uri="{FF2B5EF4-FFF2-40B4-BE49-F238E27FC236}">
                <a16:creationId xmlns:a16="http://schemas.microsoft.com/office/drawing/2014/main" id="{7B12464A-68F2-45C6-A743-C359C9DFABEF}"/>
              </a:ext>
            </a:extLst>
          </p:cNvPr>
          <p:cNvSpPr txBox="1"/>
          <p:nvPr/>
        </p:nvSpPr>
        <p:spPr>
          <a:xfrm>
            <a:off x="7415767" y="2716719"/>
            <a:ext cx="1547843" cy="461665"/>
          </a:xfrm>
          <a:prstGeom prst="rect">
            <a:avLst/>
          </a:prstGeom>
          <a:noFill/>
        </p:spPr>
        <p:txBody>
          <a:bodyPr wrap="square" rtlCol="0">
            <a:spAutoFit/>
          </a:bodyPr>
          <a:lstStyle/>
          <a:p>
            <a:pPr algn="ctr"/>
            <a:r>
              <a:rPr lang="en-GB" sz="2400" dirty="0">
                <a:solidFill>
                  <a:srgbClr val="115076"/>
                </a:solidFill>
              </a:rPr>
              <a:t>to fly</a:t>
            </a:r>
          </a:p>
        </p:txBody>
      </p:sp>
      <p:sp>
        <p:nvSpPr>
          <p:cNvPr id="28" name="TextBox 27">
            <a:extLst>
              <a:ext uri="{FF2B5EF4-FFF2-40B4-BE49-F238E27FC236}">
                <a16:creationId xmlns:a16="http://schemas.microsoft.com/office/drawing/2014/main" id="{42BA94F4-6E94-42D4-AF57-C9E873410959}"/>
              </a:ext>
            </a:extLst>
          </p:cNvPr>
          <p:cNvSpPr txBox="1"/>
          <p:nvPr/>
        </p:nvSpPr>
        <p:spPr>
          <a:xfrm>
            <a:off x="6227166" y="5878731"/>
            <a:ext cx="1547843" cy="461665"/>
          </a:xfrm>
          <a:prstGeom prst="rect">
            <a:avLst/>
          </a:prstGeom>
          <a:noFill/>
        </p:spPr>
        <p:txBody>
          <a:bodyPr wrap="square" rtlCol="0">
            <a:spAutoFit/>
          </a:bodyPr>
          <a:lstStyle/>
          <a:p>
            <a:pPr algn="ctr"/>
            <a:r>
              <a:rPr lang="en-GB" sz="2400" dirty="0">
                <a:solidFill>
                  <a:srgbClr val="115076"/>
                </a:solidFill>
              </a:rPr>
              <a:t>February</a:t>
            </a:r>
          </a:p>
        </p:txBody>
      </p:sp>
      <p:sp>
        <p:nvSpPr>
          <p:cNvPr id="29" name="TextBox 28">
            <a:extLst>
              <a:ext uri="{FF2B5EF4-FFF2-40B4-BE49-F238E27FC236}">
                <a16:creationId xmlns:a16="http://schemas.microsoft.com/office/drawing/2014/main" id="{7D4E6ECA-59F0-47F8-9532-EC190A6130A9}"/>
              </a:ext>
            </a:extLst>
          </p:cNvPr>
          <p:cNvSpPr txBox="1"/>
          <p:nvPr/>
        </p:nvSpPr>
        <p:spPr>
          <a:xfrm>
            <a:off x="1589349" y="4559331"/>
            <a:ext cx="1547843" cy="461665"/>
          </a:xfrm>
          <a:prstGeom prst="rect">
            <a:avLst/>
          </a:prstGeom>
          <a:noFill/>
        </p:spPr>
        <p:txBody>
          <a:bodyPr wrap="square" rtlCol="0">
            <a:spAutoFit/>
          </a:bodyPr>
          <a:lstStyle/>
          <a:p>
            <a:pPr algn="ctr"/>
            <a:r>
              <a:rPr lang="en-GB" sz="2400" dirty="0">
                <a:solidFill>
                  <a:srgbClr val="115076"/>
                </a:solidFill>
              </a:rPr>
              <a:t>to avoid</a:t>
            </a:r>
          </a:p>
        </p:txBody>
      </p:sp>
      <p:sp>
        <p:nvSpPr>
          <p:cNvPr id="31" name="TextBox 30">
            <a:hlinkClick r:id="" action="ppaction://noaction">
              <a:snd r:embed="rId14" name="phon. papier.wav"/>
            </a:hlinkClick>
            <a:extLst>
              <a:ext uri="{FF2B5EF4-FFF2-40B4-BE49-F238E27FC236}">
                <a16:creationId xmlns:a16="http://schemas.microsoft.com/office/drawing/2014/main" id="{CB463AB0-0F4A-4652-95A2-B0E4E4D9754F}"/>
              </a:ext>
            </a:extLst>
          </p:cNvPr>
          <p:cNvSpPr txBox="1"/>
          <p:nvPr/>
        </p:nvSpPr>
        <p:spPr>
          <a:xfrm>
            <a:off x="1322055" y="837098"/>
            <a:ext cx="4287080"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papi</a:t>
            </a:r>
            <a:r>
              <a:rPr lang="en-GB" sz="7200" dirty="0">
                <a:solidFill>
                  <a:srgbClr val="FA6500"/>
                </a:solidFill>
                <a:latin typeface="Century Gothic" panose="020B0502020202020204" pitchFamily="34" charset="0"/>
                <a:cs typeface="Calibri" panose="020F0502020204030204" pitchFamily="34" charset="0"/>
              </a:rPr>
              <a:t>er</a:t>
            </a:r>
            <a:endParaRPr lang="en-GB" sz="7200" dirty="0">
              <a:solidFill>
                <a:srgbClr val="115076"/>
              </a:solidFill>
              <a:latin typeface="Century Gothic" panose="020B0502020202020204" pitchFamily="34" charset="0"/>
              <a:cs typeface="Calibri" panose="020F0502020204030204" pitchFamily="34" charset="0"/>
            </a:endParaRPr>
          </a:p>
        </p:txBody>
      </p:sp>
      <p:pic>
        <p:nvPicPr>
          <p:cNvPr id="32" name="Picture 31" descr="A picture containing sandglass, design&#10;&#10;Description automatically generated">
            <a:extLst>
              <a:ext uri="{FF2B5EF4-FFF2-40B4-BE49-F238E27FC236}">
                <a16:creationId xmlns:a16="http://schemas.microsoft.com/office/drawing/2014/main" id="{E123A234-8994-4E65-9567-0AE29BC01B58}"/>
              </a:ext>
            </a:extLst>
          </p:cNvPr>
          <p:cNvPicPr>
            <a:picLocks noChangeAspect="1"/>
          </p:cNvPicPr>
          <p:nvPr/>
        </p:nvPicPr>
        <p:blipFill>
          <a:blip r:embed="rId1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9215218" y="-155346"/>
            <a:ext cx="1385382" cy="1385382"/>
          </a:xfrm>
          <a:prstGeom prst="rect">
            <a:avLst/>
          </a:prstGeom>
        </p:spPr>
      </p:pic>
    </p:spTree>
    <p:extLst>
      <p:ext uri="{BB962C8B-B14F-4D97-AF65-F5344CB8AC3E}">
        <p14:creationId xmlns:p14="http://schemas.microsoft.com/office/powerpoint/2010/main" val="1072932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46"/>
                                        </p:tgtEl>
                                      </p:cBhvr>
                                    </p:animEffect>
                                    <p:set>
                                      <p:cBhvr>
                                        <p:cTn id="7" dur="1" fill="hold">
                                          <p:stCondLst>
                                            <p:cond delay="58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Rectangle 2">
            <a:extLst>
              <a:ext uri="{FF2B5EF4-FFF2-40B4-BE49-F238E27FC236}">
                <a16:creationId xmlns:a16="http://schemas.microsoft.com/office/drawing/2014/main" id="{ED5219A8-E6B8-441B-B8CE-395FD7D96C81}"/>
              </a:ext>
            </a:extLst>
          </p:cNvPr>
          <p:cNvSpPr>
            <a:spLocks noChangeArrowheads="1"/>
          </p:cNvSpPr>
          <p:nvPr/>
        </p:nvSpPr>
        <p:spPr bwMode="auto">
          <a:xfrm>
            <a:off x="10367307" y="133120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6" name="Rectangle 3">
            <a:extLst>
              <a:ext uri="{FF2B5EF4-FFF2-40B4-BE49-F238E27FC236}">
                <a16:creationId xmlns:a16="http://schemas.microsoft.com/office/drawing/2014/main" id="{A1437CD0-1754-4586-8B16-31A36D28AA13}"/>
              </a:ext>
            </a:extLst>
          </p:cNvPr>
          <p:cNvSpPr>
            <a:spLocks noChangeArrowheads="1"/>
          </p:cNvSpPr>
          <p:nvPr/>
        </p:nvSpPr>
        <p:spPr bwMode="auto">
          <a:xfrm>
            <a:off x="10364941" y="133120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Line 4">
            <a:extLst>
              <a:ext uri="{FF2B5EF4-FFF2-40B4-BE49-F238E27FC236}">
                <a16:creationId xmlns:a16="http://schemas.microsoft.com/office/drawing/2014/main" id="{6C585892-615C-4B8E-9B0F-06401377D698}"/>
              </a:ext>
            </a:extLst>
          </p:cNvPr>
          <p:cNvSpPr>
            <a:spLocks noChangeShapeType="1"/>
          </p:cNvSpPr>
          <p:nvPr/>
        </p:nvSpPr>
        <p:spPr bwMode="auto">
          <a:xfrm>
            <a:off x="11050680" y="1319777"/>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8" name="Line 7">
            <a:extLst>
              <a:ext uri="{FF2B5EF4-FFF2-40B4-BE49-F238E27FC236}">
                <a16:creationId xmlns:a16="http://schemas.microsoft.com/office/drawing/2014/main" id="{B39BF951-EFF1-4395-BD78-1C7F64AEDA9F}"/>
              </a:ext>
            </a:extLst>
          </p:cNvPr>
          <p:cNvSpPr>
            <a:spLocks noChangeShapeType="1"/>
          </p:cNvSpPr>
          <p:nvPr/>
        </p:nvSpPr>
        <p:spPr bwMode="auto">
          <a:xfrm>
            <a:off x="11075368" y="131977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9" name="Line 9">
            <a:extLst>
              <a:ext uri="{FF2B5EF4-FFF2-40B4-BE49-F238E27FC236}">
                <a16:creationId xmlns:a16="http://schemas.microsoft.com/office/drawing/2014/main" id="{5725F0D3-0CF9-4F24-A5D8-08FDD4872424}"/>
              </a:ext>
            </a:extLst>
          </p:cNvPr>
          <p:cNvSpPr>
            <a:spLocks noChangeShapeType="1"/>
          </p:cNvSpPr>
          <p:nvPr/>
        </p:nvSpPr>
        <p:spPr bwMode="auto">
          <a:xfrm>
            <a:off x="11050680" y="547603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0" name="Text Box 10">
            <a:extLst>
              <a:ext uri="{FF2B5EF4-FFF2-40B4-BE49-F238E27FC236}">
                <a16:creationId xmlns:a16="http://schemas.microsoft.com/office/drawing/2014/main" id="{A1C32AE8-FEDE-4F5E-83AB-61A5960BA600}"/>
              </a:ext>
            </a:extLst>
          </p:cNvPr>
          <p:cNvSpPr txBox="1">
            <a:spLocks noChangeArrowheads="1"/>
          </p:cNvSpPr>
          <p:nvPr/>
        </p:nvSpPr>
        <p:spPr bwMode="auto">
          <a:xfrm>
            <a:off x="10916709" y="319414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51" name="Text Box 12">
            <a:extLst>
              <a:ext uri="{FF2B5EF4-FFF2-40B4-BE49-F238E27FC236}">
                <a16:creationId xmlns:a16="http://schemas.microsoft.com/office/drawing/2014/main" id="{3666B83A-3C34-4A25-A378-77A92EF54F04}"/>
              </a:ext>
            </a:extLst>
          </p:cNvPr>
          <p:cNvSpPr txBox="1">
            <a:spLocks noChangeArrowheads="1"/>
          </p:cNvSpPr>
          <p:nvPr/>
        </p:nvSpPr>
        <p:spPr bwMode="auto">
          <a:xfrm>
            <a:off x="11292159" y="1161926"/>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52" name="Text Box 14">
            <a:extLst>
              <a:ext uri="{FF2B5EF4-FFF2-40B4-BE49-F238E27FC236}">
                <a16:creationId xmlns:a16="http://schemas.microsoft.com/office/drawing/2014/main" id="{35605D02-530E-4A32-B406-02F9E877DDC0}"/>
              </a:ext>
            </a:extLst>
          </p:cNvPr>
          <p:cNvSpPr txBox="1">
            <a:spLocks noChangeArrowheads="1"/>
          </p:cNvSpPr>
          <p:nvPr/>
        </p:nvSpPr>
        <p:spPr bwMode="auto">
          <a:xfrm>
            <a:off x="11267471" y="5295508"/>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53" name="Rectangle 52">
            <a:extLst>
              <a:ext uri="{FF2B5EF4-FFF2-40B4-BE49-F238E27FC236}">
                <a16:creationId xmlns:a16="http://schemas.microsoft.com/office/drawing/2014/main" id="{A177AB1E-5E25-490E-8922-11850089F5A4}"/>
              </a:ext>
            </a:extLst>
          </p:cNvPr>
          <p:cNvSpPr/>
          <p:nvPr/>
        </p:nvSpPr>
        <p:spPr>
          <a:xfrm>
            <a:off x="10213713" y="5487462"/>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AutoShape 11">
            <a:hlinkClick r:id="" action="ppaction://noaction" highlightClick="1"/>
            <a:extLst>
              <a:ext uri="{FF2B5EF4-FFF2-40B4-BE49-F238E27FC236}">
                <a16:creationId xmlns:a16="http://schemas.microsoft.com/office/drawing/2014/main" id="{33CC842C-F12F-4FE1-9417-2BA1E99E314B}"/>
              </a:ext>
            </a:extLst>
          </p:cNvPr>
          <p:cNvSpPr>
            <a:spLocks noChangeArrowheads="1"/>
          </p:cNvSpPr>
          <p:nvPr/>
        </p:nvSpPr>
        <p:spPr bwMode="auto">
          <a:xfrm>
            <a:off x="10104043" y="5706456"/>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55" name="TextBox 54">
            <a:hlinkClick r:id="" action="ppaction://noaction">
              <a:snd r:embed="rId3" name="phon. bébé.wav"/>
            </a:hlinkClick>
            <a:extLst>
              <a:ext uri="{FF2B5EF4-FFF2-40B4-BE49-F238E27FC236}">
                <a16:creationId xmlns:a16="http://schemas.microsoft.com/office/drawing/2014/main" id="{792F363B-F33C-4E99-9578-ABAFCDDFE392}"/>
              </a:ext>
            </a:extLst>
          </p:cNvPr>
          <p:cNvSpPr txBox="1"/>
          <p:nvPr/>
        </p:nvSpPr>
        <p:spPr>
          <a:xfrm>
            <a:off x="3993702" y="2534790"/>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6" name="TextBox 55">
            <a:hlinkClick r:id="" action="ppaction://noaction">
              <a:snd r:embed="rId4" name="phon. médical.wav"/>
            </a:hlinkClick>
            <a:extLst>
              <a:ext uri="{FF2B5EF4-FFF2-40B4-BE49-F238E27FC236}">
                <a16:creationId xmlns:a16="http://schemas.microsoft.com/office/drawing/2014/main" id="{0CEBCBA8-C83E-40D1-8B08-0F0366F8E78F}"/>
              </a:ext>
            </a:extLst>
          </p:cNvPr>
          <p:cNvSpPr txBox="1"/>
          <p:nvPr/>
        </p:nvSpPr>
        <p:spPr>
          <a:xfrm>
            <a:off x="927981" y="5037246"/>
            <a:ext cx="411955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dical</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7" name="TextBox 56">
            <a:hlinkClick r:id="" action="ppaction://noaction">
              <a:snd r:embed="rId5" name="phon. papier.wav"/>
            </a:hlinkClick>
            <a:extLst>
              <a:ext uri="{FF2B5EF4-FFF2-40B4-BE49-F238E27FC236}">
                <a16:creationId xmlns:a16="http://schemas.microsoft.com/office/drawing/2014/main" id="{6C1E9EA5-5118-4D99-9C59-806FFEBFE91E}"/>
              </a:ext>
            </a:extLst>
          </p:cNvPr>
          <p:cNvSpPr txBox="1"/>
          <p:nvPr/>
        </p:nvSpPr>
        <p:spPr>
          <a:xfrm>
            <a:off x="2462645" y="1026022"/>
            <a:ext cx="428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papi</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6" name="phon. éviter.wav"/>
            </a:hlinkClick>
            <a:extLst>
              <a:ext uri="{FF2B5EF4-FFF2-40B4-BE49-F238E27FC236}">
                <a16:creationId xmlns:a16="http://schemas.microsoft.com/office/drawing/2014/main" id="{448B7E91-13A1-40C8-B416-54BABF21DC2A}"/>
              </a:ext>
            </a:extLst>
          </p:cNvPr>
          <p:cNvSpPr txBox="1"/>
          <p:nvPr/>
        </p:nvSpPr>
        <p:spPr>
          <a:xfrm>
            <a:off x="219731" y="3589835"/>
            <a:ext cx="428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vit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9" name="TextBox 58">
            <a:hlinkClick r:id="" action="ppaction://noaction">
              <a:snd r:embed="rId7" name="phon. réalité.wav"/>
            </a:hlinkClick>
            <a:extLst>
              <a:ext uri="{FF2B5EF4-FFF2-40B4-BE49-F238E27FC236}">
                <a16:creationId xmlns:a16="http://schemas.microsoft.com/office/drawing/2014/main" id="{1DC9FBBE-F081-488A-9BFD-E26F055B72E4}"/>
              </a:ext>
            </a:extLst>
          </p:cNvPr>
          <p:cNvSpPr txBox="1"/>
          <p:nvPr/>
        </p:nvSpPr>
        <p:spPr>
          <a:xfrm>
            <a:off x="272163" y="2364599"/>
            <a:ext cx="39061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alit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7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60" name="TextBox 59">
            <a:hlinkClick r:id="" action="ppaction://noaction">
              <a:snd r:embed="rId8" name="phon. assez.wav"/>
            </a:hlinkClick>
            <a:extLst>
              <a:ext uri="{FF2B5EF4-FFF2-40B4-BE49-F238E27FC236}">
                <a16:creationId xmlns:a16="http://schemas.microsoft.com/office/drawing/2014/main" id="{54D5D1FC-35DE-4C88-ABE2-1097A5E84FD4}"/>
              </a:ext>
            </a:extLst>
          </p:cNvPr>
          <p:cNvSpPr txBox="1"/>
          <p:nvPr/>
        </p:nvSpPr>
        <p:spPr>
          <a:xfrm>
            <a:off x="5462823" y="-8256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ass</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1" name="TextBox 60">
            <a:hlinkClick r:id="" action="ppaction://noaction">
              <a:snd r:embed="rId9" name="phon. médias.wav"/>
            </a:hlinkClick>
            <a:extLst>
              <a:ext uri="{FF2B5EF4-FFF2-40B4-BE49-F238E27FC236}">
                <a16:creationId xmlns:a16="http://schemas.microsoft.com/office/drawing/2014/main" id="{3B392B62-C1B2-4B18-8FCB-7F8BD605B472}"/>
              </a:ext>
            </a:extLst>
          </p:cNvPr>
          <p:cNvSpPr txBox="1"/>
          <p:nvPr/>
        </p:nvSpPr>
        <p:spPr>
          <a:xfrm>
            <a:off x="5954674" y="3519875"/>
            <a:ext cx="3839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dias</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2" name="TextBox 61">
            <a:hlinkClick r:id="" action="ppaction://noaction">
              <a:snd r:embed="rId10" name="phon. voler.wav"/>
            </a:hlinkClick>
            <a:extLst>
              <a:ext uri="{FF2B5EF4-FFF2-40B4-BE49-F238E27FC236}">
                <a16:creationId xmlns:a16="http://schemas.microsoft.com/office/drawing/2014/main" id="{96FCBEB7-842D-4878-8466-DCBF7C51768E}"/>
              </a:ext>
            </a:extLst>
          </p:cNvPr>
          <p:cNvSpPr txBox="1"/>
          <p:nvPr/>
        </p:nvSpPr>
        <p:spPr>
          <a:xfrm>
            <a:off x="6685997" y="1755480"/>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vol</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63" name="TextBox 62">
            <a:hlinkClick r:id="" action="ppaction://noaction">
              <a:snd r:embed="rId11" name="phon. février.wav"/>
            </a:hlinkClick>
            <a:extLst>
              <a:ext uri="{FF2B5EF4-FFF2-40B4-BE49-F238E27FC236}">
                <a16:creationId xmlns:a16="http://schemas.microsoft.com/office/drawing/2014/main" id="{820C2906-DD0F-4654-9C2A-D94A40ABC131}"/>
              </a:ext>
            </a:extLst>
          </p:cNvPr>
          <p:cNvSpPr txBox="1"/>
          <p:nvPr/>
        </p:nvSpPr>
        <p:spPr>
          <a:xfrm>
            <a:off x="5482523" y="491052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vri</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FE722361-18DE-4933-AE99-5362E9137515}"/>
              </a:ext>
            </a:extLst>
          </p:cNvPr>
          <p:cNvSpPr txBox="1"/>
          <p:nvPr/>
        </p:nvSpPr>
        <p:spPr>
          <a:xfrm>
            <a:off x="6223833" y="858752"/>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quite</a:t>
            </a:r>
          </a:p>
        </p:txBody>
      </p:sp>
      <p:sp>
        <p:nvSpPr>
          <p:cNvPr id="27" name="TextBox 26">
            <a:extLst>
              <a:ext uri="{FF2B5EF4-FFF2-40B4-BE49-F238E27FC236}">
                <a16:creationId xmlns:a16="http://schemas.microsoft.com/office/drawing/2014/main" id="{7B12464A-68F2-45C6-A743-C359C9DFABEF}"/>
              </a:ext>
            </a:extLst>
          </p:cNvPr>
          <p:cNvSpPr txBox="1"/>
          <p:nvPr/>
        </p:nvSpPr>
        <p:spPr>
          <a:xfrm>
            <a:off x="7415767" y="2716719"/>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fly</a:t>
            </a:r>
          </a:p>
        </p:txBody>
      </p:sp>
      <p:sp>
        <p:nvSpPr>
          <p:cNvPr id="28" name="TextBox 27">
            <a:extLst>
              <a:ext uri="{FF2B5EF4-FFF2-40B4-BE49-F238E27FC236}">
                <a16:creationId xmlns:a16="http://schemas.microsoft.com/office/drawing/2014/main" id="{42BA94F4-6E94-42D4-AF57-C9E873410959}"/>
              </a:ext>
            </a:extLst>
          </p:cNvPr>
          <p:cNvSpPr txBox="1"/>
          <p:nvPr/>
        </p:nvSpPr>
        <p:spPr>
          <a:xfrm>
            <a:off x="6227166" y="587873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February</a:t>
            </a:r>
          </a:p>
        </p:txBody>
      </p:sp>
      <p:sp>
        <p:nvSpPr>
          <p:cNvPr id="29" name="TextBox 28">
            <a:extLst>
              <a:ext uri="{FF2B5EF4-FFF2-40B4-BE49-F238E27FC236}">
                <a16:creationId xmlns:a16="http://schemas.microsoft.com/office/drawing/2014/main" id="{7D4E6ECA-59F0-47F8-9532-EC190A6130A9}"/>
              </a:ext>
            </a:extLst>
          </p:cNvPr>
          <p:cNvSpPr txBox="1"/>
          <p:nvPr/>
        </p:nvSpPr>
        <p:spPr>
          <a:xfrm>
            <a:off x="1589349" y="455933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avoid</a:t>
            </a:r>
          </a:p>
        </p:txBody>
      </p:sp>
      <p:pic>
        <p:nvPicPr>
          <p:cNvPr id="30" name="Picture 29">
            <a:extLst>
              <a:ext uri="{FF2B5EF4-FFF2-40B4-BE49-F238E27FC236}">
                <a16:creationId xmlns:a16="http://schemas.microsoft.com/office/drawing/2014/main" id="{27046DFE-8353-4269-A6DA-66AB7CCFA481}"/>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10480" y="291571"/>
            <a:ext cx="585749" cy="647578"/>
          </a:xfrm>
          <a:prstGeom prst="rect">
            <a:avLst/>
          </a:prstGeom>
        </p:spPr>
      </p:pic>
      <p:pic>
        <p:nvPicPr>
          <p:cNvPr id="31" name="Picture 30" descr="A picture containing sandglass, design&#10;&#10;Description automatically generated">
            <a:extLst>
              <a:ext uri="{FF2B5EF4-FFF2-40B4-BE49-F238E27FC236}">
                <a16:creationId xmlns:a16="http://schemas.microsoft.com/office/drawing/2014/main" id="{E261256F-C518-49B5-A9CE-97C37D4617AC}"/>
              </a:ext>
            </a:extLst>
          </p:cNvPr>
          <p:cNvPicPr>
            <a:picLocks noChangeAspect="1"/>
          </p:cNvPicPr>
          <p:nvPr/>
        </p:nvPicPr>
        <p:blipFill>
          <a:blip r:embed="rId13"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9125531" y="-122444"/>
            <a:ext cx="1385382" cy="1385382"/>
          </a:xfrm>
          <a:prstGeom prst="rect">
            <a:avLst/>
          </a:prstGeom>
        </p:spPr>
      </p:pic>
    </p:spTree>
    <p:extLst>
      <p:ext uri="{BB962C8B-B14F-4D97-AF65-F5344CB8AC3E}">
        <p14:creationId xmlns:p14="http://schemas.microsoft.com/office/powerpoint/2010/main" val="1860634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46"/>
                                        </p:tgtEl>
                                      </p:cBhvr>
                                    </p:animEffect>
                                    <p:set>
                                      <p:cBhvr>
                                        <p:cTn id="7" dur="1" fill="hold">
                                          <p:stCondLst>
                                            <p:cond delay="58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600" b="1" dirty="0" err="1">
                <a:solidFill>
                  <a:schemeClr val="bg1"/>
                </a:solidFill>
              </a:rPr>
              <a:t>C’est</a:t>
            </a:r>
            <a:r>
              <a:rPr lang="en-GB" sz="3600" b="1" dirty="0">
                <a:solidFill>
                  <a:schemeClr val="bg1"/>
                </a:solidFill>
              </a:rPr>
              <a:t> un / </a:t>
            </a:r>
            <a:r>
              <a:rPr lang="en-GB" sz="3600" b="1" dirty="0" err="1">
                <a:solidFill>
                  <a:schemeClr val="bg1"/>
                </a:solidFill>
              </a:rPr>
              <a:t>une</a:t>
            </a:r>
            <a:endParaRPr lang="en-GB" sz="3600" b="1" dirty="0">
              <a:solidFill>
                <a:schemeClr val="bg1"/>
              </a:solidFill>
            </a:endParaRPr>
          </a:p>
        </p:txBody>
      </p:sp>
      <p:sp>
        <p:nvSpPr>
          <p:cNvPr id="2" name="TextBox 1"/>
          <p:cNvSpPr txBox="1"/>
          <p:nvPr/>
        </p:nvSpPr>
        <p:spPr>
          <a:xfrm>
            <a:off x="172714" y="1231096"/>
            <a:ext cx="1137920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Remember, use </a:t>
            </a:r>
            <a:r>
              <a:rPr lang="en-GB" sz="2800" b="1" dirty="0" err="1">
                <a:solidFill>
                  <a:srgbClr val="002060"/>
                </a:solidFill>
                <a:latin typeface="Century Gothic" panose="020B0502020202020204" pitchFamily="34" charset="0"/>
              </a:rPr>
              <a:t>c’est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to mean </a:t>
            </a:r>
            <a:r>
              <a:rPr lang="en-GB" sz="2800" b="1" dirty="0">
                <a:solidFill>
                  <a:srgbClr val="002060"/>
                </a:solidFill>
                <a:latin typeface="Century Gothic" panose="020B0502020202020204" pitchFamily="34" charset="0"/>
              </a:rPr>
              <a:t>it is... (it’s...)</a:t>
            </a:r>
            <a:r>
              <a:rPr lang="en-GB" sz="2800" dirty="0">
                <a:solidFill>
                  <a:srgbClr val="002060"/>
                </a:solidFill>
                <a:latin typeface="Century Gothic" panose="020B0502020202020204" pitchFamily="34" charset="0"/>
              </a:rPr>
              <a:t> in French. </a:t>
            </a:r>
            <a:endParaRPr lang="en-GB" sz="2800" b="1" i="1" dirty="0">
              <a:solidFill>
                <a:srgbClr val="002060"/>
              </a:solidFill>
              <a:latin typeface="Century Gothic" panose="020B0502020202020204" pitchFamily="34" charset="0"/>
            </a:endParaRPr>
          </a:p>
        </p:txBody>
      </p:sp>
      <p:sp>
        <p:nvSpPr>
          <p:cNvPr id="3" name="TextBox 2"/>
          <p:cNvSpPr txBox="1"/>
          <p:nvPr/>
        </p:nvSpPr>
        <p:spPr>
          <a:xfrm>
            <a:off x="316770" y="2516891"/>
            <a:ext cx="10216444" cy="3724096"/>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endParaRPr lang="en-GB" sz="32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livre.		It’s a book. 								</a:t>
            </a:r>
            <a:r>
              <a:rPr lang="en-GB" sz="2800" b="1" i="1" dirty="0">
                <a:solidFill>
                  <a:srgbClr val="002060"/>
                </a:solidFill>
                <a:latin typeface="Century Gothic" panose="020B0502020202020204" pitchFamily="34" charset="0"/>
              </a:rPr>
              <a:t>(masculine)</a:t>
            </a:r>
          </a:p>
          <a:p>
            <a:r>
              <a:rPr lang="en-GB" sz="2800" dirty="0">
                <a:solidFill>
                  <a:srgbClr val="002060"/>
                </a:solidFill>
                <a:latin typeface="Century Gothic" panose="020B0502020202020204" pitchFamily="34" charset="0"/>
              </a:rPr>
              <a:t>			</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règle</a:t>
            </a:r>
            <a:r>
              <a:rPr lang="en-GB" sz="2800" dirty="0">
                <a:solidFill>
                  <a:srgbClr val="002060"/>
                </a:solidFill>
                <a:latin typeface="Century Gothic" panose="020B0502020202020204" pitchFamily="34" charset="0"/>
              </a:rPr>
              <a:t>.		It’s a ruler. </a:t>
            </a:r>
          </a:p>
          <a:p>
            <a:r>
              <a:rPr lang="en-GB" sz="2800" b="1" i="1" dirty="0">
                <a:solidFill>
                  <a:srgbClr val="002060"/>
                </a:solidFill>
                <a:latin typeface="Century Gothic" panose="020B0502020202020204" pitchFamily="34" charset="0"/>
              </a:rPr>
              <a:t>							(feminine)</a:t>
            </a:r>
          </a:p>
          <a:p>
            <a:endParaRPr lang="en-GB" sz="28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p>
        </p:txBody>
      </p:sp>
      <p:sp>
        <p:nvSpPr>
          <p:cNvPr id="6" name="Rounded Rectangle 46">
            <a:extLst>
              <a:ext uri="{FF2B5EF4-FFF2-40B4-BE49-F238E27FC236}">
                <a16:creationId xmlns:a16="http://schemas.microsoft.com/office/drawing/2014/main" id="{463A534C-FC4C-46B9-B8E1-DB3FB63A4E2A}"/>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A5F179A-F4E4-404E-AD74-4BA1C84A9DB3}"/>
              </a:ext>
            </a:extLst>
          </p:cNvPr>
          <p:cNvSpPr txBox="1"/>
          <p:nvPr/>
        </p:nvSpPr>
        <p:spPr>
          <a:xfrm>
            <a:off x="316770" y="2516891"/>
            <a:ext cx="10216444" cy="3724096"/>
          </a:xfrm>
          <a:prstGeom prst="rect">
            <a:avLst/>
          </a:prstGeom>
          <a:solidFill>
            <a:schemeClr val="bg1"/>
          </a:solidFill>
        </p:spPr>
        <p:txBody>
          <a:bodyPr wrap="square" rtlCol="0">
            <a:spAutoFit/>
          </a:bodyPr>
          <a:lstStyle/>
          <a:p>
            <a:r>
              <a:rPr lang="en-GB" sz="3200" b="1" dirty="0">
                <a:solidFill>
                  <a:srgbClr val="002060"/>
                </a:solidFill>
                <a:latin typeface="Century Gothic" panose="020B0502020202020204" pitchFamily="34" charset="0"/>
              </a:rPr>
              <a:t>			</a:t>
            </a:r>
            <a:endParaRPr lang="en-GB" sz="32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C’es</a:t>
            </a:r>
            <a:r>
              <a:rPr lang="en-GB" sz="2800" b="1" dirty="0" err="1">
                <a:solidFill>
                  <a:srgbClr val="FA6500"/>
                </a:solidFill>
                <a:latin typeface="Century Gothic" panose="020B0502020202020204" pitchFamily="34" charset="0"/>
              </a:rPr>
              <a:t>t</a:t>
            </a:r>
            <a:r>
              <a:rPr lang="en-GB" sz="2800" dirty="0">
                <a:solidFill>
                  <a:srgbClr val="FA6500"/>
                </a:solidFill>
                <a:latin typeface="Century Gothic" panose="020B0502020202020204" pitchFamily="34" charset="0"/>
              </a:rPr>
              <a:t> </a:t>
            </a:r>
            <a:r>
              <a:rPr lang="en-GB" sz="2800" b="1" dirty="0">
                <a:solidFill>
                  <a:srgbClr val="FA6500"/>
                </a:solidFill>
                <a:latin typeface="Century Gothic" panose="020B0502020202020204" pitchFamily="34" charset="0"/>
              </a:rPr>
              <a:t>u</a:t>
            </a:r>
            <a:r>
              <a:rPr lang="en-GB" sz="2800" b="1" dirty="0">
                <a:solidFill>
                  <a:srgbClr val="002060"/>
                </a:solidFill>
                <a:latin typeface="Century Gothic" panose="020B0502020202020204" pitchFamily="34" charset="0"/>
              </a:rPr>
              <a:t>n</a:t>
            </a:r>
            <a:r>
              <a:rPr lang="en-GB" sz="2800" dirty="0">
                <a:solidFill>
                  <a:srgbClr val="002060"/>
                </a:solidFill>
                <a:latin typeface="Century Gothic" panose="020B0502020202020204" pitchFamily="34" charset="0"/>
              </a:rPr>
              <a:t> livre.		It’s a book. 								</a:t>
            </a:r>
            <a:r>
              <a:rPr lang="en-GB" sz="2800" b="1" i="1" dirty="0">
                <a:solidFill>
                  <a:srgbClr val="002060"/>
                </a:solidFill>
                <a:latin typeface="Century Gothic" panose="020B0502020202020204" pitchFamily="34" charset="0"/>
              </a:rPr>
              <a:t>(masculine)</a:t>
            </a:r>
          </a:p>
          <a:p>
            <a:r>
              <a:rPr lang="en-GB" sz="2800" dirty="0">
                <a:solidFill>
                  <a:srgbClr val="002060"/>
                </a:solidFill>
                <a:latin typeface="Century Gothic" panose="020B0502020202020204" pitchFamily="34" charset="0"/>
              </a:rPr>
              <a:t>			</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C’es</a:t>
            </a:r>
            <a:r>
              <a:rPr lang="en-GB" sz="2800" b="1" dirty="0" err="1">
                <a:solidFill>
                  <a:srgbClr val="FA6500"/>
                </a:solidFill>
                <a:latin typeface="Century Gothic" panose="020B0502020202020204" pitchFamily="34" charset="0"/>
              </a:rPr>
              <a:t>t</a:t>
            </a:r>
            <a:r>
              <a:rPr lang="en-GB" sz="2800" dirty="0">
                <a:solidFill>
                  <a:srgbClr val="002060"/>
                </a:solidFill>
                <a:latin typeface="Century Gothic" panose="020B0502020202020204" pitchFamily="34" charset="0"/>
              </a:rPr>
              <a:t> </a:t>
            </a:r>
            <a:r>
              <a:rPr lang="en-GB" sz="2800" b="1" dirty="0" err="1">
                <a:solidFill>
                  <a:srgbClr val="FA6500"/>
                </a:solidFill>
                <a:latin typeface="Century Gothic" panose="020B0502020202020204" pitchFamily="34" charset="0"/>
              </a:rPr>
              <a:t>u</a:t>
            </a:r>
            <a:r>
              <a:rPr lang="en-GB" sz="2800" b="1" dirty="0" err="1">
                <a:solidFill>
                  <a:srgbClr val="002060"/>
                </a:solidFill>
                <a:latin typeface="Century Gothic" panose="020B0502020202020204" pitchFamily="34" charset="0"/>
              </a:rPr>
              <a:t>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règle</a:t>
            </a:r>
            <a:r>
              <a:rPr lang="en-GB" sz="2800" dirty="0">
                <a:solidFill>
                  <a:srgbClr val="002060"/>
                </a:solidFill>
                <a:latin typeface="Century Gothic" panose="020B0502020202020204" pitchFamily="34" charset="0"/>
              </a:rPr>
              <a:t>.		It’s a ruler. </a:t>
            </a:r>
          </a:p>
          <a:p>
            <a:r>
              <a:rPr lang="en-GB" sz="2800" b="1" i="1" dirty="0">
                <a:solidFill>
                  <a:srgbClr val="002060"/>
                </a:solidFill>
                <a:latin typeface="Century Gothic" panose="020B0502020202020204" pitchFamily="34" charset="0"/>
              </a:rPr>
              <a:t>							(feminine)</a:t>
            </a:r>
          </a:p>
          <a:p>
            <a:endParaRPr lang="en-GB" sz="28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p>
        </p:txBody>
      </p:sp>
      <p:sp>
        <p:nvSpPr>
          <p:cNvPr id="9" name="Arc 8">
            <a:extLst>
              <a:ext uri="{FF2B5EF4-FFF2-40B4-BE49-F238E27FC236}">
                <a16:creationId xmlns:a16="http://schemas.microsoft.com/office/drawing/2014/main" id="{31AF0964-3096-41E1-B5E6-04572094BCB1}"/>
              </a:ext>
            </a:extLst>
          </p:cNvPr>
          <p:cNvSpPr/>
          <p:nvPr/>
        </p:nvSpPr>
        <p:spPr>
          <a:xfrm rot="8056075">
            <a:off x="3910825" y="4533895"/>
            <a:ext cx="334298" cy="336637"/>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0" name="Arc 9">
            <a:extLst>
              <a:ext uri="{FF2B5EF4-FFF2-40B4-BE49-F238E27FC236}">
                <a16:creationId xmlns:a16="http://schemas.microsoft.com/office/drawing/2014/main" id="{090E6423-BFD4-4B28-95F3-CEC459ED74EA}"/>
              </a:ext>
            </a:extLst>
          </p:cNvPr>
          <p:cNvSpPr/>
          <p:nvPr/>
        </p:nvSpPr>
        <p:spPr>
          <a:xfrm rot="8056075">
            <a:off x="3932297" y="3225917"/>
            <a:ext cx="334298" cy="336637"/>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2" name="Speech Bubble: Rectangle with Corners Rounded 11">
            <a:extLst>
              <a:ext uri="{FF2B5EF4-FFF2-40B4-BE49-F238E27FC236}">
                <a16:creationId xmlns:a16="http://schemas.microsoft.com/office/drawing/2014/main" id="{D34BCFED-AC41-462C-B8D7-532530442A01}"/>
              </a:ext>
            </a:extLst>
          </p:cNvPr>
          <p:cNvSpPr/>
          <p:nvPr/>
        </p:nvSpPr>
        <p:spPr>
          <a:xfrm>
            <a:off x="9445894" y="3692405"/>
            <a:ext cx="2174639" cy="772627"/>
          </a:xfrm>
          <a:prstGeom prst="wedgeRoundRectCallout">
            <a:avLst>
              <a:gd name="adj1" fmla="val -64710"/>
              <a:gd name="adj2" fmla="val 18454"/>
              <a:gd name="adj3" fmla="val 16667"/>
            </a:avLst>
          </a:prstGeom>
          <a:solidFill>
            <a:srgbClr val="0055A5"/>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liaison</a:t>
            </a:r>
          </a:p>
        </p:txBody>
      </p:sp>
      <p:sp>
        <p:nvSpPr>
          <p:cNvPr id="13" name="TextBox 12">
            <a:extLst>
              <a:ext uri="{FF2B5EF4-FFF2-40B4-BE49-F238E27FC236}">
                <a16:creationId xmlns:a16="http://schemas.microsoft.com/office/drawing/2014/main" id="{0F8E2B7E-55C7-4A1B-A4A8-3B15839EAF75}"/>
              </a:ext>
            </a:extLst>
          </p:cNvPr>
          <p:cNvSpPr txBox="1"/>
          <p:nvPr/>
        </p:nvSpPr>
        <p:spPr>
          <a:xfrm>
            <a:off x="172714" y="1844437"/>
            <a:ext cx="11379200"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Use the indefinite article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(a) for masculine and </a:t>
            </a:r>
            <a:r>
              <a:rPr lang="en-GB" sz="2800" b="1" dirty="0" err="1">
                <a:solidFill>
                  <a:srgbClr val="002060"/>
                </a:solidFill>
                <a:latin typeface="Century Gothic" panose="020B0502020202020204" pitchFamily="34" charset="0"/>
              </a:rPr>
              <a:t>une</a:t>
            </a:r>
            <a:r>
              <a:rPr lang="en-GB" sz="2800" b="1" i="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 for feminine nouns.</a:t>
            </a:r>
            <a:endParaRPr lang="en-GB" sz="2800" b="1" i="1" dirty="0">
              <a:solidFill>
                <a:srgbClr val="002060"/>
              </a:solidFill>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E2F841DE-405F-46B0-B44C-49A51C85291E}"/>
              </a:ext>
            </a:extLst>
          </p:cNvPr>
          <p:cNvSpPr/>
          <p:nvPr/>
        </p:nvSpPr>
        <p:spPr>
          <a:xfrm>
            <a:off x="6659592" y="2888665"/>
            <a:ext cx="2467155" cy="11707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C5D251F2-E618-4138-ABD4-062157A2EEA7}"/>
              </a:ext>
            </a:extLst>
          </p:cNvPr>
          <p:cNvSpPr/>
          <p:nvPr/>
        </p:nvSpPr>
        <p:spPr>
          <a:xfrm>
            <a:off x="6811991" y="4353999"/>
            <a:ext cx="2467155" cy="11707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0A616815-5280-4028-9CCA-83D246E462DB}"/>
              </a:ext>
            </a:extLst>
          </p:cNvPr>
          <p:cNvSpPr txBox="1"/>
          <p:nvPr/>
        </p:nvSpPr>
        <p:spPr>
          <a:xfrm>
            <a:off x="5556197" y="2998888"/>
            <a:ext cx="612234" cy="646331"/>
          </a:xfrm>
          <a:prstGeom prst="rect">
            <a:avLst/>
          </a:prstGeom>
          <a:noFill/>
        </p:spPr>
        <p:txBody>
          <a:bodyPr wrap="square">
            <a:spAutoFit/>
          </a:bodyPr>
          <a:lstStyle/>
          <a:p>
            <a:r>
              <a:rPr lang="en-GB" sz="3600" dirty="0">
                <a:solidFill>
                  <a:srgbClr val="115076"/>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3600" dirty="0">
              <a:solidFill>
                <a:srgbClr val="115076"/>
              </a:solidFill>
            </a:endParaRPr>
          </a:p>
        </p:txBody>
      </p:sp>
      <p:sp>
        <p:nvSpPr>
          <p:cNvPr id="16" name="TextBox 15">
            <a:extLst>
              <a:ext uri="{FF2B5EF4-FFF2-40B4-BE49-F238E27FC236}">
                <a16:creationId xmlns:a16="http://schemas.microsoft.com/office/drawing/2014/main" id="{E463EFFF-518B-41CD-9CF9-91A004997257}"/>
              </a:ext>
            </a:extLst>
          </p:cNvPr>
          <p:cNvSpPr txBox="1"/>
          <p:nvPr/>
        </p:nvSpPr>
        <p:spPr>
          <a:xfrm>
            <a:off x="5862314" y="4358327"/>
            <a:ext cx="612234" cy="584775"/>
          </a:xfrm>
          <a:prstGeom prst="rect">
            <a:avLst/>
          </a:prstGeom>
          <a:noFill/>
        </p:spPr>
        <p:txBody>
          <a:bodyPr wrap="square">
            <a:spAutoFit/>
          </a:bodyPr>
          <a:lstStyle/>
          <a:p>
            <a:r>
              <a:rPr lang="en-GB" sz="3200" dirty="0">
                <a:solidFill>
                  <a:srgbClr val="115076"/>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3200" dirty="0">
              <a:solidFill>
                <a:srgbClr val="115076"/>
              </a:solidFill>
            </a:endParaRPr>
          </a:p>
        </p:txBody>
      </p:sp>
    </p:spTree>
    <p:extLst>
      <p:ext uri="{BB962C8B-B14F-4D97-AF65-F5344CB8AC3E}">
        <p14:creationId xmlns:p14="http://schemas.microsoft.com/office/powerpoint/2010/main" val="40916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1" grpId="0" animBg="1"/>
      <p:bldP spid="14" grpId="0" animBg="1"/>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electronics, computer, electronic device, output device&#10;&#10;Description automatically generated">
            <a:extLst>
              <a:ext uri="{FF2B5EF4-FFF2-40B4-BE49-F238E27FC236}">
                <a16:creationId xmlns:a16="http://schemas.microsoft.com/office/drawing/2014/main" id="{343D2273-6821-4CB0-BC5C-4C57D02947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8114" y="2340147"/>
            <a:ext cx="3669833" cy="3429000"/>
          </a:xfrm>
          <a:prstGeom prst="rect">
            <a:avLst/>
          </a:prstGeom>
        </p:spPr>
      </p:pic>
      <p:sp>
        <p:nvSpPr>
          <p:cNvPr id="4" name="Title 3"/>
          <p:cNvSpPr>
            <a:spLocks noGrp="1"/>
          </p:cNvSpPr>
          <p:nvPr>
            <p:ph type="title"/>
          </p:nvPr>
        </p:nvSpPr>
        <p:spPr/>
        <p:txBody>
          <a:bodyPr>
            <a:normAutofit/>
          </a:bodyPr>
          <a:lstStyle/>
          <a:p>
            <a:r>
              <a:rPr lang="en-GB" sz="3600" b="1" dirty="0" err="1">
                <a:solidFill>
                  <a:schemeClr val="bg1"/>
                </a:solidFill>
              </a:rPr>
              <a:t>C’est</a:t>
            </a:r>
            <a:r>
              <a:rPr lang="en-GB" sz="3600" b="1" dirty="0">
                <a:solidFill>
                  <a:schemeClr val="bg1"/>
                </a:solidFill>
              </a:rPr>
              <a:t>… (1/5)</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175E029C-3B62-4454-85A4-25BCF017A74F}"/>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11" name="Title 3">
            <a:extLst>
              <a:ext uri="{FF2B5EF4-FFF2-40B4-BE49-F238E27FC236}">
                <a16:creationId xmlns:a16="http://schemas.microsoft.com/office/drawing/2014/main" id="{82C3265D-366E-4093-AD3C-890256D4FBFB}"/>
              </a:ext>
            </a:extLst>
          </p:cNvPr>
          <p:cNvSpPr txBox="1">
            <a:spLocks/>
          </p:cNvSpPr>
          <p:nvPr/>
        </p:nvSpPr>
        <p:spPr>
          <a:xfrm>
            <a:off x="4145613" y="4579428"/>
            <a:ext cx="3474836"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 ordinateur</a:t>
            </a:r>
            <a:endParaRPr lang="en-GB" sz="4000" b="1" dirty="0">
              <a:solidFill>
                <a:schemeClr val="bg1"/>
              </a:solidFill>
            </a:endParaRPr>
          </a:p>
        </p:txBody>
      </p:sp>
      <p:sp>
        <p:nvSpPr>
          <p:cNvPr id="12" name="Rectangle 11">
            <a:extLst>
              <a:ext uri="{FF2B5EF4-FFF2-40B4-BE49-F238E27FC236}">
                <a16:creationId xmlns:a16="http://schemas.microsoft.com/office/drawing/2014/main" id="{2131AF87-D9AD-4934-A329-A2FFFC55DE65}"/>
              </a:ext>
            </a:extLst>
          </p:cNvPr>
          <p:cNvSpPr/>
          <p:nvPr/>
        </p:nvSpPr>
        <p:spPr>
          <a:xfrm>
            <a:off x="5025258" y="285104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8C5E4DA-1A3A-4D94-846D-26CE2D1C9CF2}"/>
              </a:ext>
            </a:extLst>
          </p:cNvPr>
          <p:cNvSpPr/>
          <p:nvPr/>
        </p:nvSpPr>
        <p:spPr>
          <a:xfrm>
            <a:off x="3017125" y="445070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B0863F9-45DE-4241-BC02-AF2A7BE14D9F}"/>
              </a:ext>
            </a:extLst>
          </p:cNvPr>
          <p:cNvSpPr/>
          <p:nvPr/>
        </p:nvSpPr>
        <p:spPr>
          <a:xfrm>
            <a:off x="5025259" y="1246963"/>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D1FE882-93D2-4C98-9D3B-7A677341E911}"/>
              </a:ext>
            </a:extLst>
          </p:cNvPr>
          <p:cNvSpPr/>
          <p:nvPr/>
        </p:nvSpPr>
        <p:spPr>
          <a:xfrm>
            <a:off x="7033391" y="124423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94756A4-D65F-4101-8C92-533969BE9D41}"/>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488D857-74C4-4198-A6F8-7B72E1419400}"/>
              </a:ext>
            </a:extLst>
          </p:cNvPr>
          <p:cNvSpPr/>
          <p:nvPr/>
        </p:nvSpPr>
        <p:spPr>
          <a:xfrm>
            <a:off x="7033392" y="285445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B070F68-13A8-4972-BA5E-499BECAA212D}"/>
              </a:ext>
            </a:extLst>
          </p:cNvPr>
          <p:cNvSpPr/>
          <p:nvPr/>
        </p:nvSpPr>
        <p:spPr>
          <a:xfrm>
            <a:off x="3017125" y="124423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D166AA9-9B90-4CBB-8B57-96B0FE60F4F3}"/>
              </a:ext>
            </a:extLst>
          </p:cNvPr>
          <p:cNvSpPr/>
          <p:nvPr/>
        </p:nvSpPr>
        <p:spPr>
          <a:xfrm>
            <a:off x="7033391" y="445070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459B435-BCBE-44FB-8432-912B12B26AD5}"/>
              </a:ext>
            </a:extLst>
          </p:cNvPr>
          <p:cNvSpPr/>
          <p:nvPr/>
        </p:nvSpPr>
        <p:spPr>
          <a:xfrm>
            <a:off x="5025259" y="4444059"/>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person in a car&#10;&#10;Description automatically generated with medium confidence">
            <a:extLst>
              <a:ext uri="{FF2B5EF4-FFF2-40B4-BE49-F238E27FC236}">
                <a16:creationId xmlns:a16="http://schemas.microsoft.com/office/drawing/2014/main" id="{26800750-05C9-4908-BDE2-C483609DD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6486" y="1995884"/>
            <a:ext cx="3854123" cy="2866232"/>
          </a:xfrm>
          <a:prstGeom prst="rect">
            <a:avLst/>
          </a:prstGeom>
        </p:spPr>
      </p:pic>
      <p:sp>
        <p:nvSpPr>
          <p:cNvPr id="22" name="Rectangle 21">
            <a:extLst>
              <a:ext uri="{FF2B5EF4-FFF2-40B4-BE49-F238E27FC236}">
                <a16:creationId xmlns:a16="http://schemas.microsoft.com/office/drawing/2014/main" id="{269DE628-7396-4CD7-BA63-3582EAD7A8C6}"/>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23" name="Title 3">
            <a:extLst>
              <a:ext uri="{FF2B5EF4-FFF2-40B4-BE49-F238E27FC236}">
                <a16:creationId xmlns:a16="http://schemas.microsoft.com/office/drawing/2014/main" id="{C535195D-46AF-4D04-A49F-2F96F65F3A3E}"/>
              </a:ext>
            </a:extLst>
          </p:cNvPr>
          <p:cNvSpPr txBox="1">
            <a:spLocks/>
          </p:cNvSpPr>
          <p:nvPr/>
        </p:nvSpPr>
        <p:spPr>
          <a:xfrm>
            <a:off x="4255345" y="4579426"/>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une voiture</a:t>
            </a:r>
            <a:endParaRPr lang="en-GB" sz="4000" b="1" dirty="0">
              <a:solidFill>
                <a:schemeClr val="bg1"/>
              </a:solidFill>
            </a:endParaRPr>
          </a:p>
        </p:txBody>
      </p:sp>
      <p:sp>
        <p:nvSpPr>
          <p:cNvPr id="24" name="Rectangle 23">
            <a:extLst>
              <a:ext uri="{FF2B5EF4-FFF2-40B4-BE49-F238E27FC236}">
                <a16:creationId xmlns:a16="http://schemas.microsoft.com/office/drawing/2014/main" id="{C7E5D740-2C9C-493A-A425-78E98072AAF8}"/>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C606A38-101E-4AE2-9815-F335E64A2090}"/>
              </a:ext>
            </a:extLst>
          </p:cNvPr>
          <p:cNvSpPr/>
          <p:nvPr/>
        </p:nvSpPr>
        <p:spPr>
          <a:xfrm>
            <a:off x="3017125"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9B3B28E-9C56-4EB7-9E81-818055F546BE}"/>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38C81A8-A847-467A-8757-E2A845DE0D1F}"/>
              </a:ext>
            </a:extLst>
          </p:cNvPr>
          <p:cNvSpPr/>
          <p:nvPr/>
        </p:nvSpPr>
        <p:spPr>
          <a:xfrm>
            <a:off x="7033391"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C0258C9-A1E5-4E2F-8811-C17D2D195DBA}"/>
              </a:ext>
            </a:extLst>
          </p:cNvPr>
          <p:cNvSpPr/>
          <p:nvPr/>
        </p:nvSpPr>
        <p:spPr>
          <a:xfrm>
            <a:off x="7021503"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1F6BA4FA-5915-4063-A247-387CE380CB90}"/>
              </a:ext>
            </a:extLst>
          </p:cNvPr>
          <p:cNvSpPr/>
          <p:nvPr/>
        </p:nvSpPr>
        <p:spPr>
          <a:xfrm>
            <a:off x="5025258"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normAutofit/>
          </a:bodyPr>
          <a:lstStyle/>
          <a:p>
            <a:r>
              <a:rPr lang="en-GB" sz="3600" b="1" dirty="0" err="1">
                <a:solidFill>
                  <a:schemeClr val="bg1"/>
                </a:solidFill>
              </a:rPr>
              <a:t>C’est</a:t>
            </a:r>
            <a:r>
              <a:rPr lang="en-GB" sz="3600" b="1" dirty="0">
                <a:solidFill>
                  <a:schemeClr val="bg1"/>
                </a:solidFill>
              </a:rPr>
              <a:t>… (2/5)</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2A31DBF7-B0B8-49E4-A6FE-9DCEADB300DA}"/>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0F457060-804C-48FE-840F-1D100C629F93}"/>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0CDFA0D-8095-416E-AB8A-921AB32904A6}"/>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785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animBg="1"/>
      <p:bldP spid="27" grpId="0" animBg="1"/>
      <p:bldP spid="28" grpId="0" animBg="1"/>
      <p:bldP spid="30" grpId="0" animBg="1"/>
      <p:bldP spid="32" grpId="0" animBg="1"/>
      <p:bldP spid="26" grpId="0" animBg="1"/>
      <p:bldP spid="29"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bicycle&#10;&#10;Description automatically generated with medium confidence">
            <a:extLst>
              <a:ext uri="{FF2B5EF4-FFF2-40B4-BE49-F238E27FC236}">
                <a16:creationId xmlns:a16="http://schemas.microsoft.com/office/drawing/2014/main" id="{6BB7C4D1-0E37-48E0-B789-06F7A7ABF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510965">
            <a:off x="3432741" y="2216111"/>
            <a:ext cx="5169390" cy="3170290"/>
          </a:xfrm>
          <a:prstGeom prst="rect">
            <a:avLst/>
          </a:prstGeom>
        </p:spPr>
      </p:pic>
      <p:sp>
        <p:nvSpPr>
          <p:cNvPr id="20" name="Rectangle 19">
            <a:extLst>
              <a:ext uri="{FF2B5EF4-FFF2-40B4-BE49-F238E27FC236}">
                <a16:creationId xmlns:a16="http://schemas.microsoft.com/office/drawing/2014/main" id="{2745FFE0-A282-4B21-979F-0E5B8F7EBE3D}"/>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998E9F8-AAC1-4A00-9095-01FBF9803184}"/>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18F67D1-32CD-4F98-92C9-24786BF2D581}"/>
              </a:ext>
            </a:extLst>
          </p:cNvPr>
          <p:cNvSpPr/>
          <p:nvPr/>
        </p:nvSpPr>
        <p:spPr>
          <a:xfrm>
            <a:off x="7033391"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normAutofit/>
          </a:bodyPr>
          <a:lstStyle/>
          <a:p>
            <a:r>
              <a:rPr lang="en-GB" sz="3600" b="1" dirty="0">
                <a:solidFill>
                  <a:schemeClr val="bg1"/>
                </a:solidFill>
              </a:rPr>
              <a:t>… (3/5)</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81929C1A-4C7A-4E05-81AF-796FB956DE69}"/>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19" name="Title 3">
            <a:extLst>
              <a:ext uri="{FF2B5EF4-FFF2-40B4-BE49-F238E27FC236}">
                <a16:creationId xmlns:a16="http://schemas.microsoft.com/office/drawing/2014/main" id="{D79392E1-CAE3-4EE8-AA66-56D23CA9DA16}"/>
              </a:ext>
            </a:extLst>
          </p:cNvPr>
          <p:cNvSpPr txBox="1">
            <a:spLocks/>
          </p:cNvSpPr>
          <p:nvPr/>
        </p:nvSpPr>
        <p:spPr>
          <a:xfrm>
            <a:off x="4885966" y="4544989"/>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 vélo</a:t>
            </a:r>
            <a:endParaRPr lang="en-GB" sz="4000" b="1" dirty="0">
              <a:solidFill>
                <a:schemeClr val="bg1"/>
              </a:solidFill>
            </a:endParaRPr>
          </a:p>
        </p:txBody>
      </p:sp>
      <p:sp>
        <p:nvSpPr>
          <p:cNvPr id="33" name="Rectangle 32">
            <a:extLst>
              <a:ext uri="{FF2B5EF4-FFF2-40B4-BE49-F238E27FC236}">
                <a16:creationId xmlns:a16="http://schemas.microsoft.com/office/drawing/2014/main" id="{0FBEA0B0-51B8-4AC9-B676-E7C1355F2331}"/>
              </a:ext>
            </a:extLst>
          </p:cNvPr>
          <p:cNvSpPr/>
          <p:nvPr/>
        </p:nvSpPr>
        <p:spPr>
          <a:xfrm>
            <a:off x="3017125"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60FF040-0796-4C63-B7A4-85538443B026}"/>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9E6081E-CD48-4915-98DC-B73BF564A07B}"/>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8352F7E-1E88-4168-96BE-EA47804710BE}"/>
              </a:ext>
            </a:extLst>
          </p:cNvPr>
          <p:cNvSpPr/>
          <p:nvPr/>
        </p:nvSpPr>
        <p:spPr>
          <a:xfrm>
            <a:off x="7021503"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11014E9C-4CF7-46DB-9E8D-90A60D65CC0A}"/>
              </a:ext>
            </a:extLst>
          </p:cNvPr>
          <p:cNvSpPr/>
          <p:nvPr/>
        </p:nvSpPr>
        <p:spPr>
          <a:xfrm>
            <a:off x="5025258"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E62AF6D5-E9AB-40FF-926C-95FCA1C9E9C0}"/>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100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5" grpId="0" animBg="1"/>
      <p:bldP spid="36" grpId="0" animBg="1"/>
      <p:bldP spid="18" grpId="0" animBg="1"/>
      <p:bldP spid="19" grpId="0"/>
      <p:bldP spid="33" grpId="0" animBg="1"/>
      <p:bldP spid="34" grpId="0" animBg="1"/>
      <p:bldP spid="37" grpId="0" animBg="1"/>
      <p:bldP spid="38" grpId="0" animBg="1"/>
      <p:bldP spid="39" grpId="0" animBg="1"/>
      <p:bldP spid="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urniture, cartoon, screenshot, design&#10;&#10;Description automatically generated">
            <a:extLst>
              <a:ext uri="{FF2B5EF4-FFF2-40B4-BE49-F238E27FC236}">
                <a16:creationId xmlns:a16="http://schemas.microsoft.com/office/drawing/2014/main" id="{221C8DE8-476F-4F91-8584-DEDDEF255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125" y="1231582"/>
            <a:ext cx="6024399" cy="4824773"/>
          </a:xfrm>
          <a:prstGeom prst="rect">
            <a:avLst/>
          </a:prstGeom>
        </p:spPr>
      </p:pic>
      <p:sp>
        <p:nvSpPr>
          <p:cNvPr id="26" name="Rectangle 25">
            <a:extLst>
              <a:ext uri="{FF2B5EF4-FFF2-40B4-BE49-F238E27FC236}">
                <a16:creationId xmlns:a16="http://schemas.microsoft.com/office/drawing/2014/main" id="{2D4A6415-069E-4530-803A-D35D0A93A2B3}"/>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A33D6A1-5896-4B39-A942-857C60EDD2E7}"/>
              </a:ext>
            </a:extLst>
          </p:cNvPr>
          <p:cNvSpPr/>
          <p:nvPr/>
        </p:nvSpPr>
        <p:spPr>
          <a:xfrm>
            <a:off x="7033391"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0C67B72-BDFD-4A1B-B7A0-35FE6C2633C5}"/>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normAutofit/>
          </a:bodyPr>
          <a:lstStyle/>
          <a:p>
            <a:r>
              <a:rPr lang="en-GB" sz="3600" b="1" dirty="0">
                <a:solidFill>
                  <a:schemeClr val="bg1"/>
                </a:solidFill>
              </a:rPr>
              <a:t>… (4/5)</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500B5BA6-B250-4843-8180-BF9984FC3B96}"/>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23" name="Title 3">
            <a:extLst>
              <a:ext uri="{FF2B5EF4-FFF2-40B4-BE49-F238E27FC236}">
                <a16:creationId xmlns:a16="http://schemas.microsoft.com/office/drawing/2014/main" id="{C2B40D4F-DEBA-448A-B77F-ED3971B945DD}"/>
              </a:ext>
            </a:extLst>
          </p:cNvPr>
          <p:cNvSpPr txBox="1">
            <a:spLocks/>
          </p:cNvSpPr>
          <p:nvPr/>
        </p:nvSpPr>
        <p:spPr>
          <a:xfrm>
            <a:off x="4312339" y="4542680"/>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une chambre</a:t>
            </a:r>
            <a:endParaRPr lang="en-GB" sz="4000" b="1" dirty="0">
              <a:solidFill>
                <a:schemeClr val="bg1"/>
              </a:solidFill>
            </a:endParaRPr>
          </a:p>
        </p:txBody>
      </p:sp>
      <p:sp>
        <p:nvSpPr>
          <p:cNvPr id="24" name="Rectangle 23">
            <a:extLst>
              <a:ext uri="{FF2B5EF4-FFF2-40B4-BE49-F238E27FC236}">
                <a16:creationId xmlns:a16="http://schemas.microsoft.com/office/drawing/2014/main" id="{ED8FB35A-0C14-4F17-84B8-FC19A40530F4}"/>
              </a:ext>
            </a:extLst>
          </p:cNvPr>
          <p:cNvSpPr/>
          <p:nvPr/>
        </p:nvSpPr>
        <p:spPr>
          <a:xfrm>
            <a:off x="3017125"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AE27495-A1F9-4375-9B78-5E52CB8A5A4C}"/>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18D3738-8488-4B93-9A60-31B2D91C9E71}"/>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9F42861-BB58-4EDE-8697-310513C393D1}"/>
              </a:ext>
            </a:extLst>
          </p:cNvPr>
          <p:cNvSpPr/>
          <p:nvPr/>
        </p:nvSpPr>
        <p:spPr>
          <a:xfrm>
            <a:off x="7021503"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F45589C-F522-444B-9AB6-4821F91E0AEE}"/>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27E6C98-FCD5-494C-A27E-5A0A0397ECC4}"/>
              </a:ext>
            </a:extLst>
          </p:cNvPr>
          <p:cNvSpPr/>
          <p:nvPr/>
        </p:nvSpPr>
        <p:spPr>
          <a:xfrm>
            <a:off x="5025258"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388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1" grpId="0" animBg="1"/>
      <p:bldP spid="22" grpId="0" animBg="1"/>
      <p:bldP spid="23" grpId="0"/>
      <p:bldP spid="24" grpId="0" animBg="1"/>
      <p:bldP spid="25" grpId="0" animBg="1"/>
      <p:bldP spid="28" grpId="0" animBg="1"/>
      <p:bldP spid="29" grpId="0" animBg="1"/>
      <p:bldP spid="30"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obile phone, portable communications device, communication device, gadget&#10;&#10;Description automatically generated">
            <a:extLst>
              <a:ext uri="{FF2B5EF4-FFF2-40B4-BE49-F238E27FC236}">
                <a16:creationId xmlns:a16="http://schemas.microsoft.com/office/drawing/2014/main" id="{A90A7265-4E74-4FCD-9F12-7240A8C5A0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545" y="1235716"/>
            <a:ext cx="2413785" cy="4827570"/>
          </a:xfrm>
          <a:prstGeom prst="rect">
            <a:avLst/>
          </a:prstGeom>
        </p:spPr>
      </p:pic>
      <p:sp>
        <p:nvSpPr>
          <p:cNvPr id="34" name="Rectangle 33">
            <a:extLst>
              <a:ext uri="{FF2B5EF4-FFF2-40B4-BE49-F238E27FC236}">
                <a16:creationId xmlns:a16="http://schemas.microsoft.com/office/drawing/2014/main" id="{127F77C2-1E26-4F98-8421-6D9988D7EC16}"/>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4C4E36E-0AF3-4D9C-960E-FFCAA9C3886C}"/>
              </a:ext>
            </a:extLst>
          </p:cNvPr>
          <p:cNvSpPr/>
          <p:nvPr/>
        </p:nvSpPr>
        <p:spPr>
          <a:xfrm>
            <a:off x="7033391"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C147DBA6-701E-4E5A-8910-83F5EA1BD679}"/>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normAutofit/>
          </a:bodyPr>
          <a:lstStyle/>
          <a:p>
            <a:r>
              <a:rPr lang="en-GB" sz="3600" b="1" dirty="0">
                <a:solidFill>
                  <a:schemeClr val="bg1"/>
                </a:solidFill>
              </a:rPr>
              <a:t>… (5/5)</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40F1ABFA-7672-4EE5-854B-A830963C71E8}"/>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19" name="Title 3">
            <a:extLst>
              <a:ext uri="{FF2B5EF4-FFF2-40B4-BE49-F238E27FC236}">
                <a16:creationId xmlns:a16="http://schemas.microsoft.com/office/drawing/2014/main" id="{83132539-6B61-496E-994B-D38EC86AA094}"/>
              </a:ext>
            </a:extLst>
          </p:cNvPr>
          <p:cNvSpPr txBox="1">
            <a:spLocks/>
          </p:cNvSpPr>
          <p:nvPr/>
        </p:nvSpPr>
        <p:spPr>
          <a:xfrm>
            <a:off x="4477610" y="4541325"/>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 portable</a:t>
            </a:r>
            <a:endParaRPr lang="en-GB" sz="4000" b="1" dirty="0">
              <a:solidFill>
                <a:schemeClr val="bg1"/>
              </a:solidFill>
            </a:endParaRPr>
          </a:p>
        </p:txBody>
      </p:sp>
      <p:sp>
        <p:nvSpPr>
          <p:cNvPr id="20" name="Rectangle 19">
            <a:extLst>
              <a:ext uri="{FF2B5EF4-FFF2-40B4-BE49-F238E27FC236}">
                <a16:creationId xmlns:a16="http://schemas.microsoft.com/office/drawing/2014/main" id="{86C23D28-2D3A-46F6-A168-1234564B15FA}"/>
              </a:ext>
            </a:extLst>
          </p:cNvPr>
          <p:cNvSpPr/>
          <p:nvPr/>
        </p:nvSpPr>
        <p:spPr>
          <a:xfrm>
            <a:off x="3017125"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A3992DB-47C5-4382-92F0-3B105B1A1496}"/>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802384B4-DD63-408D-B374-851ABED1E646}"/>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4851A33F-CDB1-4269-8D37-0A80A732FBD9}"/>
              </a:ext>
            </a:extLst>
          </p:cNvPr>
          <p:cNvSpPr/>
          <p:nvPr/>
        </p:nvSpPr>
        <p:spPr>
          <a:xfrm>
            <a:off x="7021503"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BBF285A8-4A84-4D41-8806-06F8698C3A22}"/>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A58BCAE-6F79-4C0E-A113-38BE33C28712}"/>
              </a:ext>
            </a:extLst>
          </p:cNvPr>
          <p:cNvSpPr/>
          <p:nvPr/>
        </p:nvSpPr>
        <p:spPr>
          <a:xfrm>
            <a:off x="5025258"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63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9" grpId="0" animBg="1"/>
      <p:bldP spid="18" grpId="0" animBg="1"/>
      <p:bldP spid="19" grpId="0"/>
      <p:bldP spid="20" grpId="0" animBg="1"/>
      <p:bldP spid="33" grpId="0" animBg="1"/>
      <p:bldP spid="36" grpId="0" animBg="1"/>
      <p:bldP spid="37" grpId="0" animBg="1"/>
      <p:bldP spid="38" grpId="0" animBg="1"/>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278105" cy="647577"/>
          </a:xfrm>
        </p:spPr>
        <p:txBody>
          <a:bodyPr>
            <a:normAutofit/>
          </a:bodyPr>
          <a:lstStyle/>
          <a:p>
            <a:r>
              <a:rPr lang="en-GB" sz="3600" b="1" dirty="0">
                <a:solidFill>
                  <a:schemeClr val="bg1"/>
                </a:solidFill>
              </a:rPr>
              <a:t>Saying ‘it’ in French</a:t>
            </a:r>
          </a:p>
        </p:txBody>
      </p:sp>
      <p:graphicFrame>
        <p:nvGraphicFramePr>
          <p:cNvPr id="26" name="Content Placeholder 5">
            <a:extLst>
              <a:ext uri="{FF2B5EF4-FFF2-40B4-BE49-F238E27FC236}">
                <a16:creationId xmlns:a16="http://schemas.microsoft.com/office/drawing/2014/main" id="{5629D6D0-F3AD-41A8-8427-7A74266B7A26}"/>
              </a:ext>
            </a:extLst>
          </p:cNvPr>
          <p:cNvGraphicFramePr>
            <a:graphicFrameLocks noGrp="1"/>
          </p:cNvGraphicFramePr>
          <p:nvPr>
            <p:ph idx="4294967295"/>
            <p:extLst>
              <p:ext uri="{D42A27DB-BD31-4B8C-83A1-F6EECF244321}">
                <p14:modId xmlns:p14="http://schemas.microsoft.com/office/powerpoint/2010/main" val="223392871"/>
              </p:ext>
            </p:extLst>
          </p:nvPr>
        </p:nvGraphicFramePr>
        <p:xfrm>
          <a:off x="296448" y="1533378"/>
          <a:ext cx="8002319" cy="1981200"/>
        </p:xfrm>
        <a:graphic>
          <a:graphicData uri="http://schemas.openxmlformats.org/drawingml/2006/table">
            <a:tbl>
              <a:tblPr firstRow="1" bandRow="1">
                <a:tableStyleId>{BC89EF96-8CEA-46FF-86C4-4CE0E7609802}</a:tableStyleId>
              </a:tblPr>
              <a:tblGrid>
                <a:gridCol w="289376">
                  <a:extLst>
                    <a:ext uri="{9D8B030D-6E8A-4147-A177-3AD203B41FA5}">
                      <a16:colId xmlns:a16="http://schemas.microsoft.com/office/drawing/2014/main" val="65936079"/>
                    </a:ext>
                  </a:extLst>
                </a:gridCol>
                <a:gridCol w="3600000">
                  <a:extLst>
                    <a:ext uri="{9D8B030D-6E8A-4147-A177-3AD203B41FA5}">
                      <a16:colId xmlns:a16="http://schemas.microsoft.com/office/drawing/2014/main" val="3317005183"/>
                    </a:ext>
                  </a:extLst>
                </a:gridCol>
                <a:gridCol w="2160000">
                  <a:extLst>
                    <a:ext uri="{9D8B030D-6E8A-4147-A177-3AD203B41FA5}">
                      <a16:colId xmlns:a16="http://schemas.microsoft.com/office/drawing/2014/main" val="967805237"/>
                    </a:ext>
                  </a:extLst>
                </a:gridCol>
                <a:gridCol w="1952943">
                  <a:extLst>
                    <a:ext uri="{9D8B030D-6E8A-4147-A177-3AD203B41FA5}">
                      <a16:colId xmlns:a16="http://schemas.microsoft.com/office/drawing/2014/main" val="4293147557"/>
                    </a:ext>
                  </a:extLst>
                </a:gridCol>
              </a:tblGrid>
              <a:tr h="193856">
                <a:tc>
                  <a:txBody>
                    <a:bodyPr/>
                    <a:lstStyle/>
                    <a:p>
                      <a:pPr algn="ctr"/>
                      <a:endParaRPr lang="en-GB" sz="2000" b="1" i="0" dirty="0"/>
                    </a:p>
                  </a:txBody>
                  <a:tcPr anchor="ctr"/>
                </a:tc>
                <a:tc>
                  <a:txBody>
                    <a:bodyPr/>
                    <a:lstStyle/>
                    <a:p>
                      <a:pPr algn="l"/>
                      <a:endParaRPr lang="en-GB" sz="2000" i="0" dirty="0">
                        <a:latin typeface="Century Gothic" panose="020B0502020202020204" pitchFamily="34" charset="0"/>
                      </a:endParaRPr>
                    </a:p>
                  </a:txBody>
                  <a:tcPr anchor="ctr"/>
                </a:tc>
                <a:tc>
                  <a:txBody>
                    <a:bodyPr/>
                    <a:lstStyle/>
                    <a:p>
                      <a:pPr algn="l"/>
                      <a:endParaRPr lang="en-GB" sz="2000" i="0" dirty="0">
                        <a:solidFill>
                          <a:srgbClr val="115076"/>
                        </a:solidFill>
                        <a:latin typeface="Century Gothic" panose="020B0502020202020204" pitchFamily="34" charset="0"/>
                      </a:endParaRPr>
                    </a:p>
                  </a:txBody>
                  <a:tcPr anchor="ctr"/>
                </a:tc>
                <a:tc>
                  <a:txBody>
                    <a:bodyPr/>
                    <a:lstStyle/>
                    <a:p>
                      <a:pPr algn="ctr"/>
                      <a:r>
                        <a:rPr lang="en-GB" sz="2000" dirty="0">
                          <a:solidFill>
                            <a:srgbClr val="002060"/>
                          </a:solidFill>
                        </a:rPr>
                        <a:t>what is ‘it’ ?</a:t>
                      </a:r>
                      <a:endParaRPr lang="en-GB" sz="200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585969815"/>
                  </a:ext>
                </a:extLst>
              </a:tr>
              <a:tr h="370840">
                <a:tc>
                  <a:txBody>
                    <a:bodyPr/>
                    <a:lstStyle/>
                    <a:p>
                      <a:pPr algn="ctr"/>
                      <a:r>
                        <a:rPr lang="en-GB" sz="2000" b="1" dirty="0">
                          <a:solidFill>
                            <a:srgbClr val="002060"/>
                          </a:solidFill>
                        </a:rPr>
                        <a:t>1</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rPr>
                        <a:t>A computer </a:t>
                      </a:r>
                      <a:r>
                        <a:rPr lang="fr-FR" sz="2000" b="0" noProof="0" dirty="0" err="1">
                          <a:solidFill>
                            <a:srgbClr val="002060"/>
                          </a:solidFill>
                        </a:rPr>
                        <a:t>is</a:t>
                      </a:r>
                      <a:r>
                        <a:rPr lang="fr-FR" sz="2000" b="0" noProof="0" dirty="0">
                          <a:solidFill>
                            <a:srgbClr val="002060"/>
                          </a:solidFill>
                        </a:rPr>
                        <a:t> modern.</a:t>
                      </a:r>
                      <a:endParaRPr lang="fr-FR" sz="2000" b="0" i="0" noProof="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rPr>
                        <a:t>It</a:t>
                      </a:r>
                      <a:r>
                        <a:rPr lang="fr-FR" sz="2000" b="0" noProof="0" dirty="0">
                          <a:solidFill>
                            <a:srgbClr val="002060"/>
                          </a:solidFill>
                        </a:rPr>
                        <a:t> </a:t>
                      </a:r>
                      <a:r>
                        <a:rPr lang="fr-FR" sz="2000" b="0" noProof="0" dirty="0" err="1">
                          <a:solidFill>
                            <a:srgbClr val="002060"/>
                          </a:solidFill>
                        </a:rPr>
                        <a:t>is</a:t>
                      </a:r>
                      <a:r>
                        <a:rPr lang="fr-FR" sz="2000" b="0" noProof="0" dirty="0">
                          <a:solidFill>
                            <a:srgbClr val="002060"/>
                          </a:solidFill>
                        </a:rPr>
                        <a:t> modern.</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rPr>
                        <a:t>a computer</a:t>
                      </a:r>
                      <a:endParaRPr lang="en-GB" sz="2000" i="0" dirty="0">
                        <a:solidFill>
                          <a:srgbClr val="002060"/>
                        </a:solidFill>
                      </a:endParaRPr>
                    </a:p>
                  </a:txBody>
                  <a:tcPr anchor="ctr"/>
                </a:tc>
                <a:extLst>
                  <a:ext uri="{0D108BD9-81ED-4DB2-BD59-A6C34878D82A}">
                    <a16:rowId xmlns:a16="http://schemas.microsoft.com/office/drawing/2014/main" val="720189548"/>
                  </a:ext>
                </a:extLst>
              </a:tr>
              <a:tr h="370840">
                <a:tc>
                  <a:txBody>
                    <a:bodyPr/>
                    <a:lstStyle/>
                    <a:p>
                      <a:pPr algn="ctr"/>
                      <a:r>
                        <a:rPr lang="en-GB" sz="2000" b="1" dirty="0">
                          <a:solidFill>
                            <a:srgbClr val="002060"/>
                          </a:solidFill>
                        </a:rPr>
                        <a:t>2</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rPr>
                        <a:t>A car </a:t>
                      </a:r>
                      <a:r>
                        <a:rPr lang="fr-FR" sz="2000" b="0" noProof="0" dirty="0" err="1">
                          <a:solidFill>
                            <a:srgbClr val="002060"/>
                          </a:solidFill>
                        </a:rPr>
                        <a:t>is</a:t>
                      </a:r>
                      <a:r>
                        <a:rPr lang="fr-FR" sz="2000" b="0" noProof="0" dirty="0">
                          <a:solidFill>
                            <a:srgbClr val="002060"/>
                          </a:solidFill>
                        </a:rPr>
                        <a:t> </a:t>
                      </a:r>
                      <a:r>
                        <a:rPr lang="fr-FR" sz="2000" b="0" noProof="0" dirty="0" err="1">
                          <a:solidFill>
                            <a:srgbClr val="002060"/>
                          </a:solidFill>
                        </a:rPr>
                        <a:t>expensive</a:t>
                      </a:r>
                      <a:r>
                        <a:rPr lang="fr-FR" sz="2000" b="0" noProof="0" dirty="0">
                          <a:solidFill>
                            <a:srgbClr val="002060"/>
                          </a:solidFill>
                        </a:rPr>
                        <a:t>.</a:t>
                      </a:r>
                      <a:endParaRPr lang="fr-FR" sz="2000" b="0" i="0" noProof="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rPr>
                        <a:t>It</a:t>
                      </a:r>
                      <a:r>
                        <a:rPr lang="fr-FR" sz="2000" b="0" noProof="0" dirty="0">
                          <a:solidFill>
                            <a:srgbClr val="002060"/>
                          </a:solidFill>
                        </a:rPr>
                        <a:t> </a:t>
                      </a:r>
                      <a:r>
                        <a:rPr lang="fr-FR" sz="2000" b="0" noProof="0" dirty="0" err="1">
                          <a:solidFill>
                            <a:srgbClr val="002060"/>
                          </a:solidFill>
                        </a:rPr>
                        <a:t>is</a:t>
                      </a:r>
                      <a:r>
                        <a:rPr lang="fr-FR" sz="2000" b="0" noProof="0" dirty="0">
                          <a:solidFill>
                            <a:srgbClr val="002060"/>
                          </a:solidFill>
                        </a:rPr>
                        <a:t> </a:t>
                      </a:r>
                      <a:r>
                        <a:rPr lang="fr-FR" sz="2000" b="0" noProof="0" dirty="0" err="1">
                          <a:solidFill>
                            <a:srgbClr val="002060"/>
                          </a:solidFill>
                        </a:rPr>
                        <a:t>expensive</a:t>
                      </a:r>
                      <a:r>
                        <a:rPr lang="fr-FR" sz="2000" b="0" noProof="0" dirty="0">
                          <a:solidFill>
                            <a:srgbClr val="002060"/>
                          </a:solidFill>
                        </a:rPr>
                        <a:t>.</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rPr>
                        <a:t>a car</a:t>
                      </a:r>
                      <a:endParaRPr lang="en-GB" sz="2000" i="0" dirty="0">
                        <a:solidFill>
                          <a:srgbClr val="002060"/>
                        </a:solidFill>
                      </a:endParaRPr>
                    </a:p>
                  </a:txBody>
                  <a:tcPr anchor="ctr"/>
                </a:tc>
                <a:extLst>
                  <a:ext uri="{0D108BD9-81ED-4DB2-BD59-A6C34878D82A}">
                    <a16:rowId xmlns:a16="http://schemas.microsoft.com/office/drawing/2014/main" val="568798639"/>
                  </a:ext>
                </a:extLst>
              </a:tr>
              <a:tr h="370840">
                <a:tc>
                  <a:txBody>
                    <a:bodyPr/>
                    <a:lstStyle/>
                    <a:p>
                      <a:pPr algn="ctr"/>
                      <a:r>
                        <a:rPr lang="en-GB" sz="2000" b="1" dirty="0">
                          <a:solidFill>
                            <a:srgbClr val="002060"/>
                          </a:solidFill>
                        </a:rPr>
                        <a:t>3</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rPr>
                        <a:t>A bike </a:t>
                      </a:r>
                      <a:r>
                        <a:rPr lang="fr-FR" sz="2000" b="0" noProof="0" dirty="0" err="1">
                          <a:solidFill>
                            <a:srgbClr val="002060"/>
                          </a:solidFill>
                        </a:rPr>
                        <a:t>is</a:t>
                      </a:r>
                      <a:r>
                        <a:rPr lang="fr-FR" sz="2000" b="0" noProof="0" dirty="0">
                          <a:solidFill>
                            <a:srgbClr val="002060"/>
                          </a:solidFill>
                        </a:rPr>
                        <a:t> fast.</a:t>
                      </a:r>
                      <a:endParaRPr lang="fr-FR" sz="2000" b="0" i="0" noProof="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rPr>
                        <a:t>It</a:t>
                      </a:r>
                      <a:r>
                        <a:rPr lang="fr-FR" sz="2000" b="0" noProof="0" dirty="0">
                          <a:solidFill>
                            <a:srgbClr val="002060"/>
                          </a:solidFill>
                        </a:rPr>
                        <a:t> </a:t>
                      </a:r>
                      <a:r>
                        <a:rPr lang="fr-FR" sz="2000" b="0" noProof="0" dirty="0" err="1">
                          <a:solidFill>
                            <a:srgbClr val="002060"/>
                          </a:solidFill>
                        </a:rPr>
                        <a:t>is</a:t>
                      </a:r>
                      <a:r>
                        <a:rPr lang="fr-FR" sz="2000" b="0" noProof="0" dirty="0">
                          <a:solidFill>
                            <a:srgbClr val="002060"/>
                          </a:solidFill>
                        </a:rPr>
                        <a:t> fast.</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rPr>
                        <a:t>a bike</a:t>
                      </a:r>
                      <a:endParaRPr lang="en-GB" sz="2000" i="0" dirty="0">
                        <a:solidFill>
                          <a:srgbClr val="002060"/>
                        </a:solidFill>
                      </a:endParaRPr>
                    </a:p>
                  </a:txBody>
                  <a:tcPr anchor="ctr"/>
                </a:tc>
                <a:extLst>
                  <a:ext uri="{0D108BD9-81ED-4DB2-BD59-A6C34878D82A}">
                    <a16:rowId xmlns:a16="http://schemas.microsoft.com/office/drawing/2014/main"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4</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rPr>
                        <a:t>A </a:t>
                      </a:r>
                      <a:r>
                        <a:rPr lang="fr-FR" sz="2000" b="0" noProof="0" dirty="0" err="1">
                          <a:solidFill>
                            <a:srgbClr val="002060"/>
                          </a:solidFill>
                        </a:rPr>
                        <a:t>bedroom</a:t>
                      </a:r>
                      <a:r>
                        <a:rPr lang="fr-FR" sz="2000" b="0" noProof="0" dirty="0">
                          <a:solidFill>
                            <a:srgbClr val="002060"/>
                          </a:solidFill>
                        </a:rPr>
                        <a:t> </a:t>
                      </a:r>
                      <a:r>
                        <a:rPr lang="fr-FR" sz="2000" b="0" noProof="0" dirty="0" err="1">
                          <a:solidFill>
                            <a:srgbClr val="002060"/>
                          </a:solidFill>
                        </a:rPr>
                        <a:t>is</a:t>
                      </a:r>
                      <a:r>
                        <a:rPr lang="fr-FR" sz="2000" b="0" noProof="0" dirty="0">
                          <a:solidFill>
                            <a:srgbClr val="002060"/>
                          </a:solidFill>
                        </a:rPr>
                        <a:t> quiet.</a:t>
                      </a:r>
                      <a:endParaRPr lang="fr-FR" sz="2000" b="0" i="0" noProof="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rPr>
                        <a:t>It</a:t>
                      </a:r>
                      <a:r>
                        <a:rPr lang="fr-FR" sz="2000" b="0" noProof="0" dirty="0">
                          <a:solidFill>
                            <a:srgbClr val="002060"/>
                          </a:solidFill>
                        </a:rPr>
                        <a:t> </a:t>
                      </a:r>
                      <a:r>
                        <a:rPr lang="fr-FR" sz="2000" b="0" noProof="0" dirty="0" err="1">
                          <a:solidFill>
                            <a:srgbClr val="002060"/>
                          </a:solidFill>
                        </a:rPr>
                        <a:t>is</a:t>
                      </a:r>
                      <a:r>
                        <a:rPr lang="fr-FR" sz="2000" b="0" noProof="0" dirty="0">
                          <a:solidFill>
                            <a:srgbClr val="002060"/>
                          </a:solidFill>
                        </a:rPr>
                        <a:t> quiet.</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rPr>
                        <a:t>a bedroom</a:t>
                      </a:r>
                      <a:endParaRPr lang="en-GB" sz="2000" i="0" dirty="0">
                        <a:solidFill>
                          <a:srgbClr val="002060"/>
                        </a:solidFill>
                      </a:endParaRPr>
                    </a:p>
                  </a:txBody>
                  <a:tcPr anchor="ctr"/>
                </a:tc>
                <a:extLst>
                  <a:ext uri="{0D108BD9-81ED-4DB2-BD59-A6C34878D82A}">
                    <a16:rowId xmlns:a16="http://schemas.microsoft.com/office/drawing/2014/main" val="1318049299"/>
                  </a:ext>
                </a:extLst>
              </a:tr>
            </a:tbl>
          </a:graphicData>
        </a:graphic>
      </p:graphicFrame>
      <p:sp>
        <p:nvSpPr>
          <p:cNvPr id="7" name="Rounded Rectangle 46">
            <a:extLst>
              <a:ext uri="{FF2B5EF4-FFF2-40B4-BE49-F238E27FC236}">
                <a16:creationId xmlns:a16="http://schemas.microsoft.com/office/drawing/2014/main" id="{FB09667E-50A2-4099-B9F5-10D9728BF65D}"/>
              </a:ext>
            </a:extLst>
          </p:cNvPr>
          <p:cNvSpPr/>
          <p:nvPr/>
        </p:nvSpPr>
        <p:spPr>
          <a:xfrm>
            <a:off x="10265434" y="249870"/>
            <a:ext cx="1644486" cy="341801"/>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0" y="3599629"/>
            <a:ext cx="1190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In French, we need to know the </a:t>
            </a:r>
            <a:r>
              <a:rPr lang="en-US" sz="2400" b="1" dirty="0">
                <a:solidFill>
                  <a:srgbClr val="4472C4">
                    <a:lumMod val="50000"/>
                  </a:srgbClr>
                </a:solidFill>
                <a:latin typeface="Century Gothic" panose="020F0302020204030204"/>
              </a:rPr>
              <a:t>gender</a:t>
            </a:r>
            <a:r>
              <a:rPr lang="en-US" sz="2400" dirty="0">
                <a:solidFill>
                  <a:srgbClr val="4472C4">
                    <a:lumMod val="50000"/>
                  </a:srgbClr>
                </a:solidFill>
                <a:latin typeface="Century Gothic" panose="020F0302020204030204"/>
              </a:rPr>
              <a:t> of the noun that the pronoun replaces: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5DCD4A3-FC1B-4799-8D76-E81470503D04}"/>
              </a:ext>
            </a:extLst>
          </p:cNvPr>
          <p:cNvSpPr txBox="1"/>
          <p:nvPr/>
        </p:nvSpPr>
        <p:spPr>
          <a:xfrm>
            <a:off x="21914" y="1005709"/>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word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 </a:t>
            </a:r>
            <a:r>
              <a:rPr lang="en-US" sz="2400" b="1" dirty="0">
                <a:solidFill>
                  <a:srgbClr val="4472C4">
                    <a:lumMod val="50000"/>
                  </a:srgbClr>
                </a:solidFill>
                <a:latin typeface="Century Gothic" panose="020F0302020204030204"/>
              </a:rPr>
              <a:t>pronoun</a:t>
            </a:r>
            <a:r>
              <a:rPr lang="en-US" sz="2400" dirty="0">
                <a:solidFill>
                  <a:srgbClr val="4472C4">
                    <a:lumMod val="50000"/>
                  </a:srgbClr>
                </a:solidFill>
                <a:latin typeface="Century Gothic" panose="020F0302020204030204"/>
              </a:rPr>
              <a:t>. This means it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replaces a noun: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8" name="Content Placeholder 5">
            <a:extLst>
              <a:ext uri="{FF2B5EF4-FFF2-40B4-BE49-F238E27FC236}">
                <a16:creationId xmlns:a16="http://schemas.microsoft.com/office/drawing/2014/main" id="{88B41A82-B064-4F63-B52D-FC8D2D3F9291}"/>
              </a:ext>
            </a:extLst>
          </p:cNvPr>
          <p:cNvGraphicFramePr>
            <a:graphicFrameLocks/>
          </p:cNvGraphicFramePr>
          <p:nvPr>
            <p:extLst>
              <p:ext uri="{D42A27DB-BD31-4B8C-83A1-F6EECF244321}">
                <p14:modId xmlns:p14="http://schemas.microsoft.com/office/powerpoint/2010/main" val="1369039550"/>
              </p:ext>
            </p:extLst>
          </p:nvPr>
        </p:nvGraphicFramePr>
        <p:xfrm>
          <a:off x="296448" y="4042247"/>
          <a:ext cx="8002319" cy="1981200"/>
        </p:xfrm>
        <a:graphic>
          <a:graphicData uri="http://schemas.openxmlformats.org/drawingml/2006/table">
            <a:tbl>
              <a:tblPr firstRow="1" bandRow="1">
                <a:tableStyleId>{BC89EF96-8CEA-46FF-86C4-4CE0E7609802}</a:tableStyleId>
              </a:tblPr>
              <a:tblGrid>
                <a:gridCol w="289376">
                  <a:extLst>
                    <a:ext uri="{9D8B030D-6E8A-4147-A177-3AD203B41FA5}">
                      <a16:colId xmlns:a16="http://schemas.microsoft.com/office/drawing/2014/main" val="65936079"/>
                    </a:ext>
                  </a:extLst>
                </a:gridCol>
                <a:gridCol w="3600000">
                  <a:extLst>
                    <a:ext uri="{9D8B030D-6E8A-4147-A177-3AD203B41FA5}">
                      <a16:colId xmlns:a16="http://schemas.microsoft.com/office/drawing/2014/main" val="3317005183"/>
                    </a:ext>
                  </a:extLst>
                </a:gridCol>
                <a:gridCol w="2160000">
                  <a:extLst>
                    <a:ext uri="{9D8B030D-6E8A-4147-A177-3AD203B41FA5}">
                      <a16:colId xmlns:a16="http://schemas.microsoft.com/office/drawing/2014/main" val="967805237"/>
                    </a:ext>
                  </a:extLst>
                </a:gridCol>
                <a:gridCol w="1952943">
                  <a:extLst>
                    <a:ext uri="{9D8B030D-6E8A-4147-A177-3AD203B41FA5}">
                      <a16:colId xmlns:a16="http://schemas.microsoft.com/office/drawing/2014/main" val="4293147557"/>
                    </a:ext>
                  </a:extLst>
                </a:gridCol>
              </a:tblGrid>
              <a:tr h="193856">
                <a:tc>
                  <a:txBody>
                    <a:bodyPr/>
                    <a:lstStyle/>
                    <a:p>
                      <a:pPr algn="ctr"/>
                      <a:endParaRPr lang="en-GB" sz="2000" b="1" i="0" dirty="0"/>
                    </a:p>
                  </a:txBody>
                  <a:tcPr anchor="ctr"/>
                </a:tc>
                <a:tc>
                  <a:txBody>
                    <a:bodyPr/>
                    <a:lstStyle/>
                    <a:p>
                      <a:pPr algn="l"/>
                      <a:endParaRPr lang="en-GB" sz="2000" i="0" dirty="0">
                        <a:latin typeface="Century Gothic" panose="020B0502020202020204" pitchFamily="34" charset="0"/>
                      </a:endParaRPr>
                    </a:p>
                  </a:txBody>
                  <a:tcPr anchor="ctr"/>
                </a:tc>
                <a:tc>
                  <a:txBody>
                    <a:bodyPr/>
                    <a:lstStyle/>
                    <a:p>
                      <a:pPr algn="l"/>
                      <a:endParaRPr lang="en-GB" sz="2000" i="0" dirty="0">
                        <a:latin typeface="Century Gothic" panose="020B0502020202020204" pitchFamily="34" charset="0"/>
                      </a:endParaRPr>
                    </a:p>
                  </a:txBody>
                  <a:tcPr anchor="ctr"/>
                </a:tc>
                <a:tc>
                  <a:txBody>
                    <a:bodyPr/>
                    <a:lstStyle/>
                    <a:p>
                      <a:pPr algn="ctr"/>
                      <a:r>
                        <a:rPr lang="en-GB" sz="2000" dirty="0">
                          <a:solidFill>
                            <a:srgbClr val="002060"/>
                          </a:solidFill>
                        </a:rPr>
                        <a:t>what is ‘it’ ?</a:t>
                      </a:r>
                      <a:endParaRPr lang="en-GB" sz="200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585969815"/>
                  </a:ext>
                </a:extLst>
              </a:tr>
              <a:tr h="370840">
                <a:tc>
                  <a:txBody>
                    <a:bodyPr/>
                    <a:lstStyle/>
                    <a:p>
                      <a:pPr algn="ctr"/>
                      <a:r>
                        <a:rPr lang="en-GB" sz="2000" b="1" dirty="0">
                          <a:solidFill>
                            <a:srgbClr val="002060"/>
                          </a:solidFill>
                        </a:rPr>
                        <a:t>1</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rPr>
                        <a:t>Un ordinateur est moderne.</a:t>
                      </a:r>
                      <a:endParaRPr lang="fr-FR" sz="2000" b="0" i="0" noProof="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rPr>
                        <a:t>Il</a:t>
                      </a:r>
                      <a:r>
                        <a:rPr lang="fr-FR" sz="2000" b="0" noProof="0" dirty="0">
                          <a:solidFill>
                            <a:srgbClr val="002060"/>
                          </a:solidFill>
                        </a:rPr>
                        <a:t> est moderne.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rPr>
                        <a:t>un </a:t>
                      </a:r>
                      <a:r>
                        <a:rPr lang="en-GB" sz="2000" dirty="0" err="1">
                          <a:solidFill>
                            <a:srgbClr val="002060"/>
                          </a:solidFill>
                        </a:rPr>
                        <a:t>ordinateur</a:t>
                      </a:r>
                      <a:endParaRPr lang="en-GB" sz="2000" i="0" dirty="0">
                        <a:solidFill>
                          <a:srgbClr val="002060"/>
                        </a:solidFill>
                      </a:endParaRPr>
                    </a:p>
                  </a:txBody>
                  <a:tcPr anchor="ctr"/>
                </a:tc>
                <a:extLst>
                  <a:ext uri="{0D108BD9-81ED-4DB2-BD59-A6C34878D82A}">
                    <a16:rowId xmlns:a16="http://schemas.microsoft.com/office/drawing/2014/main" val="720189548"/>
                  </a:ext>
                </a:extLst>
              </a:tr>
              <a:tr h="370840">
                <a:tc>
                  <a:txBody>
                    <a:bodyPr/>
                    <a:lstStyle/>
                    <a:p>
                      <a:pPr algn="ctr"/>
                      <a:r>
                        <a:rPr lang="en-GB" sz="2000" b="1" dirty="0">
                          <a:solidFill>
                            <a:srgbClr val="002060"/>
                          </a:solidFill>
                        </a:rPr>
                        <a:t>2</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rPr>
                        <a:t>Une voiture est chère.</a:t>
                      </a:r>
                      <a:endParaRPr lang="fr-FR" sz="2000" b="0" i="0" noProof="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rPr>
                        <a:t>Elle</a:t>
                      </a:r>
                      <a:r>
                        <a:rPr lang="fr-FR" sz="2000" b="0" noProof="0" dirty="0">
                          <a:solidFill>
                            <a:srgbClr val="002060"/>
                          </a:solidFill>
                        </a:rPr>
                        <a:t> est </a:t>
                      </a:r>
                      <a:r>
                        <a:rPr lang="fr-FR" sz="2000" b="0" noProof="0" dirty="0" err="1">
                          <a:solidFill>
                            <a:srgbClr val="002060"/>
                          </a:solidFill>
                        </a:rPr>
                        <a:t>ch</a:t>
                      </a:r>
                      <a:r>
                        <a:rPr lang="en-GB" sz="2000" b="0" noProof="0" dirty="0" err="1">
                          <a:solidFill>
                            <a:srgbClr val="002060"/>
                          </a:solidFill>
                        </a:rPr>
                        <a:t>ère</a:t>
                      </a:r>
                      <a:r>
                        <a:rPr lang="en-GB" sz="2000" b="0" noProof="0" dirty="0">
                          <a:solidFill>
                            <a:srgbClr val="002060"/>
                          </a:solidFill>
                        </a:rPr>
                        <a:t>.</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err="1">
                          <a:solidFill>
                            <a:srgbClr val="002060"/>
                          </a:solidFill>
                        </a:rPr>
                        <a:t>une</a:t>
                      </a:r>
                      <a:r>
                        <a:rPr lang="en-GB" sz="2000" dirty="0">
                          <a:solidFill>
                            <a:srgbClr val="002060"/>
                          </a:solidFill>
                        </a:rPr>
                        <a:t> </a:t>
                      </a:r>
                      <a:r>
                        <a:rPr lang="en-GB" sz="2000" dirty="0" err="1">
                          <a:solidFill>
                            <a:srgbClr val="002060"/>
                          </a:solidFill>
                        </a:rPr>
                        <a:t>voiture</a:t>
                      </a:r>
                      <a:endParaRPr lang="en-GB" sz="2000" i="0" dirty="0">
                        <a:solidFill>
                          <a:srgbClr val="002060"/>
                        </a:solidFill>
                      </a:endParaRPr>
                    </a:p>
                  </a:txBody>
                  <a:tcPr anchor="ctr"/>
                </a:tc>
                <a:extLst>
                  <a:ext uri="{0D108BD9-81ED-4DB2-BD59-A6C34878D82A}">
                    <a16:rowId xmlns:a16="http://schemas.microsoft.com/office/drawing/2014/main" val="568798639"/>
                  </a:ext>
                </a:extLst>
              </a:tr>
              <a:tr h="370840">
                <a:tc>
                  <a:txBody>
                    <a:bodyPr/>
                    <a:lstStyle/>
                    <a:p>
                      <a:pPr algn="ctr"/>
                      <a:r>
                        <a:rPr lang="en-GB" sz="2000" b="1" dirty="0">
                          <a:solidFill>
                            <a:srgbClr val="002060"/>
                          </a:solidFill>
                        </a:rPr>
                        <a:t>3</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rPr>
                        <a:t>Un vélo est rapide.</a:t>
                      </a:r>
                      <a:endParaRPr lang="fr-FR" sz="2000" b="0" i="0" noProof="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rPr>
                        <a:t>Il</a:t>
                      </a:r>
                      <a:r>
                        <a:rPr lang="fr-FR" sz="2000" b="0" noProof="0" dirty="0">
                          <a:solidFill>
                            <a:srgbClr val="002060"/>
                          </a:solidFill>
                        </a:rPr>
                        <a:t> est rapide.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rPr>
                        <a:t>un </a:t>
                      </a:r>
                      <a:r>
                        <a:rPr lang="en-GB" sz="2000" dirty="0" err="1">
                          <a:solidFill>
                            <a:srgbClr val="002060"/>
                          </a:solidFill>
                        </a:rPr>
                        <a:t>vélo</a:t>
                      </a:r>
                      <a:endParaRPr lang="en-GB" sz="2000" i="0" dirty="0">
                        <a:solidFill>
                          <a:srgbClr val="002060"/>
                        </a:solidFill>
                      </a:endParaRPr>
                    </a:p>
                  </a:txBody>
                  <a:tcPr anchor="ctr"/>
                </a:tc>
                <a:extLst>
                  <a:ext uri="{0D108BD9-81ED-4DB2-BD59-A6C34878D82A}">
                    <a16:rowId xmlns:a16="http://schemas.microsoft.com/office/drawing/2014/main"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4</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rPr>
                        <a:t>Une chambre est calme.</a:t>
                      </a:r>
                      <a:endParaRPr lang="fr-FR" sz="2000" b="0" i="0" noProof="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rPr>
                        <a:t>Elle</a:t>
                      </a:r>
                      <a:r>
                        <a:rPr lang="fr-FR" sz="2000" b="0" noProof="0" dirty="0">
                          <a:solidFill>
                            <a:srgbClr val="002060"/>
                          </a:solidFill>
                        </a:rPr>
                        <a:t> est calme.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err="1">
                          <a:solidFill>
                            <a:srgbClr val="002060"/>
                          </a:solidFill>
                        </a:rPr>
                        <a:t>une</a:t>
                      </a:r>
                      <a:r>
                        <a:rPr lang="en-GB" sz="2000" dirty="0">
                          <a:solidFill>
                            <a:srgbClr val="002060"/>
                          </a:solidFill>
                        </a:rPr>
                        <a:t> </a:t>
                      </a:r>
                      <a:r>
                        <a:rPr lang="en-GB" sz="2000" dirty="0" err="1">
                          <a:solidFill>
                            <a:srgbClr val="002060"/>
                          </a:solidFill>
                        </a:rPr>
                        <a:t>chambre</a:t>
                      </a:r>
                      <a:endParaRPr lang="en-GB" sz="2000" i="0" dirty="0">
                        <a:solidFill>
                          <a:srgbClr val="002060"/>
                        </a:solidFill>
                      </a:endParaRPr>
                    </a:p>
                  </a:txBody>
                  <a:tcPr anchor="ctr"/>
                </a:tc>
                <a:extLst>
                  <a:ext uri="{0D108BD9-81ED-4DB2-BD59-A6C34878D82A}">
                    <a16:rowId xmlns:a16="http://schemas.microsoft.com/office/drawing/2014/main" val="1318049299"/>
                  </a:ext>
                </a:extLst>
              </a:tr>
            </a:tbl>
          </a:graphicData>
        </a:graphic>
      </p:graphicFrame>
      <p:sp>
        <p:nvSpPr>
          <p:cNvPr id="2" name="TextBox 1">
            <a:extLst>
              <a:ext uri="{FF2B5EF4-FFF2-40B4-BE49-F238E27FC236}">
                <a16:creationId xmlns:a16="http://schemas.microsoft.com/office/drawing/2014/main" id="{F15D8301-BE30-46F2-94A0-88F1A4BF98D6}"/>
              </a:ext>
            </a:extLst>
          </p:cNvPr>
          <p:cNvSpPr txBox="1"/>
          <p:nvPr/>
        </p:nvSpPr>
        <p:spPr>
          <a:xfrm>
            <a:off x="8942846" y="1314131"/>
            <a:ext cx="2760483" cy="1464231"/>
          </a:xfrm>
          <a:prstGeom prst="wedgeRoundRectCallout">
            <a:avLst>
              <a:gd name="adj1" fmla="val -67408"/>
              <a:gd name="adj2" fmla="val -11462"/>
              <a:gd name="adj3" fmla="val 16667"/>
            </a:avLst>
          </a:prstGeom>
          <a:solidFill>
            <a:srgbClr val="0055A5"/>
          </a:solidFill>
          <a:ln>
            <a:solidFill>
              <a:srgbClr val="FA6500"/>
            </a:solidFill>
          </a:ln>
        </p:spPr>
        <p:txBody>
          <a:bodyPr wrap="square" rtlCol="0">
            <a:spAutoFit/>
          </a:bodyPr>
          <a:lstStyle/>
          <a:p>
            <a:pPr algn="l"/>
            <a:r>
              <a:rPr lang="en-GB" sz="2000" dirty="0">
                <a:solidFill>
                  <a:schemeClr val="bg1"/>
                </a:solidFill>
              </a:rPr>
              <a:t>In English, there is only one word for ‘it’, no matter what noun it replaces.</a:t>
            </a:r>
            <a:endParaRPr lang="en-GB" sz="2400" dirty="0">
              <a:solidFill>
                <a:schemeClr val="bg1"/>
              </a:solidFill>
            </a:endParaRPr>
          </a:p>
        </p:txBody>
      </p:sp>
      <p:sp>
        <p:nvSpPr>
          <p:cNvPr id="29" name="TextBox 28">
            <a:extLst>
              <a:ext uri="{FF2B5EF4-FFF2-40B4-BE49-F238E27FC236}">
                <a16:creationId xmlns:a16="http://schemas.microsoft.com/office/drawing/2014/main" id="{184417D8-60D8-438D-8718-7106D5CCBCF1}"/>
              </a:ext>
            </a:extLst>
          </p:cNvPr>
          <p:cNvSpPr txBox="1"/>
          <p:nvPr/>
        </p:nvSpPr>
        <p:spPr>
          <a:xfrm>
            <a:off x="8764747" y="4042247"/>
            <a:ext cx="3173663" cy="1464231"/>
          </a:xfrm>
          <a:prstGeom prst="wedgeRoundRectCallout">
            <a:avLst>
              <a:gd name="adj1" fmla="val -57408"/>
              <a:gd name="adj2" fmla="val -22067"/>
              <a:gd name="adj3" fmla="val 16667"/>
            </a:avLst>
          </a:prstGeom>
          <a:solidFill>
            <a:srgbClr val="0055A5"/>
          </a:solidFill>
          <a:ln>
            <a:solidFill>
              <a:srgbClr val="FA6500"/>
            </a:solidFill>
          </a:ln>
        </p:spPr>
        <p:txBody>
          <a:bodyPr wrap="square" rtlCol="0">
            <a:spAutoFit/>
          </a:bodyPr>
          <a:lstStyle/>
          <a:p>
            <a:pPr algn="l"/>
            <a:r>
              <a:rPr lang="en-GB" sz="2000" dirty="0">
                <a:solidFill>
                  <a:schemeClr val="bg1"/>
                </a:solidFill>
              </a:rPr>
              <a:t>In French, the word for ‘it’ changes if the noun it replaces is masculine or feminine.</a:t>
            </a:r>
            <a:endParaRPr lang="en-GB" sz="2400" dirty="0">
              <a:solidFill>
                <a:schemeClr val="bg1"/>
              </a:solidFill>
            </a:endParaRPr>
          </a:p>
        </p:txBody>
      </p:sp>
      <p:sp>
        <p:nvSpPr>
          <p:cNvPr id="3" name="Rectangle 2">
            <a:extLst>
              <a:ext uri="{FF2B5EF4-FFF2-40B4-BE49-F238E27FC236}">
                <a16:creationId xmlns:a16="http://schemas.microsoft.com/office/drawing/2014/main" id="{B43009A5-FAD3-4940-99A1-7929D6BAE4BC}"/>
              </a:ext>
            </a:extLst>
          </p:cNvPr>
          <p:cNvSpPr/>
          <p:nvPr/>
        </p:nvSpPr>
        <p:spPr>
          <a:xfrm>
            <a:off x="4259507" y="1966463"/>
            <a:ext cx="2018598" cy="304800"/>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2B7B82A-6D35-42E6-AF3A-6CEB71C83304}"/>
              </a:ext>
            </a:extLst>
          </p:cNvPr>
          <p:cNvSpPr/>
          <p:nvPr/>
        </p:nvSpPr>
        <p:spPr>
          <a:xfrm>
            <a:off x="4259507" y="2780676"/>
            <a:ext cx="2018598" cy="304800"/>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7A1D78E-303B-4239-BA1C-22ED09B896CA}"/>
              </a:ext>
            </a:extLst>
          </p:cNvPr>
          <p:cNvSpPr/>
          <p:nvPr/>
        </p:nvSpPr>
        <p:spPr>
          <a:xfrm>
            <a:off x="4259507" y="4475332"/>
            <a:ext cx="2018598" cy="304800"/>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903B83C9-F261-4793-9087-B3DB4E464E75}"/>
              </a:ext>
            </a:extLst>
          </p:cNvPr>
          <p:cNvSpPr/>
          <p:nvPr/>
        </p:nvSpPr>
        <p:spPr>
          <a:xfrm>
            <a:off x="4259507" y="5276032"/>
            <a:ext cx="2018598" cy="304800"/>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3D113040-0F2C-4483-B652-72990EF5C346}"/>
              </a:ext>
            </a:extLst>
          </p:cNvPr>
          <p:cNvSpPr/>
          <p:nvPr/>
        </p:nvSpPr>
        <p:spPr>
          <a:xfrm>
            <a:off x="4259507" y="2377791"/>
            <a:ext cx="201859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F7494235-34FE-41C1-9432-25E0EBCE0295}"/>
              </a:ext>
            </a:extLst>
          </p:cNvPr>
          <p:cNvSpPr/>
          <p:nvPr/>
        </p:nvSpPr>
        <p:spPr>
          <a:xfrm>
            <a:off x="4259507" y="3157532"/>
            <a:ext cx="201859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1773644-380A-4E6D-BD83-590FF2EFDD41}"/>
              </a:ext>
            </a:extLst>
          </p:cNvPr>
          <p:cNvSpPr/>
          <p:nvPr/>
        </p:nvSpPr>
        <p:spPr>
          <a:xfrm>
            <a:off x="4259507" y="4896610"/>
            <a:ext cx="201859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FF21219C-9779-4956-B01E-ADE827DC7930}"/>
              </a:ext>
            </a:extLst>
          </p:cNvPr>
          <p:cNvSpPr/>
          <p:nvPr/>
        </p:nvSpPr>
        <p:spPr>
          <a:xfrm>
            <a:off x="4259507" y="5660349"/>
            <a:ext cx="201859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E1F6300-54F6-4A29-9AA5-6D6C32F4DC35}"/>
              </a:ext>
            </a:extLst>
          </p:cNvPr>
          <p:cNvSpPr/>
          <p:nvPr/>
        </p:nvSpPr>
        <p:spPr>
          <a:xfrm>
            <a:off x="6431864" y="1966463"/>
            <a:ext cx="1732896" cy="332898"/>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28A019B-A040-4135-8641-F8AAE402DA9D}"/>
              </a:ext>
            </a:extLst>
          </p:cNvPr>
          <p:cNvSpPr/>
          <p:nvPr/>
        </p:nvSpPr>
        <p:spPr>
          <a:xfrm>
            <a:off x="6431864" y="2765687"/>
            <a:ext cx="1732896" cy="332898"/>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E5ED6C78-1044-4253-80A9-3B4D9480AE32}"/>
              </a:ext>
            </a:extLst>
          </p:cNvPr>
          <p:cNvSpPr/>
          <p:nvPr/>
        </p:nvSpPr>
        <p:spPr>
          <a:xfrm>
            <a:off x="6447540" y="4475332"/>
            <a:ext cx="1732896" cy="332898"/>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EAFC9846-143C-4DAF-865D-48C311C2D95F}"/>
              </a:ext>
            </a:extLst>
          </p:cNvPr>
          <p:cNvSpPr/>
          <p:nvPr/>
        </p:nvSpPr>
        <p:spPr>
          <a:xfrm>
            <a:off x="6447540" y="5260986"/>
            <a:ext cx="1732896" cy="332898"/>
          </a:xfrm>
          <a:prstGeom prst="rect">
            <a:avLst/>
          </a:prstGeom>
          <a:solidFill>
            <a:srgbClr val="CC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8224ABC5-77AE-4C48-AB0B-6D0DA4C7516E}"/>
              </a:ext>
            </a:extLst>
          </p:cNvPr>
          <p:cNvSpPr/>
          <p:nvPr/>
        </p:nvSpPr>
        <p:spPr>
          <a:xfrm>
            <a:off x="6447540" y="2347693"/>
            <a:ext cx="1732896" cy="33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9877157E-EA46-447A-B720-668DA7068036}"/>
              </a:ext>
            </a:extLst>
          </p:cNvPr>
          <p:cNvSpPr/>
          <p:nvPr/>
        </p:nvSpPr>
        <p:spPr>
          <a:xfrm>
            <a:off x="6447540" y="3131348"/>
            <a:ext cx="1732896" cy="33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9A141841-0C57-4EEE-A01C-30D6CEB796E5}"/>
              </a:ext>
            </a:extLst>
          </p:cNvPr>
          <p:cNvSpPr/>
          <p:nvPr/>
        </p:nvSpPr>
        <p:spPr>
          <a:xfrm>
            <a:off x="6447540" y="4882561"/>
            <a:ext cx="1732896" cy="33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CBFB8E5-081C-4EA6-B4E1-BAF3D64F26C6}"/>
              </a:ext>
            </a:extLst>
          </p:cNvPr>
          <p:cNvSpPr/>
          <p:nvPr/>
        </p:nvSpPr>
        <p:spPr>
          <a:xfrm>
            <a:off x="6447540" y="5640687"/>
            <a:ext cx="1732896" cy="33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385A5D53-D6E7-41D0-8B56-D8A226332621}"/>
              </a:ext>
            </a:extLst>
          </p:cNvPr>
          <p:cNvSpPr txBox="1"/>
          <p:nvPr/>
        </p:nvSpPr>
        <p:spPr>
          <a:xfrm>
            <a:off x="9126747" y="5676077"/>
            <a:ext cx="3022735" cy="1123712"/>
          </a:xfrm>
          <a:prstGeom prst="wedgeRoundRectCallout">
            <a:avLst>
              <a:gd name="adj1" fmla="val -57408"/>
              <a:gd name="adj2" fmla="val -22067"/>
              <a:gd name="adj3" fmla="val 16667"/>
            </a:avLst>
          </a:prstGeom>
          <a:solidFill>
            <a:srgbClr val="0055A5"/>
          </a:solidFill>
          <a:ln>
            <a:solidFill>
              <a:srgbClr val="FA6500"/>
            </a:solidFill>
          </a:ln>
        </p:spPr>
        <p:txBody>
          <a:bodyPr wrap="square" rtlCol="0" anchor="ctr">
            <a:spAutoFit/>
          </a:bodyPr>
          <a:lstStyle/>
          <a:p>
            <a:r>
              <a:rPr lang="en-GB" sz="2800" b="1" dirty="0">
                <a:solidFill>
                  <a:schemeClr val="bg2"/>
                </a:solidFill>
                <a:latin typeface="Segoe UI Symbol" panose="020B0502040204020203" pitchFamily="34" charset="0"/>
                <a:ea typeface="Segoe UI Symbol" panose="020B0502040204020203" pitchFamily="34" charset="0"/>
              </a:rPr>
              <a:t>→ </a:t>
            </a:r>
            <a:r>
              <a:rPr lang="en-GB" sz="2800" b="1" dirty="0">
                <a:solidFill>
                  <a:schemeClr val="bg2"/>
                </a:solidFill>
                <a:ea typeface="Segoe UI Symbol" panose="020B0502040204020203" pitchFamily="34" charset="0"/>
              </a:rPr>
              <a:t>il </a:t>
            </a:r>
            <a:r>
              <a:rPr lang="en-GB" sz="2400" dirty="0">
                <a:solidFill>
                  <a:schemeClr val="bg2"/>
                </a:solidFill>
                <a:ea typeface="Segoe UI Symbol" panose="020B0502040204020203" pitchFamily="34" charset="0"/>
              </a:rPr>
              <a:t>= he, it</a:t>
            </a:r>
            <a:br>
              <a:rPr lang="en-GB" sz="2800" b="1" dirty="0">
                <a:solidFill>
                  <a:schemeClr val="bg2"/>
                </a:solidFill>
                <a:ea typeface="Segoe UI Symbol" panose="020B0502040204020203" pitchFamily="34" charset="0"/>
              </a:rPr>
            </a:br>
            <a:r>
              <a:rPr lang="en-GB" sz="3200" b="1" dirty="0">
                <a:solidFill>
                  <a:schemeClr val="bg2"/>
                </a:solidFill>
                <a:latin typeface="Segoe UI Symbol" panose="020B0502040204020203" pitchFamily="34" charset="0"/>
                <a:ea typeface="Segoe UI Symbol" panose="020B0502040204020203" pitchFamily="34" charset="0"/>
              </a:rPr>
              <a:t>→ </a:t>
            </a:r>
            <a:r>
              <a:rPr lang="en-GB" sz="3200" b="1" dirty="0" err="1">
                <a:solidFill>
                  <a:schemeClr val="bg2"/>
                </a:solidFill>
                <a:ea typeface="Segoe UI Symbol" panose="020B0502040204020203" pitchFamily="34" charset="0"/>
              </a:rPr>
              <a:t>elle</a:t>
            </a:r>
            <a:r>
              <a:rPr lang="en-GB" sz="3200" b="1" dirty="0">
                <a:solidFill>
                  <a:schemeClr val="bg2"/>
                </a:solidFill>
                <a:ea typeface="Segoe UI Symbol" panose="020B0502040204020203" pitchFamily="34" charset="0"/>
              </a:rPr>
              <a:t> </a:t>
            </a:r>
            <a:r>
              <a:rPr lang="en-GB" sz="2800" dirty="0">
                <a:solidFill>
                  <a:schemeClr val="bg2"/>
                </a:solidFill>
                <a:ea typeface="Segoe UI Symbol" panose="020B0502040204020203" pitchFamily="34" charset="0"/>
              </a:rPr>
              <a:t>= she, it</a:t>
            </a:r>
            <a:endParaRPr lang="en-GB" sz="3600" dirty="0">
              <a:solidFill>
                <a:schemeClr val="bg2"/>
              </a:solidFill>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9" grpId="0" animBg="1"/>
      <p:bldP spid="3" grpId="0" animBg="1"/>
      <p:bldP spid="3"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Il </a:t>
            </a:r>
            <a:r>
              <a:rPr lang="en-GB" sz="3600" b="1" dirty="0" err="1">
                <a:solidFill>
                  <a:schemeClr val="bg1"/>
                </a:solidFill>
              </a:rPr>
              <a:t>ou</a:t>
            </a:r>
            <a:r>
              <a:rPr lang="en-GB" sz="3600" b="1" dirty="0">
                <a:solidFill>
                  <a:schemeClr val="bg1"/>
                </a:solidFill>
              </a:rPr>
              <a:t> </a:t>
            </a:r>
            <a:r>
              <a:rPr lang="en-GB" sz="3600" b="1" dirty="0" err="1">
                <a:solidFill>
                  <a:schemeClr val="bg1"/>
                </a:solidFill>
              </a:rPr>
              <a:t>elle</a:t>
            </a:r>
            <a:r>
              <a:rPr lang="en-GB" sz="3600" b="1" dirty="0">
                <a:solidFill>
                  <a:schemeClr val="bg1"/>
                </a:solidFill>
              </a:rPr>
              <a:t> ?</a:t>
            </a:r>
          </a:p>
        </p:txBody>
      </p:sp>
      <p:graphicFrame>
        <p:nvGraphicFramePr>
          <p:cNvPr id="40" name="Content Placeholder 5">
            <a:extLst>
              <a:ext uri="{FF2B5EF4-FFF2-40B4-BE49-F238E27FC236}">
                <a16:creationId xmlns:a16="http://schemas.microsoft.com/office/drawing/2014/main" id="{DFE68706-0BB9-4AB4-BCEA-957AA76A5549}"/>
              </a:ext>
            </a:extLst>
          </p:cNvPr>
          <p:cNvGraphicFramePr>
            <a:graphicFrameLocks noGrp="1"/>
          </p:cNvGraphicFramePr>
          <p:nvPr>
            <p:ph idx="4294967295"/>
            <p:extLst>
              <p:ext uri="{D42A27DB-BD31-4B8C-83A1-F6EECF244321}">
                <p14:modId xmlns:p14="http://schemas.microsoft.com/office/powerpoint/2010/main" val="825690234"/>
              </p:ext>
            </p:extLst>
          </p:nvPr>
        </p:nvGraphicFramePr>
        <p:xfrm>
          <a:off x="86265" y="1849152"/>
          <a:ext cx="5940000" cy="40843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5936079"/>
                    </a:ext>
                  </a:extLst>
                </a:gridCol>
                <a:gridCol w="2880000">
                  <a:extLst>
                    <a:ext uri="{9D8B030D-6E8A-4147-A177-3AD203B41FA5}">
                      <a16:colId xmlns:a16="http://schemas.microsoft.com/office/drawing/2014/main" val="3317005183"/>
                    </a:ext>
                  </a:extLst>
                </a:gridCol>
                <a:gridCol w="1260000">
                  <a:extLst>
                    <a:ext uri="{9D8B030D-6E8A-4147-A177-3AD203B41FA5}">
                      <a16:colId xmlns:a16="http://schemas.microsoft.com/office/drawing/2014/main" val="3434829958"/>
                    </a:ext>
                  </a:extLst>
                </a:gridCol>
                <a:gridCol w="1260000">
                  <a:extLst>
                    <a:ext uri="{9D8B030D-6E8A-4147-A177-3AD203B41FA5}">
                      <a16:colId xmlns:a16="http://schemas.microsoft.com/office/drawing/2014/main" val="4293147557"/>
                    </a:ext>
                  </a:extLst>
                </a:gridCol>
              </a:tblGrid>
              <a:tr h="193856">
                <a:tc>
                  <a:txBody>
                    <a:bodyPr/>
                    <a:lstStyle/>
                    <a:p>
                      <a:pPr algn="ctr"/>
                      <a:endParaRPr lang="en-GB" b="1" i="0" dirty="0"/>
                    </a:p>
                  </a:txBody>
                  <a:tcPr anchor="ctr"/>
                </a:tc>
                <a:tc>
                  <a:txBody>
                    <a:bodyPr/>
                    <a:lstStyle/>
                    <a:p>
                      <a:pPr algn="ctr"/>
                      <a:endParaRPr lang="en-GB" sz="2800" i="0" dirty="0">
                        <a:latin typeface="Century Gothic" panose="020B0502020202020204" pitchFamily="34" charset="0"/>
                      </a:endParaRPr>
                    </a:p>
                  </a:txBody>
                  <a:tcPr anchor="ctr"/>
                </a:tc>
                <a:tc>
                  <a:txBody>
                    <a:bodyPr/>
                    <a:lstStyle/>
                    <a:p>
                      <a:pPr algn="ctr"/>
                      <a:r>
                        <a:rPr lang="en-GB" sz="2800" dirty="0"/>
                        <a:t>a</a:t>
                      </a:r>
                      <a:endParaRPr lang="en-GB" sz="2800" i="0" dirty="0">
                        <a:latin typeface="Century Gothic" panose="020B0502020202020204" pitchFamily="34" charset="0"/>
                      </a:endParaRPr>
                    </a:p>
                  </a:txBody>
                  <a:tcPr anchor="ctr"/>
                </a:tc>
                <a:tc>
                  <a:txBody>
                    <a:bodyPr/>
                    <a:lstStyle/>
                    <a:p>
                      <a:pPr algn="ctr"/>
                      <a:r>
                        <a:rPr lang="en-GB" sz="2800" dirty="0"/>
                        <a:t>b</a:t>
                      </a:r>
                      <a:endParaRPr lang="en-GB" sz="2800" i="0" dirty="0">
                        <a:latin typeface="Century Gothic" panose="020B0502020202020204" pitchFamily="34" charset="0"/>
                      </a:endParaRPr>
                    </a:p>
                  </a:txBody>
                  <a:tcPr anchor="ctr"/>
                </a:tc>
                <a:extLst>
                  <a:ext uri="{0D108BD9-81ED-4DB2-BD59-A6C34878D82A}">
                    <a16:rowId xmlns:a16="http://schemas.microsoft.com/office/drawing/2014/main" val="3585969815"/>
                  </a:ext>
                </a:extLst>
              </a:tr>
              <a:tr h="370840">
                <a:tc>
                  <a:txBody>
                    <a:bodyPr/>
                    <a:lstStyle/>
                    <a:p>
                      <a:pPr algn="ctr"/>
                      <a:r>
                        <a:rPr lang="en-GB" sz="2800" b="1" dirty="0">
                          <a:solidFill>
                            <a:srgbClr val="002060"/>
                          </a:solidFill>
                        </a:rPr>
                        <a:t>1</a:t>
                      </a:r>
                      <a:endParaRPr lang="en-GB" sz="2800" b="1" i="0" dirty="0">
                        <a:solidFill>
                          <a:srgbClr val="002060"/>
                        </a:solidFill>
                        <a:latin typeface="Century Gothic" panose="020B0502020202020204" pitchFamily="34" charset="0"/>
                      </a:endParaRPr>
                    </a:p>
                  </a:txBody>
                  <a:tcPr anchor="ctr"/>
                </a:tc>
                <a:tc>
                  <a:txBody>
                    <a:bodyPr/>
                    <a:lstStyle/>
                    <a:p>
                      <a:pPr algn="ctr"/>
                      <a:endParaRPr lang="fr-FR" sz="2400" b="0" noProof="0" dirty="0">
                        <a:solidFill>
                          <a:srgbClr val="0055A5"/>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5"/>
                          </a:solidFill>
                        </a:rPr>
                        <a:t>Elle est calme.</a:t>
                      </a:r>
                    </a:p>
                    <a:p>
                      <a:pPr algn="ct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720189548"/>
                  </a:ext>
                </a:extLst>
              </a:tr>
              <a:tr h="370840">
                <a:tc>
                  <a:txBody>
                    <a:bodyPr/>
                    <a:lstStyle/>
                    <a:p>
                      <a:pPr algn="ctr"/>
                      <a:r>
                        <a:rPr lang="en-GB" sz="2800" b="1" dirty="0">
                          <a:solidFill>
                            <a:srgbClr val="002060"/>
                          </a:solidFill>
                        </a:rPr>
                        <a:t>2</a:t>
                      </a:r>
                      <a:endParaRPr lang="en-GB" sz="2800" b="1" i="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55A5"/>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5"/>
                          </a:solidFill>
                        </a:rPr>
                        <a:t>Il est triste.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568798639"/>
                  </a:ext>
                </a:extLst>
              </a:tr>
              <a:tr h="370840">
                <a:tc>
                  <a:txBody>
                    <a:bodyPr/>
                    <a:lstStyle/>
                    <a:p>
                      <a:pPr algn="ctr"/>
                      <a:r>
                        <a:rPr lang="en-GB" sz="2800" b="1" dirty="0">
                          <a:solidFill>
                            <a:srgbClr val="002060"/>
                          </a:solidFill>
                        </a:rPr>
                        <a:t>3</a:t>
                      </a:r>
                      <a:endParaRPr lang="en-GB" sz="2800" b="1" i="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55A5"/>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5"/>
                          </a:solidFill>
                        </a:rPr>
                        <a:t>Il est moderne.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2049515245"/>
                  </a:ext>
                </a:extLst>
              </a:tr>
            </a:tbl>
          </a:graphicData>
        </a:graphic>
      </p:graphicFrame>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is describing some of his things. What is he talking about? Write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2" name="Content Placeholder 5">
            <a:extLst>
              <a:ext uri="{FF2B5EF4-FFF2-40B4-BE49-F238E27FC236}">
                <a16:creationId xmlns:a16="http://schemas.microsoft.com/office/drawing/2014/main" id="{5C392541-7910-4A5C-8E5A-3C00C985935C}"/>
              </a:ext>
            </a:extLst>
          </p:cNvPr>
          <p:cNvGraphicFramePr>
            <a:graphicFrameLocks/>
          </p:cNvGraphicFramePr>
          <p:nvPr>
            <p:extLst>
              <p:ext uri="{D42A27DB-BD31-4B8C-83A1-F6EECF244321}">
                <p14:modId xmlns:p14="http://schemas.microsoft.com/office/powerpoint/2010/main" val="2080499090"/>
              </p:ext>
            </p:extLst>
          </p:nvPr>
        </p:nvGraphicFramePr>
        <p:xfrm>
          <a:off x="6182265" y="1848819"/>
          <a:ext cx="5940000" cy="40843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5936079"/>
                    </a:ext>
                  </a:extLst>
                </a:gridCol>
                <a:gridCol w="2880000">
                  <a:extLst>
                    <a:ext uri="{9D8B030D-6E8A-4147-A177-3AD203B41FA5}">
                      <a16:colId xmlns:a16="http://schemas.microsoft.com/office/drawing/2014/main" val="3317005183"/>
                    </a:ext>
                  </a:extLst>
                </a:gridCol>
                <a:gridCol w="1260000">
                  <a:extLst>
                    <a:ext uri="{9D8B030D-6E8A-4147-A177-3AD203B41FA5}">
                      <a16:colId xmlns:a16="http://schemas.microsoft.com/office/drawing/2014/main" val="3434829958"/>
                    </a:ext>
                  </a:extLst>
                </a:gridCol>
                <a:gridCol w="1260000">
                  <a:extLst>
                    <a:ext uri="{9D8B030D-6E8A-4147-A177-3AD203B41FA5}">
                      <a16:colId xmlns:a16="http://schemas.microsoft.com/office/drawing/2014/main" val="4293147557"/>
                    </a:ext>
                  </a:extLst>
                </a:gridCol>
              </a:tblGrid>
              <a:tr h="193856">
                <a:tc>
                  <a:txBody>
                    <a:bodyPr/>
                    <a:lstStyle/>
                    <a:p>
                      <a:pPr algn="ctr"/>
                      <a:endParaRPr lang="en-GB" b="1" i="0" dirty="0"/>
                    </a:p>
                  </a:txBody>
                  <a:tcPr anchor="ctr"/>
                </a:tc>
                <a:tc>
                  <a:txBody>
                    <a:bodyPr/>
                    <a:lstStyle/>
                    <a:p>
                      <a:pPr algn="ctr"/>
                      <a:endParaRPr lang="en-GB" sz="2800" i="0" dirty="0">
                        <a:latin typeface="Century Gothic" panose="020B0502020202020204" pitchFamily="34" charset="0"/>
                      </a:endParaRPr>
                    </a:p>
                  </a:txBody>
                  <a:tcPr anchor="ctr"/>
                </a:tc>
                <a:tc>
                  <a:txBody>
                    <a:bodyPr/>
                    <a:lstStyle/>
                    <a:p>
                      <a:pPr algn="ctr"/>
                      <a:r>
                        <a:rPr lang="en-GB" sz="2800" dirty="0"/>
                        <a:t>a</a:t>
                      </a:r>
                      <a:endParaRPr lang="en-GB" sz="2800" i="0" dirty="0">
                        <a:latin typeface="Century Gothic" panose="020B0502020202020204" pitchFamily="34" charset="0"/>
                      </a:endParaRPr>
                    </a:p>
                  </a:txBody>
                  <a:tcPr anchor="ctr"/>
                </a:tc>
                <a:tc>
                  <a:txBody>
                    <a:bodyPr/>
                    <a:lstStyle/>
                    <a:p>
                      <a:pPr algn="ctr"/>
                      <a:r>
                        <a:rPr lang="en-GB" sz="2800" dirty="0"/>
                        <a:t>b</a:t>
                      </a:r>
                      <a:endParaRPr lang="en-GB" sz="2800" i="0" dirty="0">
                        <a:latin typeface="Century Gothic" panose="020B0502020202020204" pitchFamily="34" charset="0"/>
                      </a:endParaRPr>
                    </a:p>
                  </a:txBody>
                  <a:tcPr anchor="ctr"/>
                </a:tc>
                <a:extLst>
                  <a:ext uri="{0D108BD9-81ED-4DB2-BD59-A6C34878D82A}">
                    <a16:rowId xmlns:a16="http://schemas.microsoft.com/office/drawing/2014/main" val="3585969815"/>
                  </a:ext>
                </a:extLst>
              </a:tr>
              <a:tr h="370840">
                <a:tc>
                  <a:txBody>
                    <a:bodyPr/>
                    <a:lstStyle/>
                    <a:p>
                      <a:pPr algn="ctr"/>
                      <a:r>
                        <a:rPr lang="en-GB" sz="2800" b="1" dirty="0">
                          <a:solidFill>
                            <a:srgbClr val="002060"/>
                          </a:solidFill>
                        </a:rPr>
                        <a:t>4</a:t>
                      </a:r>
                      <a:endParaRPr lang="en-GB" sz="2800" b="1" i="0" dirty="0">
                        <a:solidFill>
                          <a:srgbClr val="002060"/>
                        </a:solidFill>
                        <a:latin typeface="Century Gothic" panose="020B0502020202020204" pitchFamily="34" charset="0"/>
                      </a:endParaRPr>
                    </a:p>
                  </a:txBody>
                  <a:tcPr anchor="ctr"/>
                </a:tc>
                <a:tc>
                  <a:txBody>
                    <a:bodyPr/>
                    <a:lstStyle/>
                    <a:p>
                      <a:pPr algn="ctr"/>
                      <a:endParaRPr lang="fr-FR" sz="2400" b="0" noProof="0" dirty="0">
                        <a:solidFill>
                          <a:srgbClr val="0055A5"/>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5"/>
                          </a:solidFill>
                        </a:rPr>
                        <a:t>Elle est rapide.</a:t>
                      </a:r>
                    </a:p>
                    <a:p>
                      <a:pPr algn="ct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720189548"/>
                  </a:ext>
                </a:extLst>
              </a:tr>
              <a:tr h="370840">
                <a:tc>
                  <a:txBody>
                    <a:bodyPr/>
                    <a:lstStyle/>
                    <a:p>
                      <a:pPr algn="ctr"/>
                      <a:r>
                        <a:rPr lang="en-GB" sz="2800" b="1" dirty="0">
                          <a:solidFill>
                            <a:srgbClr val="002060"/>
                          </a:solidFill>
                        </a:rPr>
                        <a:t>5</a:t>
                      </a:r>
                      <a:endParaRPr lang="en-GB" sz="2800" b="1" i="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55A5"/>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5"/>
                          </a:solidFill>
                        </a:rPr>
                        <a:t>Il est drôle.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568798639"/>
                  </a:ext>
                </a:extLst>
              </a:tr>
              <a:tr h="370840">
                <a:tc>
                  <a:txBody>
                    <a:bodyPr/>
                    <a:lstStyle/>
                    <a:p>
                      <a:pPr algn="ctr"/>
                      <a:r>
                        <a:rPr lang="en-GB" sz="2800" b="1" dirty="0">
                          <a:solidFill>
                            <a:srgbClr val="002060"/>
                          </a:solidFill>
                        </a:rPr>
                        <a:t>6</a:t>
                      </a:r>
                      <a:endParaRPr lang="en-GB" sz="2800" b="1" i="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55A5"/>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5"/>
                          </a:solidFill>
                        </a:rPr>
                        <a:t>Elle est sympa.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55A5"/>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2049515245"/>
                  </a:ext>
                </a:extLst>
              </a:tr>
            </a:tbl>
          </a:graphicData>
        </a:graphic>
      </p:graphicFrame>
      <p:pic>
        <p:nvPicPr>
          <p:cNvPr id="43" name="Picture 42">
            <a:extLst>
              <a:ext uri="{FF2B5EF4-FFF2-40B4-BE49-F238E27FC236}">
                <a16:creationId xmlns:a16="http://schemas.microsoft.com/office/drawing/2014/main" id="{8923E54C-7E17-4B09-838B-38FAF60F7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498" y="2566869"/>
            <a:ext cx="740408" cy="718196"/>
          </a:xfrm>
          <a:prstGeom prst="rect">
            <a:avLst/>
          </a:prstGeom>
        </p:spPr>
      </p:pic>
      <p:pic>
        <p:nvPicPr>
          <p:cNvPr id="44" name="Picture 43">
            <a:extLst>
              <a:ext uri="{FF2B5EF4-FFF2-40B4-BE49-F238E27FC236}">
                <a16:creationId xmlns:a16="http://schemas.microsoft.com/office/drawing/2014/main" id="{605EA898-E2CE-4A10-BAD5-CB7E9577E6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987" y="2535893"/>
            <a:ext cx="1200893" cy="843437"/>
          </a:xfrm>
          <a:prstGeom prst="rect">
            <a:avLst/>
          </a:prstGeom>
        </p:spPr>
      </p:pic>
      <p:pic>
        <p:nvPicPr>
          <p:cNvPr id="45" name="Picture 44">
            <a:extLst>
              <a:ext uri="{FF2B5EF4-FFF2-40B4-BE49-F238E27FC236}">
                <a16:creationId xmlns:a16="http://schemas.microsoft.com/office/drawing/2014/main" id="{EF26BC90-4BD8-44F9-ACFC-53FD4792D4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2066" y="3845757"/>
            <a:ext cx="1008187" cy="742698"/>
          </a:xfrm>
          <a:prstGeom prst="rect">
            <a:avLst/>
          </a:prstGeom>
        </p:spPr>
      </p:pic>
      <p:pic>
        <p:nvPicPr>
          <p:cNvPr id="46" name="Picture 26" descr="thinking light bulb emoji - Clip Art Library">
            <a:extLst>
              <a:ext uri="{FF2B5EF4-FFF2-40B4-BE49-F238E27FC236}">
                <a16:creationId xmlns:a16="http://schemas.microsoft.com/office/drawing/2014/main" id="{ED9A67D9-8BEF-4736-AF05-281A0084E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4067" y="3576401"/>
            <a:ext cx="88363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62D72F01-FD9B-49D1-A03E-5A2B51D836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673" y="4925757"/>
            <a:ext cx="1200893" cy="843437"/>
          </a:xfrm>
          <a:prstGeom prst="rect">
            <a:avLst/>
          </a:prstGeom>
        </p:spPr>
      </p:pic>
      <p:pic>
        <p:nvPicPr>
          <p:cNvPr id="49" name="Picture 48">
            <a:extLst>
              <a:ext uri="{FF2B5EF4-FFF2-40B4-BE49-F238E27FC236}">
                <a16:creationId xmlns:a16="http://schemas.microsoft.com/office/drawing/2014/main" id="{7454F5FB-0458-4A40-B415-2A5BE598CC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5732" y="2681401"/>
            <a:ext cx="943148" cy="697929"/>
          </a:xfrm>
          <a:prstGeom prst="rect">
            <a:avLst/>
          </a:prstGeom>
        </p:spPr>
      </p:pic>
      <p:pic>
        <p:nvPicPr>
          <p:cNvPr id="50" name="Picture 49">
            <a:extLst>
              <a:ext uri="{FF2B5EF4-FFF2-40B4-BE49-F238E27FC236}">
                <a16:creationId xmlns:a16="http://schemas.microsoft.com/office/drawing/2014/main" id="{3F67ABC7-DD61-42C2-9E99-E273E48D9899}"/>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9742783" y="2499417"/>
            <a:ext cx="943148" cy="878725"/>
          </a:xfrm>
          <a:prstGeom prst="rect">
            <a:avLst/>
          </a:prstGeom>
        </p:spPr>
      </p:pic>
      <p:pic>
        <p:nvPicPr>
          <p:cNvPr id="51" name="Picture 50">
            <a:extLst>
              <a:ext uri="{FF2B5EF4-FFF2-40B4-BE49-F238E27FC236}">
                <a16:creationId xmlns:a16="http://schemas.microsoft.com/office/drawing/2014/main" id="{7A2F12EC-13DC-479F-83E7-E3DC5B6F1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148" y="3870808"/>
            <a:ext cx="740408" cy="718196"/>
          </a:xfrm>
          <a:prstGeom prst="rect">
            <a:avLst/>
          </a:prstGeom>
        </p:spPr>
      </p:pic>
      <p:pic>
        <p:nvPicPr>
          <p:cNvPr id="52" name="Picture 26" descr="thinking light bulb emoji - Clip Art Library">
            <a:extLst>
              <a:ext uri="{FF2B5EF4-FFF2-40B4-BE49-F238E27FC236}">
                <a16:creationId xmlns:a16="http://schemas.microsoft.com/office/drawing/2014/main" id="{D8FBA2BD-387B-4D6F-95A9-BA1D6F1C53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1315" y="3578091"/>
            <a:ext cx="88363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6752B11F-52DD-492E-A878-0F8051BD77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63386" y="5124459"/>
            <a:ext cx="1101942" cy="525259"/>
          </a:xfrm>
          <a:prstGeom prst="rect">
            <a:avLst/>
          </a:prstGeom>
        </p:spPr>
      </p:pic>
      <p:pic>
        <p:nvPicPr>
          <p:cNvPr id="54" name="Picture 53">
            <a:extLst>
              <a:ext uri="{FF2B5EF4-FFF2-40B4-BE49-F238E27FC236}">
                <a16:creationId xmlns:a16="http://schemas.microsoft.com/office/drawing/2014/main" id="{3F04AD73-0833-489D-83A6-F105C01274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75732" y="5027088"/>
            <a:ext cx="1018868" cy="720000"/>
          </a:xfrm>
          <a:prstGeom prst="rect">
            <a:avLst/>
          </a:prstGeom>
        </p:spPr>
      </p:pic>
      <p:sp>
        <p:nvSpPr>
          <p:cNvPr id="3" name="Oval 2">
            <a:extLst>
              <a:ext uri="{FF2B5EF4-FFF2-40B4-BE49-F238E27FC236}">
                <a16:creationId xmlns:a16="http://schemas.microsoft.com/office/drawing/2014/main" id="{6C54297D-4728-4D77-86DB-E882FAD3D72E}"/>
              </a:ext>
            </a:extLst>
          </p:cNvPr>
          <p:cNvSpPr/>
          <p:nvPr/>
        </p:nvSpPr>
        <p:spPr>
          <a:xfrm>
            <a:off x="5000519" y="2398779"/>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54B1D445-68E7-42B7-9D08-8B09D3D0896B}"/>
              </a:ext>
            </a:extLst>
          </p:cNvPr>
          <p:cNvSpPr/>
          <p:nvPr/>
        </p:nvSpPr>
        <p:spPr>
          <a:xfrm>
            <a:off x="3576159" y="3624283"/>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408B624D-1B36-4020-BA92-093A3F1A03F9}"/>
              </a:ext>
            </a:extLst>
          </p:cNvPr>
          <p:cNvSpPr/>
          <p:nvPr/>
        </p:nvSpPr>
        <p:spPr>
          <a:xfrm>
            <a:off x="4848915" y="4807475"/>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6DA228E4-10D6-4994-9483-326710B79A6E}"/>
              </a:ext>
            </a:extLst>
          </p:cNvPr>
          <p:cNvSpPr/>
          <p:nvPr/>
        </p:nvSpPr>
        <p:spPr>
          <a:xfrm>
            <a:off x="9662304" y="2417014"/>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280313D-3BE3-4240-98FC-8B5D81A4461C}"/>
              </a:ext>
            </a:extLst>
          </p:cNvPr>
          <p:cNvSpPr/>
          <p:nvPr/>
        </p:nvSpPr>
        <p:spPr>
          <a:xfrm>
            <a:off x="10924352" y="3632756"/>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DEFD8C47-3AC5-4200-A709-CF31F39A2BF6}"/>
              </a:ext>
            </a:extLst>
          </p:cNvPr>
          <p:cNvSpPr/>
          <p:nvPr/>
        </p:nvSpPr>
        <p:spPr>
          <a:xfrm>
            <a:off x="9662304" y="4821656"/>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shirt&#10;&#10;Description automatically generated">
            <a:extLst>
              <a:ext uri="{FF2B5EF4-FFF2-40B4-BE49-F238E27FC236}">
                <a16:creationId xmlns:a16="http://schemas.microsoft.com/office/drawing/2014/main" id="{1E5B8BEE-DF9B-4D01-8A1B-E808007BCF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51792" y="-226126"/>
            <a:ext cx="1428415" cy="1428415"/>
          </a:xfrm>
          <a:prstGeom prst="rect">
            <a:avLst/>
          </a:prstGeom>
        </p:spPr>
      </p:pic>
      <p:pic>
        <p:nvPicPr>
          <p:cNvPr id="10" name="Picture 9" descr="A picture containing mobile phone, portable communications device, communication device, gadget&#10;&#10;Description automatically generated">
            <a:extLst>
              <a:ext uri="{FF2B5EF4-FFF2-40B4-BE49-F238E27FC236}">
                <a16:creationId xmlns:a16="http://schemas.microsoft.com/office/drawing/2014/main" id="{5F0937BA-34A6-4D83-95F1-F7337B3233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65288" y="4916616"/>
            <a:ext cx="426289" cy="852578"/>
          </a:xfrm>
          <a:prstGeom prst="rect">
            <a:avLst/>
          </a:prstGeom>
        </p:spPr>
      </p:pic>
    </p:spTree>
    <p:extLst>
      <p:ext uri="{BB962C8B-B14F-4D97-AF65-F5344CB8AC3E}">
        <p14:creationId xmlns:p14="http://schemas.microsoft.com/office/powerpoint/2010/main" val="2880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5" grpId="0" animBg="1"/>
      <p:bldP spid="56" grpId="0" animBg="1"/>
      <p:bldP spid="57" grpId="0" animBg="1"/>
      <p:bldP spid="58"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normAutofit fontScale="90000"/>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1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22669-7A15-44B2-89DC-9131F8A65883}"/>
              </a:ext>
            </a:extLst>
          </p:cNvPr>
          <p:cNvSpPr>
            <a:spLocks noGrp="1"/>
          </p:cNvSpPr>
          <p:nvPr>
            <p:ph type="title"/>
          </p:nvPr>
        </p:nvSpPr>
        <p:spPr>
          <a:xfrm>
            <a:off x="0" y="144874"/>
            <a:ext cx="5079276" cy="647577"/>
          </a:xfrm>
        </p:spPr>
        <p:txBody>
          <a:bodyPr/>
          <a:lstStyle/>
          <a:p>
            <a:r>
              <a:rPr lang="en-GB" dirty="0" err="1"/>
              <a:t>J’ai</a:t>
            </a:r>
            <a:r>
              <a:rPr lang="en-GB" dirty="0"/>
              <a:t> un </a:t>
            </a:r>
            <a:r>
              <a:rPr lang="en-GB" dirty="0" err="1"/>
              <a:t>ami</a:t>
            </a:r>
            <a:r>
              <a:rPr lang="en-GB" dirty="0"/>
              <a:t>/</a:t>
            </a:r>
            <a:r>
              <a:rPr lang="en-GB" dirty="0" err="1"/>
              <a:t>une</a:t>
            </a:r>
            <a:r>
              <a:rPr lang="en-GB" dirty="0"/>
              <a:t> amie</a:t>
            </a:r>
          </a:p>
        </p:txBody>
      </p:sp>
      <p:sp>
        <p:nvSpPr>
          <p:cNvPr id="4" name="Rounded Rectangle 46">
            <a:extLst>
              <a:ext uri="{FF2B5EF4-FFF2-40B4-BE49-F238E27FC236}">
                <a16:creationId xmlns:a16="http://schemas.microsoft.com/office/drawing/2014/main" id="{FCD18E2D-456E-4DE5-8FA4-2B35BAFFFE1E}"/>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écrire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erson wearing headphones looking at a television&#10;&#10;Description automatically generated with medium confidence">
            <a:extLst>
              <a:ext uri="{FF2B5EF4-FFF2-40B4-BE49-F238E27FC236}">
                <a16:creationId xmlns:a16="http://schemas.microsoft.com/office/drawing/2014/main" id="{15D9A273-480C-4C85-8D52-5EC0D789A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9236" y="721327"/>
            <a:ext cx="1732353" cy="1338062"/>
          </a:xfrm>
          <a:prstGeom prst="roundRect">
            <a:avLst/>
          </a:prstGeom>
        </p:spPr>
      </p:pic>
      <p:pic>
        <p:nvPicPr>
          <p:cNvPr id="8" name="Picture 7" descr="A close-up of women with ponytails&#10;&#10;Description automatically generated with low confidence">
            <a:extLst>
              <a:ext uri="{FF2B5EF4-FFF2-40B4-BE49-F238E27FC236}">
                <a16:creationId xmlns:a16="http://schemas.microsoft.com/office/drawing/2014/main" id="{1FA9C388-C768-4F39-9284-ADA509C49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049" y="68109"/>
            <a:ext cx="2022896" cy="1338061"/>
          </a:xfrm>
          <a:prstGeom prst="roundRect">
            <a:avLst/>
          </a:prstGeom>
        </p:spPr>
      </p:pic>
      <p:sp>
        <p:nvSpPr>
          <p:cNvPr id="11" name="TextBox 10">
            <a:extLst>
              <a:ext uri="{FF2B5EF4-FFF2-40B4-BE49-F238E27FC236}">
                <a16:creationId xmlns:a16="http://schemas.microsoft.com/office/drawing/2014/main" id="{6CDA1D6E-E70A-4ED7-B7CB-4612457293FF}"/>
              </a:ext>
            </a:extLst>
          </p:cNvPr>
          <p:cNvSpPr txBox="1"/>
          <p:nvPr/>
        </p:nvSpPr>
        <p:spPr>
          <a:xfrm>
            <a:off x="9695089" y="1656497"/>
            <a:ext cx="1164771" cy="523220"/>
          </a:xfrm>
          <a:prstGeom prst="rect">
            <a:avLst/>
          </a:prstGeom>
          <a:noFill/>
        </p:spPr>
        <p:txBody>
          <a:bodyPr wrap="square" rtlCol="0">
            <a:spAutoFit/>
          </a:bodyPr>
          <a:lstStyle/>
          <a:p>
            <a:r>
              <a:rPr lang="en-GB" sz="2800" b="1" dirty="0">
                <a:solidFill>
                  <a:schemeClr val="bg1"/>
                </a:solidFill>
              </a:rPr>
              <a:t>Éric</a:t>
            </a:r>
          </a:p>
        </p:txBody>
      </p:sp>
      <p:sp>
        <p:nvSpPr>
          <p:cNvPr id="12" name="TextBox 11">
            <a:extLst>
              <a:ext uri="{FF2B5EF4-FFF2-40B4-BE49-F238E27FC236}">
                <a16:creationId xmlns:a16="http://schemas.microsoft.com/office/drawing/2014/main" id="{29C353F5-0B5A-4B15-B9FF-93DF59519C56}"/>
              </a:ext>
            </a:extLst>
          </p:cNvPr>
          <p:cNvSpPr txBox="1"/>
          <p:nvPr/>
        </p:nvSpPr>
        <p:spPr>
          <a:xfrm>
            <a:off x="6971836" y="947949"/>
            <a:ext cx="1625098" cy="523220"/>
          </a:xfrm>
          <a:prstGeom prst="rect">
            <a:avLst/>
          </a:prstGeom>
          <a:noFill/>
        </p:spPr>
        <p:txBody>
          <a:bodyPr wrap="square" rtlCol="0">
            <a:spAutoFit/>
          </a:bodyPr>
          <a:lstStyle/>
          <a:p>
            <a:r>
              <a:rPr lang="en-GB" sz="2800" b="1" dirty="0">
                <a:solidFill>
                  <a:schemeClr val="bg1"/>
                </a:solidFill>
              </a:rPr>
              <a:t>Cécile</a:t>
            </a:r>
          </a:p>
        </p:txBody>
      </p:sp>
      <p:sp>
        <p:nvSpPr>
          <p:cNvPr id="13" name="TextBox 12">
            <a:extLst>
              <a:ext uri="{FF2B5EF4-FFF2-40B4-BE49-F238E27FC236}">
                <a16:creationId xmlns:a16="http://schemas.microsoft.com/office/drawing/2014/main" id="{5711A967-BB3A-49B7-A9E4-AD405BD7EA05}"/>
              </a:ext>
            </a:extLst>
          </p:cNvPr>
          <p:cNvSpPr txBox="1"/>
          <p:nvPr/>
        </p:nvSpPr>
        <p:spPr>
          <a:xfrm>
            <a:off x="80913" y="878109"/>
            <a:ext cx="6585944" cy="523220"/>
          </a:xfrm>
          <a:prstGeom prst="rect">
            <a:avLst/>
          </a:prstGeom>
          <a:noFill/>
        </p:spPr>
        <p:txBody>
          <a:bodyPr wrap="square" rtlCol="0">
            <a:spAutoFit/>
          </a:bodyPr>
          <a:lstStyle/>
          <a:p>
            <a:r>
              <a:rPr lang="en-GB" sz="2800" b="1" dirty="0" err="1">
                <a:solidFill>
                  <a:srgbClr val="0055A5"/>
                </a:solidFill>
              </a:rPr>
              <a:t>Écris</a:t>
            </a:r>
            <a:r>
              <a:rPr lang="en-GB" sz="2800" b="1" dirty="0">
                <a:solidFill>
                  <a:srgbClr val="0055A5"/>
                </a:solidFill>
              </a:rPr>
              <a:t> un </a:t>
            </a:r>
            <a:r>
              <a:rPr lang="en-GB" sz="2800" b="1" dirty="0" err="1">
                <a:solidFill>
                  <a:srgbClr val="0055A5"/>
                </a:solidFill>
              </a:rPr>
              <a:t>texte</a:t>
            </a:r>
            <a:r>
              <a:rPr lang="en-GB" sz="2800" b="1" dirty="0">
                <a:solidFill>
                  <a:srgbClr val="0055A5"/>
                </a:solidFill>
              </a:rPr>
              <a:t> sur un </a:t>
            </a:r>
            <a:r>
              <a:rPr lang="en-GB" sz="2800" b="1" dirty="0" err="1">
                <a:solidFill>
                  <a:srgbClr val="0055A5"/>
                </a:solidFill>
              </a:rPr>
              <a:t>ami</a:t>
            </a:r>
            <a:r>
              <a:rPr lang="en-GB" sz="2800" b="1" dirty="0">
                <a:solidFill>
                  <a:srgbClr val="0055A5"/>
                </a:solidFill>
              </a:rPr>
              <a:t>/</a:t>
            </a:r>
            <a:r>
              <a:rPr lang="en-GB" sz="2800" b="1" dirty="0" err="1">
                <a:solidFill>
                  <a:srgbClr val="0055A5"/>
                </a:solidFill>
              </a:rPr>
              <a:t>une</a:t>
            </a:r>
            <a:r>
              <a:rPr lang="en-GB" sz="2800" b="1" dirty="0">
                <a:solidFill>
                  <a:srgbClr val="0055A5"/>
                </a:solidFill>
              </a:rPr>
              <a:t> amie.</a:t>
            </a:r>
          </a:p>
        </p:txBody>
      </p:sp>
      <p:sp>
        <p:nvSpPr>
          <p:cNvPr id="33" name="Content Placeholder 3">
            <a:extLst>
              <a:ext uri="{FF2B5EF4-FFF2-40B4-BE49-F238E27FC236}">
                <a16:creationId xmlns:a16="http://schemas.microsoft.com/office/drawing/2014/main" id="{78C2C275-885C-45FD-B392-14194AD4AE37}"/>
              </a:ext>
            </a:extLst>
          </p:cNvPr>
          <p:cNvSpPr txBox="1">
            <a:spLocks/>
          </p:cNvSpPr>
          <p:nvPr/>
        </p:nvSpPr>
        <p:spPr>
          <a:xfrm>
            <a:off x="157492" y="1656497"/>
            <a:ext cx="5760371" cy="40075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GB" dirty="0">
                <a:solidFill>
                  <a:srgbClr val="0055A5"/>
                </a:solidFill>
              </a:rPr>
              <a:t>Introduce your friend (I have…)</a:t>
            </a:r>
          </a:p>
          <a:p>
            <a:pPr marL="342900" indent="-342900">
              <a:buFont typeface="Wingdings" panose="05000000000000000000" pitchFamily="2" charset="2"/>
              <a:buChar char="§"/>
            </a:pPr>
            <a:r>
              <a:rPr lang="en-GB" dirty="0">
                <a:solidFill>
                  <a:srgbClr val="0055A5"/>
                </a:solidFill>
              </a:rPr>
              <a:t>Write what s/he is like </a:t>
            </a:r>
            <a:br>
              <a:rPr lang="en-GB" dirty="0">
                <a:solidFill>
                  <a:srgbClr val="0055A5"/>
                </a:solidFill>
              </a:rPr>
            </a:br>
            <a:r>
              <a:rPr lang="en-GB" dirty="0">
                <a:solidFill>
                  <a:srgbClr val="0055A5"/>
                </a:solidFill>
              </a:rPr>
              <a:t>(s/he is… (nationality, size))</a:t>
            </a:r>
          </a:p>
          <a:p>
            <a:pPr marL="342900" indent="-342900">
              <a:buFont typeface="Wingdings" panose="05000000000000000000" pitchFamily="2" charset="2"/>
              <a:buChar char="§"/>
            </a:pPr>
            <a:r>
              <a:rPr lang="en-GB" dirty="0">
                <a:solidFill>
                  <a:srgbClr val="0055A5"/>
                </a:solidFill>
              </a:rPr>
              <a:t>Write about what s/he is like as a person</a:t>
            </a:r>
          </a:p>
          <a:p>
            <a:pPr marL="342900" indent="-342900">
              <a:buFont typeface="Wingdings" panose="05000000000000000000" pitchFamily="2" charset="2"/>
              <a:buChar char="§"/>
            </a:pPr>
            <a:r>
              <a:rPr lang="en-GB" dirty="0">
                <a:solidFill>
                  <a:srgbClr val="0055A5"/>
                </a:solidFill>
              </a:rPr>
              <a:t>Mention something s/he has </a:t>
            </a:r>
          </a:p>
          <a:p>
            <a:pPr marL="342900" indent="-342900">
              <a:buFont typeface="Wingdings" panose="05000000000000000000" pitchFamily="2" charset="2"/>
              <a:buChar char="§"/>
            </a:pPr>
            <a:r>
              <a:rPr lang="en-GB" dirty="0">
                <a:solidFill>
                  <a:srgbClr val="0055A5"/>
                </a:solidFill>
              </a:rPr>
              <a:t>Write something about yourself either a contrast: </a:t>
            </a:r>
            <a:br>
              <a:rPr lang="en-GB" dirty="0">
                <a:solidFill>
                  <a:srgbClr val="0055A5"/>
                </a:solidFill>
              </a:rPr>
            </a:br>
            <a:r>
              <a:rPr lang="en-GB" dirty="0">
                <a:solidFill>
                  <a:srgbClr val="0055A5"/>
                </a:solidFill>
              </a:rPr>
              <a:t>(s/he is… but I am) </a:t>
            </a:r>
            <a:br>
              <a:rPr lang="en-GB" dirty="0">
                <a:solidFill>
                  <a:srgbClr val="0055A5"/>
                </a:solidFill>
              </a:rPr>
            </a:br>
            <a:r>
              <a:rPr lang="en-GB" dirty="0">
                <a:solidFill>
                  <a:srgbClr val="0055A5"/>
                </a:solidFill>
              </a:rPr>
              <a:t>OR a similarity:</a:t>
            </a:r>
            <a:br>
              <a:rPr lang="en-GB" dirty="0">
                <a:solidFill>
                  <a:srgbClr val="0055A5"/>
                </a:solidFill>
              </a:rPr>
            </a:br>
            <a:r>
              <a:rPr lang="en-GB" dirty="0">
                <a:solidFill>
                  <a:srgbClr val="0055A5"/>
                </a:solidFill>
              </a:rPr>
              <a:t>(s/he is.. and I am also…)</a:t>
            </a:r>
          </a:p>
        </p:txBody>
      </p:sp>
      <p:graphicFrame>
        <p:nvGraphicFramePr>
          <p:cNvPr id="34" name="Table 5">
            <a:extLst>
              <a:ext uri="{FF2B5EF4-FFF2-40B4-BE49-F238E27FC236}">
                <a16:creationId xmlns:a16="http://schemas.microsoft.com/office/drawing/2014/main" id="{8E7B32CF-FDB8-432D-9182-57AB2FE6CC86}"/>
              </a:ext>
            </a:extLst>
          </p:cNvPr>
          <p:cNvGraphicFramePr>
            <a:graphicFrameLocks noGrp="1"/>
          </p:cNvGraphicFramePr>
          <p:nvPr>
            <p:extLst>
              <p:ext uri="{D42A27DB-BD31-4B8C-83A1-F6EECF244321}">
                <p14:modId xmlns:p14="http://schemas.microsoft.com/office/powerpoint/2010/main" val="1223451329"/>
              </p:ext>
            </p:extLst>
          </p:nvPr>
        </p:nvGraphicFramePr>
        <p:xfrm>
          <a:off x="6364382" y="2324224"/>
          <a:ext cx="5670126" cy="3233066"/>
        </p:xfrm>
        <a:graphic>
          <a:graphicData uri="http://schemas.openxmlformats.org/drawingml/2006/table">
            <a:tbl>
              <a:tblPr firstRow="1" bandRow="1">
                <a:tableStyleId>{5940675A-B579-460E-94D1-54222C63F5DA}</a:tableStyleId>
              </a:tblPr>
              <a:tblGrid>
                <a:gridCol w="2435467">
                  <a:extLst>
                    <a:ext uri="{9D8B030D-6E8A-4147-A177-3AD203B41FA5}">
                      <a16:colId xmlns:a16="http://schemas.microsoft.com/office/drawing/2014/main" val="1924498390"/>
                    </a:ext>
                  </a:extLst>
                </a:gridCol>
                <a:gridCol w="3234659">
                  <a:extLst>
                    <a:ext uri="{9D8B030D-6E8A-4147-A177-3AD203B41FA5}">
                      <a16:colId xmlns:a16="http://schemas.microsoft.com/office/drawing/2014/main" val="2153384324"/>
                    </a:ext>
                  </a:extLst>
                </a:gridCol>
              </a:tblGrid>
              <a:tr h="399150">
                <a:tc>
                  <a:txBody>
                    <a:bodyPr/>
                    <a:lstStyle/>
                    <a:p>
                      <a:endParaRPr lang="en-GB" sz="1800" dirty="0"/>
                    </a:p>
                  </a:txBody>
                  <a:tcPr marL="90716" marR="90716" marT="45358" marB="45358">
                    <a:lnL w="12700" cap="flat" cmpd="sng" algn="ctr">
                      <a:solidFill>
                        <a:srgbClr val="0055A5"/>
                      </a:solidFill>
                      <a:prstDash val="solid"/>
                      <a:round/>
                      <a:headEnd type="none" w="med" len="med"/>
                      <a:tailEnd type="none" w="med" len="med"/>
                    </a:lnL>
                    <a:lnR w="12700" cap="flat" cmpd="sng" algn="ctr">
                      <a:solidFill>
                        <a:srgbClr val="0055A5"/>
                      </a:solidFill>
                      <a:prstDash val="solid"/>
                      <a:round/>
                      <a:headEnd type="none" w="med" len="med"/>
                      <a:tailEnd type="none" w="med" len="med"/>
                    </a:lnR>
                    <a:lnT w="12700" cap="flat" cmpd="sng" algn="ctr">
                      <a:solidFill>
                        <a:srgbClr val="0055A5"/>
                      </a:solidFill>
                      <a:prstDash val="solid"/>
                      <a:round/>
                      <a:headEnd type="none" w="med" len="med"/>
                      <a:tailEnd type="none" w="med" len="med"/>
                    </a:lnT>
                    <a:lnB w="12700" cap="flat" cmpd="sng" algn="ctr">
                      <a:solidFill>
                        <a:srgbClr val="0055A5"/>
                      </a:solidFill>
                      <a:prstDash val="solid"/>
                      <a:round/>
                      <a:headEnd type="none" w="med" len="med"/>
                      <a:tailEnd type="none" w="med" len="med"/>
                    </a:lnB>
                  </a:tcPr>
                </a:tc>
                <a:tc>
                  <a:txBody>
                    <a:bodyPr/>
                    <a:lstStyle/>
                    <a:p>
                      <a:endParaRPr lang="en-GB" sz="1800" dirty="0"/>
                    </a:p>
                  </a:txBody>
                  <a:tcPr marL="90716" marR="90716" marT="45358" marB="45358">
                    <a:lnL w="12700" cap="flat" cmpd="sng" algn="ctr">
                      <a:solidFill>
                        <a:srgbClr val="0055A5"/>
                      </a:solidFill>
                      <a:prstDash val="solid"/>
                      <a:round/>
                      <a:headEnd type="none" w="med" len="med"/>
                      <a:tailEnd type="none" w="med" len="med"/>
                    </a:lnL>
                    <a:lnR w="12700" cap="flat" cmpd="sng" algn="ctr">
                      <a:solidFill>
                        <a:srgbClr val="0055A5"/>
                      </a:solidFill>
                      <a:prstDash val="solid"/>
                      <a:round/>
                      <a:headEnd type="none" w="med" len="med"/>
                      <a:tailEnd type="none" w="med" len="med"/>
                    </a:lnR>
                    <a:lnT w="12700" cap="flat" cmpd="sng" algn="ctr">
                      <a:solidFill>
                        <a:srgbClr val="0055A5"/>
                      </a:solidFill>
                      <a:prstDash val="solid"/>
                      <a:round/>
                      <a:headEnd type="none" w="med" len="med"/>
                      <a:tailEnd type="none" w="med" len="med"/>
                    </a:lnT>
                    <a:lnB w="12700" cap="flat" cmpd="sng" algn="ctr">
                      <a:solidFill>
                        <a:srgbClr val="0055A5"/>
                      </a:solidFill>
                      <a:prstDash val="solid"/>
                      <a:round/>
                      <a:headEnd type="none" w="med" len="med"/>
                      <a:tailEnd type="none" w="med" len="med"/>
                    </a:lnB>
                  </a:tcPr>
                </a:tc>
                <a:extLst>
                  <a:ext uri="{0D108BD9-81ED-4DB2-BD59-A6C34878D82A}">
                    <a16:rowId xmlns:a16="http://schemas.microsoft.com/office/drawing/2014/main" val="3816343138"/>
                  </a:ext>
                </a:extLst>
              </a:tr>
              <a:tr h="2576328">
                <a:tc>
                  <a:txBody>
                    <a:bodyPr/>
                    <a:lstStyle/>
                    <a:p>
                      <a:pPr marL="285750" indent="-285750">
                        <a:buFont typeface="Arial" panose="020B0604020202020204" pitchFamily="34" charset="0"/>
                        <a:buChar char="•"/>
                      </a:pPr>
                      <a:r>
                        <a:rPr lang="en-GB" sz="1800" dirty="0">
                          <a:solidFill>
                            <a:srgbClr val="0055A5"/>
                          </a:solidFill>
                        </a:rPr>
                        <a:t>Write 4 sentences</a:t>
                      </a:r>
                    </a:p>
                    <a:p>
                      <a:pPr marL="285750" indent="-285750">
                        <a:buFont typeface="Arial" panose="020B0604020202020204" pitchFamily="34" charset="0"/>
                        <a:buChar char="•"/>
                      </a:pPr>
                      <a:r>
                        <a:rPr lang="en-GB" sz="1800" dirty="0">
                          <a:solidFill>
                            <a:srgbClr val="0055A5"/>
                          </a:solidFill>
                        </a:rPr>
                        <a:t>Use 2 different verbs</a:t>
                      </a:r>
                    </a:p>
                    <a:p>
                      <a:pPr marL="285750" indent="-285750">
                        <a:buFont typeface="Arial" panose="020B0604020202020204" pitchFamily="34" charset="0"/>
                        <a:buChar char="•"/>
                      </a:pPr>
                      <a:r>
                        <a:rPr lang="en-GB" sz="1800" dirty="0">
                          <a:solidFill>
                            <a:srgbClr val="0055A5"/>
                          </a:solidFill>
                        </a:rPr>
                        <a:t>Accurate spellings</a:t>
                      </a:r>
                    </a:p>
                    <a:p>
                      <a:pPr marL="285750" indent="-285750">
                        <a:buFont typeface="Arial" panose="020B0604020202020204" pitchFamily="34" charset="0"/>
                        <a:buChar char="•"/>
                      </a:pPr>
                      <a:r>
                        <a:rPr lang="en-GB" sz="1800" dirty="0">
                          <a:solidFill>
                            <a:srgbClr val="0055A5"/>
                          </a:solidFill>
                        </a:rPr>
                        <a:t>Use 1 conjunction</a:t>
                      </a:r>
                    </a:p>
                  </a:txBody>
                  <a:tcPr marL="90716" marR="90716" marT="45358" marB="45358">
                    <a:lnL w="12700" cap="flat" cmpd="sng" algn="ctr">
                      <a:solidFill>
                        <a:srgbClr val="0055A5"/>
                      </a:solidFill>
                      <a:prstDash val="solid"/>
                      <a:round/>
                      <a:headEnd type="none" w="med" len="med"/>
                      <a:tailEnd type="none" w="med" len="med"/>
                    </a:lnL>
                    <a:lnR w="12700" cap="flat" cmpd="sng" algn="ctr">
                      <a:solidFill>
                        <a:srgbClr val="0055A5"/>
                      </a:solidFill>
                      <a:prstDash val="solid"/>
                      <a:round/>
                      <a:headEnd type="none" w="med" len="med"/>
                      <a:tailEnd type="none" w="med" len="med"/>
                    </a:lnR>
                    <a:lnT w="12700" cap="flat" cmpd="sng" algn="ctr">
                      <a:solidFill>
                        <a:srgbClr val="0055A5"/>
                      </a:solidFill>
                      <a:prstDash val="solid"/>
                      <a:round/>
                      <a:headEnd type="none" w="med" len="med"/>
                      <a:tailEnd type="none" w="med" len="med"/>
                    </a:lnT>
                    <a:lnB w="12700" cap="flat" cmpd="sng" algn="ctr">
                      <a:solidFill>
                        <a:srgbClr val="0055A5"/>
                      </a:solidFill>
                      <a:prstDash val="solid"/>
                      <a:round/>
                      <a:headEnd type="none" w="med" len="med"/>
                      <a:tailEnd type="none" w="med" len="med"/>
                    </a:lnB>
                  </a:tcPr>
                </a:tc>
                <a:tc>
                  <a:txBody>
                    <a:bodyPr/>
                    <a:lstStyle/>
                    <a:p>
                      <a:pPr marL="285750" indent="-285750">
                        <a:buFont typeface="Arial" panose="020B0604020202020204" pitchFamily="34" charset="0"/>
                        <a:buChar char="•"/>
                      </a:pPr>
                      <a:r>
                        <a:rPr lang="en-GB" sz="1800" dirty="0">
                          <a:solidFill>
                            <a:srgbClr val="0055A5"/>
                          </a:solidFill>
                        </a:rPr>
                        <a:t>Write 5-8 sentences </a:t>
                      </a:r>
                    </a:p>
                    <a:p>
                      <a:pPr marL="285750" indent="-285750">
                        <a:buFont typeface="Arial" panose="020B0604020202020204" pitchFamily="34" charset="0"/>
                        <a:buChar char="•"/>
                      </a:pPr>
                      <a:r>
                        <a:rPr lang="en-GB" sz="1800" dirty="0">
                          <a:solidFill>
                            <a:srgbClr val="0055A5"/>
                          </a:solidFill>
                        </a:rPr>
                        <a:t>Use 2 different conjunctions</a:t>
                      </a:r>
                    </a:p>
                    <a:p>
                      <a:pPr marL="285750" indent="-285750">
                        <a:buFont typeface="Arial" panose="020B0604020202020204" pitchFamily="34" charset="0"/>
                        <a:buChar char="•"/>
                      </a:pPr>
                      <a:r>
                        <a:rPr lang="en-GB" sz="1800" dirty="0">
                          <a:solidFill>
                            <a:srgbClr val="0055A5"/>
                          </a:solidFill>
                        </a:rPr>
                        <a:t>Use at least 2 adverbs (frequency – always, often, sometimes, or intensity – very, quite, a bit)</a:t>
                      </a:r>
                    </a:p>
                    <a:p>
                      <a:pPr marL="285750" indent="-285750">
                        <a:buFont typeface="Arial" panose="020B0604020202020204" pitchFamily="34" charset="0"/>
                        <a:buChar char="•"/>
                      </a:pPr>
                      <a:r>
                        <a:rPr lang="en-GB" sz="1800" dirty="0">
                          <a:solidFill>
                            <a:srgbClr val="0055A5"/>
                          </a:solidFill>
                        </a:rPr>
                        <a:t>Use a range of different adjectives accurately</a:t>
                      </a:r>
                    </a:p>
                  </a:txBody>
                  <a:tcPr marL="90716" marR="90716" marT="45358" marB="45358">
                    <a:lnL w="12700" cap="flat" cmpd="sng" algn="ctr">
                      <a:solidFill>
                        <a:srgbClr val="0055A5"/>
                      </a:solidFill>
                      <a:prstDash val="solid"/>
                      <a:round/>
                      <a:headEnd type="none" w="med" len="med"/>
                      <a:tailEnd type="none" w="med" len="med"/>
                    </a:lnL>
                    <a:lnR w="12700" cap="flat" cmpd="sng" algn="ctr">
                      <a:solidFill>
                        <a:srgbClr val="0055A5"/>
                      </a:solidFill>
                      <a:prstDash val="solid"/>
                      <a:round/>
                      <a:headEnd type="none" w="med" len="med"/>
                      <a:tailEnd type="none" w="med" len="med"/>
                    </a:lnR>
                    <a:lnT w="12700" cap="flat" cmpd="sng" algn="ctr">
                      <a:solidFill>
                        <a:srgbClr val="0055A5"/>
                      </a:solidFill>
                      <a:prstDash val="solid"/>
                      <a:round/>
                      <a:headEnd type="none" w="med" len="med"/>
                      <a:tailEnd type="none" w="med" len="med"/>
                    </a:lnT>
                    <a:lnB w="12700" cap="flat" cmpd="sng" algn="ctr">
                      <a:solidFill>
                        <a:srgbClr val="0055A5"/>
                      </a:solidFill>
                      <a:prstDash val="solid"/>
                      <a:round/>
                      <a:headEnd type="none" w="med" len="med"/>
                      <a:tailEnd type="none" w="med" len="med"/>
                    </a:lnB>
                  </a:tcPr>
                </a:tc>
                <a:extLst>
                  <a:ext uri="{0D108BD9-81ED-4DB2-BD59-A6C34878D82A}">
                    <a16:rowId xmlns:a16="http://schemas.microsoft.com/office/drawing/2014/main" val="1314160998"/>
                  </a:ext>
                </a:extLst>
              </a:tr>
            </a:tbl>
          </a:graphicData>
        </a:graphic>
      </p:graphicFrame>
      <p:pic>
        <p:nvPicPr>
          <p:cNvPr id="5" name="Picture 4" descr="A red hot pepper with flames&#10;&#10;Description automatically generated with low confidence">
            <a:extLst>
              <a:ext uri="{FF2B5EF4-FFF2-40B4-BE49-F238E27FC236}">
                <a16:creationId xmlns:a16="http://schemas.microsoft.com/office/drawing/2014/main" id="{1DA53CDC-8A70-4243-8CED-F48B545C09B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8589" y="2178414"/>
            <a:ext cx="819508" cy="566399"/>
          </a:xfrm>
          <a:prstGeom prst="rect">
            <a:avLst/>
          </a:prstGeom>
        </p:spPr>
      </p:pic>
      <p:pic>
        <p:nvPicPr>
          <p:cNvPr id="35" name="Picture 34" descr="A red hot pepper with flames&#10;&#10;Description automatically generated with low confidence">
            <a:extLst>
              <a:ext uri="{FF2B5EF4-FFF2-40B4-BE49-F238E27FC236}">
                <a16:creationId xmlns:a16="http://schemas.microsoft.com/office/drawing/2014/main" id="{2AD4AE5C-3FED-42FA-9A7E-43FB5A5A381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6365">
            <a:off x="9133815" y="2163566"/>
            <a:ext cx="819508" cy="566399"/>
          </a:xfrm>
          <a:prstGeom prst="rect">
            <a:avLst/>
          </a:prstGeom>
        </p:spPr>
      </p:pic>
      <p:pic>
        <p:nvPicPr>
          <p:cNvPr id="41" name="Picture 40" descr="A red hot pepper with flames&#10;&#10;Description automatically generated with low confidence">
            <a:extLst>
              <a:ext uri="{FF2B5EF4-FFF2-40B4-BE49-F238E27FC236}">
                <a16:creationId xmlns:a16="http://schemas.microsoft.com/office/drawing/2014/main" id="{828D8C96-1F2A-450C-B7F9-EB0558D759F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39995" y="2163568"/>
            <a:ext cx="819508" cy="566399"/>
          </a:xfrm>
          <a:prstGeom prst="rect">
            <a:avLst/>
          </a:prstGeom>
        </p:spPr>
      </p:pic>
      <p:pic>
        <p:nvPicPr>
          <p:cNvPr id="42" name="Picture 41" descr="A red hot pepper with flames&#10;&#10;Description automatically generated with low confidence">
            <a:extLst>
              <a:ext uri="{FF2B5EF4-FFF2-40B4-BE49-F238E27FC236}">
                <a16:creationId xmlns:a16="http://schemas.microsoft.com/office/drawing/2014/main" id="{9E18CAC2-EF5F-440D-A972-17330820FAE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1400" y="2146325"/>
            <a:ext cx="819508" cy="566399"/>
          </a:xfrm>
          <a:prstGeom prst="rect">
            <a:avLst/>
          </a:prstGeom>
        </p:spPr>
      </p:pic>
      <p:pic>
        <p:nvPicPr>
          <p:cNvPr id="43" name="Picture 42" descr="A red hot pepper with flames&#10;&#10;Description automatically generated with low confidence">
            <a:extLst>
              <a:ext uri="{FF2B5EF4-FFF2-40B4-BE49-F238E27FC236}">
                <a16:creationId xmlns:a16="http://schemas.microsoft.com/office/drawing/2014/main" id="{37908F54-2794-4DCD-B85A-1AB18D87C3D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6365">
            <a:off x="9555220" y="2146324"/>
            <a:ext cx="819508" cy="566399"/>
          </a:xfrm>
          <a:prstGeom prst="rect">
            <a:avLst/>
          </a:prstGeom>
        </p:spPr>
      </p:pic>
      <p:pic>
        <p:nvPicPr>
          <p:cNvPr id="44" name="Picture 43" descr="A red hot pepper with flames&#10;&#10;Description automatically generated with low confidence">
            <a:extLst>
              <a:ext uri="{FF2B5EF4-FFF2-40B4-BE49-F238E27FC236}">
                <a16:creationId xmlns:a16="http://schemas.microsoft.com/office/drawing/2014/main" id="{07DF0AB6-596C-4D85-8301-3A2BEB6F45F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6365">
            <a:off x="9974749" y="2167155"/>
            <a:ext cx="819508" cy="566399"/>
          </a:xfrm>
          <a:prstGeom prst="rect">
            <a:avLst/>
          </a:prstGeom>
        </p:spPr>
      </p:pic>
      <p:pic>
        <p:nvPicPr>
          <p:cNvPr id="45" name="Picture 44" descr="A red hot pepper with flames&#10;&#10;Description automatically generated with low confidence">
            <a:extLst>
              <a:ext uri="{FF2B5EF4-FFF2-40B4-BE49-F238E27FC236}">
                <a16:creationId xmlns:a16="http://schemas.microsoft.com/office/drawing/2014/main" id="{38AFAD1F-F829-4F05-8C36-81CD7ABDA0C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6365">
            <a:off x="10396475" y="2133557"/>
            <a:ext cx="819508" cy="566399"/>
          </a:xfrm>
          <a:prstGeom prst="rect">
            <a:avLst/>
          </a:prstGeom>
        </p:spPr>
      </p:pic>
      <p:pic>
        <p:nvPicPr>
          <p:cNvPr id="46" name="Picture 45" descr="A red hot pepper with flames&#10;&#10;Description automatically generated with low confidence">
            <a:extLst>
              <a:ext uri="{FF2B5EF4-FFF2-40B4-BE49-F238E27FC236}">
                <a16:creationId xmlns:a16="http://schemas.microsoft.com/office/drawing/2014/main" id="{9A02B6A1-603E-48DC-AB83-73BC487C90C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6365">
            <a:off x="10788680" y="2136647"/>
            <a:ext cx="819508" cy="566399"/>
          </a:xfrm>
          <a:prstGeom prst="rect">
            <a:avLst/>
          </a:prstGeom>
        </p:spPr>
      </p:pic>
      <p:sp>
        <p:nvSpPr>
          <p:cNvPr id="32" name="Speech Bubble: Rectangle with Corners Rounded 31">
            <a:extLst>
              <a:ext uri="{FF2B5EF4-FFF2-40B4-BE49-F238E27FC236}">
                <a16:creationId xmlns:a16="http://schemas.microsoft.com/office/drawing/2014/main" id="{CEEE73A6-949E-433A-A9FB-DEDDC36C1D72}"/>
              </a:ext>
            </a:extLst>
          </p:cNvPr>
          <p:cNvSpPr/>
          <p:nvPr/>
        </p:nvSpPr>
        <p:spPr>
          <a:xfrm>
            <a:off x="5051387" y="4764285"/>
            <a:ext cx="3953911" cy="970904"/>
          </a:xfrm>
          <a:prstGeom prst="wedgeRoundRectCallout">
            <a:avLst>
              <a:gd name="adj1" fmla="val -10908"/>
              <a:gd name="adj2" fmla="val -7106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to say </a:t>
            </a:r>
            <a:br>
              <a:rPr lang="en-GB" sz="2000" dirty="0"/>
            </a:br>
            <a:r>
              <a:rPr lang="en-GB" sz="2000" dirty="0"/>
              <a:t>S/He is a [nice] person. </a:t>
            </a:r>
            <a:r>
              <a:rPr lang="en-GB" sz="2000" dirty="0">
                <a:latin typeface="Segoe UI Symbol" panose="020B0502040204020203" pitchFamily="34" charset="0"/>
                <a:ea typeface="Segoe UI Symbol" panose="020B0502040204020203" pitchFamily="34" charset="0"/>
              </a:rPr>
              <a:t>→ </a:t>
            </a:r>
            <a:br>
              <a:rPr lang="en-GB" sz="2000" dirty="0">
                <a:latin typeface="Segoe UI Symbol" panose="020B0502040204020203" pitchFamily="34" charset="0"/>
                <a:ea typeface="Segoe UI Symbol" panose="020B0502040204020203" pitchFamily="34" charset="0"/>
              </a:rPr>
            </a:br>
            <a:r>
              <a:rPr lang="en-GB" sz="2000" dirty="0" err="1">
                <a:ea typeface="Segoe UI Symbol" panose="020B0502040204020203" pitchFamily="34" charset="0"/>
              </a:rPr>
              <a:t>C’est</a:t>
            </a:r>
            <a:r>
              <a:rPr lang="en-GB" sz="2000" dirty="0">
                <a:ea typeface="Segoe UI Symbol" panose="020B0502040204020203" pitchFamily="34" charset="0"/>
              </a:rPr>
              <a:t> </a:t>
            </a:r>
            <a:r>
              <a:rPr lang="en-GB" sz="2000" dirty="0" err="1">
                <a:ea typeface="Segoe UI Symbol" panose="020B0502040204020203" pitchFamily="34" charset="0"/>
              </a:rPr>
              <a:t>une</a:t>
            </a:r>
            <a:r>
              <a:rPr lang="en-GB" sz="2000" dirty="0">
                <a:ea typeface="Segoe UI Symbol" panose="020B0502040204020203" pitchFamily="34" charset="0"/>
              </a:rPr>
              <a:t> </a:t>
            </a:r>
            <a:r>
              <a:rPr lang="en-GB" sz="2000" dirty="0" err="1">
                <a:ea typeface="Segoe UI Symbol" panose="020B0502040204020203" pitchFamily="34" charset="0"/>
              </a:rPr>
              <a:t>personne</a:t>
            </a:r>
            <a:r>
              <a:rPr lang="en-GB" sz="2000" dirty="0">
                <a:ea typeface="Segoe UI Symbol" panose="020B0502040204020203" pitchFamily="34" charset="0"/>
              </a:rPr>
              <a:t> [</a:t>
            </a:r>
            <a:r>
              <a:rPr lang="en-GB" sz="2000" dirty="0" err="1">
                <a:ea typeface="Segoe UI Symbol" panose="020B0502040204020203" pitchFamily="34" charset="0"/>
              </a:rPr>
              <a:t>sympa</a:t>
            </a:r>
            <a:r>
              <a:rPr lang="en-GB" sz="2000" dirty="0">
                <a:ea typeface="Segoe UI Symbol" panose="020B0502040204020203" pitchFamily="34" charset="0"/>
              </a:rPr>
              <a:t>].</a:t>
            </a:r>
            <a:endParaRPr lang="en-GB" sz="2000" b="1" dirty="0"/>
          </a:p>
        </p:txBody>
      </p:sp>
      <p:sp>
        <p:nvSpPr>
          <p:cNvPr id="47" name="TextBox 46">
            <a:extLst>
              <a:ext uri="{FF2B5EF4-FFF2-40B4-BE49-F238E27FC236}">
                <a16:creationId xmlns:a16="http://schemas.microsoft.com/office/drawing/2014/main" id="{0944C35D-2D6F-41FB-8268-7A924F50E1D2}"/>
              </a:ext>
            </a:extLst>
          </p:cNvPr>
          <p:cNvSpPr txBox="1"/>
          <p:nvPr/>
        </p:nvSpPr>
        <p:spPr>
          <a:xfrm>
            <a:off x="1145988" y="6405667"/>
            <a:ext cx="7360499" cy="400110"/>
          </a:xfrm>
          <a:prstGeom prst="rect">
            <a:avLst/>
          </a:prstGeom>
          <a:noFill/>
        </p:spPr>
        <p:txBody>
          <a:bodyPr wrap="square" rtlCol="0">
            <a:spAutoFit/>
          </a:bodyPr>
          <a:lstStyle/>
          <a:p>
            <a:r>
              <a:rPr lang="en-GB" sz="2000" b="1" dirty="0" err="1">
                <a:solidFill>
                  <a:schemeClr val="bg1"/>
                </a:solidFill>
              </a:rPr>
              <a:t>toujours</a:t>
            </a:r>
            <a:r>
              <a:rPr lang="en-GB" sz="2000" dirty="0">
                <a:solidFill>
                  <a:schemeClr val="bg1"/>
                </a:solidFill>
              </a:rPr>
              <a:t> – always | </a:t>
            </a:r>
            <a:r>
              <a:rPr lang="en-GB" sz="2000" b="1" dirty="0" err="1">
                <a:solidFill>
                  <a:schemeClr val="bg1"/>
                </a:solidFill>
              </a:rPr>
              <a:t>souvent</a:t>
            </a:r>
            <a:r>
              <a:rPr lang="en-GB" sz="2000" b="1" dirty="0">
                <a:solidFill>
                  <a:schemeClr val="bg1"/>
                </a:solidFill>
              </a:rPr>
              <a:t> </a:t>
            </a:r>
            <a:r>
              <a:rPr lang="en-GB" sz="2000" dirty="0">
                <a:solidFill>
                  <a:schemeClr val="bg1"/>
                </a:solidFill>
              </a:rPr>
              <a:t>– often | </a:t>
            </a:r>
            <a:r>
              <a:rPr lang="en-GB" sz="2000" b="1" dirty="0" err="1">
                <a:solidFill>
                  <a:schemeClr val="bg1"/>
                </a:solidFill>
              </a:rPr>
              <a:t>parfois</a:t>
            </a:r>
            <a:r>
              <a:rPr lang="en-GB" sz="2000" dirty="0">
                <a:solidFill>
                  <a:schemeClr val="bg1"/>
                </a:solidFill>
              </a:rPr>
              <a:t> - sometimes</a:t>
            </a:r>
          </a:p>
        </p:txBody>
      </p:sp>
      <p:sp>
        <p:nvSpPr>
          <p:cNvPr id="48" name="TextBox 47">
            <a:extLst>
              <a:ext uri="{FF2B5EF4-FFF2-40B4-BE49-F238E27FC236}">
                <a16:creationId xmlns:a16="http://schemas.microsoft.com/office/drawing/2014/main" id="{45B288E3-E55C-4535-878B-5922E1C735C0}"/>
              </a:ext>
            </a:extLst>
          </p:cNvPr>
          <p:cNvSpPr txBox="1"/>
          <p:nvPr/>
        </p:nvSpPr>
        <p:spPr>
          <a:xfrm>
            <a:off x="5917863" y="5939941"/>
            <a:ext cx="6274137" cy="400110"/>
          </a:xfrm>
          <a:prstGeom prst="rect">
            <a:avLst/>
          </a:prstGeom>
          <a:noFill/>
        </p:spPr>
        <p:txBody>
          <a:bodyPr wrap="square" rtlCol="0">
            <a:spAutoFit/>
          </a:bodyPr>
          <a:lstStyle/>
          <a:p>
            <a:pPr algn="r"/>
            <a:r>
              <a:rPr lang="en-GB" sz="2000" b="1" dirty="0" err="1">
                <a:solidFill>
                  <a:srgbClr val="0055A5"/>
                </a:solidFill>
              </a:rPr>
              <a:t>très</a:t>
            </a:r>
            <a:r>
              <a:rPr lang="en-GB" sz="2000" dirty="0">
                <a:solidFill>
                  <a:srgbClr val="0055A5"/>
                </a:solidFill>
              </a:rPr>
              <a:t> – very |</a:t>
            </a:r>
            <a:r>
              <a:rPr lang="en-GB" sz="2000" b="1" dirty="0">
                <a:solidFill>
                  <a:srgbClr val="0055A5"/>
                </a:solidFill>
              </a:rPr>
              <a:t> </a:t>
            </a:r>
            <a:r>
              <a:rPr lang="en-GB" sz="2000" b="1" dirty="0" err="1">
                <a:solidFill>
                  <a:srgbClr val="0055A5"/>
                </a:solidFill>
              </a:rPr>
              <a:t>assez</a:t>
            </a:r>
            <a:r>
              <a:rPr lang="en-GB" sz="2000" b="1" dirty="0">
                <a:solidFill>
                  <a:srgbClr val="0055A5"/>
                </a:solidFill>
              </a:rPr>
              <a:t> </a:t>
            </a:r>
            <a:r>
              <a:rPr lang="en-GB" sz="2000" dirty="0">
                <a:solidFill>
                  <a:srgbClr val="0055A5"/>
                </a:solidFill>
              </a:rPr>
              <a:t>– quite | </a:t>
            </a:r>
            <a:r>
              <a:rPr lang="en-GB" sz="2000" b="1" dirty="0">
                <a:solidFill>
                  <a:srgbClr val="0055A5"/>
                </a:solidFill>
              </a:rPr>
              <a:t>un </a:t>
            </a:r>
            <a:r>
              <a:rPr lang="en-GB" sz="2000" b="1" dirty="0" err="1">
                <a:solidFill>
                  <a:srgbClr val="0055A5"/>
                </a:solidFill>
              </a:rPr>
              <a:t>peu</a:t>
            </a:r>
            <a:r>
              <a:rPr lang="en-GB" sz="2000" b="1" dirty="0">
                <a:solidFill>
                  <a:srgbClr val="0055A5"/>
                </a:solidFill>
              </a:rPr>
              <a:t> </a:t>
            </a:r>
            <a:r>
              <a:rPr lang="en-GB" sz="2000" dirty="0">
                <a:solidFill>
                  <a:srgbClr val="0055A5"/>
                </a:solidFill>
              </a:rPr>
              <a:t>– a </a:t>
            </a:r>
            <a:r>
              <a:rPr lang="en-GB" sz="2000" dirty="0" err="1">
                <a:solidFill>
                  <a:srgbClr val="0055A5"/>
                </a:solidFill>
              </a:rPr>
              <a:t>litte</a:t>
            </a:r>
            <a:r>
              <a:rPr lang="en-GB" sz="2000" dirty="0">
                <a:solidFill>
                  <a:srgbClr val="0055A5"/>
                </a:solidFill>
              </a:rPr>
              <a:t> (bit)</a:t>
            </a:r>
          </a:p>
        </p:txBody>
      </p:sp>
      <p:sp>
        <p:nvSpPr>
          <p:cNvPr id="49" name="TextBox 48">
            <a:extLst>
              <a:ext uri="{FF2B5EF4-FFF2-40B4-BE49-F238E27FC236}">
                <a16:creationId xmlns:a16="http://schemas.microsoft.com/office/drawing/2014/main" id="{A60B76BC-7722-487E-B5B0-9B85176B3E4C}"/>
              </a:ext>
            </a:extLst>
          </p:cNvPr>
          <p:cNvSpPr txBox="1"/>
          <p:nvPr/>
        </p:nvSpPr>
        <p:spPr>
          <a:xfrm>
            <a:off x="90246" y="5970011"/>
            <a:ext cx="4463826" cy="400110"/>
          </a:xfrm>
          <a:prstGeom prst="rect">
            <a:avLst/>
          </a:prstGeom>
          <a:noFill/>
        </p:spPr>
        <p:txBody>
          <a:bodyPr wrap="square" rtlCol="0">
            <a:spAutoFit/>
          </a:bodyPr>
          <a:lstStyle/>
          <a:p>
            <a:r>
              <a:rPr lang="en-GB" sz="2000" b="1" dirty="0">
                <a:solidFill>
                  <a:srgbClr val="0055A5"/>
                </a:solidFill>
              </a:rPr>
              <a:t>et</a:t>
            </a:r>
            <a:r>
              <a:rPr lang="en-GB" sz="2000" dirty="0">
                <a:solidFill>
                  <a:srgbClr val="0055A5"/>
                </a:solidFill>
              </a:rPr>
              <a:t> – and |</a:t>
            </a:r>
            <a:r>
              <a:rPr lang="en-GB" sz="2000" b="1" dirty="0">
                <a:solidFill>
                  <a:srgbClr val="0055A5"/>
                </a:solidFill>
              </a:rPr>
              <a:t> </a:t>
            </a:r>
            <a:r>
              <a:rPr lang="en-GB" sz="2000" b="1" dirty="0" err="1">
                <a:solidFill>
                  <a:srgbClr val="0055A5"/>
                </a:solidFill>
              </a:rPr>
              <a:t>mais</a:t>
            </a:r>
            <a:r>
              <a:rPr lang="en-GB" sz="2000" b="1" dirty="0">
                <a:solidFill>
                  <a:srgbClr val="0055A5"/>
                </a:solidFill>
              </a:rPr>
              <a:t> </a:t>
            </a:r>
            <a:r>
              <a:rPr lang="en-GB" sz="2000" dirty="0">
                <a:solidFill>
                  <a:srgbClr val="0055A5"/>
                </a:solidFill>
              </a:rPr>
              <a:t>– but | </a:t>
            </a:r>
            <a:r>
              <a:rPr lang="en-GB" sz="2000" b="1" dirty="0" err="1">
                <a:solidFill>
                  <a:srgbClr val="0055A5"/>
                </a:solidFill>
              </a:rPr>
              <a:t>aussi</a:t>
            </a:r>
            <a:r>
              <a:rPr lang="en-GB" sz="2000" b="1" dirty="0">
                <a:solidFill>
                  <a:srgbClr val="0055A5"/>
                </a:solidFill>
              </a:rPr>
              <a:t> </a:t>
            </a:r>
            <a:r>
              <a:rPr lang="en-GB" sz="2000" dirty="0">
                <a:solidFill>
                  <a:srgbClr val="0055A5"/>
                </a:solidFill>
              </a:rPr>
              <a:t>– also</a:t>
            </a:r>
          </a:p>
        </p:txBody>
      </p:sp>
      <p:sp>
        <p:nvSpPr>
          <p:cNvPr id="50" name="Speech Bubble: Rectangle with Corners Rounded 49">
            <a:extLst>
              <a:ext uri="{FF2B5EF4-FFF2-40B4-BE49-F238E27FC236}">
                <a16:creationId xmlns:a16="http://schemas.microsoft.com/office/drawing/2014/main" id="{440CAC44-4633-4225-B22B-35162F1D3CB6}"/>
              </a:ext>
            </a:extLst>
          </p:cNvPr>
          <p:cNvSpPr/>
          <p:nvPr/>
        </p:nvSpPr>
        <p:spPr>
          <a:xfrm>
            <a:off x="9285440" y="720271"/>
            <a:ext cx="2852310" cy="970904"/>
          </a:xfrm>
          <a:prstGeom prst="wedgeRoundRectCallout">
            <a:avLst>
              <a:gd name="adj1" fmla="val -23480"/>
              <a:gd name="adj2" fmla="val 7666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Add words you want to your repertoire!</a:t>
            </a:r>
            <a:endParaRPr lang="en-GB" sz="2000" b="1" dirty="0"/>
          </a:p>
        </p:txBody>
      </p:sp>
      <p:pic>
        <p:nvPicPr>
          <p:cNvPr id="52" name="Picture 51" descr="A magnifying glass with a black background&#10;&#10;Description automatically generated with medium confidence">
            <a:extLst>
              <a:ext uri="{FF2B5EF4-FFF2-40B4-BE49-F238E27FC236}">
                <a16:creationId xmlns:a16="http://schemas.microsoft.com/office/drawing/2014/main" id="{410B2F36-CB37-4557-B0BC-144B31451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4781" y="1495115"/>
            <a:ext cx="808366" cy="740160"/>
          </a:xfrm>
          <a:prstGeom prst="rect">
            <a:avLst/>
          </a:prstGeom>
        </p:spPr>
      </p:pic>
    </p:spTree>
    <p:extLst>
      <p:ext uri="{BB962C8B-B14F-4D97-AF65-F5344CB8AC3E}">
        <p14:creationId xmlns:p14="http://schemas.microsoft.com/office/powerpoint/2010/main" val="405352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Calibri" panose="020F0502020204030204" pitchFamily="34" charset="0"/>
              </a:rPr>
              <a:t>Term 1.1, Week 6)</a:t>
            </a:r>
            <a:endParaRPr kumimoji="0" lang="en-GB" sz="28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In addition, revisit:	</a:t>
            </a:r>
            <a:r>
              <a:rPr lang="en-GB" sz="2400" b="1" dirty="0">
                <a:solidFill>
                  <a:srgbClr val="5B9BD5">
                    <a:lumMod val="50000"/>
                  </a:srgbClr>
                </a:solidFill>
                <a:latin typeface="Century Gothic" panose="020B0502020202020204" pitchFamily="34" charset="0"/>
              </a:rPr>
              <a:t>   Term 1.1.3</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6" name="Picture 15" descr="A blue cartoon face with orange headphones&#10;&#10;Description automatically generated">
            <a:extLst>
              <a:ext uri="{FF2B5EF4-FFF2-40B4-BE49-F238E27FC236}">
                <a16:creationId xmlns:a16="http://schemas.microsoft.com/office/drawing/2014/main" id="{642F917F-4E23-478A-A71F-115FFB3EF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583365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man with placard with the word shy on i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1" name="Picture 20" descr="glob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2" name="Picture 21" descr="target with an arrow in the cent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4" name="Picture 23" descr="yellow sports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3" name="Picture 22" descr="the number twelv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426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4"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5"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6"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6"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7"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7"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8"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8"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9"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9"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rgbClr val="115076"/>
                </a:solidFill>
                <a:cs typeface="Calibri" panose="020F0502020204030204" pitchFamily="34" charset="0"/>
              </a:rPr>
              <a:t>SFE</a:t>
            </a:r>
            <a:endParaRPr lang="en-GB" dirty="0"/>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man with placard with the word shy on it">
            <a:extLst>
              <a:ext uri="{FF2B5EF4-FFF2-40B4-BE49-F238E27FC236}">
                <a16:creationId xmlns:a16="http://schemas.microsoft.com/office/drawing/2014/main" id="{5698904E-68F1-224F-BA2D-7C1A02F3E6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77FAAC8A-9E84-0943-B9F8-48D7ED0B44CA}"/>
              </a:ext>
            </a:extLst>
          </p:cNvPr>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24113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4"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modern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6" name="centr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vie.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subTnLst>
                                    <p:audio>
                                      <p:cMediaNode>
                                        <p:cTn display="0" masterRel="sameClick">
                                          <p:stCondLst>
                                            <p:cond evt="begin" delay="0">
                                              <p:tn val="53"/>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rgbClr val="115076"/>
                </a:solidFill>
                <a:cs typeface="Calibri" panose="020F0502020204030204" pitchFamily="34" charset="0"/>
              </a:rPr>
              <a:t>SFE</a:t>
            </a:r>
            <a:endParaRPr lang="en-GB" dirty="0"/>
          </a:p>
        </p:txBody>
      </p:sp>
      <p:pic>
        <p:nvPicPr>
          <p:cNvPr id="17"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5" name="Picture 14" descr="man with placard with the word shy on it">
            <a:extLst>
              <a:ext uri="{FF2B5EF4-FFF2-40B4-BE49-F238E27FC236}">
                <a16:creationId xmlns:a16="http://schemas.microsoft.com/office/drawing/2014/main" id="{5698904E-68F1-224F-BA2D-7C1A02F3E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8" name="Rectangle 17">
            <a:extLst>
              <a:ext uri="{FF2B5EF4-FFF2-40B4-BE49-F238E27FC236}">
                <a16:creationId xmlns:a16="http://schemas.microsoft.com/office/drawing/2014/main" id="{77FAAC8A-9E84-0943-B9F8-48D7ED0B44CA}"/>
              </a:ext>
            </a:extLst>
          </p:cNvPr>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77736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hlinkClick r:id="" action="ppaction://noaction">
              <a:snd r:embed="rId3" name="8. pelouse.wav"/>
            </a:hlinkClick>
            <a:extLst>
              <a:ext uri="{FF2B5EF4-FFF2-40B4-BE49-F238E27FC236}">
                <a16:creationId xmlns:a16="http://schemas.microsoft.com/office/drawing/2014/main" id="{BEB06650-9773-4ACA-B67C-B207D474E4B9}"/>
              </a:ext>
            </a:extLst>
          </p:cNvPr>
          <p:cNvSpPr txBox="1"/>
          <p:nvPr/>
        </p:nvSpPr>
        <p:spPr>
          <a:xfrm>
            <a:off x="70204" y="4589768"/>
            <a:ext cx="504112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pelouse</a:t>
            </a:r>
            <a:endParaRPr lang="en-GB" sz="7200" dirty="0">
              <a:solidFill>
                <a:schemeClr val="accent2"/>
              </a:solidFill>
              <a:latin typeface="Century Gothic" panose="020B0502020202020204" pitchFamily="34" charset="0"/>
              <a:cs typeface="Calibri" panose="020F0502020204030204" pitchFamily="34" charset="0"/>
            </a:endParaRPr>
          </a:p>
        </p:txBody>
      </p:sp>
      <p:sp>
        <p:nvSpPr>
          <p:cNvPr id="9" name="TextBox 8">
            <a:hlinkClick r:id="" action="ppaction://noaction">
              <a:snd r:embed="rId4" name="8. pont.wav"/>
            </a:hlinkClick>
            <a:extLst>
              <a:ext uri="{FF2B5EF4-FFF2-40B4-BE49-F238E27FC236}">
                <a16:creationId xmlns:a16="http://schemas.microsoft.com/office/drawing/2014/main" id="{00DA5822-10D4-400F-B0E3-E20A02AE860F}"/>
              </a:ext>
            </a:extLst>
          </p:cNvPr>
          <p:cNvSpPr txBox="1"/>
          <p:nvPr/>
        </p:nvSpPr>
        <p:spPr>
          <a:xfrm>
            <a:off x="6256162" y="4589768"/>
            <a:ext cx="313751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pont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770657" y="473975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24952366-80DF-439B-B682-013BC6C03C10}"/>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lang="en-GB" sz="4000" b="1" kern="0" noProof="0" dirty="0" err="1">
                <a:solidFill>
                  <a:srgbClr val="4472C4">
                    <a:lumMod val="50000"/>
                  </a:srgbClr>
                </a:solidFill>
                <a:latin typeface="Century Gothic" panose="020F0302020204030204"/>
                <a:cs typeface="Arial"/>
                <a:sym typeface="Arial"/>
              </a:rPr>
              <a:t>SFe</a:t>
            </a:r>
            <a:r>
              <a:rPr lang="en-GB" sz="4000" kern="0" dirty="0">
                <a:solidFill>
                  <a:srgbClr val="4472C4">
                    <a:lumMod val="50000"/>
                  </a:srgbClr>
                </a:solidFill>
                <a:latin typeface="Century Gothic" panose="020F0302020204030204"/>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3" name="TextBox 12">
            <a:extLst>
              <a:ext uri="{FF2B5EF4-FFF2-40B4-BE49-F238E27FC236}">
                <a16:creationId xmlns:a16="http://schemas.microsoft.com/office/drawing/2014/main" id="{2A863FB0-FD78-40AB-8EC1-7AE7A17DE0B5}"/>
              </a:ext>
            </a:extLst>
          </p:cNvPr>
          <p:cNvSpPr txBox="1"/>
          <p:nvPr/>
        </p:nvSpPr>
        <p:spPr>
          <a:xfrm>
            <a:off x="3850810" y="4262697"/>
            <a:ext cx="1626473" cy="477054"/>
          </a:xfrm>
          <a:prstGeom prst="rect">
            <a:avLst/>
          </a:prstGeom>
          <a:noFill/>
        </p:spPr>
        <p:txBody>
          <a:bodyPr wrap="square" rtlCol="0">
            <a:spAutoFit/>
          </a:bodyPr>
          <a:lstStyle/>
          <a:p>
            <a:pPr algn="ctr"/>
            <a:r>
              <a:rPr lang="en-GB" sz="2500" dirty="0">
                <a:solidFill>
                  <a:srgbClr val="115076"/>
                </a:solidFill>
                <a:latin typeface="Century Gothic" panose="020B0502020202020204" pitchFamily="34" charset="0"/>
                <a:cs typeface="Calibri" panose="020F0502020204030204" pitchFamily="34" charset="0"/>
              </a:rPr>
              <a:t>[lawn]</a:t>
            </a:r>
          </a:p>
        </p:txBody>
      </p:sp>
      <p:sp>
        <p:nvSpPr>
          <p:cNvPr id="14" name="TextBox 13">
            <a:extLst>
              <a:ext uri="{FF2B5EF4-FFF2-40B4-BE49-F238E27FC236}">
                <a16:creationId xmlns:a16="http://schemas.microsoft.com/office/drawing/2014/main" id="{14AB6E57-0E8E-44CF-94CF-B39C09DDFF41}"/>
              </a:ext>
            </a:extLst>
          </p:cNvPr>
          <p:cNvSpPr txBox="1"/>
          <p:nvPr/>
        </p:nvSpPr>
        <p:spPr>
          <a:xfrm>
            <a:off x="8996403" y="4262697"/>
            <a:ext cx="1626473" cy="477054"/>
          </a:xfrm>
          <a:prstGeom prst="rect">
            <a:avLst/>
          </a:prstGeom>
          <a:noFill/>
        </p:spPr>
        <p:txBody>
          <a:bodyPr wrap="square" rtlCol="0">
            <a:spAutoFit/>
          </a:bodyPr>
          <a:lstStyle/>
          <a:p>
            <a:pPr algn="ctr"/>
            <a:r>
              <a:rPr lang="en-GB" sz="2500" dirty="0">
                <a:solidFill>
                  <a:srgbClr val="115076"/>
                </a:solidFill>
                <a:latin typeface="Century Gothic" panose="020B0502020202020204" pitchFamily="34" charset="0"/>
                <a:cs typeface="Calibri" panose="020F0502020204030204" pitchFamily="34" charset="0"/>
              </a:rPr>
              <a:t>[bridge]</a:t>
            </a:r>
          </a:p>
        </p:txBody>
      </p:sp>
      <p:pic>
        <p:nvPicPr>
          <p:cNvPr id="15" name="Picture 2" descr="Iconic Forth Bridge | The Forth Bridge is a cantilever railw… | Flickr">
            <a:extLst>
              <a:ext uri="{FF2B5EF4-FFF2-40B4-BE49-F238E27FC236}">
                <a16:creationId xmlns:a16="http://schemas.microsoft.com/office/drawing/2014/main" id="{10BE4ECD-318A-44F3-8381-B567476211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5639" y="2440225"/>
            <a:ext cx="3907237" cy="17437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tripes on the lawn - Emmanuel | AdamKR | Flickr">
            <a:extLst>
              <a:ext uri="{FF2B5EF4-FFF2-40B4-BE49-F238E27FC236}">
                <a16:creationId xmlns:a16="http://schemas.microsoft.com/office/drawing/2014/main" id="{C9100F89-7B49-44C4-B240-5CDE3D936B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8675" y="2440225"/>
            <a:ext cx="2604179" cy="174375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F35E907-A5E5-4B38-B3BA-646C822F3692}"/>
              </a:ext>
            </a:extLst>
          </p:cNvPr>
          <p:cNvSpPr/>
          <p:nvPr/>
        </p:nvSpPr>
        <p:spPr>
          <a:xfrm>
            <a:off x="8897281" y="473975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hlinkClick r:id="" action="ppaction://noaction">
              <a:snd r:embed="rId3" name="9. cuisine.wav"/>
            </a:hlinkClick>
            <a:extLst>
              <a:ext uri="{FF2B5EF4-FFF2-40B4-BE49-F238E27FC236}">
                <a16:creationId xmlns:a16="http://schemas.microsoft.com/office/drawing/2014/main" id="{D0DD15E7-D2A9-4667-9217-E8FB146761B9}"/>
              </a:ext>
            </a:extLst>
          </p:cNvPr>
          <p:cNvSpPr txBox="1"/>
          <p:nvPr/>
        </p:nvSpPr>
        <p:spPr>
          <a:xfrm>
            <a:off x="370769" y="4589769"/>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cuisin</a:t>
            </a:r>
            <a:r>
              <a:rPr kumimoji="0" lang="en-GB"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p>
        </p:txBody>
      </p:sp>
      <p:sp>
        <p:nvSpPr>
          <p:cNvPr id="19" name="TextBox 18">
            <a:hlinkClick r:id="" action="ppaction://noaction">
              <a:snd r:embed="rId4" name="9. loup.wav"/>
            </a:hlinkClick>
            <a:extLst>
              <a:ext uri="{FF2B5EF4-FFF2-40B4-BE49-F238E27FC236}">
                <a16:creationId xmlns:a16="http://schemas.microsoft.com/office/drawing/2014/main" id="{AF765C38-0EE8-41C8-A93B-825218B1AD73}"/>
              </a:ext>
            </a:extLst>
          </p:cNvPr>
          <p:cNvSpPr txBox="1"/>
          <p:nvPr/>
        </p:nvSpPr>
        <p:spPr>
          <a:xfrm>
            <a:off x="6256162"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loup</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93DED89D-9C3E-4642-A420-32757D1BF198}"/>
              </a:ext>
            </a:extLst>
          </p:cNvPr>
          <p:cNvSpPr/>
          <p:nvPr/>
        </p:nvSpPr>
        <p:spPr>
          <a:xfrm>
            <a:off x="3850810" y="482219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FDE75982-8835-44A7-BE64-D8CE566C35B0}"/>
              </a:ext>
            </a:extLst>
          </p:cNvPr>
          <p:cNvSpPr/>
          <p:nvPr/>
        </p:nvSpPr>
        <p:spPr>
          <a:xfrm>
            <a:off x="8798685" y="4822190"/>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39C55EAC-3DE0-4C98-A3AA-DBCFCB7BD2F7}"/>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3" name="TextBox 22">
            <a:extLst>
              <a:ext uri="{FF2B5EF4-FFF2-40B4-BE49-F238E27FC236}">
                <a16:creationId xmlns:a16="http://schemas.microsoft.com/office/drawing/2014/main" id="{7FF62D18-40C5-4A6B-A17E-82ABCFB95FB2}"/>
              </a:ext>
            </a:extLst>
          </p:cNvPr>
          <p:cNvSpPr txBox="1"/>
          <p:nvPr/>
        </p:nvSpPr>
        <p:spPr>
          <a:xfrm>
            <a:off x="3850810" y="4262697"/>
            <a:ext cx="21446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[cooking]</a:t>
            </a:r>
          </a:p>
        </p:txBody>
      </p:sp>
      <p:sp>
        <p:nvSpPr>
          <p:cNvPr id="24" name="TextBox 23">
            <a:extLst>
              <a:ext uri="{FF2B5EF4-FFF2-40B4-BE49-F238E27FC236}">
                <a16:creationId xmlns:a16="http://schemas.microsoft.com/office/drawing/2014/main" id="{F0153F4E-881A-48D7-A760-AB728B9C048F}"/>
              </a:ext>
            </a:extLst>
          </p:cNvPr>
          <p:cNvSpPr txBox="1"/>
          <p:nvPr/>
        </p:nvSpPr>
        <p:spPr>
          <a:xfrm>
            <a:off x="8910592" y="426269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[wolf]</a:t>
            </a:r>
          </a:p>
        </p:txBody>
      </p:sp>
      <p:pic>
        <p:nvPicPr>
          <p:cNvPr id="25" name="Picture 2" descr="Cooking Pans Glove Clip Art">
            <a:extLst>
              <a:ext uri="{FF2B5EF4-FFF2-40B4-BE49-F238E27FC236}">
                <a16:creationId xmlns:a16="http://schemas.microsoft.com/office/drawing/2014/main" id="{3BAB4227-4E5F-406D-ADCB-6518694B4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9533" y="2527271"/>
            <a:ext cx="2637771" cy="19079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imple Stylized Wolf Head Clip Art">
            <a:extLst>
              <a:ext uri="{FF2B5EF4-FFF2-40B4-BE49-F238E27FC236}">
                <a16:creationId xmlns:a16="http://schemas.microsoft.com/office/drawing/2014/main" id="{98BD56E9-BAC3-40D1-ADC8-793C80EE62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8352" y="2527271"/>
            <a:ext cx="1415360" cy="189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25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LDP_French_Powerpoint_Template</Template>
  <TotalTime>2832</TotalTime>
  <Words>6236</Words>
  <Application>Microsoft Office PowerPoint</Application>
  <PresentationFormat>Widescreen</PresentationFormat>
  <Paragraphs>744</Paragraphs>
  <Slides>41</Slides>
  <Notes>41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Arial</vt:lpstr>
      <vt:lpstr>Calibri</vt:lpstr>
      <vt:lpstr>Century Gothic</vt:lpstr>
      <vt:lpstr>Segoe UI</vt:lpstr>
      <vt:lpstr>Segoe UI Symbol</vt:lpstr>
      <vt:lpstr>Tw Cen MT</vt:lpstr>
      <vt:lpstr>Wingdings</vt:lpstr>
      <vt:lpstr>NCELP_German_2022</vt:lpstr>
      <vt:lpstr>Bitmap Image</vt:lpstr>
      <vt:lpstr>PowerPoint Presentation</vt:lpstr>
      <vt:lpstr>SFE</vt:lpstr>
      <vt:lpstr>SFE</vt:lpstr>
      <vt:lpstr>SFE</vt:lpstr>
      <vt:lpstr>SFE</vt:lpstr>
      <vt:lpstr>SFE</vt:lpstr>
      <vt:lpstr>SFE</vt:lpstr>
      <vt:lpstr>Phonétique  </vt:lpstr>
      <vt:lpstr>Phonétique  </vt:lpstr>
      <vt:lpstr>Phonétique  </vt:lpstr>
      <vt:lpstr>Phonétique  </vt:lpstr>
      <vt:lpstr>Phonétique  </vt:lpstr>
      <vt:lpstr>Phonétique  </vt:lpstr>
      <vt:lpstr>Vocabulaire</vt:lpstr>
      <vt:lpstr>Vocabulaire</vt:lpstr>
      <vt:lpstr>Feminine noun forms</vt:lpstr>
      <vt:lpstr>C’est qui ?</vt:lpstr>
      <vt:lpstr>Having and being (avoir et être)</vt:lpstr>
      <vt:lpstr>Avoir ou être ?</vt:lpstr>
      <vt:lpstr>J’ai un ami/une amie (1/3)</vt:lpstr>
      <vt:lpstr>J’ai un ami/une amie (2/3)</vt:lpstr>
      <vt:lpstr>J’ai un ami/une amie (3/3)</vt:lpstr>
      <vt:lpstr>PowerPoint Presentation</vt:lpstr>
      <vt:lpstr>é/-er/-ez</vt:lpstr>
      <vt:lpstr>é/-er/-ez</vt:lpstr>
      <vt:lpstr>é/-er/-ez</vt:lpstr>
      <vt:lpstr>é/-er/-ez</vt:lpstr>
      <vt:lpstr>é/-er-ez</vt:lpstr>
      <vt:lpstr>é/-er/-ez</vt:lpstr>
      <vt:lpstr>Phonétique  </vt:lpstr>
      <vt:lpstr>Phonétique  </vt:lpstr>
      <vt:lpstr>C’est un / une</vt:lpstr>
      <vt:lpstr>C’est… (1/5)</vt:lpstr>
      <vt:lpstr>C’est… (2/5)</vt:lpstr>
      <vt:lpstr>… (3/5)</vt:lpstr>
      <vt:lpstr>… (4/5)</vt:lpstr>
      <vt:lpstr>… (5/5)</vt:lpstr>
      <vt:lpstr>Saying ‘it’ in French</vt:lpstr>
      <vt:lpstr>Il ou elle ?</vt:lpstr>
      <vt:lpstr>J’ai un ami/une amie</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49</cp:revision>
  <dcterms:created xsi:type="dcterms:W3CDTF">2023-05-21T06:58:29Z</dcterms:created>
  <dcterms:modified xsi:type="dcterms:W3CDTF">2023-09-06T14:02:54Z</dcterms:modified>
</cp:coreProperties>
</file>