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64" r:id="rId2"/>
    <p:sldId id="324" r:id="rId3"/>
    <p:sldId id="325" r:id="rId4"/>
    <p:sldId id="359" r:id="rId5"/>
    <p:sldId id="258" r:id="rId6"/>
    <p:sldId id="448" r:id="rId7"/>
    <p:sldId id="387" r:id="rId8"/>
    <p:sldId id="313" r:id="rId9"/>
    <p:sldId id="404" r:id="rId10"/>
    <p:sldId id="403" r:id="rId11"/>
    <p:sldId id="449" r:id="rId12"/>
    <p:sldId id="285" r:id="rId13"/>
    <p:sldId id="287" r:id="rId14"/>
    <p:sldId id="316" r:id="rId15"/>
    <p:sldId id="399" r:id="rId16"/>
    <p:sldId id="451" r:id="rId17"/>
    <p:sldId id="452" r:id="rId18"/>
    <p:sldId id="309" r:id="rId19"/>
    <p:sldId id="401" r:id="rId20"/>
    <p:sldId id="402" r:id="rId21"/>
    <p:sldId id="450" r:id="rId22"/>
    <p:sldId id="326" r:id="rId23"/>
    <p:sldId id="327" r:id="rId24"/>
    <p:sldId id="360" r:id="rId25"/>
    <p:sldId id="259" r:id="rId26"/>
    <p:sldId id="453" r:id="rId27"/>
    <p:sldId id="388" r:id="rId28"/>
    <p:sldId id="266" r:id="rId29"/>
    <p:sldId id="262" r:id="rId30"/>
    <p:sldId id="454" r:id="rId31"/>
    <p:sldId id="455" r:id="rId32"/>
    <p:sldId id="456" r:id="rId33"/>
    <p:sldId id="286" r:id="rId34"/>
    <p:sldId id="269" r:id="rId35"/>
    <p:sldId id="274" r:id="rId36"/>
    <p:sldId id="291" r:id="rId37"/>
    <p:sldId id="297" r:id="rId38"/>
    <p:sldId id="3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A5"/>
    <a:srgbClr val="EF3E31"/>
    <a:srgbClr val="002060"/>
    <a:srgbClr val="0055A4"/>
    <a:srgbClr val="BADEFF"/>
    <a:srgbClr val="EBF5FF"/>
    <a:srgbClr val="EFF7FF"/>
    <a:srgbClr val="FFCC00"/>
    <a:srgbClr val="FFF6D4"/>
    <a:srgbClr val="FFEE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4824" autoAdjust="0"/>
  </p:normalViewPr>
  <p:slideViewPr>
    <p:cSldViewPr snapToGrid="0">
      <p:cViewPr varScale="1">
        <p:scale>
          <a:sx n="70" d="100"/>
          <a:sy n="70" d="100"/>
        </p:scale>
        <p:origin x="2016" y="54"/>
      </p:cViewPr>
      <p:guideLst/>
    </p:cSldViewPr>
  </p:slideViewPr>
  <p:notesTextViewPr>
    <p:cViewPr>
      <p:scale>
        <a:sx n="3" d="2"/>
        <a:sy n="3" d="2"/>
      </p:scale>
      <p:origin x="0" y="0"/>
    </p:cViewPr>
  </p:notesTextViewPr>
  <p:sorterViewPr>
    <p:cViewPr>
      <p:scale>
        <a:sx n="100" d="100"/>
        <a:sy n="100" d="100"/>
      </p:scale>
      <p:origin x="0" y="-1019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AQA list does not </a:t>
            </a:r>
            <a:r>
              <a:rPr lang="en-GB" b="1">
                <a:solidFill>
                  <a:srgbClr val="FF0000"/>
                </a:solidFill>
              </a:rPr>
              <a:t>have </a:t>
            </a:r>
            <a:r>
              <a:rPr lang="en-GB" b="1" u="sng">
                <a:solidFill>
                  <a:srgbClr val="FF0000"/>
                </a:solidFill>
              </a:rPr>
              <a:t>prudent</a:t>
            </a:r>
            <a:r>
              <a:rPr lang="en-GB" b="1" u="sng" dirty="0">
                <a:solidFill>
                  <a:srgbClr val="FF0000"/>
                </a:solidFill>
              </a:rPr>
              <a:t>.</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[u]</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and practice of French alphabet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first</a:t>
            </a:r>
            <a:r>
              <a:rPr lang="en-GB" b="0" baseline="0" dirty="0"/>
              <a:t> and third person singular forms of </a:t>
            </a:r>
            <a:r>
              <a:rPr lang="en-GB" b="0" i="1" baseline="0" dirty="0" err="1"/>
              <a:t>avoir</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second </a:t>
            </a:r>
            <a:r>
              <a:rPr lang="en-GB" b="0" baseline="0" dirty="0"/>
              <a:t>person singular form of </a:t>
            </a:r>
            <a:r>
              <a:rPr lang="en-GB" b="0" i="1" baseline="0" dirty="0" err="1"/>
              <a:t>avoir</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(introduce) </a:t>
            </a:r>
            <a:r>
              <a:rPr lang="en-GB" dirty="0">
                <a:solidFill>
                  <a:srgbClr val="000000"/>
                </a:solidFill>
                <a:latin typeface="Century Gothic" panose="020B0502020202020204" pitchFamily="34" charset="0"/>
              </a:rPr>
              <a:t>frère [1043], </a:t>
            </a:r>
            <a:r>
              <a:rPr lang="en-GB" dirty="0" err="1">
                <a:solidFill>
                  <a:srgbClr val="000000"/>
                </a:solidFill>
                <a:latin typeface="Century Gothic" panose="020B0502020202020204" pitchFamily="34" charset="0"/>
              </a:rPr>
              <a:t>sœur</a:t>
            </a:r>
            <a:r>
              <a:rPr lang="en-GB" dirty="0">
                <a:solidFill>
                  <a:srgbClr val="000000"/>
                </a:solidFill>
                <a:latin typeface="Century Gothic" panose="020B0502020202020204" pitchFamily="34" charset="0"/>
              </a:rPr>
              <a:t> [1558], parent [546], </a:t>
            </a:r>
            <a:r>
              <a:rPr lang="en-GB" dirty="0" err="1">
                <a:solidFill>
                  <a:srgbClr val="000000"/>
                </a:solidFill>
                <a:latin typeface="Century Gothic" panose="020B0502020202020204" pitchFamily="34" charset="0"/>
              </a:rPr>
              <a:t>ouvert</a:t>
            </a:r>
            <a:r>
              <a:rPr lang="en-GB" dirty="0">
                <a:solidFill>
                  <a:srgbClr val="000000"/>
                </a:solidFill>
                <a:latin typeface="Century Gothic" panose="020B0502020202020204" pitchFamily="34" charset="0"/>
              </a:rPr>
              <a:t> [897], prudent [1529], strict [1859], </a:t>
            </a:r>
            <a:r>
              <a:rPr lang="en-GB" dirty="0" err="1">
                <a:solidFill>
                  <a:srgbClr val="000000"/>
                </a:solidFill>
                <a:latin typeface="Century Gothic" panose="020B0502020202020204" pitchFamily="34" charset="0"/>
              </a:rPr>
              <a:t>jeune</a:t>
            </a:r>
            <a:r>
              <a:rPr lang="en-GB" dirty="0">
                <a:solidFill>
                  <a:srgbClr val="000000"/>
                </a:solidFill>
                <a:latin typeface="Century Gothic" panose="020B0502020202020204" pitchFamily="34" charset="0"/>
              </a:rPr>
              <a:t> [152]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être [5], es [5], suis [5], lire [278], écrire [382], écouter [429], parler [429], je [22], tu [112], anglais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[784], anglaise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[784], français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[251], française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[251], grand</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[59], petit</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[138], grande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[59], petite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[138], et [6], au revoir [1274], bonjour [1972]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fr-FR" b="0" i="0" noProof="0" dirty="0">
                <a:solidFill>
                  <a:srgbClr val="000000"/>
                </a:solidFill>
                <a:effectLst/>
                <a:latin typeface="Arial" panose="020B0604020202020204" pitchFamily="34" charset="0"/>
              </a:rPr>
              <a:t>voici, </a:t>
            </a:r>
            <a:r>
              <a:rPr lang="fr-FR" b="0" i="1" noProof="0" dirty="0">
                <a:solidFill>
                  <a:srgbClr val="000000"/>
                </a:solidFill>
                <a:effectLst/>
                <a:latin typeface="Arial" panose="020B0604020202020204" pitchFamily="34" charset="0"/>
              </a:rPr>
              <a:t>voilà</a:t>
            </a:r>
            <a:r>
              <a:rPr lang="en-US" b="0" i="0" dirty="0">
                <a:solidFill>
                  <a:srgbClr val="000000"/>
                </a:solidFill>
                <a:effectLst/>
                <a:latin typeface="Arial" panose="020B0604020202020204" pitchFamily="34" charset="0"/>
              </a:rPr>
              <a:t>: here is, </a:t>
            </a:r>
            <a:r>
              <a:rPr lang="en-US" b="0" i="1" dirty="0">
                <a:solidFill>
                  <a:srgbClr val="000000"/>
                </a:solidFill>
                <a:effectLst/>
                <a:latin typeface="Arial" panose="020B0604020202020204" pitchFamily="34" charset="0"/>
              </a:rPr>
              <a:t>this is, there is, there are</a:t>
            </a:r>
            <a:endParaRPr lang="en-GB" sz="1200" b="0" i="1"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a:t>
            </a:fld>
            <a:endParaRPr lang="en-GB"/>
          </a:p>
        </p:txBody>
      </p:sp>
    </p:spTree>
    <p:extLst>
      <p:ext uri="{BB962C8B-B14F-4D97-AF65-F5344CB8AC3E}">
        <p14:creationId xmlns:p14="http://schemas.microsoft.com/office/powerpoint/2010/main" val="272048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to recap the first and third persons singular of </a:t>
            </a:r>
            <a:r>
              <a:rPr lang="en-GB" b="0" dirty="0" err="1"/>
              <a:t>avoir</a:t>
            </a:r>
            <a:r>
              <a:rPr lang="en-GB" b="0" dirty="0"/>
              <a:t>; to introduce the 2</a:t>
            </a:r>
            <a:r>
              <a:rPr lang="en-GB" b="0" baseline="30000" dirty="0"/>
              <a:t>nd</a:t>
            </a:r>
            <a:r>
              <a:rPr lang="en-GB" b="0" dirty="0"/>
              <a:t> person singular of </a:t>
            </a:r>
            <a:r>
              <a:rPr lang="en-GB" b="0" dirty="0" err="1"/>
              <a:t>avoir</a:t>
            </a:r>
            <a:r>
              <a:rPr lang="en-GB" b="0" dirty="0"/>
              <a:t>.</a:t>
            </a:r>
          </a:p>
          <a:p>
            <a:endParaRPr lang="en-GB" b="0" dirty="0"/>
          </a:p>
          <a:p>
            <a:r>
              <a:rPr lang="en-GB" b="0" dirty="0"/>
              <a:t>Procedure: </a:t>
            </a:r>
            <a:br>
              <a:rPr lang="en-GB" b="0" dirty="0"/>
            </a:br>
            <a:r>
              <a:rPr lang="en-GB" b="0" dirty="0"/>
              <a:t>1. Elicit the previously taught parts of </a:t>
            </a:r>
            <a:r>
              <a:rPr lang="en-GB" b="0" dirty="0" err="1"/>
              <a:t>avoir</a:t>
            </a:r>
            <a:r>
              <a:rPr lang="en-GB" b="0" dirty="0"/>
              <a:t>.</a:t>
            </a:r>
          </a:p>
          <a:p>
            <a:r>
              <a:rPr lang="en-GB" b="0" dirty="0"/>
              <a:t>2. Click to present the new form.</a:t>
            </a:r>
          </a:p>
          <a:p>
            <a:r>
              <a:rPr lang="en-GB" b="0" dirty="0"/>
              <a:t>3. Elicit the English meanings of the four example sentences.</a:t>
            </a:r>
          </a:p>
          <a:p>
            <a:endParaRPr lang="en-GB" b="1" dirty="0"/>
          </a:p>
          <a:p>
            <a:r>
              <a:rPr lang="en-GB" b="0" dirty="0"/>
              <a:t>NB: </a:t>
            </a:r>
            <a:r>
              <a:rPr lang="en-GB" i="0" baseline="0" dirty="0"/>
              <a:t>There will be opportunities later to talk about the differences between </a:t>
            </a:r>
            <a:r>
              <a:rPr lang="en-GB" i="0" baseline="0" dirty="0" err="1"/>
              <a:t>tu</a:t>
            </a:r>
            <a:r>
              <a:rPr lang="en-GB" i="0" baseline="0" dirty="0"/>
              <a:t> and </a:t>
            </a:r>
            <a:r>
              <a:rPr lang="en-GB" i="0" baseline="0" dirty="0" err="1"/>
              <a:t>vous</a:t>
            </a:r>
            <a:r>
              <a:rPr lang="en-GB" i="0" baseline="0" dirty="0"/>
              <a:t>. For now, ‘</a:t>
            </a:r>
            <a:r>
              <a:rPr lang="en-GB" i="0" baseline="0" dirty="0" err="1"/>
              <a:t>tu</a:t>
            </a:r>
            <a:r>
              <a:rPr lang="en-GB" i="0" baseline="0" dirty="0"/>
              <a:t>’ is being introduced and practised as the word for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7653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dirty="0"/>
              <a:t>Timing: 5 minutes</a:t>
            </a:r>
          </a:p>
          <a:p>
            <a:pPr marL="0" indent="0">
              <a:buNone/>
            </a:pPr>
            <a:endParaRPr lang="en-GB" b="1" dirty="0"/>
          </a:p>
          <a:p>
            <a:pPr marL="0" indent="0">
              <a:buNone/>
            </a:pPr>
            <a:r>
              <a:rPr lang="en-GB" b="1" dirty="0"/>
              <a:t>Aim</a:t>
            </a:r>
            <a:r>
              <a:rPr lang="en-GB" b="0" dirty="0"/>
              <a:t>: to connect the written form of the first and second person singular forms of </a:t>
            </a:r>
            <a:r>
              <a:rPr lang="en-GB" b="0" i="1" dirty="0" err="1"/>
              <a:t>avoir</a:t>
            </a:r>
            <a:r>
              <a:rPr lang="en-GB" b="0" i="1" dirty="0"/>
              <a:t> </a:t>
            </a:r>
            <a:r>
              <a:rPr lang="en-GB" b="0" i="0" dirty="0"/>
              <a:t>with their meanings.</a:t>
            </a:r>
          </a:p>
          <a:p>
            <a:pPr marL="0" indent="0">
              <a:buNone/>
            </a:pPr>
            <a:endParaRPr lang="en-GB" b="0" i="0" dirty="0"/>
          </a:p>
          <a:p>
            <a:pPr marL="0" indent="0">
              <a:buNone/>
            </a:pPr>
            <a:r>
              <a:rPr lang="en-GB" b="1" i="0" dirty="0"/>
              <a:t>Procedure:</a:t>
            </a:r>
          </a:p>
          <a:p>
            <a:pPr marL="228600" indent="-228600">
              <a:buAutoNum type="arabicPeriod"/>
            </a:pPr>
            <a:r>
              <a:rPr lang="en-GB" dirty="0"/>
              <a:t>Explain, if necessary, that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Léa</a:t>
            </a:r>
            <a:r>
              <a:rPr lang="en-GB" dirty="0"/>
              <a:t> is writing about herself in the first person, whereas she is talking about Amir using the second person. </a:t>
            </a:r>
          </a:p>
          <a:p>
            <a:pPr marL="228600" indent="-228600">
              <a:buAutoNum type="arabicPeriod"/>
            </a:pPr>
            <a:r>
              <a:rPr lang="en-GB" dirty="0"/>
              <a:t>Students sketch a grid in their books with the column headers ‘</a:t>
            </a:r>
            <a:r>
              <a:rPr lang="en-GB" dirty="0" err="1"/>
              <a:t>L</a:t>
            </a:r>
            <a:r>
              <a:rPr lang="en-GB" baseline="0" dirty="0" err="1"/>
              <a:t>éa</a:t>
            </a:r>
            <a:r>
              <a:rPr lang="en-GB" baseline="0" dirty="0"/>
              <a:t>’ and ‘Amir’.</a:t>
            </a:r>
          </a:p>
          <a:p>
            <a:pPr marL="228600" indent="-228600">
              <a:buAutoNum type="arabicPeriod"/>
            </a:pPr>
            <a:r>
              <a:rPr lang="en-GB" baseline="0" dirty="0"/>
              <a:t>Students complete their tables by writing English nouns in the appropriate columns. Remind </a:t>
            </a:r>
            <a:r>
              <a:rPr lang="en-GB" dirty="0"/>
              <a:t>students that it is the </a:t>
            </a:r>
            <a:r>
              <a:rPr lang="en-GB" b="1" dirty="0"/>
              <a:t>form of the verb</a:t>
            </a:r>
            <a:r>
              <a:rPr lang="en-GB" b="0" dirty="0"/>
              <a:t> that will give them the necessary information. NB: m</a:t>
            </a:r>
            <a:r>
              <a:rPr lang="en-GB" dirty="0"/>
              <a:t>asculine and feminine nouns are equally distributed</a:t>
            </a:r>
            <a:r>
              <a:rPr lang="en-GB" baseline="0" dirty="0"/>
              <a:t> between </a:t>
            </a:r>
            <a:r>
              <a:rPr lang="en-GB" baseline="0" dirty="0" err="1"/>
              <a:t>Léa</a:t>
            </a:r>
            <a:r>
              <a:rPr lang="en-GB" baseline="0" dirty="0"/>
              <a:t> and Amir to avoid any potential for the incorrect supposition at any point on the part of the student that the indefinite article is the key to the answer here.</a:t>
            </a:r>
          </a:p>
          <a:p>
            <a:pPr marL="228600" indent="-228600">
              <a:buAutoNum type="arabicPeriod"/>
            </a:pPr>
            <a:r>
              <a:rPr lang="en-GB" baseline="0" dirty="0"/>
              <a:t>Click for answers.</a:t>
            </a: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072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dirty="0"/>
              <a:t>Very quick listening and oral rehearsal to remind students about raised intonation and to increase confidence. </a:t>
            </a:r>
          </a:p>
          <a:p>
            <a:endParaRPr lang="en-GB" dirty="0"/>
          </a:p>
          <a:p>
            <a:r>
              <a:rPr lang="en-GB" b="1" dirty="0"/>
              <a:t>Procedure:</a:t>
            </a:r>
          </a:p>
          <a:p>
            <a:pPr marL="228600" indent="-228600">
              <a:buAutoNum type="arabicPeriod"/>
            </a:pPr>
            <a:r>
              <a:rPr lang="en-GB" dirty="0"/>
              <a:t>Provide a model for the students by reading out the French with a ‘flat intonation’ then with the raised intonation. </a:t>
            </a:r>
          </a:p>
          <a:p>
            <a:pPr marL="228600" indent="-228600">
              <a:buAutoNum type="arabicPeriod"/>
            </a:pPr>
            <a:r>
              <a:rPr lang="en-GB" dirty="0"/>
              <a:t>Ask the whole class to say this then to </a:t>
            </a:r>
            <a:r>
              <a:rPr lang="en-GB" dirty="0" err="1"/>
              <a:t>to</a:t>
            </a:r>
            <a:r>
              <a:rPr lang="en-GB" dirty="0"/>
              <a:t> repeat it to their partner.</a:t>
            </a:r>
          </a:p>
          <a:p>
            <a:pPr marL="228600" indent="-228600">
              <a:buAutoNum type="arabicPeriod"/>
            </a:pPr>
            <a:r>
              <a:rPr lang="en-GB" dirty="0"/>
              <a:t>Ask a few individuals to repeat it out loud to the class. </a:t>
            </a:r>
          </a:p>
          <a:p>
            <a:pPr marL="228600" indent="-228600">
              <a:buAutoNum type="arabicPeriod"/>
            </a:pPr>
            <a:r>
              <a:rPr lang="en-GB" dirty="0"/>
              <a:t>Remind the students – ‘do you’ is the way we ask questions in English - there is no way of saying ‘do you’ in French. </a:t>
            </a:r>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1580165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6 minutes</a:t>
            </a:r>
          </a:p>
          <a:p>
            <a:endParaRPr lang="en-GB" b="1" baseline="0" dirty="0"/>
          </a:p>
          <a:p>
            <a:r>
              <a:rPr lang="en-GB" b="1" baseline="0" dirty="0"/>
              <a:t>Aim: </a:t>
            </a:r>
            <a:r>
              <a:rPr lang="en-GB" b="0" baseline="0" dirty="0"/>
              <a:t>To </a:t>
            </a:r>
            <a:r>
              <a:rPr lang="en-GB" baseline="0" dirty="0"/>
              <a:t>determine whether utterances are statements or a questions, using the intonation alone. </a:t>
            </a:r>
          </a:p>
          <a:p>
            <a:endParaRPr lang="en-GB" baseline="0" dirty="0"/>
          </a:p>
          <a:p>
            <a:r>
              <a:rPr lang="en-GB" b="1" baseline="0" dirty="0"/>
              <a:t>Procedure:</a:t>
            </a:r>
          </a:p>
          <a:p>
            <a:pPr marL="228600" indent="-228600">
              <a:buAutoNum type="arabicPeriod"/>
            </a:pPr>
            <a:r>
              <a:rPr lang="en-GB" b="0" baseline="0" dirty="0"/>
              <a:t>Students write 1-6.</a:t>
            </a:r>
          </a:p>
          <a:p>
            <a:pPr marL="228600" indent="-228600">
              <a:buAutoNum type="arabicPeriod"/>
            </a:pPr>
            <a:r>
              <a:rPr lang="en-GB" b="0" baseline="0" dirty="0"/>
              <a:t>Click on a number to hear a sentence.</a:t>
            </a:r>
          </a:p>
          <a:p>
            <a:pPr marL="228600" indent="-228600">
              <a:buAutoNum type="arabicPeriod"/>
            </a:pPr>
            <a:r>
              <a:rPr lang="en-GB" b="0" baseline="0" dirty="0"/>
              <a:t>Students write whether what they hear is a question or a statement.</a:t>
            </a:r>
          </a:p>
          <a:p>
            <a:pPr marL="228600" indent="-228600">
              <a:buAutoNum type="arabicPeriod"/>
            </a:pPr>
            <a:r>
              <a:rPr lang="en-GB" b="0" baseline="0" dirty="0"/>
              <a:t>Click to check.</a:t>
            </a:r>
          </a:p>
          <a:p>
            <a:endParaRPr lang="en-GB" baseline="0" dirty="0"/>
          </a:p>
          <a:p>
            <a:r>
              <a:rPr lang="en-GB" baseline="0" dirty="0"/>
              <a:t>NB: For a more difficult task, the items can be played in a </a:t>
            </a:r>
            <a:r>
              <a:rPr lang="en-GB" b="1" baseline="0" dirty="0"/>
              <a:t>mixed order</a:t>
            </a:r>
            <a:r>
              <a:rPr lang="en-GB" baseline="0" dirty="0"/>
              <a:t>. Students then have to do TWO things: they have to (a) listen to intonation and connect it to a statement versus a question (b) listen to the noun and understand which image it belongs to. </a:t>
            </a:r>
          </a:p>
          <a:p>
            <a:r>
              <a:rPr lang="en-GB" b="1" baseline="0" dirty="0"/>
              <a:t>The activity could be done twice</a:t>
            </a:r>
            <a:r>
              <a:rPr lang="en-GB" baseline="0" dirty="0"/>
              <a:t>: once with a lower cognitive load, where students just focus on the grammar (intonation functioning as a question) and again where they have to also focus on the meaning of the vocabulary. </a:t>
            </a:r>
          </a:p>
          <a:p>
            <a:endParaRPr lang="en-GB" dirty="0"/>
          </a:p>
          <a:p>
            <a:r>
              <a:rPr lang="en-GB" b="1" baseline="0" dirty="0"/>
              <a:t>Word frequencies of cognates used (1 is the most frequent word in French): </a:t>
            </a:r>
          </a:p>
          <a:p>
            <a:r>
              <a:rPr lang="fr-FR" sz="1200" b="0" i="0" u="none" strike="noStrike" kern="1200" dirty="0">
                <a:solidFill>
                  <a:schemeClr val="tx1"/>
                </a:solidFill>
                <a:effectLst/>
                <a:latin typeface="+mn-lt"/>
                <a:ea typeface="+mn-ea"/>
                <a:cs typeface="+mn-cs"/>
              </a:rPr>
              <a:t>photo [1412]</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fr-FR" sz="1200" b="1" i="0" u="none" strike="noStrike" kern="1200" dirty="0">
              <a:solidFill>
                <a:schemeClr val="tx1"/>
              </a:solidFill>
              <a:effectLst/>
              <a:latin typeface="+mn-lt"/>
              <a:ea typeface="+mn-ea"/>
              <a:cs typeface="+mn-cs"/>
            </a:endParaRPr>
          </a:p>
          <a:p>
            <a:r>
              <a:rPr lang="fr-FR" sz="1200" b="1" i="0" u="none" strike="noStrike" kern="1200" dirty="0" err="1">
                <a:solidFill>
                  <a:schemeClr val="tx1"/>
                </a:solidFill>
                <a:effectLst/>
                <a:latin typeface="+mn-lt"/>
                <a:ea typeface="+mn-ea"/>
                <a:cs typeface="+mn-cs"/>
              </a:rPr>
              <a:t>Transcript</a:t>
            </a:r>
            <a:endParaRPr lang="fr-FR" sz="1200" b="1" i="0" u="none" strike="noStrike" kern="1200" dirty="0">
              <a:solidFill>
                <a:schemeClr val="tx1"/>
              </a:solidFill>
              <a:effectLst/>
              <a:latin typeface="+mn-lt"/>
              <a:ea typeface="+mn-ea"/>
              <a:cs typeface="+mn-cs"/>
            </a:endParaRPr>
          </a:p>
          <a:p>
            <a:pPr marL="228600" indent="-228600">
              <a:buAutoNum type="arabicParenR"/>
            </a:pPr>
            <a:r>
              <a:rPr lang="fr-FR" sz="1200" b="0" i="0" u="none" strike="noStrike" kern="1200" baseline="0" dirty="0">
                <a:solidFill>
                  <a:schemeClr val="tx1"/>
                </a:solidFill>
                <a:effectLst/>
                <a:latin typeface="+mn-lt"/>
                <a:ea typeface="+mn-ea"/>
                <a:cs typeface="+mn-cs"/>
              </a:rPr>
              <a:t>Tu as un chien.</a:t>
            </a:r>
          </a:p>
          <a:p>
            <a:pPr marL="228600" indent="-228600">
              <a:buAutoNum type="arabicParenR"/>
            </a:pPr>
            <a:r>
              <a:rPr lang="fr-FR" sz="1200" b="0" i="0" u="none" strike="noStrike" kern="1200" baseline="0" dirty="0">
                <a:solidFill>
                  <a:schemeClr val="tx1"/>
                </a:solidFill>
                <a:effectLst/>
                <a:latin typeface="+mn-lt"/>
                <a:ea typeface="+mn-ea"/>
                <a:cs typeface="+mn-cs"/>
              </a:rPr>
              <a:t>Tu as un livre ?</a:t>
            </a:r>
          </a:p>
          <a:p>
            <a:pPr marL="228600" indent="-228600">
              <a:buAutoNum type="arabicParenR"/>
            </a:pPr>
            <a:r>
              <a:rPr lang="fr-FR" sz="1200" b="0" i="0" u="none" strike="noStrike" kern="1200" baseline="0" dirty="0">
                <a:solidFill>
                  <a:schemeClr val="tx1"/>
                </a:solidFill>
                <a:effectLst/>
                <a:latin typeface="+mn-lt"/>
                <a:ea typeface="+mn-ea"/>
                <a:cs typeface="+mn-cs"/>
              </a:rPr>
              <a:t>Tu as une r</a:t>
            </a:r>
            <a:r>
              <a:rPr lang="fr-FR" sz="1200" b="0" i="0" u="none" strike="noStrike" kern="1200" dirty="0">
                <a:solidFill>
                  <a:schemeClr val="tx1"/>
                </a:solidFill>
                <a:effectLst/>
                <a:latin typeface="+mn-lt"/>
                <a:ea typeface="+mn-ea"/>
                <a:cs typeface="+mn-cs"/>
              </a:rPr>
              <a:t>ègle.</a:t>
            </a:r>
          </a:p>
          <a:p>
            <a:pPr marL="228600" indent="-228600">
              <a:buAutoNum type="arabicParenR"/>
            </a:pPr>
            <a:r>
              <a:rPr lang="fr-FR" sz="1200" b="0" i="0" u="none" strike="noStrike" kern="1200" dirty="0">
                <a:solidFill>
                  <a:schemeClr val="tx1"/>
                </a:solidFill>
                <a:effectLst/>
                <a:latin typeface="+mn-lt"/>
                <a:ea typeface="+mn-ea"/>
                <a:cs typeface="+mn-cs"/>
              </a:rPr>
              <a:t>Tu as une photo ?</a:t>
            </a:r>
          </a:p>
          <a:p>
            <a:pPr marL="228600" indent="-228600">
              <a:buAutoNum type="arabicParenR"/>
            </a:pPr>
            <a:r>
              <a:rPr lang="fr-FR" sz="1200" b="0" i="0" u="none" strike="noStrike" kern="1200" dirty="0">
                <a:solidFill>
                  <a:schemeClr val="tx1"/>
                </a:solidFill>
                <a:effectLst/>
                <a:latin typeface="+mn-lt"/>
                <a:ea typeface="+mn-ea"/>
                <a:cs typeface="+mn-cs"/>
              </a:rPr>
              <a:t>Tu as un portable.</a:t>
            </a:r>
          </a:p>
          <a:p>
            <a:pPr marL="228600" indent="-228600">
              <a:buAutoNum type="arabicParenR"/>
            </a:pPr>
            <a:r>
              <a:rPr lang="fr-FR" sz="1200" b="0" i="0" u="none" strike="noStrike" kern="1200" baseline="0" dirty="0">
                <a:solidFill>
                  <a:schemeClr val="tx1"/>
                </a:solidFill>
                <a:effectLst/>
                <a:latin typeface="+mn-lt"/>
                <a:ea typeface="+mn-ea"/>
                <a:cs typeface="+mn-cs"/>
              </a:rPr>
              <a:t>Tu as un ordinateur ?</a:t>
            </a:r>
            <a:endParaRPr lang="fr-FR"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064E2A9-A970-48BE-B31A-B4EAD540047D}" type="slidenum">
              <a:rPr lang="en-GB" smtClean="0"/>
              <a:t>13</a:t>
            </a:fld>
            <a:endParaRPr lang="en-GB" dirty="0"/>
          </a:p>
        </p:txBody>
      </p:sp>
    </p:spTree>
    <p:extLst>
      <p:ext uri="{BB962C8B-B14F-4D97-AF65-F5344CB8AC3E}">
        <p14:creationId xmlns:p14="http://schemas.microsoft.com/office/powerpoint/2010/main" val="13617780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(two slides)</a:t>
            </a:r>
          </a:p>
          <a:p>
            <a:endParaRPr lang="en-US" b="1" dirty="0"/>
          </a:p>
          <a:p>
            <a:r>
              <a:rPr lang="en-US" b="1" dirty="0"/>
              <a:t>Aim: </a:t>
            </a:r>
            <a:r>
              <a:rPr lang="en-US" b="0" dirty="0"/>
              <a:t>to use some of this week’s new words in context.</a:t>
            </a:r>
          </a:p>
          <a:p>
            <a:endParaRPr lang="en-US" b="1" dirty="0"/>
          </a:p>
          <a:p>
            <a:r>
              <a:rPr lang="en-US" b="1" dirty="0"/>
              <a:t>Procedure:</a:t>
            </a:r>
          </a:p>
          <a:p>
            <a:r>
              <a:rPr lang="en-US" b="0" dirty="0"/>
              <a:t>1. Check understanding of the blue words in the gap fill, introduced in weeks 7.1.1.1-7.1.1.3.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fill the gaps with words, paying attention to the context. </a:t>
            </a:r>
            <a:r>
              <a:rPr lang="en-US" b="1" dirty="0"/>
              <a:t>NB: </a:t>
            </a:r>
            <a:r>
              <a:rPr lang="en-US" b="0" dirty="0"/>
              <a:t>if students query why </a:t>
            </a:r>
            <a:r>
              <a:rPr lang="en-US" b="0" i="1" dirty="0" err="1"/>
              <a:t>cher</a:t>
            </a:r>
            <a:r>
              <a:rPr lang="en-US" b="0" i="0" dirty="0"/>
              <a:t> is not presented in the feminine form, explain briefly that this is a ‘standalone adjective’ referring to ‘owning a car’, rather than describing the car itself, but don’t </a:t>
            </a:r>
            <a:r>
              <a:rPr lang="en-US" b="0" i="0" dirty="0" err="1"/>
              <a:t>labour</a:t>
            </a:r>
            <a:r>
              <a:rPr lang="en-US" b="0" i="0" dirty="0"/>
              <a:t> the point.</a:t>
            </a:r>
            <a:endParaRPr lang="en-US" b="0" dirty="0"/>
          </a:p>
          <a:p>
            <a:r>
              <a:rPr lang="en-US" b="0" dirty="0"/>
              <a:t>3. A solution is provided on the next slide.</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ah [1405]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r>
              <a:rPr lang="en-US" b="0" dirty="0"/>
              <a:t>:</a:t>
            </a:r>
            <a:br>
              <a:rPr lang="en-US" b="0" dirty="0"/>
            </a:br>
            <a:r>
              <a:rPr lang="en-US" b="0" dirty="0"/>
              <a:t>1. Read through the suggested solution.</a:t>
            </a:r>
          </a:p>
          <a:p>
            <a:r>
              <a:rPr lang="en-US" b="0" dirty="0"/>
              <a:t>2. Click to ‘disappear’ the dialogue and bring up the gapped version.</a:t>
            </a:r>
          </a:p>
          <a:p>
            <a:r>
              <a:rPr lang="en-US" b="0" dirty="0"/>
              <a:t>3. Invite pupils to try to recall the dialogue in pairs.</a:t>
            </a:r>
          </a:p>
          <a:p>
            <a:r>
              <a:rPr lang="en-US" b="0" dirty="0"/>
              <a:t>4. Click to bring back the full dialogue for a moment.</a:t>
            </a:r>
          </a:p>
          <a:p>
            <a:r>
              <a:rPr lang="en-US" b="0" dirty="0"/>
              <a:t>5. Click to ‘disappear’ the dialogue again and bring up the English translation.</a:t>
            </a:r>
          </a:p>
          <a:p>
            <a:r>
              <a:rPr lang="en-US" b="0" dirty="0"/>
              <a:t>6. Invite pupils to try to recall the French dialogue again in pairs.</a:t>
            </a:r>
          </a:p>
          <a:p>
            <a:r>
              <a:rPr lang="en-US" b="0" dirty="0"/>
              <a:t>7. Click to bring back the full dialogue.</a:t>
            </a:r>
            <a:br>
              <a:rPr lang="en-US" b="0" dirty="0"/>
            </a:b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3565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endParaRPr lang="en-GB" b="1" dirty="0"/>
          </a:p>
          <a:p>
            <a:r>
              <a:rPr lang="en-GB" b="1" dirty="0"/>
              <a:t>Aim: </a:t>
            </a:r>
            <a:r>
              <a:rPr lang="en-GB" b="0" dirty="0"/>
              <a:t>To present and practise t</a:t>
            </a:r>
            <a:r>
              <a:rPr lang="en-GB" dirty="0"/>
              <a:t>he names of the letters of the alphabet in French. </a:t>
            </a:r>
            <a:r>
              <a:rPr lang="en-GB" baseline="0" dirty="0"/>
              <a:t>As well as being of general use, e.g. to permit the giving/understanding of word spellings in the target language, this will facilitate entry into the Spelling Bee competition for those who wish to participate (see next slide but one for more details).</a:t>
            </a:r>
            <a:endParaRPr lang="en-GB" dirty="0"/>
          </a:p>
          <a:p>
            <a:endParaRPr lang="en-GB" dirty="0"/>
          </a:p>
          <a:p>
            <a:r>
              <a:rPr lang="en-GB" b="1" dirty="0"/>
              <a:t>Procedure:</a:t>
            </a:r>
          </a:p>
          <a:p>
            <a:r>
              <a:rPr lang="en-GB" b="0" dirty="0"/>
              <a:t>1. C</a:t>
            </a:r>
            <a:r>
              <a:rPr lang="en-GB" dirty="0"/>
              <a:t>lick on the letter for</a:t>
            </a:r>
            <a:r>
              <a:rPr lang="en-GB" baseline="0" dirty="0"/>
              <a:t> audio.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a:latin typeface="+mn-lt"/>
              </a:rPr>
              <a:t>2. </a:t>
            </a:r>
            <a:r>
              <a:rPr lang="en-GB" altLang="en-US" baseline="0" dirty="0">
                <a:latin typeface="Arial" panose="020B0604020202020204" pitchFamily="34" charset="0"/>
              </a:rPr>
              <a:t>Suggest a</a:t>
            </a:r>
            <a:r>
              <a:rPr lang="en-GB" altLang="en-US" dirty="0">
                <a:latin typeface="Arial" panose="020B0604020202020204" pitchFamily="34" charset="0"/>
              </a:rPr>
              <a:t> chant/song to help students memorise the alphabet. Teacher will lead first but after some practice, individuals can take on this role, or class can be split into two halves etc. Have fun with it.</a:t>
            </a: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159409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Aim: </a:t>
            </a:r>
            <a:r>
              <a:rPr lang="en-GB" altLang="en-US" b="0" dirty="0">
                <a:latin typeface="Arial" panose="020B0604020202020204" pitchFamily="34" charset="0"/>
              </a:rPr>
              <a:t>Oral production of alphabet letter names.</a:t>
            </a:r>
            <a:endParaRPr lang="en-GB" altLang="en-US" b="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b="1" dirty="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latin typeface="Arial" panose="020B0604020202020204" pitchFamily="34" charset="0"/>
              </a:rPr>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b="0" dirty="0">
                <a:latin typeface="Arial" panose="020B0604020202020204" pitchFamily="34" charset="0"/>
              </a:rPr>
              <a:t>Students pair up.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a:latin typeface="Arial" panose="020B0604020202020204" pitchFamily="34" charset="0"/>
              </a:rPr>
              <a:t>Student A chooses grid coordinates (e.g. C, X) and student B says the letter at which those coordinates meet at (e.g. 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17</a:t>
            </a:fld>
            <a:endParaRPr lang="en-GB"/>
          </a:p>
        </p:txBody>
      </p:sp>
    </p:spTree>
    <p:extLst>
      <p:ext uri="{BB962C8B-B14F-4D97-AF65-F5344CB8AC3E}">
        <p14:creationId xmlns:p14="http://schemas.microsoft.com/office/powerpoint/2010/main" val="3119172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Timing: 1 minute</a:t>
            </a:r>
          </a:p>
          <a:p>
            <a:endParaRPr lang="en-GB" altLang="en-US" b="1" dirty="0"/>
          </a:p>
          <a:p>
            <a:r>
              <a:rPr lang="en-GB" altLang="en-US" b="1" dirty="0"/>
              <a:t>Aim: </a:t>
            </a:r>
            <a:r>
              <a:rPr lang="en-GB" altLang="en-US" b="0" dirty="0"/>
              <a:t>to introduce the Foreign Language Spelling Bee, a national competition open to all schools in England.</a:t>
            </a:r>
            <a:br>
              <a:rPr lang="en-GB" altLang="en-US" b="0" dirty="0"/>
            </a:br>
            <a:br>
              <a:rPr lang="en-GB" altLang="en-US" b="0" dirty="0"/>
            </a:br>
            <a:r>
              <a:rPr lang="en-GB" altLang="en-US" b="1" dirty="0"/>
              <a:t>Procedure</a:t>
            </a:r>
            <a:r>
              <a:rPr lang="en-GB" altLang="en-US" b="0" dirty="0"/>
              <a:t>:</a:t>
            </a:r>
            <a:br>
              <a:rPr lang="en-GB" altLang="en-US" b="0" dirty="0"/>
            </a:br>
            <a:r>
              <a:rPr lang="en-GB" altLang="en-US" b="0" dirty="0"/>
              <a:t>1. Tell students that they</a:t>
            </a:r>
            <a:r>
              <a:rPr lang="en-GB" altLang="en-US" dirty="0"/>
              <a:t> may want to put themselves forward for the Spelling Bee where they have to spell words aloud within a time limit. </a:t>
            </a:r>
          </a:p>
          <a:p>
            <a:r>
              <a:rPr lang="en-GB" altLang="en-US" dirty="0"/>
              <a:t>2. Tell students that even if they don’t want to enter the competition, practising spelling words with a partner is fun and helps to speed up word retrieval, which you need for having conversations!</a:t>
            </a:r>
            <a:br>
              <a:rPr lang="en-GB" altLang="en-US" dirty="0"/>
            </a:br>
            <a:endParaRPr lang="en-GB" altLang="en-US" dirty="0"/>
          </a:p>
        </p:txBody>
      </p:sp>
      <p:sp>
        <p:nvSpPr>
          <p:cNvPr id="4" name="Slide Number Placeholder 3"/>
          <p:cNvSpPr>
            <a:spLocks noGrp="1"/>
          </p:cNvSpPr>
          <p:nvPr>
            <p:ph type="sldNum" sz="quarter" idx="10"/>
          </p:nvPr>
        </p:nvSpPr>
        <p:spPr/>
        <p:txBody>
          <a:bodyPr/>
          <a:lstStyle/>
          <a:p>
            <a:fld id="{051212F4-EB5A-464B-92EC-DACFCB1CC2CD}" type="slidenum">
              <a:rPr lang="en-GB" smtClean="0"/>
              <a:t>18</a:t>
            </a:fld>
            <a:endParaRPr lang="en-GB"/>
          </a:p>
        </p:txBody>
      </p:sp>
    </p:spTree>
    <p:extLst>
      <p:ext uri="{BB962C8B-B14F-4D97-AF65-F5344CB8AC3E}">
        <p14:creationId xmlns:p14="http://schemas.microsoft.com/office/powerpoint/2010/main" val="2489818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 minute</a:t>
            </a:r>
            <a:br>
              <a:rPr lang="en-GB" dirty="0"/>
            </a:br>
            <a:br>
              <a:rPr lang="en-GB" b="1" dirty="0"/>
            </a:br>
            <a:r>
              <a:rPr lang="en-GB" b="1" dirty="0"/>
              <a:t>Aim: </a:t>
            </a:r>
            <a:r>
              <a:rPr lang="en-GB" b="0" dirty="0"/>
              <a:t>to introduce the phrase </a:t>
            </a:r>
            <a:r>
              <a:rPr lang="en-GB" b="0" i="1" dirty="0"/>
              <a:t>Comment </a:t>
            </a:r>
            <a:r>
              <a:rPr lang="en-GB" b="0" i="1" dirty="0" err="1"/>
              <a:t>ça</a:t>
            </a:r>
            <a:r>
              <a:rPr lang="en-GB" b="0" i="1" dirty="0"/>
              <a:t> </a:t>
            </a:r>
            <a:r>
              <a:rPr lang="en-GB" b="0" i="1" dirty="0" err="1"/>
              <a:t>s'écrit</a:t>
            </a:r>
            <a:r>
              <a:rPr lang="en-GB" b="0" i="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a:t>
            </a:r>
            <a:r>
              <a:rPr lang="en-GB" b="0" i="0" dirty="0"/>
              <a:t>: </a:t>
            </a:r>
            <a:br>
              <a:rPr lang="en-GB" b="0" i="0" dirty="0"/>
            </a:br>
            <a:r>
              <a:rPr lang="en-GB" b="0" i="0" dirty="0"/>
              <a:t>1. Tell students that this phrase is a very important one to use in class when they want to check spellings with a teacher or classmate.</a:t>
            </a:r>
            <a:br>
              <a:rPr lang="en-GB" b="0" i="0" dirty="0"/>
            </a:br>
            <a:r>
              <a:rPr lang="en-GB" b="0" i="0" dirty="0"/>
              <a:t>2. Click to hear and repeat the phrase several times.</a:t>
            </a:r>
            <a:endParaRPr lang="en-GB"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39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[u]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tu</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point to someone else as though</a:t>
            </a:r>
            <a:r>
              <a:rPr lang="en-GB" b="0" baseline="0" dirty="0"/>
              <a:t> addressing him/her ‘you’</a:t>
            </a:r>
            <a:r>
              <a:rPr lang="en-GB" b="0" dirty="0"/>
              <a:t>.</a:t>
            </a:r>
            <a:br>
              <a:rPr lang="en-GB" b="0" baseline="0" dirty="0"/>
            </a:br>
            <a:r>
              <a:rPr lang="en-GB" baseline="0" dirty="0"/>
              <a:t>4. Roll back the animations and work through 1-3 again, but this time, dropping your voice completely to listen carefully to the students saying the </a:t>
            </a:r>
            <a:r>
              <a:rPr lang="en-GB" b="1" dirty="0"/>
              <a:t>[u] </a:t>
            </a:r>
            <a:r>
              <a:rPr lang="en-GB" baseline="0" dirty="0"/>
              <a:t>sound, pronouncing </a:t>
            </a:r>
            <a:r>
              <a:rPr lang="en-GB" b="0" baseline="0" dirty="0"/>
              <a:t>”</a:t>
            </a:r>
            <a:r>
              <a:rPr lang="en-GB" b="1" baseline="0" dirty="0" err="1"/>
              <a:t>tu</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tu</a:t>
            </a:r>
            <a:r>
              <a:rPr lang="en-GB" baseline="0" dirty="0"/>
              <a:t> [112]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169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dirty="0"/>
              <a:t>Recall and spelling of words learned so far.</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Procedure:</a:t>
            </a:r>
          </a:p>
          <a:p>
            <a:pPr marL="228600" indent="-228600">
              <a:buAutoNum type="arabicPeriod"/>
            </a:pPr>
            <a:r>
              <a:rPr lang="en-GB" altLang="en-US" dirty="0"/>
              <a:t>Students pair up.</a:t>
            </a:r>
          </a:p>
          <a:p>
            <a:pPr marL="228600" indent="-228600">
              <a:buAutoNum type="arabicPeriod"/>
            </a:pPr>
            <a:r>
              <a:rPr lang="en-GB" altLang="en-US" baseline="0" dirty="0"/>
              <a:t>Click to reveal a known word. </a:t>
            </a:r>
          </a:p>
          <a:p>
            <a:pPr marL="228600" indent="-228600">
              <a:buAutoNum type="arabicPeriod"/>
            </a:pPr>
            <a:r>
              <a:rPr lang="en-GB" altLang="en-US" baseline="0" dirty="0"/>
              <a:t>Student A calls in English, Student B faces away from the board, translates the word into French (saying the article for nouns, but not spelling the article) and spells the word. </a:t>
            </a:r>
          </a:p>
          <a:p>
            <a:pPr marL="228600" indent="-228600">
              <a:buAutoNum type="arabicPeriod"/>
            </a:pPr>
            <a:r>
              <a:rPr lang="en-GB" altLang="en-US" baseline="0" dirty="0"/>
              <a:t>Student A says ‘</a:t>
            </a:r>
            <a:r>
              <a:rPr lang="en-GB" altLang="en-US" baseline="0" dirty="0" err="1"/>
              <a:t>oui</a:t>
            </a:r>
            <a:r>
              <a:rPr lang="en-GB" altLang="en-US" baseline="0" dirty="0"/>
              <a:t>’ or ‘non’.</a:t>
            </a:r>
          </a:p>
          <a:p>
            <a:pPr marL="228600" indent="-228600">
              <a:buAutoNum type="arabicPeriod"/>
            </a:pPr>
            <a:r>
              <a:rPr lang="en-GB" altLang="en-US" baseline="0" dirty="0"/>
              <a:t>Student B turns round to check.</a:t>
            </a:r>
          </a:p>
          <a:p>
            <a:pPr marL="228600" indent="-228600">
              <a:buAutoNum type="arabicPeriod"/>
            </a:pPr>
            <a:r>
              <a:rPr lang="en-GB" altLang="en-US" baseline="0" dirty="0"/>
              <a:t>Swap roles (either alternate words, or a column each).</a:t>
            </a:r>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NB: alternatively, students could just test each other on recall of the whole words, using the same slide (rather than spelling the words out).  Lower proficiency learners will benefit from this additional vocabulary practice.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501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lang="en-GB" b="1" dirty="0"/>
              <a:t>[</a:t>
            </a:r>
            <a:r>
              <a:rPr lang="en-GB" b="1" dirty="0" err="1"/>
              <a:t>ou</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dirty="0"/>
              <a:t> </a:t>
            </a:r>
            <a:r>
              <a:rPr lang="en-GB" b="0" dirty="0"/>
              <a:t>first</a:t>
            </a:r>
            <a:r>
              <a:rPr lang="en-GB" b="0" baseline="0" dirty="0"/>
              <a:t> and third person singular forms of </a:t>
            </a:r>
            <a:r>
              <a:rPr lang="en-GB" b="0" i="1" baseline="0" dirty="0" err="1"/>
              <a:t>avoir</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0" dirty="0"/>
              <a:t>second </a:t>
            </a:r>
            <a:r>
              <a:rPr lang="en-GB" b="0" baseline="0" dirty="0"/>
              <a:t>person singular form of </a:t>
            </a:r>
            <a:r>
              <a:rPr lang="en-GB" b="0" i="1" baseline="0" dirty="0" err="1"/>
              <a:t>avoir</a:t>
            </a:r>
            <a:endParaRPr lang="en-GB" b="0" i="1"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7.1.1.4 (introduce) </a:t>
            </a:r>
            <a:r>
              <a:rPr lang="en-GB" dirty="0">
                <a:solidFill>
                  <a:srgbClr val="000000"/>
                </a:solidFill>
                <a:latin typeface="Century Gothic" panose="020B0502020202020204" pitchFamily="34" charset="0"/>
              </a:rPr>
              <a:t>frère [1043], </a:t>
            </a:r>
            <a:r>
              <a:rPr lang="en-GB" dirty="0" err="1">
                <a:solidFill>
                  <a:srgbClr val="000000"/>
                </a:solidFill>
                <a:latin typeface="Century Gothic" panose="020B0502020202020204" pitchFamily="34" charset="0"/>
              </a:rPr>
              <a:t>sœur</a:t>
            </a:r>
            <a:r>
              <a:rPr lang="en-GB" dirty="0">
                <a:solidFill>
                  <a:srgbClr val="000000"/>
                </a:solidFill>
                <a:latin typeface="Century Gothic" panose="020B0502020202020204" pitchFamily="34" charset="0"/>
              </a:rPr>
              <a:t> [1558], parent [546], </a:t>
            </a:r>
            <a:r>
              <a:rPr lang="en-GB" dirty="0" err="1">
                <a:solidFill>
                  <a:srgbClr val="000000"/>
                </a:solidFill>
                <a:latin typeface="Century Gothic" panose="020B0502020202020204" pitchFamily="34" charset="0"/>
              </a:rPr>
              <a:t>ouvert</a:t>
            </a:r>
            <a:r>
              <a:rPr lang="en-GB" dirty="0">
                <a:solidFill>
                  <a:srgbClr val="000000"/>
                </a:solidFill>
                <a:latin typeface="Century Gothic" panose="020B0502020202020204" pitchFamily="34" charset="0"/>
              </a:rPr>
              <a:t> [897], prudent [1529], strict [1859], </a:t>
            </a:r>
            <a:r>
              <a:rPr lang="en-GB" dirty="0" err="1">
                <a:solidFill>
                  <a:srgbClr val="000000"/>
                </a:solidFill>
                <a:latin typeface="Century Gothic" panose="020B0502020202020204" pitchFamily="34" charset="0"/>
              </a:rPr>
              <a:t>jeune</a:t>
            </a:r>
            <a:r>
              <a:rPr lang="en-GB" dirty="0">
                <a:solidFill>
                  <a:srgbClr val="000000"/>
                </a:solidFill>
                <a:latin typeface="Century Gothic" panose="020B0502020202020204" pitchFamily="34" charset="0"/>
              </a:rPr>
              <a:t> [152]</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7.1.1.1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baseline="0" dirty="0">
                <a:solidFill>
                  <a:schemeClr val="tx1"/>
                </a:solidFill>
                <a:effectLst/>
                <a:latin typeface="+mn-lt"/>
                <a:ea typeface="Calibri"/>
                <a:cs typeface="Calibri"/>
                <a:sym typeface="Calibri"/>
              </a:rPr>
              <a:t>être [5], es [5], suis [5], lire [278], écrire [382], écouter [429], parler [429], je [22], tu [112], anglais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[784], anglaise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[784], français</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[251], française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[251], grand</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[59], petit</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baseline="0" dirty="0">
                <a:solidFill>
                  <a:schemeClr val="tx1"/>
                </a:solidFill>
                <a:effectLst/>
                <a:latin typeface="+mn-lt"/>
                <a:ea typeface="Calibri"/>
                <a:cs typeface="Calibri"/>
                <a:sym typeface="Calibri"/>
              </a:rPr>
              <a:t> [138], grande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[59], petite</a:t>
            </a:r>
            <a:r>
              <a:rPr lang="fr-FR" sz="1200" b="0" i="0" u="none" strike="noStrike" kern="1200" cap="none" baseline="30000" dirty="0">
                <a:solidFill>
                  <a:schemeClr val="tx1"/>
                </a:solidFill>
                <a:effectLst/>
                <a:latin typeface="+mn-lt"/>
                <a:ea typeface="Calibri"/>
                <a:cs typeface="Calibri"/>
                <a:sym typeface="Calibri"/>
              </a:rPr>
              <a:t>2</a:t>
            </a:r>
            <a:r>
              <a:rPr lang="fr-FR" sz="1200" b="0" i="0" u="none" strike="noStrike" kern="1200" cap="none" baseline="0" dirty="0">
                <a:solidFill>
                  <a:schemeClr val="tx1"/>
                </a:solidFill>
                <a:effectLst/>
                <a:latin typeface="+mn-lt"/>
                <a:ea typeface="Calibri"/>
                <a:cs typeface="Calibri"/>
                <a:sym typeface="Calibri"/>
              </a:rPr>
              <a:t> [138], et [6], au revoir [1274], bonjour [1972]</a:t>
            </a:r>
            <a:endParaRPr lang="en-GB" sz="1200" b="0" i="0" u="none" strike="noStrike" kern="1200" cap="none" baseline="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The additional English meanings of the following words have been added to Quizlet since the creation of this resource: </a:t>
            </a:r>
            <a:r>
              <a:rPr lang="fr-FR" b="0" i="0" noProof="0" dirty="0">
                <a:solidFill>
                  <a:srgbClr val="000000"/>
                </a:solidFill>
                <a:effectLst/>
                <a:latin typeface="Arial" panose="020B0604020202020204" pitchFamily="34" charset="0"/>
              </a:rPr>
              <a:t>voici, </a:t>
            </a:r>
            <a:r>
              <a:rPr lang="fr-FR" b="0" i="1" noProof="0" dirty="0">
                <a:solidFill>
                  <a:srgbClr val="000000"/>
                </a:solidFill>
                <a:effectLst/>
                <a:latin typeface="Arial" panose="020B0604020202020204" pitchFamily="34" charset="0"/>
              </a:rPr>
              <a:t>voilà</a:t>
            </a:r>
            <a:r>
              <a:rPr lang="en-US" b="0" i="0" dirty="0">
                <a:solidFill>
                  <a:srgbClr val="000000"/>
                </a:solidFill>
                <a:effectLst/>
                <a:latin typeface="Arial" panose="020B0604020202020204" pitchFamily="34" charset="0"/>
              </a:rPr>
              <a:t>: here is, </a:t>
            </a:r>
            <a:r>
              <a:rPr lang="en-US" b="0" i="1" dirty="0">
                <a:solidFill>
                  <a:srgbClr val="000000"/>
                </a:solidFill>
                <a:effectLst/>
                <a:latin typeface="Arial" panose="020B0604020202020204" pitchFamily="34" charset="0"/>
              </a:rPr>
              <a:t>this is, there is, there are</a:t>
            </a:r>
            <a:endParaRPr lang="en-GB" sz="1200" b="0" i="1"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21</a:t>
            </a:fld>
            <a:endParaRPr lang="en-GB"/>
          </a:p>
        </p:txBody>
      </p:sp>
    </p:spTree>
    <p:extLst>
      <p:ext uri="{BB962C8B-B14F-4D97-AF65-F5344CB8AC3E}">
        <p14:creationId xmlns:p14="http://schemas.microsoft.com/office/powerpoint/2010/main" val="2265159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485033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555108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ou</a:t>
            </a:r>
            <a:r>
              <a:rPr lang="en-GB" b="1" baseline="0" dirty="0"/>
              <a:t>] </a:t>
            </a:r>
            <a:r>
              <a:rPr lang="en-GB" baseline="0" dirty="0"/>
              <a:t>and then the </a:t>
            </a:r>
            <a:r>
              <a:rPr lang="en-GB" b="1" baseline="0" dirty="0"/>
              <a:t>source</a:t>
            </a:r>
            <a:r>
              <a:rPr lang="en-GB" baseline="0" dirty="0"/>
              <a:t> word again ‘</a:t>
            </a:r>
            <a:r>
              <a:rPr lang="en-GB" b="1" baseline="0" dirty="0"/>
              <a:t>nous</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nous</a:t>
            </a:r>
            <a:r>
              <a:rPr lang="en-GB" baseline="0" dirty="0"/>
              <a:t> [31]; </a:t>
            </a:r>
            <a:r>
              <a:rPr lang="en-GB" b="1" baseline="0" dirty="0" err="1"/>
              <a:t>trouver</a:t>
            </a:r>
            <a:r>
              <a:rPr lang="en-GB" b="1" baseline="0" dirty="0"/>
              <a:t> </a:t>
            </a:r>
            <a:r>
              <a:rPr lang="en-GB" b="0" baseline="0" dirty="0"/>
              <a:t>[83]</a:t>
            </a:r>
            <a:r>
              <a:rPr lang="en-GB" baseline="0" dirty="0"/>
              <a:t> </a:t>
            </a:r>
            <a:r>
              <a:rPr lang="en-GB" b="1" baseline="0" dirty="0" err="1"/>
              <a:t>jouer</a:t>
            </a:r>
            <a:r>
              <a:rPr lang="en-GB" baseline="0" dirty="0"/>
              <a:t> [219]; </a:t>
            </a:r>
            <a:r>
              <a:rPr lang="en-GB" b="1" baseline="0" dirty="0"/>
              <a:t>bonjour</a:t>
            </a:r>
            <a:r>
              <a:rPr lang="en-GB" baseline="0" dirty="0"/>
              <a:t> [1972]; </a:t>
            </a:r>
            <a:r>
              <a:rPr lang="en-GB" b="1" baseline="0" dirty="0" err="1"/>
              <a:t>toujours</a:t>
            </a:r>
            <a:r>
              <a:rPr lang="en-GB" baseline="0" dirty="0"/>
              <a:t> [103]; </a:t>
            </a:r>
            <a:r>
              <a:rPr lang="en-GB" b="1" baseline="0" dirty="0" err="1"/>
              <a:t>douze</a:t>
            </a:r>
            <a:r>
              <a:rPr lang="en-GB" b="1" baseline="0" dirty="0"/>
              <a:t> </a:t>
            </a:r>
            <a:r>
              <a:rPr lang="en-GB" baseline="0" dirty="0"/>
              <a:t>[1664].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1030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8831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94679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production of SSC [u] and [</a:t>
            </a:r>
            <a:r>
              <a:rPr lang="en-US" b="0" dirty="0" err="1"/>
              <a:t>ou</a:t>
            </a:r>
            <a:r>
              <a:rPr lang="en-US" b="0" dirty="0"/>
              <a:t>]; to raise awareness of cross-linguistic pronunciation differences. Words chosen are cognates or near-cognates consisting of SSC [u] and [</a:t>
            </a:r>
            <a:r>
              <a:rPr lang="en-US" b="0" dirty="0" err="1"/>
              <a:t>ou</a:t>
            </a:r>
            <a:r>
              <a:rPr lang="en-US" b="0" dirty="0"/>
              <a:t>] and consonants which are equivalent or near-equivalent to the English SSC, </a:t>
            </a:r>
            <a:r>
              <a:rPr lang="en-GB" b="0" dirty="0"/>
              <a:t>purposefully chosen for unlearning the connection between the SSC and the English sound. </a:t>
            </a:r>
            <a:br>
              <a:rPr lang="en-GB" b="0" dirty="0"/>
            </a:br>
            <a:br>
              <a:rPr lang="en-GB" b="0" dirty="0"/>
            </a:br>
            <a:r>
              <a:rPr lang="en-US" b="0" dirty="0"/>
              <a:t>The pronunciation of letters ‘u’ and ‘</a:t>
            </a:r>
            <a:r>
              <a:rPr lang="en-US" b="0" dirty="0" err="1"/>
              <a:t>ou</a:t>
            </a:r>
            <a:r>
              <a:rPr lang="en-US" b="0" dirty="0"/>
              <a:t>’ in the English translations of these words varies. Students should be made aware that as the pronunciation of [u] in French is consistent, SSC equivalence with English is variable – sometimes it will differ, sometimes it will be the same.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Students work in pairs, alternately saying one of the words, following the arrows from top to bottom and listening to spot errors in their partner’s pronunciation.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Students get one point for each correct French pronunciation of the SSC and lose a point if they say the English equivalent!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3. Click on the words to check pronunciation. Students repeat.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4. Go over the meaning of the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public [285], </a:t>
            </a:r>
            <a:r>
              <a:rPr lang="en-GB" baseline="0" dirty="0" err="1"/>
              <a:t>pur</a:t>
            </a:r>
            <a:r>
              <a:rPr lang="en-GB" baseline="0" dirty="0"/>
              <a:t> [1643], </a:t>
            </a:r>
            <a:r>
              <a:rPr lang="en-GB" baseline="0" dirty="0" err="1"/>
              <a:t>mesure</a:t>
            </a:r>
            <a:r>
              <a:rPr lang="en-GB" baseline="0" dirty="0"/>
              <a:t> [262], culture [993], super [2993], </a:t>
            </a:r>
            <a:r>
              <a:rPr lang="en-GB" baseline="0" dirty="0" err="1"/>
              <a:t>adulte</a:t>
            </a:r>
            <a:r>
              <a:rPr lang="en-GB" baseline="0" dirty="0"/>
              <a:t> [1580], multiple [2072], stupide [3407], nature [542]</a:t>
            </a:r>
            <a:br>
              <a:rPr lang="en-GB" baseline="0" dirty="0"/>
            </a:br>
            <a:r>
              <a:rPr lang="en-GB" baseline="0" dirty="0"/>
              <a:t>double [574], couple [1167], couleur [1211], </a:t>
            </a:r>
            <a:r>
              <a:rPr lang="en-GB" baseline="0" dirty="0" err="1"/>
              <a:t>soupe</a:t>
            </a:r>
            <a:r>
              <a:rPr lang="en-GB" baseline="0" dirty="0"/>
              <a:t> [4563], troupe [1282], </a:t>
            </a:r>
            <a:r>
              <a:rPr lang="en-GB" baseline="0" dirty="0" err="1"/>
              <a:t>groupe</a:t>
            </a:r>
            <a:r>
              <a:rPr lang="en-GB" baseline="0" dirty="0"/>
              <a:t> [187], courage [1431], </a:t>
            </a:r>
            <a:r>
              <a:rPr lang="en-GB" baseline="0" dirty="0" err="1"/>
              <a:t>touriste</a:t>
            </a:r>
            <a:r>
              <a:rPr lang="en-GB" baseline="0" dirty="0"/>
              <a:t> [6253], routine [3120]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657754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1 minute </a:t>
            </a:r>
            <a:r>
              <a:rPr lang="en-US" b="0" dirty="0"/>
              <a:t>for three slides</a:t>
            </a:r>
            <a:br>
              <a:rPr lang="en-US" dirty="0"/>
            </a:br>
            <a:br>
              <a:rPr lang="en-US" dirty="0"/>
            </a:br>
            <a:r>
              <a:rPr lang="en-US" b="1" dirty="0"/>
              <a:t>Aim</a:t>
            </a:r>
            <a:r>
              <a:rPr lang="en-US" dirty="0"/>
              <a:t>: Productive (oral) recall of three words within a given time. This is slide 1/3.</a:t>
            </a:r>
          </a:p>
          <a:p>
            <a:endParaRPr lang="en-US" dirty="0"/>
          </a:p>
          <a:p>
            <a:r>
              <a:rPr lang="en-US" b="1" dirty="0"/>
              <a:t>Procedure:</a:t>
            </a:r>
          </a:p>
          <a:p>
            <a:pPr marL="0" indent="0">
              <a:buFont typeface="+mj-lt"/>
              <a:buNone/>
            </a:pPr>
            <a:r>
              <a:rPr lang="en-US" dirty="0"/>
              <a:t>1. Say all three words before three seconds elapse.</a:t>
            </a:r>
          </a:p>
          <a:p>
            <a:pPr marL="0" indent="0">
              <a:buFont typeface="+mj-lt"/>
              <a:buNone/>
            </a:pPr>
            <a:r>
              <a:rPr lang="en-US" dirty="0"/>
              <a:t>2. Click to reveal answers.</a:t>
            </a:r>
          </a:p>
          <a:p>
            <a:pPr marL="0" indent="0">
              <a:buFont typeface="+mj-lt"/>
              <a:buNone/>
            </a:pPr>
            <a:r>
              <a:rPr lang="en-US" dirty="0"/>
              <a:t>3. Repeat if additional practice needed.</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64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9958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[2/3]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2886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[3/3]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859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revisit vocabulary introduced in week 7.1.1.1, combined with vocabulary introduced in later weeks. To revise adjective agreement rules in preparation for extending this knowledge to nouns in the slides that follow.</a:t>
            </a:r>
            <a:endParaRPr lang="en-US" b="1" dirty="0"/>
          </a:p>
          <a:p>
            <a:endParaRPr lang="en-US" b="1" dirty="0"/>
          </a:p>
          <a:p>
            <a:r>
              <a:rPr lang="en-US" b="1" dirty="0"/>
              <a:t>Procedure:</a:t>
            </a:r>
          </a:p>
          <a:p>
            <a:pPr marL="228600" indent="-228600">
              <a:buAutoNum type="arabicPeriod"/>
            </a:pPr>
            <a:r>
              <a:rPr lang="en-US" b="0" dirty="0"/>
              <a:t>Check students understand the task instructions. Draw attention to SSC [é] in </a:t>
            </a:r>
            <a:r>
              <a:rPr lang="en-US" b="0" i="1" dirty="0" err="1"/>
              <a:t>révisions</a:t>
            </a:r>
            <a:r>
              <a:rPr lang="en-US" b="0" i="1" dirty="0"/>
              <a:t>. </a:t>
            </a:r>
          </a:p>
          <a:p>
            <a:pPr marL="228600" indent="-228600">
              <a:buAutoNum type="arabicPeriod"/>
            </a:pPr>
            <a:r>
              <a:rPr lang="en-US" b="0" i="0" dirty="0"/>
              <a:t>Ask students where they need to look to find the solutions (the end of the adjective) because </a:t>
            </a:r>
            <a:r>
              <a:rPr lang="en-US" b="0" i="0" dirty="0" err="1"/>
              <a:t>Léa</a:t>
            </a:r>
            <a:r>
              <a:rPr lang="en-US" b="0" i="0" dirty="0"/>
              <a:t> is a girl and Amir is a boy.  Alert them to the fact that sometimes it could be either, if the adjective already ends in an –e.</a:t>
            </a:r>
            <a:endParaRPr lang="en-US" b="0" i="1" dirty="0"/>
          </a:p>
          <a:p>
            <a:pPr marL="228600" indent="-228600">
              <a:buAutoNum type="arabicPeriod"/>
            </a:pPr>
            <a:r>
              <a:rPr lang="en-US" b="0" dirty="0"/>
              <a:t>Students work with a partner or individually, saying each sentence in full.</a:t>
            </a:r>
            <a:endParaRPr lang="en-US" b="0" i="0" dirty="0"/>
          </a:p>
          <a:p>
            <a:pPr marL="228600" indent="-228600">
              <a:buAutoNum type="arabicPeriod"/>
            </a:pPr>
            <a:r>
              <a:rPr lang="en-US" b="0" i="0" dirty="0"/>
              <a:t>Click to reveal the answers.</a:t>
            </a:r>
          </a:p>
          <a:p>
            <a:pPr marL="228600" indent="-228600">
              <a:buAutoNum type="arabicPeriod"/>
            </a:pPr>
            <a:r>
              <a:rPr lang="en-US" b="0" i="0" dirty="0"/>
              <a:t>Elicit oral translations of each sentence.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near-cognates used in task instructions (1 is the most frequent word in French): </a:t>
            </a:r>
            <a:br>
              <a:rPr lang="en-GB" baseline="0" dirty="0"/>
            </a:br>
            <a:r>
              <a:rPr lang="en-GB" sz="1200" b="0" i="0" u="none" strike="noStrike" kern="1200" dirty="0" err="1">
                <a:solidFill>
                  <a:schemeClr val="tx1"/>
                </a:solidFill>
                <a:effectLst/>
                <a:latin typeface="+mn-lt"/>
                <a:ea typeface="+mn-ea"/>
                <a:cs typeface="+mn-cs"/>
              </a:rPr>
              <a:t>révision</a:t>
            </a:r>
            <a:r>
              <a:rPr lang="en-GB" dirty="0"/>
              <a:t> (2748)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901732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a:t>
            </a:r>
            <a:r>
              <a:rPr lang="en-GB" b="0" dirty="0"/>
              <a:t>: to highlight the difference between the positioning of adjectives in French and English.</a:t>
            </a:r>
            <a:br>
              <a:rPr lang="en-GB" b="0" dirty="0"/>
            </a:br>
            <a:br>
              <a:rPr lang="en-GB" b="0" dirty="0"/>
            </a:br>
            <a:r>
              <a:rPr lang="en-GB" b="1" dirty="0"/>
              <a:t>Procedure</a:t>
            </a:r>
            <a:r>
              <a:rPr lang="en-GB" b="0" dirty="0"/>
              <a:t>:</a:t>
            </a:r>
          </a:p>
          <a:p>
            <a:pPr marL="228600" indent="-228600">
              <a:buAutoNum type="arabicPeriod"/>
            </a:pPr>
            <a:r>
              <a:rPr lang="en-GB" b="0" dirty="0"/>
              <a:t>Present the new information.</a:t>
            </a:r>
          </a:p>
          <a:p>
            <a:pPr marL="228600" indent="-228600">
              <a:buAutoNum type="arabicPeriod"/>
            </a:pPr>
            <a:r>
              <a:rPr lang="en-GB" b="0" dirty="0"/>
              <a:t>Click to present four examples.</a:t>
            </a:r>
          </a:p>
          <a:p>
            <a:pPr marL="228600" indent="-228600">
              <a:buAutoNum type="arabicPeriod"/>
            </a:pPr>
            <a:r>
              <a:rPr lang="en-GB" b="0" dirty="0"/>
              <a:t>Elicit the English meaning from students each time, to practise comprehension of the different word order.</a:t>
            </a:r>
          </a:p>
        </p:txBody>
      </p:sp>
      <p:sp>
        <p:nvSpPr>
          <p:cNvPr id="4" name="Slide Number Placeholder 3"/>
          <p:cNvSpPr>
            <a:spLocks noGrp="1"/>
          </p:cNvSpPr>
          <p:nvPr>
            <p:ph type="sldNum" sz="quarter" idx="10"/>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41339927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Timing: 5 minutes</a:t>
            </a:r>
          </a:p>
          <a:p>
            <a:pPr marL="0" indent="0">
              <a:buNone/>
            </a:pPr>
            <a:endParaRPr lang="en-GB" b="1" baseline="0" dirty="0"/>
          </a:p>
          <a:p>
            <a:pPr marL="0" indent="0">
              <a:buNone/>
            </a:pPr>
            <a:r>
              <a:rPr lang="en-GB" b="1" baseline="0" dirty="0"/>
              <a:t>Aim: </a:t>
            </a:r>
            <a:r>
              <a:rPr lang="en-GB" b="0" baseline="0" dirty="0"/>
              <a:t>Aural recognition of adjectives.</a:t>
            </a:r>
          </a:p>
          <a:p>
            <a:pPr marL="0" indent="0">
              <a:buNone/>
            </a:pPr>
            <a:endParaRPr lang="en-GB" b="1" baseline="0" dirty="0"/>
          </a:p>
          <a:p>
            <a:pPr marL="0" indent="0">
              <a:buNone/>
            </a:pPr>
            <a:r>
              <a:rPr lang="en-GB" b="1" baseline="0" dirty="0"/>
              <a:t>Procedure:</a:t>
            </a:r>
          </a:p>
          <a:p>
            <a:pPr marL="228600" indent="-228600">
              <a:buAutoNum type="arabicPeriod"/>
            </a:pPr>
            <a:r>
              <a:rPr lang="en-GB" b="0" baseline="0" dirty="0"/>
              <a:t>S</a:t>
            </a:r>
            <a:r>
              <a:rPr lang="en-GB" baseline="0" dirty="0"/>
              <a:t>tudents write 1-4 in their books.</a:t>
            </a:r>
          </a:p>
          <a:p>
            <a:pPr marL="228600" indent="-228600">
              <a:buAutoNum type="arabicPeriod"/>
            </a:pPr>
            <a:r>
              <a:rPr lang="en-GB" baseline="0" dirty="0"/>
              <a:t>Students write down the English for the noun and the adjective that they hear.</a:t>
            </a:r>
          </a:p>
          <a:p>
            <a:pPr marL="228600" indent="-228600">
              <a:buAutoNum type="arabicPeriod"/>
            </a:pPr>
            <a:r>
              <a:rPr lang="en-GB" baseline="0" dirty="0"/>
              <a:t>Check answers on the following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Transcript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J’ai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une</a:t>
            </a:r>
            <a:r>
              <a:rPr lang="en-GB" sz="1200" b="0" kern="1200" baseline="0" dirty="0">
                <a:solidFill>
                  <a:schemeClr val="tx1"/>
                </a:solidFill>
                <a:effectLst/>
                <a:latin typeface="+mn-lt"/>
                <a:ea typeface="+mn-ea"/>
                <a:cs typeface="+mn-cs"/>
              </a:rPr>
              <a:t> voiture </a:t>
            </a:r>
            <a:r>
              <a:rPr lang="en-GB" sz="1200" b="0" kern="1200" baseline="0" dirty="0" err="1">
                <a:solidFill>
                  <a:schemeClr val="tx1"/>
                </a:solidFill>
                <a:effectLst/>
                <a:latin typeface="+mn-lt"/>
                <a:ea typeface="+mn-ea"/>
                <a:cs typeface="+mn-cs"/>
              </a:rPr>
              <a:t>moderne</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J’ai</a:t>
            </a:r>
            <a:r>
              <a:rPr lang="en-GB" sz="1200" b="0" kern="1200" baseline="0" dirty="0">
                <a:solidFill>
                  <a:schemeClr val="tx1"/>
                </a:solidFill>
                <a:effectLst/>
                <a:latin typeface="+mn-lt"/>
                <a:ea typeface="+mn-ea"/>
                <a:cs typeface="+mn-cs"/>
              </a:rPr>
              <a:t> un </a:t>
            </a:r>
            <a:r>
              <a:rPr lang="en-GB" sz="1200" b="0" kern="1200" baseline="0" dirty="0" err="1">
                <a:solidFill>
                  <a:schemeClr val="tx1"/>
                </a:solidFill>
                <a:effectLst/>
                <a:latin typeface="+mn-lt"/>
                <a:ea typeface="+mn-ea"/>
                <a:cs typeface="+mn-cs"/>
              </a:rPr>
              <a:t>ordinateur</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rapide</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J’ai</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une</a:t>
            </a:r>
            <a:r>
              <a:rPr lang="en-GB" sz="1200" b="0" kern="1200" baseline="0" dirty="0">
                <a:solidFill>
                  <a:schemeClr val="tx1"/>
                </a:solidFill>
                <a:effectLst/>
                <a:latin typeface="+mn-lt"/>
                <a:ea typeface="+mn-ea"/>
                <a:cs typeface="+mn-cs"/>
              </a:rPr>
              <a:t> chose </a:t>
            </a:r>
            <a:r>
              <a:rPr lang="en-GB" sz="1200" b="0" kern="1200" baseline="0" dirty="0" err="1">
                <a:solidFill>
                  <a:schemeClr val="tx1"/>
                </a:solidFill>
                <a:effectLst/>
                <a:latin typeface="+mn-lt"/>
                <a:ea typeface="+mn-ea"/>
                <a:cs typeface="+mn-cs"/>
              </a:rPr>
              <a:t>française</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sz="1200" b="0" kern="1200" baseline="0" dirty="0" err="1">
                <a:solidFill>
                  <a:schemeClr val="tx1"/>
                </a:solidFill>
                <a:effectLst/>
                <a:latin typeface="+mn-lt"/>
                <a:ea typeface="+mn-ea"/>
                <a:cs typeface="+mn-cs"/>
              </a:rPr>
              <a:t>J’ai</a:t>
            </a:r>
            <a:r>
              <a:rPr lang="en-GB" sz="1200" b="0" kern="1200" baseline="0" dirty="0">
                <a:solidFill>
                  <a:schemeClr val="tx1"/>
                </a:solidFill>
                <a:effectLst/>
                <a:latin typeface="+mn-lt"/>
                <a:ea typeface="+mn-ea"/>
                <a:cs typeface="+mn-cs"/>
              </a:rPr>
              <a:t> un </a:t>
            </a:r>
            <a:r>
              <a:rPr lang="en-GB" sz="1200" b="0" kern="1200" baseline="0" dirty="0" err="1">
                <a:solidFill>
                  <a:schemeClr val="tx1"/>
                </a:solidFill>
                <a:effectLst/>
                <a:latin typeface="+mn-lt"/>
                <a:ea typeface="+mn-ea"/>
                <a:cs typeface="+mn-cs"/>
              </a:rPr>
              <a:t>vélo</a:t>
            </a:r>
            <a:r>
              <a:rPr lang="en-GB" sz="1200" b="0" kern="1200" baseline="0" dirty="0">
                <a:solidFill>
                  <a:schemeClr val="tx1"/>
                </a:solidFill>
                <a:effectLst/>
                <a:latin typeface="+mn-lt"/>
                <a:ea typeface="+mn-ea"/>
                <a:cs typeface="+mn-cs"/>
              </a:rPr>
              <a:t> </a:t>
            </a:r>
            <a:r>
              <a:rPr lang="en-GB" sz="1200" b="0" kern="1200" baseline="0" dirty="0" err="1">
                <a:solidFill>
                  <a:schemeClr val="tx1"/>
                </a:solidFill>
                <a:effectLst/>
                <a:latin typeface="+mn-lt"/>
                <a:ea typeface="+mn-ea"/>
                <a:cs typeface="+mn-cs"/>
              </a:rPr>
              <a:t>cher</a:t>
            </a:r>
            <a:r>
              <a:rPr lang="en-GB" sz="1200" b="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0" kern="1200" baseline="0" dirty="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endParaRPr lang="en-GB" sz="1200" b="0" kern="1200" dirty="0">
              <a:solidFill>
                <a:schemeClr val="tx1"/>
              </a:solidFill>
              <a:effectLst/>
              <a:latin typeface="+mn-lt"/>
              <a:ea typeface="+mn-ea"/>
              <a:cs typeface="+mn-cs"/>
            </a:endParaRPr>
          </a:p>
          <a:p>
            <a:endParaRPr lang="fr-FR" sz="1200" b="1" i="0" u="none" strike="noStrike" kern="1200" dirty="0">
              <a:solidFill>
                <a:schemeClr val="tx1"/>
              </a:solidFill>
              <a:effectLst/>
              <a:latin typeface="+mn-lt"/>
              <a:ea typeface="+mn-ea"/>
              <a:cs typeface="+mn-cs"/>
            </a:endParaRPr>
          </a:p>
          <a:p>
            <a:pPr marL="0" indent="0">
              <a:buNone/>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925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Timing: 5 minutes</a:t>
            </a:r>
          </a:p>
          <a:p>
            <a:endParaRPr lang="en-GB" b="1" baseline="0" dirty="0"/>
          </a:p>
          <a:p>
            <a:r>
              <a:rPr lang="en-GB" b="1" baseline="0" dirty="0"/>
              <a:t>Aim: </a:t>
            </a:r>
            <a:r>
              <a:rPr lang="en-GB" b="0" baseline="0" dirty="0"/>
              <a:t>to practise spoken production of vocabulary and grammar learned this week.</a:t>
            </a:r>
          </a:p>
          <a:p>
            <a:endParaRPr lang="en-GB" b="0" baseline="0" dirty="0"/>
          </a:p>
          <a:p>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 As select four things and write them down – challenge them to write them down in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cap="none" spc="0" baseline="0" dirty="0">
                <a:ln w="22225">
                  <a:solidFill>
                    <a:schemeClr val="accent2"/>
                  </a:solidFill>
                  <a:prstDash val="solid"/>
                </a:ln>
                <a:solidFill>
                  <a:schemeClr val="accent2">
                    <a:lumMod val="40000"/>
                    <a:lumOff val="60000"/>
                  </a:schemeClr>
                </a:solidFill>
                <a:effectLst/>
                <a:latin typeface="Century Gothic" panose="020B0502020202020204" pitchFamily="34" charset="0"/>
              </a:rPr>
              <a:t>Student Bs look at the board and ask 4 questions. E.g., Tu as un livre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cap="none" spc="0" baseline="0" dirty="0">
                <a:ln w="22225">
                  <a:solidFill>
                    <a:schemeClr val="accent2"/>
                  </a:solidFill>
                  <a:prstDash val="solid"/>
                </a:ln>
                <a:solidFill>
                  <a:schemeClr val="accent2">
                    <a:lumMod val="40000"/>
                    <a:lumOff val="60000"/>
                  </a:schemeClr>
                </a:solidFill>
                <a:effectLst/>
                <a:latin typeface="Century Gothic" panose="020B0502020202020204" pitchFamily="34" charset="0"/>
              </a:rPr>
              <a:t>Student As answer </a:t>
            </a:r>
            <a:r>
              <a:rPr lang="en-GB" sz="1200" b="0" cap="none" spc="0" baseline="0" dirty="0" err="1">
                <a:ln w="22225">
                  <a:solidFill>
                    <a:schemeClr val="accent2"/>
                  </a:solidFill>
                  <a:prstDash val="solid"/>
                </a:ln>
                <a:solidFill>
                  <a:schemeClr val="accent2">
                    <a:lumMod val="40000"/>
                    <a:lumOff val="60000"/>
                  </a:schemeClr>
                </a:solidFill>
                <a:effectLst/>
                <a:latin typeface="Century Gothic" panose="020B0502020202020204" pitchFamily="34" charset="0"/>
              </a:rPr>
              <a:t>Oui</a:t>
            </a:r>
            <a:r>
              <a:rPr lang="en-GB" sz="1200" b="0" cap="none" spc="0" baseline="0" dirty="0">
                <a:ln w="22225">
                  <a:solidFill>
                    <a:schemeClr val="accent2"/>
                  </a:solidFill>
                  <a:prstDash val="solid"/>
                </a:ln>
                <a:solidFill>
                  <a:schemeClr val="accent2">
                    <a:lumMod val="40000"/>
                    <a:lumOff val="60000"/>
                  </a:schemeClr>
                </a:solidFill>
                <a:effectLst/>
                <a:latin typeface="Century Gothic" panose="020B0502020202020204" pitchFamily="34" charset="0"/>
              </a:rPr>
              <a:t> or Non.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cap="none" spc="0" baseline="0" dirty="0">
                <a:ln w="22225">
                  <a:solidFill>
                    <a:schemeClr val="accent2"/>
                  </a:solidFill>
                  <a:prstDash val="solid"/>
                </a:ln>
                <a:solidFill>
                  <a:schemeClr val="accent2">
                    <a:lumMod val="40000"/>
                    <a:lumOff val="60000"/>
                  </a:schemeClr>
                </a:solidFill>
                <a:effectLst/>
                <a:latin typeface="Century Gothic" panose="020B0502020202020204" pitchFamily="34" charset="0"/>
              </a:rPr>
              <a:t>Student B gets a point for each item he has guessed correctly.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cap="none" spc="0" baseline="0" dirty="0">
                <a:ln w="22225">
                  <a:solidFill>
                    <a:schemeClr val="accent2"/>
                  </a:solidFill>
                  <a:prstDash val="solid"/>
                </a:ln>
                <a:solidFill>
                  <a:schemeClr val="accent2">
                    <a:lumMod val="40000"/>
                    <a:lumOff val="60000"/>
                  </a:schemeClr>
                </a:solidFill>
                <a:effectLst/>
                <a:latin typeface="Century Gothic" panose="020B0502020202020204" pitchFamily="34" charset="0"/>
              </a:rPr>
              <a:t>Students swap roles.</a:t>
            </a:r>
            <a:endParaRPr lang="en-US" sz="1200" b="0" cap="none" spc="0" dirty="0">
              <a:ln w="22225">
                <a:solidFill>
                  <a:schemeClr val="accent2"/>
                </a:solidFill>
                <a:prstDash val="solid"/>
              </a:ln>
              <a:solidFill>
                <a:schemeClr val="accent2">
                  <a:lumMod val="40000"/>
                  <a:lumOff val="60000"/>
                </a:schemeClr>
              </a:solidFill>
              <a:effectLst/>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4064E2A9-A970-48BE-B31A-B4EAD540047D}" type="slidenum">
              <a:rPr lang="en-GB" smtClean="0"/>
              <a:t>35</a:t>
            </a:fld>
            <a:endParaRPr lang="en-GB" dirty="0"/>
          </a:p>
        </p:txBody>
      </p:sp>
    </p:spTree>
    <p:extLst>
      <p:ext uri="{BB962C8B-B14F-4D97-AF65-F5344CB8AC3E}">
        <p14:creationId xmlns:p14="http://schemas.microsoft.com/office/powerpoint/2010/main" val="3267037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Note: In theory there is ample time for this longer written consolidation activity.  In practice, if more time is needed, the lesson could finish </a:t>
            </a:r>
            <a:r>
              <a:rPr lang="en-GB" b="1" baseline="0"/>
              <a:t>here and this </a:t>
            </a:r>
            <a:r>
              <a:rPr lang="en-GB" b="1" baseline="0" dirty="0"/>
              <a:t>activity can be considered extension, or homework, or used as a starter to a future lesson.</a:t>
            </a:r>
            <a:br>
              <a:rPr lang="en-GB" b="1" baseline="0" dirty="0"/>
            </a:br>
            <a:endParaRPr lang="en-GB" b="1" baseline="0" dirty="0"/>
          </a:p>
          <a:p>
            <a:pPr marL="0" indent="0">
              <a:buNone/>
            </a:pPr>
            <a:r>
              <a:rPr lang="en-GB" b="1" baseline="0" dirty="0"/>
              <a:t>Timing: 10 minutes</a:t>
            </a:r>
          </a:p>
          <a:p>
            <a:pPr marL="0" indent="0">
              <a:buNone/>
            </a:pPr>
            <a:endParaRPr lang="en-GB" b="1" baseline="0" dirty="0"/>
          </a:p>
          <a:p>
            <a:pPr marL="0" indent="0">
              <a:buNone/>
            </a:pPr>
            <a:r>
              <a:rPr lang="en-GB" b="1" baseline="0" dirty="0"/>
              <a:t>Aim: </a:t>
            </a:r>
            <a:r>
              <a:rPr lang="en-GB" b="0" baseline="0" dirty="0"/>
              <a:t>L1 &gt; L2 translation exercise </a:t>
            </a:r>
            <a:r>
              <a:rPr lang="en-GB" baseline="0" dirty="0"/>
              <a:t>bringing together vocabulary and grammar structures practised in this and previous lessons (</a:t>
            </a:r>
            <a:r>
              <a:rPr lang="en-GB" i="1" baseline="0" dirty="0" err="1"/>
              <a:t>j’ai</a:t>
            </a:r>
            <a:r>
              <a:rPr lang="en-GB" baseline="0" dirty="0"/>
              <a:t> and </a:t>
            </a:r>
            <a:r>
              <a:rPr lang="en-GB" i="1" baseline="0" dirty="0" err="1"/>
              <a:t>tu</a:t>
            </a:r>
            <a:r>
              <a:rPr lang="en-GB" i="1" baseline="0" dirty="0"/>
              <a:t> as</a:t>
            </a:r>
            <a:r>
              <a:rPr lang="en-GB" baseline="0" dirty="0"/>
              <a:t>, vocabulary knowledge, order of nouns &amp; adjectives, indefinite articles (un/</a:t>
            </a:r>
            <a:r>
              <a:rPr lang="en-GB" baseline="0" dirty="0" err="1"/>
              <a:t>une</a:t>
            </a:r>
            <a:r>
              <a:rPr lang="en-GB" baseline="0" dirty="0"/>
              <a:t>), adjective agreement).</a:t>
            </a:r>
          </a:p>
          <a:p>
            <a:pPr marL="0" indent="0">
              <a:buNone/>
            </a:pPr>
            <a:endParaRPr lang="en-GB" baseline="0" dirty="0"/>
          </a:p>
          <a:p>
            <a:pPr marL="0" indent="0">
              <a:buNone/>
            </a:pPr>
            <a:r>
              <a:rPr lang="en-GB" b="1" baseline="0" dirty="0"/>
              <a:t>Procedure:</a:t>
            </a:r>
          </a:p>
          <a:p>
            <a:pPr marL="0" indent="0">
              <a:buNone/>
            </a:pPr>
            <a:r>
              <a:rPr lang="en-GB" baseline="0" dirty="0"/>
              <a:t>1. Recap the grammar points outline above as ‘things to remember’ before students begin the task. </a:t>
            </a:r>
          </a:p>
          <a:p>
            <a:pPr marL="0" indent="0">
              <a:buNone/>
            </a:pPr>
            <a:r>
              <a:rPr lang="en-GB" baseline="0" dirty="0"/>
              <a:t>2. Ask students to translate the first two sentences. Give the them time and ensure these are done correctly before letting them do more. </a:t>
            </a:r>
          </a:p>
          <a:p>
            <a:pPr marL="0" indent="0">
              <a:buNone/>
            </a:pPr>
            <a:r>
              <a:rPr lang="en-GB" baseline="0" dirty="0"/>
              <a:t>3. Click to reveal answers.</a:t>
            </a:r>
          </a:p>
          <a:p>
            <a:pPr marL="0" indent="0">
              <a:buNone/>
            </a:pPr>
            <a:r>
              <a:rPr lang="en-GB" baseline="0" dirty="0"/>
              <a:t>4. Move on to the next slide which contains more challenging items.</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37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aseline="0" dirty="0"/>
              <a:t>These are extension items which require learners to remember that ‘do you’ does not have a direct translation equivalent in French. </a:t>
            </a:r>
          </a:p>
          <a:p>
            <a:pPr marL="0" indent="0">
              <a:buNone/>
            </a:pPr>
            <a:r>
              <a:rPr lang="en-GB" baseline="0" dirty="0"/>
              <a:t>Learners are expected to simply put a question mark at the end of the sentence.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168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For example, this lesson students could practise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(Article Agreement)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and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To have and to be: 1st person and 3rd person singular. </a:t>
            </a: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5073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[u] </a:t>
            </a:r>
            <a:r>
              <a:rPr lang="en-GB" baseline="0" dirty="0"/>
              <a:t>and then the </a:t>
            </a:r>
            <a:r>
              <a:rPr lang="en-GB" b="1" baseline="0" dirty="0"/>
              <a:t>source</a:t>
            </a:r>
            <a:r>
              <a:rPr lang="en-GB" baseline="0" dirty="0"/>
              <a:t> word again ‘</a:t>
            </a:r>
            <a:r>
              <a:rPr lang="en-GB" b="1" baseline="0" dirty="0" err="1"/>
              <a:t>tu</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tu</a:t>
            </a:r>
            <a:r>
              <a:rPr lang="en-GB" baseline="0" dirty="0"/>
              <a:t> [112]; </a:t>
            </a:r>
            <a:r>
              <a:rPr lang="en-GB" b="1" baseline="0" dirty="0" err="1"/>
              <a:t>salut</a:t>
            </a:r>
            <a:r>
              <a:rPr lang="en-GB" b="1" baseline="0" dirty="0"/>
              <a:t> ! </a:t>
            </a:r>
            <a:r>
              <a:rPr lang="en-GB" b="0" baseline="0" dirty="0"/>
              <a:t>[2205]</a:t>
            </a:r>
            <a:r>
              <a:rPr lang="en-GB" baseline="0" dirty="0"/>
              <a:t> </a:t>
            </a:r>
            <a:r>
              <a:rPr lang="en-GB" b="1" baseline="0" dirty="0" err="1"/>
              <a:t>vue</a:t>
            </a:r>
            <a:r>
              <a:rPr lang="en-GB" baseline="0" dirty="0"/>
              <a:t> [191]; </a:t>
            </a:r>
            <a:r>
              <a:rPr lang="en-GB" b="1" baseline="0" dirty="0"/>
              <a:t>sur</a:t>
            </a:r>
            <a:r>
              <a:rPr lang="en-GB" baseline="0" dirty="0"/>
              <a:t> [16]; </a:t>
            </a:r>
            <a:r>
              <a:rPr lang="en-GB" b="1" baseline="0" dirty="0" err="1"/>
              <a:t>amusant</a:t>
            </a:r>
            <a:r>
              <a:rPr lang="en-GB" baseline="0" dirty="0"/>
              <a:t> [4695]; </a:t>
            </a:r>
            <a:r>
              <a:rPr lang="en-GB" b="1" baseline="0" dirty="0"/>
              <a:t>utiliser </a:t>
            </a:r>
            <a:r>
              <a:rPr lang="en-GB" baseline="0" dirty="0"/>
              <a:t>[345].</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66956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84714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32419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Aural recognition of SSC [u], and revision of SSC [</a:t>
            </a:r>
            <a:r>
              <a:rPr lang="en-US" b="0" dirty="0" err="1"/>
              <a:t>eu</a:t>
            </a:r>
            <a:r>
              <a:rPr lang="en-US" b="0" dirty="0"/>
              <a:t>] introduced in week 1.1.2.</a:t>
            </a:r>
          </a:p>
          <a:p>
            <a:endParaRPr lang="en-US" b="1" dirty="0"/>
          </a:p>
          <a:p>
            <a:r>
              <a:rPr lang="en-US" b="1" dirty="0"/>
              <a:t>Procedure:</a:t>
            </a:r>
          </a:p>
          <a:p>
            <a:r>
              <a:rPr lang="en-US" b="0" dirty="0"/>
              <a:t>1. Click on a picture to hear the word said aloud.</a:t>
            </a:r>
          </a:p>
          <a:p>
            <a:r>
              <a:rPr lang="en-US" b="0" dirty="0"/>
              <a:t>2. Students point left for [u] and right for [</a:t>
            </a:r>
            <a:r>
              <a:rPr lang="en-US" b="0" dirty="0" err="1"/>
              <a:t>eu</a:t>
            </a:r>
            <a:r>
              <a:rPr lang="en-US" b="0" dirty="0"/>
              <a:t>].</a:t>
            </a:r>
          </a:p>
          <a:p>
            <a:r>
              <a:rPr lang="en-US" b="0" dirty="0"/>
              <a:t>3. Answer revealed on a click.</a:t>
            </a:r>
          </a:p>
          <a:p>
            <a:r>
              <a:rPr lang="en-US" b="0" dirty="0"/>
              <a:t>4. Clarify the meaning of the word.</a:t>
            </a:r>
          </a:p>
          <a:p>
            <a:endParaRPr lang="en-US" b="0" dirty="0"/>
          </a:p>
          <a:p>
            <a:r>
              <a:rPr lang="en-US" b="1" dirty="0"/>
              <a:t>Transcript and w</a:t>
            </a:r>
            <a:r>
              <a:rPr lang="en-GB" b="1" baseline="0" dirty="0" err="1"/>
              <a:t>ord</a:t>
            </a:r>
            <a:r>
              <a:rPr lang="en-GB" b="1" baseline="0" dirty="0"/>
              <a:t> frequency (1 is the most frequent word in French): </a:t>
            </a:r>
            <a:br>
              <a:rPr lang="en-GB" baseline="0" dirty="0"/>
            </a:br>
            <a:r>
              <a:rPr lang="en-GB" baseline="0" dirty="0"/>
              <a:t>plus [19], </a:t>
            </a:r>
            <a:r>
              <a:rPr lang="en-GB" baseline="0" dirty="0" err="1"/>
              <a:t>généreux</a:t>
            </a:r>
            <a:r>
              <a:rPr lang="en-GB" baseline="0" dirty="0"/>
              <a:t> [2015], deux [41], </a:t>
            </a:r>
            <a:r>
              <a:rPr lang="en-GB" baseline="0" dirty="0" err="1"/>
              <a:t>fameux</a:t>
            </a:r>
            <a:r>
              <a:rPr lang="en-GB" baseline="0" dirty="0"/>
              <a:t> [2060], cellule [2151], </a:t>
            </a:r>
            <a:r>
              <a:rPr lang="en-GB" baseline="0" dirty="0" err="1"/>
              <a:t>véhicule</a:t>
            </a:r>
            <a:r>
              <a:rPr lang="en-GB" baseline="0" dirty="0"/>
              <a:t> [1959], diffuser [1995], </a:t>
            </a:r>
            <a:r>
              <a:rPr lang="en-GB" baseline="0" dirty="0" err="1"/>
              <a:t>joueur</a:t>
            </a:r>
            <a:r>
              <a:rPr lang="en-GB" baseline="0" dirty="0"/>
              <a:t> [2003]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recognition of nouns and adjectives introduced this week</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sz="1200" b="0" i="0" kern="1200" baseline="0" dirty="0">
                <a:solidFill>
                  <a:schemeClr val="tx1"/>
                </a:solidFill>
                <a:effectLst/>
                <a:latin typeface="+mn-lt"/>
                <a:ea typeface="+mn-ea"/>
                <a:cs typeface="+mn-cs"/>
              </a:rPr>
              <a:t>Class repetition of the French modelled by the teacher, each French word followed by the teacher showing the written English equivalent. </a:t>
            </a:r>
            <a:endParaRPr lang="en-US" b="0" dirty="0"/>
          </a:p>
          <a:p>
            <a:r>
              <a:rPr lang="en-GB" sz="1200" b="0" i="0" kern="1200" baseline="0" dirty="0">
                <a:solidFill>
                  <a:schemeClr val="tx1"/>
                </a:solidFill>
                <a:effectLst/>
                <a:latin typeface="+mn-lt"/>
                <a:ea typeface="+mn-ea"/>
                <a:cs typeface="+mn-cs"/>
              </a:rPr>
              <a:t>2. Check the students know what type (part of speech) these words are (this will be useful later and is revision). Use the animations to illustrate which are the: a) articles or the determiners (they might know them as ‘determiners’ from primary school – both terms are fine). Remind them ‘un’ and ‘</a:t>
            </a:r>
            <a:r>
              <a:rPr lang="en-GB" sz="1200" b="0" i="0" kern="1200" baseline="0" dirty="0" err="1">
                <a:solidFill>
                  <a:schemeClr val="tx1"/>
                </a:solidFill>
                <a:effectLst/>
                <a:latin typeface="+mn-lt"/>
                <a:ea typeface="+mn-ea"/>
                <a:cs typeface="+mn-cs"/>
              </a:rPr>
              <a:t>une</a:t>
            </a:r>
            <a:r>
              <a:rPr lang="en-GB" sz="1200" b="0" i="0" kern="1200" baseline="0" dirty="0">
                <a:solidFill>
                  <a:schemeClr val="tx1"/>
                </a:solidFill>
                <a:effectLst/>
                <a:latin typeface="+mn-lt"/>
                <a:ea typeface="+mn-ea"/>
                <a:cs typeface="+mn-cs"/>
              </a:rPr>
              <a:t>’ are the words for ‘a’ and ‘an’ b) nouns c) adjectives – remind them, these words </a:t>
            </a:r>
            <a:r>
              <a:rPr lang="en-GB" sz="1200" b="0" i="1" kern="1200" baseline="0" dirty="0">
                <a:solidFill>
                  <a:schemeClr val="tx1"/>
                </a:solidFill>
                <a:effectLst/>
                <a:latin typeface="+mn-lt"/>
                <a:ea typeface="+mn-ea"/>
                <a:cs typeface="+mn-cs"/>
              </a:rPr>
              <a:t>describe nouns. </a:t>
            </a:r>
            <a:endParaRPr lang="en-GB" b="1" i="1" dirty="0"/>
          </a:p>
          <a:p>
            <a:r>
              <a:rPr lang="en-GB" b="0" dirty="0"/>
              <a:t>3. DESCRIBING WHAT A NOUN IS. Very briefly remind </a:t>
            </a:r>
            <a:r>
              <a:rPr lang="en-GB" dirty="0"/>
              <a:t>students that “nouns are the words for the ‘who’ or the ‘what’ of a sentence.  They are the words that ‘drive’ the verbs (</a:t>
            </a:r>
            <a:r>
              <a:rPr lang="en-GB" b="0" dirty="0"/>
              <a:t>the dog </a:t>
            </a:r>
            <a:r>
              <a:rPr lang="en-GB" dirty="0"/>
              <a:t>eats the food) or ‘receive’ the verbs (the dog eats </a:t>
            </a:r>
            <a:r>
              <a:rPr lang="en-GB" b="0" dirty="0"/>
              <a:t>the food). </a:t>
            </a:r>
            <a:r>
              <a:rPr lang="en-GB" dirty="0"/>
              <a:t>Nouns are things (grass, air), people (girl, Mary), or abstract ideas (peace, love), or even the idea of an action (‘running is good’).” </a:t>
            </a:r>
          </a:p>
          <a:p>
            <a:r>
              <a:rPr lang="en-GB" b="1" i="0" dirty="0"/>
              <a:t>Note. </a:t>
            </a:r>
            <a:r>
              <a:rPr lang="en-GB" b="1" i="1" dirty="0"/>
              <a:t>Notice that this definition emphasises the </a:t>
            </a:r>
            <a:r>
              <a:rPr lang="en-GB" b="1" i="1" u="sng" dirty="0"/>
              <a:t>roles of nouns in sentences</a:t>
            </a:r>
            <a:r>
              <a:rPr lang="en-GB" dirty="0"/>
              <a:t>. Definitions that just rely on ‘a noun is a thing or a person’ misleads students, because nouns are not always things or people. There is no need to dwell on this definition. Just a brief reminder here is sufficient. </a:t>
            </a:r>
            <a:endParaRPr lang="en-GB" sz="1200" b="0" i="0" kern="1200" baseline="0" dirty="0">
              <a:solidFill>
                <a:schemeClr val="tx1"/>
              </a:solidFill>
              <a:effectLst/>
              <a:latin typeface="+mn-lt"/>
              <a:ea typeface="+mn-ea"/>
              <a:cs typeface="+mn-cs"/>
            </a:endParaRPr>
          </a:p>
          <a:p>
            <a:r>
              <a:rPr lang="en-GB" sz="1200" b="0" i="0" kern="1200" baseline="0" dirty="0">
                <a:solidFill>
                  <a:schemeClr val="tx1"/>
                </a:solidFill>
                <a:effectLst/>
                <a:latin typeface="+mn-lt"/>
                <a:ea typeface="+mn-ea"/>
                <a:cs typeface="+mn-cs"/>
              </a:rPr>
              <a:t>4. French to English practice. This should provide lots of opportunities to hear and read the French. Some practice will use this slide i.e., providing the written form. Animations are provided in the slide for this. Critically, however, some practice should AURAL INPUT only. Say the French and the students either say or write down the English.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117941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96043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556810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2707286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638233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02004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80315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71710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03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37907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047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656843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30405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0852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8095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0916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62" r:id="rId3"/>
    <p:sldLayoutId id="2147483669" r:id="rId4"/>
    <p:sldLayoutId id="2147483668" r:id="rId5"/>
    <p:sldLayoutId id="2147483670" r:id="rId6"/>
    <p:sldLayoutId id="2147483671" r:id="rId7"/>
    <p:sldLayoutId id="2147483672" r:id="rId8"/>
    <p:sldLayoutId id="2147483676" r:id="rId9"/>
    <p:sldLayoutId id="2147483677" r:id="rId10"/>
    <p:sldLayoutId id="2147483674" r:id="rId11"/>
    <p:sldLayoutId id="2147483675"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audio" Target="../media/audio26.wav"/><Relationship Id="rId4" Type="http://schemas.openxmlformats.org/officeDocument/2006/relationships/audio" Target="../media/audio25.wav"/></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31.wav"/><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audio" Target="../media/audio30.wav"/><Relationship Id="rId17" Type="http://schemas.openxmlformats.org/officeDocument/2006/relationships/image" Target="../media/image22.pn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audio" Target="../media/audio29.wav"/><Relationship Id="rId5" Type="http://schemas.openxmlformats.org/officeDocument/2006/relationships/image" Target="../media/image32.png"/><Relationship Id="rId15" Type="http://schemas.openxmlformats.org/officeDocument/2006/relationships/image" Target="../media/image36.png"/><Relationship Id="rId10" Type="http://schemas.openxmlformats.org/officeDocument/2006/relationships/audio" Target="../media/audio28.wav"/><Relationship Id="rId4" Type="http://schemas.openxmlformats.org/officeDocument/2006/relationships/image" Target="../media/image31.png"/><Relationship Id="rId9" Type="http://schemas.openxmlformats.org/officeDocument/2006/relationships/audio" Target="../media/audio27.wav"/><Relationship Id="rId14" Type="http://schemas.openxmlformats.org/officeDocument/2006/relationships/audio" Target="../media/audio32.wav"/></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audio" Target="../media/audio43.wav"/><Relationship Id="rId18" Type="http://schemas.openxmlformats.org/officeDocument/2006/relationships/audio" Target="../media/audio48.wav"/><Relationship Id="rId26" Type="http://schemas.openxmlformats.org/officeDocument/2006/relationships/audio" Target="../media/audio56.wav"/><Relationship Id="rId3" Type="http://schemas.openxmlformats.org/officeDocument/2006/relationships/audio" Target="../media/audio33.wav"/><Relationship Id="rId21" Type="http://schemas.openxmlformats.org/officeDocument/2006/relationships/audio" Target="../media/audio51.wav"/><Relationship Id="rId7" Type="http://schemas.openxmlformats.org/officeDocument/2006/relationships/audio" Target="../media/audio37.wav"/><Relationship Id="rId12" Type="http://schemas.openxmlformats.org/officeDocument/2006/relationships/audio" Target="../media/audio42.wav"/><Relationship Id="rId17" Type="http://schemas.openxmlformats.org/officeDocument/2006/relationships/audio" Target="../media/audio47.wav"/><Relationship Id="rId25" Type="http://schemas.openxmlformats.org/officeDocument/2006/relationships/audio" Target="../media/audio55.wav"/><Relationship Id="rId2" Type="http://schemas.openxmlformats.org/officeDocument/2006/relationships/notesSlide" Target="../notesSlides/notesSlide16.xml"/><Relationship Id="rId16" Type="http://schemas.openxmlformats.org/officeDocument/2006/relationships/audio" Target="../media/audio46.wav"/><Relationship Id="rId20" Type="http://schemas.openxmlformats.org/officeDocument/2006/relationships/audio" Target="../media/audio50.wav"/><Relationship Id="rId1" Type="http://schemas.openxmlformats.org/officeDocument/2006/relationships/slideLayout" Target="../slideLayouts/slideLayout3.xml"/><Relationship Id="rId6" Type="http://schemas.openxmlformats.org/officeDocument/2006/relationships/audio" Target="../media/audio36.wav"/><Relationship Id="rId11" Type="http://schemas.openxmlformats.org/officeDocument/2006/relationships/audio" Target="../media/audio41.wav"/><Relationship Id="rId24" Type="http://schemas.openxmlformats.org/officeDocument/2006/relationships/audio" Target="../media/audio54.wav"/><Relationship Id="rId5" Type="http://schemas.openxmlformats.org/officeDocument/2006/relationships/audio" Target="../media/audio35.wav"/><Relationship Id="rId15" Type="http://schemas.openxmlformats.org/officeDocument/2006/relationships/audio" Target="../media/audio45.wav"/><Relationship Id="rId23" Type="http://schemas.openxmlformats.org/officeDocument/2006/relationships/audio" Target="../media/audio53.wav"/><Relationship Id="rId28" Type="http://schemas.openxmlformats.org/officeDocument/2006/relationships/audio" Target="../media/audio58.wav"/><Relationship Id="rId10" Type="http://schemas.openxmlformats.org/officeDocument/2006/relationships/audio" Target="../media/audio40.wav"/><Relationship Id="rId19" Type="http://schemas.openxmlformats.org/officeDocument/2006/relationships/audio" Target="../media/audio49.wav"/><Relationship Id="rId4" Type="http://schemas.openxmlformats.org/officeDocument/2006/relationships/audio" Target="../media/audio34.wav"/><Relationship Id="rId9" Type="http://schemas.openxmlformats.org/officeDocument/2006/relationships/audio" Target="../media/audio39.wav"/><Relationship Id="rId14" Type="http://schemas.openxmlformats.org/officeDocument/2006/relationships/audio" Target="../media/audio44.wav"/><Relationship Id="rId22" Type="http://schemas.openxmlformats.org/officeDocument/2006/relationships/audio" Target="../media/audio52.wav"/><Relationship Id="rId27" Type="http://schemas.openxmlformats.org/officeDocument/2006/relationships/audio" Target="../media/audio57.wav"/></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audio" Target="../media/audio59.wav"/><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8.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44.png"/><Relationship Id="rId4" Type="http://schemas.openxmlformats.org/officeDocument/2006/relationships/audio" Target="../media/audio61.wav"/></Relationships>
</file>

<file path=ppt/slides/_rels/slide23.xml.rels><?xml version="1.0" encoding="UTF-8" standalone="yes"?>
<Relationships xmlns="http://schemas.openxmlformats.org/package/2006/relationships"><Relationship Id="rId3" Type="http://schemas.openxmlformats.org/officeDocument/2006/relationships/audio" Target="../media/audio60.wav"/><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audio" Target="../media/audio61.wav"/></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audio" Target="../media/audio65.wav"/><Relationship Id="rId13" Type="http://schemas.openxmlformats.org/officeDocument/2006/relationships/image" Target="../media/image46.png"/><Relationship Id="rId3" Type="http://schemas.openxmlformats.org/officeDocument/2006/relationships/audio" Target="../media/audio60.wav"/><Relationship Id="rId7" Type="http://schemas.openxmlformats.org/officeDocument/2006/relationships/audio" Target="../media/audio64.wav"/><Relationship Id="rId12"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audio" Target="../media/audio63.wav"/><Relationship Id="rId11" Type="http://schemas.openxmlformats.org/officeDocument/2006/relationships/image" Target="../media/image44.png"/><Relationship Id="rId5" Type="http://schemas.openxmlformats.org/officeDocument/2006/relationships/audio" Target="../media/audio62.wav"/><Relationship Id="rId15" Type="http://schemas.openxmlformats.org/officeDocument/2006/relationships/image" Target="../media/image48.png"/><Relationship Id="rId10" Type="http://schemas.openxmlformats.org/officeDocument/2006/relationships/audio" Target="../media/audio67.wav"/><Relationship Id="rId4" Type="http://schemas.openxmlformats.org/officeDocument/2006/relationships/audio" Target="../media/audio61.wav"/><Relationship Id="rId9" Type="http://schemas.openxmlformats.org/officeDocument/2006/relationships/audio" Target="../media/audio66.wav"/><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audio" Target="../media/audio65.wav"/><Relationship Id="rId3" Type="http://schemas.openxmlformats.org/officeDocument/2006/relationships/audio" Target="../media/audio60.wav"/><Relationship Id="rId7" Type="http://schemas.openxmlformats.org/officeDocument/2006/relationships/audio" Target="../media/audio64.wav"/><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audio" Target="../media/audio63.wav"/><Relationship Id="rId11" Type="http://schemas.openxmlformats.org/officeDocument/2006/relationships/image" Target="../media/image44.png"/><Relationship Id="rId5" Type="http://schemas.openxmlformats.org/officeDocument/2006/relationships/audio" Target="../media/audio62.wav"/><Relationship Id="rId10" Type="http://schemas.openxmlformats.org/officeDocument/2006/relationships/audio" Target="../media/audio67.wav"/><Relationship Id="rId4" Type="http://schemas.openxmlformats.org/officeDocument/2006/relationships/audio" Target="../media/audio61.wav"/><Relationship Id="rId9" Type="http://schemas.openxmlformats.org/officeDocument/2006/relationships/audio" Target="../media/audio66.wav"/></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audio" Target="../media/audio73.wav"/><Relationship Id="rId13" Type="http://schemas.openxmlformats.org/officeDocument/2006/relationships/audio" Target="../media/audio78.wav"/><Relationship Id="rId18" Type="http://schemas.openxmlformats.org/officeDocument/2006/relationships/audio" Target="../media/audio83.wav"/><Relationship Id="rId3" Type="http://schemas.openxmlformats.org/officeDocument/2006/relationships/audio" Target="../media/audio68.wav"/><Relationship Id="rId7" Type="http://schemas.openxmlformats.org/officeDocument/2006/relationships/audio" Target="../media/audio72.wav"/><Relationship Id="rId12" Type="http://schemas.openxmlformats.org/officeDocument/2006/relationships/audio" Target="../media/audio77.wav"/><Relationship Id="rId17" Type="http://schemas.openxmlformats.org/officeDocument/2006/relationships/audio" Target="../media/audio82.wav"/><Relationship Id="rId2" Type="http://schemas.openxmlformats.org/officeDocument/2006/relationships/notesSlide" Target="../notesSlides/notesSlide28.xml"/><Relationship Id="rId16" Type="http://schemas.openxmlformats.org/officeDocument/2006/relationships/audio" Target="../media/audio81.wav"/><Relationship Id="rId20" Type="http://schemas.openxmlformats.org/officeDocument/2006/relationships/image" Target="../media/image50.png"/><Relationship Id="rId1" Type="http://schemas.openxmlformats.org/officeDocument/2006/relationships/slideLayout" Target="../slideLayouts/slideLayout3.xml"/><Relationship Id="rId6" Type="http://schemas.openxmlformats.org/officeDocument/2006/relationships/audio" Target="../media/audio71.wav"/><Relationship Id="rId11" Type="http://schemas.openxmlformats.org/officeDocument/2006/relationships/audio" Target="../media/audio76.wav"/><Relationship Id="rId5" Type="http://schemas.openxmlformats.org/officeDocument/2006/relationships/audio" Target="../media/audio70.wav"/><Relationship Id="rId15" Type="http://schemas.openxmlformats.org/officeDocument/2006/relationships/audio" Target="../media/audio80.wav"/><Relationship Id="rId10" Type="http://schemas.openxmlformats.org/officeDocument/2006/relationships/audio" Target="../media/audio75.wav"/><Relationship Id="rId19" Type="http://schemas.openxmlformats.org/officeDocument/2006/relationships/image" Target="../media/image49.png"/><Relationship Id="rId4" Type="http://schemas.openxmlformats.org/officeDocument/2006/relationships/audio" Target="../media/audio69.wav"/><Relationship Id="rId9" Type="http://schemas.openxmlformats.org/officeDocument/2006/relationships/audio" Target="../media/audio74.wav"/><Relationship Id="rId14" Type="http://schemas.openxmlformats.org/officeDocument/2006/relationships/audio" Target="../media/audio79.wav"/></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audio" Target="../media/audio86.wav"/><Relationship Id="rId3" Type="http://schemas.openxmlformats.org/officeDocument/2006/relationships/image" Target="../media/image61.png"/><Relationship Id="rId7" Type="http://schemas.openxmlformats.org/officeDocument/2006/relationships/audio" Target="../media/audio85.wav"/><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audio" Target="../media/audio84.wav"/><Relationship Id="rId11" Type="http://schemas.openxmlformats.org/officeDocument/2006/relationships/image" Target="../media/image63.png"/><Relationship Id="rId5" Type="http://schemas.openxmlformats.org/officeDocument/2006/relationships/image" Target="../media/image43.png"/><Relationship Id="rId10" Type="http://schemas.openxmlformats.org/officeDocument/2006/relationships/image" Target="../media/image62.png"/><Relationship Id="rId4" Type="http://schemas.openxmlformats.org/officeDocument/2006/relationships/image" Target="../media/image42.png"/><Relationship Id="rId9" Type="http://schemas.openxmlformats.org/officeDocument/2006/relationships/audio" Target="../media/audio87.wav"/></Relationships>
</file>

<file path=ppt/slides/_rels/slide3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7.png"/><Relationship Id="rId3" Type="http://schemas.openxmlformats.org/officeDocument/2006/relationships/image" Target="../media/image34.png"/><Relationship Id="rId7" Type="http://schemas.openxmlformats.org/officeDocument/2006/relationships/image" Target="../media/image43.png"/><Relationship Id="rId12"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62.png"/><Relationship Id="rId5" Type="http://schemas.openxmlformats.org/officeDocument/2006/relationships/image" Target="../media/image65.png"/><Relationship Id="rId10" Type="http://schemas.openxmlformats.org/officeDocument/2006/relationships/image" Target="../media/image30.png"/><Relationship Id="rId4" Type="http://schemas.openxmlformats.org/officeDocument/2006/relationships/image" Target="../media/image64.png"/><Relationship Id="rId9" Type="http://schemas.openxmlformats.org/officeDocument/2006/relationships/image" Target="../media/image66.png"/><Relationship Id="rId1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hyperlink" Target="https://www.rachelhawkes.com/LDPresources/Yr7French/French_Y7_Term1i_Wk5_audio.html"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70.png"/><Relationship Id="rId4" Type="http://schemas.openxmlformats.org/officeDocument/2006/relationships/hyperlink" Target="https://www.rachelhawkes.com/LDPresources/Yr7French/French_Y7_Term1i_Wk5_audio_HW_sheet.docx"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9.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image" Target="../media/image17.png"/><Relationship Id="rId18" Type="http://schemas.openxmlformats.org/officeDocument/2006/relationships/audio" Target="../media/audio17.wav"/><Relationship Id="rId3" Type="http://schemas.openxmlformats.org/officeDocument/2006/relationships/audio" Target="../media/audio9.wav"/><Relationship Id="rId7" Type="http://schemas.openxmlformats.org/officeDocument/2006/relationships/audio" Target="../media/audio11.wav"/><Relationship Id="rId12" Type="http://schemas.openxmlformats.org/officeDocument/2006/relationships/audio" Target="../media/audio14.wav"/><Relationship Id="rId17" Type="http://schemas.openxmlformats.org/officeDocument/2006/relationships/image" Target="../media/image19.png"/><Relationship Id="rId2" Type="http://schemas.openxmlformats.org/officeDocument/2006/relationships/notesSlide" Target="../notesSlides/notesSlide8.xml"/><Relationship Id="rId16" Type="http://schemas.openxmlformats.org/officeDocument/2006/relationships/audio" Target="../media/audio16.wav"/><Relationship Id="rId20"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audio" Target="../media/audio10.wav"/><Relationship Id="rId15" Type="http://schemas.openxmlformats.org/officeDocument/2006/relationships/image" Target="../media/image18.png"/><Relationship Id="rId10" Type="http://schemas.openxmlformats.org/officeDocument/2006/relationships/audio" Target="../media/audio13.wav"/><Relationship Id="rId19" Type="http://schemas.openxmlformats.org/officeDocument/2006/relationships/image" Target="../media/image20.png"/><Relationship Id="rId4" Type="http://schemas.openxmlformats.org/officeDocument/2006/relationships/image" Target="../media/image13.png"/><Relationship Id="rId9" Type="http://schemas.openxmlformats.org/officeDocument/2006/relationships/image" Target="../media/image15.png"/><Relationship Id="rId14" Type="http://schemas.openxmlformats.org/officeDocument/2006/relationships/audio" Target="../media/audio15.wav"/></Relationships>
</file>

<file path=ppt/slides/_rels/slide9.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25.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audio" Target="../media/audio21.wav"/><Relationship Id="rId11" Type="http://schemas.openxmlformats.org/officeDocument/2006/relationships/image" Target="../media/image23.png"/><Relationship Id="rId5" Type="http://schemas.openxmlformats.org/officeDocument/2006/relationships/audio" Target="../media/audio20.wav"/><Relationship Id="rId10" Type="http://schemas.openxmlformats.org/officeDocument/2006/relationships/image" Target="../media/image22.png"/><Relationship Id="rId4" Type="http://schemas.openxmlformats.org/officeDocument/2006/relationships/audio" Target="../media/audio19.wav"/><Relationship Id="rId9" Type="http://schemas.openxmlformats.org/officeDocument/2006/relationships/audio" Target="../media/audio2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extLst>
              <p:ext uri="{D42A27DB-BD31-4B8C-83A1-F6EECF244321}">
                <p14:modId xmlns:p14="http://schemas.microsoft.com/office/powerpoint/2010/main" val="3335528758"/>
              </p:ext>
            </p:extLst>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58" name="Bitmap Image" r:id="rId4" imgW="0" imgH="0" progId="Paint.Picture">
                  <p:embed/>
                </p:oleObj>
              </mc:Choice>
              <mc:Fallback>
                <p:oleObj name="Bitmap Image" r:id="rId4" imgW="0" imgH="0" progId="Paint.Picture">
                  <p:embed/>
                  <p:pic>
                    <p:nvPicPr>
                      <p:cNvPr id="0" name=""/>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EFCB1650-C76E-4436-8B29-808B0A34A293}"/>
              </a:ext>
            </a:extLst>
          </p:cNvPr>
          <p:cNvSpPr>
            <a:spLocks noGrp="1"/>
          </p:cNvSpPr>
          <p:nvPr>
            <p:ph type="body" sz="quarter" idx="12"/>
          </p:nvPr>
        </p:nvSpPr>
        <p:spPr>
          <a:xfrm>
            <a:off x="84864" y="5560219"/>
            <a:ext cx="4582931" cy="1154112"/>
          </a:xfrm>
        </p:spPr>
        <p:txBody>
          <a:bodyPr>
            <a:normAutofit fontScale="85000" lnSpcReduction="20000"/>
          </a:bodyPr>
          <a:lstStyle/>
          <a:p>
            <a:pPr>
              <a:defRPr/>
            </a:pPr>
            <a:r>
              <a:rPr lang="en-GB" sz="2100" b="1" dirty="0">
                <a:solidFill>
                  <a:prstClr val="white"/>
                </a:solidFill>
                <a:latin typeface="Century Gothic" panose="020B0502020202020204" pitchFamily="34" charset="0"/>
              </a:rPr>
              <a:t>Y7 French</a:t>
            </a:r>
            <a:br>
              <a:rPr lang="en-GB" sz="1800" b="1" dirty="0">
                <a:solidFill>
                  <a:prstClr val="white"/>
                </a:solidFill>
                <a:latin typeface="Century Gothic" panose="020B0502020202020204" pitchFamily="34" charset="0"/>
              </a:rPr>
            </a:br>
            <a:r>
              <a:rPr lang="en-GB" sz="1800" dirty="0">
                <a:solidFill>
                  <a:prstClr val="white"/>
                </a:solidFill>
                <a:latin typeface="Century Gothic" panose="020B0502020202020204" pitchFamily="34" charset="0"/>
              </a:rPr>
              <a:t>Term 1.1 - Week 4 - Lesson 7</a:t>
            </a:r>
            <a:br>
              <a:rPr lang="en-GB" sz="1800" dirty="0">
                <a:solidFill>
                  <a:prstClr val="white"/>
                </a:solidFill>
                <a:latin typeface="Century Gothic" panose="020B0502020202020204" pitchFamily="34" charset="0"/>
              </a:rPr>
            </a:br>
            <a:r>
              <a:rPr lang="en-GB" sz="1500" dirty="0">
                <a:solidFill>
                  <a:prstClr val="white"/>
                </a:solidFill>
                <a:latin typeface="Century Gothic" panose="020B0502020202020204" pitchFamily="34" charset="0"/>
              </a:rPr>
              <a:t>Stephen Owen / Rachel Hawkes / Catherine Morris</a:t>
            </a:r>
            <a:endParaRPr lang="en-GB" sz="18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600" dirty="0">
                <a:solidFill>
                  <a:prstClr val="white"/>
                </a:solidFill>
                <a:latin typeface="Century Gothic" panose="020B0502020202020204" pitchFamily="34" charset="0"/>
              </a:rPr>
              <a:t>20.05.23</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endParaRPr lang="en-GB" sz="1800" dirty="0">
              <a:solidFill>
                <a:prstClr val="white"/>
              </a:solidFill>
              <a:latin typeface="Century Gothic" panose="020B0502020202020204" pitchFamily="34" charset="0"/>
            </a:endParaRPr>
          </a:p>
          <a:p>
            <a:endParaRPr lang="en-GB" dirty="0"/>
          </a:p>
        </p:txBody>
      </p:sp>
      <p:sp>
        <p:nvSpPr>
          <p:cNvPr id="4" name="Text Placeholder 3">
            <a:extLst>
              <a:ext uri="{FF2B5EF4-FFF2-40B4-BE49-F238E27FC236}">
                <a16:creationId xmlns:a16="http://schemas.microsoft.com/office/drawing/2014/main" id="{D80F5352-B559-4222-B4BB-07813CDA2D23}"/>
              </a:ext>
            </a:extLst>
          </p:cNvPr>
          <p:cNvSpPr>
            <a:spLocks noGrp="1"/>
          </p:cNvSpPr>
          <p:nvPr>
            <p:ph type="body" sz="quarter" idx="13"/>
          </p:nvPr>
        </p:nvSpPr>
        <p:spPr>
          <a:xfrm>
            <a:off x="363537" y="2604876"/>
            <a:ext cx="4864546" cy="1154111"/>
          </a:xfrm>
        </p:spPr>
        <p:txBody>
          <a:bodyPr>
            <a:normAutofit/>
          </a:bodyPr>
          <a:lstStyle/>
          <a:p>
            <a:r>
              <a:rPr lang="en-GB" dirty="0" err="1"/>
              <a:t>avoir</a:t>
            </a:r>
            <a:r>
              <a:rPr lang="en-GB" dirty="0"/>
              <a:t> (je, </a:t>
            </a:r>
            <a:r>
              <a:rPr lang="en-GB" b="1" dirty="0" err="1"/>
              <a:t>tu</a:t>
            </a:r>
            <a:r>
              <a:rPr lang="en-GB" dirty="0"/>
              <a:t>, il/</a:t>
            </a:r>
            <a:r>
              <a:rPr lang="en-GB" dirty="0" err="1"/>
              <a:t>elle</a:t>
            </a:r>
            <a:r>
              <a:rPr lang="en-GB" dirty="0"/>
              <a:t>)</a:t>
            </a:r>
            <a:br>
              <a:rPr lang="en-GB" dirty="0"/>
            </a:br>
            <a:r>
              <a:rPr lang="en-GB" dirty="0" err="1"/>
              <a:t>l’alphabet</a:t>
            </a:r>
            <a:br>
              <a:rPr lang="en-GB" dirty="0"/>
            </a:br>
            <a:r>
              <a:rPr lang="en-GB" dirty="0"/>
              <a:t>SSC [u]</a:t>
            </a:r>
          </a:p>
        </p:txBody>
      </p:sp>
      <p:sp>
        <p:nvSpPr>
          <p:cNvPr id="5" name="Text Placeholder 4">
            <a:extLst>
              <a:ext uri="{FF2B5EF4-FFF2-40B4-BE49-F238E27FC236}">
                <a16:creationId xmlns:a16="http://schemas.microsoft.com/office/drawing/2014/main" id="{093A7E55-E14E-46F9-BAE2-6E21D96E552E}"/>
              </a:ext>
            </a:extLst>
          </p:cNvPr>
          <p:cNvSpPr>
            <a:spLocks noGrp="1"/>
          </p:cNvSpPr>
          <p:nvPr>
            <p:ph type="body" sz="quarter" idx="14"/>
          </p:nvPr>
        </p:nvSpPr>
        <p:spPr>
          <a:xfrm>
            <a:off x="363537" y="1952625"/>
            <a:ext cx="7918314" cy="844550"/>
          </a:xfrm>
        </p:spPr>
        <p:txBody>
          <a:bodyPr>
            <a:normAutofit/>
          </a:bodyPr>
          <a:lstStyle/>
          <a:p>
            <a:r>
              <a:rPr lang="en-GB" sz="3600" dirty="0"/>
              <a:t>Describing what </a:t>
            </a:r>
            <a:r>
              <a:rPr lang="en-GB" sz="3600"/>
              <a:t>people have [1]</a:t>
            </a:r>
            <a:endParaRPr lang="en-GB" sz="3600" dirty="0"/>
          </a:p>
        </p:txBody>
      </p:sp>
      <p:grpSp>
        <p:nvGrpSpPr>
          <p:cNvPr id="8" name="Group 7">
            <a:extLst>
              <a:ext uri="{FF2B5EF4-FFF2-40B4-BE49-F238E27FC236}">
                <a16:creationId xmlns:a16="http://schemas.microsoft.com/office/drawing/2014/main" id="{67AE6088-63F2-48A5-9077-3E0BC2F4E221}"/>
              </a:ext>
            </a:extLst>
          </p:cNvPr>
          <p:cNvGrpSpPr/>
          <p:nvPr/>
        </p:nvGrpSpPr>
        <p:grpSpPr>
          <a:xfrm>
            <a:off x="7305869" y="3937518"/>
            <a:ext cx="3750907" cy="2640564"/>
            <a:chOff x="7312924" y="770644"/>
            <a:chExt cx="3618494" cy="2578448"/>
          </a:xfrm>
        </p:grpSpPr>
        <p:pic>
          <p:nvPicPr>
            <p:cNvPr id="9" name="Picture 8">
              <a:extLst>
                <a:ext uri="{FF2B5EF4-FFF2-40B4-BE49-F238E27FC236}">
                  <a16:creationId xmlns:a16="http://schemas.microsoft.com/office/drawing/2014/main" id="{7C12E0C7-7EB7-4622-861E-CF3899223938}"/>
                </a:ext>
              </a:extLst>
            </p:cNvPr>
            <p:cNvPicPr>
              <a:picLocks noChangeAspect="1"/>
            </p:cNvPicPr>
            <p:nvPr/>
          </p:nvPicPr>
          <p:blipFill>
            <a:blip r:embed="rId5">
              <a:duotone>
                <a:schemeClr val="accent4">
                  <a:shade val="45000"/>
                  <a:satMod val="135000"/>
                </a:schemeClr>
                <a:prstClr val="white"/>
              </a:duotone>
            </a:blip>
            <a:stretch>
              <a:fillRect/>
            </a:stretch>
          </p:blipFill>
          <p:spPr>
            <a:xfrm>
              <a:off x="7312924" y="770644"/>
              <a:ext cx="3618494" cy="2578448"/>
            </a:xfrm>
            <a:prstGeom prst="rect">
              <a:avLst/>
            </a:prstGeom>
          </p:spPr>
        </p:pic>
        <p:pic>
          <p:nvPicPr>
            <p:cNvPr id="10" name="Picture 6" descr="Beetle, Passenger Car, Vw, Volkswagen, Car, Automobile">
              <a:extLst>
                <a:ext uri="{FF2B5EF4-FFF2-40B4-BE49-F238E27FC236}">
                  <a16:creationId xmlns:a16="http://schemas.microsoft.com/office/drawing/2014/main" id="{35B214C7-A4CB-4473-9F91-0BB1898964B7}"/>
                </a:ext>
              </a:extLst>
            </p:cNvPr>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96300" y="2606943"/>
              <a:ext cx="692843" cy="5116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Bicycle, Small, Vehicle, Bike, Cycle, Sport">
              <a:extLst>
                <a:ext uri="{FF2B5EF4-FFF2-40B4-BE49-F238E27FC236}">
                  <a16:creationId xmlns:a16="http://schemas.microsoft.com/office/drawing/2014/main" id="{1949EFF7-9284-4352-A86C-0C491D833C29}"/>
                </a:ext>
              </a:extLst>
            </p:cNvPr>
            <p:cNvPicPr>
              <a:picLocks noChangeAspect="1" noChangeArrowheads="1"/>
            </p:cNvPicPr>
            <p:nvPr/>
          </p:nvPicPr>
          <p:blipFill>
            <a:blip r:embed="rId7"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981934">
              <a:off x="8842721" y="966484"/>
              <a:ext cx="692843" cy="53581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 Placeholder 3">
            <a:extLst>
              <a:ext uri="{FF2B5EF4-FFF2-40B4-BE49-F238E27FC236}">
                <a16:creationId xmlns:a16="http://schemas.microsoft.com/office/drawing/2014/main" id="{D8DE55E6-0077-4F3C-B963-A30A5F433BD9}"/>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belongings</a:t>
            </a:r>
            <a:endParaRPr lang="en-GB" sz="4000" dirty="0"/>
          </a:p>
        </p:txBody>
      </p:sp>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7778" y="2027710"/>
            <a:ext cx="1021644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 have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 has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elle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she has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320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a:t>
            </a:r>
            <a:r>
              <a:rPr lang="en-GB" sz="3200" b="1" dirty="0">
                <a:solidFill>
                  <a:srgbClr val="002060"/>
                </a:solidFill>
                <a:latin typeface="Century Gothic" panose="020B0502020202020204" pitchFamily="34" charset="0"/>
              </a:rPr>
              <a:t>as			</a:t>
            </a:r>
            <a:r>
              <a:rPr lang="en-GB" sz="3200" dirty="0">
                <a:solidFill>
                  <a:srgbClr val="002060"/>
                </a:solidFill>
                <a:latin typeface="Century Gothic" panose="020B0502020202020204" pitchFamily="34" charset="0"/>
              </a:rPr>
              <a:t>you have</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 name="Title 3">
            <a:extLst>
              <a:ext uri="{FF2B5EF4-FFF2-40B4-BE49-F238E27FC236}">
                <a16:creationId xmlns:a16="http://schemas.microsoft.com/office/drawing/2014/main" id="{326D4BFC-F330-47E3-AD26-B31A58100AC5}"/>
              </a:ext>
            </a:extLst>
          </p:cNvPr>
          <p:cNvSpPr>
            <a:spLocks noGrp="1"/>
          </p:cNvSpPr>
          <p:nvPr>
            <p:ph type="title"/>
          </p:nvPr>
        </p:nvSpPr>
        <p:spPr>
          <a:xfrm>
            <a:off x="-1" y="213557"/>
            <a:ext cx="5426440" cy="647577"/>
          </a:xfrm>
        </p:spPr>
        <p:txBody>
          <a:bodyPr>
            <a:normAutofit/>
          </a:bodyPr>
          <a:lstStyle/>
          <a:p>
            <a:r>
              <a:rPr lang="en-GB" sz="3600" b="1" dirty="0">
                <a:solidFill>
                  <a:schemeClr val="bg1"/>
                </a:solidFill>
              </a:rPr>
              <a:t>Using the verb </a:t>
            </a:r>
            <a:r>
              <a:rPr lang="en-GB" sz="3600" b="1" i="1" dirty="0" err="1">
                <a:solidFill>
                  <a:schemeClr val="bg1"/>
                </a:solidFill>
              </a:rPr>
              <a:t>avoir</a:t>
            </a:r>
            <a:endParaRPr lang="en-GB" sz="3600" b="1" dirty="0">
              <a:solidFill>
                <a:schemeClr val="bg1"/>
              </a:solidFill>
            </a:endParaRPr>
          </a:p>
        </p:txBody>
      </p:sp>
      <p:sp>
        <p:nvSpPr>
          <p:cNvPr id="14" name="Rounded Rectangle 46">
            <a:extLst>
              <a:ext uri="{FF2B5EF4-FFF2-40B4-BE49-F238E27FC236}">
                <a16:creationId xmlns:a16="http://schemas.microsoft.com/office/drawing/2014/main" id="{1A0F3B5D-D2E6-47EA-9E60-66FB3FCDDA24}"/>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E6D18BFE-C98C-4E45-9EE7-C437DBE041F5}"/>
              </a:ext>
            </a:extLst>
          </p:cNvPr>
          <p:cNvSpPr txBox="1"/>
          <p:nvPr/>
        </p:nvSpPr>
        <p:spPr>
          <a:xfrm>
            <a:off x="180000" y="129600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talk in French about what you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the verb </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avoir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5E083017-15E2-48F5-B41D-6C7B8F7A87B8}"/>
              </a:ext>
            </a:extLst>
          </p:cNvPr>
          <p:cNvSpPr txBox="1"/>
          <p:nvPr/>
        </p:nvSpPr>
        <p:spPr>
          <a:xfrm>
            <a:off x="180000" y="3779738"/>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 ‘</a:t>
            </a:r>
            <a:r>
              <a:rPr kumimoji="0" lang="en-GB" sz="24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mn-cs"/>
              </a:rPr>
              <a:t>you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use </a:t>
            </a:r>
            <a:r>
              <a:rPr lang="en-GB" sz="2400" dirty="0">
                <a:solidFill>
                  <a:srgbClr val="002060"/>
                </a:solidFill>
                <a:latin typeface="Century Gothic" panose="020B0502020202020204" pitchFamily="34" charset="0"/>
              </a:rPr>
              <a:t>‘</a:t>
            </a:r>
            <a:r>
              <a:rPr kumimoji="0" lang="en-GB" sz="24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mn-cs"/>
              </a:rPr>
              <a:t>tu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26A5A06B-6E9A-4DA5-A3C8-C1183C4A3001}"/>
              </a:ext>
            </a:extLst>
          </p:cNvPr>
          <p:cNvSpPr txBox="1"/>
          <p:nvPr/>
        </p:nvSpPr>
        <p:spPr>
          <a:xfrm>
            <a:off x="180000" y="5344743"/>
            <a:ext cx="11729921" cy="830997"/>
          </a:xfrm>
          <a:prstGeom prst="rect">
            <a:avLst/>
          </a:prstGeom>
          <a:noFill/>
        </p:spPr>
        <p:txBody>
          <a:bodyPr wrap="square" rtlCol="0">
            <a:spAutoFit/>
          </a:bodyPr>
          <a:lstStyle/>
          <a:p>
            <a:r>
              <a:rPr lang="en-GB" sz="2400" b="1" dirty="0" err="1">
                <a:solidFill>
                  <a:srgbClr val="002060"/>
                </a:solidFill>
                <a:latin typeface="Century Gothic" panose="020B0502020202020204" pitchFamily="34" charset="0"/>
              </a:rPr>
              <a:t>J’</a:t>
            </a:r>
            <a:r>
              <a:rPr lang="en-GB" sz="2400" b="1" dirty="0" err="1">
                <a:solidFill>
                  <a:srgbClr val="FA6500"/>
                </a:solidFill>
                <a:latin typeface="Century Gothic" panose="020B0502020202020204" pitchFamily="34" charset="0"/>
              </a:rPr>
              <a:t>ai</a:t>
            </a:r>
            <a:r>
              <a:rPr lang="en-GB" sz="2400" dirty="0">
                <a:solidFill>
                  <a:srgbClr val="002060"/>
                </a:solidFill>
                <a:latin typeface="Century Gothic" panose="020B0502020202020204" pitchFamily="34" charset="0"/>
              </a:rPr>
              <a:t> un animal.	I have an pet.	</a:t>
            </a:r>
            <a:r>
              <a:rPr lang="en-GB" sz="2400" b="1" dirty="0">
                <a:solidFill>
                  <a:srgbClr val="002060"/>
                </a:solidFill>
                <a:latin typeface="Century Gothic" panose="020B0502020202020204" pitchFamily="34" charset="0"/>
              </a:rPr>
              <a:t>Tu</a:t>
            </a:r>
            <a:r>
              <a:rPr lang="en-GB" sz="2400" dirty="0">
                <a:solidFill>
                  <a:srgbClr val="002060"/>
                </a:solidFill>
                <a:latin typeface="Century Gothic" panose="020B0502020202020204" pitchFamily="34" charset="0"/>
              </a:rPr>
              <a:t> </a:t>
            </a:r>
            <a:r>
              <a:rPr lang="en-GB" sz="2400" b="1" dirty="0">
                <a:solidFill>
                  <a:srgbClr val="FA6500"/>
                </a:solidFill>
                <a:latin typeface="Century Gothic" panose="020B0502020202020204" pitchFamily="34" charset="0"/>
              </a:rPr>
              <a:t>as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vélo</a:t>
            </a:r>
            <a:r>
              <a:rPr lang="en-GB" sz="2400" dirty="0">
                <a:solidFill>
                  <a:srgbClr val="002060"/>
                </a:solidFill>
                <a:latin typeface="Century Gothic" panose="020B0502020202020204" pitchFamily="34" charset="0"/>
              </a:rPr>
              <a:t>.	You have a bike.</a:t>
            </a:r>
          </a:p>
          <a:p>
            <a:r>
              <a:rPr lang="en-GB" sz="2400" b="1" dirty="0">
                <a:solidFill>
                  <a:srgbClr val="002060"/>
                </a:solidFill>
                <a:latin typeface="Century Gothic" panose="020B0502020202020204" pitchFamily="34" charset="0"/>
              </a:rPr>
              <a:t>Il</a:t>
            </a:r>
            <a:r>
              <a:rPr lang="en-GB" sz="2400" dirty="0">
                <a:solidFill>
                  <a:srgbClr val="002060"/>
                </a:solidFill>
                <a:latin typeface="Century Gothic" panose="020B0502020202020204" pitchFamily="34" charset="0"/>
              </a:rPr>
              <a:t> </a:t>
            </a:r>
            <a:r>
              <a:rPr lang="en-GB" sz="2400" b="1" dirty="0">
                <a:solidFill>
                  <a:srgbClr val="FA6500"/>
                </a:solidFill>
                <a:latin typeface="Century Gothic" panose="020B0502020202020204" pitchFamily="34" charset="0"/>
              </a:rPr>
              <a:t>a</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chien</a:t>
            </a:r>
            <a:r>
              <a:rPr lang="en-GB" sz="2400" dirty="0">
                <a:solidFill>
                  <a:srgbClr val="002060"/>
                </a:solidFill>
                <a:latin typeface="Century Gothic" panose="020B0502020202020204" pitchFamily="34" charset="0"/>
              </a:rPr>
              <a:t>.	He has a dog.	</a:t>
            </a:r>
            <a:r>
              <a:rPr lang="en-GB" sz="2400" b="1" dirty="0">
                <a:solidFill>
                  <a:srgbClr val="002060"/>
                </a:solidFill>
                <a:latin typeface="Century Gothic" panose="020B0502020202020204" pitchFamily="34" charset="0"/>
              </a:rPr>
              <a:t>Elle</a:t>
            </a:r>
            <a:r>
              <a:rPr lang="en-GB" sz="2400" dirty="0">
                <a:solidFill>
                  <a:srgbClr val="002060"/>
                </a:solidFill>
                <a:latin typeface="Century Gothic" panose="020B0502020202020204" pitchFamily="34" charset="0"/>
              </a:rPr>
              <a:t> </a:t>
            </a:r>
            <a:r>
              <a:rPr lang="en-GB" sz="2400" b="1" dirty="0">
                <a:solidFill>
                  <a:srgbClr val="FA6500"/>
                </a:solidFill>
                <a:latin typeface="Century Gothic" panose="020B0502020202020204" pitchFamily="34" charset="0"/>
              </a:rPr>
              <a:t>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idée.	She has an idea.</a:t>
            </a:r>
          </a:p>
        </p:txBody>
      </p:sp>
      <p:sp>
        <p:nvSpPr>
          <p:cNvPr id="6" name="TextBox 5">
            <a:extLst>
              <a:ext uri="{FF2B5EF4-FFF2-40B4-BE49-F238E27FC236}">
                <a16:creationId xmlns:a16="http://schemas.microsoft.com/office/drawing/2014/main" id="{02310C78-DC76-4949-90F6-4A2E75532628}"/>
              </a:ext>
            </a:extLst>
          </p:cNvPr>
          <p:cNvSpPr txBox="1"/>
          <p:nvPr/>
        </p:nvSpPr>
        <p:spPr>
          <a:xfrm>
            <a:off x="3344450" y="2132498"/>
            <a:ext cx="1240076" cy="430887"/>
          </a:xfrm>
          <a:prstGeom prst="rect">
            <a:avLst/>
          </a:prstGeom>
          <a:solidFill>
            <a:schemeClr val="bg1"/>
          </a:solidFill>
        </p:spPr>
        <p:txBody>
          <a:bodyPr wrap="square" tIns="0" bIns="0" rtlCol="0">
            <a:spAutoFit/>
          </a:bodyPr>
          <a:lstStyle/>
          <a:p>
            <a:r>
              <a:rPr lang="en-GB" sz="2800" dirty="0">
                <a:solidFill>
                  <a:schemeClr val="accent1">
                    <a:lumMod val="50000"/>
                  </a:schemeClr>
                </a:solidFill>
                <a:latin typeface="Century Gothic" panose="020B0502020202020204" pitchFamily="34" charset="0"/>
              </a:rPr>
              <a:t>_____</a:t>
            </a:r>
          </a:p>
        </p:txBody>
      </p:sp>
      <p:sp>
        <p:nvSpPr>
          <p:cNvPr id="20" name="TextBox 19">
            <a:extLst>
              <a:ext uri="{FF2B5EF4-FFF2-40B4-BE49-F238E27FC236}">
                <a16:creationId xmlns:a16="http://schemas.microsoft.com/office/drawing/2014/main" id="{BD8772ED-F802-470B-A64B-31AAA1085D3B}"/>
              </a:ext>
            </a:extLst>
          </p:cNvPr>
          <p:cNvSpPr txBox="1"/>
          <p:nvPr/>
        </p:nvSpPr>
        <p:spPr>
          <a:xfrm>
            <a:off x="3344450" y="2595899"/>
            <a:ext cx="1240076" cy="430887"/>
          </a:xfrm>
          <a:prstGeom prst="rect">
            <a:avLst/>
          </a:prstGeom>
          <a:solidFill>
            <a:schemeClr val="bg1"/>
          </a:solidFill>
        </p:spPr>
        <p:txBody>
          <a:bodyPr wrap="square" tIns="0" bIns="0" rtlCol="0">
            <a:spAutoFit/>
          </a:bodyPr>
          <a:lstStyle/>
          <a:p>
            <a:r>
              <a:rPr lang="en-GB" sz="2800" dirty="0">
                <a:solidFill>
                  <a:schemeClr val="accent1">
                    <a:lumMod val="50000"/>
                  </a:schemeClr>
                </a:solidFill>
                <a:latin typeface="Century Gothic" panose="020B0502020202020204" pitchFamily="34" charset="0"/>
              </a:rPr>
              <a:t>_____</a:t>
            </a:r>
          </a:p>
        </p:txBody>
      </p:sp>
      <p:sp>
        <p:nvSpPr>
          <p:cNvPr id="21" name="TextBox 20">
            <a:extLst>
              <a:ext uri="{FF2B5EF4-FFF2-40B4-BE49-F238E27FC236}">
                <a16:creationId xmlns:a16="http://schemas.microsoft.com/office/drawing/2014/main" id="{DB621860-55FF-43A5-ACA8-87C4C93FB9EF}"/>
              </a:ext>
            </a:extLst>
          </p:cNvPr>
          <p:cNvSpPr txBox="1"/>
          <p:nvPr/>
        </p:nvSpPr>
        <p:spPr>
          <a:xfrm>
            <a:off x="3344450" y="3069768"/>
            <a:ext cx="1240076" cy="430887"/>
          </a:xfrm>
          <a:prstGeom prst="rect">
            <a:avLst/>
          </a:prstGeom>
          <a:solidFill>
            <a:schemeClr val="bg1"/>
          </a:solidFill>
        </p:spPr>
        <p:txBody>
          <a:bodyPr wrap="square" tIns="0" bIns="0" rtlCol="0">
            <a:spAutoFit/>
          </a:bodyPr>
          <a:lstStyle/>
          <a:p>
            <a:r>
              <a:rPr lang="en-GB" sz="2800" dirty="0">
                <a:solidFill>
                  <a:schemeClr val="accent1">
                    <a:lumMod val="50000"/>
                  </a:schemeClr>
                </a:solidFill>
                <a:latin typeface="Century Gothic" panose="020B0502020202020204" pitchFamily="34" charset="0"/>
              </a:rPr>
              <a:t>_____</a:t>
            </a:r>
          </a:p>
        </p:txBody>
      </p:sp>
      <p:sp>
        <p:nvSpPr>
          <p:cNvPr id="22" name="TextBox 21">
            <a:extLst>
              <a:ext uri="{FF2B5EF4-FFF2-40B4-BE49-F238E27FC236}">
                <a16:creationId xmlns:a16="http://schemas.microsoft.com/office/drawing/2014/main" id="{4B987F40-A534-4BD0-98A4-E0BEC2F67AE9}"/>
              </a:ext>
            </a:extLst>
          </p:cNvPr>
          <p:cNvSpPr txBox="1"/>
          <p:nvPr/>
        </p:nvSpPr>
        <p:spPr>
          <a:xfrm>
            <a:off x="3344450" y="4511448"/>
            <a:ext cx="1240076" cy="430887"/>
          </a:xfrm>
          <a:prstGeom prst="rect">
            <a:avLst/>
          </a:prstGeom>
          <a:solidFill>
            <a:schemeClr val="bg1"/>
          </a:solidFill>
        </p:spPr>
        <p:txBody>
          <a:bodyPr wrap="square" tIns="0" bIns="0" rtlCol="0">
            <a:spAutoFit/>
          </a:bodyPr>
          <a:lstStyle/>
          <a:p>
            <a:r>
              <a:rPr lang="en-GB" sz="2800" dirty="0">
                <a:solidFill>
                  <a:schemeClr val="accent1">
                    <a:lumMod val="50000"/>
                  </a:schemeClr>
                </a:solidFill>
                <a:latin typeface="Century Gothic" panose="020B0502020202020204" pitchFamily="34" charset="0"/>
              </a:rPr>
              <a:t>_____</a:t>
            </a:r>
          </a:p>
        </p:txBody>
      </p:sp>
      <p:sp>
        <p:nvSpPr>
          <p:cNvPr id="23" name="Speech Bubble: Rectangle with Corners Rounded 22">
            <a:extLst>
              <a:ext uri="{FF2B5EF4-FFF2-40B4-BE49-F238E27FC236}">
                <a16:creationId xmlns:a16="http://schemas.microsoft.com/office/drawing/2014/main" id="{CEE804C6-2822-4735-A510-5FD4CF036508}"/>
              </a:ext>
            </a:extLst>
          </p:cNvPr>
          <p:cNvSpPr/>
          <p:nvPr/>
        </p:nvSpPr>
        <p:spPr>
          <a:xfrm>
            <a:off x="9369376" y="2861005"/>
            <a:ext cx="2415285" cy="2318481"/>
          </a:xfrm>
          <a:prstGeom prst="wedgeRoundRectCallout">
            <a:avLst>
              <a:gd name="adj1" fmla="val -61285"/>
              <a:gd name="adj2" fmla="val 20899"/>
              <a:gd name="adj3" fmla="val 16667"/>
            </a:avLst>
          </a:prstGeom>
          <a:solidFill>
            <a:srgbClr val="0055A4"/>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r>
              <a:rPr lang="en-GB" sz="2200" b="1" dirty="0">
                <a:latin typeface="Century Gothic" panose="020B0502020202020204" pitchFamily="34" charset="0"/>
              </a:rPr>
              <a:t>Tu a</a:t>
            </a:r>
            <a:r>
              <a:rPr lang="en-GB" sz="2200" b="1" u="sng" dirty="0">
                <a:latin typeface="Century Gothic" panose="020B0502020202020204" pitchFamily="34" charset="0"/>
              </a:rPr>
              <a:t>s</a:t>
            </a:r>
          </a:p>
          <a:p>
            <a:pPr algn="ctr"/>
            <a:r>
              <a:rPr lang="en-GB" sz="2200" b="1" dirty="0">
                <a:latin typeface="Century Gothic" panose="020B0502020202020204" pitchFamily="34" charset="0"/>
              </a:rPr>
              <a:t>Don’t </a:t>
            </a:r>
            <a:r>
              <a:rPr lang="en-GB" sz="2200" dirty="0">
                <a:latin typeface="Century Gothic" panose="020B0502020202020204" pitchFamily="34" charset="0"/>
              </a:rPr>
              <a:t>say the final –s!</a:t>
            </a:r>
            <a:endParaRPr lang="en-GB" sz="2200" b="1" dirty="0">
              <a:latin typeface="Century Gothic" panose="020B0502020202020204" pitchFamily="34" charset="0"/>
            </a:endParaRPr>
          </a:p>
          <a:p>
            <a:pPr algn="ctr"/>
            <a:endParaRPr lang="en-GB" sz="3800" b="1" dirty="0">
              <a:latin typeface="Century Gothic" panose="020B0502020202020204" pitchFamily="34" charset="0"/>
            </a:endParaRPr>
          </a:p>
        </p:txBody>
      </p:sp>
      <p:pic>
        <p:nvPicPr>
          <p:cNvPr id="24" name="Picture 23" descr="Quiet Sign Clip Art">
            <a:extLst>
              <a:ext uri="{FF2B5EF4-FFF2-40B4-BE49-F238E27FC236}">
                <a16:creationId xmlns:a16="http://schemas.microsoft.com/office/drawing/2014/main" id="{16B26A58-F356-45F5-9DF7-85F0A3695C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152" y="3069768"/>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7D7881B-E8B9-4F28-B018-148FDDF1C21C}"/>
              </a:ext>
            </a:extLst>
          </p:cNvPr>
          <p:cNvSpPr/>
          <p:nvPr/>
        </p:nvSpPr>
        <p:spPr>
          <a:xfrm>
            <a:off x="2983043" y="5396459"/>
            <a:ext cx="2278505" cy="3882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a:extLst>
              <a:ext uri="{FF2B5EF4-FFF2-40B4-BE49-F238E27FC236}">
                <a16:creationId xmlns:a16="http://schemas.microsoft.com/office/drawing/2014/main" id="{CE0CE6F4-F82C-4742-AF0F-550D749D08A4}"/>
              </a:ext>
            </a:extLst>
          </p:cNvPr>
          <p:cNvSpPr/>
          <p:nvPr/>
        </p:nvSpPr>
        <p:spPr>
          <a:xfrm>
            <a:off x="8369391" y="5388249"/>
            <a:ext cx="2834831" cy="3882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17">
            <a:extLst>
              <a:ext uri="{FF2B5EF4-FFF2-40B4-BE49-F238E27FC236}">
                <a16:creationId xmlns:a16="http://schemas.microsoft.com/office/drawing/2014/main" id="{E134AA03-876E-4BA8-9102-FE523B610621}"/>
              </a:ext>
            </a:extLst>
          </p:cNvPr>
          <p:cNvSpPr/>
          <p:nvPr/>
        </p:nvSpPr>
        <p:spPr>
          <a:xfrm>
            <a:off x="2825235" y="5776458"/>
            <a:ext cx="2278505" cy="3882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Rounded Corners 24">
            <a:extLst>
              <a:ext uri="{FF2B5EF4-FFF2-40B4-BE49-F238E27FC236}">
                <a16:creationId xmlns:a16="http://schemas.microsoft.com/office/drawing/2014/main" id="{A91A452A-2903-42A3-B4F0-6D2564596270}"/>
              </a:ext>
            </a:extLst>
          </p:cNvPr>
          <p:cNvSpPr/>
          <p:nvPr/>
        </p:nvSpPr>
        <p:spPr>
          <a:xfrm>
            <a:off x="8511226" y="5831037"/>
            <a:ext cx="2692996" cy="38820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5986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6" grpId="0" animBg="1"/>
      <p:bldP spid="20" grpId="0" animBg="1"/>
      <p:bldP spid="21" grpId="0" animBg="1"/>
      <p:bldP spid="22" grpId="0" animBg="1"/>
      <p:bldP spid="22" grpId="1" animBg="1"/>
      <p:bldP spid="23" grpId="0" animBg="1"/>
      <p:bldP spid="4" grpId="0" animBg="1"/>
      <p:bldP spid="17" grpId="0" animBg="1"/>
      <p:bldP spid="18"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823CE1F1-7627-4EA6-BA59-AC4974E8FC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3952" y="-254862"/>
            <a:ext cx="1584413" cy="1584413"/>
          </a:xfrm>
          <a:prstGeom prst="rect">
            <a:avLst/>
          </a:prstGeom>
        </p:spPr>
      </p:pic>
      <p:sp>
        <p:nvSpPr>
          <p:cNvPr id="17" name="Title 3">
            <a:extLst>
              <a:ext uri="{FF2B5EF4-FFF2-40B4-BE49-F238E27FC236}">
                <a16:creationId xmlns:a16="http://schemas.microsoft.com/office/drawing/2014/main" id="{4ECE66A5-02EA-41A7-A387-B0E7726C6049}"/>
              </a:ext>
            </a:extLst>
          </p:cNvPr>
          <p:cNvSpPr>
            <a:spLocks noGrp="1"/>
          </p:cNvSpPr>
          <p:nvPr>
            <p:ph type="title"/>
          </p:nvPr>
        </p:nvSpPr>
        <p:spPr>
          <a:xfrm>
            <a:off x="0" y="213557"/>
            <a:ext cx="5164432" cy="647577"/>
          </a:xfrm>
        </p:spPr>
        <p:txBody>
          <a:bodyPr>
            <a:normAutofit/>
          </a:bodyPr>
          <a:lstStyle/>
          <a:p>
            <a:r>
              <a:rPr lang="en-GB" sz="3600" b="1" dirty="0" err="1">
                <a:solidFill>
                  <a:schemeClr val="bg1"/>
                </a:solidFill>
              </a:rPr>
              <a:t>Léa</a:t>
            </a:r>
            <a:r>
              <a:rPr lang="en-GB" sz="3600" b="1" dirty="0">
                <a:solidFill>
                  <a:schemeClr val="bg1"/>
                </a:solidFill>
              </a:rPr>
              <a:t> a un message !</a:t>
            </a:r>
          </a:p>
        </p:txBody>
      </p:sp>
      <p:graphicFrame>
        <p:nvGraphicFramePr>
          <p:cNvPr id="20" name="Content Placeholder 4">
            <a:extLst>
              <a:ext uri="{FF2B5EF4-FFF2-40B4-BE49-F238E27FC236}">
                <a16:creationId xmlns:a16="http://schemas.microsoft.com/office/drawing/2014/main" id="{E4E699BB-51E7-4DD7-B67E-BF86AB702540}"/>
              </a:ext>
            </a:extLst>
          </p:cNvPr>
          <p:cNvGraphicFramePr>
            <a:graphicFrameLocks noGrp="1"/>
          </p:cNvGraphicFramePr>
          <p:nvPr>
            <p:ph idx="4294967295"/>
            <p:extLst>
              <p:ext uri="{D42A27DB-BD31-4B8C-83A1-F6EECF244321}">
                <p14:modId xmlns:p14="http://schemas.microsoft.com/office/powerpoint/2010/main" val="120879497"/>
              </p:ext>
            </p:extLst>
          </p:nvPr>
        </p:nvGraphicFramePr>
        <p:xfrm>
          <a:off x="285544" y="1311646"/>
          <a:ext cx="8369131" cy="4234707"/>
        </p:xfrm>
        <a:graphic>
          <a:graphicData uri="http://schemas.openxmlformats.org/drawingml/2006/table">
            <a:tbl>
              <a:tblPr firstRow="1" bandRow="1">
                <a:tableStyleId>{5C22544A-7EE6-4342-B048-85BDC9FD1C3A}</a:tableStyleId>
              </a:tblPr>
              <a:tblGrid>
                <a:gridCol w="703892">
                  <a:extLst>
                    <a:ext uri="{9D8B030D-6E8A-4147-A177-3AD203B41FA5}">
                      <a16:colId xmlns:a16="http://schemas.microsoft.com/office/drawing/2014/main" val="2548973513"/>
                    </a:ext>
                  </a:extLst>
                </a:gridCol>
                <a:gridCol w="3476011">
                  <a:extLst>
                    <a:ext uri="{9D8B030D-6E8A-4147-A177-3AD203B41FA5}">
                      <a16:colId xmlns:a16="http://schemas.microsoft.com/office/drawing/2014/main" val="2775102314"/>
                    </a:ext>
                  </a:extLst>
                </a:gridCol>
                <a:gridCol w="680483">
                  <a:extLst>
                    <a:ext uri="{9D8B030D-6E8A-4147-A177-3AD203B41FA5}">
                      <a16:colId xmlns:a16="http://schemas.microsoft.com/office/drawing/2014/main" val="3028703937"/>
                    </a:ext>
                  </a:extLst>
                </a:gridCol>
                <a:gridCol w="3508745">
                  <a:extLst>
                    <a:ext uri="{9D8B030D-6E8A-4147-A177-3AD203B41FA5}">
                      <a16:colId xmlns:a16="http://schemas.microsoft.com/office/drawing/2014/main" val="1859025906"/>
                    </a:ext>
                  </a:extLst>
                </a:gridCol>
              </a:tblGrid>
              <a:tr h="1903894">
                <a:tc gridSpan="4">
                  <a:txBody>
                    <a:bodyPr/>
                    <a:lstStyle/>
                    <a:p>
                      <a:pPr lvl="0">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L</a:t>
                      </a:r>
                      <a:r>
                        <a:rPr lang="en-GB" sz="2000" b="0" dirty="0" err="1">
                          <a:solidFill>
                            <a:srgbClr val="0055A5"/>
                          </a:solidFill>
                          <a:latin typeface="Century Gothic" panose="020B0502020202020204" pitchFamily="34" charset="0"/>
                        </a:rPr>
                        <a:t>éa</a:t>
                      </a:r>
                      <a:r>
                        <a:rPr lang="en-GB" sz="2000" b="0" dirty="0">
                          <a:solidFill>
                            <a:srgbClr val="0055A5"/>
                          </a:solidFill>
                          <a:latin typeface="Century Gothic" panose="020B0502020202020204" pitchFamily="34" charset="0"/>
                        </a:rPr>
                        <a:t> writes to Amir about what she has </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I </a:t>
                      </a:r>
                      <a:r>
                        <a:rPr lang="en-GB" sz="2000" b="0" dirty="0">
                          <a:solidFill>
                            <a:srgbClr val="0055A5"/>
                          </a:solidFill>
                          <a:latin typeface="Century Gothic" panose="020B0502020202020204" pitchFamily="34" charset="0"/>
                        </a:rPr>
                        <a:t>have</a:t>
                      </a:r>
                      <a:r>
                        <a:rPr kumimoji="0" lang="en-GB" sz="2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j’ai</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and what he has (</a:t>
                      </a:r>
                      <a:r>
                        <a:rPr kumimoji="0" lang="en-GB" sz="2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have - </a:t>
                      </a: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as).</a:t>
                      </a:r>
                    </a:p>
                    <a:p>
                      <a:pPr lvl="0">
                        <a:defRPr/>
                      </a:pP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Her computer has a bug! It deleted the pronouns: je/j’ (</a:t>
                      </a:r>
                      <a:r>
                        <a:rPr kumimoji="0" lang="en-GB" sz="2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I</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and </a:t>
                      </a:r>
                      <a:r>
                        <a:rPr kumimoji="0" lang="en-GB" sz="2000" b="0" i="0" u="none" strike="noStrike" kern="1200" cap="none" spc="0" normalizeH="0" baseline="0" noProof="0" dirty="0" err="1">
                          <a:ln>
                            <a:noFill/>
                          </a:ln>
                          <a:solidFill>
                            <a:srgbClr val="0055A5"/>
                          </a:solidFill>
                          <a:effectLst/>
                          <a:uLnTx/>
                          <a:uFillTx/>
                          <a:latin typeface="Century Gothic" panose="020B0502020202020204" pitchFamily="34" charset="0"/>
                          <a:ea typeface="+mn-ea"/>
                          <a:cs typeface="+mn-cs"/>
                        </a:rPr>
                        <a:t>tu</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55A5"/>
                          </a:solidFill>
                          <a:effectLst/>
                          <a:uLnTx/>
                          <a:uFillTx/>
                          <a:latin typeface="Century Gothic" panose="020B0502020202020204" pitchFamily="34" charset="0"/>
                          <a:ea typeface="+mn-ea"/>
                          <a:cs typeface="+mn-cs"/>
                        </a:rPr>
                        <a:t>).</a:t>
                      </a:r>
                    </a:p>
                    <a:p>
                      <a:pPr lvl="0">
                        <a:defRPr/>
                      </a:pPr>
                      <a:endParaRPr kumimoji="0" lang="en-GB" sz="2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a:p>
                      <a:pPr lvl="0">
                        <a:defRPr/>
                      </a:pPr>
                      <a:r>
                        <a:rPr lang="en-GB" sz="2000" b="0" i="0" dirty="0">
                          <a:solidFill>
                            <a:srgbClr val="0055A4"/>
                          </a:solidFill>
                          <a:latin typeface="Century Gothic" panose="020B0502020202020204" pitchFamily="34" charset="0"/>
                        </a:rPr>
                        <a:t>Write the items, in English, in the table. </a:t>
                      </a:r>
                    </a:p>
                    <a:p>
                      <a:pPr lvl="0">
                        <a:defRPr/>
                      </a:pPr>
                      <a:r>
                        <a:rPr lang="fr-FR" sz="2000" b="1" i="0" noProof="0" dirty="0">
                          <a:solidFill>
                            <a:srgbClr val="0055A4"/>
                          </a:solidFill>
                          <a:latin typeface="Century Gothic" panose="020B0502020202020204" pitchFamily="34" charset="0"/>
                        </a:rPr>
                        <a:t>C’est</a:t>
                      </a:r>
                      <a:r>
                        <a:rPr lang="en-GB" sz="2000" b="1" i="0" dirty="0">
                          <a:solidFill>
                            <a:srgbClr val="0055A4"/>
                          </a:solidFill>
                          <a:latin typeface="Century Gothic" panose="020B0502020202020204" pitchFamily="34" charset="0"/>
                        </a:rPr>
                        <a:t> qui – </a:t>
                      </a:r>
                      <a:r>
                        <a:rPr lang="fr-FR" sz="2000" b="1" i="0" noProof="0" dirty="0">
                          <a:solidFill>
                            <a:srgbClr val="0055A4"/>
                          </a:solidFill>
                          <a:latin typeface="Century Gothic" panose="020B0502020202020204" pitchFamily="34" charset="0"/>
                        </a:rPr>
                        <a:t>Léa</a:t>
                      </a:r>
                      <a:r>
                        <a:rPr lang="en-GB" sz="2000" b="1" i="0" dirty="0">
                          <a:solidFill>
                            <a:srgbClr val="0055A4"/>
                          </a:solidFill>
                          <a:latin typeface="Century Gothic" panose="020B0502020202020204" pitchFamily="34" charset="0"/>
                        </a:rPr>
                        <a:t> </a:t>
                      </a:r>
                      <a:r>
                        <a:rPr lang="fr-FR" sz="2000" b="1" i="0" noProof="0" dirty="0">
                          <a:solidFill>
                            <a:srgbClr val="0055A4"/>
                          </a:solidFill>
                          <a:latin typeface="Century Gothic" panose="020B0502020202020204" pitchFamily="34" charset="0"/>
                        </a:rPr>
                        <a:t>ou</a:t>
                      </a:r>
                      <a:r>
                        <a:rPr lang="en-GB" sz="2000" b="1" i="0" dirty="0">
                          <a:solidFill>
                            <a:srgbClr val="0055A4"/>
                          </a:solidFill>
                          <a:latin typeface="Century Gothic" panose="020B0502020202020204" pitchFamily="34" charset="0"/>
                        </a:rPr>
                        <a:t> Amir ?</a:t>
                      </a:r>
                      <a:endParaRPr lang="en-GB" sz="2000" b="0" i="0" dirty="0">
                        <a:solidFill>
                          <a:srgbClr val="0055A4"/>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3200" b="1"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1482725"/>
                  </a:ext>
                </a:extLst>
              </a:tr>
              <a:tr h="669889">
                <a:tc>
                  <a:txBody>
                    <a:bodyPr/>
                    <a:lstStyle/>
                    <a:p>
                      <a:pPr algn="ctr"/>
                      <a:r>
                        <a:rPr lang="en-GB" sz="3200" b="1" dirty="0">
                          <a:solidFill>
                            <a:srgbClr val="0055A4"/>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ai un </a:t>
                      </a:r>
                      <a:r>
                        <a:rPr lang="en-GB" sz="2400" b="0" dirty="0" err="1">
                          <a:solidFill>
                            <a:srgbClr val="0055A4"/>
                          </a:solidFill>
                          <a:latin typeface="Century Gothic" panose="020B0502020202020204" pitchFamily="34" charset="0"/>
                        </a:rPr>
                        <a:t>vélo</a:t>
                      </a:r>
                      <a:r>
                        <a:rPr lang="en-GB" sz="2400" b="0" dirty="0">
                          <a:solidFill>
                            <a:srgbClr val="0055A4"/>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0055A4"/>
                          </a:solidFill>
                          <a:latin typeface="Century Gothic" panose="020B050202020202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b="0" dirty="0">
                          <a:solidFill>
                            <a:srgbClr val="0055A4"/>
                          </a:solidFill>
                          <a:latin typeface="Century Gothic" panose="020B0502020202020204" pitchFamily="34" charset="0"/>
                        </a:rPr>
                        <a:t>         ai </a:t>
                      </a:r>
                      <a:r>
                        <a:rPr lang="en-GB" sz="2400" b="0" dirty="0" err="1">
                          <a:solidFill>
                            <a:srgbClr val="0055A4"/>
                          </a:solidFill>
                          <a:latin typeface="Century Gothic" panose="020B0502020202020204" pitchFamily="34" charset="0"/>
                        </a:rPr>
                        <a:t>une</a:t>
                      </a:r>
                      <a:r>
                        <a:rPr lang="en-GB" sz="2400" b="0" dirty="0">
                          <a:solidFill>
                            <a:srgbClr val="0055A4"/>
                          </a:solidFill>
                          <a:latin typeface="Century Gothic" panose="020B0502020202020204" pitchFamily="34" charset="0"/>
                        </a:rPr>
                        <a:t> voiture.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1245337"/>
                  </a:ext>
                </a:extLst>
              </a:tr>
              <a:tr h="669889">
                <a:tc>
                  <a:txBody>
                    <a:bodyPr/>
                    <a:lstStyle/>
                    <a:p>
                      <a:pPr algn="ctr"/>
                      <a:r>
                        <a:rPr lang="en-GB" sz="3200" b="1" dirty="0">
                          <a:solidFill>
                            <a:srgbClr val="0055A4"/>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55A4"/>
                          </a:solidFill>
                          <a:latin typeface="Century Gothic" panose="020B0502020202020204" pitchFamily="34" charset="0"/>
                        </a:rPr>
                        <a:t>         as un </a:t>
                      </a:r>
                      <a:r>
                        <a:rPr lang="en-GB" sz="2400" b="0" dirty="0" err="1">
                          <a:solidFill>
                            <a:srgbClr val="0055A4"/>
                          </a:solidFill>
                          <a:latin typeface="Century Gothic" panose="020B0502020202020204" pitchFamily="34" charset="0"/>
                        </a:rPr>
                        <a:t>ordinateur</a:t>
                      </a:r>
                      <a:r>
                        <a:rPr lang="en-GB" sz="2400" b="0" dirty="0">
                          <a:solidFill>
                            <a:srgbClr val="0055A4"/>
                          </a:solidFill>
                          <a:latin typeface="Century Gothic" panose="020B0502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55A4"/>
                          </a:solidFill>
                          <a:latin typeface="Century Gothic" panose="020B0502020202020204" pitchFamily="34"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55A4"/>
                          </a:solidFill>
                          <a:latin typeface="Century Gothic" panose="020B0502020202020204" pitchFamily="34" charset="0"/>
                        </a:rPr>
                        <a:t>         ai un portable.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114728"/>
                  </a:ext>
                </a:extLst>
              </a:tr>
              <a:tr h="669889">
                <a:tc>
                  <a:txBody>
                    <a:bodyPr/>
                    <a:lstStyle/>
                    <a:p>
                      <a:pPr algn="ctr"/>
                      <a:r>
                        <a:rPr lang="en-GB" sz="3200" b="1" dirty="0">
                          <a:solidFill>
                            <a:srgbClr val="0055A4"/>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b="0" dirty="0">
                          <a:solidFill>
                            <a:srgbClr val="0055A4"/>
                          </a:solidFill>
                          <a:latin typeface="Century Gothic" panose="020B0502020202020204" pitchFamily="34" charset="0"/>
                        </a:rPr>
                        <a:t>         as</a:t>
                      </a:r>
                      <a:r>
                        <a:rPr lang="en-GB" sz="2400" b="0" baseline="0" dirty="0">
                          <a:solidFill>
                            <a:srgbClr val="0055A4"/>
                          </a:solidFill>
                          <a:latin typeface="Century Gothic" panose="020B0502020202020204" pitchFamily="34" charset="0"/>
                        </a:rPr>
                        <a:t> u</a:t>
                      </a:r>
                      <a:r>
                        <a:rPr lang="en-GB" sz="2400" b="0" dirty="0">
                          <a:solidFill>
                            <a:srgbClr val="0055A4"/>
                          </a:solidFill>
                          <a:latin typeface="Century Gothic" panose="020B0502020202020204" pitchFamily="34" charset="0"/>
                        </a:rPr>
                        <a:t>n animal.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3200" b="1" dirty="0">
                          <a:solidFill>
                            <a:srgbClr val="0055A4"/>
                          </a:solidFill>
                          <a:latin typeface="Century Gothic" panose="020B0502020202020204" pitchFamily="34"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GB" sz="2400" dirty="0">
                          <a:solidFill>
                            <a:srgbClr val="0055A4"/>
                          </a:solidFill>
                          <a:latin typeface="Century Gothic" panose="020B0502020202020204" pitchFamily="34" charset="0"/>
                        </a:rPr>
                        <a:t>         as </a:t>
                      </a:r>
                      <a:r>
                        <a:rPr lang="en-GB" sz="2400" dirty="0" err="1">
                          <a:solidFill>
                            <a:srgbClr val="0055A4"/>
                          </a:solidFill>
                          <a:latin typeface="Century Gothic" panose="020B0502020202020204" pitchFamily="34" charset="0"/>
                        </a:rPr>
                        <a:t>une</a:t>
                      </a:r>
                      <a:r>
                        <a:rPr lang="en-GB" sz="2400" dirty="0">
                          <a:solidFill>
                            <a:srgbClr val="0055A4"/>
                          </a:solidFill>
                          <a:latin typeface="Century Gothic" panose="020B0502020202020204" pitchFamily="34" charset="0"/>
                        </a:rPr>
                        <a:t> chambre.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7591263"/>
                  </a:ext>
                </a:extLst>
              </a:tr>
            </a:tbl>
          </a:graphicData>
        </a:graphic>
      </p:graphicFrame>
      <p:sp>
        <p:nvSpPr>
          <p:cNvPr id="22" name="Explosion 2 30">
            <a:extLst>
              <a:ext uri="{FF2B5EF4-FFF2-40B4-BE49-F238E27FC236}">
                <a16:creationId xmlns:a16="http://schemas.microsoft.com/office/drawing/2014/main" id="{E5DA07A0-9C08-4982-9B4D-7265B99B8D44}"/>
              </a:ext>
            </a:extLst>
          </p:cNvPr>
          <p:cNvSpPr>
            <a:spLocks noChangeAspect="1"/>
          </p:cNvSpPr>
          <p:nvPr/>
        </p:nvSpPr>
        <p:spPr>
          <a:xfrm rot="1587298">
            <a:off x="1113542" y="3696944"/>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Explosion 2 31">
            <a:extLst>
              <a:ext uri="{FF2B5EF4-FFF2-40B4-BE49-F238E27FC236}">
                <a16:creationId xmlns:a16="http://schemas.microsoft.com/office/drawing/2014/main" id="{69A72D14-A2C6-4152-BEE0-8BD499EBA546}"/>
              </a:ext>
            </a:extLst>
          </p:cNvPr>
          <p:cNvSpPr>
            <a:spLocks noChangeAspect="1"/>
          </p:cNvSpPr>
          <p:nvPr/>
        </p:nvSpPr>
        <p:spPr>
          <a:xfrm rot="1587298">
            <a:off x="1094473" y="433010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4" name="Explosion 2 32">
            <a:extLst>
              <a:ext uri="{FF2B5EF4-FFF2-40B4-BE49-F238E27FC236}">
                <a16:creationId xmlns:a16="http://schemas.microsoft.com/office/drawing/2014/main" id="{AFB1FBF9-7392-40DE-80C5-D18575963FA5}"/>
              </a:ext>
            </a:extLst>
          </p:cNvPr>
          <p:cNvSpPr>
            <a:spLocks noChangeAspect="1"/>
          </p:cNvSpPr>
          <p:nvPr/>
        </p:nvSpPr>
        <p:spPr>
          <a:xfrm rot="1587298">
            <a:off x="1075403" y="5025397"/>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5" name="Explosion 2 34">
            <a:extLst>
              <a:ext uri="{FF2B5EF4-FFF2-40B4-BE49-F238E27FC236}">
                <a16:creationId xmlns:a16="http://schemas.microsoft.com/office/drawing/2014/main" id="{655E80B7-4A55-4050-B415-FD83FB38F9AF}"/>
              </a:ext>
            </a:extLst>
          </p:cNvPr>
          <p:cNvSpPr>
            <a:spLocks noChangeAspect="1"/>
          </p:cNvSpPr>
          <p:nvPr/>
        </p:nvSpPr>
        <p:spPr>
          <a:xfrm rot="1587298">
            <a:off x="5223222" y="3712038"/>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6" name="Explosion 2 39">
            <a:extLst>
              <a:ext uri="{FF2B5EF4-FFF2-40B4-BE49-F238E27FC236}">
                <a16:creationId xmlns:a16="http://schemas.microsoft.com/office/drawing/2014/main" id="{7F2DCCB5-EEE1-47CC-8157-465C4616AC44}"/>
              </a:ext>
            </a:extLst>
          </p:cNvPr>
          <p:cNvSpPr>
            <a:spLocks noChangeAspect="1"/>
          </p:cNvSpPr>
          <p:nvPr/>
        </p:nvSpPr>
        <p:spPr>
          <a:xfrm rot="1587298">
            <a:off x="5223222" y="4349852"/>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7" name="Explosion 2 40">
            <a:extLst>
              <a:ext uri="{FF2B5EF4-FFF2-40B4-BE49-F238E27FC236}">
                <a16:creationId xmlns:a16="http://schemas.microsoft.com/office/drawing/2014/main" id="{4CB7FFFC-F609-4CC3-B823-3B91FACC9994}"/>
              </a:ext>
            </a:extLst>
          </p:cNvPr>
          <p:cNvSpPr>
            <a:spLocks noChangeAspect="1"/>
          </p:cNvSpPr>
          <p:nvPr/>
        </p:nvSpPr>
        <p:spPr>
          <a:xfrm rot="1587298">
            <a:off x="5242289" y="4987666"/>
            <a:ext cx="719578" cy="43306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6" name="Rounded Rectangle 46">
            <a:extLst>
              <a:ext uri="{FF2B5EF4-FFF2-40B4-BE49-F238E27FC236}">
                <a16:creationId xmlns:a16="http://schemas.microsoft.com/office/drawing/2014/main" id="{FED52EE6-DDA9-44B9-895F-0C65E58BF032}"/>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8" name="Picture 17" descr="A close up of a logo&#10;&#10;Description automatically generated">
            <a:extLst>
              <a:ext uri="{FF2B5EF4-FFF2-40B4-BE49-F238E27FC236}">
                <a16:creationId xmlns:a16="http://schemas.microsoft.com/office/drawing/2014/main" id="{A972C18E-8233-4BEC-AA97-046515233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4513" y="861134"/>
            <a:ext cx="1558545" cy="1558545"/>
          </a:xfrm>
          <a:prstGeom prst="rect">
            <a:avLst/>
          </a:prstGeom>
        </p:spPr>
      </p:pic>
      <p:pic>
        <p:nvPicPr>
          <p:cNvPr id="19" name="Picture 18" descr="A picture containing doll&#10;&#10;Description automatically generated">
            <a:extLst>
              <a:ext uri="{FF2B5EF4-FFF2-40B4-BE49-F238E27FC236}">
                <a16:creationId xmlns:a16="http://schemas.microsoft.com/office/drawing/2014/main" id="{0266D3A5-12FE-439F-B372-25542676A1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10435" y="649470"/>
            <a:ext cx="1881565" cy="1881565"/>
          </a:xfrm>
          <a:prstGeom prst="rect">
            <a:avLst/>
          </a:prstGeom>
        </p:spPr>
      </p:pic>
      <p:graphicFrame>
        <p:nvGraphicFramePr>
          <p:cNvPr id="3" name="Table 3">
            <a:extLst>
              <a:ext uri="{FF2B5EF4-FFF2-40B4-BE49-F238E27FC236}">
                <a16:creationId xmlns:a16="http://schemas.microsoft.com/office/drawing/2014/main" id="{F3CFF364-195F-44D4-AD0B-859DEA849F1F}"/>
              </a:ext>
            </a:extLst>
          </p:cNvPr>
          <p:cNvGraphicFramePr>
            <a:graphicFrameLocks noGrp="1"/>
          </p:cNvGraphicFramePr>
          <p:nvPr/>
        </p:nvGraphicFramePr>
        <p:xfrm>
          <a:off x="8866721" y="2188955"/>
          <a:ext cx="3060476" cy="3357397"/>
        </p:xfrm>
        <a:graphic>
          <a:graphicData uri="http://schemas.openxmlformats.org/drawingml/2006/table">
            <a:tbl>
              <a:tblPr firstRow="1" bandRow="1">
                <a:tableStyleId>{5940675A-B579-460E-94D1-54222C63F5DA}</a:tableStyleId>
              </a:tblPr>
              <a:tblGrid>
                <a:gridCol w="1530238">
                  <a:extLst>
                    <a:ext uri="{9D8B030D-6E8A-4147-A177-3AD203B41FA5}">
                      <a16:colId xmlns:a16="http://schemas.microsoft.com/office/drawing/2014/main" val="1322543388"/>
                    </a:ext>
                  </a:extLst>
                </a:gridCol>
                <a:gridCol w="1530238">
                  <a:extLst>
                    <a:ext uri="{9D8B030D-6E8A-4147-A177-3AD203B41FA5}">
                      <a16:colId xmlns:a16="http://schemas.microsoft.com/office/drawing/2014/main" val="2661300576"/>
                    </a:ext>
                  </a:extLst>
                </a:gridCol>
              </a:tblGrid>
              <a:tr h="661654">
                <a:tc>
                  <a:txBody>
                    <a:bodyPr/>
                    <a:lstStyle/>
                    <a:p>
                      <a:pPr algn="ctr"/>
                      <a:r>
                        <a:rPr lang="en-GB" sz="2400" b="1" dirty="0" err="1">
                          <a:solidFill>
                            <a:srgbClr val="0055A4"/>
                          </a:solidFill>
                        </a:rPr>
                        <a:t>Léa</a:t>
                      </a:r>
                      <a:endParaRPr lang="en-GB" sz="2400" b="1" dirty="0">
                        <a:solidFill>
                          <a:srgbClr val="0055A4"/>
                        </a:solidFill>
                      </a:endParaRPr>
                    </a:p>
                  </a:txBody>
                  <a:tcPr anchor="ctr"/>
                </a:tc>
                <a:tc>
                  <a:txBody>
                    <a:bodyPr/>
                    <a:lstStyle/>
                    <a:p>
                      <a:pPr algn="ctr"/>
                      <a:r>
                        <a:rPr lang="en-GB" sz="2400" b="1" dirty="0">
                          <a:solidFill>
                            <a:srgbClr val="0055A4"/>
                          </a:solidFill>
                        </a:rPr>
                        <a:t>Amir</a:t>
                      </a:r>
                    </a:p>
                  </a:txBody>
                  <a:tcPr anchor="ctr"/>
                </a:tc>
                <a:extLst>
                  <a:ext uri="{0D108BD9-81ED-4DB2-BD59-A6C34878D82A}">
                    <a16:rowId xmlns:a16="http://schemas.microsoft.com/office/drawing/2014/main" val="1352730399"/>
                  </a:ext>
                </a:extLst>
              </a:tr>
              <a:tr h="898581">
                <a:tc>
                  <a:txBody>
                    <a:bodyPr/>
                    <a:lstStyle/>
                    <a:p>
                      <a:pPr algn="ctr"/>
                      <a:endParaRPr lang="en-GB" sz="2400" dirty="0">
                        <a:solidFill>
                          <a:srgbClr val="0055A4"/>
                        </a:solidFill>
                      </a:endParaRPr>
                    </a:p>
                  </a:txBody>
                  <a:tcPr/>
                </a:tc>
                <a:tc>
                  <a:txBody>
                    <a:bodyPr/>
                    <a:lstStyle/>
                    <a:p>
                      <a:pPr algn="ctr"/>
                      <a:endParaRPr lang="en-GB" sz="2400" dirty="0">
                        <a:solidFill>
                          <a:srgbClr val="0055A4"/>
                        </a:solidFill>
                      </a:endParaRPr>
                    </a:p>
                  </a:txBody>
                  <a:tcPr/>
                </a:tc>
                <a:extLst>
                  <a:ext uri="{0D108BD9-81ED-4DB2-BD59-A6C34878D82A}">
                    <a16:rowId xmlns:a16="http://schemas.microsoft.com/office/drawing/2014/main" val="2495997393"/>
                  </a:ext>
                </a:extLst>
              </a:tr>
              <a:tr h="898581">
                <a:tc>
                  <a:txBody>
                    <a:bodyPr/>
                    <a:lstStyle/>
                    <a:p>
                      <a:pPr algn="ctr"/>
                      <a:endParaRPr lang="en-GB" sz="2400">
                        <a:solidFill>
                          <a:srgbClr val="0055A4"/>
                        </a:solidFill>
                      </a:endParaRPr>
                    </a:p>
                  </a:txBody>
                  <a:tcPr/>
                </a:tc>
                <a:tc>
                  <a:txBody>
                    <a:bodyPr/>
                    <a:lstStyle/>
                    <a:p>
                      <a:pPr algn="ctr"/>
                      <a:endParaRPr lang="en-GB" sz="2400" dirty="0">
                        <a:solidFill>
                          <a:srgbClr val="0055A4"/>
                        </a:solidFill>
                      </a:endParaRPr>
                    </a:p>
                  </a:txBody>
                  <a:tcPr/>
                </a:tc>
                <a:extLst>
                  <a:ext uri="{0D108BD9-81ED-4DB2-BD59-A6C34878D82A}">
                    <a16:rowId xmlns:a16="http://schemas.microsoft.com/office/drawing/2014/main" val="2144182264"/>
                  </a:ext>
                </a:extLst>
              </a:tr>
              <a:tr h="898581">
                <a:tc>
                  <a:txBody>
                    <a:bodyPr/>
                    <a:lstStyle/>
                    <a:p>
                      <a:pPr algn="ctr"/>
                      <a:endParaRPr lang="en-GB" sz="2400" dirty="0">
                        <a:solidFill>
                          <a:srgbClr val="0055A4"/>
                        </a:solidFill>
                      </a:endParaRPr>
                    </a:p>
                  </a:txBody>
                  <a:tcPr/>
                </a:tc>
                <a:tc>
                  <a:txBody>
                    <a:bodyPr/>
                    <a:lstStyle/>
                    <a:p>
                      <a:pPr algn="ctr"/>
                      <a:endParaRPr lang="en-GB" sz="2400" dirty="0">
                        <a:solidFill>
                          <a:srgbClr val="0055A4"/>
                        </a:solidFill>
                      </a:endParaRPr>
                    </a:p>
                  </a:txBody>
                  <a:tcPr/>
                </a:tc>
                <a:extLst>
                  <a:ext uri="{0D108BD9-81ED-4DB2-BD59-A6C34878D82A}">
                    <a16:rowId xmlns:a16="http://schemas.microsoft.com/office/drawing/2014/main" val="947963278"/>
                  </a:ext>
                </a:extLst>
              </a:tr>
            </a:tbl>
          </a:graphicData>
        </a:graphic>
      </p:graphicFrame>
      <p:sp>
        <p:nvSpPr>
          <p:cNvPr id="4" name="TextBox 3">
            <a:extLst>
              <a:ext uri="{FF2B5EF4-FFF2-40B4-BE49-F238E27FC236}">
                <a16:creationId xmlns:a16="http://schemas.microsoft.com/office/drawing/2014/main" id="{CAB29471-0D15-41F3-955D-A3D486D625B1}"/>
              </a:ext>
            </a:extLst>
          </p:cNvPr>
          <p:cNvSpPr txBox="1"/>
          <p:nvPr/>
        </p:nvSpPr>
        <p:spPr>
          <a:xfrm>
            <a:off x="9028930" y="3120956"/>
            <a:ext cx="1281506" cy="400110"/>
          </a:xfrm>
          <a:prstGeom prst="rect">
            <a:avLst/>
          </a:prstGeom>
          <a:noFill/>
        </p:spPr>
        <p:txBody>
          <a:bodyPr wrap="square" rtlCol="0">
            <a:spAutoFit/>
          </a:bodyPr>
          <a:lstStyle/>
          <a:p>
            <a:pPr algn="ctr"/>
            <a:r>
              <a:rPr lang="en-GB" sz="2000" b="1" dirty="0">
                <a:solidFill>
                  <a:srgbClr val="0055A4"/>
                </a:solidFill>
              </a:rPr>
              <a:t>a bike</a:t>
            </a:r>
          </a:p>
        </p:txBody>
      </p:sp>
      <p:sp>
        <p:nvSpPr>
          <p:cNvPr id="29" name="TextBox 28">
            <a:extLst>
              <a:ext uri="{FF2B5EF4-FFF2-40B4-BE49-F238E27FC236}">
                <a16:creationId xmlns:a16="http://schemas.microsoft.com/office/drawing/2014/main" id="{187697C1-68E2-4D82-8FED-1388483FE9C1}"/>
              </a:ext>
            </a:extLst>
          </p:cNvPr>
          <p:cNvSpPr txBox="1"/>
          <p:nvPr/>
        </p:nvSpPr>
        <p:spPr>
          <a:xfrm>
            <a:off x="10331179" y="2940607"/>
            <a:ext cx="1616761" cy="707886"/>
          </a:xfrm>
          <a:prstGeom prst="rect">
            <a:avLst/>
          </a:prstGeom>
          <a:noFill/>
        </p:spPr>
        <p:txBody>
          <a:bodyPr wrap="square" rtlCol="0">
            <a:spAutoFit/>
          </a:bodyPr>
          <a:lstStyle/>
          <a:p>
            <a:pPr algn="ctr"/>
            <a:r>
              <a:rPr lang="en-GB" sz="2000" b="1" dirty="0">
                <a:solidFill>
                  <a:srgbClr val="0055A4"/>
                </a:solidFill>
              </a:rPr>
              <a:t>a computer</a:t>
            </a:r>
          </a:p>
        </p:txBody>
      </p:sp>
      <p:sp>
        <p:nvSpPr>
          <p:cNvPr id="30" name="TextBox 29">
            <a:extLst>
              <a:ext uri="{FF2B5EF4-FFF2-40B4-BE49-F238E27FC236}">
                <a16:creationId xmlns:a16="http://schemas.microsoft.com/office/drawing/2014/main" id="{8825AD64-76ED-4506-B4F1-4B779D2620EC}"/>
              </a:ext>
            </a:extLst>
          </p:cNvPr>
          <p:cNvSpPr txBox="1"/>
          <p:nvPr/>
        </p:nvSpPr>
        <p:spPr>
          <a:xfrm>
            <a:off x="10564586" y="4035544"/>
            <a:ext cx="1281506" cy="400110"/>
          </a:xfrm>
          <a:prstGeom prst="rect">
            <a:avLst/>
          </a:prstGeom>
          <a:noFill/>
        </p:spPr>
        <p:txBody>
          <a:bodyPr wrap="square" rtlCol="0">
            <a:spAutoFit/>
          </a:bodyPr>
          <a:lstStyle/>
          <a:p>
            <a:pPr algn="ctr"/>
            <a:r>
              <a:rPr lang="en-GB" sz="2000" b="1" dirty="0">
                <a:solidFill>
                  <a:srgbClr val="0055A4"/>
                </a:solidFill>
              </a:rPr>
              <a:t>a pet</a:t>
            </a:r>
          </a:p>
        </p:txBody>
      </p:sp>
      <p:sp>
        <p:nvSpPr>
          <p:cNvPr id="31" name="TextBox 30">
            <a:extLst>
              <a:ext uri="{FF2B5EF4-FFF2-40B4-BE49-F238E27FC236}">
                <a16:creationId xmlns:a16="http://schemas.microsoft.com/office/drawing/2014/main" id="{0E5DA1E9-F9EE-4CC3-86A4-EC789547DBE6}"/>
              </a:ext>
            </a:extLst>
          </p:cNvPr>
          <p:cNvSpPr txBox="1"/>
          <p:nvPr/>
        </p:nvSpPr>
        <p:spPr>
          <a:xfrm>
            <a:off x="9028930" y="4035544"/>
            <a:ext cx="1281506" cy="400110"/>
          </a:xfrm>
          <a:prstGeom prst="rect">
            <a:avLst/>
          </a:prstGeom>
          <a:noFill/>
        </p:spPr>
        <p:txBody>
          <a:bodyPr wrap="square" rtlCol="0">
            <a:spAutoFit/>
          </a:bodyPr>
          <a:lstStyle/>
          <a:p>
            <a:pPr algn="ctr"/>
            <a:r>
              <a:rPr lang="en-GB" sz="2000" b="1" dirty="0">
                <a:solidFill>
                  <a:srgbClr val="0055A4"/>
                </a:solidFill>
              </a:rPr>
              <a:t>a car</a:t>
            </a:r>
          </a:p>
        </p:txBody>
      </p:sp>
      <p:sp>
        <p:nvSpPr>
          <p:cNvPr id="32" name="TextBox 31">
            <a:extLst>
              <a:ext uri="{FF2B5EF4-FFF2-40B4-BE49-F238E27FC236}">
                <a16:creationId xmlns:a16="http://schemas.microsoft.com/office/drawing/2014/main" id="{C265C699-18B4-4E31-AE08-9DFC663C0E35}"/>
              </a:ext>
            </a:extLst>
          </p:cNvPr>
          <p:cNvSpPr txBox="1"/>
          <p:nvPr/>
        </p:nvSpPr>
        <p:spPr>
          <a:xfrm>
            <a:off x="9049673" y="4871675"/>
            <a:ext cx="1281506" cy="400110"/>
          </a:xfrm>
          <a:prstGeom prst="rect">
            <a:avLst/>
          </a:prstGeom>
          <a:noFill/>
        </p:spPr>
        <p:txBody>
          <a:bodyPr wrap="square" rtlCol="0">
            <a:spAutoFit/>
          </a:bodyPr>
          <a:lstStyle/>
          <a:p>
            <a:pPr algn="ctr"/>
            <a:r>
              <a:rPr lang="en-GB" sz="2000" b="1" dirty="0">
                <a:solidFill>
                  <a:srgbClr val="0055A4"/>
                </a:solidFill>
              </a:rPr>
              <a:t>a phone</a:t>
            </a:r>
          </a:p>
        </p:txBody>
      </p:sp>
      <p:sp>
        <p:nvSpPr>
          <p:cNvPr id="33" name="TextBox 32">
            <a:extLst>
              <a:ext uri="{FF2B5EF4-FFF2-40B4-BE49-F238E27FC236}">
                <a16:creationId xmlns:a16="http://schemas.microsoft.com/office/drawing/2014/main" id="{3585E9F9-EE28-483D-895F-F781717A9DC6}"/>
              </a:ext>
            </a:extLst>
          </p:cNvPr>
          <p:cNvSpPr txBox="1"/>
          <p:nvPr/>
        </p:nvSpPr>
        <p:spPr>
          <a:xfrm>
            <a:off x="10418970" y="4717787"/>
            <a:ext cx="1441178" cy="707886"/>
          </a:xfrm>
          <a:prstGeom prst="rect">
            <a:avLst/>
          </a:prstGeom>
          <a:noFill/>
        </p:spPr>
        <p:txBody>
          <a:bodyPr wrap="square" rtlCol="0">
            <a:spAutoFit/>
          </a:bodyPr>
          <a:lstStyle/>
          <a:p>
            <a:pPr algn="ctr"/>
            <a:r>
              <a:rPr lang="en-GB" sz="2000" b="1" dirty="0">
                <a:solidFill>
                  <a:srgbClr val="0055A4"/>
                </a:solidFill>
              </a:rPr>
              <a:t>a bedroom</a:t>
            </a:r>
          </a:p>
        </p:txBody>
      </p:sp>
    </p:spTree>
    <p:extLst>
      <p:ext uri="{BB962C8B-B14F-4D97-AF65-F5344CB8AC3E}">
        <p14:creationId xmlns:p14="http://schemas.microsoft.com/office/powerpoint/2010/main" val="29935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9" grpId="0"/>
      <p:bldP spid="30" grpId="0"/>
      <p:bldP spid="31"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Asking questions</a:t>
            </a:r>
          </a:p>
        </p:txBody>
      </p:sp>
      <p:sp>
        <p:nvSpPr>
          <p:cNvPr id="3" name="TextBox 2"/>
          <p:cNvSpPr txBox="1"/>
          <p:nvPr/>
        </p:nvSpPr>
        <p:spPr>
          <a:xfrm>
            <a:off x="724348" y="2259005"/>
            <a:ext cx="10216444" cy="255454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			</a:t>
            </a:r>
            <a:r>
              <a:rPr lang="en-GB" sz="3200" dirty="0">
                <a:solidFill>
                  <a:srgbClr val="002060"/>
                </a:solidFill>
                <a:latin typeface="Century Gothic" panose="020B0502020202020204" pitchFamily="34" charset="0"/>
              </a:rPr>
              <a:t>			</a:t>
            </a:r>
          </a:p>
          <a:p>
            <a:r>
              <a:rPr lang="en-GB" sz="3200" dirty="0">
                <a:solidFill>
                  <a:srgbClr val="002060"/>
                </a:solidFill>
                <a:latin typeface="Century Gothic" panose="020B0502020202020204" pitchFamily="34" charset="0"/>
              </a:rPr>
              <a:t>	Tu as un animal.	You have a pet.</a:t>
            </a:r>
          </a:p>
          <a:p>
            <a:r>
              <a:rPr lang="en-GB" sz="3200" dirty="0">
                <a:solidFill>
                  <a:srgbClr val="002060"/>
                </a:solidFill>
                <a:latin typeface="Century Gothic" panose="020B0502020202020204" pitchFamily="34" charset="0"/>
              </a:rPr>
              <a:t>			</a:t>
            </a:r>
          </a:p>
          <a:p>
            <a:endParaRPr lang="en-GB" sz="3200" dirty="0">
              <a:solidFill>
                <a:srgbClr val="002060"/>
              </a:solidFill>
              <a:latin typeface="Century Gothic" panose="020B0502020202020204" pitchFamily="34" charset="0"/>
            </a:endParaRPr>
          </a:p>
          <a:p>
            <a:r>
              <a:rPr lang="en-GB" sz="3200" dirty="0">
                <a:solidFill>
                  <a:srgbClr val="002060"/>
                </a:solidFill>
                <a:latin typeface="Century Gothic" panose="020B0502020202020204" pitchFamily="34" charset="0"/>
              </a:rPr>
              <a:t>	</a:t>
            </a:r>
            <a:r>
              <a:rPr lang="en-GB" sz="3200" dirty="0" err="1">
                <a:solidFill>
                  <a:srgbClr val="002060"/>
                </a:solidFill>
                <a:latin typeface="Century Gothic" panose="020B0502020202020204" pitchFamily="34" charset="0"/>
              </a:rPr>
              <a:t>Tu</a:t>
            </a:r>
            <a:r>
              <a:rPr lang="en-GB" sz="3200" dirty="0">
                <a:solidFill>
                  <a:srgbClr val="002060"/>
                </a:solidFill>
                <a:latin typeface="Century Gothic" panose="020B0502020202020204" pitchFamily="34" charset="0"/>
              </a:rPr>
              <a:t> as un animal ?   </a:t>
            </a:r>
            <a:r>
              <a:rPr lang="en-GB" sz="3200" b="1" dirty="0">
                <a:solidFill>
                  <a:srgbClr val="FA6500"/>
                </a:solidFill>
                <a:latin typeface="Century Gothic" panose="020B0502020202020204" pitchFamily="34" charset="0"/>
              </a:rPr>
              <a:t>Do you </a:t>
            </a:r>
            <a:r>
              <a:rPr lang="en-GB" sz="3200" dirty="0">
                <a:solidFill>
                  <a:srgbClr val="002060"/>
                </a:solidFill>
                <a:latin typeface="Century Gothic" panose="020B0502020202020204" pitchFamily="34" charset="0"/>
              </a:rPr>
              <a:t>have a pet?</a:t>
            </a:r>
          </a:p>
        </p:txBody>
      </p:sp>
      <p:cxnSp>
        <p:nvCxnSpPr>
          <p:cNvPr id="11" name="Straight Arrow Connector 10"/>
          <p:cNvCxnSpPr>
            <a:cxnSpLocks/>
          </p:cNvCxnSpPr>
          <p:nvPr/>
        </p:nvCxnSpPr>
        <p:spPr>
          <a:xfrm flipV="1">
            <a:off x="3501406" y="3866639"/>
            <a:ext cx="1330036" cy="421373"/>
          </a:xfrm>
          <a:prstGeom prst="straightConnector1">
            <a:avLst/>
          </a:prstGeom>
          <a:ln>
            <a:solidFill>
              <a:srgbClr val="115076"/>
            </a:solidFill>
            <a:tailEnd type="triangle"/>
          </a:ln>
        </p:spPr>
        <p:style>
          <a:lnRef idx="2">
            <a:schemeClr val="accent5"/>
          </a:lnRef>
          <a:fillRef idx="0">
            <a:schemeClr val="accent5"/>
          </a:fillRef>
          <a:effectRef idx="1">
            <a:schemeClr val="accent5"/>
          </a:effectRef>
          <a:fontRef idx="minor">
            <a:schemeClr val="tx1"/>
          </a:fontRef>
        </p:style>
      </p:cxnSp>
      <p:sp>
        <p:nvSpPr>
          <p:cNvPr id="10" name="Speech Bubble: Rectangle with Corners Rounded 9">
            <a:extLst>
              <a:ext uri="{FF2B5EF4-FFF2-40B4-BE49-F238E27FC236}">
                <a16:creationId xmlns:a16="http://schemas.microsoft.com/office/drawing/2014/main" id="{BFCFD62D-1A42-4D7F-94BF-EB58AA1D2602}"/>
              </a:ext>
            </a:extLst>
          </p:cNvPr>
          <p:cNvSpPr/>
          <p:nvPr/>
        </p:nvSpPr>
        <p:spPr>
          <a:xfrm>
            <a:off x="9444533" y="2407942"/>
            <a:ext cx="2415285" cy="2318481"/>
          </a:xfrm>
          <a:prstGeom prst="wedgeRoundRectCallout">
            <a:avLst>
              <a:gd name="adj1" fmla="val -61285"/>
              <a:gd name="adj2" fmla="val 20899"/>
              <a:gd name="adj3" fmla="val 16667"/>
            </a:avLst>
          </a:prstGeom>
          <a:solidFill>
            <a:srgbClr val="0055A5"/>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endParaRPr lang="en-GB" sz="2000" b="1" dirty="0">
              <a:latin typeface="Century Gothic" panose="020B0502020202020204" pitchFamily="34" charset="0"/>
            </a:endParaRPr>
          </a:p>
          <a:p>
            <a:pPr algn="ctr"/>
            <a:r>
              <a:rPr lang="en-GB" sz="2200" b="1" dirty="0">
                <a:latin typeface="Century Gothic" panose="020B0502020202020204" pitchFamily="34" charset="0"/>
              </a:rPr>
              <a:t>Tu a</a:t>
            </a:r>
            <a:r>
              <a:rPr lang="en-GB" sz="2200" b="1" u="sng" dirty="0">
                <a:latin typeface="Century Gothic" panose="020B0502020202020204" pitchFamily="34" charset="0"/>
              </a:rPr>
              <a:t>s</a:t>
            </a:r>
          </a:p>
          <a:p>
            <a:pPr algn="ctr"/>
            <a:r>
              <a:rPr lang="en-GB" sz="2200" b="1" dirty="0">
                <a:latin typeface="Century Gothic" panose="020B0502020202020204" pitchFamily="34" charset="0"/>
              </a:rPr>
              <a:t>Don’t </a:t>
            </a:r>
            <a:r>
              <a:rPr lang="en-GB" sz="2200" dirty="0">
                <a:latin typeface="Century Gothic" panose="020B0502020202020204" pitchFamily="34" charset="0"/>
              </a:rPr>
              <a:t>say the final –s!</a:t>
            </a:r>
            <a:endParaRPr lang="en-GB" sz="2200" b="1" dirty="0">
              <a:latin typeface="Century Gothic" panose="020B0502020202020204" pitchFamily="34" charset="0"/>
            </a:endParaRPr>
          </a:p>
          <a:p>
            <a:pPr algn="ctr"/>
            <a:endParaRPr lang="en-GB" sz="3800" b="1" dirty="0">
              <a:latin typeface="Century Gothic" panose="020B0502020202020204" pitchFamily="34" charset="0"/>
            </a:endParaRPr>
          </a:p>
        </p:txBody>
      </p:sp>
      <p:pic>
        <p:nvPicPr>
          <p:cNvPr id="12" name="Picture 11" descr="Quiet Sign Clip Art">
            <a:extLst>
              <a:ext uri="{FF2B5EF4-FFF2-40B4-BE49-F238E27FC236}">
                <a16:creationId xmlns:a16="http://schemas.microsoft.com/office/drawing/2014/main" id="{67271477-60C0-4DF3-A463-9E4B0774C5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7309" y="2616705"/>
            <a:ext cx="549731" cy="7774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C47A026-4D5E-484E-988E-2BAF7D787524}"/>
              </a:ext>
            </a:extLst>
          </p:cNvPr>
          <p:cNvSpPr txBox="1"/>
          <p:nvPr/>
        </p:nvSpPr>
        <p:spPr>
          <a:xfrm>
            <a:off x="180000" y="1296000"/>
            <a:ext cx="11679818" cy="830997"/>
          </a:xfrm>
          <a:prstGeom prst="rect">
            <a:avLst/>
          </a:prstGeom>
          <a:noFill/>
        </p:spPr>
        <p:txBody>
          <a:bodyPr wrap="square" rtlCol="0">
            <a:spAutoFit/>
          </a:bodyPr>
          <a:lstStyle/>
          <a:p>
            <a:r>
              <a:rPr lang="en-GB" sz="2400" dirty="0">
                <a:solidFill>
                  <a:srgbClr val="4472C4">
                    <a:lumMod val="50000"/>
                  </a:srgbClr>
                </a:solidFill>
                <a:latin typeface="Century Gothic" panose="020F0302020204030204"/>
              </a:rPr>
              <a:t>Remember, to ask a question in French, raise the pitch of your voice at the end of a sentence:</a:t>
            </a:r>
          </a:p>
        </p:txBody>
      </p:sp>
      <p:sp>
        <p:nvSpPr>
          <p:cNvPr id="15" name="TextBox 14">
            <a:extLst>
              <a:ext uri="{FF2B5EF4-FFF2-40B4-BE49-F238E27FC236}">
                <a16:creationId xmlns:a16="http://schemas.microsoft.com/office/drawing/2014/main" id="{1145DF77-7479-4948-A5E9-887635D3B35B}"/>
              </a:ext>
            </a:extLst>
          </p:cNvPr>
          <p:cNvSpPr txBox="1"/>
          <p:nvPr/>
        </p:nvSpPr>
        <p:spPr>
          <a:xfrm>
            <a:off x="180000" y="5433981"/>
            <a:ext cx="11679818" cy="461665"/>
          </a:xfrm>
          <a:prstGeom prst="rect">
            <a:avLst/>
          </a:prstGeom>
          <a:noFill/>
        </p:spPr>
        <p:txBody>
          <a:bodyPr wrap="square" rtlCol="0">
            <a:spAutoFit/>
          </a:bodyPr>
          <a:lstStyle/>
          <a:p>
            <a:r>
              <a:rPr lang="en-GB" sz="2400" dirty="0">
                <a:solidFill>
                  <a:srgbClr val="4472C4">
                    <a:lumMod val="50000"/>
                  </a:srgbClr>
                </a:solidFill>
                <a:latin typeface="Century Gothic" panose="020F0302020204030204"/>
              </a:rPr>
              <a:t>There is </a:t>
            </a:r>
            <a:r>
              <a:rPr lang="en-GB" sz="2400" b="1" dirty="0">
                <a:solidFill>
                  <a:srgbClr val="4472C4">
                    <a:lumMod val="50000"/>
                  </a:srgbClr>
                </a:solidFill>
                <a:latin typeface="Century Gothic" panose="020F0302020204030204"/>
              </a:rPr>
              <a:t>no phrase</a:t>
            </a:r>
            <a:r>
              <a:rPr lang="en-GB" sz="2400" dirty="0">
                <a:solidFill>
                  <a:srgbClr val="4472C4">
                    <a:lumMod val="50000"/>
                  </a:srgbClr>
                </a:solidFill>
                <a:latin typeface="Century Gothic" panose="020F0302020204030204"/>
              </a:rPr>
              <a:t> for ‘do you’ in French. We translate this with raised pitch.</a:t>
            </a:r>
          </a:p>
        </p:txBody>
      </p:sp>
      <p:sp>
        <p:nvSpPr>
          <p:cNvPr id="2" name="Action Button: Sound 1">
            <a:hlinkClick r:id="" action="ppaction://noaction" highlightClick="1">
              <a:snd r:embed="rId4" name="tu as statement.wav"/>
            </a:hlinkClick>
            <a:extLst>
              <a:ext uri="{FF2B5EF4-FFF2-40B4-BE49-F238E27FC236}">
                <a16:creationId xmlns:a16="http://schemas.microsoft.com/office/drawing/2014/main" id="{23E77E8C-52FC-4789-A0A1-B9DEA0F2401F}"/>
              </a:ext>
            </a:extLst>
          </p:cNvPr>
          <p:cNvSpPr/>
          <p:nvPr/>
        </p:nvSpPr>
        <p:spPr>
          <a:xfrm>
            <a:off x="996482" y="2815660"/>
            <a:ext cx="509452" cy="483326"/>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Sound 12">
            <a:hlinkClick r:id="" action="ppaction://noaction" highlightClick="1">
              <a:snd r:embed="rId5" name="tu as question.wav"/>
            </a:hlinkClick>
            <a:extLst>
              <a:ext uri="{FF2B5EF4-FFF2-40B4-BE49-F238E27FC236}">
                <a16:creationId xmlns:a16="http://schemas.microsoft.com/office/drawing/2014/main" id="{BB7461A4-9CAB-4F6A-AC42-2C3D7986F4FE}"/>
              </a:ext>
            </a:extLst>
          </p:cNvPr>
          <p:cNvSpPr/>
          <p:nvPr/>
        </p:nvSpPr>
        <p:spPr>
          <a:xfrm>
            <a:off x="996482" y="4288012"/>
            <a:ext cx="509452" cy="483326"/>
          </a:xfrm>
          <a:prstGeom prst="actionButtonSound">
            <a:avLst/>
          </a:prstGeom>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ed Rectangle 46">
            <a:extLst>
              <a:ext uri="{FF2B5EF4-FFF2-40B4-BE49-F238E27FC236}">
                <a16:creationId xmlns:a16="http://schemas.microsoft.com/office/drawing/2014/main" id="{1012A220-E1C6-4136-A35C-59BD3D22E9B3}"/>
              </a:ext>
            </a:extLst>
          </p:cNvPr>
          <p:cNvSpPr/>
          <p:nvPr/>
        </p:nvSpPr>
        <p:spPr>
          <a:xfrm>
            <a:off x="10033687" y="249870"/>
            <a:ext cx="1876234"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4647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2842086716"/>
              </p:ext>
            </p:extLst>
          </p:nvPr>
        </p:nvGraphicFramePr>
        <p:xfrm>
          <a:off x="576812" y="2598515"/>
          <a:ext cx="11038376" cy="3034949"/>
        </p:xfrm>
        <a:graphic>
          <a:graphicData uri="http://schemas.openxmlformats.org/drawingml/2006/table">
            <a:tbl>
              <a:tblPr firstRow="1" bandRow="1">
                <a:tableStyleId>{5C22544A-7EE6-4342-B048-85BDC9FD1C3A}</a:tableStyleId>
              </a:tblPr>
              <a:tblGrid>
                <a:gridCol w="1839729">
                  <a:extLst>
                    <a:ext uri="{9D8B030D-6E8A-4147-A177-3AD203B41FA5}">
                      <a16:colId xmlns:a16="http://schemas.microsoft.com/office/drawing/2014/main" val="615763476"/>
                    </a:ext>
                  </a:extLst>
                </a:gridCol>
                <a:gridCol w="1839730">
                  <a:extLst>
                    <a:ext uri="{9D8B030D-6E8A-4147-A177-3AD203B41FA5}">
                      <a16:colId xmlns:a16="http://schemas.microsoft.com/office/drawing/2014/main" val="2031465699"/>
                    </a:ext>
                  </a:extLst>
                </a:gridCol>
                <a:gridCol w="1839729">
                  <a:extLst>
                    <a:ext uri="{9D8B030D-6E8A-4147-A177-3AD203B41FA5}">
                      <a16:colId xmlns:a16="http://schemas.microsoft.com/office/drawing/2014/main" val="567755642"/>
                    </a:ext>
                  </a:extLst>
                </a:gridCol>
                <a:gridCol w="1839729">
                  <a:extLst>
                    <a:ext uri="{9D8B030D-6E8A-4147-A177-3AD203B41FA5}">
                      <a16:colId xmlns:a16="http://schemas.microsoft.com/office/drawing/2014/main" val="713444903"/>
                    </a:ext>
                  </a:extLst>
                </a:gridCol>
                <a:gridCol w="1839730">
                  <a:extLst>
                    <a:ext uri="{9D8B030D-6E8A-4147-A177-3AD203B41FA5}">
                      <a16:colId xmlns:a16="http://schemas.microsoft.com/office/drawing/2014/main" val="194830491"/>
                    </a:ext>
                  </a:extLst>
                </a:gridCol>
                <a:gridCol w="1839729">
                  <a:extLst>
                    <a:ext uri="{9D8B030D-6E8A-4147-A177-3AD203B41FA5}">
                      <a16:colId xmlns:a16="http://schemas.microsoft.com/office/drawing/2014/main" val="2119317957"/>
                    </a:ext>
                  </a:extLst>
                </a:gridCol>
              </a:tblGrid>
              <a:tr h="1010413">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2000" dirty="0">
                        <a:solidFill>
                          <a:srgbClr val="002060"/>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8679953"/>
                  </a:ext>
                </a:extLst>
              </a:tr>
              <a:tr h="101041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9350070"/>
                  </a:ext>
                </a:extLst>
              </a:tr>
              <a:tr h="1014123">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3867994"/>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6897" y="3817699"/>
            <a:ext cx="897383" cy="66107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532" y="4936116"/>
            <a:ext cx="1060242" cy="505382"/>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263" y="2686599"/>
            <a:ext cx="921906" cy="86659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00228">
            <a:off x="7005649" y="3666923"/>
            <a:ext cx="393182" cy="810937"/>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09349">
            <a:off x="1289733" y="2672185"/>
            <a:ext cx="894410" cy="867578"/>
          </a:xfrm>
          <a:prstGeom prst="rect">
            <a:avLst/>
          </a:prstGeom>
        </p:spPr>
      </p:pic>
      <p:sp>
        <p:nvSpPr>
          <p:cNvPr id="7" name="TextBox 6"/>
          <p:cNvSpPr txBox="1"/>
          <p:nvPr/>
        </p:nvSpPr>
        <p:spPr>
          <a:xfrm>
            <a:off x="2469237" y="2164058"/>
            <a:ext cx="1830405"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Statement</a:t>
            </a:r>
            <a:endParaRPr lang="en-GB" sz="2000" b="1" dirty="0">
              <a:solidFill>
                <a:srgbClr val="0055A5"/>
              </a:solidFill>
            </a:endParaRPr>
          </a:p>
        </p:txBody>
      </p:sp>
      <p:sp>
        <p:nvSpPr>
          <p:cNvPr id="26" name="TextBox 25"/>
          <p:cNvSpPr txBox="1"/>
          <p:nvPr/>
        </p:nvSpPr>
        <p:spPr>
          <a:xfrm>
            <a:off x="4458549" y="2191266"/>
            <a:ext cx="1920376"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Question</a:t>
            </a:r>
            <a:endParaRPr lang="en-GB" sz="2000" b="1" dirty="0">
              <a:solidFill>
                <a:srgbClr val="0055A5"/>
              </a:solidFill>
            </a:endParaRPr>
          </a:p>
        </p:txBody>
      </p:sp>
      <p:sp>
        <p:nvSpPr>
          <p:cNvPr id="27" name="TextBox 26"/>
          <p:cNvSpPr txBox="1"/>
          <p:nvPr/>
        </p:nvSpPr>
        <p:spPr>
          <a:xfrm>
            <a:off x="7939663" y="2172077"/>
            <a:ext cx="1830405"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Statement</a:t>
            </a:r>
            <a:endParaRPr lang="en-GB" sz="2000" b="1" dirty="0">
              <a:solidFill>
                <a:srgbClr val="0055A5"/>
              </a:solidFill>
            </a:endParaRPr>
          </a:p>
        </p:txBody>
      </p:sp>
      <p:sp>
        <p:nvSpPr>
          <p:cNvPr id="29" name="TextBox 28"/>
          <p:cNvSpPr txBox="1"/>
          <p:nvPr/>
        </p:nvSpPr>
        <p:spPr>
          <a:xfrm>
            <a:off x="10033687" y="2173362"/>
            <a:ext cx="1830405" cy="461665"/>
          </a:xfrm>
          <a:prstGeom prst="rect">
            <a:avLst/>
          </a:prstGeom>
          <a:noFill/>
        </p:spPr>
        <p:txBody>
          <a:bodyPr wrap="square" rtlCol="0">
            <a:spAutoFit/>
          </a:bodyPr>
          <a:lstStyle/>
          <a:p>
            <a:r>
              <a:rPr lang="en-GB" sz="2400" b="1" dirty="0">
                <a:solidFill>
                  <a:srgbClr val="0055A5"/>
                </a:solidFill>
                <a:latin typeface="Century Gothic" panose="020B0502020202020204" pitchFamily="34" charset="0"/>
              </a:rPr>
              <a:t>Question</a:t>
            </a:r>
            <a:endParaRPr lang="en-GB" sz="2000" b="1" dirty="0">
              <a:solidFill>
                <a:srgbClr val="0055A5"/>
              </a:solidFill>
            </a:endParaRP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6445" y="2795237"/>
            <a:ext cx="498794" cy="519576"/>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27948" y="3785020"/>
            <a:ext cx="498794" cy="519576"/>
          </a:xfrm>
          <a:prstGeom prst="rect">
            <a:avLst/>
          </a:prstGeom>
        </p:spPr>
      </p:pic>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5043" y="4738914"/>
            <a:ext cx="498794" cy="51957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9114" y="2758825"/>
            <a:ext cx="498794" cy="519576"/>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69990" y="3786953"/>
            <a:ext cx="498794" cy="519576"/>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9674" y="4891905"/>
            <a:ext cx="498794" cy="519576"/>
          </a:xfrm>
          <a:prstGeom prst="rect">
            <a:avLst/>
          </a:prstGeom>
        </p:spPr>
      </p:pic>
      <p:sp>
        <p:nvSpPr>
          <p:cNvPr id="2" name="Action Button: Custom 1">
            <a:hlinkClick r:id="" action="ppaction://noaction" highlightClick="1">
              <a:snd r:embed="rId9" name="week 4_slide 7_item 1.wav"/>
            </a:hlinkClick>
          </p:cNvPr>
          <p:cNvSpPr/>
          <p:nvPr/>
        </p:nvSpPr>
        <p:spPr>
          <a:xfrm>
            <a:off x="670261" y="2827161"/>
            <a:ext cx="470212" cy="48765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1</a:t>
            </a:r>
          </a:p>
        </p:txBody>
      </p:sp>
      <p:sp>
        <p:nvSpPr>
          <p:cNvPr id="28" name="Action Button: Custom 27">
            <a:hlinkClick r:id="" action="ppaction://noaction" highlightClick="1">
              <a:snd r:embed="rId10" name="week 4_slide 7_item 2.wav"/>
            </a:hlinkClick>
          </p:cNvPr>
          <p:cNvSpPr/>
          <p:nvPr/>
        </p:nvSpPr>
        <p:spPr>
          <a:xfrm>
            <a:off x="663260" y="3828566"/>
            <a:ext cx="470212" cy="48765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2</a:t>
            </a:r>
          </a:p>
        </p:txBody>
      </p:sp>
      <p:sp>
        <p:nvSpPr>
          <p:cNvPr id="31" name="Action Button: Custom 30">
            <a:hlinkClick r:id="" action="ppaction://noaction" highlightClick="1">
              <a:snd r:embed="rId11" name="week 4_slide 7_item 3.wav"/>
            </a:hlinkClick>
          </p:cNvPr>
          <p:cNvSpPr/>
          <p:nvPr/>
        </p:nvSpPr>
        <p:spPr>
          <a:xfrm>
            <a:off x="677997" y="4840870"/>
            <a:ext cx="470212" cy="48765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3</a:t>
            </a:r>
          </a:p>
        </p:txBody>
      </p:sp>
      <p:sp>
        <p:nvSpPr>
          <p:cNvPr id="42" name="Action Button: Custom 41">
            <a:hlinkClick r:id="" action="ppaction://noaction" highlightClick="1">
              <a:snd r:embed="rId12" name="week 4_slide 7_item 5.wav"/>
            </a:hlinkClick>
          </p:cNvPr>
          <p:cNvSpPr/>
          <p:nvPr/>
        </p:nvSpPr>
        <p:spPr>
          <a:xfrm>
            <a:off x="6168665" y="2827161"/>
            <a:ext cx="470212" cy="48765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4</a:t>
            </a:r>
          </a:p>
        </p:txBody>
      </p:sp>
      <p:sp>
        <p:nvSpPr>
          <p:cNvPr id="43" name="Action Button: Custom 42">
            <a:hlinkClick r:id="" action="ppaction://noaction" highlightClick="1">
              <a:snd r:embed="rId13" name="week 4_slide 7_item 6.wav"/>
            </a:hlinkClick>
          </p:cNvPr>
          <p:cNvSpPr/>
          <p:nvPr/>
        </p:nvSpPr>
        <p:spPr>
          <a:xfrm>
            <a:off x="6168665" y="3817699"/>
            <a:ext cx="470212" cy="48765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5</a:t>
            </a:r>
          </a:p>
        </p:txBody>
      </p:sp>
      <p:sp>
        <p:nvSpPr>
          <p:cNvPr id="47" name="Action Button: Custom 46">
            <a:hlinkClick r:id="" action="ppaction://noaction" highlightClick="1">
              <a:snd r:embed="rId14" name="week 4_slide 7_item 7.wav"/>
            </a:hlinkClick>
          </p:cNvPr>
          <p:cNvSpPr/>
          <p:nvPr/>
        </p:nvSpPr>
        <p:spPr>
          <a:xfrm>
            <a:off x="6168665" y="4854083"/>
            <a:ext cx="470212" cy="487652"/>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Century Gothic" panose="020B0502020202020204" pitchFamily="34" charset="0"/>
              </a:rPr>
              <a:t>6</a:t>
            </a:r>
          </a:p>
        </p:txBody>
      </p:sp>
      <p:sp>
        <p:nvSpPr>
          <p:cNvPr id="44" name="Rounded Rectangle 46">
            <a:extLst>
              <a:ext uri="{FF2B5EF4-FFF2-40B4-BE49-F238E27FC236}">
                <a16:creationId xmlns:a16="http://schemas.microsoft.com/office/drawing/2014/main" id="{68EE9372-8C63-43E5-8440-7104EB816B85}"/>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9" name="Title 3">
            <a:extLst>
              <a:ext uri="{FF2B5EF4-FFF2-40B4-BE49-F238E27FC236}">
                <a16:creationId xmlns:a16="http://schemas.microsoft.com/office/drawing/2014/main" id="{C8C32DCE-5F5A-4E3D-AFBE-1D3C423E0EAA}"/>
              </a:ext>
            </a:extLst>
          </p:cNvPr>
          <p:cNvSpPr>
            <a:spLocks noGrp="1"/>
          </p:cNvSpPr>
          <p:nvPr>
            <p:ph type="title"/>
          </p:nvPr>
        </p:nvSpPr>
        <p:spPr>
          <a:xfrm>
            <a:off x="-1" y="213557"/>
            <a:ext cx="5921115" cy="647577"/>
          </a:xfrm>
        </p:spPr>
        <p:txBody>
          <a:bodyPr>
            <a:normAutofit/>
          </a:bodyPr>
          <a:lstStyle/>
          <a:p>
            <a:r>
              <a:rPr lang="en-GB" sz="3600" b="1" dirty="0">
                <a:solidFill>
                  <a:schemeClr val="bg1"/>
                </a:solidFill>
              </a:rPr>
              <a:t>Statement or question?</a:t>
            </a:r>
          </a:p>
        </p:txBody>
      </p:sp>
      <p:sp>
        <p:nvSpPr>
          <p:cNvPr id="38" name="TextBox 37">
            <a:extLst>
              <a:ext uri="{FF2B5EF4-FFF2-40B4-BE49-F238E27FC236}">
                <a16:creationId xmlns:a16="http://schemas.microsoft.com/office/drawing/2014/main" id="{C002E6F5-AA7C-4502-A764-4549A2B187A1}"/>
              </a:ext>
            </a:extLst>
          </p:cNvPr>
          <p:cNvSpPr txBox="1"/>
          <p:nvPr/>
        </p:nvSpPr>
        <p:spPr>
          <a:xfrm>
            <a:off x="180000" y="1296000"/>
            <a:ext cx="11729921" cy="461665"/>
          </a:xfrm>
          <a:prstGeom prst="rect">
            <a:avLst/>
          </a:prstGeom>
          <a:noFill/>
        </p:spPr>
        <p:txBody>
          <a:bodyPr wrap="square" rtlCol="0">
            <a:spAutoFit/>
          </a:bodyPr>
          <a:lstStyle/>
          <a:p>
            <a:r>
              <a:rPr lang="en-US" sz="2400" dirty="0" err="1">
                <a:solidFill>
                  <a:srgbClr val="0055A5"/>
                </a:solidFill>
                <a:latin typeface="Century Gothic" panose="020F0302020204030204"/>
              </a:rPr>
              <a:t>Léa</a:t>
            </a:r>
            <a:r>
              <a:rPr lang="en-US" sz="2400" dirty="0">
                <a:solidFill>
                  <a:srgbClr val="0055A5"/>
                </a:solidFill>
                <a:latin typeface="Century Gothic" panose="020F0302020204030204"/>
              </a:rPr>
              <a:t> leaves Amir a voicemail. Is she </a:t>
            </a:r>
            <a:r>
              <a:rPr lang="en-US" sz="2400" b="1" dirty="0">
                <a:solidFill>
                  <a:srgbClr val="0055A5"/>
                </a:solidFill>
                <a:latin typeface="Century Gothic" panose="020F0302020204030204"/>
              </a:rPr>
              <a:t>telling</a:t>
            </a:r>
            <a:r>
              <a:rPr lang="en-US" sz="2400" dirty="0">
                <a:solidFill>
                  <a:srgbClr val="0055A5"/>
                </a:solidFill>
                <a:latin typeface="Century Gothic" panose="020F0302020204030204"/>
              </a:rPr>
              <a:t> Amir what he has, or </a:t>
            </a:r>
            <a:r>
              <a:rPr lang="en-US" sz="2400" b="1" dirty="0">
                <a:solidFill>
                  <a:srgbClr val="0055A5"/>
                </a:solidFill>
                <a:latin typeface="Century Gothic" panose="020F0302020204030204"/>
              </a:rPr>
              <a:t>asking</a:t>
            </a:r>
            <a:r>
              <a:rPr lang="en-US" sz="2400" dirty="0">
                <a:solidFill>
                  <a:srgbClr val="0055A5"/>
                </a:solidFill>
                <a:latin typeface="Century Gothic" panose="020F0302020204030204"/>
              </a:rPr>
              <a:t> him?</a:t>
            </a:r>
            <a:endParaRPr lang="en-US" sz="2400" b="1" dirty="0">
              <a:solidFill>
                <a:srgbClr val="0055A5"/>
              </a:solidFill>
              <a:latin typeface="Century Gothic" panose="020F0302020204030204"/>
            </a:endParaRPr>
          </a:p>
        </p:txBody>
      </p:sp>
      <p:pic>
        <p:nvPicPr>
          <p:cNvPr id="14" name="Picture 13" descr="A picture containing shirt&#10;&#10;Description automatically generated">
            <a:extLst>
              <a:ext uri="{FF2B5EF4-FFF2-40B4-BE49-F238E27FC236}">
                <a16:creationId xmlns:a16="http://schemas.microsoft.com/office/drawing/2014/main" id="{4EA41DF3-2814-490C-AE89-98EF4A048A6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193997" y="-72476"/>
            <a:ext cx="1242657" cy="1242657"/>
          </a:xfrm>
          <a:prstGeom prst="rect">
            <a:avLst/>
          </a:prstGeom>
        </p:spPr>
      </p:pic>
      <p:pic>
        <p:nvPicPr>
          <p:cNvPr id="19" name="Picture 18" descr="A close up of a logo&#10;&#10;Description automatically generated">
            <a:extLst>
              <a:ext uri="{FF2B5EF4-FFF2-40B4-BE49-F238E27FC236}">
                <a16:creationId xmlns:a16="http://schemas.microsoft.com/office/drawing/2014/main" id="{38CC8CEB-5108-4789-979D-29CA87BD5AF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60161" y="0"/>
            <a:ext cx="1163992" cy="1163992"/>
          </a:xfrm>
          <a:prstGeom prst="rect">
            <a:avLst/>
          </a:prstGeom>
        </p:spPr>
      </p:pic>
      <p:pic>
        <p:nvPicPr>
          <p:cNvPr id="3074" name="Picture 2" descr="Gis Computer Glenn Rolla Clip Art">
            <a:extLst>
              <a:ext uri="{FF2B5EF4-FFF2-40B4-BE49-F238E27FC236}">
                <a16:creationId xmlns:a16="http://schemas.microsoft.com/office/drawing/2014/main" id="{32FC3875-9447-4AF8-A37E-ACA0ADDC7CAB}"/>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09920" y="4840870"/>
            <a:ext cx="951564" cy="66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1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591332" cy="647577"/>
          </a:xfrm>
        </p:spPr>
        <p:txBody>
          <a:bodyPr>
            <a:normAutofit/>
          </a:bodyPr>
          <a:lstStyle/>
          <a:p>
            <a:r>
              <a:rPr lang="en-GB" sz="3600" b="1" dirty="0">
                <a:solidFill>
                  <a:schemeClr val="bg1"/>
                </a:solidFill>
              </a:rPr>
              <a:t>Un dialogue </a:t>
            </a:r>
            <a:r>
              <a:rPr lang="en-GB" sz="3600" b="1" dirty="0" err="1">
                <a:solidFill>
                  <a:schemeClr val="bg1"/>
                </a:solidFill>
              </a:rPr>
              <a:t>français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180000" y="2230898"/>
            <a:ext cx="11713372" cy="3888372"/>
          </a:xfrm>
          <a:prstGeom prst="rect">
            <a:avLst/>
          </a:prstGeom>
          <a:noFill/>
        </p:spPr>
        <p:txBody>
          <a:bodyPr wrap="square" rtlCol="0">
            <a:spAutoFit/>
          </a:bodyPr>
          <a:lstStyle/>
          <a:p>
            <a:pPr lvl="0">
              <a:lnSpc>
                <a:spcPct val="150000"/>
              </a:lnSpc>
            </a:pPr>
            <a:r>
              <a:rPr lang="fr-FR" sz="2800" dirty="0">
                <a:solidFill>
                  <a:srgbClr val="0055A4"/>
                </a:solidFill>
              </a:rPr>
              <a:t>Tu as ____________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a:p>
            <a:pPr marL="571500" lvl="0" indent="-571500">
              <a:lnSpc>
                <a:spcPct val="150000"/>
              </a:lnSpc>
              <a:buFontTx/>
              <a:buChar cha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____ , c’est </a:t>
            </a:r>
            <a:r>
              <a:rPr lang="fr-FR" sz="2800" dirty="0">
                <a:solidFill>
                  <a:srgbClr val="0055A4"/>
                </a:solidFill>
              </a:rPr>
              <a:t>______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 </a:t>
            </a:r>
          </a:p>
          <a:p>
            <a:pPr marR="0" lvl="0" algn="l" defTabSz="914400" rtl="0" eaLnBrk="1" fontAlgn="auto" latinLnBrk="0" hangingPunct="1">
              <a:lnSpc>
                <a:spcPct val="150000"/>
              </a:lnSpc>
              <a:spcBef>
                <a:spcPts val="0"/>
              </a:spcBef>
              <a:spcAft>
                <a:spcPts val="0"/>
              </a:spcAft>
              <a:buClrTx/>
              <a:buSzTx/>
              <a:tabLst/>
              <a:defRPr/>
            </a:pPr>
            <a:r>
              <a:rPr lang="fr-FR" sz="2800" dirty="0">
                <a:solidFill>
                  <a:srgbClr val="0055A4"/>
                </a:solidFill>
                <a:latin typeface="Century Gothic" panose="020F0302020204030204"/>
              </a:rPr>
              <a:t>Ah. </a:t>
            </a:r>
          </a:p>
          <a:p>
            <a:pPr marL="571500" marR="0" lvl="0" indent="-571500" algn="l" defTabSz="914400" rtl="0" eaLnBrk="1" fontAlgn="auto" latinLnBrk="0" hangingPunct="1">
              <a:lnSpc>
                <a:spcPct val="150000"/>
              </a:lnSpc>
              <a:spcBef>
                <a:spcPts val="0"/>
              </a:spcBef>
              <a:spcAft>
                <a:spcPts val="0"/>
              </a:spcAft>
              <a:buClrTx/>
              <a:buSzTx/>
              <a:buFontTx/>
              <a:buChar char="-"/>
              <a:tabLst/>
              <a:defRPr/>
            </a:pPr>
            <a:r>
              <a:rPr lang="fr-FR" sz="2800" dirty="0">
                <a:solidFill>
                  <a:srgbClr val="0055A4"/>
                </a:solidFill>
                <a:latin typeface="Century Gothic" panose="020F0302020204030204"/>
              </a:rPr>
              <a:t>Mais j’ai _______ .</a:t>
            </a:r>
          </a:p>
          <a:p>
            <a:pPr marR="0" lvl="0" algn="l" defTabSz="914400" rtl="0" eaLnBrk="1" fontAlgn="auto" latinLnBrk="0" hangingPunct="1">
              <a:lnSpc>
                <a:spcPct val="150000"/>
              </a:lnSpc>
              <a:spcBef>
                <a:spcPts val="0"/>
              </a:spcBef>
              <a:spcAft>
                <a:spcPts val="0"/>
              </a:spcAft>
              <a:buClrTx/>
              <a:buSzTx/>
              <a:tabLst/>
              <a:defRPr/>
            </a:pPr>
            <a:r>
              <a:rPr lang="fr-FR" sz="2800" dirty="0">
                <a:solidFill>
                  <a:srgbClr val="0055A4"/>
                </a:solidFill>
                <a:latin typeface="Century Gothic" panose="020F0302020204030204"/>
              </a:rPr>
              <a:t>C’est ______ ?</a:t>
            </a:r>
          </a:p>
          <a:p>
            <a:pPr marR="0" lvl="0" algn="l" defTabSz="914400" rtl="0" eaLnBrk="1" fontAlgn="auto" latinLnBrk="0" hangingPunct="1">
              <a:lnSpc>
                <a:spcPct val="150000"/>
              </a:lnSpc>
              <a:spcBef>
                <a:spcPts val="0"/>
              </a:spcBef>
              <a:spcAft>
                <a:spcPts val="0"/>
              </a:spcAft>
              <a:buClrTx/>
              <a:buSzTx/>
              <a:tabLst/>
              <a:defRPr/>
            </a:pPr>
            <a:r>
              <a:rPr lang="fr-FR" sz="2800" dirty="0">
                <a:solidFill>
                  <a:srgbClr val="0055A4"/>
                </a:solidFill>
                <a:latin typeface="Century Gothic" panose="020F0302020204030204"/>
              </a:rPr>
              <a:t>- ____ !</a:t>
            </a:r>
          </a:p>
        </p:txBody>
      </p:sp>
      <p:sp>
        <p:nvSpPr>
          <p:cNvPr id="9" name="TextBox 8">
            <a:extLst>
              <a:ext uri="{FF2B5EF4-FFF2-40B4-BE49-F238E27FC236}">
                <a16:creationId xmlns:a16="http://schemas.microsoft.com/office/drawing/2014/main" id="{F8E7F87C-EFE2-4E8F-9173-63D3D19E7F00}"/>
              </a:ext>
            </a:extLst>
          </p:cNvPr>
          <p:cNvSpPr txBox="1"/>
          <p:nvPr/>
        </p:nvSpPr>
        <p:spPr>
          <a:xfrm>
            <a:off x="9005840" y="5413086"/>
            <a:ext cx="2181321"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F3E31"/>
                </a:solidFill>
                <a:effectLst/>
                <a:uLnTx/>
                <a:uFillTx/>
                <a:latin typeface="Century Gothic" panose="020F0302020204030204"/>
                <a:ea typeface="+mn-ea"/>
                <a:cs typeface="+mn-cs"/>
              </a:rPr>
              <a:t>une</a:t>
            </a:r>
            <a:r>
              <a:rPr kumimoji="0" lang="en-US" sz="2800" b="0" i="0" u="none" strike="noStrike" kern="1200" cap="none" spc="0" normalizeH="0" baseline="0" noProof="0" dirty="0">
                <a:ln>
                  <a:noFill/>
                </a:ln>
                <a:solidFill>
                  <a:srgbClr val="EF3E31"/>
                </a:solidFill>
                <a:effectLst/>
                <a:uLnTx/>
                <a:uFillTx/>
                <a:latin typeface="Century Gothic" panose="020F0302020204030204"/>
                <a:ea typeface="+mn-ea"/>
                <a:cs typeface="+mn-cs"/>
              </a:rPr>
              <a:t> voiture</a:t>
            </a:r>
          </a:p>
        </p:txBody>
      </p:sp>
      <p:sp>
        <p:nvSpPr>
          <p:cNvPr id="10" name="TextBox 9">
            <a:extLst>
              <a:ext uri="{FF2B5EF4-FFF2-40B4-BE49-F238E27FC236}">
                <a16:creationId xmlns:a16="http://schemas.microsoft.com/office/drawing/2014/main" id="{17481368-2A72-4207-8BBB-939F1B834CEE}"/>
              </a:ext>
            </a:extLst>
          </p:cNvPr>
          <p:cNvSpPr txBox="1"/>
          <p:nvPr/>
        </p:nvSpPr>
        <p:spPr>
          <a:xfrm>
            <a:off x="7450060" y="5413086"/>
            <a:ext cx="902206"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F3E31"/>
                </a:solidFill>
                <a:effectLst/>
                <a:uLnTx/>
                <a:uFillTx/>
                <a:latin typeface="Century Gothic" panose="020F0302020204030204"/>
                <a:ea typeface="+mn-ea"/>
                <a:cs typeface="+mn-cs"/>
              </a:rPr>
              <a:t>non</a:t>
            </a:r>
          </a:p>
        </p:txBody>
      </p:sp>
      <p:sp>
        <p:nvSpPr>
          <p:cNvPr id="11" name="TextBox 10">
            <a:extLst>
              <a:ext uri="{FF2B5EF4-FFF2-40B4-BE49-F238E27FC236}">
                <a16:creationId xmlns:a16="http://schemas.microsoft.com/office/drawing/2014/main" id="{C7EE2681-C7D6-491B-BD30-5D6474309300}"/>
              </a:ext>
            </a:extLst>
          </p:cNvPr>
          <p:cNvSpPr txBox="1"/>
          <p:nvPr/>
        </p:nvSpPr>
        <p:spPr>
          <a:xfrm>
            <a:off x="7935235" y="4589637"/>
            <a:ext cx="1503129"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800" dirty="0">
                <a:solidFill>
                  <a:srgbClr val="EF3E31"/>
                </a:solidFill>
                <a:latin typeface="Century Gothic" panose="020F0302020204030204"/>
              </a:rPr>
              <a:t>un </a:t>
            </a:r>
            <a:r>
              <a:rPr lang="en-US" sz="2800" dirty="0" err="1">
                <a:solidFill>
                  <a:srgbClr val="EF3E31"/>
                </a:solidFill>
                <a:latin typeface="Century Gothic" panose="020F0302020204030204"/>
              </a:rPr>
              <a:t>vélo</a:t>
            </a:r>
            <a:endParaRPr kumimoji="0" lang="en-US" sz="2800" b="0" i="0" u="none" strike="noStrike" kern="1200" cap="none" spc="0" normalizeH="0" baseline="0" noProof="0" dirty="0">
              <a:ln>
                <a:noFill/>
              </a:ln>
              <a:solidFill>
                <a:srgbClr val="EF3E31"/>
              </a:solidFill>
              <a:effectLst/>
              <a:uLnTx/>
              <a:uFillTx/>
              <a:latin typeface="Century Gothic" panose="020F0302020204030204"/>
            </a:endParaRPr>
          </a:p>
        </p:txBody>
      </p:sp>
      <p:sp>
        <p:nvSpPr>
          <p:cNvPr id="12" name="TextBox 11">
            <a:extLst>
              <a:ext uri="{FF2B5EF4-FFF2-40B4-BE49-F238E27FC236}">
                <a16:creationId xmlns:a16="http://schemas.microsoft.com/office/drawing/2014/main" id="{607014C7-DDA9-4431-AD82-5CCE8DF1ED95}"/>
              </a:ext>
            </a:extLst>
          </p:cNvPr>
          <p:cNvSpPr txBox="1"/>
          <p:nvPr/>
        </p:nvSpPr>
        <p:spPr>
          <a:xfrm>
            <a:off x="10156286" y="4589637"/>
            <a:ext cx="1224598"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F3E31"/>
                </a:solidFill>
                <a:effectLst/>
                <a:uLnTx/>
                <a:uFillTx/>
                <a:latin typeface="Century Gothic" panose="020F0302020204030204"/>
                <a:ea typeface="+mn-ea"/>
                <a:cs typeface="+mn-cs"/>
              </a:rPr>
              <a:t>cher</a:t>
            </a:r>
            <a:endParaRPr kumimoji="0" lang="en-US" sz="2800" b="0" i="0" u="none" strike="noStrike" kern="1200" cap="none" spc="0" normalizeH="0" baseline="0" noProof="0" dirty="0">
              <a:ln>
                <a:noFill/>
              </a:ln>
              <a:solidFill>
                <a:srgbClr val="EF3E31"/>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7814355F-307E-4DB0-B283-CAFDA307598F}"/>
              </a:ext>
            </a:extLst>
          </p:cNvPr>
          <p:cNvSpPr txBox="1"/>
          <p:nvPr/>
        </p:nvSpPr>
        <p:spPr>
          <a:xfrm>
            <a:off x="5386517" y="5401778"/>
            <a:ext cx="1409969"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F3E31"/>
                </a:solidFill>
                <a:effectLst/>
                <a:uLnTx/>
                <a:uFillTx/>
                <a:latin typeface="Century Gothic" panose="020F0302020204030204"/>
                <a:ea typeface="+mn-ea"/>
                <a:cs typeface="+mn-cs"/>
              </a:rPr>
              <a:t>rapide</a:t>
            </a:r>
            <a:endParaRPr kumimoji="0" lang="en-US" sz="2800" b="0" i="0" u="none" strike="noStrike" kern="1200" cap="none" spc="0" normalizeH="0" baseline="0" noProof="0" dirty="0">
              <a:ln>
                <a:noFill/>
              </a:ln>
              <a:solidFill>
                <a:srgbClr val="EF3E31"/>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D1F3CE6-1854-46B8-9045-B24A7BD4C326}"/>
              </a:ext>
            </a:extLst>
          </p:cNvPr>
          <p:cNvSpPr txBox="1"/>
          <p:nvPr/>
        </p:nvSpPr>
        <p:spPr>
          <a:xfrm>
            <a:off x="6178350" y="4589637"/>
            <a:ext cx="843145" cy="6567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F3E31"/>
                </a:solidFill>
                <a:effectLst/>
                <a:uLnTx/>
                <a:uFillTx/>
                <a:latin typeface="Century Gothic" panose="020F0302020204030204"/>
                <a:ea typeface="+mn-ea"/>
                <a:cs typeface="+mn-cs"/>
              </a:rPr>
              <a:t>oui</a:t>
            </a:r>
            <a:endParaRPr kumimoji="0" lang="en-US" sz="2800" b="0" i="0" u="none" strike="noStrike" kern="1200" cap="none" spc="0" normalizeH="0" baseline="0" noProof="0" dirty="0">
              <a:ln>
                <a:noFill/>
              </a:ln>
              <a:solidFill>
                <a:srgbClr val="EF3E31"/>
              </a:solidFill>
              <a:effectLst/>
              <a:uLnTx/>
              <a:uFillTx/>
              <a:latin typeface="Century Gothic" panose="020F0302020204030204"/>
              <a:ea typeface="+mn-ea"/>
              <a:cs typeface="+mn-cs"/>
            </a:endParaRPr>
          </a:p>
        </p:txBody>
      </p:sp>
      <p:grpSp>
        <p:nvGrpSpPr>
          <p:cNvPr id="5" name="Group 4">
            <a:extLst>
              <a:ext uri="{FF2B5EF4-FFF2-40B4-BE49-F238E27FC236}">
                <a16:creationId xmlns:a16="http://schemas.microsoft.com/office/drawing/2014/main" id="{ABF3869A-E07C-4AFE-9BE1-F4195FE3F541}"/>
              </a:ext>
            </a:extLst>
          </p:cNvPr>
          <p:cNvGrpSpPr/>
          <p:nvPr/>
        </p:nvGrpSpPr>
        <p:grpSpPr>
          <a:xfrm>
            <a:off x="8666247" y="2198193"/>
            <a:ext cx="2980078" cy="2185605"/>
            <a:chOff x="7312924" y="770644"/>
            <a:chExt cx="3618494" cy="2578448"/>
          </a:xfrm>
        </p:grpSpPr>
        <p:pic>
          <p:nvPicPr>
            <p:cNvPr id="3" name="Picture 2">
              <a:extLst>
                <a:ext uri="{FF2B5EF4-FFF2-40B4-BE49-F238E27FC236}">
                  <a16:creationId xmlns:a16="http://schemas.microsoft.com/office/drawing/2014/main" id="{2CD66416-61E6-45BF-9F92-183F7D8124DE}"/>
                </a:ext>
              </a:extLst>
            </p:cNvPr>
            <p:cNvPicPr>
              <a:picLocks noChangeAspect="1"/>
            </p:cNvPicPr>
            <p:nvPr/>
          </p:nvPicPr>
          <p:blipFill>
            <a:blip r:embed="rId3"/>
            <a:stretch>
              <a:fillRect/>
            </a:stretch>
          </p:blipFill>
          <p:spPr>
            <a:xfrm>
              <a:off x="7312924" y="770644"/>
              <a:ext cx="3618494" cy="2578448"/>
            </a:xfrm>
            <a:prstGeom prst="rect">
              <a:avLst/>
            </a:prstGeom>
          </p:spPr>
        </p:pic>
        <p:pic>
          <p:nvPicPr>
            <p:cNvPr id="1030" name="Picture 6" descr="Beetle, Passenger Car, Vw, Volkswagen, Car, Automobile">
              <a:extLst>
                <a:ext uri="{FF2B5EF4-FFF2-40B4-BE49-F238E27FC236}">
                  <a16:creationId xmlns:a16="http://schemas.microsoft.com/office/drawing/2014/main" id="{FA9141A7-CD0E-47D3-B6A9-DFE448EAD3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6300" y="2606943"/>
              <a:ext cx="692843" cy="5116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cycle, Small, Vehicle, Bike, Cycle, Sport">
              <a:extLst>
                <a:ext uri="{FF2B5EF4-FFF2-40B4-BE49-F238E27FC236}">
                  <a16:creationId xmlns:a16="http://schemas.microsoft.com/office/drawing/2014/main" id="{8E2BB8E1-DAE5-4873-A360-3CC4F6012D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81934">
              <a:off x="8842721" y="966484"/>
              <a:ext cx="692843" cy="53581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CCC539C2-6B8F-40C5-B9B8-E42ABF00CDDC}"/>
              </a:ext>
            </a:extLst>
          </p:cNvPr>
          <p:cNvSpPr txBox="1"/>
          <p:nvPr/>
        </p:nvSpPr>
        <p:spPr>
          <a:xfrm>
            <a:off x="180000" y="1296000"/>
            <a:ext cx="11198087" cy="523220"/>
          </a:xfrm>
          <a:prstGeom prst="rect">
            <a:avLst/>
          </a:prstGeom>
          <a:noFill/>
        </p:spPr>
        <p:txBody>
          <a:bodyPr wrap="square" rtlCol="0">
            <a:spAutoFit/>
          </a:bodyPr>
          <a:lstStyle/>
          <a:p>
            <a:r>
              <a:rPr lang="en-US" sz="2800" dirty="0" err="1">
                <a:solidFill>
                  <a:srgbClr val="0055A4"/>
                </a:solidFill>
              </a:rPr>
              <a:t>Voici</a:t>
            </a:r>
            <a:r>
              <a:rPr lang="en-US" sz="2800" dirty="0">
                <a:solidFill>
                  <a:srgbClr val="0055A4"/>
                </a:solidFill>
              </a:rPr>
              <a:t> un dialogue! </a:t>
            </a:r>
            <a:r>
              <a:rPr lang="en-US" sz="2800" dirty="0" err="1">
                <a:solidFill>
                  <a:srgbClr val="0055A4"/>
                </a:solidFill>
              </a:rPr>
              <a:t>Complète</a:t>
            </a:r>
            <a:r>
              <a:rPr lang="en-US" sz="2800" dirty="0">
                <a:solidFill>
                  <a:srgbClr val="0055A4"/>
                </a:solidFill>
              </a:rPr>
              <a:t>. Use each word only once! </a:t>
            </a:r>
          </a:p>
        </p:txBody>
      </p:sp>
    </p:spTree>
    <p:extLst>
      <p:ext uri="{BB962C8B-B14F-4D97-AF65-F5344CB8AC3E}">
        <p14:creationId xmlns:p14="http://schemas.microsoft.com/office/powerpoint/2010/main" val="2810097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658626" cy="647577"/>
          </a:xfrm>
        </p:spPr>
        <p:txBody>
          <a:bodyPr>
            <a:normAutofit/>
          </a:bodyPr>
          <a:lstStyle/>
          <a:p>
            <a:r>
              <a:rPr lang="en-GB" sz="3600" b="1" dirty="0">
                <a:solidFill>
                  <a:schemeClr val="bg1"/>
                </a:solidFill>
              </a:rPr>
              <a:t>Un dialogue </a:t>
            </a:r>
            <a:r>
              <a:rPr lang="en-GB" sz="3600" b="1" dirty="0" err="1">
                <a:solidFill>
                  <a:schemeClr val="bg1"/>
                </a:solidFill>
              </a:rPr>
              <a:t>français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6E7E97DA-2F23-F745-B756-301D480DCC3C}"/>
              </a:ext>
            </a:extLst>
          </p:cNvPr>
          <p:cNvSpPr txBox="1"/>
          <p:nvPr/>
        </p:nvSpPr>
        <p:spPr>
          <a:xfrm>
            <a:off x="393241" y="2126648"/>
            <a:ext cx="5265384" cy="3888372"/>
          </a:xfrm>
          <a:prstGeom prst="rect">
            <a:avLst/>
          </a:prstGeom>
          <a:noFill/>
        </p:spPr>
        <p:txBody>
          <a:bodyPr wrap="square" rtlCol="0">
            <a:spAutoFit/>
          </a:bodyPr>
          <a:lstStyle/>
          <a:p>
            <a:pPr>
              <a:lnSpc>
                <a:spcPct val="150000"/>
              </a:lnSpc>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Tu as </a:t>
            </a:r>
            <a:r>
              <a:rPr lang="en-US" sz="2800" dirty="0" err="1">
                <a:solidFill>
                  <a:srgbClr val="EF3E31"/>
                </a:solidFill>
              </a:rPr>
              <a:t>une</a:t>
            </a:r>
            <a:r>
              <a:rPr lang="en-US" sz="2800" dirty="0">
                <a:solidFill>
                  <a:srgbClr val="EF3E31"/>
                </a:solidFill>
              </a:rPr>
              <a:t> voiture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a:p>
            <a:pPr>
              <a:lnSpc>
                <a:spcPct val="150000"/>
              </a:lnSpc>
            </a:pPr>
            <a:r>
              <a:rPr lang="fr-FR" sz="2800" noProof="0" dirty="0">
                <a:solidFill>
                  <a:srgbClr val="4472C4">
                    <a:lumMod val="50000"/>
                  </a:srgbClr>
                </a:solidFill>
                <a:latin typeface="Century Gothic" panose="020F0302020204030204"/>
              </a:rPr>
              <a:t>- </a:t>
            </a:r>
            <a:r>
              <a:rPr kumimoji="0" lang="fr-FR" sz="2800" b="0" i="0" u="none" strike="noStrike" kern="1200" cap="none" spc="0" normalizeH="0" baseline="0" noProof="0" dirty="0">
                <a:ln>
                  <a:noFill/>
                </a:ln>
                <a:solidFill>
                  <a:srgbClr val="EF3E31"/>
                </a:solidFill>
                <a:effectLst/>
                <a:uLnTx/>
                <a:uFillTx/>
                <a:latin typeface="Century Gothic" panose="020F0302020204030204"/>
                <a:ea typeface="+mn-ea"/>
                <a:cs typeface="+mn-cs"/>
              </a:rPr>
              <a:t>Non</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 c’est </a:t>
            </a:r>
            <a:r>
              <a:rPr lang="en-US" sz="2800" dirty="0" err="1">
                <a:solidFill>
                  <a:srgbClr val="EF3E31"/>
                </a:solidFill>
              </a:rPr>
              <a:t>cher</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Ah. </a:t>
            </a:r>
          </a:p>
          <a:p>
            <a:pPr>
              <a:lnSpc>
                <a:spcPct val="150000"/>
              </a:lnSpc>
              <a:defRP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 Mais j’ai </a:t>
            </a:r>
            <a:r>
              <a:rPr lang="en-US" sz="2800" dirty="0">
                <a:solidFill>
                  <a:srgbClr val="EF3E31"/>
                </a:solidFill>
              </a:rPr>
              <a:t>un </a:t>
            </a:r>
            <a:r>
              <a:rPr lang="en-US" sz="2800" dirty="0" err="1">
                <a:solidFill>
                  <a:srgbClr val="EF3E31"/>
                </a:solidFill>
              </a:rPr>
              <a:t>vélo</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a:p>
            <a:pPr>
              <a:lnSpc>
                <a:spcPct val="150000"/>
              </a:lnSpc>
              <a:defRP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C’est</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800" dirty="0" err="1">
                <a:solidFill>
                  <a:srgbClr val="EF3E31"/>
                </a:solidFill>
              </a:rPr>
              <a:t>rapide</a:t>
            </a:r>
            <a:r>
              <a:rPr lang="en-US" sz="2800" dirty="0">
                <a:solidFill>
                  <a:srgbClr val="FA6500"/>
                </a:solidFill>
              </a:rPr>
              <a:t>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EF3E31"/>
                </a:solidFill>
                <a:effectLst/>
                <a:uLnTx/>
                <a:uFillTx/>
                <a:latin typeface="Century Gothic" panose="020F0302020204030204"/>
                <a:ea typeface="+mn-ea"/>
                <a:cs typeface="+mn-cs"/>
              </a:rPr>
              <a:t>Oui</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p:txBody>
      </p:sp>
      <p:grpSp>
        <p:nvGrpSpPr>
          <p:cNvPr id="29" name="Group 28">
            <a:extLst>
              <a:ext uri="{FF2B5EF4-FFF2-40B4-BE49-F238E27FC236}">
                <a16:creationId xmlns:a16="http://schemas.microsoft.com/office/drawing/2014/main" id="{003E275A-EB0F-4E51-A9B0-079C2C7EB1AC}"/>
              </a:ext>
            </a:extLst>
          </p:cNvPr>
          <p:cNvGrpSpPr/>
          <p:nvPr/>
        </p:nvGrpSpPr>
        <p:grpSpPr>
          <a:xfrm>
            <a:off x="4605961" y="1088243"/>
            <a:ext cx="2980078" cy="2185605"/>
            <a:chOff x="7312924" y="770644"/>
            <a:chExt cx="3618494" cy="2578448"/>
          </a:xfrm>
        </p:grpSpPr>
        <p:pic>
          <p:nvPicPr>
            <p:cNvPr id="30" name="Picture 29">
              <a:extLst>
                <a:ext uri="{FF2B5EF4-FFF2-40B4-BE49-F238E27FC236}">
                  <a16:creationId xmlns:a16="http://schemas.microsoft.com/office/drawing/2014/main" id="{62BC1C12-0447-4E73-90CA-779220B39932}"/>
                </a:ext>
              </a:extLst>
            </p:cNvPr>
            <p:cNvPicPr>
              <a:picLocks noChangeAspect="1"/>
            </p:cNvPicPr>
            <p:nvPr/>
          </p:nvPicPr>
          <p:blipFill>
            <a:blip r:embed="rId3"/>
            <a:stretch>
              <a:fillRect/>
            </a:stretch>
          </p:blipFill>
          <p:spPr>
            <a:xfrm>
              <a:off x="7312924" y="770644"/>
              <a:ext cx="3618494" cy="2578448"/>
            </a:xfrm>
            <a:prstGeom prst="rect">
              <a:avLst/>
            </a:prstGeom>
          </p:spPr>
        </p:pic>
        <p:pic>
          <p:nvPicPr>
            <p:cNvPr id="31" name="Picture 6" descr="Beetle, Passenger Car, Vw, Volkswagen, Car, Automobile">
              <a:extLst>
                <a:ext uri="{FF2B5EF4-FFF2-40B4-BE49-F238E27FC236}">
                  <a16:creationId xmlns:a16="http://schemas.microsoft.com/office/drawing/2014/main" id="{23D10E50-D8E1-41AC-B2D0-77D00CF9EC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96300" y="2606943"/>
              <a:ext cx="692843" cy="51169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Bicycle, Small, Vehicle, Bike, Cycle, Sport">
              <a:extLst>
                <a:ext uri="{FF2B5EF4-FFF2-40B4-BE49-F238E27FC236}">
                  <a16:creationId xmlns:a16="http://schemas.microsoft.com/office/drawing/2014/main" id="{4D750E33-6223-45FF-915A-40AF2BA1B0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981934">
              <a:off x="8842721" y="966484"/>
              <a:ext cx="692843" cy="53581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32">
            <a:extLst>
              <a:ext uri="{FF2B5EF4-FFF2-40B4-BE49-F238E27FC236}">
                <a16:creationId xmlns:a16="http://schemas.microsoft.com/office/drawing/2014/main" id="{9D9649B4-9346-4AAF-AD38-445083419CD3}"/>
              </a:ext>
            </a:extLst>
          </p:cNvPr>
          <p:cNvSpPr txBox="1"/>
          <p:nvPr/>
        </p:nvSpPr>
        <p:spPr>
          <a:xfrm>
            <a:off x="393241" y="1296000"/>
            <a:ext cx="11198087" cy="523220"/>
          </a:xfrm>
          <a:prstGeom prst="rect">
            <a:avLst/>
          </a:prstGeom>
          <a:noFill/>
        </p:spPr>
        <p:txBody>
          <a:bodyPr wrap="square" rtlCol="0">
            <a:spAutoFit/>
          </a:bodyPr>
          <a:lstStyle/>
          <a:p>
            <a:r>
              <a:rPr lang="en-US" sz="2800" dirty="0">
                <a:solidFill>
                  <a:srgbClr val="0055A4"/>
                </a:solidFill>
              </a:rPr>
              <a:t>Une solution</a:t>
            </a:r>
          </a:p>
        </p:txBody>
      </p:sp>
      <p:sp>
        <p:nvSpPr>
          <p:cNvPr id="12" name="Rounded Rectangle 46">
            <a:extLst>
              <a:ext uri="{FF2B5EF4-FFF2-40B4-BE49-F238E27FC236}">
                <a16:creationId xmlns:a16="http://schemas.microsoft.com/office/drawing/2014/main" id="{79DCE751-B1EB-495B-90EC-5DA4D5E9EA70}"/>
              </a:ext>
            </a:extLst>
          </p:cNvPr>
          <p:cNvSpPr/>
          <p:nvPr/>
        </p:nvSpPr>
        <p:spPr>
          <a:xfrm>
            <a:off x="10812162" y="878767"/>
            <a:ext cx="1097758"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EC2D25B9-F2DB-467A-B584-6AC6971C2345}"/>
              </a:ext>
            </a:extLst>
          </p:cNvPr>
          <p:cNvSpPr txBox="1"/>
          <p:nvPr/>
        </p:nvSpPr>
        <p:spPr>
          <a:xfrm>
            <a:off x="7943720" y="1836853"/>
            <a:ext cx="4281731" cy="3888372"/>
          </a:xfrm>
          <a:prstGeom prst="rect">
            <a:avLst/>
          </a:prstGeom>
          <a:noFill/>
        </p:spPr>
        <p:txBody>
          <a:bodyPr wrap="square" rtlCol="0">
            <a:spAutoFit/>
          </a:bodyPr>
          <a:lstStyle/>
          <a:p>
            <a:pPr>
              <a:lnSpc>
                <a:spcPct val="150000"/>
              </a:lnSpc>
            </a:pPr>
            <a:r>
              <a:rPr kumimoji="0" lang="en-GB" sz="2800" b="0" i="0" u="none" strike="noStrike" kern="1200" cap="none" spc="0" normalizeH="0" baseline="0" noProof="0" dirty="0">
                <a:ln>
                  <a:noFill/>
                </a:ln>
                <a:solidFill>
                  <a:srgbClr val="0055A5"/>
                </a:solidFill>
                <a:effectLst/>
                <a:uLnTx/>
                <a:uFillTx/>
                <a:latin typeface="Century Gothic" panose="020F0302020204030204"/>
                <a:ea typeface="+mn-ea"/>
                <a:cs typeface="+mn-cs"/>
              </a:rPr>
              <a:t>Do you have a car?</a:t>
            </a:r>
            <a:endParaRPr kumimoji="0" lang="fr-FR" sz="28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a:p>
            <a:pPr>
              <a:lnSpc>
                <a:spcPct val="150000"/>
              </a:lnSpc>
            </a:pPr>
            <a:r>
              <a:rPr lang="fr-FR" sz="2800" noProof="0" dirty="0">
                <a:solidFill>
                  <a:srgbClr val="0055A5"/>
                </a:solidFill>
                <a:latin typeface="Century Gothic" panose="020F0302020204030204"/>
              </a:rPr>
              <a:t>- </a:t>
            </a:r>
            <a:r>
              <a:rPr kumimoji="0" lang="en-GB" sz="2800" b="0" i="0" u="none" strike="noStrike" kern="1200" cap="none" spc="0" normalizeH="0" baseline="0" noProof="0" dirty="0">
                <a:ln>
                  <a:noFill/>
                </a:ln>
                <a:solidFill>
                  <a:srgbClr val="0055A5"/>
                </a:solidFill>
                <a:effectLst/>
                <a:uLnTx/>
                <a:uFillTx/>
                <a:latin typeface="Century Gothic" panose="020F0302020204030204"/>
                <a:ea typeface="+mn-ea"/>
                <a:cs typeface="+mn-cs"/>
              </a:rPr>
              <a:t>No, it’s expensive!</a:t>
            </a:r>
            <a:endParaRPr kumimoji="0" lang="fr-FR" sz="28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5"/>
                </a:solidFill>
                <a:effectLst/>
                <a:uLnTx/>
                <a:uFillTx/>
                <a:latin typeface="Century Gothic" panose="020F0302020204030204"/>
                <a:ea typeface="+mn-ea"/>
                <a:cs typeface="+mn-cs"/>
              </a:rPr>
              <a:t>Ah. </a:t>
            </a:r>
          </a:p>
          <a:p>
            <a:pPr>
              <a:lnSpc>
                <a:spcPct val="150000"/>
              </a:lnSpc>
              <a:defRPr/>
            </a:pPr>
            <a:r>
              <a:rPr kumimoji="0" lang="fr-FR" sz="28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en-GB" sz="2800" b="0" i="0" u="none" strike="noStrike" kern="1200" cap="none" spc="0" normalizeH="0" baseline="0" noProof="0" dirty="0">
                <a:ln>
                  <a:noFill/>
                </a:ln>
                <a:solidFill>
                  <a:srgbClr val="0055A5"/>
                </a:solidFill>
                <a:effectLst/>
                <a:uLnTx/>
                <a:uFillTx/>
                <a:latin typeface="Century Gothic" panose="020F0302020204030204"/>
                <a:ea typeface="+mn-ea"/>
                <a:cs typeface="+mn-cs"/>
              </a:rPr>
              <a:t>But I have a bike.</a:t>
            </a:r>
            <a:endParaRPr kumimoji="0" lang="fr-FR" sz="28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a:p>
            <a:pPr>
              <a:lnSpc>
                <a:spcPct val="150000"/>
              </a:lnSpc>
              <a:defRPr/>
            </a:pPr>
            <a:r>
              <a:rPr kumimoji="0" lang="en-GB" sz="2800" b="0" i="0" u="none" strike="noStrike" kern="1200" cap="none" spc="0" normalizeH="0" baseline="0" noProof="0" dirty="0">
                <a:ln>
                  <a:noFill/>
                </a:ln>
                <a:solidFill>
                  <a:srgbClr val="0055A5"/>
                </a:solidFill>
                <a:effectLst/>
                <a:uLnTx/>
                <a:uFillTx/>
                <a:latin typeface="Century Gothic" panose="020F0302020204030204"/>
                <a:ea typeface="+mn-ea"/>
                <a:cs typeface="+mn-cs"/>
              </a:rPr>
              <a:t>Is it fast?</a:t>
            </a:r>
            <a:endParaRPr kumimoji="0" lang="fr-FR" sz="28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5"/>
                </a:solidFill>
                <a:effectLst/>
                <a:uLnTx/>
                <a:uFillTx/>
                <a:latin typeface="Century Gothic" panose="020F0302020204030204"/>
                <a:ea typeface="+mn-ea"/>
                <a:cs typeface="+mn-cs"/>
              </a:rPr>
              <a:t>- Yes!</a:t>
            </a:r>
          </a:p>
        </p:txBody>
      </p:sp>
      <p:sp>
        <p:nvSpPr>
          <p:cNvPr id="14" name="TextBox 13">
            <a:extLst>
              <a:ext uri="{FF2B5EF4-FFF2-40B4-BE49-F238E27FC236}">
                <a16:creationId xmlns:a16="http://schemas.microsoft.com/office/drawing/2014/main" id="{C29A0A3A-6FCF-48C3-9CC2-DF67316CF618}"/>
              </a:ext>
            </a:extLst>
          </p:cNvPr>
          <p:cNvSpPr txBox="1"/>
          <p:nvPr/>
        </p:nvSpPr>
        <p:spPr>
          <a:xfrm>
            <a:off x="313548" y="2026977"/>
            <a:ext cx="4014636" cy="3888372"/>
          </a:xfrm>
          <a:prstGeom prst="rect">
            <a:avLst/>
          </a:prstGeom>
          <a:solidFill>
            <a:schemeClr val="bg1"/>
          </a:solidFill>
        </p:spPr>
        <p:txBody>
          <a:bodyPr wrap="square" rtlCol="0">
            <a:spAutoFit/>
          </a:bodyPr>
          <a:lstStyle/>
          <a:p>
            <a:pPr>
              <a:lnSpc>
                <a:spcPct val="150000"/>
              </a:lnSpc>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T_ a_ </a:t>
            </a:r>
            <a:r>
              <a:rPr lang="en-US" sz="2800" dirty="0">
                <a:solidFill>
                  <a:srgbClr val="EF3E31"/>
                </a:solidFill>
              </a:rPr>
              <a:t>u_ </a:t>
            </a:r>
            <a:r>
              <a:rPr lang="en-US" sz="2800" dirty="0" err="1">
                <a:solidFill>
                  <a:srgbClr val="EF3E31"/>
                </a:solidFill>
              </a:rPr>
              <a:t>v_____e</a:t>
            </a:r>
            <a:r>
              <a:rPr lang="en-US" sz="2800" dirty="0">
                <a:solidFill>
                  <a:srgbClr val="EF3E31"/>
                </a:solidFill>
              </a:rPr>
              <a:t>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a:p>
            <a:pPr>
              <a:lnSpc>
                <a:spcPct val="150000"/>
              </a:lnSpc>
            </a:pPr>
            <a:r>
              <a:rPr lang="fr-FR" sz="2800" noProof="0" dirty="0">
                <a:solidFill>
                  <a:srgbClr val="4472C4">
                    <a:lumMod val="50000"/>
                  </a:srgbClr>
                </a:solidFill>
                <a:latin typeface="Century Gothic" panose="020F0302020204030204"/>
              </a:rPr>
              <a:t>- </a:t>
            </a:r>
            <a:r>
              <a:rPr kumimoji="0" lang="fr-FR" sz="2800" b="0" i="0" u="none" strike="noStrike" kern="1200" cap="none" spc="0" normalizeH="0" baseline="0" noProof="0" dirty="0">
                <a:ln>
                  <a:noFill/>
                </a:ln>
                <a:solidFill>
                  <a:srgbClr val="EF3E31"/>
                </a:solidFill>
                <a:effectLst/>
                <a:uLnTx/>
                <a:uFillTx/>
                <a:latin typeface="Century Gothic" panose="020F0302020204030204"/>
                <a:ea typeface="+mn-ea"/>
                <a:cs typeface="+mn-cs"/>
              </a:rPr>
              <a:t>N_</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 c’__ </a:t>
            </a:r>
            <a:r>
              <a:rPr lang="en-US" sz="2800" dirty="0" err="1">
                <a:solidFill>
                  <a:srgbClr val="EF3E31"/>
                </a:solidFill>
              </a:rPr>
              <a:t>ch</a:t>
            </a:r>
            <a:r>
              <a:rPr lang="en-US" sz="2800" dirty="0">
                <a:solidFill>
                  <a:srgbClr val="EF3E31"/>
                </a:solidFill>
              </a:rPr>
              <a:t>____</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Ah. </a:t>
            </a:r>
          </a:p>
          <a:p>
            <a:pPr>
              <a:lnSpc>
                <a:spcPct val="150000"/>
              </a:lnSpc>
              <a:defRP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 M__ j’_ </a:t>
            </a:r>
            <a:r>
              <a:rPr lang="en-US" sz="2800" dirty="0">
                <a:solidFill>
                  <a:srgbClr val="EF3E31"/>
                </a:solidFill>
              </a:rPr>
              <a:t>u_ v___</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a:p>
            <a:pPr>
              <a:lnSpc>
                <a:spcPct val="150000"/>
              </a:lnSpc>
              <a:defRP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C’__</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800" dirty="0">
                <a:solidFill>
                  <a:srgbClr val="EF3E31"/>
                </a:solidFill>
              </a:rPr>
              <a:t>r_____</a:t>
            </a:r>
            <a:r>
              <a:rPr lang="en-US" sz="2800" dirty="0">
                <a:solidFill>
                  <a:srgbClr val="FA6500"/>
                </a:solidFill>
              </a:rPr>
              <a:t>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EF3E31"/>
                </a:solidFill>
                <a:effectLst/>
                <a:uLnTx/>
                <a:uFillTx/>
                <a:latin typeface="Century Gothic" panose="020F0302020204030204"/>
                <a:ea typeface="+mn-ea"/>
                <a:cs typeface="+mn-cs"/>
              </a:rPr>
              <a:t>O__</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0055A4"/>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4112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3" grpId="0"/>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E22F-FB6F-448E-A0E3-8B4253D0A695}"/>
              </a:ext>
            </a:extLst>
          </p:cNvPr>
          <p:cNvSpPr>
            <a:spLocks noGrp="1"/>
          </p:cNvSpPr>
          <p:nvPr>
            <p:ph type="title"/>
          </p:nvPr>
        </p:nvSpPr>
        <p:spPr/>
        <p:txBody>
          <a:bodyPr/>
          <a:lstStyle/>
          <a:p>
            <a:r>
              <a:rPr lang="en-GB" dirty="0" err="1"/>
              <a:t>L’alphabet</a:t>
            </a:r>
            <a:endParaRPr lang="en-GB" dirty="0"/>
          </a:p>
        </p:txBody>
      </p:sp>
      <p:sp>
        <p:nvSpPr>
          <p:cNvPr id="4" name="Rounded Rectangle 46">
            <a:extLst>
              <a:ext uri="{FF2B5EF4-FFF2-40B4-BE49-F238E27FC236}">
                <a16:creationId xmlns:a16="http://schemas.microsoft.com/office/drawing/2014/main" id="{C7911FE1-491C-4398-BA97-AF2DBFB707CC}"/>
              </a:ext>
            </a:extLst>
          </p:cNvPr>
          <p:cNvSpPr/>
          <p:nvPr/>
        </p:nvSpPr>
        <p:spPr>
          <a:xfrm>
            <a:off x="9501809" y="249869"/>
            <a:ext cx="2408111"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hlinkClick r:id="" action="ppaction://noaction">
              <a:snd r:embed="rId3" name="A.wav"/>
            </a:hlinkClick>
            <a:extLst>
              <a:ext uri="{FF2B5EF4-FFF2-40B4-BE49-F238E27FC236}">
                <a16:creationId xmlns:a16="http://schemas.microsoft.com/office/drawing/2014/main" id="{40094A40-8881-4455-8F30-98688620C9A6}"/>
              </a:ext>
            </a:extLst>
          </p:cNvPr>
          <p:cNvSpPr txBox="1"/>
          <p:nvPr/>
        </p:nvSpPr>
        <p:spPr>
          <a:xfrm>
            <a:off x="587336" y="1214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A</a:t>
            </a:r>
          </a:p>
        </p:txBody>
      </p:sp>
      <p:sp>
        <p:nvSpPr>
          <p:cNvPr id="6" name="TextBox 5">
            <a:hlinkClick r:id="" action="ppaction://noaction">
              <a:snd r:embed="rId4" name="B.wav"/>
            </a:hlinkClick>
            <a:extLst>
              <a:ext uri="{FF2B5EF4-FFF2-40B4-BE49-F238E27FC236}">
                <a16:creationId xmlns:a16="http://schemas.microsoft.com/office/drawing/2014/main" id="{BA0E3728-E0F8-49E7-B2F1-4C7D5C4F8C32}"/>
              </a:ext>
            </a:extLst>
          </p:cNvPr>
          <p:cNvSpPr txBox="1"/>
          <p:nvPr/>
        </p:nvSpPr>
        <p:spPr>
          <a:xfrm>
            <a:off x="2202776" y="1214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B</a:t>
            </a:r>
          </a:p>
        </p:txBody>
      </p:sp>
      <p:sp>
        <p:nvSpPr>
          <p:cNvPr id="7" name="TextBox 6">
            <a:hlinkClick r:id="" action="ppaction://noaction">
              <a:snd r:embed="rId5" name="C.wav"/>
            </a:hlinkClick>
            <a:extLst>
              <a:ext uri="{FF2B5EF4-FFF2-40B4-BE49-F238E27FC236}">
                <a16:creationId xmlns:a16="http://schemas.microsoft.com/office/drawing/2014/main" id="{09794919-2486-4882-A0AD-1143BFEDEBF5}"/>
              </a:ext>
            </a:extLst>
          </p:cNvPr>
          <p:cNvSpPr txBox="1"/>
          <p:nvPr/>
        </p:nvSpPr>
        <p:spPr>
          <a:xfrm>
            <a:off x="3818216" y="1214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C</a:t>
            </a:r>
          </a:p>
        </p:txBody>
      </p:sp>
      <p:sp>
        <p:nvSpPr>
          <p:cNvPr id="8" name="TextBox 7">
            <a:hlinkClick r:id="" action="ppaction://noaction">
              <a:snd r:embed="rId6" name="D.wav"/>
            </a:hlinkClick>
            <a:extLst>
              <a:ext uri="{FF2B5EF4-FFF2-40B4-BE49-F238E27FC236}">
                <a16:creationId xmlns:a16="http://schemas.microsoft.com/office/drawing/2014/main" id="{989FBC2B-88A0-4727-8762-6E7577CD1493}"/>
              </a:ext>
            </a:extLst>
          </p:cNvPr>
          <p:cNvSpPr txBox="1"/>
          <p:nvPr/>
        </p:nvSpPr>
        <p:spPr>
          <a:xfrm>
            <a:off x="5433656" y="1214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D</a:t>
            </a:r>
          </a:p>
        </p:txBody>
      </p:sp>
      <p:sp>
        <p:nvSpPr>
          <p:cNvPr id="9" name="TextBox 8">
            <a:hlinkClick r:id="" action="ppaction://noaction">
              <a:snd r:embed="rId7" name="E.wav"/>
            </a:hlinkClick>
            <a:extLst>
              <a:ext uri="{FF2B5EF4-FFF2-40B4-BE49-F238E27FC236}">
                <a16:creationId xmlns:a16="http://schemas.microsoft.com/office/drawing/2014/main" id="{1C159787-E2FE-40D1-A4C7-7B8A85908E30}"/>
              </a:ext>
            </a:extLst>
          </p:cNvPr>
          <p:cNvSpPr txBox="1"/>
          <p:nvPr/>
        </p:nvSpPr>
        <p:spPr>
          <a:xfrm>
            <a:off x="7049096" y="1214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E</a:t>
            </a:r>
          </a:p>
        </p:txBody>
      </p:sp>
      <p:sp>
        <p:nvSpPr>
          <p:cNvPr id="10" name="TextBox 9">
            <a:hlinkClick r:id="" action="ppaction://noaction">
              <a:snd r:embed="rId8" name="F.wav"/>
            </a:hlinkClick>
            <a:extLst>
              <a:ext uri="{FF2B5EF4-FFF2-40B4-BE49-F238E27FC236}">
                <a16:creationId xmlns:a16="http://schemas.microsoft.com/office/drawing/2014/main" id="{4D14F8F1-C5AB-40DD-8F8A-86C29AB1A6D4}"/>
              </a:ext>
            </a:extLst>
          </p:cNvPr>
          <p:cNvSpPr txBox="1"/>
          <p:nvPr/>
        </p:nvSpPr>
        <p:spPr>
          <a:xfrm>
            <a:off x="8664536" y="1214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F</a:t>
            </a:r>
          </a:p>
        </p:txBody>
      </p:sp>
      <p:sp>
        <p:nvSpPr>
          <p:cNvPr id="11" name="TextBox 10">
            <a:hlinkClick r:id="" action="ppaction://noaction">
              <a:snd r:embed="rId9" name="G.wav"/>
            </a:hlinkClick>
            <a:extLst>
              <a:ext uri="{FF2B5EF4-FFF2-40B4-BE49-F238E27FC236}">
                <a16:creationId xmlns:a16="http://schemas.microsoft.com/office/drawing/2014/main" id="{C7B00237-539F-4DD1-A16C-8272D9CE1C69}"/>
              </a:ext>
            </a:extLst>
          </p:cNvPr>
          <p:cNvSpPr txBox="1"/>
          <p:nvPr/>
        </p:nvSpPr>
        <p:spPr>
          <a:xfrm>
            <a:off x="10279976" y="1214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G</a:t>
            </a:r>
          </a:p>
        </p:txBody>
      </p:sp>
      <p:sp>
        <p:nvSpPr>
          <p:cNvPr id="12" name="TextBox 11">
            <a:hlinkClick r:id="" action="ppaction://noaction">
              <a:snd r:embed="rId10" name="H.wav"/>
            </a:hlinkClick>
            <a:extLst>
              <a:ext uri="{FF2B5EF4-FFF2-40B4-BE49-F238E27FC236}">
                <a16:creationId xmlns:a16="http://schemas.microsoft.com/office/drawing/2014/main" id="{C22C64D3-DD2E-4BD2-B5CE-C21B42535CA6}"/>
              </a:ext>
            </a:extLst>
          </p:cNvPr>
          <p:cNvSpPr txBox="1"/>
          <p:nvPr/>
        </p:nvSpPr>
        <p:spPr>
          <a:xfrm>
            <a:off x="585666" y="24095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H</a:t>
            </a:r>
          </a:p>
        </p:txBody>
      </p:sp>
      <p:sp>
        <p:nvSpPr>
          <p:cNvPr id="13" name="TextBox 12">
            <a:hlinkClick r:id="" action="ppaction://noaction">
              <a:snd r:embed="rId11" name="I.wav"/>
            </a:hlinkClick>
            <a:extLst>
              <a:ext uri="{FF2B5EF4-FFF2-40B4-BE49-F238E27FC236}">
                <a16:creationId xmlns:a16="http://schemas.microsoft.com/office/drawing/2014/main" id="{E7914761-1AEF-49F9-863C-B744788DD62B}"/>
              </a:ext>
            </a:extLst>
          </p:cNvPr>
          <p:cNvSpPr txBox="1"/>
          <p:nvPr/>
        </p:nvSpPr>
        <p:spPr>
          <a:xfrm>
            <a:off x="2201106" y="24095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I</a:t>
            </a:r>
          </a:p>
        </p:txBody>
      </p:sp>
      <p:sp>
        <p:nvSpPr>
          <p:cNvPr id="14" name="TextBox 13">
            <a:hlinkClick r:id="" action="ppaction://noaction">
              <a:snd r:embed="rId12" name="J.wav"/>
            </a:hlinkClick>
            <a:extLst>
              <a:ext uri="{FF2B5EF4-FFF2-40B4-BE49-F238E27FC236}">
                <a16:creationId xmlns:a16="http://schemas.microsoft.com/office/drawing/2014/main" id="{FA57CDA1-2D92-417B-A705-9988F587B04B}"/>
              </a:ext>
            </a:extLst>
          </p:cNvPr>
          <p:cNvSpPr txBox="1"/>
          <p:nvPr/>
        </p:nvSpPr>
        <p:spPr>
          <a:xfrm>
            <a:off x="3816546" y="24095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J</a:t>
            </a:r>
          </a:p>
        </p:txBody>
      </p:sp>
      <p:sp>
        <p:nvSpPr>
          <p:cNvPr id="15" name="TextBox 14">
            <a:hlinkClick r:id="" action="ppaction://noaction">
              <a:snd r:embed="rId13" name="K.wav"/>
            </a:hlinkClick>
            <a:extLst>
              <a:ext uri="{FF2B5EF4-FFF2-40B4-BE49-F238E27FC236}">
                <a16:creationId xmlns:a16="http://schemas.microsoft.com/office/drawing/2014/main" id="{B247DF36-2B12-4500-AFED-EB5E75919829}"/>
              </a:ext>
            </a:extLst>
          </p:cNvPr>
          <p:cNvSpPr txBox="1"/>
          <p:nvPr/>
        </p:nvSpPr>
        <p:spPr>
          <a:xfrm>
            <a:off x="5431986" y="24095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K</a:t>
            </a:r>
          </a:p>
        </p:txBody>
      </p:sp>
      <p:sp>
        <p:nvSpPr>
          <p:cNvPr id="16" name="TextBox 15">
            <a:hlinkClick r:id="" action="ppaction://noaction">
              <a:snd r:embed="rId14" name="L.wav"/>
            </a:hlinkClick>
            <a:extLst>
              <a:ext uri="{FF2B5EF4-FFF2-40B4-BE49-F238E27FC236}">
                <a16:creationId xmlns:a16="http://schemas.microsoft.com/office/drawing/2014/main" id="{81DAF305-5372-4091-9B5D-92DF9A1B958A}"/>
              </a:ext>
            </a:extLst>
          </p:cNvPr>
          <p:cNvSpPr txBox="1"/>
          <p:nvPr/>
        </p:nvSpPr>
        <p:spPr>
          <a:xfrm>
            <a:off x="7047426" y="24095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L</a:t>
            </a:r>
          </a:p>
        </p:txBody>
      </p:sp>
      <p:sp>
        <p:nvSpPr>
          <p:cNvPr id="17" name="TextBox 16">
            <a:hlinkClick r:id="" action="ppaction://noaction">
              <a:snd r:embed="rId15" name="M.wav"/>
            </a:hlinkClick>
            <a:extLst>
              <a:ext uri="{FF2B5EF4-FFF2-40B4-BE49-F238E27FC236}">
                <a16:creationId xmlns:a16="http://schemas.microsoft.com/office/drawing/2014/main" id="{C15792F8-BE47-4A63-B4C2-918D9F057555}"/>
              </a:ext>
            </a:extLst>
          </p:cNvPr>
          <p:cNvSpPr txBox="1"/>
          <p:nvPr/>
        </p:nvSpPr>
        <p:spPr>
          <a:xfrm>
            <a:off x="8664536" y="24095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M</a:t>
            </a:r>
          </a:p>
        </p:txBody>
      </p:sp>
      <p:sp>
        <p:nvSpPr>
          <p:cNvPr id="18" name="TextBox 17">
            <a:hlinkClick r:id="" action="ppaction://noaction">
              <a:snd r:embed="rId16" name="N.wav"/>
            </a:hlinkClick>
            <a:extLst>
              <a:ext uri="{FF2B5EF4-FFF2-40B4-BE49-F238E27FC236}">
                <a16:creationId xmlns:a16="http://schemas.microsoft.com/office/drawing/2014/main" id="{4A6EE5E9-6B32-4638-AC76-5A9590310220}"/>
              </a:ext>
            </a:extLst>
          </p:cNvPr>
          <p:cNvSpPr txBox="1"/>
          <p:nvPr/>
        </p:nvSpPr>
        <p:spPr>
          <a:xfrm>
            <a:off x="10278306" y="24095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N</a:t>
            </a:r>
          </a:p>
        </p:txBody>
      </p:sp>
      <p:sp>
        <p:nvSpPr>
          <p:cNvPr id="19" name="TextBox 18">
            <a:hlinkClick r:id="" action="ppaction://noaction">
              <a:snd r:embed="rId17" name="O.wav"/>
            </a:hlinkClick>
            <a:extLst>
              <a:ext uri="{FF2B5EF4-FFF2-40B4-BE49-F238E27FC236}">
                <a16:creationId xmlns:a16="http://schemas.microsoft.com/office/drawing/2014/main" id="{0AEA54DB-C3A6-479E-A382-C8CC70A4D8EC}"/>
              </a:ext>
            </a:extLst>
          </p:cNvPr>
          <p:cNvSpPr txBox="1"/>
          <p:nvPr/>
        </p:nvSpPr>
        <p:spPr>
          <a:xfrm>
            <a:off x="605207" y="3626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O</a:t>
            </a:r>
          </a:p>
        </p:txBody>
      </p:sp>
      <p:sp>
        <p:nvSpPr>
          <p:cNvPr id="20" name="TextBox 19">
            <a:hlinkClick r:id="" action="ppaction://noaction">
              <a:snd r:embed="rId18" name="P.wav"/>
            </a:hlinkClick>
            <a:extLst>
              <a:ext uri="{FF2B5EF4-FFF2-40B4-BE49-F238E27FC236}">
                <a16:creationId xmlns:a16="http://schemas.microsoft.com/office/drawing/2014/main" id="{C6E12BF1-5FC3-493A-82C8-8F1F9F9BEF55}"/>
              </a:ext>
            </a:extLst>
          </p:cNvPr>
          <p:cNvSpPr txBox="1"/>
          <p:nvPr/>
        </p:nvSpPr>
        <p:spPr>
          <a:xfrm>
            <a:off x="2201106" y="3626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P</a:t>
            </a:r>
          </a:p>
        </p:txBody>
      </p:sp>
      <p:sp>
        <p:nvSpPr>
          <p:cNvPr id="21" name="TextBox 20">
            <a:hlinkClick r:id="" action="ppaction://noaction">
              <a:snd r:embed="rId19" name="Q.wav"/>
            </a:hlinkClick>
            <a:extLst>
              <a:ext uri="{FF2B5EF4-FFF2-40B4-BE49-F238E27FC236}">
                <a16:creationId xmlns:a16="http://schemas.microsoft.com/office/drawing/2014/main" id="{C2568E41-B229-4DF6-BB20-8F74DD145265}"/>
              </a:ext>
            </a:extLst>
          </p:cNvPr>
          <p:cNvSpPr txBox="1"/>
          <p:nvPr/>
        </p:nvSpPr>
        <p:spPr>
          <a:xfrm>
            <a:off x="3814876" y="3626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Q</a:t>
            </a:r>
          </a:p>
        </p:txBody>
      </p:sp>
      <p:sp>
        <p:nvSpPr>
          <p:cNvPr id="22" name="TextBox 21">
            <a:hlinkClick r:id="" action="ppaction://noaction">
              <a:snd r:embed="rId20" name="R.wav"/>
            </a:hlinkClick>
            <a:extLst>
              <a:ext uri="{FF2B5EF4-FFF2-40B4-BE49-F238E27FC236}">
                <a16:creationId xmlns:a16="http://schemas.microsoft.com/office/drawing/2014/main" id="{72F25E94-1E58-4250-A641-6FFC2615F74A}"/>
              </a:ext>
            </a:extLst>
          </p:cNvPr>
          <p:cNvSpPr txBox="1"/>
          <p:nvPr/>
        </p:nvSpPr>
        <p:spPr>
          <a:xfrm>
            <a:off x="5431986" y="3626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R</a:t>
            </a:r>
          </a:p>
        </p:txBody>
      </p:sp>
      <p:sp>
        <p:nvSpPr>
          <p:cNvPr id="23" name="TextBox 22">
            <a:hlinkClick r:id="" action="ppaction://noaction">
              <a:snd r:embed="rId21" name="S.wav"/>
            </a:hlinkClick>
            <a:extLst>
              <a:ext uri="{FF2B5EF4-FFF2-40B4-BE49-F238E27FC236}">
                <a16:creationId xmlns:a16="http://schemas.microsoft.com/office/drawing/2014/main" id="{A76AA7B5-3F45-42F2-B7C8-505DBF49CED7}"/>
              </a:ext>
            </a:extLst>
          </p:cNvPr>
          <p:cNvSpPr txBox="1"/>
          <p:nvPr/>
        </p:nvSpPr>
        <p:spPr>
          <a:xfrm>
            <a:off x="7040190" y="3626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S</a:t>
            </a:r>
          </a:p>
        </p:txBody>
      </p:sp>
      <p:sp>
        <p:nvSpPr>
          <p:cNvPr id="24" name="TextBox 23">
            <a:hlinkClick r:id="" action="ppaction://noaction">
              <a:snd r:embed="rId22" name="T.wav"/>
            </a:hlinkClick>
            <a:extLst>
              <a:ext uri="{FF2B5EF4-FFF2-40B4-BE49-F238E27FC236}">
                <a16:creationId xmlns:a16="http://schemas.microsoft.com/office/drawing/2014/main" id="{C07AB7BF-4D84-4DDD-BF28-A3E8AF4788AF}"/>
              </a:ext>
            </a:extLst>
          </p:cNvPr>
          <p:cNvSpPr txBox="1"/>
          <p:nvPr/>
        </p:nvSpPr>
        <p:spPr>
          <a:xfrm>
            <a:off x="8670493" y="3626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T</a:t>
            </a:r>
          </a:p>
        </p:txBody>
      </p:sp>
      <p:sp>
        <p:nvSpPr>
          <p:cNvPr id="25" name="TextBox 24">
            <a:hlinkClick r:id="" action="ppaction://noaction" highlightClick="1">
              <a:snd r:embed="rId23" name="U.wav"/>
            </a:hlinkClick>
            <a:extLst>
              <a:ext uri="{FF2B5EF4-FFF2-40B4-BE49-F238E27FC236}">
                <a16:creationId xmlns:a16="http://schemas.microsoft.com/office/drawing/2014/main" id="{06C2330E-4A38-4846-89A0-D0E3B6A9BD99}"/>
              </a:ext>
            </a:extLst>
          </p:cNvPr>
          <p:cNvSpPr txBox="1"/>
          <p:nvPr/>
        </p:nvSpPr>
        <p:spPr>
          <a:xfrm>
            <a:off x="10270057" y="36263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U</a:t>
            </a:r>
          </a:p>
        </p:txBody>
      </p:sp>
      <p:sp>
        <p:nvSpPr>
          <p:cNvPr id="26" name="TextBox 25">
            <a:hlinkClick r:id="" action="ppaction://noaction">
              <a:snd r:embed="rId24" name="V.wav"/>
            </a:hlinkClick>
            <a:extLst>
              <a:ext uri="{FF2B5EF4-FFF2-40B4-BE49-F238E27FC236}">
                <a16:creationId xmlns:a16="http://schemas.microsoft.com/office/drawing/2014/main" id="{0337874F-ABCC-40E5-B81F-BE2A9FD0DA99}"/>
              </a:ext>
            </a:extLst>
          </p:cNvPr>
          <p:cNvSpPr txBox="1"/>
          <p:nvPr/>
        </p:nvSpPr>
        <p:spPr>
          <a:xfrm>
            <a:off x="2208342" y="48647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V</a:t>
            </a:r>
          </a:p>
        </p:txBody>
      </p:sp>
      <p:sp>
        <p:nvSpPr>
          <p:cNvPr id="27" name="TextBox 26">
            <a:hlinkClick r:id="" action="ppaction://noaction">
              <a:snd r:embed="rId25" name="W.wav"/>
            </a:hlinkClick>
            <a:extLst>
              <a:ext uri="{FF2B5EF4-FFF2-40B4-BE49-F238E27FC236}">
                <a16:creationId xmlns:a16="http://schemas.microsoft.com/office/drawing/2014/main" id="{D8AABC23-79C8-4384-BF5E-BE4CD5D5E661}"/>
              </a:ext>
            </a:extLst>
          </p:cNvPr>
          <p:cNvSpPr txBox="1"/>
          <p:nvPr/>
        </p:nvSpPr>
        <p:spPr>
          <a:xfrm>
            <a:off x="3822112" y="48647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W</a:t>
            </a:r>
          </a:p>
        </p:txBody>
      </p:sp>
      <p:sp>
        <p:nvSpPr>
          <p:cNvPr id="28" name="TextBox 27">
            <a:hlinkClick r:id="" action="ppaction://noaction">
              <a:snd r:embed="rId26" name="X.wav"/>
            </a:hlinkClick>
            <a:extLst>
              <a:ext uri="{FF2B5EF4-FFF2-40B4-BE49-F238E27FC236}">
                <a16:creationId xmlns:a16="http://schemas.microsoft.com/office/drawing/2014/main" id="{39E84F4E-C17C-4DAC-8F90-BA9BFAF55266}"/>
              </a:ext>
            </a:extLst>
          </p:cNvPr>
          <p:cNvSpPr txBox="1"/>
          <p:nvPr/>
        </p:nvSpPr>
        <p:spPr>
          <a:xfrm>
            <a:off x="5439222" y="48647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X</a:t>
            </a:r>
          </a:p>
        </p:txBody>
      </p:sp>
      <p:sp>
        <p:nvSpPr>
          <p:cNvPr id="29" name="TextBox 28">
            <a:hlinkClick r:id="" action="ppaction://noaction">
              <a:snd r:embed="rId27" name="Y.wav"/>
            </a:hlinkClick>
            <a:extLst>
              <a:ext uri="{FF2B5EF4-FFF2-40B4-BE49-F238E27FC236}">
                <a16:creationId xmlns:a16="http://schemas.microsoft.com/office/drawing/2014/main" id="{09E45B98-F269-416A-AAFF-73FB7F1EF953}"/>
              </a:ext>
            </a:extLst>
          </p:cNvPr>
          <p:cNvSpPr txBox="1"/>
          <p:nvPr/>
        </p:nvSpPr>
        <p:spPr>
          <a:xfrm>
            <a:off x="7056332" y="48647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rgbClr val="FA6500"/>
                </a:solidFill>
                <a:latin typeface="Century Gothic" panose="020B0502020202020204" pitchFamily="34" charset="0"/>
              </a:rPr>
              <a:t>Y</a:t>
            </a:r>
          </a:p>
        </p:txBody>
      </p:sp>
      <p:sp>
        <p:nvSpPr>
          <p:cNvPr id="30" name="TextBox 29">
            <a:hlinkClick r:id="" action="ppaction://noaction">
              <a:snd r:embed="rId28" name="Z.wav"/>
            </a:hlinkClick>
            <a:extLst>
              <a:ext uri="{FF2B5EF4-FFF2-40B4-BE49-F238E27FC236}">
                <a16:creationId xmlns:a16="http://schemas.microsoft.com/office/drawing/2014/main" id="{DAFEE7E8-437A-473D-B508-2E3765109F43}"/>
              </a:ext>
            </a:extLst>
          </p:cNvPr>
          <p:cNvSpPr txBox="1"/>
          <p:nvPr/>
        </p:nvSpPr>
        <p:spPr>
          <a:xfrm>
            <a:off x="8664536" y="4864708"/>
            <a:ext cx="1316736" cy="830997"/>
          </a:xfrm>
          <a:prstGeom prst="rect">
            <a:avLst/>
          </a:prstGeom>
          <a:noFill/>
          <a:ln w="57150">
            <a:solidFill>
              <a:schemeClr val="accent1">
                <a:lumMod val="50000"/>
              </a:schemeClr>
            </a:solidFill>
          </a:ln>
        </p:spPr>
        <p:txBody>
          <a:bodyPr wrap="square" rtlCol="0">
            <a:spAutoFit/>
          </a:bodyPr>
          <a:lstStyle/>
          <a:p>
            <a:pPr algn="ctr"/>
            <a:r>
              <a:rPr lang="en-GB" sz="4800" b="1" dirty="0">
                <a:solidFill>
                  <a:schemeClr val="accent1">
                    <a:lumMod val="50000"/>
                  </a:schemeClr>
                </a:solidFill>
                <a:latin typeface="Century Gothic" panose="020B0502020202020204" pitchFamily="34" charset="0"/>
              </a:rPr>
              <a:t>Z</a:t>
            </a:r>
          </a:p>
        </p:txBody>
      </p:sp>
    </p:spTree>
    <p:extLst>
      <p:ext uri="{BB962C8B-B14F-4D97-AF65-F5344CB8AC3E}">
        <p14:creationId xmlns:p14="http://schemas.microsoft.com/office/powerpoint/2010/main" val="48604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2AE22F-FB6F-448E-A0E3-8B4253D0A695}"/>
              </a:ext>
            </a:extLst>
          </p:cNvPr>
          <p:cNvSpPr>
            <a:spLocks noGrp="1"/>
          </p:cNvSpPr>
          <p:nvPr>
            <p:ph type="title"/>
          </p:nvPr>
        </p:nvSpPr>
        <p:spPr/>
        <p:txBody>
          <a:bodyPr/>
          <a:lstStyle/>
          <a:p>
            <a:r>
              <a:rPr lang="en-GB" dirty="0" err="1"/>
              <a:t>L’alphabet</a:t>
            </a:r>
            <a:endParaRPr lang="en-GB" dirty="0"/>
          </a:p>
        </p:txBody>
      </p:sp>
      <p:sp>
        <p:nvSpPr>
          <p:cNvPr id="4" name="Rounded Rectangle 46">
            <a:extLst>
              <a:ext uri="{FF2B5EF4-FFF2-40B4-BE49-F238E27FC236}">
                <a16:creationId xmlns:a16="http://schemas.microsoft.com/office/drawing/2014/main" id="{C7911FE1-491C-4398-BA97-AF2DBFB707CC}"/>
              </a:ext>
            </a:extLst>
          </p:cNvPr>
          <p:cNvSpPr/>
          <p:nvPr/>
        </p:nvSpPr>
        <p:spPr>
          <a:xfrm>
            <a:off x="10726615" y="249869"/>
            <a:ext cx="1183305"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1" name="Group 173">
            <a:extLst>
              <a:ext uri="{FF2B5EF4-FFF2-40B4-BE49-F238E27FC236}">
                <a16:creationId xmlns:a16="http://schemas.microsoft.com/office/drawing/2014/main" id="{48B79081-A751-4980-B02F-57E1DB4B27C4}"/>
              </a:ext>
            </a:extLst>
          </p:cNvPr>
          <p:cNvGraphicFramePr>
            <a:graphicFrameLocks noGrp="1"/>
          </p:cNvGraphicFramePr>
          <p:nvPr>
            <p:extLst>
              <p:ext uri="{D42A27DB-BD31-4B8C-83A1-F6EECF244321}">
                <p14:modId xmlns:p14="http://schemas.microsoft.com/office/powerpoint/2010/main" val="3079421115"/>
              </p:ext>
            </p:extLst>
          </p:nvPr>
        </p:nvGraphicFramePr>
        <p:xfrm>
          <a:off x="2336799" y="1016000"/>
          <a:ext cx="7518402" cy="4826000"/>
        </p:xfrm>
        <a:graphic>
          <a:graphicData uri="http://schemas.openxmlformats.org/drawingml/2006/table">
            <a:tbl>
              <a:tblPr/>
              <a:tblGrid>
                <a:gridCol w="537418">
                  <a:extLst>
                    <a:ext uri="{9D8B030D-6E8A-4147-A177-3AD203B41FA5}">
                      <a16:colId xmlns:a16="http://schemas.microsoft.com/office/drawing/2014/main" val="20000"/>
                    </a:ext>
                  </a:extLst>
                </a:gridCol>
                <a:gridCol w="536057">
                  <a:extLst>
                    <a:ext uri="{9D8B030D-6E8A-4147-A177-3AD203B41FA5}">
                      <a16:colId xmlns:a16="http://schemas.microsoft.com/office/drawing/2014/main" val="20001"/>
                    </a:ext>
                  </a:extLst>
                </a:gridCol>
                <a:gridCol w="537417">
                  <a:extLst>
                    <a:ext uri="{9D8B030D-6E8A-4147-A177-3AD203B41FA5}">
                      <a16:colId xmlns:a16="http://schemas.microsoft.com/office/drawing/2014/main" val="20002"/>
                    </a:ext>
                  </a:extLst>
                </a:gridCol>
                <a:gridCol w="537418">
                  <a:extLst>
                    <a:ext uri="{9D8B030D-6E8A-4147-A177-3AD203B41FA5}">
                      <a16:colId xmlns:a16="http://schemas.microsoft.com/office/drawing/2014/main" val="20003"/>
                    </a:ext>
                  </a:extLst>
                </a:gridCol>
                <a:gridCol w="536057">
                  <a:extLst>
                    <a:ext uri="{9D8B030D-6E8A-4147-A177-3AD203B41FA5}">
                      <a16:colId xmlns:a16="http://schemas.microsoft.com/office/drawing/2014/main" val="20004"/>
                    </a:ext>
                  </a:extLst>
                </a:gridCol>
                <a:gridCol w="537417">
                  <a:extLst>
                    <a:ext uri="{9D8B030D-6E8A-4147-A177-3AD203B41FA5}">
                      <a16:colId xmlns:a16="http://schemas.microsoft.com/office/drawing/2014/main" val="20005"/>
                    </a:ext>
                  </a:extLst>
                </a:gridCol>
                <a:gridCol w="537418">
                  <a:extLst>
                    <a:ext uri="{9D8B030D-6E8A-4147-A177-3AD203B41FA5}">
                      <a16:colId xmlns:a16="http://schemas.microsoft.com/office/drawing/2014/main" val="20006"/>
                    </a:ext>
                  </a:extLst>
                </a:gridCol>
                <a:gridCol w="536057">
                  <a:extLst>
                    <a:ext uri="{9D8B030D-6E8A-4147-A177-3AD203B41FA5}">
                      <a16:colId xmlns:a16="http://schemas.microsoft.com/office/drawing/2014/main" val="20007"/>
                    </a:ext>
                  </a:extLst>
                </a:gridCol>
                <a:gridCol w="537417">
                  <a:extLst>
                    <a:ext uri="{9D8B030D-6E8A-4147-A177-3AD203B41FA5}">
                      <a16:colId xmlns:a16="http://schemas.microsoft.com/office/drawing/2014/main" val="20008"/>
                    </a:ext>
                  </a:extLst>
                </a:gridCol>
                <a:gridCol w="537418">
                  <a:extLst>
                    <a:ext uri="{9D8B030D-6E8A-4147-A177-3AD203B41FA5}">
                      <a16:colId xmlns:a16="http://schemas.microsoft.com/office/drawing/2014/main" val="20009"/>
                    </a:ext>
                  </a:extLst>
                </a:gridCol>
                <a:gridCol w="536057">
                  <a:extLst>
                    <a:ext uri="{9D8B030D-6E8A-4147-A177-3AD203B41FA5}">
                      <a16:colId xmlns:a16="http://schemas.microsoft.com/office/drawing/2014/main" val="20010"/>
                    </a:ext>
                  </a:extLst>
                </a:gridCol>
                <a:gridCol w="537417">
                  <a:extLst>
                    <a:ext uri="{9D8B030D-6E8A-4147-A177-3AD203B41FA5}">
                      <a16:colId xmlns:a16="http://schemas.microsoft.com/office/drawing/2014/main" val="20011"/>
                    </a:ext>
                  </a:extLst>
                </a:gridCol>
                <a:gridCol w="537417">
                  <a:extLst>
                    <a:ext uri="{9D8B030D-6E8A-4147-A177-3AD203B41FA5}">
                      <a16:colId xmlns:a16="http://schemas.microsoft.com/office/drawing/2014/main" val="2098626407"/>
                    </a:ext>
                  </a:extLst>
                </a:gridCol>
                <a:gridCol w="537417">
                  <a:extLst>
                    <a:ext uri="{9D8B030D-6E8A-4147-A177-3AD203B41FA5}">
                      <a16:colId xmlns:a16="http://schemas.microsoft.com/office/drawing/2014/main" val="89977330"/>
                    </a:ext>
                  </a:extLst>
                </a:gridCol>
              </a:tblGrid>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400" b="0" i="0" u="none" strike="noStrike" cap="none" normalizeH="0" baseline="0" dirty="0">
                        <a:ln>
                          <a:solidFill>
                            <a:srgbClr val="002060"/>
                          </a:solidFill>
                        </a:ln>
                        <a:solidFill>
                          <a:srgbClr val="0055A5"/>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055A5"/>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055A5"/>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055A5"/>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055A5"/>
                          </a:solidFill>
                          <a:effectLst/>
                          <a:latin typeface="Arial" charset="0"/>
                        </a:rPr>
                        <a:t>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055A5"/>
                          </a:solidFill>
                          <a:effectLst/>
                          <a:latin typeface="Arial" charset="0"/>
                        </a:rPr>
                        <a:t>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u</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err="1">
                          <a:ln>
                            <a:noFill/>
                          </a:ln>
                          <a:solidFill>
                            <a:srgbClr val="0055A5"/>
                          </a:solidFill>
                          <a:effectLst/>
                          <a:latin typeface="Arial" charset="0"/>
                        </a:rPr>
                        <a:t>i</a:t>
                      </a:r>
                      <a:endParaRPr kumimoji="0" lang="en-GB" sz="2400" b="0" i="0" u="none" strike="noStrike" cap="none" normalizeH="0" baseline="0" dirty="0">
                        <a:ln>
                          <a:noFill/>
                        </a:ln>
                        <a:solidFill>
                          <a:srgbClr val="0055A5"/>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q</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V</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q</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z</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a:ln>
                            <a:noFill/>
                          </a:ln>
                          <a:solidFill>
                            <a:srgbClr val="0055A5"/>
                          </a:solidFill>
                          <a:effectLst/>
                          <a:latin typeface="Arial" charset="0"/>
                        </a:rPr>
                        <a: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j</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482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1" i="0" u="none" strike="noStrike" cap="none" normalizeH="0" baseline="0" dirty="0">
                          <a:ln>
                            <a:noFill/>
                          </a:ln>
                          <a:solidFill>
                            <a:srgbClr val="0055A5"/>
                          </a:solidFill>
                          <a:effectLst/>
                          <a:latin typeface="Arial" charset="0"/>
                        </a:rPr>
                        <a:t>Z</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a:ln>
                            <a:noFill/>
                          </a:ln>
                          <a:solidFill>
                            <a:srgbClr val="0055A5"/>
                          </a:solidFill>
                          <a:effectLst/>
                          <a:latin typeface="Arial" charset="0"/>
                        </a:rPr>
                        <a: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2400" b="0" i="0" u="none" strike="noStrike" cap="none" normalizeH="0" baseline="0" dirty="0">
                          <a:ln>
                            <a:noFill/>
                          </a:ln>
                          <a:solidFill>
                            <a:srgbClr val="0055A5"/>
                          </a:solidFill>
                          <a:effectLst/>
                          <a:latin typeface="Arial" charset="0"/>
                        </a:rPr>
                        <a:t>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863053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24000" y="581392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GB" altLang="en-US" sz="2400" dirty="0">
                <a:solidFill>
                  <a:srgbClr val="0055A5"/>
                </a:solidFill>
                <a:latin typeface="Century Gothic" panose="020B0502020202020204" pitchFamily="34" charset="0"/>
              </a:rPr>
              <a:t>Listen and write!</a:t>
            </a:r>
          </a:p>
        </p:txBody>
      </p:sp>
      <p:pic>
        <p:nvPicPr>
          <p:cNvPr id="5" name="Picture 4">
            <a:extLst>
              <a:ext uri="{FF2B5EF4-FFF2-40B4-BE49-F238E27FC236}">
                <a16:creationId xmlns:a16="http://schemas.microsoft.com/office/drawing/2014/main" id="{5175A1D2-763E-4B24-B98A-1C8191E3C4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6890" y="1256532"/>
            <a:ext cx="6918219" cy="4557396"/>
          </a:xfrm>
          <a:prstGeom prst="rect">
            <a:avLst/>
          </a:prstGeom>
        </p:spPr>
      </p:pic>
      <p:pic>
        <p:nvPicPr>
          <p:cNvPr id="6" name="Picture 5">
            <a:extLst>
              <a:ext uri="{FF2B5EF4-FFF2-40B4-BE49-F238E27FC236}">
                <a16:creationId xmlns:a16="http://schemas.microsoft.com/office/drawing/2014/main" id="{1DC40EA1-808F-49BC-A062-9B05A839926F}"/>
              </a:ext>
            </a:extLst>
          </p:cNvPr>
          <p:cNvPicPr>
            <a:picLocks noChangeAspect="1"/>
          </p:cNvPicPr>
          <p:nvPr/>
        </p:nvPicPr>
        <p:blipFill rotWithShape="1">
          <a:blip r:embed="rId4">
            <a:extLst>
              <a:ext uri="{28A0092B-C50C-407E-A947-70E740481C1C}">
                <a14:useLocalDpi xmlns:a14="http://schemas.microsoft.com/office/drawing/2010/main" val="0"/>
              </a:ext>
            </a:extLst>
          </a:blip>
          <a:srcRect l="25325"/>
          <a:stretch/>
        </p:blipFill>
        <p:spPr>
          <a:xfrm>
            <a:off x="377623" y="107830"/>
            <a:ext cx="2719845" cy="1821138"/>
          </a:xfrm>
          <a:prstGeom prst="rect">
            <a:avLst/>
          </a:prstGeom>
        </p:spPr>
      </p:pic>
      <p:sp>
        <p:nvSpPr>
          <p:cNvPr id="2" name="Title 1">
            <a:extLst>
              <a:ext uri="{FF2B5EF4-FFF2-40B4-BE49-F238E27FC236}">
                <a16:creationId xmlns:a16="http://schemas.microsoft.com/office/drawing/2014/main" id="{ADEF206A-12A4-DC41-94BF-A8CCF83071C0}"/>
              </a:ext>
            </a:extLst>
          </p:cNvPr>
          <p:cNvSpPr>
            <a:spLocks noGrp="1"/>
          </p:cNvSpPr>
          <p:nvPr>
            <p:ph type="title"/>
          </p:nvPr>
        </p:nvSpPr>
        <p:spPr>
          <a:xfrm>
            <a:off x="838200" y="107830"/>
            <a:ext cx="10515600" cy="1325563"/>
          </a:xfrm>
        </p:spPr>
        <p:txBody>
          <a:bodyPr>
            <a:normAutofit/>
          </a:bodyPr>
          <a:lstStyle/>
          <a:p>
            <a:pPr lvl="0" algn="ctr">
              <a:lnSpc>
                <a:spcPct val="100000"/>
              </a:lnSpc>
              <a:spcBef>
                <a:spcPts val="0"/>
              </a:spcBef>
            </a:pPr>
            <a:r>
              <a:rPr lang="en-GB" sz="5400" spc="300" dirty="0">
                <a:solidFill>
                  <a:srgbClr val="0000CC"/>
                </a:solidFill>
                <a:latin typeface="Gill Sans Ultra Bold" panose="020B0A02020104020203" pitchFamily="34" charset="0"/>
                <a:ea typeface="+mn-ea"/>
                <a:cs typeface="Aharoni" panose="020B0604020202020204" pitchFamily="2" charset="-79"/>
              </a:rPr>
              <a:t>SPELLING BEE</a:t>
            </a:r>
            <a:endParaRPr lang="en-US" dirty="0"/>
          </a:p>
        </p:txBody>
      </p:sp>
    </p:spTree>
    <p:extLst>
      <p:ext uri="{BB962C8B-B14F-4D97-AF65-F5344CB8AC3E}">
        <p14:creationId xmlns:p14="http://schemas.microsoft.com/office/powerpoint/2010/main" val="1937067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952931" cy="647577"/>
          </a:xfrm>
        </p:spPr>
        <p:txBody>
          <a:bodyPr>
            <a:normAutofit/>
          </a:bodyPr>
          <a:lstStyle/>
          <a:p>
            <a:r>
              <a:rPr lang="en-GB" sz="3600" b="1" dirty="0">
                <a:solidFill>
                  <a:schemeClr val="bg1"/>
                </a:solidFill>
              </a:rPr>
              <a:t>Comment </a:t>
            </a:r>
            <a:r>
              <a:rPr lang="en-GB" sz="3600" b="1" dirty="0" err="1">
                <a:solidFill>
                  <a:schemeClr val="bg1"/>
                </a:solidFill>
              </a:rPr>
              <a:t>ça</a:t>
            </a:r>
            <a:r>
              <a:rPr lang="en-GB" sz="3600" b="1" dirty="0">
                <a:solidFill>
                  <a:schemeClr val="bg1"/>
                </a:solidFill>
              </a:rPr>
              <a:t> </a:t>
            </a:r>
            <a:r>
              <a:rPr lang="en-GB" sz="3600" b="1" dirty="0" err="1">
                <a:solidFill>
                  <a:schemeClr val="bg1"/>
                </a:solidFill>
              </a:rPr>
              <a:t>s'écrit</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E13DCCF9-5F1F-4CCB-95CD-69EBAB2EE74D}"/>
              </a:ext>
            </a:extLst>
          </p:cNvPr>
          <p:cNvSpPr txBox="1"/>
          <p:nvPr/>
        </p:nvSpPr>
        <p:spPr>
          <a:xfrm>
            <a:off x="0" y="1788019"/>
            <a:ext cx="12192000" cy="1354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200" b="1" i="0" u="none" strike="noStrike" kern="1200" cap="none" spc="0" normalizeH="0" baseline="0" noProof="0" dirty="0" err="1">
                <a:ln>
                  <a:noFill/>
                </a:ln>
                <a:solidFill>
                  <a:srgbClr val="EA5F00"/>
                </a:solidFill>
                <a:effectLst/>
                <a:uLnTx/>
                <a:uFillTx/>
                <a:latin typeface="Century Gothic" panose="020B0502020202020204" pitchFamily="34" charset="0"/>
                <a:ea typeface="+mn-ea"/>
                <a:cs typeface="Calibri" panose="020F0502020204030204" pitchFamily="34" charset="0"/>
              </a:rPr>
              <a:t>Comment</a:t>
            </a:r>
            <a:r>
              <a:rPr kumimoji="0" lang="es-ES" sz="82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ça</a:t>
            </a:r>
            <a:r>
              <a:rPr kumimoji="0" lang="es-ES"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a:t>
            </a:r>
            <a:r>
              <a:rPr kumimoji="0" lang="es-ES" sz="82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s'écrit</a:t>
            </a:r>
            <a:r>
              <a:rPr kumimoji="0" lang="es-ES"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rPr>
              <a:t> ?</a:t>
            </a:r>
            <a:endParaRPr kumimoji="0" lang="fr-FR" sz="8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A6F5821A-3FE5-42FD-9BF2-C5BFB1595E8A}"/>
              </a:ext>
            </a:extLst>
          </p:cNvPr>
          <p:cNvSpPr txBox="1"/>
          <p:nvPr/>
        </p:nvSpPr>
        <p:spPr>
          <a:xfrm>
            <a:off x="0" y="3191365"/>
            <a:ext cx="12192000"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r>
              <a:rPr kumimoji="0" lang="en-HK" sz="4400" b="1" i="0" u="none" strike="noStrike" kern="1200" cap="none" spc="0" normalizeH="0" baseline="0" noProof="0" dirty="0">
                <a:ln>
                  <a:noFill/>
                </a:ln>
                <a:solidFill>
                  <a:srgbClr val="EA5F00"/>
                </a:solidFill>
                <a:effectLst/>
                <a:uLnTx/>
                <a:uFillTx/>
                <a:latin typeface="Century Gothic" panose="020B0502020202020204" pitchFamily="34" charset="0"/>
                <a:ea typeface="+mn-ea"/>
                <a:cs typeface="Calibri" panose="020F0502020204030204" pitchFamily="34" charset="0"/>
              </a:rPr>
              <a:t>How </a:t>
            </a:r>
            <a:r>
              <a:rPr kumimoji="0" lang="en-HK"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do you spell that?</a:t>
            </a:r>
            <a:r>
              <a:rPr kumimoji="0" lang="en-GB"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11" name="Picture 10">
            <a:extLst>
              <a:ext uri="{FF2B5EF4-FFF2-40B4-BE49-F238E27FC236}">
                <a16:creationId xmlns:a16="http://schemas.microsoft.com/office/drawing/2014/main" id="{27E0D15D-FF07-4106-AC0A-788C764A81C4}"/>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602" y="4594710"/>
            <a:ext cx="1813175" cy="1730306"/>
          </a:xfrm>
          <a:prstGeom prst="rect">
            <a:avLst/>
          </a:prstGeom>
        </p:spPr>
      </p:pic>
    </p:spTree>
    <p:extLst>
      <p:ext uri="{BB962C8B-B14F-4D97-AF65-F5344CB8AC3E}">
        <p14:creationId xmlns:p14="http://schemas.microsoft.com/office/powerpoint/2010/main" val="377133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comment.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169561" y="209351"/>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687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952931" cy="647577"/>
          </a:xfrm>
        </p:spPr>
        <p:txBody>
          <a:bodyPr>
            <a:normAutofit/>
          </a:bodyPr>
          <a:lstStyle/>
          <a:p>
            <a:r>
              <a:rPr lang="en-GB" sz="3600" b="1" dirty="0">
                <a:solidFill>
                  <a:schemeClr val="bg1"/>
                </a:solidFill>
              </a:rPr>
              <a:t>Comment </a:t>
            </a:r>
            <a:r>
              <a:rPr lang="en-GB" sz="3600" b="1" dirty="0" err="1">
                <a:solidFill>
                  <a:schemeClr val="bg1"/>
                </a:solidFill>
              </a:rPr>
              <a:t>ça</a:t>
            </a:r>
            <a:r>
              <a:rPr lang="en-GB" sz="3600" b="1" dirty="0">
                <a:solidFill>
                  <a:schemeClr val="bg1"/>
                </a:solidFill>
              </a:rPr>
              <a:t> </a:t>
            </a:r>
            <a:r>
              <a:rPr lang="en-GB" sz="3600" b="1" dirty="0" err="1">
                <a:solidFill>
                  <a:schemeClr val="bg1"/>
                </a:solidFill>
              </a:rPr>
              <a:t>s'écrit</a:t>
            </a:r>
            <a:r>
              <a:rPr lang="en-GB" sz="3600" b="1" dirty="0">
                <a:solidFill>
                  <a:schemeClr val="bg1"/>
                </a:solidFill>
              </a:rPr>
              <a:t> ?</a:t>
            </a:r>
          </a:p>
        </p:txBody>
      </p:sp>
      <p:sp>
        <p:nvSpPr>
          <p:cNvPr id="12" name="Rounded Rectangle 46">
            <a:extLst>
              <a:ext uri="{FF2B5EF4-FFF2-40B4-BE49-F238E27FC236}">
                <a16:creationId xmlns:a16="http://schemas.microsoft.com/office/drawing/2014/main" id="{5E078FBA-96C0-42BC-86F6-FF5DF4F7893C}"/>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7BF7A0BB-F8C7-4CE5-9E46-7123FB519C92}"/>
              </a:ext>
            </a:extLst>
          </p:cNvPr>
          <p:cNvSpPr txBox="1"/>
          <p:nvPr/>
        </p:nvSpPr>
        <p:spPr>
          <a:xfrm>
            <a:off x="245745" y="1296488"/>
            <a:ext cx="4773894" cy="584775"/>
          </a:xfrm>
          <a:prstGeom prst="rect">
            <a:avLst/>
          </a:prstGeom>
          <a:noFill/>
        </p:spPr>
        <p:txBody>
          <a:bodyPr wrap="square" rtlCol="0">
            <a:spAutoFit/>
          </a:bodyPr>
          <a:lstStyle/>
          <a:p>
            <a:pPr algn="l"/>
            <a:r>
              <a:rPr lang="en-GB" sz="3200" dirty="0">
                <a:solidFill>
                  <a:srgbClr val="0055A5"/>
                </a:solidFill>
              </a:rPr>
              <a:t>a car - </a:t>
            </a:r>
            <a:r>
              <a:rPr lang="en-GB" sz="3200" b="1" dirty="0" err="1">
                <a:solidFill>
                  <a:srgbClr val="0055A5"/>
                </a:solidFill>
              </a:rPr>
              <a:t>une</a:t>
            </a:r>
            <a:r>
              <a:rPr lang="en-GB" sz="3200" b="1" dirty="0">
                <a:solidFill>
                  <a:srgbClr val="0055A5"/>
                </a:solidFill>
              </a:rPr>
              <a:t> voiture</a:t>
            </a:r>
          </a:p>
        </p:txBody>
      </p:sp>
      <p:sp>
        <p:nvSpPr>
          <p:cNvPr id="15" name="TextBox 14">
            <a:extLst>
              <a:ext uri="{FF2B5EF4-FFF2-40B4-BE49-F238E27FC236}">
                <a16:creationId xmlns:a16="http://schemas.microsoft.com/office/drawing/2014/main" id="{3F3F6E65-38AC-4867-9C0B-7D20910AC436}"/>
              </a:ext>
            </a:extLst>
          </p:cNvPr>
          <p:cNvSpPr txBox="1"/>
          <p:nvPr/>
        </p:nvSpPr>
        <p:spPr>
          <a:xfrm>
            <a:off x="245745" y="2002223"/>
            <a:ext cx="6555105" cy="584775"/>
          </a:xfrm>
          <a:prstGeom prst="rect">
            <a:avLst/>
          </a:prstGeom>
          <a:noFill/>
        </p:spPr>
        <p:txBody>
          <a:bodyPr wrap="square" rtlCol="0">
            <a:spAutoFit/>
          </a:bodyPr>
          <a:lstStyle/>
          <a:p>
            <a:pPr algn="l"/>
            <a:r>
              <a:rPr lang="en-GB" sz="3200" dirty="0">
                <a:solidFill>
                  <a:srgbClr val="0055A5"/>
                </a:solidFill>
              </a:rPr>
              <a:t>a bedroom - </a:t>
            </a:r>
            <a:r>
              <a:rPr lang="en-GB" sz="3200" b="1" dirty="0" err="1">
                <a:solidFill>
                  <a:srgbClr val="0055A5"/>
                </a:solidFill>
              </a:rPr>
              <a:t>une</a:t>
            </a:r>
            <a:r>
              <a:rPr lang="en-GB" sz="3200" b="1" dirty="0">
                <a:solidFill>
                  <a:srgbClr val="0055A5"/>
                </a:solidFill>
              </a:rPr>
              <a:t> </a:t>
            </a:r>
            <a:r>
              <a:rPr lang="en-GB" sz="3200" b="1" dirty="0" err="1">
                <a:solidFill>
                  <a:srgbClr val="0055A5"/>
                </a:solidFill>
              </a:rPr>
              <a:t>chambre</a:t>
            </a:r>
            <a:endParaRPr lang="en-GB" sz="3200" b="1" dirty="0">
              <a:solidFill>
                <a:srgbClr val="0055A5"/>
              </a:solidFill>
            </a:endParaRPr>
          </a:p>
        </p:txBody>
      </p:sp>
      <p:sp>
        <p:nvSpPr>
          <p:cNvPr id="16" name="TextBox 15">
            <a:extLst>
              <a:ext uri="{FF2B5EF4-FFF2-40B4-BE49-F238E27FC236}">
                <a16:creationId xmlns:a16="http://schemas.microsoft.com/office/drawing/2014/main" id="{4EAA6306-70CE-44C1-9AB9-E29C9B1CF3AB}"/>
              </a:ext>
            </a:extLst>
          </p:cNvPr>
          <p:cNvSpPr txBox="1"/>
          <p:nvPr/>
        </p:nvSpPr>
        <p:spPr>
          <a:xfrm>
            <a:off x="245745" y="2707958"/>
            <a:ext cx="6555105" cy="584775"/>
          </a:xfrm>
          <a:prstGeom prst="rect">
            <a:avLst/>
          </a:prstGeom>
          <a:noFill/>
        </p:spPr>
        <p:txBody>
          <a:bodyPr wrap="square" rtlCol="0">
            <a:spAutoFit/>
          </a:bodyPr>
          <a:lstStyle/>
          <a:p>
            <a:pPr algn="l"/>
            <a:r>
              <a:rPr lang="en-GB" sz="3200" dirty="0">
                <a:solidFill>
                  <a:srgbClr val="0055A5"/>
                </a:solidFill>
              </a:rPr>
              <a:t>to speak, speaking - </a:t>
            </a:r>
            <a:r>
              <a:rPr lang="en-GB" sz="3200" b="1" dirty="0" err="1">
                <a:solidFill>
                  <a:srgbClr val="0055A5"/>
                </a:solidFill>
              </a:rPr>
              <a:t>parler</a:t>
            </a:r>
            <a:endParaRPr lang="en-GB" sz="3200" b="1" dirty="0">
              <a:solidFill>
                <a:srgbClr val="0055A5"/>
              </a:solidFill>
            </a:endParaRPr>
          </a:p>
        </p:txBody>
      </p:sp>
      <p:sp>
        <p:nvSpPr>
          <p:cNvPr id="17" name="TextBox 16">
            <a:extLst>
              <a:ext uri="{FF2B5EF4-FFF2-40B4-BE49-F238E27FC236}">
                <a16:creationId xmlns:a16="http://schemas.microsoft.com/office/drawing/2014/main" id="{B0DE3678-B3EE-4CB8-99D9-65630471EA6F}"/>
              </a:ext>
            </a:extLst>
          </p:cNvPr>
          <p:cNvSpPr txBox="1"/>
          <p:nvPr/>
        </p:nvSpPr>
        <p:spPr>
          <a:xfrm>
            <a:off x="245745" y="3413693"/>
            <a:ext cx="6555105" cy="584775"/>
          </a:xfrm>
          <a:prstGeom prst="rect">
            <a:avLst/>
          </a:prstGeom>
          <a:noFill/>
        </p:spPr>
        <p:txBody>
          <a:bodyPr wrap="square" rtlCol="0">
            <a:spAutoFit/>
          </a:bodyPr>
          <a:lstStyle/>
          <a:p>
            <a:pPr algn="l"/>
            <a:r>
              <a:rPr lang="en-GB" sz="3200" dirty="0">
                <a:solidFill>
                  <a:srgbClr val="0055A5"/>
                </a:solidFill>
              </a:rPr>
              <a:t>short (f) - </a:t>
            </a:r>
            <a:r>
              <a:rPr lang="en-GB" sz="3200" b="1" dirty="0">
                <a:solidFill>
                  <a:srgbClr val="0055A5"/>
                </a:solidFill>
              </a:rPr>
              <a:t>petite</a:t>
            </a:r>
          </a:p>
        </p:txBody>
      </p:sp>
      <p:sp>
        <p:nvSpPr>
          <p:cNvPr id="18" name="TextBox 17">
            <a:extLst>
              <a:ext uri="{FF2B5EF4-FFF2-40B4-BE49-F238E27FC236}">
                <a16:creationId xmlns:a16="http://schemas.microsoft.com/office/drawing/2014/main" id="{B3D0A8A1-1689-4D26-8FC2-FEF192529171}"/>
              </a:ext>
            </a:extLst>
          </p:cNvPr>
          <p:cNvSpPr txBox="1"/>
          <p:nvPr/>
        </p:nvSpPr>
        <p:spPr>
          <a:xfrm>
            <a:off x="245745" y="4122646"/>
            <a:ext cx="6555105" cy="584775"/>
          </a:xfrm>
          <a:prstGeom prst="rect">
            <a:avLst/>
          </a:prstGeom>
          <a:noFill/>
        </p:spPr>
        <p:txBody>
          <a:bodyPr wrap="square" rtlCol="0">
            <a:spAutoFit/>
          </a:bodyPr>
          <a:lstStyle/>
          <a:p>
            <a:pPr algn="l"/>
            <a:r>
              <a:rPr lang="en-GB" sz="3200" dirty="0">
                <a:solidFill>
                  <a:srgbClr val="0055A5"/>
                </a:solidFill>
              </a:rPr>
              <a:t>a dog  - </a:t>
            </a:r>
            <a:r>
              <a:rPr lang="en-GB" sz="3200" b="1" dirty="0">
                <a:solidFill>
                  <a:srgbClr val="0055A5"/>
                </a:solidFill>
              </a:rPr>
              <a:t>un </a:t>
            </a:r>
            <a:r>
              <a:rPr lang="en-GB" sz="3200" b="1" dirty="0" err="1">
                <a:solidFill>
                  <a:srgbClr val="0055A5"/>
                </a:solidFill>
              </a:rPr>
              <a:t>chien</a:t>
            </a:r>
            <a:endParaRPr lang="en-GB" sz="3200" b="1" dirty="0">
              <a:solidFill>
                <a:srgbClr val="0055A5"/>
              </a:solidFill>
            </a:endParaRPr>
          </a:p>
        </p:txBody>
      </p:sp>
      <p:sp>
        <p:nvSpPr>
          <p:cNvPr id="19" name="TextBox 18">
            <a:extLst>
              <a:ext uri="{FF2B5EF4-FFF2-40B4-BE49-F238E27FC236}">
                <a16:creationId xmlns:a16="http://schemas.microsoft.com/office/drawing/2014/main" id="{E5373941-E7EE-4A0D-8CA3-746C58097C4C}"/>
              </a:ext>
            </a:extLst>
          </p:cNvPr>
          <p:cNvSpPr txBox="1"/>
          <p:nvPr/>
        </p:nvSpPr>
        <p:spPr>
          <a:xfrm>
            <a:off x="245745" y="4831599"/>
            <a:ext cx="6555105" cy="584775"/>
          </a:xfrm>
          <a:prstGeom prst="rect">
            <a:avLst/>
          </a:prstGeom>
          <a:noFill/>
        </p:spPr>
        <p:txBody>
          <a:bodyPr wrap="square" rtlCol="0">
            <a:spAutoFit/>
          </a:bodyPr>
          <a:lstStyle/>
          <a:p>
            <a:pPr algn="l"/>
            <a:r>
              <a:rPr lang="en-GB" sz="3200" dirty="0">
                <a:solidFill>
                  <a:srgbClr val="0055A5"/>
                </a:solidFill>
              </a:rPr>
              <a:t>hello - </a:t>
            </a:r>
            <a:r>
              <a:rPr lang="en-GB" sz="3200" b="1" dirty="0">
                <a:solidFill>
                  <a:srgbClr val="0055A5"/>
                </a:solidFill>
              </a:rPr>
              <a:t>bonjour</a:t>
            </a:r>
          </a:p>
        </p:txBody>
      </p:sp>
      <p:sp>
        <p:nvSpPr>
          <p:cNvPr id="20" name="TextBox 19">
            <a:extLst>
              <a:ext uri="{FF2B5EF4-FFF2-40B4-BE49-F238E27FC236}">
                <a16:creationId xmlns:a16="http://schemas.microsoft.com/office/drawing/2014/main" id="{07261884-1E85-4710-A9D9-F828E90A9BF7}"/>
              </a:ext>
            </a:extLst>
          </p:cNvPr>
          <p:cNvSpPr txBox="1"/>
          <p:nvPr/>
        </p:nvSpPr>
        <p:spPr>
          <a:xfrm>
            <a:off x="245744" y="5540552"/>
            <a:ext cx="6555105" cy="584775"/>
          </a:xfrm>
          <a:prstGeom prst="rect">
            <a:avLst/>
          </a:prstGeom>
          <a:noFill/>
        </p:spPr>
        <p:txBody>
          <a:bodyPr wrap="square" rtlCol="0">
            <a:spAutoFit/>
          </a:bodyPr>
          <a:lstStyle/>
          <a:p>
            <a:r>
              <a:rPr lang="en-GB" sz="3200" dirty="0">
                <a:solidFill>
                  <a:srgbClr val="0055A5"/>
                </a:solidFill>
              </a:rPr>
              <a:t>I am - </a:t>
            </a:r>
            <a:r>
              <a:rPr lang="en-GB" sz="3200" b="1" dirty="0">
                <a:solidFill>
                  <a:srgbClr val="0055A5"/>
                </a:solidFill>
              </a:rPr>
              <a:t>je </a:t>
            </a:r>
            <a:r>
              <a:rPr lang="en-GB" sz="3200" b="1" dirty="0" err="1">
                <a:solidFill>
                  <a:srgbClr val="0055A5"/>
                </a:solidFill>
              </a:rPr>
              <a:t>suis</a:t>
            </a:r>
            <a:endParaRPr lang="en-GB" sz="3200" b="1" dirty="0">
              <a:solidFill>
                <a:srgbClr val="0055A5"/>
              </a:solidFill>
            </a:endParaRPr>
          </a:p>
        </p:txBody>
      </p:sp>
      <p:sp>
        <p:nvSpPr>
          <p:cNvPr id="21" name="TextBox 20">
            <a:extLst>
              <a:ext uri="{FF2B5EF4-FFF2-40B4-BE49-F238E27FC236}">
                <a16:creationId xmlns:a16="http://schemas.microsoft.com/office/drawing/2014/main" id="{4CCC3970-61CA-4F1E-B781-602CB94A5F73}"/>
              </a:ext>
            </a:extLst>
          </p:cNvPr>
          <p:cNvSpPr txBox="1"/>
          <p:nvPr/>
        </p:nvSpPr>
        <p:spPr>
          <a:xfrm>
            <a:off x="6096000" y="1296488"/>
            <a:ext cx="5391149" cy="584775"/>
          </a:xfrm>
          <a:prstGeom prst="rect">
            <a:avLst/>
          </a:prstGeom>
          <a:noFill/>
        </p:spPr>
        <p:txBody>
          <a:bodyPr wrap="square" rtlCol="0">
            <a:spAutoFit/>
          </a:bodyPr>
          <a:lstStyle/>
          <a:p>
            <a:pPr algn="l"/>
            <a:r>
              <a:rPr lang="en-GB" sz="3200" dirty="0">
                <a:solidFill>
                  <a:srgbClr val="0055A5"/>
                </a:solidFill>
              </a:rPr>
              <a:t>English (m) - </a:t>
            </a:r>
            <a:r>
              <a:rPr lang="en-GB" sz="3200" b="1" dirty="0" err="1">
                <a:solidFill>
                  <a:srgbClr val="0055A5"/>
                </a:solidFill>
              </a:rPr>
              <a:t>anglais</a:t>
            </a:r>
            <a:endParaRPr lang="en-GB" sz="3200" b="1" dirty="0">
              <a:solidFill>
                <a:srgbClr val="0055A5"/>
              </a:solidFill>
            </a:endParaRPr>
          </a:p>
        </p:txBody>
      </p:sp>
      <p:sp>
        <p:nvSpPr>
          <p:cNvPr id="22" name="TextBox 21">
            <a:extLst>
              <a:ext uri="{FF2B5EF4-FFF2-40B4-BE49-F238E27FC236}">
                <a16:creationId xmlns:a16="http://schemas.microsoft.com/office/drawing/2014/main" id="{6FAE474C-3555-4A0F-B4CB-8B60F0978F2A}"/>
              </a:ext>
            </a:extLst>
          </p:cNvPr>
          <p:cNvSpPr txBox="1"/>
          <p:nvPr/>
        </p:nvSpPr>
        <p:spPr>
          <a:xfrm>
            <a:off x="6096001" y="2002223"/>
            <a:ext cx="6555105" cy="584775"/>
          </a:xfrm>
          <a:prstGeom prst="rect">
            <a:avLst/>
          </a:prstGeom>
          <a:noFill/>
        </p:spPr>
        <p:txBody>
          <a:bodyPr wrap="square" rtlCol="0">
            <a:spAutoFit/>
          </a:bodyPr>
          <a:lstStyle/>
          <a:p>
            <a:pPr algn="l"/>
            <a:r>
              <a:rPr lang="en-GB" sz="3200" dirty="0">
                <a:solidFill>
                  <a:srgbClr val="0055A5"/>
                </a:solidFill>
              </a:rPr>
              <a:t>and - </a:t>
            </a:r>
            <a:r>
              <a:rPr lang="en-GB" sz="3200" b="1" dirty="0">
                <a:solidFill>
                  <a:srgbClr val="0055A5"/>
                </a:solidFill>
              </a:rPr>
              <a:t>et</a:t>
            </a:r>
          </a:p>
        </p:txBody>
      </p:sp>
      <p:sp>
        <p:nvSpPr>
          <p:cNvPr id="23" name="TextBox 22">
            <a:extLst>
              <a:ext uri="{FF2B5EF4-FFF2-40B4-BE49-F238E27FC236}">
                <a16:creationId xmlns:a16="http://schemas.microsoft.com/office/drawing/2014/main" id="{8580C094-73D7-4409-B5ED-A9FE150ED510}"/>
              </a:ext>
            </a:extLst>
          </p:cNvPr>
          <p:cNvSpPr txBox="1"/>
          <p:nvPr/>
        </p:nvSpPr>
        <p:spPr>
          <a:xfrm>
            <a:off x="6096001" y="2707958"/>
            <a:ext cx="6555105" cy="584775"/>
          </a:xfrm>
          <a:prstGeom prst="rect">
            <a:avLst/>
          </a:prstGeom>
          <a:noFill/>
        </p:spPr>
        <p:txBody>
          <a:bodyPr wrap="square" rtlCol="0">
            <a:spAutoFit/>
          </a:bodyPr>
          <a:lstStyle/>
          <a:p>
            <a:pPr algn="l"/>
            <a:r>
              <a:rPr lang="en-GB" sz="3200" dirty="0">
                <a:solidFill>
                  <a:srgbClr val="0055A5"/>
                </a:solidFill>
              </a:rPr>
              <a:t>goodbye - </a:t>
            </a:r>
            <a:r>
              <a:rPr lang="en-GB" sz="3200" b="1" dirty="0">
                <a:solidFill>
                  <a:srgbClr val="0055A5"/>
                </a:solidFill>
              </a:rPr>
              <a:t>au revoir</a:t>
            </a:r>
          </a:p>
        </p:txBody>
      </p:sp>
      <p:sp>
        <p:nvSpPr>
          <p:cNvPr id="24" name="TextBox 23">
            <a:extLst>
              <a:ext uri="{FF2B5EF4-FFF2-40B4-BE49-F238E27FC236}">
                <a16:creationId xmlns:a16="http://schemas.microsoft.com/office/drawing/2014/main" id="{074C4046-6F9C-4F0D-8ECA-E253022FF38B}"/>
              </a:ext>
            </a:extLst>
          </p:cNvPr>
          <p:cNvSpPr txBox="1"/>
          <p:nvPr/>
        </p:nvSpPr>
        <p:spPr>
          <a:xfrm>
            <a:off x="6096001" y="3413693"/>
            <a:ext cx="6555105" cy="584775"/>
          </a:xfrm>
          <a:prstGeom prst="rect">
            <a:avLst/>
          </a:prstGeom>
          <a:noFill/>
        </p:spPr>
        <p:txBody>
          <a:bodyPr wrap="square" rtlCol="0">
            <a:spAutoFit/>
          </a:bodyPr>
          <a:lstStyle/>
          <a:p>
            <a:pPr algn="l"/>
            <a:r>
              <a:rPr lang="en-GB" sz="3200" dirty="0">
                <a:solidFill>
                  <a:srgbClr val="0055A5"/>
                </a:solidFill>
              </a:rPr>
              <a:t>computer – </a:t>
            </a:r>
            <a:r>
              <a:rPr lang="en-GB" sz="3200" b="1" dirty="0">
                <a:solidFill>
                  <a:srgbClr val="0055A5"/>
                </a:solidFill>
              </a:rPr>
              <a:t>un </a:t>
            </a:r>
            <a:r>
              <a:rPr lang="en-GB" sz="3200" b="1" dirty="0" err="1">
                <a:solidFill>
                  <a:srgbClr val="0055A5"/>
                </a:solidFill>
              </a:rPr>
              <a:t>ordinateur</a:t>
            </a:r>
            <a:endParaRPr lang="en-GB" sz="3200" b="1" dirty="0">
              <a:solidFill>
                <a:srgbClr val="0055A5"/>
              </a:solidFill>
            </a:endParaRPr>
          </a:p>
        </p:txBody>
      </p:sp>
      <p:sp>
        <p:nvSpPr>
          <p:cNvPr id="25" name="TextBox 24">
            <a:extLst>
              <a:ext uri="{FF2B5EF4-FFF2-40B4-BE49-F238E27FC236}">
                <a16:creationId xmlns:a16="http://schemas.microsoft.com/office/drawing/2014/main" id="{B450662B-9EF1-4FBD-9E24-B730414FEA5E}"/>
              </a:ext>
            </a:extLst>
          </p:cNvPr>
          <p:cNvSpPr txBox="1"/>
          <p:nvPr/>
        </p:nvSpPr>
        <p:spPr>
          <a:xfrm>
            <a:off x="6096001" y="4122646"/>
            <a:ext cx="6555105" cy="584775"/>
          </a:xfrm>
          <a:prstGeom prst="rect">
            <a:avLst/>
          </a:prstGeom>
          <a:noFill/>
        </p:spPr>
        <p:txBody>
          <a:bodyPr wrap="square" rtlCol="0">
            <a:spAutoFit/>
          </a:bodyPr>
          <a:lstStyle/>
          <a:p>
            <a:pPr algn="l"/>
            <a:r>
              <a:rPr lang="en-GB" sz="3200" dirty="0">
                <a:solidFill>
                  <a:srgbClr val="0055A5"/>
                </a:solidFill>
              </a:rPr>
              <a:t>tall (m.) - </a:t>
            </a:r>
            <a:r>
              <a:rPr lang="en-GB" sz="3200" b="1" dirty="0">
                <a:solidFill>
                  <a:srgbClr val="0055A5"/>
                </a:solidFill>
              </a:rPr>
              <a:t>grand</a:t>
            </a:r>
          </a:p>
        </p:txBody>
      </p:sp>
      <p:sp>
        <p:nvSpPr>
          <p:cNvPr id="26" name="TextBox 25">
            <a:extLst>
              <a:ext uri="{FF2B5EF4-FFF2-40B4-BE49-F238E27FC236}">
                <a16:creationId xmlns:a16="http://schemas.microsoft.com/office/drawing/2014/main" id="{1CCCB6BF-C720-46B1-A30B-0A987F2E829D}"/>
              </a:ext>
            </a:extLst>
          </p:cNvPr>
          <p:cNvSpPr txBox="1"/>
          <p:nvPr/>
        </p:nvSpPr>
        <p:spPr>
          <a:xfrm>
            <a:off x="6096001" y="4831599"/>
            <a:ext cx="6555105" cy="584775"/>
          </a:xfrm>
          <a:prstGeom prst="rect">
            <a:avLst/>
          </a:prstGeom>
          <a:noFill/>
        </p:spPr>
        <p:txBody>
          <a:bodyPr wrap="square" rtlCol="0">
            <a:spAutoFit/>
          </a:bodyPr>
          <a:lstStyle/>
          <a:p>
            <a:pPr algn="l"/>
            <a:r>
              <a:rPr lang="en-GB" sz="3200" dirty="0">
                <a:solidFill>
                  <a:srgbClr val="0055A5"/>
                </a:solidFill>
              </a:rPr>
              <a:t>you are - </a:t>
            </a:r>
            <a:r>
              <a:rPr lang="en-GB" sz="3200" b="1" dirty="0" err="1">
                <a:solidFill>
                  <a:srgbClr val="0055A5"/>
                </a:solidFill>
              </a:rPr>
              <a:t>tu</a:t>
            </a:r>
            <a:r>
              <a:rPr lang="en-GB" sz="3200" b="1" dirty="0">
                <a:solidFill>
                  <a:srgbClr val="0055A5"/>
                </a:solidFill>
              </a:rPr>
              <a:t> es</a:t>
            </a:r>
          </a:p>
        </p:txBody>
      </p:sp>
      <p:sp>
        <p:nvSpPr>
          <p:cNvPr id="27" name="TextBox 26">
            <a:extLst>
              <a:ext uri="{FF2B5EF4-FFF2-40B4-BE49-F238E27FC236}">
                <a16:creationId xmlns:a16="http://schemas.microsoft.com/office/drawing/2014/main" id="{AC2CBBCE-FACD-4336-BC1B-13D955D9253F}"/>
              </a:ext>
            </a:extLst>
          </p:cNvPr>
          <p:cNvSpPr txBox="1"/>
          <p:nvPr/>
        </p:nvSpPr>
        <p:spPr>
          <a:xfrm>
            <a:off x="6096000" y="5540552"/>
            <a:ext cx="6555105" cy="584775"/>
          </a:xfrm>
          <a:prstGeom prst="rect">
            <a:avLst/>
          </a:prstGeom>
          <a:noFill/>
        </p:spPr>
        <p:txBody>
          <a:bodyPr wrap="square" rtlCol="0">
            <a:spAutoFit/>
          </a:bodyPr>
          <a:lstStyle/>
          <a:p>
            <a:r>
              <a:rPr lang="en-GB" sz="3200" dirty="0">
                <a:solidFill>
                  <a:srgbClr val="0055A5"/>
                </a:solidFill>
              </a:rPr>
              <a:t>to read, reading - </a:t>
            </a:r>
            <a:r>
              <a:rPr lang="en-GB" sz="3200" b="1" dirty="0">
                <a:solidFill>
                  <a:srgbClr val="0055A5"/>
                </a:solidFill>
              </a:rPr>
              <a:t>lire</a:t>
            </a:r>
          </a:p>
        </p:txBody>
      </p:sp>
    </p:spTree>
    <p:extLst>
      <p:ext uri="{BB962C8B-B14F-4D97-AF65-F5344CB8AC3E}">
        <p14:creationId xmlns:p14="http://schemas.microsoft.com/office/powerpoint/2010/main" val="27728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71"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EFCB1650-C76E-4436-8B29-808B0A34A293}"/>
              </a:ext>
            </a:extLst>
          </p:cNvPr>
          <p:cNvSpPr>
            <a:spLocks noGrp="1"/>
          </p:cNvSpPr>
          <p:nvPr>
            <p:ph type="body" sz="quarter" idx="12"/>
          </p:nvPr>
        </p:nvSpPr>
        <p:spPr>
          <a:xfrm>
            <a:off x="84864" y="5560219"/>
            <a:ext cx="4582931" cy="1154112"/>
          </a:xfrm>
        </p:spPr>
        <p:txBody>
          <a:bodyPr>
            <a:normAutofit fontScale="85000" lnSpcReduction="20000"/>
          </a:bodyPr>
          <a:lstStyle/>
          <a:p>
            <a:pPr>
              <a:defRPr/>
            </a:pPr>
            <a:r>
              <a:rPr lang="en-GB" sz="2100" b="1" dirty="0">
                <a:solidFill>
                  <a:prstClr val="white"/>
                </a:solidFill>
                <a:latin typeface="Century Gothic" panose="020B0502020202020204" pitchFamily="34" charset="0"/>
              </a:rPr>
              <a:t>Y7 French</a:t>
            </a:r>
            <a:br>
              <a:rPr lang="en-GB" sz="1800" b="1" dirty="0">
                <a:solidFill>
                  <a:prstClr val="white"/>
                </a:solidFill>
                <a:latin typeface="Century Gothic" panose="020B0502020202020204" pitchFamily="34" charset="0"/>
              </a:rPr>
            </a:br>
            <a:r>
              <a:rPr lang="en-GB" sz="1800" dirty="0">
                <a:solidFill>
                  <a:prstClr val="white"/>
                </a:solidFill>
                <a:latin typeface="Century Gothic" panose="020B0502020202020204" pitchFamily="34" charset="0"/>
              </a:rPr>
              <a:t>Term 1.1 - Week 4 - Lesson 8</a:t>
            </a:r>
            <a:br>
              <a:rPr lang="en-GB" sz="1800" dirty="0">
                <a:solidFill>
                  <a:prstClr val="white"/>
                </a:solidFill>
                <a:latin typeface="Century Gothic" panose="020B0502020202020204" pitchFamily="34" charset="0"/>
              </a:rPr>
            </a:br>
            <a:r>
              <a:rPr lang="en-GB" sz="1500" dirty="0">
                <a:solidFill>
                  <a:prstClr val="white"/>
                </a:solidFill>
                <a:latin typeface="Century Gothic" panose="020B0502020202020204" pitchFamily="34" charset="0"/>
              </a:rPr>
              <a:t>Stephen Owen / Rachel Hawkes / Catherine Morris</a:t>
            </a:r>
            <a:endParaRPr lang="en-GB" sz="1800" dirty="0">
              <a:solidFill>
                <a:prstClr val="white"/>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600" dirty="0">
                <a:solidFill>
                  <a:prstClr val="white"/>
                </a:solidFill>
                <a:latin typeface="Century Gothic" panose="020B0502020202020204" pitchFamily="34" charset="0"/>
              </a:rPr>
              <a:t>20.05.23</a:t>
            </a: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endParaRPr lang="en-GB" sz="1800" dirty="0">
              <a:solidFill>
                <a:prstClr val="white"/>
              </a:solidFill>
              <a:latin typeface="Century Gothic" panose="020B0502020202020204" pitchFamily="34" charset="0"/>
            </a:endParaRPr>
          </a:p>
          <a:p>
            <a:endParaRPr lang="en-GB" dirty="0"/>
          </a:p>
        </p:txBody>
      </p:sp>
      <p:sp>
        <p:nvSpPr>
          <p:cNvPr id="4" name="Text Placeholder 3">
            <a:extLst>
              <a:ext uri="{FF2B5EF4-FFF2-40B4-BE49-F238E27FC236}">
                <a16:creationId xmlns:a16="http://schemas.microsoft.com/office/drawing/2014/main" id="{D80F5352-B559-4222-B4BB-07813CDA2D23}"/>
              </a:ext>
            </a:extLst>
          </p:cNvPr>
          <p:cNvSpPr>
            <a:spLocks noGrp="1"/>
          </p:cNvSpPr>
          <p:nvPr>
            <p:ph type="body" sz="quarter" idx="13"/>
          </p:nvPr>
        </p:nvSpPr>
        <p:spPr>
          <a:xfrm>
            <a:off x="363537" y="2496774"/>
            <a:ext cx="8006740" cy="1154111"/>
          </a:xfrm>
        </p:spPr>
        <p:txBody>
          <a:bodyPr>
            <a:normAutofit/>
          </a:bodyPr>
          <a:lstStyle/>
          <a:p>
            <a:r>
              <a:rPr lang="en-GB" dirty="0"/>
              <a:t>position of adjectives after nouns</a:t>
            </a:r>
            <a:br>
              <a:rPr lang="en-GB" dirty="0"/>
            </a:br>
            <a:r>
              <a:rPr lang="en-GB" dirty="0"/>
              <a:t>SSC [</a:t>
            </a:r>
            <a:r>
              <a:rPr lang="en-GB" dirty="0" err="1"/>
              <a:t>ou</a:t>
            </a:r>
            <a:r>
              <a:rPr lang="en-GB" dirty="0"/>
              <a:t>]</a:t>
            </a:r>
          </a:p>
        </p:txBody>
      </p:sp>
      <p:sp>
        <p:nvSpPr>
          <p:cNvPr id="5" name="Text Placeholder 4">
            <a:extLst>
              <a:ext uri="{FF2B5EF4-FFF2-40B4-BE49-F238E27FC236}">
                <a16:creationId xmlns:a16="http://schemas.microsoft.com/office/drawing/2014/main" id="{093A7E55-E14E-46F9-BAE2-6E21D96E552E}"/>
              </a:ext>
            </a:extLst>
          </p:cNvPr>
          <p:cNvSpPr>
            <a:spLocks noGrp="1"/>
          </p:cNvSpPr>
          <p:nvPr>
            <p:ph type="body" sz="quarter" idx="14"/>
          </p:nvPr>
        </p:nvSpPr>
        <p:spPr>
          <a:xfrm>
            <a:off x="363537" y="1952625"/>
            <a:ext cx="7918314" cy="844550"/>
          </a:xfrm>
        </p:spPr>
        <p:txBody>
          <a:bodyPr>
            <a:normAutofit/>
          </a:bodyPr>
          <a:lstStyle/>
          <a:p>
            <a:r>
              <a:rPr lang="en-GB" sz="3600" dirty="0"/>
              <a:t>Describing what people have [2]</a:t>
            </a:r>
          </a:p>
        </p:txBody>
      </p:sp>
      <p:pic>
        <p:nvPicPr>
          <p:cNvPr id="6" name="Picture 5">
            <a:extLst>
              <a:ext uri="{FF2B5EF4-FFF2-40B4-BE49-F238E27FC236}">
                <a16:creationId xmlns:a16="http://schemas.microsoft.com/office/drawing/2014/main" id="{731FF6CF-8794-4393-84CD-6486710C5930}"/>
              </a:ext>
            </a:extLst>
          </p:cNvPr>
          <p:cNvPicPr>
            <a:picLocks noChangeAspect="1"/>
          </p:cNvPicPr>
          <p:nvPr/>
        </p:nvPicPr>
        <p:blipFill>
          <a:blip r:embed="rId5"/>
          <a:stretch>
            <a:fillRect/>
          </a:stretch>
        </p:blipFill>
        <p:spPr>
          <a:xfrm>
            <a:off x="9241280" y="3519364"/>
            <a:ext cx="2950720" cy="1853345"/>
          </a:xfrm>
          <a:prstGeom prst="rect">
            <a:avLst/>
          </a:prstGeom>
        </p:spPr>
      </p:pic>
      <p:pic>
        <p:nvPicPr>
          <p:cNvPr id="7" name="Picture 6">
            <a:extLst>
              <a:ext uri="{FF2B5EF4-FFF2-40B4-BE49-F238E27FC236}">
                <a16:creationId xmlns:a16="http://schemas.microsoft.com/office/drawing/2014/main" id="{051AE1AB-DC40-464E-A7D0-ED831DC5F6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9280" y="3782327"/>
            <a:ext cx="1851933" cy="1370431"/>
          </a:xfrm>
          <a:prstGeom prst="rect">
            <a:avLst/>
          </a:prstGeom>
        </p:spPr>
      </p:pic>
      <p:pic>
        <p:nvPicPr>
          <p:cNvPr id="8" name="Picture 7">
            <a:extLst>
              <a:ext uri="{FF2B5EF4-FFF2-40B4-BE49-F238E27FC236}">
                <a16:creationId xmlns:a16="http://schemas.microsoft.com/office/drawing/2014/main" id="{3D8E1713-FDD8-4FDA-A2B8-4DD9EE7CBA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8205" y="5152758"/>
            <a:ext cx="2016685" cy="1425124"/>
          </a:xfrm>
          <a:prstGeom prst="rect">
            <a:avLst/>
          </a:prstGeom>
        </p:spPr>
      </p:pic>
      <p:sp>
        <p:nvSpPr>
          <p:cNvPr id="9" name="Text Placeholder 3">
            <a:extLst>
              <a:ext uri="{FF2B5EF4-FFF2-40B4-BE49-F238E27FC236}">
                <a16:creationId xmlns:a16="http://schemas.microsoft.com/office/drawing/2014/main" id="{64838013-1FB9-4A1E-81DB-C51568CFB2B5}"/>
              </a:ext>
            </a:extLst>
          </p:cNvPr>
          <p:cNvSpPr txBox="1">
            <a:spLocks/>
          </p:cNvSpPr>
          <p:nvPr/>
        </p:nvSpPr>
        <p:spPr>
          <a:xfrm>
            <a:off x="363537" y="1108075"/>
            <a:ext cx="9079402" cy="84455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5400" b="1" kern="1200">
                <a:solidFill>
                  <a:schemeClr val="bg1"/>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solidFill>
                  <a:prstClr val="white"/>
                </a:solidFill>
              </a:rPr>
              <a:t>Identity: possessions</a:t>
            </a:r>
            <a:endParaRPr lang="en-GB" sz="4000" dirty="0"/>
          </a:p>
        </p:txBody>
      </p:sp>
    </p:spTree>
    <p:extLst>
      <p:ext uri="{BB962C8B-B14F-4D97-AF65-F5344CB8AC3E}">
        <p14:creationId xmlns:p14="http://schemas.microsoft.com/office/powerpoint/2010/main" val="305611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0" y="198881"/>
            <a:ext cx="10515600" cy="1325563"/>
          </a:xfrm>
        </p:spPr>
        <p:txBody>
          <a:bodyPr>
            <a:normAutofit fontScale="90000"/>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0965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2A0C00-88F8-0B40-A74D-0B58517D86B2}"/>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sp>
        <p:nvSpPr>
          <p:cNvPr id="2" name="Rectangle 1"/>
          <p:cNvSpPr/>
          <p:nvPr/>
        </p:nvSpPr>
        <p:spPr>
          <a:xfrm>
            <a:off x="4263607" y="1839380"/>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57023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0" y="161559"/>
            <a:ext cx="10515600" cy="1325563"/>
          </a:xfrm>
        </p:spPr>
        <p:txBody>
          <a:bodyPr>
            <a:normAutofit fontScale="90000"/>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194488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1024" y="-448"/>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oup of childre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person reaching dow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2796" y="1456541"/>
            <a:ext cx="1235106" cy="16034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pic>
        <p:nvPicPr>
          <p:cNvPr id="10" name="Picture 9" descr="handshak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12507" y="4676323"/>
            <a:ext cx="1992627" cy="1495510"/>
          </a:xfrm>
          <a:prstGeom prst="rect">
            <a:avLst/>
          </a:prstGeom>
        </p:spPr>
      </p:pic>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4636280" y="5525502"/>
            <a:ext cx="29194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[always; still]</a:t>
            </a: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4" name="Picture 23" descr="two children playing with a ball"/>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99960" y="1333645"/>
            <a:ext cx="1931728" cy="1764365"/>
          </a:xfrm>
          <a:prstGeom prst="rect">
            <a:avLst/>
          </a:prstGeom>
        </p:spPr>
      </p:pic>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the number twelve "/>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121175" y="4493703"/>
            <a:ext cx="1815551" cy="14579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9528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4" name="ou nous.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ou trouver.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subTnLst>
                                    <p:audio>
                                      <p:cMediaNode>
                                        <p:cTn display="0" masterRel="sameClick">
                                          <p:stCondLst>
                                            <p:cond evt="begin" delay="0">
                                              <p:tn val="29"/>
                                            </p:cond>
                                          </p:stCondLst>
                                          <p:endCondLst>
                                            <p:cond evt="onStopAudio" delay="0">
                                              <p:tgtEl>
                                                <p:sldTgt/>
                                              </p:tgtEl>
                                            </p:cond>
                                          </p:endCondLst>
                                        </p:cTn>
                                        <p:tgtEl>
                                          <p:sndTgt r:embed="rId7" name="ou jouer.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childTnLst>
                                  <p:subTnLst>
                                    <p:audio>
                                      <p:cMediaNode>
                                        <p:cTn display="0" masterRel="sameClick">
                                          <p:stCondLst>
                                            <p:cond evt="begin" delay="0">
                                              <p:tn val="34"/>
                                            </p:cond>
                                          </p:stCondLst>
                                          <p:endCondLst>
                                            <p:cond evt="onStopAudio" delay="0">
                                              <p:tgtEl>
                                                <p:sldTgt/>
                                              </p:tgtEl>
                                            </p:cond>
                                          </p:endCondLst>
                                        </p:cTn>
                                        <p:tgtEl>
                                          <p:sndTgt r:embed="rId7" name="ou jouer.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subTnLst>
                                    <p:audio>
                                      <p:cMediaNode>
                                        <p:cTn display="0" masterRel="sameClick">
                                          <p:stCondLst>
                                            <p:cond evt="begin" delay="0">
                                              <p:tn val="39"/>
                                            </p:cond>
                                          </p:stCondLst>
                                          <p:endCondLst>
                                            <p:cond evt="onStopAudio" delay="0">
                                              <p:tgtEl>
                                                <p:sldTgt/>
                                              </p:tgtEl>
                                            </p:cond>
                                          </p:endCondLst>
                                        </p:cTn>
                                        <p:tgtEl>
                                          <p:sndTgt r:embed="rId8" name="ou bonjour.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subTnLst>
                                    <p:audio>
                                      <p:cMediaNode>
                                        <p:cTn display="0" masterRel="sameClick">
                                          <p:stCondLst>
                                            <p:cond evt="begin" delay="0">
                                              <p:tn val="44"/>
                                            </p:cond>
                                          </p:stCondLst>
                                          <p:endCondLst>
                                            <p:cond evt="onStopAudio" delay="0">
                                              <p:tgtEl>
                                                <p:sldTgt/>
                                              </p:tgtEl>
                                            </p:cond>
                                          </p:endCondLst>
                                        </p:cTn>
                                        <p:tgtEl>
                                          <p:sndTgt r:embed="rId8" name="ou bonjou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9" name="ou toujour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subTnLst>
                                    <p:audio>
                                      <p:cMediaNode>
                                        <p:cTn display="0" masterRel="sameClick">
                                          <p:stCondLst>
                                            <p:cond evt="begin" delay="0">
                                              <p:tn val="54"/>
                                            </p:cond>
                                          </p:stCondLst>
                                          <p:endCondLst>
                                            <p:cond evt="onStopAudio" delay="0">
                                              <p:tgtEl>
                                                <p:sldTgt/>
                                              </p:tgtEl>
                                            </p:cond>
                                          </p:endCondLst>
                                        </p:cTn>
                                        <p:tgtEl>
                                          <p:sndTgt r:embed="rId9" name="ou toujour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subTnLst>
                                    <p:audio>
                                      <p:cMediaNode>
                                        <p:cTn display="0" masterRel="sameClick">
                                          <p:stCondLst>
                                            <p:cond evt="begin" delay="0">
                                              <p:tn val="59"/>
                                            </p:cond>
                                          </p:stCondLst>
                                          <p:endCondLst>
                                            <p:cond evt="onStopAudio" delay="0">
                                              <p:tgtEl>
                                                <p:sldTgt/>
                                              </p:tgtEl>
                                            </p:cond>
                                          </p:endCondLst>
                                        </p:cTn>
                                        <p:tgtEl>
                                          <p:sndTgt r:embed="rId10" name="ou douz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fade">
                                      <p:cBhvr>
                                        <p:cTn id="66" dur="500"/>
                                        <p:tgtEl>
                                          <p:spTgt spid="3"/>
                                        </p:tgtEl>
                                      </p:cBhvr>
                                    </p:animEffect>
                                  </p:childTnLst>
                                  <p:subTnLst>
                                    <p:audio>
                                      <p:cMediaNode>
                                        <p:cTn display="0" masterRel="sameClick">
                                          <p:stCondLst>
                                            <p:cond evt="begin" delay="0">
                                              <p:tn val="64"/>
                                            </p:cond>
                                          </p:stCondLst>
                                          <p:endCondLst>
                                            <p:cond evt="onStopAudio" delay="0">
                                              <p:tgtEl>
                                                <p:sldTgt/>
                                              </p:tgtEl>
                                            </p:cond>
                                          </p:endCondLst>
                                        </p:cTn>
                                        <p:tgtEl>
                                          <p:sndTgt r:embed="rId10"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2" grpId="0"/>
      <p:bldP spid="7" grpId="0"/>
      <p:bldP spid="18" grpId="0"/>
      <p:bldP spid="15" grpId="0"/>
      <p:bldP spid="6"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00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subTnLst>
                                    <p:audio>
                                      <p:cMediaNode>
                                        <p:cTn display="0" masterRel="sameClick">
                                          <p:stCondLst>
                                            <p:cond evt="begin" delay="0">
                                              <p:tn val="16"/>
                                            </p:cond>
                                          </p:stCondLst>
                                          <p:endCondLst>
                                            <p:cond evt="onStopAudio" delay="0">
                                              <p:tgtEl>
                                                <p:sldTgt/>
                                              </p:tgtEl>
                                            </p:cond>
                                          </p:endCondLst>
                                        </p:cTn>
                                        <p:tgtEl>
                                          <p:sndTgt r:embed="rId5" name="nous.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ou trouv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subTnLst>
                                    <p:audio>
                                      <p:cMediaNode>
                                        <p:cTn display="0" masterRel="sameClick">
                                          <p:stCondLst>
                                            <p:cond evt="begin" delay="0">
                                              <p:tn val="25"/>
                                            </p:cond>
                                          </p:stCondLst>
                                          <p:endCondLst>
                                            <p:cond evt="onStopAudio" delay="0">
                                              <p:tgtEl>
                                                <p:sldTgt/>
                                              </p:tgtEl>
                                            </p:cond>
                                          </p:endCondLst>
                                        </p:cTn>
                                        <p:tgtEl>
                                          <p:sndTgt r:embed="rId7" name="ou jouer.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subTnLst>
                                    <p:audio>
                                      <p:cMediaNode>
                                        <p:cTn display="0" masterRel="sameClick">
                                          <p:stCondLst>
                                            <p:cond evt="begin" delay="0">
                                              <p:tn val="30"/>
                                            </p:cond>
                                          </p:stCondLst>
                                          <p:endCondLst>
                                            <p:cond evt="onStopAudio" delay="0">
                                              <p:tgtEl>
                                                <p:sldTgt/>
                                              </p:tgtEl>
                                            </p:cond>
                                          </p:endCondLst>
                                        </p:cTn>
                                        <p:tgtEl>
                                          <p:sndTgt r:embed="rId8" name="ou bonjour.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9" name="ou toujours.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subTnLst>
                                    <p:audio>
                                      <p:cMediaNode>
                                        <p:cTn display="0" masterRel="sameClick">
                                          <p:stCondLst>
                                            <p:cond evt="begin" delay="0">
                                              <p:tn val="40"/>
                                            </p:cond>
                                          </p:stCondLst>
                                          <p:endCondLst>
                                            <p:cond evt="onStopAudio" delay="0">
                                              <p:tgtEl>
                                                <p:sldTgt/>
                                              </p:tgtEl>
                                            </p:cond>
                                          </p:endCondLst>
                                        </p:cTn>
                                        <p:tgtEl>
                                          <p:sndTgt r:embed="rId10" name="ou dou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en-GB" sz="13300" b="1" dirty="0" err="1">
                <a:solidFill>
                  <a:srgbClr val="115076"/>
                </a:solidFill>
                <a:cs typeface="Calibri" panose="020F0502020204030204" pitchFamily="34" charset="0"/>
              </a:rPr>
              <a:t>ou</a:t>
            </a:r>
            <a:endParaRPr lang="en-GB" dirty="0"/>
          </a:p>
        </p:txBody>
      </p:sp>
      <p:sp>
        <p:nvSpPr>
          <p:cNvPr id="2" name="Rounded Rectangle 1" descr="rectangle"/>
          <p:cNvSpPr/>
          <p:nvPr/>
        </p:nvSpPr>
        <p:spPr>
          <a:xfrm>
            <a:off x="4634948" y="1621927"/>
            <a:ext cx="2922104" cy="2876167"/>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4809213" y="3482431"/>
            <a:ext cx="257357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0419" y="440878"/>
            <a:ext cx="388685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tr</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p:cNvSpPr txBox="1"/>
          <p:nvPr/>
        </p:nvSpPr>
        <p:spPr>
          <a:xfrm>
            <a:off x="159279" y="359080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Bonj</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 !</a:t>
            </a:r>
          </a:p>
        </p:txBody>
      </p:sp>
      <p:sp>
        <p:nvSpPr>
          <p:cNvPr id="15" name="TextBox 14"/>
          <p:cNvSpPr txBox="1"/>
          <p:nvPr/>
        </p:nvSpPr>
        <p:spPr>
          <a:xfrm>
            <a:off x="3935091" y="4714844"/>
            <a:ext cx="43218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p:cNvSpPr txBox="1"/>
          <p:nvPr/>
        </p:nvSpPr>
        <p:spPr>
          <a:xfrm>
            <a:off x="8636449" y="489023"/>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25258" y="351370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ze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0" name="Picture 9" descr="group of children">
            <a:extLst>
              <a:ext uri="{FF2B5EF4-FFF2-40B4-BE49-F238E27FC236}">
                <a16:creationId xmlns:a16="http://schemas.microsoft.com/office/drawing/2014/main" id="{C067EF51-9D17-1445-B326-7D704526C4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7871" y="1858413"/>
            <a:ext cx="1941906" cy="157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9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7927C5-6EC2-43DA-AB33-30990FB93D4B}"/>
              </a:ext>
            </a:extLst>
          </p:cNvPr>
          <p:cNvSpPr>
            <a:spLocks noGrp="1"/>
          </p:cNvSpPr>
          <p:nvPr>
            <p:ph type="title"/>
          </p:nvPr>
        </p:nvSpPr>
        <p:spPr/>
        <p:txBody>
          <a:bodyPr/>
          <a:lstStyle/>
          <a:p>
            <a:r>
              <a:rPr lang="en-GB" dirty="0" err="1"/>
              <a:t>Phonétique</a:t>
            </a:r>
            <a:endParaRPr lang="en-GB" dirty="0"/>
          </a:p>
        </p:txBody>
      </p:sp>
      <p:sp>
        <p:nvSpPr>
          <p:cNvPr id="4" name="TextBox 3">
            <a:hlinkClick r:id="" action="ppaction://noaction">
              <a:snd r:embed="rId3" name="multiple.wav"/>
            </a:hlinkClick>
            <a:extLst>
              <a:ext uri="{FF2B5EF4-FFF2-40B4-BE49-F238E27FC236}">
                <a16:creationId xmlns:a16="http://schemas.microsoft.com/office/drawing/2014/main" id="{22934DDB-B44D-44CE-B9B2-BF7CCD6F888D}"/>
              </a:ext>
            </a:extLst>
          </p:cNvPr>
          <p:cNvSpPr txBox="1"/>
          <p:nvPr/>
        </p:nvSpPr>
        <p:spPr>
          <a:xfrm>
            <a:off x="10028580" y="5620808"/>
            <a:ext cx="21739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m</a:t>
            </a:r>
            <a:r>
              <a:rPr kumimoji="0" lang="en-US" sz="4000" b="0" i="0" u="none" strike="noStrike" kern="1200" cap="none" spc="0" normalizeH="0" baseline="0" noProof="0" dirty="0">
                <a:ln>
                  <a:noFill/>
                </a:ln>
                <a:solidFill>
                  <a:srgbClr val="EF3E31"/>
                </a:solidFill>
                <a:effectLst/>
                <a:uLnTx/>
                <a:uFillTx/>
                <a:latin typeface="Century Gothic" panose="020F0302020204030204"/>
                <a:ea typeface="+mn-ea"/>
                <a:cs typeface="+mn-cs"/>
              </a:rPr>
              <a:t>u</a:t>
            </a: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ltiple</a:t>
            </a:r>
          </a:p>
        </p:txBody>
      </p:sp>
      <p:sp>
        <p:nvSpPr>
          <p:cNvPr id="5" name="TextBox 4">
            <a:hlinkClick r:id="" action="ppaction://noaction">
              <a:snd r:embed="rId4" name="public.wav"/>
            </a:hlinkClick>
            <a:extLst>
              <a:ext uri="{FF2B5EF4-FFF2-40B4-BE49-F238E27FC236}">
                <a16:creationId xmlns:a16="http://schemas.microsoft.com/office/drawing/2014/main" id="{2977AD64-EAB3-4B0A-8431-A6DCE1343C93}"/>
              </a:ext>
            </a:extLst>
          </p:cNvPr>
          <p:cNvSpPr txBox="1"/>
          <p:nvPr/>
        </p:nvSpPr>
        <p:spPr>
          <a:xfrm>
            <a:off x="372093" y="1078338"/>
            <a:ext cx="17764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rgbClr val="0055A5"/>
                </a:solidFill>
                <a:latin typeface="Century Gothic" panose="020F0302020204030204"/>
              </a:rPr>
              <a:t>p</a:t>
            </a:r>
            <a:r>
              <a:rPr lang="en-US" sz="4000" dirty="0">
                <a:solidFill>
                  <a:srgbClr val="EF3E31"/>
                </a:solidFill>
                <a:latin typeface="Century Gothic" panose="020F0302020204030204"/>
              </a:rPr>
              <a:t>u</a:t>
            </a:r>
            <a:r>
              <a:rPr lang="en-US" sz="4000" dirty="0">
                <a:solidFill>
                  <a:srgbClr val="0055A5"/>
                </a:solidFill>
                <a:latin typeface="Century Gothic" panose="020F0302020204030204"/>
              </a:rPr>
              <a:t>blic</a:t>
            </a:r>
            <a:endPar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6" name="TextBox 5">
            <a:hlinkClick r:id="" action="ppaction://noaction">
              <a:snd r:embed="rId5" name="mesure.wav"/>
            </a:hlinkClick>
            <a:extLst>
              <a:ext uri="{FF2B5EF4-FFF2-40B4-BE49-F238E27FC236}">
                <a16:creationId xmlns:a16="http://schemas.microsoft.com/office/drawing/2014/main" id="{407A4ECA-2996-40DD-8B2D-6F3B311CD087}"/>
              </a:ext>
            </a:extLst>
          </p:cNvPr>
          <p:cNvSpPr txBox="1"/>
          <p:nvPr/>
        </p:nvSpPr>
        <p:spPr>
          <a:xfrm>
            <a:off x="6691558" y="1475370"/>
            <a:ext cx="19846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0055A5"/>
                </a:solidFill>
                <a:latin typeface="Century Gothic" panose="020F0302020204030204"/>
              </a:rPr>
              <a:t>mes</a:t>
            </a:r>
            <a:r>
              <a:rPr lang="en-US" sz="4000" dirty="0" err="1">
                <a:solidFill>
                  <a:srgbClr val="EF3E31"/>
                </a:solidFill>
                <a:latin typeface="Century Gothic" panose="020F0302020204030204"/>
              </a:rPr>
              <a:t>u</a:t>
            </a:r>
            <a:r>
              <a:rPr lang="en-US" sz="4000" dirty="0" err="1">
                <a:solidFill>
                  <a:srgbClr val="0055A5"/>
                </a:solidFill>
                <a:latin typeface="Century Gothic" panose="020F0302020204030204"/>
              </a:rPr>
              <a:t>re</a:t>
            </a:r>
            <a:endPar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7" name="TextBox 6">
            <a:hlinkClick r:id="" action="ppaction://noaction">
              <a:snd r:embed="rId6" name="nature.wav"/>
            </a:hlinkClick>
            <a:extLst>
              <a:ext uri="{FF2B5EF4-FFF2-40B4-BE49-F238E27FC236}">
                <a16:creationId xmlns:a16="http://schemas.microsoft.com/office/drawing/2014/main" id="{62482C45-855A-4E08-83C6-A5C3CBA97BCF}"/>
              </a:ext>
            </a:extLst>
          </p:cNvPr>
          <p:cNvSpPr txBox="1"/>
          <p:nvPr/>
        </p:nvSpPr>
        <p:spPr>
          <a:xfrm>
            <a:off x="6839922" y="5252458"/>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nat</a:t>
            </a:r>
            <a:r>
              <a:rPr kumimoji="0" lang="en-US" sz="4000" b="0" i="0" u="none" strike="noStrike" kern="1200" cap="none" spc="0" normalizeH="0" baseline="0" noProof="0" dirty="0">
                <a:ln>
                  <a:noFill/>
                </a:ln>
                <a:solidFill>
                  <a:srgbClr val="EF3E31"/>
                </a:solidFill>
                <a:effectLst/>
                <a:uLnTx/>
                <a:uFillTx/>
                <a:latin typeface="Century Gothic" panose="020F0302020204030204"/>
                <a:ea typeface="+mn-ea"/>
                <a:cs typeface="+mn-cs"/>
              </a:rPr>
              <a:t>u</a:t>
            </a: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re</a:t>
            </a:r>
          </a:p>
        </p:txBody>
      </p:sp>
      <p:sp>
        <p:nvSpPr>
          <p:cNvPr id="8" name="TextBox 7">
            <a:hlinkClick r:id="" action="ppaction://noaction">
              <a:snd r:embed="rId7" name="pur.wav"/>
            </a:hlinkClick>
            <a:extLst>
              <a:ext uri="{FF2B5EF4-FFF2-40B4-BE49-F238E27FC236}">
                <a16:creationId xmlns:a16="http://schemas.microsoft.com/office/drawing/2014/main" id="{52A1C5B9-43D8-4AD9-A8B6-36D24439A7BC}"/>
              </a:ext>
            </a:extLst>
          </p:cNvPr>
          <p:cNvSpPr txBox="1"/>
          <p:nvPr/>
        </p:nvSpPr>
        <p:spPr>
          <a:xfrm>
            <a:off x="4106534" y="850039"/>
            <a:ext cx="10564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0055A5"/>
                </a:solidFill>
                <a:latin typeface="Century Gothic" panose="020F0302020204030204"/>
              </a:rPr>
              <a:t>p</a:t>
            </a:r>
            <a:r>
              <a:rPr lang="en-US" sz="4000" dirty="0" err="1">
                <a:solidFill>
                  <a:srgbClr val="EF3E31"/>
                </a:solidFill>
                <a:latin typeface="Century Gothic" panose="020F0302020204030204"/>
              </a:rPr>
              <a:t>u</a:t>
            </a:r>
            <a:r>
              <a:rPr lang="en-US" sz="4000" dirty="0" err="1">
                <a:solidFill>
                  <a:srgbClr val="0055A5"/>
                </a:solidFill>
                <a:latin typeface="Century Gothic" panose="020F0302020204030204"/>
              </a:rPr>
              <a:t>r</a:t>
            </a:r>
            <a:endPar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9" name="TextBox 8">
            <a:hlinkClick r:id="" action="ppaction://noaction">
              <a:snd r:embed="rId8" name="stupide.wav"/>
            </a:hlinkClick>
            <a:extLst>
              <a:ext uri="{FF2B5EF4-FFF2-40B4-BE49-F238E27FC236}">
                <a16:creationId xmlns:a16="http://schemas.microsoft.com/office/drawing/2014/main" id="{16984D95-402D-4761-B0DD-6F3EFFB9D70A}"/>
              </a:ext>
            </a:extLst>
          </p:cNvPr>
          <p:cNvSpPr txBox="1"/>
          <p:nvPr/>
        </p:nvSpPr>
        <p:spPr>
          <a:xfrm>
            <a:off x="585453" y="5252458"/>
            <a:ext cx="228392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st</a:t>
            </a:r>
            <a:r>
              <a:rPr kumimoji="0" lang="en-US" sz="4000" b="0" i="0" u="none" strike="noStrike" kern="1200" cap="none" spc="0" normalizeH="0" baseline="0" noProof="0" dirty="0">
                <a:ln>
                  <a:noFill/>
                </a:ln>
                <a:solidFill>
                  <a:srgbClr val="EF3E31"/>
                </a:solidFill>
                <a:effectLst/>
                <a:uLnTx/>
                <a:uFillTx/>
                <a:latin typeface="Century Gothic" panose="020F0302020204030204"/>
                <a:ea typeface="+mn-ea"/>
                <a:cs typeface="+mn-cs"/>
              </a:rPr>
              <a:t>u</a:t>
            </a: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pide</a:t>
            </a:r>
          </a:p>
        </p:txBody>
      </p:sp>
      <p:sp>
        <p:nvSpPr>
          <p:cNvPr id="10" name="TextBox 9">
            <a:hlinkClick r:id="" action="ppaction://noaction">
              <a:snd r:embed="rId9" name="super.wav"/>
            </a:hlinkClick>
            <a:extLst>
              <a:ext uri="{FF2B5EF4-FFF2-40B4-BE49-F238E27FC236}">
                <a16:creationId xmlns:a16="http://schemas.microsoft.com/office/drawing/2014/main" id="{46A8FE69-177B-4FA9-BFB7-D8BEC4C48675}"/>
              </a:ext>
            </a:extLst>
          </p:cNvPr>
          <p:cNvSpPr txBox="1"/>
          <p:nvPr/>
        </p:nvSpPr>
        <p:spPr>
          <a:xfrm>
            <a:off x="4201363" y="3452304"/>
            <a:ext cx="16370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s</a:t>
            </a:r>
            <a:r>
              <a:rPr kumimoji="0" lang="en-US" sz="4000" b="0" i="0" u="none" strike="noStrike" kern="1200" cap="none" spc="0" normalizeH="0" baseline="0" noProof="0" dirty="0">
                <a:ln>
                  <a:noFill/>
                </a:ln>
                <a:solidFill>
                  <a:srgbClr val="EF3E31"/>
                </a:solidFill>
                <a:effectLst/>
                <a:uLnTx/>
                <a:uFillTx/>
                <a:latin typeface="Century Gothic" panose="020F0302020204030204"/>
                <a:ea typeface="+mn-ea"/>
                <a:cs typeface="+mn-cs"/>
              </a:rPr>
              <a:t>u</a:t>
            </a: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per</a:t>
            </a:r>
          </a:p>
        </p:txBody>
      </p:sp>
      <p:sp>
        <p:nvSpPr>
          <p:cNvPr id="11" name="TextBox 10">
            <a:hlinkClick r:id="" action="ppaction://noaction">
              <a:snd r:embed="rId10" name="culture.wav"/>
            </a:hlinkClick>
            <a:extLst>
              <a:ext uri="{FF2B5EF4-FFF2-40B4-BE49-F238E27FC236}">
                <a16:creationId xmlns:a16="http://schemas.microsoft.com/office/drawing/2014/main" id="{F6FD26D1-E7F4-443E-B387-73A8CDD619F3}"/>
              </a:ext>
            </a:extLst>
          </p:cNvPr>
          <p:cNvSpPr txBox="1"/>
          <p:nvPr/>
        </p:nvSpPr>
        <p:spPr>
          <a:xfrm>
            <a:off x="958966" y="3877577"/>
            <a:ext cx="20612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c</a:t>
            </a:r>
            <a:r>
              <a:rPr kumimoji="0" lang="en-US" sz="4000" b="0" i="0" u="none" strike="noStrike" kern="1200" cap="none" spc="0" normalizeH="0" baseline="0" noProof="0" dirty="0">
                <a:ln>
                  <a:noFill/>
                </a:ln>
                <a:solidFill>
                  <a:srgbClr val="EF3E31"/>
                </a:solidFill>
                <a:effectLst/>
                <a:uLnTx/>
                <a:uFillTx/>
                <a:latin typeface="Century Gothic" panose="020F0302020204030204"/>
                <a:ea typeface="+mn-ea"/>
                <a:cs typeface="+mn-cs"/>
              </a:rPr>
              <a:t>u</a:t>
            </a:r>
            <a:r>
              <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rPr>
              <a:t>lture</a:t>
            </a:r>
          </a:p>
        </p:txBody>
      </p:sp>
      <p:sp>
        <p:nvSpPr>
          <p:cNvPr id="12" name="TextBox 11">
            <a:hlinkClick r:id="" action="ppaction://noaction">
              <a:snd r:embed="rId11" name="adulte.wav"/>
            </a:hlinkClick>
            <a:extLst>
              <a:ext uri="{FF2B5EF4-FFF2-40B4-BE49-F238E27FC236}">
                <a16:creationId xmlns:a16="http://schemas.microsoft.com/office/drawing/2014/main" id="{1BF73DF3-AEF0-4E38-8DDC-9678AE0746A5}"/>
              </a:ext>
            </a:extLst>
          </p:cNvPr>
          <p:cNvSpPr txBox="1"/>
          <p:nvPr/>
        </p:nvSpPr>
        <p:spPr>
          <a:xfrm>
            <a:off x="10028580" y="3888374"/>
            <a:ext cx="180668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err="1">
                <a:solidFill>
                  <a:srgbClr val="0055A5"/>
                </a:solidFill>
                <a:latin typeface="Century Gothic" panose="020F0302020204030204"/>
              </a:rPr>
              <a:t>ad</a:t>
            </a:r>
            <a:r>
              <a:rPr lang="en-US" sz="4000" dirty="0" err="1">
                <a:solidFill>
                  <a:srgbClr val="EF3E31"/>
                </a:solidFill>
                <a:latin typeface="Century Gothic" panose="020F0302020204030204"/>
              </a:rPr>
              <a:t>u</a:t>
            </a:r>
            <a:r>
              <a:rPr lang="en-US" sz="4000" dirty="0" err="1">
                <a:solidFill>
                  <a:srgbClr val="0055A5"/>
                </a:solidFill>
                <a:latin typeface="Century Gothic" panose="020F0302020204030204"/>
              </a:rPr>
              <a:t>lte</a:t>
            </a:r>
            <a:endParaRPr kumimoji="0" lang="en-US" sz="40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15" name="Rounded Rectangle 46">
            <a:extLst>
              <a:ext uri="{FF2B5EF4-FFF2-40B4-BE49-F238E27FC236}">
                <a16:creationId xmlns:a16="http://schemas.microsoft.com/office/drawing/2014/main" id="{1BC19E21-5860-45BD-8F90-81D4D9EC6AE9}"/>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TextBox 15">
            <a:hlinkClick r:id="" action="ppaction://noaction">
              <a:snd r:embed="rId12" name="couleur.wav"/>
            </a:hlinkClick>
            <a:extLst>
              <a:ext uri="{FF2B5EF4-FFF2-40B4-BE49-F238E27FC236}">
                <a16:creationId xmlns:a16="http://schemas.microsoft.com/office/drawing/2014/main" id="{271B95BD-0059-4F29-BAA7-3F61218CB637}"/>
              </a:ext>
            </a:extLst>
          </p:cNvPr>
          <p:cNvSpPr txBox="1"/>
          <p:nvPr/>
        </p:nvSpPr>
        <p:spPr>
          <a:xfrm>
            <a:off x="6679725" y="2721114"/>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4472C4">
                    <a:lumMod val="50000"/>
                  </a:srgbClr>
                </a:solidFill>
                <a:latin typeface="Century Gothic" panose="020F0302020204030204"/>
              </a:rPr>
              <a:t>c</a:t>
            </a:r>
            <a:r>
              <a:rPr lang="en-US" sz="4000" dirty="0">
                <a:solidFill>
                  <a:srgbClr val="EF3E31"/>
                </a:solidFill>
                <a:latin typeface="Century Gothic" panose="020F0302020204030204"/>
              </a:rPr>
              <a:t>ou</a:t>
            </a:r>
            <a:r>
              <a:rPr lang="en-US" sz="4000" dirty="0">
                <a:solidFill>
                  <a:srgbClr val="4472C4">
                    <a:lumMod val="50000"/>
                  </a:srgbClr>
                </a:solidFill>
                <a:latin typeface="Century Gothic" panose="020F0302020204030204"/>
              </a:rPr>
              <a:t>leur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3" name="troupe.wav"/>
            </a:hlinkClick>
            <a:extLst>
              <a:ext uri="{FF2B5EF4-FFF2-40B4-BE49-F238E27FC236}">
                <a16:creationId xmlns:a16="http://schemas.microsoft.com/office/drawing/2014/main" id="{25E1221C-96C7-4D56-882F-F2120F716A7E}"/>
              </a:ext>
            </a:extLst>
          </p:cNvPr>
          <p:cNvSpPr txBox="1"/>
          <p:nvPr/>
        </p:nvSpPr>
        <p:spPr>
          <a:xfrm>
            <a:off x="2964573" y="2155278"/>
            <a:ext cx="22839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t>
            </a:r>
            <a:r>
              <a:rPr kumimoji="0" lang="en-US" sz="4000" b="0" i="0" u="none" strike="noStrike" kern="1200" cap="none" spc="0" normalizeH="0" baseline="0" noProof="0" dirty="0">
                <a:ln>
                  <a:noFill/>
                </a:ln>
                <a:solidFill>
                  <a:srgbClr val="EF3E31"/>
                </a:solidFill>
                <a:effectLst/>
                <a:uLnTx/>
                <a:uFillTx/>
                <a:latin typeface="Century Gothic" panose="020F0302020204030204"/>
                <a:ea typeface="+mn-ea"/>
                <a:cs typeface="+mn-cs"/>
              </a:rPr>
              <a:t>ou</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a:t>
            </a:r>
          </a:p>
        </p:txBody>
      </p:sp>
      <p:sp>
        <p:nvSpPr>
          <p:cNvPr id="18" name="TextBox 17">
            <a:hlinkClick r:id="" action="ppaction://noaction">
              <a:snd r:embed="rId14" name="couple.wav"/>
            </a:hlinkClick>
            <a:extLst>
              <a:ext uri="{FF2B5EF4-FFF2-40B4-BE49-F238E27FC236}">
                <a16:creationId xmlns:a16="http://schemas.microsoft.com/office/drawing/2014/main" id="{14EBD6D2-BCAD-4078-B94A-CC645D31BA32}"/>
              </a:ext>
            </a:extLst>
          </p:cNvPr>
          <p:cNvSpPr txBox="1"/>
          <p:nvPr/>
        </p:nvSpPr>
        <p:spPr>
          <a:xfrm>
            <a:off x="5462068" y="98276"/>
            <a:ext cx="21919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couple</a:t>
            </a:r>
          </a:p>
        </p:txBody>
      </p:sp>
      <p:sp>
        <p:nvSpPr>
          <p:cNvPr id="19" name="TextBox 18">
            <a:hlinkClick r:id="" action="ppaction://noaction">
              <a:snd r:embed="rId15" name="double.wav"/>
            </a:hlinkClick>
            <a:extLst>
              <a:ext uri="{FF2B5EF4-FFF2-40B4-BE49-F238E27FC236}">
                <a16:creationId xmlns:a16="http://schemas.microsoft.com/office/drawing/2014/main" id="{58C3039A-0BC9-4573-9247-CFBCF26272D6}"/>
              </a:ext>
            </a:extLst>
          </p:cNvPr>
          <p:cNvSpPr txBox="1"/>
          <p:nvPr/>
        </p:nvSpPr>
        <p:spPr>
          <a:xfrm>
            <a:off x="-106766" y="2598544"/>
            <a:ext cx="27341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r>
              <a:rPr kumimoji="0" lang="en-US" sz="4000" b="0" i="0" u="none" strike="noStrike" kern="1200" cap="none" spc="0" normalizeH="0" baseline="0" noProof="0" dirty="0">
                <a:ln>
                  <a:noFill/>
                </a:ln>
                <a:solidFill>
                  <a:srgbClr val="EF3E31"/>
                </a:solidFill>
                <a:effectLst/>
                <a:uLnTx/>
                <a:uFillTx/>
                <a:latin typeface="Century Gothic" panose="020F0302020204030204"/>
                <a:ea typeface="+mn-ea"/>
                <a:cs typeface="+mn-cs"/>
              </a:rPr>
              <a:t>ou</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ble</a:t>
            </a:r>
          </a:p>
        </p:txBody>
      </p:sp>
      <p:sp>
        <p:nvSpPr>
          <p:cNvPr id="21" name="TextBox 20">
            <a:hlinkClick r:id="" action="ppaction://noaction">
              <a:snd r:embed="rId16" name="groupe.wav"/>
            </a:hlinkClick>
            <a:extLst>
              <a:ext uri="{FF2B5EF4-FFF2-40B4-BE49-F238E27FC236}">
                <a16:creationId xmlns:a16="http://schemas.microsoft.com/office/drawing/2014/main" id="{F3CF5A9D-7CFD-4026-9C4E-CD90DAAB95B2}"/>
              </a:ext>
            </a:extLst>
          </p:cNvPr>
          <p:cNvSpPr txBox="1"/>
          <p:nvPr/>
        </p:nvSpPr>
        <p:spPr>
          <a:xfrm>
            <a:off x="3347702" y="5077661"/>
            <a:ext cx="21143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a:t>
            </a:r>
            <a:r>
              <a:rPr kumimoji="0" lang="en-US" sz="4000" b="0" i="0" u="none" strike="noStrike" kern="1200" cap="none" spc="0" normalizeH="0" baseline="0" noProof="0" dirty="0" err="1">
                <a:ln>
                  <a:noFill/>
                </a:ln>
                <a:solidFill>
                  <a:srgbClr val="EF3E31"/>
                </a:solidFill>
                <a:effectLst/>
                <a:uLnTx/>
                <a:uFillTx/>
                <a:latin typeface="Century Gothic" panose="020F0302020204030204"/>
                <a:ea typeface="+mn-ea"/>
                <a:cs typeface="+mn-cs"/>
              </a:rPr>
              <a:t>ou</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7" name="soupe.wav"/>
            </a:hlinkClick>
            <a:extLst>
              <a:ext uri="{FF2B5EF4-FFF2-40B4-BE49-F238E27FC236}">
                <a16:creationId xmlns:a16="http://schemas.microsoft.com/office/drawing/2014/main" id="{38B0E051-5F22-4897-894E-611F472584AC}"/>
              </a:ext>
            </a:extLst>
          </p:cNvPr>
          <p:cNvSpPr txBox="1"/>
          <p:nvPr/>
        </p:nvSpPr>
        <p:spPr>
          <a:xfrm>
            <a:off x="10072824" y="2721114"/>
            <a:ext cx="195310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4000" b="0" i="0" u="none" strike="noStrike" kern="1200" cap="none" spc="0" normalizeH="0" baseline="0" noProof="0" dirty="0" err="1">
                <a:ln>
                  <a:noFill/>
                </a:ln>
                <a:solidFill>
                  <a:srgbClr val="EF3E31"/>
                </a:solidFill>
                <a:effectLst/>
                <a:uLnTx/>
                <a:uFillTx/>
                <a:latin typeface="Century Gothic" panose="020F0302020204030204"/>
                <a:ea typeface="+mn-ea"/>
                <a:cs typeface="+mn-cs"/>
              </a:rPr>
              <a:t>ou</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8" name="touriste.wav"/>
            </a:hlinkClick>
            <a:extLst>
              <a:ext uri="{FF2B5EF4-FFF2-40B4-BE49-F238E27FC236}">
                <a16:creationId xmlns:a16="http://schemas.microsoft.com/office/drawing/2014/main" id="{B12BE669-B589-4DC2-BED9-125ADAEC2283}"/>
              </a:ext>
            </a:extLst>
          </p:cNvPr>
          <p:cNvSpPr txBox="1"/>
          <p:nvPr/>
        </p:nvSpPr>
        <p:spPr>
          <a:xfrm>
            <a:off x="6297599" y="4093010"/>
            <a:ext cx="23715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4000" b="0" i="0" u="none" strike="noStrike" kern="1200" cap="none" spc="0" normalizeH="0" baseline="0" noProof="0" dirty="0" err="1">
                <a:ln>
                  <a:noFill/>
                </a:ln>
                <a:solidFill>
                  <a:srgbClr val="EF3E31"/>
                </a:solidFill>
                <a:effectLst/>
                <a:uLnTx/>
                <a:uFillTx/>
                <a:latin typeface="Century Gothic" panose="020F0302020204030204"/>
                <a:ea typeface="+mn-ea"/>
                <a:cs typeface="+mn-cs"/>
              </a:rPr>
              <a:t>ou</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riste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6" name="Picture 25" descr="A picture containing sandglass, design&#10;&#10;Description automatically generated">
            <a:extLst>
              <a:ext uri="{FF2B5EF4-FFF2-40B4-BE49-F238E27FC236}">
                <a16:creationId xmlns:a16="http://schemas.microsoft.com/office/drawing/2014/main" id="{E2595FD3-658D-4CB2-B376-A1BACAF055F1}"/>
              </a:ext>
            </a:extLst>
          </p:cNvPr>
          <p:cNvPicPr>
            <a:picLocks noChangeAspect="1"/>
          </p:cNvPicPr>
          <p:nvPr/>
        </p:nvPicPr>
        <p:blipFill>
          <a:blip r:embed="rId1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10499261" y="400842"/>
            <a:ext cx="1385382" cy="1385382"/>
          </a:xfrm>
          <a:prstGeom prst="rect">
            <a:avLst/>
          </a:prstGeom>
        </p:spPr>
      </p:pic>
      <p:pic>
        <p:nvPicPr>
          <p:cNvPr id="28" name="Picture 27" descr="A picture containing sketch, clipart, drawing, cartoon&#10;&#10;Description automatically generated">
            <a:extLst>
              <a:ext uri="{FF2B5EF4-FFF2-40B4-BE49-F238E27FC236}">
                <a16:creationId xmlns:a16="http://schemas.microsoft.com/office/drawing/2014/main" id="{A46C29B5-D18A-4E71-A8CA-4BF69687994B}"/>
              </a:ext>
            </a:extLst>
          </p:cNvPr>
          <p:cNvPicPr>
            <a:picLocks noChangeAspect="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269520" y="250411"/>
            <a:ext cx="1221446" cy="1221446"/>
          </a:xfrm>
          <a:prstGeom prst="rect">
            <a:avLst/>
          </a:prstGeom>
        </p:spPr>
      </p:pic>
      <p:cxnSp>
        <p:nvCxnSpPr>
          <p:cNvPr id="29" name="Straight Arrow Connector 28">
            <a:extLst>
              <a:ext uri="{FF2B5EF4-FFF2-40B4-BE49-F238E27FC236}">
                <a16:creationId xmlns:a16="http://schemas.microsoft.com/office/drawing/2014/main" id="{9A1AAD44-8CCD-4DDD-A5D4-F2E22668CD48}"/>
              </a:ext>
            </a:extLst>
          </p:cNvPr>
          <p:cNvCxnSpPr>
            <a:cxnSpLocks/>
          </p:cNvCxnSpPr>
          <p:nvPr/>
        </p:nvCxnSpPr>
        <p:spPr>
          <a:xfrm flipH="1">
            <a:off x="5162986" y="899174"/>
            <a:ext cx="1344122" cy="24159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9F4D231-4BBC-47D1-8CCD-167B6CA45001}"/>
              </a:ext>
            </a:extLst>
          </p:cNvPr>
          <p:cNvCxnSpPr>
            <a:cxnSpLocks/>
          </p:cNvCxnSpPr>
          <p:nvPr/>
        </p:nvCxnSpPr>
        <p:spPr>
          <a:xfrm flipH="1">
            <a:off x="2255287" y="1237192"/>
            <a:ext cx="1439590" cy="328946"/>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B8336A8-3C99-488A-9E0D-9FFE8FDEED7A}"/>
              </a:ext>
            </a:extLst>
          </p:cNvPr>
          <p:cNvCxnSpPr>
            <a:cxnSpLocks/>
          </p:cNvCxnSpPr>
          <p:nvPr/>
        </p:nvCxnSpPr>
        <p:spPr>
          <a:xfrm>
            <a:off x="1023453" y="1786224"/>
            <a:ext cx="0" cy="82511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838C085-F186-46E3-A147-B3796EA11580}"/>
              </a:ext>
            </a:extLst>
          </p:cNvPr>
          <p:cNvCxnSpPr>
            <a:cxnSpLocks/>
          </p:cNvCxnSpPr>
          <p:nvPr/>
        </p:nvCxnSpPr>
        <p:spPr>
          <a:xfrm flipV="1">
            <a:off x="2255287" y="2611335"/>
            <a:ext cx="764914" cy="405109"/>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D5B0B6D-9C02-47B7-8373-8964B8CED3F5}"/>
              </a:ext>
            </a:extLst>
          </p:cNvPr>
          <p:cNvCxnSpPr>
            <a:cxnSpLocks/>
          </p:cNvCxnSpPr>
          <p:nvPr/>
        </p:nvCxnSpPr>
        <p:spPr>
          <a:xfrm flipV="1">
            <a:off x="5012653" y="1926370"/>
            <a:ext cx="1545384" cy="573268"/>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22219C7-4E18-4869-A80D-AD436CCE92D1}"/>
              </a:ext>
            </a:extLst>
          </p:cNvPr>
          <p:cNvCxnSpPr>
            <a:cxnSpLocks/>
          </p:cNvCxnSpPr>
          <p:nvPr/>
        </p:nvCxnSpPr>
        <p:spPr>
          <a:xfrm>
            <a:off x="8669197" y="1896003"/>
            <a:ext cx="2080036" cy="96716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05AFC78-85F4-4191-9551-A4B6BC88D6D9}"/>
              </a:ext>
            </a:extLst>
          </p:cNvPr>
          <p:cNvCxnSpPr>
            <a:cxnSpLocks/>
          </p:cNvCxnSpPr>
          <p:nvPr/>
        </p:nvCxnSpPr>
        <p:spPr>
          <a:xfrm flipH="1">
            <a:off x="8842279" y="3123723"/>
            <a:ext cx="1266508" cy="8128"/>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1CB737A-83F4-4803-B16E-207242E578F4}"/>
              </a:ext>
            </a:extLst>
          </p:cNvPr>
          <p:cNvCxnSpPr>
            <a:cxnSpLocks/>
          </p:cNvCxnSpPr>
          <p:nvPr/>
        </p:nvCxnSpPr>
        <p:spPr>
          <a:xfrm flipH="1">
            <a:off x="5785345" y="3075057"/>
            <a:ext cx="1054577" cy="731190"/>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D43DAEF-4BC6-4E29-8769-53A0E6C8202B}"/>
              </a:ext>
            </a:extLst>
          </p:cNvPr>
          <p:cNvCxnSpPr>
            <a:cxnSpLocks/>
          </p:cNvCxnSpPr>
          <p:nvPr/>
        </p:nvCxnSpPr>
        <p:spPr>
          <a:xfrm flipH="1">
            <a:off x="2788545" y="3877577"/>
            <a:ext cx="1317989" cy="29329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0827991F-8E5F-4C2A-ABD9-93C0E773D1DC}"/>
              </a:ext>
            </a:extLst>
          </p:cNvPr>
          <p:cNvCxnSpPr>
            <a:cxnSpLocks/>
          </p:cNvCxnSpPr>
          <p:nvPr/>
        </p:nvCxnSpPr>
        <p:spPr>
          <a:xfrm>
            <a:off x="1493094" y="4590326"/>
            <a:ext cx="0" cy="825111"/>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E6A03354-3456-4B66-9E80-8345BFD86E3A}"/>
              </a:ext>
            </a:extLst>
          </p:cNvPr>
          <p:cNvCxnSpPr>
            <a:cxnSpLocks/>
          </p:cNvCxnSpPr>
          <p:nvPr/>
        </p:nvCxnSpPr>
        <p:spPr>
          <a:xfrm flipV="1">
            <a:off x="2637744" y="5604112"/>
            <a:ext cx="709286" cy="16696"/>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C21A1AC-BFED-4C51-B30B-2F30A8623A21}"/>
              </a:ext>
            </a:extLst>
          </p:cNvPr>
          <p:cNvCxnSpPr>
            <a:cxnSpLocks/>
          </p:cNvCxnSpPr>
          <p:nvPr/>
        </p:nvCxnSpPr>
        <p:spPr>
          <a:xfrm>
            <a:off x="5352079" y="5537163"/>
            <a:ext cx="1327646" cy="16073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3DE5520-0652-4A76-8CA1-FCA54C031EFE}"/>
              </a:ext>
            </a:extLst>
          </p:cNvPr>
          <p:cNvCxnSpPr>
            <a:cxnSpLocks/>
          </p:cNvCxnSpPr>
          <p:nvPr/>
        </p:nvCxnSpPr>
        <p:spPr>
          <a:xfrm>
            <a:off x="8644455" y="5705181"/>
            <a:ext cx="1327646" cy="160732"/>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C6D9548-428D-432B-BFC2-42623FF9AE88}"/>
              </a:ext>
            </a:extLst>
          </p:cNvPr>
          <p:cNvCxnSpPr>
            <a:cxnSpLocks/>
          </p:cNvCxnSpPr>
          <p:nvPr/>
        </p:nvCxnSpPr>
        <p:spPr>
          <a:xfrm flipH="1" flipV="1">
            <a:off x="8532538" y="4520420"/>
            <a:ext cx="1958429" cy="1016743"/>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8E4130D-24F5-4123-AA56-DC89B7C8F7BB}"/>
              </a:ext>
            </a:extLst>
          </p:cNvPr>
          <p:cNvCxnSpPr>
            <a:cxnSpLocks/>
          </p:cNvCxnSpPr>
          <p:nvPr/>
        </p:nvCxnSpPr>
        <p:spPr>
          <a:xfrm flipV="1">
            <a:off x="8911038" y="4352402"/>
            <a:ext cx="1061063" cy="113754"/>
          </a:xfrm>
          <a:prstGeom prst="straightConnector1">
            <a:avLst/>
          </a:prstGeom>
          <a:ln>
            <a:solidFill>
              <a:srgbClr val="EF4136"/>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id="{9073B5E4-A221-42ED-B9DD-E86A61356AD1}"/>
              </a:ext>
            </a:extLst>
          </p:cNvPr>
          <p:cNvSpPr/>
          <p:nvPr/>
        </p:nvSpPr>
        <p:spPr>
          <a:xfrm>
            <a:off x="5462068" y="229449"/>
            <a:ext cx="1950673" cy="516404"/>
          </a:xfrm>
          <a:prstGeom prst="roundRect">
            <a:avLst/>
          </a:prstGeom>
          <a:noFill/>
          <a:ln w="28575">
            <a:solidFill>
              <a:srgbClr val="EF3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02A21406-D5D1-4FD9-A442-8E396BB959E8}"/>
              </a:ext>
            </a:extLst>
          </p:cNvPr>
          <p:cNvSpPr/>
          <p:nvPr/>
        </p:nvSpPr>
        <p:spPr>
          <a:xfrm>
            <a:off x="10096035" y="5763949"/>
            <a:ext cx="2095965" cy="516404"/>
          </a:xfrm>
          <a:prstGeom prst="roundRect">
            <a:avLst/>
          </a:prstGeom>
          <a:noFill/>
          <a:ln w="28575">
            <a:solidFill>
              <a:srgbClr val="EF3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16412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0" y="213557"/>
            <a:ext cx="4963886" cy="647577"/>
          </a:xfrm>
        </p:spPr>
        <p:txBody>
          <a:bodyPr>
            <a:normAutofit/>
          </a:bodyPr>
          <a:lstStyle/>
          <a:p>
            <a:r>
              <a:rPr lang="fr-FR" sz="3600" b="1" dirty="0">
                <a:solidFill>
                  <a:schemeClr val="bg1"/>
                </a:solidFill>
              </a:rPr>
              <a:t>Vocabulaire (1/3)</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6" name="TextBox 5">
            <a:extLst>
              <a:ext uri="{FF2B5EF4-FFF2-40B4-BE49-F238E27FC236}">
                <a16:creationId xmlns:a16="http://schemas.microsoft.com/office/drawing/2014/main" id="{E207EE62-61D5-4294-B97A-5D5772A250FE}"/>
              </a:ext>
            </a:extLst>
          </p:cNvPr>
          <p:cNvSpPr txBox="1"/>
          <p:nvPr/>
        </p:nvSpPr>
        <p:spPr>
          <a:xfrm>
            <a:off x="98526" y="4290250"/>
            <a:ext cx="4670195" cy="646331"/>
          </a:xfrm>
          <a:prstGeom prst="rect">
            <a:avLst/>
          </a:prstGeom>
          <a:noFill/>
        </p:spPr>
        <p:txBody>
          <a:bodyPr wrap="square" rtlCol="0">
            <a:spAutoFit/>
          </a:bodyPr>
          <a:lstStyle/>
          <a:p>
            <a:pPr lvl="0">
              <a:defRPr/>
            </a:pPr>
            <a:r>
              <a:rPr lang="en-GB" sz="3600" dirty="0">
                <a:solidFill>
                  <a:srgbClr val="0055A5"/>
                </a:solidFill>
                <a:latin typeface="Century Gothic" panose="020B0502020202020204" pitchFamily="34" charset="0"/>
              </a:rPr>
              <a:t>un </a:t>
            </a:r>
            <a:r>
              <a:rPr lang="en-GB" sz="3600" dirty="0" err="1">
                <a:solidFill>
                  <a:srgbClr val="0055A5"/>
                </a:solidFill>
                <a:latin typeface="Century Gothic" panose="020B0502020202020204" pitchFamily="34" charset="0"/>
              </a:rPr>
              <a:t>ordinateur</a:t>
            </a:r>
            <a:endParaRPr lang="en-GB" sz="3600" dirty="0">
              <a:solidFill>
                <a:srgbClr val="0055A5"/>
              </a:solidFill>
              <a:latin typeface="Century Gothic" panose="020B0502020202020204" pitchFamily="34" charset="0"/>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5</a:t>
              </a: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0</a:t>
              </a:r>
            </a:p>
          </p:txBody>
        </p:sp>
      </p:grpSp>
      <p:sp>
        <p:nvSpPr>
          <p:cNvPr id="25" name="TextBox 24">
            <a:extLst>
              <a:ext uri="{FF2B5EF4-FFF2-40B4-BE49-F238E27FC236}">
                <a16:creationId xmlns:a16="http://schemas.microsoft.com/office/drawing/2014/main" id="{87B69C96-8055-4CFE-83EC-0DFFB6FD1797}"/>
              </a:ext>
            </a:extLst>
          </p:cNvPr>
          <p:cNvSpPr txBox="1"/>
          <p:nvPr/>
        </p:nvSpPr>
        <p:spPr>
          <a:xfrm>
            <a:off x="4452227" y="4290250"/>
            <a:ext cx="32875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dirty="0">
                <a:solidFill>
                  <a:srgbClr val="0055A5"/>
                </a:solidFill>
                <a:latin typeface="Century Gothic" panose="020F0302020204030204"/>
              </a:rPr>
              <a:t>un vélo</a:t>
            </a:r>
            <a:endParaRPr kumimoji="0" lang="fr-FR" sz="3600" b="0" i="0" u="none" strike="noStrike" kern="1200" cap="none" spc="0" normalizeH="0" baseline="0" noProof="0" dirty="0">
              <a:ln>
                <a:noFill/>
              </a:ln>
              <a:solidFill>
                <a:srgbClr val="0055A5"/>
              </a:solidFill>
              <a:effectLst/>
              <a:uLnTx/>
              <a:uFillTx/>
              <a:latin typeface="Century Gothic" panose="020F0302020204030204"/>
            </a:endParaRPr>
          </a:p>
        </p:txBody>
      </p:sp>
      <p:sp>
        <p:nvSpPr>
          <p:cNvPr id="33" name="TextBox 32">
            <a:extLst>
              <a:ext uri="{FF2B5EF4-FFF2-40B4-BE49-F238E27FC236}">
                <a16:creationId xmlns:a16="http://schemas.microsoft.com/office/drawing/2014/main" id="{5317B6BD-CB65-4DAC-8B19-8890B73FFF73}"/>
              </a:ext>
            </a:extLst>
          </p:cNvPr>
          <p:cNvSpPr txBox="1"/>
          <p:nvPr/>
        </p:nvSpPr>
        <p:spPr>
          <a:xfrm>
            <a:off x="6910355" y="4249732"/>
            <a:ext cx="33124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err="1">
                <a:solidFill>
                  <a:srgbClr val="0055A5"/>
                </a:solidFill>
                <a:latin typeface="Century Gothic" panose="020F0302020204030204"/>
              </a:rPr>
              <a:t>une</a:t>
            </a:r>
            <a:r>
              <a:rPr lang="en-GB" sz="3600" dirty="0">
                <a:solidFill>
                  <a:srgbClr val="0055A5"/>
                </a:solidFill>
                <a:latin typeface="Century Gothic" panose="020F0302020204030204"/>
              </a:rPr>
              <a:t> voiture</a:t>
            </a:r>
            <a:endParaRPr kumimoji="0" lang="fr-FR" sz="3600" b="0" i="0" u="none" strike="noStrike" kern="1200" cap="none" spc="0" normalizeH="0" baseline="0" noProof="0" dirty="0">
              <a:ln>
                <a:noFill/>
              </a:ln>
              <a:solidFill>
                <a:srgbClr val="0055A5"/>
              </a:solidFill>
              <a:effectLst/>
              <a:uLnTx/>
              <a:uFillTx/>
              <a:latin typeface="Century Gothic" panose="020F0302020204030204"/>
            </a:endParaRPr>
          </a:p>
        </p:txBody>
      </p:sp>
      <p:pic>
        <p:nvPicPr>
          <p:cNvPr id="8" name="Picture 7">
            <a:extLst>
              <a:ext uri="{FF2B5EF4-FFF2-40B4-BE49-F238E27FC236}">
                <a16:creationId xmlns:a16="http://schemas.microsoft.com/office/drawing/2014/main" id="{CA33C3DF-F1DA-47E2-B324-D2760AA8D9AB}"/>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371122" y="1995689"/>
            <a:ext cx="2857500" cy="2000250"/>
          </a:xfrm>
          <a:prstGeom prst="rect">
            <a:avLst/>
          </a:prstGeom>
        </p:spPr>
      </p:pic>
      <p:pic>
        <p:nvPicPr>
          <p:cNvPr id="2054" name="Picture 6" descr="Velorouge Clip Art">
            <a:extLst>
              <a:ext uri="{FF2B5EF4-FFF2-40B4-BE49-F238E27FC236}">
                <a16:creationId xmlns:a16="http://schemas.microsoft.com/office/drawing/2014/main" id="{25E8CA8B-3281-442B-B3F8-E3A393E72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1900" y="2320374"/>
            <a:ext cx="2425345" cy="14893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ad Runner Clip Art">
            <a:extLst>
              <a:ext uri="{FF2B5EF4-FFF2-40B4-BE49-F238E27FC236}">
                <a16:creationId xmlns:a16="http://schemas.microsoft.com/office/drawing/2014/main" id="{F31452DB-DD55-438D-88B3-70C2687B5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5981" y="2425535"/>
            <a:ext cx="2857500" cy="1104900"/>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46">
            <a:extLst>
              <a:ext uri="{FF2B5EF4-FFF2-40B4-BE49-F238E27FC236}">
                <a16:creationId xmlns:a16="http://schemas.microsoft.com/office/drawing/2014/main" id="{823C2E4D-5A18-4541-90C7-9203270549E4}"/>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1733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nodeType="withEffect">
                                  <p:stCondLst>
                                    <p:cond delay="0"/>
                                  </p:stCondLst>
                                  <p:childTnLst>
                                    <p:animEffect transition="out" filter="slide(fromBottom)">
                                      <p:cBhvr>
                                        <p:cTn id="15" dur="5000"/>
                                        <p:tgtEl>
                                          <p:spTgt spid="15"/>
                                        </p:tgtEl>
                                      </p:cBhvr>
                                    </p:animEffect>
                                    <p:set>
                                      <p:cBhvr>
                                        <p:cTn id="16" dur="1" fill="hold">
                                          <p:stCondLst>
                                            <p:cond delay="4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6" grpId="0"/>
      <p:bldP spid="25" grpId="0"/>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617D5-66BF-AE46-B82E-456333EC8472}"/>
              </a:ext>
            </a:extLst>
          </p:cNvPr>
          <p:cNvSpPr>
            <a:spLocks noGrp="1"/>
          </p:cNvSpPr>
          <p:nvPr>
            <p:ph type="title"/>
          </p:nvPr>
        </p:nvSpPr>
        <p:spPr>
          <a:xfrm>
            <a:off x="139581" y="229438"/>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sp>
        <p:nvSpPr>
          <p:cNvPr id="12" name="TextBox 11"/>
          <p:cNvSpPr txBox="1"/>
          <p:nvPr/>
        </p:nvSpPr>
        <p:spPr>
          <a:xfrm>
            <a:off x="4277643" y="1861371"/>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9215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4" name="u 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5</a:t>
              </a: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0</a:t>
              </a:r>
            </a:p>
          </p:txBody>
        </p:sp>
      </p:grpSp>
      <p:sp>
        <p:nvSpPr>
          <p:cNvPr id="26" name="Rounded Rectangle 46">
            <a:extLst>
              <a:ext uri="{FF2B5EF4-FFF2-40B4-BE49-F238E27FC236}">
                <a16:creationId xmlns:a16="http://schemas.microsoft.com/office/drawing/2014/main" id="{823C2E4D-5A18-4541-90C7-9203270549E4}"/>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A6AC856-8DA2-45F1-81B0-B8D3A1B70D03}"/>
              </a:ext>
            </a:extLst>
          </p:cNvPr>
          <p:cNvSpPr>
            <a:spLocks noGrp="1"/>
          </p:cNvSpPr>
          <p:nvPr>
            <p:ph type="title"/>
          </p:nvPr>
        </p:nvSpPr>
        <p:spPr/>
        <p:txBody>
          <a:bodyPr/>
          <a:lstStyle/>
          <a:p>
            <a:r>
              <a:rPr lang="en-GB" dirty="0" err="1"/>
              <a:t>Vocabulaire</a:t>
            </a:r>
            <a:r>
              <a:rPr lang="en-GB" dirty="0"/>
              <a:t> (2/3)</a:t>
            </a:r>
          </a:p>
        </p:txBody>
      </p:sp>
      <p:sp>
        <p:nvSpPr>
          <p:cNvPr id="27" name="TextBox 26">
            <a:extLst>
              <a:ext uri="{FF2B5EF4-FFF2-40B4-BE49-F238E27FC236}">
                <a16:creationId xmlns:a16="http://schemas.microsoft.com/office/drawing/2014/main" id="{EA0C7824-6CCD-4F20-8991-937AB241D0E0}"/>
              </a:ext>
            </a:extLst>
          </p:cNvPr>
          <p:cNvSpPr txBox="1"/>
          <p:nvPr/>
        </p:nvSpPr>
        <p:spPr>
          <a:xfrm>
            <a:off x="4224449" y="4181985"/>
            <a:ext cx="19143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0055A5"/>
                </a:solidFill>
                <a:effectLst/>
                <a:uLnTx/>
                <a:uFillTx/>
                <a:latin typeface="Century Gothic" panose="020F0302020204030204"/>
                <a:ea typeface="+mn-ea"/>
                <a:cs typeface="+mn-cs"/>
              </a:rPr>
              <a:t>voici</a:t>
            </a:r>
            <a:endParaRPr kumimoji="0" lang="fr-FR" sz="30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F0F578E-CF43-4D9E-AA8D-44979FDF7091}"/>
              </a:ext>
            </a:extLst>
          </p:cNvPr>
          <p:cNvSpPr txBox="1"/>
          <p:nvPr/>
        </p:nvSpPr>
        <p:spPr>
          <a:xfrm>
            <a:off x="7387751" y="4180175"/>
            <a:ext cx="181279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0055A5"/>
                </a:solidFill>
                <a:effectLst/>
                <a:uLnTx/>
                <a:uFillTx/>
                <a:latin typeface="Century Gothic" panose="020F0302020204030204"/>
                <a:ea typeface="+mn-ea"/>
                <a:cs typeface="+mn-cs"/>
              </a:rPr>
              <a:t>c</a:t>
            </a:r>
            <a:r>
              <a:rPr kumimoji="0" lang="fr-FR" sz="5400" b="0" i="0" u="none" strike="noStrike" kern="1200" cap="none" spc="0" normalizeH="0" baseline="0" noProof="0" dirty="0" err="1">
                <a:ln>
                  <a:noFill/>
                </a:ln>
                <a:solidFill>
                  <a:srgbClr val="0055A5"/>
                </a:solidFill>
                <a:effectLst/>
                <a:uLnTx/>
                <a:uFillTx/>
                <a:latin typeface="Century Gothic" panose="020F0302020204030204"/>
                <a:ea typeface="+mn-ea"/>
                <a:cs typeface="+mn-cs"/>
              </a:rPr>
              <a:t>her</a:t>
            </a:r>
            <a:endParaRPr kumimoji="0" lang="fr-FR" sz="5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FDC27BBF-41DD-4F16-9B32-27407BD1B5F2}"/>
              </a:ext>
            </a:extLst>
          </p:cNvPr>
          <p:cNvSpPr txBox="1"/>
          <p:nvPr/>
        </p:nvSpPr>
        <p:spPr>
          <a:xfrm>
            <a:off x="953825" y="4180175"/>
            <a:ext cx="251248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0055A5"/>
                </a:solidFill>
                <a:effectLst/>
                <a:uLnTx/>
                <a:uFillTx/>
                <a:latin typeface="Century Gothic" panose="020F0302020204030204"/>
                <a:ea typeface="+mn-ea"/>
                <a:cs typeface="+mn-cs"/>
              </a:rPr>
              <a:t>rapide</a:t>
            </a:r>
          </a:p>
        </p:txBody>
      </p:sp>
      <p:sp>
        <p:nvSpPr>
          <p:cNvPr id="30" name="TextBox 29">
            <a:extLst>
              <a:ext uri="{FF2B5EF4-FFF2-40B4-BE49-F238E27FC236}">
                <a16:creationId xmlns:a16="http://schemas.microsoft.com/office/drawing/2014/main" id="{4D28B620-9D56-4464-BD11-29B409F806BB}"/>
              </a:ext>
            </a:extLst>
          </p:cNvPr>
          <p:cNvSpPr txBox="1"/>
          <p:nvPr/>
        </p:nvSpPr>
        <p:spPr>
          <a:xfrm>
            <a:off x="3128564" y="2823871"/>
            <a:ext cx="318937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a:t>
            </a:r>
            <a:r>
              <a:rPr kumimoji="0" lang="fr-FR"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here</a:t>
            </a: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is</a:t>
            </a: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a:t>
            </a:r>
            <a:r>
              <a:rPr kumimoji="0" lang="fr-FR"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this</a:t>
            </a: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is</a:t>
            </a: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there</a:t>
            </a: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is</a:t>
            </a: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/are]</a:t>
            </a:r>
          </a:p>
        </p:txBody>
      </p:sp>
      <p:sp>
        <p:nvSpPr>
          <p:cNvPr id="31" name="TextBox 30">
            <a:extLst>
              <a:ext uri="{FF2B5EF4-FFF2-40B4-BE49-F238E27FC236}">
                <a16:creationId xmlns:a16="http://schemas.microsoft.com/office/drawing/2014/main" id="{1D03EF2E-147F-4E18-A94E-138152925373}"/>
              </a:ext>
            </a:extLst>
          </p:cNvPr>
          <p:cNvSpPr txBox="1"/>
          <p:nvPr/>
        </p:nvSpPr>
        <p:spPr>
          <a:xfrm>
            <a:off x="1114460" y="2856454"/>
            <a:ext cx="13289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[fast]</a:t>
            </a:r>
          </a:p>
        </p:txBody>
      </p:sp>
      <p:sp>
        <p:nvSpPr>
          <p:cNvPr id="32" name="TextBox 31">
            <a:extLst>
              <a:ext uri="{FF2B5EF4-FFF2-40B4-BE49-F238E27FC236}">
                <a16:creationId xmlns:a16="http://schemas.microsoft.com/office/drawing/2014/main" id="{97B5DBF7-767B-47CD-88C3-E90555414FD7}"/>
              </a:ext>
            </a:extLst>
          </p:cNvPr>
          <p:cNvSpPr txBox="1"/>
          <p:nvPr/>
        </p:nvSpPr>
        <p:spPr>
          <a:xfrm>
            <a:off x="6477941" y="2830600"/>
            <a:ext cx="33851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err="1">
                <a:ln>
                  <a:noFill/>
                </a:ln>
                <a:solidFill>
                  <a:srgbClr val="0055A5"/>
                </a:solidFill>
                <a:effectLst/>
                <a:uLnTx/>
                <a:uFillTx/>
                <a:latin typeface="Century Gothic" panose="020F0302020204030204"/>
                <a:ea typeface="+mn-ea"/>
                <a:cs typeface="+mn-cs"/>
              </a:rPr>
              <a:t>expensive</a:t>
            </a: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 (m)</a:t>
            </a:r>
          </a:p>
        </p:txBody>
      </p:sp>
      <p:pic>
        <p:nvPicPr>
          <p:cNvPr id="7" name="Picture 6" descr="A cartoon of a snail&#10;&#10;Description automatically generated with medium confidence">
            <a:extLst>
              <a:ext uri="{FF2B5EF4-FFF2-40B4-BE49-F238E27FC236}">
                <a16:creationId xmlns:a16="http://schemas.microsoft.com/office/drawing/2014/main" id="{2451F874-D414-4C4E-AB7C-4AFF8565D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641" y="1299776"/>
            <a:ext cx="2553233" cy="1398294"/>
          </a:xfrm>
          <a:prstGeom prst="rect">
            <a:avLst/>
          </a:prstGeom>
        </p:spPr>
      </p:pic>
      <p:pic>
        <p:nvPicPr>
          <p:cNvPr id="10" name="Picture 9" descr="A picture containing screenshot, graphics, colorfulness, art&#10;&#10;Description automatically generated">
            <a:extLst>
              <a:ext uri="{FF2B5EF4-FFF2-40B4-BE49-F238E27FC236}">
                <a16:creationId xmlns:a16="http://schemas.microsoft.com/office/drawing/2014/main" id="{BFD5689C-D3EF-4D81-8AD5-3509136691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7685" y="1111741"/>
            <a:ext cx="1943063" cy="1586329"/>
          </a:xfrm>
          <a:prstGeom prst="rect">
            <a:avLst/>
          </a:prstGeom>
        </p:spPr>
      </p:pic>
      <p:pic>
        <p:nvPicPr>
          <p:cNvPr id="12" name="Picture 11" descr="A yellow tag with a string&#10;&#10;Description automatically generated with low confidence">
            <a:extLst>
              <a:ext uri="{FF2B5EF4-FFF2-40B4-BE49-F238E27FC236}">
                <a16:creationId xmlns:a16="http://schemas.microsoft.com/office/drawing/2014/main" id="{83A14812-BB61-4202-B176-3BA34D9114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0091" y="1433779"/>
            <a:ext cx="1584367" cy="1338048"/>
          </a:xfrm>
          <a:prstGeom prst="rect">
            <a:avLst/>
          </a:prstGeom>
        </p:spPr>
      </p:pic>
      <p:sp>
        <p:nvSpPr>
          <p:cNvPr id="34" name="TextBox 33">
            <a:extLst>
              <a:ext uri="{FF2B5EF4-FFF2-40B4-BE49-F238E27FC236}">
                <a16:creationId xmlns:a16="http://schemas.microsoft.com/office/drawing/2014/main" id="{19E87570-479E-4B14-93C3-EF82586B9B89}"/>
              </a:ext>
            </a:extLst>
          </p:cNvPr>
          <p:cNvSpPr txBox="1"/>
          <p:nvPr/>
        </p:nvSpPr>
        <p:spPr>
          <a:xfrm rot="19640651">
            <a:off x="6567547" y="1685775"/>
            <a:ext cx="19587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latin typeface="Century Gothic" panose="020F0302020204030204"/>
              </a:rPr>
              <a:t>€1.000,000</a:t>
            </a:r>
            <a:endParaRPr kumimoji="0" lang="fr-FR" sz="1600" b="1" i="0" u="none" strike="noStrike" kern="1200" cap="none" spc="0" normalizeH="0" baseline="0" noProof="0" dirty="0">
              <a:ln>
                <a:noFill/>
              </a:ln>
              <a:effectLst/>
              <a:uLnTx/>
              <a:uFillTx/>
              <a:latin typeface="Century Gothic" panose="020F0302020204030204"/>
              <a:ea typeface="+mn-ea"/>
              <a:cs typeface="+mn-cs"/>
            </a:endParaRPr>
          </a:p>
        </p:txBody>
      </p:sp>
      <p:pic>
        <p:nvPicPr>
          <p:cNvPr id="14" name="Picture 13" descr="A red location pin on a black background&#10;&#10;Description automatically generated with medium confidence">
            <a:extLst>
              <a:ext uri="{FF2B5EF4-FFF2-40B4-BE49-F238E27FC236}">
                <a16:creationId xmlns:a16="http://schemas.microsoft.com/office/drawing/2014/main" id="{92C48624-9A00-4F6F-9688-55764AD698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71594" y="1345848"/>
            <a:ext cx="1766087" cy="1465300"/>
          </a:xfrm>
          <a:prstGeom prst="rect">
            <a:avLst/>
          </a:prstGeom>
        </p:spPr>
      </p:pic>
    </p:spTree>
    <p:extLst>
      <p:ext uri="{BB962C8B-B14F-4D97-AF65-F5344CB8AC3E}">
        <p14:creationId xmlns:p14="http://schemas.microsoft.com/office/powerpoint/2010/main" val="295318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nodeType="withEffect">
                                  <p:stCondLst>
                                    <p:cond delay="0"/>
                                  </p:stCondLst>
                                  <p:childTnLst>
                                    <p:animEffect transition="out" filter="slide(fromBottom)">
                                      <p:cBhvr>
                                        <p:cTn id="15" dur="5000"/>
                                        <p:tgtEl>
                                          <p:spTgt spid="15"/>
                                        </p:tgtEl>
                                      </p:cBhvr>
                                    </p:animEffect>
                                    <p:set>
                                      <p:cBhvr>
                                        <p:cTn id="16" dur="1" fill="hold">
                                          <p:stCondLst>
                                            <p:cond delay="4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7" grpId="0"/>
      <p:bldP spid="28" grpId="0"/>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5" name="Rectangle 3">
            <a:extLst>
              <a:ext uri="{FF2B5EF4-FFF2-40B4-BE49-F238E27FC236}">
                <a16:creationId xmlns:a16="http://schemas.microsoft.com/office/drawing/2014/main" id="{3E95FB87-CA68-479C-8D4A-9B78CB9CE59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AutoShape 11">
            <a:hlinkClick r:id="" action="ppaction://noaction" highlightClick="1"/>
            <a:extLst>
              <a:ext uri="{FF2B5EF4-FFF2-40B4-BE49-F238E27FC236}">
                <a16:creationId xmlns:a16="http://schemas.microsoft.com/office/drawing/2014/main" id="{2CCC7FC9-90BF-4C87-B6AA-EFC54291A1B2}"/>
              </a:ext>
            </a:extLst>
          </p:cNvPr>
          <p:cNvSpPr>
            <a:spLocks noChangeArrowheads="1"/>
          </p:cNvSpPr>
          <p:nvPr/>
        </p:nvSpPr>
        <p:spPr bwMode="auto">
          <a:xfrm>
            <a:off x="10075654" y="5678479"/>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DÉBUT</a:t>
            </a:r>
          </a:p>
        </p:txBody>
      </p:sp>
      <p:sp>
        <p:nvSpPr>
          <p:cNvPr id="17" name="Rectangle 2">
            <a:extLst>
              <a:ext uri="{FF2B5EF4-FFF2-40B4-BE49-F238E27FC236}">
                <a16:creationId xmlns:a16="http://schemas.microsoft.com/office/drawing/2014/main" id="{FD318A78-4CCD-499B-B99E-6A7B1FAE70B9}"/>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grpSp>
        <p:nvGrpSpPr>
          <p:cNvPr id="18" name="Group 17">
            <a:extLst>
              <a:ext uri="{FF2B5EF4-FFF2-40B4-BE49-F238E27FC236}">
                <a16:creationId xmlns:a16="http://schemas.microsoft.com/office/drawing/2014/main" id="{4892D4BA-D6B3-41E7-B902-2DEC365C768C}"/>
              </a:ext>
            </a:extLst>
          </p:cNvPr>
          <p:cNvGrpSpPr/>
          <p:nvPr/>
        </p:nvGrpSpPr>
        <p:grpSpPr>
          <a:xfrm>
            <a:off x="10912563" y="1275928"/>
            <a:ext cx="1439862" cy="4462189"/>
            <a:chOff x="10558328" y="1163992"/>
            <a:chExt cx="1439862" cy="4462189"/>
          </a:xfrm>
        </p:grpSpPr>
        <p:sp>
          <p:nvSpPr>
            <p:cNvPr id="19" name="Line 4">
              <a:extLst>
                <a:ext uri="{FF2B5EF4-FFF2-40B4-BE49-F238E27FC236}">
                  <a16:creationId xmlns:a16="http://schemas.microsoft.com/office/drawing/2014/main" id="{750F5B85-FBE1-4684-9524-6E07A62330C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0" name="Line 7">
              <a:extLst>
                <a:ext uri="{FF2B5EF4-FFF2-40B4-BE49-F238E27FC236}">
                  <a16:creationId xmlns:a16="http://schemas.microsoft.com/office/drawing/2014/main" id="{09A4B9F1-69E1-442A-ADB1-503629087B34}"/>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1" name="Line 9">
              <a:extLst>
                <a:ext uri="{FF2B5EF4-FFF2-40B4-BE49-F238E27FC236}">
                  <a16:creationId xmlns:a16="http://schemas.microsoft.com/office/drawing/2014/main" id="{62EB8104-B4AF-4AF6-A61D-240A5AB96702}"/>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2" name="Text Box 10">
              <a:extLst>
                <a:ext uri="{FF2B5EF4-FFF2-40B4-BE49-F238E27FC236}">
                  <a16:creationId xmlns:a16="http://schemas.microsoft.com/office/drawing/2014/main" id="{553B2D50-BF4E-4360-B590-29DF3D83E1EE}"/>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Secondes</a:t>
              </a:r>
            </a:p>
          </p:txBody>
        </p:sp>
        <p:sp>
          <p:nvSpPr>
            <p:cNvPr id="23" name="Text Box 12">
              <a:extLst>
                <a:ext uri="{FF2B5EF4-FFF2-40B4-BE49-F238E27FC236}">
                  <a16:creationId xmlns:a16="http://schemas.microsoft.com/office/drawing/2014/main" id="{6F343310-5B5B-4D66-A86C-CC70F8B97D48}"/>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5</a:t>
              </a:r>
            </a:p>
          </p:txBody>
        </p:sp>
        <p:sp>
          <p:nvSpPr>
            <p:cNvPr id="24" name="Text Box 14">
              <a:extLst>
                <a:ext uri="{FF2B5EF4-FFF2-40B4-BE49-F238E27FC236}">
                  <a16:creationId xmlns:a16="http://schemas.microsoft.com/office/drawing/2014/main" id="{78EB44C6-96E8-4774-A95D-497AE6E2C057}"/>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0055A5"/>
                  </a:solidFill>
                  <a:effectLst/>
                  <a:uLnTx/>
                  <a:uFillTx/>
                  <a:latin typeface="Century Gothic" panose="020B0502020202020204" pitchFamily="34" charset="0"/>
                  <a:ea typeface="+mn-ea"/>
                  <a:cs typeface="Arial" charset="0"/>
                </a:rPr>
                <a:t>0</a:t>
              </a:r>
            </a:p>
          </p:txBody>
        </p:sp>
      </p:grpSp>
      <p:sp>
        <p:nvSpPr>
          <p:cNvPr id="26" name="Rounded Rectangle 46">
            <a:extLst>
              <a:ext uri="{FF2B5EF4-FFF2-40B4-BE49-F238E27FC236}">
                <a16:creationId xmlns:a16="http://schemas.microsoft.com/office/drawing/2014/main" id="{823C2E4D-5A18-4541-90C7-9203270549E4}"/>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2A6AC856-8DA2-45F1-81B0-B8D3A1B70D03}"/>
              </a:ext>
            </a:extLst>
          </p:cNvPr>
          <p:cNvSpPr>
            <a:spLocks noGrp="1"/>
          </p:cNvSpPr>
          <p:nvPr>
            <p:ph type="title"/>
          </p:nvPr>
        </p:nvSpPr>
        <p:spPr/>
        <p:txBody>
          <a:bodyPr/>
          <a:lstStyle/>
          <a:p>
            <a:r>
              <a:rPr lang="en-GB" dirty="0" err="1"/>
              <a:t>Vocabulaire</a:t>
            </a:r>
            <a:r>
              <a:rPr lang="en-GB" dirty="0"/>
              <a:t> (2/3)</a:t>
            </a:r>
          </a:p>
        </p:txBody>
      </p:sp>
      <p:sp>
        <p:nvSpPr>
          <p:cNvPr id="27" name="TextBox 26">
            <a:extLst>
              <a:ext uri="{FF2B5EF4-FFF2-40B4-BE49-F238E27FC236}">
                <a16:creationId xmlns:a16="http://schemas.microsoft.com/office/drawing/2014/main" id="{EA0C7824-6CCD-4F20-8991-937AB241D0E0}"/>
              </a:ext>
            </a:extLst>
          </p:cNvPr>
          <p:cNvSpPr txBox="1"/>
          <p:nvPr/>
        </p:nvSpPr>
        <p:spPr>
          <a:xfrm>
            <a:off x="4224449" y="4181985"/>
            <a:ext cx="277910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0055A5"/>
                </a:solidFill>
                <a:effectLst/>
                <a:uLnTx/>
                <a:uFillTx/>
                <a:latin typeface="Century Gothic" panose="020F0302020204030204"/>
                <a:ea typeface="+mn-ea"/>
                <a:cs typeface="+mn-cs"/>
              </a:rPr>
              <a:t>un livre</a:t>
            </a:r>
            <a:endParaRPr kumimoji="0" lang="fr-FR" sz="3000" b="0" i="0" u="none" strike="noStrike" kern="1200" cap="none" spc="0" normalizeH="0" baseline="0" noProof="0" dirty="0">
              <a:ln>
                <a:noFill/>
              </a:ln>
              <a:solidFill>
                <a:srgbClr val="0055A5"/>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3F0F578E-CF43-4D9E-AA8D-44979FDF7091}"/>
              </a:ext>
            </a:extLst>
          </p:cNvPr>
          <p:cNvSpPr txBox="1"/>
          <p:nvPr/>
        </p:nvSpPr>
        <p:spPr>
          <a:xfrm>
            <a:off x="7387751" y="4180175"/>
            <a:ext cx="22665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0055A5"/>
                </a:solidFill>
                <a:effectLst/>
                <a:uLnTx/>
                <a:uFillTx/>
                <a:latin typeface="Century Gothic" panose="020F0302020204030204"/>
                <a:ea typeface="+mn-ea"/>
                <a:cs typeface="+mn-cs"/>
              </a:rPr>
              <a:t>chère</a:t>
            </a:r>
          </a:p>
        </p:txBody>
      </p:sp>
      <p:sp>
        <p:nvSpPr>
          <p:cNvPr id="29" name="TextBox 28">
            <a:extLst>
              <a:ext uri="{FF2B5EF4-FFF2-40B4-BE49-F238E27FC236}">
                <a16:creationId xmlns:a16="http://schemas.microsoft.com/office/drawing/2014/main" id="{FDC27BBF-41DD-4F16-9B32-27407BD1B5F2}"/>
              </a:ext>
            </a:extLst>
          </p:cNvPr>
          <p:cNvSpPr txBox="1"/>
          <p:nvPr/>
        </p:nvSpPr>
        <p:spPr>
          <a:xfrm>
            <a:off x="393909" y="4228108"/>
            <a:ext cx="327389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0055A5"/>
                </a:solidFill>
                <a:effectLst/>
                <a:uLnTx/>
                <a:uFillTx/>
                <a:latin typeface="Century Gothic" panose="020F0302020204030204"/>
                <a:ea typeface="+mn-ea"/>
                <a:cs typeface="+mn-cs"/>
              </a:rPr>
              <a:t>moderne</a:t>
            </a:r>
          </a:p>
        </p:txBody>
      </p:sp>
      <p:sp>
        <p:nvSpPr>
          <p:cNvPr id="31" name="TextBox 30">
            <a:extLst>
              <a:ext uri="{FF2B5EF4-FFF2-40B4-BE49-F238E27FC236}">
                <a16:creationId xmlns:a16="http://schemas.microsoft.com/office/drawing/2014/main" id="{1D03EF2E-147F-4E18-A94E-138152925373}"/>
              </a:ext>
            </a:extLst>
          </p:cNvPr>
          <p:cNvSpPr txBox="1"/>
          <p:nvPr/>
        </p:nvSpPr>
        <p:spPr>
          <a:xfrm>
            <a:off x="961371" y="2920579"/>
            <a:ext cx="24426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[modern]</a:t>
            </a:r>
          </a:p>
        </p:txBody>
      </p:sp>
      <p:sp>
        <p:nvSpPr>
          <p:cNvPr id="32" name="TextBox 31">
            <a:extLst>
              <a:ext uri="{FF2B5EF4-FFF2-40B4-BE49-F238E27FC236}">
                <a16:creationId xmlns:a16="http://schemas.microsoft.com/office/drawing/2014/main" id="{97B5DBF7-767B-47CD-88C3-E90555414FD7}"/>
              </a:ext>
            </a:extLst>
          </p:cNvPr>
          <p:cNvSpPr txBox="1"/>
          <p:nvPr/>
        </p:nvSpPr>
        <p:spPr>
          <a:xfrm>
            <a:off x="6477941" y="2830600"/>
            <a:ext cx="33851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0055A5"/>
                </a:solidFill>
                <a:effectLst/>
                <a:uLnTx/>
                <a:uFillTx/>
                <a:latin typeface="Century Gothic" panose="020F0302020204030204"/>
                <a:ea typeface="+mn-ea"/>
                <a:cs typeface="+mn-cs"/>
              </a:rPr>
              <a:t>expensive (f)</a:t>
            </a:r>
          </a:p>
        </p:txBody>
      </p:sp>
      <p:pic>
        <p:nvPicPr>
          <p:cNvPr id="12" name="Picture 11" descr="A yellow tag with a string&#10;&#10;Description automatically generated with low confidence">
            <a:extLst>
              <a:ext uri="{FF2B5EF4-FFF2-40B4-BE49-F238E27FC236}">
                <a16:creationId xmlns:a16="http://schemas.microsoft.com/office/drawing/2014/main" id="{83A14812-BB61-4202-B176-3BA34D911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5567" y="1433779"/>
            <a:ext cx="1584367" cy="1338048"/>
          </a:xfrm>
          <a:prstGeom prst="rect">
            <a:avLst/>
          </a:prstGeom>
        </p:spPr>
      </p:pic>
      <p:sp>
        <p:nvSpPr>
          <p:cNvPr id="34" name="TextBox 33">
            <a:extLst>
              <a:ext uri="{FF2B5EF4-FFF2-40B4-BE49-F238E27FC236}">
                <a16:creationId xmlns:a16="http://schemas.microsoft.com/office/drawing/2014/main" id="{19E87570-479E-4B14-93C3-EF82586B9B89}"/>
              </a:ext>
            </a:extLst>
          </p:cNvPr>
          <p:cNvSpPr txBox="1"/>
          <p:nvPr/>
        </p:nvSpPr>
        <p:spPr>
          <a:xfrm rot="19640651">
            <a:off x="6567547" y="1685775"/>
            <a:ext cx="195871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latin typeface="Century Gothic" panose="020F0302020204030204"/>
              </a:rPr>
              <a:t>€250.000,000</a:t>
            </a:r>
            <a:endParaRPr kumimoji="0" lang="fr-FR" sz="1600" b="1" i="0" u="none" strike="noStrike" kern="1200" cap="none" spc="0" normalizeH="0" baseline="0" noProof="0" dirty="0">
              <a:ln>
                <a:noFill/>
              </a:ln>
              <a:effectLst/>
              <a:uLnTx/>
              <a:uFillTx/>
              <a:latin typeface="Century Gothic" panose="020F0302020204030204"/>
              <a:ea typeface="+mn-ea"/>
              <a:cs typeface="+mn-cs"/>
            </a:endParaRPr>
          </a:p>
        </p:txBody>
      </p:sp>
      <p:pic>
        <p:nvPicPr>
          <p:cNvPr id="33" name="Picture 32">
            <a:extLst>
              <a:ext uri="{FF2B5EF4-FFF2-40B4-BE49-F238E27FC236}">
                <a16:creationId xmlns:a16="http://schemas.microsoft.com/office/drawing/2014/main" id="{4EF4B74C-390B-4A67-A191-A7E586BFF3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1466" y="1875040"/>
            <a:ext cx="1254853" cy="924408"/>
          </a:xfrm>
          <a:prstGeom prst="rect">
            <a:avLst/>
          </a:prstGeom>
        </p:spPr>
      </p:pic>
      <p:pic>
        <p:nvPicPr>
          <p:cNvPr id="4" name="Picture 3" descr="A building with many windows&#10;&#10;Description automatically generated with medium confidence">
            <a:extLst>
              <a:ext uri="{FF2B5EF4-FFF2-40B4-BE49-F238E27FC236}">
                <a16:creationId xmlns:a16="http://schemas.microsoft.com/office/drawing/2014/main" id="{AD385BF0-4673-41CD-876F-D5BF513CAD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375" y="1397389"/>
            <a:ext cx="914205" cy="1488782"/>
          </a:xfrm>
          <a:prstGeom prst="rect">
            <a:avLst/>
          </a:prstGeom>
        </p:spPr>
      </p:pic>
      <p:pic>
        <p:nvPicPr>
          <p:cNvPr id="8" name="Picture 7" descr="A pink sports car with a black background&#10;&#10;Description automatically generated with medium confidence">
            <a:extLst>
              <a:ext uri="{FF2B5EF4-FFF2-40B4-BE49-F238E27FC236}">
                <a16:creationId xmlns:a16="http://schemas.microsoft.com/office/drawing/2014/main" id="{F1B72EB0-BB3F-4B59-AB2F-17426603F1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28308" y="1925087"/>
            <a:ext cx="2215564" cy="1107782"/>
          </a:xfrm>
          <a:prstGeom prst="rect">
            <a:avLst/>
          </a:prstGeom>
        </p:spPr>
      </p:pic>
    </p:spTree>
    <p:extLst>
      <p:ext uri="{BB962C8B-B14F-4D97-AF65-F5344CB8AC3E}">
        <p14:creationId xmlns:p14="http://schemas.microsoft.com/office/powerpoint/2010/main" val="302244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2" presetClass="exit" presetSubtype="4" fill="remove" nodeType="withEffect">
                                  <p:stCondLst>
                                    <p:cond delay="0"/>
                                  </p:stCondLst>
                                  <p:childTnLst>
                                    <p:animEffect transition="out" filter="slide(fromBottom)">
                                      <p:cBhvr>
                                        <p:cTn id="15" dur="5000"/>
                                        <p:tgtEl>
                                          <p:spTgt spid="15"/>
                                        </p:tgtEl>
                                      </p:cBhvr>
                                    </p:animEffect>
                                    <p:set>
                                      <p:cBhvr>
                                        <p:cTn id="16" dur="1" fill="hold">
                                          <p:stCondLst>
                                            <p:cond delay="4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7"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FC07B4-082A-4DE5-808C-E1F268BD1E4D}"/>
              </a:ext>
            </a:extLst>
          </p:cNvPr>
          <p:cNvSpPr>
            <a:spLocks noGrp="1"/>
          </p:cNvSpPr>
          <p:nvPr>
            <p:ph type="title"/>
          </p:nvPr>
        </p:nvSpPr>
        <p:spPr/>
        <p:txBody>
          <a:bodyPr/>
          <a:lstStyle/>
          <a:p>
            <a:r>
              <a:rPr lang="en-GB" dirty="0" err="1"/>
              <a:t>Révisions</a:t>
            </a:r>
            <a:r>
              <a:rPr lang="en-GB" dirty="0"/>
              <a:t> : </a:t>
            </a:r>
            <a:r>
              <a:rPr lang="en-GB" dirty="0" err="1"/>
              <a:t>être</a:t>
            </a:r>
            <a:endParaRPr lang="en-GB" dirty="0"/>
          </a:p>
        </p:txBody>
      </p:sp>
      <p:sp>
        <p:nvSpPr>
          <p:cNvPr id="4" name="Title 1">
            <a:extLst>
              <a:ext uri="{FF2B5EF4-FFF2-40B4-BE49-F238E27FC236}">
                <a16:creationId xmlns:a16="http://schemas.microsoft.com/office/drawing/2014/main" id="{897E0E6B-743A-4032-AC77-250A4B45596E}"/>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5" name="Rounded Rectangle 46">
            <a:extLst>
              <a:ext uri="{FF2B5EF4-FFF2-40B4-BE49-F238E27FC236}">
                <a16:creationId xmlns:a16="http://schemas.microsoft.com/office/drawing/2014/main" id="{0C52D84F-8651-4F34-8E5C-6630F35232A8}"/>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DAFD88DD-0575-4B67-ACC4-7CDC22C222C7}"/>
              </a:ext>
            </a:extLst>
          </p:cNvPr>
          <p:cNvSpPr txBox="1"/>
          <p:nvPr/>
        </p:nvSpPr>
        <p:spPr>
          <a:xfrm>
            <a:off x="119884" y="1091391"/>
            <a:ext cx="11729920" cy="492443"/>
          </a:xfrm>
          <a:prstGeom prst="rect">
            <a:avLst/>
          </a:prstGeom>
          <a:noFill/>
        </p:spPr>
        <p:txBody>
          <a:bodyPr wrap="square" rtlCol="0">
            <a:spAutoFit/>
          </a:bodyPr>
          <a:lstStyle/>
          <a:p>
            <a:pPr lvl="0"/>
            <a:r>
              <a:rPr lang="en-US" sz="2600" dirty="0">
                <a:solidFill>
                  <a:srgbClr val="0055A5"/>
                </a:solidFill>
              </a:rPr>
              <a:t>Tu es </a:t>
            </a:r>
            <a:r>
              <a:rPr lang="en-US" sz="2600" dirty="0" err="1">
                <a:solidFill>
                  <a:srgbClr val="0055A5"/>
                </a:solidFill>
              </a:rPr>
              <a:t>Léa</a:t>
            </a:r>
            <a:r>
              <a:rPr lang="en-US" sz="2600" dirty="0">
                <a:solidFill>
                  <a:srgbClr val="0055A5"/>
                </a:solidFill>
              </a:rPr>
              <a:t>. </a:t>
            </a:r>
            <a:r>
              <a:rPr lang="en-US" sz="2600" dirty="0" err="1">
                <a:solidFill>
                  <a:srgbClr val="0055A5"/>
                </a:solidFill>
              </a:rPr>
              <a:t>C’est</a:t>
            </a:r>
            <a:r>
              <a:rPr lang="en-US" sz="2600" dirty="0">
                <a:solidFill>
                  <a:srgbClr val="0055A5"/>
                </a:solidFill>
              </a:rPr>
              <a:t> ‘je </a:t>
            </a:r>
            <a:r>
              <a:rPr lang="en-US" sz="2600" dirty="0" err="1">
                <a:solidFill>
                  <a:srgbClr val="0055A5"/>
                </a:solidFill>
              </a:rPr>
              <a:t>suis</a:t>
            </a:r>
            <a:r>
              <a:rPr lang="en-US" sz="2600" dirty="0">
                <a:solidFill>
                  <a:srgbClr val="0055A5"/>
                </a:solidFill>
              </a:rPr>
              <a:t>’ (</a:t>
            </a:r>
            <a:r>
              <a:rPr lang="en-US" sz="2600" dirty="0" err="1">
                <a:solidFill>
                  <a:srgbClr val="0055A5"/>
                </a:solidFill>
              </a:rPr>
              <a:t>Léa</a:t>
            </a:r>
            <a:r>
              <a:rPr lang="en-US" sz="2600" dirty="0">
                <a:solidFill>
                  <a:srgbClr val="0055A5"/>
                </a:solidFill>
              </a:rPr>
              <a:t>) </a:t>
            </a:r>
            <a:r>
              <a:rPr lang="en-US" sz="2600" dirty="0" err="1">
                <a:solidFill>
                  <a:srgbClr val="0055A5"/>
                </a:solidFill>
              </a:rPr>
              <a:t>ou</a:t>
            </a:r>
            <a:r>
              <a:rPr lang="en-US" sz="2600" dirty="0">
                <a:solidFill>
                  <a:srgbClr val="0055A5"/>
                </a:solidFill>
              </a:rPr>
              <a:t> ‘</a:t>
            </a:r>
            <a:r>
              <a:rPr lang="en-US" sz="2600" dirty="0" err="1">
                <a:solidFill>
                  <a:srgbClr val="0055A5"/>
                </a:solidFill>
              </a:rPr>
              <a:t>tu</a:t>
            </a:r>
            <a:r>
              <a:rPr lang="en-US" sz="2600" dirty="0">
                <a:solidFill>
                  <a:srgbClr val="0055A5"/>
                </a:solidFill>
              </a:rPr>
              <a:t> </a:t>
            </a:r>
            <a:r>
              <a:rPr lang="en-US" sz="2600" dirty="0" err="1">
                <a:solidFill>
                  <a:srgbClr val="0055A5"/>
                </a:solidFill>
              </a:rPr>
              <a:t>es’</a:t>
            </a:r>
            <a:r>
              <a:rPr lang="en-US" sz="2600" dirty="0">
                <a:solidFill>
                  <a:srgbClr val="0055A5"/>
                </a:solidFill>
              </a:rPr>
              <a:t> (Amir) ?</a:t>
            </a:r>
            <a:endParaRPr kumimoji="0" lang="en-US" sz="2600" b="0" i="0" u="none" strike="noStrike" kern="1200" cap="none" spc="0" normalizeH="0" baseline="0" noProof="0" dirty="0">
              <a:ln>
                <a:noFill/>
              </a:ln>
              <a:solidFill>
                <a:srgbClr val="0055A5"/>
              </a:solidFill>
              <a:effectLst/>
              <a:uLnTx/>
              <a:uFillTx/>
              <a:latin typeface="Century Gothic" panose="020F0302020204030204"/>
            </a:endParaRPr>
          </a:p>
        </p:txBody>
      </p:sp>
      <p:pic>
        <p:nvPicPr>
          <p:cNvPr id="7" name="Picture 6" descr="A close up of a logo&#10;&#10;Description automatically generated">
            <a:extLst>
              <a:ext uri="{FF2B5EF4-FFF2-40B4-BE49-F238E27FC236}">
                <a16:creationId xmlns:a16="http://schemas.microsoft.com/office/drawing/2014/main" id="{4BB0AA4C-E856-4E9D-8906-23D2DED24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05211"/>
            <a:ext cx="1903727" cy="1903727"/>
          </a:xfrm>
          <a:prstGeom prst="rect">
            <a:avLst/>
          </a:prstGeom>
        </p:spPr>
      </p:pic>
      <p:sp>
        <p:nvSpPr>
          <p:cNvPr id="8" name="Speech Bubble: Rectangle with Corners Rounded 7">
            <a:extLst>
              <a:ext uri="{FF2B5EF4-FFF2-40B4-BE49-F238E27FC236}">
                <a16:creationId xmlns:a16="http://schemas.microsoft.com/office/drawing/2014/main" id="{3D8FA3EA-F08E-4049-8754-A68D53927AF7}"/>
              </a:ext>
            </a:extLst>
          </p:cNvPr>
          <p:cNvSpPr/>
          <p:nvPr/>
        </p:nvSpPr>
        <p:spPr>
          <a:xfrm>
            <a:off x="2174685" y="2142308"/>
            <a:ext cx="9735235" cy="3892731"/>
          </a:xfrm>
          <a:prstGeom prst="wedgeRoundRectCallout">
            <a:avLst>
              <a:gd name="adj1" fmla="val -54196"/>
              <a:gd name="adj2" fmla="val -20810"/>
              <a:gd name="adj3" fmla="val 16667"/>
            </a:avLst>
          </a:prstGeom>
          <a:solidFill>
            <a:schemeClr val="bg1"/>
          </a:solidFill>
          <a:ln>
            <a:solidFill>
              <a:srgbClr val="EF3E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55A5"/>
              </a:solidFill>
            </a:endParaRPr>
          </a:p>
        </p:txBody>
      </p:sp>
      <p:sp>
        <p:nvSpPr>
          <p:cNvPr id="9" name="TextBox 8">
            <a:extLst>
              <a:ext uri="{FF2B5EF4-FFF2-40B4-BE49-F238E27FC236}">
                <a16:creationId xmlns:a16="http://schemas.microsoft.com/office/drawing/2014/main" id="{4C476FB8-747B-43AD-9A75-DE37B9FDA9D6}"/>
              </a:ext>
            </a:extLst>
          </p:cNvPr>
          <p:cNvSpPr txBox="1"/>
          <p:nvPr/>
        </p:nvSpPr>
        <p:spPr>
          <a:xfrm>
            <a:off x="2287264" y="2572473"/>
            <a:ext cx="5170346" cy="3108543"/>
          </a:xfrm>
          <a:prstGeom prst="rect">
            <a:avLst/>
          </a:prstGeom>
          <a:noFill/>
        </p:spPr>
        <p:txBody>
          <a:bodyPr wrap="square" rtlCol="0">
            <a:spAutoFit/>
          </a:bodyPr>
          <a:lstStyle/>
          <a:p>
            <a:r>
              <a:rPr lang="en-GB" sz="2800" dirty="0">
                <a:solidFill>
                  <a:srgbClr val="0055A5"/>
                </a:solidFill>
              </a:rPr>
              <a:t>1.  </a:t>
            </a:r>
            <a:r>
              <a:rPr lang="en-GB" sz="2800" b="1" dirty="0">
                <a:solidFill>
                  <a:srgbClr val="0055A5"/>
                </a:solidFill>
              </a:rPr>
              <a:t>Je </a:t>
            </a:r>
            <a:r>
              <a:rPr lang="en-GB" sz="2800" b="1" dirty="0" err="1">
                <a:solidFill>
                  <a:srgbClr val="0055A5"/>
                </a:solidFill>
              </a:rPr>
              <a:t>suis</a:t>
            </a:r>
            <a:r>
              <a:rPr lang="en-GB" sz="2800" dirty="0">
                <a:solidFill>
                  <a:srgbClr val="0055A5"/>
                </a:solidFill>
              </a:rPr>
              <a:t> 		</a:t>
            </a:r>
            <a:r>
              <a:rPr lang="en-GB" sz="2800" dirty="0" err="1">
                <a:solidFill>
                  <a:srgbClr val="0055A5"/>
                </a:solidFill>
              </a:rPr>
              <a:t>française</a:t>
            </a:r>
            <a:r>
              <a:rPr lang="en-GB" sz="2800" dirty="0">
                <a:solidFill>
                  <a:srgbClr val="0055A5"/>
                </a:solidFill>
              </a:rPr>
              <a:t>.</a:t>
            </a:r>
          </a:p>
          <a:p>
            <a:endParaRPr lang="en-GB" sz="2800" dirty="0">
              <a:solidFill>
                <a:srgbClr val="0055A5"/>
              </a:solidFill>
            </a:endParaRPr>
          </a:p>
          <a:p>
            <a:r>
              <a:rPr lang="en-GB" sz="2800" dirty="0">
                <a:solidFill>
                  <a:srgbClr val="0055A5"/>
                </a:solidFill>
              </a:rPr>
              <a:t>2.  </a:t>
            </a:r>
            <a:r>
              <a:rPr lang="en-GB" sz="2800" b="1" dirty="0">
                <a:solidFill>
                  <a:srgbClr val="0055A5"/>
                </a:solidFill>
              </a:rPr>
              <a:t>Je </a:t>
            </a:r>
            <a:r>
              <a:rPr lang="en-GB" sz="2800" b="1" dirty="0" err="1">
                <a:solidFill>
                  <a:srgbClr val="0055A5"/>
                </a:solidFill>
              </a:rPr>
              <a:t>suis</a:t>
            </a:r>
            <a:r>
              <a:rPr lang="en-GB" sz="2800" b="1" dirty="0">
                <a:solidFill>
                  <a:srgbClr val="0055A5"/>
                </a:solidFill>
              </a:rPr>
              <a:t> 		</a:t>
            </a:r>
            <a:r>
              <a:rPr lang="en-GB" sz="2800" dirty="0">
                <a:solidFill>
                  <a:srgbClr val="0055A5"/>
                </a:solidFill>
              </a:rPr>
              <a:t>petite.</a:t>
            </a:r>
          </a:p>
          <a:p>
            <a:endParaRPr lang="en-GB" sz="2800" dirty="0">
              <a:solidFill>
                <a:srgbClr val="0055A5"/>
              </a:solidFill>
            </a:endParaRPr>
          </a:p>
          <a:p>
            <a:r>
              <a:rPr lang="en-GB" sz="2800" dirty="0">
                <a:solidFill>
                  <a:srgbClr val="0055A5"/>
                </a:solidFill>
              </a:rPr>
              <a:t>3.  </a:t>
            </a:r>
            <a:r>
              <a:rPr lang="en-GB" sz="2800" b="1" dirty="0">
                <a:solidFill>
                  <a:srgbClr val="0055A5"/>
                </a:solidFill>
              </a:rPr>
              <a:t>Tu es   		</a:t>
            </a:r>
            <a:r>
              <a:rPr lang="en-GB" sz="2800" dirty="0">
                <a:solidFill>
                  <a:srgbClr val="0055A5"/>
                </a:solidFill>
              </a:rPr>
              <a:t>grand.</a:t>
            </a:r>
          </a:p>
          <a:p>
            <a:endParaRPr lang="en-GB" sz="2800" dirty="0">
              <a:solidFill>
                <a:srgbClr val="0055A5"/>
              </a:solidFill>
            </a:endParaRPr>
          </a:p>
          <a:p>
            <a:r>
              <a:rPr lang="en-GB" sz="2800" dirty="0">
                <a:solidFill>
                  <a:srgbClr val="0055A5"/>
                </a:solidFill>
              </a:rPr>
              <a:t>4.  </a:t>
            </a:r>
            <a:r>
              <a:rPr lang="en-GB" sz="2800" b="1" dirty="0">
                <a:solidFill>
                  <a:srgbClr val="0055A5"/>
                </a:solidFill>
              </a:rPr>
              <a:t>Je </a:t>
            </a:r>
            <a:r>
              <a:rPr lang="en-GB" sz="2800" b="1" dirty="0" err="1">
                <a:solidFill>
                  <a:srgbClr val="0055A5"/>
                </a:solidFill>
              </a:rPr>
              <a:t>suis</a:t>
            </a:r>
            <a:r>
              <a:rPr lang="en-GB" sz="2800" b="1" dirty="0">
                <a:solidFill>
                  <a:srgbClr val="0055A5"/>
                </a:solidFill>
              </a:rPr>
              <a:t>		</a:t>
            </a:r>
            <a:r>
              <a:rPr lang="en-GB" sz="2800" dirty="0" err="1">
                <a:solidFill>
                  <a:srgbClr val="0055A5"/>
                </a:solidFill>
              </a:rPr>
              <a:t>intelligente</a:t>
            </a:r>
            <a:r>
              <a:rPr lang="en-GB" sz="2800" dirty="0">
                <a:solidFill>
                  <a:srgbClr val="0055A5"/>
                </a:solidFill>
              </a:rPr>
              <a:t>.</a:t>
            </a:r>
          </a:p>
        </p:txBody>
      </p:sp>
      <p:sp>
        <p:nvSpPr>
          <p:cNvPr id="10" name="TextBox 9">
            <a:extLst>
              <a:ext uri="{FF2B5EF4-FFF2-40B4-BE49-F238E27FC236}">
                <a16:creationId xmlns:a16="http://schemas.microsoft.com/office/drawing/2014/main" id="{7597DA77-F9D6-47ED-86F9-8A21450808F4}"/>
              </a:ext>
            </a:extLst>
          </p:cNvPr>
          <p:cNvSpPr txBox="1"/>
          <p:nvPr/>
        </p:nvSpPr>
        <p:spPr>
          <a:xfrm>
            <a:off x="7383587" y="2572473"/>
            <a:ext cx="4956125" cy="3108543"/>
          </a:xfrm>
          <a:prstGeom prst="rect">
            <a:avLst/>
          </a:prstGeom>
          <a:noFill/>
        </p:spPr>
        <p:txBody>
          <a:bodyPr wrap="square" rtlCol="0">
            <a:spAutoFit/>
          </a:bodyPr>
          <a:lstStyle/>
          <a:p>
            <a:r>
              <a:rPr lang="en-GB" sz="2800" dirty="0">
                <a:solidFill>
                  <a:srgbClr val="0055A5"/>
                </a:solidFill>
              </a:rPr>
              <a:t>5.  </a:t>
            </a:r>
            <a:r>
              <a:rPr lang="en-GB" sz="2800" b="1" dirty="0">
                <a:solidFill>
                  <a:srgbClr val="0055A5"/>
                </a:solidFill>
              </a:rPr>
              <a:t>Je </a:t>
            </a:r>
            <a:r>
              <a:rPr lang="en-GB" sz="2800" b="1" dirty="0" err="1">
                <a:solidFill>
                  <a:srgbClr val="0055A5"/>
                </a:solidFill>
              </a:rPr>
              <a:t>suis</a:t>
            </a:r>
            <a:r>
              <a:rPr lang="en-GB" sz="2800" b="1" dirty="0">
                <a:solidFill>
                  <a:srgbClr val="0055A5"/>
                </a:solidFill>
              </a:rPr>
              <a:t>/</a:t>
            </a:r>
            <a:r>
              <a:rPr lang="en-GB" sz="2800" b="1" dirty="0" err="1">
                <a:solidFill>
                  <a:srgbClr val="0055A5"/>
                </a:solidFill>
              </a:rPr>
              <a:t>tu</a:t>
            </a:r>
            <a:r>
              <a:rPr lang="en-GB" sz="2800" b="1" dirty="0">
                <a:solidFill>
                  <a:srgbClr val="0055A5"/>
                </a:solidFill>
              </a:rPr>
              <a:t> es</a:t>
            </a:r>
            <a:r>
              <a:rPr lang="en-GB" sz="2800" dirty="0">
                <a:solidFill>
                  <a:srgbClr val="0055A5"/>
                </a:solidFill>
              </a:rPr>
              <a:t>  </a:t>
            </a:r>
            <a:r>
              <a:rPr lang="en-GB" sz="2800" dirty="0" err="1">
                <a:solidFill>
                  <a:srgbClr val="0055A5"/>
                </a:solidFill>
              </a:rPr>
              <a:t>malade</a:t>
            </a:r>
            <a:r>
              <a:rPr lang="en-GB" sz="2800" dirty="0">
                <a:solidFill>
                  <a:srgbClr val="0055A5"/>
                </a:solidFill>
              </a:rPr>
              <a:t>.</a:t>
            </a:r>
          </a:p>
          <a:p>
            <a:endParaRPr lang="en-GB" sz="2800" dirty="0">
              <a:solidFill>
                <a:srgbClr val="0055A5"/>
              </a:solidFill>
            </a:endParaRPr>
          </a:p>
          <a:p>
            <a:r>
              <a:rPr lang="en-GB" sz="2800" dirty="0">
                <a:solidFill>
                  <a:srgbClr val="0055A5"/>
                </a:solidFill>
              </a:rPr>
              <a:t>6.  </a:t>
            </a:r>
            <a:r>
              <a:rPr lang="en-GB" sz="2800" b="1" dirty="0">
                <a:solidFill>
                  <a:srgbClr val="0055A5"/>
                </a:solidFill>
              </a:rPr>
              <a:t>Tu es  	      	</a:t>
            </a:r>
            <a:r>
              <a:rPr lang="en-GB" sz="2800" dirty="0" err="1">
                <a:solidFill>
                  <a:srgbClr val="0055A5"/>
                </a:solidFill>
              </a:rPr>
              <a:t>amusant</a:t>
            </a:r>
            <a:r>
              <a:rPr lang="en-GB" sz="2800" dirty="0">
                <a:solidFill>
                  <a:srgbClr val="0055A5"/>
                </a:solidFill>
              </a:rPr>
              <a:t>.</a:t>
            </a:r>
          </a:p>
          <a:p>
            <a:endParaRPr lang="en-GB" sz="2800" dirty="0">
              <a:solidFill>
                <a:srgbClr val="0055A5"/>
              </a:solidFill>
            </a:endParaRPr>
          </a:p>
          <a:p>
            <a:r>
              <a:rPr lang="en-GB" sz="2800" dirty="0">
                <a:solidFill>
                  <a:srgbClr val="0055A5"/>
                </a:solidFill>
              </a:rPr>
              <a:t>7.  </a:t>
            </a:r>
            <a:r>
              <a:rPr lang="en-GB" sz="2800" b="1" dirty="0">
                <a:solidFill>
                  <a:srgbClr val="0055A5"/>
                </a:solidFill>
              </a:rPr>
              <a:t>Je </a:t>
            </a:r>
            <a:r>
              <a:rPr lang="en-GB" sz="2800" b="1" dirty="0" err="1">
                <a:solidFill>
                  <a:srgbClr val="0055A5"/>
                </a:solidFill>
              </a:rPr>
              <a:t>suis</a:t>
            </a:r>
            <a:r>
              <a:rPr lang="en-GB" sz="2800" b="1" dirty="0">
                <a:solidFill>
                  <a:srgbClr val="0055A5"/>
                </a:solidFill>
              </a:rPr>
              <a:t> /</a:t>
            </a:r>
            <a:r>
              <a:rPr lang="en-GB" sz="2800" b="1" dirty="0" err="1">
                <a:solidFill>
                  <a:srgbClr val="0055A5"/>
                </a:solidFill>
              </a:rPr>
              <a:t>tu</a:t>
            </a:r>
            <a:r>
              <a:rPr lang="en-GB" sz="2800" b="1" dirty="0">
                <a:solidFill>
                  <a:srgbClr val="0055A5"/>
                </a:solidFill>
              </a:rPr>
              <a:t> es	</a:t>
            </a:r>
            <a:r>
              <a:rPr lang="en-GB" sz="2800" dirty="0" err="1">
                <a:solidFill>
                  <a:srgbClr val="0055A5"/>
                </a:solidFill>
              </a:rPr>
              <a:t>calme</a:t>
            </a:r>
            <a:r>
              <a:rPr lang="en-GB" sz="2800" dirty="0">
                <a:solidFill>
                  <a:srgbClr val="0055A5"/>
                </a:solidFill>
              </a:rPr>
              <a:t>.</a:t>
            </a:r>
          </a:p>
          <a:p>
            <a:endParaRPr lang="en-GB" sz="2800" dirty="0">
              <a:solidFill>
                <a:srgbClr val="0055A5"/>
              </a:solidFill>
            </a:endParaRPr>
          </a:p>
          <a:p>
            <a:r>
              <a:rPr lang="en-GB" sz="2800" dirty="0">
                <a:solidFill>
                  <a:srgbClr val="0055A5"/>
                </a:solidFill>
              </a:rPr>
              <a:t>8.  </a:t>
            </a:r>
            <a:r>
              <a:rPr lang="en-GB" sz="2800" b="1" dirty="0">
                <a:solidFill>
                  <a:srgbClr val="0055A5"/>
                </a:solidFill>
              </a:rPr>
              <a:t>Tu es 		</a:t>
            </a:r>
            <a:r>
              <a:rPr lang="en-GB" sz="2800" dirty="0">
                <a:solidFill>
                  <a:srgbClr val="0055A5"/>
                </a:solidFill>
              </a:rPr>
              <a:t>content.</a:t>
            </a:r>
          </a:p>
        </p:txBody>
      </p:sp>
      <p:pic>
        <p:nvPicPr>
          <p:cNvPr id="11" name="Picture 10" descr="A picture containing doll, shirt&#10;&#10;Description automatically generated">
            <a:extLst>
              <a:ext uri="{FF2B5EF4-FFF2-40B4-BE49-F238E27FC236}">
                <a16:creationId xmlns:a16="http://schemas.microsoft.com/office/drawing/2014/main" id="{60F392A9-7FF1-45B3-899D-82A6657E78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82961"/>
            <a:ext cx="2052078" cy="2052078"/>
          </a:xfrm>
          <a:prstGeom prst="rect">
            <a:avLst/>
          </a:prstGeom>
        </p:spPr>
      </p:pic>
      <p:sp>
        <p:nvSpPr>
          <p:cNvPr id="12" name="Rectangle 11">
            <a:extLst>
              <a:ext uri="{FF2B5EF4-FFF2-40B4-BE49-F238E27FC236}">
                <a16:creationId xmlns:a16="http://schemas.microsoft.com/office/drawing/2014/main" id="{56E5DC7A-E961-455C-BCDB-EAE35D2F72CB}"/>
              </a:ext>
            </a:extLst>
          </p:cNvPr>
          <p:cNvSpPr/>
          <p:nvPr/>
        </p:nvSpPr>
        <p:spPr>
          <a:xfrm>
            <a:off x="2732875" y="2572473"/>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a:t>
            </a:r>
          </a:p>
        </p:txBody>
      </p:sp>
      <p:sp>
        <p:nvSpPr>
          <p:cNvPr id="13" name="Rectangle 12">
            <a:extLst>
              <a:ext uri="{FF2B5EF4-FFF2-40B4-BE49-F238E27FC236}">
                <a16:creationId xmlns:a16="http://schemas.microsoft.com/office/drawing/2014/main" id="{A6EDA843-9FC8-48D5-B91E-CF491C6E7E9C}"/>
              </a:ext>
            </a:extLst>
          </p:cNvPr>
          <p:cNvSpPr/>
          <p:nvPr/>
        </p:nvSpPr>
        <p:spPr>
          <a:xfrm>
            <a:off x="2732876" y="3478165"/>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a:t>
            </a:r>
          </a:p>
        </p:txBody>
      </p:sp>
      <p:sp>
        <p:nvSpPr>
          <p:cNvPr id="14" name="Rectangle 13">
            <a:extLst>
              <a:ext uri="{FF2B5EF4-FFF2-40B4-BE49-F238E27FC236}">
                <a16:creationId xmlns:a16="http://schemas.microsoft.com/office/drawing/2014/main" id="{08447702-37A9-4E85-84F6-9389557A13E7}"/>
              </a:ext>
            </a:extLst>
          </p:cNvPr>
          <p:cNvSpPr/>
          <p:nvPr/>
        </p:nvSpPr>
        <p:spPr>
          <a:xfrm>
            <a:off x="2732876" y="4383857"/>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a:t>
            </a:r>
          </a:p>
        </p:txBody>
      </p:sp>
      <p:sp>
        <p:nvSpPr>
          <p:cNvPr id="15" name="Rectangle 14">
            <a:extLst>
              <a:ext uri="{FF2B5EF4-FFF2-40B4-BE49-F238E27FC236}">
                <a16:creationId xmlns:a16="http://schemas.microsoft.com/office/drawing/2014/main" id="{3DC2EE3F-5483-4023-836F-3C034E0A51DC}"/>
              </a:ext>
            </a:extLst>
          </p:cNvPr>
          <p:cNvSpPr/>
          <p:nvPr/>
        </p:nvSpPr>
        <p:spPr>
          <a:xfrm>
            <a:off x="2732875" y="5205698"/>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a:t>
            </a:r>
          </a:p>
        </p:txBody>
      </p:sp>
      <p:sp>
        <p:nvSpPr>
          <p:cNvPr id="16" name="Rectangle 15">
            <a:extLst>
              <a:ext uri="{FF2B5EF4-FFF2-40B4-BE49-F238E27FC236}">
                <a16:creationId xmlns:a16="http://schemas.microsoft.com/office/drawing/2014/main" id="{1B008873-1508-462E-A41F-36BA0FE05213}"/>
              </a:ext>
            </a:extLst>
          </p:cNvPr>
          <p:cNvSpPr/>
          <p:nvPr/>
        </p:nvSpPr>
        <p:spPr>
          <a:xfrm>
            <a:off x="7905488" y="2572473"/>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a:t>
            </a:r>
          </a:p>
        </p:txBody>
      </p:sp>
      <p:sp>
        <p:nvSpPr>
          <p:cNvPr id="17" name="Rectangle 16">
            <a:extLst>
              <a:ext uri="{FF2B5EF4-FFF2-40B4-BE49-F238E27FC236}">
                <a16:creationId xmlns:a16="http://schemas.microsoft.com/office/drawing/2014/main" id="{E11CD791-3C1A-421D-AA2D-9FF6E33D3CAA}"/>
              </a:ext>
            </a:extLst>
          </p:cNvPr>
          <p:cNvSpPr/>
          <p:nvPr/>
        </p:nvSpPr>
        <p:spPr>
          <a:xfrm>
            <a:off x="7905489" y="3478165"/>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a:t>
            </a:r>
          </a:p>
        </p:txBody>
      </p:sp>
      <p:sp>
        <p:nvSpPr>
          <p:cNvPr id="18" name="Rectangle 17">
            <a:extLst>
              <a:ext uri="{FF2B5EF4-FFF2-40B4-BE49-F238E27FC236}">
                <a16:creationId xmlns:a16="http://schemas.microsoft.com/office/drawing/2014/main" id="{E2EA1582-6876-4A5B-9E54-9E326CBC5E76}"/>
              </a:ext>
            </a:extLst>
          </p:cNvPr>
          <p:cNvSpPr/>
          <p:nvPr/>
        </p:nvSpPr>
        <p:spPr>
          <a:xfrm>
            <a:off x="7905489" y="4383857"/>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a:t>
            </a:r>
          </a:p>
        </p:txBody>
      </p:sp>
      <p:sp>
        <p:nvSpPr>
          <p:cNvPr id="19" name="Rectangle 18">
            <a:extLst>
              <a:ext uri="{FF2B5EF4-FFF2-40B4-BE49-F238E27FC236}">
                <a16:creationId xmlns:a16="http://schemas.microsoft.com/office/drawing/2014/main" id="{E0623029-5E7D-4F7D-A64B-7832F38CF17A}"/>
              </a:ext>
            </a:extLst>
          </p:cNvPr>
          <p:cNvSpPr/>
          <p:nvPr/>
        </p:nvSpPr>
        <p:spPr>
          <a:xfrm>
            <a:off x="7905488" y="5205698"/>
            <a:ext cx="2233749" cy="475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55A5"/>
                </a:solidFill>
              </a:rPr>
              <a:t>?</a:t>
            </a:r>
          </a:p>
        </p:txBody>
      </p:sp>
    </p:spTree>
    <p:extLst>
      <p:ext uri="{BB962C8B-B14F-4D97-AF65-F5344CB8AC3E}">
        <p14:creationId xmlns:p14="http://schemas.microsoft.com/office/powerpoint/2010/main" val="210691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5840963" cy="647577"/>
          </a:xfrm>
        </p:spPr>
        <p:txBody>
          <a:bodyPr>
            <a:normAutofit/>
          </a:bodyPr>
          <a:lstStyle/>
          <a:p>
            <a:r>
              <a:rPr lang="en-GB" sz="3600" b="1" dirty="0">
                <a:solidFill>
                  <a:schemeClr val="bg1"/>
                </a:solidFill>
              </a:rPr>
              <a:t>Position of adjectives</a:t>
            </a:r>
          </a:p>
        </p:txBody>
      </p:sp>
      <p:sp>
        <p:nvSpPr>
          <p:cNvPr id="3" name="TextBox 2"/>
          <p:cNvSpPr txBox="1"/>
          <p:nvPr/>
        </p:nvSpPr>
        <p:spPr>
          <a:xfrm>
            <a:off x="853524" y="2742492"/>
            <a:ext cx="10905949" cy="3108543"/>
          </a:xfrm>
          <a:prstGeom prst="rect">
            <a:avLst/>
          </a:prstGeom>
          <a:noFill/>
        </p:spPr>
        <p:txBody>
          <a:bodyPr wrap="square" rtlCol="0">
            <a:spAutoFit/>
          </a:bodyPr>
          <a:lstStyle/>
          <a:p>
            <a:r>
              <a:rPr lang="en-GB" sz="2800" dirty="0">
                <a:solidFill>
                  <a:srgbClr val="0055A5"/>
                </a:solidFill>
                <a:latin typeface="Century Gothic" panose="020B0502020202020204" pitchFamily="34" charset="0"/>
              </a:rPr>
              <a:t>un </a:t>
            </a:r>
            <a:r>
              <a:rPr lang="en-GB" sz="2800" dirty="0" err="1">
                <a:solidFill>
                  <a:srgbClr val="0055A5"/>
                </a:solidFill>
                <a:latin typeface="Century Gothic" panose="020B0502020202020204" pitchFamily="34" charset="0"/>
              </a:rPr>
              <a:t>ordinateur</a:t>
            </a:r>
            <a:r>
              <a:rPr lang="en-GB" sz="2800" dirty="0">
                <a:solidFill>
                  <a:srgbClr val="0055A5"/>
                </a:solidFill>
                <a:latin typeface="Century Gothic" panose="020B0502020202020204" pitchFamily="34" charset="0"/>
              </a:rPr>
              <a:t> </a:t>
            </a:r>
            <a:r>
              <a:rPr lang="en-GB" sz="2800" b="1" dirty="0" err="1">
                <a:solidFill>
                  <a:srgbClr val="0055A5"/>
                </a:solidFill>
                <a:latin typeface="Century Gothic" panose="020B0502020202020204" pitchFamily="34" charset="0"/>
              </a:rPr>
              <a:t>cher</a:t>
            </a:r>
            <a:r>
              <a:rPr lang="en-GB" sz="2800" dirty="0">
                <a:solidFill>
                  <a:srgbClr val="0055A5"/>
                </a:solidFill>
                <a:latin typeface="Century Gothic" panose="020B0502020202020204" pitchFamily="34" charset="0"/>
              </a:rPr>
              <a:t>		an </a:t>
            </a:r>
            <a:r>
              <a:rPr lang="en-GB" sz="2800" b="1" dirty="0">
                <a:solidFill>
                  <a:srgbClr val="0055A5"/>
                </a:solidFill>
                <a:latin typeface="Century Gothic" panose="020B0502020202020204" pitchFamily="34" charset="0"/>
              </a:rPr>
              <a:t>expensive</a:t>
            </a:r>
            <a:r>
              <a:rPr lang="en-GB" sz="2800" dirty="0">
                <a:solidFill>
                  <a:srgbClr val="0055A5"/>
                </a:solidFill>
                <a:latin typeface="Century Gothic" panose="020B0502020202020204" pitchFamily="34" charset="0"/>
              </a:rPr>
              <a:t> computer</a:t>
            </a:r>
          </a:p>
          <a:p>
            <a:endParaRPr lang="en-GB" sz="2800" dirty="0">
              <a:solidFill>
                <a:srgbClr val="0055A5"/>
              </a:solidFill>
              <a:latin typeface="Century Gothic" panose="020B0502020202020204" pitchFamily="34" charset="0"/>
            </a:endParaRPr>
          </a:p>
          <a:p>
            <a:r>
              <a:rPr lang="en-GB" sz="2800" dirty="0">
                <a:solidFill>
                  <a:srgbClr val="0055A5"/>
                </a:solidFill>
                <a:latin typeface="Century Gothic" panose="020B0502020202020204" pitchFamily="34" charset="0"/>
              </a:rPr>
              <a:t>un </a:t>
            </a:r>
            <a:r>
              <a:rPr lang="en-GB" sz="2800" dirty="0" err="1">
                <a:solidFill>
                  <a:srgbClr val="0055A5"/>
                </a:solidFill>
                <a:latin typeface="Century Gothic" panose="020B0502020202020204" pitchFamily="34" charset="0"/>
              </a:rPr>
              <a:t>vélo</a:t>
            </a:r>
            <a:r>
              <a:rPr lang="en-GB" sz="2800" dirty="0">
                <a:solidFill>
                  <a:srgbClr val="0055A5"/>
                </a:solidFill>
                <a:latin typeface="Century Gothic" panose="020B0502020202020204" pitchFamily="34" charset="0"/>
              </a:rPr>
              <a:t> </a:t>
            </a:r>
            <a:r>
              <a:rPr lang="en-GB" sz="2800" b="1" dirty="0" err="1">
                <a:solidFill>
                  <a:srgbClr val="0055A5"/>
                </a:solidFill>
                <a:latin typeface="Century Gothic" panose="020B0502020202020204" pitchFamily="34" charset="0"/>
              </a:rPr>
              <a:t>rapide</a:t>
            </a:r>
            <a:r>
              <a:rPr lang="en-GB" sz="2800" dirty="0">
                <a:solidFill>
                  <a:srgbClr val="0055A5"/>
                </a:solidFill>
                <a:latin typeface="Century Gothic" panose="020B0502020202020204" pitchFamily="34" charset="0"/>
              </a:rPr>
              <a:t>			a </a:t>
            </a:r>
            <a:r>
              <a:rPr lang="en-GB" sz="2800" b="1" dirty="0">
                <a:solidFill>
                  <a:srgbClr val="0055A5"/>
                </a:solidFill>
                <a:latin typeface="Century Gothic" panose="020B0502020202020204" pitchFamily="34" charset="0"/>
              </a:rPr>
              <a:t>fast</a:t>
            </a:r>
            <a:r>
              <a:rPr lang="en-GB" sz="2800" dirty="0">
                <a:solidFill>
                  <a:srgbClr val="0055A5"/>
                </a:solidFill>
                <a:latin typeface="Century Gothic" panose="020B0502020202020204" pitchFamily="34" charset="0"/>
              </a:rPr>
              <a:t> bike</a:t>
            </a:r>
          </a:p>
          <a:p>
            <a:endParaRPr lang="en-GB" sz="2800" dirty="0">
              <a:solidFill>
                <a:srgbClr val="0055A5"/>
              </a:solidFill>
              <a:latin typeface="Century Gothic" panose="020B0502020202020204" pitchFamily="34" charset="0"/>
            </a:endParaRPr>
          </a:p>
          <a:p>
            <a:r>
              <a:rPr lang="en-GB" sz="2800" dirty="0">
                <a:solidFill>
                  <a:srgbClr val="0055A5"/>
                </a:solidFill>
                <a:latin typeface="Century Gothic" panose="020B0502020202020204" pitchFamily="34" charset="0"/>
              </a:rPr>
              <a:t>un livre </a:t>
            </a:r>
            <a:r>
              <a:rPr lang="en-GB" sz="2800" b="1" dirty="0" err="1">
                <a:solidFill>
                  <a:srgbClr val="0055A5"/>
                </a:solidFill>
                <a:latin typeface="Century Gothic" panose="020B0502020202020204" pitchFamily="34" charset="0"/>
              </a:rPr>
              <a:t>anglais</a:t>
            </a:r>
            <a:r>
              <a:rPr lang="en-GB" sz="2800" b="1" dirty="0">
                <a:solidFill>
                  <a:srgbClr val="0055A5"/>
                </a:solidFill>
                <a:latin typeface="Century Gothic" panose="020B0502020202020204" pitchFamily="34" charset="0"/>
              </a:rPr>
              <a:t>	</a:t>
            </a:r>
            <a:r>
              <a:rPr lang="en-GB" sz="2800" dirty="0">
                <a:solidFill>
                  <a:srgbClr val="0055A5"/>
                </a:solidFill>
                <a:latin typeface="Century Gothic" panose="020B0502020202020204" pitchFamily="34" charset="0"/>
              </a:rPr>
              <a:t>		an </a:t>
            </a:r>
            <a:r>
              <a:rPr lang="en-GB" sz="2800" b="1" dirty="0">
                <a:solidFill>
                  <a:srgbClr val="0055A5"/>
                </a:solidFill>
                <a:latin typeface="Century Gothic" panose="020B0502020202020204" pitchFamily="34" charset="0"/>
              </a:rPr>
              <a:t>English</a:t>
            </a:r>
            <a:r>
              <a:rPr lang="en-GB" sz="2800" dirty="0">
                <a:solidFill>
                  <a:srgbClr val="0055A5"/>
                </a:solidFill>
                <a:latin typeface="Century Gothic" panose="020B0502020202020204" pitchFamily="34" charset="0"/>
              </a:rPr>
              <a:t> book</a:t>
            </a:r>
          </a:p>
          <a:p>
            <a:endParaRPr lang="en-GB" sz="2800" dirty="0">
              <a:solidFill>
                <a:srgbClr val="0055A5"/>
              </a:solidFill>
              <a:latin typeface="Century Gothic" panose="020B0502020202020204" pitchFamily="34" charset="0"/>
            </a:endParaRPr>
          </a:p>
          <a:p>
            <a:r>
              <a:rPr lang="en-GB" sz="2800" dirty="0" err="1">
                <a:solidFill>
                  <a:srgbClr val="0055A5"/>
                </a:solidFill>
                <a:latin typeface="Century Gothic" panose="020B0502020202020204" pitchFamily="34" charset="0"/>
              </a:rPr>
              <a:t>une</a:t>
            </a:r>
            <a:r>
              <a:rPr lang="en-GB" sz="2800" dirty="0">
                <a:solidFill>
                  <a:srgbClr val="0055A5"/>
                </a:solidFill>
                <a:latin typeface="Century Gothic" panose="020B0502020202020204" pitchFamily="34" charset="0"/>
              </a:rPr>
              <a:t> voiture </a:t>
            </a:r>
            <a:r>
              <a:rPr lang="en-GB" sz="2800" b="1" dirty="0" err="1">
                <a:solidFill>
                  <a:srgbClr val="0055A5"/>
                </a:solidFill>
                <a:latin typeface="Century Gothic" panose="020B0502020202020204" pitchFamily="34" charset="0"/>
              </a:rPr>
              <a:t>française</a:t>
            </a:r>
            <a:r>
              <a:rPr lang="en-GB" sz="2800" b="1" dirty="0">
                <a:solidFill>
                  <a:srgbClr val="0055A5"/>
                </a:solidFill>
                <a:latin typeface="Century Gothic" panose="020B0502020202020204" pitchFamily="34" charset="0"/>
              </a:rPr>
              <a:t> </a:t>
            </a:r>
            <a:r>
              <a:rPr lang="en-GB" sz="2800" dirty="0">
                <a:solidFill>
                  <a:srgbClr val="0055A5"/>
                </a:solidFill>
                <a:latin typeface="Century Gothic" panose="020B0502020202020204" pitchFamily="34" charset="0"/>
              </a:rPr>
              <a:t>	a </a:t>
            </a:r>
            <a:r>
              <a:rPr lang="en-GB" sz="2800" b="1" dirty="0">
                <a:solidFill>
                  <a:srgbClr val="0055A5"/>
                </a:solidFill>
                <a:latin typeface="Century Gothic" panose="020B0502020202020204" pitchFamily="34" charset="0"/>
              </a:rPr>
              <a:t>French</a:t>
            </a:r>
            <a:r>
              <a:rPr lang="en-GB" sz="2800" dirty="0">
                <a:solidFill>
                  <a:srgbClr val="0055A5"/>
                </a:solidFill>
                <a:latin typeface="Century Gothic" panose="020B0502020202020204" pitchFamily="34" charset="0"/>
              </a:rPr>
              <a:t> car</a:t>
            </a:r>
          </a:p>
        </p:txBody>
      </p:sp>
      <p:sp>
        <p:nvSpPr>
          <p:cNvPr id="9" name="Rounded Rectangle 46">
            <a:extLst>
              <a:ext uri="{FF2B5EF4-FFF2-40B4-BE49-F238E27FC236}">
                <a16:creationId xmlns:a16="http://schemas.microsoft.com/office/drawing/2014/main" id="{0038C326-E96F-4533-AC0F-A2CAEF02321A}"/>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FE441158-5F5A-46AA-9AFC-974A9B55619E}"/>
              </a:ext>
            </a:extLst>
          </p:cNvPr>
          <p:cNvSpPr txBox="1"/>
          <p:nvPr/>
        </p:nvSpPr>
        <p:spPr>
          <a:xfrm>
            <a:off x="179999" y="1296000"/>
            <a:ext cx="11729921" cy="954107"/>
          </a:xfrm>
          <a:prstGeom prst="rect">
            <a:avLst/>
          </a:prstGeom>
          <a:noFill/>
        </p:spPr>
        <p:txBody>
          <a:bodyPr wrap="square" rtlCol="0">
            <a:spAutoFit/>
          </a:bodyPr>
          <a:lstStyle/>
          <a:p>
            <a:r>
              <a:rPr lang="en-US" sz="2800" dirty="0">
                <a:solidFill>
                  <a:srgbClr val="0055A5"/>
                </a:solidFill>
                <a:latin typeface="Century Gothic" panose="020F0302020204030204"/>
              </a:rPr>
              <a:t>In English, adjectives come </a:t>
            </a:r>
            <a:r>
              <a:rPr lang="en-US" sz="2800" b="1" dirty="0">
                <a:solidFill>
                  <a:srgbClr val="0055A5"/>
                </a:solidFill>
                <a:latin typeface="Century Gothic" panose="020F0302020204030204"/>
              </a:rPr>
              <a:t>before </a:t>
            </a:r>
            <a:r>
              <a:rPr lang="en-US" sz="2800" dirty="0">
                <a:solidFill>
                  <a:srgbClr val="0055A5"/>
                </a:solidFill>
                <a:latin typeface="Century Gothic" panose="020F0302020204030204"/>
              </a:rPr>
              <a:t>the noun.</a:t>
            </a:r>
          </a:p>
          <a:p>
            <a:r>
              <a:rPr lang="en-US" sz="2800" dirty="0">
                <a:solidFill>
                  <a:srgbClr val="0055A5"/>
                </a:solidFill>
                <a:latin typeface="Century Gothic" panose="020F0302020204030204"/>
              </a:rPr>
              <a:t>In French, they normally come </a:t>
            </a:r>
            <a:r>
              <a:rPr lang="en-US" sz="2800" b="1" dirty="0">
                <a:solidFill>
                  <a:srgbClr val="0055A5"/>
                </a:solidFill>
                <a:latin typeface="Century Gothic" panose="020F0302020204030204"/>
              </a:rPr>
              <a:t>after </a:t>
            </a:r>
            <a:r>
              <a:rPr lang="en-US" sz="2800" dirty="0">
                <a:solidFill>
                  <a:srgbClr val="0055A5"/>
                </a:solidFill>
                <a:latin typeface="Century Gothic" panose="020F0302020204030204"/>
              </a:rPr>
              <a:t>the noun</a:t>
            </a:r>
            <a:r>
              <a:rPr lang="en-US" sz="2400" dirty="0">
                <a:solidFill>
                  <a:srgbClr val="0055A5"/>
                </a:solidFill>
                <a:latin typeface="Century Gothic" panose="020F0302020204030204"/>
              </a:rPr>
              <a:t>.</a:t>
            </a:r>
          </a:p>
        </p:txBody>
      </p:sp>
      <p:sp>
        <p:nvSpPr>
          <p:cNvPr id="5" name="Rectangle: Rounded Corners 4">
            <a:extLst>
              <a:ext uri="{FF2B5EF4-FFF2-40B4-BE49-F238E27FC236}">
                <a16:creationId xmlns:a16="http://schemas.microsoft.com/office/drawing/2014/main" id="{DC93BD17-A03F-4658-843D-79A6C176F21C}"/>
              </a:ext>
            </a:extLst>
          </p:cNvPr>
          <p:cNvSpPr/>
          <p:nvPr/>
        </p:nvSpPr>
        <p:spPr>
          <a:xfrm>
            <a:off x="5299788" y="2742492"/>
            <a:ext cx="4733899" cy="5418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EC5625B2-E9C5-4AF9-8962-FB476D86F680}"/>
              </a:ext>
            </a:extLst>
          </p:cNvPr>
          <p:cNvSpPr/>
          <p:nvPr/>
        </p:nvSpPr>
        <p:spPr>
          <a:xfrm>
            <a:off x="5299787" y="3573625"/>
            <a:ext cx="4733899" cy="5418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Rounded Corners 11">
            <a:extLst>
              <a:ext uri="{FF2B5EF4-FFF2-40B4-BE49-F238E27FC236}">
                <a16:creationId xmlns:a16="http://schemas.microsoft.com/office/drawing/2014/main" id="{ACAB433C-45B5-4F1C-A414-7811B87A8351}"/>
              </a:ext>
            </a:extLst>
          </p:cNvPr>
          <p:cNvSpPr/>
          <p:nvPr/>
        </p:nvSpPr>
        <p:spPr>
          <a:xfrm>
            <a:off x="5245255" y="4409070"/>
            <a:ext cx="4733899" cy="5418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12">
            <a:extLst>
              <a:ext uri="{FF2B5EF4-FFF2-40B4-BE49-F238E27FC236}">
                <a16:creationId xmlns:a16="http://schemas.microsoft.com/office/drawing/2014/main" id="{01EA6DFA-FA8C-45B5-8E11-E42C8E1D073B}"/>
              </a:ext>
            </a:extLst>
          </p:cNvPr>
          <p:cNvSpPr/>
          <p:nvPr/>
        </p:nvSpPr>
        <p:spPr>
          <a:xfrm>
            <a:off x="5153400" y="5309151"/>
            <a:ext cx="4733899" cy="54188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6821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685" y="4528917"/>
            <a:ext cx="2109458" cy="14063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650" y="1182072"/>
            <a:ext cx="1851933" cy="137043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76748" y="1961689"/>
            <a:ext cx="2016685" cy="1425124"/>
          </a:xfrm>
          <a:prstGeom prst="rect">
            <a:avLst/>
          </a:prstGeom>
        </p:spPr>
      </p:pic>
      <p:sp>
        <p:nvSpPr>
          <p:cNvPr id="3" name="Action Button: Custom 2">
            <a:hlinkClick r:id="" action="ppaction://noaction" highlightClick="1">
              <a:snd r:embed="rId6" name="week 4_slide 10_item 1.wav"/>
            </a:hlinkClick>
          </p:cNvPr>
          <p:cNvSpPr/>
          <p:nvPr/>
        </p:nvSpPr>
        <p:spPr>
          <a:xfrm>
            <a:off x="394980" y="1399502"/>
            <a:ext cx="561600" cy="5616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1</a:t>
            </a:r>
          </a:p>
        </p:txBody>
      </p:sp>
      <p:sp>
        <p:nvSpPr>
          <p:cNvPr id="17" name="Action Button: Custom 16">
            <a:hlinkClick r:id="" action="ppaction://noaction" highlightClick="1">
              <a:snd r:embed="rId7" name="week 4_slide 10_item 2.wav"/>
            </a:hlinkClick>
          </p:cNvPr>
          <p:cNvSpPr/>
          <p:nvPr/>
        </p:nvSpPr>
        <p:spPr>
          <a:xfrm>
            <a:off x="394980" y="2810370"/>
            <a:ext cx="561600" cy="5616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2</a:t>
            </a:r>
          </a:p>
        </p:txBody>
      </p:sp>
      <p:sp>
        <p:nvSpPr>
          <p:cNvPr id="19" name="Action Button: Custom 18">
            <a:hlinkClick r:id="" action="ppaction://noaction" highlightClick="1">
              <a:snd r:embed="rId8" name="week 4_slide 10_item 4.wav"/>
            </a:hlinkClick>
          </p:cNvPr>
          <p:cNvSpPr/>
          <p:nvPr/>
        </p:nvSpPr>
        <p:spPr>
          <a:xfrm>
            <a:off x="394980" y="5579613"/>
            <a:ext cx="561600" cy="5616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4</a:t>
            </a:r>
          </a:p>
        </p:txBody>
      </p:sp>
      <p:sp>
        <p:nvSpPr>
          <p:cNvPr id="27" name="Title 3">
            <a:extLst>
              <a:ext uri="{FF2B5EF4-FFF2-40B4-BE49-F238E27FC236}">
                <a16:creationId xmlns:a16="http://schemas.microsoft.com/office/drawing/2014/main" id="{B5CB9CBA-1970-4508-B141-F8AFADDBB761}"/>
              </a:ext>
            </a:extLst>
          </p:cNvPr>
          <p:cNvSpPr>
            <a:spLocks noGrp="1"/>
          </p:cNvSpPr>
          <p:nvPr>
            <p:ph type="title"/>
          </p:nvPr>
        </p:nvSpPr>
        <p:spPr/>
        <p:txBody>
          <a:bodyPr>
            <a:normAutofit/>
          </a:bodyPr>
          <a:lstStyle/>
          <a:p>
            <a:r>
              <a:rPr lang="en-GB" sz="3600" b="1" dirty="0" err="1">
                <a:solidFill>
                  <a:schemeClr val="bg1"/>
                </a:solidFill>
              </a:rPr>
              <a:t>J’ai</a:t>
            </a:r>
            <a:r>
              <a:rPr lang="en-GB" sz="3600" b="1" dirty="0">
                <a:solidFill>
                  <a:schemeClr val="bg1"/>
                </a:solidFill>
              </a:rPr>
              <a:t>… ?</a:t>
            </a:r>
          </a:p>
        </p:txBody>
      </p:sp>
      <p:sp>
        <p:nvSpPr>
          <p:cNvPr id="20" name="Action Button: Custom 18">
            <a:hlinkClick r:id="" action="ppaction://noaction" highlightClick="1">
              <a:snd r:embed="rId9" name="trois. j'ai une chose.wav"/>
            </a:hlinkClick>
            <a:extLst>
              <a:ext uri="{FF2B5EF4-FFF2-40B4-BE49-F238E27FC236}">
                <a16:creationId xmlns:a16="http://schemas.microsoft.com/office/drawing/2014/main" id="{32964E45-B244-46E0-8E67-D81AE0CCDE11}"/>
              </a:ext>
            </a:extLst>
          </p:cNvPr>
          <p:cNvSpPr/>
          <p:nvPr/>
        </p:nvSpPr>
        <p:spPr>
          <a:xfrm>
            <a:off x="394980" y="4211187"/>
            <a:ext cx="561600" cy="561600"/>
          </a:xfrm>
          <a:prstGeom prst="actionButtonBlank">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Century Gothic" panose="020B0502020202020204" pitchFamily="34" charset="0"/>
              </a:rPr>
              <a:t>3</a:t>
            </a:r>
          </a:p>
        </p:txBody>
      </p:sp>
      <p:sp>
        <p:nvSpPr>
          <p:cNvPr id="23" name="Rounded Rectangle 46">
            <a:extLst>
              <a:ext uri="{FF2B5EF4-FFF2-40B4-BE49-F238E27FC236}">
                <a16:creationId xmlns:a16="http://schemas.microsoft.com/office/drawing/2014/main" id="{B0027B25-A1C2-4E42-B428-9D98EED40A73}"/>
              </a:ext>
            </a:extLst>
          </p:cNvPr>
          <p:cNvSpPr/>
          <p:nvPr/>
        </p:nvSpPr>
        <p:spPr>
          <a:xfrm>
            <a:off x="10277475" y="249869"/>
            <a:ext cx="1632445" cy="400919"/>
          </a:xfrm>
          <a:prstGeom prst="roundRect">
            <a:avLst/>
          </a:prstGeom>
          <a:solidFill>
            <a:srgbClr val="0055A5"/>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0A50F8D-3473-4E58-B8DD-CE99F5F7C3EC}"/>
              </a:ext>
            </a:extLst>
          </p:cNvPr>
          <p:cNvSpPr txBox="1"/>
          <p:nvPr/>
        </p:nvSpPr>
        <p:spPr>
          <a:xfrm>
            <a:off x="1362269" y="1399502"/>
            <a:ext cx="6527697" cy="584775"/>
          </a:xfrm>
          <a:prstGeom prst="rect">
            <a:avLst/>
          </a:prstGeom>
          <a:noFill/>
        </p:spPr>
        <p:txBody>
          <a:bodyPr wrap="square" rtlCol="0">
            <a:spAutoFit/>
          </a:bodyPr>
          <a:lstStyle/>
          <a:p>
            <a:r>
              <a:rPr lang="en-GB" sz="3200" b="1" dirty="0">
                <a:solidFill>
                  <a:srgbClr val="0055A5"/>
                </a:solidFill>
              </a:rPr>
              <a:t>I have a modern car.</a:t>
            </a:r>
          </a:p>
        </p:txBody>
      </p:sp>
      <p:sp>
        <p:nvSpPr>
          <p:cNvPr id="29" name="TextBox 28">
            <a:extLst>
              <a:ext uri="{FF2B5EF4-FFF2-40B4-BE49-F238E27FC236}">
                <a16:creationId xmlns:a16="http://schemas.microsoft.com/office/drawing/2014/main" id="{F19F07FD-1F18-444B-8A21-0CCB9136170A}"/>
              </a:ext>
            </a:extLst>
          </p:cNvPr>
          <p:cNvSpPr txBox="1"/>
          <p:nvPr/>
        </p:nvSpPr>
        <p:spPr>
          <a:xfrm>
            <a:off x="1451024" y="2802038"/>
            <a:ext cx="6527697" cy="584775"/>
          </a:xfrm>
          <a:prstGeom prst="rect">
            <a:avLst/>
          </a:prstGeom>
          <a:noFill/>
        </p:spPr>
        <p:txBody>
          <a:bodyPr wrap="square" rtlCol="0">
            <a:spAutoFit/>
          </a:bodyPr>
          <a:lstStyle/>
          <a:p>
            <a:r>
              <a:rPr lang="en-GB" sz="3200" b="1" dirty="0">
                <a:solidFill>
                  <a:srgbClr val="0055A5"/>
                </a:solidFill>
              </a:rPr>
              <a:t>I have a fast computer.</a:t>
            </a:r>
          </a:p>
        </p:txBody>
      </p:sp>
      <p:sp>
        <p:nvSpPr>
          <p:cNvPr id="30" name="TextBox 29">
            <a:extLst>
              <a:ext uri="{FF2B5EF4-FFF2-40B4-BE49-F238E27FC236}">
                <a16:creationId xmlns:a16="http://schemas.microsoft.com/office/drawing/2014/main" id="{49C2EFE3-F7D6-4CD0-941E-E356A7E57DA6}"/>
              </a:ext>
            </a:extLst>
          </p:cNvPr>
          <p:cNvSpPr txBox="1"/>
          <p:nvPr/>
        </p:nvSpPr>
        <p:spPr>
          <a:xfrm>
            <a:off x="1450114" y="4144582"/>
            <a:ext cx="6527697" cy="584775"/>
          </a:xfrm>
          <a:prstGeom prst="rect">
            <a:avLst/>
          </a:prstGeom>
          <a:noFill/>
        </p:spPr>
        <p:txBody>
          <a:bodyPr wrap="square" rtlCol="0">
            <a:spAutoFit/>
          </a:bodyPr>
          <a:lstStyle/>
          <a:p>
            <a:r>
              <a:rPr lang="en-GB" sz="3200" b="1" dirty="0">
                <a:solidFill>
                  <a:srgbClr val="0055A5"/>
                </a:solidFill>
              </a:rPr>
              <a:t>I have a French thing.</a:t>
            </a:r>
          </a:p>
        </p:txBody>
      </p:sp>
      <p:sp>
        <p:nvSpPr>
          <p:cNvPr id="31" name="TextBox 30">
            <a:extLst>
              <a:ext uri="{FF2B5EF4-FFF2-40B4-BE49-F238E27FC236}">
                <a16:creationId xmlns:a16="http://schemas.microsoft.com/office/drawing/2014/main" id="{8C1258F9-5A98-49CB-90B4-3BA6D7407DF7}"/>
              </a:ext>
            </a:extLst>
          </p:cNvPr>
          <p:cNvSpPr txBox="1"/>
          <p:nvPr/>
        </p:nvSpPr>
        <p:spPr>
          <a:xfrm>
            <a:off x="1425146" y="5561156"/>
            <a:ext cx="6527697" cy="584775"/>
          </a:xfrm>
          <a:prstGeom prst="rect">
            <a:avLst/>
          </a:prstGeom>
          <a:noFill/>
        </p:spPr>
        <p:txBody>
          <a:bodyPr wrap="square" rtlCol="0">
            <a:spAutoFit/>
          </a:bodyPr>
          <a:lstStyle/>
          <a:p>
            <a:r>
              <a:rPr lang="en-GB" sz="3200" b="1" dirty="0">
                <a:solidFill>
                  <a:srgbClr val="0055A5"/>
                </a:solidFill>
              </a:rPr>
              <a:t>I have an expensive bike.</a:t>
            </a:r>
          </a:p>
        </p:txBody>
      </p:sp>
      <p:pic>
        <p:nvPicPr>
          <p:cNvPr id="9" name="Picture 8" descr="A picture containing paper product, paper, cardboard, origami&#10;&#10;Description automatically generated">
            <a:extLst>
              <a:ext uri="{FF2B5EF4-FFF2-40B4-BE49-F238E27FC236}">
                <a16:creationId xmlns:a16="http://schemas.microsoft.com/office/drawing/2014/main" id="{5203318F-1E48-475E-AD40-734CD2FF971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0406" r="55312"/>
          <a:stretch/>
        </p:blipFill>
        <p:spPr>
          <a:xfrm>
            <a:off x="9443808" y="3189134"/>
            <a:ext cx="1380682" cy="1406305"/>
          </a:xfrm>
          <a:prstGeom prst="rect">
            <a:avLst/>
          </a:prstGeom>
        </p:spPr>
      </p:pic>
      <p:pic>
        <p:nvPicPr>
          <p:cNvPr id="7172" name="Picture 4" descr="Question Mark Clip Art">
            <a:extLst>
              <a:ext uri="{FF2B5EF4-FFF2-40B4-BE49-F238E27FC236}">
                <a16:creationId xmlns:a16="http://schemas.microsoft.com/office/drawing/2014/main" id="{808A8836-523E-4945-B45F-47D62DB39C4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22860" y="2923526"/>
            <a:ext cx="471320" cy="1010948"/>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62746927-6495-469B-935F-22D0D34A1AE5}"/>
              </a:ext>
            </a:extLst>
          </p:cNvPr>
          <p:cNvSpPr txBox="1"/>
          <p:nvPr/>
        </p:nvSpPr>
        <p:spPr>
          <a:xfrm>
            <a:off x="4366483" y="204024"/>
            <a:ext cx="6527697" cy="584775"/>
          </a:xfrm>
          <a:prstGeom prst="rect">
            <a:avLst/>
          </a:prstGeom>
          <a:noFill/>
        </p:spPr>
        <p:txBody>
          <a:bodyPr wrap="square" rtlCol="0">
            <a:spAutoFit/>
          </a:bodyPr>
          <a:lstStyle/>
          <a:p>
            <a:r>
              <a:rPr lang="en-GB" sz="3200" dirty="0" err="1">
                <a:solidFill>
                  <a:srgbClr val="0055A5"/>
                </a:solidFill>
              </a:rPr>
              <a:t>Écoute</a:t>
            </a:r>
            <a:r>
              <a:rPr lang="en-GB" sz="3200" dirty="0">
                <a:solidFill>
                  <a:srgbClr val="0055A5"/>
                </a:solidFill>
              </a:rPr>
              <a:t>. </a:t>
            </a:r>
            <a:r>
              <a:rPr lang="en-GB" sz="3200" dirty="0" err="1">
                <a:solidFill>
                  <a:srgbClr val="0055A5"/>
                </a:solidFill>
              </a:rPr>
              <a:t>Écris</a:t>
            </a:r>
            <a:r>
              <a:rPr lang="en-GB" sz="3200" dirty="0">
                <a:solidFill>
                  <a:srgbClr val="0055A5"/>
                </a:solidFill>
              </a:rPr>
              <a:t> </a:t>
            </a:r>
            <a:r>
              <a:rPr lang="en-GB" sz="3200" dirty="0" err="1">
                <a:solidFill>
                  <a:srgbClr val="0055A5"/>
                </a:solidFill>
              </a:rPr>
              <a:t>en</a:t>
            </a:r>
            <a:r>
              <a:rPr lang="en-GB" sz="3200" dirty="0">
                <a:solidFill>
                  <a:srgbClr val="0055A5"/>
                </a:solidFill>
              </a:rPr>
              <a:t> </a:t>
            </a:r>
            <a:r>
              <a:rPr lang="en-GB" sz="3200" dirty="0" err="1">
                <a:solidFill>
                  <a:srgbClr val="0055A5"/>
                </a:solidFill>
              </a:rPr>
              <a:t>anglais</a:t>
            </a:r>
            <a:r>
              <a:rPr lang="en-GB" sz="3200" dirty="0">
                <a:solidFill>
                  <a:srgbClr val="0055A5"/>
                </a:solidFill>
              </a:rPr>
              <a:t>.</a:t>
            </a:r>
          </a:p>
        </p:txBody>
      </p:sp>
    </p:spTree>
    <p:extLst>
      <p:ext uri="{BB962C8B-B14F-4D97-AF65-F5344CB8AC3E}">
        <p14:creationId xmlns:p14="http://schemas.microsoft.com/office/powerpoint/2010/main" val="1817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30" grpId="0"/>
      <p:bldP spid="3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3">
            <a:extLst>
              <a:ext uri="{FF2B5EF4-FFF2-40B4-BE49-F238E27FC236}">
                <a16:creationId xmlns:a16="http://schemas.microsoft.com/office/drawing/2014/main" id="{4A70244E-4AC8-4B52-82F9-557CBE91B78E}"/>
              </a:ext>
            </a:extLst>
          </p:cNvPr>
          <p:cNvSpPr>
            <a:spLocks noGrp="1"/>
          </p:cNvSpPr>
          <p:nvPr>
            <p:ph type="title"/>
          </p:nvPr>
        </p:nvSpPr>
        <p:spPr>
          <a:xfrm>
            <a:off x="0" y="213557"/>
            <a:ext cx="3528950" cy="647577"/>
          </a:xfrm>
        </p:spPr>
        <p:txBody>
          <a:bodyPr>
            <a:normAutofit/>
          </a:bodyPr>
          <a:lstStyle/>
          <a:p>
            <a:r>
              <a:rPr lang="en-GB" sz="3600" b="1" dirty="0">
                <a:solidFill>
                  <a:schemeClr val="bg1"/>
                </a:solidFill>
              </a:rPr>
              <a:t>Un dialogue</a:t>
            </a:r>
          </a:p>
        </p:txBody>
      </p:sp>
      <p:sp>
        <p:nvSpPr>
          <p:cNvPr id="26" name="Rounded Rectangle 46">
            <a:extLst>
              <a:ext uri="{FF2B5EF4-FFF2-40B4-BE49-F238E27FC236}">
                <a16:creationId xmlns:a16="http://schemas.microsoft.com/office/drawing/2014/main" id="{AD1ADC50-4A63-4913-8E8F-06DE45C83924}"/>
              </a:ext>
            </a:extLst>
          </p:cNvPr>
          <p:cNvSpPr/>
          <p:nvPr/>
        </p:nvSpPr>
        <p:spPr>
          <a:xfrm>
            <a:off x="10639168" y="249870"/>
            <a:ext cx="1270752" cy="399600"/>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CE37B569-B78A-48D0-A53E-34680972B5C5}"/>
              </a:ext>
            </a:extLst>
          </p:cNvPr>
          <p:cNvSpPr txBox="1"/>
          <p:nvPr/>
        </p:nvSpPr>
        <p:spPr>
          <a:xfrm>
            <a:off x="70011" y="882513"/>
            <a:ext cx="12121990" cy="1569660"/>
          </a:xfrm>
          <a:prstGeom prst="rect">
            <a:avLst/>
          </a:prstGeom>
          <a:noFill/>
        </p:spPr>
        <p:txBody>
          <a:bodyPr wrap="square" rtlCol="0">
            <a:spAutoFit/>
          </a:bodyPr>
          <a:lstStyle/>
          <a:p>
            <a:r>
              <a:rPr lang="en-GB" sz="2400" b="1" dirty="0" err="1">
                <a:solidFill>
                  <a:srgbClr val="0055A5"/>
                </a:solidFill>
                <a:latin typeface="Century Gothic" panose="020B0502020202020204" pitchFamily="34" charset="0"/>
              </a:rPr>
              <a:t>Partenaire</a:t>
            </a:r>
            <a:r>
              <a:rPr lang="en-GB" sz="2400" b="1" dirty="0">
                <a:solidFill>
                  <a:srgbClr val="0055A5"/>
                </a:solidFill>
                <a:latin typeface="Century Gothic" panose="020B0502020202020204" pitchFamily="34" charset="0"/>
              </a:rPr>
              <a:t> A</a:t>
            </a:r>
            <a:r>
              <a:rPr lang="en-GB" sz="2400" dirty="0">
                <a:solidFill>
                  <a:srgbClr val="0055A5"/>
                </a:solidFill>
                <a:latin typeface="Century Gothic" panose="020B0502020202020204" pitchFamily="34" charset="0"/>
              </a:rPr>
              <a:t>: Write down four things that you have, without your partner seeing. </a:t>
            </a:r>
          </a:p>
          <a:p>
            <a:r>
              <a:rPr lang="en-GB" sz="2400" b="1" dirty="0" err="1">
                <a:solidFill>
                  <a:srgbClr val="0055A5"/>
                </a:solidFill>
                <a:latin typeface="Century Gothic" panose="020B0502020202020204" pitchFamily="34" charset="0"/>
              </a:rPr>
              <a:t>Partenaire</a:t>
            </a:r>
            <a:r>
              <a:rPr lang="en-GB" sz="2400" b="1" dirty="0">
                <a:solidFill>
                  <a:srgbClr val="0055A5"/>
                </a:solidFill>
                <a:latin typeface="Century Gothic" panose="020B0502020202020204" pitchFamily="34" charset="0"/>
              </a:rPr>
              <a:t> B</a:t>
            </a:r>
            <a:r>
              <a:rPr lang="en-GB" sz="2400" dirty="0">
                <a:solidFill>
                  <a:srgbClr val="0055A5"/>
                </a:solidFill>
                <a:latin typeface="Century Gothic" panose="020B0502020202020204" pitchFamily="34" charset="0"/>
              </a:rPr>
              <a:t>: Ask your partner if they have four of these things. How many did you get?</a:t>
            </a:r>
            <a:br>
              <a:rPr lang="en-GB" sz="2400" dirty="0">
                <a:solidFill>
                  <a:srgbClr val="0055A5"/>
                </a:solidFill>
                <a:latin typeface="Century Gothic" panose="020B0502020202020204" pitchFamily="34" charset="0"/>
              </a:rPr>
            </a:br>
            <a:r>
              <a:rPr lang="en-GB" sz="2400" dirty="0">
                <a:solidFill>
                  <a:srgbClr val="0055A5"/>
                </a:solidFill>
                <a:latin typeface="Century Gothic" panose="020B0502020202020204" pitchFamily="34" charset="0"/>
              </a:rPr>
              <a:t>Then swap roles.</a:t>
            </a:r>
          </a:p>
        </p:txBody>
      </p:sp>
      <p:pic>
        <p:nvPicPr>
          <p:cNvPr id="36" name="Picture 35">
            <a:extLst>
              <a:ext uri="{FF2B5EF4-FFF2-40B4-BE49-F238E27FC236}">
                <a16:creationId xmlns:a16="http://schemas.microsoft.com/office/drawing/2014/main" id="{79E3F45B-A921-435C-8881-8EB96E869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4475" y="3375525"/>
            <a:ext cx="894410" cy="867578"/>
          </a:xfrm>
          <a:prstGeom prst="rect">
            <a:avLst/>
          </a:prstGeom>
        </p:spPr>
      </p:pic>
      <p:pic>
        <p:nvPicPr>
          <p:cNvPr id="37" name="Picture 36">
            <a:extLst>
              <a:ext uri="{FF2B5EF4-FFF2-40B4-BE49-F238E27FC236}">
                <a16:creationId xmlns:a16="http://schemas.microsoft.com/office/drawing/2014/main" id="{C71A9117-3E61-4928-B9CC-AC79204243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938" y="5336467"/>
            <a:ext cx="1062593" cy="506503"/>
          </a:xfrm>
          <a:prstGeom prst="rect">
            <a:avLst/>
          </a:prstGeom>
        </p:spPr>
      </p:pic>
      <p:pic>
        <p:nvPicPr>
          <p:cNvPr id="38" name="Picture 37">
            <a:extLst>
              <a:ext uri="{FF2B5EF4-FFF2-40B4-BE49-F238E27FC236}">
                <a16:creationId xmlns:a16="http://schemas.microsoft.com/office/drawing/2014/main" id="{8BA08F96-8F31-4602-8A4E-3B51B9F830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3039" y="5007611"/>
            <a:ext cx="1450674" cy="1018868"/>
          </a:xfrm>
          <a:prstGeom prst="rect">
            <a:avLst/>
          </a:prstGeom>
        </p:spPr>
      </p:pic>
      <p:pic>
        <p:nvPicPr>
          <p:cNvPr id="39" name="Picture 38">
            <a:extLst>
              <a:ext uri="{FF2B5EF4-FFF2-40B4-BE49-F238E27FC236}">
                <a16:creationId xmlns:a16="http://schemas.microsoft.com/office/drawing/2014/main" id="{6F46C47D-0590-4D38-BB7D-C73B32975B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5362" y="5037359"/>
            <a:ext cx="1278611" cy="946172"/>
          </a:xfrm>
          <a:prstGeom prst="rect">
            <a:avLst/>
          </a:prstGeom>
        </p:spPr>
      </p:pic>
      <p:pic>
        <p:nvPicPr>
          <p:cNvPr id="40" name="Picture 39">
            <a:extLst>
              <a:ext uri="{FF2B5EF4-FFF2-40B4-BE49-F238E27FC236}">
                <a16:creationId xmlns:a16="http://schemas.microsoft.com/office/drawing/2014/main" id="{4FCB870E-0EFF-4ADB-8E41-B438FA1419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2999" y="3463102"/>
            <a:ext cx="1424802" cy="1006860"/>
          </a:xfrm>
          <a:prstGeom prst="rect">
            <a:avLst/>
          </a:prstGeom>
        </p:spPr>
      </p:pic>
      <p:pic>
        <p:nvPicPr>
          <p:cNvPr id="41" name="Picture 40">
            <a:extLst>
              <a:ext uri="{FF2B5EF4-FFF2-40B4-BE49-F238E27FC236}">
                <a16:creationId xmlns:a16="http://schemas.microsoft.com/office/drawing/2014/main" id="{756C771B-A5B2-457E-8929-05160606C3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3883" y="4999776"/>
            <a:ext cx="1422300" cy="948200"/>
          </a:xfrm>
          <a:prstGeom prst="rect">
            <a:avLst/>
          </a:prstGeom>
        </p:spPr>
      </p:pic>
      <p:pic>
        <p:nvPicPr>
          <p:cNvPr id="42" name="Picture 2" descr="Mobile Touch Phone Clip Art">
            <a:extLst>
              <a:ext uri="{FF2B5EF4-FFF2-40B4-BE49-F238E27FC236}">
                <a16:creationId xmlns:a16="http://schemas.microsoft.com/office/drawing/2014/main" id="{FAA194EB-A7B8-4D3F-9BAD-1B97BE2AD9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88029" y="3375525"/>
            <a:ext cx="655490" cy="126813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F3E656D0-FB23-44D9-A8FE-70AAFC76A1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32777" y="3504329"/>
            <a:ext cx="1254853" cy="924408"/>
          </a:xfrm>
          <a:prstGeom prst="rect">
            <a:avLst/>
          </a:prstGeom>
        </p:spPr>
      </p:pic>
      <p:pic>
        <p:nvPicPr>
          <p:cNvPr id="44" name="Picture 43" descr="A picture containing paper product, paper, cardboard, origami&#10;&#10;Description automatically generated">
            <a:extLst>
              <a:ext uri="{FF2B5EF4-FFF2-40B4-BE49-F238E27FC236}">
                <a16:creationId xmlns:a16="http://schemas.microsoft.com/office/drawing/2014/main" id="{3CC26C36-90F6-4662-A91B-B8B1B6132BD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406" r="55312"/>
          <a:stretch/>
        </p:blipFill>
        <p:spPr>
          <a:xfrm>
            <a:off x="5067867" y="2387289"/>
            <a:ext cx="1380682" cy="1406305"/>
          </a:xfrm>
          <a:prstGeom prst="rect">
            <a:avLst/>
          </a:prstGeom>
        </p:spPr>
      </p:pic>
      <p:pic>
        <p:nvPicPr>
          <p:cNvPr id="45" name="Picture 4" descr="Question Mark Clip Art">
            <a:extLst>
              <a:ext uri="{FF2B5EF4-FFF2-40B4-BE49-F238E27FC236}">
                <a16:creationId xmlns:a16="http://schemas.microsoft.com/office/drawing/2014/main" id="{AA3B34DC-8DF2-4178-BDA3-D8CEE864F31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46919" y="2121681"/>
            <a:ext cx="471320" cy="101094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39C19546-EF2E-4FF7-B263-9B7CDDED6779}"/>
              </a:ext>
            </a:extLst>
          </p:cNvPr>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15550386" y="2089724"/>
            <a:ext cx="484319" cy="891913"/>
          </a:xfrm>
          <a:prstGeom prst="rect">
            <a:avLst/>
          </a:prstGeom>
        </p:spPr>
      </p:pic>
      <p:pic>
        <p:nvPicPr>
          <p:cNvPr id="47" name="Picture 46">
            <a:extLst>
              <a:ext uri="{FF2B5EF4-FFF2-40B4-BE49-F238E27FC236}">
                <a16:creationId xmlns:a16="http://schemas.microsoft.com/office/drawing/2014/main" id="{2DF8199C-2E1F-4145-B29E-A45B6D3CD6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18263" y="2199179"/>
            <a:ext cx="1026436" cy="720908"/>
          </a:xfrm>
          <a:prstGeom prst="rect">
            <a:avLst/>
          </a:prstGeom>
        </p:spPr>
      </p:pic>
      <p:pic>
        <p:nvPicPr>
          <p:cNvPr id="48" name="Picture 47">
            <a:extLst>
              <a:ext uri="{FF2B5EF4-FFF2-40B4-BE49-F238E27FC236}">
                <a16:creationId xmlns:a16="http://schemas.microsoft.com/office/drawing/2014/main" id="{3C50F6CE-A280-4E5E-A783-B778B4346CD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882494" y="3115080"/>
            <a:ext cx="574857" cy="857996"/>
          </a:xfrm>
          <a:prstGeom prst="rect">
            <a:avLst/>
          </a:prstGeom>
        </p:spPr>
      </p:pic>
    </p:spTree>
    <p:extLst>
      <p:ext uri="{BB962C8B-B14F-4D97-AF65-F5344CB8AC3E}">
        <p14:creationId xmlns:p14="http://schemas.microsoft.com/office/powerpoint/2010/main" val="272373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04552" y="1596980"/>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1. I have a fast car.</a:t>
            </a:r>
          </a:p>
        </p:txBody>
      </p:sp>
      <p:sp>
        <p:nvSpPr>
          <p:cNvPr id="19" name="TextBox 18"/>
          <p:cNvSpPr txBox="1"/>
          <p:nvPr/>
        </p:nvSpPr>
        <p:spPr>
          <a:xfrm>
            <a:off x="953031" y="2817368"/>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2. You have an expensive computer.</a:t>
            </a:r>
          </a:p>
        </p:txBody>
      </p:sp>
      <p:sp>
        <p:nvSpPr>
          <p:cNvPr id="21" name="TextBox 20"/>
          <p:cNvSpPr txBox="1"/>
          <p:nvPr/>
        </p:nvSpPr>
        <p:spPr>
          <a:xfrm>
            <a:off x="1004549" y="3982938"/>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3. I have a modern bike.</a:t>
            </a:r>
          </a:p>
        </p:txBody>
      </p:sp>
      <p:sp>
        <p:nvSpPr>
          <p:cNvPr id="26" name="TextBox 25"/>
          <p:cNvSpPr txBox="1"/>
          <p:nvPr/>
        </p:nvSpPr>
        <p:spPr>
          <a:xfrm>
            <a:off x="1004550" y="5135033"/>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4. You have an intelligent idea.</a:t>
            </a:r>
          </a:p>
        </p:txBody>
      </p:sp>
      <p:sp>
        <p:nvSpPr>
          <p:cNvPr id="2" name="TextBox 1"/>
          <p:cNvSpPr txBox="1"/>
          <p:nvPr/>
        </p:nvSpPr>
        <p:spPr>
          <a:xfrm>
            <a:off x="1259840" y="1997090"/>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 ai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voiture </a:t>
            </a:r>
            <a:r>
              <a:rPr lang="en-GB" sz="2400" dirty="0" err="1">
                <a:solidFill>
                  <a:srgbClr val="002060"/>
                </a:solidFill>
                <a:latin typeface="Century Gothic" panose="020B0502020202020204" pitchFamily="34" charset="0"/>
              </a:rPr>
              <a:t>rapide</a:t>
            </a:r>
            <a:r>
              <a:rPr lang="en-GB" sz="2400" dirty="0">
                <a:solidFill>
                  <a:srgbClr val="002060"/>
                </a:solidFill>
                <a:latin typeface="Century Gothic" panose="020B0502020202020204" pitchFamily="34" charset="0"/>
              </a:rPr>
              <a:t>.</a:t>
            </a:r>
          </a:p>
        </p:txBody>
      </p:sp>
      <p:sp>
        <p:nvSpPr>
          <p:cNvPr id="15" name="TextBox 14"/>
          <p:cNvSpPr txBox="1"/>
          <p:nvPr/>
        </p:nvSpPr>
        <p:spPr>
          <a:xfrm>
            <a:off x="1259840" y="3186700"/>
            <a:ext cx="89712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un </a:t>
            </a:r>
            <a:r>
              <a:rPr lang="en-GB" sz="2400" dirty="0" err="1">
                <a:solidFill>
                  <a:srgbClr val="002060"/>
                </a:solidFill>
                <a:latin typeface="Century Gothic" panose="020B0502020202020204" pitchFamily="34" charset="0"/>
              </a:rPr>
              <a:t>ordinateur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cher</a:t>
            </a:r>
            <a:r>
              <a:rPr lang="en-GB" sz="2400" dirty="0">
                <a:solidFill>
                  <a:srgbClr val="002060"/>
                </a:solidFill>
                <a:latin typeface="Century Gothic" panose="020B0502020202020204" pitchFamily="34" charset="0"/>
              </a:rPr>
              <a:t>.</a:t>
            </a:r>
          </a:p>
        </p:txBody>
      </p:sp>
      <p:sp>
        <p:nvSpPr>
          <p:cNvPr id="16" name="TextBox 15"/>
          <p:cNvSpPr txBox="1"/>
          <p:nvPr/>
        </p:nvSpPr>
        <p:spPr>
          <a:xfrm>
            <a:off x="1259840" y="4374609"/>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 </a:t>
            </a:r>
            <a:r>
              <a:rPr lang="en-GB" sz="2400" dirty="0" err="1">
                <a:solidFill>
                  <a:srgbClr val="002060"/>
                </a:solidFill>
                <a:latin typeface="Century Gothic" panose="020B0502020202020204" pitchFamily="34" charset="0"/>
              </a:rPr>
              <a:t>ai</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vélo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moderne</a:t>
            </a:r>
            <a:r>
              <a:rPr lang="en-GB" sz="2400" dirty="0">
                <a:solidFill>
                  <a:srgbClr val="002060"/>
                </a:solidFill>
                <a:latin typeface="Century Gothic" panose="020B0502020202020204" pitchFamily="34" charset="0"/>
              </a:rPr>
              <a:t>.</a:t>
            </a:r>
          </a:p>
        </p:txBody>
      </p:sp>
      <p:sp>
        <p:nvSpPr>
          <p:cNvPr id="17" name="TextBox 16"/>
          <p:cNvSpPr txBox="1"/>
          <p:nvPr/>
        </p:nvSpPr>
        <p:spPr>
          <a:xfrm>
            <a:off x="1259840" y="5518265"/>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idée </a:t>
            </a:r>
            <a:r>
              <a:rPr lang="en-GB" sz="2400" dirty="0" err="1">
                <a:solidFill>
                  <a:srgbClr val="002060"/>
                </a:solidFill>
                <a:latin typeface="Century Gothic" panose="020B0502020202020204" pitchFamily="34" charset="0"/>
              </a:rPr>
              <a:t>intelligente</a:t>
            </a:r>
            <a:r>
              <a:rPr lang="en-GB" sz="2400" dirty="0">
                <a:solidFill>
                  <a:srgbClr val="002060"/>
                </a:solidFill>
                <a:latin typeface="Century Gothic" panose="020B0502020202020204" pitchFamily="34" charset="0"/>
              </a:rPr>
              <a:t>.</a:t>
            </a:r>
          </a:p>
        </p:txBody>
      </p:sp>
      <p:sp>
        <p:nvSpPr>
          <p:cNvPr id="22" name="Rounded Rectangle 46">
            <a:extLst>
              <a:ext uri="{FF2B5EF4-FFF2-40B4-BE49-F238E27FC236}">
                <a16:creationId xmlns:a16="http://schemas.microsoft.com/office/drawing/2014/main" id="{8F030BE2-2CCA-49EB-98F7-9C013C373B0F}"/>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itle 3">
            <a:extLst>
              <a:ext uri="{FF2B5EF4-FFF2-40B4-BE49-F238E27FC236}">
                <a16:creationId xmlns:a16="http://schemas.microsoft.com/office/drawing/2014/main" id="{D4526C94-57CB-4C5F-BAD9-927A1CE7A293}"/>
              </a:ext>
            </a:extLst>
          </p:cNvPr>
          <p:cNvSpPr>
            <a:spLocks noGrp="1"/>
          </p:cNvSpPr>
          <p:nvPr>
            <p:ph type="title"/>
          </p:nvPr>
        </p:nvSpPr>
        <p:spPr/>
        <p:txBody>
          <a:bodyPr>
            <a:normAutofit/>
          </a:bodyPr>
          <a:lstStyle/>
          <a:p>
            <a:r>
              <a:rPr lang="en-GB" sz="3600" b="1" dirty="0" err="1">
                <a:solidFill>
                  <a:schemeClr val="bg1"/>
                </a:solidFill>
              </a:rPr>
              <a:t>Écris</a:t>
            </a:r>
            <a:r>
              <a:rPr lang="en-GB" sz="3600" b="1" dirty="0">
                <a:solidFill>
                  <a:schemeClr val="bg1"/>
                </a:solidFill>
              </a:rPr>
              <a:t> !</a:t>
            </a:r>
          </a:p>
        </p:txBody>
      </p:sp>
      <p:sp>
        <p:nvSpPr>
          <p:cNvPr id="25" name="TextBox 24">
            <a:extLst>
              <a:ext uri="{FF2B5EF4-FFF2-40B4-BE49-F238E27FC236}">
                <a16:creationId xmlns:a16="http://schemas.microsoft.com/office/drawing/2014/main" id="{C83ABB53-73F0-410B-8EB2-69711781DC3F}"/>
              </a:ext>
            </a:extLst>
          </p:cNvPr>
          <p:cNvSpPr txBox="1"/>
          <p:nvPr/>
        </p:nvSpPr>
        <p:spPr>
          <a:xfrm>
            <a:off x="7305040" y="1596980"/>
            <a:ext cx="4531815" cy="193899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Translate the sentences into French. </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Remember to </a:t>
            </a:r>
            <a:r>
              <a:rPr lang="en-GB" sz="2400" b="1" dirty="0">
                <a:solidFill>
                  <a:srgbClr val="002060"/>
                </a:solidFill>
                <a:latin typeface="Century Gothic" panose="020B0502020202020204" pitchFamily="34" charset="0"/>
              </a:rPr>
              <a:t>agree</a:t>
            </a:r>
            <a:r>
              <a:rPr lang="en-GB" sz="2400" dirty="0">
                <a:solidFill>
                  <a:srgbClr val="002060"/>
                </a:solidFill>
                <a:latin typeface="Century Gothic" panose="020B0502020202020204" pitchFamily="34" charset="0"/>
              </a:rPr>
              <a:t> adjectives for feminine nouns</a:t>
            </a:r>
          </a:p>
        </p:txBody>
      </p:sp>
      <p:pic>
        <p:nvPicPr>
          <p:cNvPr id="6" name="Picture 5" descr="A picture containing chair, drawing, table&#10;&#10;Description automatically generated">
            <a:extLst>
              <a:ext uri="{FF2B5EF4-FFF2-40B4-BE49-F238E27FC236}">
                <a16:creationId xmlns:a16="http://schemas.microsoft.com/office/drawing/2014/main" id="{3D172DF0-0599-4B1E-97BC-894066A7C43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389" b="92593" l="10000" r="90000">
                        <a14:foregroundMark x1="45052" y1="6389" x2="45052" y2="6389"/>
                        <a14:foregroundMark x1="41667" y1="92593" x2="41667" y2="92593"/>
                      </a14:backgroundRemoval>
                    </a14:imgEffect>
                  </a14:imgLayer>
                </a14:imgProps>
              </a:ext>
              <a:ext uri="{28A0092B-C50C-407E-A947-70E740481C1C}">
                <a14:useLocalDpi xmlns:a14="http://schemas.microsoft.com/office/drawing/2010/main" val="0"/>
              </a:ext>
            </a:extLst>
          </a:blip>
          <a:stretch>
            <a:fillRect/>
          </a:stretch>
        </p:blipFill>
        <p:spPr>
          <a:xfrm>
            <a:off x="7397127" y="3741164"/>
            <a:ext cx="4347639" cy="2445547"/>
          </a:xfrm>
          <a:prstGeom prst="rect">
            <a:avLst/>
          </a:prstGeom>
        </p:spPr>
      </p:pic>
    </p:spTree>
    <p:extLst>
      <p:ext uri="{BB962C8B-B14F-4D97-AF65-F5344CB8AC3E}">
        <p14:creationId xmlns:p14="http://schemas.microsoft.com/office/powerpoint/2010/main" val="400957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004552" y="1596980"/>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5. You have a fast car.</a:t>
            </a:r>
          </a:p>
        </p:txBody>
      </p:sp>
      <p:sp>
        <p:nvSpPr>
          <p:cNvPr id="19" name="TextBox 18"/>
          <p:cNvSpPr txBox="1"/>
          <p:nvPr/>
        </p:nvSpPr>
        <p:spPr>
          <a:xfrm>
            <a:off x="953031" y="2817368"/>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6. Do you have a modern bike?</a:t>
            </a:r>
          </a:p>
        </p:txBody>
      </p:sp>
      <p:sp>
        <p:nvSpPr>
          <p:cNvPr id="21" name="TextBox 20"/>
          <p:cNvSpPr txBox="1"/>
          <p:nvPr/>
        </p:nvSpPr>
        <p:spPr>
          <a:xfrm>
            <a:off x="1004549" y="3982938"/>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7. I have an expensive computer.</a:t>
            </a:r>
          </a:p>
        </p:txBody>
      </p:sp>
      <p:sp>
        <p:nvSpPr>
          <p:cNvPr id="26" name="TextBox 25"/>
          <p:cNvSpPr txBox="1"/>
          <p:nvPr/>
        </p:nvSpPr>
        <p:spPr>
          <a:xfrm>
            <a:off x="1004550" y="5135033"/>
            <a:ext cx="10483403" cy="461665"/>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8. Do you have an intelligent idea?</a:t>
            </a:r>
          </a:p>
        </p:txBody>
      </p:sp>
      <p:sp>
        <p:nvSpPr>
          <p:cNvPr id="2" name="TextBox 1"/>
          <p:cNvSpPr txBox="1"/>
          <p:nvPr/>
        </p:nvSpPr>
        <p:spPr>
          <a:xfrm>
            <a:off x="1259840" y="1997090"/>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voiture </a:t>
            </a:r>
            <a:r>
              <a:rPr lang="en-GB" sz="2400" dirty="0" err="1">
                <a:solidFill>
                  <a:srgbClr val="002060"/>
                </a:solidFill>
                <a:latin typeface="Century Gothic" panose="020B0502020202020204" pitchFamily="34" charset="0"/>
              </a:rPr>
              <a:t>rapide</a:t>
            </a:r>
            <a:r>
              <a:rPr lang="en-GB" sz="2400" dirty="0">
                <a:solidFill>
                  <a:srgbClr val="002060"/>
                </a:solidFill>
                <a:latin typeface="Century Gothic" panose="020B0502020202020204" pitchFamily="34" charset="0"/>
              </a:rPr>
              <a:t>.</a:t>
            </a:r>
          </a:p>
        </p:txBody>
      </p:sp>
      <p:sp>
        <p:nvSpPr>
          <p:cNvPr id="15" name="TextBox 14"/>
          <p:cNvSpPr txBox="1"/>
          <p:nvPr/>
        </p:nvSpPr>
        <p:spPr>
          <a:xfrm>
            <a:off x="1259840" y="3186700"/>
            <a:ext cx="897128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un </a:t>
            </a:r>
            <a:r>
              <a:rPr lang="en-GB" sz="2400" dirty="0" err="1">
                <a:solidFill>
                  <a:srgbClr val="002060"/>
                </a:solidFill>
                <a:latin typeface="Century Gothic" panose="020B0502020202020204" pitchFamily="34" charset="0"/>
              </a:rPr>
              <a:t>vélo</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moderne</a:t>
            </a:r>
            <a:r>
              <a:rPr lang="en-GB" sz="2400" dirty="0">
                <a:solidFill>
                  <a:srgbClr val="002060"/>
                </a:solidFill>
                <a:latin typeface="Century Gothic" panose="020B0502020202020204" pitchFamily="34" charset="0"/>
              </a:rPr>
              <a:t> ?</a:t>
            </a:r>
          </a:p>
        </p:txBody>
      </p:sp>
      <p:sp>
        <p:nvSpPr>
          <p:cNvPr id="16" name="TextBox 15"/>
          <p:cNvSpPr txBox="1"/>
          <p:nvPr/>
        </p:nvSpPr>
        <p:spPr>
          <a:xfrm>
            <a:off x="1259840" y="4374609"/>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J’ </a:t>
            </a:r>
            <a:r>
              <a:rPr lang="en-GB" sz="2400" dirty="0" err="1">
                <a:solidFill>
                  <a:srgbClr val="002060"/>
                </a:solidFill>
                <a:latin typeface="Century Gothic" panose="020B0502020202020204" pitchFamily="34" charset="0"/>
              </a:rPr>
              <a:t>ai</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ordinateur</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cher</a:t>
            </a:r>
            <a:r>
              <a:rPr lang="en-GB" sz="2400" dirty="0">
                <a:solidFill>
                  <a:srgbClr val="002060"/>
                </a:solidFill>
                <a:latin typeface="Century Gothic" panose="020B0502020202020204" pitchFamily="34" charset="0"/>
              </a:rPr>
              <a:t>.</a:t>
            </a:r>
          </a:p>
        </p:txBody>
      </p:sp>
      <p:sp>
        <p:nvSpPr>
          <p:cNvPr id="17" name="TextBox 16"/>
          <p:cNvSpPr txBox="1"/>
          <p:nvPr/>
        </p:nvSpPr>
        <p:spPr>
          <a:xfrm>
            <a:off x="1259840" y="5518265"/>
            <a:ext cx="90627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Tu as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idée </a:t>
            </a:r>
            <a:r>
              <a:rPr lang="en-GB" sz="2400" dirty="0" err="1">
                <a:solidFill>
                  <a:srgbClr val="002060"/>
                </a:solidFill>
                <a:latin typeface="Century Gothic" panose="020B0502020202020204" pitchFamily="34" charset="0"/>
              </a:rPr>
              <a:t>intelligente</a:t>
            </a:r>
            <a:r>
              <a:rPr lang="en-GB" sz="2400" dirty="0">
                <a:solidFill>
                  <a:srgbClr val="002060"/>
                </a:solidFill>
                <a:latin typeface="Century Gothic" panose="020B0502020202020204" pitchFamily="34" charset="0"/>
              </a:rPr>
              <a:t> ?</a:t>
            </a:r>
          </a:p>
        </p:txBody>
      </p:sp>
      <p:sp>
        <p:nvSpPr>
          <p:cNvPr id="23" name="Rounded Rectangle 46">
            <a:extLst>
              <a:ext uri="{FF2B5EF4-FFF2-40B4-BE49-F238E27FC236}">
                <a16:creationId xmlns:a16="http://schemas.microsoft.com/office/drawing/2014/main" id="{F0FF77C3-B11B-4275-9054-4F25D6DCFD3B}"/>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itle 3">
            <a:extLst>
              <a:ext uri="{FF2B5EF4-FFF2-40B4-BE49-F238E27FC236}">
                <a16:creationId xmlns:a16="http://schemas.microsoft.com/office/drawing/2014/main" id="{65A7D6C8-6A46-4391-BFA1-A458DF618EFB}"/>
              </a:ext>
            </a:extLst>
          </p:cNvPr>
          <p:cNvSpPr>
            <a:spLocks noGrp="1"/>
          </p:cNvSpPr>
          <p:nvPr>
            <p:ph type="title"/>
          </p:nvPr>
        </p:nvSpPr>
        <p:spPr/>
        <p:txBody>
          <a:bodyPr>
            <a:normAutofit/>
          </a:bodyPr>
          <a:lstStyle/>
          <a:p>
            <a:r>
              <a:rPr lang="en-GB" sz="3600" b="1" dirty="0" err="1">
                <a:solidFill>
                  <a:schemeClr val="bg1"/>
                </a:solidFill>
              </a:rPr>
              <a:t>Écris</a:t>
            </a:r>
            <a:r>
              <a:rPr lang="en-GB" sz="3600" b="1" dirty="0">
                <a:solidFill>
                  <a:schemeClr val="bg1"/>
                </a:solidFill>
              </a:rPr>
              <a:t> !</a:t>
            </a:r>
          </a:p>
        </p:txBody>
      </p:sp>
      <p:sp>
        <p:nvSpPr>
          <p:cNvPr id="27" name="TextBox 26">
            <a:extLst>
              <a:ext uri="{FF2B5EF4-FFF2-40B4-BE49-F238E27FC236}">
                <a16:creationId xmlns:a16="http://schemas.microsoft.com/office/drawing/2014/main" id="{8B29F788-3842-4862-9F0E-9C150920E16B}"/>
              </a:ext>
            </a:extLst>
          </p:cNvPr>
          <p:cNvSpPr txBox="1"/>
          <p:nvPr/>
        </p:nvSpPr>
        <p:spPr>
          <a:xfrm>
            <a:off x="7305040" y="1596980"/>
            <a:ext cx="4531815" cy="1938992"/>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Translate the sentences into French. </a:t>
            </a:r>
          </a:p>
          <a:p>
            <a:endParaRPr lang="en-GB" sz="2400" dirty="0">
              <a:solidFill>
                <a:srgbClr val="002060"/>
              </a:solidFill>
              <a:latin typeface="Century Gothic" panose="020B0502020202020204" pitchFamily="34" charset="0"/>
            </a:endParaRPr>
          </a:p>
          <a:p>
            <a:r>
              <a:rPr lang="en-GB" sz="2400" dirty="0">
                <a:solidFill>
                  <a:srgbClr val="002060"/>
                </a:solidFill>
                <a:latin typeface="Century Gothic" panose="020B0502020202020204" pitchFamily="34" charset="0"/>
              </a:rPr>
              <a:t>Remember to </a:t>
            </a:r>
            <a:r>
              <a:rPr lang="en-GB" sz="2400" b="1" dirty="0">
                <a:solidFill>
                  <a:srgbClr val="002060"/>
                </a:solidFill>
                <a:latin typeface="Century Gothic" panose="020B0502020202020204" pitchFamily="34" charset="0"/>
              </a:rPr>
              <a:t>agree</a:t>
            </a:r>
            <a:r>
              <a:rPr lang="en-GB" sz="2400" dirty="0">
                <a:solidFill>
                  <a:srgbClr val="002060"/>
                </a:solidFill>
                <a:latin typeface="Century Gothic" panose="020B0502020202020204" pitchFamily="34" charset="0"/>
              </a:rPr>
              <a:t> adjectives for feminine nouns</a:t>
            </a:r>
          </a:p>
        </p:txBody>
      </p:sp>
      <p:pic>
        <p:nvPicPr>
          <p:cNvPr id="28" name="Picture 27" descr="A picture containing chair, drawing, table&#10;&#10;Description automatically generated">
            <a:extLst>
              <a:ext uri="{FF2B5EF4-FFF2-40B4-BE49-F238E27FC236}">
                <a16:creationId xmlns:a16="http://schemas.microsoft.com/office/drawing/2014/main" id="{646C7C4D-B2A0-47A3-B90F-E8318049A69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6389" b="92593" l="10000" r="90000">
                        <a14:foregroundMark x1="45052" y1="6389" x2="45052" y2="6389"/>
                        <a14:foregroundMark x1="41667" y1="92593" x2="41667" y2="92593"/>
                      </a14:backgroundRemoval>
                    </a14:imgEffect>
                  </a14:imgLayer>
                </a14:imgProps>
              </a:ext>
              <a:ext uri="{28A0092B-C50C-407E-A947-70E740481C1C}">
                <a14:useLocalDpi xmlns:a14="http://schemas.microsoft.com/office/drawing/2010/main" val="0"/>
              </a:ext>
            </a:extLst>
          </a:blip>
          <a:stretch>
            <a:fillRect/>
          </a:stretch>
        </p:blipFill>
        <p:spPr>
          <a:xfrm>
            <a:off x="7397127" y="3741164"/>
            <a:ext cx="4347639" cy="2445547"/>
          </a:xfrm>
          <a:prstGeom prst="rect">
            <a:avLst/>
          </a:prstGeom>
        </p:spPr>
      </p:pic>
    </p:spTree>
    <p:extLst>
      <p:ext uri="{BB962C8B-B14F-4D97-AF65-F5344CB8AC3E}">
        <p14:creationId xmlns:p14="http://schemas.microsoft.com/office/powerpoint/2010/main" val="355516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p:txBody>
          <a:bodyPr>
            <a:normAutofit/>
          </a:bodyPr>
          <a:lstStyle/>
          <a:p>
            <a:r>
              <a:rPr lang="en-GB" sz="3600" b="1" dirty="0">
                <a:solidFill>
                  <a:schemeClr val="bg1"/>
                </a:solidFill>
              </a:rPr>
              <a:t>Devoirs</a:t>
            </a:r>
          </a:p>
        </p:txBody>
      </p:sp>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rPr>
              <a:t> (Y7, </a:t>
            </a:r>
            <a:r>
              <a:rPr kumimoji="0" lang="en-GB" sz="2800" b="1"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Calibri" panose="020F0502020204030204" pitchFamily="34" charset="0"/>
              </a:rPr>
              <a:t>Term 1.1, Week 5)</a:t>
            </a:r>
            <a:endParaRPr kumimoji="0" lang="en-GB" sz="2800" b="0" i="0" u="none" strike="noStrike" kern="1200" cap="none" spc="0" normalizeH="0" baseline="0" noProof="0" dirty="0">
              <a:ln>
                <a:noFill/>
              </a:ln>
              <a:solidFill>
                <a:srgbClr val="0055A5"/>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p:cNvSpPr txBox="1"/>
          <p:nvPr/>
        </p:nvSpPr>
        <p:spPr>
          <a:xfrm>
            <a:off x="175149" y="3211192"/>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Term 1.1 Week 2</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16" name="Picture 15" descr="A blue cartoon face with orange headphones&#10;&#10;Description automatically generated">
            <a:extLst>
              <a:ext uri="{FF2B5EF4-FFF2-40B4-BE49-F238E27FC236}">
                <a16:creationId xmlns:a16="http://schemas.microsoft.com/office/drawing/2014/main" id="{4C194824-3501-46B3-BA60-7BE54F5A51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768E3-555B-0C48-B01D-9ACC53640B2E}"/>
              </a:ext>
            </a:extLst>
          </p:cNvPr>
          <p:cNvSpPr>
            <a:spLocks noGrp="1"/>
          </p:cNvSpPr>
          <p:nvPr>
            <p:ph type="title"/>
          </p:nvPr>
        </p:nvSpPr>
        <p:spPr>
          <a:xfrm>
            <a:off x="169561" y="239332"/>
            <a:ext cx="10515600" cy="1325563"/>
          </a:xfrm>
        </p:spPr>
        <p:txBody>
          <a:bodyPr>
            <a:normAutofit fontScale="90000"/>
          </a:bodyPr>
          <a:lstStyle/>
          <a:p>
            <a:pPr lvl="0">
              <a:lnSpc>
                <a:spcPct val="100000"/>
              </a:lnSpc>
              <a:spcBef>
                <a:spcPts val="0"/>
              </a:spcBef>
            </a:pPr>
            <a:r>
              <a:rPr lang="en-GB" sz="24000" b="1" dirty="0">
                <a:solidFill>
                  <a:srgbClr val="115076"/>
                </a:solidFill>
                <a:latin typeface="Century Gothic" panose="020B0502020202020204" pitchFamily="34" charset="0"/>
                <a:ea typeface="+mn-ea"/>
                <a:cs typeface="Calibri" panose="020F0502020204030204" pitchFamily="34" charset="0"/>
              </a:rPr>
              <a:t>u</a:t>
            </a:r>
            <a:endParaRPr lang="en-US" dirty="0"/>
          </a:p>
        </p:txBody>
      </p:sp>
      <p:pic>
        <p:nvPicPr>
          <p:cNvPr id="13" name="Picture 2" descr="a boy pointing to a gir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450" y="1079555"/>
            <a:ext cx="3581298" cy="315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277643" y="4304138"/>
            <a:ext cx="363671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3118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38199" y="40133"/>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Picture 2" descr="boy pointing to a girl"/>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pic>
        <p:nvPicPr>
          <p:cNvPr id="3" name="Picture 2" descr="two silhouettes with a speech bubble saying 'hi'"/>
          <p:cNvPicPr>
            <a:picLocks noChangeAspect="1"/>
          </p:cNvPicPr>
          <p:nvPr/>
        </p:nvPicPr>
        <p:blipFill>
          <a:blip r:embed="rId1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307313" y="1509039"/>
            <a:ext cx="1814026" cy="1498697"/>
          </a:xfrm>
          <a:prstGeom prst="rect">
            <a:avLst/>
          </a:prstGeom>
        </p:spPr>
      </p:pic>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9" name="Picture 8" descr="laughing face"/>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546" y="4570989"/>
            <a:ext cx="1524000" cy="1524000"/>
          </a:xfrm>
          <a:prstGeom prst="rect">
            <a:avLst/>
          </a:prstGeom>
        </p:spPr>
      </p:pic>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6" name="TextBox 5"/>
          <p:cNvSpPr txBox="1"/>
          <p:nvPr/>
        </p:nvSpPr>
        <p:spPr>
          <a:xfrm>
            <a:off x="5168197" y="558959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[on]</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man in the clouds with binoculars"/>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044605" y="1608139"/>
            <a:ext cx="2341075" cy="1565884"/>
          </a:xfrm>
          <a:prstGeom prst="rect">
            <a:avLst/>
          </a:prstGeom>
        </p:spPr>
      </p:pic>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sp>
        <p:nvSpPr>
          <p:cNvPr id="17" name="TextBox 16"/>
          <p:cNvSpPr txBox="1"/>
          <p:nvPr/>
        </p:nvSpPr>
        <p:spPr>
          <a:xfrm>
            <a:off x="9163103" y="4448445"/>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use]</a:t>
            </a:r>
          </a:p>
        </p:txBody>
      </p:sp>
    </p:spTree>
    <p:extLst>
      <p:ext uri="{BB962C8B-B14F-4D97-AF65-F5344CB8AC3E}">
        <p14:creationId xmlns:p14="http://schemas.microsoft.com/office/powerpoint/2010/main" val="89975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4" name="tu.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subTnLst>
                                    <p:audio>
                                      <p:cMediaNode>
                                        <p:cTn display="0" masterRel="sameClick">
                                          <p:stCondLst>
                                            <p:cond evt="begin" delay="0">
                                              <p:tn val="16"/>
                                            </p:cond>
                                          </p:stCondLst>
                                          <p:endCondLst>
                                            <p:cond evt="onStopAudio" delay="0">
                                              <p:tgtEl>
                                                <p:sldTgt/>
                                              </p:tgtEl>
                                            </p:cond>
                                          </p:endCondLst>
                                        </p:cTn>
                                        <p:tgtEl>
                                          <p:sndTgt r:embed="rId5" name="u tu.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6" name="u salu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subTnLst>
                                    <p:audio>
                                      <p:cMediaNode>
                                        <p:cTn display="0" masterRel="sameClick">
                                          <p:stCondLst>
                                            <p:cond evt="begin" delay="0">
                                              <p:tn val="31"/>
                                            </p:cond>
                                          </p:stCondLst>
                                          <p:endCondLst>
                                            <p:cond evt="onStopAudio" delay="0">
                                              <p:tgtEl>
                                                <p:sldTgt/>
                                              </p:tgtEl>
                                            </p:cond>
                                          </p:endCondLst>
                                        </p:cTn>
                                        <p:tgtEl>
                                          <p:sndTgt r:embed="rId7" name="u vu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subTnLst>
                                    <p:audio>
                                      <p:cMediaNode>
                                        <p:cTn display="0" masterRel="sameClick">
                                          <p:stCondLst>
                                            <p:cond evt="begin" delay="0">
                                              <p:tn val="36"/>
                                            </p:cond>
                                          </p:stCondLst>
                                          <p:endCondLst>
                                            <p:cond evt="onStopAudio" delay="0">
                                              <p:tgtEl>
                                                <p:sldTgt/>
                                              </p:tgtEl>
                                            </p:cond>
                                          </p:endCondLst>
                                        </p:cTn>
                                        <p:tgtEl>
                                          <p:sndTgt r:embed="rId7" name="u vu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subTnLst>
                                    <p:audio>
                                      <p:cMediaNode>
                                        <p:cTn display="0" masterRel="sameClick">
                                          <p:stCondLst>
                                            <p:cond evt="begin" delay="0">
                                              <p:tn val="41"/>
                                            </p:cond>
                                          </p:stCondLst>
                                          <p:endCondLst>
                                            <p:cond evt="onStopAudio" delay="0">
                                              <p:tgtEl>
                                                <p:sldTgt/>
                                              </p:tgtEl>
                                            </p:cond>
                                          </p:endCondLst>
                                        </p:cTn>
                                        <p:tgtEl>
                                          <p:sndTgt r:embed="rId8" name="u amusant.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subTnLst>
                                    <p:audio>
                                      <p:cMediaNode>
                                        <p:cTn display="0" masterRel="sameClick">
                                          <p:stCondLst>
                                            <p:cond evt="begin" delay="0">
                                              <p:tn val="46"/>
                                            </p:cond>
                                          </p:stCondLst>
                                          <p:endCondLst>
                                            <p:cond evt="onStopAudio" delay="0">
                                              <p:tgtEl>
                                                <p:sldTgt/>
                                              </p:tgtEl>
                                            </p:cond>
                                          </p:endCondLst>
                                        </p:cTn>
                                        <p:tgtEl>
                                          <p:sndTgt r:embed="rId8" name="u amusant.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subTnLst>
                                    <p:audio>
                                      <p:cMediaNode>
                                        <p:cTn display="0" masterRel="sameClick">
                                          <p:stCondLst>
                                            <p:cond evt="begin" delay="0">
                                              <p:tn val="51"/>
                                            </p:cond>
                                          </p:stCondLst>
                                          <p:endCondLst>
                                            <p:cond evt="onStopAudio" delay="0">
                                              <p:tgtEl>
                                                <p:sldTgt/>
                                              </p:tgtEl>
                                            </p:cond>
                                          </p:endCondLst>
                                        </p:cTn>
                                        <p:tgtEl>
                                          <p:sndTgt r:embed="rId9" name="u su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u su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subTnLst>
                                    <p:audio>
                                      <p:cMediaNode>
                                        <p:cTn display="0" masterRel="sameClick">
                                          <p:stCondLst>
                                            <p:cond evt="begin" delay="0">
                                              <p:tn val="61"/>
                                            </p:cond>
                                          </p:stCondLst>
                                          <p:endCondLst>
                                            <p:cond evt="onStopAudio" delay="0">
                                              <p:tgtEl>
                                                <p:sldTgt/>
                                              </p:tgtEl>
                                            </p:cond>
                                          </p:endCondLst>
                                        </p:cTn>
                                        <p:tgtEl>
                                          <p:sndTgt r:embed="rId10" name="u utilis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fade">
                                      <p:cBhvr>
                                        <p:cTn id="68" dur="500"/>
                                        <p:tgtEl>
                                          <p:spTgt spid="17"/>
                                        </p:tgtEl>
                                      </p:cBhvr>
                                    </p:animEffect>
                                  </p:childTnLst>
                                  <p:subTnLst>
                                    <p:audio>
                                      <p:cMediaNode>
                                        <p:cTn display="0" masterRel="sameClick">
                                          <p:stCondLst>
                                            <p:cond evt="begin" delay="0">
                                              <p:tn val="66"/>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12" grpId="0"/>
      <p:bldP spid="7" grpId="0"/>
      <p:bldP spid="18" grpId="0"/>
      <p:bldP spid="15" grpId="0"/>
      <p:bldP spid="6" grpId="0"/>
      <p:bldP spid="14"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41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tu.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5" name="u tu.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u salu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subTnLst>
                                    <p:audio>
                                      <p:cMediaNode>
                                        <p:cTn display="0" masterRel="sameClick">
                                          <p:stCondLst>
                                            <p:cond evt="begin" delay="0">
                                              <p:tn val="26"/>
                                            </p:cond>
                                          </p:stCondLst>
                                          <p:endCondLst>
                                            <p:cond evt="onStopAudio" delay="0">
                                              <p:tgtEl>
                                                <p:sldTgt/>
                                              </p:tgtEl>
                                            </p:cond>
                                          </p:endCondLst>
                                        </p:cTn>
                                        <p:tgtEl>
                                          <p:sndTgt r:embed="rId7" name="u v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subTnLst>
                                    <p:audio>
                                      <p:cMediaNode>
                                        <p:cTn display="0" masterRel="sameClick">
                                          <p:stCondLst>
                                            <p:cond evt="begin" delay="0">
                                              <p:tn val="31"/>
                                            </p:cond>
                                          </p:stCondLst>
                                          <p:endCondLst>
                                            <p:cond evt="onStopAudio" delay="0">
                                              <p:tgtEl>
                                                <p:sldTgt/>
                                              </p:tgtEl>
                                            </p:cond>
                                          </p:endCondLst>
                                        </p:cTn>
                                        <p:tgtEl>
                                          <p:sndTgt r:embed="rId8" name="u amusant.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subTnLst>
                                    <p:audio>
                                      <p:cMediaNode>
                                        <p:cTn display="0" masterRel="sameClick">
                                          <p:stCondLst>
                                            <p:cond evt="begin" delay="0">
                                              <p:tn val="36"/>
                                            </p:cond>
                                          </p:stCondLst>
                                          <p:endCondLst>
                                            <p:cond evt="onStopAudio" delay="0">
                                              <p:tgtEl>
                                                <p:sldTgt/>
                                              </p:tgtEl>
                                            </p:cond>
                                          </p:endCondLst>
                                        </p:cTn>
                                        <p:tgtEl>
                                          <p:sndTgt r:embed="rId9" name="u su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subTnLst>
                                    <p:audio>
                                      <p:cMediaNode>
                                        <p:cTn display="0" masterRel="sameClick">
                                          <p:stCondLst>
                                            <p:cond evt="begin" delay="0">
                                              <p:tn val="41"/>
                                            </p:cond>
                                          </p:stCondLst>
                                          <p:endCondLst>
                                            <p:cond evt="onStopAudio" delay="0">
                                              <p:tgtEl>
                                                <p:sldTgt/>
                                              </p:tgtEl>
                                            </p:cond>
                                          </p:endCondLst>
                                        </p:cTn>
                                        <p:tgtEl>
                                          <p:sndTgt r:embed="rId10" name="u utili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7667"/>
            <a:ext cx="10515600" cy="1325563"/>
          </a:xfrm>
        </p:spPr>
        <p:txBody>
          <a:bodyPr>
            <a:normAutofit fontScale="90000"/>
          </a:bodyPr>
          <a:lstStyle/>
          <a:p>
            <a:pPr algn="ctr"/>
            <a:r>
              <a:rPr lang="en-GB" sz="13300" b="1" dirty="0">
                <a:solidFill>
                  <a:srgbClr val="115076"/>
                </a:solidFill>
                <a:cs typeface="Calibri" panose="020F0502020204030204" pitchFamily="34" charset="0"/>
              </a:rPr>
              <a:t>u</a:t>
            </a:r>
            <a:endParaRPr lang="en-GB" dirty="0"/>
          </a:p>
        </p:txBody>
      </p:sp>
      <p:sp>
        <p:nvSpPr>
          <p:cNvPr id="2" name="Rounded Rectangle 1" descr="rectangle"/>
          <p:cNvSpPr/>
          <p:nvPr/>
        </p:nvSpPr>
        <p:spPr>
          <a:xfrm>
            <a:off x="4597752" y="1509039"/>
            <a:ext cx="3007386" cy="3282041"/>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p:cNvSpPr txBox="1"/>
          <p:nvPr/>
        </p:nvSpPr>
        <p:spPr>
          <a:xfrm>
            <a:off x="5286214" y="3626568"/>
            <a:ext cx="16195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885061" y="492679"/>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t</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 !</a:t>
            </a:r>
          </a:p>
        </p:txBody>
      </p:sp>
      <p:sp>
        <p:nvSpPr>
          <p:cNvPr id="18" name="TextBox 17"/>
          <p:cNvSpPr txBox="1"/>
          <p:nvPr/>
        </p:nvSpPr>
        <p:spPr>
          <a:xfrm>
            <a:off x="238051" y="3555326"/>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am</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sant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4597752" y="4808780"/>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4" name="TextBox 13"/>
          <p:cNvSpPr txBox="1"/>
          <p:nvPr/>
        </p:nvSpPr>
        <p:spPr>
          <a:xfrm>
            <a:off x="8711449" y="49267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p:cNvSpPr txBox="1"/>
          <p:nvPr/>
        </p:nvSpPr>
        <p:spPr>
          <a:xfrm>
            <a:off x="8587212" y="362656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u</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tiliser</a:t>
            </a:r>
          </a:p>
        </p:txBody>
      </p:sp>
      <p:pic>
        <p:nvPicPr>
          <p:cNvPr id="10" name="Picture 2" descr="boy pointing to a girl">
            <a:extLst>
              <a:ext uri="{FF2B5EF4-FFF2-40B4-BE49-F238E27FC236}">
                <a16:creationId xmlns:a16="http://schemas.microsoft.com/office/drawing/2014/main" id="{BF82274D-4B20-C144-A063-8C9122DE88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8662" y="1829232"/>
            <a:ext cx="1960949" cy="1726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26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12" grpId="0"/>
      <p:bldP spid="7" grpId="0"/>
      <p:bldP spid="18" grpId="0"/>
      <p:bldP spid="15"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9334703" cy="584775"/>
          </a:xfrm>
          <a:prstGeom prst="rect">
            <a:avLst/>
          </a:prstGeom>
          <a:noFill/>
        </p:spPr>
        <p:txBody>
          <a:bodyPr wrap="square" rtlCol="0">
            <a:spAutoFit/>
          </a:bodyPr>
          <a:lstStyle/>
          <a:p>
            <a:pPr lvl="0">
              <a:defRPr/>
            </a:pPr>
            <a:r>
              <a:rPr lang="en-US" sz="3200" dirty="0" err="1">
                <a:solidFill>
                  <a:srgbClr val="0055A4"/>
                </a:solidFill>
              </a:rPr>
              <a:t>Écoute</a:t>
            </a:r>
            <a:r>
              <a:rPr lang="en-US" sz="3200" dirty="0">
                <a:solidFill>
                  <a:srgbClr val="0055A4"/>
                </a:solidFill>
                <a:latin typeface="Century Gothic" panose="020F0302020204030204"/>
              </a:rPr>
              <a:t>.</a:t>
            </a:r>
            <a:r>
              <a:rPr kumimoji="0" lang="en-US" sz="3200" i="0" u="none" strike="noStrike" kern="1200" cap="none" spc="0" normalizeH="0" baseline="0" noProof="0" dirty="0">
                <a:ln>
                  <a:noFill/>
                </a:ln>
                <a:solidFill>
                  <a:srgbClr val="0055A4"/>
                </a:solidFill>
                <a:effectLst/>
                <a:uLnTx/>
                <a:uFillTx/>
                <a:latin typeface="Century Gothic" panose="020F0302020204030204"/>
              </a:rPr>
              <a:t> </a:t>
            </a:r>
            <a:r>
              <a:rPr lang="en-US" sz="3200" dirty="0" err="1">
                <a:solidFill>
                  <a:srgbClr val="0055A4"/>
                </a:solidFill>
                <a:latin typeface="Century Gothic" panose="020F0302020204030204"/>
              </a:rPr>
              <a:t>C’est</a:t>
            </a:r>
            <a:r>
              <a:rPr lang="en-US" sz="3200" dirty="0">
                <a:solidFill>
                  <a:srgbClr val="0055A4"/>
                </a:solidFill>
                <a:latin typeface="Century Gothic" panose="020F0302020204030204"/>
              </a:rPr>
              <a:t> </a:t>
            </a:r>
            <a:r>
              <a:rPr kumimoji="0" lang="en-US" sz="3200" i="0" u="none" strike="noStrike" kern="1200" cap="none" spc="0" normalizeH="0" baseline="0" noProof="0" dirty="0">
                <a:ln>
                  <a:noFill/>
                </a:ln>
                <a:solidFill>
                  <a:srgbClr val="0055A4"/>
                </a:solidFill>
                <a:effectLst/>
                <a:uLnTx/>
                <a:uFillTx/>
                <a:latin typeface="Century Gothic" panose="020F0302020204030204"/>
              </a:rPr>
              <a:t>[u] </a:t>
            </a:r>
            <a:r>
              <a:rPr kumimoji="0" lang="en-US" sz="3200" i="0" u="none" strike="noStrike" kern="1200" cap="none" spc="0" normalizeH="0" baseline="0" noProof="0" dirty="0" err="1">
                <a:ln>
                  <a:noFill/>
                </a:ln>
                <a:solidFill>
                  <a:srgbClr val="0055A4"/>
                </a:solidFill>
                <a:effectLst/>
                <a:uLnTx/>
                <a:uFillTx/>
                <a:latin typeface="Century Gothic" panose="020F0302020204030204"/>
              </a:rPr>
              <a:t>ou</a:t>
            </a:r>
            <a:r>
              <a:rPr kumimoji="0" lang="en-US" sz="3200" i="0" u="none" strike="noStrike" kern="1200" cap="none" spc="0" normalizeH="0" baseline="0" noProof="0" dirty="0">
                <a:ln>
                  <a:noFill/>
                </a:ln>
                <a:solidFill>
                  <a:srgbClr val="0055A4"/>
                </a:solidFill>
                <a:effectLst/>
                <a:uLnTx/>
                <a:uFillTx/>
                <a:latin typeface="Century Gothic" panose="020F0302020204030204"/>
              </a:rPr>
              <a:t> [</a:t>
            </a:r>
            <a:r>
              <a:rPr kumimoji="0" lang="en-US" sz="3200" i="0" u="none" strike="noStrike" kern="1200" cap="none" spc="0" normalizeH="0" baseline="0" noProof="0" dirty="0" err="1">
                <a:ln>
                  <a:noFill/>
                </a:ln>
                <a:solidFill>
                  <a:srgbClr val="0055A4"/>
                </a:solidFill>
                <a:effectLst/>
                <a:uLnTx/>
                <a:uFillTx/>
                <a:latin typeface="Century Gothic" panose="020F0302020204030204"/>
              </a:rPr>
              <a:t>eu</a:t>
            </a:r>
            <a:r>
              <a:rPr kumimoji="0" lang="en-US" sz="3200" i="0" u="none" strike="noStrike" kern="1200" cap="none" spc="0" normalizeH="0" baseline="0" noProof="0" dirty="0">
                <a:ln>
                  <a:noFill/>
                </a:ln>
                <a:solidFill>
                  <a:srgbClr val="0055A4"/>
                </a:solidFill>
                <a:effectLst/>
                <a:uLnTx/>
                <a:uFillTx/>
                <a:latin typeface="Century Gothic" panose="020F0302020204030204"/>
              </a:rPr>
              <a:t>] ? </a:t>
            </a:r>
          </a:p>
        </p:txBody>
      </p:sp>
      <p:pic>
        <p:nvPicPr>
          <p:cNvPr id="1026" name="Picture 2" descr="List Add Clip Art">
            <a:hlinkClick r:id="" action="ppaction://noaction">
              <a:snd r:embed="rId3" name="plus.wav"/>
            </a:hlinkClick>
            <a:extLst>
              <a:ext uri="{FF2B5EF4-FFF2-40B4-BE49-F238E27FC236}">
                <a16:creationId xmlns:a16="http://schemas.microsoft.com/office/drawing/2014/main" id="{D2802642-0886-4CDE-B96E-A9C75556D2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055" y="2286000"/>
            <a:ext cx="1207851" cy="1143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EB0E738-FC44-46E7-9B0B-D20C4FC17CCD}"/>
              </a:ext>
            </a:extLst>
          </p:cNvPr>
          <p:cNvSpPr txBox="1"/>
          <p:nvPr/>
        </p:nvSpPr>
        <p:spPr>
          <a:xfrm>
            <a:off x="405390" y="3427200"/>
            <a:ext cx="141123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55A4"/>
                </a:solidFill>
                <a:latin typeface="Century Gothic" panose="020F0302020204030204"/>
              </a:rPr>
              <a:t>p</a:t>
            </a:r>
            <a:r>
              <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rPr>
              <a:t>l </a:t>
            </a:r>
            <a:r>
              <a:rPr kumimoji="0" lang="en-US" sz="3600" b="1" i="0" u="none" strike="noStrike" kern="1200" cap="none" spc="0" normalizeH="0" baseline="0" noProof="0" dirty="0">
                <a:ln>
                  <a:noFill/>
                </a:ln>
                <a:solidFill>
                  <a:srgbClr val="0055A4"/>
                </a:solidFill>
                <a:effectLst/>
                <a:uLnTx/>
                <a:uFillTx/>
                <a:latin typeface="Century Gothic" panose="020F0302020204030204"/>
                <a:ea typeface="+mn-ea"/>
                <a:cs typeface="+mn-cs"/>
              </a:rPr>
              <a:t>u </a:t>
            </a:r>
            <a:r>
              <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rPr>
              <a:t>s</a:t>
            </a:r>
          </a:p>
        </p:txBody>
      </p:sp>
      <p:pic>
        <p:nvPicPr>
          <p:cNvPr id="1028" name="Picture 4" descr="Hand With Money Clipart Image">
            <a:hlinkClick r:id="" action="ppaction://noaction">
              <a:snd r:embed="rId5" name="genereux.wav"/>
            </a:hlinkClick>
            <a:extLst>
              <a:ext uri="{FF2B5EF4-FFF2-40B4-BE49-F238E27FC236}">
                <a16:creationId xmlns:a16="http://schemas.microsoft.com/office/drawing/2014/main" id="{BBC2C7DE-86F4-4A54-8CC6-A1A5C7235C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775" b="27381"/>
          <a:stretch/>
        </p:blipFill>
        <p:spPr bwMode="auto">
          <a:xfrm>
            <a:off x="2770159" y="2002395"/>
            <a:ext cx="1802465" cy="15190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195799C-BF55-4824-A911-37FB6B93D392}"/>
              </a:ext>
            </a:extLst>
          </p:cNvPr>
          <p:cNvSpPr txBox="1"/>
          <p:nvPr/>
        </p:nvSpPr>
        <p:spPr>
          <a:xfrm>
            <a:off x="2612566" y="34272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0055A4"/>
                </a:solidFill>
                <a:latin typeface="Century Gothic" panose="020F0302020204030204"/>
              </a:rPr>
              <a:t>génér</a:t>
            </a:r>
            <a:r>
              <a:rPr lang="en-US" sz="3600" b="1" dirty="0" err="1">
                <a:solidFill>
                  <a:srgbClr val="0055A4"/>
                </a:solidFill>
                <a:latin typeface="Century Gothic" panose="020F0302020204030204"/>
              </a:rPr>
              <a:t>eu</a:t>
            </a:r>
            <a:r>
              <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rPr>
              <a:t>x</a:t>
            </a:r>
          </a:p>
        </p:txBody>
      </p:sp>
      <p:sp>
        <p:nvSpPr>
          <p:cNvPr id="11" name="TextBox 10">
            <a:extLst>
              <a:ext uri="{FF2B5EF4-FFF2-40B4-BE49-F238E27FC236}">
                <a16:creationId xmlns:a16="http://schemas.microsoft.com/office/drawing/2014/main" id="{D34298F8-535D-409A-8525-1AFA832FA231}"/>
              </a:ext>
            </a:extLst>
          </p:cNvPr>
          <p:cNvSpPr txBox="1"/>
          <p:nvPr/>
        </p:nvSpPr>
        <p:spPr>
          <a:xfrm>
            <a:off x="7932344" y="3427200"/>
            <a:ext cx="1571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rPr>
              <a:t>d</a:t>
            </a:r>
            <a:r>
              <a:rPr kumimoji="0" lang="en-US" sz="3600" b="1" i="0" u="none" strike="noStrike" kern="1200" cap="none" spc="0" normalizeH="0" baseline="0" noProof="0" dirty="0">
                <a:ln>
                  <a:noFill/>
                </a:ln>
                <a:solidFill>
                  <a:srgbClr val="0055A4"/>
                </a:solidFill>
                <a:effectLst/>
                <a:uLnTx/>
                <a:uFillTx/>
                <a:latin typeface="Century Gothic" panose="020F0302020204030204"/>
                <a:ea typeface="+mn-ea"/>
                <a:cs typeface="+mn-cs"/>
              </a:rPr>
              <a:t>eu</a:t>
            </a:r>
            <a:r>
              <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rPr>
              <a:t>x</a:t>
            </a:r>
          </a:p>
        </p:txBody>
      </p:sp>
      <p:sp>
        <p:nvSpPr>
          <p:cNvPr id="3" name="Rectangle 2">
            <a:hlinkClick r:id="" action="ppaction://noaction">
              <a:snd r:embed="rId7" name="deux.wav"/>
            </a:hlinkClick>
            <a:extLst>
              <a:ext uri="{FF2B5EF4-FFF2-40B4-BE49-F238E27FC236}">
                <a16:creationId xmlns:a16="http://schemas.microsoft.com/office/drawing/2014/main" id="{870C7A4E-668E-4DF2-831C-5F0E0FA55469}"/>
              </a:ext>
            </a:extLst>
          </p:cNvPr>
          <p:cNvSpPr/>
          <p:nvPr/>
        </p:nvSpPr>
        <p:spPr>
          <a:xfrm>
            <a:off x="8070311" y="2233958"/>
            <a:ext cx="1072108" cy="132343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8000" b="1" cap="none" spc="0" dirty="0">
                <a:ln/>
                <a:solidFill>
                  <a:srgbClr val="FFC000"/>
                </a:solidFill>
                <a:effectLst/>
              </a:rPr>
              <a:t>2</a:t>
            </a:r>
          </a:p>
        </p:txBody>
      </p:sp>
      <p:sp>
        <p:nvSpPr>
          <p:cNvPr id="13" name="TextBox 12">
            <a:extLst>
              <a:ext uri="{FF2B5EF4-FFF2-40B4-BE49-F238E27FC236}">
                <a16:creationId xmlns:a16="http://schemas.microsoft.com/office/drawing/2014/main" id="{EEF8304D-D82B-4473-9AD7-8E15878E57D9}"/>
              </a:ext>
            </a:extLst>
          </p:cNvPr>
          <p:cNvSpPr txBox="1"/>
          <p:nvPr/>
        </p:nvSpPr>
        <p:spPr>
          <a:xfrm>
            <a:off x="9540547" y="5554800"/>
            <a:ext cx="23823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srgbClr val="0055A4"/>
                </a:solidFill>
                <a:effectLst/>
                <a:uLnTx/>
                <a:uFillTx/>
                <a:latin typeface="Century Gothic" panose="020F0302020204030204"/>
                <a:ea typeface="+mn-ea"/>
                <a:cs typeface="+mn-cs"/>
              </a:rPr>
              <a:t>fam</a:t>
            </a:r>
            <a:r>
              <a:rPr kumimoji="0" lang="en-US" sz="3600" b="1" i="0" u="none" strike="noStrike" kern="1200" cap="none" spc="0" normalizeH="0" baseline="0" noProof="0" dirty="0" err="1">
                <a:ln>
                  <a:noFill/>
                </a:ln>
                <a:solidFill>
                  <a:srgbClr val="0055A4"/>
                </a:solidFill>
                <a:effectLst/>
                <a:uLnTx/>
                <a:uFillTx/>
                <a:latin typeface="Century Gothic" panose="020F0302020204030204"/>
                <a:ea typeface="+mn-ea"/>
                <a:cs typeface="+mn-cs"/>
              </a:rPr>
              <a:t>eu</a:t>
            </a:r>
            <a:r>
              <a:rPr kumimoji="0" lang="en-US" sz="3600" i="0" u="none" strike="noStrike" kern="1200" cap="none" spc="0" normalizeH="0" baseline="0" noProof="0" dirty="0" err="1">
                <a:ln>
                  <a:noFill/>
                </a:ln>
                <a:solidFill>
                  <a:srgbClr val="0055A4"/>
                </a:solidFill>
                <a:effectLst/>
                <a:uLnTx/>
                <a:uFillTx/>
                <a:latin typeface="Century Gothic" panose="020F0302020204030204"/>
                <a:ea typeface="+mn-ea"/>
                <a:cs typeface="+mn-cs"/>
              </a:rPr>
              <a:t>x</a:t>
            </a:r>
            <a:endPar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endParaRPr>
          </a:p>
        </p:txBody>
      </p:sp>
      <p:pic>
        <p:nvPicPr>
          <p:cNvPr id="1032" name="Picture 8" descr="Prison Cell Clip Art">
            <a:hlinkClick r:id="" action="ppaction://noaction">
              <a:snd r:embed="rId8" name="cellule.wav"/>
            </a:hlinkClick>
            <a:extLst>
              <a:ext uri="{FF2B5EF4-FFF2-40B4-BE49-F238E27FC236}">
                <a16:creationId xmlns:a16="http://schemas.microsoft.com/office/drawing/2014/main" id="{70DFA94C-0F3A-4C11-833C-A16070F092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90310" y="2001813"/>
            <a:ext cx="981385" cy="145293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3F4414-0513-4178-B63E-171D47A80E54}"/>
              </a:ext>
            </a:extLst>
          </p:cNvPr>
          <p:cNvSpPr txBox="1"/>
          <p:nvPr/>
        </p:nvSpPr>
        <p:spPr>
          <a:xfrm>
            <a:off x="5307915" y="3427200"/>
            <a:ext cx="18891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55A4"/>
                </a:solidFill>
                <a:latin typeface="Century Gothic" panose="020F0302020204030204"/>
              </a:rPr>
              <a:t>cell </a:t>
            </a:r>
            <a:r>
              <a:rPr lang="en-US" sz="3600" b="1" dirty="0">
                <a:solidFill>
                  <a:srgbClr val="0055A4"/>
                </a:solidFill>
                <a:latin typeface="Century Gothic" panose="020F0302020204030204"/>
              </a:rPr>
              <a:t>u </a:t>
            </a:r>
            <a:r>
              <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rPr>
              <a:t>le</a:t>
            </a:r>
          </a:p>
        </p:txBody>
      </p:sp>
      <p:sp>
        <p:nvSpPr>
          <p:cNvPr id="16" name="TextBox 15">
            <a:extLst>
              <a:ext uri="{FF2B5EF4-FFF2-40B4-BE49-F238E27FC236}">
                <a16:creationId xmlns:a16="http://schemas.microsoft.com/office/drawing/2014/main" id="{C4904652-E434-4FF0-A86E-41F32E9C20E6}"/>
              </a:ext>
            </a:extLst>
          </p:cNvPr>
          <p:cNvSpPr txBox="1"/>
          <p:nvPr/>
        </p:nvSpPr>
        <p:spPr>
          <a:xfrm>
            <a:off x="6377453" y="5554800"/>
            <a:ext cx="23982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0055A4"/>
                </a:solidFill>
                <a:latin typeface="Century Gothic" panose="020F0302020204030204"/>
              </a:rPr>
              <a:t>véhic</a:t>
            </a:r>
            <a:r>
              <a:rPr lang="en-US" sz="3600" dirty="0">
                <a:solidFill>
                  <a:srgbClr val="0055A4"/>
                </a:solidFill>
                <a:latin typeface="Century Gothic" panose="020F0302020204030204"/>
              </a:rPr>
              <a:t> </a:t>
            </a:r>
            <a:r>
              <a:rPr kumimoji="0" lang="en-US" sz="3600" b="1" i="0" u="none" strike="noStrike" kern="1200" cap="none" spc="0" normalizeH="0" baseline="0" noProof="0" dirty="0">
                <a:ln>
                  <a:noFill/>
                </a:ln>
                <a:solidFill>
                  <a:srgbClr val="0055A4"/>
                </a:solidFill>
                <a:effectLst/>
                <a:uLnTx/>
                <a:uFillTx/>
                <a:latin typeface="Century Gothic" panose="020F0302020204030204"/>
                <a:ea typeface="+mn-ea"/>
                <a:cs typeface="+mn-cs"/>
              </a:rPr>
              <a:t>u </a:t>
            </a:r>
            <a:r>
              <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rPr>
              <a:t>le</a:t>
            </a:r>
          </a:p>
        </p:txBody>
      </p:sp>
      <p:pic>
        <p:nvPicPr>
          <p:cNvPr id="1034" name="Picture 10" descr="Blazer Clip Art">
            <a:hlinkClick r:id="" action="ppaction://noaction">
              <a:snd r:embed="rId10" name="vehicule.wav"/>
            </a:hlinkClick>
            <a:extLst>
              <a:ext uri="{FF2B5EF4-FFF2-40B4-BE49-F238E27FC236}">
                <a16:creationId xmlns:a16="http://schemas.microsoft.com/office/drawing/2014/main" id="{79F41EB2-5E5D-47F2-8807-DF5C5D9CC36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1099" y="4418999"/>
            <a:ext cx="2143127" cy="11430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adio Waves Clip Art">
            <a:hlinkClick r:id="" action="ppaction://noaction">
              <a:snd r:embed="rId12" name="diffuser.wav"/>
            </a:hlinkClick>
            <a:extLst>
              <a:ext uri="{FF2B5EF4-FFF2-40B4-BE49-F238E27FC236}">
                <a16:creationId xmlns:a16="http://schemas.microsoft.com/office/drawing/2014/main" id="{240D4329-6B0F-4A26-BE13-CE3D92D079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207483" y="1919175"/>
            <a:ext cx="1416260" cy="155788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1CD4E73-B5D9-4B5F-A7CB-75438594CA44}"/>
              </a:ext>
            </a:extLst>
          </p:cNvPr>
          <p:cNvSpPr txBox="1"/>
          <p:nvPr/>
        </p:nvSpPr>
        <p:spPr>
          <a:xfrm>
            <a:off x="9982669" y="3427200"/>
            <a:ext cx="24307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55A4"/>
                </a:solidFill>
                <a:latin typeface="Century Gothic" panose="020F0302020204030204"/>
              </a:rPr>
              <a:t>diff </a:t>
            </a:r>
            <a:r>
              <a:rPr kumimoji="0" lang="en-US" sz="3600" b="1" i="0" u="none" strike="noStrike" kern="1200" cap="none" spc="0" normalizeH="0" baseline="0" noProof="0" dirty="0">
                <a:ln>
                  <a:noFill/>
                </a:ln>
                <a:solidFill>
                  <a:srgbClr val="0055A4"/>
                </a:solidFill>
                <a:effectLst/>
                <a:uLnTx/>
                <a:uFillTx/>
                <a:latin typeface="Century Gothic" panose="020F0302020204030204"/>
                <a:ea typeface="+mn-ea"/>
                <a:cs typeface="+mn-cs"/>
              </a:rPr>
              <a:t>u </a:t>
            </a:r>
            <a:r>
              <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rPr>
              <a:t>ser</a:t>
            </a:r>
          </a:p>
        </p:txBody>
      </p:sp>
      <p:pic>
        <p:nvPicPr>
          <p:cNvPr id="1038" name="Picture 14" descr="Judge  Clip Art">
            <a:hlinkClick r:id="" action="ppaction://noaction">
              <a:snd r:embed="rId14" name="jury.wav"/>
            </a:hlinkClick>
            <a:extLst>
              <a:ext uri="{FF2B5EF4-FFF2-40B4-BE49-F238E27FC236}">
                <a16:creationId xmlns:a16="http://schemas.microsoft.com/office/drawing/2014/main" id="{878EF46B-937D-40F0-B407-CA9FD6A4526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8229" y="4256054"/>
            <a:ext cx="1859353" cy="146888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C5BA399-06BD-4351-BBE9-DA43DA54819D}"/>
              </a:ext>
            </a:extLst>
          </p:cNvPr>
          <p:cNvSpPr txBox="1"/>
          <p:nvPr/>
        </p:nvSpPr>
        <p:spPr>
          <a:xfrm>
            <a:off x="1278873" y="5554800"/>
            <a:ext cx="12292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solidFill>
                  <a:srgbClr val="0055A4"/>
                </a:solidFill>
                <a:latin typeface="Century Gothic" panose="020F0302020204030204"/>
              </a:rPr>
              <a:t>j </a:t>
            </a:r>
            <a:r>
              <a:rPr kumimoji="0" lang="en-US" sz="3600" b="1" i="0" u="none" strike="noStrike" kern="1200" cap="none" spc="0" normalizeH="0" baseline="0" noProof="0" dirty="0">
                <a:ln>
                  <a:noFill/>
                </a:ln>
                <a:solidFill>
                  <a:srgbClr val="0055A4"/>
                </a:solidFill>
                <a:effectLst/>
                <a:uLnTx/>
                <a:uFillTx/>
                <a:latin typeface="Century Gothic" panose="020F0302020204030204"/>
                <a:ea typeface="+mn-ea"/>
                <a:cs typeface="+mn-cs"/>
              </a:rPr>
              <a:t>u </a:t>
            </a:r>
            <a:r>
              <a:rPr kumimoji="0" lang="en-US" sz="3600" i="0" u="none" strike="noStrike" kern="1200" cap="none" spc="0" normalizeH="0" baseline="0" noProof="0" dirty="0" err="1">
                <a:ln>
                  <a:noFill/>
                </a:ln>
                <a:solidFill>
                  <a:srgbClr val="0055A4"/>
                </a:solidFill>
                <a:effectLst/>
                <a:uLnTx/>
                <a:uFillTx/>
                <a:latin typeface="Century Gothic" panose="020F0302020204030204"/>
                <a:ea typeface="+mn-ea"/>
                <a:cs typeface="+mn-cs"/>
              </a:rPr>
              <a:t>ry</a:t>
            </a:r>
            <a:endPar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endParaRPr>
          </a:p>
        </p:txBody>
      </p:sp>
      <p:pic>
        <p:nvPicPr>
          <p:cNvPr id="1040" name="Picture 16" descr="Futbolista Soccer Player Clip Art">
            <a:hlinkClick r:id="" action="ppaction://noaction">
              <a:snd r:embed="rId16" name="joueur.wav"/>
            </a:hlinkClick>
            <a:extLst>
              <a:ext uri="{FF2B5EF4-FFF2-40B4-BE49-F238E27FC236}">
                <a16:creationId xmlns:a16="http://schemas.microsoft.com/office/drawing/2014/main" id="{86849F06-940E-4E4B-B62C-5B6348474A2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46007" y="4298086"/>
            <a:ext cx="1002688" cy="135046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ed Carpet Clip Art">
            <a:hlinkClick r:id="" action="ppaction://noaction">
              <a:snd r:embed="rId18" name="fameux.wav"/>
            </a:hlinkClick>
            <a:extLst>
              <a:ext uri="{FF2B5EF4-FFF2-40B4-BE49-F238E27FC236}">
                <a16:creationId xmlns:a16="http://schemas.microsoft.com/office/drawing/2014/main" id="{72D1B307-3A8E-447C-BDEB-1636101E8E9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094005" y="4172174"/>
            <a:ext cx="2430797" cy="130133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45F1129-F861-4AE2-86FE-F1F792223EBA}"/>
              </a:ext>
            </a:extLst>
          </p:cNvPr>
          <p:cNvSpPr txBox="1"/>
          <p:nvPr/>
        </p:nvSpPr>
        <p:spPr>
          <a:xfrm>
            <a:off x="3855165" y="5554800"/>
            <a:ext cx="16411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err="1">
                <a:ln>
                  <a:noFill/>
                </a:ln>
                <a:solidFill>
                  <a:srgbClr val="0055A4"/>
                </a:solidFill>
                <a:effectLst/>
                <a:uLnTx/>
                <a:uFillTx/>
                <a:latin typeface="Century Gothic" panose="020F0302020204030204"/>
                <a:ea typeface="+mn-ea"/>
                <a:cs typeface="+mn-cs"/>
              </a:rPr>
              <a:t>jou</a:t>
            </a:r>
            <a:r>
              <a:rPr kumimoji="0" lang="en-US" sz="3600" b="1" i="0" u="none" strike="noStrike" kern="1200" cap="none" spc="0" normalizeH="0" baseline="0" noProof="0" dirty="0" err="1">
                <a:ln>
                  <a:noFill/>
                </a:ln>
                <a:solidFill>
                  <a:srgbClr val="0055A4"/>
                </a:solidFill>
                <a:effectLst/>
                <a:uLnTx/>
                <a:uFillTx/>
                <a:latin typeface="Century Gothic" panose="020F0302020204030204"/>
                <a:ea typeface="+mn-ea"/>
                <a:cs typeface="+mn-cs"/>
              </a:rPr>
              <a:t>eu</a:t>
            </a:r>
            <a:r>
              <a:rPr kumimoji="0" lang="en-US" sz="3600" i="0" u="none" strike="noStrike" kern="1200" cap="none" spc="0" normalizeH="0" baseline="0" noProof="0" dirty="0" err="1">
                <a:ln>
                  <a:noFill/>
                </a:ln>
                <a:solidFill>
                  <a:srgbClr val="0055A4"/>
                </a:solidFill>
                <a:effectLst/>
                <a:uLnTx/>
                <a:uFillTx/>
                <a:latin typeface="Century Gothic" panose="020F0302020204030204"/>
                <a:ea typeface="+mn-ea"/>
                <a:cs typeface="+mn-cs"/>
              </a:rPr>
              <a:t>r</a:t>
            </a:r>
            <a:endParaRPr kumimoji="0" lang="en-US" sz="3600" i="0" u="none" strike="noStrike" kern="1200" cap="none" spc="0" normalizeH="0" baseline="0" noProof="0" dirty="0">
              <a:ln>
                <a:noFill/>
              </a:ln>
              <a:solidFill>
                <a:srgbClr val="0055A4"/>
              </a:solidFill>
              <a:effectLst/>
              <a:uLnTx/>
              <a:uFillTx/>
              <a:latin typeface="Century Gothic" panose="020F0302020204030204"/>
              <a:ea typeface="+mn-ea"/>
              <a:cs typeface="+mn-cs"/>
            </a:endParaRPr>
          </a:p>
        </p:txBody>
      </p:sp>
      <p:sp>
        <p:nvSpPr>
          <p:cNvPr id="25" name="Rounded Rectangle 46">
            <a:extLst>
              <a:ext uri="{FF2B5EF4-FFF2-40B4-BE49-F238E27FC236}">
                <a16:creationId xmlns:a16="http://schemas.microsoft.com/office/drawing/2014/main" id="{8F0BA57F-E219-452E-99AC-485382CBEE38}"/>
              </a:ext>
            </a:extLst>
          </p:cNvPr>
          <p:cNvSpPr/>
          <p:nvPr/>
        </p:nvSpPr>
        <p:spPr>
          <a:xfrm>
            <a:off x="10277475" y="249869"/>
            <a:ext cx="1632445" cy="400919"/>
          </a:xfrm>
          <a:prstGeom prst="roundRect">
            <a:avLst/>
          </a:prstGeom>
          <a:solidFill>
            <a:srgbClr val="0055A4"/>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90502A00-ADDA-4722-B5BD-4D93BC08985B}"/>
              </a:ext>
            </a:extLst>
          </p:cNvPr>
          <p:cNvSpPr txBox="1"/>
          <p:nvPr/>
        </p:nvSpPr>
        <p:spPr>
          <a:xfrm>
            <a:off x="1043980" y="3557397"/>
            <a:ext cx="234893"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sp>
        <p:nvSpPr>
          <p:cNvPr id="26" name="TextBox 25">
            <a:extLst>
              <a:ext uri="{FF2B5EF4-FFF2-40B4-BE49-F238E27FC236}">
                <a16:creationId xmlns:a16="http://schemas.microsoft.com/office/drawing/2014/main" id="{CB5380AC-B3FD-4956-B904-92FF5C193FCB}"/>
              </a:ext>
            </a:extLst>
          </p:cNvPr>
          <p:cNvSpPr txBox="1"/>
          <p:nvPr/>
        </p:nvSpPr>
        <p:spPr>
          <a:xfrm>
            <a:off x="4030462" y="3556384"/>
            <a:ext cx="573939"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sp>
        <p:nvSpPr>
          <p:cNvPr id="27" name="TextBox 26">
            <a:extLst>
              <a:ext uri="{FF2B5EF4-FFF2-40B4-BE49-F238E27FC236}">
                <a16:creationId xmlns:a16="http://schemas.microsoft.com/office/drawing/2014/main" id="{C41CA40E-C54F-495C-A7DD-2E913955D7F6}"/>
              </a:ext>
            </a:extLst>
          </p:cNvPr>
          <p:cNvSpPr txBox="1"/>
          <p:nvPr/>
        </p:nvSpPr>
        <p:spPr>
          <a:xfrm>
            <a:off x="6155421" y="3556768"/>
            <a:ext cx="573939"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sp>
        <p:nvSpPr>
          <p:cNvPr id="28" name="TextBox 27">
            <a:extLst>
              <a:ext uri="{FF2B5EF4-FFF2-40B4-BE49-F238E27FC236}">
                <a16:creationId xmlns:a16="http://schemas.microsoft.com/office/drawing/2014/main" id="{AD9BFB6F-ED1A-4121-A6F5-27093AED01DA}"/>
              </a:ext>
            </a:extLst>
          </p:cNvPr>
          <p:cNvSpPr txBox="1"/>
          <p:nvPr/>
        </p:nvSpPr>
        <p:spPr>
          <a:xfrm>
            <a:off x="8319395" y="3556384"/>
            <a:ext cx="573939"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sp>
        <p:nvSpPr>
          <p:cNvPr id="29" name="TextBox 28">
            <a:extLst>
              <a:ext uri="{FF2B5EF4-FFF2-40B4-BE49-F238E27FC236}">
                <a16:creationId xmlns:a16="http://schemas.microsoft.com/office/drawing/2014/main" id="{CAFA9FAF-39E3-4473-BCF7-DAC3CD58F6B9}"/>
              </a:ext>
            </a:extLst>
          </p:cNvPr>
          <p:cNvSpPr txBox="1"/>
          <p:nvPr/>
        </p:nvSpPr>
        <p:spPr>
          <a:xfrm>
            <a:off x="10490899" y="5683478"/>
            <a:ext cx="573939"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sp>
        <p:nvSpPr>
          <p:cNvPr id="30" name="TextBox 29">
            <a:extLst>
              <a:ext uri="{FF2B5EF4-FFF2-40B4-BE49-F238E27FC236}">
                <a16:creationId xmlns:a16="http://schemas.microsoft.com/office/drawing/2014/main" id="{248C5B31-11C5-446E-ACC9-BEBC93EF3ECB}"/>
              </a:ext>
            </a:extLst>
          </p:cNvPr>
          <p:cNvSpPr txBox="1"/>
          <p:nvPr/>
        </p:nvSpPr>
        <p:spPr>
          <a:xfrm>
            <a:off x="7645374" y="5683477"/>
            <a:ext cx="573939"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sp>
        <p:nvSpPr>
          <p:cNvPr id="31" name="TextBox 30">
            <a:extLst>
              <a:ext uri="{FF2B5EF4-FFF2-40B4-BE49-F238E27FC236}">
                <a16:creationId xmlns:a16="http://schemas.microsoft.com/office/drawing/2014/main" id="{6229E6B2-A03C-42E3-B4B5-E1BD639B2A80}"/>
              </a:ext>
            </a:extLst>
          </p:cNvPr>
          <p:cNvSpPr txBox="1"/>
          <p:nvPr/>
        </p:nvSpPr>
        <p:spPr>
          <a:xfrm>
            <a:off x="4609522" y="5683477"/>
            <a:ext cx="573939"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sp>
        <p:nvSpPr>
          <p:cNvPr id="32" name="TextBox 31">
            <a:extLst>
              <a:ext uri="{FF2B5EF4-FFF2-40B4-BE49-F238E27FC236}">
                <a16:creationId xmlns:a16="http://schemas.microsoft.com/office/drawing/2014/main" id="{A9CDFE62-1371-4A07-8278-902F186F3029}"/>
              </a:ext>
            </a:extLst>
          </p:cNvPr>
          <p:cNvSpPr txBox="1"/>
          <p:nvPr/>
        </p:nvSpPr>
        <p:spPr>
          <a:xfrm>
            <a:off x="1458595" y="5683477"/>
            <a:ext cx="548005"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sp>
        <p:nvSpPr>
          <p:cNvPr id="33" name="TextBox 32">
            <a:extLst>
              <a:ext uri="{FF2B5EF4-FFF2-40B4-BE49-F238E27FC236}">
                <a16:creationId xmlns:a16="http://schemas.microsoft.com/office/drawing/2014/main" id="{407C0A16-0DA8-4872-BF39-783CE1876A3A}"/>
              </a:ext>
            </a:extLst>
          </p:cNvPr>
          <p:cNvSpPr txBox="1"/>
          <p:nvPr/>
        </p:nvSpPr>
        <p:spPr>
          <a:xfrm>
            <a:off x="10814972" y="3557038"/>
            <a:ext cx="499732" cy="461665"/>
          </a:xfrm>
          <a:prstGeom prst="rect">
            <a:avLst/>
          </a:prstGeom>
          <a:solidFill>
            <a:schemeClr val="bg1"/>
          </a:solidFill>
        </p:spPr>
        <p:txBody>
          <a:bodyPr wrap="square" lIns="0" rIns="0" rtlCol="0">
            <a:spAutoFit/>
          </a:bodyPr>
          <a:lstStyle/>
          <a:p>
            <a:pPr algn="ctr"/>
            <a:r>
              <a:rPr lang="en-GB" sz="2400" dirty="0">
                <a:solidFill>
                  <a:srgbClr val="0055A4"/>
                </a:solidFill>
              </a:rPr>
              <a:t>_</a:t>
            </a:r>
          </a:p>
        </p:txBody>
      </p:sp>
      <p:pic>
        <p:nvPicPr>
          <p:cNvPr id="12" name="Picture 11" descr="A picture containing black, darkness&#10;&#10;Description automatically generated">
            <a:extLst>
              <a:ext uri="{FF2B5EF4-FFF2-40B4-BE49-F238E27FC236}">
                <a16:creationId xmlns:a16="http://schemas.microsoft.com/office/drawing/2014/main" id="{510E5B10-7CB0-46AA-A067-5AC37D055525}"/>
              </a:ext>
            </a:extLst>
          </p:cNvPr>
          <p:cNvPicPr>
            <a:picLocks noChangeAspect="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746339" y="250492"/>
            <a:ext cx="2089586" cy="1044793"/>
          </a:xfrm>
          <a:prstGeom prst="rect">
            <a:avLst/>
          </a:prstGeom>
        </p:spPr>
      </p:pic>
      <p:pic>
        <p:nvPicPr>
          <p:cNvPr id="40" name="Picture 39" descr="A picture containing black, darkness&#10;&#10;Description automatically generated">
            <a:extLst>
              <a:ext uri="{FF2B5EF4-FFF2-40B4-BE49-F238E27FC236}">
                <a16:creationId xmlns:a16="http://schemas.microsoft.com/office/drawing/2014/main" id="{E07A6010-1396-4C3D-8FF8-4CD6A9A7F96D}"/>
              </a:ext>
            </a:extLst>
          </p:cNvPr>
          <p:cNvPicPr>
            <a:picLocks noChangeAspect="1"/>
          </p:cNvPicPr>
          <p:nvPr/>
        </p:nvPicPr>
        <p:blipFill>
          <a:blip r:embed="rId2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flipH="1">
            <a:off x="4639774" y="216385"/>
            <a:ext cx="2089586" cy="1044793"/>
          </a:xfrm>
          <a:prstGeom prst="rect">
            <a:avLst/>
          </a:prstGeom>
        </p:spPr>
      </p:pic>
      <p:sp>
        <p:nvSpPr>
          <p:cNvPr id="42" name="TextBox 41">
            <a:extLst>
              <a:ext uri="{FF2B5EF4-FFF2-40B4-BE49-F238E27FC236}">
                <a16:creationId xmlns:a16="http://schemas.microsoft.com/office/drawing/2014/main" id="{203A7A68-E563-4F5F-97A5-3132F2396C6F}"/>
              </a:ext>
            </a:extLst>
          </p:cNvPr>
          <p:cNvSpPr txBox="1"/>
          <p:nvPr/>
        </p:nvSpPr>
        <p:spPr>
          <a:xfrm>
            <a:off x="5358149" y="342692"/>
            <a:ext cx="1148158" cy="646331"/>
          </a:xfrm>
          <a:prstGeom prst="rect">
            <a:avLst/>
          </a:prstGeom>
          <a:noFill/>
        </p:spPr>
        <p:txBody>
          <a:bodyPr wrap="square">
            <a:spAutoFit/>
          </a:bodyPr>
          <a:lstStyle/>
          <a:p>
            <a:r>
              <a:rPr kumimoji="0" lang="en-US" sz="3600" b="1" i="0" u="none" strike="noStrike" kern="1200" cap="none" spc="0" normalizeH="0" baseline="0" noProof="0" dirty="0">
                <a:ln>
                  <a:noFill/>
                </a:ln>
                <a:solidFill>
                  <a:schemeClr val="bg1"/>
                </a:solidFill>
                <a:effectLst/>
                <a:uLnTx/>
                <a:uFillTx/>
                <a:latin typeface="Century Gothic" panose="020F0302020204030204"/>
                <a:ea typeface="+mn-ea"/>
                <a:cs typeface="+mn-cs"/>
              </a:rPr>
              <a:t>[u]</a:t>
            </a:r>
            <a:endParaRPr lang="en-GB" sz="2000" b="1" dirty="0">
              <a:solidFill>
                <a:schemeClr val="bg1"/>
              </a:solidFill>
            </a:endParaRPr>
          </a:p>
        </p:txBody>
      </p:sp>
      <p:sp>
        <p:nvSpPr>
          <p:cNvPr id="43" name="TextBox 42">
            <a:extLst>
              <a:ext uri="{FF2B5EF4-FFF2-40B4-BE49-F238E27FC236}">
                <a16:creationId xmlns:a16="http://schemas.microsoft.com/office/drawing/2014/main" id="{F16BC9B1-A559-4E47-AC70-5592BFC70C84}"/>
              </a:ext>
            </a:extLst>
          </p:cNvPr>
          <p:cNvSpPr txBox="1"/>
          <p:nvPr/>
        </p:nvSpPr>
        <p:spPr>
          <a:xfrm>
            <a:off x="8070311" y="340318"/>
            <a:ext cx="1148158" cy="646331"/>
          </a:xfrm>
          <a:prstGeom prst="rect">
            <a:avLst/>
          </a:prstGeom>
          <a:noFill/>
        </p:spPr>
        <p:txBody>
          <a:bodyPr wrap="square">
            <a:spAutoFit/>
          </a:bodyPr>
          <a:lstStyle/>
          <a:p>
            <a:r>
              <a:rPr kumimoji="0" lang="en-US" sz="3600" b="1" i="0" u="none" strike="noStrike" kern="1200" cap="none" spc="0" normalizeH="0" baseline="0" noProof="0" dirty="0">
                <a:ln>
                  <a:noFill/>
                </a:ln>
                <a:solidFill>
                  <a:schemeClr val="bg1"/>
                </a:solidFill>
                <a:effectLst/>
                <a:uLnTx/>
                <a:uFillTx/>
                <a:latin typeface="Century Gothic" panose="020F0302020204030204"/>
                <a:ea typeface="+mn-ea"/>
                <a:cs typeface="+mn-cs"/>
              </a:rPr>
              <a:t>[</a:t>
            </a:r>
            <a:r>
              <a:rPr kumimoji="0" lang="en-US" sz="3600" b="1" i="0" u="none" strike="noStrike" kern="1200" cap="none" spc="0" normalizeH="0" baseline="0" noProof="0" dirty="0" err="1">
                <a:ln>
                  <a:noFill/>
                </a:ln>
                <a:solidFill>
                  <a:schemeClr val="bg1"/>
                </a:solidFill>
                <a:effectLst/>
                <a:uLnTx/>
                <a:uFillTx/>
                <a:latin typeface="Century Gothic" panose="020F0302020204030204"/>
                <a:ea typeface="+mn-ea"/>
                <a:cs typeface="+mn-cs"/>
              </a:rPr>
              <a:t>eu</a:t>
            </a:r>
            <a:r>
              <a:rPr kumimoji="0" lang="en-US" sz="3600" b="1" i="0" u="none" strike="noStrike" kern="1200" cap="none" spc="0" normalizeH="0" baseline="0" noProof="0" dirty="0">
                <a:ln>
                  <a:noFill/>
                </a:ln>
                <a:solidFill>
                  <a:schemeClr val="bg1"/>
                </a:solidFill>
                <a:effectLst/>
                <a:uLnTx/>
                <a:uFillTx/>
                <a:latin typeface="Century Gothic" panose="020F0302020204030204"/>
                <a:ea typeface="+mn-ea"/>
                <a:cs typeface="+mn-cs"/>
              </a:rPr>
              <a:t>]</a:t>
            </a:r>
            <a:endParaRPr lang="en-GB" sz="2000" b="1" dirty="0">
              <a:solidFill>
                <a:schemeClr val="bg1"/>
              </a:solidFill>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01B7C7B7-2D51-437A-BA04-655E529E03EF}"/>
              </a:ext>
            </a:extLst>
          </p:cNvPr>
          <p:cNvSpPr/>
          <p:nvPr/>
        </p:nvSpPr>
        <p:spPr>
          <a:xfrm>
            <a:off x="4181115" y="1226551"/>
            <a:ext cx="1662635"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9525">
                  <a:solidFill>
                    <a:prstClr val="white"/>
                  </a:solidFill>
                  <a:prstDash val="solid"/>
                </a:ln>
                <a:solidFill>
                  <a:srgbClr val="0055A4"/>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français</a:t>
            </a:r>
            <a:endParaRPr kumimoji="0" lang="en-US" sz="3000" b="1" i="0" u="none" strike="noStrike" kern="1200" cap="none" spc="0" normalizeH="0" baseline="0" noProof="0" dirty="0">
              <a:ln w="9525">
                <a:solidFill>
                  <a:prstClr val="white"/>
                </a:solidFill>
                <a:prstDash val="solid"/>
              </a:ln>
              <a:solidFill>
                <a:srgbClr val="0055A4"/>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B0EB4EAF-BFBA-4C41-93C8-EFD6A81F1C92}"/>
              </a:ext>
            </a:extLst>
          </p:cNvPr>
          <p:cNvSpPr txBox="1"/>
          <p:nvPr/>
        </p:nvSpPr>
        <p:spPr>
          <a:xfrm>
            <a:off x="4181115" y="182411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un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ordinateur</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BE65C579-D405-41C6-AA9C-15877EE2C939}"/>
              </a:ext>
            </a:extLst>
          </p:cNvPr>
          <p:cNvSpPr txBox="1"/>
          <p:nvPr/>
        </p:nvSpPr>
        <p:spPr>
          <a:xfrm>
            <a:off x="4181115" y="235980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un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vélo</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175148D1-3751-4E39-91D2-95599F04AE80}"/>
              </a:ext>
            </a:extLst>
          </p:cNvPr>
          <p:cNvSpPr txBox="1"/>
          <p:nvPr/>
        </p:nvSpPr>
        <p:spPr>
          <a:xfrm>
            <a:off x="4181115" y="2895501"/>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un livre</a:t>
            </a:r>
          </a:p>
        </p:txBody>
      </p:sp>
      <p:sp>
        <p:nvSpPr>
          <p:cNvPr id="13" name="TextBox 12">
            <a:extLst>
              <a:ext uri="{FF2B5EF4-FFF2-40B4-BE49-F238E27FC236}">
                <a16:creationId xmlns:a16="http://schemas.microsoft.com/office/drawing/2014/main" id="{1BBDB571-79A6-406E-8596-7024DD9FF185}"/>
              </a:ext>
            </a:extLst>
          </p:cNvPr>
          <p:cNvSpPr txBox="1"/>
          <p:nvPr/>
        </p:nvSpPr>
        <p:spPr>
          <a:xfrm>
            <a:off x="4181115" y="343119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une</a:t>
            </a: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a:t>
            </a: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voiture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58A6FC6-2F6A-4697-9DF8-6B5F572FD839}"/>
              </a:ext>
            </a:extLst>
          </p:cNvPr>
          <p:cNvSpPr txBox="1"/>
          <p:nvPr/>
        </p:nvSpPr>
        <p:spPr>
          <a:xfrm>
            <a:off x="4181115" y="4104956"/>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cher</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37BC165-DB44-40C2-9605-EF7150EACDF6}"/>
              </a:ext>
            </a:extLst>
          </p:cNvPr>
          <p:cNvSpPr txBox="1"/>
          <p:nvPr/>
        </p:nvSpPr>
        <p:spPr>
          <a:xfrm>
            <a:off x="4181115" y="4639692"/>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chère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4951F1F1-F219-49BE-8950-9D7B0ACB4963}"/>
              </a:ext>
            </a:extLst>
          </p:cNvPr>
          <p:cNvSpPr/>
          <p:nvPr/>
        </p:nvSpPr>
        <p:spPr>
          <a:xfrm>
            <a:off x="7400449" y="1158836"/>
            <a:ext cx="1531189" cy="55399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rPr>
              <a:t>anglais</a:t>
            </a:r>
            <a:endParaRPr kumimoji="0" lang="en-US" sz="3000" b="1" i="0" u="none" strike="noStrike" kern="1200" cap="none" spc="0" normalizeH="0" baseline="0" noProof="0" dirty="0">
              <a:ln w="9525">
                <a:solidFill>
                  <a:prstClr val="white"/>
                </a:solidFill>
                <a:prstDash val="solid"/>
              </a:ln>
              <a:solidFill>
                <a:srgbClr val="4472C4">
                  <a:lumMod val="50000"/>
                </a:srgbClr>
              </a:solidFill>
              <a:effectLst>
                <a:outerShdw blurRad="12700" dist="38100" dir="2700000" algn="tl" rotWithShape="0">
                  <a:srgbClr val="4472C4">
                    <a:lumMod val="60000"/>
                    <a:lumOff val="40000"/>
                  </a:srgbClr>
                </a:outerShdw>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0E754117-5116-4FA2-9A3D-6B04333D7BDF}"/>
              </a:ext>
            </a:extLst>
          </p:cNvPr>
          <p:cNvSpPr txBox="1"/>
          <p:nvPr/>
        </p:nvSpPr>
        <p:spPr>
          <a:xfrm>
            <a:off x="7400449" y="182861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 computer</a:t>
            </a:r>
          </a:p>
        </p:txBody>
      </p:sp>
      <p:sp>
        <p:nvSpPr>
          <p:cNvPr id="18" name="TextBox 17">
            <a:extLst>
              <a:ext uri="{FF2B5EF4-FFF2-40B4-BE49-F238E27FC236}">
                <a16:creationId xmlns:a16="http://schemas.microsoft.com/office/drawing/2014/main" id="{5FEAE7ED-3C1D-4A8C-8E5D-8D8509B6612C}"/>
              </a:ext>
            </a:extLst>
          </p:cNvPr>
          <p:cNvSpPr txBox="1"/>
          <p:nvPr/>
        </p:nvSpPr>
        <p:spPr>
          <a:xfrm>
            <a:off x="7400449" y="2358689"/>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 bike</a:t>
            </a:r>
          </a:p>
        </p:txBody>
      </p:sp>
      <p:sp>
        <p:nvSpPr>
          <p:cNvPr id="19" name="TextBox 18">
            <a:extLst>
              <a:ext uri="{FF2B5EF4-FFF2-40B4-BE49-F238E27FC236}">
                <a16:creationId xmlns:a16="http://schemas.microsoft.com/office/drawing/2014/main" id="{A5A5148B-DCBC-4F97-A43C-BA5021E3043C}"/>
              </a:ext>
            </a:extLst>
          </p:cNvPr>
          <p:cNvSpPr txBox="1"/>
          <p:nvPr/>
        </p:nvSpPr>
        <p:spPr>
          <a:xfrm>
            <a:off x="7400449" y="28887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 book</a:t>
            </a:r>
          </a:p>
        </p:txBody>
      </p:sp>
      <p:sp>
        <p:nvSpPr>
          <p:cNvPr id="20" name="TextBox 19">
            <a:extLst>
              <a:ext uri="{FF2B5EF4-FFF2-40B4-BE49-F238E27FC236}">
                <a16:creationId xmlns:a16="http://schemas.microsoft.com/office/drawing/2014/main" id="{DF023841-3292-4611-9706-EE7F66E194AD}"/>
              </a:ext>
            </a:extLst>
          </p:cNvPr>
          <p:cNvSpPr txBox="1"/>
          <p:nvPr/>
        </p:nvSpPr>
        <p:spPr>
          <a:xfrm>
            <a:off x="7400449" y="341883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 car</a:t>
            </a:r>
          </a:p>
        </p:txBody>
      </p:sp>
      <p:sp>
        <p:nvSpPr>
          <p:cNvPr id="21" name="TextBox 20">
            <a:extLst>
              <a:ext uri="{FF2B5EF4-FFF2-40B4-BE49-F238E27FC236}">
                <a16:creationId xmlns:a16="http://schemas.microsoft.com/office/drawing/2014/main" id="{90C13F40-21C3-4DB6-B91F-53BCD59E21C1}"/>
              </a:ext>
            </a:extLst>
          </p:cNvPr>
          <p:cNvSpPr txBox="1"/>
          <p:nvPr/>
        </p:nvSpPr>
        <p:spPr>
          <a:xfrm>
            <a:off x="7400449" y="4121593"/>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expensive, dear (m)</a:t>
            </a:r>
          </a:p>
        </p:txBody>
      </p:sp>
      <p:sp>
        <p:nvSpPr>
          <p:cNvPr id="22" name="TextBox 21">
            <a:extLst>
              <a:ext uri="{FF2B5EF4-FFF2-40B4-BE49-F238E27FC236}">
                <a16:creationId xmlns:a16="http://schemas.microsoft.com/office/drawing/2014/main" id="{A97267EE-710A-44D6-8877-50C48B5326DB}"/>
              </a:ext>
            </a:extLst>
          </p:cNvPr>
          <p:cNvSpPr txBox="1"/>
          <p:nvPr/>
        </p:nvSpPr>
        <p:spPr>
          <a:xfrm>
            <a:off x="7400449" y="465013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expensive, dear (f)</a:t>
            </a:r>
          </a:p>
        </p:txBody>
      </p:sp>
      <p:sp>
        <p:nvSpPr>
          <p:cNvPr id="23" name="TextBox 22">
            <a:extLst>
              <a:ext uri="{FF2B5EF4-FFF2-40B4-BE49-F238E27FC236}">
                <a16:creationId xmlns:a16="http://schemas.microsoft.com/office/drawing/2014/main" id="{694AE8C5-1F1B-41D2-9D9A-DB211D94B4BE}"/>
              </a:ext>
            </a:extLst>
          </p:cNvPr>
          <p:cNvSpPr txBox="1"/>
          <p:nvPr/>
        </p:nvSpPr>
        <p:spPr>
          <a:xfrm>
            <a:off x="4181115" y="5174428"/>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moderne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C4FEA48C-0C61-4386-A89B-320DE8B2C434}"/>
              </a:ext>
            </a:extLst>
          </p:cNvPr>
          <p:cNvSpPr txBox="1"/>
          <p:nvPr/>
        </p:nvSpPr>
        <p:spPr>
          <a:xfrm>
            <a:off x="7400449" y="5178675"/>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modern</a:t>
            </a:r>
          </a:p>
        </p:txBody>
      </p:sp>
      <p:sp>
        <p:nvSpPr>
          <p:cNvPr id="25" name="TextBox 24">
            <a:extLst>
              <a:ext uri="{FF2B5EF4-FFF2-40B4-BE49-F238E27FC236}">
                <a16:creationId xmlns:a16="http://schemas.microsoft.com/office/drawing/2014/main" id="{08168DB9-B180-402A-944B-8058F04D1FDC}"/>
              </a:ext>
            </a:extLst>
          </p:cNvPr>
          <p:cNvSpPr txBox="1"/>
          <p:nvPr/>
        </p:nvSpPr>
        <p:spPr>
          <a:xfrm>
            <a:off x="4181115" y="5709164"/>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srgbClr val="0055A4"/>
                </a:solidFill>
                <a:effectLst/>
                <a:uLnTx/>
                <a:uFillTx/>
                <a:latin typeface="Century Gothic" panose="020B0502020202020204" pitchFamily="34" charset="0"/>
                <a:ea typeface="+mn-ea"/>
                <a:cs typeface="+mn-cs"/>
              </a:rPr>
              <a:t>rapide</a:t>
            </a:r>
            <a:endPar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7C59EC68-8451-4E67-A729-9268635BE3F5}"/>
              </a:ext>
            </a:extLst>
          </p:cNvPr>
          <p:cNvSpPr txBox="1"/>
          <p:nvPr/>
        </p:nvSpPr>
        <p:spPr>
          <a:xfrm>
            <a:off x="7400449" y="5707217"/>
            <a:ext cx="408321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fast, quick</a:t>
            </a:r>
          </a:p>
        </p:txBody>
      </p:sp>
      <p:sp>
        <p:nvSpPr>
          <p:cNvPr id="29" name="TextBox 28">
            <a:extLst>
              <a:ext uri="{FF2B5EF4-FFF2-40B4-BE49-F238E27FC236}">
                <a16:creationId xmlns:a16="http://schemas.microsoft.com/office/drawing/2014/main" id="{1B2BFFE3-C1DE-4257-9D9A-280C715C0C07}"/>
              </a:ext>
            </a:extLst>
          </p:cNvPr>
          <p:cNvSpPr txBox="1"/>
          <p:nvPr/>
        </p:nvSpPr>
        <p:spPr>
          <a:xfrm>
            <a:off x="232132" y="4927133"/>
            <a:ext cx="19816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55A4"/>
                </a:solidFill>
                <a:effectLst/>
                <a:uLnTx/>
                <a:uFillTx/>
                <a:latin typeface="Century Gothic" panose="020F0302020204030204"/>
                <a:ea typeface="+mn-ea"/>
                <a:cs typeface="+mn-cs"/>
              </a:rPr>
              <a:t>adjective</a:t>
            </a:r>
          </a:p>
        </p:txBody>
      </p:sp>
      <p:sp>
        <p:nvSpPr>
          <p:cNvPr id="30" name="Left Brace 29">
            <a:extLst>
              <a:ext uri="{FF2B5EF4-FFF2-40B4-BE49-F238E27FC236}">
                <a16:creationId xmlns:a16="http://schemas.microsoft.com/office/drawing/2014/main" id="{EAB0A166-F50D-4684-856C-7C8C610AB6F0}"/>
              </a:ext>
            </a:extLst>
          </p:cNvPr>
          <p:cNvSpPr/>
          <p:nvPr/>
        </p:nvSpPr>
        <p:spPr>
          <a:xfrm>
            <a:off x="3206454" y="2050260"/>
            <a:ext cx="806769" cy="18169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5A4"/>
              </a:solidFill>
              <a:effectLst/>
              <a:uLnTx/>
              <a:uFillTx/>
              <a:latin typeface="Century Gothic" panose="020F0302020204030204"/>
              <a:ea typeface="+mn-ea"/>
              <a:cs typeface="+mn-cs"/>
            </a:endParaRPr>
          </a:p>
        </p:txBody>
      </p:sp>
      <p:sp>
        <p:nvSpPr>
          <p:cNvPr id="31" name="Left Brace 30">
            <a:extLst>
              <a:ext uri="{FF2B5EF4-FFF2-40B4-BE49-F238E27FC236}">
                <a16:creationId xmlns:a16="http://schemas.microsoft.com/office/drawing/2014/main" id="{8C0F65A6-AE60-480B-9F99-CCB63BAA3891}"/>
              </a:ext>
            </a:extLst>
          </p:cNvPr>
          <p:cNvSpPr/>
          <p:nvPr/>
        </p:nvSpPr>
        <p:spPr>
          <a:xfrm>
            <a:off x="3206454" y="4381955"/>
            <a:ext cx="806769" cy="181692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5A4"/>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D84D2F24-1A91-4A40-A70C-C3C02EED6FB1}"/>
              </a:ext>
            </a:extLst>
          </p:cNvPr>
          <p:cNvSpPr txBox="1"/>
          <p:nvPr/>
        </p:nvSpPr>
        <p:spPr>
          <a:xfrm>
            <a:off x="97903" y="2324120"/>
            <a:ext cx="40832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article/determiner </a:t>
            </a:r>
            <a:br>
              <a:rPr kumimoji="0" lang="en-US"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br>
            <a:r>
              <a:rPr kumimoji="0" lang="en-US" sz="3000" b="0" i="0" u="none" strike="noStrike" kern="1200" cap="none" spc="0" normalizeH="0" baseline="0" noProof="0" dirty="0">
                <a:ln>
                  <a:noFill/>
                </a:ln>
                <a:solidFill>
                  <a:srgbClr val="0055A4"/>
                </a:solidFill>
                <a:effectLst/>
                <a:uLnTx/>
                <a:uFillTx/>
                <a:latin typeface="Century Gothic" panose="020B0502020202020204" pitchFamily="34" charset="0"/>
                <a:ea typeface="+mn-ea"/>
                <a:cs typeface="+mn-cs"/>
              </a:rPr>
              <a:t>+ noun </a:t>
            </a:r>
          </a:p>
        </p:txBody>
      </p:sp>
      <p:pic>
        <p:nvPicPr>
          <p:cNvPr id="28" name="Picture 2" descr="Gis Computer Glenn Rolla Clip Art">
            <a:extLst>
              <a:ext uri="{FF2B5EF4-FFF2-40B4-BE49-F238E27FC236}">
                <a16:creationId xmlns:a16="http://schemas.microsoft.com/office/drawing/2014/main" id="{DA51C76D-269B-4365-B7ED-3F0C02E8839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012555" y="1558940"/>
            <a:ext cx="951564" cy="6660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Velorouge Clip Art">
            <a:extLst>
              <a:ext uri="{FF2B5EF4-FFF2-40B4-BE49-F238E27FC236}">
                <a16:creationId xmlns:a16="http://schemas.microsoft.com/office/drawing/2014/main" id="{BE9B4C65-BF98-47C7-AAB1-9E5DD140372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013161" y="2310748"/>
            <a:ext cx="902139" cy="5539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Road Runner Clip Art">
            <a:extLst>
              <a:ext uri="{FF2B5EF4-FFF2-40B4-BE49-F238E27FC236}">
                <a16:creationId xmlns:a16="http://schemas.microsoft.com/office/drawing/2014/main" id="{EF4F0F0B-667E-4954-901B-3F490011DC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974724" y="3527928"/>
            <a:ext cx="1197113" cy="46288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EEC3B876-BB38-4E7D-8FC4-3ED9F5D72F5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3265" y="2885045"/>
            <a:ext cx="752035" cy="553999"/>
          </a:xfrm>
          <a:prstGeom prst="rect">
            <a:avLst/>
          </a:prstGeom>
        </p:spPr>
      </p:pic>
    </p:spTree>
    <p:extLst>
      <p:ext uri="{BB962C8B-B14F-4D97-AF65-F5344CB8AC3E}">
        <p14:creationId xmlns:p14="http://schemas.microsoft.com/office/powerpoint/2010/main" val="31301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Vocab - un ordinateu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Vocab - un vélo.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5" name="Vocab - un livre.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Vocab - une voiture.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7" name="Vocab - cher.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7" name="Vocab - cher.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8" name="Vocab - moderne.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9" name="Vocab - rapide.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1" nodeType="click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2"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19"/>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2" nodeType="clickEffect">
                                  <p:stCondLst>
                                    <p:cond delay="0"/>
                                  </p:stCondLst>
                                  <p:childTnLst>
                                    <p:set>
                                      <p:cBhvr>
                                        <p:cTn id="114" dur="1" fill="hold">
                                          <p:stCondLst>
                                            <p:cond delay="0"/>
                                          </p:stCondLst>
                                        </p:cTn>
                                        <p:tgtEl>
                                          <p:spTgt spid="1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20"/>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2" nodeType="clickEffect">
                                  <p:stCondLst>
                                    <p:cond delay="0"/>
                                  </p:stCondLst>
                                  <p:childTnLst>
                                    <p:set>
                                      <p:cBhvr>
                                        <p:cTn id="122" dur="1" fill="hold">
                                          <p:stCondLst>
                                            <p:cond delay="0"/>
                                          </p:stCondLst>
                                        </p:cTn>
                                        <p:tgtEl>
                                          <p:spTgt spid="2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2" nodeType="clickEffect">
                                  <p:stCondLst>
                                    <p:cond delay="0"/>
                                  </p:stCondLst>
                                  <p:childTnLst>
                                    <p:set>
                                      <p:cBhvr>
                                        <p:cTn id="126" dur="1" fill="hold">
                                          <p:stCondLst>
                                            <p:cond delay="0"/>
                                          </p:stCondLst>
                                        </p:cTn>
                                        <p:tgtEl>
                                          <p:spTgt spid="1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1" nodeType="clickEffect">
                                  <p:stCondLst>
                                    <p:cond delay="0"/>
                                  </p:stCondLst>
                                  <p:childTnLst>
                                    <p:set>
                                      <p:cBhvr>
                                        <p:cTn id="130" dur="1" fill="hold">
                                          <p:stCondLst>
                                            <p:cond delay="0"/>
                                          </p:stCondLst>
                                        </p:cTn>
                                        <p:tgtEl>
                                          <p:spTgt spid="17"/>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xit" presetSubtype="0" fill="hold" grpId="1" nodeType="clickEffect">
                                  <p:stCondLst>
                                    <p:cond delay="0"/>
                                  </p:stCondLst>
                                  <p:childTnLst>
                                    <p:set>
                                      <p:cBhvr>
                                        <p:cTn id="134" dur="1" fill="hold">
                                          <p:stCondLst>
                                            <p:cond delay="0"/>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2" nodeType="clickEffect">
                                  <p:stCondLst>
                                    <p:cond delay="0"/>
                                  </p:stCondLst>
                                  <p:childTnLst>
                                    <p:set>
                                      <p:cBhvr>
                                        <p:cTn id="138" dur="1" fill="hold">
                                          <p:stCondLst>
                                            <p:cond delay="0"/>
                                          </p:stCondLst>
                                        </p:cTn>
                                        <p:tgtEl>
                                          <p:spTgt spid="21"/>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xit" presetSubtype="0" fill="hold" grpId="1" nodeType="clickEffect">
                                  <p:stCondLst>
                                    <p:cond delay="0"/>
                                  </p:stCondLst>
                                  <p:childTnLst>
                                    <p:set>
                                      <p:cBhvr>
                                        <p:cTn id="142" dur="1" fill="hold">
                                          <p:stCondLst>
                                            <p:cond delay="0"/>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2" nodeType="clickEffect">
                                  <p:stCondLst>
                                    <p:cond delay="0"/>
                                  </p:stCondLst>
                                  <p:childTnLst>
                                    <p:set>
                                      <p:cBhvr>
                                        <p:cTn id="146" dur="1" fill="hold">
                                          <p:stCondLst>
                                            <p:cond delay="0"/>
                                          </p:stCondLst>
                                        </p:cTn>
                                        <p:tgtEl>
                                          <p:spTgt spid="26"/>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xit" presetSubtype="0" fill="hold" grpId="2" nodeType="clickEffect">
                                  <p:stCondLst>
                                    <p:cond delay="0"/>
                                  </p:stCondLst>
                                  <p:childTnLst>
                                    <p:set>
                                      <p:cBhvr>
                                        <p:cTn id="150" dur="1" fill="hold">
                                          <p:stCondLst>
                                            <p:cond delay="0"/>
                                          </p:stCondLst>
                                        </p:cTn>
                                        <p:tgtEl>
                                          <p:spTgt spid="22"/>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1" nodeType="clickEffect">
                                  <p:stCondLst>
                                    <p:cond delay="0"/>
                                  </p:stCondLst>
                                  <p:childTnLst>
                                    <p:set>
                                      <p:cBhvr>
                                        <p:cTn id="154" dur="1" fill="hold">
                                          <p:stCondLst>
                                            <p:cond delay="0"/>
                                          </p:stCondLst>
                                        </p:cTn>
                                        <p:tgtEl>
                                          <p:spTgt spid="22"/>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18"/>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2" nodeType="clickEffect">
                                  <p:stCondLst>
                                    <p:cond delay="0"/>
                                  </p:stCondLst>
                                  <p:childTnLst>
                                    <p:set>
                                      <p:cBhvr>
                                        <p:cTn id="16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4" grpId="0"/>
      <p:bldP spid="24" grpId="1"/>
      <p:bldP spid="24" grpId="2"/>
      <p:bldP spid="25" grpId="0"/>
      <p:bldP spid="26" grpId="0"/>
      <p:bldP spid="26" grpId="1"/>
      <p:bldP spid="26" grpId="2"/>
      <p:bldP spid="29" grpId="0"/>
      <p:bldP spid="30" grpId="0" animBg="1"/>
      <p:bldP spid="31" grpId="0" animBg="1"/>
      <p:bldP spid="32" grpId="0"/>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LDP_French_Powerpoint_Template</Template>
  <TotalTime>768</TotalTime>
  <Words>6170</Words>
  <Application>Microsoft Office PowerPoint</Application>
  <PresentationFormat>Widescreen</PresentationFormat>
  <Paragraphs>881</Paragraphs>
  <Slides>38</Slides>
  <Notes>38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5" baseType="lpstr">
      <vt:lpstr>Arial</vt:lpstr>
      <vt:lpstr>Calibri</vt:lpstr>
      <vt:lpstr>Century Gothic</vt:lpstr>
      <vt:lpstr>Gill Sans Ultra Bold</vt:lpstr>
      <vt:lpstr>Tw Cen MT</vt:lpstr>
      <vt:lpstr>NCELP_German_2022</vt:lpstr>
      <vt:lpstr>Bitmap Image</vt:lpstr>
      <vt:lpstr>PowerPoint Presentation</vt:lpstr>
      <vt:lpstr>u</vt:lpstr>
      <vt:lpstr>u</vt:lpstr>
      <vt:lpstr>u</vt:lpstr>
      <vt:lpstr>u</vt:lpstr>
      <vt:lpstr>u</vt:lpstr>
      <vt:lpstr>u</vt:lpstr>
      <vt:lpstr>Phonétique  </vt:lpstr>
      <vt:lpstr>Vocabulaire</vt:lpstr>
      <vt:lpstr>Using the verb avoir</vt:lpstr>
      <vt:lpstr>Léa a un message !</vt:lpstr>
      <vt:lpstr>Asking questions</vt:lpstr>
      <vt:lpstr>Statement or question?</vt:lpstr>
      <vt:lpstr>Un dialogue français</vt:lpstr>
      <vt:lpstr>Un dialogue français</vt:lpstr>
      <vt:lpstr>L’alphabet</vt:lpstr>
      <vt:lpstr>L’alphabet</vt:lpstr>
      <vt:lpstr>SPELLING BEE</vt:lpstr>
      <vt:lpstr>Comment ça s'écrit ?</vt:lpstr>
      <vt:lpstr>Comment ça s'écrit ?</vt:lpstr>
      <vt:lpstr>PowerPoint Presentation</vt:lpstr>
      <vt:lpstr>ou</vt:lpstr>
      <vt:lpstr>ou</vt:lpstr>
      <vt:lpstr>ou</vt:lpstr>
      <vt:lpstr>ou</vt:lpstr>
      <vt:lpstr>ou</vt:lpstr>
      <vt:lpstr>ou</vt:lpstr>
      <vt:lpstr>Phonétique</vt:lpstr>
      <vt:lpstr>Vocabulaire (1/3)</vt:lpstr>
      <vt:lpstr>Vocabulaire (2/3)</vt:lpstr>
      <vt:lpstr>Vocabulaire (2/3)</vt:lpstr>
      <vt:lpstr>Révisions : être</vt:lpstr>
      <vt:lpstr>Position of adjectives</vt:lpstr>
      <vt:lpstr>J’ai… ?</vt:lpstr>
      <vt:lpstr>Un dialogue</vt:lpstr>
      <vt:lpstr>Écris !</vt:lpstr>
      <vt:lpstr>Écris !</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31</cp:revision>
  <dcterms:created xsi:type="dcterms:W3CDTF">2023-05-20T20:06:41Z</dcterms:created>
  <dcterms:modified xsi:type="dcterms:W3CDTF">2023-09-06T13:43:45Z</dcterms:modified>
</cp:coreProperties>
</file>