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264" r:id="rId2"/>
    <p:sldId id="320" r:id="rId3"/>
    <p:sldId id="321" r:id="rId4"/>
    <p:sldId id="357" r:id="rId5"/>
    <p:sldId id="358" r:id="rId6"/>
    <p:sldId id="407" r:id="rId7"/>
    <p:sldId id="408" r:id="rId8"/>
    <p:sldId id="268" r:id="rId9"/>
    <p:sldId id="324" r:id="rId10"/>
    <p:sldId id="396" r:id="rId11"/>
    <p:sldId id="372" r:id="rId12"/>
    <p:sldId id="405" r:id="rId13"/>
    <p:sldId id="294" r:id="rId14"/>
    <p:sldId id="406" r:id="rId15"/>
    <p:sldId id="409" r:id="rId16"/>
    <p:sldId id="410" r:id="rId17"/>
    <p:sldId id="412" r:id="rId18"/>
    <p:sldId id="411" r:id="rId19"/>
    <p:sldId id="284" r:id="rId20"/>
    <p:sldId id="257" r:id="rId21"/>
    <p:sldId id="326" r:id="rId22"/>
    <p:sldId id="327" r:id="rId23"/>
    <p:sldId id="260" r:id="rId24"/>
    <p:sldId id="261" r:id="rId25"/>
    <p:sldId id="389" r:id="rId26"/>
    <p:sldId id="259" r:id="rId27"/>
    <p:sldId id="283" r:id="rId28"/>
    <p:sldId id="414" r:id="rId29"/>
    <p:sldId id="413" r:id="rId30"/>
    <p:sldId id="322" r:id="rId31"/>
    <p:sldId id="323" r:id="rId32"/>
    <p:sldId id="415" r:id="rId33"/>
    <p:sldId id="262" r:id="rId34"/>
    <p:sldId id="295" r:id="rId35"/>
    <p:sldId id="386" r:id="rId36"/>
    <p:sldId id="336" r:id="rId37"/>
    <p:sldId id="337" r:id="rId38"/>
    <p:sldId id="339" r:id="rId39"/>
    <p:sldId id="272" r:id="rId40"/>
    <p:sldId id="271" r:id="rId41"/>
    <p:sldId id="392" r:id="rId42"/>
    <p:sldId id="499" r:id="rId43"/>
    <p:sldId id="500" r:id="rId44"/>
    <p:sldId id="274" r:id="rId45"/>
    <p:sldId id="501" r:id="rId46"/>
    <p:sldId id="330"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5A4"/>
    <a:srgbClr val="EF4136"/>
    <a:srgbClr val="BADEFF"/>
    <a:srgbClr val="EBF5FF"/>
    <a:srgbClr val="EFF7FF"/>
    <a:srgbClr val="0055A5"/>
    <a:srgbClr val="FFCC00"/>
    <a:srgbClr val="FFF6D4"/>
    <a:srgbClr val="FFEEAB"/>
    <a:srgbClr val="3D3C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8978" autoAdjust="0"/>
  </p:normalViewPr>
  <p:slideViewPr>
    <p:cSldViewPr snapToGrid="0">
      <p:cViewPr varScale="1">
        <p:scale>
          <a:sx n="75" d="100"/>
          <a:sy n="75" d="100"/>
        </p:scale>
        <p:origin x="1812" y="60"/>
      </p:cViewPr>
      <p:guideLst/>
    </p:cSldViewPr>
  </p:slideViewPr>
  <p:notesTextViewPr>
    <p:cViewPr>
      <p:scale>
        <a:sx n="3" d="2"/>
        <a:sy n="3" d="2"/>
      </p:scale>
      <p:origin x="0" y="0"/>
    </p:cViewPr>
  </p:notesTextViewPr>
  <p:sorterViewPr>
    <p:cViewPr varScale="1">
      <p:scale>
        <a:sx n="100" d="100"/>
        <a:sy n="100" d="100"/>
      </p:scale>
      <p:origin x="0" y="-46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06/09/2023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a:t>
            </a: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t>
            </a:r>
            <a:r>
              <a:rPr lang="en-GB" b="1" dirty="0"/>
              <a: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0" dirty="0"/>
              <a:t>first</a:t>
            </a:r>
            <a:r>
              <a:rPr lang="en-GB" b="0" baseline="0" dirty="0"/>
              <a:t>, second and third person singular forms of</a:t>
            </a:r>
            <a:r>
              <a:rPr lang="en-GB" b="0" dirty="0"/>
              <a:t> </a:t>
            </a:r>
            <a:r>
              <a:rPr lang="fr-FR" sz="1200" b="0" i="1" noProof="0" dirty="0">
                <a:solidFill>
                  <a:prstClr val="white"/>
                </a:solidFill>
                <a:latin typeface="Calibri" panose="020F0502020204030204" pitchFamily="34" charset="0"/>
              </a:rPr>
              <a:t>avoir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Introduction of </a:t>
            </a:r>
            <a:r>
              <a:rPr lang="fr-FR" sz="1200" b="0" i="1" noProof="0" dirty="0">
                <a:solidFill>
                  <a:prstClr val="white"/>
                </a:solidFill>
                <a:latin typeface="Calibri" panose="020F0502020204030204" pitchFamily="34" charset="0"/>
                <a:cs typeface="Calibri" panose="020F0502020204030204" pitchFamily="34" charset="0"/>
              </a:rPr>
              <a:t>ce</a:t>
            </a:r>
            <a:r>
              <a:rPr lang="en-GB" sz="1200" b="0" i="1" dirty="0">
                <a:solidFill>
                  <a:prstClr val="white"/>
                </a:solidFill>
                <a:latin typeface="Calibri" panose="020F0502020204030204" pitchFamily="34" charset="0"/>
                <a:cs typeface="Calibri" panose="020F0502020204030204" pitchFamily="34" charset="0"/>
              </a:rPr>
              <a:t> </a:t>
            </a:r>
            <a:r>
              <a:rPr lang="en-GB" sz="1200" b="0" i="0" dirty="0">
                <a:solidFill>
                  <a:prstClr val="white"/>
                </a:solidFill>
                <a:latin typeface="Calibri" panose="020F0502020204030204" pitchFamily="34" charset="0"/>
                <a:cs typeface="Calibri" panose="020F0502020204030204" pitchFamily="34" charset="0"/>
              </a:rPr>
              <a:t>+ </a:t>
            </a:r>
            <a:r>
              <a:rPr lang="en-GB" sz="1200" b="0" i="1" dirty="0" err="1">
                <a:solidFill>
                  <a:prstClr val="white"/>
                </a:solidFill>
                <a:latin typeface="Calibri" panose="020F0502020204030204" pitchFamily="34" charset="0"/>
                <a:cs typeface="Calibri" panose="020F0502020204030204" pitchFamily="34" charset="0"/>
              </a:rPr>
              <a:t>est</a:t>
            </a:r>
            <a:r>
              <a:rPr lang="en-GB" sz="1200" b="0" i="1" dirty="0">
                <a:solidFill>
                  <a:prstClr val="white"/>
                </a:solidFill>
                <a:latin typeface="Calibri" panose="020F0502020204030204" pitchFamily="34" charset="0"/>
                <a:cs typeface="Calibri" panose="020F0502020204030204" pitchFamily="34" charset="0"/>
              </a:rPr>
              <a:t> </a:t>
            </a:r>
            <a:r>
              <a:rPr lang="en-GB" sz="1200" b="0" i="0" dirty="0">
                <a:solidFill>
                  <a:prstClr val="white"/>
                </a:solidFill>
                <a:latin typeface="Calibri" panose="020F0502020204030204" pitchFamily="34" charset="0"/>
                <a:cs typeface="Calibri" panose="020F0502020204030204" pitchFamily="34" charset="0"/>
              </a:rPr>
              <a:t> contraction </a:t>
            </a:r>
            <a:r>
              <a:rPr lang="fr-FR" sz="1200" b="0" i="1" noProof="0" dirty="0">
                <a:solidFill>
                  <a:prstClr val="white"/>
                </a:solidFill>
                <a:latin typeface="Calibri" panose="020F0502020204030204" pitchFamily="34" charset="0"/>
                <a:cs typeface="Calibri" panose="020F0502020204030204" pitchFamily="34" charset="0"/>
              </a:rPr>
              <a:t>c’est</a:t>
            </a:r>
            <a:endParaRPr lang="fr-FR" sz="1200" b="0" i="0" noProof="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1.1.3</a:t>
            </a:r>
            <a:r>
              <a:rPr lang="en-GB" sz="1200" b="1" i="0" u="none" strike="noStrike" kern="1200" cap="none" baseline="0" dirty="0">
                <a:solidFill>
                  <a:schemeClr val="tx1"/>
                </a:solidFill>
                <a:effectLst/>
                <a:latin typeface="+mn-lt"/>
                <a:ea typeface="Calibri"/>
                <a:cs typeface="Calibri"/>
                <a:sym typeface="Calibri"/>
              </a:rPr>
              <a:t> (introduce) </a:t>
            </a:r>
            <a:r>
              <a:rPr lang="fr-FR" sz="1200" b="0" i="0" u="none" strike="noStrike" kern="1200" cap="none" baseline="0" dirty="0">
                <a:solidFill>
                  <a:schemeClr val="tx1"/>
                </a:solidFill>
                <a:effectLst/>
                <a:latin typeface="+mn-lt"/>
                <a:ea typeface="Calibri"/>
                <a:cs typeface="Calibri"/>
                <a:sym typeface="Calibri"/>
              </a:rPr>
              <a:t>a [8], ai [8], avoir [8], ce (c') [12], animal [1002], chambre [633], chien [1744], chose [125], idée [239], portable [4002], règle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baseline="0" dirty="0">
                <a:solidFill>
                  <a:schemeClr val="tx1"/>
                </a:solidFill>
                <a:effectLst/>
                <a:latin typeface="+mn-lt"/>
                <a:ea typeface="Calibri"/>
                <a:cs typeface="Calibri"/>
                <a:sym typeface="Calibri"/>
              </a:rPr>
              <a:t> [488], bon [94], un</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baseline="0" dirty="0">
                <a:solidFill>
                  <a:schemeClr val="tx1"/>
                </a:solidFill>
                <a:effectLst/>
                <a:latin typeface="+mn-lt"/>
                <a:ea typeface="Calibri"/>
                <a:cs typeface="Calibri"/>
                <a:sym typeface="Calibri"/>
              </a:rPr>
              <a:t> [3], une [3], qui [14]</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The additional English meanings of the following words have been added to Quizlet since the creation of this resource: chambre: bedroom, </a:t>
            </a:r>
            <a:r>
              <a:rPr lang="en-US" b="0" i="1" dirty="0">
                <a:solidFill>
                  <a:srgbClr val="000000"/>
                </a:solidFill>
                <a:effectLst/>
                <a:latin typeface="Arial" panose="020B0604020202020204" pitchFamily="34" charset="0"/>
              </a:rPr>
              <a:t>(hotel) room</a:t>
            </a:r>
            <a:endParaRPr lang="en-GB" sz="1200" b="0" i="1" dirty="0">
              <a:solidFill>
                <a:schemeClr val="dk1"/>
              </a:solidFill>
              <a:latin typeface="+mn-lt"/>
              <a:ea typeface="Calibri"/>
              <a:cs typeface="Calibri"/>
              <a:sym typeface="Calibri"/>
            </a:endParaRP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a:t>
            </a:fld>
            <a:endParaRPr lang="en-GB"/>
          </a:p>
        </p:txBody>
      </p:sp>
    </p:spTree>
    <p:extLst>
      <p:ext uri="{BB962C8B-B14F-4D97-AF65-F5344CB8AC3E}">
        <p14:creationId xmlns:p14="http://schemas.microsoft.com/office/powerpoint/2010/main" val="3553743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Introduction to the –t liaison.</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Timing: 3 minutes for 6 slides</a:t>
            </a:r>
          </a:p>
          <a:p>
            <a:pPr marL="0" lvl="0" indent="0" algn="l" rtl="0">
              <a:spcBef>
                <a:spcPts val="0"/>
              </a:spcBef>
              <a:spcAft>
                <a:spcPts val="0"/>
              </a:spcAft>
              <a:buNone/>
            </a:pPr>
            <a:endParaRPr lang="en-GB" b="1" i="0" dirty="0"/>
          </a:p>
          <a:p>
            <a:pPr marL="0" lvl="0" indent="0" algn="l" rtl="0">
              <a:spcBef>
                <a:spcPts val="0"/>
              </a:spcBef>
              <a:spcAft>
                <a:spcPts val="0"/>
              </a:spcAft>
              <a:buNone/>
            </a:pPr>
            <a:r>
              <a:rPr lang="en-GB" b="1" i="0" dirty="0"/>
              <a:t>Aim:</a:t>
            </a:r>
            <a:r>
              <a:rPr lang="en-GB" b="0" i="0" dirty="0"/>
              <a:t> to introduce the concept of t-liaison before a vowel with </a:t>
            </a:r>
            <a:r>
              <a:rPr lang="en-GB" b="0" i="1" dirty="0" err="1"/>
              <a:t>c’est</a:t>
            </a:r>
            <a:r>
              <a:rPr lang="en-GB" b="0" i="1" dirty="0"/>
              <a:t>.</a:t>
            </a:r>
          </a:p>
          <a:p>
            <a:pPr marL="0" lvl="0" indent="0" algn="l" rtl="0">
              <a:spcBef>
                <a:spcPts val="0"/>
              </a:spcBef>
              <a:spcAft>
                <a:spcPts val="0"/>
              </a:spcAft>
              <a:buNone/>
            </a:pPr>
            <a:endParaRPr lang="en-GB" b="0" i="1" dirty="0"/>
          </a:p>
          <a:p>
            <a:pPr marL="0" lvl="0" indent="0" algn="l" rtl="0">
              <a:spcBef>
                <a:spcPts val="0"/>
              </a:spcBef>
              <a:spcAft>
                <a:spcPts val="0"/>
              </a:spcAft>
              <a:buNone/>
            </a:pPr>
            <a:r>
              <a:rPr lang="en-GB" b="1" i="0" dirty="0"/>
              <a:t>Procedure:</a:t>
            </a:r>
          </a:p>
          <a:p>
            <a:pPr marL="0" lvl="0" indent="0" algn="l" rtl="0">
              <a:spcBef>
                <a:spcPts val="0"/>
              </a:spcBef>
              <a:spcAft>
                <a:spcPts val="0"/>
              </a:spcAft>
              <a:buNone/>
            </a:pPr>
            <a:r>
              <a:rPr lang="en-GB" b="0" i="0" dirty="0"/>
              <a:t>1. Listen and repeat.</a:t>
            </a:r>
            <a:endParaRPr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793665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Timing: 3 minutes for 6 slides</a:t>
            </a:r>
          </a:p>
          <a:p>
            <a:pPr marL="0" lvl="0" indent="0" algn="l" rtl="0">
              <a:spcBef>
                <a:spcPts val="0"/>
              </a:spcBef>
              <a:spcAft>
                <a:spcPts val="0"/>
              </a:spcAft>
              <a:buNone/>
            </a:pPr>
            <a:endParaRPr lang="en-GB" b="1" i="0" dirty="0"/>
          </a:p>
          <a:p>
            <a:pPr marL="0" lvl="0" indent="0" algn="l" rtl="0">
              <a:spcBef>
                <a:spcPts val="0"/>
              </a:spcBef>
              <a:spcAft>
                <a:spcPts val="0"/>
              </a:spcAft>
              <a:buNone/>
            </a:pPr>
            <a:r>
              <a:rPr lang="en-GB" b="1" i="0" dirty="0"/>
              <a:t>Aim:</a:t>
            </a:r>
            <a:r>
              <a:rPr lang="en-GB" b="0" i="0" dirty="0"/>
              <a:t> to introduce the concept of t-liaison before a vowel with </a:t>
            </a:r>
            <a:r>
              <a:rPr lang="en-GB" b="0" i="1" dirty="0" err="1"/>
              <a:t>c’est</a:t>
            </a:r>
            <a:r>
              <a:rPr lang="en-GB" b="0" i="1" dirty="0"/>
              <a:t>.</a:t>
            </a:r>
          </a:p>
          <a:p>
            <a:pPr marL="0" lvl="0" indent="0" algn="l" rtl="0">
              <a:spcBef>
                <a:spcPts val="0"/>
              </a:spcBef>
              <a:spcAft>
                <a:spcPts val="0"/>
              </a:spcAft>
              <a:buNone/>
            </a:pPr>
            <a:endParaRPr lang="en-GB" b="0" i="1" dirty="0"/>
          </a:p>
          <a:p>
            <a:pPr marL="0" lvl="0" indent="0" algn="l" rtl="0">
              <a:spcBef>
                <a:spcPts val="0"/>
              </a:spcBef>
              <a:spcAft>
                <a:spcPts val="0"/>
              </a:spcAft>
              <a:buNone/>
            </a:pPr>
            <a:r>
              <a:rPr lang="en-GB" b="1" i="0" dirty="0"/>
              <a:t>Procedure:</a:t>
            </a:r>
          </a:p>
          <a:p>
            <a:pPr marL="228600" lvl="0" indent="-228600" algn="l" rtl="0">
              <a:spcBef>
                <a:spcPts val="0"/>
              </a:spcBef>
              <a:spcAft>
                <a:spcPts val="0"/>
              </a:spcAft>
              <a:buAutoNum type="arabicPeriod"/>
            </a:pPr>
            <a:r>
              <a:rPr lang="en-GB" b="0" i="0" dirty="0"/>
              <a:t>Listen and repeat.</a:t>
            </a:r>
          </a:p>
          <a:p>
            <a:pPr marL="228600" lvl="0" indent="-228600" algn="l" rtl="0">
              <a:spcBef>
                <a:spcPts val="0"/>
              </a:spcBef>
              <a:spcAft>
                <a:spcPts val="0"/>
              </a:spcAft>
              <a:buAutoNum type="arabicPeriod"/>
            </a:pPr>
            <a:r>
              <a:rPr lang="en-GB" b="0" i="0" dirty="0"/>
              <a:t>Highlight that this sounds like one word, rather than two</a:t>
            </a:r>
            <a:endParaRPr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53879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endParaRPr lang="en-GB" i="0" baseline="0" dirty="0"/>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558094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endParaRPr lang="en-GB" i="0" baseline="0" dirty="0"/>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41716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endParaRPr lang="en-GB" i="0" baseline="0" dirty="0"/>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79974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endParaRPr lang="en-GB" i="0" baseline="0" dirty="0"/>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354870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endParaRPr lang="en-GB" i="0" baseline="0" dirty="0"/>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5416675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Timing: 5 minutes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Aim: </a:t>
            </a:r>
            <a:r>
              <a:rPr lang="en-GB" b="0" i="0" baseline="0" dirty="0"/>
              <a:t>To detect the presence or absence of a t-liaison with </a:t>
            </a:r>
            <a:r>
              <a:rPr lang="en-GB" b="0" i="1" baseline="0" dirty="0" err="1"/>
              <a:t>c’est</a:t>
            </a:r>
            <a:r>
              <a:rPr lang="en-GB" b="0" i="0" baseline="0" dirty="0"/>
              <a:t>, and connect this with meaning.</a:t>
            </a:r>
            <a:endParaRPr lang="en-GB" b="1" i="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endParaRPr lang="en-GB" i="0" baseline="0" dirty="0"/>
          </a:p>
          <a:p>
            <a:pPr marL="228600" lvl="0" indent="-228600" algn="l" rtl="0">
              <a:spcBef>
                <a:spcPts val="0"/>
              </a:spcBef>
              <a:spcAft>
                <a:spcPts val="0"/>
              </a:spcAft>
              <a:buAutoNum type="arabicPeriod"/>
            </a:pPr>
            <a:r>
              <a:rPr lang="en-GB" i="0" dirty="0"/>
              <a:t>Check students understand the task instructions. They have not encountered </a:t>
            </a:r>
            <a:r>
              <a:rPr lang="en-GB" sz="1200" i="1" dirty="0" err="1">
                <a:solidFill>
                  <a:schemeClr val="accent5">
                    <a:lumMod val="50000"/>
                  </a:schemeClr>
                </a:solidFill>
                <a:latin typeface="Century Gothic" panose="020B0502020202020204" pitchFamily="34" charset="0"/>
              </a:rPr>
              <a:t>écoute</a:t>
            </a:r>
            <a:r>
              <a:rPr lang="en-GB" sz="1200" dirty="0">
                <a:solidFill>
                  <a:schemeClr val="accent5">
                    <a:lumMod val="50000"/>
                  </a:schemeClr>
                </a:solidFill>
                <a:latin typeface="Century Gothic" panose="020B0502020202020204" pitchFamily="34" charset="0"/>
              </a:rPr>
              <a:t> before. Explain that this is the short form of </a:t>
            </a:r>
            <a:r>
              <a:rPr kumimoji="0" lang="en-GB" sz="2000" b="0"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écouter</a:t>
            </a:r>
            <a:r>
              <a:rPr kumimoji="0" lang="en-GB" sz="20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which they met in week 1, and that they will encounter this in task instructions in the weeks to come.</a:t>
            </a:r>
          </a:p>
          <a:p>
            <a:pPr marL="228600" lvl="0" indent="-228600" algn="l" rtl="0">
              <a:spcBef>
                <a:spcPts val="0"/>
              </a:spcBef>
              <a:spcAft>
                <a:spcPts val="0"/>
              </a:spcAft>
              <a:buAutoNum type="arabicPeriod"/>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Students write 1-6.</a:t>
            </a:r>
          </a:p>
          <a:p>
            <a:pPr marL="228600" lvl="0" indent="-228600" algn="l" rtl="0">
              <a:spcBef>
                <a:spcPts val="0"/>
              </a:spcBef>
              <a:spcAft>
                <a:spcPts val="0"/>
              </a:spcAft>
              <a:buAutoNum type="arabicPeriod"/>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Click on a button to hear a form of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c’est</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followed by a beep. </a:t>
            </a:r>
          </a:p>
          <a:p>
            <a:pPr marL="228600" lvl="0" indent="-228600" algn="l" rtl="0">
              <a:spcBef>
                <a:spcPts val="0"/>
              </a:spcBef>
              <a:spcAft>
                <a:spcPts val="0"/>
              </a:spcAft>
              <a:buAutoNum type="arabicPeriod"/>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Based on the presence or absence of a liaison, students decide what comes next. Remind them it is the presence or absence of a -t- sound that will give them this information – they won’t be able to tell the answer from the picture!</a:t>
            </a:r>
          </a:p>
          <a:p>
            <a:pPr marL="228600" lvl="0" indent="-228600" algn="l" rtl="0">
              <a:spcBef>
                <a:spcPts val="0"/>
              </a:spcBef>
              <a:spcAft>
                <a:spcPts val="0"/>
              </a:spcAft>
              <a:buAutoNum type="arabicPeriod"/>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Click to check.</a:t>
            </a:r>
          </a:p>
          <a:p>
            <a:pPr marL="0" lvl="0" indent="0" algn="l" rtl="0">
              <a:spcBef>
                <a:spcPts val="0"/>
              </a:spcBef>
              <a:spcAft>
                <a:spcPts val="0"/>
              </a:spcAft>
              <a:buNone/>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lvl="0" indent="0" algn="l" rtl="0">
              <a:spcBef>
                <a:spcPts val="0"/>
              </a:spcBef>
              <a:spcAft>
                <a:spcPts val="0"/>
              </a:spcAft>
              <a:buNone/>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Transcript</a:t>
            </a:r>
          </a:p>
          <a:p>
            <a:pPr marL="0" lvl="0" indent="0" algn="l" rtl="0">
              <a:spcBef>
                <a:spcPts val="0"/>
              </a:spcBef>
              <a:spcAft>
                <a:spcPts val="0"/>
              </a:spcAft>
              <a:buNone/>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C’est</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[grand].</a:t>
            </a:r>
          </a:p>
          <a:p>
            <a:pPr marL="0" lvl="0" indent="0" algn="l" rtl="0">
              <a:spcBef>
                <a:spcPts val="0"/>
              </a:spcBef>
              <a:spcAft>
                <a:spcPts val="0"/>
              </a:spcAft>
              <a:buNone/>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C’est</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une</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chambre</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lvl="0" indent="0" algn="l" rtl="0">
              <a:spcBef>
                <a:spcPts val="0"/>
              </a:spcBef>
              <a:spcAft>
                <a:spcPts val="0"/>
              </a:spcAft>
              <a:buNone/>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C’est</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[petit].</a:t>
            </a:r>
          </a:p>
          <a:p>
            <a:pPr marL="0" lvl="0" indent="0" algn="l" rtl="0">
              <a:spcBef>
                <a:spcPts val="0"/>
              </a:spcBef>
              <a:spcAft>
                <a:spcPts val="0"/>
              </a:spcAft>
              <a:buNone/>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C’est</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[un portable].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C’est</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une</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chose].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6.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C’est</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[triste].</a:t>
            </a:r>
            <a:endParaRPr lang="en-GB" i="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b="0" i="0" dirty="0">
                <a:solidFill>
                  <a:srgbClr val="222222"/>
                </a:solidFill>
                <a:effectLst/>
                <a:latin typeface="Georgia" panose="02040502050405020303" pitchFamily="18" charset="0"/>
              </a:rPr>
              <a:t>pentagone [&gt;5000], </a:t>
            </a:r>
            <a:r>
              <a:rPr lang="fr-FR" b="0" i="0" dirty="0">
                <a:solidFill>
                  <a:srgbClr val="000000"/>
                </a:solidFill>
                <a:effectLst/>
                <a:latin typeface="-apple-system"/>
              </a:rPr>
              <a:t>hexagone [&gt;5000]</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141730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 Spoken production of sentences with </a:t>
            </a:r>
            <a:r>
              <a:rPr lang="en-GB" i="1" dirty="0" err="1"/>
              <a:t>c’est</a:t>
            </a:r>
            <a:r>
              <a:rPr lang="en-GB" i="0" dirty="0"/>
              <a:t>, to practise presence and absence of a liaison.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a:t>Working in pairs, students take turns to say what they see.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a:t>For numbers 1-6 on this slide, students say </a:t>
            </a:r>
            <a:r>
              <a:rPr lang="en-GB" b="0" i="1" baseline="0" dirty="0" err="1"/>
              <a:t>C’est</a:t>
            </a:r>
            <a:r>
              <a:rPr lang="en-GB" b="0" i="1" baseline="0" dirty="0"/>
              <a:t> </a:t>
            </a:r>
            <a:r>
              <a:rPr lang="en-GB" b="0" i="0" baseline="0" dirty="0"/>
              <a:t>+ </a:t>
            </a:r>
            <a:r>
              <a:rPr lang="en-GB" b="0" i="1" baseline="0" dirty="0"/>
              <a:t>un(e) </a:t>
            </a:r>
            <a:r>
              <a:rPr lang="en-GB" b="0" i="0" baseline="0" dirty="0"/>
              <a:t>+ noun. Remind students of the liaison.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Answers (slide 1/2)</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err="1"/>
              <a:t>C’est</a:t>
            </a:r>
            <a:r>
              <a:rPr lang="en-GB" b="0" i="0" baseline="0" dirty="0"/>
              <a:t> </a:t>
            </a:r>
            <a:r>
              <a:rPr lang="en-GB" b="0" i="0" baseline="0" dirty="0" err="1"/>
              <a:t>une</a:t>
            </a:r>
            <a:r>
              <a:rPr lang="en-GB" b="0" i="0" baseline="0" dirty="0"/>
              <a:t> </a:t>
            </a:r>
            <a:r>
              <a:rPr lang="en-GB" b="0" i="0" baseline="0" dirty="0" err="1"/>
              <a:t>règle</a:t>
            </a:r>
            <a:r>
              <a:rPr lang="en-GB" b="0" i="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err="1"/>
              <a:t>C’est</a:t>
            </a:r>
            <a:r>
              <a:rPr lang="en-GB" b="0" i="0" baseline="0" dirty="0"/>
              <a:t> </a:t>
            </a:r>
            <a:r>
              <a:rPr lang="en-GB" b="0" i="0" baseline="0" dirty="0" err="1"/>
              <a:t>une</a:t>
            </a:r>
            <a:r>
              <a:rPr lang="en-GB" b="0" i="0" baseline="0" dirty="0"/>
              <a:t> chambre.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err="1"/>
              <a:t>C’est</a:t>
            </a:r>
            <a:r>
              <a:rPr lang="en-GB" b="0" i="0" baseline="0" dirty="0"/>
              <a:t> </a:t>
            </a:r>
            <a:r>
              <a:rPr lang="en-GB" b="0" i="0" baseline="0" dirty="0" err="1"/>
              <a:t>une</a:t>
            </a:r>
            <a:r>
              <a:rPr lang="en-GB" b="0" i="0" baseline="0" dirty="0"/>
              <a:t> idée.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err="1"/>
              <a:t>C’est</a:t>
            </a:r>
            <a:r>
              <a:rPr lang="en-GB" b="0" i="0" baseline="0" dirty="0"/>
              <a:t> un portable.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err="1"/>
              <a:t>C’est</a:t>
            </a:r>
            <a:r>
              <a:rPr lang="en-GB" b="0" i="0" baseline="0" dirty="0"/>
              <a:t> un </a:t>
            </a:r>
            <a:r>
              <a:rPr lang="en-GB" b="0" i="0" baseline="0" dirty="0" err="1"/>
              <a:t>chien</a:t>
            </a:r>
            <a:r>
              <a:rPr lang="en-GB" b="0" i="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err="1"/>
              <a:t>C’est</a:t>
            </a:r>
            <a:r>
              <a:rPr lang="en-GB" b="0" i="0" baseline="0" dirty="0"/>
              <a:t> un animal.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5493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[e]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je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a:t>
            </a:r>
            <a:r>
              <a:rPr lang="en-GB" b="0" baseline="0" dirty="0"/>
              <a:t> </a:t>
            </a:r>
            <a:r>
              <a:rPr lang="en-GB" b="0" dirty="0"/>
              <a:t>point to oneself.</a:t>
            </a:r>
            <a:br>
              <a:rPr lang="en-GB" baseline="0" dirty="0"/>
            </a:br>
            <a:r>
              <a:rPr lang="en-GB" baseline="0" dirty="0"/>
              <a:t>4. Roll back the animations and work through 1-3 again, but this time, dropping your voice completely to listen carefully to the students saying the </a:t>
            </a:r>
            <a:r>
              <a:rPr lang="en-GB" b="1" dirty="0"/>
              <a:t>[e] </a:t>
            </a:r>
            <a:r>
              <a:rPr lang="en-GB" baseline="0" dirty="0"/>
              <a:t>sound, pronouncing </a:t>
            </a:r>
            <a:r>
              <a:rPr lang="en-GB" b="0" baseline="0" dirty="0"/>
              <a:t>”</a:t>
            </a:r>
            <a:r>
              <a:rPr lang="en-GB" b="1" baseline="0" dirty="0"/>
              <a:t>je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je </a:t>
            </a:r>
            <a:r>
              <a:rPr lang="en-GB" baseline="0" dirty="0"/>
              <a:t>[22].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939005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3 minutes for sequence of six verbs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to introduce the verb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avoir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more explicitly.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Calibri"/>
                <a:sym typeface="Calibri"/>
              </a:rPr>
              <a:t>A</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voir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is one of the 25 most frequently used verbs in French. All 25 most frequent verbs will be introduced early on using the same format. Both long form (infinitive) and short form (3</a:t>
            </a:r>
            <a:r>
              <a:rPr kumimoji="0" lang="en-GB"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rd</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avoir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SSC [a].</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French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French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  </a:t>
            </a:r>
          </a:p>
          <a:p>
            <a:endParaRPr lang="en-GB" dirty="0"/>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807647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 again.</a:t>
            </a:r>
            <a:endParaRPr dirty="0"/>
          </a:p>
          <a:p>
            <a:pPr marL="457200" marR="0" lvl="0" indent="-228600" algn="l" rtl="0">
              <a:lnSpc>
                <a:spcPct val="100000"/>
              </a:lnSpc>
              <a:spcBef>
                <a:spcPts val="0"/>
              </a:spcBef>
              <a:spcAft>
                <a:spcPts val="0"/>
              </a:spcAft>
              <a:buSzPts val="1400"/>
              <a:buNone/>
            </a:pPr>
            <a:endParaRPr dirty="0"/>
          </a:p>
        </p:txBody>
      </p:sp>
      <p:sp>
        <p:nvSpPr>
          <p:cNvPr id="60" name="Google Shape;6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81739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short form in a sentence.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978605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long form in a sentence. </a:t>
            </a:r>
            <a:endParaRPr/>
          </a:p>
          <a:p>
            <a:pPr marL="457200" marR="0" lvl="0" indent="-228600" algn="l" rtl="0">
              <a:lnSpc>
                <a:spcPct val="100000"/>
              </a:lnSpc>
              <a:spcBef>
                <a:spcPts val="0"/>
              </a:spcBef>
              <a:spcAft>
                <a:spcPts val="0"/>
              </a:spcAft>
              <a:buSzPts val="1400"/>
              <a:buNone/>
            </a:pPr>
            <a:endParaRPr/>
          </a:p>
        </p:txBody>
      </p:sp>
      <p:sp>
        <p:nvSpPr>
          <p:cNvPr id="80" name="Google Shape;8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948636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533380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1" name="Google Shape;1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90398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p>
        </p:txBody>
      </p:sp>
      <p:sp>
        <p:nvSpPr>
          <p:cNvPr id="4" name="Slide Number Placeholder 3"/>
          <p:cNvSpPr>
            <a:spLocks noGrp="1"/>
          </p:cNvSpPr>
          <p:nvPr>
            <p:ph type="sldNum" sz="quarter" idx="10"/>
          </p:nvPr>
        </p:nvSpPr>
        <p:spPr/>
        <p:txBody>
          <a:bodyPr/>
          <a:lstStyle/>
          <a:p>
            <a:fld id="{051212F4-EB5A-464B-92EC-DACFCB1CC2CD}" type="slidenum">
              <a:rPr lang="en-GB" smtClean="0"/>
              <a:t>26</a:t>
            </a:fld>
            <a:endParaRPr lang="en-GB"/>
          </a:p>
        </p:txBody>
      </p:sp>
    </p:spTree>
    <p:extLst>
      <p:ext uri="{BB962C8B-B14F-4D97-AF65-F5344CB8AC3E}">
        <p14:creationId xmlns:p14="http://schemas.microsoft.com/office/powerpoint/2010/main" val="12276530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Timing: 5 minutes</a:t>
            </a:r>
          </a:p>
          <a:p>
            <a:pPr marL="0" indent="0">
              <a:buNone/>
            </a:pPr>
            <a:endParaRPr lang="en-GB" b="1" dirty="0"/>
          </a:p>
          <a:p>
            <a:pPr marL="0" indent="0">
              <a:buNone/>
            </a:pPr>
            <a:r>
              <a:rPr lang="en-GB" b="1" dirty="0"/>
              <a:t>Aim</a:t>
            </a:r>
            <a:r>
              <a:rPr lang="en-GB" b="0" dirty="0"/>
              <a:t>: to connect the written form of the first and third person singular forms of </a:t>
            </a:r>
            <a:r>
              <a:rPr lang="en-GB" b="0" i="1" dirty="0" err="1"/>
              <a:t>avoir</a:t>
            </a:r>
            <a:r>
              <a:rPr lang="en-GB" b="0" i="1" dirty="0"/>
              <a:t> </a:t>
            </a:r>
            <a:r>
              <a:rPr lang="en-GB" b="0" i="0" dirty="0"/>
              <a:t>with their meanings.</a:t>
            </a:r>
          </a:p>
          <a:p>
            <a:pPr marL="0" indent="0">
              <a:buNone/>
            </a:pPr>
            <a:endParaRPr lang="en-GB" b="0" i="0" dirty="0"/>
          </a:p>
          <a:p>
            <a:pPr marL="0" indent="0">
              <a:buNone/>
            </a:pPr>
            <a:r>
              <a:rPr lang="en-GB" b="1" i="0" dirty="0"/>
              <a:t>Procedure:</a:t>
            </a:r>
          </a:p>
          <a:p>
            <a:pPr marL="228600" indent="-228600">
              <a:buAutoNum type="arabicPeriod"/>
            </a:pPr>
            <a:r>
              <a:rPr lang="en-GB" dirty="0"/>
              <a:t>Explain, if necessary, that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Léa</a:t>
            </a:r>
            <a:r>
              <a:rPr lang="en-GB" dirty="0"/>
              <a:t> is writing about herself in the first person, whereas she is talking about Amir using the third person. </a:t>
            </a:r>
          </a:p>
          <a:p>
            <a:pPr marL="228600" indent="-228600">
              <a:buAutoNum type="arabicPeriod"/>
            </a:pPr>
            <a:r>
              <a:rPr lang="en-GB" dirty="0"/>
              <a:t>Students sketch a grid in their books with the column headers ‘</a:t>
            </a:r>
            <a:r>
              <a:rPr lang="en-GB" dirty="0" err="1"/>
              <a:t>L</a:t>
            </a:r>
            <a:r>
              <a:rPr lang="en-GB" baseline="0" dirty="0" err="1"/>
              <a:t>éa</a:t>
            </a:r>
            <a:r>
              <a:rPr lang="en-GB" baseline="0" dirty="0"/>
              <a:t>’ and ‘Amir’.</a:t>
            </a:r>
          </a:p>
          <a:p>
            <a:pPr marL="228600" indent="-228600">
              <a:buAutoNum type="arabicPeriod"/>
            </a:pPr>
            <a:r>
              <a:rPr lang="en-GB" baseline="0" dirty="0"/>
              <a:t>Students complete their tables by writing English nouns in the appropriate columns. Remind </a:t>
            </a:r>
            <a:r>
              <a:rPr lang="en-GB" dirty="0"/>
              <a:t>students that it is the </a:t>
            </a:r>
            <a:r>
              <a:rPr lang="en-GB" b="1" dirty="0"/>
              <a:t>form of the verb</a:t>
            </a:r>
            <a:r>
              <a:rPr lang="en-GB" b="0" dirty="0"/>
              <a:t> that will give them the necessary information. NB: m</a:t>
            </a:r>
            <a:r>
              <a:rPr lang="en-GB" dirty="0"/>
              <a:t>asculine and feminine nouns are equally distributed</a:t>
            </a:r>
            <a:r>
              <a:rPr lang="en-GB" baseline="0" dirty="0"/>
              <a:t> between </a:t>
            </a:r>
            <a:r>
              <a:rPr lang="en-GB" baseline="0" dirty="0" err="1"/>
              <a:t>Léa</a:t>
            </a:r>
            <a:r>
              <a:rPr lang="en-GB" baseline="0" dirty="0"/>
              <a:t> and Amir to avoid any potential for the incorrect supposition at any point on the part of the student that the indefinite article is the key to the answer here.</a:t>
            </a:r>
          </a:p>
          <a:p>
            <a:pPr marL="228600" indent="-228600">
              <a:buAutoNum type="arabicPeriod"/>
            </a:pPr>
            <a:r>
              <a:rPr lang="en-GB" baseline="0" dirty="0"/>
              <a:t>Click for answers.</a:t>
            </a:r>
            <a:endParaRPr lang="en-GB" sz="1200" b="1" i="0" u="none" strike="noStrike" kern="1200" baseline="0" dirty="0">
              <a:solidFill>
                <a:schemeClr val="tx1"/>
              </a:solidFill>
              <a:effectLst/>
              <a:latin typeface="+mn-lt"/>
              <a:ea typeface="+mn-ea"/>
              <a:cs typeface="+mn-cs"/>
            </a:endParaRPr>
          </a:p>
          <a:p>
            <a:endParaRPr lang="fr-FR"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cognates used (1 is the most frequent word in French): </a:t>
            </a:r>
            <a:br>
              <a:rPr lang="en-GB" baseline="0" dirty="0"/>
            </a:br>
            <a:r>
              <a:rPr lang="en-GB" sz="1200" b="0" dirty="0">
                <a:solidFill>
                  <a:schemeClr val="accent5">
                    <a:lumMod val="50000"/>
                  </a:schemeClr>
                </a:solidFill>
                <a:latin typeface="Century Gothic" panose="020B0502020202020204" pitchFamily="34" charset="0"/>
              </a:rPr>
              <a:t>poster</a:t>
            </a:r>
            <a:r>
              <a:rPr lang="en-GB" b="1" baseline="0" dirty="0"/>
              <a:t> </a:t>
            </a:r>
            <a:r>
              <a:rPr lang="en-GB" b="0" baseline="0" dirty="0"/>
              <a:t>[3011], message [792]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70726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Timing: 8 minutes</a:t>
            </a:r>
          </a:p>
          <a:p>
            <a:pPr marL="0" indent="0">
              <a:buNone/>
            </a:pPr>
            <a:endParaRPr lang="en-GB" b="1" baseline="0" dirty="0"/>
          </a:p>
          <a:p>
            <a:pPr marL="0" indent="0">
              <a:buNone/>
            </a:pPr>
            <a:r>
              <a:rPr lang="en-GB" b="1" baseline="0" dirty="0"/>
              <a:t>Aim: </a:t>
            </a:r>
            <a:r>
              <a:rPr lang="en-GB" b="0" baseline="0" dirty="0"/>
              <a:t>Written recall of this week’s vocabulary.</a:t>
            </a:r>
            <a:endParaRPr lang="en-GB" b="1" baseline="0" dirty="0"/>
          </a:p>
          <a:p>
            <a:pPr marL="0" indent="0">
              <a:buNone/>
            </a:pPr>
            <a:endParaRPr lang="en-GB" b="1" baseline="0" dirty="0"/>
          </a:p>
          <a:p>
            <a:r>
              <a:rPr lang="fr-FR" sz="1200" b="1" i="0" u="none" strike="noStrike" kern="1200" dirty="0" err="1">
                <a:solidFill>
                  <a:schemeClr val="tx1"/>
                </a:solidFill>
                <a:effectLst/>
                <a:latin typeface="+mn-lt"/>
                <a:ea typeface="+mn-ea"/>
                <a:cs typeface="+mn-cs"/>
              </a:rPr>
              <a:t>Procedure</a:t>
            </a:r>
            <a:r>
              <a:rPr lang="fr-FR" sz="1200" b="1" i="0" u="none" strike="noStrike" kern="1200" dirty="0">
                <a:solidFill>
                  <a:schemeClr val="tx1"/>
                </a:solidFill>
                <a:effectLst/>
                <a:latin typeface="+mn-lt"/>
                <a:ea typeface="+mn-ea"/>
                <a:cs typeface="+mn-cs"/>
              </a:rPr>
              <a:t>:</a:t>
            </a:r>
          </a:p>
          <a:p>
            <a:pPr marL="228600" indent="-228600">
              <a:buAutoNum type="arabicPeriod"/>
            </a:pPr>
            <a:r>
              <a:rPr lang="fr-FR" sz="1200" b="0" i="0" u="none" strike="noStrike" kern="1200" dirty="0">
                <a:solidFill>
                  <a:schemeClr val="tx1"/>
                </a:solidFill>
                <a:effectLst/>
                <a:latin typeface="+mn-lt"/>
                <a:ea typeface="+mn-ea"/>
                <a:cs typeface="+mn-cs"/>
              </a:rPr>
              <a:t>Students write sentences beginning with </a:t>
            </a:r>
            <a:r>
              <a:rPr lang="fr-FR" sz="1200" b="0" i="1" u="none" strike="noStrike" kern="1200" dirty="0">
                <a:solidFill>
                  <a:schemeClr val="tx1"/>
                </a:solidFill>
                <a:effectLst/>
                <a:latin typeface="+mn-lt"/>
                <a:ea typeface="+mn-ea"/>
                <a:cs typeface="+mn-cs"/>
              </a:rPr>
              <a:t>j’ai  </a:t>
            </a:r>
            <a:r>
              <a:rPr lang="fr-FR" sz="1200" b="0" i="0" u="none" strike="noStrike" kern="1200" dirty="0">
                <a:solidFill>
                  <a:schemeClr val="tx1"/>
                </a:solidFill>
                <a:effectLst/>
                <a:latin typeface="+mn-lt"/>
                <a:ea typeface="+mn-ea"/>
                <a:cs typeface="+mn-cs"/>
              </a:rPr>
              <a:t>… and </a:t>
            </a:r>
            <a:r>
              <a:rPr lang="fr-FR" sz="1200" b="0" i="1" u="none" strike="noStrike" kern="1200" dirty="0">
                <a:solidFill>
                  <a:schemeClr val="tx1"/>
                </a:solidFill>
                <a:effectLst/>
                <a:latin typeface="+mn-lt"/>
                <a:ea typeface="+mn-ea"/>
                <a:cs typeface="+mn-cs"/>
              </a:rPr>
              <a:t>Il a</a:t>
            </a:r>
            <a:r>
              <a:rPr lang="fr-FR" sz="1200" b="0" i="0" u="none" strike="noStrike" kern="1200" dirty="0">
                <a:solidFill>
                  <a:schemeClr val="tx1"/>
                </a:solidFill>
                <a:effectLst/>
                <a:latin typeface="+mn-lt"/>
                <a:ea typeface="+mn-ea"/>
                <a:cs typeface="+mn-cs"/>
              </a:rPr>
              <a:t>…</a:t>
            </a:r>
          </a:p>
          <a:p>
            <a:pPr marL="228600" indent="-228600">
              <a:buAutoNum type="arabicPeriod"/>
            </a:pPr>
            <a:r>
              <a:rPr lang="fr-FR" sz="1200" b="0" i="0" u="none" strike="noStrike" kern="1200" dirty="0">
                <a:solidFill>
                  <a:schemeClr val="tx1"/>
                </a:solidFill>
                <a:effectLst/>
                <a:latin typeface="+mn-lt"/>
                <a:ea typeface="+mn-ea"/>
                <a:cs typeface="+mn-cs"/>
              </a:rPr>
              <a:t>Click to check.</a:t>
            </a:r>
          </a:p>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35597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t>
            </a:r>
            <a:r>
              <a:rPr lang="en-GB" b="1" dirty="0"/>
              <a: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dirty="0"/>
              <a:t> </a:t>
            </a:r>
            <a:r>
              <a:rPr lang="en-GB" b="0" dirty="0"/>
              <a:t>first</a:t>
            </a:r>
            <a:r>
              <a:rPr lang="en-GB" b="0" baseline="0" dirty="0"/>
              <a:t>, second and third person singular forms of</a:t>
            </a:r>
            <a:r>
              <a:rPr lang="en-GB" b="0" dirty="0"/>
              <a:t> </a:t>
            </a:r>
            <a:r>
              <a:rPr lang="en-GB" sz="1200" b="0" i="1" dirty="0" err="1">
                <a:solidFill>
                  <a:prstClr val="white"/>
                </a:solidFill>
                <a:latin typeface="Calibri" panose="020F0502020204030204" pitchFamily="34" charset="0"/>
              </a:rPr>
              <a:t>avoir</a:t>
            </a:r>
            <a:endParaRPr lang="en-GB" sz="1200" b="0" i="1" dirty="0">
              <a:solidFill>
                <a:prstClr val="white"/>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Introduction of indefinite articles and gender</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1.1.3</a:t>
            </a:r>
            <a:r>
              <a:rPr lang="en-GB" sz="1200" b="1" i="0" u="none" strike="noStrike" kern="1200" cap="none" baseline="0" dirty="0">
                <a:solidFill>
                  <a:schemeClr val="tx1"/>
                </a:solidFill>
                <a:effectLst/>
                <a:latin typeface="+mn-lt"/>
                <a:ea typeface="Calibri"/>
                <a:cs typeface="Calibri"/>
                <a:sym typeface="Calibri"/>
              </a:rPr>
              <a:t> (introduce) </a:t>
            </a:r>
            <a:r>
              <a:rPr lang="fr-FR" sz="1200" b="0" i="0" u="none" strike="noStrike" kern="1200" cap="none" baseline="0" dirty="0">
                <a:solidFill>
                  <a:schemeClr val="tx1"/>
                </a:solidFill>
                <a:effectLst/>
                <a:latin typeface="+mn-lt"/>
                <a:ea typeface="Calibri"/>
                <a:cs typeface="Calibri"/>
                <a:sym typeface="Calibri"/>
              </a:rPr>
              <a:t>a [8], ai [8], avoir [8], ce (c') [12], animal [1002], chambre [633], chien [1744], chose [125], idée [239], portable [4002], règle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baseline="0" dirty="0">
                <a:solidFill>
                  <a:schemeClr val="tx1"/>
                </a:solidFill>
                <a:effectLst/>
                <a:latin typeface="+mn-lt"/>
                <a:ea typeface="Calibri"/>
                <a:cs typeface="Calibri"/>
                <a:sym typeface="Calibri"/>
              </a:rPr>
              <a:t> [488], bon [94], un</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baseline="0" dirty="0">
                <a:solidFill>
                  <a:schemeClr val="tx1"/>
                </a:solidFill>
                <a:effectLst/>
                <a:latin typeface="+mn-lt"/>
                <a:ea typeface="Calibri"/>
                <a:cs typeface="Calibri"/>
                <a:sym typeface="Calibri"/>
              </a:rPr>
              <a:t> [3], une [3], qui [14]</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The additional English meanings of the following words have been added to Quizlet since the creation of this resource: chambre: bedroom, </a:t>
            </a:r>
            <a:r>
              <a:rPr lang="en-US" b="0" i="1" dirty="0">
                <a:solidFill>
                  <a:srgbClr val="000000"/>
                </a:solidFill>
                <a:effectLst/>
                <a:latin typeface="Arial" panose="020B0604020202020204" pitchFamily="34" charset="0"/>
              </a:rPr>
              <a:t>(hotel) room</a:t>
            </a:r>
            <a:endParaRPr lang="en-GB" sz="1200" b="0" i="1" dirty="0">
              <a:solidFill>
                <a:schemeClr val="dk1"/>
              </a:solidFill>
              <a:latin typeface="+mn-lt"/>
              <a:ea typeface="Calibri"/>
              <a:cs typeface="Calibri"/>
              <a:sym typeface="Calibri"/>
            </a:endParaRP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29</a:t>
            </a:fld>
            <a:endParaRPr lang="en-GB"/>
          </a:p>
        </p:txBody>
      </p:sp>
    </p:spTree>
    <p:extLst>
      <p:ext uri="{BB962C8B-B14F-4D97-AF65-F5344CB8AC3E}">
        <p14:creationId xmlns:p14="http://schemas.microsoft.com/office/powerpoint/2010/main" val="773171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978094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[au]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gauche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 point to</a:t>
            </a:r>
            <a:r>
              <a:rPr lang="en-GB" b="0" baseline="0" dirty="0"/>
              <a:t> the students’ left (teacher’s right!) to indicate this direction</a:t>
            </a:r>
            <a:r>
              <a:rPr lang="en-GB" b="0" dirty="0"/>
              <a:t>.</a:t>
            </a:r>
            <a:br>
              <a:rPr lang="en-GB" b="0" baseline="0" dirty="0"/>
            </a:br>
            <a:r>
              <a:rPr lang="en-GB" baseline="0" dirty="0"/>
              <a:t>4. Roll back the animations and work through 1-3 again, but this time, dropping your voice completely to listen carefully to the students saying the </a:t>
            </a:r>
            <a:r>
              <a:rPr lang="en-GB" b="1" dirty="0"/>
              <a:t>[au] </a:t>
            </a:r>
            <a:r>
              <a:rPr lang="en-GB" baseline="0" dirty="0"/>
              <a:t>sound, pronouncing </a:t>
            </a:r>
            <a:r>
              <a:rPr lang="en-GB" b="0" baseline="0" dirty="0"/>
              <a:t>”</a:t>
            </a:r>
            <a:r>
              <a:rPr lang="en-GB" b="1" baseline="0" dirty="0"/>
              <a:t>gauche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gauche </a:t>
            </a:r>
            <a:r>
              <a:rPr lang="en-GB" baseline="0" dirty="0"/>
              <a:t>[607].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887501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020532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726654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[au] </a:t>
            </a:r>
            <a:r>
              <a:rPr lang="en-GB" baseline="0" dirty="0"/>
              <a:t>and then the </a:t>
            </a:r>
            <a:r>
              <a:rPr lang="en-GB" b="1" baseline="0" dirty="0"/>
              <a:t>source</a:t>
            </a:r>
            <a:r>
              <a:rPr lang="en-GB" baseline="0" dirty="0"/>
              <a:t> word again ‘</a:t>
            </a:r>
            <a:r>
              <a:rPr lang="en-GB" b="1" baseline="0" dirty="0"/>
              <a:t>gauche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gauche </a:t>
            </a:r>
            <a:r>
              <a:rPr lang="en-GB" baseline="0" dirty="0"/>
              <a:t>[607]; </a:t>
            </a:r>
            <a:r>
              <a:rPr lang="en-GB" b="1" baseline="0" dirty="0" err="1"/>
              <a:t>aussi</a:t>
            </a:r>
            <a:r>
              <a:rPr lang="en-GB" baseline="0" dirty="0"/>
              <a:t> [44]; </a:t>
            </a:r>
            <a:r>
              <a:rPr lang="en-GB" b="1" baseline="0" dirty="0"/>
              <a:t>faux </a:t>
            </a:r>
            <a:r>
              <a:rPr lang="en-GB" b="0" baseline="0" dirty="0"/>
              <a:t>[555]</a:t>
            </a:r>
            <a:r>
              <a:rPr lang="en-GB" baseline="0" dirty="0"/>
              <a:t> </a:t>
            </a:r>
            <a:r>
              <a:rPr lang="en-GB" b="1" baseline="0" dirty="0"/>
              <a:t>bateau</a:t>
            </a:r>
            <a:r>
              <a:rPr lang="en-GB" baseline="0" dirty="0"/>
              <a:t> [1278]; </a:t>
            </a:r>
            <a:r>
              <a:rPr lang="en-GB" b="1" baseline="0" dirty="0"/>
              <a:t>beau</a:t>
            </a:r>
            <a:r>
              <a:rPr lang="en-GB" baseline="0" dirty="0"/>
              <a:t> [393]; </a:t>
            </a:r>
            <a:r>
              <a:rPr lang="en-GB" b="1" baseline="0" dirty="0" err="1"/>
              <a:t>eau</a:t>
            </a:r>
            <a:r>
              <a:rPr lang="en-GB" baseline="0" dirty="0"/>
              <a:t> [475]</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602774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br>
              <a:rPr lang="en-GB" baseline="0" dirty="0"/>
            </a:br>
            <a:br>
              <a:rPr lang="en-GB" baseline="0" dirty="0"/>
            </a:br>
            <a:br>
              <a:rPr lang="en-GB" baseline="0"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360189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166321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p>
          <a:p>
            <a:endParaRPr lang="en-GB" b="1" dirty="0"/>
          </a:p>
          <a:p>
            <a:r>
              <a:rPr lang="en-GB" b="1" dirty="0"/>
              <a:t>Aim: </a:t>
            </a:r>
            <a:r>
              <a:rPr lang="en-GB" dirty="0"/>
              <a:t>Aural identification of SSC [au] in sentences.</a:t>
            </a:r>
          </a:p>
          <a:p>
            <a:endParaRPr lang="en-GB" baseline="0" dirty="0"/>
          </a:p>
          <a:p>
            <a:r>
              <a:rPr lang="en-GB" b="1" baseline="0" dirty="0"/>
              <a:t>Procedure:</a:t>
            </a:r>
          </a:p>
          <a:p>
            <a:pPr marL="228600" indent="-228600">
              <a:buAutoNum type="arabicPeriod"/>
            </a:pPr>
            <a:r>
              <a:rPr lang="en-GB" dirty="0"/>
              <a:t>Click on the numbers to play audio. Tell students they won’t know all the words in the sentences yet (but soon they will as they are all high-frequency) – the aim of the activity is to listen out for the new sound.</a:t>
            </a:r>
          </a:p>
          <a:p>
            <a:pPr marL="228600" indent="-228600">
              <a:buAutoNum type="arabicPeriod"/>
            </a:pPr>
            <a:r>
              <a:rPr lang="en-GB" dirty="0"/>
              <a:t>Students</a:t>
            </a:r>
            <a:r>
              <a:rPr lang="en-GB" baseline="0" dirty="0"/>
              <a:t> tally the number of times they hear the SSC [au].</a:t>
            </a:r>
          </a:p>
          <a:p>
            <a:pPr marL="228600" indent="-228600">
              <a:buAutoNum type="arabicPeriod"/>
            </a:pPr>
            <a:r>
              <a:rPr lang="en-GB" baseline="0" dirty="0"/>
              <a:t>On clicks, transcriptions of the sentences appear. Students use these to check their answers.</a:t>
            </a:r>
          </a:p>
          <a:p>
            <a:pPr marL="228600" indent="-228600">
              <a:buAutoNum type="arabicPeriod"/>
            </a:pPr>
            <a:r>
              <a:rPr lang="en-GB" baseline="0" dirty="0"/>
              <a:t>On a second round of clicks, the answers appear one by one.</a:t>
            </a:r>
          </a:p>
          <a:p>
            <a:pPr marL="228600" indent="-228600">
              <a:buAutoNum type="arabicPeriod"/>
            </a:pPr>
            <a:r>
              <a:rPr lang="en-GB" baseline="0" dirty="0"/>
              <a:t>On a final round of clicks, English translations appear.</a:t>
            </a:r>
          </a:p>
          <a:p>
            <a:pPr marL="228600" indent="-228600">
              <a:buAutoNum type="arabicPeriod"/>
            </a:pPr>
            <a:r>
              <a:rPr lang="en-GB" baseline="0" dirty="0"/>
              <a:t>Time allowing, elicit choral read aloud of each sentence.</a:t>
            </a:r>
          </a:p>
          <a:p>
            <a:pPr marL="228600" indent="-228600">
              <a:buAutoNum type="arabicPeriod"/>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a:t>
            </a:r>
            <a:r>
              <a:rPr lang="en-GB" b="1" baseline="0" dirty="0" err="1"/>
              <a:t>ord</a:t>
            </a:r>
            <a:r>
              <a:rPr lang="en-GB" b="1" baseline="0" dirty="0"/>
              <a:t> frequency of unknown target words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faux [555], animal [1002], gauche [607], bateau [1287], </a:t>
            </a:r>
            <a:r>
              <a:rPr lang="en-GB" b="0" baseline="0" dirty="0" err="1"/>
              <a:t>eau</a:t>
            </a:r>
            <a:r>
              <a:rPr lang="en-GB" b="0" baseline="0" dirty="0"/>
              <a:t> [475], </a:t>
            </a:r>
            <a:r>
              <a:rPr lang="en-GB" b="0" baseline="0" dirty="0" err="1"/>
              <a:t>cadeau</a:t>
            </a:r>
            <a:r>
              <a:rPr lang="en-GB" b="0" baseline="0" dirty="0"/>
              <a:t> [2298], jaune [2585], au [4, 1], bureau [273]</a:t>
            </a:r>
          </a:p>
          <a:p>
            <a:pPr marL="0" indent="0">
              <a:buNone/>
            </a:pP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36</a:t>
            </a:fld>
            <a:endParaRPr lang="en-GB"/>
          </a:p>
        </p:txBody>
      </p:sp>
    </p:spTree>
    <p:extLst>
      <p:ext uri="{BB962C8B-B14F-4D97-AF65-F5344CB8AC3E}">
        <p14:creationId xmlns:p14="http://schemas.microsoft.com/office/powerpoint/2010/main" val="2391921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endParaRPr lang="en-GB" b="1" baseline="0" dirty="0"/>
          </a:p>
          <a:p>
            <a:pPr marL="0"/>
            <a:r>
              <a:rPr lang="en-GB" b="1" baseline="0" dirty="0"/>
              <a:t>Aim:  </a:t>
            </a:r>
            <a:r>
              <a:rPr lang="en-GB" b="0" baseline="0" dirty="0"/>
              <a:t>Written recall of 12 items of vocabulary, within a limited time frame.</a:t>
            </a:r>
            <a:br>
              <a:rPr lang="en-GB" b="0" baseline="0" dirty="0"/>
            </a:br>
            <a:endParaRPr lang="en-GB" b="0" baseline="0" dirty="0"/>
          </a:p>
          <a:p>
            <a:r>
              <a:rPr lang="en-GB" b="1" baseline="0" dirty="0"/>
              <a:t>Procedure:</a:t>
            </a:r>
          </a:p>
          <a:p>
            <a:r>
              <a:rPr lang="en-GB" baseline="0" dirty="0"/>
              <a:t>1. Write A-L in books, in a grid format as pictured.</a:t>
            </a:r>
          </a:p>
          <a:p>
            <a:r>
              <a:rPr lang="en-GB" baseline="0" dirty="0"/>
              <a:t>2. Click / press enter to flash a picture or English word. It will disappear after 3 seconds. </a:t>
            </a:r>
          </a:p>
          <a:p>
            <a:r>
              <a:rPr lang="en-GB" baseline="0" dirty="0"/>
              <a:t>3. Students write down the French word before the picture has faded away. Ensure that indefinite articles are included for nouns.</a:t>
            </a:r>
          </a:p>
          <a:p>
            <a:r>
              <a:rPr lang="en-GB" baseline="0" dirty="0"/>
              <a:t>4. Check answers against the grid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sz="1200" b="1" kern="1200" dirty="0">
                <a:solidFill>
                  <a:schemeClr val="tx1"/>
                </a:solidFill>
                <a:effectLst/>
                <a:latin typeface="+mn-lt"/>
                <a:ea typeface="+mn-ea"/>
                <a:cs typeface="+mn-cs"/>
              </a:rPr>
              <a:t>ANSWERS</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 bon</a:t>
            </a:r>
          </a:p>
          <a:p>
            <a:pPr lvl="0"/>
            <a:r>
              <a:rPr lang="en-GB" sz="1200" kern="1200" dirty="0">
                <a:solidFill>
                  <a:schemeClr val="tx1"/>
                </a:solidFill>
                <a:effectLst/>
                <a:latin typeface="+mn-lt"/>
                <a:ea typeface="+mn-ea"/>
                <a:cs typeface="+mn-cs"/>
              </a:rPr>
              <a:t>B. </a:t>
            </a:r>
            <a:r>
              <a:rPr lang="en-GB" sz="1200" kern="1200" dirty="0" err="1">
                <a:solidFill>
                  <a:schemeClr val="tx1"/>
                </a:solidFill>
                <a:effectLst/>
                <a:latin typeface="+mn-lt"/>
                <a:ea typeface="+mn-ea"/>
                <a:cs typeface="+mn-cs"/>
              </a:rPr>
              <a:t>ce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 un portable</a:t>
            </a:r>
          </a:p>
          <a:p>
            <a:r>
              <a:rPr lang="en-GB" sz="1200" kern="1200" dirty="0">
                <a:solidFill>
                  <a:schemeClr val="tx1"/>
                </a:solidFill>
                <a:effectLst/>
                <a:latin typeface="+mn-lt"/>
                <a:ea typeface="+mn-ea"/>
                <a:cs typeface="+mn-cs"/>
              </a:rPr>
              <a:t>D. </a:t>
            </a:r>
            <a:r>
              <a:rPr lang="en-GB" sz="1200" kern="1200" dirty="0" err="1">
                <a:solidFill>
                  <a:schemeClr val="tx1"/>
                </a:solidFill>
                <a:effectLst/>
                <a:latin typeface="+mn-lt"/>
                <a:ea typeface="+mn-ea"/>
                <a:cs typeface="+mn-cs"/>
              </a:rPr>
              <a:t>une</a:t>
            </a:r>
            <a:r>
              <a:rPr lang="en-GB" sz="1200" kern="1200" dirty="0">
                <a:solidFill>
                  <a:schemeClr val="tx1"/>
                </a:solidFill>
                <a:effectLst/>
                <a:latin typeface="+mn-lt"/>
                <a:ea typeface="+mn-ea"/>
                <a:cs typeface="+mn-cs"/>
              </a:rPr>
              <a:t> r</a:t>
            </a:r>
            <a:r>
              <a:rPr kumimoji="0" lang="en-GB" sz="12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ègle</a:t>
            </a:r>
            <a:endParaRPr kumimoji="0" lang="en-GB" sz="1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endParaRPr>
          </a:p>
          <a:p>
            <a:r>
              <a:rPr lang="en-GB" sz="1200" kern="1200" dirty="0">
                <a:solidFill>
                  <a:schemeClr val="tx1"/>
                </a:solidFill>
                <a:effectLst/>
                <a:latin typeface="+mn-lt"/>
                <a:ea typeface="+mn-ea"/>
                <a:cs typeface="+mn-cs"/>
              </a:rPr>
              <a:t>E. un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chien</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 </a:t>
            </a:r>
            <a:r>
              <a:rPr lang="en-GB" sz="1200" kern="1200" dirty="0" err="1">
                <a:solidFill>
                  <a:schemeClr val="tx1"/>
                </a:solidFill>
                <a:effectLst/>
                <a:latin typeface="+mn-lt"/>
                <a:ea typeface="+mn-ea"/>
                <a:cs typeface="+mn-cs"/>
              </a:rPr>
              <a:t>une</a:t>
            </a:r>
            <a:r>
              <a:rPr lang="en-GB" sz="1200" kern="1200" dirty="0">
                <a:solidFill>
                  <a:schemeClr val="tx1"/>
                </a:solidFill>
                <a:effectLst/>
                <a:latin typeface="+mn-lt"/>
                <a:ea typeface="+mn-ea"/>
                <a:cs typeface="+mn-cs"/>
              </a:rPr>
              <a:t> chose</a:t>
            </a:r>
          </a:p>
          <a:p>
            <a:r>
              <a:rPr lang="en-GB" sz="1200" kern="1200" dirty="0">
                <a:solidFill>
                  <a:schemeClr val="tx1"/>
                </a:solidFill>
                <a:effectLst/>
                <a:latin typeface="+mn-lt"/>
                <a:ea typeface="+mn-ea"/>
                <a:cs typeface="+mn-cs"/>
              </a:rPr>
              <a:t>G. un animal</a:t>
            </a:r>
          </a:p>
          <a:p>
            <a:r>
              <a:rPr lang="en-GB" sz="1200" kern="1200" dirty="0">
                <a:solidFill>
                  <a:schemeClr val="tx1"/>
                </a:solidFill>
                <a:effectLst/>
                <a:latin typeface="+mn-lt"/>
                <a:ea typeface="+mn-ea"/>
                <a:cs typeface="+mn-cs"/>
              </a:rPr>
              <a:t>H. </a:t>
            </a:r>
            <a:r>
              <a:rPr lang="en-GB" sz="1200" kern="1200" dirty="0" err="1">
                <a:solidFill>
                  <a:schemeClr val="tx1"/>
                </a:solidFill>
                <a:effectLst/>
                <a:latin typeface="+mn-lt"/>
                <a:ea typeface="+mn-ea"/>
                <a:cs typeface="+mn-cs"/>
              </a:rPr>
              <a:t>avoir</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 </a:t>
            </a:r>
            <a:r>
              <a:rPr lang="fr-FR" sz="1200" kern="1200" dirty="0">
                <a:solidFill>
                  <a:schemeClr val="tx1"/>
                </a:solidFill>
                <a:effectLst/>
                <a:latin typeface="+mn-lt"/>
                <a:ea typeface="+mn-ea"/>
                <a:cs typeface="+mn-cs"/>
              </a:rPr>
              <a:t>une chambre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J.</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une</a:t>
            </a:r>
            <a:r>
              <a:rPr lang="en-GB" sz="1200" kern="1200" baseline="0" dirty="0">
                <a:solidFill>
                  <a:schemeClr val="tx1"/>
                </a:solidFill>
                <a:effectLst/>
                <a:latin typeface="+mn-lt"/>
                <a:ea typeface="+mn-ea"/>
                <a:cs typeface="+mn-cs"/>
              </a:rPr>
              <a:t> idée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K. un,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une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 qui</a:t>
            </a:r>
          </a:p>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84193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Answers to previous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39062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p>
        </p:txBody>
      </p:sp>
      <p:sp>
        <p:nvSpPr>
          <p:cNvPr id="4" name="Slide Number Placeholder 3"/>
          <p:cNvSpPr>
            <a:spLocks noGrp="1"/>
          </p:cNvSpPr>
          <p:nvPr>
            <p:ph type="sldNum" sz="quarter" idx="10"/>
          </p:nvPr>
        </p:nvSpPr>
        <p:spPr/>
        <p:txBody>
          <a:bodyPr/>
          <a:lstStyle/>
          <a:p>
            <a:fld id="{051212F4-EB5A-464B-92EC-DACFCB1CC2CD}" type="slidenum">
              <a:rPr lang="en-GB" smtClean="0"/>
              <a:t>39</a:t>
            </a:fld>
            <a:endParaRPr lang="en-GB"/>
          </a:p>
        </p:txBody>
      </p:sp>
    </p:spTree>
    <p:extLst>
      <p:ext uri="{BB962C8B-B14F-4D97-AF65-F5344CB8AC3E}">
        <p14:creationId xmlns:p14="http://schemas.microsoft.com/office/powerpoint/2010/main" val="1930848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167036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2 minutes</a:t>
            </a:r>
          </a:p>
        </p:txBody>
      </p:sp>
      <p:sp>
        <p:nvSpPr>
          <p:cNvPr id="4" name="Slide Number Placeholder 3"/>
          <p:cNvSpPr>
            <a:spLocks noGrp="1"/>
          </p:cNvSpPr>
          <p:nvPr>
            <p:ph type="sldNum" sz="quarter" idx="10"/>
          </p:nvPr>
        </p:nvSpPr>
        <p:spPr/>
        <p:txBody>
          <a:bodyPr/>
          <a:lstStyle/>
          <a:p>
            <a:fld id="{051212F4-EB5A-464B-92EC-DACFCB1CC2CD}" type="slidenum">
              <a:rPr lang="en-GB" smtClean="0"/>
              <a:t>40</a:t>
            </a:fld>
            <a:endParaRPr lang="en-GB"/>
          </a:p>
        </p:txBody>
      </p:sp>
    </p:spTree>
    <p:extLst>
      <p:ext uri="{BB962C8B-B14F-4D97-AF65-F5344CB8AC3E}">
        <p14:creationId xmlns:p14="http://schemas.microsoft.com/office/powerpoint/2010/main" val="3149690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Timing: 5 minutes</a:t>
            </a:r>
          </a:p>
          <a:p>
            <a:pPr marL="0" indent="0">
              <a:buNone/>
            </a:pPr>
            <a:endParaRPr lang="en-GB" b="1" dirty="0"/>
          </a:p>
          <a:p>
            <a:pPr marL="0" indent="0">
              <a:buNone/>
            </a:pPr>
            <a:r>
              <a:rPr lang="en-GB" b="1" dirty="0"/>
              <a:t>Aim</a:t>
            </a:r>
            <a:r>
              <a:rPr lang="en-GB" b="0" dirty="0"/>
              <a:t>: to connect the spoken form of the first and third person singular forms of </a:t>
            </a:r>
            <a:r>
              <a:rPr lang="en-GB" b="0" i="1" dirty="0" err="1"/>
              <a:t>avoir</a:t>
            </a:r>
            <a:r>
              <a:rPr lang="en-GB" b="0" i="1" dirty="0"/>
              <a:t> </a:t>
            </a:r>
            <a:r>
              <a:rPr lang="en-GB" b="0" i="0" dirty="0"/>
              <a:t>with their meanings; to distinguish between masculine and feminine indefinite articles; to understand this week’s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FF0000"/>
              </a:solidFill>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FF0000"/>
                </a:solidFill>
                <a:latin typeface="Century Gothic" panose="020B0502020202020204" pitchFamily="34" charset="0"/>
              </a:rPr>
              <a:t>Click on a button to hear the audio with the pronoun obscured.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FF0000"/>
                </a:solidFill>
                <a:latin typeface="Century Gothic" panose="020B0502020202020204" pitchFamily="34" charset="0"/>
              </a:rPr>
              <a:t>Students listen to the verb and decide to whom the thing belongs.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FF0000"/>
                </a:solidFill>
                <a:latin typeface="Century Gothic" panose="020B0502020202020204" pitchFamily="34" charset="0"/>
              </a:rPr>
              <a:t>Click to listen to the audio again.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FF0000"/>
                </a:solidFill>
                <a:latin typeface="Century Gothic" panose="020B0502020202020204" pitchFamily="34" charset="0"/>
              </a:rPr>
              <a:t>They write the name of the thing in the appropriate column.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FF0000"/>
                </a:solidFill>
                <a:latin typeface="Century Gothic" panose="020B0502020202020204" pitchFamily="34" charset="0"/>
              </a:rPr>
              <a:t>Continue with items 2-6.</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FF0000"/>
                </a:solidFill>
                <a:latin typeface="Century Gothic" panose="020B0502020202020204" pitchFamily="34" charset="0"/>
              </a:rPr>
              <a:t>Answers appear on clicks, one by one.</a:t>
            </a:r>
          </a:p>
          <a:p>
            <a:endParaRPr lang="en-GB" sz="1200" b="1" dirty="0">
              <a:solidFill>
                <a:srgbClr val="FF0000"/>
              </a:solidFill>
              <a:latin typeface="Century Gothic" panose="020B0502020202020204" pitchFamily="34" charset="0"/>
            </a:endParaRPr>
          </a:p>
          <a:p>
            <a:r>
              <a:rPr lang="en-GB" sz="1200" b="1" dirty="0">
                <a:solidFill>
                  <a:srgbClr val="FF0000"/>
                </a:solidFill>
                <a:latin typeface="Century Gothic" panose="020B0502020202020204" pitchFamily="34" charset="0"/>
              </a:rPr>
              <a:t>Transcript</a:t>
            </a:r>
          </a:p>
          <a:p>
            <a:pPr marL="228600" indent="-228600">
              <a:buAutoNum type="arabicParenR"/>
            </a:pPr>
            <a:r>
              <a:rPr lang="en-GB" sz="1200" b="0" dirty="0">
                <a:solidFill>
                  <a:srgbClr val="FF0000"/>
                </a:solidFill>
                <a:latin typeface="Century Gothic" panose="020B0502020202020204" pitchFamily="34" charset="0"/>
              </a:rPr>
              <a:t>[beep] ai </a:t>
            </a:r>
            <a:r>
              <a:rPr lang="en-GB" sz="1200" b="0" dirty="0" err="1">
                <a:solidFill>
                  <a:srgbClr val="FF0000"/>
                </a:solidFill>
                <a:latin typeface="Century Gothic" panose="020B0502020202020204" pitchFamily="34" charset="0"/>
              </a:rPr>
              <a:t>une</a:t>
            </a:r>
            <a:r>
              <a:rPr lang="en-GB" sz="1200" b="0" dirty="0">
                <a:solidFill>
                  <a:srgbClr val="FF0000"/>
                </a:solidFill>
                <a:latin typeface="Century Gothic" panose="020B0502020202020204" pitchFamily="34" charset="0"/>
              </a:rPr>
              <a:t> chose.</a:t>
            </a:r>
          </a:p>
          <a:p>
            <a:pPr marL="228600" indent="-228600">
              <a:buAutoNum type="arabicParenR"/>
            </a:pPr>
            <a:r>
              <a:rPr lang="en-GB" sz="1200" b="0" dirty="0">
                <a:solidFill>
                  <a:srgbClr val="FF0000"/>
                </a:solidFill>
                <a:latin typeface="Century Gothic" panose="020B0502020202020204" pitchFamily="34" charset="0"/>
              </a:rPr>
              <a:t>[beep] a un </a:t>
            </a:r>
            <a:r>
              <a:rPr lang="en-GB" sz="1200" b="0" dirty="0" err="1">
                <a:solidFill>
                  <a:srgbClr val="FF0000"/>
                </a:solidFill>
                <a:latin typeface="Century Gothic" panose="020B0502020202020204" pitchFamily="34" charset="0"/>
              </a:rPr>
              <a:t>chien</a:t>
            </a:r>
            <a:r>
              <a:rPr lang="en-GB" sz="1200" b="0" dirty="0">
                <a:solidFill>
                  <a:srgbClr val="FF0000"/>
                </a:solidFill>
                <a:latin typeface="Century Gothic" panose="020B0502020202020204" pitchFamily="34" charset="0"/>
              </a:rPr>
              <a:t>.</a:t>
            </a:r>
          </a:p>
          <a:p>
            <a:pPr marL="228600" indent="-228600">
              <a:buAutoNum type="arabicParenR"/>
            </a:pPr>
            <a:r>
              <a:rPr lang="en-GB" sz="1200" b="0" dirty="0">
                <a:solidFill>
                  <a:srgbClr val="FF0000"/>
                </a:solidFill>
                <a:latin typeface="Century Gothic" panose="020B0502020202020204" pitchFamily="34" charset="0"/>
              </a:rPr>
              <a:t>[beep] ai un portable.</a:t>
            </a:r>
          </a:p>
          <a:p>
            <a:pPr marL="228600" indent="-228600">
              <a:buAutoNum type="arabicParenR"/>
            </a:pPr>
            <a:r>
              <a:rPr lang="en-GB" sz="1200" b="0" dirty="0">
                <a:solidFill>
                  <a:srgbClr val="FF0000"/>
                </a:solidFill>
                <a:latin typeface="Century Gothic" panose="020B0502020202020204" pitchFamily="34" charset="0"/>
              </a:rPr>
              <a:t>[beep] ai </a:t>
            </a:r>
            <a:r>
              <a:rPr lang="en-GB" sz="1200" b="0" dirty="0" err="1">
                <a:solidFill>
                  <a:srgbClr val="FF0000"/>
                </a:solidFill>
                <a:latin typeface="Century Gothic" panose="020B0502020202020204" pitchFamily="34" charset="0"/>
              </a:rPr>
              <a:t>une</a:t>
            </a:r>
            <a:r>
              <a:rPr lang="en-GB" sz="1200" b="0" dirty="0">
                <a:solidFill>
                  <a:srgbClr val="FF0000"/>
                </a:solidFill>
                <a:latin typeface="Century Gothic" panose="020B0502020202020204" pitchFamily="34" charset="0"/>
              </a:rPr>
              <a:t> </a:t>
            </a:r>
            <a:r>
              <a:rPr lang="en-GB" sz="1200" b="0" dirty="0" err="1">
                <a:solidFill>
                  <a:srgbClr val="FF0000"/>
                </a:solidFill>
                <a:latin typeface="Century Gothic" panose="020B0502020202020204" pitchFamily="34" charset="0"/>
              </a:rPr>
              <a:t>chambre</a:t>
            </a:r>
            <a:r>
              <a:rPr lang="en-GB" sz="1200" b="0" dirty="0">
                <a:solidFill>
                  <a:srgbClr val="FF0000"/>
                </a:solidFill>
                <a:latin typeface="Century Gothic" panose="020B0502020202020204" pitchFamily="34" charset="0"/>
              </a:rPr>
              <a:t>.</a:t>
            </a:r>
          </a:p>
          <a:p>
            <a:pPr marL="228600" indent="-228600">
              <a:buAutoNum type="arabicParenR"/>
            </a:pPr>
            <a:r>
              <a:rPr lang="en-GB" sz="1200" b="0" dirty="0">
                <a:solidFill>
                  <a:srgbClr val="FF0000"/>
                </a:solidFill>
                <a:latin typeface="Century Gothic" panose="020B0502020202020204" pitchFamily="34" charset="0"/>
              </a:rPr>
              <a:t>[beep] </a:t>
            </a:r>
            <a:r>
              <a:rPr lang="en-GB" sz="1200" b="0" baseline="0" dirty="0">
                <a:solidFill>
                  <a:srgbClr val="FF0000"/>
                </a:solidFill>
                <a:latin typeface="Century Gothic" panose="020B0502020202020204" pitchFamily="34" charset="0"/>
              </a:rPr>
              <a:t>a un animal.</a:t>
            </a:r>
          </a:p>
          <a:p>
            <a:pPr marL="228600" indent="-228600">
              <a:buAutoNum type="arabicParenR"/>
            </a:pPr>
            <a:r>
              <a:rPr lang="en-GB" sz="1200" b="0" dirty="0">
                <a:solidFill>
                  <a:srgbClr val="FF0000"/>
                </a:solidFill>
                <a:latin typeface="Century Gothic" panose="020B0502020202020204" pitchFamily="34" charset="0"/>
              </a:rPr>
              <a:t>[beep] </a:t>
            </a:r>
            <a:r>
              <a:rPr lang="en-GB" sz="1200" b="0" baseline="0" dirty="0">
                <a:solidFill>
                  <a:srgbClr val="FF0000"/>
                </a:solidFill>
                <a:latin typeface="Century Gothic" panose="020B0502020202020204" pitchFamily="34" charset="0"/>
              </a:rPr>
              <a:t>ai </a:t>
            </a:r>
            <a:r>
              <a:rPr lang="en-GB" sz="1200" b="0" baseline="0" dirty="0" err="1">
                <a:solidFill>
                  <a:srgbClr val="FF0000"/>
                </a:solidFill>
                <a:latin typeface="Century Gothic" panose="020B0502020202020204" pitchFamily="34" charset="0"/>
              </a:rPr>
              <a:t>une</a:t>
            </a:r>
            <a:r>
              <a:rPr lang="en-GB" sz="1200" b="0" baseline="0" dirty="0">
                <a:solidFill>
                  <a:srgbClr val="FF0000"/>
                </a:solidFill>
                <a:latin typeface="Century Gothic" panose="020B0502020202020204" pitchFamily="34" charset="0"/>
              </a:rPr>
              <a:t> </a:t>
            </a:r>
            <a:r>
              <a:rPr lang="en-GB" sz="1200" b="0" baseline="0" dirty="0" err="1">
                <a:solidFill>
                  <a:srgbClr val="FF0000"/>
                </a:solidFill>
                <a:latin typeface="Century Gothic" panose="020B0502020202020204" pitchFamily="34" charset="0"/>
              </a:rPr>
              <a:t>règle</a:t>
            </a:r>
            <a:r>
              <a:rPr lang="en-GB" sz="1200" b="0" baseline="0" dirty="0">
                <a:solidFill>
                  <a:srgbClr val="FF0000"/>
                </a:solidFill>
                <a:latin typeface="Century Gothic" panose="020B0502020202020204" pitchFamily="34" charset="0"/>
              </a:rPr>
              <a: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64E2A9-A970-48BE-B31A-B4EAD540047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02486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4 minutes (two slides)</a:t>
            </a:r>
            <a:br>
              <a:rPr lang="en-GB" sz="1200" b="1" strike="noStrike" spc="-1" dirty="0">
                <a:solidFill>
                  <a:srgbClr val="000000"/>
                </a:solidFill>
                <a:latin typeface="Calibri"/>
                <a:ea typeface="Calibri"/>
              </a:rPr>
            </a:b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connecting taught nouns with their gender / indefinite article.</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spin a word and elicit the indefinite article and pronunciation of the word.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When pupils say a noun with its correct article, e.g. un </a:t>
            </a:r>
            <a:r>
              <a:rPr lang="en-GB" sz="1200" b="0" strike="noStrike" spc="-1" dirty="0" err="1">
                <a:latin typeface="Arial"/>
              </a:rPr>
              <a:t>chien</a:t>
            </a:r>
            <a:r>
              <a:rPr lang="en-GB" sz="1200" b="0" strike="noStrike" spc="-1" dirty="0">
                <a:latin typeface="Arial"/>
              </a:rPr>
              <a:t>, the teacher clicks the animation sees it slot into the correctly gendered box.</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3.   Repeat for all 8 nouns.</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873183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connecting taught nouns with their gender / indefinite article; to practise oral recall of six nouns.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spin a word and elicit the indefinite article and pronunciation of the word.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When pupils say a noun with its correct article, e.g. un </a:t>
            </a:r>
            <a:r>
              <a:rPr lang="en-GB" sz="1200" b="0" strike="noStrike" spc="-1" dirty="0" err="1">
                <a:latin typeface="Arial"/>
              </a:rPr>
              <a:t>chien</a:t>
            </a:r>
            <a:r>
              <a:rPr lang="en-GB" sz="1200" b="0" strike="noStrike" spc="-1" dirty="0">
                <a:latin typeface="Arial"/>
              </a:rPr>
              <a:t>, the teacher clicks the animation sees it slot into the correctly gendered box.</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3.   Repeat for all 8 nouns.</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7207437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 10 minutes</a:t>
            </a:r>
          </a:p>
          <a:p>
            <a:endParaRPr lang="en-GB" b="1" baseline="0" dirty="0"/>
          </a:p>
          <a:p>
            <a:r>
              <a:rPr lang="en-GB" b="1" baseline="0" dirty="0"/>
              <a:t>Aim: </a:t>
            </a:r>
            <a:r>
              <a:rPr lang="en-GB" b="0" baseline="0" dirty="0"/>
              <a:t>to practise spoken production of vocabulary and grammar learned this week.</a:t>
            </a:r>
          </a:p>
          <a:p>
            <a:endParaRPr lang="en-GB" b="0" baseline="0" dirty="0"/>
          </a:p>
          <a:p>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Partner A faces the board. Partner B turns away from the board and sketches a 2x3 grid with column headings ‘</a:t>
            </a:r>
            <a:r>
              <a:rPr lang="en-US" sz="1200" b="0" dirty="0" err="1">
                <a:ln w="22225">
                  <a:solidFill>
                    <a:schemeClr val="accent2"/>
                  </a:solidFill>
                  <a:prstDash val="solid"/>
                </a:ln>
                <a:solidFill>
                  <a:schemeClr val="accent2">
                    <a:lumMod val="40000"/>
                    <a:lumOff val="60000"/>
                  </a:schemeClr>
                </a:solidFill>
                <a:latin typeface="Century Gothic" panose="020B0502020202020204" pitchFamily="34" charset="0"/>
              </a:rPr>
              <a:t>Léa</a:t>
            </a:r>
            <a:r>
              <a:rPr lang="en-US" sz="1200" b="0" dirty="0">
                <a:ln w="22225">
                  <a:solidFill>
                    <a:schemeClr val="accent2"/>
                  </a:solidFill>
                  <a:prstDash val="solid"/>
                </a:ln>
                <a:solidFill>
                  <a:schemeClr val="accent2">
                    <a:lumMod val="40000"/>
                    <a:lumOff val="60000"/>
                  </a:schemeClr>
                </a:solidFill>
                <a:latin typeface="Century Gothic" panose="020B0502020202020204" pitchFamily="34" charset="0"/>
              </a:rPr>
              <a:t> (I…)’ and ‘Amir’ (he…)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rPr>
              <a:t>Click to bring up the visual prompts.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rPr>
              <a:t>Partner A says 6 sentences using the visual prompts. Partner B writes the items.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rPr>
              <a:t>Partner B turns back to the board and corrects using this slide.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rPr>
              <a:t>Partners swap roles.</a:t>
            </a:r>
          </a:p>
        </p:txBody>
      </p:sp>
      <p:sp>
        <p:nvSpPr>
          <p:cNvPr id="4" name="Slide Number Placeholder 3"/>
          <p:cNvSpPr>
            <a:spLocks noGrp="1"/>
          </p:cNvSpPr>
          <p:nvPr>
            <p:ph type="sldNum" sz="quarter" idx="10"/>
          </p:nvPr>
        </p:nvSpPr>
        <p:spPr/>
        <p:txBody>
          <a:bodyPr/>
          <a:lstStyle/>
          <a:p>
            <a:fld id="{4064E2A9-A970-48BE-B31A-B4EAD540047D}" type="slidenum">
              <a:rPr lang="en-GB" smtClean="0"/>
              <a:t>44</a:t>
            </a:fld>
            <a:endParaRPr lang="en-GB" dirty="0"/>
          </a:p>
        </p:txBody>
      </p:sp>
    </p:spTree>
    <p:extLst>
      <p:ext uri="{BB962C8B-B14F-4D97-AF65-F5344CB8AC3E}">
        <p14:creationId xmlns:p14="http://schemas.microsoft.com/office/powerpoint/2010/main" val="32670371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4064E2A9-A970-48BE-B31A-B4EAD540047D}" type="slidenum">
              <a:rPr lang="en-GB" smtClean="0"/>
              <a:t>45</a:t>
            </a:fld>
            <a:endParaRPr lang="en-GB" dirty="0"/>
          </a:p>
        </p:txBody>
      </p:sp>
    </p:spTree>
    <p:extLst>
      <p:ext uri="{BB962C8B-B14F-4D97-AF65-F5344CB8AC3E}">
        <p14:creationId xmlns:p14="http://schemas.microsoft.com/office/powerpoint/2010/main" val="10897756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  For example, this lesson students could practise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Indefinite articles: Gender (Article Agreement)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and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To have and to be: 1st person and 3rd person singular </a:t>
            </a: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sz="1200" b="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1911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 </a:t>
            </a:r>
            <a:r>
              <a:rPr lang="en-GB" b="0" dirty="0"/>
              <a:t>for 3 slides.</a:t>
            </a:r>
            <a:endParaRPr lang="en-GB" b="1" dirty="0"/>
          </a:p>
          <a:p>
            <a:endParaRPr lang="en-GB" b="1" dirty="0"/>
          </a:p>
          <a:p>
            <a:r>
              <a:rPr lang="en-GB" b="1" dirty="0"/>
              <a:t>Aim: </a:t>
            </a:r>
            <a:r>
              <a:rPr lang="en-GB" b="0" dirty="0"/>
              <a:t>Oral production of SSC [e] in words of varying degrees of complexity in decreasing amounts of time.</a:t>
            </a:r>
            <a:endParaRPr lang="en-GB" b="1" dirty="0"/>
          </a:p>
          <a:p>
            <a:endParaRPr lang="en-GB" baseline="0" dirty="0"/>
          </a:p>
          <a:p>
            <a:r>
              <a:rPr lang="en-GB" b="1" baseline="0" dirty="0"/>
              <a:t>Procedure:</a:t>
            </a:r>
          </a:p>
          <a:p>
            <a:pPr marL="228600" indent="-228600">
              <a:buAutoNum type="arabicPeriod"/>
            </a:pPr>
            <a:r>
              <a:rPr lang="en-GB" b="0" baseline="0" dirty="0"/>
              <a:t>Students pair up.</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Explain that students are going to work their way down the ‘ladder’ by correctly pronouncing words containing [e], starting with simple words and building up to more complex words. Using their knowledge of English, students should be able to work out the meanings of </a:t>
            </a:r>
            <a:r>
              <a:rPr lang="en-GB" b="0" i="1" baseline="0" dirty="0"/>
              <a:t>facile </a:t>
            </a:r>
            <a:r>
              <a:rPr lang="en-GB" b="0" i="0" baseline="0" dirty="0"/>
              <a:t>and </a:t>
            </a:r>
            <a:r>
              <a:rPr lang="en-GB" b="0" i="1" baseline="0" dirty="0"/>
              <a:t>difficile</a:t>
            </a:r>
            <a:r>
              <a:rPr lang="en-GB" b="0" i="0" baseline="0" dirty="0"/>
              <a:t> form context – clarify. </a:t>
            </a:r>
            <a:r>
              <a:rPr lang="en-GB" b="0" baseline="0" dirty="0"/>
              <a:t>Explain that only the letters in </a:t>
            </a:r>
            <a:r>
              <a:rPr lang="en-GB" b="1" baseline="0" dirty="0"/>
              <a:t>bold</a:t>
            </a:r>
            <a:r>
              <a:rPr lang="en-GB" b="0" baseline="0" dirty="0"/>
              <a:t> are examples of [e] – the others are the ‘e’ sound they know from English.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a:t>Start the timer. Starting with </a:t>
            </a:r>
            <a:r>
              <a:rPr lang="en-GB" b="0" i="1" baseline="0" dirty="0"/>
              <a:t>de, </a:t>
            </a:r>
            <a:r>
              <a:rPr lang="en-GB" b="0" i="0" baseline="0" dirty="0"/>
              <a:t>Partner A works their way down the ladder. Partner B listens for correct pronunciation of [e]. If Partner A makes a mistake, they must go back to </a:t>
            </a:r>
            <a:r>
              <a:rPr lang="en-GB" b="0" i="1" baseline="0" dirty="0"/>
              <a:t>de </a:t>
            </a:r>
            <a:r>
              <a:rPr lang="en-GB" b="0" i="0" baseline="0" dirty="0"/>
              <a:t>and start again!</a:t>
            </a:r>
          </a:p>
          <a:p>
            <a:pPr marL="228600" indent="-228600">
              <a:buAutoNum type="arabicPeriod"/>
            </a:pPr>
            <a:r>
              <a:rPr lang="en-GB" b="0" baseline="0" dirty="0"/>
              <a:t>Students swap roles. Re-start the timer.</a:t>
            </a:r>
          </a:p>
          <a:p>
            <a:pPr marL="228600" indent="-228600">
              <a:buAutoNum type="arabicPeriod"/>
            </a:pPr>
            <a:r>
              <a:rPr lang="en-GB" b="0" baseline="0" dirty="0"/>
              <a:t>Whoever is furthest down the ladder when the timer stops is the winner!</a:t>
            </a:r>
          </a:p>
          <a:p>
            <a:pPr marL="228600" indent="-228600">
              <a:buAutoNum type="arabicPeriod"/>
            </a:pPr>
            <a:r>
              <a:rPr lang="en-GB" b="0" baseline="0" dirty="0"/>
              <a:t>Click on the words to hear them said aloud by a native speaker. Students repeat.</a:t>
            </a:r>
          </a:p>
          <a:p>
            <a:pPr marL="228600" indent="-228600">
              <a:buAutoNum type="arabicPeriod"/>
            </a:pPr>
            <a:r>
              <a:rPr lang="en-GB" b="0" baseline="0" dirty="0"/>
              <a:t>Move on to the next slide.</a:t>
            </a:r>
          </a:p>
          <a:p>
            <a:endParaRPr lang="en-GB" baseline="0" dirty="0"/>
          </a:p>
          <a:p>
            <a:r>
              <a:rPr lang="en-US" b="1" dirty="0"/>
              <a:t>Transcript and w</a:t>
            </a:r>
            <a:r>
              <a:rPr lang="en-GB" b="1" baseline="0" dirty="0" err="1"/>
              <a:t>ord</a:t>
            </a:r>
            <a:r>
              <a:rPr lang="en-GB" b="1" baseline="0" dirty="0"/>
              <a:t> frequency (1 is the most frequent word in French): </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de [2], le [1], secret [796], regard [1209], </a:t>
            </a:r>
            <a:r>
              <a:rPr lang="en-GB" sz="1200" kern="0" noProof="0" dirty="0">
                <a:solidFill>
                  <a:srgbClr val="4472C4">
                    <a:lumMod val="50000"/>
                  </a:srgbClr>
                </a:solidFill>
                <a:latin typeface="Century Gothic" panose="020F0302020204030204"/>
                <a:cs typeface="Arial"/>
                <a:sym typeface="Arial"/>
              </a:rPr>
              <a:t>d</a:t>
            </a:r>
            <a:r>
              <a:rPr lang="en-GB" sz="1200" b="0" kern="0" noProof="0" dirty="0">
                <a:solidFill>
                  <a:srgbClr val="4472C4">
                    <a:lumMod val="50000"/>
                  </a:srgbClr>
                </a:solidFill>
                <a:latin typeface="Century Gothic" panose="020F0302020204030204"/>
                <a:cs typeface="Arial"/>
                <a:sym typeface="Arial"/>
              </a:rPr>
              <a:t>e</a:t>
            </a:r>
            <a:r>
              <a:rPr lang="en-GB" sz="1200" kern="0" noProof="0" dirty="0">
                <a:solidFill>
                  <a:srgbClr val="4472C4">
                    <a:lumMod val="50000"/>
                  </a:srgbClr>
                </a:solidFill>
                <a:latin typeface="Century Gothic" panose="020F0302020204030204"/>
                <a:cs typeface="Arial"/>
                <a:sym typeface="Arial"/>
              </a:rPr>
              <a:t>hors [1217],</a:t>
            </a:r>
            <a:r>
              <a:rPr lang="en-GB" baseline="0" dirty="0"/>
              <a:t> </a:t>
            </a:r>
            <a:r>
              <a:rPr lang="en-GB" baseline="0" dirty="0" err="1"/>
              <a:t>rebelle</a:t>
            </a:r>
            <a:r>
              <a:rPr lang="en-GB" baseline="0" dirty="0"/>
              <a:t> [2621], </a:t>
            </a:r>
            <a:r>
              <a:rPr lang="en-GB" sz="1200" kern="0" dirty="0" err="1">
                <a:solidFill>
                  <a:srgbClr val="4472C4">
                    <a:lumMod val="50000"/>
                  </a:srgbClr>
                </a:solidFill>
                <a:latin typeface="Century Gothic" panose="020F0302020204030204"/>
                <a:cs typeface="Arial"/>
                <a:sym typeface="Arial"/>
              </a:rPr>
              <a:t>fenêtre</a:t>
            </a:r>
            <a:r>
              <a:rPr lang="en-GB" baseline="0" dirty="0"/>
              <a:t> [1604], </a:t>
            </a:r>
            <a:r>
              <a:rPr lang="en-GB" sz="1200" kern="0" noProof="0" dirty="0" err="1">
                <a:solidFill>
                  <a:srgbClr val="4472C4">
                    <a:lumMod val="50000"/>
                  </a:srgbClr>
                </a:solidFill>
                <a:latin typeface="Century Gothic" panose="020F0302020204030204"/>
                <a:cs typeface="Arial"/>
                <a:sym typeface="Arial"/>
              </a:rPr>
              <a:t>mercr</a:t>
            </a:r>
            <a:r>
              <a:rPr lang="en-GB" sz="1200" b="0" kern="0" noProof="0" dirty="0" err="1">
                <a:solidFill>
                  <a:srgbClr val="4472C4">
                    <a:lumMod val="50000"/>
                  </a:srgbClr>
                </a:solidFill>
                <a:latin typeface="Century Gothic" panose="020F0302020204030204"/>
                <a:cs typeface="Arial"/>
                <a:sym typeface="Arial"/>
              </a:rPr>
              <a:t>e</a:t>
            </a:r>
            <a:r>
              <a:rPr lang="en-GB" sz="1200" kern="0" noProof="0" dirty="0" err="1">
                <a:solidFill>
                  <a:srgbClr val="4472C4">
                    <a:lumMod val="50000"/>
                  </a:srgbClr>
                </a:solidFill>
                <a:latin typeface="Century Gothic" panose="020F0302020204030204"/>
                <a:cs typeface="Arial"/>
                <a:sym typeface="Arial"/>
              </a:rPr>
              <a:t>di</a:t>
            </a:r>
            <a:r>
              <a:rPr lang="en-GB" baseline="0" dirty="0"/>
              <a:t> [1168], </a:t>
            </a:r>
            <a:r>
              <a:rPr lang="en-GB" sz="1200" kern="0" dirty="0">
                <a:solidFill>
                  <a:srgbClr val="4472C4">
                    <a:lumMod val="50000"/>
                  </a:srgbClr>
                </a:solidFill>
                <a:latin typeface="Century Gothic" panose="020F0302020204030204"/>
                <a:cs typeface="Arial"/>
                <a:sym typeface="Arial"/>
              </a:rPr>
              <a:t>promenade [&gt;5000]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frequencies of unknown words used in task instructions (1 is the most frequent word in French): </a:t>
            </a:r>
            <a:br>
              <a:rPr lang="en-GB" baseline="0" dirty="0"/>
            </a:br>
            <a:r>
              <a:rPr lang="en-GB" b="0" baseline="0" dirty="0"/>
              <a:t>facile [822], difficile [296]</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5</a:t>
            </a:fld>
            <a:endParaRPr lang="en-GB"/>
          </a:p>
        </p:txBody>
      </p:sp>
    </p:spTree>
    <p:extLst>
      <p:ext uri="{BB962C8B-B14F-4D97-AF65-F5344CB8AC3E}">
        <p14:creationId xmlns:p14="http://schemas.microsoft.com/office/powerpoint/2010/main" val="2530329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As before but with fewer seconds.</a:t>
            </a:r>
            <a:endParaRPr lang="en-GB" sz="1200" kern="1200" dirty="0">
              <a:solidFill>
                <a:schemeClr val="tx1"/>
              </a:solidFill>
              <a:effectLst/>
              <a:latin typeface="Century Gothic" panose="020B0502020202020204" pitchFamily="34" charset="0"/>
              <a:ea typeface="+mn-ea"/>
              <a:cs typeface="+mn-cs"/>
            </a:endParaRP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6</a:t>
            </a:fld>
            <a:endParaRPr lang="en-GB"/>
          </a:p>
        </p:txBody>
      </p:sp>
    </p:spTree>
    <p:extLst>
      <p:ext uri="{BB962C8B-B14F-4D97-AF65-F5344CB8AC3E}">
        <p14:creationId xmlns:p14="http://schemas.microsoft.com/office/powerpoint/2010/main" val="1584592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As before but with fewer seconds.</a:t>
            </a:r>
            <a:endParaRPr lang="en-GB" sz="1200" kern="1200" dirty="0">
              <a:solidFill>
                <a:schemeClr val="tx1"/>
              </a:solidFill>
              <a:effectLst/>
              <a:latin typeface="Century Gothic" panose="020B0502020202020204" pitchFamily="34" charset="0"/>
              <a:ea typeface="+mn-ea"/>
              <a:cs typeface="+mn-cs"/>
            </a:endParaRP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7</a:t>
            </a:fld>
            <a:endParaRPr lang="en-GB"/>
          </a:p>
        </p:txBody>
      </p:sp>
    </p:spTree>
    <p:extLst>
      <p:ext uri="{BB962C8B-B14F-4D97-AF65-F5344CB8AC3E}">
        <p14:creationId xmlns:p14="http://schemas.microsoft.com/office/powerpoint/2010/main" val="1233459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sz="1200" b="0" i="0" kern="1200" dirty="0">
                <a:solidFill>
                  <a:schemeClr val="tx1"/>
                </a:solidFill>
                <a:effectLst/>
                <a:latin typeface="+mn-lt"/>
                <a:ea typeface="+mn-ea"/>
                <a:cs typeface="+mn-cs"/>
              </a:rPr>
              <a:t>Recognition and recall of the words in this week’s </a:t>
            </a:r>
            <a:r>
              <a:rPr lang="en-GB" sz="1200" b="0" i="0" kern="1200" baseline="0" dirty="0">
                <a:solidFill>
                  <a:schemeClr val="tx1"/>
                </a:solidFill>
                <a:effectLst/>
                <a:latin typeface="+mn-lt"/>
                <a:ea typeface="+mn-ea"/>
                <a:cs typeface="+mn-cs"/>
              </a:rPr>
              <a:t>set (other than the parts of the verb </a:t>
            </a:r>
            <a:r>
              <a:rPr lang="en-GB" sz="1200" b="0" i="1" kern="1200" baseline="0" dirty="0" err="1">
                <a:solidFill>
                  <a:schemeClr val="tx1"/>
                </a:solidFill>
                <a:effectLst/>
                <a:latin typeface="+mn-lt"/>
                <a:ea typeface="+mn-ea"/>
                <a:cs typeface="+mn-cs"/>
              </a:rPr>
              <a:t>avoir</a:t>
            </a:r>
            <a:r>
              <a:rPr lang="en-GB" sz="1200" b="0" i="0" kern="1200" baseline="0" dirty="0">
                <a:solidFill>
                  <a:schemeClr val="tx1"/>
                </a:solidFill>
                <a:effectLst/>
                <a:latin typeface="+mn-lt"/>
                <a:ea typeface="+mn-ea"/>
                <a:cs typeface="+mn-cs"/>
              </a:rPr>
              <a:t>, which will be introduced separately on the slides that follow). Though the masculine and feminine nouns respectively are grouped (to indicate a pattern in the use of the article rather than a totally random situation), the emphasis is on the meaning of the nouns, rather than on the indefinite article and gender, for now. </a:t>
            </a:r>
          </a:p>
          <a:p>
            <a:endParaRPr lang="en-GB" sz="1200" b="0" i="0" kern="1200" baseline="0" dirty="0">
              <a:solidFill>
                <a:schemeClr val="tx1"/>
              </a:solidFill>
              <a:effectLst/>
              <a:latin typeface="+mn-lt"/>
              <a:ea typeface="+mn-ea"/>
              <a:cs typeface="+mn-cs"/>
            </a:endParaRPr>
          </a:p>
          <a:p>
            <a:r>
              <a:rPr lang="en-GB" sz="1200" b="1" i="0" kern="1200" baseline="0" dirty="0">
                <a:solidFill>
                  <a:schemeClr val="tx1"/>
                </a:solidFill>
                <a:effectLst/>
                <a:latin typeface="+mn-lt"/>
                <a:ea typeface="+mn-ea"/>
                <a:cs typeface="+mn-cs"/>
              </a:rPr>
              <a:t>Procedure:</a:t>
            </a:r>
          </a:p>
          <a:p>
            <a:pPr marL="228600" indent="-228600">
              <a:buAutoNum type="arabicPeriod"/>
            </a:pPr>
            <a:r>
              <a:rPr lang="en-GB" sz="1200" b="0" i="0" kern="1200" baseline="0" dirty="0">
                <a:solidFill>
                  <a:schemeClr val="tx1"/>
                </a:solidFill>
                <a:effectLst/>
                <a:latin typeface="+mn-lt"/>
                <a:ea typeface="+mn-ea"/>
                <a:cs typeface="+mn-cs"/>
              </a:rPr>
              <a:t>French words appear one by one on clicks. </a:t>
            </a:r>
          </a:p>
          <a:p>
            <a:pPr marL="228600" indent="-228600">
              <a:buAutoNum type="arabicPeriod"/>
            </a:pPr>
            <a:r>
              <a:rPr lang="en-GB" sz="1200" b="0" i="0" kern="1200" baseline="0" dirty="0">
                <a:solidFill>
                  <a:schemeClr val="tx1"/>
                </a:solidFill>
                <a:effectLst/>
                <a:latin typeface="+mn-lt"/>
                <a:ea typeface="+mn-ea"/>
                <a:cs typeface="+mn-cs"/>
              </a:rPr>
              <a:t>Teacher says the French word. Students repeat.</a:t>
            </a:r>
          </a:p>
          <a:p>
            <a:pPr marL="228600" indent="-228600">
              <a:buAutoNum type="arabicPeriod"/>
            </a:pPr>
            <a:r>
              <a:rPr lang="en-GB" sz="1200" b="0" i="0" kern="1200" baseline="0" dirty="0">
                <a:solidFill>
                  <a:schemeClr val="tx1"/>
                </a:solidFill>
                <a:effectLst/>
                <a:latin typeface="+mn-lt"/>
                <a:ea typeface="+mn-ea"/>
                <a:cs typeface="+mn-cs"/>
              </a:rPr>
              <a:t>Students say the English.</a:t>
            </a:r>
          </a:p>
          <a:p>
            <a:pPr marL="228600" indent="-228600">
              <a:buAutoNum type="arabicPeriod"/>
            </a:pPr>
            <a:r>
              <a:rPr lang="en-GB" sz="1200" b="0" i="0" kern="1200" baseline="0" dirty="0">
                <a:solidFill>
                  <a:schemeClr val="tx1"/>
                </a:solidFill>
                <a:effectLst/>
                <a:latin typeface="+mn-lt"/>
                <a:ea typeface="+mn-ea"/>
                <a:cs typeface="+mn-cs"/>
              </a:rPr>
              <a:t>Answers appear on clicks.</a:t>
            </a:r>
          </a:p>
          <a:p>
            <a:pPr marL="228600" indent="-228600">
              <a:buAutoNum type="arabicPeriod"/>
            </a:pPr>
            <a:r>
              <a:rPr lang="en-GB" sz="1200" b="0" i="0" kern="1200" baseline="0" dirty="0">
                <a:solidFill>
                  <a:schemeClr val="tx1"/>
                </a:solidFill>
                <a:effectLst/>
                <a:latin typeface="+mn-lt"/>
                <a:ea typeface="+mn-ea"/>
                <a:cs typeface="+mn-cs"/>
              </a:rPr>
              <a:t>Once all words have appeared, click to trigger the disappearance of a French word (it will reappear on a second click). Students say the French.</a:t>
            </a:r>
          </a:p>
          <a:p>
            <a:endParaRPr lang="fr-FR" sz="1200" b="1"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5561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explain construction of </a:t>
            </a:r>
            <a:r>
              <a:rPr lang="en-US" b="0" i="1" dirty="0" err="1"/>
              <a:t>c’est</a:t>
            </a:r>
            <a:r>
              <a:rPr lang="en-US" b="0" i="0" dirty="0"/>
              <a:t>, which will be featured in task instructions going forward, and give examples of usage.</a:t>
            </a:r>
          </a:p>
          <a:p>
            <a:endParaRPr lang="en-US" b="0" i="0" dirty="0"/>
          </a:p>
          <a:p>
            <a:r>
              <a:rPr lang="en-US" b="0" i="0" dirty="0"/>
              <a:t>NB: students have not yet encountered the word </a:t>
            </a:r>
            <a:r>
              <a:rPr lang="en-US" b="0" i="1" dirty="0"/>
              <a:t>non</a:t>
            </a:r>
            <a:r>
              <a:rPr lang="en-US" b="0" i="0" dirty="0"/>
              <a:t> [75], which will be formally introduced next week. However, they should be able to work out its meaning from context.</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5979824"/>
            <a:ext cx="1337616" cy="947465"/>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1179418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96043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556810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707286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638233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1802004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765256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50365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036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237907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98047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656843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230405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808525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48095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09169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7" r:id="rId1"/>
    <p:sldLayoutId id="2147483673" r:id="rId2"/>
    <p:sldLayoutId id="2147483662" r:id="rId3"/>
    <p:sldLayoutId id="2147483669" r:id="rId4"/>
    <p:sldLayoutId id="2147483668" r:id="rId5"/>
    <p:sldLayoutId id="2147483670" r:id="rId6"/>
    <p:sldLayoutId id="2147483671" r:id="rId7"/>
    <p:sldLayoutId id="2147483672" r:id="rId8"/>
    <p:sldLayoutId id="2147483676" r:id="rId9"/>
    <p:sldLayoutId id="2147483677" r:id="rId10"/>
    <p:sldLayoutId id="2147483674" r:id="rId11"/>
    <p:sldLayoutId id="2147483675" r:id="rId12"/>
    <p:sldLayoutId id="2147483678" r:id="rId13"/>
    <p:sldLayoutId id="2147483679" r:id="rId14"/>
    <p:sldLayoutId id="2147483680" r:id="rId15"/>
    <p:sldLayoutId id="2147483681"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oleObject" Target="../embeddings/oleObject1.bin"/><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audio" Target="../media/audio21.wav"/><Relationship Id="rId4" Type="http://schemas.openxmlformats.org/officeDocument/2006/relationships/audio" Target="../media/audio20.wav"/><Relationship Id="rId9"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0.png"/><Relationship Id="rId7"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6.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0.png"/><Relationship Id="rId5" Type="http://schemas.openxmlformats.org/officeDocument/2006/relationships/audio" Target="../media/audio3.wav"/><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audio" Target="../media/audio23.wav"/></Relationships>
</file>

<file path=ppt/slides/_rels/slide21.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audio" Target="../media/audio23.wav"/></Relationships>
</file>

<file path=ppt/slides/_rels/slide22.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audio" Target="../media/audio24.wav"/></Relationships>
</file>

<file path=ppt/slides/_rels/slide23.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audio" Target="../media/audio25.wav"/></Relationships>
</file>

<file path=ppt/slides/_rels/slide24.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audio" Target="../media/audio24.wav"/></Relationships>
</file>

<file path=ppt/slides/_rels/slide25.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audio" Target="../media/audio25.wav"/></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36.png"/><Relationship Id="rId5" Type="http://schemas.openxmlformats.org/officeDocument/2006/relationships/image" Target="../media/image5.png"/><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audio" Target="../media/audio26.wav"/><Relationship Id="rId2" Type="http://schemas.openxmlformats.org/officeDocument/2006/relationships/notesSlide" Target="../notesSlides/notesSlide30.xml"/><Relationship Id="rId1" Type="http://schemas.openxmlformats.org/officeDocument/2006/relationships/slideLayout" Target="../slideLayouts/slideLayout15.xml"/><Relationship Id="rId5" Type="http://schemas.openxmlformats.org/officeDocument/2006/relationships/image" Target="../media/image37.png"/><Relationship Id="rId4" Type="http://schemas.openxmlformats.org/officeDocument/2006/relationships/audio" Target="../media/audio27.wav"/></Relationships>
</file>

<file path=ppt/slides/_rels/slide31.xml.rels><?xml version="1.0" encoding="UTF-8" standalone="yes"?>
<Relationships xmlns="http://schemas.openxmlformats.org/package/2006/relationships"><Relationship Id="rId3" Type="http://schemas.openxmlformats.org/officeDocument/2006/relationships/audio" Target="../media/audio26.wav"/><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audio" Target="../media/audio27.wav"/></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image" Target="../media/image41.png"/><Relationship Id="rId3" Type="http://schemas.openxmlformats.org/officeDocument/2006/relationships/audio" Target="../media/audio26.wav"/><Relationship Id="rId7" Type="http://schemas.openxmlformats.org/officeDocument/2006/relationships/audio" Target="../media/audio30.wav"/><Relationship Id="rId12"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audio" Target="../media/audio29.wav"/><Relationship Id="rId11" Type="http://schemas.openxmlformats.org/officeDocument/2006/relationships/image" Target="../media/image39.png"/><Relationship Id="rId5" Type="http://schemas.openxmlformats.org/officeDocument/2006/relationships/audio" Target="../media/audio27.wav"/><Relationship Id="rId10" Type="http://schemas.openxmlformats.org/officeDocument/2006/relationships/image" Target="../media/image38.png"/><Relationship Id="rId4" Type="http://schemas.openxmlformats.org/officeDocument/2006/relationships/audio" Target="../media/audio28.wav"/><Relationship Id="rId9" Type="http://schemas.openxmlformats.org/officeDocument/2006/relationships/audio" Target="../media/audio32.wav"/><Relationship Id="rId14" Type="http://schemas.openxmlformats.org/officeDocument/2006/relationships/image" Target="../media/image42.png"/></Relationships>
</file>

<file path=ppt/slides/_rels/slide34.xml.rels><?xml version="1.0" encoding="UTF-8" standalone="yes"?>
<Relationships xmlns="http://schemas.openxmlformats.org/package/2006/relationships"><Relationship Id="rId8" Type="http://schemas.openxmlformats.org/officeDocument/2006/relationships/audio" Target="../media/audio32.wav"/><Relationship Id="rId3" Type="http://schemas.openxmlformats.org/officeDocument/2006/relationships/audio" Target="../media/audio26.wav"/><Relationship Id="rId7" Type="http://schemas.openxmlformats.org/officeDocument/2006/relationships/audio" Target="../media/audio31.wav"/><Relationship Id="rId2" Type="http://schemas.openxmlformats.org/officeDocument/2006/relationships/notesSlide" Target="../notesSlides/notesSlide34.xml"/><Relationship Id="rId1" Type="http://schemas.openxmlformats.org/officeDocument/2006/relationships/slideLayout" Target="../slideLayouts/slideLayout15.xml"/><Relationship Id="rId6" Type="http://schemas.openxmlformats.org/officeDocument/2006/relationships/audio" Target="../media/audio30.wav"/><Relationship Id="rId5" Type="http://schemas.openxmlformats.org/officeDocument/2006/relationships/audio" Target="../media/audio29.wav"/><Relationship Id="rId4" Type="http://schemas.openxmlformats.org/officeDocument/2006/relationships/audio" Target="../media/audio27.wav"/><Relationship Id="rId9"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audio" Target="../media/audio33.wav"/><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audio" Target="../media/audio35.wav"/><Relationship Id="rId5" Type="http://schemas.openxmlformats.org/officeDocument/2006/relationships/image" Target="../media/image43.png"/><Relationship Id="rId4" Type="http://schemas.openxmlformats.org/officeDocument/2006/relationships/audio" Target="../media/audio34.wav"/></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45.png"/><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36.wav"/><Relationship Id="rId7" Type="http://schemas.openxmlformats.org/officeDocument/2006/relationships/audio" Target="../media/audio40.wav"/><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audio" Target="../media/audio39.wav"/><Relationship Id="rId11" Type="http://schemas.openxmlformats.org/officeDocument/2006/relationships/audio" Target="../media/audio41.wav"/><Relationship Id="rId5" Type="http://schemas.openxmlformats.org/officeDocument/2006/relationships/audio" Target="../media/audio38.wav"/><Relationship Id="rId10" Type="http://schemas.openxmlformats.org/officeDocument/2006/relationships/image" Target="../media/image43.png"/><Relationship Id="rId4" Type="http://schemas.openxmlformats.org/officeDocument/2006/relationships/audio" Target="../media/audio37.wav"/><Relationship Id="rId9"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8.png"/><Relationship Id="rId7"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27.png"/><Relationship Id="rId4" Type="http://schemas.openxmlformats.org/officeDocument/2006/relationships/image" Target="../media/image20.png"/><Relationship Id="rId9" Type="http://schemas.openxmlformats.org/officeDocument/2006/relationships/image" Target="../media/image50.png"/></Relationships>
</file>

<file path=ppt/slides/_rels/slide4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0.png"/><Relationship Id="rId7"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6.png"/><Relationship Id="rId10" Type="http://schemas.openxmlformats.org/officeDocument/2006/relationships/image" Target="../media/image56.png"/><Relationship Id="rId4" Type="http://schemas.openxmlformats.org/officeDocument/2006/relationships/image" Target="../media/image51.png"/><Relationship Id="rId9" Type="http://schemas.openxmlformats.org/officeDocument/2006/relationships/image" Target="../media/image55.png"/></Relationships>
</file>

<file path=ppt/slides/_rels/slide4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5.png"/><Relationship Id="rId7"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57.png"/><Relationship Id="rId10" Type="http://schemas.openxmlformats.org/officeDocument/2006/relationships/image" Target="../media/image60.png"/><Relationship Id="rId4" Type="http://schemas.openxmlformats.org/officeDocument/2006/relationships/image" Target="../media/image56.png"/><Relationship Id="rId9" Type="http://schemas.openxmlformats.org/officeDocument/2006/relationships/image" Target="../media/image59.png"/></Relationships>
</file>

<file path=ppt/slides/_rels/slide46.xml.rels><?xml version="1.0" encoding="UTF-8" standalone="yes"?>
<Relationships xmlns="http://schemas.openxmlformats.org/package/2006/relationships"><Relationship Id="rId3" Type="http://schemas.openxmlformats.org/officeDocument/2006/relationships/hyperlink" Target="https://www.rachelhawkes.com/LDPresources/Yr7French/French_Y7_Term1i_Wk4_audio.html"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61.png"/><Relationship Id="rId4" Type="http://schemas.openxmlformats.org/officeDocument/2006/relationships/hyperlink" Target="https://www.rachelhawkes.com/LDPresources/Yr7French/French_Y7_Term1i_Wk4_audio_HW_sheet.docx" TargetMode="External"/></Relationships>
</file>

<file path=ppt/slides/_rels/slide5.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image" Target="../media/image11.png"/><Relationship Id="rId7" Type="http://schemas.openxmlformats.org/officeDocument/2006/relationships/audio" Target="../media/audio7.wav"/><Relationship Id="rId12" Type="http://schemas.openxmlformats.org/officeDocument/2006/relationships/audio" Target="../media/audio12.wav"/><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audio" Target="../media/audio6.wav"/><Relationship Id="rId11" Type="http://schemas.openxmlformats.org/officeDocument/2006/relationships/audio" Target="../media/audio11.wav"/><Relationship Id="rId5" Type="http://schemas.openxmlformats.org/officeDocument/2006/relationships/audio" Target="../media/audio5.wav"/><Relationship Id="rId10" Type="http://schemas.openxmlformats.org/officeDocument/2006/relationships/audio" Target="../media/audio10.wav"/><Relationship Id="rId4" Type="http://schemas.openxmlformats.org/officeDocument/2006/relationships/audio" Target="../media/audio4.wav"/><Relationship Id="rId9" Type="http://schemas.openxmlformats.org/officeDocument/2006/relationships/audio" Target="../media/audio9.wav"/></Relationships>
</file>

<file path=ppt/slides/_rels/slide6.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image" Target="../media/image11.png"/><Relationship Id="rId7" Type="http://schemas.openxmlformats.org/officeDocument/2006/relationships/audio" Target="../media/audio7.wav"/><Relationship Id="rId12" Type="http://schemas.openxmlformats.org/officeDocument/2006/relationships/audio" Target="../media/audio12.wav"/><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audio" Target="../media/audio6.wav"/><Relationship Id="rId11" Type="http://schemas.openxmlformats.org/officeDocument/2006/relationships/audio" Target="../media/audio11.wav"/><Relationship Id="rId5" Type="http://schemas.openxmlformats.org/officeDocument/2006/relationships/audio" Target="../media/audio5.wav"/><Relationship Id="rId10" Type="http://schemas.openxmlformats.org/officeDocument/2006/relationships/audio" Target="../media/audio10.wav"/><Relationship Id="rId4" Type="http://schemas.openxmlformats.org/officeDocument/2006/relationships/audio" Target="../media/audio4.wav"/><Relationship Id="rId9" Type="http://schemas.openxmlformats.org/officeDocument/2006/relationships/audio" Target="../media/audio9.wav"/></Relationships>
</file>

<file path=ppt/slides/_rels/slide7.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image" Target="../media/image11.png"/><Relationship Id="rId7" Type="http://schemas.openxmlformats.org/officeDocument/2006/relationships/audio" Target="../media/audio7.wav"/><Relationship Id="rId12" Type="http://schemas.openxmlformats.org/officeDocument/2006/relationships/audio" Target="../media/audio12.wav"/><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audio" Target="../media/audio6.wav"/><Relationship Id="rId11" Type="http://schemas.openxmlformats.org/officeDocument/2006/relationships/audio" Target="../media/audio11.wav"/><Relationship Id="rId5" Type="http://schemas.openxmlformats.org/officeDocument/2006/relationships/audio" Target="../media/audio5.wav"/><Relationship Id="rId10" Type="http://schemas.openxmlformats.org/officeDocument/2006/relationships/audio" Target="../media/audio10.wav"/><Relationship Id="rId4" Type="http://schemas.openxmlformats.org/officeDocument/2006/relationships/audio" Target="../media/audio4.wav"/><Relationship Id="rId9" Type="http://schemas.openxmlformats.org/officeDocument/2006/relationships/audio" Target="../media/audio9.wav"/></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extLst>
              <p:ext uri="{D42A27DB-BD31-4B8C-83A1-F6EECF244321}">
                <p14:modId xmlns:p14="http://schemas.microsoft.com/office/powerpoint/2010/main" val="3335528758"/>
              </p:ext>
            </p:extLst>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56" name="Bitmap Image" r:id="rId4" imgW="0" imgH="0" progId="Paint.Picture">
                  <p:embed/>
                </p:oleObj>
              </mc:Choice>
              <mc:Fallback>
                <p:oleObj name="Bitmap Image" r:id="rId4" imgW="0" imgH="0" progId="Paint.Picture">
                  <p:embed/>
                  <p:pic>
                    <p:nvPicPr>
                      <p:cNvPr id="0" name=""/>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D51D38C1-A21C-4B4B-B206-910E42A55B47}"/>
              </a:ext>
            </a:extLst>
          </p:cNvPr>
          <p:cNvSpPr>
            <a:spLocks noGrp="1"/>
          </p:cNvSpPr>
          <p:nvPr>
            <p:ph type="body" sz="quarter" idx="12"/>
          </p:nvPr>
        </p:nvSpPr>
        <p:spPr>
          <a:xfrm>
            <a:off x="198075" y="5617998"/>
            <a:ext cx="4443593" cy="1154112"/>
          </a:xfrm>
        </p:spPr>
        <p:txBody>
          <a:bodyPr>
            <a:normAutofit fontScale="92500" lnSpcReduction="1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3 - Lesson 5</a:t>
            </a:r>
            <a:b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Stephen Owen / Rachel Hawkes / Ciarán Morris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a:t>
            </a:r>
            <a:r>
              <a:rPr kumimoji="0" lang="fr-FR" sz="1200" b="0" i="0" u="none" strike="noStrike" kern="1200" cap="none" spc="0" normalizeH="0" baseline="0" dirty="0">
                <a:ln>
                  <a:noFill/>
                </a:ln>
                <a:solidFill>
                  <a:prstClr val="white"/>
                </a:solidFill>
                <a:effectLst/>
                <a:uLnTx/>
                <a:uFillTx/>
                <a:latin typeface="Century Gothic" panose="020B0502020202020204" pitchFamily="34" charset="0"/>
                <a:ea typeface="+mj-ea"/>
                <a:cs typeface="+mj-cs"/>
              </a:rPr>
              <a:t>Chloé</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fr-FR" sz="1200" b="0" i="0" u="none" strike="noStrike" kern="1200" cap="none" spc="0" normalizeH="0" baseline="0" dirty="0">
                <a:ln>
                  <a:noFill/>
                </a:ln>
                <a:solidFill>
                  <a:prstClr val="white"/>
                </a:solidFill>
                <a:effectLst/>
                <a:uLnTx/>
                <a:uFillTx/>
                <a:latin typeface="Century Gothic" panose="020B0502020202020204" pitchFamily="34" charset="0"/>
                <a:ea typeface="+mj-ea"/>
                <a:cs typeface="+mj-cs"/>
              </a:rPr>
              <a:t>Motard</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endParaRPr kumimoji="0" lang="en-GB" sz="17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20.05.23</a:t>
            </a:r>
          </a:p>
          <a:p>
            <a:pPr marL="0" marR="0" lvl="0" indent="0" algn="l" defTabSz="914400" rtl="0" eaLnBrk="1" fontAlgn="auto" latinLnBrk="0" hangingPunct="1">
              <a:lnSpc>
                <a:spcPct val="90000"/>
              </a:lnSpc>
              <a:spcBef>
                <a:spcPct val="0"/>
              </a:spcBef>
              <a:spcAft>
                <a:spcPts val="0"/>
              </a:spcAft>
              <a:buClrTx/>
              <a:buSzTx/>
              <a:buFontTx/>
              <a:buNone/>
              <a:tabLst/>
              <a:defRPr/>
            </a:pPr>
            <a:endParaRPr lang="en-GB" sz="2000" dirty="0"/>
          </a:p>
        </p:txBody>
      </p:sp>
      <p:sp>
        <p:nvSpPr>
          <p:cNvPr id="4" name="Text Placeholder 3">
            <a:extLst>
              <a:ext uri="{FF2B5EF4-FFF2-40B4-BE49-F238E27FC236}">
                <a16:creationId xmlns:a16="http://schemas.microsoft.com/office/drawing/2014/main" id="{A551FD84-15C3-473B-B2AD-13A418515DD6}"/>
              </a:ext>
            </a:extLst>
          </p:cNvPr>
          <p:cNvSpPr>
            <a:spLocks noGrp="1"/>
          </p:cNvSpPr>
          <p:nvPr>
            <p:ph type="body" sz="quarter" idx="13"/>
          </p:nvPr>
        </p:nvSpPr>
        <p:spPr>
          <a:xfrm>
            <a:off x="363537" y="2587460"/>
            <a:ext cx="4864546" cy="1078848"/>
          </a:xfrm>
        </p:spPr>
        <p:txBody>
          <a:bodyPr>
            <a:normAutofit lnSpcReduction="10000"/>
          </a:bodyPr>
          <a:lstStyle/>
          <a:p>
            <a:r>
              <a:rPr lang="en-GB" dirty="0" err="1"/>
              <a:t>avoir</a:t>
            </a:r>
            <a:r>
              <a:rPr lang="en-GB" dirty="0"/>
              <a:t> (je, il/</a:t>
            </a:r>
            <a:r>
              <a:rPr lang="en-GB" dirty="0" err="1"/>
              <a:t>elle</a:t>
            </a:r>
            <a:r>
              <a:rPr lang="en-GB" dirty="0"/>
              <a:t>)</a:t>
            </a:r>
            <a:br>
              <a:rPr lang="en-GB" dirty="0"/>
            </a:br>
            <a:r>
              <a:rPr lang="en-GB" dirty="0" err="1"/>
              <a:t>c’est</a:t>
            </a:r>
            <a:br>
              <a:rPr lang="en-GB" dirty="0"/>
            </a:br>
            <a:r>
              <a:rPr lang="en-GB" dirty="0"/>
              <a:t>SSC [e]</a:t>
            </a:r>
          </a:p>
        </p:txBody>
      </p:sp>
      <p:sp>
        <p:nvSpPr>
          <p:cNvPr id="5" name="Text Placeholder 4">
            <a:extLst>
              <a:ext uri="{FF2B5EF4-FFF2-40B4-BE49-F238E27FC236}">
                <a16:creationId xmlns:a16="http://schemas.microsoft.com/office/drawing/2014/main" id="{CC245816-76C7-4573-9EBD-3A738A2B1749}"/>
              </a:ext>
            </a:extLst>
          </p:cNvPr>
          <p:cNvSpPr>
            <a:spLocks noGrp="1"/>
          </p:cNvSpPr>
          <p:nvPr>
            <p:ph type="body" sz="quarter" idx="14"/>
          </p:nvPr>
        </p:nvSpPr>
        <p:spPr>
          <a:xfrm>
            <a:off x="363537" y="1952625"/>
            <a:ext cx="7970565" cy="844550"/>
          </a:xfrm>
        </p:spPr>
        <p:txBody>
          <a:bodyPr>
            <a:normAutofit/>
          </a:bodyPr>
          <a:lstStyle/>
          <a:p>
            <a:r>
              <a:rPr lang="en-GB" sz="3600" dirty="0"/>
              <a:t>Saying what people have [1]</a:t>
            </a:r>
          </a:p>
        </p:txBody>
      </p:sp>
      <p:sp>
        <p:nvSpPr>
          <p:cNvPr id="6" name="Text Placeholder 3">
            <a:extLst>
              <a:ext uri="{FF2B5EF4-FFF2-40B4-BE49-F238E27FC236}">
                <a16:creationId xmlns:a16="http://schemas.microsoft.com/office/drawing/2014/main" id="{63C3E56B-AC70-499B-92CF-3C0A35D3CA48}"/>
              </a:ext>
            </a:extLst>
          </p:cNvPr>
          <p:cNvSpPr txBox="1">
            <a:spLocks/>
          </p:cNvSpPr>
          <p:nvPr/>
        </p:nvSpPr>
        <p:spPr>
          <a:xfrm>
            <a:off x="363537" y="1108075"/>
            <a:ext cx="9079402" cy="8445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5400" b="1" kern="1200">
                <a:solidFill>
                  <a:schemeClr val="bg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000" dirty="0">
                <a:solidFill>
                  <a:prstClr val="white"/>
                </a:solidFill>
              </a:rPr>
              <a:t>Identity: belongings</a:t>
            </a:r>
            <a:endParaRPr lang="en-GB" sz="4000" dirty="0"/>
          </a:p>
        </p:txBody>
      </p:sp>
      <p:pic>
        <p:nvPicPr>
          <p:cNvPr id="7" name="Picture 6" descr="A blue circle with a hand holding a sign&#10;&#10;Description automatically generated">
            <a:extLst>
              <a:ext uri="{FF2B5EF4-FFF2-40B4-BE49-F238E27FC236}">
                <a16:creationId xmlns:a16="http://schemas.microsoft.com/office/drawing/2014/main" id="{1D4616FF-4CF5-480B-8BAE-425155E0F8FF}"/>
              </a:ext>
            </a:extLst>
          </p:cNvPr>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781145" y="4754729"/>
            <a:ext cx="2216989" cy="2071073"/>
          </a:xfrm>
          <a:prstGeom prst="rect">
            <a:avLst/>
          </a:prstGeom>
        </p:spPr>
      </p:pic>
      <p:pic>
        <p:nvPicPr>
          <p:cNvPr id="8" name="Picture 7">
            <a:extLst>
              <a:ext uri="{FF2B5EF4-FFF2-40B4-BE49-F238E27FC236}">
                <a16:creationId xmlns:a16="http://schemas.microsoft.com/office/drawing/2014/main" id="{D5C9F9FF-2AF4-4849-B460-2C9B6D617A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8222" y="3374367"/>
            <a:ext cx="3322705" cy="2333673"/>
          </a:xfrm>
          <a:prstGeom prst="rect">
            <a:avLst/>
          </a:prstGeom>
        </p:spPr>
      </p:pic>
      <p:pic>
        <p:nvPicPr>
          <p:cNvPr id="9" name="Picture 8">
            <a:extLst>
              <a:ext uri="{FF2B5EF4-FFF2-40B4-BE49-F238E27FC236}">
                <a16:creationId xmlns:a16="http://schemas.microsoft.com/office/drawing/2014/main" id="{FC95AF84-CF70-48DA-B714-97CE98BDEC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51615" y="4254997"/>
            <a:ext cx="982648" cy="2271215"/>
          </a:xfrm>
          <a:prstGeom prst="rect">
            <a:avLst/>
          </a:prstGeom>
        </p:spPr>
      </p:pic>
      <p:pic>
        <p:nvPicPr>
          <p:cNvPr id="10" name="Picture 9">
            <a:extLst>
              <a:ext uri="{FF2B5EF4-FFF2-40B4-BE49-F238E27FC236}">
                <a16:creationId xmlns:a16="http://schemas.microsoft.com/office/drawing/2014/main" id="{5BDEFAA1-DA3C-45E0-9648-6EBF570B13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62159" y="4702615"/>
            <a:ext cx="816908" cy="1005425"/>
          </a:xfrm>
          <a:prstGeom prst="rect">
            <a:avLst/>
          </a:prstGeom>
        </p:spPr>
      </p:pic>
      <p:pic>
        <p:nvPicPr>
          <p:cNvPr id="11" name="Picture 10">
            <a:extLst>
              <a:ext uri="{FF2B5EF4-FFF2-40B4-BE49-F238E27FC236}">
                <a16:creationId xmlns:a16="http://schemas.microsoft.com/office/drawing/2014/main" id="{7BEB9427-2304-433E-8B6D-03422EB3D11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105580">
            <a:off x="10045769" y="4787811"/>
            <a:ext cx="173741" cy="339007"/>
          </a:xfrm>
          <a:prstGeom prst="rect">
            <a:avLst/>
          </a:prstGeom>
        </p:spPr>
      </p:pic>
    </p:spTree>
    <p:extLst>
      <p:ext uri="{BB962C8B-B14F-4D97-AF65-F5344CB8AC3E}">
        <p14:creationId xmlns:p14="http://schemas.microsoft.com/office/powerpoint/2010/main" val="335258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1"/>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9"/>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1600000">
                                      <p:cBhvr>
                                        <p:cTn id="18"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Liaison</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sp>
        <p:nvSpPr>
          <p:cNvPr id="6" name="TextBox 5">
            <a:extLst>
              <a:ext uri="{FF2B5EF4-FFF2-40B4-BE49-F238E27FC236}">
                <a16:creationId xmlns:a16="http://schemas.microsoft.com/office/drawing/2014/main" id="{F3E11188-B433-5A4A-A669-78C0EE9B8445}"/>
              </a:ext>
            </a:extLst>
          </p:cNvPr>
          <p:cNvSpPr txBox="1"/>
          <p:nvPr/>
        </p:nvSpPr>
        <p:spPr>
          <a:xfrm>
            <a:off x="180000" y="1296000"/>
            <a:ext cx="11198087" cy="4893647"/>
          </a:xfrm>
          <a:prstGeom prst="rect">
            <a:avLst/>
          </a:prstGeom>
          <a:noFill/>
        </p:spPr>
        <p:txBody>
          <a:bodyPr wrap="square" rtlCol="0">
            <a:spAutoFit/>
          </a:bodyPr>
          <a:lstStyle/>
          <a:p>
            <a:pPr lvl="0">
              <a:buClr>
                <a:srgbClr val="000000"/>
              </a:buClr>
              <a:defRPr/>
            </a:pPr>
            <a:r>
              <a:rPr lang="fr-FR" sz="2400" kern="0" dirty="0">
                <a:solidFill>
                  <a:srgbClr val="0055A4"/>
                </a:solidFill>
                <a:latin typeface="Century Gothic" panose="020B0502020202020204" pitchFamily="34" charset="0"/>
                <a:cs typeface="Arial"/>
                <a:sym typeface="Arial"/>
              </a:rPr>
              <a:t>C’es</a:t>
            </a:r>
            <a:r>
              <a:rPr lang="fr-FR" sz="2400" b="1" kern="0" dirty="0">
                <a:solidFill>
                  <a:srgbClr val="0055A4"/>
                </a:solidFill>
                <a:latin typeface="Century Gothic" panose="020B0502020202020204" pitchFamily="34" charset="0"/>
                <a:cs typeface="Arial"/>
                <a:sym typeface="Arial"/>
              </a:rPr>
              <a:t>t</a:t>
            </a:r>
            <a:r>
              <a:rPr lang="en-GB" sz="2400" b="1" kern="0" dirty="0">
                <a:solidFill>
                  <a:srgbClr val="0055A4"/>
                </a:solidFill>
                <a:latin typeface="Century Gothic" panose="020B0502020202020204" pitchFamily="34" charset="0"/>
                <a:cs typeface="Arial"/>
                <a:sym typeface="Arial"/>
              </a:rPr>
              <a:t> </a:t>
            </a:r>
            <a:r>
              <a:rPr lang="en-GB" sz="2400" kern="0" dirty="0">
                <a:solidFill>
                  <a:srgbClr val="0055A4"/>
                </a:solidFill>
                <a:latin typeface="Century Gothic" panose="020B0502020202020204" pitchFamily="34" charset="0"/>
                <a:cs typeface="Arial"/>
                <a:sym typeface="Arial"/>
              </a:rPr>
              <a:t>bon!		That’s good!</a:t>
            </a:r>
          </a:p>
          <a:p>
            <a:pPr lvl="0">
              <a:buClr>
                <a:srgbClr val="000000"/>
              </a:buClr>
              <a:defRPr/>
            </a:pPr>
            <a:endParaRPr lang="en-GB" sz="2400" kern="0" dirty="0">
              <a:solidFill>
                <a:srgbClr val="0055A4"/>
              </a:solidFill>
              <a:latin typeface="Century Gothic" panose="020B0502020202020204" pitchFamily="34" charset="0"/>
              <a:cs typeface="Arial"/>
              <a:sym typeface="Arial"/>
            </a:endParaRPr>
          </a:p>
          <a:p>
            <a:pPr lvl="0">
              <a:buClr>
                <a:srgbClr val="000000"/>
              </a:buClr>
              <a:defRPr/>
            </a:pPr>
            <a:r>
              <a:rPr lang="en-GB" sz="2400" kern="0" dirty="0">
                <a:solidFill>
                  <a:srgbClr val="0055A4"/>
                </a:solidFill>
                <a:latin typeface="Century Gothic" panose="020B0502020202020204" pitchFamily="34" charset="0"/>
                <a:cs typeface="Arial"/>
                <a:sym typeface="Arial"/>
              </a:rPr>
              <a:t>The final –</a:t>
            </a:r>
            <a:r>
              <a:rPr lang="en-GB" sz="2400" b="1" kern="0" dirty="0">
                <a:solidFill>
                  <a:srgbClr val="0055A4"/>
                </a:solidFill>
                <a:latin typeface="Century Gothic" panose="020B0502020202020204" pitchFamily="34" charset="0"/>
                <a:cs typeface="Arial"/>
                <a:sym typeface="Arial"/>
              </a:rPr>
              <a:t>t</a:t>
            </a:r>
            <a:r>
              <a:rPr lang="en-GB" sz="2400" kern="0" dirty="0">
                <a:solidFill>
                  <a:srgbClr val="0055A4"/>
                </a:solidFill>
                <a:latin typeface="Century Gothic" panose="020B0502020202020204" pitchFamily="34" charset="0"/>
                <a:cs typeface="Arial"/>
                <a:sym typeface="Arial"/>
              </a:rPr>
              <a:t> in </a:t>
            </a:r>
            <a:r>
              <a:rPr lang="fr-FR" sz="2400" kern="0" dirty="0">
                <a:solidFill>
                  <a:srgbClr val="0055A4"/>
                </a:solidFill>
                <a:latin typeface="Century Gothic" panose="020B0502020202020204" pitchFamily="34" charset="0"/>
                <a:cs typeface="Arial"/>
                <a:sym typeface="Arial"/>
              </a:rPr>
              <a:t>c’es</a:t>
            </a:r>
            <a:r>
              <a:rPr lang="fr-FR" sz="2400" b="1" kern="0" dirty="0">
                <a:solidFill>
                  <a:srgbClr val="0055A4"/>
                </a:solidFill>
                <a:latin typeface="Century Gothic" panose="020B0502020202020204" pitchFamily="34" charset="0"/>
                <a:cs typeface="Arial"/>
                <a:sym typeface="Arial"/>
              </a:rPr>
              <a:t>t</a:t>
            </a:r>
            <a:r>
              <a:rPr lang="en-GB" sz="2400" kern="0" dirty="0">
                <a:solidFill>
                  <a:srgbClr val="0055A4"/>
                </a:solidFill>
                <a:latin typeface="Century Gothic" panose="020B0502020202020204" pitchFamily="34" charset="0"/>
                <a:cs typeface="Arial"/>
                <a:sym typeface="Arial"/>
              </a:rPr>
              <a:t> is a </a:t>
            </a:r>
            <a:r>
              <a:rPr lang="en-GB" sz="2400" b="1" kern="0" dirty="0">
                <a:solidFill>
                  <a:srgbClr val="0055A4"/>
                </a:solidFill>
                <a:latin typeface="Century Gothic" panose="020B0502020202020204" pitchFamily="34" charset="0"/>
                <a:cs typeface="Arial"/>
                <a:sym typeface="Arial"/>
              </a:rPr>
              <a:t>Silent Final Consonant</a:t>
            </a:r>
            <a:r>
              <a:rPr lang="en-GB" sz="2400" kern="0" dirty="0">
                <a:solidFill>
                  <a:srgbClr val="0055A4"/>
                </a:solidFill>
                <a:latin typeface="Century Gothic" panose="020B0502020202020204" pitchFamily="34" charset="0"/>
                <a:cs typeface="Arial"/>
                <a:sym typeface="Arial"/>
              </a:rPr>
              <a:t>.</a:t>
            </a:r>
          </a:p>
          <a:p>
            <a:pPr lvl="0">
              <a:buClr>
                <a:srgbClr val="000000"/>
              </a:buClr>
              <a:defRPr/>
            </a:pPr>
            <a:endParaRPr lang="en-GB" sz="2400" kern="0" dirty="0">
              <a:solidFill>
                <a:srgbClr val="0055A4"/>
              </a:solidFill>
              <a:latin typeface="Century Gothic" panose="020B0502020202020204" pitchFamily="34" charset="0"/>
              <a:cs typeface="Arial"/>
              <a:sym typeface="Arial"/>
            </a:endParaRPr>
          </a:p>
          <a:p>
            <a:pPr lvl="0">
              <a:buClr>
                <a:srgbClr val="000000"/>
              </a:buClr>
              <a:defRPr/>
            </a:pPr>
            <a:r>
              <a:rPr lang="en-GB" sz="2400" b="1" kern="0" dirty="0">
                <a:solidFill>
                  <a:srgbClr val="0055A4"/>
                </a:solidFill>
                <a:latin typeface="Century Gothic" panose="020B0502020202020204" pitchFamily="34" charset="0"/>
                <a:cs typeface="Arial"/>
                <a:sym typeface="Arial"/>
              </a:rPr>
              <a:t>But …</a:t>
            </a:r>
          </a:p>
          <a:p>
            <a:pPr lvl="0">
              <a:buClr>
                <a:srgbClr val="000000"/>
              </a:buClr>
              <a:defRPr/>
            </a:pPr>
            <a:endParaRPr lang="en-GB" sz="2400" b="1" kern="0" dirty="0">
              <a:solidFill>
                <a:srgbClr val="0055A4"/>
              </a:solidFill>
              <a:latin typeface="Century Gothic" panose="020B0502020202020204" pitchFamily="34" charset="0"/>
              <a:cs typeface="Arial"/>
              <a:sym typeface="Arial"/>
            </a:endParaRPr>
          </a:p>
          <a:p>
            <a:pPr lvl="0">
              <a:buClr>
                <a:srgbClr val="000000"/>
              </a:buClr>
              <a:defRPr/>
            </a:pPr>
            <a:r>
              <a:rPr lang="fr-FR" sz="2400" kern="0" dirty="0">
                <a:solidFill>
                  <a:srgbClr val="0055A4"/>
                </a:solidFill>
                <a:latin typeface="Century Gothic" panose="020B0502020202020204" pitchFamily="34" charset="0"/>
                <a:cs typeface="Arial"/>
                <a:sym typeface="Arial"/>
              </a:rPr>
              <a:t>C’es</a:t>
            </a:r>
            <a:r>
              <a:rPr lang="fr-FR" sz="2400" b="1" kern="0" dirty="0">
                <a:solidFill>
                  <a:srgbClr val="EF4136"/>
                </a:solidFill>
                <a:latin typeface="Century Gothic" panose="020B0502020202020204" pitchFamily="34" charset="0"/>
                <a:cs typeface="Arial"/>
                <a:sym typeface="Arial"/>
              </a:rPr>
              <a:t>t</a:t>
            </a:r>
            <a:r>
              <a:rPr lang="en-GB" sz="2400" kern="0" dirty="0">
                <a:solidFill>
                  <a:srgbClr val="0055A4"/>
                </a:solidFill>
                <a:latin typeface="Century Gothic" panose="020B0502020202020204" pitchFamily="34" charset="0"/>
                <a:cs typeface="Arial"/>
                <a:sym typeface="Arial"/>
              </a:rPr>
              <a:t> </a:t>
            </a:r>
            <a:r>
              <a:rPr lang="en-GB" sz="2400" b="1" kern="0" dirty="0">
                <a:solidFill>
                  <a:srgbClr val="EF4136"/>
                </a:solidFill>
                <a:latin typeface="Century Gothic" panose="020B0502020202020204" pitchFamily="34" charset="0"/>
                <a:cs typeface="Arial"/>
                <a:sym typeface="Arial"/>
              </a:rPr>
              <a:t>u</a:t>
            </a:r>
            <a:r>
              <a:rPr lang="en-GB" sz="2400" kern="0" dirty="0">
                <a:solidFill>
                  <a:srgbClr val="0055A4"/>
                </a:solidFill>
                <a:latin typeface="Century Gothic" panose="020B0502020202020204" pitchFamily="34" charset="0"/>
                <a:cs typeface="Arial"/>
                <a:sym typeface="Arial"/>
              </a:rPr>
              <a:t>n </a:t>
            </a:r>
            <a:r>
              <a:rPr lang="fr-FR" sz="2400" kern="0" dirty="0">
                <a:solidFill>
                  <a:srgbClr val="0055A4"/>
                </a:solidFill>
                <a:latin typeface="Century Gothic" panose="020B0502020202020204" pitchFamily="34" charset="0"/>
                <a:cs typeface="Arial"/>
                <a:sym typeface="Arial"/>
              </a:rPr>
              <a:t>chien</a:t>
            </a:r>
            <a:r>
              <a:rPr lang="en-GB" sz="2400" kern="0" dirty="0">
                <a:solidFill>
                  <a:srgbClr val="0055A4"/>
                </a:solidFill>
                <a:latin typeface="Century Gothic" panose="020B0502020202020204" pitchFamily="34" charset="0"/>
                <a:cs typeface="Arial"/>
                <a:sym typeface="Arial"/>
              </a:rPr>
              <a:t>.	It’s a dog.</a:t>
            </a:r>
          </a:p>
          <a:p>
            <a:pPr lvl="0">
              <a:buClr>
                <a:srgbClr val="000000"/>
              </a:buClr>
              <a:defRPr/>
            </a:pPr>
            <a:endParaRPr lang="en-GB" sz="2400" kern="0" dirty="0">
              <a:solidFill>
                <a:srgbClr val="0055A4"/>
              </a:solidFill>
              <a:latin typeface="Century Gothic" panose="020B0502020202020204" pitchFamily="34" charset="0"/>
              <a:cs typeface="Arial"/>
              <a:sym typeface="Arial"/>
            </a:endParaRPr>
          </a:p>
          <a:p>
            <a:pPr lvl="0">
              <a:buClr>
                <a:srgbClr val="000000"/>
              </a:buClr>
              <a:defRPr/>
            </a:pPr>
            <a:r>
              <a:rPr lang="en-GB" sz="2400" kern="0" dirty="0">
                <a:solidFill>
                  <a:srgbClr val="0055A4"/>
                </a:solidFill>
                <a:latin typeface="Century Gothic" panose="020B0502020202020204" pitchFamily="34" charset="0"/>
                <a:cs typeface="Arial"/>
                <a:sym typeface="Arial"/>
              </a:rPr>
              <a:t>This time, the final consonant in </a:t>
            </a:r>
            <a:r>
              <a:rPr lang="fr-FR" sz="2400" kern="0" dirty="0">
                <a:solidFill>
                  <a:srgbClr val="0055A4"/>
                </a:solidFill>
                <a:latin typeface="Century Gothic" panose="020B0502020202020204" pitchFamily="34" charset="0"/>
                <a:cs typeface="Arial"/>
                <a:sym typeface="Arial"/>
              </a:rPr>
              <a:t>c’es</a:t>
            </a:r>
            <a:r>
              <a:rPr lang="fr-FR" sz="2400" b="1" kern="0" dirty="0">
                <a:solidFill>
                  <a:srgbClr val="EF4136"/>
                </a:solidFill>
                <a:latin typeface="Century Gothic" panose="020B0502020202020204" pitchFamily="34" charset="0"/>
                <a:cs typeface="Arial"/>
                <a:sym typeface="Arial"/>
              </a:rPr>
              <a:t>t</a:t>
            </a:r>
            <a:r>
              <a:rPr lang="en-GB" sz="2400" kern="0" dirty="0">
                <a:solidFill>
                  <a:srgbClr val="0055A4"/>
                </a:solidFill>
                <a:latin typeface="Century Gothic" panose="020B0502020202020204" pitchFamily="34" charset="0"/>
                <a:cs typeface="Arial"/>
                <a:sym typeface="Arial"/>
              </a:rPr>
              <a:t> is </a:t>
            </a:r>
            <a:r>
              <a:rPr lang="en-GB" sz="2400" b="1" kern="0" dirty="0">
                <a:solidFill>
                  <a:srgbClr val="0055A4"/>
                </a:solidFill>
                <a:latin typeface="Century Gothic" panose="020B0502020202020204" pitchFamily="34" charset="0"/>
                <a:cs typeface="Arial"/>
                <a:sym typeface="Arial"/>
              </a:rPr>
              <a:t>not</a:t>
            </a:r>
            <a:r>
              <a:rPr lang="en-GB" sz="2400" kern="0" dirty="0">
                <a:solidFill>
                  <a:srgbClr val="0055A4"/>
                </a:solidFill>
                <a:latin typeface="Century Gothic" panose="020B0502020202020204" pitchFamily="34" charset="0"/>
                <a:cs typeface="Arial"/>
                <a:sym typeface="Arial"/>
              </a:rPr>
              <a:t> an SFC!</a:t>
            </a:r>
          </a:p>
          <a:p>
            <a:pPr lvl="0">
              <a:buClr>
                <a:srgbClr val="000000"/>
              </a:buClr>
              <a:defRPr/>
            </a:pPr>
            <a:endParaRPr lang="en-GB" sz="2400" kern="0" dirty="0">
              <a:solidFill>
                <a:srgbClr val="0055A4"/>
              </a:solidFill>
              <a:latin typeface="Century Gothic" panose="020B0502020202020204" pitchFamily="34" charset="0"/>
              <a:cs typeface="Arial"/>
              <a:sym typeface="Arial"/>
            </a:endParaRPr>
          </a:p>
          <a:p>
            <a:pPr lvl="0">
              <a:buClr>
                <a:srgbClr val="000000"/>
              </a:buClr>
              <a:defRPr/>
            </a:pPr>
            <a:r>
              <a:rPr lang="en-GB" sz="2400" kern="0" dirty="0">
                <a:solidFill>
                  <a:srgbClr val="0055A4"/>
                </a:solidFill>
                <a:latin typeface="Century Gothic" panose="020B0502020202020204" pitchFamily="34" charset="0"/>
                <a:cs typeface="Arial"/>
                <a:sym typeface="Arial"/>
              </a:rPr>
              <a:t>Because the </a:t>
            </a:r>
            <a:r>
              <a:rPr lang="en-GB" sz="2400" b="1" kern="0" dirty="0">
                <a:solidFill>
                  <a:srgbClr val="EF4136"/>
                </a:solidFill>
                <a:latin typeface="Century Gothic" panose="020B0502020202020204" pitchFamily="34" charset="0"/>
                <a:cs typeface="Arial"/>
                <a:sym typeface="Arial"/>
              </a:rPr>
              <a:t>-t </a:t>
            </a:r>
            <a:r>
              <a:rPr lang="en-GB" sz="2400" kern="0" dirty="0">
                <a:solidFill>
                  <a:srgbClr val="0055A4"/>
                </a:solidFill>
                <a:latin typeface="Century Gothic" panose="020B0502020202020204" pitchFamily="34" charset="0"/>
                <a:cs typeface="Arial"/>
                <a:sym typeface="Arial"/>
              </a:rPr>
              <a:t>is followed by a </a:t>
            </a:r>
            <a:r>
              <a:rPr lang="en-GB" sz="2400" b="1" kern="0" dirty="0">
                <a:solidFill>
                  <a:srgbClr val="0055A4"/>
                </a:solidFill>
                <a:latin typeface="Century Gothic" panose="020B0502020202020204" pitchFamily="34" charset="0"/>
                <a:cs typeface="Arial"/>
                <a:sym typeface="Arial"/>
              </a:rPr>
              <a:t>vowel, </a:t>
            </a:r>
            <a:r>
              <a:rPr lang="en-GB" sz="2400" kern="0" dirty="0">
                <a:solidFill>
                  <a:srgbClr val="0055A4"/>
                </a:solidFill>
                <a:latin typeface="Century Gothic" panose="020B0502020202020204" pitchFamily="34" charset="0"/>
                <a:cs typeface="Arial"/>
                <a:sym typeface="Arial"/>
              </a:rPr>
              <a:t>it is pronounced.</a:t>
            </a:r>
          </a:p>
          <a:p>
            <a:pPr lvl="0">
              <a:buClr>
                <a:srgbClr val="000000"/>
              </a:buClr>
              <a:defRPr/>
            </a:pPr>
            <a:endParaRPr lang="en-GB" sz="2400" kern="0" dirty="0">
              <a:solidFill>
                <a:srgbClr val="0055A4"/>
              </a:solidFill>
              <a:latin typeface="Century Gothic" panose="020B0502020202020204" pitchFamily="34" charset="0"/>
              <a:cs typeface="Arial"/>
              <a:sym typeface="Arial"/>
            </a:endParaRPr>
          </a:p>
          <a:p>
            <a:pPr lvl="0">
              <a:buClr>
                <a:srgbClr val="000000"/>
              </a:buClr>
              <a:defRPr/>
            </a:pPr>
            <a:r>
              <a:rPr lang="en-GB" sz="2400" kern="0" dirty="0">
                <a:solidFill>
                  <a:srgbClr val="0055A4"/>
                </a:solidFill>
                <a:latin typeface="Century Gothic" panose="020B0502020202020204" pitchFamily="34" charset="0"/>
                <a:cs typeface="Arial"/>
                <a:sym typeface="Arial"/>
              </a:rPr>
              <a:t>This pronunciation change is known as </a:t>
            </a:r>
            <a:r>
              <a:rPr lang="en-GB" sz="2400" b="1" kern="0" dirty="0">
                <a:solidFill>
                  <a:srgbClr val="0055A4"/>
                </a:solidFill>
                <a:latin typeface="Century Gothic" panose="020B0502020202020204" pitchFamily="34" charset="0"/>
                <a:cs typeface="Arial"/>
                <a:sym typeface="Arial"/>
              </a:rPr>
              <a:t>liaison</a:t>
            </a:r>
            <a:r>
              <a:rPr lang="en-GB" sz="2400" kern="0" dirty="0">
                <a:solidFill>
                  <a:srgbClr val="0055A4"/>
                </a:solidFill>
                <a:latin typeface="Century Gothic" panose="020B0502020202020204" pitchFamily="34" charset="0"/>
                <a:cs typeface="Arial"/>
                <a:sym typeface="Arial"/>
              </a:rPr>
              <a:t>. </a:t>
            </a:r>
            <a:endParaRPr lang="en-GB" sz="2400" b="1" kern="0" dirty="0">
              <a:solidFill>
                <a:srgbClr val="0055A4"/>
              </a:solidFill>
              <a:latin typeface="Arial"/>
              <a:cs typeface="Arial"/>
              <a:sym typeface="Arial"/>
            </a:endParaRPr>
          </a:p>
        </p:txBody>
      </p:sp>
      <p:pic>
        <p:nvPicPr>
          <p:cNvPr id="9" name="Picture 2" descr="Quiet Sign Clip Art">
            <a:extLst>
              <a:ext uri="{FF2B5EF4-FFF2-40B4-BE49-F238E27FC236}">
                <a16:creationId xmlns:a16="http://schemas.microsoft.com/office/drawing/2014/main" id="{19CD4480-800C-49FA-A616-11E246354D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2992" y="1502443"/>
            <a:ext cx="666750" cy="9429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og On Leash Clip Art">
            <a:extLst>
              <a:ext uri="{FF2B5EF4-FFF2-40B4-BE49-F238E27FC236}">
                <a16:creationId xmlns:a16="http://schemas.microsoft.com/office/drawing/2014/main" id="{3EBCE573-3482-4D33-A3D9-DEA5DF2DE0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4188" y="4394469"/>
            <a:ext cx="1961126" cy="1699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75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8" name="TextBox 7">
            <a:extLst>
              <a:ext uri="{FF2B5EF4-FFF2-40B4-BE49-F238E27FC236}">
                <a16:creationId xmlns:a16="http://schemas.microsoft.com/office/drawing/2014/main" id="{6D7F314A-1F18-46C3-B2C2-8CDD3A7E7ED1}"/>
              </a:ext>
            </a:extLst>
          </p:cNvPr>
          <p:cNvSpPr txBox="1"/>
          <p:nvPr/>
        </p:nvSpPr>
        <p:spPr>
          <a:xfrm>
            <a:off x="2524800" y="4180146"/>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0055A4"/>
                </a:solidFill>
                <a:effectLst/>
                <a:uLnTx/>
                <a:uFillTx/>
                <a:latin typeface="Century Gothic" panose="020B0502020202020204" pitchFamily="34" charset="0"/>
                <a:ea typeface="+mn-ea"/>
                <a:cs typeface="Arial"/>
                <a:sym typeface="Arial"/>
              </a:rPr>
              <a:t>it's, that’s</a:t>
            </a:r>
          </a:p>
        </p:txBody>
      </p:sp>
      <p:sp>
        <p:nvSpPr>
          <p:cNvPr id="6" name="TextBox 5"/>
          <p:cNvSpPr txBox="1"/>
          <p:nvPr/>
        </p:nvSpPr>
        <p:spPr>
          <a:xfrm>
            <a:off x="1346112" y="1719003"/>
            <a:ext cx="9499776" cy="21544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3400" b="1" i="0" u="none" strike="noStrike" kern="0" cap="none" spc="0" normalizeH="0" baseline="0" dirty="0">
                <a:ln>
                  <a:noFill/>
                </a:ln>
                <a:solidFill>
                  <a:srgbClr val="0055A4"/>
                </a:solidFill>
                <a:effectLst/>
                <a:uLnTx/>
                <a:uFillTx/>
                <a:latin typeface="Century Gothic" panose="020B0502020202020204" pitchFamily="34" charset="0"/>
                <a:ea typeface="+mn-ea"/>
                <a:cs typeface="Arial"/>
                <a:sym typeface="Arial"/>
              </a:rPr>
              <a:t>c’est</a:t>
            </a:r>
          </a:p>
        </p:txBody>
      </p:sp>
      <p:sp>
        <p:nvSpPr>
          <p:cNvPr id="10" name="Action Button: Forward or Next 9">
            <a:hlinkClick r:id="" action="ppaction://noaction" highlightClick="1">
              <a:snd r:embed="rId3" name="c'est.wav"/>
            </a:hlinkClick>
          </p:cNvPr>
          <p:cNvSpPr/>
          <p:nvPr/>
        </p:nvSpPr>
        <p:spPr>
          <a:xfrm>
            <a:off x="368489" y="5254388"/>
            <a:ext cx="641445" cy="723331"/>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12" name="Title 3">
            <a:extLst>
              <a:ext uri="{FF2B5EF4-FFF2-40B4-BE49-F238E27FC236}">
                <a16:creationId xmlns:a16="http://schemas.microsoft.com/office/drawing/2014/main" id="{67A92D48-24B2-4808-9910-6A755CB56AC6}"/>
              </a:ext>
            </a:extLst>
          </p:cNvPr>
          <p:cNvSpPr>
            <a:spLocks noGrp="1"/>
          </p:cNvSpPr>
          <p:nvPr>
            <p:ph type="title"/>
          </p:nvPr>
        </p:nvSpPr>
        <p:spPr/>
        <p:txBody>
          <a:bodyPr>
            <a:normAutofit/>
          </a:bodyPr>
          <a:lstStyle/>
          <a:p>
            <a:r>
              <a:rPr lang="en-GB" sz="3600" b="1" dirty="0">
                <a:solidFill>
                  <a:schemeClr val="bg1"/>
                </a:solidFill>
              </a:rPr>
              <a:t>Liaison</a:t>
            </a:r>
          </a:p>
        </p:txBody>
      </p:sp>
      <p:sp>
        <p:nvSpPr>
          <p:cNvPr id="13" name="Rounded Rectangle 46">
            <a:extLst>
              <a:ext uri="{FF2B5EF4-FFF2-40B4-BE49-F238E27FC236}">
                <a16:creationId xmlns:a16="http://schemas.microsoft.com/office/drawing/2014/main" id="{184D6A00-A7DE-4C3A-BCF6-A21400D44635}"/>
              </a:ext>
            </a:extLst>
          </p:cNvPr>
          <p:cNvSpPr/>
          <p:nvPr/>
        </p:nvSpPr>
        <p:spPr>
          <a:xfrm>
            <a:off x="10277475" y="249869"/>
            <a:ext cx="1632445" cy="400919"/>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spTree>
    <p:extLst>
      <p:ext uri="{BB962C8B-B14F-4D97-AF65-F5344CB8AC3E}">
        <p14:creationId xmlns:p14="http://schemas.microsoft.com/office/powerpoint/2010/main" val="101343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es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6" name="TextBox 5"/>
          <p:cNvSpPr txBox="1"/>
          <p:nvPr/>
        </p:nvSpPr>
        <p:spPr>
          <a:xfrm>
            <a:off x="1346112" y="1719003"/>
            <a:ext cx="9499776" cy="21544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3400" b="1" i="0" u="none" strike="noStrike" kern="0" cap="none" spc="0" normalizeH="0" baseline="0" dirty="0">
                <a:ln>
                  <a:noFill/>
                </a:ln>
                <a:solidFill>
                  <a:srgbClr val="0055A4"/>
                </a:solidFill>
                <a:effectLst/>
                <a:uLnTx/>
                <a:uFillTx/>
                <a:latin typeface="Century Gothic" panose="020B0502020202020204" pitchFamily="34" charset="0"/>
                <a:ea typeface="+mn-ea"/>
                <a:cs typeface="Arial"/>
                <a:sym typeface="Arial"/>
              </a:rPr>
              <a:t>c’es</a:t>
            </a:r>
            <a:r>
              <a:rPr kumimoji="0" lang="fr-FR" sz="13400" b="1" i="0" u="none" strike="noStrike" kern="0" cap="none" spc="0" normalizeH="0" baseline="0" dirty="0">
                <a:ln>
                  <a:noFill/>
                </a:ln>
                <a:solidFill>
                  <a:srgbClr val="EF4136"/>
                </a:solidFill>
                <a:effectLst/>
                <a:uLnTx/>
                <a:uFillTx/>
                <a:latin typeface="Century Gothic" panose="020B0502020202020204" pitchFamily="34" charset="0"/>
                <a:ea typeface="+mn-ea"/>
                <a:cs typeface="Arial"/>
                <a:sym typeface="Arial"/>
              </a:rPr>
              <a:t>t</a:t>
            </a:r>
            <a:r>
              <a:rPr kumimoji="0" lang="en-GB" sz="134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13400" b="1" i="0" u="none" strike="noStrike" kern="0" cap="none" spc="0" normalizeH="0" baseline="0" noProof="0" dirty="0">
                <a:ln>
                  <a:noFill/>
                </a:ln>
                <a:solidFill>
                  <a:srgbClr val="EF4136"/>
                </a:solidFill>
                <a:effectLst/>
                <a:uLnTx/>
                <a:uFillTx/>
                <a:latin typeface="Century Gothic" panose="020B0502020202020204" pitchFamily="34" charset="0"/>
                <a:ea typeface="+mn-ea"/>
                <a:cs typeface="Arial"/>
                <a:sym typeface="Arial"/>
              </a:rPr>
              <a:t>u</a:t>
            </a:r>
            <a:r>
              <a:rPr kumimoji="0" lang="en-GB" sz="13400" b="1" i="0" u="none" strike="noStrike" kern="0" cap="none" spc="0" normalizeH="0" baseline="0" noProof="0" dirty="0">
                <a:ln>
                  <a:noFill/>
                </a:ln>
                <a:solidFill>
                  <a:srgbClr val="0055A4"/>
                </a:solidFill>
                <a:effectLst/>
                <a:uLnTx/>
                <a:uFillTx/>
                <a:latin typeface="Century Gothic" panose="020B0502020202020204" pitchFamily="34" charset="0"/>
                <a:ea typeface="+mn-ea"/>
                <a:cs typeface="Arial"/>
                <a:sym typeface="Arial"/>
              </a:rPr>
              <a:t>n</a:t>
            </a:r>
          </a:p>
        </p:txBody>
      </p:sp>
      <p:sp>
        <p:nvSpPr>
          <p:cNvPr id="8" name="TextBox 7">
            <a:extLst>
              <a:ext uri="{FF2B5EF4-FFF2-40B4-BE49-F238E27FC236}">
                <a16:creationId xmlns:a16="http://schemas.microsoft.com/office/drawing/2014/main" id="{6D7F314A-1F18-46C3-B2C2-8CDD3A7E7ED1}"/>
              </a:ext>
            </a:extLst>
          </p:cNvPr>
          <p:cNvSpPr txBox="1"/>
          <p:nvPr/>
        </p:nvSpPr>
        <p:spPr>
          <a:xfrm>
            <a:off x="2524800" y="4180146"/>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it’s a, that’s a</a:t>
            </a:r>
          </a:p>
        </p:txBody>
      </p:sp>
      <p:sp>
        <p:nvSpPr>
          <p:cNvPr id="10" name="Action Button: Forward or Next 9">
            <a:hlinkClick r:id="" action="ppaction://noaction" highlightClick="1">
              <a:snd r:embed="rId3" name="c'est un.wav"/>
            </a:hlinkClick>
          </p:cNvPr>
          <p:cNvSpPr/>
          <p:nvPr/>
        </p:nvSpPr>
        <p:spPr>
          <a:xfrm>
            <a:off x="368489" y="5254388"/>
            <a:ext cx="641445" cy="723331"/>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12" name="Title 3">
            <a:extLst>
              <a:ext uri="{FF2B5EF4-FFF2-40B4-BE49-F238E27FC236}">
                <a16:creationId xmlns:a16="http://schemas.microsoft.com/office/drawing/2014/main" id="{67A92D48-24B2-4808-9910-6A755CB56AC6}"/>
              </a:ext>
            </a:extLst>
          </p:cNvPr>
          <p:cNvSpPr>
            <a:spLocks noGrp="1"/>
          </p:cNvSpPr>
          <p:nvPr>
            <p:ph type="title"/>
          </p:nvPr>
        </p:nvSpPr>
        <p:spPr/>
        <p:txBody>
          <a:bodyPr>
            <a:normAutofit/>
          </a:bodyPr>
          <a:lstStyle/>
          <a:p>
            <a:r>
              <a:rPr lang="en-GB" sz="3600" b="1" dirty="0">
                <a:solidFill>
                  <a:schemeClr val="bg1"/>
                </a:solidFill>
              </a:rPr>
              <a:t>Liaison</a:t>
            </a:r>
          </a:p>
        </p:txBody>
      </p:sp>
      <p:sp>
        <p:nvSpPr>
          <p:cNvPr id="13" name="Rounded Rectangle 46">
            <a:extLst>
              <a:ext uri="{FF2B5EF4-FFF2-40B4-BE49-F238E27FC236}">
                <a16:creationId xmlns:a16="http://schemas.microsoft.com/office/drawing/2014/main" id="{184D6A00-A7DE-4C3A-BCF6-A21400D44635}"/>
              </a:ext>
            </a:extLst>
          </p:cNvPr>
          <p:cNvSpPr/>
          <p:nvPr/>
        </p:nvSpPr>
        <p:spPr>
          <a:xfrm>
            <a:off x="10277475" y="249869"/>
            <a:ext cx="1632445" cy="400919"/>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sp>
        <p:nvSpPr>
          <p:cNvPr id="9" name="Arc 8">
            <a:extLst>
              <a:ext uri="{FF2B5EF4-FFF2-40B4-BE49-F238E27FC236}">
                <a16:creationId xmlns:a16="http://schemas.microsoft.com/office/drawing/2014/main" id="{00491C35-D8A6-41C2-BA73-44B8147A5324}"/>
              </a:ext>
            </a:extLst>
          </p:cNvPr>
          <p:cNvSpPr/>
          <p:nvPr/>
        </p:nvSpPr>
        <p:spPr>
          <a:xfrm rot="7925323">
            <a:off x="6211680" y="1923532"/>
            <a:ext cx="1896542" cy="2038688"/>
          </a:xfrm>
          <a:prstGeom prst="arc">
            <a:avLst/>
          </a:prstGeom>
          <a:ln w="57150">
            <a:solidFill>
              <a:srgbClr val="EF413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EF4136"/>
              </a:solidFill>
              <a:effectLst/>
              <a:uLnTx/>
              <a:uFillTx/>
              <a:latin typeface="Tw Cen MT" panose="020B0602020104020603"/>
              <a:ea typeface="+mn-ea"/>
              <a:cs typeface="+mn-cs"/>
              <a:sym typeface="Arial"/>
            </a:endParaRPr>
          </a:p>
        </p:txBody>
      </p:sp>
    </p:spTree>
    <p:extLst>
      <p:ext uri="{BB962C8B-B14F-4D97-AF65-F5344CB8AC3E}">
        <p14:creationId xmlns:p14="http://schemas.microsoft.com/office/powerpoint/2010/main" val="92864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est u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1" name="TextBox 10">
            <a:extLst>
              <a:ext uri="{FF2B5EF4-FFF2-40B4-BE49-F238E27FC236}">
                <a16:creationId xmlns:a16="http://schemas.microsoft.com/office/drawing/2014/main" id="{51E8DE09-5DD5-46ED-9503-A6343316A890}"/>
              </a:ext>
            </a:extLst>
          </p:cNvPr>
          <p:cNvSpPr txBox="1"/>
          <p:nvPr/>
        </p:nvSpPr>
        <p:spPr>
          <a:xfrm>
            <a:off x="2524798" y="3524183"/>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0055A4"/>
                </a:solidFill>
                <a:effectLst/>
                <a:uLnTx/>
                <a:uFillTx/>
                <a:latin typeface="Century Gothic" panose="020B0502020202020204" pitchFamily="34" charset="0"/>
                <a:ea typeface="+mn-ea"/>
                <a:cs typeface="Arial"/>
                <a:sym typeface="Arial"/>
              </a:rPr>
              <a:t>It’s good!</a:t>
            </a:r>
          </a:p>
        </p:txBody>
      </p:sp>
      <p:sp>
        <p:nvSpPr>
          <p:cNvPr id="6" name="TextBox 5"/>
          <p:cNvSpPr txBox="1"/>
          <p:nvPr/>
        </p:nvSpPr>
        <p:spPr>
          <a:xfrm>
            <a:off x="527696" y="1671825"/>
            <a:ext cx="11136605"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200" b="1" i="0" u="none" strike="noStrike" kern="0" cap="none" spc="0" normalizeH="0" baseline="0" dirty="0">
                <a:ln>
                  <a:noFill/>
                </a:ln>
                <a:solidFill>
                  <a:srgbClr val="0055A4"/>
                </a:solidFill>
                <a:effectLst/>
                <a:uLnTx/>
                <a:uFillTx/>
                <a:latin typeface="Century Gothic" panose="020B0502020202020204" pitchFamily="34" charset="0"/>
                <a:ea typeface="+mn-ea"/>
                <a:cs typeface="Arial"/>
                <a:sym typeface="Arial"/>
              </a:rPr>
              <a:t>C’est</a:t>
            </a:r>
            <a:r>
              <a:rPr kumimoji="0" lang="en-GB" sz="10200" b="1" i="0" u="none" strike="noStrike" kern="0" cap="none" spc="0" normalizeH="0" baseline="0" noProof="0" dirty="0">
                <a:ln>
                  <a:noFill/>
                </a:ln>
                <a:solidFill>
                  <a:srgbClr val="0055A4"/>
                </a:solidFill>
                <a:effectLst/>
                <a:uLnTx/>
                <a:uFillTx/>
                <a:latin typeface="Century Gothic" panose="020B0502020202020204" pitchFamily="34" charset="0"/>
                <a:ea typeface="+mn-ea"/>
                <a:cs typeface="Arial"/>
                <a:sym typeface="Arial"/>
              </a:rPr>
              <a:t> bon !</a:t>
            </a:r>
          </a:p>
        </p:txBody>
      </p:sp>
      <p:sp>
        <p:nvSpPr>
          <p:cNvPr id="10" name="Action Button: Forward or Next 9">
            <a:hlinkClick r:id="" action="ppaction://noaction" highlightClick="1">
              <a:snd r:embed="rId3" name="c'est bon.wav"/>
            </a:hlinkClick>
          </p:cNvPr>
          <p:cNvSpPr/>
          <p:nvPr/>
        </p:nvSpPr>
        <p:spPr>
          <a:xfrm>
            <a:off x="368489" y="5254388"/>
            <a:ext cx="641445" cy="723331"/>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15" name="Title 3">
            <a:extLst>
              <a:ext uri="{FF2B5EF4-FFF2-40B4-BE49-F238E27FC236}">
                <a16:creationId xmlns:a16="http://schemas.microsoft.com/office/drawing/2014/main" id="{5CDE0D9F-DEE3-4BAC-99D2-62104C592ABB}"/>
              </a:ext>
            </a:extLst>
          </p:cNvPr>
          <p:cNvSpPr>
            <a:spLocks noGrp="1"/>
          </p:cNvSpPr>
          <p:nvPr>
            <p:ph type="title"/>
          </p:nvPr>
        </p:nvSpPr>
        <p:spPr/>
        <p:txBody>
          <a:bodyPr>
            <a:normAutofit/>
          </a:bodyPr>
          <a:lstStyle/>
          <a:p>
            <a:r>
              <a:rPr lang="en-GB" sz="3600" b="1" dirty="0">
                <a:solidFill>
                  <a:schemeClr val="bg1"/>
                </a:solidFill>
              </a:rPr>
              <a:t>Liaison</a:t>
            </a:r>
          </a:p>
        </p:txBody>
      </p:sp>
      <p:sp>
        <p:nvSpPr>
          <p:cNvPr id="16" name="Rounded Rectangle 46">
            <a:extLst>
              <a:ext uri="{FF2B5EF4-FFF2-40B4-BE49-F238E27FC236}">
                <a16:creationId xmlns:a16="http://schemas.microsoft.com/office/drawing/2014/main" id="{EB4B0BAF-514A-4178-ABDD-567657CDE47F}"/>
              </a:ext>
            </a:extLst>
          </p:cNvPr>
          <p:cNvSpPr/>
          <p:nvPr/>
        </p:nvSpPr>
        <p:spPr>
          <a:xfrm>
            <a:off x="10277475" y="249869"/>
            <a:ext cx="1632445" cy="400919"/>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pic>
        <p:nvPicPr>
          <p:cNvPr id="6148" name="Picture 4" descr="Yellow Thumbs Up Clip Art">
            <a:extLst>
              <a:ext uri="{FF2B5EF4-FFF2-40B4-BE49-F238E27FC236}">
                <a16:creationId xmlns:a16="http://schemas.microsoft.com/office/drawing/2014/main" id="{982736C2-B7F2-4909-8F6F-30EDE189F8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5965" y="3898589"/>
            <a:ext cx="1898336" cy="2079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71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est bo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1" name="TextBox 10">
            <a:extLst>
              <a:ext uri="{FF2B5EF4-FFF2-40B4-BE49-F238E27FC236}">
                <a16:creationId xmlns:a16="http://schemas.microsoft.com/office/drawing/2014/main" id="{51E8DE09-5DD5-46ED-9503-A6343316A890}"/>
              </a:ext>
            </a:extLst>
          </p:cNvPr>
          <p:cNvSpPr txBox="1"/>
          <p:nvPr/>
        </p:nvSpPr>
        <p:spPr>
          <a:xfrm>
            <a:off x="2524798" y="3524183"/>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0055A4"/>
                </a:solidFill>
                <a:effectLst/>
                <a:uLnTx/>
                <a:uFillTx/>
                <a:latin typeface="Century Gothic" panose="020B0502020202020204" pitchFamily="34" charset="0"/>
                <a:ea typeface="+mn-ea"/>
                <a:cs typeface="Arial"/>
                <a:sym typeface="Arial"/>
              </a:rPr>
              <a:t>It’s a dog!</a:t>
            </a:r>
          </a:p>
        </p:txBody>
      </p:sp>
      <p:sp>
        <p:nvSpPr>
          <p:cNvPr id="6" name="TextBox 5"/>
          <p:cNvSpPr txBox="1"/>
          <p:nvPr/>
        </p:nvSpPr>
        <p:spPr>
          <a:xfrm>
            <a:off x="527696" y="1671825"/>
            <a:ext cx="11136605"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200" b="1" i="0" u="none" strike="noStrike" kern="0" cap="none" spc="0" normalizeH="0" baseline="0" dirty="0">
                <a:ln>
                  <a:noFill/>
                </a:ln>
                <a:solidFill>
                  <a:srgbClr val="0055A4"/>
                </a:solidFill>
                <a:effectLst/>
                <a:uLnTx/>
                <a:uFillTx/>
                <a:latin typeface="Century Gothic" panose="020B0502020202020204" pitchFamily="34" charset="0"/>
                <a:ea typeface="+mn-ea"/>
                <a:cs typeface="Arial"/>
                <a:sym typeface="Arial"/>
              </a:rPr>
              <a:t>C’es</a:t>
            </a:r>
            <a:r>
              <a:rPr kumimoji="0" lang="fr-FR" sz="10200" b="1" i="0" u="none" strike="noStrike" kern="0" cap="none" spc="0" normalizeH="0" baseline="0" dirty="0">
                <a:ln>
                  <a:noFill/>
                </a:ln>
                <a:solidFill>
                  <a:srgbClr val="EF4136"/>
                </a:solidFill>
                <a:effectLst/>
                <a:uLnTx/>
                <a:uFillTx/>
                <a:latin typeface="Century Gothic" panose="020B0502020202020204" pitchFamily="34" charset="0"/>
                <a:ea typeface="+mn-ea"/>
                <a:cs typeface="Arial"/>
                <a:sym typeface="Arial"/>
              </a:rPr>
              <a:t>t</a:t>
            </a:r>
            <a:r>
              <a:rPr kumimoji="0" lang="en-GB" sz="10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10200" b="1" i="0" u="none" strike="noStrike" kern="0" cap="none" spc="0" normalizeH="0" baseline="0" noProof="0" dirty="0">
                <a:ln>
                  <a:noFill/>
                </a:ln>
                <a:solidFill>
                  <a:srgbClr val="EF4136"/>
                </a:solidFill>
                <a:effectLst/>
                <a:uLnTx/>
                <a:uFillTx/>
                <a:latin typeface="Century Gothic" panose="020B0502020202020204" pitchFamily="34" charset="0"/>
                <a:ea typeface="+mn-ea"/>
                <a:cs typeface="Arial"/>
                <a:sym typeface="Arial"/>
              </a:rPr>
              <a:t>u</a:t>
            </a:r>
            <a:r>
              <a:rPr kumimoji="0" lang="en-GB" sz="10200" b="1" i="0" u="none" strike="noStrike" kern="0" cap="none" spc="0" normalizeH="0" baseline="0" noProof="0" dirty="0">
                <a:ln>
                  <a:noFill/>
                </a:ln>
                <a:solidFill>
                  <a:srgbClr val="0055A4"/>
                </a:solidFill>
                <a:effectLst/>
                <a:uLnTx/>
                <a:uFillTx/>
                <a:latin typeface="Century Gothic" panose="020B0502020202020204" pitchFamily="34" charset="0"/>
                <a:ea typeface="+mn-ea"/>
                <a:cs typeface="Arial"/>
                <a:sym typeface="Arial"/>
              </a:rPr>
              <a:t>n</a:t>
            </a:r>
            <a:r>
              <a:rPr kumimoji="0" lang="en-GB" sz="10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fr-FR" sz="10200" b="1" i="0" u="none" strike="noStrike" kern="0" cap="none" spc="0" normalizeH="0" baseline="0" dirty="0">
                <a:ln>
                  <a:noFill/>
                </a:ln>
                <a:solidFill>
                  <a:srgbClr val="0055A4"/>
                </a:solidFill>
                <a:effectLst/>
                <a:uLnTx/>
                <a:uFillTx/>
                <a:latin typeface="Century Gothic" panose="020B0502020202020204" pitchFamily="34" charset="0"/>
                <a:ea typeface="+mn-ea"/>
                <a:cs typeface="Arial"/>
                <a:sym typeface="Arial"/>
              </a:rPr>
              <a:t>chien</a:t>
            </a:r>
            <a:r>
              <a:rPr kumimoji="0" lang="en-GB" sz="10200" b="1" i="0" u="none" strike="noStrike" kern="0" cap="none" spc="0" normalizeH="0" baseline="0" noProof="0" dirty="0">
                <a:ln>
                  <a:noFill/>
                </a:ln>
                <a:solidFill>
                  <a:srgbClr val="0055A4"/>
                </a:solidFill>
                <a:effectLst/>
                <a:uLnTx/>
                <a:uFillTx/>
                <a:latin typeface="Century Gothic" panose="020B0502020202020204" pitchFamily="34" charset="0"/>
                <a:ea typeface="+mn-ea"/>
                <a:cs typeface="Arial"/>
                <a:sym typeface="Arial"/>
              </a:rPr>
              <a:t> !</a:t>
            </a:r>
          </a:p>
        </p:txBody>
      </p:sp>
      <p:sp>
        <p:nvSpPr>
          <p:cNvPr id="10" name="Action Button: Forward or Next 9">
            <a:hlinkClick r:id="" action="ppaction://noaction" highlightClick="1">
              <a:snd r:embed="rId3" name="c'est un chien 4.wav"/>
            </a:hlinkClick>
          </p:cNvPr>
          <p:cNvSpPr/>
          <p:nvPr/>
        </p:nvSpPr>
        <p:spPr>
          <a:xfrm>
            <a:off x="368489" y="5254388"/>
            <a:ext cx="641445" cy="723331"/>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15" name="Title 3">
            <a:extLst>
              <a:ext uri="{FF2B5EF4-FFF2-40B4-BE49-F238E27FC236}">
                <a16:creationId xmlns:a16="http://schemas.microsoft.com/office/drawing/2014/main" id="{5CDE0D9F-DEE3-4BAC-99D2-62104C592ABB}"/>
              </a:ext>
            </a:extLst>
          </p:cNvPr>
          <p:cNvSpPr>
            <a:spLocks noGrp="1"/>
          </p:cNvSpPr>
          <p:nvPr>
            <p:ph type="title"/>
          </p:nvPr>
        </p:nvSpPr>
        <p:spPr/>
        <p:txBody>
          <a:bodyPr>
            <a:normAutofit/>
          </a:bodyPr>
          <a:lstStyle/>
          <a:p>
            <a:r>
              <a:rPr lang="en-GB" sz="3600" b="1" dirty="0">
                <a:solidFill>
                  <a:schemeClr val="bg1"/>
                </a:solidFill>
              </a:rPr>
              <a:t>Liaison</a:t>
            </a:r>
          </a:p>
        </p:txBody>
      </p:sp>
      <p:sp>
        <p:nvSpPr>
          <p:cNvPr id="16" name="Rounded Rectangle 46">
            <a:extLst>
              <a:ext uri="{FF2B5EF4-FFF2-40B4-BE49-F238E27FC236}">
                <a16:creationId xmlns:a16="http://schemas.microsoft.com/office/drawing/2014/main" id="{EB4B0BAF-514A-4178-ABDD-567657CDE47F}"/>
              </a:ext>
            </a:extLst>
          </p:cNvPr>
          <p:cNvSpPr/>
          <p:nvPr/>
        </p:nvSpPr>
        <p:spPr>
          <a:xfrm>
            <a:off x="10277475" y="249869"/>
            <a:ext cx="1632445" cy="400919"/>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pic>
        <p:nvPicPr>
          <p:cNvPr id="9" name="Picture 2" descr="Dog On Leash Clip Art">
            <a:extLst>
              <a:ext uri="{FF2B5EF4-FFF2-40B4-BE49-F238E27FC236}">
                <a16:creationId xmlns:a16="http://schemas.microsoft.com/office/drawing/2014/main" id="{B87A7A2C-0325-4202-90DF-B24FD94A8C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4188" y="4394469"/>
            <a:ext cx="1961126" cy="1699643"/>
          </a:xfrm>
          <a:prstGeom prst="rect">
            <a:avLst/>
          </a:prstGeom>
          <a:noFill/>
          <a:extLst>
            <a:ext uri="{909E8E84-426E-40DD-AFC4-6F175D3DCCD1}">
              <a14:hiddenFill xmlns:a14="http://schemas.microsoft.com/office/drawing/2010/main">
                <a:solidFill>
                  <a:srgbClr val="FFFFFF"/>
                </a:solidFill>
              </a14:hiddenFill>
            </a:ext>
          </a:extLst>
        </p:spPr>
      </p:pic>
      <p:sp>
        <p:nvSpPr>
          <p:cNvPr id="12" name="Arc 11">
            <a:extLst>
              <a:ext uri="{FF2B5EF4-FFF2-40B4-BE49-F238E27FC236}">
                <a16:creationId xmlns:a16="http://schemas.microsoft.com/office/drawing/2014/main" id="{74DF73C6-09D5-4E31-9F4C-804F0939F1EC}"/>
              </a:ext>
            </a:extLst>
          </p:cNvPr>
          <p:cNvSpPr/>
          <p:nvPr/>
        </p:nvSpPr>
        <p:spPr>
          <a:xfrm rot="7925323">
            <a:off x="3912058" y="1680929"/>
            <a:ext cx="1541955" cy="1687703"/>
          </a:xfrm>
          <a:prstGeom prst="arc">
            <a:avLst/>
          </a:prstGeom>
          <a:ln w="57150">
            <a:solidFill>
              <a:srgbClr val="EF413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spTree>
    <p:extLst>
      <p:ext uri="{BB962C8B-B14F-4D97-AF65-F5344CB8AC3E}">
        <p14:creationId xmlns:p14="http://schemas.microsoft.com/office/powerpoint/2010/main" val="190906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est un chien 4.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1" name="TextBox 10">
            <a:extLst>
              <a:ext uri="{FF2B5EF4-FFF2-40B4-BE49-F238E27FC236}">
                <a16:creationId xmlns:a16="http://schemas.microsoft.com/office/drawing/2014/main" id="{51E8DE09-5DD5-46ED-9503-A6343316A890}"/>
              </a:ext>
            </a:extLst>
          </p:cNvPr>
          <p:cNvSpPr txBox="1"/>
          <p:nvPr/>
        </p:nvSpPr>
        <p:spPr>
          <a:xfrm>
            <a:off x="2524798" y="3524183"/>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0055A4"/>
                </a:solidFill>
                <a:effectLst/>
                <a:uLnTx/>
                <a:uFillTx/>
                <a:latin typeface="Century Gothic" panose="020B0502020202020204" pitchFamily="34" charset="0"/>
                <a:ea typeface="+mn-ea"/>
                <a:cs typeface="Arial"/>
                <a:sym typeface="Arial"/>
              </a:rPr>
              <a:t>It’s sad.</a:t>
            </a:r>
          </a:p>
        </p:txBody>
      </p:sp>
      <p:sp>
        <p:nvSpPr>
          <p:cNvPr id="6" name="TextBox 5"/>
          <p:cNvSpPr txBox="1"/>
          <p:nvPr/>
        </p:nvSpPr>
        <p:spPr>
          <a:xfrm>
            <a:off x="527696" y="1671825"/>
            <a:ext cx="11136605"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200" b="1" i="0" u="none" strike="noStrike" kern="0" cap="none" spc="0" normalizeH="0" baseline="0" dirty="0">
                <a:ln>
                  <a:noFill/>
                </a:ln>
                <a:solidFill>
                  <a:srgbClr val="0055A4"/>
                </a:solidFill>
                <a:effectLst/>
                <a:uLnTx/>
                <a:uFillTx/>
                <a:latin typeface="Century Gothic" panose="020B0502020202020204" pitchFamily="34" charset="0"/>
                <a:ea typeface="+mn-ea"/>
                <a:cs typeface="Arial"/>
                <a:sym typeface="Arial"/>
              </a:rPr>
              <a:t>C’est</a:t>
            </a:r>
            <a:r>
              <a:rPr kumimoji="0" lang="en-GB" sz="10200" b="1" i="0" u="none" strike="noStrike" kern="0" cap="none" spc="0" normalizeH="0" baseline="0" noProof="0" dirty="0">
                <a:ln>
                  <a:noFill/>
                </a:ln>
                <a:solidFill>
                  <a:srgbClr val="0055A4"/>
                </a:solidFill>
                <a:effectLst/>
                <a:uLnTx/>
                <a:uFillTx/>
                <a:latin typeface="Century Gothic" panose="020B0502020202020204" pitchFamily="34" charset="0"/>
                <a:ea typeface="+mn-ea"/>
                <a:cs typeface="Arial"/>
                <a:sym typeface="Arial"/>
              </a:rPr>
              <a:t> triste.</a:t>
            </a:r>
          </a:p>
        </p:txBody>
      </p:sp>
      <p:sp>
        <p:nvSpPr>
          <p:cNvPr id="10" name="Action Button: Forward or Next 9">
            <a:hlinkClick r:id="" action="ppaction://noaction" highlightClick="1">
              <a:snd r:embed="rId3" name="c'est triste.wav"/>
            </a:hlinkClick>
          </p:cNvPr>
          <p:cNvSpPr/>
          <p:nvPr/>
        </p:nvSpPr>
        <p:spPr>
          <a:xfrm>
            <a:off x="368489" y="5254388"/>
            <a:ext cx="641445" cy="723331"/>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15" name="Title 3">
            <a:extLst>
              <a:ext uri="{FF2B5EF4-FFF2-40B4-BE49-F238E27FC236}">
                <a16:creationId xmlns:a16="http://schemas.microsoft.com/office/drawing/2014/main" id="{5CDE0D9F-DEE3-4BAC-99D2-62104C592ABB}"/>
              </a:ext>
            </a:extLst>
          </p:cNvPr>
          <p:cNvSpPr>
            <a:spLocks noGrp="1"/>
          </p:cNvSpPr>
          <p:nvPr>
            <p:ph type="title"/>
          </p:nvPr>
        </p:nvSpPr>
        <p:spPr/>
        <p:txBody>
          <a:bodyPr>
            <a:normAutofit/>
          </a:bodyPr>
          <a:lstStyle/>
          <a:p>
            <a:r>
              <a:rPr lang="en-GB" sz="3600" b="1" dirty="0">
                <a:solidFill>
                  <a:schemeClr val="bg1"/>
                </a:solidFill>
              </a:rPr>
              <a:t>Liaison</a:t>
            </a:r>
          </a:p>
        </p:txBody>
      </p:sp>
      <p:sp>
        <p:nvSpPr>
          <p:cNvPr id="16" name="Rounded Rectangle 46">
            <a:extLst>
              <a:ext uri="{FF2B5EF4-FFF2-40B4-BE49-F238E27FC236}">
                <a16:creationId xmlns:a16="http://schemas.microsoft.com/office/drawing/2014/main" id="{EB4B0BAF-514A-4178-ABDD-567657CDE47F}"/>
              </a:ext>
            </a:extLst>
          </p:cNvPr>
          <p:cNvSpPr/>
          <p:nvPr/>
        </p:nvSpPr>
        <p:spPr>
          <a:xfrm>
            <a:off x="10277475" y="249869"/>
            <a:ext cx="1632445" cy="400919"/>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pic>
        <p:nvPicPr>
          <p:cNvPr id="9218" name="Picture 2" descr="Crying Smiley Clip Art">
            <a:extLst>
              <a:ext uri="{FF2B5EF4-FFF2-40B4-BE49-F238E27FC236}">
                <a16:creationId xmlns:a16="http://schemas.microsoft.com/office/drawing/2014/main" id="{0A0759B7-0518-4F30-857D-55626DDC06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2191" y="4433333"/>
            <a:ext cx="1642110" cy="1642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93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est trist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1" name="TextBox 10">
            <a:extLst>
              <a:ext uri="{FF2B5EF4-FFF2-40B4-BE49-F238E27FC236}">
                <a16:creationId xmlns:a16="http://schemas.microsoft.com/office/drawing/2014/main" id="{51E8DE09-5DD5-46ED-9503-A6343316A890}"/>
              </a:ext>
            </a:extLst>
          </p:cNvPr>
          <p:cNvSpPr txBox="1"/>
          <p:nvPr/>
        </p:nvSpPr>
        <p:spPr>
          <a:xfrm>
            <a:off x="2524798" y="3524183"/>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0055A4"/>
                </a:solidFill>
                <a:effectLst/>
                <a:uLnTx/>
                <a:uFillTx/>
                <a:latin typeface="Century Gothic" panose="020B0502020202020204" pitchFamily="34" charset="0"/>
                <a:ea typeface="+mn-ea"/>
                <a:cs typeface="Arial"/>
                <a:sym typeface="Arial"/>
              </a:rPr>
              <a:t>It’s a ruler.</a:t>
            </a:r>
          </a:p>
        </p:txBody>
      </p:sp>
      <p:sp>
        <p:nvSpPr>
          <p:cNvPr id="6" name="TextBox 5"/>
          <p:cNvSpPr txBox="1"/>
          <p:nvPr/>
        </p:nvSpPr>
        <p:spPr>
          <a:xfrm>
            <a:off x="527696" y="1671825"/>
            <a:ext cx="11136605" cy="1661993"/>
          </a:xfrm>
          <a:prstGeom prst="rect">
            <a:avLst/>
          </a:prstGeom>
          <a:noFill/>
        </p:spPr>
        <p:txBody>
          <a:bodyPr wrap="square" rtlCol="0">
            <a:spAutoFit/>
          </a:bodyPr>
          <a:lstStyle/>
          <a:p>
            <a:pPr lvl="0" algn="ctr">
              <a:buClr>
                <a:srgbClr val="000000"/>
              </a:buClr>
              <a:defRPr/>
            </a:pPr>
            <a:r>
              <a:rPr kumimoji="0" lang="fr-FR" sz="10200" b="1" i="0" u="none" strike="noStrike" kern="0" cap="none" spc="0" normalizeH="0" baseline="0" dirty="0">
                <a:ln>
                  <a:noFill/>
                </a:ln>
                <a:solidFill>
                  <a:srgbClr val="0055A4"/>
                </a:solidFill>
                <a:effectLst/>
                <a:uLnTx/>
                <a:uFillTx/>
                <a:latin typeface="Century Gothic" panose="020B0502020202020204" pitchFamily="34" charset="0"/>
                <a:ea typeface="+mn-ea"/>
                <a:cs typeface="Arial"/>
                <a:sym typeface="Arial"/>
              </a:rPr>
              <a:t>C’es</a:t>
            </a:r>
            <a:r>
              <a:rPr kumimoji="0" lang="fr-FR" sz="10200" b="1" i="0" u="none" strike="noStrike" kern="0" cap="none" spc="0" normalizeH="0" baseline="0" dirty="0">
                <a:ln>
                  <a:noFill/>
                </a:ln>
                <a:solidFill>
                  <a:srgbClr val="EF4136"/>
                </a:solidFill>
                <a:effectLst/>
                <a:uLnTx/>
                <a:uFillTx/>
                <a:latin typeface="Century Gothic" panose="020B0502020202020204" pitchFamily="34" charset="0"/>
                <a:ea typeface="+mn-ea"/>
                <a:cs typeface="Arial"/>
                <a:sym typeface="Arial"/>
              </a:rPr>
              <a:t>t</a:t>
            </a:r>
            <a:r>
              <a:rPr kumimoji="0" lang="en-GB" sz="10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fr-FR" sz="10200" b="1" i="0" u="none" strike="noStrike" kern="0" cap="none" spc="0" normalizeH="0" baseline="0" dirty="0">
                <a:ln>
                  <a:noFill/>
                </a:ln>
                <a:solidFill>
                  <a:srgbClr val="EF4136"/>
                </a:solidFill>
                <a:effectLst/>
                <a:uLnTx/>
                <a:uFillTx/>
                <a:latin typeface="Century Gothic" panose="020B0502020202020204" pitchFamily="34" charset="0"/>
                <a:ea typeface="+mn-ea"/>
                <a:cs typeface="Arial"/>
                <a:sym typeface="Arial"/>
              </a:rPr>
              <a:t>u</a:t>
            </a:r>
            <a:r>
              <a:rPr kumimoji="0" lang="fr-FR" sz="10200" b="1" i="0" u="none" strike="noStrike" kern="0" cap="none" spc="0" normalizeH="0" baseline="0" dirty="0">
                <a:ln>
                  <a:noFill/>
                </a:ln>
                <a:solidFill>
                  <a:srgbClr val="0055A4"/>
                </a:solidFill>
                <a:effectLst/>
                <a:uLnTx/>
                <a:uFillTx/>
                <a:latin typeface="Century Gothic" panose="020B0502020202020204" pitchFamily="34" charset="0"/>
                <a:ea typeface="+mn-ea"/>
                <a:cs typeface="Arial"/>
                <a:sym typeface="Arial"/>
              </a:rPr>
              <a:t>ne</a:t>
            </a:r>
            <a:r>
              <a:rPr lang="en-GB" sz="10200" b="1" kern="0" dirty="0">
                <a:solidFill>
                  <a:srgbClr val="0055A4"/>
                </a:solidFill>
                <a:latin typeface="Century Gothic" panose="020B0502020202020204" pitchFamily="34" charset="0"/>
                <a:cs typeface="Arial"/>
                <a:sym typeface="Arial"/>
              </a:rPr>
              <a:t> </a:t>
            </a:r>
            <a:r>
              <a:rPr lang="fr-FR" sz="10200" b="1" kern="0" dirty="0">
                <a:solidFill>
                  <a:srgbClr val="0055A4"/>
                </a:solidFill>
                <a:latin typeface="Century Gothic" panose="020B0502020202020204" pitchFamily="34" charset="0"/>
                <a:cs typeface="Arial"/>
                <a:sym typeface="Arial"/>
              </a:rPr>
              <a:t>règle</a:t>
            </a:r>
            <a:r>
              <a:rPr lang="en-GB" sz="10200" b="1" kern="0" dirty="0">
                <a:solidFill>
                  <a:srgbClr val="0055A4"/>
                </a:solidFill>
                <a:latin typeface="Century Gothic" panose="020B0502020202020204" pitchFamily="34" charset="0"/>
                <a:cs typeface="Arial"/>
                <a:sym typeface="Arial"/>
              </a:rPr>
              <a:t>.</a:t>
            </a:r>
            <a:endParaRPr kumimoji="0" lang="en-GB" sz="10200" b="1" i="0" u="none" strike="noStrike" kern="0" cap="none" spc="0" normalizeH="0" baseline="0" noProof="0" dirty="0">
              <a:ln>
                <a:noFill/>
              </a:ln>
              <a:solidFill>
                <a:srgbClr val="0055A4"/>
              </a:solidFill>
              <a:effectLst/>
              <a:uLnTx/>
              <a:uFillTx/>
              <a:latin typeface="Century Gothic" panose="020B0502020202020204" pitchFamily="34" charset="0"/>
              <a:cs typeface="Arial"/>
              <a:sym typeface="Arial"/>
            </a:endParaRPr>
          </a:p>
        </p:txBody>
      </p:sp>
      <p:sp>
        <p:nvSpPr>
          <p:cNvPr id="10" name="Action Button: Forward or Next 9">
            <a:hlinkClick r:id="" action="ppaction://noaction" highlightClick="1">
              <a:snd r:embed="rId3" name="c'est une regle.wav"/>
            </a:hlinkClick>
          </p:cNvPr>
          <p:cNvSpPr/>
          <p:nvPr/>
        </p:nvSpPr>
        <p:spPr>
          <a:xfrm>
            <a:off x="368489" y="5254388"/>
            <a:ext cx="641445" cy="723331"/>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15" name="Title 3">
            <a:extLst>
              <a:ext uri="{FF2B5EF4-FFF2-40B4-BE49-F238E27FC236}">
                <a16:creationId xmlns:a16="http://schemas.microsoft.com/office/drawing/2014/main" id="{5CDE0D9F-DEE3-4BAC-99D2-62104C592ABB}"/>
              </a:ext>
            </a:extLst>
          </p:cNvPr>
          <p:cNvSpPr>
            <a:spLocks noGrp="1"/>
          </p:cNvSpPr>
          <p:nvPr>
            <p:ph type="title"/>
          </p:nvPr>
        </p:nvSpPr>
        <p:spPr/>
        <p:txBody>
          <a:bodyPr>
            <a:normAutofit/>
          </a:bodyPr>
          <a:lstStyle/>
          <a:p>
            <a:r>
              <a:rPr lang="en-GB" sz="3600" b="1" dirty="0">
                <a:solidFill>
                  <a:schemeClr val="bg1"/>
                </a:solidFill>
              </a:rPr>
              <a:t>Liaison</a:t>
            </a:r>
          </a:p>
        </p:txBody>
      </p:sp>
      <p:sp>
        <p:nvSpPr>
          <p:cNvPr id="16" name="Rounded Rectangle 46">
            <a:extLst>
              <a:ext uri="{FF2B5EF4-FFF2-40B4-BE49-F238E27FC236}">
                <a16:creationId xmlns:a16="http://schemas.microsoft.com/office/drawing/2014/main" id="{EB4B0BAF-514A-4178-ABDD-567657CDE47F}"/>
              </a:ext>
            </a:extLst>
          </p:cNvPr>
          <p:cNvSpPr/>
          <p:nvPr/>
        </p:nvSpPr>
        <p:spPr>
          <a:xfrm>
            <a:off x="10277475" y="249869"/>
            <a:ext cx="1632445" cy="400919"/>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sp>
        <p:nvSpPr>
          <p:cNvPr id="12" name="Arc 11">
            <a:extLst>
              <a:ext uri="{FF2B5EF4-FFF2-40B4-BE49-F238E27FC236}">
                <a16:creationId xmlns:a16="http://schemas.microsoft.com/office/drawing/2014/main" id="{74DF73C6-09D5-4E31-9F4C-804F0939F1EC}"/>
              </a:ext>
            </a:extLst>
          </p:cNvPr>
          <p:cNvSpPr/>
          <p:nvPr/>
        </p:nvSpPr>
        <p:spPr>
          <a:xfrm rot="7925323">
            <a:off x="3912058" y="1680929"/>
            <a:ext cx="1541955" cy="1687703"/>
          </a:xfrm>
          <a:prstGeom prst="arc">
            <a:avLst/>
          </a:prstGeom>
          <a:ln w="57150">
            <a:solidFill>
              <a:srgbClr val="EF413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pic>
        <p:nvPicPr>
          <p:cNvPr id="8194" name="Picture 2" descr="Ruler Clip Art">
            <a:extLst>
              <a:ext uri="{FF2B5EF4-FFF2-40B4-BE49-F238E27FC236}">
                <a16:creationId xmlns:a16="http://schemas.microsoft.com/office/drawing/2014/main" id="{6712FC6E-9CFC-4509-97E4-108594F00C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3146" y="4815116"/>
            <a:ext cx="2490365" cy="1187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41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est une regl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1" name="TextBox 10">
            <a:extLst>
              <a:ext uri="{FF2B5EF4-FFF2-40B4-BE49-F238E27FC236}">
                <a16:creationId xmlns:a16="http://schemas.microsoft.com/office/drawing/2014/main" id="{51E8DE09-5DD5-46ED-9503-A6343316A890}"/>
              </a:ext>
            </a:extLst>
          </p:cNvPr>
          <p:cNvSpPr txBox="1"/>
          <p:nvPr/>
        </p:nvSpPr>
        <p:spPr>
          <a:xfrm>
            <a:off x="2524798" y="3524183"/>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0055A4"/>
                </a:solidFill>
                <a:effectLst/>
                <a:uLnTx/>
                <a:uFillTx/>
                <a:latin typeface="Century Gothic" panose="020B0502020202020204" pitchFamily="34" charset="0"/>
                <a:ea typeface="+mn-ea"/>
                <a:cs typeface="Arial"/>
                <a:sym typeface="Arial"/>
              </a:rPr>
              <a:t>It’s a mobile phone.</a:t>
            </a:r>
          </a:p>
        </p:txBody>
      </p:sp>
      <p:sp>
        <p:nvSpPr>
          <p:cNvPr id="6" name="TextBox 5"/>
          <p:cNvSpPr txBox="1"/>
          <p:nvPr/>
        </p:nvSpPr>
        <p:spPr>
          <a:xfrm>
            <a:off x="519939" y="1639168"/>
            <a:ext cx="11389981"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fr-FR" sz="10200" b="1" i="0" u="none" strike="noStrike" kern="0" cap="none" spc="0" normalizeH="0" baseline="0" dirty="0">
                <a:ln>
                  <a:noFill/>
                </a:ln>
                <a:solidFill>
                  <a:srgbClr val="0055A4"/>
                </a:solidFill>
                <a:effectLst/>
                <a:uLnTx/>
                <a:uFillTx/>
                <a:latin typeface="Century Gothic" panose="020B0502020202020204" pitchFamily="34" charset="0"/>
                <a:ea typeface="+mn-ea"/>
                <a:cs typeface="Arial"/>
                <a:sym typeface="Arial"/>
              </a:rPr>
              <a:t>C’es</a:t>
            </a:r>
            <a:r>
              <a:rPr kumimoji="0" lang="fr-FR" sz="10200" b="1" i="0" u="none" strike="noStrike" kern="0" cap="none" spc="0" normalizeH="0" baseline="0" dirty="0">
                <a:ln>
                  <a:noFill/>
                </a:ln>
                <a:solidFill>
                  <a:srgbClr val="EF4136"/>
                </a:solidFill>
                <a:effectLst/>
                <a:uLnTx/>
                <a:uFillTx/>
                <a:latin typeface="Century Gothic" panose="020B0502020202020204" pitchFamily="34" charset="0"/>
                <a:ea typeface="+mn-ea"/>
                <a:cs typeface="Arial"/>
                <a:sym typeface="Arial"/>
              </a:rPr>
              <a:t>t</a:t>
            </a:r>
            <a:r>
              <a:rPr kumimoji="0" lang="en-GB" sz="10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10200" b="1" i="0" u="none" strike="noStrike" kern="0" cap="none" spc="0" normalizeH="0" baseline="0" noProof="0" dirty="0">
                <a:ln>
                  <a:noFill/>
                </a:ln>
                <a:solidFill>
                  <a:srgbClr val="EF4136"/>
                </a:solidFill>
                <a:effectLst/>
                <a:uLnTx/>
                <a:uFillTx/>
                <a:latin typeface="Century Gothic" panose="020B0502020202020204" pitchFamily="34" charset="0"/>
                <a:ea typeface="+mn-ea"/>
                <a:cs typeface="Arial"/>
                <a:sym typeface="Arial"/>
              </a:rPr>
              <a:t>u</a:t>
            </a:r>
            <a:r>
              <a:rPr kumimoji="0" lang="en-GB" sz="10200" b="1" i="0" u="none" strike="noStrike" kern="0" cap="none" spc="0" normalizeH="0" baseline="0" noProof="0" dirty="0">
                <a:ln>
                  <a:noFill/>
                </a:ln>
                <a:solidFill>
                  <a:srgbClr val="0055A4"/>
                </a:solidFill>
                <a:effectLst/>
                <a:uLnTx/>
                <a:uFillTx/>
                <a:latin typeface="Century Gothic" panose="020B0502020202020204" pitchFamily="34" charset="0"/>
                <a:ea typeface="+mn-ea"/>
                <a:cs typeface="Arial"/>
                <a:sym typeface="Arial"/>
              </a:rPr>
              <a:t>n</a:t>
            </a:r>
            <a:r>
              <a:rPr kumimoji="0" lang="en-GB" sz="10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10200" b="1" i="0" u="none" strike="noStrike" kern="0" cap="none" spc="0" normalizeH="0" baseline="0" noProof="0" dirty="0">
                <a:ln>
                  <a:noFill/>
                </a:ln>
                <a:solidFill>
                  <a:srgbClr val="0055A4"/>
                </a:solidFill>
                <a:effectLst/>
                <a:uLnTx/>
                <a:uFillTx/>
                <a:latin typeface="Century Gothic" panose="020B0502020202020204" pitchFamily="34" charset="0"/>
                <a:ea typeface="+mn-ea"/>
                <a:cs typeface="Arial"/>
                <a:sym typeface="Arial"/>
              </a:rPr>
              <a:t>portable.</a:t>
            </a:r>
          </a:p>
        </p:txBody>
      </p:sp>
      <p:sp>
        <p:nvSpPr>
          <p:cNvPr id="10" name="Action Button: Forward or Next 9">
            <a:hlinkClick r:id="" action="ppaction://noaction" highlightClick="1">
              <a:snd r:embed="rId3" name="c'est un portable.wav"/>
            </a:hlinkClick>
          </p:cNvPr>
          <p:cNvSpPr/>
          <p:nvPr/>
        </p:nvSpPr>
        <p:spPr>
          <a:xfrm>
            <a:off x="368489" y="5254388"/>
            <a:ext cx="641445" cy="723331"/>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15" name="Title 3">
            <a:extLst>
              <a:ext uri="{FF2B5EF4-FFF2-40B4-BE49-F238E27FC236}">
                <a16:creationId xmlns:a16="http://schemas.microsoft.com/office/drawing/2014/main" id="{5CDE0D9F-DEE3-4BAC-99D2-62104C592ABB}"/>
              </a:ext>
            </a:extLst>
          </p:cNvPr>
          <p:cNvSpPr>
            <a:spLocks noGrp="1"/>
          </p:cNvSpPr>
          <p:nvPr>
            <p:ph type="title"/>
          </p:nvPr>
        </p:nvSpPr>
        <p:spPr/>
        <p:txBody>
          <a:bodyPr>
            <a:normAutofit/>
          </a:bodyPr>
          <a:lstStyle/>
          <a:p>
            <a:r>
              <a:rPr lang="en-GB" sz="3600" b="1" dirty="0">
                <a:solidFill>
                  <a:schemeClr val="bg1"/>
                </a:solidFill>
              </a:rPr>
              <a:t>Liaison</a:t>
            </a:r>
          </a:p>
        </p:txBody>
      </p:sp>
      <p:sp>
        <p:nvSpPr>
          <p:cNvPr id="16" name="Rounded Rectangle 46">
            <a:extLst>
              <a:ext uri="{FF2B5EF4-FFF2-40B4-BE49-F238E27FC236}">
                <a16:creationId xmlns:a16="http://schemas.microsoft.com/office/drawing/2014/main" id="{EB4B0BAF-514A-4178-ABDD-567657CDE47F}"/>
              </a:ext>
            </a:extLst>
          </p:cNvPr>
          <p:cNvSpPr/>
          <p:nvPr/>
        </p:nvSpPr>
        <p:spPr>
          <a:xfrm>
            <a:off x="10277475" y="249869"/>
            <a:ext cx="1632445" cy="400919"/>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sp>
        <p:nvSpPr>
          <p:cNvPr id="12" name="Arc 11">
            <a:extLst>
              <a:ext uri="{FF2B5EF4-FFF2-40B4-BE49-F238E27FC236}">
                <a16:creationId xmlns:a16="http://schemas.microsoft.com/office/drawing/2014/main" id="{74DF73C6-09D5-4E31-9F4C-804F0939F1EC}"/>
              </a:ext>
            </a:extLst>
          </p:cNvPr>
          <p:cNvSpPr/>
          <p:nvPr/>
        </p:nvSpPr>
        <p:spPr>
          <a:xfrm rot="7925323">
            <a:off x="3351406" y="1677186"/>
            <a:ext cx="1541955" cy="1687703"/>
          </a:xfrm>
          <a:prstGeom prst="arc">
            <a:avLst/>
          </a:prstGeom>
          <a:ln w="57150">
            <a:solidFill>
              <a:srgbClr val="EF413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pic>
        <p:nvPicPr>
          <p:cNvPr id="11266" name="Picture 2" descr="Mobile Touch Phone Clip Art">
            <a:extLst>
              <a:ext uri="{FF2B5EF4-FFF2-40B4-BE49-F238E27FC236}">
                <a16:creationId xmlns:a16="http://schemas.microsoft.com/office/drawing/2014/main" id="{9D2846EF-1575-41D7-B1AC-516A2FACC0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12607" y="3776337"/>
            <a:ext cx="1177113" cy="2277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49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est un portabl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5" name="Title 3">
            <a:extLst>
              <a:ext uri="{FF2B5EF4-FFF2-40B4-BE49-F238E27FC236}">
                <a16:creationId xmlns:a16="http://schemas.microsoft.com/office/drawing/2014/main" id="{5CDE0D9F-DEE3-4BAC-99D2-62104C592ABB}"/>
              </a:ext>
            </a:extLst>
          </p:cNvPr>
          <p:cNvSpPr>
            <a:spLocks noGrp="1"/>
          </p:cNvSpPr>
          <p:nvPr>
            <p:ph type="title"/>
          </p:nvPr>
        </p:nvSpPr>
        <p:spPr/>
        <p:txBody>
          <a:bodyPr>
            <a:normAutofit/>
          </a:bodyPr>
          <a:lstStyle/>
          <a:p>
            <a:r>
              <a:rPr lang="en-GB" sz="3600" b="1" dirty="0">
                <a:solidFill>
                  <a:schemeClr val="bg1"/>
                </a:solidFill>
              </a:rPr>
              <a:t>Liaison</a:t>
            </a:r>
          </a:p>
        </p:txBody>
      </p:sp>
      <p:sp>
        <p:nvSpPr>
          <p:cNvPr id="16" name="Rounded Rectangle 46">
            <a:extLst>
              <a:ext uri="{FF2B5EF4-FFF2-40B4-BE49-F238E27FC236}">
                <a16:creationId xmlns:a16="http://schemas.microsoft.com/office/drawing/2014/main" id="{EB4B0BAF-514A-4178-ABDD-567657CDE47F}"/>
              </a:ext>
            </a:extLst>
          </p:cNvPr>
          <p:cNvSpPr/>
          <p:nvPr/>
        </p:nvSpPr>
        <p:spPr>
          <a:xfrm>
            <a:off x="10277475" y="249869"/>
            <a:ext cx="1632445" cy="400919"/>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pic>
        <p:nvPicPr>
          <p:cNvPr id="3" name="Picture 2" descr="A close up of a logo&#10;&#10;Description automatically generated">
            <a:extLst>
              <a:ext uri="{FF2B5EF4-FFF2-40B4-BE49-F238E27FC236}">
                <a16:creationId xmlns:a16="http://schemas.microsoft.com/office/drawing/2014/main" id="{61E68C83-CC82-4C84-A80B-BAE58DCB61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811" y="3251551"/>
            <a:ext cx="2246811" cy="2246811"/>
          </a:xfrm>
          <a:prstGeom prst="rect">
            <a:avLst/>
          </a:prstGeom>
        </p:spPr>
      </p:pic>
      <p:sp>
        <p:nvSpPr>
          <p:cNvPr id="17" name="TextBox 16">
            <a:extLst>
              <a:ext uri="{FF2B5EF4-FFF2-40B4-BE49-F238E27FC236}">
                <a16:creationId xmlns:a16="http://schemas.microsoft.com/office/drawing/2014/main" id="{ED2D7ABC-DC0D-47DF-A036-827957D8BBDC}"/>
              </a:ext>
            </a:extLst>
          </p:cNvPr>
          <p:cNvSpPr txBox="1"/>
          <p:nvPr/>
        </p:nvSpPr>
        <p:spPr>
          <a:xfrm>
            <a:off x="180000" y="1296001"/>
            <a:ext cx="4699503" cy="1569660"/>
          </a:xfrm>
          <a:prstGeom prst="rect">
            <a:avLst/>
          </a:prstGeom>
          <a:noFill/>
        </p:spPr>
        <p:txBody>
          <a:bodyPr wrap="square" rtlCol="0">
            <a:spAutoFit/>
          </a:bodyPr>
          <a:lstStyle/>
          <a:p>
            <a:r>
              <a:rPr lang="en-US" sz="2400" dirty="0">
                <a:solidFill>
                  <a:srgbClr val="0055A4"/>
                </a:solidFill>
                <a:latin typeface="Century Gothic" panose="020F0302020204030204"/>
              </a:rPr>
              <a:t>What is </a:t>
            </a:r>
            <a:r>
              <a:rPr lang="fr-FR" sz="2400" dirty="0">
                <a:solidFill>
                  <a:srgbClr val="0055A4"/>
                </a:solidFill>
                <a:latin typeface="Century Gothic" panose="020F0302020204030204"/>
              </a:rPr>
              <a:t>Léa</a:t>
            </a:r>
            <a:r>
              <a:rPr lang="en-US" sz="2400" dirty="0">
                <a:solidFill>
                  <a:srgbClr val="0055A4"/>
                </a:solidFill>
                <a:latin typeface="Century Gothic" panose="020F0302020204030204"/>
              </a:rPr>
              <a:t> saying about these things? </a:t>
            </a:r>
          </a:p>
          <a:p>
            <a:endParaRPr lang="en-US" sz="2400" dirty="0">
              <a:solidFill>
                <a:srgbClr val="0055A4"/>
              </a:solidFill>
              <a:latin typeface="Century Gothic" panose="020F0302020204030204"/>
            </a:endParaRPr>
          </a:p>
          <a:p>
            <a:r>
              <a:rPr lang="fr-FR" sz="2400" dirty="0">
                <a:solidFill>
                  <a:srgbClr val="0055A4"/>
                </a:solidFill>
                <a:latin typeface="Century Gothic" panose="020F0302020204030204"/>
              </a:rPr>
              <a:t>Écoute</a:t>
            </a:r>
            <a:r>
              <a:rPr lang="en-US" sz="2400" dirty="0">
                <a:solidFill>
                  <a:srgbClr val="0055A4"/>
                </a:solidFill>
                <a:latin typeface="Century Gothic" panose="020F0302020204030204"/>
              </a:rPr>
              <a:t>!</a:t>
            </a:r>
          </a:p>
        </p:txBody>
      </p:sp>
      <p:sp>
        <p:nvSpPr>
          <p:cNvPr id="4" name="Speech Bubble: Rectangle with Corners Rounded 3">
            <a:extLst>
              <a:ext uri="{FF2B5EF4-FFF2-40B4-BE49-F238E27FC236}">
                <a16:creationId xmlns:a16="http://schemas.microsoft.com/office/drawing/2014/main" id="{EEBF82BF-534B-46C7-B22F-0C1D2ECDBC21}"/>
              </a:ext>
            </a:extLst>
          </p:cNvPr>
          <p:cNvSpPr/>
          <p:nvPr/>
        </p:nvSpPr>
        <p:spPr>
          <a:xfrm>
            <a:off x="4130708" y="894589"/>
            <a:ext cx="7467351" cy="5309340"/>
          </a:xfrm>
          <a:prstGeom prst="wedgeRoundRectCallout">
            <a:avLst>
              <a:gd name="adj1" fmla="val -57229"/>
              <a:gd name="adj2" fmla="val 19397"/>
              <a:gd name="adj3" fmla="val 16667"/>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E9225063-5C59-431B-B808-DE177A99840B}"/>
              </a:ext>
            </a:extLst>
          </p:cNvPr>
          <p:cNvSpPr txBox="1"/>
          <p:nvPr/>
        </p:nvSpPr>
        <p:spPr>
          <a:xfrm>
            <a:off x="5370240" y="1147779"/>
            <a:ext cx="4532697" cy="400110"/>
          </a:xfrm>
          <a:prstGeom prst="rect">
            <a:avLst/>
          </a:prstGeom>
          <a:noFill/>
        </p:spPr>
        <p:txBody>
          <a:bodyPr wrap="square" rtlCol="0">
            <a:spAutoFit/>
          </a:bodyPr>
          <a:lstStyle/>
          <a:p>
            <a:r>
              <a:rPr lang="fr-FR" sz="2000" dirty="0">
                <a:solidFill>
                  <a:srgbClr val="0055A4"/>
                </a:solidFill>
                <a:latin typeface="Century Gothic" panose="020B0502020202020204" pitchFamily="34" charset="0"/>
              </a:rPr>
              <a:t>C’est</a:t>
            </a:r>
            <a:r>
              <a:rPr lang="en-GB" sz="2000" dirty="0">
                <a:solidFill>
                  <a:srgbClr val="0055A4"/>
                </a:solidFill>
                <a:latin typeface="Century Gothic" panose="020B0502020202020204" pitchFamily="34" charset="0"/>
              </a:rPr>
              <a:t> … grand / un </a:t>
            </a:r>
            <a:r>
              <a:rPr lang="en-GB" sz="2000" dirty="0" err="1">
                <a:solidFill>
                  <a:srgbClr val="0055A4"/>
                </a:solidFill>
                <a:latin typeface="Century Gothic" panose="020B0502020202020204" pitchFamily="34" charset="0"/>
              </a:rPr>
              <a:t>pentagone</a:t>
            </a:r>
            <a:r>
              <a:rPr lang="en-GB" sz="2000" dirty="0">
                <a:solidFill>
                  <a:srgbClr val="0055A4"/>
                </a:solidFill>
                <a:latin typeface="Century Gothic" panose="020B0502020202020204" pitchFamily="34" charset="0"/>
              </a:rPr>
              <a:t> !</a:t>
            </a:r>
          </a:p>
        </p:txBody>
      </p:sp>
      <p:sp>
        <p:nvSpPr>
          <p:cNvPr id="19" name="TextBox 18">
            <a:extLst>
              <a:ext uri="{FF2B5EF4-FFF2-40B4-BE49-F238E27FC236}">
                <a16:creationId xmlns:a16="http://schemas.microsoft.com/office/drawing/2014/main" id="{A8BC63CF-A330-454C-9AF4-55129385E962}"/>
              </a:ext>
            </a:extLst>
          </p:cNvPr>
          <p:cNvSpPr txBox="1"/>
          <p:nvPr/>
        </p:nvSpPr>
        <p:spPr>
          <a:xfrm>
            <a:off x="5370241" y="1999610"/>
            <a:ext cx="4532699" cy="400110"/>
          </a:xfrm>
          <a:prstGeom prst="rect">
            <a:avLst/>
          </a:prstGeom>
          <a:noFill/>
        </p:spPr>
        <p:txBody>
          <a:bodyPr wrap="square" rtlCol="0">
            <a:spAutoFit/>
          </a:bodyPr>
          <a:lstStyle/>
          <a:p>
            <a:r>
              <a:rPr lang="fr-FR" sz="2000" dirty="0">
                <a:solidFill>
                  <a:srgbClr val="0055A4"/>
                </a:solidFill>
                <a:latin typeface="Century Gothic" panose="020B0502020202020204" pitchFamily="34" charset="0"/>
              </a:rPr>
              <a:t>C’est</a:t>
            </a:r>
            <a:r>
              <a:rPr lang="en-GB" sz="2000" dirty="0">
                <a:solidFill>
                  <a:srgbClr val="0055A4"/>
                </a:solidFill>
                <a:latin typeface="Century Gothic" panose="020B0502020202020204" pitchFamily="34" charset="0"/>
              </a:rPr>
              <a:t> … </a:t>
            </a:r>
            <a:r>
              <a:rPr lang="en-GB" sz="2000" dirty="0" err="1">
                <a:solidFill>
                  <a:srgbClr val="0055A4"/>
                </a:solidFill>
                <a:latin typeface="Century Gothic" panose="020B0502020202020204" pitchFamily="34" charset="0"/>
              </a:rPr>
              <a:t>calme</a:t>
            </a:r>
            <a:r>
              <a:rPr lang="en-GB" sz="2000" dirty="0">
                <a:solidFill>
                  <a:srgbClr val="0055A4"/>
                </a:solidFill>
                <a:latin typeface="Century Gothic" panose="020B0502020202020204" pitchFamily="34" charset="0"/>
              </a:rPr>
              <a:t> / une chambre !</a:t>
            </a:r>
          </a:p>
        </p:txBody>
      </p:sp>
      <p:sp>
        <p:nvSpPr>
          <p:cNvPr id="20" name="TextBox 19">
            <a:extLst>
              <a:ext uri="{FF2B5EF4-FFF2-40B4-BE49-F238E27FC236}">
                <a16:creationId xmlns:a16="http://schemas.microsoft.com/office/drawing/2014/main" id="{839FA62B-2253-4A44-B32C-20FE5D62D579}"/>
              </a:ext>
            </a:extLst>
          </p:cNvPr>
          <p:cNvSpPr txBox="1"/>
          <p:nvPr/>
        </p:nvSpPr>
        <p:spPr>
          <a:xfrm>
            <a:off x="5370240" y="2851441"/>
            <a:ext cx="4532699" cy="400110"/>
          </a:xfrm>
          <a:prstGeom prst="rect">
            <a:avLst/>
          </a:prstGeom>
          <a:noFill/>
        </p:spPr>
        <p:txBody>
          <a:bodyPr wrap="square" rtlCol="0">
            <a:spAutoFit/>
          </a:bodyPr>
          <a:lstStyle/>
          <a:p>
            <a:r>
              <a:rPr lang="fr-FR" sz="2000" dirty="0">
                <a:solidFill>
                  <a:srgbClr val="0055A4"/>
                </a:solidFill>
                <a:latin typeface="Century Gothic" panose="020B0502020202020204" pitchFamily="34" charset="0"/>
              </a:rPr>
              <a:t>C’est</a:t>
            </a:r>
            <a:r>
              <a:rPr lang="en-GB" sz="2000" dirty="0">
                <a:solidFill>
                  <a:srgbClr val="0055A4"/>
                </a:solidFill>
                <a:latin typeface="Century Gothic" panose="020B0502020202020204" pitchFamily="34" charset="0"/>
              </a:rPr>
              <a:t> … petit / un </a:t>
            </a:r>
            <a:r>
              <a:rPr lang="en-GB" sz="2000" dirty="0" err="1">
                <a:solidFill>
                  <a:srgbClr val="0055A4"/>
                </a:solidFill>
                <a:latin typeface="Century Gothic" panose="020B0502020202020204" pitchFamily="34" charset="0"/>
              </a:rPr>
              <a:t>hexagone</a:t>
            </a:r>
            <a:r>
              <a:rPr lang="en-GB" sz="2000" dirty="0">
                <a:solidFill>
                  <a:srgbClr val="0055A4"/>
                </a:solidFill>
                <a:latin typeface="Century Gothic" panose="020B0502020202020204" pitchFamily="34" charset="0"/>
              </a:rPr>
              <a:t> !</a:t>
            </a:r>
          </a:p>
        </p:txBody>
      </p:sp>
      <p:sp>
        <p:nvSpPr>
          <p:cNvPr id="21" name="TextBox 20">
            <a:extLst>
              <a:ext uri="{FF2B5EF4-FFF2-40B4-BE49-F238E27FC236}">
                <a16:creationId xmlns:a16="http://schemas.microsoft.com/office/drawing/2014/main" id="{F95BDCDB-3DB7-426B-A030-A08ADDBB6245}"/>
              </a:ext>
            </a:extLst>
          </p:cNvPr>
          <p:cNvSpPr txBox="1"/>
          <p:nvPr/>
        </p:nvSpPr>
        <p:spPr>
          <a:xfrm>
            <a:off x="5370239" y="3703272"/>
            <a:ext cx="4532699" cy="400110"/>
          </a:xfrm>
          <a:prstGeom prst="rect">
            <a:avLst/>
          </a:prstGeom>
          <a:noFill/>
        </p:spPr>
        <p:txBody>
          <a:bodyPr wrap="square" rtlCol="0">
            <a:spAutoFit/>
          </a:bodyPr>
          <a:lstStyle/>
          <a:p>
            <a:r>
              <a:rPr lang="fr-FR" sz="2000" dirty="0">
                <a:solidFill>
                  <a:srgbClr val="0055A4"/>
                </a:solidFill>
                <a:latin typeface="Century Gothic" panose="020B0502020202020204" pitchFamily="34" charset="0"/>
              </a:rPr>
              <a:t>C’est</a:t>
            </a:r>
            <a:r>
              <a:rPr lang="en-GB" sz="2000" dirty="0">
                <a:solidFill>
                  <a:srgbClr val="0055A4"/>
                </a:solidFill>
                <a:latin typeface="Century Gothic" panose="020B0502020202020204" pitchFamily="34" charset="0"/>
              </a:rPr>
              <a:t> … bon / un portable !</a:t>
            </a:r>
          </a:p>
        </p:txBody>
      </p:sp>
      <p:sp>
        <p:nvSpPr>
          <p:cNvPr id="22" name="TextBox 21">
            <a:extLst>
              <a:ext uri="{FF2B5EF4-FFF2-40B4-BE49-F238E27FC236}">
                <a16:creationId xmlns:a16="http://schemas.microsoft.com/office/drawing/2014/main" id="{0BE3AFD1-F3D9-4829-914D-BC5CF379793C}"/>
              </a:ext>
            </a:extLst>
          </p:cNvPr>
          <p:cNvSpPr txBox="1"/>
          <p:nvPr/>
        </p:nvSpPr>
        <p:spPr>
          <a:xfrm>
            <a:off x="5398777" y="4555103"/>
            <a:ext cx="4532699" cy="400110"/>
          </a:xfrm>
          <a:prstGeom prst="rect">
            <a:avLst/>
          </a:prstGeom>
          <a:noFill/>
        </p:spPr>
        <p:txBody>
          <a:bodyPr wrap="square" rtlCol="0">
            <a:spAutoFit/>
          </a:bodyPr>
          <a:lstStyle/>
          <a:p>
            <a:r>
              <a:rPr lang="fr-FR" sz="2000" dirty="0">
                <a:solidFill>
                  <a:srgbClr val="0055A4"/>
                </a:solidFill>
                <a:latin typeface="Century Gothic" panose="020B0502020202020204" pitchFamily="34" charset="0"/>
              </a:rPr>
              <a:t>C’est</a:t>
            </a:r>
            <a:r>
              <a:rPr lang="en-GB" sz="2000" dirty="0">
                <a:solidFill>
                  <a:srgbClr val="0055A4"/>
                </a:solidFill>
                <a:latin typeface="Century Gothic" panose="020B0502020202020204" pitchFamily="34" charset="0"/>
              </a:rPr>
              <a:t> … petite / </a:t>
            </a:r>
            <a:r>
              <a:rPr lang="fr-FR" sz="2000" dirty="0">
                <a:solidFill>
                  <a:srgbClr val="0055A4"/>
                </a:solidFill>
                <a:latin typeface="Century Gothic" panose="020B0502020202020204" pitchFamily="34" charset="0"/>
              </a:rPr>
              <a:t>une</a:t>
            </a:r>
            <a:r>
              <a:rPr lang="en-GB" sz="2000" dirty="0">
                <a:solidFill>
                  <a:srgbClr val="0055A4"/>
                </a:solidFill>
                <a:latin typeface="Century Gothic" panose="020B0502020202020204" pitchFamily="34" charset="0"/>
              </a:rPr>
              <a:t> chose !</a:t>
            </a:r>
          </a:p>
        </p:txBody>
      </p:sp>
      <p:sp>
        <p:nvSpPr>
          <p:cNvPr id="23" name="TextBox 22">
            <a:extLst>
              <a:ext uri="{FF2B5EF4-FFF2-40B4-BE49-F238E27FC236}">
                <a16:creationId xmlns:a16="http://schemas.microsoft.com/office/drawing/2014/main" id="{AF509BB4-60B9-4E41-8386-39B8BBE584DB}"/>
              </a:ext>
            </a:extLst>
          </p:cNvPr>
          <p:cNvSpPr txBox="1"/>
          <p:nvPr/>
        </p:nvSpPr>
        <p:spPr>
          <a:xfrm>
            <a:off x="5398776" y="5406932"/>
            <a:ext cx="4532699" cy="400110"/>
          </a:xfrm>
          <a:prstGeom prst="rect">
            <a:avLst/>
          </a:prstGeom>
          <a:noFill/>
        </p:spPr>
        <p:txBody>
          <a:bodyPr wrap="square" rtlCol="0">
            <a:spAutoFit/>
          </a:bodyPr>
          <a:lstStyle/>
          <a:p>
            <a:r>
              <a:rPr lang="en-GB" sz="2000" dirty="0">
                <a:solidFill>
                  <a:srgbClr val="0055A4"/>
                </a:solidFill>
                <a:latin typeface="Century Gothic" panose="020B0502020202020204" pitchFamily="34" charset="0"/>
              </a:rPr>
              <a:t>C’est … triste / un visage !</a:t>
            </a:r>
          </a:p>
        </p:txBody>
      </p:sp>
      <p:sp>
        <p:nvSpPr>
          <p:cNvPr id="24" name="Action Button: Custom 16">
            <a:hlinkClick r:id="" action="ppaction://noaction" highlightClick="1">
              <a:snd r:embed="rId4" name="c'est no liaison.wav"/>
            </a:hlinkClick>
            <a:extLst>
              <a:ext uri="{FF2B5EF4-FFF2-40B4-BE49-F238E27FC236}">
                <a16:creationId xmlns:a16="http://schemas.microsoft.com/office/drawing/2014/main" id="{46AAF208-935B-43FC-B7EF-418E0ECFBC68}"/>
              </a:ext>
            </a:extLst>
          </p:cNvPr>
          <p:cNvSpPr/>
          <p:nvPr/>
        </p:nvSpPr>
        <p:spPr>
          <a:xfrm>
            <a:off x="4792806" y="1147779"/>
            <a:ext cx="432000" cy="432000"/>
          </a:xfrm>
          <a:prstGeom prst="actionButtonBlank">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7" name="Action Button: Custom 16">
            <a:hlinkClick r:id="" action="ppaction://noaction" highlightClick="1">
              <a:snd r:embed="rId5" name="c'est liaison.wav"/>
            </a:hlinkClick>
            <a:extLst>
              <a:ext uri="{FF2B5EF4-FFF2-40B4-BE49-F238E27FC236}">
                <a16:creationId xmlns:a16="http://schemas.microsoft.com/office/drawing/2014/main" id="{2DE5B6C6-77D2-40A1-A57D-AA25D3B84F64}"/>
              </a:ext>
            </a:extLst>
          </p:cNvPr>
          <p:cNvSpPr/>
          <p:nvPr/>
        </p:nvSpPr>
        <p:spPr>
          <a:xfrm>
            <a:off x="4789356" y="1996421"/>
            <a:ext cx="432000" cy="432000"/>
          </a:xfrm>
          <a:prstGeom prst="actionButtonBlank">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8" name="Action Button: Custom 16">
            <a:hlinkClick r:id="" action="ppaction://noaction" highlightClick="1">
              <a:snd r:embed="rId4" name="c'est no liaison.wav"/>
            </a:hlinkClick>
            <a:extLst>
              <a:ext uri="{FF2B5EF4-FFF2-40B4-BE49-F238E27FC236}">
                <a16:creationId xmlns:a16="http://schemas.microsoft.com/office/drawing/2014/main" id="{AADEED93-E0BE-453C-900A-74C229C674AE}"/>
              </a:ext>
            </a:extLst>
          </p:cNvPr>
          <p:cNvSpPr/>
          <p:nvPr/>
        </p:nvSpPr>
        <p:spPr>
          <a:xfrm>
            <a:off x="4789355" y="2845063"/>
            <a:ext cx="432000" cy="432000"/>
          </a:xfrm>
          <a:prstGeom prst="actionButtonBlank">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9" name="Action Button: Custom 16">
            <a:hlinkClick r:id="" action="ppaction://noaction" highlightClick="1">
              <a:snd r:embed="rId5" name="c'est liaison.wav"/>
            </a:hlinkClick>
            <a:extLst>
              <a:ext uri="{FF2B5EF4-FFF2-40B4-BE49-F238E27FC236}">
                <a16:creationId xmlns:a16="http://schemas.microsoft.com/office/drawing/2014/main" id="{9FC8948F-DE4B-4055-B6BD-B85A8A43C0D5}"/>
              </a:ext>
            </a:extLst>
          </p:cNvPr>
          <p:cNvSpPr/>
          <p:nvPr/>
        </p:nvSpPr>
        <p:spPr>
          <a:xfrm>
            <a:off x="4797521" y="3693705"/>
            <a:ext cx="432000" cy="432000"/>
          </a:xfrm>
          <a:prstGeom prst="actionButtonBlank">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0" name="Action Button: Custom 16">
            <a:hlinkClick r:id="" action="ppaction://noaction" highlightClick="1">
              <a:snd r:embed="rId5" name="c'est liaison.wav"/>
            </a:hlinkClick>
            <a:extLst>
              <a:ext uri="{FF2B5EF4-FFF2-40B4-BE49-F238E27FC236}">
                <a16:creationId xmlns:a16="http://schemas.microsoft.com/office/drawing/2014/main" id="{7D0C37C9-9331-4AA2-8EC8-7B90C63E8452}"/>
              </a:ext>
            </a:extLst>
          </p:cNvPr>
          <p:cNvSpPr/>
          <p:nvPr/>
        </p:nvSpPr>
        <p:spPr>
          <a:xfrm>
            <a:off x="4794071" y="4542347"/>
            <a:ext cx="432000" cy="432000"/>
          </a:xfrm>
          <a:prstGeom prst="actionButtonBlank">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1" name="Action Button: Custom 16">
            <a:hlinkClick r:id="" action="ppaction://noaction" highlightClick="1">
              <a:snd r:embed="rId4" name="c'est no liaison.wav"/>
            </a:hlinkClick>
            <a:extLst>
              <a:ext uri="{FF2B5EF4-FFF2-40B4-BE49-F238E27FC236}">
                <a16:creationId xmlns:a16="http://schemas.microsoft.com/office/drawing/2014/main" id="{C30D8349-0DA9-4FA0-A073-8ACE06F4F854}"/>
              </a:ext>
            </a:extLst>
          </p:cNvPr>
          <p:cNvSpPr/>
          <p:nvPr/>
        </p:nvSpPr>
        <p:spPr>
          <a:xfrm>
            <a:off x="4794070" y="5390987"/>
            <a:ext cx="432000" cy="432000"/>
          </a:xfrm>
          <a:prstGeom prst="actionButtonBlank">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13316" name="Picture 4" descr="Bedroom 6 Clip Art">
            <a:extLst>
              <a:ext uri="{FF2B5EF4-FFF2-40B4-BE49-F238E27FC236}">
                <a16:creationId xmlns:a16="http://schemas.microsoft.com/office/drawing/2014/main" id="{C8E30536-22D1-4DC0-AA62-30C63CB7984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18512" y="1896960"/>
            <a:ext cx="866626" cy="60866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Mobile Touch Phone Clip Art">
            <a:extLst>
              <a:ext uri="{FF2B5EF4-FFF2-40B4-BE49-F238E27FC236}">
                <a16:creationId xmlns:a16="http://schemas.microsoft.com/office/drawing/2014/main" id="{CCA3FDC6-3217-4791-8C3A-FD13E8BAB19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38002" y="3549259"/>
            <a:ext cx="311198" cy="662641"/>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Red 3d Cube Clip Art">
            <a:extLst>
              <a:ext uri="{FF2B5EF4-FFF2-40B4-BE49-F238E27FC236}">
                <a16:creationId xmlns:a16="http://schemas.microsoft.com/office/drawing/2014/main" id="{E2FAADA3-4552-43B4-BE36-EBD777DCDAD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38002" y="4511348"/>
            <a:ext cx="466031" cy="52781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B4C6603-0B9C-4556-A50E-DCE35A7720D7}"/>
              </a:ext>
            </a:extLst>
          </p:cNvPr>
          <p:cNvSpPr/>
          <p:nvPr/>
        </p:nvSpPr>
        <p:spPr>
          <a:xfrm>
            <a:off x="7302842" y="1110130"/>
            <a:ext cx="2028445" cy="367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55A4"/>
              </a:solidFill>
            </a:endParaRPr>
          </a:p>
        </p:txBody>
      </p:sp>
      <p:sp>
        <p:nvSpPr>
          <p:cNvPr id="37" name="Rectangle 36">
            <a:extLst>
              <a:ext uri="{FF2B5EF4-FFF2-40B4-BE49-F238E27FC236}">
                <a16:creationId xmlns:a16="http://schemas.microsoft.com/office/drawing/2014/main" id="{68670002-B739-44C1-B66E-497C0D39770B}"/>
              </a:ext>
            </a:extLst>
          </p:cNvPr>
          <p:cNvSpPr/>
          <p:nvPr/>
        </p:nvSpPr>
        <p:spPr>
          <a:xfrm>
            <a:off x="6452413" y="2016719"/>
            <a:ext cx="1060496" cy="383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55A4"/>
              </a:solidFill>
            </a:endParaRPr>
          </a:p>
        </p:txBody>
      </p:sp>
      <p:sp>
        <p:nvSpPr>
          <p:cNvPr id="38" name="Rectangle 37">
            <a:extLst>
              <a:ext uri="{FF2B5EF4-FFF2-40B4-BE49-F238E27FC236}">
                <a16:creationId xmlns:a16="http://schemas.microsoft.com/office/drawing/2014/main" id="{96F1F379-1BF6-465C-AC72-36AD85116F71}"/>
              </a:ext>
            </a:extLst>
          </p:cNvPr>
          <p:cNvSpPr/>
          <p:nvPr/>
        </p:nvSpPr>
        <p:spPr>
          <a:xfrm>
            <a:off x="7068066" y="2851439"/>
            <a:ext cx="1927704" cy="400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55A4"/>
              </a:solidFill>
            </a:endParaRPr>
          </a:p>
        </p:txBody>
      </p:sp>
      <p:sp>
        <p:nvSpPr>
          <p:cNvPr id="39" name="Rectangle 38">
            <a:extLst>
              <a:ext uri="{FF2B5EF4-FFF2-40B4-BE49-F238E27FC236}">
                <a16:creationId xmlns:a16="http://schemas.microsoft.com/office/drawing/2014/main" id="{EA60E724-EF48-41FB-A1EF-05C14DCC3000}"/>
              </a:ext>
            </a:extLst>
          </p:cNvPr>
          <p:cNvSpPr/>
          <p:nvPr/>
        </p:nvSpPr>
        <p:spPr>
          <a:xfrm>
            <a:off x="6470237" y="3740920"/>
            <a:ext cx="766866" cy="3462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55A4"/>
              </a:solidFill>
            </a:endParaRPr>
          </a:p>
        </p:txBody>
      </p:sp>
      <p:sp>
        <p:nvSpPr>
          <p:cNvPr id="40" name="Rectangle 39">
            <a:extLst>
              <a:ext uri="{FF2B5EF4-FFF2-40B4-BE49-F238E27FC236}">
                <a16:creationId xmlns:a16="http://schemas.microsoft.com/office/drawing/2014/main" id="{8800ABC3-38D4-4798-8A70-B9F6E0AD044B}"/>
              </a:ext>
            </a:extLst>
          </p:cNvPr>
          <p:cNvSpPr/>
          <p:nvPr/>
        </p:nvSpPr>
        <p:spPr>
          <a:xfrm>
            <a:off x="6535977" y="4583046"/>
            <a:ext cx="878314" cy="43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55A4"/>
              </a:solidFill>
            </a:endParaRPr>
          </a:p>
        </p:txBody>
      </p:sp>
      <p:sp>
        <p:nvSpPr>
          <p:cNvPr id="41" name="Rectangle 40">
            <a:extLst>
              <a:ext uri="{FF2B5EF4-FFF2-40B4-BE49-F238E27FC236}">
                <a16:creationId xmlns:a16="http://schemas.microsoft.com/office/drawing/2014/main" id="{95643227-67E6-428C-8D90-77088798B2BE}"/>
              </a:ext>
            </a:extLst>
          </p:cNvPr>
          <p:cNvSpPr/>
          <p:nvPr/>
        </p:nvSpPr>
        <p:spPr>
          <a:xfrm>
            <a:off x="7142083" y="5307244"/>
            <a:ext cx="1383352" cy="4622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55A4"/>
              </a:solidFill>
            </a:endParaRPr>
          </a:p>
        </p:txBody>
      </p:sp>
      <p:cxnSp>
        <p:nvCxnSpPr>
          <p:cNvPr id="42" name="Straight Arrow Connector 41">
            <a:extLst>
              <a:ext uri="{FF2B5EF4-FFF2-40B4-BE49-F238E27FC236}">
                <a16:creationId xmlns:a16="http://schemas.microsoft.com/office/drawing/2014/main" id="{CECB482C-3324-4782-AF73-0583B19A1C2B}"/>
              </a:ext>
            </a:extLst>
          </p:cNvPr>
          <p:cNvCxnSpPr>
            <a:cxnSpLocks/>
          </p:cNvCxnSpPr>
          <p:nvPr/>
        </p:nvCxnSpPr>
        <p:spPr>
          <a:xfrm>
            <a:off x="9756917" y="2879786"/>
            <a:ext cx="398434" cy="195004"/>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pic>
        <p:nvPicPr>
          <p:cNvPr id="3078" name="Picture 6" descr="Emojis, Emoji, Hipster, Funny, Emoticon, Facial">
            <a:extLst>
              <a:ext uri="{FF2B5EF4-FFF2-40B4-BE49-F238E27FC236}">
                <a16:creationId xmlns:a16="http://schemas.microsoft.com/office/drawing/2014/main" id="{C93676C2-3BF5-4A49-9CCE-91193812883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6296" t="20108" r="51958" b="66079"/>
          <a:stretch/>
        </p:blipFill>
        <p:spPr bwMode="auto">
          <a:xfrm>
            <a:off x="9198383" y="5163337"/>
            <a:ext cx="805513" cy="947306"/>
          </a:xfrm>
          <a:prstGeom prst="rect">
            <a:avLst/>
          </a:prstGeom>
          <a:noFill/>
          <a:extLst>
            <a:ext uri="{909E8E84-426E-40DD-AFC4-6F175D3DCCD1}">
              <a14:hiddenFill xmlns:a14="http://schemas.microsoft.com/office/drawing/2010/main">
                <a:solidFill>
                  <a:srgbClr val="FFFFFF"/>
                </a:solidFill>
              </a14:hiddenFill>
            </a:ext>
          </a:extLst>
        </p:spPr>
      </p:pic>
      <p:cxnSp>
        <p:nvCxnSpPr>
          <p:cNvPr id="44" name="Straight Arrow Connector 43">
            <a:extLst>
              <a:ext uri="{FF2B5EF4-FFF2-40B4-BE49-F238E27FC236}">
                <a16:creationId xmlns:a16="http://schemas.microsoft.com/office/drawing/2014/main" id="{6A60D1F9-D019-4A6A-84CE-9E72E8EF4746}"/>
              </a:ext>
            </a:extLst>
          </p:cNvPr>
          <p:cNvCxnSpPr>
            <a:cxnSpLocks/>
          </p:cNvCxnSpPr>
          <p:nvPr/>
        </p:nvCxnSpPr>
        <p:spPr>
          <a:xfrm flipH="1" flipV="1">
            <a:off x="10734435" y="1330193"/>
            <a:ext cx="406736" cy="215129"/>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sp>
        <p:nvSpPr>
          <p:cNvPr id="45" name="Pentagon 44">
            <a:extLst>
              <a:ext uri="{FF2B5EF4-FFF2-40B4-BE49-F238E27FC236}">
                <a16:creationId xmlns:a16="http://schemas.microsoft.com/office/drawing/2014/main" id="{9DC7FF74-2EFA-43D2-AAB1-B153B1846E3A}"/>
              </a:ext>
            </a:extLst>
          </p:cNvPr>
          <p:cNvSpPr/>
          <p:nvPr/>
        </p:nvSpPr>
        <p:spPr>
          <a:xfrm>
            <a:off x="10086807" y="948593"/>
            <a:ext cx="639018" cy="627643"/>
          </a:xfrm>
          <a:prstGeom prst="pentago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Pentagon 45">
            <a:extLst>
              <a:ext uri="{FF2B5EF4-FFF2-40B4-BE49-F238E27FC236}">
                <a16:creationId xmlns:a16="http://schemas.microsoft.com/office/drawing/2014/main" id="{9E970CB2-2CE1-4350-80C4-6E678313AB6A}"/>
              </a:ext>
            </a:extLst>
          </p:cNvPr>
          <p:cNvSpPr/>
          <p:nvPr/>
        </p:nvSpPr>
        <p:spPr>
          <a:xfrm>
            <a:off x="9697443" y="1349228"/>
            <a:ext cx="320931" cy="246298"/>
          </a:xfrm>
          <a:prstGeom prst="pentagon">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Hexagon 11">
            <a:extLst>
              <a:ext uri="{FF2B5EF4-FFF2-40B4-BE49-F238E27FC236}">
                <a16:creationId xmlns:a16="http://schemas.microsoft.com/office/drawing/2014/main" id="{2A3EFF6E-B380-47CB-AD1C-5ACF4B473EEB}"/>
              </a:ext>
            </a:extLst>
          </p:cNvPr>
          <p:cNvSpPr/>
          <p:nvPr/>
        </p:nvSpPr>
        <p:spPr>
          <a:xfrm>
            <a:off x="10197564" y="2985689"/>
            <a:ext cx="314341" cy="295441"/>
          </a:xfrm>
          <a:prstGeom prst="hexagon">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Hexagon 12">
            <a:extLst>
              <a:ext uri="{FF2B5EF4-FFF2-40B4-BE49-F238E27FC236}">
                <a16:creationId xmlns:a16="http://schemas.microsoft.com/office/drawing/2014/main" id="{E9677876-472B-4E94-83D3-4E6272AE8BA4}"/>
              </a:ext>
            </a:extLst>
          </p:cNvPr>
          <p:cNvSpPr/>
          <p:nvPr/>
        </p:nvSpPr>
        <p:spPr>
          <a:xfrm>
            <a:off x="10618294" y="2670707"/>
            <a:ext cx="639018" cy="627643"/>
          </a:xfrm>
          <a:prstGeom prst="hexagon">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2483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7" grpId="0" animBg="1"/>
      <p:bldP spid="38" grpId="0" animBg="1"/>
      <p:bldP spid="39" grpId="0" animBg="1"/>
      <p:bldP spid="40" grpId="0" animBg="1"/>
      <p:bldP spid="4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1004" y="1535364"/>
            <a:ext cx="2218570" cy="1057519"/>
          </a:xfrm>
          <a:prstGeom prst="rect">
            <a:avLst/>
          </a:prstGeom>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92283" y="3646211"/>
            <a:ext cx="1421544" cy="2119848"/>
          </a:xfrm>
          <a:prstGeom prst="rect">
            <a:avLst/>
          </a:prstGeom>
        </p:spPr>
      </p:pic>
      <p:pic>
        <p:nvPicPr>
          <p:cNvPr id="35" name="Picture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8110" y="1592600"/>
            <a:ext cx="2030943" cy="1426415"/>
          </a:xfrm>
          <a:prstGeom prst="rect">
            <a:avLst/>
          </a:prstGeom>
        </p:spPr>
      </p:pic>
      <p:sp>
        <p:nvSpPr>
          <p:cNvPr id="2" name="TextBox 1"/>
          <p:cNvSpPr txBox="1"/>
          <p:nvPr/>
        </p:nvSpPr>
        <p:spPr>
          <a:xfrm>
            <a:off x="106531" y="5241332"/>
            <a:ext cx="5433039" cy="1077218"/>
          </a:xfrm>
          <a:prstGeom prst="rect">
            <a:avLst/>
          </a:prstGeom>
          <a:noFill/>
        </p:spPr>
        <p:txBody>
          <a:bodyPr wrap="square" rtlCol="0">
            <a:spAutoFit/>
          </a:bodyPr>
          <a:lstStyle/>
          <a:p>
            <a:r>
              <a:rPr lang="en-GB" sz="3200" dirty="0">
                <a:solidFill>
                  <a:srgbClr val="0055A4"/>
                </a:solidFill>
                <a:latin typeface="Century Gothic" panose="020B0502020202020204" pitchFamily="34" charset="0"/>
              </a:rPr>
              <a:t>Say what each item is, </a:t>
            </a:r>
          </a:p>
          <a:p>
            <a:r>
              <a:rPr lang="en-GB" sz="3200" dirty="0">
                <a:solidFill>
                  <a:srgbClr val="0055A4"/>
                </a:solidFill>
                <a:latin typeface="Century Gothic" panose="020B0502020202020204" pitchFamily="34" charset="0"/>
              </a:rPr>
              <a:t>e.g.,1) </a:t>
            </a:r>
            <a:r>
              <a:rPr lang="fr-FR" sz="3200" dirty="0">
                <a:solidFill>
                  <a:srgbClr val="0055A4"/>
                </a:solidFill>
                <a:latin typeface="Century Gothic" panose="020B0502020202020204" pitchFamily="34" charset="0"/>
              </a:rPr>
              <a:t>C’est une règle</a:t>
            </a:r>
            <a:r>
              <a:rPr lang="en-GB" sz="3200" dirty="0">
                <a:solidFill>
                  <a:srgbClr val="0055A4"/>
                </a:solidFill>
                <a:latin typeface="Century Gothic" panose="020B0502020202020204" pitchFamily="34" charset="0"/>
              </a:rPr>
              <a:t>. </a:t>
            </a:r>
          </a:p>
        </p:txBody>
      </p:sp>
      <p:sp>
        <p:nvSpPr>
          <p:cNvPr id="3" name="TextBox 2"/>
          <p:cNvSpPr txBox="1"/>
          <p:nvPr/>
        </p:nvSpPr>
        <p:spPr>
          <a:xfrm>
            <a:off x="328617" y="1487106"/>
            <a:ext cx="495032" cy="707886"/>
          </a:xfrm>
          <a:prstGeom prst="rect">
            <a:avLst/>
          </a:prstGeom>
          <a:noFill/>
        </p:spPr>
        <p:txBody>
          <a:bodyPr wrap="square" rtlCol="0">
            <a:spAutoFit/>
          </a:bodyPr>
          <a:lstStyle/>
          <a:p>
            <a:r>
              <a:rPr lang="en-GB" sz="4000" b="1" dirty="0">
                <a:solidFill>
                  <a:srgbClr val="002060"/>
                </a:solidFill>
                <a:latin typeface="Century Gothic" panose="020B0502020202020204" pitchFamily="34" charset="0"/>
              </a:rPr>
              <a:t>1</a:t>
            </a:r>
          </a:p>
        </p:txBody>
      </p:sp>
      <p:sp>
        <p:nvSpPr>
          <p:cNvPr id="27" name="TextBox 26"/>
          <p:cNvSpPr txBox="1"/>
          <p:nvPr/>
        </p:nvSpPr>
        <p:spPr>
          <a:xfrm>
            <a:off x="328617" y="3338819"/>
            <a:ext cx="495032" cy="707886"/>
          </a:xfrm>
          <a:prstGeom prst="rect">
            <a:avLst/>
          </a:prstGeom>
          <a:noFill/>
        </p:spPr>
        <p:txBody>
          <a:bodyPr wrap="square" rtlCol="0">
            <a:spAutoFit/>
          </a:bodyPr>
          <a:lstStyle/>
          <a:p>
            <a:r>
              <a:rPr lang="en-GB" sz="4000" b="1" dirty="0">
                <a:solidFill>
                  <a:srgbClr val="002060"/>
                </a:solidFill>
                <a:latin typeface="Century Gothic" panose="020B0502020202020204" pitchFamily="34" charset="0"/>
              </a:rPr>
              <a:t>4</a:t>
            </a:r>
          </a:p>
        </p:txBody>
      </p:sp>
      <p:sp>
        <p:nvSpPr>
          <p:cNvPr id="29" name="TextBox 28"/>
          <p:cNvSpPr txBox="1"/>
          <p:nvPr/>
        </p:nvSpPr>
        <p:spPr>
          <a:xfrm>
            <a:off x="9033972" y="1487106"/>
            <a:ext cx="495032" cy="707886"/>
          </a:xfrm>
          <a:prstGeom prst="rect">
            <a:avLst/>
          </a:prstGeom>
          <a:noFill/>
        </p:spPr>
        <p:txBody>
          <a:bodyPr wrap="square" rtlCol="0">
            <a:spAutoFit/>
          </a:bodyPr>
          <a:lstStyle/>
          <a:p>
            <a:r>
              <a:rPr lang="en-GB" sz="4000" b="1" dirty="0">
                <a:solidFill>
                  <a:srgbClr val="002060"/>
                </a:solidFill>
                <a:latin typeface="Century Gothic" panose="020B0502020202020204" pitchFamily="34" charset="0"/>
              </a:rPr>
              <a:t>3</a:t>
            </a:r>
          </a:p>
        </p:txBody>
      </p:sp>
      <p:sp>
        <p:nvSpPr>
          <p:cNvPr id="30" name="TextBox 29"/>
          <p:cNvSpPr txBox="1"/>
          <p:nvPr/>
        </p:nvSpPr>
        <p:spPr>
          <a:xfrm>
            <a:off x="4770352" y="1491454"/>
            <a:ext cx="495032" cy="707886"/>
          </a:xfrm>
          <a:prstGeom prst="rect">
            <a:avLst/>
          </a:prstGeom>
          <a:noFill/>
        </p:spPr>
        <p:txBody>
          <a:bodyPr wrap="square" rtlCol="0">
            <a:spAutoFit/>
          </a:bodyPr>
          <a:lstStyle/>
          <a:p>
            <a:r>
              <a:rPr lang="en-GB" sz="4000" b="1" dirty="0">
                <a:solidFill>
                  <a:srgbClr val="002060"/>
                </a:solidFill>
                <a:latin typeface="Century Gothic" panose="020B0502020202020204" pitchFamily="34" charset="0"/>
              </a:rPr>
              <a:t>2</a:t>
            </a:r>
          </a:p>
        </p:txBody>
      </p:sp>
      <p:sp>
        <p:nvSpPr>
          <p:cNvPr id="32" name="TextBox 31"/>
          <p:cNvSpPr txBox="1"/>
          <p:nvPr/>
        </p:nvSpPr>
        <p:spPr>
          <a:xfrm>
            <a:off x="4770352" y="3338819"/>
            <a:ext cx="495032" cy="707886"/>
          </a:xfrm>
          <a:prstGeom prst="rect">
            <a:avLst/>
          </a:prstGeom>
          <a:noFill/>
        </p:spPr>
        <p:txBody>
          <a:bodyPr wrap="square" rtlCol="0">
            <a:spAutoFit/>
          </a:bodyPr>
          <a:lstStyle/>
          <a:p>
            <a:r>
              <a:rPr lang="en-GB" sz="4000" b="1" dirty="0">
                <a:solidFill>
                  <a:srgbClr val="002060"/>
                </a:solidFill>
                <a:latin typeface="Century Gothic" panose="020B0502020202020204" pitchFamily="34" charset="0"/>
              </a:rPr>
              <a:t>5</a:t>
            </a:r>
          </a:p>
        </p:txBody>
      </p:sp>
      <p:sp>
        <p:nvSpPr>
          <p:cNvPr id="33" name="TextBox 32"/>
          <p:cNvSpPr txBox="1"/>
          <p:nvPr/>
        </p:nvSpPr>
        <p:spPr>
          <a:xfrm>
            <a:off x="9033972" y="3338819"/>
            <a:ext cx="495032" cy="707886"/>
          </a:xfrm>
          <a:prstGeom prst="rect">
            <a:avLst/>
          </a:prstGeom>
          <a:noFill/>
        </p:spPr>
        <p:txBody>
          <a:bodyPr wrap="square" rtlCol="0">
            <a:spAutoFit/>
          </a:bodyPr>
          <a:lstStyle/>
          <a:p>
            <a:r>
              <a:rPr lang="en-GB" sz="4000" b="1" dirty="0">
                <a:solidFill>
                  <a:srgbClr val="002060"/>
                </a:solidFill>
                <a:latin typeface="Century Gothic" panose="020B0502020202020204" pitchFamily="34" charset="0"/>
              </a:rPr>
              <a:t>6</a:t>
            </a:r>
          </a:p>
        </p:txBody>
      </p:sp>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05978" y="3447623"/>
            <a:ext cx="1557719" cy="1917192"/>
          </a:xfrm>
          <a:prstGeom prst="rect">
            <a:avLst/>
          </a:prstGeom>
        </p:spPr>
      </p:pic>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2639" y="3060196"/>
            <a:ext cx="1011171" cy="1973018"/>
          </a:xfrm>
          <a:prstGeom prst="rect">
            <a:avLst/>
          </a:prstGeom>
        </p:spPr>
      </p:pic>
      <p:pic>
        <p:nvPicPr>
          <p:cNvPr id="22" name="Picture 21">
            <a:extLst>
              <a:ext uri="{FF2B5EF4-FFF2-40B4-BE49-F238E27FC236}">
                <a16:creationId xmlns:a16="http://schemas.microsoft.com/office/drawing/2014/main" id="{8D435CCA-72B0-4A8A-A00E-C86395319A7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51598" y="1078059"/>
            <a:ext cx="881192" cy="2036716"/>
          </a:xfrm>
          <a:prstGeom prst="rect">
            <a:avLst/>
          </a:prstGeom>
        </p:spPr>
      </p:pic>
      <p:sp>
        <p:nvSpPr>
          <p:cNvPr id="36" name="Title 3">
            <a:extLst>
              <a:ext uri="{FF2B5EF4-FFF2-40B4-BE49-F238E27FC236}">
                <a16:creationId xmlns:a16="http://schemas.microsoft.com/office/drawing/2014/main" id="{1981A425-238A-42DB-BAFF-3C13CDFBDD83}"/>
              </a:ext>
            </a:extLst>
          </p:cNvPr>
          <p:cNvSpPr>
            <a:spLocks noGrp="1"/>
          </p:cNvSpPr>
          <p:nvPr>
            <p:ph type="title"/>
          </p:nvPr>
        </p:nvSpPr>
        <p:spPr/>
        <p:txBody>
          <a:bodyPr>
            <a:normAutofit/>
          </a:bodyPr>
          <a:lstStyle/>
          <a:p>
            <a:r>
              <a:rPr lang="fr-FR" sz="3600" b="1" dirty="0">
                <a:solidFill>
                  <a:schemeClr val="bg1"/>
                </a:solidFill>
              </a:rPr>
              <a:t>C’est</a:t>
            </a:r>
            <a:r>
              <a:rPr lang="en-GB" sz="3600" b="1" dirty="0">
                <a:solidFill>
                  <a:schemeClr val="bg1"/>
                </a:solidFill>
              </a:rPr>
              <a:t> … ? </a:t>
            </a:r>
          </a:p>
        </p:txBody>
      </p:sp>
      <p:sp>
        <p:nvSpPr>
          <p:cNvPr id="38" name="Rounded Rectangle 46">
            <a:extLst>
              <a:ext uri="{FF2B5EF4-FFF2-40B4-BE49-F238E27FC236}">
                <a16:creationId xmlns:a16="http://schemas.microsoft.com/office/drawing/2014/main" id="{DDE798E6-1140-487C-87F6-F6EE42DADAC2}"/>
              </a:ext>
            </a:extLst>
          </p:cNvPr>
          <p:cNvSpPr/>
          <p:nvPr/>
        </p:nvSpPr>
        <p:spPr>
          <a:xfrm>
            <a:off x="10384971" y="249870"/>
            <a:ext cx="1524949"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cxnSp>
        <p:nvCxnSpPr>
          <p:cNvPr id="12" name="Straight Arrow Connector 11">
            <a:extLst>
              <a:ext uri="{FF2B5EF4-FFF2-40B4-BE49-F238E27FC236}">
                <a16:creationId xmlns:a16="http://schemas.microsoft.com/office/drawing/2014/main" id="{10156559-43C7-467A-9E79-8B803483C2AE}"/>
              </a:ext>
            </a:extLst>
          </p:cNvPr>
          <p:cNvCxnSpPr>
            <a:cxnSpLocks/>
          </p:cNvCxnSpPr>
          <p:nvPr/>
        </p:nvCxnSpPr>
        <p:spPr>
          <a:xfrm>
            <a:off x="9316559" y="654914"/>
            <a:ext cx="590799" cy="509078"/>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833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84792-F251-E34A-B536-B7541FA0AEEE}"/>
              </a:ext>
            </a:extLst>
          </p:cNvPr>
          <p:cNvSpPr>
            <a:spLocks noGrp="1"/>
          </p:cNvSpPr>
          <p:nvPr>
            <p:ph type="title"/>
          </p:nvPr>
        </p:nvSpPr>
        <p:spPr>
          <a:xfrm>
            <a:off x="1" y="-771524"/>
            <a:ext cx="2800350" cy="3143249"/>
          </a:xfrm>
        </p:spPr>
        <p:txBody>
          <a:bodyPr>
            <a:normAutofit fontScale="90000"/>
          </a:bodyPr>
          <a:lstStyle/>
          <a:p>
            <a:pPr lvl="0" algn="ctr">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e</a:t>
            </a:r>
            <a:endParaRPr lang="en-US" dirty="0"/>
          </a:p>
        </p:txBody>
      </p:sp>
      <p:pic>
        <p:nvPicPr>
          <p:cNvPr id="7" name="Picture 2" descr="boy with a hand on his ches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42551" y="542804"/>
            <a:ext cx="1494997" cy="349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354450" y="4042533"/>
            <a:ext cx="1483098"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j</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t>
            </a:r>
          </a:p>
        </p:txBody>
      </p:sp>
    </p:spTree>
    <p:extLst>
      <p:ext uri="{BB962C8B-B14F-4D97-AF65-F5344CB8AC3E}">
        <p14:creationId xmlns:p14="http://schemas.microsoft.com/office/powerpoint/2010/main" val="284007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e j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5" name="j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11"/>
          <p:cNvSpPr txBox="1">
            <a:spLocks noGrp="1"/>
          </p:cNvSpPr>
          <p:nvPr>
            <p:ph type="title"/>
          </p:nvPr>
        </p:nvSpPr>
        <p:spPr>
          <a:xfrm>
            <a:off x="-1" y="987236"/>
            <a:ext cx="12191997" cy="1325563"/>
          </a:xfrm>
          <a:prstGeom prst="rect">
            <a:avLst/>
          </a:prstGeom>
          <a:noFill/>
          <a:ln>
            <a:noFill/>
          </a:ln>
        </p:spPr>
        <p:txBody>
          <a:bodyPr spcFirstLastPara="1" wrap="square" lIns="91425" tIns="45700" rIns="91425" bIns="45700" anchor="ctr" anchorCtr="0">
            <a:noAutofit/>
          </a:bodyPr>
          <a:lstStyle/>
          <a:p>
            <a:pPr lvl="0" algn="ctr">
              <a:lnSpc>
                <a:spcPct val="100000"/>
              </a:lnSpc>
            </a:pPr>
            <a:r>
              <a:rPr lang="fr-FR" sz="11500" b="1" dirty="0">
                <a:solidFill>
                  <a:srgbClr val="5B9BD5">
                    <a:lumMod val="50000"/>
                  </a:srgbClr>
                </a:solidFill>
              </a:rPr>
              <a:t>avoir</a:t>
            </a:r>
            <a:endParaRPr lang="fr-FR" sz="3959" dirty="0"/>
          </a:p>
        </p:txBody>
      </p:sp>
      <p:sp>
        <p:nvSpPr>
          <p:cNvPr id="53" name="Google Shape;53;p11"/>
          <p:cNvSpPr txBox="1"/>
          <p:nvPr/>
        </p:nvSpPr>
        <p:spPr>
          <a:xfrm>
            <a:off x="1" y="2534400"/>
            <a:ext cx="12191999" cy="584775"/>
          </a:xfrm>
          <a:prstGeom prst="rect">
            <a:avLst/>
          </a:prstGeom>
          <a:solidFill>
            <a:schemeClr val="lt1"/>
          </a:solidFill>
          <a:ln>
            <a:noFill/>
          </a:ln>
        </p:spPr>
        <p:txBody>
          <a:bodyPr spcFirstLastPara="1" wrap="square" lIns="91425" tIns="45700" rIns="91425" bIns="45700" anchor="t" anchorCtr="0">
            <a:noAutofit/>
          </a:bodyPr>
          <a:lstStyle/>
          <a:p>
            <a:pPr algn="ctr"/>
            <a:r>
              <a:rPr lang="en-GB" sz="3200" dirty="0">
                <a:solidFill>
                  <a:srgbClr val="5B9BD5">
                    <a:lumMod val="50000"/>
                  </a:srgbClr>
                </a:solidFill>
                <a:latin typeface="Century Gothic" panose="020B0502020202020204" pitchFamily="34" charset="0"/>
              </a:rPr>
              <a:t>[to have | having]</a:t>
            </a:r>
          </a:p>
        </p:txBody>
      </p:sp>
      <p:sp>
        <p:nvSpPr>
          <p:cNvPr id="54" name="Google Shape;54;p11"/>
          <p:cNvSpPr txBox="1"/>
          <p:nvPr/>
        </p:nvSpPr>
        <p:spPr>
          <a:xfrm>
            <a:off x="0" y="3334064"/>
            <a:ext cx="12191998" cy="1862048"/>
          </a:xfrm>
          <a:prstGeom prst="rect">
            <a:avLst/>
          </a:prstGeom>
          <a:noFill/>
          <a:ln>
            <a:noFill/>
          </a:ln>
        </p:spPr>
        <p:txBody>
          <a:bodyPr spcFirstLastPara="1" wrap="square" lIns="91425" tIns="45700" rIns="91425" bIns="45700" anchor="t" anchorCtr="0">
            <a:noAutofit/>
          </a:bodyPr>
          <a:lstStyle/>
          <a:p>
            <a:pPr algn="ctr"/>
            <a:r>
              <a:rPr lang="en-GB" sz="11500" b="1" dirty="0">
                <a:solidFill>
                  <a:srgbClr val="5B9BD5">
                    <a:lumMod val="50000"/>
                  </a:srgbClr>
                </a:solidFill>
                <a:latin typeface="Century Gothic" panose="020B0502020202020204" pitchFamily="34" charset="0"/>
              </a:rPr>
              <a:t>a</a:t>
            </a:r>
          </a:p>
        </p:txBody>
      </p:sp>
      <p:sp>
        <p:nvSpPr>
          <p:cNvPr id="55" name="Google Shape;55;p11"/>
          <p:cNvSpPr txBox="1"/>
          <p:nvPr/>
        </p:nvSpPr>
        <p:spPr>
          <a:xfrm>
            <a:off x="-1" y="5196112"/>
            <a:ext cx="12191999" cy="584775"/>
          </a:xfrm>
          <a:prstGeom prst="rect">
            <a:avLst/>
          </a:prstGeom>
          <a:solidFill>
            <a:schemeClr val="lt1"/>
          </a:solidFill>
          <a:ln>
            <a:noFill/>
          </a:ln>
        </p:spPr>
        <p:txBody>
          <a:bodyPr spcFirstLastPara="1" wrap="square" lIns="91425" tIns="45700" rIns="91425" bIns="45700" anchor="t" anchorCtr="0">
            <a:noAutofit/>
          </a:bodyPr>
          <a:lstStyle/>
          <a:p>
            <a:pPr algn="ctr"/>
            <a:r>
              <a:rPr lang="en-GB" sz="3200" dirty="0">
                <a:solidFill>
                  <a:srgbClr val="5B9BD5">
                    <a:lumMod val="50000"/>
                  </a:srgbClr>
                </a:solidFill>
                <a:latin typeface="Century Gothic" panose="020B0502020202020204" pitchFamily="34" charset="0"/>
              </a:rPr>
              <a:t>[has | is having]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AVOIR.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a.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8" name="Action Button: Help 7">
            <a:hlinkClick r:id="" action="ppaction://noaction" highlightClick="1"/>
            <a:extLst>
              <a:ext uri="{FF2B5EF4-FFF2-40B4-BE49-F238E27FC236}">
                <a16:creationId xmlns:a16="http://schemas.microsoft.com/office/drawing/2014/main" id="{B0880C0E-2AAB-41A1-844D-885E7F1D12A5}"/>
              </a:ext>
            </a:extLst>
          </p:cNvPr>
          <p:cNvSpPr/>
          <p:nvPr/>
        </p:nvSpPr>
        <p:spPr>
          <a:xfrm>
            <a:off x="1260000" y="2630570"/>
            <a:ext cx="542518" cy="478022"/>
          </a:xfrm>
          <a:prstGeom prst="actionButtonHelp">
            <a:avLst/>
          </a:prstGeom>
          <a:solidFill>
            <a:schemeClr val="accent1">
              <a:lumMod val="40000"/>
              <a:lumOff val="60000"/>
            </a:schemeClr>
          </a:solidFill>
          <a:ln>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Action Button: Help 8">
            <a:hlinkClick r:id="" action="ppaction://noaction" highlightClick="1"/>
            <a:extLst>
              <a:ext uri="{FF2B5EF4-FFF2-40B4-BE49-F238E27FC236}">
                <a16:creationId xmlns:a16="http://schemas.microsoft.com/office/drawing/2014/main" id="{BD3C64A6-4A31-4861-AEBC-8EB7EECE1E39}"/>
              </a:ext>
            </a:extLst>
          </p:cNvPr>
          <p:cNvSpPr/>
          <p:nvPr/>
        </p:nvSpPr>
        <p:spPr>
          <a:xfrm>
            <a:off x="1260000" y="5195648"/>
            <a:ext cx="542518" cy="478022"/>
          </a:xfrm>
          <a:prstGeom prst="actionButtonHelp">
            <a:avLst/>
          </a:prstGeom>
          <a:solidFill>
            <a:schemeClr val="accent1">
              <a:lumMod val="40000"/>
              <a:lumOff val="60000"/>
            </a:schemeClr>
          </a:solidFill>
          <a:ln>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3" name="Google Shape;63;p12"/>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lvl="0" algn="ctr"/>
            <a:r>
              <a:rPr lang="fr-FR" sz="11500" b="1" dirty="0">
                <a:solidFill>
                  <a:srgbClr val="5B9BD5">
                    <a:lumMod val="50000"/>
                  </a:srgbClr>
                </a:solidFill>
              </a:rPr>
              <a:t>avoir</a:t>
            </a:r>
            <a:endParaRPr lang="fr-FR" sz="3959" dirty="0"/>
          </a:p>
        </p:txBody>
      </p:sp>
      <p:sp>
        <p:nvSpPr>
          <p:cNvPr id="64" name="Google Shape;64;p12"/>
          <p:cNvSpPr txBox="1"/>
          <p:nvPr/>
        </p:nvSpPr>
        <p:spPr>
          <a:xfrm>
            <a:off x="2319007" y="2534400"/>
            <a:ext cx="7625093"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lang="en-GB" sz="3200" dirty="0">
                <a:solidFill>
                  <a:srgbClr val="5B9BD5">
                    <a:lumMod val="50000"/>
                  </a:srgbClr>
                </a:solidFill>
                <a:latin typeface="Century Gothic" panose="020B0502020202020204" pitchFamily="34" charset="0"/>
              </a:rPr>
              <a:t>[to have | having]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6" name="Google Shape;66;p12"/>
          <p:cNvSpPr txBox="1"/>
          <p:nvPr/>
        </p:nvSpPr>
        <p:spPr>
          <a:xfrm>
            <a:off x="0" y="3333600"/>
            <a:ext cx="12192000" cy="1862048"/>
          </a:xfrm>
          <a:prstGeom prst="rect">
            <a:avLst/>
          </a:prstGeom>
          <a:noFill/>
          <a:ln>
            <a:noFill/>
          </a:ln>
        </p:spPr>
        <p:txBody>
          <a:bodyPr spcFirstLastPara="1" wrap="square" lIns="91425" tIns="45700" rIns="91425" bIns="45700" anchor="t" anchorCtr="0">
            <a:noAutofit/>
          </a:bodyPr>
          <a:lstStyle/>
          <a:p>
            <a:pPr algn="ctr"/>
            <a:r>
              <a:rPr lang="en-GB" sz="11500" b="1" dirty="0">
                <a:solidFill>
                  <a:srgbClr val="5B9BD5">
                    <a:lumMod val="50000"/>
                  </a:srgbClr>
                </a:solidFill>
                <a:latin typeface="Century Gothic" panose="020B0502020202020204" pitchFamily="34" charset="0"/>
              </a:rPr>
              <a:t>a</a:t>
            </a:r>
          </a:p>
        </p:txBody>
      </p:sp>
      <p:sp>
        <p:nvSpPr>
          <p:cNvPr id="67" name="Google Shape;67;p12"/>
          <p:cNvSpPr txBox="1"/>
          <p:nvPr/>
        </p:nvSpPr>
        <p:spPr>
          <a:xfrm>
            <a:off x="2319007" y="5166000"/>
            <a:ext cx="7625093" cy="584775"/>
          </a:xfrm>
          <a:prstGeom prst="rect">
            <a:avLst/>
          </a:prstGeom>
          <a:solidFill>
            <a:schemeClr val="lt1"/>
          </a:solidFill>
          <a:ln>
            <a:noFill/>
          </a:ln>
        </p:spPr>
        <p:txBody>
          <a:bodyPr spcFirstLastPara="1" wrap="square" lIns="91425" tIns="45700" rIns="91425" bIns="45700" anchor="t" anchorCtr="0">
            <a:noAutofit/>
          </a:bodyPr>
          <a:lstStyle/>
          <a:p>
            <a:pPr algn="ctr"/>
            <a:r>
              <a:rPr lang="en-GB" sz="3200" dirty="0">
                <a:solidFill>
                  <a:srgbClr val="5B9BD5">
                    <a:lumMod val="50000"/>
                  </a:srgbClr>
                </a:solidFill>
                <a:latin typeface="Century Gothic" panose="020B0502020202020204" pitchFamily="34" charset="0"/>
              </a:rPr>
              <a:t>[has | is having]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subTnLst>
                                    <p:audio>
                                      <p:cMediaNode>
                                        <p:cTn display="0" masterRel="sameClick">
                                          <p:stCondLst>
                                            <p:cond evt="begin" delay="0">
                                              <p:tn val="5"/>
                                            </p:cond>
                                          </p:stCondLst>
                                          <p:endCondLst>
                                            <p:cond evt="onStopAudio" delay="0">
                                              <p:tgtEl>
                                                <p:sldTgt/>
                                              </p:tgtEl>
                                            </p:cond>
                                          </p:endCondLst>
                                        </p:cTn>
                                        <p:tgtEl>
                                          <p:sndTgt r:embed="rId3" name="AVOI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500"/>
                                        <p:tgtEl>
                                          <p:spTgt spid="66"/>
                                        </p:tgtEl>
                                      </p:cBhvr>
                                    </p:animEffect>
                                  </p:childTnLst>
                                  <p:subTnLst>
                                    <p:audio>
                                      <p:cMediaNode>
                                        <p:cTn display="0" masterRel="sameClick">
                                          <p:stCondLst>
                                            <p:cond evt="begin" delay="0">
                                              <p:tn val="20"/>
                                            </p:cond>
                                          </p:stCondLst>
                                          <p:endCondLst>
                                            <p:cond evt="onStopAudio" delay="0">
                                              <p:tgtEl>
                                                <p:sldTgt/>
                                              </p:tgtEl>
                                            </p:cond>
                                          </p:endCondLst>
                                        </p:cTn>
                                        <p:tgtEl>
                                          <p:sndTgt r:embed="rId4" name="a.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lvl="0" algn="ctr"/>
            <a:r>
              <a:rPr lang="en-GB" sz="11500" b="1" dirty="0">
                <a:solidFill>
                  <a:srgbClr val="5B9BD5">
                    <a:lumMod val="50000"/>
                  </a:srgbClr>
                </a:solidFill>
              </a:rPr>
              <a:t>a</a:t>
            </a:r>
            <a:endParaRPr sz="11500" dirty="0"/>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algn="ctr"/>
            <a:r>
              <a:rPr lang="en-GB" sz="3200" dirty="0">
                <a:solidFill>
                  <a:srgbClr val="5B9BD5">
                    <a:lumMod val="50000"/>
                  </a:srgbClr>
                </a:solidFill>
                <a:latin typeface="Century Gothic" panose="020B0502020202020204" pitchFamily="34" charset="0"/>
              </a:rPr>
              <a:t>[has]</a:t>
            </a:r>
          </a:p>
        </p:txBody>
      </p:sp>
      <p:sp>
        <p:nvSpPr>
          <p:cNvPr id="75" name="Google Shape;75;p13"/>
          <p:cNvSpPr txBox="1"/>
          <p:nvPr/>
        </p:nvSpPr>
        <p:spPr>
          <a:xfrm>
            <a:off x="2174807" y="4039200"/>
            <a:ext cx="7960268" cy="1015663"/>
          </a:xfrm>
          <a:prstGeom prst="rect">
            <a:avLst/>
          </a:prstGeom>
          <a:solidFill>
            <a:schemeClr val="lt1"/>
          </a:solidFill>
          <a:ln>
            <a:noFill/>
          </a:ln>
        </p:spPr>
        <p:txBody>
          <a:bodyPr spcFirstLastPara="1" wrap="square" lIns="91425" tIns="45700" rIns="91425" bIns="45700" anchor="t" anchorCtr="0">
            <a:noAutofit/>
          </a:bodyPr>
          <a:lstStyle/>
          <a:p>
            <a:pPr lvl="0" algn="ctr">
              <a:buClr>
                <a:srgbClr val="000000"/>
              </a:buClr>
              <a:defRPr/>
            </a:pPr>
            <a:r>
              <a:rPr lang="en-GB" sz="6000" dirty="0">
                <a:solidFill>
                  <a:srgbClr val="5B9BD5">
                    <a:lumMod val="50000"/>
                  </a:srgbClr>
                </a:solidFill>
                <a:latin typeface="Century Gothic" panose="020B0502020202020204" pitchFamily="34" charset="0"/>
              </a:rPr>
              <a:t>Il </a:t>
            </a:r>
            <a:r>
              <a:rPr lang="en-GB" sz="6000" b="1" dirty="0">
                <a:solidFill>
                  <a:srgbClr val="EA5F00"/>
                </a:solidFill>
                <a:latin typeface="Century Gothic" panose="020B0502020202020204" pitchFamily="34" charset="0"/>
                <a:cs typeface="Calibri" panose="020F0502020204030204" pitchFamily="34" charset="0"/>
              </a:rPr>
              <a:t>a</a:t>
            </a:r>
            <a:r>
              <a:rPr lang="en-GB" sz="6000" dirty="0">
                <a:solidFill>
                  <a:srgbClr val="5B9BD5">
                    <a:lumMod val="50000"/>
                  </a:srgbClr>
                </a:solidFill>
                <a:latin typeface="Century Gothic" panose="020B0502020202020204" pitchFamily="34" charset="0"/>
              </a:rPr>
              <a:t> un animal</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76" name="Google Shape;76;p13"/>
          <p:cNvSpPr txBox="1"/>
          <p:nvPr/>
        </p:nvSpPr>
        <p:spPr>
          <a:xfrm>
            <a:off x="2590225" y="5166000"/>
            <a:ext cx="7011549" cy="584775"/>
          </a:xfrm>
          <a:prstGeom prst="rect">
            <a:avLst/>
          </a:prstGeom>
          <a:solidFill>
            <a:schemeClr val="lt1"/>
          </a:solidFill>
          <a:ln>
            <a:noFill/>
          </a:ln>
        </p:spPr>
        <p:txBody>
          <a:bodyPr spcFirstLastPara="1" wrap="square" lIns="91425" tIns="45700" rIns="91425" bIns="45700" anchor="t" anchorCtr="0">
            <a:noAutofit/>
          </a:bodyPr>
          <a:lstStyle/>
          <a:p>
            <a:pPr algn="ctr"/>
            <a:r>
              <a:rPr lang="en-GB" sz="3200" dirty="0">
                <a:solidFill>
                  <a:srgbClr val="5B9BD5">
                    <a:lumMod val="50000"/>
                  </a:srgbClr>
                </a:solidFill>
                <a:latin typeface="Century Gothic" panose="020B0502020202020204" pitchFamily="34" charset="0"/>
              </a:rPr>
              <a:t>[He </a:t>
            </a:r>
            <a:r>
              <a:rPr lang="en-GB" sz="3200" b="1" dirty="0">
                <a:solidFill>
                  <a:srgbClr val="EA5F00"/>
                </a:solidFill>
                <a:latin typeface="Century Gothic" panose="020B0502020202020204" pitchFamily="34" charset="0"/>
                <a:cs typeface="Calibri" panose="020F0502020204030204" pitchFamily="34" charset="0"/>
              </a:rPr>
              <a:t>has</a:t>
            </a:r>
            <a:r>
              <a:rPr lang="en-GB" sz="3200" dirty="0">
                <a:solidFill>
                  <a:srgbClr val="5B9BD5">
                    <a:lumMod val="50000"/>
                  </a:srgbClr>
                </a:solidFill>
                <a:latin typeface="Century Gothic" panose="020B0502020202020204" pitchFamily="34" charset="0"/>
              </a:rPr>
              <a:t> a pet.]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subTnLst>
                                    <p:audio>
                                      <p:cMediaNode>
                                        <p:cTn display="0" masterRel="sameClick">
                                          <p:stCondLst>
                                            <p:cond evt="begin" delay="0">
                                              <p:tn val="15"/>
                                            </p:cond>
                                          </p:stCondLst>
                                          <p:endCondLst>
                                            <p:cond evt="onStopAudio" delay="0">
                                              <p:tgtEl>
                                                <p:sldTgt/>
                                              </p:tgtEl>
                                            </p:cond>
                                          </p:endCondLst>
                                        </p:cTn>
                                        <p:tgtEl>
                                          <p:sndTgt r:embed="rId4" name="il_a_un_animal.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0" y="1080000"/>
            <a:ext cx="12191999" cy="1325563"/>
          </a:xfrm>
          <a:prstGeom prst="rect">
            <a:avLst/>
          </a:prstGeom>
          <a:noFill/>
          <a:ln>
            <a:noFill/>
          </a:ln>
        </p:spPr>
        <p:txBody>
          <a:bodyPr spcFirstLastPara="1" wrap="square" lIns="91425" tIns="45700" rIns="91425" bIns="45700" anchor="ctr" anchorCtr="0">
            <a:noAutofit/>
          </a:bodyPr>
          <a:lstStyle/>
          <a:p>
            <a:pPr lvl="0" algn="ctr"/>
            <a:r>
              <a:rPr lang="fr-FR" sz="11500" b="1" dirty="0">
                <a:solidFill>
                  <a:srgbClr val="5B9BD5">
                    <a:lumMod val="50000"/>
                  </a:srgbClr>
                </a:solidFill>
              </a:rPr>
              <a:t>avoir</a:t>
            </a:r>
            <a:endParaRPr lang="fr-FR" sz="3959" dirty="0"/>
          </a:p>
        </p:txBody>
      </p:sp>
      <p:sp>
        <p:nvSpPr>
          <p:cNvPr id="83" name="Google Shape;83;p14"/>
          <p:cNvSpPr txBox="1"/>
          <p:nvPr/>
        </p:nvSpPr>
        <p:spPr>
          <a:xfrm>
            <a:off x="0" y="2535008"/>
            <a:ext cx="12192000" cy="584775"/>
          </a:xfrm>
          <a:prstGeom prst="rect">
            <a:avLst/>
          </a:prstGeom>
          <a:solidFill>
            <a:schemeClr val="lt1"/>
          </a:solidFill>
          <a:ln>
            <a:noFill/>
          </a:ln>
        </p:spPr>
        <p:txBody>
          <a:bodyPr spcFirstLastPara="1" wrap="square" lIns="91425" tIns="45700" rIns="91425" bIns="45700" anchor="t" anchorCtr="0">
            <a:noAutofit/>
          </a:bodyPr>
          <a:lstStyle/>
          <a:p>
            <a:pPr algn="ctr"/>
            <a:r>
              <a:rPr lang="en-GB" sz="3200" dirty="0">
                <a:solidFill>
                  <a:srgbClr val="5B9BD5">
                    <a:lumMod val="50000"/>
                  </a:srgbClr>
                </a:solidFill>
                <a:latin typeface="Century Gothic" panose="020B0502020202020204" pitchFamily="34" charset="0"/>
              </a:rPr>
              <a:t>[to have | having]</a:t>
            </a:r>
          </a:p>
        </p:txBody>
      </p:sp>
      <p:sp>
        <p:nvSpPr>
          <p:cNvPr id="84" name="Google Shape;84;p14"/>
          <p:cNvSpPr txBox="1"/>
          <p:nvPr/>
        </p:nvSpPr>
        <p:spPr>
          <a:xfrm>
            <a:off x="0" y="4039200"/>
            <a:ext cx="12192000" cy="1015663"/>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6000"/>
              <a:defRPr/>
            </a:pPr>
            <a:r>
              <a:rPr lang="fr" sz="6000" dirty="0">
                <a:solidFill>
                  <a:srgbClr val="5B9BD5">
                    <a:lumMod val="50000"/>
                  </a:srgbClr>
                </a:solidFill>
                <a:latin typeface="Century Gothic" panose="020B0502020202020204" pitchFamily="34" charset="0"/>
              </a:rPr>
              <a:t>Il aime </a:t>
            </a:r>
            <a:r>
              <a:rPr lang="fr" sz="6000" b="1" dirty="0">
                <a:solidFill>
                  <a:srgbClr val="EA5F00"/>
                </a:solidFill>
                <a:latin typeface="Century Gothic" panose="020B0502020202020204" pitchFamily="34" charset="0"/>
                <a:cs typeface="Calibri" panose="020F0502020204030204" pitchFamily="34" charset="0"/>
              </a:rPr>
              <a:t>avoir </a:t>
            </a:r>
            <a:r>
              <a:rPr lang="fr" sz="6000" dirty="0">
                <a:solidFill>
                  <a:srgbClr val="5B9BD5">
                    <a:lumMod val="50000"/>
                  </a:srgbClr>
                </a:solidFill>
                <a:latin typeface="Century Gothic" panose="020B0502020202020204" pitchFamily="34" charset="0"/>
              </a:rPr>
              <a:t>un animal. </a:t>
            </a:r>
            <a:endParaRPr lang="en-GB" sz="6000" dirty="0">
              <a:solidFill>
                <a:srgbClr val="5B9BD5">
                  <a:lumMod val="50000"/>
                </a:srgb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5" name="Google Shape;85;p14"/>
          <p:cNvSpPr txBox="1"/>
          <p:nvPr/>
        </p:nvSpPr>
        <p:spPr>
          <a:xfrm>
            <a:off x="3274677" y="5165639"/>
            <a:ext cx="5642646" cy="584775"/>
          </a:xfrm>
          <a:prstGeom prst="rect">
            <a:avLst/>
          </a:prstGeom>
          <a:solidFill>
            <a:schemeClr val="lt1"/>
          </a:solidFill>
          <a:ln>
            <a:noFill/>
          </a:ln>
        </p:spPr>
        <p:txBody>
          <a:bodyPr spcFirstLastPara="1" wrap="square" lIns="91425" tIns="45700" rIns="91425" bIns="45700" anchor="t" anchorCtr="0">
            <a:noAutofit/>
          </a:bodyPr>
          <a:lstStyle/>
          <a:p>
            <a:pPr algn="ctr"/>
            <a:r>
              <a:rPr lang="en-GB" sz="3200" dirty="0">
                <a:solidFill>
                  <a:srgbClr val="5B9BD5">
                    <a:lumMod val="50000"/>
                  </a:srgbClr>
                </a:solidFill>
                <a:latin typeface="Century Gothic" panose="020B0502020202020204" pitchFamily="34" charset="0"/>
              </a:rPr>
              <a:t>[He likes </a:t>
            </a:r>
            <a:r>
              <a:rPr lang="en-HK" sz="3200" b="1" dirty="0">
                <a:solidFill>
                  <a:srgbClr val="EA5F00"/>
                </a:solidFill>
                <a:latin typeface="Century Gothic" panose="020B0502020202020204" pitchFamily="34" charset="0"/>
                <a:cs typeface="Calibri" panose="020F0502020204030204" pitchFamily="34" charset="0"/>
              </a:rPr>
              <a:t>having</a:t>
            </a:r>
            <a:r>
              <a:rPr lang="en-HK" sz="3200" dirty="0">
                <a:solidFill>
                  <a:srgbClr val="5B9BD5">
                    <a:lumMod val="50000"/>
                  </a:srgbClr>
                </a:solidFill>
                <a:latin typeface="Century Gothic" panose="020B0502020202020204" pitchFamily="34" charset="0"/>
              </a:rPr>
              <a:t> a pet</a:t>
            </a:r>
            <a:r>
              <a:rPr lang="en-GB" sz="3200" dirty="0">
                <a:solidFill>
                  <a:srgbClr val="5B9BD5">
                    <a:lumMod val="50000"/>
                  </a:srgbClr>
                </a:solidFill>
                <a:latin typeface="Century Gothic" panose="020B0502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subTnLst>
                                    <p:audio>
                                      <p:cMediaNode>
                                        <p:cTn display="0" masterRel="sameClick">
                                          <p:stCondLst>
                                            <p:cond evt="begin" delay="0">
                                              <p:tn val="5"/>
                                            </p:cond>
                                          </p:stCondLst>
                                          <p:endCondLst>
                                            <p:cond evt="onStopAudio" delay="0">
                                              <p:tgtEl>
                                                <p:sldTgt/>
                                              </p:tgtEl>
                                            </p:cond>
                                          </p:endCondLst>
                                        </p:cTn>
                                        <p:tgtEl>
                                          <p:sndTgt r:embed="rId3" name="AVOI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subTnLst>
                                    <p:audio>
                                      <p:cMediaNode>
                                        <p:cTn display="0" masterRel="sameClick">
                                          <p:stCondLst>
                                            <p:cond evt="begin" delay="0">
                                              <p:tn val="15"/>
                                            </p:cond>
                                          </p:stCondLst>
                                          <p:endCondLst>
                                            <p:cond evt="onStopAudio" delay="0">
                                              <p:tgtEl>
                                                <p:sldTgt/>
                                              </p:tgtEl>
                                            </p:cond>
                                          </p:endCondLst>
                                        </p:cTn>
                                        <p:tgtEl>
                                          <p:sndTgt r:embed="rId4" name="il_aime_avoir_un_animal.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lvl="0" algn="ctr"/>
            <a:r>
              <a:rPr lang="en-GB" sz="11500" b="1" dirty="0">
                <a:solidFill>
                  <a:srgbClr val="5B9BD5">
                    <a:lumMod val="50000"/>
                  </a:srgbClr>
                </a:solidFill>
              </a:rPr>
              <a:t>a</a:t>
            </a:r>
            <a:endParaRPr sz="11500" dirty="0"/>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algn="ctr">
              <a:buClr>
                <a:srgbClr val="1E4E79"/>
              </a:buClr>
              <a:buSzPts val="3200"/>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dirty="0">
                <a:solidFill>
                  <a:srgbClr val="5B9BD5">
                    <a:lumMod val="50000"/>
                  </a:srgbClr>
                </a:solidFill>
                <a:latin typeface="Century Gothic" panose="020B0502020202020204" pitchFamily="34" charset="0"/>
              </a:rPr>
              <a:t>has</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4" name="Google Shape;94;p15" descr="question mark action button"/>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5" name="Google Shape;95;p15"/>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6000"/>
              <a:defRPr/>
            </a:pPr>
            <a:r>
              <a:rPr lang="en-GB" sz="6000" dirty="0">
                <a:solidFill>
                  <a:srgbClr val="5B9BD5">
                    <a:lumMod val="50000"/>
                  </a:srgbClr>
                </a:solidFill>
                <a:latin typeface="Century Gothic" panose="020B0502020202020204" pitchFamily="34" charset="0"/>
              </a:rPr>
              <a:t>Il</a:t>
            </a:r>
            <a:r>
              <a:rPr lang="zh-CN" altLang="en-US" sz="6000" dirty="0">
                <a:solidFill>
                  <a:srgbClr val="5B9BD5">
                    <a:lumMod val="50000"/>
                  </a:srgbClr>
                </a:solidFill>
                <a:latin typeface="Century Gothic" panose="020B0502020202020204" pitchFamily="34" charset="0"/>
              </a:rPr>
              <a:t>     </a:t>
            </a:r>
            <a:r>
              <a:rPr lang="en-GB" sz="6000" dirty="0">
                <a:solidFill>
                  <a:srgbClr val="5B9BD5">
                    <a:lumMod val="50000"/>
                  </a:srgbClr>
                </a:solidFill>
                <a:latin typeface="Century Gothic" panose="020B0502020202020204" pitchFamily="34" charset="0"/>
              </a:rPr>
              <a:t>un animal</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96" name="Google Shape;96;p15"/>
          <p:cNvSpPr/>
          <p:nvPr/>
        </p:nvSpPr>
        <p:spPr>
          <a:xfrm>
            <a:off x="3994661" y="4039200"/>
            <a:ext cx="729740" cy="1015663"/>
          </a:xfrm>
          <a:prstGeom prst="rect">
            <a:avLst/>
          </a:prstGeom>
          <a:noFill/>
          <a:ln>
            <a:noFill/>
          </a:ln>
        </p:spPr>
        <p:txBody>
          <a:bodyPr spcFirstLastPara="1" wrap="square" lIns="91425" tIns="45700" rIns="91425" bIns="45700" anchor="t" anchorCtr="0">
            <a:noAutofit/>
          </a:bodyPr>
          <a:lstStyle/>
          <a:p>
            <a:r>
              <a:rPr lang="en-GB" sz="6000" b="1" dirty="0">
                <a:solidFill>
                  <a:srgbClr val="EA5F00"/>
                </a:solidFill>
                <a:latin typeface="Century Gothic" panose="020B0502020202020204" pitchFamily="34" charset="0"/>
                <a:cs typeface="Calibri" panose="020F0502020204030204" pitchFamily="34" charset="0"/>
              </a:rPr>
              <a:t>a</a:t>
            </a:r>
            <a:endParaRPr lang="en-GB" sz="6000" dirty="0">
              <a:solidFill>
                <a:prstClr val="black"/>
              </a:solidFill>
            </a:endParaRPr>
          </a:p>
        </p:txBody>
      </p:sp>
      <p:sp>
        <p:nvSpPr>
          <p:cNvPr id="97" name="Google Shape;97;p15"/>
          <p:cNvSpPr txBox="1"/>
          <p:nvPr/>
        </p:nvSpPr>
        <p:spPr>
          <a:xfrm>
            <a:off x="1924917" y="5166000"/>
            <a:ext cx="8345753" cy="722100"/>
          </a:xfrm>
          <a:prstGeom prst="rect">
            <a:avLst/>
          </a:prstGeom>
          <a:solidFill>
            <a:schemeClr val="lt1"/>
          </a:solidFill>
          <a:ln>
            <a:noFill/>
          </a:ln>
        </p:spPr>
        <p:txBody>
          <a:bodyPr spcFirstLastPara="1" wrap="square" lIns="91425" tIns="45700" rIns="91425" bIns="45700" anchor="t" anchorCtr="0">
            <a:noAutofit/>
          </a:bodyPr>
          <a:lstStyle/>
          <a:p>
            <a:pPr algn="ctr"/>
            <a:r>
              <a:rPr lang="en-GB" sz="3200" dirty="0">
                <a:solidFill>
                  <a:srgbClr val="5B9BD5">
                    <a:lumMod val="50000"/>
                  </a:srgbClr>
                </a:solidFill>
                <a:latin typeface="Century Gothic" panose="020B0502020202020204" pitchFamily="34" charset="0"/>
              </a:rPr>
              <a:t>[He </a:t>
            </a:r>
            <a:r>
              <a:rPr lang="en-GB" sz="3200" b="1" dirty="0">
                <a:solidFill>
                  <a:srgbClr val="EA5F00"/>
                </a:solidFill>
                <a:latin typeface="Century Gothic" panose="020B0502020202020204" pitchFamily="34" charset="0"/>
                <a:cs typeface="Calibri" panose="020F0502020204030204" pitchFamily="34" charset="0"/>
              </a:rPr>
              <a:t>has</a:t>
            </a:r>
            <a:r>
              <a:rPr lang="en-GB" sz="3200" dirty="0">
                <a:solidFill>
                  <a:srgbClr val="5B9BD5">
                    <a:lumMod val="50000"/>
                  </a:srgbClr>
                </a:solidFill>
                <a:latin typeface="Century Gothic" panose="020B0502020202020204" pitchFamily="34" charset="0"/>
              </a:rPr>
              <a:t> a pet.]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500"/>
                                        <p:tgtEl>
                                          <p:spTgt spid="96"/>
                                        </p:tgtEl>
                                      </p:cBhvr>
                                    </p:animEffect>
                                  </p:childTnLst>
                                  <p:subTnLst>
                                    <p:audio>
                                      <p:cMediaNode>
                                        <p:cTn display="0" masterRel="sameClick">
                                          <p:stCondLst>
                                            <p:cond evt="begin" delay="0">
                                              <p:tn val="25"/>
                                            </p:cond>
                                          </p:stCondLst>
                                          <p:endCondLst>
                                            <p:cond evt="onStopAudio" delay="0">
                                              <p:tgtEl>
                                                <p:sldTgt/>
                                              </p:tgtEl>
                                            </p:cond>
                                          </p:endCondLst>
                                        </p:cTn>
                                        <p:tgtEl>
                                          <p:sndTgt r:embed="rId4" name="il_a_un_animal.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5" name="Google Shape;105;p16"/>
          <p:cNvSpPr txBox="1"/>
          <p:nvPr/>
        </p:nvSpPr>
        <p:spPr>
          <a:xfrm>
            <a:off x="2024743" y="2534399"/>
            <a:ext cx="8360228" cy="527009"/>
          </a:xfrm>
          <a:prstGeom prst="rect">
            <a:avLst/>
          </a:prstGeom>
          <a:solidFill>
            <a:schemeClr val="lt1"/>
          </a:solidFill>
          <a:ln>
            <a:noFill/>
          </a:ln>
        </p:spPr>
        <p:txBody>
          <a:bodyPr spcFirstLastPara="1" wrap="square" lIns="91425" tIns="45700" rIns="91425" bIns="45700" anchor="t" anchorCtr="0">
            <a:noAutofit/>
          </a:bodyPr>
          <a:lstStyle/>
          <a:p>
            <a:pPr algn="ctr"/>
            <a:r>
              <a:rPr lang="en-GB" sz="3200" dirty="0">
                <a:solidFill>
                  <a:srgbClr val="5B9BD5">
                    <a:lumMod val="50000"/>
                  </a:srgbClr>
                </a:solidFill>
                <a:latin typeface="Century Gothic" panose="020B0502020202020204" pitchFamily="34" charset="0"/>
              </a:rPr>
              <a:t>[to have | having]</a:t>
            </a:r>
          </a:p>
        </p:txBody>
      </p:sp>
      <p:sp>
        <p:nvSpPr>
          <p:cNvPr id="103" name="Google Shape;103;p16" descr="question mark action button"/>
          <p:cNvSpPr/>
          <p:nvPr/>
        </p:nvSpPr>
        <p:spPr>
          <a:xfrm>
            <a:off x="900000" y="26388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4" name="Google Shape;104;p16"/>
          <p:cNvSpPr txBox="1">
            <a:spLocks noGrp="1"/>
          </p:cNvSpPr>
          <p:nvPr>
            <p:ph type="title"/>
          </p:nvPr>
        </p:nvSpPr>
        <p:spPr>
          <a:xfrm>
            <a:off x="-1" y="1080000"/>
            <a:ext cx="12192000" cy="1324800"/>
          </a:xfrm>
          <a:prstGeom prst="rect">
            <a:avLst/>
          </a:prstGeom>
          <a:noFill/>
          <a:ln>
            <a:noFill/>
          </a:ln>
        </p:spPr>
        <p:txBody>
          <a:bodyPr spcFirstLastPara="1" wrap="square" lIns="91425" tIns="45700" rIns="91425" bIns="45700" anchor="ctr" anchorCtr="0">
            <a:noAutofit/>
          </a:bodyPr>
          <a:lstStyle/>
          <a:p>
            <a:pPr lvl="0" algn="ctr"/>
            <a:r>
              <a:rPr lang="fr-FR" sz="11500" b="1" dirty="0">
                <a:solidFill>
                  <a:srgbClr val="5B9BD5">
                    <a:lumMod val="50000"/>
                  </a:srgbClr>
                </a:solidFill>
              </a:rPr>
              <a:t>avoir</a:t>
            </a:r>
            <a:endParaRPr lang="fr-FR" sz="11500" dirty="0"/>
          </a:p>
        </p:txBody>
      </p:sp>
      <p:sp>
        <p:nvSpPr>
          <p:cNvPr id="106" name="Google Shape;106;p16" descr="question mark action button"/>
          <p:cNvSpPr/>
          <p:nvPr/>
        </p:nvSpPr>
        <p:spPr>
          <a:xfrm>
            <a:off x="900000" y="5288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7" name="Google Shape;107;p16"/>
          <p:cNvSpPr txBox="1"/>
          <p:nvPr/>
        </p:nvSpPr>
        <p:spPr>
          <a:xfrm>
            <a:off x="0" y="4039200"/>
            <a:ext cx="12192000" cy="923330"/>
          </a:xfrm>
          <a:prstGeom prst="rect">
            <a:avLst/>
          </a:prstGeom>
          <a:solidFill>
            <a:schemeClr val="lt1"/>
          </a:solidFill>
          <a:ln>
            <a:noFill/>
          </a:ln>
        </p:spPr>
        <p:txBody>
          <a:bodyPr spcFirstLastPara="1" wrap="square" lIns="91425" tIns="45700" rIns="91425" bIns="45700" anchor="t" anchorCtr="0">
            <a:noAutofit/>
          </a:bodyPr>
          <a:lstStyle/>
          <a:p>
            <a:pPr algn="ctr"/>
            <a:r>
              <a:rPr lang="fr" sz="6000" dirty="0">
                <a:solidFill>
                  <a:srgbClr val="5B9BD5">
                    <a:lumMod val="50000"/>
                  </a:srgbClr>
                </a:solidFill>
                <a:latin typeface="Century Gothic" panose="020B0502020202020204" pitchFamily="34" charset="0"/>
              </a:rPr>
              <a:t>Il aime  	     un animal. </a:t>
            </a:r>
            <a:endParaRPr lang="en-GB" sz="6000" dirty="0">
              <a:solidFill>
                <a:srgbClr val="5B9BD5">
                  <a:lumMod val="50000"/>
                </a:srgbClr>
              </a:solidFill>
              <a:latin typeface="Century Gothic" panose="020B0502020202020204" pitchFamily="34" charset="0"/>
            </a:endParaRPr>
          </a:p>
        </p:txBody>
      </p:sp>
      <p:sp>
        <p:nvSpPr>
          <p:cNvPr id="108" name="Google Shape;108;p16"/>
          <p:cNvSpPr/>
          <p:nvPr/>
        </p:nvSpPr>
        <p:spPr>
          <a:xfrm>
            <a:off x="4374558" y="4039200"/>
            <a:ext cx="2051642" cy="923331"/>
          </a:xfrm>
          <a:prstGeom prst="rect">
            <a:avLst/>
          </a:prstGeom>
          <a:noFill/>
          <a:ln>
            <a:noFill/>
          </a:ln>
        </p:spPr>
        <p:txBody>
          <a:bodyPr spcFirstLastPara="1" wrap="square" lIns="91425" tIns="45700" rIns="91425" bIns="45700" anchor="t" anchorCtr="0">
            <a:noAutofit/>
          </a:bodyPr>
          <a:lstStyle/>
          <a:p>
            <a:r>
              <a:rPr lang="fr" sz="6000" b="1" dirty="0">
                <a:solidFill>
                  <a:srgbClr val="EA5F00"/>
                </a:solidFill>
                <a:latin typeface="Century Gothic" panose="020B0502020202020204" pitchFamily="34" charset="0"/>
                <a:cs typeface="Calibri" panose="020F0502020204030204" pitchFamily="34" charset="0"/>
              </a:rPr>
              <a:t>avoir</a:t>
            </a:r>
            <a:endParaRPr lang="en-GB" sz="6000" dirty="0">
              <a:solidFill>
                <a:prstClr val="black"/>
              </a:solidFill>
            </a:endParaRPr>
          </a:p>
        </p:txBody>
      </p:sp>
      <p:sp>
        <p:nvSpPr>
          <p:cNvPr id="109" name="Google Shape;109;p16"/>
          <p:cNvSpPr txBox="1"/>
          <p:nvPr/>
        </p:nvSpPr>
        <p:spPr>
          <a:xfrm>
            <a:off x="2024743" y="5166000"/>
            <a:ext cx="8360227" cy="599607"/>
          </a:xfrm>
          <a:prstGeom prst="rect">
            <a:avLst/>
          </a:prstGeom>
          <a:solidFill>
            <a:schemeClr val="lt1"/>
          </a:solidFill>
          <a:ln>
            <a:noFill/>
          </a:ln>
        </p:spPr>
        <p:txBody>
          <a:bodyPr spcFirstLastPara="1" wrap="square" lIns="91425" tIns="45700" rIns="91425" bIns="45700" anchor="t" anchorCtr="0">
            <a:noAutofit/>
          </a:bodyPr>
          <a:lstStyle/>
          <a:p>
            <a:pPr algn="ctr"/>
            <a:r>
              <a:rPr lang="en-GB" sz="3200" dirty="0">
                <a:solidFill>
                  <a:srgbClr val="5B9BD5">
                    <a:lumMod val="50000"/>
                  </a:srgbClr>
                </a:solidFill>
                <a:latin typeface="Century Gothic" panose="020B0502020202020204" pitchFamily="34" charset="0"/>
              </a:rPr>
              <a:t>[He likes </a:t>
            </a:r>
            <a:r>
              <a:rPr lang="en-HK" sz="3200" b="1" dirty="0">
                <a:solidFill>
                  <a:srgbClr val="EA5F00"/>
                </a:solidFill>
                <a:latin typeface="Century Gothic" panose="020B0502020202020204" pitchFamily="34" charset="0"/>
                <a:cs typeface="Calibri" panose="020F0502020204030204" pitchFamily="34" charset="0"/>
              </a:rPr>
              <a:t>having</a:t>
            </a:r>
            <a:r>
              <a:rPr lang="en-HK" sz="3200" dirty="0">
                <a:solidFill>
                  <a:srgbClr val="5B9BD5">
                    <a:lumMod val="50000"/>
                  </a:srgbClr>
                </a:solidFill>
                <a:latin typeface="Century Gothic" panose="020B0502020202020204" pitchFamily="34" charset="0"/>
              </a:rPr>
              <a:t> a pet</a:t>
            </a:r>
            <a:r>
              <a:rPr lang="en-GB" sz="3200" dirty="0">
                <a:solidFill>
                  <a:srgbClr val="5B9BD5">
                    <a:lumMod val="50000"/>
                  </a:srgbClr>
                </a:solidFill>
                <a:latin typeface="Century Gothic" panose="020B0502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subTnLst>
                                    <p:audio>
                                      <p:cMediaNode>
                                        <p:cTn display="0" masterRel="sameClick">
                                          <p:stCondLst>
                                            <p:cond evt="begin" delay="0">
                                              <p:tn val="5"/>
                                            </p:cond>
                                          </p:stCondLst>
                                          <p:endCondLst>
                                            <p:cond evt="onStopAudio" delay="0">
                                              <p:tgtEl>
                                                <p:sldTgt/>
                                              </p:tgtEl>
                                            </p:cond>
                                          </p:endCondLst>
                                        </p:cTn>
                                        <p:tgtEl>
                                          <p:sndTgt r:embed="rId3" name="AVOI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8"/>
                                        </p:tgtEl>
                                        <p:attrNameLst>
                                          <p:attrName>style.visibility</p:attrName>
                                        </p:attrNameLst>
                                      </p:cBhvr>
                                      <p:to>
                                        <p:strVal val="visible"/>
                                      </p:to>
                                    </p:set>
                                    <p:animEffect transition="in" filter="fade">
                                      <p:cBhvr>
                                        <p:cTn id="27" dur="500"/>
                                        <p:tgtEl>
                                          <p:spTgt spid="108"/>
                                        </p:tgtEl>
                                      </p:cBhvr>
                                    </p:animEffect>
                                  </p:childTnLst>
                                  <p:subTnLst>
                                    <p:audio>
                                      <p:cMediaNode>
                                        <p:cTn display="0" masterRel="sameClick">
                                          <p:stCondLst>
                                            <p:cond evt="begin" delay="0">
                                              <p:tn val="25"/>
                                            </p:cond>
                                          </p:stCondLst>
                                          <p:endCondLst>
                                            <p:cond evt="onStopAudio" delay="0">
                                              <p:tgtEl>
                                                <p:sldTgt/>
                                              </p:tgtEl>
                                            </p:cond>
                                          </p:endCondLst>
                                        </p:cTn>
                                        <p:tgtEl>
                                          <p:sndTgt r:embed="rId4" name="il_aime_avoir_un_animal.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6"/>
                                        </p:tgtEl>
                                        <p:attrNameLst>
                                          <p:attrName>style.visibility</p:attrName>
                                        </p:attrNameLst>
                                      </p:cBhvr>
                                      <p:to>
                                        <p:strVal val="visible"/>
                                      </p:to>
                                    </p:set>
                                    <p:animEffect transition="in" filter="fade">
                                      <p:cBhvr>
                                        <p:cTn id="32" dur="500"/>
                                        <p:tgtEl>
                                          <p:spTgt spid="10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fade">
                                      <p:cBhvr>
                                        <p:cTn id="3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8089" y="2096184"/>
            <a:ext cx="10216444" cy="2554545"/>
          </a:xfrm>
          <a:prstGeom prst="rect">
            <a:avLst/>
          </a:prstGeom>
          <a:noFill/>
        </p:spPr>
        <p:txBody>
          <a:bodyPr wrap="square" rtlCol="0">
            <a:spAutoFit/>
          </a:bodyPr>
          <a:lstStyle/>
          <a:p>
            <a:r>
              <a:rPr lang="en-GB" sz="3200" dirty="0">
                <a:solidFill>
                  <a:srgbClr val="0055A4"/>
                </a:solidFill>
                <a:latin typeface="Century Gothic" panose="020B0502020202020204" pitchFamily="34" charset="0"/>
              </a:rPr>
              <a:t>			</a:t>
            </a:r>
            <a:r>
              <a:rPr lang="fr-FR" sz="3200" b="1" dirty="0">
                <a:solidFill>
                  <a:srgbClr val="0055A4"/>
                </a:solidFill>
                <a:latin typeface="Century Gothic" panose="020B0502020202020204" pitchFamily="34" charset="0"/>
              </a:rPr>
              <a:t>avoir</a:t>
            </a:r>
            <a:r>
              <a:rPr lang="en-GB" sz="3200" dirty="0">
                <a:solidFill>
                  <a:srgbClr val="0055A4"/>
                </a:solidFill>
                <a:latin typeface="Century Gothic" panose="020B0502020202020204" pitchFamily="34" charset="0"/>
              </a:rPr>
              <a:t>		to </a:t>
            </a:r>
            <a:r>
              <a:rPr lang="en-GB" sz="3200" dirty="0" err="1">
                <a:solidFill>
                  <a:srgbClr val="0055A4"/>
                </a:solidFill>
                <a:latin typeface="Century Gothic" panose="020B0502020202020204" pitchFamily="34" charset="0"/>
              </a:rPr>
              <a:t>have|having</a:t>
            </a:r>
            <a:endParaRPr lang="en-GB" sz="3200" dirty="0">
              <a:solidFill>
                <a:srgbClr val="0055A4"/>
              </a:solidFill>
              <a:latin typeface="Century Gothic" panose="020B0502020202020204" pitchFamily="34" charset="0"/>
            </a:endParaRPr>
          </a:p>
          <a:p>
            <a:r>
              <a:rPr lang="en-GB" sz="3200" dirty="0">
                <a:solidFill>
                  <a:srgbClr val="0055A4"/>
                </a:solidFill>
                <a:latin typeface="Century Gothic" panose="020B0502020202020204" pitchFamily="34" charset="0"/>
              </a:rPr>
              <a:t>			</a:t>
            </a:r>
          </a:p>
          <a:p>
            <a:r>
              <a:rPr lang="en-GB" sz="3200" dirty="0">
                <a:solidFill>
                  <a:srgbClr val="0055A4"/>
                </a:solidFill>
                <a:latin typeface="Century Gothic" panose="020B0502020202020204" pitchFamily="34" charset="0"/>
              </a:rPr>
              <a:t>			</a:t>
            </a:r>
            <a:r>
              <a:rPr lang="fr-FR" sz="3200" dirty="0">
                <a:solidFill>
                  <a:srgbClr val="0055A4"/>
                </a:solidFill>
                <a:latin typeface="Century Gothic" panose="020B0502020202020204" pitchFamily="34" charset="0"/>
              </a:rPr>
              <a:t>j’</a:t>
            </a:r>
            <a:r>
              <a:rPr lang="fr-FR" sz="3200" b="1" dirty="0">
                <a:solidFill>
                  <a:srgbClr val="0055A4"/>
                </a:solidFill>
                <a:latin typeface="Century Gothic" panose="020B0502020202020204" pitchFamily="34" charset="0"/>
              </a:rPr>
              <a:t>ai</a:t>
            </a:r>
            <a:r>
              <a:rPr lang="en-GB" sz="3200" b="1" dirty="0">
                <a:solidFill>
                  <a:srgbClr val="0055A4"/>
                </a:solidFill>
                <a:latin typeface="Century Gothic" panose="020B0502020202020204" pitchFamily="34" charset="0"/>
              </a:rPr>
              <a:t> </a:t>
            </a:r>
            <a:r>
              <a:rPr lang="en-GB" sz="3200" dirty="0">
                <a:solidFill>
                  <a:srgbClr val="0055A4"/>
                </a:solidFill>
                <a:latin typeface="Century Gothic" panose="020B0502020202020204" pitchFamily="34" charset="0"/>
              </a:rPr>
              <a:t>			I have</a:t>
            </a:r>
          </a:p>
          <a:p>
            <a:r>
              <a:rPr lang="en-GB" sz="3200" dirty="0">
                <a:solidFill>
                  <a:srgbClr val="0055A4"/>
                </a:solidFill>
                <a:latin typeface="Century Gothic" panose="020B0502020202020204" pitchFamily="34" charset="0"/>
              </a:rPr>
              <a:t>			</a:t>
            </a:r>
            <a:r>
              <a:rPr lang="en-GB" sz="3200" dirty="0" err="1">
                <a:solidFill>
                  <a:srgbClr val="0055A4"/>
                </a:solidFill>
                <a:latin typeface="Century Gothic" panose="020B0502020202020204" pitchFamily="34" charset="0"/>
              </a:rPr>
              <a:t>il</a:t>
            </a:r>
            <a:r>
              <a:rPr lang="en-GB" sz="3200" dirty="0">
                <a:solidFill>
                  <a:srgbClr val="0055A4"/>
                </a:solidFill>
                <a:latin typeface="Century Gothic" panose="020B0502020202020204" pitchFamily="34" charset="0"/>
              </a:rPr>
              <a:t> </a:t>
            </a:r>
            <a:r>
              <a:rPr lang="en-GB" sz="3200" b="1" dirty="0">
                <a:solidFill>
                  <a:srgbClr val="0055A4"/>
                </a:solidFill>
                <a:latin typeface="Century Gothic" panose="020B0502020202020204" pitchFamily="34" charset="0"/>
              </a:rPr>
              <a:t>a	</a:t>
            </a:r>
            <a:r>
              <a:rPr lang="en-GB" sz="3200" dirty="0">
                <a:solidFill>
                  <a:srgbClr val="0055A4"/>
                </a:solidFill>
                <a:latin typeface="Century Gothic" panose="020B0502020202020204" pitchFamily="34" charset="0"/>
              </a:rPr>
              <a:t>		he has</a:t>
            </a:r>
          </a:p>
          <a:p>
            <a:r>
              <a:rPr lang="en-GB" sz="3200" dirty="0">
                <a:solidFill>
                  <a:srgbClr val="0055A4"/>
                </a:solidFill>
                <a:latin typeface="Century Gothic" panose="020B0502020202020204" pitchFamily="34" charset="0"/>
              </a:rPr>
              <a:t>		    elle </a:t>
            </a:r>
            <a:r>
              <a:rPr lang="en-GB" sz="3200" b="1" dirty="0">
                <a:solidFill>
                  <a:srgbClr val="0055A4"/>
                </a:solidFill>
                <a:latin typeface="Century Gothic" panose="020B0502020202020204" pitchFamily="34" charset="0"/>
              </a:rPr>
              <a:t>a</a:t>
            </a:r>
            <a:r>
              <a:rPr lang="en-GB" sz="3200" dirty="0">
                <a:solidFill>
                  <a:srgbClr val="0055A4"/>
                </a:solidFill>
                <a:latin typeface="Century Gothic" panose="020B0502020202020204" pitchFamily="34" charset="0"/>
              </a:rPr>
              <a:t>			she has</a:t>
            </a:r>
          </a:p>
        </p:txBody>
      </p:sp>
      <p:sp>
        <p:nvSpPr>
          <p:cNvPr id="5" name="TextBox 4"/>
          <p:cNvSpPr txBox="1"/>
          <p:nvPr/>
        </p:nvSpPr>
        <p:spPr>
          <a:xfrm>
            <a:off x="780836" y="4941870"/>
            <a:ext cx="10027577" cy="1200329"/>
          </a:xfrm>
          <a:prstGeom prst="rect">
            <a:avLst/>
          </a:prstGeom>
          <a:noFill/>
        </p:spPr>
        <p:txBody>
          <a:bodyPr wrap="square" rtlCol="0">
            <a:spAutoFit/>
          </a:bodyPr>
          <a:lstStyle/>
          <a:p>
            <a:r>
              <a:rPr lang="en-GB" sz="2400" dirty="0">
                <a:solidFill>
                  <a:srgbClr val="0055A4"/>
                </a:solidFill>
                <a:latin typeface="Century Gothic" panose="020B0502020202020204" pitchFamily="34" charset="0"/>
              </a:rPr>
              <a:t>			</a:t>
            </a:r>
            <a:r>
              <a:rPr lang="fr-FR" sz="2400" dirty="0">
                <a:solidFill>
                  <a:srgbClr val="0055A4"/>
                </a:solidFill>
                <a:latin typeface="Century Gothic" panose="020B0502020202020204" pitchFamily="34" charset="0"/>
              </a:rPr>
              <a:t>J’</a:t>
            </a:r>
            <a:r>
              <a:rPr lang="fr-FR" sz="2400" b="1" dirty="0">
                <a:solidFill>
                  <a:srgbClr val="0055A4"/>
                </a:solidFill>
                <a:latin typeface="Century Gothic" panose="020B0502020202020204" pitchFamily="34" charset="0"/>
              </a:rPr>
              <a:t>ai</a:t>
            </a:r>
            <a:r>
              <a:rPr lang="en-GB" sz="2400" dirty="0">
                <a:solidFill>
                  <a:srgbClr val="0055A4"/>
                </a:solidFill>
                <a:latin typeface="Century Gothic" panose="020B0502020202020204" pitchFamily="34" charset="0"/>
              </a:rPr>
              <a:t> un animal.	I have an animal (i.e., pet).</a:t>
            </a:r>
          </a:p>
          <a:p>
            <a:r>
              <a:rPr lang="en-GB" sz="2400" dirty="0">
                <a:solidFill>
                  <a:srgbClr val="0055A4"/>
                </a:solidFill>
                <a:latin typeface="Century Gothic" panose="020B0502020202020204" pitchFamily="34" charset="0"/>
              </a:rPr>
              <a:t>			Il </a:t>
            </a:r>
            <a:r>
              <a:rPr lang="en-GB" sz="2400" b="1" dirty="0">
                <a:solidFill>
                  <a:srgbClr val="0055A4"/>
                </a:solidFill>
                <a:latin typeface="Century Gothic" panose="020B0502020202020204" pitchFamily="34" charset="0"/>
              </a:rPr>
              <a:t>a</a:t>
            </a:r>
            <a:r>
              <a:rPr lang="en-GB" sz="2400" dirty="0">
                <a:solidFill>
                  <a:srgbClr val="0055A4"/>
                </a:solidFill>
                <a:latin typeface="Century Gothic" panose="020B0502020202020204" pitchFamily="34" charset="0"/>
              </a:rPr>
              <a:t> un </a:t>
            </a:r>
            <a:r>
              <a:rPr lang="fr-FR" sz="2400" dirty="0">
                <a:solidFill>
                  <a:srgbClr val="0055A4"/>
                </a:solidFill>
                <a:latin typeface="Century Gothic" panose="020B0502020202020204" pitchFamily="34" charset="0"/>
              </a:rPr>
              <a:t>chien</a:t>
            </a:r>
            <a:r>
              <a:rPr lang="en-GB" sz="2400" dirty="0">
                <a:solidFill>
                  <a:srgbClr val="0055A4"/>
                </a:solidFill>
                <a:latin typeface="Century Gothic" panose="020B0502020202020204" pitchFamily="34" charset="0"/>
              </a:rPr>
              <a:t>.	He has a dog.</a:t>
            </a:r>
          </a:p>
          <a:p>
            <a:r>
              <a:rPr lang="en-GB" sz="2400" dirty="0">
                <a:solidFill>
                  <a:srgbClr val="0055A4"/>
                </a:solidFill>
                <a:latin typeface="Century Gothic" panose="020B0502020202020204" pitchFamily="34" charset="0"/>
              </a:rPr>
              <a:t>			Elle </a:t>
            </a:r>
            <a:r>
              <a:rPr lang="en-GB" sz="2400" b="1" dirty="0">
                <a:solidFill>
                  <a:srgbClr val="0055A4"/>
                </a:solidFill>
                <a:latin typeface="Century Gothic" panose="020B0502020202020204" pitchFamily="34" charset="0"/>
              </a:rPr>
              <a:t>a</a:t>
            </a:r>
            <a:r>
              <a:rPr lang="en-GB" sz="2400" dirty="0">
                <a:solidFill>
                  <a:srgbClr val="0055A4"/>
                </a:solidFill>
                <a:latin typeface="Century Gothic" panose="020B0502020202020204" pitchFamily="34" charset="0"/>
              </a:rPr>
              <a:t> </a:t>
            </a:r>
            <a:r>
              <a:rPr lang="fr-FR" sz="2400" dirty="0">
                <a:solidFill>
                  <a:srgbClr val="0055A4"/>
                </a:solidFill>
                <a:latin typeface="Century Gothic" panose="020B0502020202020204" pitchFamily="34" charset="0"/>
              </a:rPr>
              <a:t>une</a:t>
            </a:r>
            <a:r>
              <a:rPr lang="en-GB" sz="2400" dirty="0">
                <a:solidFill>
                  <a:srgbClr val="0055A4"/>
                </a:solidFill>
                <a:latin typeface="Century Gothic" panose="020B0502020202020204" pitchFamily="34" charset="0"/>
              </a:rPr>
              <a:t> idée.	She has an idea.</a:t>
            </a:r>
          </a:p>
        </p:txBody>
      </p:sp>
      <p:sp>
        <p:nvSpPr>
          <p:cNvPr id="7" name="Oval Callout 6"/>
          <p:cNvSpPr/>
          <p:nvPr/>
        </p:nvSpPr>
        <p:spPr>
          <a:xfrm>
            <a:off x="300038" y="1805043"/>
            <a:ext cx="3237246" cy="1492961"/>
          </a:xfrm>
          <a:prstGeom prst="wedgeEllipseCallout">
            <a:avLst>
              <a:gd name="adj1" fmla="val 51104"/>
              <a:gd name="adj2" fmla="val 56306"/>
            </a:avLst>
          </a:prstGeom>
          <a:solidFill>
            <a:srgbClr val="0055A4"/>
          </a:solidFill>
          <a:ln>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673908" y="2027557"/>
            <a:ext cx="2554714" cy="1200329"/>
          </a:xfrm>
          <a:prstGeom prst="rect">
            <a:avLst/>
          </a:prstGeom>
          <a:noFill/>
        </p:spPr>
        <p:txBody>
          <a:bodyPr wrap="square" rtlCol="0">
            <a:spAutoFit/>
          </a:bodyPr>
          <a:lstStyle/>
          <a:p>
            <a:pPr algn="ctr"/>
            <a:r>
              <a:rPr lang="en-GB" sz="2400" dirty="0">
                <a:solidFill>
                  <a:schemeClr val="bg1"/>
                </a:solidFill>
                <a:latin typeface="Century Gothic" panose="020B0502020202020204" pitchFamily="34" charset="0"/>
              </a:rPr>
              <a:t>The pronoun </a:t>
            </a:r>
            <a:r>
              <a:rPr lang="en-GB" sz="2400" b="1" i="1" dirty="0">
                <a:solidFill>
                  <a:schemeClr val="bg1"/>
                </a:solidFill>
                <a:latin typeface="Century Gothic" panose="020B0502020202020204" pitchFamily="34" charset="0"/>
              </a:rPr>
              <a:t>je</a:t>
            </a:r>
            <a:r>
              <a:rPr lang="en-GB" sz="2400" dirty="0">
                <a:solidFill>
                  <a:schemeClr val="bg1"/>
                </a:solidFill>
                <a:latin typeface="Century Gothic" panose="020B0502020202020204" pitchFamily="34" charset="0"/>
              </a:rPr>
              <a:t> is </a:t>
            </a:r>
            <a:r>
              <a:rPr lang="en-GB" sz="2400" b="1" i="1" dirty="0">
                <a:solidFill>
                  <a:schemeClr val="bg1"/>
                </a:solidFill>
                <a:latin typeface="Century Gothic" panose="020B0502020202020204" pitchFamily="34" charset="0"/>
              </a:rPr>
              <a:t>j’</a:t>
            </a:r>
            <a:r>
              <a:rPr lang="en-GB" sz="2400" b="1" dirty="0">
                <a:solidFill>
                  <a:schemeClr val="bg1"/>
                </a:solidFill>
                <a:latin typeface="Century Gothic" panose="020B0502020202020204" pitchFamily="34" charset="0"/>
              </a:rPr>
              <a:t> </a:t>
            </a:r>
            <a:r>
              <a:rPr lang="en-GB" sz="2400" dirty="0">
                <a:solidFill>
                  <a:schemeClr val="bg1"/>
                </a:solidFill>
                <a:latin typeface="Century Gothic" panose="020B0502020202020204" pitchFamily="34" charset="0"/>
              </a:rPr>
              <a:t>before a vowel.</a:t>
            </a:r>
          </a:p>
        </p:txBody>
      </p:sp>
      <p:sp>
        <p:nvSpPr>
          <p:cNvPr id="13" name="Title 3">
            <a:extLst>
              <a:ext uri="{FF2B5EF4-FFF2-40B4-BE49-F238E27FC236}">
                <a16:creationId xmlns:a16="http://schemas.microsoft.com/office/drawing/2014/main" id="{326D4BFC-F330-47E3-AD26-B31A58100AC5}"/>
              </a:ext>
            </a:extLst>
          </p:cNvPr>
          <p:cNvSpPr>
            <a:spLocks noGrp="1"/>
          </p:cNvSpPr>
          <p:nvPr>
            <p:ph type="title"/>
          </p:nvPr>
        </p:nvSpPr>
        <p:spPr/>
        <p:txBody>
          <a:bodyPr>
            <a:normAutofit fontScale="90000"/>
          </a:bodyPr>
          <a:lstStyle/>
          <a:p>
            <a:r>
              <a:rPr lang="en-GB" sz="3600" b="1" dirty="0">
                <a:solidFill>
                  <a:schemeClr val="bg1"/>
                </a:solidFill>
              </a:rPr>
              <a:t>Using the verb </a:t>
            </a:r>
            <a:r>
              <a:rPr lang="fr-FR" sz="3600" b="1" i="1" dirty="0">
                <a:solidFill>
                  <a:schemeClr val="bg1"/>
                </a:solidFill>
              </a:rPr>
              <a:t>avoir</a:t>
            </a:r>
            <a:endParaRPr lang="fr-FR" sz="3600" b="1" dirty="0">
              <a:solidFill>
                <a:schemeClr val="bg1"/>
              </a:solidFill>
            </a:endParaRPr>
          </a:p>
        </p:txBody>
      </p:sp>
      <p:sp>
        <p:nvSpPr>
          <p:cNvPr id="14" name="Rounded Rectangle 46">
            <a:extLst>
              <a:ext uri="{FF2B5EF4-FFF2-40B4-BE49-F238E27FC236}">
                <a16:creationId xmlns:a16="http://schemas.microsoft.com/office/drawing/2014/main" id="{1A0F3B5D-D2E6-47EA-9E60-66FB3FCDDA24}"/>
              </a:ext>
            </a:extLst>
          </p:cNvPr>
          <p:cNvSpPr/>
          <p:nvPr/>
        </p:nvSpPr>
        <p:spPr>
          <a:xfrm>
            <a:off x="10033687" y="249870"/>
            <a:ext cx="1876234"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15" name="TextBox 14">
            <a:extLst>
              <a:ext uri="{FF2B5EF4-FFF2-40B4-BE49-F238E27FC236}">
                <a16:creationId xmlns:a16="http://schemas.microsoft.com/office/drawing/2014/main" id="{E6D18BFE-C98C-4E45-9EE7-C437DBE041F5}"/>
              </a:ext>
            </a:extLst>
          </p:cNvPr>
          <p:cNvSpPr txBox="1"/>
          <p:nvPr/>
        </p:nvSpPr>
        <p:spPr>
          <a:xfrm>
            <a:off x="180000" y="1296000"/>
            <a:ext cx="11198087" cy="461665"/>
          </a:xfrm>
          <a:prstGeom prst="rect">
            <a:avLst/>
          </a:prstGeom>
          <a:noFill/>
        </p:spPr>
        <p:txBody>
          <a:bodyPr wrap="square" rtlCol="0">
            <a:spAutoFit/>
          </a:bodyPr>
          <a:lstStyle/>
          <a:p>
            <a:r>
              <a:rPr lang="en-GB" sz="2400" dirty="0">
                <a:solidFill>
                  <a:srgbClr val="0055A4"/>
                </a:solidFill>
                <a:latin typeface="Century Gothic" panose="020B0502020202020204" pitchFamily="34" charset="0"/>
              </a:rPr>
              <a:t>To talk in French about what you </a:t>
            </a:r>
            <a:r>
              <a:rPr lang="en-GB" sz="2400" b="1" dirty="0">
                <a:solidFill>
                  <a:srgbClr val="0055A4"/>
                </a:solidFill>
                <a:latin typeface="Century Gothic" panose="020B0502020202020204" pitchFamily="34" charset="0"/>
              </a:rPr>
              <a:t>have</a:t>
            </a:r>
            <a:r>
              <a:rPr lang="en-GB" sz="2400" dirty="0">
                <a:solidFill>
                  <a:srgbClr val="0055A4"/>
                </a:solidFill>
                <a:latin typeface="Century Gothic" panose="020B0502020202020204" pitchFamily="34" charset="0"/>
              </a:rPr>
              <a:t>, use the verb </a:t>
            </a:r>
            <a:r>
              <a:rPr lang="fr-FR" sz="2400" b="1" i="1" dirty="0">
                <a:solidFill>
                  <a:srgbClr val="0055A4"/>
                </a:solidFill>
                <a:latin typeface="Century Gothic" panose="020B0502020202020204" pitchFamily="34" charset="0"/>
              </a:rPr>
              <a:t>avoir</a:t>
            </a:r>
            <a:r>
              <a:rPr lang="en-GB" sz="2400" dirty="0">
                <a:solidFill>
                  <a:srgbClr val="0055A4"/>
                </a:solidFill>
                <a:latin typeface="Century Gothic" panose="020B0502020202020204" pitchFamily="34" charset="0"/>
              </a:rPr>
              <a:t>.</a:t>
            </a:r>
          </a:p>
        </p:txBody>
      </p:sp>
      <p:sp>
        <p:nvSpPr>
          <p:cNvPr id="17" name="Oval Callout 6">
            <a:extLst>
              <a:ext uri="{FF2B5EF4-FFF2-40B4-BE49-F238E27FC236}">
                <a16:creationId xmlns:a16="http://schemas.microsoft.com/office/drawing/2014/main" id="{D7EB2EBC-C311-489D-A6A0-B297C05B7EE9}"/>
              </a:ext>
            </a:extLst>
          </p:cNvPr>
          <p:cNvSpPr/>
          <p:nvPr/>
        </p:nvSpPr>
        <p:spPr>
          <a:xfrm>
            <a:off x="180000" y="3972875"/>
            <a:ext cx="3237246" cy="1492961"/>
          </a:xfrm>
          <a:prstGeom prst="wedgeEllipseCallout">
            <a:avLst>
              <a:gd name="adj1" fmla="val 51847"/>
              <a:gd name="adj2" fmla="val -54906"/>
            </a:avLst>
          </a:prstGeom>
          <a:solidFill>
            <a:srgbClr val="0055A4"/>
          </a:solidFill>
          <a:ln>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7E70213F-AF0F-4376-A62D-F1A53D03B71B}"/>
              </a:ext>
            </a:extLst>
          </p:cNvPr>
          <p:cNvSpPr txBox="1"/>
          <p:nvPr/>
        </p:nvSpPr>
        <p:spPr>
          <a:xfrm>
            <a:off x="553870" y="4175469"/>
            <a:ext cx="2554714" cy="1200329"/>
          </a:xfrm>
          <a:prstGeom prst="rect">
            <a:avLst/>
          </a:prstGeom>
          <a:noFill/>
        </p:spPr>
        <p:txBody>
          <a:bodyPr wrap="square" rtlCol="0">
            <a:spAutoFit/>
          </a:bodyPr>
          <a:lstStyle/>
          <a:p>
            <a:pPr algn="ctr"/>
            <a:r>
              <a:rPr lang="en-GB" sz="2400" dirty="0">
                <a:solidFill>
                  <a:schemeClr val="bg1"/>
                </a:solidFill>
                <a:latin typeface="Century Gothic" panose="020B0502020202020204" pitchFamily="34" charset="0"/>
              </a:rPr>
              <a:t>These are all part of the verb </a:t>
            </a:r>
            <a:r>
              <a:rPr lang="fr-FR" sz="2400" i="1" dirty="0">
                <a:solidFill>
                  <a:schemeClr val="bg1"/>
                </a:solidFill>
                <a:latin typeface="Century Gothic" panose="020B0502020202020204" pitchFamily="34" charset="0"/>
              </a:rPr>
              <a:t>avoir</a:t>
            </a:r>
            <a:r>
              <a:rPr lang="en-GB" sz="2400" i="1" dirty="0">
                <a:solidFill>
                  <a:schemeClr val="bg1"/>
                </a:solidFill>
                <a:latin typeface="Century Gothic" panose="020B0502020202020204" pitchFamily="34" charset="0"/>
              </a:rPr>
              <a:t>.</a:t>
            </a:r>
            <a:endParaRPr lang="en-GB" sz="24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188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a logo&#10;&#10;Description automatically generated">
            <a:extLst>
              <a:ext uri="{FF2B5EF4-FFF2-40B4-BE49-F238E27FC236}">
                <a16:creationId xmlns:a16="http://schemas.microsoft.com/office/drawing/2014/main" id="{823CE1F1-7627-4EA6-BA59-AC4974E8FC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3011" y="-284757"/>
            <a:ext cx="1584413" cy="1584413"/>
          </a:xfrm>
          <a:prstGeom prst="rect">
            <a:avLst/>
          </a:prstGeom>
        </p:spPr>
      </p:pic>
      <p:sp>
        <p:nvSpPr>
          <p:cNvPr id="17" name="Title 3">
            <a:extLst>
              <a:ext uri="{FF2B5EF4-FFF2-40B4-BE49-F238E27FC236}">
                <a16:creationId xmlns:a16="http://schemas.microsoft.com/office/drawing/2014/main" id="{4ECE66A5-02EA-41A7-A387-B0E7726C6049}"/>
              </a:ext>
            </a:extLst>
          </p:cNvPr>
          <p:cNvSpPr>
            <a:spLocks noGrp="1"/>
          </p:cNvSpPr>
          <p:nvPr>
            <p:ph type="title"/>
          </p:nvPr>
        </p:nvSpPr>
        <p:spPr>
          <a:xfrm>
            <a:off x="0" y="213557"/>
            <a:ext cx="5535634" cy="647577"/>
          </a:xfrm>
        </p:spPr>
        <p:txBody>
          <a:bodyPr>
            <a:normAutofit/>
          </a:bodyPr>
          <a:lstStyle/>
          <a:p>
            <a:r>
              <a:rPr lang="en-GB" sz="3600" b="1" dirty="0" err="1">
                <a:solidFill>
                  <a:schemeClr val="bg1"/>
                </a:solidFill>
              </a:rPr>
              <a:t>Léa</a:t>
            </a:r>
            <a:r>
              <a:rPr lang="en-GB" sz="3600" b="1" dirty="0">
                <a:solidFill>
                  <a:schemeClr val="bg1"/>
                </a:solidFill>
              </a:rPr>
              <a:t> a un message !</a:t>
            </a:r>
          </a:p>
        </p:txBody>
      </p:sp>
      <p:graphicFrame>
        <p:nvGraphicFramePr>
          <p:cNvPr id="20" name="Content Placeholder 4">
            <a:extLst>
              <a:ext uri="{FF2B5EF4-FFF2-40B4-BE49-F238E27FC236}">
                <a16:creationId xmlns:a16="http://schemas.microsoft.com/office/drawing/2014/main" id="{E4E699BB-51E7-4DD7-B67E-BF86AB702540}"/>
              </a:ext>
            </a:extLst>
          </p:cNvPr>
          <p:cNvGraphicFramePr>
            <a:graphicFrameLocks noGrp="1"/>
          </p:cNvGraphicFramePr>
          <p:nvPr>
            <p:ph idx="4294967295"/>
            <p:extLst>
              <p:ext uri="{D42A27DB-BD31-4B8C-83A1-F6EECF244321}">
                <p14:modId xmlns:p14="http://schemas.microsoft.com/office/powerpoint/2010/main" val="2389516509"/>
              </p:ext>
            </p:extLst>
          </p:nvPr>
        </p:nvGraphicFramePr>
        <p:xfrm>
          <a:off x="285544" y="1311646"/>
          <a:ext cx="8369131" cy="4234707"/>
        </p:xfrm>
        <a:graphic>
          <a:graphicData uri="http://schemas.openxmlformats.org/drawingml/2006/table">
            <a:tbl>
              <a:tblPr firstRow="1" bandRow="1">
                <a:tableStyleId>{5C22544A-7EE6-4342-B048-85BDC9FD1C3A}</a:tableStyleId>
              </a:tblPr>
              <a:tblGrid>
                <a:gridCol w="703892">
                  <a:extLst>
                    <a:ext uri="{9D8B030D-6E8A-4147-A177-3AD203B41FA5}">
                      <a16:colId xmlns:a16="http://schemas.microsoft.com/office/drawing/2014/main" val="2548973513"/>
                    </a:ext>
                  </a:extLst>
                </a:gridCol>
                <a:gridCol w="3476011">
                  <a:extLst>
                    <a:ext uri="{9D8B030D-6E8A-4147-A177-3AD203B41FA5}">
                      <a16:colId xmlns:a16="http://schemas.microsoft.com/office/drawing/2014/main" val="2775102314"/>
                    </a:ext>
                  </a:extLst>
                </a:gridCol>
                <a:gridCol w="680483">
                  <a:extLst>
                    <a:ext uri="{9D8B030D-6E8A-4147-A177-3AD203B41FA5}">
                      <a16:colId xmlns:a16="http://schemas.microsoft.com/office/drawing/2014/main" val="3028703937"/>
                    </a:ext>
                  </a:extLst>
                </a:gridCol>
                <a:gridCol w="3508745">
                  <a:extLst>
                    <a:ext uri="{9D8B030D-6E8A-4147-A177-3AD203B41FA5}">
                      <a16:colId xmlns:a16="http://schemas.microsoft.com/office/drawing/2014/main" val="1859025906"/>
                    </a:ext>
                  </a:extLst>
                </a:gridCol>
              </a:tblGrid>
              <a:tr h="2069172">
                <a:tc gridSpan="4">
                  <a:txBody>
                    <a:bodyPr/>
                    <a:lstStyle/>
                    <a:p>
                      <a:pPr lvl="0">
                        <a:defRPr/>
                      </a:pPr>
                      <a:r>
                        <a:rPr kumimoji="0" lang="en-GB" sz="2000" b="0" i="0" u="none" strike="noStrike" kern="1200" cap="none" spc="0" normalizeH="0" baseline="0" noProof="0" dirty="0" err="1">
                          <a:ln>
                            <a:noFill/>
                          </a:ln>
                          <a:solidFill>
                            <a:srgbClr val="0055A4"/>
                          </a:solidFill>
                          <a:effectLst/>
                          <a:uLnTx/>
                          <a:uFillTx/>
                          <a:latin typeface="Century Gothic" panose="020B0502020202020204" pitchFamily="34" charset="0"/>
                          <a:ea typeface="+mn-ea"/>
                          <a:cs typeface="+mn-cs"/>
                        </a:rPr>
                        <a:t>Léa</a:t>
                      </a:r>
                      <a:r>
                        <a:rPr kumimoji="0" lang="en-GB" sz="2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 wrote a message about what </a:t>
                      </a:r>
                      <a:r>
                        <a:rPr kumimoji="0" lang="en-GB" sz="2000" b="1" i="1"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she</a:t>
                      </a:r>
                      <a:r>
                        <a:rPr kumimoji="0" lang="en-GB" sz="2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 has, and what </a:t>
                      </a:r>
                      <a:r>
                        <a:rPr kumimoji="0" lang="en-GB" sz="2000" b="1" i="1"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Amir </a:t>
                      </a:r>
                      <a:r>
                        <a:rPr kumimoji="0" lang="en-GB" sz="2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has.</a:t>
                      </a:r>
                    </a:p>
                    <a:p>
                      <a:pPr lvl="0">
                        <a:defRPr/>
                      </a:pPr>
                      <a:r>
                        <a:rPr kumimoji="0" lang="en-GB" sz="2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 </a:t>
                      </a:r>
                    </a:p>
                    <a:p>
                      <a:pPr lvl="0">
                        <a:defRPr/>
                      </a:pPr>
                      <a:r>
                        <a:rPr kumimoji="0" lang="en-GB" sz="2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The app has a bug! It deleted all the pronouns. </a:t>
                      </a:r>
                    </a:p>
                    <a:p>
                      <a:pPr lvl="0">
                        <a:defRPr/>
                      </a:pPr>
                      <a:endParaRPr kumimoji="0" lang="en-GB" sz="2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endParaRPr>
                    </a:p>
                    <a:p>
                      <a:pPr lvl="0">
                        <a:defRPr/>
                      </a:pPr>
                      <a:r>
                        <a:rPr lang="en-GB" sz="2000" b="0" i="0" dirty="0">
                          <a:solidFill>
                            <a:srgbClr val="0055A4"/>
                          </a:solidFill>
                          <a:latin typeface="Century Gothic" panose="020B0502020202020204" pitchFamily="34" charset="0"/>
                        </a:rPr>
                        <a:t>Write the items, in English, in the table. </a:t>
                      </a:r>
                    </a:p>
                    <a:p>
                      <a:pPr lvl="0">
                        <a:defRPr/>
                      </a:pPr>
                      <a:r>
                        <a:rPr lang="fr-FR" sz="2000" b="1" i="0" noProof="0" dirty="0">
                          <a:solidFill>
                            <a:srgbClr val="0055A4"/>
                          </a:solidFill>
                          <a:latin typeface="Century Gothic" panose="020B0502020202020204" pitchFamily="34" charset="0"/>
                        </a:rPr>
                        <a:t>C’est</a:t>
                      </a:r>
                      <a:r>
                        <a:rPr lang="en-GB" sz="2000" b="1" i="0" dirty="0">
                          <a:solidFill>
                            <a:srgbClr val="0055A4"/>
                          </a:solidFill>
                          <a:latin typeface="Century Gothic" panose="020B0502020202020204" pitchFamily="34" charset="0"/>
                        </a:rPr>
                        <a:t> qui – </a:t>
                      </a:r>
                      <a:r>
                        <a:rPr lang="fr-FR" sz="2000" b="1" i="0" noProof="0" dirty="0">
                          <a:solidFill>
                            <a:srgbClr val="0055A4"/>
                          </a:solidFill>
                          <a:latin typeface="Century Gothic" panose="020B0502020202020204" pitchFamily="34" charset="0"/>
                        </a:rPr>
                        <a:t>Léa</a:t>
                      </a:r>
                      <a:r>
                        <a:rPr lang="en-GB" sz="2000" b="1" i="0" dirty="0">
                          <a:solidFill>
                            <a:srgbClr val="0055A4"/>
                          </a:solidFill>
                          <a:latin typeface="Century Gothic" panose="020B0502020202020204" pitchFamily="34" charset="0"/>
                        </a:rPr>
                        <a:t> </a:t>
                      </a:r>
                      <a:r>
                        <a:rPr lang="fr-FR" sz="2000" b="1" i="0" noProof="0" dirty="0">
                          <a:solidFill>
                            <a:srgbClr val="0055A4"/>
                          </a:solidFill>
                          <a:latin typeface="Century Gothic" panose="020B0502020202020204" pitchFamily="34" charset="0"/>
                        </a:rPr>
                        <a:t>ou</a:t>
                      </a:r>
                      <a:r>
                        <a:rPr lang="en-GB" sz="2000" b="1" i="0" dirty="0">
                          <a:solidFill>
                            <a:srgbClr val="0055A4"/>
                          </a:solidFill>
                          <a:latin typeface="Century Gothic" panose="020B0502020202020204" pitchFamily="34" charset="0"/>
                        </a:rPr>
                        <a:t> Amir ?</a:t>
                      </a:r>
                      <a:endParaRPr lang="en-GB" sz="2000" b="0" i="0" dirty="0">
                        <a:solidFill>
                          <a:srgbClr val="0055A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61482725"/>
                  </a:ext>
                </a:extLst>
              </a:tr>
              <a:tr h="721845">
                <a:tc>
                  <a:txBody>
                    <a:bodyPr/>
                    <a:lstStyle/>
                    <a:p>
                      <a:pPr algn="ctr"/>
                      <a:r>
                        <a:rPr lang="en-GB" sz="3200" b="1" dirty="0">
                          <a:solidFill>
                            <a:srgbClr val="0055A4"/>
                          </a:solidFill>
                          <a:latin typeface="Century Gothic" panose="020B0502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rgbClr val="0055A4"/>
                          </a:solidFill>
                          <a:latin typeface="Century Gothic" panose="020B0502020202020204" pitchFamily="34" charset="0"/>
                        </a:rPr>
                        <a:t>         ai un poster.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200" b="1" dirty="0">
                          <a:solidFill>
                            <a:srgbClr val="0055A4"/>
                          </a:solidFill>
                          <a:latin typeface="Century Gothic" panose="020B0502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2400" b="0" dirty="0">
                          <a:solidFill>
                            <a:srgbClr val="0055A4"/>
                          </a:solidFill>
                          <a:latin typeface="Century Gothic" panose="020B0502020202020204" pitchFamily="34" charset="0"/>
                        </a:rPr>
                        <a:t>         ai </a:t>
                      </a:r>
                      <a:r>
                        <a:rPr lang="en-GB" sz="2400" b="0" dirty="0" err="1">
                          <a:solidFill>
                            <a:srgbClr val="0055A4"/>
                          </a:solidFill>
                          <a:latin typeface="Century Gothic" panose="020B0502020202020204" pitchFamily="34" charset="0"/>
                        </a:rPr>
                        <a:t>une</a:t>
                      </a:r>
                      <a:r>
                        <a:rPr lang="en-GB" sz="2400" b="0" dirty="0">
                          <a:solidFill>
                            <a:srgbClr val="0055A4"/>
                          </a:solidFill>
                          <a:latin typeface="Century Gothic" panose="020B0502020202020204" pitchFamily="34" charset="0"/>
                        </a:rPr>
                        <a:t> idée.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721845">
                <a:tc>
                  <a:txBody>
                    <a:bodyPr/>
                    <a:lstStyle/>
                    <a:p>
                      <a:pPr algn="ctr"/>
                      <a:r>
                        <a:rPr lang="en-GB" sz="3200" b="1" dirty="0">
                          <a:solidFill>
                            <a:srgbClr val="0055A4"/>
                          </a:solidFill>
                          <a:latin typeface="Century Gothic" panose="020B0502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55A4"/>
                          </a:solidFill>
                          <a:latin typeface="Century Gothic" panose="020B0502020202020204" pitchFamily="34" charset="0"/>
                        </a:rPr>
                        <a:t>         a </a:t>
                      </a:r>
                      <a:r>
                        <a:rPr lang="en-GB" sz="2400" b="0" dirty="0" err="1">
                          <a:solidFill>
                            <a:srgbClr val="0055A4"/>
                          </a:solidFill>
                          <a:latin typeface="Century Gothic" panose="020B0502020202020204" pitchFamily="34" charset="0"/>
                        </a:rPr>
                        <a:t>une</a:t>
                      </a:r>
                      <a:r>
                        <a:rPr lang="en-GB" sz="2400" b="0" dirty="0">
                          <a:solidFill>
                            <a:srgbClr val="0055A4"/>
                          </a:solidFill>
                          <a:latin typeface="Century Gothic" panose="020B0502020202020204" pitchFamily="34" charset="0"/>
                        </a:rPr>
                        <a:t> chambre.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0055A4"/>
                          </a:solidFill>
                          <a:latin typeface="Century Gothic" panose="020B0502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55A4"/>
                          </a:solidFill>
                          <a:latin typeface="Century Gothic" panose="020B0502020202020204" pitchFamily="34" charset="0"/>
                        </a:rPr>
                        <a:t>         ai </a:t>
                      </a:r>
                      <a:r>
                        <a:rPr lang="en-GB" sz="2400" dirty="0" err="1">
                          <a:solidFill>
                            <a:srgbClr val="0055A4"/>
                          </a:solidFill>
                          <a:latin typeface="Century Gothic" panose="020B0502020202020204" pitchFamily="34" charset="0"/>
                        </a:rPr>
                        <a:t>une</a:t>
                      </a:r>
                      <a:r>
                        <a:rPr lang="en-GB" sz="2400" dirty="0">
                          <a:solidFill>
                            <a:srgbClr val="0055A4"/>
                          </a:solidFill>
                          <a:latin typeface="Century Gothic" panose="020B0502020202020204" pitchFamily="34" charset="0"/>
                        </a:rPr>
                        <a:t> chose.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721845">
                <a:tc>
                  <a:txBody>
                    <a:bodyPr/>
                    <a:lstStyle/>
                    <a:p>
                      <a:pPr algn="ctr"/>
                      <a:r>
                        <a:rPr lang="en-GB" sz="3200" b="1" dirty="0">
                          <a:solidFill>
                            <a:srgbClr val="0055A4"/>
                          </a:solidFill>
                          <a:latin typeface="Century Gothic" panose="020B0502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rgbClr val="0055A4"/>
                          </a:solidFill>
                          <a:latin typeface="Century Gothic" panose="020B0502020202020204" pitchFamily="34" charset="0"/>
                        </a:rPr>
                        <a:t>         a</a:t>
                      </a:r>
                      <a:r>
                        <a:rPr lang="en-GB" sz="2400" b="0" baseline="0" dirty="0">
                          <a:solidFill>
                            <a:srgbClr val="0055A4"/>
                          </a:solidFill>
                          <a:latin typeface="Century Gothic" panose="020B0502020202020204" pitchFamily="34" charset="0"/>
                        </a:rPr>
                        <a:t> </a:t>
                      </a:r>
                      <a:r>
                        <a:rPr lang="en-GB" sz="2400" b="0" baseline="0" dirty="0" err="1">
                          <a:solidFill>
                            <a:srgbClr val="0055A4"/>
                          </a:solidFill>
                          <a:latin typeface="Century Gothic" panose="020B0502020202020204" pitchFamily="34" charset="0"/>
                        </a:rPr>
                        <a:t>u</a:t>
                      </a:r>
                      <a:r>
                        <a:rPr lang="en-GB" sz="2400" b="0" dirty="0" err="1">
                          <a:solidFill>
                            <a:srgbClr val="0055A4"/>
                          </a:solidFill>
                          <a:latin typeface="Century Gothic" panose="020B0502020202020204" pitchFamily="34" charset="0"/>
                        </a:rPr>
                        <a:t>ne</a:t>
                      </a:r>
                      <a:r>
                        <a:rPr lang="en-GB" sz="2400" b="0" dirty="0">
                          <a:solidFill>
                            <a:srgbClr val="0055A4"/>
                          </a:solidFill>
                          <a:latin typeface="Century Gothic" panose="020B0502020202020204" pitchFamily="34" charset="0"/>
                        </a:rPr>
                        <a:t> </a:t>
                      </a:r>
                      <a:r>
                        <a:rPr lang="en-GB" sz="2400" b="0" dirty="0" err="1">
                          <a:solidFill>
                            <a:srgbClr val="0055A4"/>
                          </a:solidFill>
                          <a:latin typeface="Century Gothic" panose="020B0502020202020204" pitchFamily="34" charset="0"/>
                        </a:rPr>
                        <a:t>règle</a:t>
                      </a:r>
                      <a:r>
                        <a:rPr lang="en-GB" sz="2400" b="0" dirty="0">
                          <a:solidFill>
                            <a:srgbClr val="0055A4"/>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200" b="1" dirty="0">
                          <a:solidFill>
                            <a:srgbClr val="0055A4"/>
                          </a:solidFill>
                          <a:latin typeface="Century Gothic" panose="020B0502020202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2400" dirty="0">
                          <a:solidFill>
                            <a:srgbClr val="0055A4"/>
                          </a:solidFill>
                          <a:latin typeface="Century Gothic" panose="020B0502020202020204" pitchFamily="34" charset="0"/>
                        </a:rPr>
                        <a:t>         a un portable.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bl>
          </a:graphicData>
        </a:graphic>
      </p:graphicFrame>
      <p:sp>
        <p:nvSpPr>
          <p:cNvPr id="22" name="Explosion 2 30">
            <a:extLst>
              <a:ext uri="{FF2B5EF4-FFF2-40B4-BE49-F238E27FC236}">
                <a16:creationId xmlns:a16="http://schemas.microsoft.com/office/drawing/2014/main" id="{E5DA07A0-9C08-4982-9B4D-7265B99B8D44}"/>
              </a:ext>
            </a:extLst>
          </p:cNvPr>
          <p:cNvSpPr>
            <a:spLocks noChangeAspect="1"/>
          </p:cNvSpPr>
          <p:nvPr/>
        </p:nvSpPr>
        <p:spPr>
          <a:xfrm rot="1587298">
            <a:off x="1113542" y="3696944"/>
            <a:ext cx="719578" cy="43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3" name="Explosion 2 31">
            <a:extLst>
              <a:ext uri="{FF2B5EF4-FFF2-40B4-BE49-F238E27FC236}">
                <a16:creationId xmlns:a16="http://schemas.microsoft.com/office/drawing/2014/main" id="{69A72D14-A2C6-4152-BEE0-8BD499EBA546}"/>
              </a:ext>
            </a:extLst>
          </p:cNvPr>
          <p:cNvSpPr>
            <a:spLocks noChangeAspect="1"/>
          </p:cNvSpPr>
          <p:nvPr/>
        </p:nvSpPr>
        <p:spPr>
          <a:xfrm rot="1587298">
            <a:off x="1094473" y="4330106"/>
            <a:ext cx="719578" cy="43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4" name="Explosion 2 32">
            <a:extLst>
              <a:ext uri="{FF2B5EF4-FFF2-40B4-BE49-F238E27FC236}">
                <a16:creationId xmlns:a16="http://schemas.microsoft.com/office/drawing/2014/main" id="{AFB1FBF9-7392-40DE-80C5-D18575963FA5}"/>
              </a:ext>
            </a:extLst>
          </p:cNvPr>
          <p:cNvSpPr>
            <a:spLocks noChangeAspect="1"/>
          </p:cNvSpPr>
          <p:nvPr/>
        </p:nvSpPr>
        <p:spPr>
          <a:xfrm rot="1587298">
            <a:off x="1075403" y="5025397"/>
            <a:ext cx="719578" cy="43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5" name="Explosion 2 34">
            <a:extLst>
              <a:ext uri="{FF2B5EF4-FFF2-40B4-BE49-F238E27FC236}">
                <a16:creationId xmlns:a16="http://schemas.microsoft.com/office/drawing/2014/main" id="{655E80B7-4A55-4050-B415-FD83FB38F9AF}"/>
              </a:ext>
            </a:extLst>
          </p:cNvPr>
          <p:cNvSpPr>
            <a:spLocks noChangeAspect="1"/>
          </p:cNvSpPr>
          <p:nvPr/>
        </p:nvSpPr>
        <p:spPr>
          <a:xfrm rot="1587298">
            <a:off x="5223222" y="3712038"/>
            <a:ext cx="719578" cy="43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6" name="Explosion 2 39">
            <a:extLst>
              <a:ext uri="{FF2B5EF4-FFF2-40B4-BE49-F238E27FC236}">
                <a16:creationId xmlns:a16="http://schemas.microsoft.com/office/drawing/2014/main" id="{7F2DCCB5-EEE1-47CC-8157-465C4616AC44}"/>
              </a:ext>
            </a:extLst>
          </p:cNvPr>
          <p:cNvSpPr>
            <a:spLocks noChangeAspect="1"/>
          </p:cNvSpPr>
          <p:nvPr/>
        </p:nvSpPr>
        <p:spPr>
          <a:xfrm rot="1587298">
            <a:off x="5223222" y="4349852"/>
            <a:ext cx="719578" cy="43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7" name="Explosion 2 40">
            <a:extLst>
              <a:ext uri="{FF2B5EF4-FFF2-40B4-BE49-F238E27FC236}">
                <a16:creationId xmlns:a16="http://schemas.microsoft.com/office/drawing/2014/main" id="{4CB7FFFC-F609-4CC3-B823-3B91FACC9994}"/>
              </a:ext>
            </a:extLst>
          </p:cNvPr>
          <p:cNvSpPr>
            <a:spLocks noChangeAspect="1"/>
          </p:cNvSpPr>
          <p:nvPr/>
        </p:nvSpPr>
        <p:spPr>
          <a:xfrm rot="1587298">
            <a:off x="5242289" y="4987666"/>
            <a:ext cx="719578" cy="43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6" name="Rounded Rectangle 46">
            <a:extLst>
              <a:ext uri="{FF2B5EF4-FFF2-40B4-BE49-F238E27FC236}">
                <a16:creationId xmlns:a16="http://schemas.microsoft.com/office/drawing/2014/main" id="{FED52EE6-DDA9-44B9-895F-0C65E58BF032}"/>
              </a:ext>
            </a:extLst>
          </p:cNvPr>
          <p:cNvSpPr/>
          <p:nvPr/>
        </p:nvSpPr>
        <p:spPr>
          <a:xfrm>
            <a:off x="10812162" y="249870"/>
            <a:ext cx="1097758"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18" name="Picture 17" descr="A close up of a logo&#10;&#10;Description automatically generated">
            <a:extLst>
              <a:ext uri="{FF2B5EF4-FFF2-40B4-BE49-F238E27FC236}">
                <a16:creationId xmlns:a16="http://schemas.microsoft.com/office/drawing/2014/main" id="{A972C18E-8233-4BEC-AA97-0465152334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04513" y="861134"/>
            <a:ext cx="1558545" cy="1558545"/>
          </a:xfrm>
          <a:prstGeom prst="rect">
            <a:avLst/>
          </a:prstGeom>
        </p:spPr>
      </p:pic>
      <p:pic>
        <p:nvPicPr>
          <p:cNvPr id="19" name="Picture 18" descr="A picture containing doll&#10;&#10;Description automatically generated">
            <a:extLst>
              <a:ext uri="{FF2B5EF4-FFF2-40B4-BE49-F238E27FC236}">
                <a16:creationId xmlns:a16="http://schemas.microsoft.com/office/drawing/2014/main" id="{0266D3A5-12FE-439F-B372-25542676A1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10435" y="649470"/>
            <a:ext cx="1881565" cy="1881565"/>
          </a:xfrm>
          <a:prstGeom prst="rect">
            <a:avLst/>
          </a:prstGeom>
        </p:spPr>
      </p:pic>
      <p:graphicFrame>
        <p:nvGraphicFramePr>
          <p:cNvPr id="3" name="Table 3">
            <a:extLst>
              <a:ext uri="{FF2B5EF4-FFF2-40B4-BE49-F238E27FC236}">
                <a16:creationId xmlns:a16="http://schemas.microsoft.com/office/drawing/2014/main" id="{F3CFF364-195F-44D4-AD0B-859DEA849F1F}"/>
              </a:ext>
            </a:extLst>
          </p:cNvPr>
          <p:cNvGraphicFramePr>
            <a:graphicFrameLocks noGrp="1"/>
          </p:cNvGraphicFramePr>
          <p:nvPr>
            <p:extLst>
              <p:ext uri="{D42A27DB-BD31-4B8C-83A1-F6EECF244321}">
                <p14:modId xmlns:p14="http://schemas.microsoft.com/office/powerpoint/2010/main" val="3064178979"/>
              </p:ext>
            </p:extLst>
          </p:nvPr>
        </p:nvGraphicFramePr>
        <p:xfrm>
          <a:off x="8866721" y="2188955"/>
          <a:ext cx="3060476" cy="3357397"/>
        </p:xfrm>
        <a:graphic>
          <a:graphicData uri="http://schemas.openxmlformats.org/drawingml/2006/table">
            <a:tbl>
              <a:tblPr firstRow="1" bandRow="1">
                <a:tableStyleId>{5940675A-B579-460E-94D1-54222C63F5DA}</a:tableStyleId>
              </a:tblPr>
              <a:tblGrid>
                <a:gridCol w="1530238">
                  <a:extLst>
                    <a:ext uri="{9D8B030D-6E8A-4147-A177-3AD203B41FA5}">
                      <a16:colId xmlns:a16="http://schemas.microsoft.com/office/drawing/2014/main" val="1322543388"/>
                    </a:ext>
                  </a:extLst>
                </a:gridCol>
                <a:gridCol w="1530238">
                  <a:extLst>
                    <a:ext uri="{9D8B030D-6E8A-4147-A177-3AD203B41FA5}">
                      <a16:colId xmlns:a16="http://schemas.microsoft.com/office/drawing/2014/main" val="2661300576"/>
                    </a:ext>
                  </a:extLst>
                </a:gridCol>
              </a:tblGrid>
              <a:tr h="661654">
                <a:tc>
                  <a:txBody>
                    <a:bodyPr/>
                    <a:lstStyle/>
                    <a:p>
                      <a:pPr algn="ctr"/>
                      <a:r>
                        <a:rPr lang="en-GB" sz="2400" b="1" dirty="0" err="1">
                          <a:solidFill>
                            <a:srgbClr val="0055A4"/>
                          </a:solidFill>
                        </a:rPr>
                        <a:t>Léa</a:t>
                      </a:r>
                      <a:endParaRPr lang="en-GB" sz="2400" b="1" dirty="0">
                        <a:solidFill>
                          <a:srgbClr val="0055A4"/>
                        </a:solidFill>
                      </a:endParaRPr>
                    </a:p>
                  </a:txBody>
                  <a:tcPr anchor="ctr"/>
                </a:tc>
                <a:tc>
                  <a:txBody>
                    <a:bodyPr/>
                    <a:lstStyle/>
                    <a:p>
                      <a:pPr algn="ctr"/>
                      <a:r>
                        <a:rPr lang="en-GB" sz="2400" b="1" dirty="0">
                          <a:solidFill>
                            <a:srgbClr val="0055A4"/>
                          </a:solidFill>
                        </a:rPr>
                        <a:t>Amir</a:t>
                      </a:r>
                    </a:p>
                  </a:txBody>
                  <a:tcPr anchor="ctr"/>
                </a:tc>
                <a:extLst>
                  <a:ext uri="{0D108BD9-81ED-4DB2-BD59-A6C34878D82A}">
                    <a16:rowId xmlns:a16="http://schemas.microsoft.com/office/drawing/2014/main" val="1352730399"/>
                  </a:ext>
                </a:extLst>
              </a:tr>
              <a:tr h="898581">
                <a:tc>
                  <a:txBody>
                    <a:bodyPr/>
                    <a:lstStyle/>
                    <a:p>
                      <a:pPr algn="ctr"/>
                      <a:endParaRPr lang="en-GB" sz="2400" dirty="0">
                        <a:solidFill>
                          <a:srgbClr val="0055A4"/>
                        </a:solidFill>
                      </a:endParaRPr>
                    </a:p>
                  </a:txBody>
                  <a:tcPr/>
                </a:tc>
                <a:tc>
                  <a:txBody>
                    <a:bodyPr/>
                    <a:lstStyle/>
                    <a:p>
                      <a:pPr algn="ctr"/>
                      <a:endParaRPr lang="en-GB" sz="2400" dirty="0">
                        <a:solidFill>
                          <a:srgbClr val="0055A4"/>
                        </a:solidFill>
                      </a:endParaRPr>
                    </a:p>
                  </a:txBody>
                  <a:tcPr/>
                </a:tc>
                <a:extLst>
                  <a:ext uri="{0D108BD9-81ED-4DB2-BD59-A6C34878D82A}">
                    <a16:rowId xmlns:a16="http://schemas.microsoft.com/office/drawing/2014/main" val="2495997393"/>
                  </a:ext>
                </a:extLst>
              </a:tr>
              <a:tr h="898581">
                <a:tc>
                  <a:txBody>
                    <a:bodyPr/>
                    <a:lstStyle/>
                    <a:p>
                      <a:pPr algn="ctr"/>
                      <a:endParaRPr lang="en-GB" sz="2400">
                        <a:solidFill>
                          <a:srgbClr val="0055A4"/>
                        </a:solidFill>
                      </a:endParaRPr>
                    </a:p>
                  </a:txBody>
                  <a:tcPr/>
                </a:tc>
                <a:tc>
                  <a:txBody>
                    <a:bodyPr/>
                    <a:lstStyle/>
                    <a:p>
                      <a:pPr algn="ctr"/>
                      <a:endParaRPr lang="en-GB" sz="2400" dirty="0">
                        <a:solidFill>
                          <a:srgbClr val="0055A4"/>
                        </a:solidFill>
                      </a:endParaRPr>
                    </a:p>
                  </a:txBody>
                  <a:tcPr/>
                </a:tc>
                <a:extLst>
                  <a:ext uri="{0D108BD9-81ED-4DB2-BD59-A6C34878D82A}">
                    <a16:rowId xmlns:a16="http://schemas.microsoft.com/office/drawing/2014/main" val="2144182264"/>
                  </a:ext>
                </a:extLst>
              </a:tr>
              <a:tr h="898581">
                <a:tc>
                  <a:txBody>
                    <a:bodyPr/>
                    <a:lstStyle/>
                    <a:p>
                      <a:pPr algn="ctr"/>
                      <a:endParaRPr lang="en-GB" sz="2400" dirty="0">
                        <a:solidFill>
                          <a:srgbClr val="0055A4"/>
                        </a:solidFill>
                      </a:endParaRPr>
                    </a:p>
                  </a:txBody>
                  <a:tcPr/>
                </a:tc>
                <a:tc>
                  <a:txBody>
                    <a:bodyPr/>
                    <a:lstStyle/>
                    <a:p>
                      <a:pPr algn="ctr"/>
                      <a:endParaRPr lang="en-GB" sz="2400" dirty="0">
                        <a:solidFill>
                          <a:srgbClr val="0055A4"/>
                        </a:solidFill>
                      </a:endParaRPr>
                    </a:p>
                  </a:txBody>
                  <a:tcPr/>
                </a:tc>
                <a:extLst>
                  <a:ext uri="{0D108BD9-81ED-4DB2-BD59-A6C34878D82A}">
                    <a16:rowId xmlns:a16="http://schemas.microsoft.com/office/drawing/2014/main" val="947963278"/>
                  </a:ext>
                </a:extLst>
              </a:tr>
            </a:tbl>
          </a:graphicData>
        </a:graphic>
      </p:graphicFrame>
      <p:sp>
        <p:nvSpPr>
          <p:cNvPr id="4" name="TextBox 3">
            <a:extLst>
              <a:ext uri="{FF2B5EF4-FFF2-40B4-BE49-F238E27FC236}">
                <a16:creationId xmlns:a16="http://schemas.microsoft.com/office/drawing/2014/main" id="{CAB29471-0D15-41F3-955D-A3D486D625B1}"/>
              </a:ext>
            </a:extLst>
          </p:cNvPr>
          <p:cNvSpPr txBox="1"/>
          <p:nvPr/>
        </p:nvSpPr>
        <p:spPr>
          <a:xfrm>
            <a:off x="9028930" y="3120956"/>
            <a:ext cx="1281506" cy="400110"/>
          </a:xfrm>
          <a:prstGeom prst="rect">
            <a:avLst/>
          </a:prstGeom>
          <a:noFill/>
        </p:spPr>
        <p:txBody>
          <a:bodyPr wrap="square" rtlCol="0">
            <a:spAutoFit/>
          </a:bodyPr>
          <a:lstStyle/>
          <a:p>
            <a:pPr algn="ctr"/>
            <a:r>
              <a:rPr lang="en-GB" sz="2000" b="1" dirty="0">
                <a:solidFill>
                  <a:srgbClr val="0055A4"/>
                </a:solidFill>
              </a:rPr>
              <a:t>a poster</a:t>
            </a:r>
          </a:p>
        </p:txBody>
      </p:sp>
      <p:sp>
        <p:nvSpPr>
          <p:cNvPr id="29" name="TextBox 28">
            <a:extLst>
              <a:ext uri="{FF2B5EF4-FFF2-40B4-BE49-F238E27FC236}">
                <a16:creationId xmlns:a16="http://schemas.microsoft.com/office/drawing/2014/main" id="{187697C1-68E2-4D82-8FED-1388483FE9C1}"/>
              </a:ext>
            </a:extLst>
          </p:cNvPr>
          <p:cNvSpPr txBox="1"/>
          <p:nvPr/>
        </p:nvSpPr>
        <p:spPr>
          <a:xfrm>
            <a:off x="10396959" y="3120956"/>
            <a:ext cx="1616761" cy="400110"/>
          </a:xfrm>
          <a:prstGeom prst="rect">
            <a:avLst/>
          </a:prstGeom>
          <a:noFill/>
        </p:spPr>
        <p:txBody>
          <a:bodyPr wrap="square" rtlCol="0">
            <a:spAutoFit/>
          </a:bodyPr>
          <a:lstStyle/>
          <a:p>
            <a:pPr algn="ctr"/>
            <a:r>
              <a:rPr lang="en-GB" sz="2000" b="1" dirty="0">
                <a:solidFill>
                  <a:srgbClr val="0055A4"/>
                </a:solidFill>
              </a:rPr>
              <a:t>a bedroom</a:t>
            </a:r>
          </a:p>
        </p:txBody>
      </p:sp>
      <p:sp>
        <p:nvSpPr>
          <p:cNvPr id="30" name="TextBox 29">
            <a:extLst>
              <a:ext uri="{FF2B5EF4-FFF2-40B4-BE49-F238E27FC236}">
                <a16:creationId xmlns:a16="http://schemas.microsoft.com/office/drawing/2014/main" id="{8825AD64-76ED-4506-B4F1-4B779D2620EC}"/>
              </a:ext>
            </a:extLst>
          </p:cNvPr>
          <p:cNvSpPr txBox="1"/>
          <p:nvPr/>
        </p:nvSpPr>
        <p:spPr>
          <a:xfrm>
            <a:off x="10564586" y="4035544"/>
            <a:ext cx="1281506" cy="400110"/>
          </a:xfrm>
          <a:prstGeom prst="rect">
            <a:avLst/>
          </a:prstGeom>
          <a:noFill/>
        </p:spPr>
        <p:txBody>
          <a:bodyPr wrap="square" rtlCol="0">
            <a:spAutoFit/>
          </a:bodyPr>
          <a:lstStyle/>
          <a:p>
            <a:pPr algn="ctr"/>
            <a:r>
              <a:rPr lang="en-GB" sz="2000" b="1" dirty="0">
                <a:solidFill>
                  <a:srgbClr val="0055A4"/>
                </a:solidFill>
              </a:rPr>
              <a:t>a ruler</a:t>
            </a:r>
          </a:p>
        </p:txBody>
      </p:sp>
      <p:sp>
        <p:nvSpPr>
          <p:cNvPr id="31" name="TextBox 30">
            <a:extLst>
              <a:ext uri="{FF2B5EF4-FFF2-40B4-BE49-F238E27FC236}">
                <a16:creationId xmlns:a16="http://schemas.microsoft.com/office/drawing/2014/main" id="{0E5DA1E9-F9EE-4CC3-86A4-EC789547DBE6}"/>
              </a:ext>
            </a:extLst>
          </p:cNvPr>
          <p:cNvSpPr txBox="1"/>
          <p:nvPr/>
        </p:nvSpPr>
        <p:spPr>
          <a:xfrm>
            <a:off x="9028930" y="4035544"/>
            <a:ext cx="1281506" cy="400110"/>
          </a:xfrm>
          <a:prstGeom prst="rect">
            <a:avLst/>
          </a:prstGeom>
          <a:noFill/>
        </p:spPr>
        <p:txBody>
          <a:bodyPr wrap="square" rtlCol="0">
            <a:spAutoFit/>
          </a:bodyPr>
          <a:lstStyle/>
          <a:p>
            <a:pPr algn="ctr"/>
            <a:r>
              <a:rPr lang="en-GB" sz="2000" b="1" dirty="0">
                <a:solidFill>
                  <a:srgbClr val="0055A4"/>
                </a:solidFill>
              </a:rPr>
              <a:t>an idea</a:t>
            </a:r>
          </a:p>
        </p:txBody>
      </p:sp>
      <p:sp>
        <p:nvSpPr>
          <p:cNvPr id="32" name="TextBox 31">
            <a:extLst>
              <a:ext uri="{FF2B5EF4-FFF2-40B4-BE49-F238E27FC236}">
                <a16:creationId xmlns:a16="http://schemas.microsoft.com/office/drawing/2014/main" id="{C265C699-18B4-4E31-AE08-9DFC663C0E35}"/>
              </a:ext>
            </a:extLst>
          </p:cNvPr>
          <p:cNvSpPr txBox="1"/>
          <p:nvPr/>
        </p:nvSpPr>
        <p:spPr>
          <a:xfrm>
            <a:off x="9049673" y="4871675"/>
            <a:ext cx="1281506" cy="400110"/>
          </a:xfrm>
          <a:prstGeom prst="rect">
            <a:avLst/>
          </a:prstGeom>
          <a:noFill/>
        </p:spPr>
        <p:txBody>
          <a:bodyPr wrap="square" rtlCol="0">
            <a:spAutoFit/>
          </a:bodyPr>
          <a:lstStyle/>
          <a:p>
            <a:pPr algn="ctr"/>
            <a:r>
              <a:rPr lang="en-GB" sz="2000" b="1" dirty="0">
                <a:solidFill>
                  <a:srgbClr val="0055A4"/>
                </a:solidFill>
              </a:rPr>
              <a:t>a thing</a:t>
            </a:r>
          </a:p>
        </p:txBody>
      </p:sp>
      <p:sp>
        <p:nvSpPr>
          <p:cNvPr id="33" name="TextBox 32">
            <a:extLst>
              <a:ext uri="{FF2B5EF4-FFF2-40B4-BE49-F238E27FC236}">
                <a16:creationId xmlns:a16="http://schemas.microsoft.com/office/drawing/2014/main" id="{3585E9F9-EE28-483D-895F-F781717A9DC6}"/>
              </a:ext>
            </a:extLst>
          </p:cNvPr>
          <p:cNvSpPr txBox="1"/>
          <p:nvPr/>
        </p:nvSpPr>
        <p:spPr>
          <a:xfrm>
            <a:off x="10543225" y="4845226"/>
            <a:ext cx="1281506" cy="400110"/>
          </a:xfrm>
          <a:prstGeom prst="rect">
            <a:avLst/>
          </a:prstGeom>
          <a:noFill/>
        </p:spPr>
        <p:txBody>
          <a:bodyPr wrap="square" rtlCol="0">
            <a:spAutoFit/>
          </a:bodyPr>
          <a:lstStyle/>
          <a:p>
            <a:pPr algn="ctr"/>
            <a:r>
              <a:rPr lang="en-GB" sz="2000" b="1" dirty="0">
                <a:solidFill>
                  <a:srgbClr val="0055A4"/>
                </a:solidFill>
              </a:rPr>
              <a:t>a phone</a:t>
            </a:r>
          </a:p>
        </p:txBody>
      </p:sp>
    </p:spTree>
    <p:extLst>
      <p:ext uri="{BB962C8B-B14F-4D97-AF65-F5344CB8AC3E}">
        <p14:creationId xmlns:p14="http://schemas.microsoft.com/office/powerpoint/2010/main" val="116337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9" grpId="0"/>
      <p:bldP spid="30" grpId="0"/>
      <p:bldP spid="31" grpId="0"/>
      <p:bldP spid="32" grpId="0"/>
      <p:bldP spid="3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1ECB9427-C75D-4E1C-BBA5-153CE6C02EC3}"/>
              </a:ext>
            </a:extLst>
          </p:cNvPr>
          <p:cNvSpPr>
            <a:spLocks noGrp="1"/>
          </p:cNvSpPr>
          <p:nvPr>
            <p:ph type="title"/>
          </p:nvPr>
        </p:nvSpPr>
        <p:spPr/>
        <p:txBody>
          <a:bodyPr>
            <a:normAutofit/>
          </a:bodyPr>
          <a:lstStyle/>
          <a:p>
            <a:r>
              <a:rPr lang="en-GB" sz="3600" dirty="0" err="1">
                <a:solidFill>
                  <a:schemeClr val="bg1"/>
                </a:solidFill>
                <a:latin typeface="Century Gothic" panose="020B0502020202020204" pitchFamily="34" charset="0"/>
              </a:rPr>
              <a:t>Écris</a:t>
            </a:r>
            <a:r>
              <a:rPr lang="en-GB" sz="3600" dirty="0">
                <a:solidFill>
                  <a:schemeClr val="bg1"/>
                </a:solidFill>
                <a:latin typeface="Century Gothic" panose="020B0502020202020204" pitchFamily="34" charset="0"/>
              </a:rPr>
              <a:t> </a:t>
            </a:r>
            <a:r>
              <a:rPr lang="en-GB" sz="3600" dirty="0" err="1">
                <a:solidFill>
                  <a:schemeClr val="bg1"/>
                </a:solidFill>
                <a:latin typeface="Century Gothic" panose="020B0502020202020204" pitchFamily="34" charset="0"/>
              </a:rPr>
              <a:t>une</a:t>
            </a:r>
            <a:r>
              <a:rPr lang="en-GB" sz="3600" dirty="0">
                <a:solidFill>
                  <a:schemeClr val="bg1"/>
                </a:solidFill>
                <a:latin typeface="Century Gothic" panose="020B0502020202020204" pitchFamily="34" charset="0"/>
              </a:rPr>
              <a:t> </a:t>
            </a:r>
            <a:r>
              <a:rPr lang="en-GB" sz="3600" dirty="0" err="1">
                <a:solidFill>
                  <a:schemeClr val="bg1"/>
                </a:solidFill>
                <a:latin typeface="Century Gothic" panose="020B0502020202020204" pitchFamily="34" charset="0"/>
              </a:rPr>
              <a:t>liste</a:t>
            </a:r>
            <a:r>
              <a:rPr lang="en-GB" sz="3600" dirty="0">
                <a:solidFill>
                  <a:schemeClr val="bg1"/>
                </a:solidFill>
                <a:latin typeface="Century Gothic" panose="020B0502020202020204" pitchFamily="34" charset="0"/>
              </a:rPr>
              <a:t> !</a:t>
            </a:r>
          </a:p>
        </p:txBody>
      </p:sp>
      <p:sp>
        <p:nvSpPr>
          <p:cNvPr id="13" name="Rounded Rectangle 46">
            <a:extLst>
              <a:ext uri="{FF2B5EF4-FFF2-40B4-BE49-F238E27FC236}">
                <a16:creationId xmlns:a16="http://schemas.microsoft.com/office/drawing/2014/main" id="{7D66B3ED-5A54-43ED-8296-29F6E1A4ACF9}"/>
              </a:ext>
            </a:extLst>
          </p:cNvPr>
          <p:cNvSpPr/>
          <p:nvPr/>
        </p:nvSpPr>
        <p:spPr>
          <a:xfrm>
            <a:off x="10639168" y="249870"/>
            <a:ext cx="1270752"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descr="A close up of a logo&#10;&#10;Description automatically generated">
            <a:extLst>
              <a:ext uri="{FF2B5EF4-FFF2-40B4-BE49-F238E27FC236}">
                <a16:creationId xmlns:a16="http://schemas.microsoft.com/office/drawing/2014/main" id="{B078E395-B1F7-4A05-B0C1-C39F80A36C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1722" y="2385664"/>
            <a:ext cx="1833339" cy="1833339"/>
          </a:xfrm>
          <a:prstGeom prst="rect">
            <a:avLst/>
          </a:prstGeom>
        </p:spPr>
      </p:pic>
      <p:pic>
        <p:nvPicPr>
          <p:cNvPr id="9" name="Picture 8" descr="A picture containing doll&#10;&#10;Description automatically generated">
            <a:extLst>
              <a:ext uri="{FF2B5EF4-FFF2-40B4-BE49-F238E27FC236}">
                <a16:creationId xmlns:a16="http://schemas.microsoft.com/office/drawing/2014/main" id="{4D123B33-BFA6-4FC3-87C3-B3C17F34D0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5191" y="2337438"/>
            <a:ext cx="1881565" cy="1881565"/>
          </a:xfrm>
          <a:prstGeom prst="rect">
            <a:avLst/>
          </a:prstGeom>
        </p:spPr>
      </p:pic>
      <p:pic>
        <p:nvPicPr>
          <p:cNvPr id="15" name="Picture 14" descr="A close up of a logo&#10;&#10;Description automatically generated">
            <a:extLst>
              <a:ext uri="{FF2B5EF4-FFF2-40B4-BE49-F238E27FC236}">
                <a16:creationId xmlns:a16="http://schemas.microsoft.com/office/drawing/2014/main" id="{52C48781-B054-41AC-8045-9890C781C0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94438" y="1736194"/>
            <a:ext cx="1833339" cy="1833339"/>
          </a:xfrm>
          <a:prstGeom prst="rect">
            <a:avLst/>
          </a:prstGeom>
        </p:spPr>
      </p:pic>
      <p:sp>
        <p:nvSpPr>
          <p:cNvPr id="4" name="Speech Bubble: Rectangle with Corners Rounded 3">
            <a:extLst>
              <a:ext uri="{FF2B5EF4-FFF2-40B4-BE49-F238E27FC236}">
                <a16:creationId xmlns:a16="http://schemas.microsoft.com/office/drawing/2014/main" id="{E73B9A13-CE87-4681-96E9-0DF601B53DB7}"/>
              </a:ext>
            </a:extLst>
          </p:cNvPr>
          <p:cNvSpPr/>
          <p:nvPr/>
        </p:nvSpPr>
        <p:spPr>
          <a:xfrm>
            <a:off x="5068253" y="1960689"/>
            <a:ext cx="2426492" cy="1497979"/>
          </a:xfrm>
          <a:prstGeom prst="wedgeRoundRectCallout">
            <a:avLst>
              <a:gd name="adj1" fmla="val 46648"/>
              <a:gd name="adj2" fmla="val 76696"/>
              <a:gd name="adj3" fmla="val 16667"/>
            </a:avLst>
          </a:prstGeom>
          <a:noFill/>
          <a:ln>
            <a:solidFill>
              <a:srgbClr val="0055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peech Bubble: Rectangle with Corners Rounded 16">
            <a:extLst>
              <a:ext uri="{FF2B5EF4-FFF2-40B4-BE49-F238E27FC236}">
                <a16:creationId xmlns:a16="http://schemas.microsoft.com/office/drawing/2014/main" id="{CD6A329A-B95D-48E5-A085-B51E1B5C1C46}"/>
              </a:ext>
            </a:extLst>
          </p:cNvPr>
          <p:cNvSpPr/>
          <p:nvPr/>
        </p:nvSpPr>
        <p:spPr>
          <a:xfrm>
            <a:off x="9378020" y="2553343"/>
            <a:ext cx="2426492" cy="1497979"/>
          </a:xfrm>
          <a:prstGeom prst="wedgeRoundRectCallout">
            <a:avLst>
              <a:gd name="adj1" fmla="val -73214"/>
              <a:gd name="adj2" fmla="val 40659"/>
              <a:gd name="adj3" fmla="val 16667"/>
            </a:avLst>
          </a:prstGeom>
          <a:noFill/>
          <a:ln>
            <a:solidFill>
              <a:srgbClr val="0055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picture containing black, darkness&#10;&#10;Description automatically generated">
            <a:extLst>
              <a:ext uri="{FF2B5EF4-FFF2-40B4-BE49-F238E27FC236}">
                <a16:creationId xmlns:a16="http://schemas.microsoft.com/office/drawing/2014/main" id="{AB3A489C-79CD-4929-ABF5-BAA196A87C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2132" y="973484"/>
            <a:ext cx="3815530" cy="5302800"/>
          </a:xfrm>
          <a:prstGeom prst="rect">
            <a:avLst/>
          </a:prstGeom>
        </p:spPr>
      </p:pic>
      <p:sp>
        <p:nvSpPr>
          <p:cNvPr id="14" name="TextBox 13">
            <a:extLst>
              <a:ext uri="{FF2B5EF4-FFF2-40B4-BE49-F238E27FC236}">
                <a16:creationId xmlns:a16="http://schemas.microsoft.com/office/drawing/2014/main" id="{948D8E31-3A91-4658-9023-B05A49B4C3E9}"/>
              </a:ext>
            </a:extLst>
          </p:cNvPr>
          <p:cNvSpPr txBox="1"/>
          <p:nvPr/>
        </p:nvSpPr>
        <p:spPr>
          <a:xfrm>
            <a:off x="5189658" y="3794028"/>
            <a:ext cx="1923329" cy="461665"/>
          </a:xfrm>
          <a:prstGeom prst="rect">
            <a:avLst/>
          </a:prstGeom>
          <a:noFill/>
        </p:spPr>
        <p:txBody>
          <a:bodyPr wrap="square" rtlCol="0">
            <a:spAutoFit/>
          </a:bodyPr>
          <a:lstStyle/>
          <a:p>
            <a:pPr algn="ctr"/>
            <a:r>
              <a:rPr lang="en-GB" sz="2400" b="1" dirty="0">
                <a:solidFill>
                  <a:srgbClr val="0055A4"/>
                </a:solidFill>
              </a:rPr>
              <a:t>a poster</a:t>
            </a:r>
          </a:p>
        </p:txBody>
      </p:sp>
      <p:sp>
        <p:nvSpPr>
          <p:cNvPr id="16" name="TextBox 15">
            <a:extLst>
              <a:ext uri="{FF2B5EF4-FFF2-40B4-BE49-F238E27FC236}">
                <a16:creationId xmlns:a16="http://schemas.microsoft.com/office/drawing/2014/main" id="{8EFE40B9-0D68-424B-9603-791412BBCC21}"/>
              </a:ext>
            </a:extLst>
          </p:cNvPr>
          <p:cNvSpPr txBox="1"/>
          <p:nvPr/>
        </p:nvSpPr>
        <p:spPr>
          <a:xfrm>
            <a:off x="9376327" y="4219003"/>
            <a:ext cx="2426492" cy="461665"/>
          </a:xfrm>
          <a:prstGeom prst="rect">
            <a:avLst/>
          </a:prstGeom>
          <a:noFill/>
        </p:spPr>
        <p:txBody>
          <a:bodyPr wrap="square" rtlCol="0">
            <a:spAutoFit/>
          </a:bodyPr>
          <a:lstStyle/>
          <a:p>
            <a:pPr algn="ctr"/>
            <a:r>
              <a:rPr lang="en-GB" sz="2400" b="1" dirty="0">
                <a:solidFill>
                  <a:srgbClr val="0055A4"/>
                </a:solidFill>
              </a:rPr>
              <a:t>a bedroom</a:t>
            </a:r>
          </a:p>
        </p:txBody>
      </p:sp>
      <p:sp>
        <p:nvSpPr>
          <p:cNvPr id="18" name="TextBox 17">
            <a:extLst>
              <a:ext uri="{FF2B5EF4-FFF2-40B4-BE49-F238E27FC236}">
                <a16:creationId xmlns:a16="http://schemas.microsoft.com/office/drawing/2014/main" id="{4ECFE362-101B-421E-B50B-90A4BE09E071}"/>
              </a:ext>
            </a:extLst>
          </p:cNvPr>
          <p:cNvSpPr txBox="1"/>
          <p:nvPr/>
        </p:nvSpPr>
        <p:spPr>
          <a:xfrm>
            <a:off x="9627908" y="4903188"/>
            <a:ext cx="1923329" cy="461665"/>
          </a:xfrm>
          <a:prstGeom prst="rect">
            <a:avLst/>
          </a:prstGeom>
          <a:noFill/>
        </p:spPr>
        <p:txBody>
          <a:bodyPr wrap="square" rtlCol="0">
            <a:spAutoFit/>
          </a:bodyPr>
          <a:lstStyle/>
          <a:p>
            <a:pPr algn="ctr"/>
            <a:r>
              <a:rPr lang="en-GB" sz="2400" b="1" dirty="0">
                <a:solidFill>
                  <a:srgbClr val="0055A4"/>
                </a:solidFill>
              </a:rPr>
              <a:t>a ruler</a:t>
            </a:r>
          </a:p>
        </p:txBody>
      </p:sp>
      <p:sp>
        <p:nvSpPr>
          <p:cNvPr id="19" name="TextBox 18">
            <a:extLst>
              <a:ext uri="{FF2B5EF4-FFF2-40B4-BE49-F238E27FC236}">
                <a16:creationId xmlns:a16="http://schemas.microsoft.com/office/drawing/2014/main" id="{0CC21535-C48C-46CB-9C87-33A3BD3D1255}"/>
              </a:ext>
            </a:extLst>
          </p:cNvPr>
          <p:cNvSpPr txBox="1"/>
          <p:nvPr/>
        </p:nvSpPr>
        <p:spPr>
          <a:xfrm>
            <a:off x="5210346" y="4441523"/>
            <a:ext cx="1923329" cy="461665"/>
          </a:xfrm>
          <a:prstGeom prst="rect">
            <a:avLst/>
          </a:prstGeom>
          <a:noFill/>
        </p:spPr>
        <p:txBody>
          <a:bodyPr wrap="square" rtlCol="0">
            <a:spAutoFit/>
          </a:bodyPr>
          <a:lstStyle/>
          <a:p>
            <a:pPr algn="ctr"/>
            <a:r>
              <a:rPr lang="en-GB" sz="2400" b="1" dirty="0">
                <a:solidFill>
                  <a:srgbClr val="0055A4"/>
                </a:solidFill>
              </a:rPr>
              <a:t>an idea</a:t>
            </a:r>
          </a:p>
        </p:txBody>
      </p:sp>
      <p:sp>
        <p:nvSpPr>
          <p:cNvPr id="20" name="TextBox 19">
            <a:extLst>
              <a:ext uri="{FF2B5EF4-FFF2-40B4-BE49-F238E27FC236}">
                <a16:creationId xmlns:a16="http://schemas.microsoft.com/office/drawing/2014/main" id="{DF789F1E-E636-4395-A38C-993E0F8DF578}"/>
              </a:ext>
            </a:extLst>
          </p:cNvPr>
          <p:cNvSpPr txBox="1"/>
          <p:nvPr/>
        </p:nvSpPr>
        <p:spPr>
          <a:xfrm>
            <a:off x="5168971" y="5142326"/>
            <a:ext cx="1923329" cy="461665"/>
          </a:xfrm>
          <a:prstGeom prst="rect">
            <a:avLst/>
          </a:prstGeom>
          <a:noFill/>
        </p:spPr>
        <p:txBody>
          <a:bodyPr wrap="square" rtlCol="0">
            <a:spAutoFit/>
          </a:bodyPr>
          <a:lstStyle/>
          <a:p>
            <a:pPr algn="ctr"/>
            <a:r>
              <a:rPr lang="en-GB" sz="2400" b="1" dirty="0">
                <a:solidFill>
                  <a:srgbClr val="0055A4"/>
                </a:solidFill>
              </a:rPr>
              <a:t>a thing</a:t>
            </a:r>
          </a:p>
        </p:txBody>
      </p:sp>
      <p:sp>
        <p:nvSpPr>
          <p:cNvPr id="21" name="TextBox 20">
            <a:extLst>
              <a:ext uri="{FF2B5EF4-FFF2-40B4-BE49-F238E27FC236}">
                <a16:creationId xmlns:a16="http://schemas.microsoft.com/office/drawing/2014/main" id="{52101B14-1A76-4AD3-B27C-8535CA5E40BF}"/>
              </a:ext>
            </a:extLst>
          </p:cNvPr>
          <p:cNvSpPr txBox="1"/>
          <p:nvPr/>
        </p:nvSpPr>
        <p:spPr>
          <a:xfrm>
            <a:off x="9669285" y="5689894"/>
            <a:ext cx="1923329" cy="461665"/>
          </a:xfrm>
          <a:prstGeom prst="rect">
            <a:avLst/>
          </a:prstGeom>
          <a:noFill/>
        </p:spPr>
        <p:txBody>
          <a:bodyPr wrap="square" rtlCol="0">
            <a:spAutoFit/>
          </a:bodyPr>
          <a:lstStyle/>
          <a:p>
            <a:pPr algn="ctr"/>
            <a:r>
              <a:rPr lang="en-GB" sz="2400" b="1" dirty="0">
                <a:solidFill>
                  <a:srgbClr val="0055A4"/>
                </a:solidFill>
              </a:rPr>
              <a:t>a phone</a:t>
            </a:r>
          </a:p>
        </p:txBody>
      </p:sp>
      <p:sp>
        <p:nvSpPr>
          <p:cNvPr id="5" name="Oval 4">
            <a:extLst>
              <a:ext uri="{FF2B5EF4-FFF2-40B4-BE49-F238E27FC236}">
                <a16:creationId xmlns:a16="http://schemas.microsoft.com/office/drawing/2014/main" id="{931961F2-3ECE-4F34-930E-A1D51603F5C8}"/>
              </a:ext>
            </a:extLst>
          </p:cNvPr>
          <p:cNvSpPr/>
          <p:nvPr/>
        </p:nvSpPr>
        <p:spPr>
          <a:xfrm>
            <a:off x="585356" y="2080584"/>
            <a:ext cx="494239" cy="491696"/>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8" name="TextBox 7">
            <a:extLst>
              <a:ext uri="{FF2B5EF4-FFF2-40B4-BE49-F238E27FC236}">
                <a16:creationId xmlns:a16="http://schemas.microsoft.com/office/drawing/2014/main" id="{5AA0DB09-57A6-49B7-9764-CF32DD9BAD65}"/>
              </a:ext>
            </a:extLst>
          </p:cNvPr>
          <p:cNvSpPr txBox="1"/>
          <p:nvPr/>
        </p:nvSpPr>
        <p:spPr>
          <a:xfrm>
            <a:off x="1117695" y="2080584"/>
            <a:ext cx="3250837" cy="461665"/>
          </a:xfrm>
          <a:prstGeom prst="rect">
            <a:avLst/>
          </a:prstGeom>
          <a:noFill/>
        </p:spPr>
        <p:txBody>
          <a:bodyPr wrap="square" rtlCol="0">
            <a:spAutoFit/>
          </a:bodyPr>
          <a:lstStyle/>
          <a:p>
            <a:r>
              <a:rPr lang="en-GB" sz="2400" dirty="0" err="1">
                <a:solidFill>
                  <a:srgbClr val="0055A4"/>
                </a:solidFill>
              </a:rPr>
              <a:t>J’ai</a:t>
            </a:r>
            <a:r>
              <a:rPr lang="en-GB" sz="2400" dirty="0">
                <a:solidFill>
                  <a:srgbClr val="0055A4"/>
                </a:solidFill>
              </a:rPr>
              <a:t> un poster.</a:t>
            </a:r>
          </a:p>
        </p:txBody>
      </p:sp>
      <p:sp>
        <p:nvSpPr>
          <p:cNvPr id="22" name="Oval 21">
            <a:extLst>
              <a:ext uri="{FF2B5EF4-FFF2-40B4-BE49-F238E27FC236}">
                <a16:creationId xmlns:a16="http://schemas.microsoft.com/office/drawing/2014/main" id="{3E55172D-EBFD-4B39-9BB1-98B472C06DD0}"/>
              </a:ext>
            </a:extLst>
          </p:cNvPr>
          <p:cNvSpPr/>
          <p:nvPr/>
        </p:nvSpPr>
        <p:spPr>
          <a:xfrm>
            <a:off x="603741" y="2709679"/>
            <a:ext cx="494239" cy="491696"/>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23" name="TextBox 22">
            <a:extLst>
              <a:ext uri="{FF2B5EF4-FFF2-40B4-BE49-F238E27FC236}">
                <a16:creationId xmlns:a16="http://schemas.microsoft.com/office/drawing/2014/main" id="{495C97A9-C451-4E62-B69C-AB83C2E9D853}"/>
              </a:ext>
            </a:extLst>
          </p:cNvPr>
          <p:cNvSpPr txBox="1"/>
          <p:nvPr/>
        </p:nvSpPr>
        <p:spPr>
          <a:xfrm>
            <a:off x="1136080" y="2709679"/>
            <a:ext cx="3250837" cy="461665"/>
          </a:xfrm>
          <a:prstGeom prst="rect">
            <a:avLst/>
          </a:prstGeom>
          <a:noFill/>
        </p:spPr>
        <p:txBody>
          <a:bodyPr wrap="square" rtlCol="0">
            <a:spAutoFit/>
          </a:bodyPr>
          <a:lstStyle/>
          <a:p>
            <a:r>
              <a:rPr lang="en-GB" sz="2400" dirty="0">
                <a:solidFill>
                  <a:srgbClr val="0055A4"/>
                </a:solidFill>
              </a:rPr>
              <a:t>Il a </a:t>
            </a:r>
            <a:r>
              <a:rPr lang="en-GB" sz="2400" dirty="0" err="1">
                <a:solidFill>
                  <a:srgbClr val="0055A4"/>
                </a:solidFill>
              </a:rPr>
              <a:t>une</a:t>
            </a:r>
            <a:r>
              <a:rPr lang="en-GB" sz="2400" dirty="0">
                <a:solidFill>
                  <a:srgbClr val="0055A4"/>
                </a:solidFill>
              </a:rPr>
              <a:t> chambre.</a:t>
            </a:r>
          </a:p>
        </p:txBody>
      </p:sp>
      <p:sp>
        <p:nvSpPr>
          <p:cNvPr id="24" name="Oval 23">
            <a:extLst>
              <a:ext uri="{FF2B5EF4-FFF2-40B4-BE49-F238E27FC236}">
                <a16:creationId xmlns:a16="http://schemas.microsoft.com/office/drawing/2014/main" id="{A7830642-714C-4458-95F1-CA83FBDB9EB2}"/>
              </a:ext>
            </a:extLst>
          </p:cNvPr>
          <p:cNvSpPr/>
          <p:nvPr/>
        </p:nvSpPr>
        <p:spPr>
          <a:xfrm>
            <a:off x="603741" y="3413218"/>
            <a:ext cx="494239" cy="491696"/>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25" name="TextBox 24">
            <a:extLst>
              <a:ext uri="{FF2B5EF4-FFF2-40B4-BE49-F238E27FC236}">
                <a16:creationId xmlns:a16="http://schemas.microsoft.com/office/drawing/2014/main" id="{1ED2C070-B41A-4FE0-A64A-56708D40B192}"/>
              </a:ext>
            </a:extLst>
          </p:cNvPr>
          <p:cNvSpPr txBox="1"/>
          <p:nvPr/>
        </p:nvSpPr>
        <p:spPr>
          <a:xfrm>
            <a:off x="1136080" y="3413218"/>
            <a:ext cx="3250837" cy="461665"/>
          </a:xfrm>
          <a:prstGeom prst="rect">
            <a:avLst/>
          </a:prstGeom>
          <a:noFill/>
        </p:spPr>
        <p:txBody>
          <a:bodyPr wrap="square" rtlCol="0">
            <a:spAutoFit/>
          </a:bodyPr>
          <a:lstStyle/>
          <a:p>
            <a:r>
              <a:rPr lang="en-GB" sz="2400" dirty="0" err="1">
                <a:solidFill>
                  <a:srgbClr val="0055A4"/>
                </a:solidFill>
              </a:rPr>
              <a:t>J’ai</a:t>
            </a:r>
            <a:r>
              <a:rPr lang="en-GB" sz="2400" dirty="0">
                <a:solidFill>
                  <a:srgbClr val="0055A4"/>
                </a:solidFill>
              </a:rPr>
              <a:t> </a:t>
            </a:r>
            <a:r>
              <a:rPr lang="en-GB" sz="2400" dirty="0" err="1">
                <a:solidFill>
                  <a:srgbClr val="0055A4"/>
                </a:solidFill>
              </a:rPr>
              <a:t>une</a:t>
            </a:r>
            <a:r>
              <a:rPr lang="en-GB" sz="2400" dirty="0">
                <a:solidFill>
                  <a:srgbClr val="0055A4"/>
                </a:solidFill>
              </a:rPr>
              <a:t> idée.</a:t>
            </a:r>
          </a:p>
        </p:txBody>
      </p:sp>
      <p:sp>
        <p:nvSpPr>
          <p:cNvPr id="26" name="Oval 25">
            <a:extLst>
              <a:ext uri="{FF2B5EF4-FFF2-40B4-BE49-F238E27FC236}">
                <a16:creationId xmlns:a16="http://schemas.microsoft.com/office/drawing/2014/main" id="{2E83432A-0B3D-4011-B761-8B8D134D2E98}"/>
              </a:ext>
            </a:extLst>
          </p:cNvPr>
          <p:cNvSpPr/>
          <p:nvPr/>
        </p:nvSpPr>
        <p:spPr>
          <a:xfrm>
            <a:off x="620191" y="4099311"/>
            <a:ext cx="494239" cy="491696"/>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27" name="TextBox 26">
            <a:extLst>
              <a:ext uri="{FF2B5EF4-FFF2-40B4-BE49-F238E27FC236}">
                <a16:creationId xmlns:a16="http://schemas.microsoft.com/office/drawing/2014/main" id="{5FD1EBD2-C109-447F-9004-6ADC75F90E7B}"/>
              </a:ext>
            </a:extLst>
          </p:cNvPr>
          <p:cNvSpPr txBox="1"/>
          <p:nvPr/>
        </p:nvSpPr>
        <p:spPr>
          <a:xfrm>
            <a:off x="1152530" y="4099311"/>
            <a:ext cx="3250837" cy="461665"/>
          </a:xfrm>
          <a:prstGeom prst="rect">
            <a:avLst/>
          </a:prstGeom>
          <a:noFill/>
        </p:spPr>
        <p:txBody>
          <a:bodyPr wrap="square" rtlCol="0">
            <a:spAutoFit/>
          </a:bodyPr>
          <a:lstStyle/>
          <a:p>
            <a:r>
              <a:rPr lang="en-GB" sz="2400" dirty="0">
                <a:solidFill>
                  <a:srgbClr val="0055A4"/>
                </a:solidFill>
              </a:rPr>
              <a:t>Il a </a:t>
            </a:r>
            <a:r>
              <a:rPr lang="en-GB" sz="2400" dirty="0" err="1">
                <a:solidFill>
                  <a:srgbClr val="0055A4"/>
                </a:solidFill>
              </a:rPr>
              <a:t>une</a:t>
            </a:r>
            <a:r>
              <a:rPr lang="en-GB" sz="2400" dirty="0">
                <a:solidFill>
                  <a:srgbClr val="0055A4"/>
                </a:solidFill>
              </a:rPr>
              <a:t> </a:t>
            </a:r>
            <a:r>
              <a:rPr lang="en-GB" sz="2400" dirty="0" err="1">
                <a:solidFill>
                  <a:srgbClr val="0055A4"/>
                </a:solidFill>
              </a:rPr>
              <a:t>règle</a:t>
            </a:r>
            <a:r>
              <a:rPr lang="en-GB" sz="2400" dirty="0">
                <a:solidFill>
                  <a:srgbClr val="0055A4"/>
                </a:solidFill>
              </a:rPr>
              <a:t>.</a:t>
            </a:r>
          </a:p>
        </p:txBody>
      </p:sp>
      <p:sp>
        <p:nvSpPr>
          <p:cNvPr id="28" name="Oval 27">
            <a:extLst>
              <a:ext uri="{FF2B5EF4-FFF2-40B4-BE49-F238E27FC236}">
                <a16:creationId xmlns:a16="http://schemas.microsoft.com/office/drawing/2014/main" id="{A320B650-2CE7-4133-B68D-E154907122F7}"/>
              </a:ext>
            </a:extLst>
          </p:cNvPr>
          <p:cNvSpPr/>
          <p:nvPr/>
        </p:nvSpPr>
        <p:spPr>
          <a:xfrm>
            <a:off x="638604" y="4818805"/>
            <a:ext cx="494239" cy="491696"/>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29" name="TextBox 28">
            <a:extLst>
              <a:ext uri="{FF2B5EF4-FFF2-40B4-BE49-F238E27FC236}">
                <a16:creationId xmlns:a16="http://schemas.microsoft.com/office/drawing/2014/main" id="{0B35AA25-1A2C-4610-B45A-DA9F90D8BFA2}"/>
              </a:ext>
            </a:extLst>
          </p:cNvPr>
          <p:cNvSpPr txBox="1"/>
          <p:nvPr/>
        </p:nvSpPr>
        <p:spPr>
          <a:xfrm>
            <a:off x="1209043" y="4818805"/>
            <a:ext cx="3250837" cy="461665"/>
          </a:xfrm>
          <a:prstGeom prst="rect">
            <a:avLst/>
          </a:prstGeom>
          <a:noFill/>
        </p:spPr>
        <p:txBody>
          <a:bodyPr wrap="square" rtlCol="0">
            <a:spAutoFit/>
          </a:bodyPr>
          <a:lstStyle/>
          <a:p>
            <a:r>
              <a:rPr lang="en-GB" sz="2400" dirty="0" err="1">
                <a:solidFill>
                  <a:srgbClr val="0055A4"/>
                </a:solidFill>
              </a:rPr>
              <a:t>J’ai</a:t>
            </a:r>
            <a:r>
              <a:rPr lang="en-GB" sz="2400" dirty="0">
                <a:solidFill>
                  <a:srgbClr val="0055A4"/>
                </a:solidFill>
              </a:rPr>
              <a:t> </a:t>
            </a:r>
            <a:r>
              <a:rPr lang="en-GB" sz="2400" dirty="0" err="1">
                <a:solidFill>
                  <a:srgbClr val="0055A4"/>
                </a:solidFill>
              </a:rPr>
              <a:t>une</a:t>
            </a:r>
            <a:r>
              <a:rPr lang="en-GB" sz="2400" dirty="0">
                <a:solidFill>
                  <a:srgbClr val="0055A4"/>
                </a:solidFill>
              </a:rPr>
              <a:t> chose.</a:t>
            </a:r>
          </a:p>
        </p:txBody>
      </p:sp>
      <p:sp>
        <p:nvSpPr>
          <p:cNvPr id="30" name="Oval 29">
            <a:extLst>
              <a:ext uri="{FF2B5EF4-FFF2-40B4-BE49-F238E27FC236}">
                <a16:creationId xmlns:a16="http://schemas.microsoft.com/office/drawing/2014/main" id="{F6D27792-0FB4-4B62-AC2A-B4065A363CED}"/>
              </a:ext>
            </a:extLst>
          </p:cNvPr>
          <p:cNvSpPr/>
          <p:nvPr/>
        </p:nvSpPr>
        <p:spPr>
          <a:xfrm>
            <a:off x="638604" y="5392820"/>
            <a:ext cx="494239" cy="491696"/>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31" name="TextBox 30">
            <a:extLst>
              <a:ext uri="{FF2B5EF4-FFF2-40B4-BE49-F238E27FC236}">
                <a16:creationId xmlns:a16="http://schemas.microsoft.com/office/drawing/2014/main" id="{ECCD639F-6CC6-4861-8B8A-E7BA9994CFE3}"/>
              </a:ext>
            </a:extLst>
          </p:cNvPr>
          <p:cNvSpPr txBox="1"/>
          <p:nvPr/>
        </p:nvSpPr>
        <p:spPr>
          <a:xfrm>
            <a:off x="1209043" y="5392820"/>
            <a:ext cx="3250837" cy="461665"/>
          </a:xfrm>
          <a:prstGeom prst="rect">
            <a:avLst/>
          </a:prstGeom>
          <a:noFill/>
        </p:spPr>
        <p:txBody>
          <a:bodyPr wrap="square" rtlCol="0">
            <a:spAutoFit/>
          </a:bodyPr>
          <a:lstStyle/>
          <a:p>
            <a:r>
              <a:rPr lang="en-GB" sz="2400" dirty="0">
                <a:solidFill>
                  <a:srgbClr val="0055A4"/>
                </a:solidFill>
              </a:rPr>
              <a:t>Il a un portable.</a:t>
            </a:r>
          </a:p>
        </p:txBody>
      </p:sp>
      <p:cxnSp>
        <p:nvCxnSpPr>
          <p:cNvPr id="32" name="Straight Arrow Connector 31">
            <a:extLst>
              <a:ext uri="{FF2B5EF4-FFF2-40B4-BE49-F238E27FC236}">
                <a16:creationId xmlns:a16="http://schemas.microsoft.com/office/drawing/2014/main" id="{2F1DDE20-68DA-4E3B-BCF9-44BF32610F15}"/>
              </a:ext>
            </a:extLst>
          </p:cNvPr>
          <p:cNvCxnSpPr>
            <a:cxnSpLocks/>
            <a:endCxn id="16" idx="1"/>
          </p:cNvCxnSpPr>
          <p:nvPr/>
        </p:nvCxnSpPr>
        <p:spPr>
          <a:xfrm>
            <a:off x="7194486" y="4270895"/>
            <a:ext cx="2181841" cy="178941"/>
          </a:xfrm>
          <a:prstGeom prst="straightConnector1">
            <a:avLst/>
          </a:prstGeom>
          <a:ln>
            <a:solidFill>
              <a:srgbClr val="EF4136"/>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3E7B5E3-8DE3-4843-BA5A-B8C1146BD1B2}"/>
              </a:ext>
            </a:extLst>
          </p:cNvPr>
          <p:cNvCxnSpPr>
            <a:cxnSpLocks/>
            <a:endCxn id="19" idx="3"/>
          </p:cNvCxnSpPr>
          <p:nvPr/>
        </p:nvCxnSpPr>
        <p:spPr>
          <a:xfrm flipH="1">
            <a:off x="7133675" y="4643978"/>
            <a:ext cx="2242652" cy="28378"/>
          </a:xfrm>
          <a:prstGeom prst="straightConnector1">
            <a:avLst/>
          </a:prstGeom>
          <a:ln>
            <a:solidFill>
              <a:srgbClr val="EF4136"/>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43BFD85E-E443-406A-91AF-29297A5F2432}"/>
              </a:ext>
            </a:extLst>
          </p:cNvPr>
          <p:cNvCxnSpPr>
            <a:cxnSpLocks/>
          </p:cNvCxnSpPr>
          <p:nvPr/>
        </p:nvCxnSpPr>
        <p:spPr>
          <a:xfrm>
            <a:off x="7173798" y="5031230"/>
            <a:ext cx="2181841" cy="178941"/>
          </a:xfrm>
          <a:prstGeom prst="straightConnector1">
            <a:avLst/>
          </a:prstGeom>
          <a:ln>
            <a:solidFill>
              <a:srgbClr val="EF4136"/>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3967FFC8-35B3-4901-896F-FFC816E5EE37}"/>
              </a:ext>
            </a:extLst>
          </p:cNvPr>
          <p:cNvCxnSpPr>
            <a:cxnSpLocks/>
          </p:cNvCxnSpPr>
          <p:nvPr/>
        </p:nvCxnSpPr>
        <p:spPr>
          <a:xfrm flipH="1">
            <a:off x="7112987" y="5404313"/>
            <a:ext cx="2242652" cy="28378"/>
          </a:xfrm>
          <a:prstGeom prst="straightConnector1">
            <a:avLst/>
          </a:prstGeom>
          <a:ln>
            <a:solidFill>
              <a:srgbClr val="EF4136"/>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E2621E1-B9D5-4605-956A-76FA8D152A24}"/>
              </a:ext>
            </a:extLst>
          </p:cNvPr>
          <p:cNvCxnSpPr>
            <a:cxnSpLocks/>
          </p:cNvCxnSpPr>
          <p:nvPr/>
        </p:nvCxnSpPr>
        <p:spPr>
          <a:xfrm>
            <a:off x="7238720" y="5732483"/>
            <a:ext cx="2181841" cy="178941"/>
          </a:xfrm>
          <a:prstGeom prst="straightConnector1">
            <a:avLst/>
          </a:prstGeom>
          <a:ln>
            <a:solidFill>
              <a:srgbClr val="EF4136"/>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09FA221E-E4BB-431F-8737-14AC830893B2}"/>
              </a:ext>
            </a:extLst>
          </p:cNvPr>
          <p:cNvSpPr txBox="1"/>
          <p:nvPr/>
        </p:nvSpPr>
        <p:spPr>
          <a:xfrm>
            <a:off x="4328486" y="192970"/>
            <a:ext cx="619125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What did </a:t>
            </a:r>
            <a:r>
              <a:rPr kumimoji="0" lang="en-GB" sz="2000" b="1" i="0" u="none" strike="noStrike" kern="1200" cap="none" spc="0" normalizeH="0" baseline="0" noProof="0" dirty="0" err="1">
                <a:ln>
                  <a:noFill/>
                </a:ln>
                <a:solidFill>
                  <a:srgbClr val="0055A4"/>
                </a:solidFill>
                <a:effectLst/>
                <a:uLnTx/>
                <a:uFillTx/>
                <a:latin typeface="Century Gothic" panose="020B0502020202020204" pitchFamily="34" charset="0"/>
                <a:ea typeface="+mn-ea"/>
                <a:cs typeface="+mn-cs"/>
              </a:rPr>
              <a:t>Léa</a:t>
            </a:r>
            <a:r>
              <a:rPr kumimoji="0" lang="en-GB" sz="2000" b="1"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 say again?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Write a list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Use the correct word for ‘a’ / ‘an’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Write ‘I have’ and ‘he has’.  </a:t>
            </a:r>
          </a:p>
        </p:txBody>
      </p:sp>
    </p:spTree>
    <p:extLst>
      <p:ext uri="{BB962C8B-B14F-4D97-AF65-F5344CB8AC3E}">
        <p14:creationId xmlns:p14="http://schemas.microsoft.com/office/powerpoint/2010/main" val="332479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P spid="25" grpId="0"/>
      <p:bldP spid="27" grpId="0"/>
      <p:bldP spid="29" grpId="0"/>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2068"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D51D38C1-A21C-4B4B-B206-910E42A55B47}"/>
              </a:ext>
            </a:extLst>
          </p:cNvPr>
          <p:cNvSpPr>
            <a:spLocks noGrp="1"/>
          </p:cNvSpPr>
          <p:nvPr>
            <p:ph type="body" sz="quarter" idx="12"/>
          </p:nvPr>
        </p:nvSpPr>
        <p:spPr>
          <a:xfrm>
            <a:off x="198075" y="5617998"/>
            <a:ext cx="4443593" cy="1154112"/>
          </a:xfrm>
        </p:spPr>
        <p:txBody>
          <a:bodyPr>
            <a:normAutofit fontScale="92500" lnSpcReduction="1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3 - Lesson 6</a:t>
            </a:r>
            <a:b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Stephen Owen / Rachel Hawkes / Ciarán Morris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a:t>
            </a:r>
            <a:r>
              <a:rPr kumimoji="0" lang="fr-FR" sz="1200" b="0" i="0" u="none" strike="noStrike" kern="1200" cap="none" spc="0" normalizeH="0" baseline="0" dirty="0">
                <a:ln>
                  <a:noFill/>
                </a:ln>
                <a:solidFill>
                  <a:prstClr val="white"/>
                </a:solidFill>
                <a:effectLst/>
                <a:uLnTx/>
                <a:uFillTx/>
                <a:latin typeface="Century Gothic" panose="020B0502020202020204" pitchFamily="34" charset="0"/>
                <a:ea typeface="+mj-ea"/>
                <a:cs typeface="+mj-cs"/>
              </a:rPr>
              <a:t>Chloé</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fr-FR" sz="1200" b="0" i="0" u="none" strike="noStrike" kern="1200" cap="none" spc="0" normalizeH="0" baseline="0" dirty="0">
                <a:ln>
                  <a:noFill/>
                </a:ln>
                <a:solidFill>
                  <a:prstClr val="white"/>
                </a:solidFill>
                <a:effectLst/>
                <a:uLnTx/>
                <a:uFillTx/>
                <a:latin typeface="Century Gothic" panose="020B0502020202020204" pitchFamily="34" charset="0"/>
                <a:ea typeface="+mj-ea"/>
                <a:cs typeface="+mj-cs"/>
              </a:rPr>
              <a:t>Motard</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endParaRPr kumimoji="0" lang="en-GB" sz="17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20.05.23</a:t>
            </a:r>
          </a:p>
          <a:p>
            <a:pPr marL="0" marR="0" lvl="0" indent="0" algn="l" defTabSz="914400" rtl="0" eaLnBrk="1" fontAlgn="auto" latinLnBrk="0" hangingPunct="1">
              <a:lnSpc>
                <a:spcPct val="90000"/>
              </a:lnSpc>
              <a:spcBef>
                <a:spcPct val="0"/>
              </a:spcBef>
              <a:spcAft>
                <a:spcPts val="0"/>
              </a:spcAft>
              <a:buClrTx/>
              <a:buSzTx/>
              <a:buFontTx/>
              <a:buNone/>
              <a:tabLst/>
              <a:defRPr/>
            </a:pPr>
            <a:endParaRPr lang="en-GB" sz="2000" dirty="0"/>
          </a:p>
        </p:txBody>
      </p:sp>
      <p:sp>
        <p:nvSpPr>
          <p:cNvPr id="4" name="Text Placeholder 3">
            <a:extLst>
              <a:ext uri="{FF2B5EF4-FFF2-40B4-BE49-F238E27FC236}">
                <a16:creationId xmlns:a16="http://schemas.microsoft.com/office/drawing/2014/main" id="{A551FD84-15C3-473B-B2AD-13A418515DD6}"/>
              </a:ext>
            </a:extLst>
          </p:cNvPr>
          <p:cNvSpPr>
            <a:spLocks noGrp="1"/>
          </p:cNvSpPr>
          <p:nvPr>
            <p:ph type="body" sz="quarter" idx="13"/>
          </p:nvPr>
        </p:nvSpPr>
        <p:spPr>
          <a:xfrm>
            <a:off x="363537" y="2587460"/>
            <a:ext cx="4864546" cy="1078848"/>
          </a:xfrm>
        </p:spPr>
        <p:txBody>
          <a:bodyPr>
            <a:normAutofit/>
          </a:bodyPr>
          <a:lstStyle/>
          <a:p>
            <a:r>
              <a:rPr lang="en-GB" dirty="0"/>
              <a:t>Indefinite articles and gender</a:t>
            </a:r>
            <a:br>
              <a:rPr lang="en-GB" dirty="0"/>
            </a:br>
            <a:r>
              <a:rPr lang="en-GB" dirty="0"/>
              <a:t>SSC [</a:t>
            </a:r>
            <a:r>
              <a:rPr lang="en-GB" dirty="0" err="1"/>
              <a:t>eau</a:t>
            </a:r>
            <a:r>
              <a:rPr lang="en-GB" dirty="0"/>
              <a:t>/au/o]</a:t>
            </a:r>
          </a:p>
        </p:txBody>
      </p:sp>
      <p:sp>
        <p:nvSpPr>
          <p:cNvPr id="5" name="Text Placeholder 4">
            <a:extLst>
              <a:ext uri="{FF2B5EF4-FFF2-40B4-BE49-F238E27FC236}">
                <a16:creationId xmlns:a16="http://schemas.microsoft.com/office/drawing/2014/main" id="{CC245816-76C7-4573-9EBD-3A738A2B1749}"/>
              </a:ext>
            </a:extLst>
          </p:cNvPr>
          <p:cNvSpPr>
            <a:spLocks noGrp="1"/>
          </p:cNvSpPr>
          <p:nvPr>
            <p:ph type="body" sz="quarter" idx="14"/>
          </p:nvPr>
        </p:nvSpPr>
        <p:spPr>
          <a:xfrm>
            <a:off x="363537" y="1952625"/>
            <a:ext cx="7970565" cy="844550"/>
          </a:xfrm>
        </p:spPr>
        <p:txBody>
          <a:bodyPr>
            <a:normAutofit/>
          </a:bodyPr>
          <a:lstStyle/>
          <a:p>
            <a:r>
              <a:rPr lang="en-GB" sz="3600" dirty="0"/>
              <a:t>Saying what people have [2]</a:t>
            </a:r>
          </a:p>
        </p:txBody>
      </p:sp>
      <p:sp>
        <p:nvSpPr>
          <p:cNvPr id="6" name="Text Placeholder 3">
            <a:extLst>
              <a:ext uri="{FF2B5EF4-FFF2-40B4-BE49-F238E27FC236}">
                <a16:creationId xmlns:a16="http://schemas.microsoft.com/office/drawing/2014/main" id="{84B56FD4-DDDF-4260-BAE6-D2ACAA805430}"/>
              </a:ext>
            </a:extLst>
          </p:cNvPr>
          <p:cNvSpPr txBox="1">
            <a:spLocks/>
          </p:cNvSpPr>
          <p:nvPr/>
        </p:nvSpPr>
        <p:spPr>
          <a:xfrm>
            <a:off x="363537" y="1108075"/>
            <a:ext cx="9079402" cy="8445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5400" b="1" kern="1200">
                <a:solidFill>
                  <a:schemeClr val="bg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000" dirty="0">
                <a:solidFill>
                  <a:prstClr val="white"/>
                </a:solidFill>
              </a:rPr>
              <a:t>Identity</a:t>
            </a:r>
            <a:r>
              <a:rPr lang="en-GB" sz="4000">
                <a:solidFill>
                  <a:prstClr val="white"/>
                </a:solidFill>
              </a:rPr>
              <a:t>: belongings</a:t>
            </a:r>
            <a:endParaRPr lang="en-GB" sz="4000" dirty="0"/>
          </a:p>
        </p:txBody>
      </p:sp>
      <p:pic>
        <p:nvPicPr>
          <p:cNvPr id="8" name="Picture 7" descr="A blue circle with a hand holding a sign&#10;&#10;Description automatically generated">
            <a:extLst>
              <a:ext uri="{FF2B5EF4-FFF2-40B4-BE49-F238E27FC236}">
                <a16:creationId xmlns:a16="http://schemas.microsoft.com/office/drawing/2014/main" id="{8E609DFF-FC6C-4AF6-8018-F78F235D323F}"/>
              </a:ext>
            </a:extLst>
          </p:cNvPr>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761044" y="4714388"/>
            <a:ext cx="2216989" cy="2071073"/>
          </a:xfrm>
          <a:prstGeom prst="rect">
            <a:avLst/>
          </a:prstGeom>
        </p:spPr>
      </p:pic>
      <p:pic>
        <p:nvPicPr>
          <p:cNvPr id="9" name="Picture 8">
            <a:extLst>
              <a:ext uri="{FF2B5EF4-FFF2-40B4-BE49-F238E27FC236}">
                <a16:creationId xmlns:a16="http://schemas.microsoft.com/office/drawing/2014/main" id="{DE6B4C8D-14F2-4DA0-AA2A-BA3BD1C4FB33}"/>
              </a:ext>
            </a:extLst>
          </p:cNvPr>
          <p:cNvPicPr>
            <a:picLocks noChangeAspect="1"/>
          </p:cNvPicPr>
          <p:nvPr/>
        </p:nvPicPr>
        <p:blipFill>
          <a:blip r:embed="rId6"/>
          <a:stretch>
            <a:fillRect/>
          </a:stretch>
        </p:blipFill>
        <p:spPr>
          <a:xfrm>
            <a:off x="8030009" y="3138435"/>
            <a:ext cx="3322608" cy="3151905"/>
          </a:xfrm>
          <a:prstGeom prst="rect">
            <a:avLst/>
          </a:prstGeom>
        </p:spPr>
      </p:pic>
    </p:spTree>
    <p:extLst>
      <p:ext uri="{BB962C8B-B14F-4D97-AF65-F5344CB8AC3E}">
        <p14:creationId xmlns:p14="http://schemas.microsoft.com/office/powerpoint/2010/main" val="2308021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79407-76D6-D74A-A653-9AD1BACC554F}"/>
              </a:ext>
            </a:extLst>
          </p:cNvPr>
          <p:cNvSpPr>
            <a:spLocks noGrp="1"/>
          </p:cNvSpPr>
          <p:nvPr>
            <p:ph type="title"/>
          </p:nvPr>
        </p:nvSpPr>
        <p:spPr>
          <a:xfrm>
            <a:off x="114303" y="-771523"/>
            <a:ext cx="2571749" cy="3429000"/>
          </a:xfrm>
        </p:spPr>
        <p:txBody>
          <a:bodyPr>
            <a:normAutofit fontScale="90000"/>
          </a:bodyPr>
          <a:lstStyle/>
          <a:p>
            <a:pPr lvl="0" algn="ctr">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e</a:t>
            </a:r>
            <a:endParaRPr lang="en-US" dirty="0"/>
          </a:p>
        </p:txBody>
      </p:sp>
      <p:sp>
        <p:nvSpPr>
          <p:cNvPr id="5" name="TextBox 4"/>
          <p:cNvSpPr txBox="1"/>
          <p:nvPr/>
        </p:nvSpPr>
        <p:spPr>
          <a:xfrm>
            <a:off x="5454415" y="1900582"/>
            <a:ext cx="1483098"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j</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t>
            </a:r>
          </a:p>
        </p:txBody>
      </p:sp>
    </p:spTree>
    <p:extLst>
      <p:ext uri="{BB962C8B-B14F-4D97-AF65-F5344CB8AC3E}">
        <p14:creationId xmlns:p14="http://schemas.microsoft.com/office/powerpoint/2010/main" val="422238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e j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CFCD0-1058-B947-98EB-8389472DC43A}"/>
              </a:ext>
            </a:extLst>
          </p:cNvPr>
          <p:cNvSpPr>
            <a:spLocks noGrp="1"/>
          </p:cNvSpPr>
          <p:nvPr>
            <p:ph type="title"/>
          </p:nvPr>
        </p:nvSpPr>
        <p:spPr>
          <a:xfrm>
            <a:off x="-51609" y="48392"/>
            <a:ext cx="10515600" cy="1325563"/>
          </a:xfrm>
        </p:spPr>
        <p:txBody>
          <a:bodyPr>
            <a:normAutofit fontScale="90000"/>
          </a:bodyPr>
          <a:lstStyle/>
          <a:p>
            <a:pPr lvl="0">
              <a:lnSpc>
                <a:spcPct val="100000"/>
              </a:lnSpc>
              <a:spcBef>
                <a:spcPts val="0"/>
              </a:spcBef>
            </a:pPr>
            <a:r>
              <a:rPr lang="en-GB" sz="24000" b="1" dirty="0">
                <a:solidFill>
                  <a:srgbClr val="115076"/>
                </a:solidFill>
                <a:latin typeface="Century Gothic" panose="020B0502020202020204" pitchFamily="34" charset="0"/>
                <a:ea typeface="+mn-ea"/>
                <a:cs typeface="Calibri" panose="020F0502020204030204" pitchFamily="34" charset="0"/>
              </a:rPr>
              <a:t>au</a:t>
            </a:r>
            <a:endParaRPr lang="en-US" dirty="0"/>
          </a:p>
        </p:txBody>
      </p:sp>
      <p:sp>
        <p:nvSpPr>
          <p:cNvPr id="3" name="TextBox 2"/>
          <p:cNvSpPr txBox="1"/>
          <p:nvPr/>
        </p:nvSpPr>
        <p:spPr>
          <a:xfrm>
            <a:off x="-51609" y="1867391"/>
            <a:ext cx="37560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[au/</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eau</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grpSp>
        <p:nvGrpSpPr>
          <p:cNvPr id="13" name="Group 12" descr="two arrow diverging with another arrow highlighting the left option"/>
          <p:cNvGrpSpPr/>
          <p:nvPr/>
        </p:nvGrpSpPr>
        <p:grpSpPr>
          <a:xfrm>
            <a:off x="4667550" y="1597513"/>
            <a:ext cx="2856900" cy="2905322"/>
            <a:chOff x="5064823" y="1196357"/>
            <a:chExt cx="2856900" cy="2905322"/>
          </a:xfrm>
        </p:grpSpPr>
        <p:pic>
          <p:nvPicPr>
            <p:cNvPr id="8" name="Picture 7" descr="two arrow diverging with another arrow highlighting the left option"/>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064823" y="1196357"/>
              <a:ext cx="2856900" cy="2905322"/>
            </a:xfrm>
            <a:prstGeom prst="rect">
              <a:avLst/>
            </a:prstGeom>
          </p:spPr>
        </p:pic>
        <p:cxnSp>
          <p:nvCxnSpPr>
            <p:cNvPr id="9" name="Straight Arrow Connector 8" descr="two arrow diverging with another arrow highlighting the left option"/>
            <p:cNvCxnSpPr/>
            <p:nvPr/>
          </p:nvCxnSpPr>
          <p:spPr>
            <a:xfrm flipH="1" flipV="1">
              <a:off x="5782215" y="2051010"/>
              <a:ext cx="627569" cy="850436"/>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401108" y="2881870"/>
              <a:ext cx="8676" cy="857516"/>
            </a:xfrm>
            <a:prstGeom prst="line">
              <a:avLst/>
            </a:prstGeom>
            <a:ln w="76200">
              <a:solidFill>
                <a:srgbClr val="FA6500"/>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1535065" y="4263529"/>
            <a:ext cx="91218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che</a:t>
            </a:r>
            <a:endParaRPr kumimoji="0" lang="en-GB" sz="12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90145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u.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4" name="au gauch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subTnLst>
                                    <p:audio>
                                      <p:cMediaNode>
                                        <p:cTn display="0" masterRel="sameClick">
                                          <p:stCondLst>
                                            <p:cond evt="begin" delay="0">
                                              <p:tn val="18"/>
                                            </p:cond>
                                          </p:stCondLst>
                                          <p:endCondLst>
                                            <p:cond evt="onStopAudio" delay="0">
                                              <p:tgtEl>
                                                <p:sldTgt/>
                                              </p:tgtEl>
                                            </p:cond>
                                          </p:endCondLst>
                                        </p:cTn>
                                        <p:tgtEl>
                                          <p:sndTgt r:embed="rId4" name="au gauch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44C3D-F86E-B644-8FDB-417514D99575}"/>
              </a:ext>
            </a:extLst>
          </p:cNvPr>
          <p:cNvSpPr>
            <a:spLocks noGrp="1"/>
          </p:cNvSpPr>
          <p:nvPr>
            <p:ph type="title"/>
          </p:nvPr>
        </p:nvSpPr>
        <p:spPr>
          <a:xfrm>
            <a:off x="0" y="0"/>
            <a:ext cx="10515600" cy="1325563"/>
          </a:xfrm>
        </p:spPr>
        <p:txBody>
          <a:bodyPr>
            <a:normAutofit fontScale="90000"/>
          </a:bodyPr>
          <a:lstStyle/>
          <a:p>
            <a:pPr lvl="0">
              <a:lnSpc>
                <a:spcPct val="100000"/>
              </a:lnSpc>
              <a:spcBef>
                <a:spcPts val="0"/>
              </a:spcBef>
            </a:pPr>
            <a:r>
              <a:rPr lang="en-GB" sz="24000" b="1" dirty="0">
                <a:solidFill>
                  <a:srgbClr val="115076"/>
                </a:solidFill>
                <a:latin typeface="Century Gothic" panose="020B0502020202020204" pitchFamily="34" charset="0"/>
                <a:ea typeface="+mn-ea"/>
                <a:cs typeface="Calibri" panose="020F0502020204030204" pitchFamily="34" charset="0"/>
              </a:rPr>
              <a:t>au</a:t>
            </a:r>
            <a:endParaRPr lang="en-US" dirty="0"/>
          </a:p>
        </p:txBody>
      </p:sp>
      <p:sp>
        <p:nvSpPr>
          <p:cNvPr id="3" name="TextBox 2"/>
          <p:cNvSpPr txBox="1"/>
          <p:nvPr/>
        </p:nvSpPr>
        <p:spPr>
          <a:xfrm>
            <a:off x="154715" y="1755351"/>
            <a:ext cx="37560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[au/</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eau</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12" name="TextBox 11"/>
          <p:cNvSpPr txBox="1"/>
          <p:nvPr/>
        </p:nvSpPr>
        <p:spPr>
          <a:xfrm>
            <a:off x="1535065" y="2503067"/>
            <a:ext cx="91218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che</a:t>
            </a:r>
            <a:endParaRPr kumimoji="0" lang="en-GB" sz="12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422521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u.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4" name="au gauch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CFCD0-1058-B947-98EB-8389472DC43A}"/>
              </a:ext>
            </a:extLst>
          </p:cNvPr>
          <p:cNvSpPr>
            <a:spLocks noGrp="1"/>
          </p:cNvSpPr>
          <p:nvPr>
            <p:ph type="title"/>
          </p:nvPr>
        </p:nvSpPr>
        <p:spPr>
          <a:xfrm>
            <a:off x="108776" y="-7303"/>
            <a:ext cx="10515600" cy="1325563"/>
          </a:xfrm>
        </p:spPr>
        <p:txBody>
          <a:bodyPr>
            <a:normAutofit fontScale="90000"/>
          </a:bodyPr>
          <a:lstStyle/>
          <a:p>
            <a:pPr lvl="0">
              <a:lnSpc>
                <a:spcPct val="100000"/>
              </a:lnSpc>
              <a:spcBef>
                <a:spcPts val="0"/>
              </a:spcBef>
            </a:pPr>
            <a:r>
              <a:rPr lang="en-GB" sz="24000" b="1" dirty="0">
                <a:solidFill>
                  <a:srgbClr val="115076"/>
                </a:solidFill>
                <a:latin typeface="Century Gothic" panose="020B0502020202020204" pitchFamily="34" charset="0"/>
                <a:ea typeface="+mn-ea"/>
                <a:cs typeface="Calibri" panose="020F0502020204030204" pitchFamily="34" charset="0"/>
              </a:rPr>
              <a:t>au</a:t>
            </a:r>
            <a:endParaRPr lang="en-US" dirty="0"/>
          </a:p>
        </p:txBody>
      </p:sp>
      <p:sp>
        <p:nvSpPr>
          <p:cNvPr id="3" name="TextBox 2"/>
          <p:cNvSpPr txBox="1"/>
          <p:nvPr/>
        </p:nvSpPr>
        <p:spPr>
          <a:xfrm>
            <a:off x="108776" y="1694412"/>
            <a:ext cx="37560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[au/</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eau</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grpSp>
        <p:nvGrpSpPr>
          <p:cNvPr id="13" name="Group 12" descr="two arrow diverging with another arrow highlighting the left option"/>
          <p:cNvGrpSpPr/>
          <p:nvPr/>
        </p:nvGrpSpPr>
        <p:grpSpPr>
          <a:xfrm>
            <a:off x="4667550" y="1597513"/>
            <a:ext cx="2856900" cy="2905322"/>
            <a:chOff x="5064823" y="1196357"/>
            <a:chExt cx="2856900" cy="2905322"/>
          </a:xfrm>
        </p:grpSpPr>
        <p:pic>
          <p:nvPicPr>
            <p:cNvPr id="8" name="Picture 7" descr="two arrow diverging with another arrow highlighting the left option"/>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064823" y="1196357"/>
              <a:ext cx="2856900" cy="2905322"/>
            </a:xfrm>
            <a:prstGeom prst="rect">
              <a:avLst/>
            </a:prstGeom>
          </p:spPr>
        </p:pic>
        <p:cxnSp>
          <p:nvCxnSpPr>
            <p:cNvPr id="9" name="Straight Arrow Connector 8" descr="two arrow diverging with another arrow highlighting the left option"/>
            <p:cNvCxnSpPr/>
            <p:nvPr/>
          </p:nvCxnSpPr>
          <p:spPr>
            <a:xfrm flipH="1" flipV="1">
              <a:off x="5782215" y="2051010"/>
              <a:ext cx="627569" cy="850436"/>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401108" y="2881870"/>
              <a:ext cx="8676" cy="857516"/>
            </a:xfrm>
            <a:prstGeom prst="line">
              <a:avLst/>
            </a:prstGeom>
            <a:ln w="76200">
              <a:solidFill>
                <a:srgbClr val="FA6500"/>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1535065" y="4263529"/>
            <a:ext cx="91218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che</a:t>
            </a:r>
            <a:endParaRPr kumimoji="0" lang="en-GB" sz="12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94415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783645" y="-39201"/>
            <a:ext cx="10515600" cy="1089116"/>
          </a:xfrm>
        </p:spPr>
        <p:txBody>
          <a:bodyPr>
            <a:normAutofit fontScale="90000"/>
          </a:bodyPr>
          <a:lstStyle/>
          <a:p>
            <a:pPr algn="ctr"/>
            <a:r>
              <a:rPr lang="en-GB" sz="13300" b="1" dirty="0">
                <a:solidFill>
                  <a:srgbClr val="115076"/>
                </a:solidFill>
                <a:cs typeface="Calibri" panose="020F0502020204030204" pitchFamily="34" charset="0"/>
              </a:rPr>
              <a:t>au</a:t>
            </a:r>
            <a:endParaRPr lang="en-GB" dirty="0"/>
          </a:p>
        </p:txBody>
      </p:sp>
      <p:sp>
        <p:nvSpPr>
          <p:cNvPr id="25" name="TextBox 24"/>
          <p:cNvSpPr txBox="1"/>
          <p:nvPr/>
        </p:nvSpPr>
        <p:spPr>
          <a:xfrm>
            <a:off x="4216400" y="979154"/>
            <a:ext cx="37560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eau</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2" name="Rounded Rectangle 1" descr="rectangle"/>
          <p:cNvSpPr/>
          <p:nvPr/>
        </p:nvSpPr>
        <p:spPr>
          <a:xfrm>
            <a:off x="4278804" y="1553279"/>
            <a:ext cx="3634392" cy="343339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35" name="Group 34" descr="split arrow pointing to the left"/>
          <p:cNvGrpSpPr/>
          <p:nvPr/>
        </p:nvGrpSpPr>
        <p:grpSpPr>
          <a:xfrm>
            <a:off x="5174520" y="1873069"/>
            <a:ext cx="1862415" cy="2037271"/>
            <a:chOff x="5075098" y="1923905"/>
            <a:chExt cx="2089010" cy="2124417"/>
          </a:xfrm>
        </p:grpSpPr>
        <p:pic>
          <p:nvPicPr>
            <p:cNvPr id="10" name="Picture 9" descr="split arrow pointing to the left"/>
            <p:cNvPicPr>
              <a:picLocks noChangeAspect="1"/>
            </p:cNvPicPr>
            <p:nvPr/>
          </p:nvPicPr>
          <p:blipFill>
            <a:blip r:embed="rId10"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075098" y="1923905"/>
              <a:ext cx="2089010" cy="2124417"/>
            </a:xfrm>
            <a:prstGeom prst="rect">
              <a:avLst/>
            </a:prstGeom>
          </p:spPr>
        </p:pic>
        <p:cxnSp>
          <p:nvCxnSpPr>
            <p:cNvPr id="27" name="Straight Arrow Connector 26"/>
            <p:cNvCxnSpPr/>
            <p:nvPr/>
          </p:nvCxnSpPr>
          <p:spPr>
            <a:xfrm flipH="1" flipV="1">
              <a:off x="5478705" y="2406836"/>
              <a:ext cx="627569" cy="850436"/>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096000" y="3227951"/>
              <a:ext cx="23603" cy="627029"/>
            </a:xfrm>
            <a:prstGeom prst="line">
              <a:avLst/>
            </a:prstGeom>
            <a:ln w="76200">
              <a:solidFill>
                <a:srgbClr val="FA6500"/>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4364783" y="3855617"/>
            <a:ext cx="34624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che</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32004" y="527794"/>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x</a:t>
            </a:r>
          </a:p>
        </p:txBody>
      </p:sp>
      <p:pic>
        <p:nvPicPr>
          <p:cNvPr id="8" name="Picture 7" descr="red cross"/>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24237" y="1553279"/>
            <a:ext cx="1422921" cy="1622770"/>
          </a:xfrm>
          <a:prstGeom prst="rect">
            <a:avLst/>
          </a:prstGeom>
        </p:spPr>
      </p:pic>
      <p:sp>
        <p:nvSpPr>
          <p:cNvPr id="18" name="TextBox 17"/>
          <p:cNvSpPr txBox="1"/>
          <p:nvPr/>
        </p:nvSpPr>
        <p:spPr>
          <a:xfrm>
            <a:off x="208638" y="3453355"/>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eau</a:t>
            </a:r>
          </a:p>
        </p:txBody>
      </p:sp>
      <p:pic>
        <p:nvPicPr>
          <p:cNvPr id="5" name="Picture 4" descr="beautiful day with a su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82900" y="4330143"/>
            <a:ext cx="1725425" cy="1820262"/>
          </a:xfrm>
          <a:prstGeom prst="rect">
            <a:avLst/>
          </a:prstGeom>
        </p:spPr>
      </p:pic>
      <p:sp>
        <p:nvSpPr>
          <p:cNvPr id="15" name="TextBox 14"/>
          <p:cNvSpPr txBox="1"/>
          <p:nvPr/>
        </p:nvSpPr>
        <p:spPr>
          <a:xfrm>
            <a:off x="4579145" y="4881131"/>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ssi</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5166636" y="5630726"/>
            <a:ext cx="18556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[also]</a:t>
            </a:r>
          </a:p>
        </p:txBody>
      </p:sp>
      <p:sp>
        <p:nvSpPr>
          <p:cNvPr id="20" name="TextBox 19"/>
          <p:cNvSpPr txBox="1"/>
          <p:nvPr/>
        </p:nvSpPr>
        <p:spPr>
          <a:xfrm>
            <a:off x="8635793" y="432512"/>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bat</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eau</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1" name="TextBox 20"/>
          <p:cNvSpPr txBox="1"/>
          <p:nvPr/>
        </p:nvSpPr>
        <p:spPr>
          <a:xfrm>
            <a:off x="7890595" y="352803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eau</a:t>
            </a:r>
          </a:p>
        </p:txBody>
      </p:sp>
      <p:pic>
        <p:nvPicPr>
          <p:cNvPr id="9" name="Picture 8" descr="water droplet"/>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87166" y="4398074"/>
            <a:ext cx="1109142" cy="1633364"/>
          </a:xfrm>
          <a:prstGeom prst="rect">
            <a:avLst/>
          </a:prstGeom>
        </p:spPr>
      </p:pic>
      <p:pic>
        <p:nvPicPr>
          <p:cNvPr id="1026" name="Picture 2" descr="boat">
            <a:extLst>
              <a:ext uri="{FF2B5EF4-FFF2-40B4-BE49-F238E27FC236}">
                <a16:creationId xmlns:a16="http://schemas.microsoft.com/office/drawing/2014/main" id="{442F1DCE-75C6-4F5D-8613-8637978A21D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12547" y="1570597"/>
            <a:ext cx="2857500" cy="1362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30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au.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subTnLst>
                                    <p:audio>
                                      <p:cMediaNode>
                                        <p:cTn display="0" masterRel="sameClick">
                                          <p:stCondLst>
                                            <p:cond evt="begin" delay="0">
                                              <p:tn val="13"/>
                                            </p:cond>
                                          </p:stCondLst>
                                          <p:endCondLst>
                                            <p:cond evt="onStopAudio" delay="0">
                                              <p:tgtEl>
                                                <p:sldTgt/>
                                              </p:tgtEl>
                                            </p:cond>
                                          </p:endCondLst>
                                        </p:cTn>
                                        <p:tgtEl>
                                          <p:sndTgt r:embed="rId4" name="gauche.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subTnLst>
                                    <p:audio>
                                      <p:cMediaNode>
                                        <p:cTn display="0" masterRel="sameClick">
                                          <p:stCondLst>
                                            <p:cond evt="begin" delay="0">
                                              <p:tn val="19"/>
                                            </p:cond>
                                          </p:stCondLst>
                                          <p:endCondLst>
                                            <p:cond evt="onStopAudio" delay="0">
                                              <p:tgtEl>
                                                <p:sldTgt/>
                                              </p:tgtEl>
                                            </p:cond>
                                          </p:endCondLst>
                                        </p:cTn>
                                        <p:tgtEl>
                                          <p:sndTgt r:embed="rId5" name="au gauche.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subTnLst>
                                    <p:audio>
                                      <p:cMediaNode>
                                        <p:cTn display="0" masterRel="sameClick">
                                          <p:stCondLst>
                                            <p:cond evt="begin" delay="0">
                                              <p:tn val="24"/>
                                            </p:cond>
                                          </p:stCondLst>
                                          <p:endCondLst>
                                            <p:cond evt="onStopAudio" delay="0">
                                              <p:tgtEl>
                                                <p:sldTgt/>
                                              </p:tgtEl>
                                            </p:cond>
                                          </p:endCondLst>
                                        </p:cTn>
                                        <p:tgtEl>
                                          <p:sndTgt r:embed="rId6" name="au faux.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6" name="au faux.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subTnLst>
                                    <p:audio>
                                      <p:cMediaNode>
                                        <p:cTn display="0" masterRel="sameClick">
                                          <p:stCondLst>
                                            <p:cond evt="begin" delay="0">
                                              <p:tn val="34"/>
                                            </p:cond>
                                          </p:stCondLst>
                                          <p:endCondLst>
                                            <p:cond evt="onStopAudio" delay="0">
                                              <p:tgtEl>
                                                <p:sldTgt/>
                                              </p:tgtEl>
                                            </p:cond>
                                          </p:endCondLst>
                                        </p:cTn>
                                        <p:tgtEl>
                                          <p:sndTgt r:embed="rId7" name="au bateau.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26"/>
                                        </p:tgtEl>
                                        <p:attrNameLst>
                                          <p:attrName>style.visibility</p:attrName>
                                        </p:attrNameLst>
                                      </p:cBhvr>
                                      <p:to>
                                        <p:strVal val="visible"/>
                                      </p:to>
                                    </p:set>
                                    <p:animEffect transition="in" filter="fade">
                                      <p:cBhvr>
                                        <p:cTn id="41" dur="500"/>
                                        <p:tgtEl>
                                          <p:spTgt spid="1026"/>
                                        </p:tgtEl>
                                      </p:cBhvr>
                                    </p:animEffect>
                                  </p:childTnLst>
                                  <p:subTnLst>
                                    <p:audio>
                                      <p:cMediaNode>
                                        <p:cTn display="0" masterRel="sameClick">
                                          <p:stCondLst>
                                            <p:cond evt="begin" delay="0">
                                              <p:tn val="39"/>
                                            </p:cond>
                                          </p:stCondLst>
                                          <p:endCondLst>
                                            <p:cond evt="onStopAudio" delay="0">
                                              <p:tgtEl>
                                                <p:sldTgt/>
                                              </p:tgtEl>
                                            </p:cond>
                                          </p:endCondLst>
                                        </p:cTn>
                                        <p:tgtEl>
                                          <p:sndTgt r:embed="rId7" name="au bateau.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subTnLst>
                                    <p:audio>
                                      <p:cMediaNode>
                                        <p:cTn display="0" masterRel="sameClick">
                                          <p:stCondLst>
                                            <p:cond evt="begin" delay="0">
                                              <p:tn val="44"/>
                                            </p:cond>
                                          </p:stCondLst>
                                          <p:endCondLst>
                                            <p:cond evt="onStopAudio" delay="0">
                                              <p:tgtEl>
                                                <p:sldTgt/>
                                              </p:tgtEl>
                                            </p:cond>
                                          </p:endCondLst>
                                        </p:cTn>
                                        <p:tgtEl>
                                          <p:sndTgt r:embed="rId8" name="au beau.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subTnLst>
                                    <p:audio>
                                      <p:cMediaNode>
                                        <p:cTn display="0" masterRel="sameClick">
                                          <p:stCondLst>
                                            <p:cond evt="begin" delay="0">
                                              <p:tn val="49"/>
                                            </p:cond>
                                          </p:stCondLst>
                                          <p:endCondLst>
                                            <p:cond evt="onStopAudio" delay="0">
                                              <p:tgtEl>
                                                <p:sldTgt/>
                                              </p:tgtEl>
                                            </p:cond>
                                          </p:endCondLst>
                                        </p:cTn>
                                        <p:tgtEl>
                                          <p:sndTgt r:embed="rId8" name="au beau.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subTnLst>
                                    <p:audio>
                                      <p:cMediaNode>
                                        <p:cTn display="0" masterRel="sameClick">
                                          <p:stCondLst>
                                            <p:cond evt="begin" delay="0">
                                              <p:tn val="54"/>
                                            </p:cond>
                                          </p:stCondLst>
                                          <p:endCondLst>
                                            <p:cond evt="onStopAudio" delay="0">
                                              <p:tgtEl>
                                                <p:sldTgt/>
                                              </p:tgtEl>
                                            </p:cond>
                                          </p:endCondLst>
                                        </p:cTn>
                                        <p:tgtEl>
                                          <p:sndTgt r:embed="rId9" name="au aussi.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500"/>
                                        <p:tgtEl>
                                          <p:spTgt spid="6"/>
                                        </p:tgtEl>
                                      </p:cBhvr>
                                    </p:animEffect>
                                  </p:childTnLst>
                                  <p:subTnLst>
                                    <p:audio>
                                      <p:cMediaNode>
                                        <p:cTn display="0" masterRel="sameClick">
                                          <p:stCondLst>
                                            <p:cond evt="begin" delay="0">
                                              <p:tn val="59"/>
                                            </p:cond>
                                          </p:stCondLst>
                                          <p:endCondLst>
                                            <p:cond evt="onStopAudio" delay="0">
                                              <p:tgtEl>
                                                <p:sldTgt/>
                                              </p:tgtEl>
                                            </p:cond>
                                          </p:endCondLst>
                                        </p:cTn>
                                        <p:tgtEl>
                                          <p:sndTgt r:embed="rId9" name="au aussi.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subTnLst>
                                    <p:audio>
                                      <p:cMediaNode>
                                        <p:cTn display="0" masterRel="sameClick">
                                          <p:stCondLst>
                                            <p:cond evt="begin" delay="0">
                                              <p:tn val="64"/>
                                            </p:cond>
                                          </p:stCondLst>
                                          <p:endCondLst>
                                            <p:cond evt="onStopAudio" delay="0">
                                              <p:tgtEl>
                                                <p:sldTgt/>
                                              </p:tgtEl>
                                            </p:cond>
                                          </p:endCondLst>
                                        </p:cTn>
                                        <p:tgtEl>
                                          <p:sndTgt r:embed="rId3" name="au.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fade">
                                      <p:cBhvr>
                                        <p:cTn id="71" dur="500"/>
                                        <p:tgtEl>
                                          <p:spTgt spid="9"/>
                                        </p:tgtEl>
                                      </p:cBhvr>
                                    </p:animEffect>
                                  </p:childTnLst>
                                  <p:subTnLst>
                                    <p:audio>
                                      <p:cMediaNode>
                                        <p:cTn display="0" masterRel="sameClick">
                                          <p:stCondLst>
                                            <p:cond evt="begin" delay="0">
                                              <p:tn val="69"/>
                                            </p:cond>
                                          </p:stCondLst>
                                          <p:endCondLst>
                                            <p:cond evt="onStopAudio" delay="0">
                                              <p:tgtEl>
                                                <p:sldTgt/>
                                              </p:tgtEl>
                                            </p:cond>
                                          </p:endCondLst>
                                        </p:cTn>
                                        <p:tgtEl>
                                          <p:sndTgt r:embed="rId3" name="a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p:bldP spid="2" grpId="0" animBg="1"/>
      <p:bldP spid="12" grpId="0"/>
      <p:bldP spid="7" grpId="0"/>
      <p:bldP spid="18" grpId="0"/>
      <p:bldP spid="15" grpId="0"/>
      <p:bldP spid="6" grpId="0"/>
      <p:bldP spid="20" grpId="0"/>
      <p:bldP spid="2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79792" y="61027"/>
            <a:ext cx="10515600" cy="914468"/>
          </a:xfrm>
        </p:spPr>
        <p:txBody>
          <a:bodyPr>
            <a:normAutofit fontScale="90000"/>
          </a:bodyPr>
          <a:lstStyle/>
          <a:p>
            <a:pPr algn="ctr"/>
            <a:r>
              <a:rPr lang="en-GB" sz="13300" b="1" dirty="0">
                <a:solidFill>
                  <a:srgbClr val="115076"/>
                </a:solidFill>
                <a:cs typeface="Calibri" panose="020F0502020204030204" pitchFamily="34" charset="0"/>
              </a:rPr>
              <a:t>au</a:t>
            </a:r>
            <a:endParaRPr lang="en-GB" dirty="0"/>
          </a:p>
        </p:txBody>
      </p:sp>
      <p:sp>
        <p:nvSpPr>
          <p:cNvPr id="25" name="TextBox 24"/>
          <p:cNvSpPr txBox="1"/>
          <p:nvPr/>
        </p:nvSpPr>
        <p:spPr>
          <a:xfrm>
            <a:off x="4216400" y="979154"/>
            <a:ext cx="37560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eau</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2" name="Rounded Rectangle 1" descr="rectangle"/>
          <p:cNvSpPr/>
          <p:nvPr/>
        </p:nvSpPr>
        <p:spPr>
          <a:xfrm>
            <a:off x="4278804" y="1553279"/>
            <a:ext cx="3634392" cy="343339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11" name="Group 10" descr="split arrow pointing to the left">
            <a:extLst>
              <a:ext uri="{FF2B5EF4-FFF2-40B4-BE49-F238E27FC236}">
                <a16:creationId xmlns:a16="http://schemas.microsoft.com/office/drawing/2014/main" id="{F2C52D34-C7D0-2041-BEFB-8BC38045F7F2}"/>
              </a:ext>
            </a:extLst>
          </p:cNvPr>
          <p:cNvGrpSpPr/>
          <p:nvPr/>
        </p:nvGrpSpPr>
        <p:grpSpPr>
          <a:xfrm>
            <a:off x="5174520" y="1873069"/>
            <a:ext cx="1862415" cy="2037271"/>
            <a:chOff x="5075098" y="1923905"/>
            <a:chExt cx="2089010" cy="2124417"/>
          </a:xfrm>
        </p:grpSpPr>
        <p:pic>
          <p:nvPicPr>
            <p:cNvPr id="13" name="Picture 12" descr="split arrow pointing to the left">
              <a:extLst>
                <a:ext uri="{FF2B5EF4-FFF2-40B4-BE49-F238E27FC236}">
                  <a16:creationId xmlns:a16="http://schemas.microsoft.com/office/drawing/2014/main" id="{4494FF4A-6933-6C40-B116-6704106B59E2}"/>
                </a:ext>
              </a:extLst>
            </p:cNvPr>
            <p:cNvPicPr>
              <a:picLocks noChangeAspect="1"/>
            </p:cNvPicPr>
            <p:nvPr/>
          </p:nvPicPr>
          <p:blipFill>
            <a:blip r:embed="rId9"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075098" y="1923905"/>
              <a:ext cx="2089010" cy="2124417"/>
            </a:xfrm>
            <a:prstGeom prst="rect">
              <a:avLst/>
            </a:prstGeom>
          </p:spPr>
        </p:pic>
        <p:cxnSp>
          <p:nvCxnSpPr>
            <p:cNvPr id="14" name="Straight Arrow Connector 13">
              <a:extLst>
                <a:ext uri="{FF2B5EF4-FFF2-40B4-BE49-F238E27FC236}">
                  <a16:creationId xmlns:a16="http://schemas.microsoft.com/office/drawing/2014/main" id="{6D1C969B-4820-4241-BF26-782C7C4DDE63}"/>
                </a:ext>
              </a:extLst>
            </p:cNvPr>
            <p:cNvCxnSpPr/>
            <p:nvPr/>
          </p:nvCxnSpPr>
          <p:spPr>
            <a:xfrm flipH="1" flipV="1">
              <a:off x="5478705" y="2406836"/>
              <a:ext cx="627569" cy="850436"/>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53D5507-C951-744E-A74F-6258A02F9E74}"/>
                </a:ext>
              </a:extLst>
            </p:cNvPr>
            <p:cNvCxnSpPr/>
            <p:nvPr/>
          </p:nvCxnSpPr>
          <p:spPr>
            <a:xfrm>
              <a:off x="6096000" y="3227951"/>
              <a:ext cx="23603" cy="627029"/>
            </a:xfrm>
            <a:prstGeom prst="line">
              <a:avLst/>
            </a:prstGeom>
            <a:ln w="76200">
              <a:solidFill>
                <a:srgbClr val="FA6500"/>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4364783" y="3855617"/>
            <a:ext cx="34624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che</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32004" y="527794"/>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x</a:t>
            </a:r>
          </a:p>
        </p:txBody>
      </p:sp>
      <p:sp>
        <p:nvSpPr>
          <p:cNvPr id="18" name="TextBox 17"/>
          <p:cNvSpPr txBox="1"/>
          <p:nvPr/>
        </p:nvSpPr>
        <p:spPr>
          <a:xfrm>
            <a:off x="208638" y="3453355"/>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eau</a:t>
            </a:r>
          </a:p>
        </p:txBody>
      </p:sp>
      <p:sp>
        <p:nvSpPr>
          <p:cNvPr id="15" name="TextBox 14"/>
          <p:cNvSpPr txBox="1"/>
          <p:nvPr/>
        </p:nvSpPr>
        <p:spPr>
          <a:xfrm>
            <a:off x="4579145" y="4881131"/>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ssi</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1" name="TextBox 20"/>
          <p:cNvSpPr txBox="1"/>
          <p:nvPr/>
        </p:nvSpPr>
        <p:spPr>
          <a:xfrm>
            <a:off x="7890595" y="352803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eau</a:t>
            </a:r>
          </a:p>
        </p:txBody>
      </p:sp>
      <p:sp>
        <p:nvSpPr>
          <p:cNvPr id="17" name="TextBox 16">
            <a:extLst>
              <a:ext uri="{FF2B5EF4-FFF2-40B4-BE49-F238E27FC236}">
                <a16:creationId xmlns:a16="http://schemas.microsoft.com/office/drawing/2014/main" id="{D2C9A365-606E-4813-826E-B9FE079EB8D2}"/>
              </a:ext>
            </a:extLst>
          </p:cNvPr>
          <p:cNvSpPr txBox="1"/>
          <p:nvPr/>
        </p:nvSpPr>
        <p:spPr>
          <a:xfrm>
            <a:off x="8635793" y="432512"/>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bat</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eau</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26861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au.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subTnLst>
                                    <p:audio>
                                      <p:cMediaNode>
                                        <p:cTn display="0" masterRel="sameClick">
                                          <p:stCondLst>
                                            <p:cond evt="begin" delay="0">
                                              <p:tn val="19"/>
                                            </p:cond>
                                          </p:stCondLst>
                                          <p:endCondLst>
                                            <p:cond evt="onStopAudio" delay="0">
                                              <p:tgtEl>
                                                <p:sldTgt/>
                                              </p:tgtEl>
                                            </p:cond>
                                          </p:endCondLst>
                                        </p:cTn>
                                        <p:tgtEl>
                                          <p:sndTgt r:embed="rId4" name="au gauche.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subTnLst>
                                    <p:audio>
                                      <p:cMediaNode>
                                        <p:cTn display="0" masterRel="sameClick">
                                          <p:stCondLst>
                                            <p:cond evt="begin" delay="0">
                                              <p:tn val="24"/>
                                            </p:cond>
                                          </p:stCondLst>
                                          <p:endCondLst>
                                            <p:cond evt="onStopAudio" delay="0">
                                              <p:tgtEl>
                                                <p:sldTgt/>
                                              </p:tgtEl>
                                            </p:cond>
                                          </p:endCondLst>
                                        </p:cTn>
                                        <p:tgtEl>
                                          <p:sndTgt r:embed="rId5" name="au faux.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subTnLst>
                                    <p:audio>
                                      <p:cMediaNode>
                                        <p:cTn display="0" masterRel="sameClick">
                                          <p:stCondLst>
                                            <p:cond evt="begin" delay="0">
                                              <p:tn val="29"/>
                                            </p:cond>
                                          </p:stCondLst>
                                          <p:endCondLst>
                                            <p:cond evt="onStopAudio" delay="0">
                                              <p:tgtEl>
                                                <p:sldTgt/>
                                              </p:tgtEl>
                                            </p:cond>
                                          </p:endCondLst>
                                        </p:cTn>
                                        <p:tgtEl>
                                          <p:sndTgt r:embed="rId6" name="au bateau.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subTnLst>
                                    <p:audio>
                                      <p:cMediaNode>
                                        <p:cTn display="0" masterRel="sameClick">
                                          <p:stCondLst>
                                            <p:cond evt="begin" delay="0">
                                              <p:tn val="34"/>
                                            </p:cond>
                                          </p:stCondLst>
                                          <p:endCondLst>
                                            <p:cond evt="onStopAudio" delay="0">
                                              <p:tgtEl>
                                                <p:sldTgt/>
                                              </p:tgtEl>
                                            </p:cond>
                                          </p:endCondLst>
                                        </p:cTn>
                                        <p:tgtEl>
                                          <p:sndTgt r:embed="rId7" name="au beau.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subTnLst>
                                    <p:audio>
                                      <p:cMediaNode>
                                        <p:cTn display="0" masterRel="sameClick">
                                          <p:stCondLst>
                                            <p:cond evt="begin" delay="0">
                                              <p:tn val="39"/>
                                            </p:cond>
                                          </p:stCondLst>
                                          <p:endCondLst>
                                            <p:cond evt="onStopAudio" delay="0">
                                              <p:tgtEl>
                                                <p:sldTgt/>
                                              </p:tgtEl>
                                            </p:cond>
                                          </p:endCondLst>
                                        </p:cTn>
                                        <p:tgtEl>
                                          <p:sndTgt r:embed="rId8" name="au aussi.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subTnLst>
                                    <p:audio>
                                      <p:cMediaNode>
                                        <p:cTn display="0" masterRel="sameClick">
                                          <p:stCondLst>
                                            <p:cond evt="begin" delay="0">
                                              <p:tn val="44"/>
                                            </p:cond>
                                          </p:stCondLst>
                                          <p:endCondLst>
                                            <p:cond evt="onStopAudio" delay="0">
                                              <p:tgtEl>
                                                <p:sldTgt/>
                                              </p:tgtEl>
                                            </p:cond>
                                          </p:endCondLst>
                                        </p:cTn>
                                        <p:tgtEl>
                                          <p:sndTgt r:embed="rId3" name="a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P spid="2" grpId="0" animBg="1"/>
      <p:bldP spid="12" grpId="0"/>
      <p:bldP spid="7" grpId="0"/>
      <p:bldP spid="18" grpId="0"/>
      <p:bldP spid="15" grpId="0"/>
      <p:bldP spid="21" grpId="0"/>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79792" y="61027"/>
            <a:ext cx="10515600" cy="914468"/>
          </a:xfrm>
        </p:spPr>
        <p:txBody>
          <a:bodyPr>
            <a:normAutofit fontScale="90000"/>
          </a:bodyPr>
          <a:lstStyle/>
          <a:p>
            <a:pPr algn="ctr"/>
            <a:r>
              <a:rPr lang="en-GB" sz="13300" b="1" dirty="0">
                <a:solidFill>
                  <a:srgbClr val="115076"/>
                </a:solidFill>
                <a:cs typeface="Calibri" panose="020F0502020204030204" pitchFamily="34" charset="0"/>
              </a:rPr>
              <a:t>au</a:t>
            </a:r>
            <a:endParaRPr lang="en-GB" dirty="0"/>
          </a:p>
        </p:txBody>
      </p:sp>
      <p:sp>
        <p:nvSpPr>
          <p:cNvPr id="25" name="TextBox 24"/>
          <p:cNvSpPr txBox="1"/>
          <p:nvPr/>
        </p:nvSpPr>
        <p:spPr>
          <a:xfrm>
            <a:off x="4216400" y="979154"/>
            <a:ext cx="37560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eau</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grpSp>
        <p:nvGrpSpPr>
          <p:cNvPr id="11" name="Group 10" descr="split arrow pointing to the left">
            <a:extLst>
              <a:ext uri="{FF2B5EF4-FFF2-40B4-BE49-F238E27FC236}">
                <a16:creationId xmlns:a16="http://schemas.microsoft.com/office/drawing/2014/main" id="{F2C52D34-C7D0-2041-BEFB-8BC38045F7F2}"/>
              </a:ext>
            </a:extLst>
          </p:cNvPr>
          <p:cNvGrpSpPr/>
          <p:nvPr/>
        </p:nvGrpSpPr>
        <p:grpSpPr>
          <a:xfrm>
            <a:off x="5174520" y="1873069"/>
            <a:ext cx="1862415" cy="2037271"/>
            <a:chOff x="5075098" y="1923905"/>
            <a:chExt cx="2089010" cy="2124417"/>
          </a:xfrm>
        </p:grpSpPr>
        <p:pic>
          <p:nvPicPr>
            <p:cNvPr id="13" name="Picture 12" descr="split arrow pointing to the left">
              <a:extLst>
                <a:ext uri="{FF2B5EF4-FFF2-40B4-BE49-F238E27FC236}">
                  <a16:creationId xmlns:a16="http://schemas.microsoft.com/office/drawing/2014/main" id="{4494FF4A-6933-6C40-B116-6704106B59E2}"/>
                </a:ext>
              </a:extLst>
            </p:cNvPr>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075098" y="1923905"/>
              <a:ext cx="2089010" cy="2124417"/>
            </a:xfrm>
            <a:prstGeom prst="rect">
              <a:avLst/>
            </a:prstGeom>
          </p:spPr>
        </p:pic>
        <p:cxnSp>
          <p:nvCxnSpPr>
            <p:cNvPr id="14" name="Straight Arrow Connector 13">
              <a:extLst>
                <a:ext uri="{FF2B5EF4-FFF2-40B4-BE49-F238E27FC236}">
                  <a16:creationId xmlns:a16="http://schemas.microsoft.com/office/drawing/2014/main" id="{6D1C969B-4820-4241-BF26-782C7C4DDE63}"/>
                </a:ext>
              </a:extLst>
            </p:cNvPr>
            <p:cNvCxnSpPr/>
            <p:nvPr/>
          </p:nvCxnSpPr>
          <p:spPr>
            <a:xfrm flipH="1" flipV="1">
              <a:off x="5478705" y="2406836"/>
              <a:ext cx="627569" cy="850436"/>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53D5507-C951-744E-A74F-6258A02F9E74}"/>
                </a:ext>
              </a:extLst>
            </p:cNvPr>
            <p:cNvCxnSpPr/>
            <p:nvPr/>
          </p:nvCxnSpPr>
          <p:spPr>
            <a:xfrm>
              <a:off x="6096000" y="3227951"/>
              <a:ext cx="23603" cy="627029"/>
            </a:xfrm>
            <a:prstGeom prst="line">
              <a:avLst/>
            </a:prstGeom>
            <a:ln w="76200">
              <a:solidFill>
                <a:srgbClr val="FA6500"/>
              </a:solidFill>
            </a:ln>
          </p:spPr>
          <p:style>
            <a:lnRef idx="1">
              <a:schemeClr val="accent1"/>
            </a:lnRef>
            <a:fillRef idx="0">
              <a:schemeClr val="accent1"/>
            </a:fillRef>
            <a:effectRef idx="0">
              <a:schemeClr val="accent1"/>
            </a:effectRef>
            <a:fontRef idx="minor">
              <a:schemeClr val="tx1"/>
            </a:fontRef>
          </p:style>
        </p:cxnSp>
      </p:grpSp>
      <p:sp>
        <p:nvSpPr>
          <p:cNvPr id="2" name="Rounded Rectangle 1" descr="rectangle"/>
          <p:cNvSpPr/>
          <p:nvPr/>
        </p:nvSpPr>
        <p:spPr>
          <a:xfrm>
            <a:off x="4278804" y="1553279"/>
            <a:ext cx="3634392" cy="343339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p:cNvSpPr txBox="1"/>
          <p:nvPr/>
        </p:nvSpPr>
        <p:spPr>
          <a:xfrm>
            <a:off x="4364783" y="3855617"/>
            <a:ext cx="34624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che</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32004" y="527794"/>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x</a:t>
            </a:r>
          </a:p>
        </p:txBody>
      </p:sp>
      <p:sp>
        <p:nvSpPr>
          <p:cNvPr id="18" name="TextBox 17"/>
          <p:cNvSpPr txBox="1"/>
          <p:nvPr/>
        </p:nvSpPr>
        <p:spPr>
          <a:xfrm>
            <a:off x="208638" y="3453355"/>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eau</a:t>
            </a:r>
          </a:p>
        </p:txBody>
      </p:sp>
      <p:sp>
        <p:nvSpPr>
          <p:cNvPr id="15" name="TextBox 14"/>
          <p:cNvSpPr txBox="1"/>
          <p:nvPr/>
        </p:nvSpPr>
        <p:spPr>
          <a:xfrm>
            <a:off x="4579145" y="4881131"/>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ssi</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1" name="TextBox 20"/>
          <p:cNvSpPr txBox="1"/>
          <p:nvPr/>
        </p:nvSpPr>
        <p:spPr>
          <a:xfrm>
            <a:off x="7890595" y="352803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eau</a:t>
            </a:r>
          </a:p>
        </p:txBody>
      </p:sp>
      <p:sp>
        <p:nvSpPr>
          <p:cNvPr id="17" name="TextBox 16">
            <a:extLst>
              <a:ext uri="{FF2B5EF4-FFF2-40B4-BE49-F238E27FC236}">
                <a16:creationId xmlns:a16="http://schemas.microsoft.com/office/drawing/2014/main" id="{40087C27-526A-4871-A458-682C3FF3F7E8}"/>
              </a:ext>
            </a:extLst>
          </p:cNvPr>
          <p:cNvSpPr txBox="1"/>
          <p:nvPr/>
        </p:nvSpPr>
        <p:spPr>
          <a:xfrm>
            <a:off x="8635793" y="432512"/>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bat</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eau</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19726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P spid="2" grpId="0" animBg="1"/>
      <p:bldP spid="12" grpId="0"/>
      <p:bldP spid="7" grpId="0"/>
      <p:bldP spid="18" grpId="0"/>
      <p:bldP spid="15" grpId="0"/>
      <p:bldP spid="21" grpId="0"/>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6"/>
          <p:cNvGraphicFramePr>
            <a:graphicFrameLocks noGrp="1"/>
          </p:cNvGraphicFramePr>
          <p:nvPr>
            <p:extLst>
              <p:ext uri="{D42A27DB-BD31-4B8C-83A1-F6EECF244321}">
                <p14:modId xmlns:p14="http://schemas.microsoft.com/office/powerpoint/2010/main" val="4280446802"/>
              </p:ext>
            </p:extLst>
          </p:nvPr>
        </p:nvGraphicFramePr>
        <p:xfrm>
          <a:off x="731443" y="1745480"/>
          <a:ext cx="10729113" cy="3840480"/>
        </p:xfrm>
        <a:graphic>
          <a:graphicData uri="http://schemas.openxmlformats.org/drawingml/2006/table">
            <a:tbl>
              <a:tblPr firstRow="1" bandRow="1">
                <a:tableStyleId>{5C22544A-7EE6-4342-B048-85BDC9FD1C3A}</a:tableStyleId>
              </a:tblPr>
              <a:tblGrid>
                <a:gridCol w="851171">
                  <a:extLst>
                    <a:ext uri="{9D8B030D-6E8A-4147-A177-3AD203B41FA5}">
                      <a16:colId xmlns:a16="http://schemas.microsoft.com/office/drawing/2014/main" val="615763476"/>
                    </a:ext>
                  </a:extLst>
                </a:gridCol>
                <a:gridCol w="1182823">
                  <a:extLst>
                    <a:ext uri="{9D8B030D-6E8A-4147-A177-3AD203B41FA5}">
                      <a16:colId xmlns:a16="http://schemas.microsoft.com/office/drawing/2014/main" val="1524867187"/>
                    </a:ext>
                  </a:extLst>
                </a:gridCol>
                <a:gridCol w="8695119">
                  <a:extLst>
                    <a:ext uri="{9D8B030D-6E8A-4147-A177-3AD203B41FA5}">
                      <a16:colId xmlns:a16="http://schemas.microsoft.com/office/drawing/2014/main" val="713444903"/>
                    </a:ext>
                  </a:extLst>
                </a:gridCol>
              </a:tblGrid>
              <a:tr h="593034">
                <a:tc rowSpan="2">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8679953"/>
                  </a:ext>
                </a:extLst>
              </a:tr>
              <a:tr h="593034">
                <a:tc vMerge="1">
                  <a:txBody>
                    <a:bodyPr/>
                    <a:lstStyle/>
                    <a:p>
                      <a:endParaRPr lang="en-GB"/>
                    </a:p>
                  </a:txBody>
                  <a:tcPr/>
                </a:tc>
                <a:tc vMerge="1">
                  <a:txBody>
                    <a:bodyPr/>
                    <a:lstStyle/>
                    <a:p>
                      <a:endParaRPr lang="en-GB"/>
                    </a:p>
                  </a:txBody>
                  <a:tcPr/>
                </a:tc>
                <a:tc>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93034">
                <a:tc rowSpan="2">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9350070"/>
                  </a:ext>
                </a:extLst>
              </a:tr>
              <a:tr h="593034">
                <a:tc vMerge="1">
                  <a:txBody>
                    <a:bodyPr/>
                    <a:lstStyle/>
                    <a:p>
                      <a:endParaRPr lang="en-GB"/>
                    </a:p>
                  </a:txBody>
                  <a:tcPr/>
                </a:tc>
                <a:tc vMerge="1">
                  <a:txBody>
                    <a:bodyPr/>
                    <a:lstStyle/>
                    <a:p>
                      <a:endParaRPr lang="en-GB"/>
                    </a:p>
                  </a:txBody>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93034">
                <a:tc rowSpan="2">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endParaRPr lang="en-GB" sz="36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3867994"/>
                  </a:ext>
                </a:extLst>
              </a:tr>
              <a:tr h="593034">
                <a:tc vMerge="1">
                  <a:txBody>
                    <a:bodyPr/>
                    <a:lstStyle/>
                    <a:p>
                      <a:endParaRPr lang="en-GB"/>
                    </a:p>
                  </a:txBody>
                  <a:tcPr/>
                </a:tc>
                <a:tc vMerge="1">
                  <a:txBody>
                    <a:bodyPr/>
                    <a:lstStyle/>
                    <a:p>
                      <a:endParaRPr lang="en-GB"/>
                    </a:p>
                  </a:txBody>
                  <a:tcPr/>
                </a:tc>
                <a:tc>
                  <a:txBody>
                    <a:bodyPr/>
                    <a:lstStyle/>
                    <a:p>
                      <a:endParaRPr lang="en-GB" sz="3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26" name="Action Button: Custom 16">
            <a:hlinkClick r:id="" action="ppaction://noaction" highlightClick="1">
              <a:snd r:embed="rId3" name="35-1.wav"/>
            </a:hlinkClick>
            <a:extLst>
              <a:ext uri="{FF2B5EF4-FFF2-40B4-BE49-F238E27FC236}">
                <a16:creationId xmlns:a16="http://schemas.microsoft.com/office/drawing/2014/main" id="{00B3E4C1-DFF4-46C3-8013-784275E7AA6B}"/>
              </a:ext>
            </a:extLst>
          </p:cNvPr>
          <p:cNvSpPr/>
          <p:nvPr/>
        </p:nvSpPr>
        <p:spPr>
          <a:xfrm>
            <a:off x="876507" y="2111688"/>
            <a:ext cx="561600" cy="562584"/>
          </a:xfrm>
          <a:prstGeom prst="actionButtonBlank">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7" name="Action Button: Custom 16">
            <a:hlinkClick r:id="" action="ppaction://noaction" highlightClick="1">
              <a:snd r:embed="rId4" name="35-2.wav"/>
            </a:hlinkClick>
            <a:extLst>
              <a:ext uri="{FF2B5EF4-FFF2-40B4-BE49-F238E27FC236}">
                <a16:creationId xmlns:a16="http://schemas.microsoft.com/office/drawing/2014/main" id="{5B92A95F-523A-4E36-B65E-94DAE9FBB368}"/>
              </a:ext>
            </a:extLst>
          </p:cNvPr>
          <p:cNvSpPr/>
          <p:nvPr/>
        </p:nvSpPr>
        <p:spPr>
          <a:xfrm>
            <a:off x="870862" y="3373842"/>
            <a:ext cx="561600" cy="562584"/>
          </a:xfrm>
          <a:prstGeom prst="actionButtonBlank">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 name="TextBox 3"/>
          <p:cNvSpPr txBox="1"/>
          <p:nvPr/>
        </p:nvSpPr>
        <p:spPr>
          <a:xfrm>
            <a:off x="2809551" y="1726201"/>
            <a:ext cx="8866524" cy="584775"/>
          </a:xfrm>
          <a:prstGeom prst="rect">
            <a:avLst/>
          </a:prstGeom>
          <a:noFill/>
        </p:spPr>
        <p:txBody>
          <a:bodyPr wrap="square" rtlCol="0">
            <a:spAutoFit/>
          </a:bodyPr>
          <a:lstStyle/>
          <a:p>
            <a:r>
              <a:rPr lang="en-GB" sz="3200" dirty="0">
                <a:solidFill>
                  <a:srgbClr val="0055A4"/>
                </a:solidFill>
                <a:latin typeface="Century Gothic" panose="020B0502020202020204" pitchFamily="34" charset="0"/>
              </a:rPr>
              <a:t>Les faux </a:t>
            </a:r>
            <a:r>
              <a:rPr lang="en-GB" sz="3200" dirty="0" err="1">
                <a:solidFill>
                  <a:srgbClr val="0055A4"/>
                </a:solidFill>
                <a:latin typeface="Century Gothic" panose="020B0502020202020204" pitchFamily="34" charset="0"/>
              </a:rPr>
              <a:t>animaux</a:t>
            </a:r>
            <a:r>
              <a:rPr lang="en-GB" sz="3200" dirty="0">
                <a:solidFill>
                  <a:srgbClr val="0055A4"/>
                </a:solidFill>
                <a:latin typeface="Century Gothic" panose="020B0502020202020204" pitchFamily="34" charset="0"/>
              </a:rPr>
              <a:t> </a:t>
            </a:r>
            <a:r>
              <a:rPr lang="en-GB" sz="3200" dirty="0" err="1">
                <a:solidFill>
                  <a:srgbClr val="0055A4"/>
                </a:solidFill>
                <a:latin typeface="Century Gothic" panose="020B0502020202020204" pitchFamily="34" charset="0"/>
              </a:rPr>
              <a:t>sont</a:t>
            </a:r>
            <a:r>
              <a:rPr lang="en-GB" sz="3200" dirty="0">
                <a:solidFill>
                  <a:srgbClr val="0055A4"/>
                </a:solidFill>
                <a:latin typeface="Century Gothic" panose="020B0502020202020204" pitchFamily="34" charset="0"/>
              </a:rPr>
              <a:t> à gauche.</a:t>
            </a:r>
          </a:p>
        </p:txBody>
      </p:sp>
      <p:sp>
        <p:nvSpPr>
          <p:cNvPr id="34" name="TextBox 33"/>
          <p:cNvSpPr txBox="1"/>
          <p:nvPr/>
        </p:nvSpPr>
        <p:spPr>
          <a:xfrm>
            <a:off x="2826063" y="3083378"/>
            <a:ext cx="8866524" cy="584775"/>
          </a:xfrm>
          <a:prstGeom prst="rect">
            <a:avLst/>
          </a:prstGeom>
          <a:noFill/>
        </p:spPr>
        <p:txBody>
          <a:bodyPr wrap="square" rtlCol="0">
            <a:spAutoFit/>
          </a:bodyPr>
          <a:lstStyle/>
          <a:p>
            <a:r>
              <a:rPr lang="en-GB" sz="3200" dirty="0">
                <a:solidFill>
                  <a:srgbClr val="0055A4"/>
                </a:solidFill>
                <a:latin typeface="Century Gothic" panose="020B0502020202020204" pitchFamily="34" charset="0"/>
              </a:rPr>
              <a:t>Le bateau </a:t>
            </a:r>
            <a:r>
              <a:rPr lang="en-GB" sz="3200" dirty="0" err="1">
                <a:solidFill>
                  <a:srgbClr val="0055A4"/>
                </a:solidFill>
                <a:latin typeface="Century Gothic" panose="020B0502020202020204" pitchFamily="34" charset="0"/>
              </a:rPr>
              <a:t>est</a:t>
            </a:r>
            <a:r>
              <a:rPr lang="en-GB" sz="3200" dirty="0">
                <a:solidFill>
                  <a:srgbClr val="0055A4"/>
                </a:solidFill>
                <a:latin typeface="Century Gothic" panose="020B0502020202020204" pitchFamily="34" charset="0"/>
              </a:rPr>
              <a:t> sur </a:t>
            </a:r>
            <a:r>
              <a:rPr lang="en-GB" sz="3200" dirty="0" err="1">
                <a:solidFill>
                  <a:srgbClr val="0055A4"/>
                </a:solidFill>
                <a:latin typeface="Century Gothic" panose="020B0502020202020204" pitchFamily="34" charset="0"/>
              </a:rPr>
              <a:t>l’eau</a:t>
            </a:r>
            <a:r>
              <a:rPr lang="en-GB" sz="3200" dirty="0">
                <a:solidFill>
                  <a:srgbClr val="0055A4"/>
                </a:solidFill>
                <a:latin typeface="Century Gothic" panose="020B0502020202020204" pitchFamily="34" charset="0"/>
              </a:rPr>
              <a:t>.</a:t>
            </a:r>
          </a:p>
        </p:txBody>
      </p:sp>
      <p:pic>
        <p:nvPicPr>
          <p:cNvPr id="41"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5">
            <a:alphaModFix/>
          </a:blip>
          <a:srcRect/>
          <a:stretch/>
        </p:blipFill>
        <p:spPr>
          <a:xfrm>
            <a:off x="1794713" y="3463448"/>
            <a:ext cx="407846" cy="517521"/>
          </a:xfrm>
          <a:prstGeom prst="rect">
            <a:avLst/>
          </a:prstGeom>
          <a:noFill/>
          <a:ln>
            <a:noFill/>
          </a:ln>
        </p:spPr>
      </p:pic>
      <p:pic>
        <p:nvPicPr>
          <p:cNvPr id="42"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5">
            <a:alphaModFix/>
          </a:blip>
          <a:srcRect/>
          <a:stretch/>
        </p:blipFill>
        <p:spPr>
          <a:xfrm>
            <a:off x="2074836" y="3463449"/>
            <a:ext cx="407846" cy="517521"/>
          </a:xfrm>
          <a:prstGeom prst="rect">
            <a:avLst/>
          </a:prstGeom>
          <a:noFill/>
          <a:ln>
            <a:noFill/>
          </a:ln>
        </p:spPr>
      </p:pic>
      <p:pic>
        <p:nvPicPr>
          <p:cNvPr id="49"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5">
            <a:alphaModFix/>
          </a:blip>
          <a:srcRect/>
          <a:stretch/>
        </p:blipFill>
        <p:spPr>
          <a:xfrm>
            <a:off x="1706029" y="2105027"/>
            <a:ext cx="407846" cy="517521"/>
          </a:xfrm>
          <a:prstGeom prst="rect">
            <a:avLst/>
          </a:prstGeom>
          <a:noFill/>
          <a:ln>
            <a:noFill/>
          </a:ln>
        </p:spPr>
      </p:pic>
      <p:pic>
        <p:nvPicPr>
          <p:cNvPr id="50"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5">
            <a:alphaModFix/>
          </a:blip>
          <a:srcRect/>
          <a:stretch/>
        </p:blipFill>
        <p:spPr>
          <a:xfrm>
            <a:off x="1964132" y="2125198"/>
            <a:ext cx="407846" cy="517521"/>
          </a:xfrm>
          <a:prstGeom prst="rect">
            <a:avLst/>
          </a:prstGeom>
          <a:noFill/>
          <a:ln>
            <a:noFill/>
          </a:ln>
        </p:spPr>
      </p:pic>
      <p:pic>
        <p:nvPicPr>
          <p:cNvPr id="51"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5">
            <a:alphaModFix/>
          </a:blip>
          <a:srcRect/>
          <a:stretch/>
        </p:blipFill>
        <p:spPr>
          <a:xfrm>
            <a:off x="2301232" y="2105028"/>
            <a:ext cx="407846" cy="517521"/>
          </a:xfrm>
          <a:prstGeom prst="rect">
            <a:avLst/>
          </a:prstGeom>
          <a:noFill/>
          <a:ln>
            <a:noFill/>
          </a:ln>
        </p:spPr>
      </p:pic>
      <p:sp>
        <p:nvSpPr>
          <p:cNvPr id="30" name="TextBox 29"/>
          <p:cNvSpPr txBox="1"/>
          <p:nvPr/>
        </p:nvSpPr>
        <p:spPr>
          <a:xfrm>
            <a:off x="2826063" y="2432436"/>
            <a:ext cx="8866524" cy="523220"/>
          </a:xfrm>
          <a:prstGeom prst="rect">
            <a:avLst/>
          </a:prstGeom>
          <a:noFill/>
        </p:spPr>
        <p:txBody>
          <a:bodyPr wrap="square" rtlCol="0">
            <a:spAutoFit/>
          </a:bodyPr>
          <a:lstStyle/>
          <a:p>
            <a:r>
              <a:rPr lang="en-GB" sz="2800" dirty="0">
                <a:solidFill>
                  <a:srgbClr val="EF4136"/>
                </a:solidFill>
                <a:latin typeface="Century Gothic" panose="020B0502020202020204" pitchFamily="34" charset="0"/>
              </a:rPr>
              <a:t>The fake animals are on the left.</a:t>
            </a:r>
          </a:p>
        </p:txBody>
      </p:sp>
      <p:sp>
        <p:nvSpPr>
          <p:cNvPr id="7" name="Oval 6"/>
          <p:cNvSpPr/>
          <p:nvPr/>
        </p:nvSpPr>
        <p:spPr>
          <a:xfrm>
            <a:off x="3684698" y="1835523"/>
            <a:ext cx="647700" cy="475453"/>
          </a:xfrm>
          <a:prstGeom prst="ellipse">
            <a:avLst/>
          </a:prstGeom>
          <a:noFill/>
          <a:ln>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p:cNvSpPr/>
          <p:nvPr/>
        </p:nvSpPr>
        <p:spPr>
          <a:xfrm>
            <a:off x="5518849" y="1835522"/>
            <a:ext cx="647700" cy="475453"/>
          </a:xfrm>
          <a:prstGeom prst="ellipse">
            <a:avLst/>
          </a:prstGeom>
          <a:noFill/>
          <a:ln>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p:cNvSpPr/>
          <p:nvPr/>
        </p:nvSpPr>
        <p:spPr>
          <a:xfrm>
            <a:off x="7920807" y="1835521"/>
            <a:ext cx="647700" cy="475453"/>
          </a:xfrm>
          <a:prstGeom prst="ellipse">
            <a:avLst/>
          </a:prstGeom>
          <a:noFill/>
          <a:ln>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p:cNvSpPr/>
          <p:nvPr/>
        </p:nvSpPr>
        <p:spPr>
          <a:xfrm>
            <a:off x="4109204" y="3150602"/>
            <a:ext cx="936196" cy="475453"/>
          </a:xfrm>
          <a:prstGeom prst="ellipse">
            <a:avLst/>
          </a:prstGeom>
          <a:noFill/>
          <a:ln>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p:nvSpPr>
        <p:spPr>
          <a:xfrm>
            <a:off x="6562077" y="3172776"/>
            <a:ext cx="883784" cy="475453"/>
          </a:xfrm>
          <a:prstGeom prst="ellipse">
            <a:avLst/>
          </a:prstGeom>
          <a:noFill/>
          <a:ln>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itle 3">
            <a:extLst>
              <a:ext uri="{FF2B5EF4-FFF2-40B4-BE49-F238E27FC236}">
                <a16:creationId xmlns:a16="http://schemas.microsoft.com/office/drawing/2014/main" id="{E28F59BA-4F85-4242-BB46-B9A1F8EC45CF}"/>
              </a:ext>
            </a:extLst>
          </p:cNvPr>
          <p:cNvSpPr>
            <a:spLocks noGrp="1"/>
          </p:cNvSpPr>
          <p:nvPr>
            <p:ph type="title"/>
          </p:nvPr>
        </p:nvSpPr>
        <p:spPr>
          <a:xfrm>
            <a:off x="-11232" y="233057"/>
            <a:ext cx="6573309" cy="647577"/>
          </a:xfrm>
        </p:spPr>
        <p:txBody>
          <a:bodyPr anchor="ctr">
            <a:normAutofit/>
          </a:bodyPr>
          <a:lstStyle/>
          <a:p>
            <a:r>
              <a:rPr lang="en-GB" sz="3600" b="1" dirty="0" err="1">
                <a:solidFill>
                  <a:schemeClr val="bg1"/>
                </a:solidFill>
              </a:rPr>
              <a:t>Phonétique</a:t>
            </a:r>
            <a:r>
              <a:rPr lang="en-GB" sz="3600" b="1" dirty="0">
                <a:solidFill>
                  <a:schemeClr val="bg1"/>
                </a:solidFill>
              </a:rPr>
              <a:t> – </a:t>
            </a:r>
            <a:r>
              <a:rPr lang="en-GB" sz="3600" b="1" dirty="0" err="1">
                <a:solidFill>
                  <a:schemeClr val="bg1"/>
                </a:solidFill>
              </a:rPr>
              <a:t>c’est</a:t>
            </a:r>
            <a:r>
              <a:rPr lang="en-GB" sz="3600" b="1" dirty="0">
                <a:solidFill>
                  <a:schemeClr val="bg1"/>
                </a:solidFill>
              </a:rPr>
              <a:t> [au] ?  </a:t>
            </a:r>
          </a:p>
        </p:txBody>
      </p:sp>
      <p:sp>
        <p:nvSpPr>
          <p:cNvPr id="61" name="Rounded Rectangle 46">
            <a:extLst>
              <a:ext uri="{FF2B5EF4-FFF2-40B4-BE49-F238E27FC236}">
                <a16:creationId xmlns:a16="http://schemas.microsoft.com/office/drawing/2014/main" id="{66528AE1-E6A3-47EC-9879-393DB7200EAB}"/>
              </a:ext>
            </a:extLst>
          </p:cNvPr>
          <p:cNvSpPr/>
          <p:nvPr/>
        </p:nvSpPr>
        <p:spPr>
          <a:xfrm>
            <a:off x="10277475" y="249869"/>
            <a:ext cx="1632445" cy="400919"/>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2" name="Google Shape;459;p16" descr="http://www.clker.com/cliparts/j/p/l/D/8/K/green-tick-md.png">
            <a:extLst>
              <a:ext uri="{FF2B5EF4-FFF2-40B4-BE49-F238E27FC236}">
                <a16:creationId xmlns:a16="http://schemas.microsoft.com/office/drawing/2014/main" id="{91E8B249-0543-4142-8643-C3616F380AA4}"/>
              </a:ext>
            </a:extLst>
          </p:cNvPr>
          <p:cNvPicPr preferRelativeResize="0"/>
          <p:nvPr/>
        </p:nvPicPr>
        <p:blipFill rotWithShape="1">
          <a:blip r:embed="rId5">
            <a:alphaModFix/>
          </a:blip>
          <a:srcRect/>
          <a:stretch/>
        </p:blipFill>
        <p:spPr>
          <a:xfrm>
            <a:off x="1590790" y="4715953"/>
            <a:ext cx="407846" cy="517521"/>
          </a:xfrm>
          <a:prstGeom prst="rect">
            <a:avLst/>
          </a:prstGeom>
          <a:noFill/>
          <a:ln>
            <a:noFill/>
          </a:ln>
        </p:spPr>
      </p:pic>
      <p:pic>
        <p:nvPicPr>
          <p:cNvPr id="64" name="Google Shape;459;p16" descr="http://www.clker.com/cliparts/j/p/l/D/8/K/green-tick-md.png">
            <a:extLst>
              <a:ext uri="{FF2B5EF4-FFF2-40B4-BE49-F238E27FC236}">
                <a16:creationId xmlns:a16="http://schemas.microsoft.com/office/drawing/2014/main" id="{AC69E452-E73A-4FB2-A805-9D8ECC1F4870}"/>
              </a:ext>
            </a:extLst>
          </p:cNvPr>
          <p:cNvPicPr preferRelativeResize="0"/>
          <p:nvPr/>
        </p:nvPicPr>
        <p:blipFill rotWithShape="1">
          <a:blip r:embed="rId5">
            <a:alphaModFix/>
          </a:blip>
          <a:srcRect/>
          <a:stretch/>
        </p:blipFill>
        <p:spPr>
          <a:xfrm>
            <a:off x="1825576" y="4717919"/>
            <a:ext cx="407846" cy="517521"/>
          </a:xfrm>
          <a:prstGeom prst="rect">
            <a:avLst/>
          </a:prstGeom>
          <a:noFill/>
          <a:ln>
            <a:noFill/>
          </a:ln>
        </p:spPr>
      </p:pic>
      <p:pic>
        <p:nvPicPr>
          <p:cNvPr id="65" name="Google Shape;459;p16" descr="http://www.clker.com/cliparts/j/p/l/D/8/K/green-tick-md.png">
            <a:extLst>
              <a:ext uri="{FF2B5EF4-FFF2-40B4-BE49-F238E27FC236}">
                <a16:creationId xmlns:a16="http://schemas.microsoft.com/office/drawing/2014/main" id="{102A1249-6CFD-4A10-B27D-DA982726FD94}"/>
              </a:ext>
            </a:extLst>
          </p:cNvPr>
          <p:cNvPicPr preferRelativeResize="0"/>
          <p:nvPr/>
        </p:nvPicPr>
        <p:blipFill rotWithShape="1">
          <a:blip r:embed="rId5">
            <a:alphaModFix/>
          </a:blip>
          <a:srcRect/>
          <a:stretch/>
        </p:blipFill>
        <p:spPr>
          <a:xfrm>
            <a:off x="2330967" y="4720939"/>
            <a:ext cx="407846" cy="517521"/>
          </a:xfrm>
          <a:prstGeom prst="rect">
            <a:avLst/>
          </a:prstGeom>
          <a:noFill/>
          <a:ln>
            <a:noFill/>
          </a:ln>
        </p:spPr>
      </p:pic>
      <p:sp>
        <p:nvSpPr>
          <p:cNvPr id="66" name="Action Button: Custom 16">
            <a:hlinkClick r:id="" action="ppaction://noaction" highlightClick="1">
              <a:snd r:embed="rId6" name="35-4.wav"/>
            </a:hlinkClick>
            <a:extLst>
              <a:ext uri="{FF2B5EF4-FFF2-40B4-BE49-F238E27FC236}">
                <a16:creationId xmlns:a16="http://schemas.microsoft.com/office/drawing/2014/main" id="{4CC1E017-3939-49D7-9573-FD0F0B98D8BA}"/>
              </a:ext>
            </a:extLst>
          </p:cNvPr>
          <p:cNvSpPr/>
          <p:nvPr/>
        </p:nvSpPr>
        <p:spPr>
          <a:xfrm>
            <a:off x="870862" y="4598793"/>
            <a:ext cx="561600" cy="562584"/>
          </a:xfrm>
          <a:prstGeom prst="actionButtonBlank">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7" name="TextBox 66">
            <a:extLst>
              <a:ext uri="{FF2B5EF4-FFF2-40B4-BE49-F238E27FC236}">
                <a16:creationId xmlns:a16="http://schemas.microsoft.com/office/drawing/2014/main" id="{38FB3537-2526-4911-849F-43FF95FF8FE6}"/>
              </a:ext>
            </a:extLst>
          </p:cNvPr>
          <p:cNvSpPr txBox="1"/>
          <p:nvPr/>
        </p:nvSpPr>
        <p:spPr>
          <a:xfrm>
            <a:off x="2817110" y="4313670"/>
            <a:ext cx="8866524" cy="584775"/>
          </a:xfrm>
          <a:prstGeom prst="rect">
            <a:avLst/>
          </a:prstGeom>
          <a:noFill/>
        </p:spPr>
        <p:txBody>
          <a:bodyPr wrap="square" rtlCol="0">
            <a:spAutoFit/>
          </a:bodyPr>
          <a:lstStyle/>
          <a:p>
            <a:r>
              <a:rPr lang="en-GB" sz="3200" dirty="0">
                <a:solidFill>
                  <a:srgbClr val="0055A4"/>
                </a:solidFill>
                <a:latin typeface="Century Gothic" panose="020B0502020202020204" pitchFamily="34" charset="0"/>
              </a:rPr>
              <a:t>Il </a:t>
            </a:r>
            <a:r>
              <a:rPr lang="en-GB" sz="3200" dirty="0" err="1">
                <a:solidFill>
                  <a:srgbClr val="0055A4"/>
                </a:solidFill>
                <a:latin typeface="Century Gothic" panose="020B0502020202020204" pitchFamily="34" charset="0"/>
              </a:rPr>
              <a:t>porte</a:t>
            </a:r>
            <a:r>
              <a:rPr lang="en-GB" sz="3200" dirty="0">
                <a:solidFill>
                  <a:srgbClr val="0055A4"/>
                </a:solidFill>
                <a:latin typeface="Century Gothic" panose="020B0502020202020204" pitchFamily="34" charset="0"/>
              </a:rPr>
              <a:t> le </a:t>
            </a:r>
            <a:r>
              <a:rPr lang="en-GB" sz="3200" dirty="0" err="1">
                <a:solidFill>
                  <a:srgbClr val="0055A4"/>
                </a:solidFill>
                <a:latin typeface="Century Gothic" panose="020B0502020202020204" pitchFamily="34" charset="0"/>
              </a:rPr>
              <a:t>cadeau</a:t>
            </a:r>
            <a:r>
              <a:rPr lang="en-GB" sz="3200" dirty="0">
                <a:solidFill>
                  <a:srgbClr val="0055A4"/>
                </a:solidFill>
                <a:latin typeface="Century Gothic" panose="020B0502020202020204" pitchFamily="34" charset="0"/>
              </a:rPr>
              <a:t> </a:t>
            </a:r>
            <a:r>
              <a:rPr lang="en-GB" sz="3200" dirty="0" err="1">
                <a:solidFill>
                  <a:srgbClr val="0055A4"/>
                </a:solidFill>
                <a:latin typeface="Century Gothic" panose="020B0502020202020204" pitchFamily="34" charset="0"/>
              </a:rPr>
              <a:t>jaune</a:t>
            </a:r>
            <a:r>
              <a:rPr lang="en-GB" sz="3200" dirty="0">
                <a:solidFill>
                  <a:srgbClr val="0055A4"/>
                </a:solidFill>
                <a:latin typeface="Century Gothic" panose="020B0502020202020204" pitchFamily="34" charset="0"/>
              </a:rPr>
              <a:t> au bureau.</a:t>
            </a:r>
          </a:p>
        </p:txBody>
      </p:sp>
      <p:pic>
        <p:nvPicPr>
          <p:cNvPr id="68" name="Google Shape;459;p16" descr="http://www.clker.com/cliparts/j/p/l/D/8/K/green-tick-md.png">
            <a:extLst>
              <a:ext uri="{FF2B5EF4-FFF2-40B4-BE49-F238E27FC236}">
                <a16:creationId xmlns:a16="http://schemas.microsoft.com/office/drawing/2014/main" id="{D64C650B-CFCC-4985-9878-9B94448CD77A}"/>
              </a:ext>
            </a:extLst>
          </p:cNvPr>
          <p:cNvPicPr preferRelativeResize="0"/>
          <p:nvPr/>
        </p:nvPicPr>
        <p:blipFill rotWithShape="1">
          <a:blip r:embed="rId5">
            <a:alphaModFix/>
          </a:blip>
          <a:srcRect/>
          <a:stretch/>
        </p:blipFill>
        <p:spPr>
          <a:xfrm>
            <a:off x="2077009" y="4725488"/>
            <a:ext cx="407846" cy="517521"/>
          </a:xfrm>
          <a:prstGeom prst="rect">
            <a:avLst/>
          </a:prstGeom>
          <a:noFill/>
          <a:ln>
            <a:noFill/>
          </a:ln>
        </p:spPr>
      </p:pic>
      <p:sp>
        <p:nvSpPr>
          <p:cNvPr id="69" name="TextBox 68">
            <a:extLst>
              <a:ext uri="{FF2B5EF4-FFF2-40B4-BE49-F238E27FC236}">
                <a16:creationId xmlns:a16="http://schemas.microsoft.com/office/drawing/2014/main" id="{FEA1E7AE-3F38-42F1-833E-9DBBE3BF1A28}"/>
              </a:ext>
            </a:extLst>
          </p:cNvPr>
          <p:cNvSpPr txBox="1"/>
          <p:nvPr/>
        </p:nvSpPr>
        <p:spPr>
          <a:xfrm>
            <a:off x="2809551" y="4974714"/>
            <a:ext cx="8866524" cy="523220"/>
          </a:xfrm>
          <a:prstGeom prst="rect">
            <a:avLst/>
          </a:prstGeom>
          <a:noFill/>
        </p:spPr>
        <p:txBody>
          <a:bodyPr wrap="square" rtlCol="0">
            <a:spAutoFit/>
          </a:bodyPr>
          <a:lstStyle/>
          <a:p>
            <a:r>
              <a:rPr lang="en-GB" sz="2800" dirty="0">
                <a:solidFill>
                  <a:srgbClr val="EF4136"/>
                </a:solidFill>
                <a:latin typeface="Century Gothic" panose="020B0502020202020204" pitchFamily="34" charset="0"/>
              </a:rPr>
              <a:t>He is carrying the yellow present to the office.</a:t>
            </a:r>
          </a:p>
        </p:txBody>
      </p:sp>
      <p:sp>
        <p:nvSpPr>
          <p:cNvPr id="70" name="Oval 69">
            <a:extLst>
              <a:ext uri="{FF2B5EF4-FFF2-40B4-BE49-F238E27FC236}">
                <a16:creationId xmlns:a16="http://schemas.microsoft.com/office/drawing/2014/main" id="{7F05F1B5-AE4A-4984-995D-D08381C50087}"/>
              </a:ext>
            </a:extLst>
          </p:cNvPr>
          <p:cNvSpPr/>
          <p:nvPr/>
        </p:nvSpPr>
        <p:spPr>
          <a:xfrm>
            <a:off x="9015518" y="4368330"/>
            <a:ext cx="898529" cy="475453"/>
          </a:xfrm>
          <a:prstGeom prst="ellipse">
            <a:avLst/>
          </a:prstGeom>
          <a:noFill/>
          <a:ln>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BC5B6BE6-A230-43C3-BBF2-07BCB9DEB23F}"/>
              </a:ext>
            </a:extLst>
          </p:cNvPr>
          <p:cNvSpPr/>
          <p:nvPr/>
        </p:nvSpPr>
        <p:spPr>
          <a:xfrm>
            <a:off x="6570482" y="4410286"/>
            <a:ext cx="647700" cy="475453"/>
          </a:xfrm>
          <a:prstGeom prst="ellipse">
            <a:avLst/>
          </a:prstGeom>
          <a:noFill/>
          <a:ln>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a:extLst>
              <a:ext uri="{FF2B5EF4-FFF2-40B4-BE49-F238E27FC236}">
                <a16:creationId xmlns:a16="http://schemas.microsoft.com/office/drawing/2014/main" id="{5AC00951-C5CD-4138-8E9E-65E5B7114285}"/>
              </a:ext>
            </a:extLst>
          </p:cNvPr>
          <p:cNvSpPr/>
          <p:nvPr/>
        </p:nvSpPr>
        <p:spPr>
          <a:xfrm>
            <a:off x="5556949" y="4392644"/>
            <a:ext cx="1005128" cy="475453"/>
          </a:xfrm>
          <a:prstGeom prst="ellipse">
            <a:avLst/>
          </a:prstGeom>
          <a:noFill/>
          <a:ln>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Oval 72">
            <a:extLst>
              <a:ext uri="{FF2B5EF4-FFF2-40B4-BE49-F238E27FC236}">
                <a16:creationId xmlns:a16="http://schemas.microsoft.com/office/drawing/2014/main" id="{06D49D3F-07ED-4A34-A5A2-F87E71480C9C}"/>
              </a:ext>
            </a:extLst>
          </p:cNvPr>
          <p:cNvSpPr/>
          <p:nvPr/>
        </p:nvSpPr>
        <p:spPr>
          <a:xfrm>
            <a:off x="7666148" y="4384323"/>
            <a:ext cx="742950" cy="475453"/>
          </a:xfrm>
          <a:prstGeom prst="ellipse">
            <a:avLst/>
          </a:prstGeom>
          <a:noFill/>
          <a:ln>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TextBox 73">
            <a:extLst>
              <a:ext uri="{FF2B5EF4-FFF2-40B4-BE49-F238E27FC236}">
                <a16:creationId xmlns:a16="http://schemas.microsoft.com/office/drawing/2014/main" id="{C9388134-6593-4ACC-B9F0-1F7EA3361804}"/>
              </a:ext>
            </a:extLst>
          </p:cNvPr>
          <p:cNvSpPr txBox="1"/>
          <p:nvPr/>
        </p:nvSpPr>
        <p:spPr>
          <a:xfrm>
            <a:off x="2874155" y="3642739"/>
            <a:ext cx="8866524" cy="523220"/>
          </a:xfrm>
          <a:prstGeom prst="rect">
            <a:avLst/>
          </a:prstGeom>
          <a:noFill/>
        </p:spPr>
        <p:txBody>
          <a:bodyPr wrap="square" rtlCol="0">
            <a:spAutoFit/>
          </a:bodyPr>
          <a:lstStyle/>
          <a:p>
            <a:r>
              <a:rPr lang="en-GB" sz="2800" dirty="0">
                <a:solidFill>
                  <a:srgbClr val="EF4136"/>
                </a:solidFill>
                <a:latin typeface="Century Gothic" panose="020B0502020202020204" pitchFamily="34" charset="0"/>
              </a:rPr>
              <a:t>The boat is on the water.</a:t>
            </a:r>
          </a:p>
        </p:txBody>
      </p:sp>
      <p:sp>
        <p:nvSpPr>
          <p:cNvPr id="75" name="Rounded Rectangle 46">
            <a:extLst>
              <a:ext uri="{FF2B5EF4-FFF2-40B4-BE49-F238E27FC236}">
                <a16:creationId xmlns:a16="http://schemas.microsoft.com/office/drawing/2014/main" id="{9DA8BBDD-6988-40F0-8DEB-AA3AF964803F}"/>
              </a:ext>
            </a:extLst>
          </p:cNvPr>
          <p:cNvSpPr/>
          <p:nvPr/>
        </p:nvSpPr>
        <p:spPr>
          <a:xfrm>
            <a:off x="10277475" y="749128"/>
            <a:ext cx="1632445" cy="400919"/>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0760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fade">
                                      <p:cBhvr>
                                        <p:cTn id="40" dur="500"/>
                                        <p:tgtEl>
                                          <p:spTgt spid="74"/>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fade">
                                      <p:cBhvr>
                                        <p:cTn id="57" dur="500"/>
                                        <p:tgtEl>
                                          <p:spTgt spid="6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9"/>
                                        </p:tgtEl>
                                        <p:attrNameLst>
                                          <p:attrName>style.visibility</p:attrName>
                                        </p:attrNameLst>
                                      </p:cBhvr>
                                      <p:to>
                                        <p:strVal val="visible"/>
                                      </p:to>
                                    </p:set>
                                    <p:animEffect transition="in" filter="fade">
                                      <p:cBhvr>
                                        <p:cTn id="62" dur="500"/>
                                        <p:tgtEl>
                                          <p:spTgt spid="69"/>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6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6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3"/>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65"/>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4" grpId="0"/>
      <p:bldP spid="30" grpId="0"/>
      <p:bldP spid="7" grpId="0" animBg="1"/>
      <p:bldP spid="37" grpId="0" animBg="1"/>
      <p:bldP spid="38" grpId="0" animBg="1"/>
      <p:bldP spid="39" grpId="0" animBg="1"/>
      <p:bldP spid="40" grpId="0" animBg="1"/>
      <p:bldP spid="67" grpId="0"/>
      <p:bldP spid="69" grpId="0"/>
      <p:bldP spid="70" grpId="0" animBg="1"/>
      <p:bldP spid="71" grpId="0" animBg="1"/>
      <p:bldP spid="72" grpId="0" animBg="1"/>
      <p:bldP spid="73" grpId="0" animBg="1"/>
      <p:bldP spid="7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200" b="1" dirty="0" err="1">
                <a:solidFill>
                  <a:schemeClr val="bg1"/>
                </a:solidFill>
              </a:rPr>
              <a:t>Vocabulaire</a:t>
            </a:r>
            <a:endParaRPr lang="en-GB" sz="3200" b="1" dirty="0">
              <a:solidFill>
                <a:schemeClr val="bg1"/>
              </a:solidFill>
            </a:endParaRPr>
          </a:p>
        </p:txBody>
      </p:sp>
      <p:sp>
        <p:nvSpPr>
          <p:cNvPr id="63" name="TextBox 62"/>
          <p:cNvSpPr txBox="1"/>
          <p:nvPr/>
        </p:nvSpPr>
        <p:spPr>
          <a:xfrm>
            <a:off x="3876871" y="3387637"/>
            <a:ext cx="164612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[thing]</a:t>
            </a:r>
          </a:p>
        </p:txBody>
      </p:sp>
      <p:sp>
        <p:nvSpPr>
          <p:cNvPr id="45" name="Rounded Rectangle 44">
            <a:extLst>
              <a:ext uri="{FF2B5EF4-FFF2-40B4-BE49-F238E27FC236}">
                <a16:creationId xmlns:a16="http://schemas.microsoft.com/office/drawing/2014/main" id="{EE7A561A-9D16-444B-B078-13205908D781}"/>
              </a:ext>
            </a:extLst>
          </p:cNvPr>
          <p:cNvSpPr/>
          <p:nvPr/>
        </p:nvSpPr>
        <p:spPr>
          <a:xfrm>
            <a:off x="3887108" y="2968497"/>
            <a:ext cx="1646130" cy="143306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Rounded Rectangle 35">
            <a:extLst>
              <a:ext uri="{FF2B5EF4-FFF2-40B4-BE49-F238E27FC236}">
                <a16:creationId xmlns:a16="http://schemas.microsoft.com/office/drawing/2014/main" id="{3A6F8417-5454-3941-BC19-54C930B70CCA}"/>
              </a:ext>
            </a:extLst>
          </p:cNvPr>
          <p:cNvSpPr/>
          <p:nvPr/>
        </p:nvSpPr>
        <p:spPr>
          <a:xfrm>
            <a:off x="1629851" y="2960413"/>
            <a:ext cx="1646130" cy="143306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Rounded Rectangle 1">
            <a:extLst>
              <a:ext uri="{FF2B5EF4-FFF2-40B4-BE49-F238E27FC236}">
                <a16:creationId xmlns:a16="http://schemas.microsoft.com/office/drawing/2014/main" id="{923E499E-20E4-5B40-8548-E558C0B60A37}"/>
              </a:ext>
            </a:extLst>
          </p:cNvPr>
          <p:cNvSpPr/>
          <p:nvPr/>
        </p:nvSpPr>
        <p:spPr>
          <a:xfrm>
            <a:off x="1620158" y="1141208"/>
            <a:ext cx="1646129" cy="143306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Rounded Rectangle 34">
            <a:extLst>
              <a:ext uri="{FF2B5EF4-FFF2-40B4-BE49-F238E27FC236}">
                <a16:creationId xmlns:a16="http://schemas.microsoft.com/office/drawing/2014/main" id="{BEC1F8B4-6755-CB43-BE84-615F3FC904F4}"/>
              </a:ext>
            </a:extLst>
          </p:cNvPr>
          <p:cNvSpPr/>
          <p:nvPr/>
        </p:nvSpPr>
        <p:spPr>
          <a:xfrm>
            <a:off x="3844906" y="1149372"/>
            <a:ext cx="1646130" cy="143306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Rounded Rectangle 43">
            <a:extLst>
              <a:ext uri="{FF2B5EF4-FFF2-40B4-BE49-F238E27FC236}">
                <a16:creationId xmlns:a16="http://schemas.microsoft.com/office/drawing/2014/main" id="{EDB77240-D5BB-3F4D-A8CB-3A1ACD5233F9}"/>
              </a:ext>
            </a:extLst>
          </p:cNvPr>
          <p:cNvSpPr/>
          <p:nvPr/>
        </p:nvSpPr>
        <p:spPr>
          <a:xfrm>
            <a:off x="1582493" y="4772559"/>
            <a:ext cx="1646130" cy="143306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Rounded Rectangle 55">
            <a:extLst>
              <a:ext uri="{FF2B5EF4-FFF2-40B4-BE49-F238E27FC236}">
                <a16:creationId xmlns:a16="http://schemas.microsoft.com/office/drawing/2014/main" id="{5CCC377C-E53F-864D-AD44-4AE045581591}"/>
              </a:ext>
            </a:extLst>
          </p:cNvPr>
          <p:cNvSpPr/>
          <p:nvPr/>
        </p:nvSpPr>
        <p:spPr>
          <a:xfrm>
            <a:off x="6069649" y="1141206"/>
            <a:ext cx="1646130" cy="143306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Rounded Rectangle 56">
            <a:extLst>
              <a:ext uri="{FF2B5EF4-FFF2-40B4-BE49-F238E27FC236}">
                <a16:creationId xmlns:a16="http://schemas.microsoft.com/office/drawing/2014/main" id="{9F6E1080-FFE1-6D45-8861-E45E2B9D4F6B}"/>
              </a:ext>
            </a:extLst>
          </p:cNvPr>
          <p:cNvSpPr/>
          <p:nvPr/>
        </p:nvSpPr>
        <p:spPr>
          <a:xfrm>
            <a:off x="8294392" y="1149372"/>
            <a:ext cx="1646130" cy="143306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8" name="Rounded Rectangle 57">
            <a:extLst>
              <a:ext uri="{FF2B5EF4-FFF2-40B4-BE49-F238E27FC236}">
                <a16:creationId xmlns:a16="http://schemas.microsoft.com/office/drawing/2014/main" id="{D0029263-89FE-704F-892A-6959D1EE8942}"/>
              </a:ext>
            </a:extLst>
          </p:cNvPr>
          <p:cNvSpPr/>
          <p:nvPr/>
        </p:nvSpPr>
        <p:spPr>
          <a:xfrm>
            <a:off x="6188718" y="2920968"/>
            <a:ext cx="1646130" cy="143306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9" name="Rounded Rectangle 58">
            <a:extLst>
              <a:ext uri="{FF2B5EF4-FFF2-40B4-BE49-F238E27FC236}">
                <a16:creationId xmlns:a16="http://schemas.microsoft.com/office/drawing/2014/main" id="{F23F8464-FE92-E748-AE14-2CBEC2134B60}"/>
              </a:ext>
            </a:extLst>
          </p:cNvPr>
          <p:cNvSpPr/>
          <p:nvPr/>
        </p:nvSpPr>
        <p:spPr>
          <a:xfrm>
            <a:off x="8445429" y="2899421"/>
            <a:ext cx="1646130" cy="143306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Rounded Rectangle 59">
            <a:extLst>
              <a:ext uri="{FF2B5EF4-FFF2-40B4-BE49-F238E27FC236}">
                <a16:creationId xmlns:a16="http://schemas.microsoft.com/office/drawing/2014/main" id="{BF693C99-49B3-AB40-B842-C1CD09ABEEE5}"/>
              </a:ext>
            </a:extLst>
          </p:cNvPr>
          <p:cNvSpPr/>
          <p:nvPr/>
        </p:nvSpPr>
        <p:spPr>
          <a:xfrm>
            <a:off x="3890140" y="4732675"/>
            <a:ext cx="1646130" cy="143306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1" name="Rounded Rectangle 60">
            <a:extLst>
              <a:ext uri="{FF2B5EF4-FFF2-40B4-BE49-F238E27FC236}">
                <a16:creationId xmlns:a16="http://schemas.microsoft.com/office/drawing/2014/main" id="{3FC95477-1E44-9E46-A67C-50B7FD770712}"/>
              </a:ext>
            </a:extLst>
          </p:cNvPr>
          <p:cNvSpPr/>
          <p:nvPr/>
        </p:nvSpPr>
        <p:spPr>
          <a:xfrm>
            <a:off x="6178421" y="4702410"/>
            <a:ext cx="1646130" cy="143306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2" name="Rounded Rectangle 61">
            <a:extLst>
              <a:ext uri="{FF2B5EF4-FFF2-40B4-BE49-F238E27FC236}">
                <a16:creationId xmlns:a16="http://schemas.microsoft.com/office/drawing/2014/main" id="{206B44FA-740A-9047-9617-0C7B6E264DC5}"/>
              </a:ext>
            </a:extLst>
          </p:cNvPr>
          <p:cNvSpPr/>
          <p:nvPr/>
        </p:nvSpPr>
        <p:spPr>
          <a:xfrm>
            <a:off x="8330031" y="4722210"/>
            <a:ext cx="1646130" cy="143306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6" name="TextBox 85"/>
          <p:cNvSpPr txBox="1"/>
          <p:nvPr/>
        </p:nvSpPr>
        <p:spPr>
          <a:xfrm>
            <a:off x="1593090" y="5104271"/>
            <a:ext cx="166619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[early]</a:t>
            </a:r>
          </a:p>
        </p:txBody>
      </p:sp>
      <p:sp>
        <p:nvSpPr>
          <p:cNvPr id="52" name="Rounded Rectangle 11">
            <a:extLst>
              <a:ext uri="{FF2B5EF4-FFF2-40B4-BE49-F238E27FC236}">
                <a16:creationId xmlns:a16="http://schemas.microsoft.com/office/drawing/2014/main" id="{483D7EB9-C2AA-4190-98DE-925F861600E9}"/>
              </a:ext>
            </a:extLst>
          </p:cNvPr>
          <p:cNvSpPr/>
          <p:nvPr/>
        </p:nvSpPr>
        <p:spPr>
          <a:xfrm>
            <a:off x="10620260" y="158883"/>
            <a:ext cx="1342052" cy="366897"/>
          </a:xfrm>
          <a:prstGeom prst="roundRect">
            <a:avLst/>
          </a:prstGeom>
          <a:solidFill>
            <a:srgbClr val="0055A4"/>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écrire</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4" name="TextBox 63"/>
          <p:cNvSpPr txBox="1"/>
          <p:nvPr/>
        </p:nvSpPr>
        <p:spPr>
          <a:xfrm>
            <a:off x="6121103" y="3299484"/>
            <a:ext cx="17137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800" noProof="0" dirty="0">
                <a:solidFill>
                  <a:srgbClr val="4472C4">
                    <a:lumMod val="50000"/>
                  </a:srgbClr>
                </a:solidFill>
                <a:latin typeface="Century Gothic" panose="020F0302020204030204"/>
              </a:rPr>
              <a:t>animal</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5" name="TextBox 64"/>
          <p:cNvSpPr txBox="1"/>
          <p:nvPr/>
        </p:nvSpPr>
        <p:spPr>
          <a:xfrm>
            <a:off x="8455121" y="3177465"/>
            <a:ext cx="164612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lang="en-GB" sz="2400" dirty="0">
                <a:solidFill>
                  <a:srgbClr val="4472C4">
                    <a:lumMod val="50000"/>
                  </a:srgbClr>
                </a:solidFill>
                <a:latin typeface="Century Gothic" panose="020F0302020204030204"/>
              </a:rPr>
              <a:t>have, having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6" name="TextBox 65"/>
          <p:cNvSpPr txBox="1"/>
          <p:nvPr/>
        </p:nvSpPr>
        <p:spPr>
          <a:xfrm>
            <a:off x="6212765" y="5129634"/>
            <a:ext cx="164612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800" dirty="0">
                <a:solidFill>
                  <a:srgbClr val="4472C4">
                    <a:lumMod val="50000"/>
                  </a:srgbClr>
                </a:solidFill>
                <a:latin typeface="Century Gothic" panose="020F0302020204030204"/>
              </a:rPr>
              <a:t>a, an</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71" name="Picture 7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880533">
            <a:off x="6587136" y="1070567"/>
            <a:ext cx="827801" cy="1615222"/>
          </a:xfrm>
          <a:prstGeom prst="rect">
            <a:avLst/>
          </a:prstGeom>
        </p:spPr>
      </p:pic>
      <p:sp>
        <p:nvSpPr>
          <p:cNvPr id="38" name="Rounded Rectangle 37">
            <a:extLst>
              <a:ext uri="{FF2B5EF4-FFF2-40B4-BE49-F238E27FC236}">
                <a16:creationId xmlns:a16="http://schemas.microsoft.com/office/drawing/2014/main" id="{D6B98A7C-709F-0B43-AF11-C1DD5D1AD0E0}"/>
              </a:ext>
            </a:extLst>
          </p:cNvPr>
          <p:cNvSpPr/>
          <p:nvPr/>
        </p:nvSpPr>
        <p:spPr>
          <a:xfrm>
            <a:off x="5973606" y="1031156"/>
            <a:ext cx="1947182" cy="16879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C</a:t>
            </a:r>
          </a:p>
        </p:txBody>
      </p:sp>
      <p:pic>
        <p:nvPicPr>
          <p:cNvPr id="73" name="Picture 7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13927">
            <a:off x="8228998" y="1373464"/>
            <a:ext cx="1926044" cy="918082"/>
          </a:xfrm>
          <a:prstGeom prst="rect">
            <a:avLst/>
          </a:prstGeom>
        </p:spPr>
      </p:pic>
      <p:sp>
        <p:nvSpPr>
          <p:cNvPr id="39" name="Rounded Rectangle 38">
            <a:extLst>
              <a:ext uri="{FF2B5EF4-FFF2-40B4-BE49-F238E27FC236}">
                <a16:creationId xmlns:a16="http://schemas.microsoft.com/office/drawing/2014/main" id="{FDE1FA54-BEC9-504C-AE35-60509D07AAEF}"/>
              </a:ext>
            </a:extLst>
          </p:cNvPr>
          <p:cNvSpPr/>
          <p:nvPr/>
        </p:nvSpPr>
        <p:spPr>
          <a:xfrm>
            <a:off x="8206844" y="1028119"/>
            <a:ext cx="1947182" cy="16879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D</a:t>
            </a:r>
          </a:p>
        </p:txBody>
      </p:sp>
      <p:pic>
        <p:nvPicPr>
          <p:cNvPr id="74" name="Picture 7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1475" y="2920419"/>
            <a:ext cx="1265788" cy="1557892"/>
          </a:xfrm>
          <a:prstGeom prst="rect">
            <a:avLst/>
          </a:prstGeom>
        </p:spPr>
      </p:pic>
      <p:sp>
        <p:nvSpPr>
          <p:cNvPr id="40" name="Rounded Rectangle 39">
            <a:extLst>
              <a:ext uri="{FF2B5EF4-FFF2-40B4-BE49-F238E27FC236}">
                <a16:creationId xmlns:a16="http://schemas.microsoft.com/office/drawing/2014/main" id="{B2128A51-AC73-0F4A-A2FF-37029B469359}"/>
              </a:ext>
            </a:extLst>
          </p:cNvPr>
          <p:cNvSpPr/>
          <p:nvPr/>
        </p:nvSpPr>
        <p:spPr>
          <a:xfrm>
            <a:off x="1462377" y="2866943"/>
            <a:ext cx="1947182" cy="16879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sp>
        <p:nvSpPr>
          <p:cNvPr id="41" name="Rounded Rectangle 40">
            <a:extLst>
              <a:ext uri="{FF2B5EF4-FFF2-40B4-BE49-F238E27FC236}">
                <a16:creationId xmlns:a16="http://schemas.microsoft.com/office/drawing/2014/main" id="{22A6BD2D-F877-4E4D-8A10-4AE6B1EBEFFA}"/>
              </a:ext>
            </a:extLst>
          </p:cNvPr>
          <p:cNvSpPr/>
          <p:nvPr/>
        </p:nvSpPr>
        <p:spPr>
          <a:xfrm>
            <a:off x="3745275" y="2875597"/>
            <a:ext cx="1947182" cy="16879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F</a:t>
            </a:r>
          </a:p>
        </p:txBody>
      </p:sp>
      <p:sp>
        <p:nvSpPr>
          <p:cNvPr id="42" name="Rounded Rectangle 41">
            <a:extLst>
              <a:ext uri="{FF2B5EF4-FFF2-40B4-BE49-F238E27FC236}">
                <a16:creationId xmlns:a16="http://schemas.microsoft.com/office/drawing/2014/main" id="{11F231BA-18E2-B241-8A85-F80048CA19C6}"/>
              </a:ext>
            </a:extLst>
          </p:cNvPr>
          <p:cNvSpPr/>
          <p:nvPr/>
        </p:nvSpPr>
        <p:spPr>
          <a:xfrm>
            <a:off x="6001986" y="2857049"/>
            <a:ext cx="1947182" cy="16879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G</a:t>
            </a:r>
          </a:p>
        </p:txBody>
      </p:sp>
      <p:sp>
        <p:nvSpPr>
          <p:cNvPr id="43" name="Rounded Rectangle 42">
            <a:extLst>
              <a:ext uri="{FF2B5EF4-FFF2-40B4-BE49-F238E27FC236}">
                <a16:creationId xmlns:a16="http://schemas.microsoft.com/office/drawing/2014/main" id="{6F0204D1-18D3-6744-9248-8DD3887EE8C1}"/>
              </a:ext>
            </a:extLst>
          </p:cNvPr>
          <p:cNvSpPr/>
          <p:nvPr/>
        </p:nvSpPr>
        <p:spPr>
          <a:xfrm>
            <a:off x="8258697" y="2855412"/>
            <a:ext cx="1947182" cy="16879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H</a:t>
            </a:r>
          </a:p>
        </p:txBody>
      </p:sp>
      <p:pic>
        <p:nvPicPr>
          <p:cNvPr id="75" name="Picture 7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7588" y="4872333"/>
            <a:ext cx="1785487" cy="1254021"/>
          </a:xfrm>
          <a:prstGeom prst="rect">
            <a:avLst/>
          </a:prstGeom>
        </p:spPr>
      </p:pic>
      <p:sp>
        <p:nvSpPr>
          <p:cNvPr id="46" name="Rounded Rectangle 45">
            <a:extLst>
              <a:ext uri="{FF2B5EF4-FFF2-40B4-BE49-F238E27FC236}">
                <a16:creationId xmlns:a16="http://schemas.microsoft.com/office/drawing/2014/main" id="{578D22FC-BFAD-534E-B6F9-F050A36A2FDF}"/>
              </a:ext>
            </a:extLst>
          </p:cNvPr>
          <p:cNvSpPr/>
          <p:nvPr/>
        </p:nvSpPr>
        <p:spPr>
          <a:xfrm>
            <a:off x="1465409" y="4661082"/>
            <a:ext cx="1947182" cy="16879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I</a:t>
            </a:r>
          </a:p>
        </p:txBody>
      </p:sp>
      <p:pic>
        <p:nvPicPr>
          <p:cNvPr id="76" name="Picture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70561" y="4732675"/>
            <a:ext cx="700876" cy="1619948"/>
          </a:xfrm>
          <a:prstGeom prst="rect">
            <a:avLst/>
          </a:prstGeom>
        </p:spPr>
      </p:pic>
      <p:sp>
        <p:nvSpPr>
          <p:cNvPr id="47" name="Rounded Rectangle 46">
            <a:extLst>
              <a:ext uri="{FF2B5EF4-FFF2-40B4-BE49-F238E27FC236}">
                <a16:creationId xmlns:a16="http://schemas.microsoft.com/office/drawing/2014/main" id="{DB369CDD-2655-D446-AD48-353DAD27FF48}"/>
              </a:ext>
            </a:extLst>
          </p:cNvPr>
          <p:cNvSpPr/>
          <p:nvPr/>
        </p:nvSpPr>
        <p:spPr>
          <a:xfrm>
            <a:off x="3730406" y="4655100"/>
            <a:ext cx="1947182" cy="16879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J</a:t>
            </a:r>
          </a:p>
        </p:txBody>
      </p:sp>
      <p:sp>
        <p:nvSpPr>
          <p:cNvPr id="48" name="Rounded Rectangle 47">
            <a:extLst>
              <a:ext uri="{FF2B5EF4-FFF2-40B4-BE49-F238E27FC236}">
                <a16:creationId xmlns:a16="http://schemas.microsoft.com/office/drawing/2014/main" id="{0FCD82F3-2759-5149-A51B-B37A8E70CE37}"/>
              </a:ext>
            </a:extLst>
          </p:cNvPr>
          <p:cNvSpPr/>
          <p:nvPr/>
        </p:nvSpPr>
        <p:spPr>
          <a:xfrm>
            <a:off x="6009426" y="4655100"/>
            <a:ext cx="1947182" cy="16879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K</a:t>
            </a:r>
          </a:p>
        </p:txBody>
      </p:sp>
      <p:sp>
        <p:nvSpPr>
          <p:cNvPr id="50" name="TextBox 49"/>
          <p:cNvSpPr txBox="1"/>
          <p:nvPr/>
        </p:nvSpPr>
        <p:spPr>
          <a:xfrm>
            <a:off x="8357370" y="5187598"/>
            <a:ext cx="164612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[who?]</a:t>
            </a:r>
          </a:p>
        </p:txBody>
      </p:sp>
      <p:sp>
        <p:nvSpPr>
          <p:cNvPr id="51" name="TextBox 50"/>
          <p:cNvSpPr txBox="1"/>
          <p:nvPr/>
        </p:nvSpPr>
        <p:spPr>
          <a:xfrm>
            <a:off x="1620157" y="1567558"/>
            <a:ext cx="164612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[good]</a:t>
            </a:r>
          </a:p>
        </p:txBody>
      </p:sp>
      <p:sp>
        <p:nvSpPr>
          <p:cNvPr id="49" name="Rounded Rectangle 48">
            <a:extLst>
              <a:ext uri="{FF2B5EF4-FFF2-40B4-BE49-F238E27FC236}">
                <a16:creationId xmlns:a16="http://schemas.microsoft.com/office/drawing/2014/main" id="{8F937E00-FBDB-0D4E-BCCC-234A27EE8685}"/>
              </a:ext>
            </a:extLst>
          </p:cNvPr>
          <p:cNvSpPr/>
          <p:nvPr/>
        </p:nvSpPr>
        <p:spPr>
          <a:xfrm>
            <a:off x="8258697" y="4641068"/>
            <a:ext cx="1947182" cy="16879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L</a:t>
            </a:r>
          </a:p>
        </p:txBody>
      </p:sp>
      <p:sp>
        <p:nvSpPr>
          <p:cNvPr id="3" name="Rounded Rectangle 2">
            <a:extLst>
              <a:ext uri="{FF2B5EF4-FFF2-40B4-BE49-F238E27FC236}">
                <a16:creationId xmlns:a16="http://schemas.microsoft.com/office/drawing/2014/main" id="{92328F57-76B0-D348-833E-8D535BF4B1A9}"/>
              </a:ext>
            </a:extLst>
          </p:cNvPr>
          <p:cNvSpPr/>
          <p:nvPr/>
        </p:nvSpPr>
        <p:spPr>
          <a:xfrm>
            <a:off x="1462377" y="1036285"/>
            <a:ext cx="1947182" cy="16879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A</a:t>
            </a:r>
          </a:p>
        </p:txBody>
      </p:sp>
      <p:sp>
        <p:nvSpPr>
          <p:cNvPr id="53" name="TextBox 52">
            <a:extLst>
              <a:ext uri="{FF2B5EF4-FFF2-40B4-BE49-F238E27FC236}">
                <a16:creationId xmlns:a16="http://schemas.microsoft.com/office/drawing/2014/main" id="{C489A94D-23B1-4333-908A-4C4CC1B0ADD5}"/>
              </a:ext>
            </a:extLst>
          </p:cNvPr>
          <p:cNvSpPr txBox="1"/>
          <p:nvPr/>
        </p:nvSpPr>
        <p:spPr>
          <a:xfrm>
            <a:off x="3789459" y="1430783"/>
            <a:ext cx="164612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[this, that]</a:t>
            </a:r>
          </a:p>
        </p:txBody>
      </p:sp>
      <p:sp>
        <p:nvSpPr>
          <p:cNvPr id="37" name="Rounded Rectangle 36">
            <a:extLst>
              <a:ext uri="{FF2B5EF4-FFF2-40B4-BE49-F238E27FC236}">
                <a16:creationId xmlns:a16="http://schemas.microsoft.com/office/drawing/2014/main" id="{B55332C8-B400-4D42-9614-F77F0D1EC641}"/>
              </a:ext>
            </a:extLst>
          </p:cNvPr>
          <p:cNvSpPr/>
          <p:nvPr/>
        </p:nvSpPr>
        <p:spPr>
          <a:xfrm>
            <a:off x="3749699" y="1028119"/>
            <a:ext cx="1947182" cy="16879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B</a:t>
            </a:r>
          </a:p>
        </p:txBody>
      </p:sp>
    </p:spTree>
    <p:extLst>
      <p:ext uri="{BB962C8B-B14F-4D97-AF65-F5344CB8AC3E}">
        <p14:creationId xmlns:p14="http://schemas.microsoft.com/office/powerpoint/2010/main" val="11053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3000"/>
                                        <p:tgtEl>
                                          <p:spTgt spid="3"/>
                                        </p:tgtEl>
                                        <p:attrNameLst>
                                          <p:attrName>style.opacity</p:attrName>
                                        </p:attrNameLst>
                                      </p:cBhvr>
                                      <p:to>
                                        <p:strVal val="0"/>
                                      </p:to>
                                    </p:set>
                                    <p:animEffect filter="image" prLst="opacity: 0">
                                      <p:cBhvr rctx="IE">
                                        <p:cTn id="7" dur="3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grpId="0" nodeType="clickEffect">
                                  <p:stCondLst>
                                    <p:cond delay="0"/>
                                  </p:stCondLst>
                                  <p:childTnLst>
                                    <p:set>
                                      <p:cBhvr>
                                        <p:cTn id="11" dur="3000"/>
                                        <p:tgtEl>
                                          <p:spTgt spid="42"/>
                                        </p:tgtEl>
                                        <p:attrNameLst>
                                          <p:attrName>style.opacity</p:attrName>
                                        </p:attrNameLst>
                                      </p:cBhvr>
                                      <p:to>
                                        <p:strVal val="0"/>
                                      </p:to>
                                    </p:set>
                                    <p:animEffect filter="image" prLst="opacity: 0">
                                      <p:cBhvr rctx="IE">
                                        <p:cTn id="12" dur="30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mph" presetSubtype="0" grpId="0" nodeType="clickEffect">
                                  <p:stCondLst>
                                    <p:cond delay="0"/>
                                  </p:stCondLst>
                                  <p:childTnLst>
                                    <p:set>
                                      <p:cBhvr>
                                        <p:cTn id="16" dur="3000"/>
                                        <p:tgtEl>
                                          <p:spTgt spid="46"/>
                                        </p:tgtEl>
                                        <p:attrNameLst>
                                          <p:attrName>style.opacity</p:attrName>
                                        </p:attrNameLst>
                                      </p:cBhvr>
                                      <p:to>
                                        <p:strVal val="0"/>
                                      </p:to>
                                    </p:set>
                                    <p:animEffect filter="image" prLst="opacity: 0">
                                      <p:cBhvr rctx="IE">
                                        <p:cTn id="17" dur="30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mph" presetSubtype="0" grpId="0" nodeType="clickEffect">
                                  <p:stCondLst>
                                    <p:cond delay="0"/>
                                  </p:stCondLst>
                                  <p:childTnLst>
                                    <p:set>
                                      <p:cBhvr>
                                        <p:cTn id="21" dur="3000"/>
                                        <p:tgtEl>
                                          <p:spTgt spid="39"/>
                                        </p:tgtEl>
                                        <p:attrNameLst>
                                          <p:attrName>style.opacity</p:attrName>
                                        </p:attrNameLst>
                                      </p:cBhvr>
                                      <p:to>
                                        <p:strVal val="0"/>
                                      </p:to>
                                    </p:set>
                                    <p:animEffect filter="image" prLst="opacity: 0">
                                      <p:cBhvr rctx="IE">
                                        <p:cTn id="22" dur="30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mph" presetSubtype="0" grpId="0" nodeType="clickEffect">
                                  <p:stCondLst>
                                    <p:cond delay="0"/>
                                  </p:stCondLst>
                                  <p:childTnLst>
                                    <p:set>
                                      <p:cBhvr>
                                        <p:cTn id="26" dur="3000"/>
                                        <p:tgtEl>
                                          <p:spTgt spid="37"/>
                                        </p:tgtEl>
                                        <p:attrNameLst>
                                          <p:attrName>style.opacity</p:attrName>
                                        </p:attrNameLst>
                                      </p:cBhvr>
                                      <p:to>
                                        <p:strVal val="0"/>
                                      </p:to>
                                    </p:set>
                                    <p:animEffect filter="image" prLst="opacity: 0">
                                      <p:cBhvr rctx="IE">
                                        <p:cTn id="27" dur="30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0" nodeType="clickEffect">
                                  <p:stCondLst>
                                    <p:cond delay="0"/>
                                  </p:stCondLst>
                                  <p:childTnLst>
                                    <p:set>
                                      <p:cBhvr>
                                        <p:cTn id="31" dur="3000"/>
                                        <p:tgtEl>
                                          <p:spTgt spid="43"/>
                                        </p:tgtEl>
                                        <p:attrNameLst>
                                          <p:attrName>style.opacity</p:attrName>
                                        </p:attrNameLst>
                                      </p:cBhvr>
                                      <p:to>
                                        <p:strVal val="0"/>
                                      </p:to>
                                    </p:set>
                                    <p:animEffect filter="image" prLst="opacity: 0">
                                      <p:cBhvr rctx="IE">
                                        <p:cTn id="32" dur="30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mph" presetSubtype="0" grpId="0" nodeType="clickEffect">
                                  <p:stCondLst>
                                    <p:cond delay="0"/>
                                  </p:stCondLst>
                                  <p:childTnLst>
                                    <p:set>
                                      <p:cBhvr>
                                        <p:cTn id="36" dur="3000"/>
                                        <p:tgtEl>
                                          <p:spTgt spid="48"/>
                                        </p:tgtEl>
                                        <p:attrNameLst>
                                          <p:attrName>style.opacity</p:attrName>
                                        </p:attrNameLst>
                                      </p:cBhvr>
                                      <p:to>
                                        <p:strVal val="0"/>
                                      </p:to>
                                    </p:set>
                                    <p:animEffect filter="image" prLst="opacity: 0">
                                      <p:cBhvr rctx="IE">
                                        <p:cTn id="37" dur="3000"/>
                                        <p:tgtEl>
                                          <p:spTgt spid="48"/>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mph" presetSubtype="0" grpId="0" nodeType="clickEffect">
                                  <p:stCondLst>
                                    <p:cond delay="0"/>
                                  </p:stCondLst>
                                  <p:childTnLst>
                                    <p:set>
                                      <p:cBhvr>
                                        <p:cTn id="41" dur="3000"/>
                                        <p:tgtEl>
                                          <p:spTgt spid="38"/>
                                        </p:tgtEl>
                                        <p:attrNameLst>
                                          <p:attrName>style.opacity</p:attrName>
                                        </p:attrNameLst>
                                      </p:cBhvr>
                                      <p:to>
                                        <p:strVal val="0"/>
                                      </p:to>
                                    </p:set>
                                    <p:animEffect filter="image" prLst="opacity: 0">
                                      <p:cBhvr rctx="IE">
                                        <p:cTn id="42" dur="30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mph" presetSubtype="0" grpId="0" nodeType="clickEffect">
                                  <p:stCondLst>
                                    <p:cond delay="0"/>
                                  </p:stCondLst>
                                  <p:childTnLst>
                                    <p:set>
                                      <p:cBhvr>
                                        <p:cTn id="46" dur="3000"/>
                                        <p:tgtEl>
                                          <p:spTgt spid="40"/>
                                        </p:tgtEl>
                                        <p:attrNameLst>
                                          <p:attrName>style.opacity</p:attrName>
                                        </p:attrNameLst>
                                      </p:cBhvr>
                                      <p:to>
                                        <p:strVal val="0"/>
                                      </p:to>
                                    </p:set>
                                    <p:animEffect filter="image" prLst="opacity: 0">
                                      <p:cBhvr rctx="IE">
                                        <p:cTn id="47" dur="300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mph" presetSubtype="0" grpId="0" nodeType="clickEffect">
                                  <p:stCondLst>
                                    <p:cond delay="0"/>
                                  </p:stCondLst>
                                  <p:childTnLst>
                                    <p:set>
                                      <p:cBhvr>
                                        <p:cTn id="51" dur="3000"/>
                                        <p:tgtEl>
                                          <p:spTgt spid="41"/>
                                        </p:tgtEl>
                                        <p:attrNameLst>
                                          <p:attrName>style.opacity</p:attrName>
                                        </p:attrNameLst>
                                      </p:cBhvr>
                                      <p:to>
                                        <p:strVal val="0"/>
                                      </p:to>
                                    </p:set>
                                    <p:animEffect filter="image" prLst="opacity: 0">
                                      <p:cBhvr rctx="IE">
                                        <p:cTn id="52" dur="30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mph" presetSubtype="0" grpId="0" nodeType="clickEffect">
                                  <p:stCondLst>
                                    <p:cond delay="0"/>
                                  </p:stCondLst>
                                  <p:childTnLst>
                                    <p:set>
                                      <p:cBhvr>
                                        <p:cTn id="56" dur="3000"/>
                                        <p:tgtEl>
                                          <p:spTgt spid="47"/>
                                        </p:tgtEl>
                                        <p:attrNameLst>
                                          <p:attrName>style.opacity</p:attrName>
                                        </p:attrNameLst>
                                      </p:cBhvr>
                                      <p:to>
                                        <p:strVal val="0"/>
                                      </p:to>
                                    </p:set>
                                    <p:animEffect filter="image" prLst="opacity: 0">
                                      <p:cBhvr rctx="IE">
                                        <p:cTn id="57" dur="3000"/>
                                        <p:tgtEl>
                                          <p:spTgt spid="47"/>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mph" presetSubtype="0" grpId="0" nodeType="clickEffect">
                                  <p:stCondLst>
                                    <p:cond delay="0"/>
                                  </p:stCondLst>
                                  <p:childTnLst>
                                    <p:set>
                                      <p:cBhvr>
                                        <p:cTn id="61" dur="3000"/>
                                        <p:tgtEl>
                                          <p:spTgt spid="49"/>
                                        </p:tgtEl>
                                        <p:attrNameLst>
                                          <p:attrName>style.opacity</p:attrName>
                                        </p:attrNameLst>
                                      </p:cBhvr>
                                      <p:to>
                                        <p:strVal val="0"/>
                                      </p:to>
                                    </p:set>
                                    <p:animEffect filter="image" prLst="opacity: 0">
                                      <p:cBhvr rctx="IE">
                                        <p:cTn id="62" dur="3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74"/>
                    </p:tgtEl>
                  </p:cond>
                </p:stCondLst>
                <p:endSync evt="end" delay="0">
                  <p:rtn val="all"/>
                </p:endSync>
                <p:childTnLst>
                  <p:par>
                    <p:cTn id="64" fill="hold">
                      <p:stCondLst>
                        <p:cond delay="0"/>
                      </p:stCondLst>
                      <p:childTnLst>
                        <p:par>
                          <p:cTn id="65" fill="hold">
                            <p:stCondLst>
                              <p:cond delay="0"/>
                            </p:stCondLst>
                            <p:childTnLst>
                              <p:par>
                                <p:cTn id="66" presetID="0" presetClass="path" presetSubtype="0" accel="50000" decel="50000" fill="hold" nodeType="clickEffect">
                                  <p:stCondLst>
                                    <p:cond delay="0"/>
                                  </p:stCondLst>
                                  <p:childTnLst>
                                    <p:animMotion origin="layout" path="M -4.58333E-6 -1.85185E-6 L -4.58333E-6 0.00023 C -0.00221 -0.01018 -0.00481 -0.01991 -0.00651 -0.03055 C -0.00781 -0.03912 -0.00781 -0.04838 -0.00859 -0.05717 C -0.00924 -0.06342 -0.01002 -0.06991 -0.01067 -0.07616 C -0.01002 -0.1118 -0.0108 -0.14745 -0.00859 -0.18287 C -0.00781 -0.19491 -0.00429 -0.20579 -0.00221 -0.21713 L -4.58333E-6 -0.22847 C 0.00066 -0.23241 0.00053 -0.23727 0.00209 -0.24004 C 0.01459 -0.26227 -0.00286 -0.23032 0.01068 -0.25903 C 0.01928 -0.27731 0.01433 -0.26458 0.02357 -0.27801 C 0.02592 -0.28148 0.02748 -0.28657 0.02995 -0.28958 C 0.03178 -0.29166 0.04388 -0.29676 0.04493 -0.29722 C 0.04714 -0.29977 0.04896 -0.30324 0.05144 -0.30486 C 0.0767 -0.32106 0.09402 -0.31065 0.12435 -0.30856 C 0.12722 -0.30741 0.12995 -0.30671 0.13282 -0.30486 C 0.13698 -0.30185 0.14909 -0.28958 0.15222 -0.28565 C 0.15378 -0.28356 0.15495 -0.28055 0.15638 -0.27801 C 0.1599 -0.27291 0.16342 -0.26759 0.16719 -0.26296 C 0.17058 -0.25856 0.17435 -0.25532 0.17787 -0.25139 C 0.18178 -0.24722 0.18985 -0.23704 0.19284 -0.23241 C 0.19662 -0.22639 0.2 -0.21967 0.20365 -0.21342 L 0.21433 -0.19421 C 0.22396 -0.17708 0.21237 -0.19815 0.22722 -0.16759 C 0.23334 -0.15486 0.23125 -0.16504 0.23581 -0.14467 C 0.23737 -0.13727 0.24011 -0.12199 0.24011 -0.12176 C 0.23933 -0.08889 0.2392 -0.05579 0.2379 -0.02291 C 0.23777 -0.01759 0.23685 -0.0125 0.23581 -0.00764 C 0.23295 0.00394 0.23125 0.00278 0.22722 0.01134 C 0.21915 0.02871 0.2237 0.02616 0.21224 0.03426 C 0.20795 0.03727 0.19935 0.0419 0.19935 0.04213 C 0.19792 0.04445 0.19688 0.04792 0.19506 0.04954 C 0.19102 0.05301 0.18633 0.05417 0.18217 0.05718 C 0.16068 0.07246 0.18138 0.0588 0.1629 0.06852 C 0.1586 0.07084 0.1543 0.07361 0.15 0.07616 C 0.14792 0.07755 0.14584 0.07894 0.14362 0.08009 C 0.13777 0.08264 0.1323 0.08588 0.12644 0.08773 C 0.12214 0.08889 0.11784 0.08982 0.11355 0.09144 C 0.11133 0.09236 0.10938 0.09421 0.10717 0.09514 C 0.1043 0.09676 0.10144 0.09769 0.09857 0.09908 C 0.09571 0.10162 0.09297 0.10463 0.08998 0.10671 C 0.08581 0.10972 0.08138 0.11181 0.07709 0.11435 C 0.075 0.11551 0.07279 0.11621 0.07071 0.11806 C 0.06016 0.12755 0.06511 0.12384 0.05573 0.12963 C 0.0543 0.13218 0.05313 0.13519 0.05144 0.13704 C 0.04948 0.13912 0.04675 0.13843 0.04493 0.14097 C 0.04297 0.14375 0.04245 0.14884 0.04076 0.15232 C 0.03737 0.15903 0.0336 0.16505 0.02995 0.17153 C 0.02592 0.17871 0.02162 0.18472 0.01928 0.19421 C 0.01745 0.20162 0.01641 0.20949 0.01498 0.21713 C 0.01185 0.23357 0.01342 0.22477 0.01068 0.24375 C 0.00534 0.33033 0.0073 0.2831 0.0129 0.44584 C 0.01303 0.45209 0.01732 0.48426 0.01928 0.48773 L 0.02357 0.49514 C 0.02422 0.49908 0.02474 0.50301 0.02566 0.50671 C 0.02683 0.51088 0.02904 0.51389 0.02995 0.51806 C 0.03191 0.52662 0.03256 0.53611 0.03425 0.54468 C 0.03542 0.55 0.03737 0.55463 0.03855 0.55996 C 0.04024 0.56736 0.04089 0.5757 0.04284 0.58287 C 0.04428 0.58773 0.05521 0.60116 0.05573 0.60185 C 0.05638 0.60834 0.05638 0.61505 0.05782 0.62107 C 0.0586 0.62431 0.06107 0.6257 0.06211 0.62871 C 0.07344 0.65857 0.05886 0.63033 0.07279 0.65533 C 0.07357 0.65903 0.0737 0.66343 0.075 0.66667 C 0.07735 0.67246 0.0836 0.68195 0.0836 0.68218 C 0.08868 0.70903 0.08138 0.67616 0.09219 0.70486 C 0.09336 0.7081 0.09323 0.71273 0.09428 0.71621 C 0.09675 0.72431 0.10287 0.73912 0.10287 0.73935 C 0.1043 0.74931 0.10534 0.75972 0.10717 0.76945 C 0.10782 0.77338 0.10834 0.77732 0.10925 0.78102 C 0.11042 0.78496 0.11237 0.7882 0.11355 0.79236 C 0.11459 0.79607 0.11459 0.80046 0.11576 0.80394 C 0.1168 0.80695 0.11875 0.80857 0.12006 0.81134 C 0.12292 0.81875 0.12579 0.82662 0.12839 0.83426 C 0.13373 0.84815 0.13178 0.84167 0.13503 0.85324 L 0.13698 0.85324 " pathEditMode="relative" rAng="0" ptsTypes="AAAAAAAAAAAAAAAAAAAAAAAAAAAAAAAAAAAAAAAAAAAAAAAAAAAAAAAAAAAAAAAAAAAAAAAAAAAA">
                                      <p:cBhvr>
                                        <p:cTn id="67" dur="2000" fill="hold"/>
                                        <p:tgtEl>
                                          <p:spTgt spid="74"/>
                                        </p:tgtEl>
                                        <p:attrNameLst>
                                          <p:attrName>ppt_x</p:attrName>
                                          <p:attrName>ppt_y</p:attrName>
                                        </p:attrNameLst>
                                      </p:cBhvr>
                                      <p:rCtr x="11471" y="26968"/>
                                    </p:animMotion>
                                  </p:childTnLst>
                                </p:cTn>
                              </p:par>
                            </p:childTnLst>
                          </p:cTn>
                        </p:par>
                      </p:childTnLst>
                    </p:cTn>
                  </p:par>
                </p:childTnLst>
              </p:cTn>
              <p:nextCondLst>
                <p:cond evt="onClick" delay="0">
                  <p:tgtEl>
                    <p:spTgt spid="74"/>
                  </p:tgtEl>
                </p:cond>
              </p:nextCondLst>
            </p:seq>
            <p:seq concurrent="1" nextAc="seek">
              <p:cTn id="68" restart="whenNotActive" fill="hold" evtFilter="cancelBubble" nodeType="interactiveSeq">
                <p:stCondLst>
                  <p:cond evt="onClick" delay="0">
                    <p:tgtEl>
                      <p:spTgt spid="76"/>
                    </p:tgtEl>
                  </p:cond>
                </p:stCondLst>
                <p:endSync evt="end" delay="0">
                  <p:rtn val="all"/>
                </p:endSync>
                <p:childTnLst>
                  <p:par>
                    <p:cTn id="69" fill="hold">
                      <p:stCondLst>
                        <p:cond delay="0"/>
                      </p:stCondLst>
                      <p:childTnLst>
                        <p:par>
                          <p:cTn id="70" fill="hold">
                            <p:stCondLst>
                              <p:cond delay="0"/>
                            </p:stCondLst>
                            <p:childTnLst>
                              <p:par>
                                <p:cTn id="71" presetID="0" presetClass="path" presetSubtype="0" accel="50000" decel="50000" fill="hold" nodeType="clickEffect">
                                  <p:stCondLst>
                                    <p:cond delay="0"/>
                                  </p:stCondLst>
                                  <p:childTnLst>
                                    <p:animMotion origin="layout" path="M 3.54167E-6 -1.85185E-6 L 3.54167E-6 0.00023 C -0.00078 -0.05069 -0.00026 -0.10162 -0.00222 -0.15231 C -0.00248 -0.16041 -0.00391 -0.16852 -0.00651 -0.17523 L -0.01068 -0.18657 C -0.01758 -0.22338 -0.00651 -0.1662 -0.01719 -0.21342 C -0.01888 -0.22083 -0.02006 -0.22847 -0.02149 -0.23611 L -0.02357 -0.24768 C -0.02357 -0.24745 -0.02787 -0.27037 -0.02787 -0.27014 C -0.02865 -0.27801 -0.0293 -0.28565 -0.03008 -0.29329 C -0.03334 -0.32523 -0.0306 -0.30069 -0.03425 -0.32384 C -0.03516 -0.3287 -0.03425 -0.33565 -0.03646 -0.33912 C -0.0392 -0.34305 -0.04362 -0.3419 -0.04714 -0.34282 C -0.05352 -0.34444 -0.06003 -0.34491 -0.06641 -0.34653 C -0.07006 -0.34745 -0.07357 -0.34884 -0.07722 -0.35046 C -0.0793 -0.35139 -0.08138 -0.3537 -0.0836 -0.35416 C -0.09727 -0.35764 -0.13334 -0.36088 -0.14362 -0.3618 C -0.14714 -0.36319 -0.15078 -0.36435 -0.1543 -0.36574 C -0.15716 -0.3669 -0.1599 -0.37014 -0.16289 -0.36944 C -0.16667 -0.36875 -0.17006 -0.36435 -0.17357 -0.3618 C -0.17839 -0.31018 -0.17279 -0.37384 -0.17787 -0.29722 C -0.17839 -0.28935 -0.1793 -0.28194 -0.17995 -0.2743 C -0.17865 -0.25787 -0.18151 -0.23796 -0.17578 -0.22477 C -0.17175 -0.21574 -0.16289 -0.22083 -0.15638 -0.22083 C -0.13203 -0.22083 -0.0099 -0.22708 0.02135 -0.22847 C 0.03281 -0.22986 0.04427 -0.23171 0.05573 -0.23241 C 0.08216 -0.23403 0.10859 -0.23403 0.13502 -0.23611 C 0.13932 -0.23657 0.14349 -0.23935 0.14778 -0.24004 C 0.18919 -0.24606 0.17669 -0.24074 0.21002 -0.24768 C 0.2207 -0.24977 0.23138 -0.25347 0.24205 -0.25532 C 0.29114 -0.26342 0.30859 -0.26342 0.35781 -0.26666 C 0.44583 -0.28889 0.45338 -0.29236 0.61067 -0.26666 C 0.61836 -0.26528 0.60156 -0.2169 0.6 -0.21342 C 0.59674 -0.20625 0.59205 -0.20185 0.58919 -0.19421 C 0.58047 -0.17106 0.59023 -0.19537 0.57643 -0.16759 C 0.5733 -0.16157 0.57083 -0.15463 0.56784 -0.14861 C 0.56575 -0.14444 0.56315 -0.14143 0.56132 -0.13704 C 0.5595 -0.13264 0.55885 -0.12662 0.55716 -0.12199 C 0.5552 -0.11643 0.55299 -0.11157 0.55065 -0.10671 C 0.54935 -0.10393 0.54752 -0.10208 0.54635 -0.09907 C 0.53606 -0.07129 0.54765 -0.09375 0.53776 -0.07616 C 0.53632 -0.07106 0.53515 -0.06574 0.53346 -0.06088 C 0.52929 -0.04884 0.52773 -0.04676 0.52278 -0.03819 C 0.52135 -0.03171 0.52031 -0.025 0.51849 -0.01898 C 0.51601 -0.01111 0.50989 0.00371 0.50989 0.00394 C 0.50547 0.03542 0.51172 0.00556 0.50143 0.02662 C 0.49804 0.03357 0.49284 0.04954 0.49284 0.04977 C 0.4914 0.05718 0.49075 0.06528 0.48854 0.07246 C 0.48711 0.07709 0.48385 0.0794 0.48216 0.0838 C 0.47955 0.08982 0.47747 0.0963 0.47565 0.10278 C 0.47461 0.10648 0.47474 0.11088 0.47356 0.11435 C 0.47252 0.11736 0.47044 0.11898 0.46927 0.12176 C 0.46757 0.12546 0.46614 0.12917 0.46497 0.13334 C 0.46185 0.14329 0.45989 0.1544 0.45638 0.16366 C 0.45494 0.16759 0.45325 0.17107 0.45208 0.17523 C 0.44648 0.19491 0.45403 0.1794 0.4457 0.19421 C 0.44075 0.22084 0.44713 0.19236 0.43919 0.2132 C 0.4375 0.21806 0.43619 0.22338 0.43489 0.22847 C 0.43411 0.23218 0.43398 0.23658 0.43281 0.24005 C 0.43177 0.24306 0.42981 0.24468 0.42851 0.24746 C 0.42695 0.25116 0.42565 0.25509 0.42422 0.25903 C 0.42213 0.27037 0.42265 0.28472 0.41784 0.29329 L 0.40924 0.30857 C 0.40781 0.31621 0.40716 0.32431 0.40494 0.33125 C 0.40351 0.33611 0.40052 0.33866 0.39856 0.34283 C 0.39544 0.34931 0.38997 0.36806 0.38776 0.37315 C 0.38659 0.37616 0.38463 0.37778 0.38359 0.38079 C 0.37487 0.40417 0.3845 0.38982 0.37278 0.40371 C 0.37005 0.41852 0.36979 0.42153 0.36419 0.43796 C 0.36237 0.44352 0.35963 0.44792 0.35781 0.45324 C 0.34609 0.48773 0.35729 0.46574 0.34492 0.4875 C 0.34231 0.50185 0.34166 0.5088 0.33424 0.52176 C 0.33281 0.52431 0.33125 0.52662 0.32994 0.5294 C 0.32838 0.5331 0.32721 0.53704 0.32565 0.54074 C 0.32356 0.54607 0.32135 0.55093 0.31927 0.55602 C 0.31627 0.56366 0.31354 0.5713 0.31067 0.57894 C 0.30924 0.58264 0.30846 0.58773 0.30638 0.59028 C 0.29023 0.61204 0.30468 0.59028 0.2914 0.61713 C 0.28802 0.62384 0.28424 0.62963 0.28073 0.63611 C 0.27851 0.63982 0.27604 0.64329 0.27422 0.64746 C 0.26718 0.66412 0.27031 0.65834 0.26562 0.66667 L 0.26354 0.66667 " pathEditMode="relative" rAng="0" ptsTypes="AAAAAAAAAAAAAAAAAAAAAAAAAAAAAAAAAAAAAAAAAAAAAAAAAAAAAAAAAAAAAAAAAAAAAAAAAAAAAAAAAA">
                                      <p:cBhvr>
                                        <p:cTn id="72" dur="2000" fill="hold"/>
                                        <p:tgtEl>
                                          <p:spTgt spid="76"/>
                                        </p:tgtEl>
                                        <p:attrNameLst>
                                          <p:attrName>ppt_x</p:attrName>
                                          <p:attrName>ppt_y</p:attrName>
                                        </p:attrNameLst>
                                      </p:cBhvr>
                                      <p:rCtr x="21628" y="14838"/>
                                    </p:animMotion>
                                  </p:childTnLst>
                                </p:cTn>
                              </p:par>
                            </p:childTnLst>
                          </p:cTn>
                        </p:par>
                      </p:childTnLst>
                    </p:cTn>
                  </p:par>
                </p:childTnLst>
              </p:cTn>
              <p:nextCondLst>
                <p:cond evt="onClick" delay="0">
                  <p:tgtEl>
                    <p:spTgt spid="76"/>
                  </p:tgtEl>
                </p:cond>
              </p:nextCondLst>
            </p:seq>
          </p:childTnLst>
        </p:cTn>
      </p:par>
    </p:tnLst>
    <p:bldLst>
      <p:bldP spid="38" grpId="0" animBg="1"/>
      <p:bldP spid="39" grpId="0" animBg="1"/>
      <p:bldP spid="40" grpId="0" animBg="1"/>
      <p:bldP spid="41" grpId="0" animBg="1"/>
      <p:bldP spid="42" grpId="0" animBg="1"/>
      <p:bldP spid="43" grpId="0" animBg="1"/>
      <p:bldP spid="46" grpId="0" animBg="1"/>
      <p:bldP spid="47" grpId="0" animBg="1"/>
      <p:bldP spid="48" grpId="0" animBg="1"/>
      <p:bldP spid="49" grpId="0" animBg="1"/>
      <p:bldP spid="3" grpId="0" animBg="1"/>
      <p:bldP spid="3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p:cNvSpPr txBox="1"/>
          <p:nvPr/>
        </p:nvSpPr>
        <p:spPr>
          <a:xfrm>
            <a:off x="1412809" y="4961107"/>
            <a:ext cx="1996750"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26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6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chambre</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 name="Title 3"/>
          <p:cNvSpPr>
            <a:spLocks noGrp="1"/>
          </p:cNvSpPr>
          <p:nvPr>
            <p:ph type="title"/>
          </p:nvPr>
        </p:nvSpPr>
        <p:spPr>
          <a:xfrm>
            <a:off x="0" y="213557"/>
            <a:ext cx="6096000" cy="647577"/>
          </a:xfrm>
        </p:spPr>
        <p:txBody>
          <a:bodyPr>
            <a:normAutofit/>
          </a:bodyPr>
          <a:lstStyle/>
          <a:p>
            <a:r>
              <a:rPr lang="en-GB" sz="3200" b="1" dirty="0" err="1">
                <a:solidFill>
                  <a:schemeClr val="bg1"/>
                </a:solidFill>
              </a:rPr>
              <a:t>Vocabulaire</a:t>
            </a:r>
            <a:r>
              <a:rPr lang="en-GB" sz="3200" b="1" dirty="0">
                <a:solidFill>
                  <a:schemeClr val="bg1"/>
                </a:solidFill>
              </a:rPr>
              <a:t>: </a:t>
            </a:r>
            <a:r>
              <a:rPr lang="en-GB" sz="3200" b="1" dirty="0" err="1">
                <a:solidFill>
                  <a:schemeClr val="bg1"/>
                </a:solidFill>
              </a:rPr>
              <a:t>réponses</a:t>
            </a:r>
            <a:endParaRPr lang="en-GB" sz="3200" b="1" dirty="0">
              <a:solidFill>
                <a:schemeClr val="bg1"/>
              </a:solidFill>
            </a:endParaRPr>
          </a:p>
        </p:txBody>
      </p:sp>
      <p:sp>
        <p:nvSpPr>
          <p:cNvPr id="63" name="TextBox 62"/>
          <p:cNvSpPr txBox="1"/>
          <p:nvPr/>
        </p:nvSpPr>
        <p:spPr>
          <a:xfrm>
            <a:off x="8294392" y="5103541"/>
            <a:ext cx="164612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a:t>
            </a:r>
          </a:p>
        </p:txBody>
      </p:sp>
      <p:sp>
        <p:nvSpPr>
          <p:cNvPr id="45" name="Rounded Rectangle 44">
            <a:extLst>
              <a:ext uri="{FF2B5EF4-FFF2-40B4-BE49-F238E27FC236}">
                <a16:creationId xmlns:a16="http://schemas.microsoft.com/office/drawing/2014/main" id="{EE7A561A-9D16-444B-B078-13205908D781}"/>
              </a:ext>
            </a:extLst>
          </p:cNvPr>
          <p:cNvSpPr/>
          <p:nvPr/>
        </p:nvSpPr>
        <p:spPr>
          <a:xfrm>
            <a:off x="3887108" y="2968497"/>
            <a:ext cx="1646130" cy="143306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Rounded Rectangle 35">
            <a:extLst>
              <a:ext uri="{FF2B5EF4-FFF2-40B4-BE49-F238E27FC236}">
                <a16:creationId xmlns:a16="http://schemas.microsoft.com/office/drawing/2014/main" id="{3A6F8417-5454-3941-BC19-54C930B70CCA}"/>
              </a:ext>
            </a:extLst>
          </p:cNvPr>
          <p:cNvSpPr/>
          <p:nvPr/>
        </p:nvSpPr>
        <p:spPr>
          <a:xfrm>
            <a:off x="1629851" y="2960413"/>
            <a:ext cx="1646130" cy="143306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Rounded Rectangle 1">
            <a:extLst>
              <a:ext uri="{FF2B5EF4-FFF2-40B4-BE49-F238E27FC236}">
                <a16:creationId xmlns:a16="http://schemas.microsoft.com/office/drawing/2014/main" id="{923E499E-20E4-5B40-8548-E558C0B60A37}"/>
              </a:ext>
            </a:extLst>
          </p:cNvPr>
          <p:cNvSpPr/>
          <p:nvPr/>
        </p:nvSpPr>
        <p:spPr>
          <a:xfrm>
            <a:off x="1620158" y="1141208"/>
            <a:ext cx="1646129" cy="143306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Rounded Rectangle 34">
            <a:extLst>
              <a:ext uri="{FF2B5EF4-FFF2-40B4-BE49-F238E27FC236}">
                <a16:creationId xmlns:a16="http://schemas.microsoft.com/office/drawing/2014/main" id="{BEC1F8B4-6755-CB43-BE84-615F3FC904F4}"/>
              </a:ext>
            </a:extLst>
          </p:cNvPr>
          <p:cNvSpPr/>
          <p:nvPr/>
        </p:nvSpPr>
        <p:spPr>
          <a:xfrm>
            <a:off x="3844906" y="1149372"/>
            <a:ext cx="1646130" cy="143306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Rounded Rectangle 43">
            <a:extLst>
              <a:ext uri="{FF2B5EF4-FFF2-40B4-BE49-F238E27FC236}">
                <a16:creationId xmlns:a16="http://schemas.microsoft.com/office/drawing/2014/main" id="{EDB77240-D5BB-3F4D-A8CB-3A1ACD5233F9}"/>
              </a:ext>
            </a:extLst>
          </p:cNvPr>
          <p:cNvSpPr/>
          <p:nvPr/>
        </p:nvSpPr>
        <p:spPr>
          <a:xfrm>
            <a:off x="1582493" y="4772559"/>
            <a:ext cx="1646130" cy="143306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Rounded Rectangle 55">
            <a:extLst>
              <a:ext uri="{FF2B5EF4-FFF2-40B4-BE49-F238E27FC236}">
                <a16:creationId xmlns:a16="http://schemas.microsoft.com/office/drawing/2014/main" id="{5CCC377C-E53F-864D-AD44-4AE045581591}"/>
              </a:ext>
            </a:extLst>
          </p:cNvPr>
          <p:cNvSpPr/>
          <p:nvPr/>
        </p:nvSpPr>
        <p:spPr>
          <a:xfrm>
            <a:off x="6069649" y="1141206"/>
            <a:ext cx="1646130" cy="143306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Rounded Rectangle 56">
            <a:extLst>
              <a:ext uri="{FF2B5EF4-FFF2-40B4-BE49-F238E27FC236}">
                <a16:creationId xmlns:a16="http://schemas.microsoft.com/office/drawing/2014/main" id="{9F6E1080-FFE1-6D45-8861-E45E2B9D4F6B}"/>
              </a:ext>
            </a:extLst>
          </p:cNvPr>
          <p:cNvSpPr/>
          <p:nvPr/>
        </p:nvSpPr>
        <p:spPr>
          <a:xfrm>
            <a:off x="8294392" y="1149372"/>
            <a:ext cx="1646130" cy="143306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8" name="Rounded Rectangle 57">
            <a:extLst>
              <a:ext uri="{FF2B5EF4-FFF2-40B4-BE49-F238E27FC236}">
                <a16:creationId xmlns:a16="http://schemas.microsoft.com/office/drawing/2014/main" id="{D0029263-89FE-704F-892A-6959D1EE8942}"/>
              </a:ext>
            </a:extLst>
          </p:cNvPr>
          <p:cNvSpPr/>
          <p:nvPr/>
        </p:nvSpPr>
        <p:spPr>
          <a:xfrm>
            <a:off x="6188718" y="2920968"/>
            <a:ext cx="1646130" cy="143306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9" name="Rounded Rectangle 58">
            <a:extLst>
              <a:ext uri="{FF2B5EF4-FFF2-40B4-BE49-F238E27FC236}">
                <a16:creationId xmlns:a16="http://schemas.microsoft.com/office/drawing/2014/main" id="{F23F8464-FE92-E748-AE14-2CBEC2134B60}"/>
              </a:ext>
            </a:extLst>
          </p:cNvPr>
          <p:cNvSpPr/>
          <p:nvPr/>
        </p:nvSpPr>
        <p:spPr>
          <a:xfrm>
            <a:off x="8330031" y="2920966"/>
            <a:ext cx="1646130" cy="143306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Rounded Rectangle 59">
            <a:extLst>
              <a:ext uri="{FF2B5EF4-FFF2-40B4-BE49-F238E27FC236}">
                <a16:creationId xmlns:a16="http://schemas.microsoft.com/office/drawing/2014/main" id="{BF693C99-49B3-AB40-B842-C1CD09ABEEE5}"/>
              </a:ext>
            </a:extLst>
          </p:cNvPr>
          <p:cNvSpPr/>
          <p:nvPr/>
        </p:nvSpPr>
        <p:spPr>
          <a:xfrm>
            <a:off x="3890140" y="4732675"/>
            <a:ext cx="1646130" cy="143306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1" name="Rounded Rectangle 60">
            <a:extLst>
              <a:ext uri="{FF2B5EF4-FFF2-40B4-BE49-F238E27FC236}">
                <a16:creationId xmlns:a16="http://schemas.microsoft.com/office/drawing/2014/main" id="{3FC95477-1E44-9E46-A67C-50B7FD770712}"/>
              </a:ext>
            </a:extLst>
          </p:cNvPr>
          <p:cNvSpPr/>
          <p:nvPr/>
        </p:nvSpPr>
        <p:spPr>
          <a:xfrm>
            <a:off x="6178421" y="4702410"/>
            <a:ext cx="1646130" cy="143306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2" name="Rounded Rectangle 61">
            <a:extLst>
              <a:ext uri="{FF2B5EF4-FFF2-40B4-BE49-F238E27FC236}">
                <a16:creationId xmlns:a16="http://schemas.microsoft.com/office/drawing/2014/main" id="{206B44FA-740A-9047-9617-0C7B6E264DC5}"/>
              </a:ext>
            </a:extLst>
          </p:cNvPr>
          <p:cNvSpPr/>
          <p:nvPr/>
        </p:nvSpPr>
        <p:spPr>
          <a:xfrm>
            <a:off x="8330031" y="4722210"/>
            <a:ext cx="1646130" cy="143306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Rounded Rectangle 11">
            <a:extLst>
              <a:ext uri="{FF2B5EF4-FFF2-40B4-BE49-F238E27FC236}">
                <a16:creationId xmlns:a16="http://schemas.microsoft.com/office/drawing/2014/main" id="{483D7EB9-C2AA-4190-98DE-925F861600E9}"/>
              </a:ext>
            </a:extLst>
          </p:cNvPr>
          <p:cNvSpPr/>
          <p:nvPr/>
        </p:nvSpPr>
        <p:spPr>
          <a:xfrm>
            <a:off x="10620260" y="158883"/>
            <a:ext cx="1342052" cy="366897"/>
          </a:xfrm>
          <a:prstGeom prst="roundRect">
            <a:avLst/>
          </a:prstGeom>
          <a:solidFill>
            <a:srgbClr val="0055A4"/>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écrire</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4" name="TextBox 63"/>
          <p:cNvSpPr txBox="1"/>
          <p:nvPr/>
        </p:nvSpPr>
        <p:spPr>
          <a:xfrm>
            <a:off x="6121103" y="3160447"/>
            <a:ext cx="171374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a:t>
            </a:r>
            <a:r>
              <a:rPr lang="en-GB" sz="2800" noProof="0" dirty="0">
                <a:solidFill>
                  <a:srgbClr val="4472C4">
                    <a:lumMod val="50000"/>
                  </a:srgbClr>
                </a:solidFill>
                <a:latin typeface="Century Gothic" panose="020F0302020204030204"/>
              </a:rPr>
              <a:t>animal</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5" name="TextBox 64"/>
          <p:cNvSpPr txBox="1"/>
          <p:nvPr/>
        </p:nvSpPr>
        <p:spPr>
          <a:xfrm>
            <a:off x="8330031" y="3302801"/>
            <a:ext cx="16461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avoir</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6" name="TextBox 65"/>
          <p:cNvSpPr txBox="1"/>
          <p:nvPr/>
        </p:nvSpPr>
        <p:spPr>
          <a:xfrm>
            <a:off x="6148717" y="4961108"/>
            <a:ext cx="164612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800" dirty="0">
                <a:solidFill>
                  <a:srgbClr val="4472C4">
                    <a:lumMod val="50000"/>
                  </a:srgbClr>
                </a:solidFill>
                <a:latin typeface="Century Gothic" panose="020F0302020204030204"/>
              </a:rPr>
              <a:t>un, </a:t>
            </a:r>
            <a:r>
              <a:rPr lang="en-GB" sz="2800" dirty="0" err="1">
                <a:solidFill>
                  <a:srgbClr val="4472C4">
                    <a:lumMod val="50000"/>
                  </a:srgbClr>
                </a:solidFill>
                <a:latin typeface="Century Gothic" panose="020F0302020204030204"/>
              </a:rPr>
              <a:t>une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0" name="TextBox 49"/>
          <p:cNvSpPr txBox="1"/>
          <p:nvPr/>
        </p:nvSpPr>
        <p:spPr>
          <a:xfrm>
            <a:off x="3844906" y="4888098"/>
            <a:ext cx="164612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idée]</a:t>
            </a:r>
          </a:p>
        </p:txBody>
      </p:sp>
      <p:sp>
        <p:nvSpPr>
          <p:cNvPr id="53" name="TextBox 52"/>
          <p:cNvSpPr txBox="1"/>
          <p:nvPr/>
        </p:nvSpPr>
        <p:spPr>
          <a:xfrm>
            <a:off x="3844906" y="3200191"/>
            <a:ext cx="164612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28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chose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5" name="TextBox 54"/>
          <p:cNvSpPr txBox="1"/>
          <p:nvPr/>
        </p:nvSpPr>
        <p:spPr>
          <a:xfrm>
            <a:off x="1603924" y="3094298"/>
            <a:ext cx="164612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chien</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7" name="TextBox 66"/>
          <p:cNvSpPr txBox="1"/>
          <p:nvPr/>
        </p:nvSpPr>
        <p:spPr>
          <a:xfrm>
            <a:off x="8294392" y="1347040"/>
            <a:ext cx="164612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28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règle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8" name="TextBox 67"/>
          <p:cNvSpPr txBox="1"/>
          <p:nvPr/>
        </p:nvSpPr>
        <p:spPr>
          <a:xfrm>
            <a:off x="6001986" y="1278456"/>
            <a:ext cx="184726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portable]</a:t>
            </a:r>
          </a:p>
        </p:txBody>
      </p:sp>
      <p:sp>
        <p:nvSpPr>
          <p:cNvPr id="72" name="TextBox 71"/>
          <p:cNvSpPr txBox="1"/>
          <p:nvPr/>
        </p:nvSpPr>
        <p:spPr>
          <a:xfrm>
            <a:off x="3868518" y="1599445"/>
            <a:ext cx="164612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77" name="TextBox 76"/>
          <p:cNvSpPr txBox="1"/>
          <p:nvPr/>
        </p:nvSpPr>
        <p:spPr>
          <a:xfrm>
            <a:off x="1584128" y="1404305"/>
            <a:ext cx="164612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[bon]</a:t>
            </a:r>
          </a:p>
        </p:txBody>
      </p:sp>
    </p:spTree>
    <p:extLst>
      <p:ext uri="{BB962C8B-B14F-4D97-AF65-F5344CB8AC3E}">
        <p14:creationId xmlns:p14="http://schemas.microsoft.com/office/powerpoint/2010/main" val="39920122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0038" y="1227990"/>
            <a:ext cx="11379200" cy="830997"/>
          </a:xfrm>
          <a:prstGeom prst="rect">
            <a:avLst/>
          </a:prstGeom>
          <a:noFill/>
        </p:spPr>
        <p:txBody>
          <a:bodyPr wrap="square" rtlCol="0">
            <a:spAutoFit/>
          </a:bodyPr>
          <a:lstStyle/>
          <a:p>
            <a:r>
              <a:rPr lang="en-GB" sz="2400" dirty="0">
                <a:solidFill>
                  <a:srgbClr val="0055A4"/>
                </a:solidFill>
                <a:latin typeface="Century Gothic" panose="020B0502020202020204" pitchFamily="34" charset="0"/>
              </a:rPr>
              <a:t>Nouns</a:t>
            </a:r>
            <a:r>
              <a:rPr lang="en-GB" sz="2400" i="1" dirty="0">
                <a:solidFill>
                  <a:srgbClr val="0055A4"/>
                </a:solidFill>
                <a:latin typeface="Century Gothic" panose="020B0502020202020204" pitchFamily="34" charset="0"/>
              </a:rPr>
              <a:t> </a:t>
            </a:r>
            <a:r>
              <a:rPr lang="en-GB" sz="2400" dirty="0">
                <a:solidFill>
                  <a:srgbClr val="0055A4"/>
                </a:solidFill>
                <a:latin typeface="Century Gothic" panose="020B0502020202020204" pitchFamily="34" charset="0"/>
              </a:rPr>
              <a:t>are words for </a:t>
            </a:r>
            <a:r>
              <a:rPr lang="en-GB" sz="2400" b="1" dirty="0">
                <a:solidFill>
                  <a:srgbClr val="0055A4"/>
                </a:solidFill>
                <a:latin typeface="Century Gothic" panose="020B0502020202020204" pitchFamily="34" charset="0"/>
              </a:rPr>
              <a:t>things</a:t>
            </a:r>
            <a:r>
              <a:rPr lang="en-GB" sz="2400" dirty="0">
                <a:solidFill>
                  <a:srgbClr val="0055A4"/>
                </a:solidFill>
                <a:latin typeface="Century Gothic" panose="020B0502020202020204" pitchFamily="34" charset="0"/>
              </a:rPr>
              <a:t> and </a:t>
            </a:r>
            <a:r>
              <a:rPr lang="en-GB" sz="2400" b="1" dirty="0">
                <a:solidFill>
                  <a:srgbClr val="0055A4"/>
                </a:solidFill>
                <a:latin typeface="Century Gothic" panose="020B0502020202020204" pitchFamily="34" charset="0"/>
              </a:rPr>
              <a:t>people</a:t>
            </a:r>
            <a:r>
              <a:rPr lang="en-GB" sz="2400" dirty="0">
                <a:solidFill>
                  <a:srgbClr val="0055A4"/>
                </a:solidFill>
                <a:latin typeface="Century Gothic" panose="020B0502020202020204" pitchFamily="34" charset="0"/>
              </a:rPr>
              <a:t>. Every </a:t>
            </a:r>
            <a:r>
              <a:rPr lang="en-GB" sz="2400" b="1" dirty="0">
                <a:solidFill>
                  <a:srgbClr val="0055A4"/>
                </a:solidFill>
                <a:latin typeface="Century Gothic" panose="020B0502020202020204" pitchFamily="34" charset="0"/>
              </a:rPr>
              <a:t>noun</a:t>
            </a:r>
            <a:r>
              <a:rPr lang="en-GB" sz="2400" dirty="0">
                <a:solidFill>
                  <a:srgbClr val="0055A4"/>
                </a:solidFill>
                <a:latin typeface="Century Gothic" panose="020B0502020202020204" pitchFamily="34" charset="0"/>
              </a:rPr>
              <a:t> has a </a:t>
            </a:r>
            <a:r>
              <a:rPr lang="en-GB" sz="2400" b="1" dirty="0">
                <a:solidFill>
                  <a:srgbClr val="0055A4"/>
                </a:solidFill>
                <a:latin typeface="Century Gothic" panose="020B0502020202020204" pitchFamily="34" charset="0"/>
              </a:rPr>
              <a:t>gender</a:t>
            </a:r>
            <a:r>
              <a:rPr lang="en-GB" sz="2400" dirty="0">
                <a:solidFill>
                  <a:srgbClr val="0055A4"/>
                </a:solidFill>
                <a:latin typeface="Century Gothic" panose="020B0502020202020204" pitchFamily="34" charset="0"/>
              </a:rPr>
              <a:t> in French.</a:t>
            </a:r>
          </a:p>
          <a:p>
            <a:r>
              <a:rPr lang="en-GB" sz="2400" dirty="0">
                <a:solidFill>
                  <a:srgbClr val="0055A4"/>
                </a:solidFill>
                <a:latin typeface="Century Gothic" panose="020B0502020202020204" pitchFamily="34" charset="0"/>
              </a:rPr>
              <a:t>This means that </a:t>
            </a:r>
            <a:r>
              <a:rPr lang="en-GB" sz="2400" b="1" dirty="0">
                <a:solidFill>
                  <a:srgbClr val="0055A4"/>
                </a:solidFill>
                <a:latin typeface="Century Gothic" panose="020B0502020202020204" pitchFamily="34" charset="0"/>
              </a:rPr>
              <a:t>nouns </a:t>
            </a:r>
            <a:r>
              <a:rPr lang="en-GB" sz="2400" dirty="0">
                <a:solidFill>
                  <a:srgbClr val="0055A4"/>
                </a:solidFill>
                <a:latin typeface="Century Gothic" panose="020B0502020202020204" pitchFamily="34" charset="0"/>
              </a:rPr>
              <a:t>are either </a:t>
            </a:r>
            <a:r>
              <a:rPr lang="en-GB" sz="2400" b="1" dirty="0">
                <a:solidFill>
                  <a:srgbClr val="0055A4"/>
                </a:solidFill>
                <a:latin typeface="Century Gothic" panose="020B0502020202020204" pitchFamily="34" charset="0"/>
              </a:rPr>
              <a:t>masculine</a:t>
            </a:r>
            <a:r>
              <a:rPr lang="en-GB" sz="2400" dirty="0">
                <a:solidFill>
                  <a:srgbClr val="0055A4"/>
                </a:solidFill>
                <a:latin typeface="Century Gothic" panose="020B0502020202020204" pitchFamily="34" charset="0"/>
              </a:rPr>
              <a:t> or </a:t>
            </a:r>
            <a:r>
              <a:rPr lang="en-GB" sz="2400" b="1" dirty="0">
                <a:solidFill>
                  <a:srgbClr val="0055A4"/>
                </a:solidFill>
                <a:latin typeface="Century Gothic" panose="020B0502020202020204" pitchFamily="34" charset="0"/>
              </a:rPr>
              <a:t>feminine</a:t>
            </a:r>
            <a:r>
              <a:rPr lang="en-GB" sz="2400" dirty="0">
                <a:solidFill>
                  <a:srgbClr val="0055A4"/>
                </a:solidFill>
                <a:latin typeface="Century Gothic" panose="020B0502020202020204" pitchFamily="34" charset="0"/>
              </a:rPr>
              <a:t>:</a:t>
            </a:r>
          </a:p>
        </p:txBody>
      </p:sp>
      <p:sp>
        <p:nvSpPr>
          <p:cNvPr id="10" name="TextBox 9"/>
          <p:cNvSpPr txBox="1"/>
          <p:nvPr/>
        </p:nvSpPr>
        <p:spPr>
          <a:xfrm>
            <a:off x="7540432" y="8726548"/>
            <a:ext cx="3135086"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a:t>
            </a:r>
          </a:p>
        </p:txBody>
      </p:sp>
      <p:sp>
        <p:nvSpPr>
          <p:cNvPr id="11" name="Rectangle 10"/>
          <p:cNvSpPr/>
          <p:nvPr/>
        </p:nvSpPr>
        <p:spPr>
          <a:xfrm>
            <a:off x="2919801" y="2161049"/>
            <a:ext cx="2095446"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9525">
                  <a:solidFill>
                    <a:prstClr val="white"/>
                  </a:solidFill>
                  <a:prstDash val="solid"/>
                </a:ln>
                <a:solidFill>
                  <a:schemeClr val="accent1">
                    <a:lumMod val="75000"/>
                  </a:schemeClr>
                </a:solidFill>
                <a:effectLst>
                  <a:outerShdw blurRad="12700" dist="38100" dir="2700000" algn="tl" rotWithShape="0">
                    <a:srgbClr val="4472C4">
                      <a:lumMod val="60000"/>
                      <a:lumOff val="40000"/>
                    </a:srgbClr>
                  </a:outerShdw>
                </a:effectLst>
                <a:uLnTx/>
                <a:uFillTx/>
                <a:latin typeface="Century Gothic" panose="020B0502020202020204" pitchFamily="34" charset="0"/>
                <a:ea typeface="+mn-ea"/>
                <a:cs typeface="+mn-cs"/>
              </a:rPr>
              <a:t>Masculine</a:t>
            </a:r>
          </a:p>
        </p:txBody>
      </p:sp>
      <p:sp>
        <p:nvSpPr>
          <p:cNvPr id="12" name="TextBox 11"/>
          <p:cNvSpPr txBox="1"/>
          <p:nvPr/>
        </p:nvSpPr>
        <p:spPr>
          <a:xfrm>
            <a:off x="2922920" y="2715047"/>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animal</a:t>
            </a:r>
          </a:p>
        </p:txBody>
      </p:sp>
      <p:sp>
        <p:nvSpPr>
          <p:cNvPr id="13" name="TextBox 12"/>
          <p:cNvSpPr txBox="1"/>
          <p:nvPr/>
        </p:nvSpPr>
        <p:spPr>
          <a:xfrm>
            <a:off x="2922920" y="3312488"/>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err="1">
                <a:ln>
                  <a:noFill/>
                </a:ln>
                <a:solidFill>
                  <a:srgbClr val="0055A4"/>
                </a:solidFill>
                <a:effectLst/>
                <a:uLnTx/>
                <a:uFillTx/>
                <a:latin typeface="Century Gothic" panose="020B0502020202020204" pitchFamily="34" charset="0"/>
                <a:ea typeface="+mn-ea"/>
                <a:cs typeface="+mn-cs"/>
              </a:rPr>
              <a:t>chien</a:t>
            </a:r>
            <a:endParaRPr kumimoji="0" lang="en-GB" sz="3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endParaRPr>
          </a:p>
        </p:txBody>
      </p:sp>
      <p:sp>
        <p:nvSpPr>
          <p:cNvPr id="14" name="TextBox 13"/>
          <p:cNvSpPr txBox="1"/>
          <p:nvPr/>
        </p:nvSpPr>
        <p:spPr>
          <a:xfrm>
            <a:off x="2922920" y="3958658"/>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livre</a:t>
            </a:r>
          </a:p>
        </p:txBody>
      </p:sp>
      <p:sp>
        <p:nvSpPr>
          <p:cNvPr id="15" name="TextBox 14"/>
          <p:cNvSpPr txBox="1"/>
          <p:nvPr/>
        </p:nvSpPr>
        <p:spPr>
          <a:xfrm>
            <a:off x="2922920" y="4535793"/>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0055A4"/>
                </a:solidFill>
                <a:latin typeface="Century Gothic" panose="020B0502020202020204" pitchFamily="34" charset="0"/>
              </a:rPr>
              <a:t>portable</a:t>
            </a:r>
            <a:endParaRPr kumimoji="0" lang="en-GB" sz="3000" b="0" i="0" u="none" strike="noStrike" kern="1200" cap="none" spc="0" normalizeH="0" baseline="0" noProof="0" dirty="0">
              <a:ln>
                <a:noFill/>
              </a:ln>
              <a:solidFill>
                <a:srgbClr val="0055A4"/>
              </a:solidFill>
              <a:effectLst/>
              <a:uLnTx/>
              <a:uFillTx/>
              <a:latin typeface="Century Gothic" panose="020B0502020202020204" pitchFamily="34" charset="0"/>
            </a:endParaRPr>
          </a:p>
        </p:txBody>
      </p:sp>
      <p:sp>
        <p:nvSpPr>
          <p:cNvPr id="16" name="TextBox 15"/>
          <p:cNvSpPr txBox="1"/>
          <p:nvPr/>
        </p:nvSpPr>
        <p:spPr>
          <a:xfrm>
            <a:off x="6968032" y="2776555"/>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err="1">
                <a:solidFill>
                  <a:srgbClr val="0055A4"/>
                </a:solidFill>
                <a:latin typeface="Century Gothic" panose="020B0502020202020204" pitchFamily="34" charset="0"/>
              </a:rPr>
              <a:t>chambre</a:t>
            </a:r>
            <a:endParaRPr kumimoji="0" lang="en-GB" sz="3000" b="0" i="0" u="none" strike="noStrike" kern="1200" cap="none" spc="0" normalizeH="0" baseline="0" noProof="0" dirty="0">
              <a:ln>
                <a:noFill/>
              </a:ln>
              <a:solidFill>
                <a:srgbClr val="0055A4"/>
              </a:solidFill>
              <a:effectLst/>
              <a:uLnTx/>
              <a:uFillTx/>
              <a:latin typeface="Century Gothic" panose="020B0502020202020204" pitchFamily="34" charset="0"/>
            </a:endParaRPr>
          </a:p>
        </p:txBody>
      </p:sp>
      <p:sp>
        <p:nvSpPr>
          <p:cNvPr id="17" name="TextBox 16"/>
          <p:cNvSpPr txBox="1"/>
          <p:nvPr/>
        </p:nvSpPr>
        <p:spPr>
          <a:xfrm>
            <a:off x="6957125" y="3393965"/>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noProof="0" dirty="0">
                <a:ln>
                  <a:noFill/>
                </a:ln>
                <a:solidFill>
                  <a:srgbClr val="0055A4"/>
                </a:solidFill>
                <a:effectLst/>
                <a:uLnTx/>
                <a:uFillTx/>
                <a:latin typeface="Century Gothic" panose="020B0502020202020204" pitchFamily="34" charset="0"/>
                <a:ea typeface="+mn-ea"/>
                <a:cs typeface="+mn-cs"/>
              </a:rPr>
              <a:t>chose</a:t>
            </a:r>
            <a:endParaRPr kumimoji="0" lang="en-GB" sz="3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endParaRPr>
          </a:p>
        </p:txBody>
      </p:sp>
      <p:sp>
        <p:nvSpPr>
          <p:cNvPr id="18" name="Rectangle 17"/>
          <p:cNvSpPr/>
          <p:nvPr/>
        </p:nvSpPr>
        <p:spPr>
          <a:xfrm>
            <a:off x="6977356" y="2145973"/>
            <a:ext cx="1872629"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Century Gothic" panose="020B0502020202020204" pitchFamily="34" charset="0"/>
                <a:ea typeface="+mn-ea"/>
                <a:cs typeface="+mn-cs"/>
              </a:rPr>
              <a:t>Feminine</a:t>
            </a:r>
          </a:p>
        </p:txBody>
      </p:sp>
      <p:sp>
        <p:nvSpPr>
          <p:cNvPr id="19" name="TextBox 18"/>
          <p:cNvSpPr txBox="1"/>
          <p:nvPr/>
        </p:nvSpPr>
        <p:spPr>
          <a:xfrm>
            <a:off x="6977356" y="3970227"/>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noProof="0" dirty="0">
                <a:ln>
                  <a:noFill/>
                </a:ln>
                <a:solidFill>
                  <a:srgbClr val="0055A4"/>
                </a:solidFill>
                <a:effectLst/>
                <a:uLnTx/>
                <a:uFillTx/>
                <a:latin typeface="Century Gothic" panose="020B0502020202020204" pitchFamily="34" charset="0"/>
                <a:ea typeface="+mn-ea"/>
                <a:cs typeface="+mn-cs"/>
              </a:rPr>
              <a:t>idée</a:t>
            </a:r>
            <a:endParaRPr kumimoji="0" lang="en-GB" sz="3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endParaRPr>
          </a:p>
        </p:txBody>
      </p:sp>
      <p:sp>
        <p:nvSpPr>
          <p:cNvPr id="20" name="TextBox 19"/>
          <p:cNvSpPr txBox="1"/>
          <p:nvPr/>
        </p:nvSpPr>
        <p:spPr>
          <a:xfrm>
            <a:off x="6957125" y="4534920"/>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err="1">
                <a:solidFill>
                  <a:srgbClr val="0055A4"/>
                </a:solidFill>
                <a:latin typeface="Century Gothic" panose="020B0502020202020204" pitchFamily="34" charset="0"/>
              </a:rPr>
              <a:t>règle</a:t>
            </a:r>
            <a:endParaRPr kumimoji="0" lang="en-GB" sz="3000" b="0" i="0" u="none" strike="noStrike" kern="1200" cap="none" spc="0" normalizeH="0" baseline="0" noProof="0" dirty="0">
              <a:ln>
                <a:noFill/>
              </a:ln>
              <a:solidFill>
                <a:srgbClr val="0055A4"/>
              </a:solidFill>
              <a:effectLst/>
              <a:uLnTx/>
              <a:uFillTx/>
              <a:latin typeface="Century Gothic" panose="020B0502020202020204" pitchFamily="34" charset="0"/>
            </a:endParaRPr>
          </a:p>
        </p:txBody>
      </p:sp>
      <p:sp>
        <p:nvSpPr>
          <p:cNvPr id="3" name="TextBox 2"/>
          <p:cNvSpPr txBox="1"/>
          <p:nvPr/>
        </p:nvSpPr>
        <p:spPr>
          <a:xfrm>
            <a:off x="300038" y="5351279"/>
            <a:ext cx="11586755" cy="830997"/>
          </a:xfrm>
          <a:prstGeom prst="rect">
            <a:avLst/>
          </a:prstGeom>
          <a:noFill/>
        </p:spPr>
        <p:txBody>
          <a:bodyPr wrap="square" rtlCol="0">
            <a:spAutoFit/>
          </a:bodyPr>
          <a:lstStyle/>
          <a:p>
            <a:r>
              <a:rPr lang="en-GB" sz="2400" dirty="0">
                <a:solidFill>
                  <a:srgbClr val="0055A4"/>
                </a:solidFill>
                <a:latin typeface="Century Gothic" panose="020B0502020202020204" pitchFamily="34" charset="0"/>
              </a:rPr>
              <a:t>You cannot usually guess the gender from the meaning of the noun, or from how it looks or sounds. You have to </a:t>
            </a:r>
            <a:r>
              <a:rPr lang="en-GB" sz="2400" b="1" dirty="0">
                <a:solidFill>
                  <a:srgbClr val="0055A4"/>
                </a:solidFill>
                <a:latin typeface="Century Gothic" panose="020B0502020202020204" pitchFamily="34" charset="0"/>
              </a:rPr>
              <a:t>learn</a:t>
            </a:r>
            <a:r>
              <a:rPr lang="en-GB" sz="2400" dirty="0">
                <a:solidFill>
                  <a:srgbClr val="0055A4"/>
                </a:solidFill>
                <a:latin typeface="Century Gothic" panose="020B0502020202020204" pitchFamily="34" charset="0"/>
              </a:rPr>
              <a:t> the </a:t>
            </a:r>
            <a:r>
              <a:rPr lang="en-GB" sz="2400" b="1" i="1" dirty="0">
                <a:solidFill>
                  <a:srgbClr val="0055A4"/>
                </a:solidFill>
                <a:latin typeface="Century Gothic" panose="020B0502020202020204" pitchFamily="34" charset="0"/>
              </a:rPr>
              <a:t>gender</a:t>
            </a:r>
            <a:r>
              <a:rPr lang="en-GB" sz="2400" dirty="0">
                <a:solidFill>
                  <a:srgbClr val="0055A4"/>
                </a:solidFill>
                <a:latin typeface="Century Gothic" panose="020B0502020202020204" pitchFamily="34" charset="0"/>
              </a:rPr>
              <a:t> with the </a:t>
            </a:r>
            <a:r>
              <a:rPr lang="en-GB" sz="2400" b="1" i="1" dirty="0">
                <a:solidFill>
                  <a:srgbClr val="0055A4"/>
                </a:solidFill>
                <a:latin typeface="Century Gothic" panose="020B0502020202020204" pitchFamily="34" charset="0"/>
              </a:rPr>
              <a:t>noun</a:t>
            </a:r>
            <a:r>
              <a:rPr lang="en-GB" sz="2400" dirty="0">
                <a:solidFill>
                  <a:srgbClr val="0055A4"/>
                </a:solidFill>
                <a:latin typeface="Century Gothic" panose="020B0502020202020204" pitchFamily="34" charset="0"/>
              </a:rPr>
              <a:t>! </a:t>
            </a:r>
          </a:p>
        </p:txBody>
      </p:sp>
      <p:sp>
        <p:nvSpPr>
          <p:cNvPr id="24" name="Title 3">
            <a:extLst>
              <a:ext uri="{FF2B5EF4-FFF2-40B4-BE49-F238E27FC236}">
                <a16:creationId xmlns:a16="http://schemas.microsoft.com/office/drawing/2014/main" id="{09ADED77-505E-4E6B-B853-A3E5768C32E2}"/>
              </a:ext>
            </a:extLst>
          </p:cNvPr>
          <p:cNvSpPr>
            <a:spLocks noGrp="1"/>
          </p:cNvSpPr>
          <p:nvPr>
            <p:ph type="title"/>
          </p:nvPr>
        </p:nvSpPr>
        <p:spPr>
          <a:xfrm>
            <a:off x="-1" y="213557"/>
            <a:ext cx="5823285" cy="647577"/>
          </a:xfrm>
        </p:spPr>
        <p:txBody>
          <a:bodyPr>
            <a:normAutofit/>
          </a:bodyPr>
          <a:lstStyle/>
          <a:p>
            <a:r>
              <a:rPr lang="en-GB" sz="3600" b="1" dirty="0">
                <a:solidFill>
                  <a:schemeClr val="bg1"/>
                </a:solidFill>
              </a:rPr>
              <a:t>Grammatical gender</a:t>
            </a:r>
          </a:p>
        </p:txBody>
      </p:sp>
      <p:sp>
        <p:nvSpPr>
          <p:cNvPr id="25" name="Rounded Rectangle 46">
            <a:extLst>
              <a:ext uri="{FF2B5EF4-FFF2-40B4-BE49-F238E27FC236}">
                <a16:creationId xmlns:a16="http://schemas.microsoft.com/office/drawing/2014/main" id="{EC8924D8-AC78-478B-ADD8-54885E205771}"/>
              </a:ext>
            </a:extLst>
          </p:cNvPr>
          <p:cNvSpPr/>
          <p:nvPr/>
        </p:nvSpPr>
        <p:spPr>
          <a:xfrm>
            <a:off x="10033687" y="249870"/>
            <a:ext cx="1876234"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3597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19" grpId="0"/>
      <p:bldP spid="20"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84792-F251-E34A-B536-B7541FA0AEEE}"/>
              </a:ext>
            </a:extLst>
          </p:cNvPr>
          <p:cNvSpPr>
            <a:spLocks noGrp="1"/>
          </p:cNvSpPr>
          <p:nvPr>
            <p:ph type="title"/>
          </p:nvPr>
        </p:nvSpPr>
        <p:spPr>
          <a:xfrm>
            <a:off x="1" y="-771524"/>
            <a:ext cx="2800350" cy="3143249"/>
          </a:xfrm>
        </p:spPr>
        <p:txBody>
          <a:bodyPr>
            <a:normAutofit fontScale="90000"/>
          </a:bodyPr>
          <a:lstStyle/>
          <a:p>
            <a:pPr lvl="0" algn="ctr">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e</a:t>
            </a:r>
            <a:endParaRPr lang="en-US" dirty="0"/>
          </a:p>
        </p:txBody>
      </p:sp>
      <p:pic>
        <p:nvPicPr>
          <p:cNvPr id="7" name="Picture 2" descr="boy with a hand on his che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2551" y="542804"/>
            <a:ext cx="1494997" cy="349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354450" y="4042533"/>
            <a:ext cx="1483098"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j</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t>
            </a:r>
          </a:p>
        </p:txBody>
      </p:sp>
    </p:spTree>
    <p:extLst>
      <p:ext uri="{BB962C8B-B14F-4D97-AF65-F5344CB8AC3E}">
        <p14:creationId xmlns:p14="http://schemas.microsoft.com/office/powerpoint/2010/main" val="302174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4592" y="1377796"/>
            <a:ext cx="11379200" cy="830997"/>
          </a:xfrm>
          <a:prstGeom prst="rect">
            <a:avLst/>
          </a:prstGeom>
          <a:noFill/>
        </p:spPr>
        <p:txBody>
          <a:bodyPr wrap="square" rtlCol="0">
            <a:spAutoFit/>
          </a:bodyPr>
          <a:lstStyle/>
          <a:p>
            <a:r>
              <a:rPr lang="en-GB" sz="2400" dirty="0">
                <a:solidFill>
                  <a:srgbClr val="0055A4"/>
                </a:solidFill>
                <a:latin typeface="Century Gothic" panose="020B0502020202020204" pitchFamily="34" charset="0"/>
              </a:rPr>
              <a:t>To say </a:t>
            </a:r>
            <a:r>
              <a:rPr lang="en-GB" sz="2400" b="1" dirty="0">
                <a:solidFill>
                  <a:srgbClr val="0055A4"/>
                </a:solidFill>
                <a:latin typeface="Century Gothic" panose="020B0502020202020204" pitchFamily="34" charset="0"/>
              </a:rPr>
              <a:t>a</a:t>
            </a:r>
            <a:r>
              <a:rPr lang="en-GB" sz="2400" dirty="0">
                <a:solidFill>
                  <a:srgbClr val="0055A4"/>
                </a:solidFill>
                <a:latin typeface="Century Gothic" panose="020B0502020202020204" pitchFamily="34" charset="0"/>
              </a:rPr>
              <a:t> (or </a:t>
            </a:r>
            <a:r>
              <a:rPr lang="en-GB" sz="2400" b="1" dirty="0">
                <a:solidFill>
                  <a:srgbClr val="0055A4"/>
                </a:solidFill>
                <a:latin typeface="Century Gothic" panose="020B0502020202020204" pitchFamily="34" charset="0"/>
              </a:rPr>
              <a:t>an)</a:t>
            </a:r>
            <a:r>
              <a:rPr lang="en-GB" sz="2400" dirty="0">
                <a:solidFill>
                  <a:srgbClr val="0055A4"/>
                </a:solidFill>
                <a:latin typeface="Century Gothic" panose="020B0502020202020204" pitchFamily="34" charset="0"/>
              </a:rPr>
              <a:t> in French before a noun, you use </a:t>
            </a:r>
            <a:r>
              <a:rPr lang="en-GB" sz="2400" b="1" i="1" dirty="0">
                <a:solidFill>
                  <a:srgbClr val="0055A4"/>
                </a:solidFill>
                <a:latin typeface="Century Gothic" panose="020B0502020202020204" pitchFamily="34" charset="0"/>
              </a:rPr>
              <a:t>un</a:t>
            </a:r>
            <a:r>
              <a:rPr lang="en-GB" sz="2400" dirty="0">
                <a:solidFill>
                  <a:srgbClr val="0055A4"/>
                </a:solidFill>
                <a:latin typeface="Century Gothic" panose="020B0502020202020204" pitchFamily="34" charset="0"/>
              </a:rPr>
              <a:t> or </a:t>
            </a:r>
            <a:r>
              <a:rPr lang="en-GB" sz="2400" b="1" i="1" dirty="0" err="1">
                <a:solidFill>
                  <a:srgbClr val="0055A4"/>
                </a:solidFill>
                <a:latin typeface="Century Gothic" panose="020B0502020202020204" pitchFamily="34" charset="0"/>
              </a:rPr>
              <a:t>une</a:t>
            </a:r>
            <a:r>
              <a:rPr lang="en-GB" sz="2400" i="1" dirty="0">
                <a:solidFill>
                  <a:srgbClr val="0055A4"/>
                </a:solidFill>
                <a:latin typeface="Century Gothic" panose="020B0502020202020204" pitchFamily="34" charset="0"/>
              </a:rPr>
              <a:t>, </a:t>
            </a:r>
            <a:r>
              <a:rPr lang="en-GB" sz="2400" dirty="0">
                <a:solidFill>
                  <a:srgbClr val="0055A4"/>
                </a:solidFill>
                <a:latin typeface="Century Gothic" panose="020B0502020202020204" pitchFamily="34" charset="0"/>
              </a:rPr>
              <a:t>depending on whether the noun is masculine or feminine:</a:t>
            </a:r>
          </a:p>
        </p:txBody>
      </p:sp>
      <p:sp>
        <p:nvSpPr>
          <p:cNvPr id="10" name="TextBox 9"/>
          <p:cNvSpPr txBox="1"/>
          <p:nvPr/>
        </p:nvSpPr>
        <p:spPr>
          <a:xfrm>
            <a:off x="7540432" y="8726548"/>
            <a:ext cx="3135086"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a:t>
            </a:r>
          </a:p>
        </p:txBody>
      </p:sp>
      <p:sp>
        <p:nvSpPr>
          <p:cNvPr id="11" name="Rectangle 10"/>
          <p:cNvSpPr/>
          <p:nvPr/>
        </p:nvSpPr>
        <p:spPr>
          <a:xfrm>
            <a:off x="2659492" y="2369552"/>
            <a:ext cx="2095446"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9525">
                  <a:solidFill>
                    <a:prstClr val="white"/>
                  </a:solidFill>
                  <a:prstDash val="solid"/>
                </a:ln>
                <a:solidFill>
                  <a:schemeClr val="accent1">
                    <a:lumMod val="75000"/>
                  </a:schemeClr>
                </a:solidFill>
                <a:effectLst>
                  <a:outerShdw blurRad="12700" dist="38100" dir="2700000" algn="tl" rotWithShape="0">
                    <a:srgbClr val="4472C4">
                      <a:lumMod val="60000"/>
                      <a:lumOff val="40000"/>
                    </a:srgbClr>
                  </a:outerShdw>
                </a:effectLst>
                <a:uLnTx/>
                <a:uFillTx/>
                <a:latin typeface="Century Gothic" panose="020B0502020202020204" pitchFamily="34" charset="0"/>
                <a:ea typeface="+mn-ea"/>
                <a:cs typeface="+mn-cs"/>
              </a:rPr>
              <a:t>Masculine</a:t>
            </a:r>
          </a:p>
        </p:txBody>
      </p:sp>
      <p:sp>
        <p:nvSpPr>
          <p:cNvPr id="12" name="TextBox 11"/>
          <p:cNvSpPr txBox="1"/>
          <p:nvPr/>
        </p:nvSpPr>
        <p:spPr>
          <a:xfrm>
            <a:off x="2662611" y="2923550"/>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un</a:t>
            </a:r>
            <a:r>
              <a:rPr kumimoji="0" lang="en-GB" sz="3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 animal</a:t>
            </a:r>
          </a:p>
        </p:txBody>
      </p:sp>
      <p:sp>
        <p:nvSpPr>
          <p:cNvPr id="13" name="TextBox 12"/>
          <p:cNvSpPr txBox="1"/>
          <p:nvPr/>
        </p:nvSpPr>
        <p:spPr>
          <a:xfrm>
            <a:off x="2662611" y="3520991"/>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un</a:t>
            </a:r>
            <a:r>
              <a:rPr kumimoji="0" lang="en-GB" sz="3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 </a:t>
            </a:r>
            <a:r>
              <a:rPr kumimoji="0" lang="en-GB" sz="3000" b="0" i="0" u="none" strike="noStrike" kern="1200" cap="none" spc="0" normalizeH="0" baseline="0" noProof="0" dirty="0" err="1">
                <a:ln>
                  <a:noFill/>
                </a:ln>
                <a:solidFill>
                  <a:srgbClr val="0055A4"/>
                </a:solidFill>
                <a:effectLst/>
                <a:uLnTx/>
                <a:uFillTx/>
                <a:latin typeface="Century Gothic" panose="020B0502020202020204" pitchFamily="34" charset="0"/>
                <a:ea typeface="+mn-ea"/>
                <a:cs typeface="+mn-cs"/>
              </a:rPr>
              <a:t>chien</a:t>
            </a:r>
            <a:endParaRPr kumimoji="0" lang="en-GB" sz="3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endParaRPr>
          </a:p>
        </p:txBody>
      </p:sp>
      <p:sp>
        <p:nvSpPr>
          <p:cNvPr id="14" name="TextBox 13"/>
          <p:cNvSpPr txBox="1"/>
          <p:nvPr/>
        </p:nvSpPr>
        <p:spPr>
          <a:xfrm>
            <a:off x="2662611" y="4167161"/>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un</a:t>
            </a:r>
            <a:r>
              <a:rPr kumimoji="0" lang="en-GB" sz="3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 poster</a:t>
            </a:r>
          </a:p>
        </p:txBody>
      </p:sp>
      <p:sp>
        <p:nvSpPr>
          <p:cNvPr id="15" name="TextBox 14"/>
          <p:cNvSpPr txBox="1"/>
          <p:nvPr/>
        </p:nvSpPr>
        <p:spPr>
          <a:xfrm>
            <a:off x="2662611" y="4744296"/>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a:solidFill>
                  <a:srgbClr val="0055A4"/>
                </a:solidFill>
                <a:latin typeface="Century Gothic" panose="020B0502020202020204" pitchFamily="34" charset="0"/>
              </a:rPr>
              <a:t>un</a:t>
            </a:r>
            <a:r>
              <a:rPr lang="en-GB" sz="3000" dirty="0">
                <a:solidFill>
                  <a:srgbClr val="0055A4"/>
                </a:solidFill>
                <a:latin typeface="Century Gothic" panose="020B0502020202020204" pitchFamily="34" charset="0"/>
              </a:rPr>
              <a:t> portable</a:t>
            </a:r>
            <a:endParaRPr kumimoji="0" lang="en-GB" sz="3000" b="0" i="0" u="none" strike="noStrike" kern="1200" cap="none" spc="0" normalizeH="0" baseline="0" noProof="0" dirty="0">
              <a:ln>
                <a:noFill/>
              </a:ln>
              <a:solidFill>
                <a:srgbClr val="0055A4"/>
              </a:solidFill>
              <a:effectLst/>
              <a:uLnTx/>
              <a:uFillTx/>
              <a:latin typeface="Century Gothic" panose="020B0502020202020204" pitchFamily="34" charset="0"/>
            </a:endParaRPr>
          </a:p>
        </p:txBody>
      </p:sp>
      <p:sp>
        <p:nvSpPr>
          <p:cNvPr id="16" name="TextBox 15"/>
          <p:cNvSpPr txBox="1"/>
          <p:nvPr/>
        </p:nvSpPr>
        <p:spPr>
          <a:xfrm>
            <a:off x="5923233" y="2917526"/>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err="1">
                <a:solidFill>
                  <a:srgbClr val="FF0000"/>
                </a:solidFill>
                <a:latin typeface="Century Gothic" panose="020B0502020202020204" pitchFamily="34" charset="0"/>
              </a:rPr>
              <a:t>une</a:t>
            </a:r>
            <a:r>
              <a:rPr lang="en-GB" sz="3000" dirty="0">
                <a:solidFill>
                  <a:srgbClr val="0055A4"/>
                </a:solidFill>
                <a:latin typeface="Century Gothic" panose="020B0502020202020204" pitchFamily="34" charset="0"/>
              </a:rPr>
              <a:t> </a:t>
            </a:r>
            <a:r>
              <a:rPr lang="en-GB" sz="3000" dirty="0" err="1">
                <a:solidFill>
                  <a:srgbClr val="0055A4"/>
                </a:solidFill>
                <a:latin typeface="Century Gothic" panose="020B0502020202020204" pitchFamily="34" charset="0"/>
              </a:rPr>
              <a:t>chambre</a:t>
            </a:r>
            <a:endParaRPr kumimoji="0" lang="en-GB" sz="3000" b="0" i="0" u="none" strike="noStrike" kern="1200" cap="none" spc="0" normalizeH="0" baseline="0" noProof="0" dirty="0">
              <a:ln>
                <a:noFill/>
              </a:ln>
              <a:solidFill>
                <a:srgbClr val="0055A4"/>
              </a:solidFill>
              <a:effectLst/>
              <a:uLnTx/>
              <a:uFillTx/>
              <a:latin typeface="Century Gothic" panose="020B0502020202020204" pitchFamily="34" charset="0"/>
            </a:endParaRPr>
          </a:p>
        </p:txBody>
      </p:sp>
      <p:sp>
        <p:nvSpPr>
          <p:cNvPr id="17" name="TextBox 16"/>
          <p:cNvSpPr txBox="1"/>
          <p:nvPr/>
        </p:nvSpPr>
        <p:spPr>
          <a:xfrm>
            <a:off x="5923233" y="3546828"/>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mn-cs"/>
              </a:rPr>
              <a:t>une</a:t>
            </a:r>
            <a:r>
              <a:rPr kumimoji="0" lang="en-GB" sz="3000" b="0" i="0" u="none" strike="noStrike" kern="1200" cap="none" spc="0" normalizeH="0" noProof="0" dirty="0">
                <a:ln>
                  <a:noFill/>
                </a:ln>
                <a:solidFill>
                  <a:srgbClr val="0055A4"/>
                </a:solidFill>
                <a:effectLst/>
                <a:uLnTx/>
                <a:uFillTx/>
                <a:latin typeface="Century Gothic" panose="020B0502020202020204" pitchFamily="34" charset="0"/>
                <a:ea typeface="+mn-ea"/>
                <a:cs typeface="+mn-cs"/>
              </a:rPr>
              <a:t> chose</a:t>
            </a:r>
            <a:endParaRPr kumimoji="0" lang="en-GB" sz="3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endParaRPr>
          </a:p>
        </p:txBody>
      </p:sp>
      <p:sp>
        <p:nvSpPr>
          <p:cNvPr id="18" name="Rectangle 17"/>
          <p:cNvSpPr/>
          <p:nvPr/>
        </p:nvSpPr>
        <p:spPr>
          <a:xfrm>
            <a:off x="5896283" y="2422597"/>
            <a:ext cx="1872629"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Century Gothic" panose="020B0502020202020204" pitchFamily="34" charset="0"/>
                <a:ea typeface="+mn-ea"/>
                <a:cs typeface="+mn-cs"/>
              </a:rPr>
              <a:t>Feminine</a:t>
            </a:r>
          </a:p>
        </p:txBody>
      </p:sp>
      <p:sp>
        <p:nvSpPr>
          <p:cNvPr id="19" name="TextBox 18"/>
          <p:cNvSpPr txBox="1"/>
          <p:nvPr/>
        </p:nvSpPr>
        <p:spPr>
          <a:xfrm>
            <a:off x="5948888" y="4172727"/>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mn-cs"/>
              </a:rPr>
              <a:t>une</a:t>
            </a:r>
            <a:r>
              <a:rPr kumimoji="0" lang="en-GB" sz="3000" b="0" i="0" u="none" strike="noStrike" kern="1200" cap="none" spc="0" normalizeH="0" noProof="0" dirty="0">
                <a:ln>
                  <a:noFill/>
                </a:ln>
                <a:solidFill>
                  <a:srgbClr val="0055A4"/>
                </a:solidFill>
                <a:effectLst/>
                <a:uLnTx/>
                <a:uFillTx/>
                <a:latin typeface="Century Gothic" panose="020B0502020202020204" pitchFamily="34" charset="0"/>
                <a:ea typeface="+mn-ea"/>
                <a:cs typeface="+mn-cs"/>
              </a:rPr>
              <a:t> idée</a:t>
            </a:r>
            <a:endParaRPr kumimoji="0" lang="en-GB" sz="3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endParaRPr>
          </a:p>
        </p:txBody>
      </p:sp>
      <p:sp>
        <p:nvSpPr>
          <p:cNvPr id="20" name="TextBox 19"/>
          <p:cNvSpPr txBox="1"/>
          <p:nvPr/>
        </p:nvSpPr>
        <p:spPr>
          <a:xfrm>
            <a:off x="5948888" y="4711937"/>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err="1">
                <a:solidFill>
                  <a:srgbClr val="FF0000"/>
                </a:solidFill>
                <a:latin typeface="Century Gothic" panose="020B0502020202020204" pitchFamily="34" charset="0"/>
              </a:rPr>
              <a:t>une</a:t>
            </a:r>
            <a:r>
              <a:rPr lang="en-GB" sz="3000" dirty="0">
                <a:solidFill>
                  <a:srgbClr val="0055A4"/>
                </a:solidFill>
                <a:latin typeface="Century Gothic" panose="020B0502020202020204" pitchFamily="34" charset="0"/>
              </a:rPr>
              <a:t> </a:t>
            </a:r>
            <a:r>
              <a:rPr lang="en-GB" sz="3000" dirty="0" err="1">
                <a:solidFill>
                  <a:srgbClr val="0055A4"/>
                </a:solidFill>
                <a:latin typeface="Century Gothic" panose="020B0502020202020204" pitchFamily="34" charset="0"/>
              </a:rPr>
              <a:t>règle</a:t>
            </a:r>
            <a:endParaRPr kumimoji="0" lang="en-GB" sz="3000" b="0" i="0" u="none" strike="noStrike" kern="1200" cap="none" spc="0" normalizeH="0" baseline="0" noProof="0" dirty="0">
              <a:ln>
                <a:noFill/>
              </a:ln>
              <a:solidFill>
                <a:srgbClr val="0055A4"/>
              </a:solidFill>
              <a:effectLst/>
              <a:uLnTx/>
              <a:uFillTx/>
              <a:latin typeface="Century Gothic" panose="020B0502020202020204" pitchFamily="34" charset="0"/>
            </a:endParaRPr>
          </a:p>
        </p:txBody>
      </p:sp>
      <p:sp>
        <p:nvSpPr>
          <p:cNvPr id="22" name="Oval Callout 21"/>
          <p:cNvSpPr/>
          <p:nvPr/>
        </p:nvSpPr>
        <p:spPr>
          <a:xfrm>
            <a:off x="8644205" y="2900447"/>
            <a:ext cx="3265716" cy="2321698"/>
          </a:xfrm>
          <a:prstGeom prst="wedgeEllipseCallout">
            <a:avLst>
              <a:gd name="adj1" fmla="val -66171"/>
              <a:gd name="adj2" fmla="val -5172"/>
            </a:avLst>
          </a:prstGeom>
          <a:solidFill>
            <a:srgbClr val="0055A4"/>
          </a:solidFill>
          <a:ln>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a:off x="9016914" y="3131330"/>
            <a:ext cx="2613902" cy="1938992"/>
          </a:xfrm>
          <a:prstGeom prst="rect">
            <a:avLst/>
          </a:prstGeom>
          <a:noFill/>
        </p:spPr>
        <p:txBody>
          <a:bodyPr wrap="square" rtlCol="0">
            <a:spAutoFit/>
          </a:bodyPr>
          <a:lstStyle/>
          <a:p>
            <a:pPr algn="ctr"/>
            <a:r>
              <a:rPr lang="en-GB" sz="2000" dirty="0">
                <a:solidFill>
                  <a:schemeClr val="bg1"/>
                </a:solidFill>
                <a:latin typeface="Century Gothic" panose="020B0502020202020204" pitchFamily="34" charset="0"/>
              </a:rPr>
              <a:t>When we learn nouns, we must learn them with the </a:t>
            </a:r>
            <a:r>
              <a:rPr lang="en-GB" sz="2000" b="1" dirty="0">
                <a:solidFill>
                  <a:schemeClr val="bg1"/>
                </a:solidFill>
                <a:latin typeface="Century Gothic" panose="020B0502020202020204" pitchFamily="34" charset="0"/>
              </a:rPr>
              <a:t>article</a:t>
            </a:r>
            <a:r>
              <a:rPr lang="en-GB" sz="2000" dirty="0">
                <a:solidFill>
                  <a:schemeClr val="bg1"/>
                </a:solidFill>
                <a:latin typeface="Century Gothic" panose="020B0502020202020204" pitchFamily="34" charset="0"/>
              </a:rPr>
              <a:t>, to make sure that we know their gender.</a:t>
            </a:r>
          </a:p>
        </p:txBody>
      </p:sp>
      <p:sp>
        <p:nvSpPr>
          <p:cNvPr id="25" name="Title 3">
            <a:extLst>
              <a:ext uri="{FF2B5EF4-FFF2-40B4-BE49-F238E27FC236}">
                <a16:creationId xmlns:a16="http://schemas.microsoft.com/office/drawing/2014/main" id="{BCD80D49-AF21-462D-8D6B-DAE71E4A024F}"/>
              </a:ext>
            </a:extLst>
          </p:cNvPr>
          <p:cNvSpPr>
            <a:spLocks noGrp="1"/>
          </p:cNvSpPr>
          <p:nvPr>
            <p:ph type="title"/>
          </p:nvPr>
        </p:nvSpPr>
        <p:spPr>
          <a:xfrm>
            <a:off x="0" y="213557"/>
            <a:ext cx="5229726" cy="647577"/>
          </a:xfrm>
        </p:spPr>
        <p:txBody>
          <a:bodyPr>
            <a:normAutofit/>
          </a:bodyPr>
          <a:lstStyle/>
          <a:p>
            <a:r>
              <a:rPr lang="en-GB" sz="3600" b="1" dirty="0">
                <a:solidFill>
                  <a:schemeClr val="bg1"/>
                </a:solidFill>
              </a:rPr>
              <a:t>The indefinite article</a:t>
            </a:r>
          </a:p>
        </p:txBody>
      </p:sp>
      <p:sp>
        <p:nvSpPr>
          <p:cNvPr id="26" name="Rounded Rectangle 46">
            <a:extLst>
              <a:ext uri="{FF2B5EF4-FFF2-40B4-BE49-F238E27FC236}">
                <a16:creationId xmlns:a16="http://schemas.microsoft.com/office/drawing/2014/main" id="{2162E2E0-4F22-41DD-802B-251E32729F87}"/>
              </a:ext>
            </a:extLst>
          </p:cNvPr>
          <p:cNvSpPr/>
          <p:nvPr/>
        </p:nvSpPr>
        <p:spPr>
          <a:xfrm>
            <a:off x="10033687" y="249870"/>
            <a:ext cx="1876234"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2965CC8B-4BBB-44D0-8C23-3BABBBAB13E3}"/>
              </a:ext>
            </a:extLst>
          </p:cNvPr>
          <p:cNvSpPr txBox="1"/>
          <p:nvPr/>
        </p:nvSpPr>
        <p:spPr>
          <a:xfrm>
            <a:off x="317755" y="5453028"/>
            <a:ext cx="11379200" cy="461665"/>
          </a:xfrm>
          <a:prstGeom prst="rect">
            <a:avLst/>
          </a:prstGeom>
          <a:noFill/>
        </p:spPr>
        <p:txBody>
          <a:bodyPr wrap="square" rtlCol="0">
            <a:spAutoFit/>
          </a:bodyPr>
          <a:lstStyle/>
          <a:p>
            <a:r>
              <a:rPr lang="en-GB" sz="2400" b="1" i="1" dirty="0">
                <a:solidFill>
                  <a:srgbClr val="0055A4"/>
                </a:solidFill>
                <a:latin typeface="Century Gothic" panose="020B0502020202020204" pitchFamily="34" charset="0"/>
              </a:rPr>
              <a:t>Un</a:t>
            </a:r>
            <a:r>
              <a:rPr lang="en-GB" sz="2400" dirty="0">
                <a:solidFill>
                  <a:srgbClr val="0055A4"/>
                </a:solidFill>
                <a:latin typeface="Century Gothic" panose="020B0502020202020204" pitchFamily="34" charset="0"/>
              </a:rPr>
              <a:t> and </a:t>
            </a:r>
            <a:r>
              <a:rPr lang="en-GB" sz="2400" b="1" i="1" dirty="0" err="1">
                <a:solidFill>
                  <a:srgbClr val="0055A4"/>
                </a:solidFill>
                <a:latin typeface="Century Gothic" panose="020B0502020202020204" pitchFamily="34" charset="0"/>
              </a:rPr>
              <a:t>une</a:t>
            </a:r>
            <a:r>
              <a:rPr lang="en-GB" sz="2400" i="1" dirty="0">
                <a:solidFill>
                  <a:srgbClr val="0055A4"/>
                </a:solidFill>
                <a:latin typeface="Century Gothic" panose="020B0502020202020204" pitchFamily="34" charset="0"/>
              </a:rPr>
              <a:t> </a:t>
            </a:r>
            <a:r>
              <a:rPr lang="en-GB" sz="2400" dirty="0">
                <a:solidFill>
                  <a:srgbClr val="0055A4"/>
                </a:solidFill>
                <a:latin typeface="Century Gothic" panose="020B0502020202020204" pitchFamily="34" charset="0"/>
              </a:rPr>
              <a:t>are known as </a:t>
            </a:r>
            <a:r>
              <a:rPr lang="en-GB" sz="2400" b="1" dirty="0">
                <a:solidFill>
                  <a:srgbClr val="0055A4"/>
                </a:solidFill>
                <a:latin typeface="Century Gothic" panose="020B0502020202020204" pitchFamily="34" charset="0"/>
              </a:rPr>
              <a:t>indefinite articles.</a:t>
            </a:r>
            <a:endParaRPr lang="en-GB" sz="2400" dirty="0">
              <a:solidFill>
                <a:srgbClr val="0055A4"/>
              </a:solidFill>
              <a:latin typeface="Century Gothic" panose="020B0502020202020204" pitchFamily="34" charset="0"/>
            </a:endParaRPr>
          </a:p>
        </p:txBody>
      </p:sp>
    </p:spTree>
    <p:extLst>
      <p:ext uri="{BB962C8B-B14F-4D97-AF65-F5344CB8AC3E}">
        <p14:creationId xmlns:p14="http://schemas.microsoft.com/office/powerpoint/2010/main" val="218920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9" presetClass="exit" presetSubtype="0" fill="hold" grpId="1" nodeType="clickEffect">
                                  <p:stCondLst>
                                    <p:cond delay="0"/>
                                  </p:stCondLst>
                                  <p:childTnLst>
                                    <p:animEffect transition="out" filter="dissolve">
                                      <p:cBhvr>
                                        <p:cTn id="50" dur="500"/>
                                        <p:tgtEl>
                                          <p:spTgt spid="15"/>
                                        </p:tgtEl>
                                      </p:cBhvr>
                                    </p:animEffect>
                                    <p:set>
                                      <p:cBhvr>
                                        <p:cTn id="51" dur="1" fill="hold">
                                          <p:stCondLst>
                                            <p:cond delay="499"/>
                                          </p:stCondLst>
                                        </p:cTn>
                                        <p:tgtEl>
                                          <p:spTgt spid="15"/>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2"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dissolve">
                                      <p:cBhvr>
                                        <p:cTn id="56" dur="5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xit" presetSubtype="0" fill="hold" grpId="1" nodeType="clickEffect">
                                  <p:stCondLst>
                                    <p:cond delay="0"/>
                                  </p:stCondLst>
                                  <p:childTnLst>
                                    <p:animEffect transition="out" filter="dissolv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2"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dissolve">
                                      <p:cBhvr>
                                        <p:cTn id="66" dur="5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1" nodeType="clickEffect">
                                  <p:stCondLst>
                                    <p:cond delay="0"/>
                                  </p:stCondLst>
                                  <p:childTnLst>
                                    <p:set>
                                      <p:cBhvr>
                                        <p:cTn id="70" dur="1" fill="hold">
                                          <p:stCondLst>
                                            <p:cond delay="0"/>
                                          </p:stCondLst>
                                        </p:cTn>
                                        <p:tgtEl>
                                          <p:spTgt spid="1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9" presetClass="exit" presetSubtype="0" fill="hold" grpId="2" nodeType="clickEffect">
                                  <p:stCondLst>
                                    <p:cond delay="0"/>
                                  </p:stCondLst>
                                  <p:childTnLst>
                                    <p:animEffect transition="out" filter="dissolve">
                                      <p:cBhvr>
                                        <p:cTn id="74" dur="500"/>
                                        <p:tgtEl>
                                          <p:spTgt spid="17"/>
                                        </p:tgtEl>
                                      </p:cBhvr>
                                    </p:animEffect>
                                    <p:set>
                                      <p:cBhvr>
                                        <p:cTn id="75" dur="1" fill="hold">
                                          <p:stCondLst>
                                            <p:cond delay="499"/>
                                          </p:stCondLst>
                                        </p:cTn>
                                        <p:tgtEl>
                                          <p:spTgt spid="17"/>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grpId="3" nodeType="click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dissolve">
                                      <p:cBhvr>
                                        <p:cTn id="80" dur="500"/>
                                        <p:tgtEl>
                                          <p:spTgt spid="17"/>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xit" presetSubtype="0" fill="hold" grpId="1" nodeType="clickEffect">
                                  <p:stCondLst>
                                    <p:cond delay="0"/>
                                  </p:stCondLst>
                                  <p:childTnLst>
                                    <p:animEffect transition="out" filter="dissolv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9" presetClass="entr" presetSubtype="0" fill="hold" grpId="2" nodeType="clickEffect">
                                  <p:stCondLst>
                                    <p:cond delay="0"/>
                                  </p:stCondLst>
                                  <p:childTnLst>
                                    <p:set>
                                      <p:cBhvr>
                                        <p:cTn id="89" dur="1" fill="hold">
                                          <p:stCondLst>
                                            <p:cond delay="0"/>
                                          </p:stCondLst>
                                        </p:cTn>
                                        <p:tgtEl>
                                          <p:spTgt spid="16"/>
                                        </p:tgtEl>
                                        <p:attrNameLst>
                                          <p:attrName>style.visibility</p:attrName>
                                        </p:attrNameLst>
                                      </p:cBhvr>
                                      <p:to>
                                        <p:strVal val="visible"/>
                                      </p:to>
                                    </p:set>
                                    <p:animEffect transition="in" filter="dissolve">
                                      <p:cBhvr>
                                        <p:cTn id="90" dur="500"/>
                                        <p:tgtEl>
                                          <p:spTgt spid="16"/>
                                        </p:tgtEl>
                                      </p:cBhvr>
                                    </p:animEffect>
                                  </p:childTnLst>
                                </p:cTn>
                              </p:par>
                            </p:childTnLst>
                          </p:cTn>
                        </p:par>
                      </p:childTnLst>
                    </p:cTn>
                  </p:par>
                  <p:par>
                    <p:cTn id="91" fill="hold">
                      <p:stCondLst>
                        <p:cond delay="indefinite"/>
                      </p:stCondLst>
                      <p:childTnLst>
                        <p:par>
                          <p:cTn id="92" fill="hold">
                            <p:stCondLst>
                              <p:cond delay="0"/>
                            </p:stCondLst>
                            <p:childTnLst>
                              <p:par>
                                <p:cTn id="93" presetID="9" presetClass="exit" presetSubtype="0" fill="hold" grpId="1" nodeType="clickEffect">
                                  <p:stCondLst>
                                    <p:cond delay="0"/>
                                  </p:stCondLst>
                                  <p:childTnLst>
                                    <p:animEffect transition="out" filter="dissolve">
                                      <p:cBhvr>
                                        <p:cTn id="94" dur="500"/>
                                        <p:tgtEl>
                                          <p:spTgt spid="12"/>
                                        </p:tgtEl>
                                      </p:cBhvr>
                                    </p:animEffect>
                                    <p:set>
                                      <p:cBhvr>
                                        <p:cTn id="95" dur="1" fill="hold">
                                          <p:stCondLst>
                                            <p:cond delay="499"/>
                                          </p:stCondLst>
                                        </p:cTn>
                                        <p:tgtEl>
                                          <p:spTgt spid="12"/>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9" presetClass="entr" presetSubtype="0" fill="hold" grpId="2" nodeType="clickEffect">
                                  <p:stCondLst>
                                    <p:cond delay="0"/>
                                  </p:stCondLst>
                                  <p:childTnLst>
                                    <p:set>
                                      <p:cBhvr>
                                        <p:cTn id="99" dur="1" fill="hold">
                                          <p:stCondLst>
                                            <p:cond delay="0"/>
                                          </p:stCondLst>
                                        </p:cTn>
                                        <p:tgtEl>
                                          <p:spTgt spid="12"/>
                                        </p:tgtEl>
                                        <p:attrNameLst>
                                          <p:attrName>style.visibility</p:attrName>
                                        </p:attrNameLst>
                                      </p:cBhvr>
                                      <p:to>
                                        <p:strVal val="visible"/>
                                      </p:to>
                                    </p:set>
                                    <p:animEffect transition="in" filter="dissolve">
                                      <p:cBhvr>
                                        <p:cTn id="100" dur="500"/>
                                        <p:tgtEl>
                                          <p:spTgt spid="12"/>
                                        </p:tgtEl>
                                      </p:cBhvr>
                                    </p:animEffect>
                                  </p:childTnLst>
                                </p:cTn>
                              </p:par>
                            </p:childTnLst>
                          </p:cTn>
                        </p:par>
                      </p:childTnLst>
                    </p:cTn>
                  </p:par>
                  <p:par>
                    <p:cTn id="101" fill="hold">
                      <p:stCondLst>
                        <p:cond delay="indefinite"/>
                      </p:stCondLst>
                      <p:childTnLst>
                        <p:par>
                          <p:cTn id="102" fill="hold">
                            <p:stCondLst>
                              <p:cond delay="0"/>
                            </p:stCondLst>
                            <p:childTnLst>
                              <p:par>
                                <p:cTn id="103" presetID="9" presetClass="exit" presetSubtype="0" fill="hold" grpId="1" nodeType="clickEffect">
                                  <p:stCondLst>
                                    <p:cond delay="0"/>
                                  </p:stCondLst>
                                  <p:childTnLst>
                                    <p:animEffect transition="out" filter="dissolve">
                                      <p:cBhvr>
                                        <p:cTn id="104" dur="500"/>
                                        <p:tgtEl>
                                          <p:spTgt spid="20"/>
                                        </p:tgtEl>
                                      </p:cBhvr>
                                    </p:animEffect>
                                    <p:set>
                                      <p:cBhvr>
                                        <p:cTn id="105" dur="1" fill="hold">
                                          <p:stCondLst>
                                            <p:cond delay="499"/>
                                          </p:stCondLst>
                                        </p:cTn>
                                        <p:tgtEl>
                                          <p:spTgt spid="20"/>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9" presetClass="entr" presetSubtype="0" fill="hold" grpId="2" nodeType="clickEffect">
                                  <p:stCondLst>
                                    <p:cond delay="0"/>
                                  </p:stCondLst>
                                  <p:childTnLst>
                                    <p:set>
                                      <p:cBhvr>
                                        <p:cTn id="109" dur="1" fill="hold">
                                          <p:stCondLst>
                                            <p:cond delay="0"/>
                                          </p:stCondLst>
                                        </p:cTn>
                                        <p:tgtEl>
                                          <p:spTgt spid="20"/>
                                        </p:tgtEl>
                                        <p:attrNameLst>
                                          <p:attrName>style.visibility</p:attrName>
                                        </p:attrNameLst>
                                      </p:cBhvr>
                                      <p:to>
                                        <p:strVal val="visible"/>
                                      </p:to>
                                    </p:set>
                                    <p:animEffect transition="in" filter="dissolve">
                                      <p:cBhvr>
                                        <p:cTn id="110" dur="500"/>
                                        <p:tgtEl>
                                          <p:spTgt spid="20"/>
                                        </p:tgtEl>
                                      </p:cBhvr>
                                    </p:animEffect>
                                  </p:childTnLst>
                                </p:cTn>
                              </p:par>
                            </p:childTnLst>
                          </p:cTn>
                        </p:par>
                      </p:childTnLst>
                    </p:cTn>
                  </p:par>
                  <p:par>
                    <p:cTn id="111" fill="hold">
                      <p:stCondLst>
                        <p:cond delay="indefinite"/>
                      </p:stCondLst>
                      <p:childTnLst>
                        <p:par>
                          <p:cTn id="112" fill="hold">
                            <p:stCondLst>
                              <p:cond delay="0"/>
                            </p:stCondLst>
                            <p:childTnLst>
                              <p:par>
                                <p:cTn id="113" presetID="9" presetClass="exit" presetSubtype="0" fill="hold" grpId="1" nodeType="clickEffect">
                                  <p:stCondLst>
                                    <p:cond delay="0"/>
                                  </p:stCondLst>
                                  <p:childTnLst>
                                    <p:animEffect transition="out" filter="dissolve">
                                      <p:cBhvr>
                                        <p:cTn id="114" dur="500"/>
                                        <p:tgtEl>
                                          <p:spTgt spid="14"/>
                                        </p:tgtEl>
                                      </p:cBhvr>
                                    </p:animEffect>
                                    <p:set>
                                      <p:cBhvr>
                                        <p:cTn id="115" dur="1" fill="hold">
                                          <p:stCondLst>
                                            <p:cond delay="499"/>
                                          </p:stCondLst>
                                        </p:cTn>
                                        <p:tgtEl>
                                          <p:spTgt spid="14"/>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9" presetClass="entr" presetSubtype="0" fill="hold" grpId="2" nodeType="clickEffect">
                                  <p:stCondLst>
                                    <p:cond delay="0"/>
                                  </p:stCondLst>
                                  <p:childTnLst>
                                    <p:set>
                                      <p:cBhvr>
                                        <p:cTn id="119" dur="1" fill="hold">
                                          <p:stCondLst>
                                            <p:cond delay="0"/>
                                          </p:stCondLst>
                                        </p:cTn>
                                        <p:tgtEl>
                                          <p:spTgt spid="14"/>
                                        </p:tgtEl>
                                        <p:attrNameLst>
                                          <p:attrName>style.visibility</p:attrName>
                                        </p:attrNameLst>
                                      </p:cBhvr>
                                      <p:to>
                                        <p:strVal val="visible"/>
                                      </p:to>
                                    </p:set>
                                    <p:animEffect transition="in" filter="dissolve">
                                      <p:cBhvr>
                                        <p:cTn id="120" dur="500"/>
                                        <p:tgtEl>
                                          <p:spTgt spid="14"/>
                                        </p:tgtEl>
                                      </p:cBhvr>
                                    </p:animEffect>
                                  </p:childTnLst>
                                </p:cTn>
                              </p:par>
                            </p:childTnLst>
                          </p:cTn>
                        </p:par>
                      </p:childTnLst>
                    </p:cTn>
                  </p:par>
                  <p:par>
                    <p:cTn id="121" fill="hold">
                      <p:stCondLst>
                        <p:cond delay="indefinite"/>
                      </p:stCondLst>
                      <p:childTnLst>
                        <p:par>
                          <p:cTn id="122" fill="hold">
                            <p:stCondLst>
                              <p:cond delay="0"/>
                            </p:stCondLst>
                            <p:childTnLst>
                              <p:par>
                                <p:cTn id="123" presetID="9" presetClass="exit" presetSubtype="0" fill="hold" grpId="1" nodeType="clickEffect">
                                  <p:stCondLst>
                                    <p:cond delay="0"/>
                                  </p:stCondLst>
                                  <p:childTnLst>
                                    <p:animEffect transition="out" filter="dissolve">
                                      <p:cBhvr>
                                        <p:cTn id="124" dur="500"/>
                                        <p:tgtEl>
                                          <p:spTgt spid="19"/>
                                        </p:tgtEl>
                                      </p:cBhvr>
                                    </p:animEffect>
                                    <p:set>
                                      <p:cBhvr>
                                        <p:cTn id="125" dur="1" fill="hold">
                                          <p:stCondLst>
                                            <p:cond delay="499"/>
                                          </p:stCondLst>
                                        </p:cTn>
                                        <p:tgtEl>
                                          <p:spTgt spid="19"/>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9" presetClass="entr" presetSubtype="0" fill="hold" grpId="2" nodeType="clickEffect">
                                  <p:stCondLst>
                                    <p:cond delay="0"/>
                                  </p:stCondLst>
                                  <p:childTnLst>
                                    <p:set>
                                      <p:cBhvr>
                                        <p:cTn id="129" dur="1" fill="hold">
                                          <p:stCondLst>
                                            <p:cond delay="0"/>
                                          </p:stCondLst>
                                        </p:cTn>
                                        <p:tgtEl>
                                          <p:spTgt spid="19"/>
                                        </p:tgtEl>
                                        <p:attrNameLst>
                                          <p:attrName>style.visibility</p:attrName>
                                        </p:attrNameLst>
                                      </p:cBhvr>
                                      <p:to>
                                        <p:strVal val="visible"/>
                                      </p:to>
                                    </p:set>
                                    <p:animEffect transition="in" filter="dissolve">
                                      <p:cBhvr>
                                        <p:cTn id="130" dur="500"/>
                                        <p:tgtEl>
                                          <p:spTgt spid="19"/>
                                        </p:tgtEl>
                                      </p:cBhvr>
                                    </p:animEffec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22"/>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23"/>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7" grpId="3"/>
      <p:bldP spid="18" grpId="0"/>
      <p:bldP spid="19" grpId="0"/>
      <p:bldP spid="19" grpId="1"/>
      <p:bldP spid="19" grpId="2"/>
      <p:bldP spid="20" grpId="0"/>
      <p:bldP spid="20" grpId="1"/>
      <p:bldP spid="20" grpId="2"/>
      <p:bldP spid="22" grpId="0" animBg="1"/>
      <p:bldP spid="2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21"/>
          <p:cNvGraphicFramePr>
            <a:graphicFrameLocks noGrp="1"/>
          </p:cNvGraphicFramePr>
          <p:nvPr>
            <p:extLst>
              <p:ext uri="{D42A27DB-BD31-4B8C-83A1-F6EECF244321}">
                <p14:modId xmlns:p14="http://schemas.microsoft.com/office/powerpoint/2010/main" val="4172821705"/>
              </p:ext>
            </p:extLst>
          </p:nvPr>
        </p:nvGraphicFramePr>
        <p:xfrm>
          <a:off x="292246" y="2086988"/>
          <a:ext cx="11590189" cy="4245234"/>
        </p:xfrm>
        <a:graphic>
          <a:graphicData uri="http://schemas.openxmlformats.org/drawingml/2006/table">
            <a:tbl>
              <a:tblPr firstRow="1" bandRow="1">
                <a:tableStyleId>{5C22544A-7EE6-4342-B048-85BDC9FD1C3A}</a:tableStyleId>
              </a:tblPr>
              <a:tblGrid>
                <a:gridCol w="827894">
                  <a:extLst>
                    <a:ext uri="{9D8B030D-6E8A-4147-A177-3AD203B41FA5}">
                      <a16:colId xmlns:a16="http://schemas.microsoft.com/office/drawing/2014/main" val="615763476"/>
                    </a:ext>
                  </a:extLst>
                </a:gridCol>
                <a:gridCol w="2240280">
                  <a:extLst>
                    <a:ext uri="{9D8B030D-6E8A-4147-A177-3AD203B41FA5}">
                      <a16:colId xmlns:a16="http://schemas.microsoft.com/office/drawing/2014/main" val="1524867187"/>
                    </a:ext>
                  </a:extLst>
                </a:gridCol>
                <a:gridCol w="2631581">
                  <a:extLst>
                    <a:ext uri="{9D8B030D-6E8A-4147-A177-3AD203B41FA5}">
                      <a16:colId xmlns:a16="http://schemas.microsoft.com/office/drawing/2014/main" val="2034264143"/>
                    </a:ext>
                  </a:extLst>
                </a:gridCol>
                <a:gridCol w="2814921">
                  <a:extLst>
                    <a:ext uri="{9D8B030D-6E8A-4147-A177-3AD203B41FA5}">
                      <a16:colId xmlns:a16="http://schemas.microsoft.com/office/drawing/2014/main" val="713444903"/>
                    </a:ext>
                  </a:extLst>
                </a:gridCol>
                <a:gridCol w="3075513">
                  <a:extLst>
                    <a:ext uri="{9D8B030D-6E8A-4147-A177-3AD203B41FA5}">
                      <a16:colId xmlns:a16="http://schemas.microsoft.com/office/drawing/2014/main" val="3946385034"/>
                    </a:ext>
                  </a:extLst>
                </a:gridCol>
              </a:tblGrid>
              <a:tr h="606462">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solidFill>
                        <a:srgbClr val="0055A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1" dirty="0">
                        <a:solidFill>
                          <a:srgbClr val="002060"/>
                        </a:solidFill>
                        <a:latin typeface="Century Gothic" panose="020B0502020202020204" pitchFamily="34" charset="0"/>
                      </a:endParaRPr>
                    </a:p>
                  </a:txBody>
                  <a:tcPr anchor="ctr">
                    <a:lnL w="12700" cap="flat" cmpd="sng" algn="ctr">
                      <a:solidFill>
                        <a:srgbClr val="0055A4"/>
                      </a:solidFill>
                      <a:prstDash val="solid"/>
                      <a:round/>
                      <a:headEnd type="none" w="med" len="med"/>
                      <a:tailEnd type="none" w="med" len="med"/>
                    </a:lnL>
                    <a:lnR w="12700" cap="flat" cmpd="sng" algn="ctr">
                      <a:solidFill>
                        <a:srgbClr val="0055A4"/>
                      </a:solidFill>
                      <a:prstDash val="solid"/>
                      <a:round/>
                      <a:headEnd type="none" w="med" len="med"/>
                      <a:tailEnd type="none" w="med" len="med"/>
                    </a:lnR>
                    <a:lnT w="12700" cap="flat" cmpd="sng" algn="ctr">
                      <a:solidFill>
                        <a:srgbClr val="0055A4"/>
                      </a:solidFill>
                      <a:prstDash val="solid"/>
                      <a:round/>
                      <a:headEnd type="none" w="med" len="med"/>
                      <a:tailEnd type="none" w="med" len="med"/>
                    </a:lnT>
                    <a:lnB w="12700" cap="flat" cmpd="sng" algn="ctr">
                      <a:solidFill>
                        <a:srgbClr val="0055A4"/>
                      </a:solidFill>
                      <a:prstDash val="solid"/>
                      <a:round/>
                      <a:headEnd type="none" w="med" len="med"/>
                      <a:tailEnd type="none" w="med" len="med"/>
                    </a:lnB>
                    <a:noFill/>
                  </a:tcPr>
                </a:tc>
                <a:tc>
                  <a:txBody>
                    <a:bodyPr/>
                    <a:lstStyle/>
                    <a:p>
                      <a:endParaRPr lang="en-GB" sz="2400" b="1" dirty="0">
                        <a:solidFill>
                          <a:srgbClr val="002060"/>
                        </a:solidFill>
                        <a:latin typeface="Century Gothic" panose="020B0502020202020204" pitchFamily="34" charset="0"/>
                      </a:endParaRPr>
                    </a:p>
                  </a:txBody>
                  <a:tcPr anchor="ctr">
                    <a:lnL w="12700" cap="flat" cmpd="sng" algn="ctr">
                      <a:solidFill>
                        <a:srgbClr val="0055A4"/>
                      </a:solidFill>
                      <a:prstDash val="solid"/>
                      <a:round/>
                      <a:headEnd type="none" w="med" len="med"/>
                      <a:tailEnd type="none" w="med" len="med"/>
                    </a:lnL>
                    <a:lnR w="12700" cap="flat" cmpd="sng" algn="ctr">
                      <a:solidFill>
                        <a:srgbClr val="0055A4"/>
                      </a:solidFill>
                      <a:prstDash val="solid"/>
                      <a:round/>
                      <a:headEnd type="none" w="med" len="med"/>
                      <a:tailEnd type="none" w="med" len="med"/>
                    </a:lnR>
                    <a:lnT w="12700" cap="flat" cmpd="sng" algn="ctr">
                      <a:solidFill>
                        <a:srgbClr val="0055A4"/>
                      </a:solidFill>
                      <a:prstDash val="solid"/>
                      <a:round/>
                      <a:headEnd type="none" w="med" len="med"/>
                      <a:tailEnd type="none" w="med" len="med"/>
                    </a:lnT>
                    <a:lnB w="12700" cap="flat" cmpd="sng" algn="ctr">
                      <a:solidFill>
                        <a:srgbClr val="0055A4"/>
                      </a:solidFill>
                      <a:prstDash val="solid"/>
                      <a:round/>
                      <a:headEnd type="none" w="med" len="med"/>
                      <a:tailEnd type="none" w="med" len="med"/>
                    </a:lnB>
                    <a:noFill/>
                  </a:tcPr>
                </a:tc>
                <a:tc>
                  <a:txBody>
                    <a:bodyPr/>
                    <a:lstStyle/>
                    <a:p>
                      <a:pPr algn="ctr"/>
                      <a:r>
                        <a:rPr lang="en-GB" sz="2400" b="1" dirty="0">
                          <a:solidFill>
                            <a:srgbClr val="002060"/>
                          </a:solidFill>
                          <a:latin typeface="Century Gothic" panose="020B0502020202020204" pitchFamily="34" charset="0"/>
                        </a:rPr>
                        <a:t>noun (m)</a:t>
                      </a:r>
                    </a:p>
                  </a:txBody>
                  <a:tcPr anchor="ctr">
                    <a:lnL w="12700" cap="flat" cmpd="sng" algn="ctr">
                      <a:solidFill>
                        <a:srgbClr val="0055A4"/>
                      </a:solidFill>
                      <a:prstDash val="solid"/>
                      <a:round/>
                      <a:headEnd type="none" w="med" len="med"/>
                      <a:tailEnd type="none" w="med" len="med"/>
                    </a:lnL>
                    <a:lnR w="12700" cap="flat" cmpd="sng" algn="ctr">
                      <a:solidFill>
                        <a:srgbClr val="0055A4"/>
                      </a:solidFill>
                      <a:prstDash val="solid"/>
                      <a:round/>
                      <a:headEnd type="none" w="med" len="med"/>
                      <a:tailEnd type="none" w="med" len="med"/>
                    </a:lnR>
                    <a:lnT w="12700" cap="flat" cmpd="sng" algn="ctr">
                      <a:solidFill>
                        <a:srgbClr val="0055A4"/>
                      </a:solidFill>
                      <a:prstDash val="solid"/>
                      <a:round/>
                      <a:headEnd type="none" w="med" len="med"/>
                      <a:tailEnd type="none" w="med" len="med"/>
                    </a:lnT>
                    <a:lnB w="12700" cap="flat" cmpd="sng" algn="ctr">
                      <a:solidFill>
                        <a:srgbClr val="0055A4"/>
                      </a:solidFill>
                      <a:prstDash val="solid"/>
                      <a:round/>
                      <a:headEnd type="none" w="med" len="med"/>
                      <a:tailEnd type="none" w="med" len="med"/>
                    </a:lnB>
                    <a:noFill/>
                  </a:tcPr>
                </a:tc>
                <a:tc>
                  <a:txBody>
                    <a:bodyPr/>
                    <a:lstStyle/>
                    <a:p>
                      <a:pPr algn="ctr"/>
                      <a:r>
                        <a:rPr lang="en-GB" sz="2400" b="1" dirty="0">
                          <a:solidFill>
                            <a:srgbClr val="002060"/>
                          </a:solidFill>
                          <a:latin typeface="Century Gothic" panose="020B0502020202020204" pitchFamily="34" charset="0"/>
                        </a:rPr>
                        <a:t>noun (f)</a:t>
                      </a:r>
                    </a:p>
                  </a:txBody>
                  <a:tcPr anchor="ctr">
                    <a:lnL w="12700" cap="flat" cmpd="sng" algn="ctr">
                      <a:solidFill>
                        <a:srgbClr val="0055A4"/>
                      </a:solidFill>
                      <a:prstDash val="solid"/>
                      <a:round/>
                      <a:headEnd type="none" w="med" len="med"/>
                      <a:tailEnd type="none" w="med" len="med"/>
                    </a:lnL>
                    <a:lnR w="12700" cap="flat" cmpd="sng" algn="ctr">
                      <a:solidFill>
                        <a:srgbClr val="0055A4"/>
                      </a:solidFill>
                      <a:prstDash val="solid"/>
                      <a:round/>
                      <a:headEnd type="none" w="med" len="med"/>
                      <a:tailEnd type="none" w="med" len="med"/>
                    </a:lnR>
                    <a:lnT w="12700" cap="flat" cmpd="sng" algn="ctr">
                      <a:solidFill>
                        <a:srgbClr val="0055A4"/>
                      </a:solidFill>
                      <a:prstDash val="solid"/>
                      <a:round/>
                      <a:headEnd type="none" w="med" len="med"/>
                      <a:tailEnd type="none" w="med" len="med"/>
                    </a:lnT>
                    <a:lnB w="12700" cap="flat" cmpd="sng" algn="ctr">
                      <a:solidFill>
                        <a:srgbClr val="0055A4"/>
                      </a:solidFill>
                      <a:prstDash val="solid"/>
                      <a:round/>
                      <a:headEnd type="none" w="med" len="med"/>
                      <a:tailEnd type="none" w="med" len="med"/>
                    </a:lnB>
                    <a:noFill/>
                  </a:tcPr>
                </a:tc>
                <a:extLst>
                  <a:ext uri="{0D108BD9-81ED-4DB2-BD59-A6C34878D82A}">
                    <a16:rowId xmlns:a16="http://schemas.microsoft.com/office/drawing/2014/main" val="1828679953"/>
                  </a:ext>
                </a:extLst>
              </a:tr>
              <a:tr h="606462">
                <a:tc>
                  <a:txBody>
                    <a:bodyPr/>
                    <a:lstStyle/>
                    <a:p>
                      <a:endParaRPr lang="en-GB" sz="2400" b="1" dirty="0"/>
                    </a:p>
                  </a:txBody>
                  <a:tcPr anchor="ctr">
                    <a:lnL w="12700" cap="flat" cmpd="sng" algn="ctr">
                      <a:noFill/>
                      <a:prstDash val="solid"/>
                      <a:round/>
                      <a:headEnd type="none" w="med" len="med"/>
                      <a:tailEnd type="none" w="med" len="med"/>
                    </a:lnL>
                    <a:lnR w="12700" cap="flat" cmpd="sng" algn="ctr">
                      <a:solidFill>
                        <a:srgbClr val="0055A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1" dirty="0"/>
                    </a:p>
                  </a:txBody>
                  <a:tcPr anchor="ctr">
                    <a:lnL w="12700" cap="flat" cmpd="sng" algn="ctr">
                      <a:solidFill>
                        <a:srgbClr val="0055A4"/>
                      </a:solidFill>
                      <a:prstDash val="solid"/>
                      <a:round/>
                      <a:headEnd type="none" w="med" len="med"/>
                      <a:tailEnd type="none" w="med" len="med"/>
                    </a:lnL>
                    <a:lnR w="12700" cap="flat" cmpd="sng" algn="ctr">
                      <a:solidFill>
                        <a:srgbClr val="0055A4"/>
                      </a:solidFill>
                      <a:prstDash val="solid"/>
                      <a:round/>
                      <a:headEnd type="none" w="med" len="med"/>
                      <a:tailEnd type="none" w="med" len="med"/>
                    </a:lnR>
                    <a:lnT w="12700" cap="flat" cmpd="sng" algn="ctr">
                      <a:solidFill>
                        <a:srgbClr val="0055A4"/>
                      </a:solidFill>
                      <a:prstDash val="solid"/>
                      <a:round/>
                      <a:headEnd type="none" w="med" len="med"/>
                      <a:tailEnd type="none" w="med" len="med"/>
                    </a:lnT>
                    <a:lnB w="12700" cap="flat" cmpd="sng" algn="ctr">
                      <a:solidFill>
                        <a:srgbClr val="0055A4"/>
                      </a:solidFill>
                      <a:prstDash val="solid"/>
                      <a:round/>
                      <a:headEnd type="none" w="med" len="med"/>
                      <a:tailEnd type="none" w="med" len="med"/>
                    </a:lnB>
                    <a:noFill/>
                  </a:tcPr>
                </a:tc>
                <a:tc>
                  <a:txBody>
                    <a:bodyPr/>
                    <a:lstStyle/>
                    <a:p>
                      <a:endParaRPr lang="en-GB" sz="2400" b="1" dirty="0"/>
                    </a:p>
                  </a:txBody>
                  <a:tcPr anchor="ctr">
                    <a:lnL w="12700" cap="flat" cmpd="sng" algn="ctr">
                      <a:solidFill>
                        <a:srgbClr val="0055A4"/>
                      </a:solidFill>
                      <a:prstDash val="solid"/>
                      <a:round/>
                      <a:headEnd type="none" w="med" len="med"/>
                      <a:tailEnd type="none" w="med" len="med"/>
                    </a:lnL>
                    <a:lnR w="12700" cap="flat" cmpd="sng" algn="ctr">
                      <a:solidFill>
                        <a:srgbClr val="0055A4"/>
                      </a:solidFill>
                      <a:prstDash val="solid"/>
                      <a:round/>
                      <a:headEnd type="none" w="med" len="med"/>
                      <a:tailEnd type="none" w="med" len="med"/>
                    </a:lnR>
                    <a:lnT w="12700" cap="flat" cmpd="sng" algn="ctr">
                      <a:solidFill>
                        <a:srgbClr val="0055A4"/>
                      </a:solidFill>
                      <a:prstDash val="solid"/>
                      <a:round/>
                      <a:headEnd type="none" w="med" len="med"/>
                      <a:tailEnd type="none" w="med" len="med"/>
                    </a:lnT>
                    <a:lnB w="12700" cap="flat" cmpd="sng" algn="ctr">
                      <a:solidFill>
                        <a:srgbClr val="0055A4"/>
                      </a:solidFill>
                      <a:prstDash val="solid"/>
                      <a:round/>
                      <a:headEnd type="none" w="med" len="med"/>
                      <a:tailEnd type="none" w="med" len="med"/>
                    </a:lnB>
                    <a:noFill/>
                  </a:tcPr>
                </a:tc>
                <a:tc>
                  <a:txBody>
                    <a:bodyPr/>
                    <a:lstStyle/>
                    <a:p>
                      <a:endParaRPr lang="en-GB" sz="2400" b="1" dirty="0"/>
                    </a:p>
                  </a:txBody>
                  <a:tcPr anchor="ctr">
                    <a:lnL w="12700" cap="flat" cmpd="sng" algn="ctr">
                      <a:solidFill>
                        <a:srgbClr val="0055A4"/>
                      </a:solidFill>
                      <a:prstDash val="solid"/>
                      <a:round/>
                      <a:headEnd type="none" w="med" len="med"/>
                      <a:tailEnd type="none" w="med" len="med"/>
                    </a:lnL>
                    <a:lnR w="12700" cap="flat" cmpd="sng" algn="ctr">
                      <a:solidFill>
                        <a:srgbClr val="0055A4"/>
                      </a:solidFill>
                      <a:prstDash val="solid"/>
                      <a:round/>
                      <a:headEnd type="none" w="med" len="med"/>
                      <a:tailEnd type="none" w="med" len="med"/>
                    </a:lnR>
                    <a:lnT w="12700" cap="flat" cmpd="sng" algn="ctr">
                      <a:solidFill>
                        <a:srgbClr val="0055A4"/>
                      </a:solidFill>
                      <a:prstDash val="solid"/>
                      <a:round/>
                      <a:headEnd type="none" w="med" len="med"/>
                      <a:tailEnd type="none" w="med" len="med"/>
                    </a:lnT>
                    <a:lnB w="12700" cap="flat" cmpd="sng" algn="ctr">
                      <a:solidFill>
                        <a:srgbClr val="0055A4"/>
                      </a:solidFill>
                      <a:prstDash val="solid"/>
                      <a:round/>
                      <a:headEnd type="none" w="med" len="med"/>
                      <a:tailEnd type="none" w="med" len="med"/>
                    </a:lnB>
                    <a:noFill/>
                  </a:tcPr>
                </a:tc>
                <a:tc>
                  <a:txBody>
                    <a:bodyPr/>
                    <a:lstStyle/>
                    <a:p>
                      <a:endParaRPr lang="en-GB" sz="2400" b="1" dirty="0"/>
                    </a:p>
                  </a:txBody>
                  <a:tcPr anchor="ctr">
                    <a:lnL w="12700" cap="flat" cmpd="sng" algn="ctr">
                      <a:solidFill>
                        <a:srgbClr val="0055A4"/>
                      </a:solidFill>
                      <a:prstDash val="solid"/>
                      <a:round/>
                      <a:headEnd type="none" w="med" len="med"/>
                      <a:tailEnd type="none" w="med" len="med"/>
                    </a:lnL>
                    <a:lnR w="12700" cap="flat" cmpd="sng" algn="ctr">
                      <a:solidFill>
                        <a:srgbClr val="0055A4"/>
                      </a:solidFill>
                      <a:prstDash val="solid"/>
                      <a:round/>
                      <a:headEnd type="none" w="med" len="med"/>
                      <a:tailEnd type="none" w="med" len="med"/>
                    </a:lnR>
                    <a:lnT w="12700" cap="flat" cmpd="sng" algn="ctr">
                      <a:solidFill>
                        <a:srgbClr val="0055A4"/>
                      </a:solidFill>
                      <a:prstDash val="solid"/>
                      <a:round/>
                      <a:headEnd type="none" w="med" len="med"/>
                      <a:tailEnd type="none" w="med" len="med"/>
                    </a:lnT>
                    <a:lnB w="12700" cap="flat" cmpd="sng" algn="ctr">
                      <a:solidFill>
                        <a:srgbClr val="0055A4"/>
                      </a:solidFill>
                      <a:prstDash val="solid"/>
                      <a:round/>
                      <a:headEnd type="none" w="med" len="med"/>
                      <a:tailEnd type="none" w="med" len="med"/>
                    </a:lnB>
                    <a:noFill/>
                  </a:tcPr>
                </a:tc>
                <a:extLst>
                  <a:ext uri="{0D108BD9-81ED-4DB2-BD59-A6C34878D82A}">
                    <a16:rowId xmlns:a16="http://schemas.microsoft.com/office/drawing/2014/main" val="1759350070"/>
                  </a:ext>
                </a:extLst>
              </a:tr>
              <a:tr h="606462">
                <a:tc>
                  <a:txBody>
                    <a:bodyPr/>
                    <a:lstStyle/>
                    <a:p>
                      <a:endParaRPr lang="en-GB" sz="2400" b="1" dirty="0">
                        <a:solidFill>
                          <a:srgbClr val="002060"/>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solidFill>
                        <a:srgbClr val="0055A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1" dirty="0">
                        <a:solidFill>
                          <a:srgbClr val="002060"/>
                        </a:solidFill>
                        <a:latin typeface="Century Gothic" panose="020B0502020202020204" pitchFamily="34" charset="0"/>
                      </a:endParaRPr>
                    </a:p>
                  </a:txBody>
                  <a:tcPr anchor="ctr">
                    <a:lnL w="12700" cap="flat" cmpd="sng" algn="ctr">
                      <a:solidFill>
                        <a:srgbClr val="0055A4"/>
                      </a:solidFill>
                      <a:prstDash val="solid"/>
                      <a:round/>
                      <a:headEnd type="none" w="med" len="med"/>
                      <a:tailEnd type="none" w="med" len="med"/>
                    </a:lnL>
                    <a:lnR w="12700" cap="flat" cmpd="sng" algn="ctr">
                      <a:solidFill>
                        <a:srgbClr val="0055A4"/>
                      </a:solidFill>
                      <a:prstDash val="solid"/>
                      <a:round/>
                      <a:headEnd type="none" w="med" len="med"/>
                      <a:tailEnd type="none" w="med" len="med"/>
                    </a:lnR>
                    <a:lnT w="12700" cap="flat" cmpd="sng" algn="ctr">
                      <a:solidFill>
                        <a:srgbClr val="0055A4"/>
                      </a:solidFill>
                      <a:prstDash val="solid"/>
                      <a:round/>
                      <a:headEnd type="none" w="med" len="med"/>
                      <a:tailEnd type="none" w="med" len="med"/>
                    </a:lnT>
                    <a:lnB w="12700" cap="flat" cmpd="sng" algn="ctr">
                      <a:solidFill>
                        <a:srgbClr val="0055A4"/>
                      </a:solidFill>
                      <a:prstDash val="solid"/>
                      <a:round/>
                      <a:headEnd type="none" w="med" len="med"/>
                      <a:tailEnd type="none" w="med" len="med"/>
                    </a:lnB>
                    <a:noFill/>
                  </a:tcPr>
                </a:tc>
                <a:tc>
                  <a:txBody>
                    <a:bodyPr/>
                    <a:lstStyle/>
                    <a:p>
                      <a:endParaRPr lang="en-GB" sz="2400" b="1" dirty="0">
                        <a:solidFill>
                          <a:srgbClr val="002060"/>
                        </a:solidFill>
                        <a:latin typeface="Century Gothic" panose="020B0502020202020204" pitchFamily="34" charset="0"/>
                      </a:endParaRPr>
                    </a:p>
                  </a:txBody>
                  <a:tcPr anchor="ctr">
                    <a:lnL w="12700" cap="flat" cmpd="sng" algn="ctr">
                      <a:solidFill>
                        <a:srgbClr val="0055A4"/>
                      </a:solidFill>
                      <a:prstDash val="solid"/>
                      <a:round/>
                      <a:headEnd type="none" w="med" len="med"/>
                      <a:tailEnd type="none" w="med" len="med"/>
                    </a:lnL>
                    <a:lnR w="12700" cap="flat" cmpd="sng" algn="ctr">
                      <a:solidFill>
                        <a:srgbClr val="0055A4"/>
                      </a:solidFill>
                      <a:prstDash val="solid"/>
                      <a:round/>
                      <a:headEnd type="none" w="med" len="med"/>
                      <a:tailEnd type="none" w="med" len="med"/>
                    </a:lnR>
                    <a:lnT w="12700" cap="flat" cmpd="sng" algn="ctr">
                      <a:solidFill>
                        <a:srgbClr val="0055A4"/>
                      </a:solidFill>
                      <a:prstDash val="solid"/>
                      <a:round/>
                      <a:headEnd type="none" w="med" len="med"/>
                      <a:tailEnd type="none" w="med" len="med"/>
                    </a:lnT>
                    <a:lnB w="12700" cap="flat" cmpd="sng" algn="ctr">
                      <a:solidFill>
                        <a:srgbClr val="0055A4"/>
                      </a:solidFill>
                      <a:prstDash val="solid"/>
                      <a:round/>
                      <a:headEnd type="none" w="med" len="med"/>
                      <a:tailEnd type="none" w="med" len="med"/>
                    </a:lnB>
                    <a:noFill/>
                  </a:tcPr>
                </a:tc>
                <a:tc>
                  <a:txBody>
                    <a:bodyPr/>
                    <a:lstStyle/>
                    <a:p>
                      <a:endParaRPr lang="en-GB" sz="2400" b="1" dirty="0"/>
                    </a:p>
                  </a:txBody>
                  <a:tcPr anchor="ctr">
                    <a:lnL w="12700" cap="flat" cmpd="sng" algn="ctr">
                      <a:solidFill>
                        <a:srgbClr val="0055A4"/>
                      </a:solidFill>
                      <a:prstDash val="solid"/>
                      <a:round/>
                      <a:headEnd type="none" w="med" len="med"/>
                      <a:tailEnd type="none" w="med" len="med"/>
                    </a:lnL>
                    <a:lnR w="12700" cap="flat" cmpd="sng" algn="ctr">
                      <a:solidFill>
                        <a:srgbClr val="0055A4"/>
                      </a:solidFill>
                      <a:prstDash val="solid"/>
                      <a:round/>
                      <a:headEnd type="none" w="med" len="med"/>
                      <a:tailEnd type="none" w="med" len="med"/>
                    </a:lnR>
                    <a:lnT w="12700" cap="flat" cmpd="sng" algn="ctr">
                      <a:solidFill>
                        <a:srgbClr val="0055A4"/>
                      </a:solidFill>
                      <a:prstDash val="solid"/>
                      <a:round/>
                      <a:headEnd type="none" w="med" len="med"/>
                      <a:tailEnd type="none" w="med" len="med"/>
                    </a:lnT>
                    <a:lnB w="12700" cap="flat" cmpd="sng" algn="ctr">
                      <a:solidFill>
                        <a:srgbClr val="0055A4"/>
                      </a:solidFill>
                      <a:prstDash val="solid"/>
                      <a:round/>
                      <a:headEnd type="none" w="med" len="med"/>
                      <a:tailEnd type="none" w="med" len="med"/>
                    </a:lnB>
                    <a:noFill/>
                  </a:tcPr>
                </a:tc>
                <a:tc>
                  <a:txBody>
                    <a:bodyPr/>
                    <a:lstStyle/>
                    <a:p>
                      <a:endParaRPr lang="en-GB" sz="2400" b="1" dirty="0"/>
                    </a:p>
                  </a:txBody>
                  <a:tcPr anchor="ctr">
                    <a:lnL w="12700" cap="flat" cmpd="sng" algn="ctr">
                      <a:solidFill>
                        <a:srgbClr val="0055A4"/>
                      </a:solidFill>
                      <a:prstDash val="solid"/>
                      <a:round/>
                      <a:headEnd type="none" w="med" len="med"/>
                      <a:tailEnd type="none" w="med" len="med"/>
                    </a:lnL>
                    <a:lnR w="12700" cap="flat" cmpd="sng" algn="ctr">
                      <a:solidFill>
                        <a:srgbClr val="0055A4"/>
                      </a:solidFill>
                      <a:prstDash val="solid"/>
                      <a:round/>
                      <a:headEnd type="none" w="med" len="med"/>
                      <a:tailEnd type="none" w="med" len="med"/>
                    </a:lnR>
                    <a:lnT w="12700" cap="flat" cmpd="sng" algn="ctr">
                      <a:solidFill>
                        <a:srgbClr val="0055A4"/>
                      </a:solidFill>
                      <a:prstDash val="solid"/>
                      <a:round/>
                      <a:headEnd type="none" w="med" len="med"/>
                      <a:tailEnd type="none" w="med" len="med"/>
                    </a:lnT>
                    <a:lnB w="12700" cap="flat" cmpd="sng" algn="ctr">
                      <a:solidFill>
                        <a:srgbClr val="0055A4"/>
                      </a:solidFill>
                      <a:prstDash val="solid"/>
                      <a:round/>
                      <a:headEnd type="none" w="med" len="med"/>
                      <a:tailEnd type="none" w="med" len="med"/>
                    </a:lnB>
                    <a:noFill/>
                  </a:tcPr>
                </a:tc>
                <a:extLst>
                  <a:ext uri="{0D108BD9-81ED-4DB2-BD59-A6C34878D82A}">
                    <a16:rowId xmlns:a16="http://schemas.microsoft.com/office/drawing/2014/main" val="2043867994"/>
                  </a:ext>
                </a:extLst>
              </a:tr>
              <a:tr h="606462">
                <a:tc>
                  <a:txBody>
                    <a:bodyPr/>
                    <a:lstStyle/>
                    <a:p>
                      <a:endParaRPr lang="en-GB" sz="2400" b="1" dirty="0"/>
                    </a:p>
                  </a:txBody>
                  <a:tcPr anchor="ctr">
                    <a:lnL w="12700" cap="flat" cmpd="sng" algn="ctr">
                      <a:noFill/>
                      <a:prstDash val="solid"/>
                      <a:round/>
                      <a:headEnd type="none" w="med" len="med"/>
                      <a:tailEnd type="none" w="med" len="med"/>
                    </a:lnL>
                    <a:lnR w="12700" cap="flat" cmpd="sng" algn="ctr">
                      <a:solidFill>
                        <a:srgbClr val="0055A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1" dirty="0"/>
                    </a:p>
                  </a:txBody>
                  <a:tcPr anchor="ctr">
                    <a:lnL w="12700" cap="flat" cmpd="sng" algn="ctr">
                      <a:solidFill>
                        <a:srgbClr val="0055A4"/>
                      </a:solidFill>
                      <a:prstDash val="solid"/>
                      <a:round/>
                      <a:headEnd type="none" w="med" len="med"/>
                      <a:tailEnd type="none" w="med" len="med"/>
                    </a:lnL>
                    <a:lnR w="12700" cap="flat" cmpd="sng" algn="ctr">
                      <a:solidFill>
                        <a:srgbClr val="0055A4"/>
                      </a:solidFill>
                      <a:prstDash val="solid"/>
                      <a:round/>
                      <a:headEnd type="none" w="med" len="med"/>
                      <a:tailEnd type="none" w="med" len="med"/>
                    </a:lnR>
                    <a:lnT w="12700" cap="flat" cmpd="sng" algn="ctr">
                      <a:solidFill>
                        <a:srgbClr val="0055A4"/>
                      </a:solidFill>
                      <a:prstDash val="solid"/>
                      <a:round/>
                      <a:headEnd type="none" w="med" len="med"/>
                      <a:tailEnd type="none" w="med" len="med"/>
                    </a:lnT>
                    <a:lnB w="12700" cap="flat" cmpd="sng" algn="ctr">
                      <a:solidFill>
                        <a:srgbClr val="0055A4"/>
                      </a:solidFill>
                      <a:prstDash val="solid"/>
                      <a:round/>
                      <a:headEnd type="none" w="med" len="med"/>
                      <a:tailEnd type="none" w="med" len="med"/>
                    </a:lnB>
                    <a:noFill/>
                  </a:tcPr>
                </a:tc>
                <a:tc>
                  <a:txBody>
                    <a:bodyPr/>
                    <a:lstStyle/>
                    <a:p>
                      <a:endParaRPr lang="en-GB" sz="2400" b="1" dirty="0"/>
                    </a:p>
                  </a:txBody>
                  <a:tcPr anchor="ctr">
                    <a:lnL w="12700" cap="flat" cmpd="sng" algn="ctr">
                      <a:solidFill>
                        <a:srgbClr val="0055A4"/>
                      </a:solidFill>
                      <a:prstDash val="solid"/>
                      <a:round/>
                      <a:headEnd type="none" w="med" len="med"/>
                      <a:tailEnd type="none" w="med" len="med"/>
                    </a:lnL>
                    <a:lnR w="12700" cap="flat" cmpd="sng" algn="ctr">
                      <a:solidFill>
                        <a:srgbClr val="0055A4"/>
                      </a:solidFill>
                      <a:prstDash val="solid"/>
                      <a:round/>
                      <a:headEnd type="none" w="med" len="med"/>
                      <a:tailEnd type="none" w="med" len="med"/>
                    </a:lnR>
                    <a:lnT w="12700" cap="flat" cmpd="sng" algn="ctr">
                      <a:solidFill>
                        <a:srgbClr val="0055A4"/>
                      </a:solidFill>
                      <a:prstDash val="solid"/>
                      <a:round/>
                      <a:headEnd type="none" w="med" len="med"/>
                      <a:tailEnd type="none" w="med" len="med"/>
                    </a:lnT>
                    <a:lnB w="12700" cap="flat" cmpd="sng" algn="ctr">
                      <a:solidFill>
                        <a:srgbClr val="0055A4"/>
                      </a:solidFill>
                      <a:prstDash val="solid"/>
                      <a:round/>
                      <a:headEnd type="none" w="med" len="med"/>
                      <a:tailEnd type="none" w="med" len="med"/>
                    </a:lnB>
                    <a:noFill/>
                  </a:tcPr>
                </a:tc>
                <a:tc>
                  <a:txBody>
                    <a:bodyPr/>
                    <a:lstStyle/>
                    <a:p>
                      <a:endParaRPr lang="en-GB" sz="2400" b="1" dirty="0"/>
                    </a:p>
                  </a:txBody>
                  <a:tcPr anchor="ctr">
                    <a:lnL w="12700" cap="flat" cmpd="sng" algn="ctr">
                      <a:solidFill>
                        <a:srgbClr val="0055A4"/>
                      </a:solidFill>
                      <a:prstDash val="solid"/>
                      <a:round/>
                      <a:headEnd type="none" w="med" len="med"/>
                      <a:tailEnd type="none" w="med" len="med"/>
                    </a:lnL>
                    <a:lnR w="12700" cap="flat" cmpd="sng" algn="ctr">
                      <a:solidFill>
                        <a:srgbClr val="0055A4"/>
                      </a:solidFill>
                      <a:prstDash val="solid"/>
                      <a:round/>
                      <a:headEnd type="none" w="med" len="med"/>
                      <a:tailEnd type="none" w="med" len="med"/>
                    </a:lnR>
                    <a:lnT w="12700" cap="flat" cmpd="sng" algn="ctr">
                      <a:solidFill>
                        <a:srgbClr val="0055A4"/>
                      </a:solidFill>
                      <a:prstDash val="solid"/>
                      <a:round/>
                      <a:headEnd type="none" w="med" len="med"/>
                      <a:tailEnd type="none" w="med" len="med"/>
                    </a:lnT>
                    <a:lnB w="12700" cap="flat" cmpd="sng" algn="ctr">
                      <a:solidFill>
                        <a:srgbClr val="0055A4"/>
                      </a:solidFill>
                      <a:prstDash val="solid"/>
                      <a:round/>
                      <a:headEnd type="none" w="med" len="med"/>
                      <a:tailEnd type="none" w="med" len="med"/>
                    </a:lnB>
                    <a:noFill/>
                  </a:tcPr>
                </a:tc>
                <a:tc>
                  <a:txBody>
                    <a:bodyPr/>
                    <a:lstStyle/>
                    <a:p>
                      <a:endParaRPr lang="en-GB" sz="2400" b="1" dirty="0"/>
                    </a:p>
                  </a:txBody>
                  <a:tcPr anchor="ctr">
                    <a:lnL w="12700" cap="flat" cmpd="sng" algn="ctr">
                      <a:solidFill>
                        <a:srgbClr val="0055A4"/>
                      </a:solidFill>
                      <a:prstDash val="solid"/>
                      <a:round/>
                      <a:headEnd type="none" w="med" len="med"/>
                      <a:tailEnd type="none" w="med" len="med"/>
                    </a:lnL>
                    <a:lnR w="12700" cap="flat" cmpd="sng" algn="ctr">
                      <a:solidFill>
                        <a:srgbClr val="0055A4"/>
                      </a:solidFill>
                      <a:prstDash val="solid"/>
                      <a:round/>
                      <a:headEnd type="none" w="med" len="med"/>
                      <a:tailEnd type="none" w="med" len="med"/>
                    </a:lnR>
                    <a:lnT w="12700" cap="flat" cmpd="sng" algn="ctr">
                      <a:solidFill>
                        <a:srgbClr val="0055A4"/>
                      </a:solidFill>
                      <a:prstDash val="solid"/>
                      <a:round/>
                      <a:headEnd type="none" w="med" len="med"/>
                      <a:tailEnd type="none" w="med" len="med"/>
                    </a:lnT>
                    <a:lnB w="12700" cap="flat" cmpd="sng" algn="ctr">
                      <a:solidFill>
                        <a:srgbClr val="0055A4"/>
                      </a:solidFill>
                      <a:prstDash val="solid"/>
                      <a:round/>
                      <a:headEnd type="none" w="med" len="med"/>
                      <a:tailEnd type="none" w="med" len="med"/>
                    </a:lnB>
                    <a:noFill/>
                  </a:tcPr>
                </a:tc>
                <a:extLst>
                  <a:ext uri="{0D108BD9-81ED-4DB2-BD59-A6C34878D82A}">
                    <a16:rowId xmlns:a16="http://schemas.microsoft.com/office/drawing/2014/main" val="4253812342"/>
                  </a:ext>
                </a:extLst>
              </a:tr>
              <a:tr h="606462">
                <a:tc>
                  <a:txBody>
                    <a:bodyPr/>
                    <a:lstStyle/>
                    <a:p>
                      <a:endParaRPr lang="en-GB" sz="2400" b="1" dirty="0"/>
                    </a:p>
                  </a:txBody>
                  <a:tcPr anchor="ctr">
                    <a:lnL w="12700" cap="flat" cmpd="sng" algn="ctr">
                      <a:noFill/>
                      <a:prstDash val="solid"/>
                      <a:round/>
                      <a:headEnd type="none" w="med" len="med"/>
                      <a:tailEnd type="none" w="med" len="med"/>
                    </a:lnL>
                    <a:lnR w="12700" cap="flat" cmpd="sng" algn="ctr">
                      <a:solidFill>
                        <a:srgbClr val="0055A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1" dirty="0"/>
                    </a:p>
                  </a:txBody>
                  <a:tcPr anchor="ctr">
                    <a:lnL w="12700" cap="flat" cmpd="sng" algn="ctr">
                      <a:solidFill>
                        <a:srgbClr val="0055A4"/>
                      </a:solidFill>
                      <a:prstDash val="solid"/>
                      <a:round/>
                      <a:headEnd type="none" w="med" len="med"/>
                      <a:tailEnd type="none" w="med" len="med"/>
                    </a:lnL>
                    <a:lnR w="12700" cap="flat" cmpd="sng" algn="ctr">
                      <a:solidFill>
                        <a:srgbClr val="0055A4"/>
                      </a:solidFill>
                      <a:prstDash val="solid"/>
                      <a:round/>
                      <a:headEnd type="none" w="med" len="med"/>
                      <a:tailEnd type="none" w="med" len="med"/>
                    </a:lnR>
                    <a:lnT w="12700" cap="flat" cmpd="sng" algn="ctr">
                      <a:solidFill>
                        <a:srgbClr val="0055A4"/>
                      </a:solidFill>
                      <a:prstDash val="solid"/>
                      <a:round/>
                      <a:headEnd type="none" w="med" len="med"/>
                      <a:tailEnd type="none" w="med" len="med"/>
                    </a:lnT>
                    <a:lnB w="12700" cap="flat" cmpd="sng" algn="ctr">
                      <a:solidFill>
                        <a:srgbClr val="0055A4"/>
                      </a:solidFill>
                      <a:prstDash val="solid"/>
                      <a:round/>
                      <a:headEnd type="none" w="med" len="med"/>
                      <a:tailEnd type="none" w="med" len="med"/>
                    </a:lnB>
                    <a:noFill/>
                  </a:tcPr>
                </a:tc>
                <a:tc>
                  <a:txBody>
                    <a:bodyPr/>
                    <a:lstStyle/>
                    <a:p>
                      <a:endParaRPr lang="en-GB" sz="2400" b="1" dirty="0"/>
                    </a:p>
                  </a:txBody>
                  <a:tcPr anchor="ctr">
                    <a:lnL w="12700" cap="flat" cmpd="sng" algn="ctr">
                      <a:solidFill>
                        <a:srgbClr val="0055A4"/>
                      </a:solidFill>
                      <a:prstDash val="solid"/>
                      <a:round/>
                      <a:headEnd type="none" w="med" len="med"/>
                      <a:tailEnd type="none" w="med" len="med"/>
                    </a:lnL>
                    <a:lnR w="12700" cap="flat" cmpd="sng" algn="ctr">
                      <a:solidFill>
                        <a:srgbClr val="0055A4"/>
                      </a:solidFill>
                      <a:prstDash val="solid"/>
                      <a:round/>
                      <a:headEnd type="none" w="med" len="med"/>
                      <a:tailEnd type="none" w="med" len="med"/>
                    </a:lnR>
                    <a:lnT w="12700" cap="flat" cmpd="sng" algn="ctr">
                      <a:solidFill>
                        <a:srgbClr val="0055A4"/>
                      </a:solidFill>
                      <a:prstDash val="solid"/>
                      <a:round/>
                      <a:headEnd type="none" w="med" len="med"/>
                      <a:tailEnd type="none" w="med" len="med"/>
                    </a:lnT>
                    <a:lnB w="12700" cap="flat" cmpd="sng" algn="ctr">
                      <a:solidFill>
                        <a:srgbClr val="0055A4"/>
                      </a:solidFill>
                      <a:prstDash val="solid"/>
                      <a:round/>
                      <a:headEnd type="none" w="med" len="med"/>
                      <a:tailEnd type="none" w="med" len="med"/>
                    </a:lnB>
                    <a:noFill/>
                  </a:tcPr>
                </a:tc>
                <a:tc>
                  <a:txBody>
                    <a:bodyPr/>
                    <a:lstStyle/>
                    <a:p>
                      <a:endParaRPr lang="en-GB" sz="2400" b="1" dirty="0"/>
                    </a:p>
                  </a:txBody>
                  <a:tcPr anchor="ctr">
                    <a:lnL w="12700" cap="flat" cmpd="sng" algn="ctr">
                      <a:solidFill>
                        <a:srgbClr val="0055A4"/>
                      </a:solidFill>
                      <a:prstDash val="solid"/>
                      <a:round/>
                      <a:headEnd type="none" w="med" len="med"/>
                      <a:tailEnd type="none" w="med" len="med"/>
                    </a:lnL>
                    <a:lnR w="12700" cap="flat" cmpd="sng" algn="ctr">
                      <a:solidFill>
                        <a:srgbClr val="0055A4"/>
                      </a:solidFill>
                      <a:prstDash val="solid"/>
                      <a:round/>
                      <a:headEnd type="none" w="med" len="med"/>
                      <a:tailEnd type="none" w="med" len="med"/>
                    </a:lnR>
                    <a:lnT w="12700" cap="flat" cmpd="sng" algn="ctr">
                      <a:solidFill>
                        <a:srgbClr val="0055A4"/>
                      </a:solidFill>
                      <a:prstDash val="solid"/>
                      <a:round/>
                      <a:headEnd type="none" w="med" len="med"/>
                      <a:tailEnd type="none" w="med" len="med"/>
                    </a:lnT>
                    <a:lnB w="12700" cap="flat" cmpd="sng" algn="ctr">
                      <a:solidFill>
                        <a:srgbClr val="0055A4"/>
                      </a:solidFill>
                      <a:prstDash val="solid"/>
                      <a:round/>
                      <a:headEnd type="none" w="med" len="med"/>
                      <a:tailEnd type="none" w="med" len="med"/>
                    </a:lnB>
                    <a:noFill/>
                  </a:tcPr>
                </a:tc>
                <a:tc>
                  <a:txBody>
                    <a:bodyPr/>
                    <a:lstStyle/>
                    <a:p>
                      <a:endParaRPr lang="en-GB" sz="2400" b="1" dirty="0"/>
                    </a:p>
                  </a:txBody>
                  <a:tcPr anchor="ctr">
                    <a:lnL w="12700" cap="flat" cmpd="sng" algn="ctr">
                      <a:solidFill>
                        <a:srgbClr val="0055A4"/>
                      </a:solidFill>
                      <a:prstDash val="solid"/>
                      <a:round/>
                      <a:headEnd type="none" w="med" len="med"/>
                      <a:tailEnd type="none" w="med" len="med"/>
                    </a:lnL>
                    <a:lnR w="12700" cap="flat" cmpd="sng" algn="ctr">
                      <a:solidFill>
                        <a:srgbClr val="0055A4"/>
                      </a:solidFill>
                      <a:prstDash val="solid"/>
                      <a:round/>
                      <a:headEnd type="none" w="med" len="med"/>
                      <a:tailEnd type="none" w="med" len="med"/>
                    </a:lnR>
                    <a:lnT w="12700" cap="flat" cmpd="sng" algn="ctr">
                      <a:solidFill>
                        <a:srgbClr val="0055A4"/>
                      </a:solidFill>
                      <a:prstDash val="solid"/>
                      <a:round/>
                      <a:headEnd type="none" w="med" len="med"/>
                      <a:tailEnd type="none" w="med" len="med"/>
                    </a:lnT>
                    <a:lnB w="12700" cap="flat" cmpd="sng" algn="ctr">
                      <a:solidFill>
                        <a:srgbClr val="0055A4"/>
                      </a:solidFill>
                      <a:prstDash val="solid"/>
                      <a:round/>
                      <a:headEnd type="none" w="med" len="med"/>
                      <a:tailEnd type="none" w="med" len="med"/>
                    </a:lnB>
                    <a:noFill/>
                  </a:tcPr>
                </a:tc>
                <a:extLst>
                  <a:ext uri="{0D108BD9-81ED-4DB2-BD59-A6C34878D82A}">
                    <a16:rowId xmlns:a16="http://schemas.microsoft.com/office/drawing/2014/main" val="315475144"/>
                  </a:ext>
                </a:extLst>
              </a:tr>
              <a:tr h="606462">
                <a:tc>
                  <a:txBody>
                    <a:bodyPr/>
                    <a:lstStyle/>
                    <a:p>
                      <a:endParaRPr lang="en-GB" sz="2400" b="1" dirty="0"/>
                    </a:p>
                  </a:txBody>
                  <a:tcPr anchor="ctr">
                    <a:lnL w="12700" cap="flat" cmpd="sng" algn="ctr">
                      <a:noFill/>
                      <a:prstDash val="solid"/>
                      <a:round/>
                      <a:headEnd type="none" w="med" len="med"/>
                      <a:tailEnd type="none" w="med" len="med"/>
                    </a:lnL>
                    <a:lnR w="12700" cap="flat" cmpd="sng" algn="ctr">
                      <a:solidFill>
                        <a:srgbClr val="0055A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1" dirty="0"/>
                    </a:p>
                  </a:txBody>
                  <a:tcPr anchor="ctr">
                    <a:lnL w="12700" cap="flat" cmpd="sng" algn="ctr">
                      <a:solidFill>
                        <a:srgbClr val="0055A4"/>
                      </a:solidFill>
                      <a:prstDash val="solid"/>
                      <a:round/>
                      <a:headEnd type="none" w="med" len="med"/>
                      <a:tailEnd type="none" w="med" len="med"/>
                    </a:lnL>
                    <a:lnR w="12700" cap="flat" cmpd="sng" algn="ctr">
                      <a:solidFill>
                        <a:srgbClr val="0055A4"/>
                      </a:solidFill>
                      <a:prstDash val="solid"/>
                      <a:round/>
                      <a:headEnd type="none" w="med" len="med"/>
                      <a:tailEnd type="none" w="med" len="med"/>
                    </a:lnR>
                    <a:lnT w="12700" cap="flat" cmpd="sng" algn="ctr">
                      <a:solidFill>
                        <a:srgbClr val="0055A4"/>
                      </a:solidFill>
                      <a:prstDash val="solid"/>
                      <a:round/>
                      <a:headEnd type="none" w="med" len="med"/>
                      <a:tailEnd type="none" w="med" len="med"/>
                    </a:lnT>
                    <a:lnB w="12700" cap="flat" cmpd="sng" algn="ctr">
                      <a:solidFill>
                        <a:srgbClr val="0055A4"/>
                      </a:solidFill>
                      <a:prstDash val="solid"/>
                      <a:round/>
                      <a:headEnd type="none" w="med" len="med"/>
                      <a:tailEnd type="none" w="med" len="med"/>
                    </a:lnB>
                    <a:noFill/>
                  </a:tcPr>
                </a:tc>
                <a:tc>
                  <a:txBody>
                    <a:bodyPr/>
                    <a:lstStyle/>
                    <a:p>
                      <a:endParaRPr lang="en-GB" sz="2400" b="1" dirty="0"/>
                    </a:p>
                  </a:txBody>
                  <a:tcPr anchor="ctr">
                    <a:lnL w="12700" cap="flat" cmpd="sng" algn="ctr">
                      <a:solidFill>
                        <a:srgbClr val="0055A4"/>
                      </a:solidFill>
                      <a:prstDash val="solid"/>
                      <a:round/>
                      <a:headEnd type="none" w="med" len="med"/>
                      <a:tailEnd type="none" w="med" len="med"/>
                    </a:lnL>
                    <a:lnR w="12700" cap="flat" cmpd="sng" algn="ctr">
                      <a:solidFill>
                        <a:srgbClr val="0055A4"/>
                      </a:solidFill>
                      <a:prstDash val="solid"/>
                      <a:round/>
                      <a:headEnd type="none" w="med" len="med"/>
                      <a:tailEnd type="none" w="med" len="med"/>
                    </a:lnR>
                    <a:lnT w="12700" cap="flat" cmpd="sng" algn="ctr">
                      <a:solidFill>
                        <a:srgbClr val="0055A4"/>
                      </a:solidFill>
                      <a:prstDash val="solid"/>
                      <a:round/>
                      <a:headEnd type="none" w="med" len="med"/>
                      <a:tailEnd type="none" w="med" len="med"/>
                    </a:lnT>
                    <a:lnB w="12700" cap="flat" cmpd="sng" algn="ctr">
                      <a:solidFill>
                        <a:srgbClr val="0055A4"/>
                      </a:solidFill>
                      <a:prstDash val="solid"/>
                      <a:round/>
                      <a:headEnd type="none" w="med" len="med"/>
                      <a:tailEnd type="none" w="med" len="med"/>
                    </a:lnB>
                    <a:noFill/>
                  </a:tcPr>
                </a:tc>
                <a:tc>
                  <a:txBody>
                    <a:bodyPr/>
                    <a:lstStyle/>
                    <a:p>
                      <a:endParaRPr lang="en-GB" sz="2400" b="1" dirty="0"/>
                    </a:p>
                  </a:txBody>
                  <a:tcPr anchor="ctr">
                    <a:lnL w="12700" cap="flat" cmpd="sng" algn="ctr">
                      <a:solidFill>
                        <a:srgbClr val="0055A4"/>
                      </a:solidFill>
                      <a:prstDash val="solid"/>
                      <a:round/>
                      <a:headEnd type="none" w="med" len="med"/>
                      <a:tailEnd type="none" w="med" len="med"/>
                    </a:lnL>
                    <a:lnR w="12700" cap="flat" cmpd="sng" algn="ctr">
                      <a:solidFill>
                        <a:srgbClr val="0055A4"/>
                      </a:solidFill>
                      <a:prstDash val="solid"/>
                      <a:round/>
                      <a:headEnd type="none" w="med" len="med"/>
                      <a:tailEnd type="none" w="med" len="med"/>
                    </a:lnR>
                    <a:lnT w="12700" cap="flat" cmpd="sng" algn="ctr">
                      <a:solidFill>
                        <a:srgbClr val="0055A4"/>
                      </a:solidFill>
                      <a:prstDash val="solid"/>
                      <a:round/>
                      <a:headEnd type="none" w="med" len="med"/>
                      <a:tailEnd type="none" w="med" len="med"/>
                    </a:lnT>
                    <a:lnB w="12700" cap="flat" cmpd="sng" algn="ctr">
                      <a:solidFill>
                        <a:srgbClr val="0055A4"/>
                      </a:solidFill>
                      <a:prstDash val="solid"/>
                      <a:round/>
                      <a:headEnd type="none" w="med" len="med"/>
                      <a:tailEnd type="none" w="med" len="med"/>
                    </a:lnB>
                    <a:noFill/>
                  </a:tcPr>
                </a:tc>
                <a:tc>
                  <a:txBody>
                    <a:bodyPr/>
                    <a:lstStyle/>
                    <a:p>
                      <a:endParaRPr lang="en-GB" sz="2400" b="1" dirty="0"/>
                    </a:p>
                  </a:txBody>
                  <a:tcPr anchor="ctr">
                    <a:lnL w="12700" cap="flat" cmpd="sng" algn="ctr">
                      <a:solidFill>
                        <a:srgbClr val="0055A4"/>
                      </a:solidFill>
                      <a:prstDash val="solid"/>
                      <a:round/>
                      <a:headEnd type="none" w="med" len="med"/>
                      <a:tailEnd type="none" w="med" len="med"/>
                    </a:lnL>
                    <a:lnR w="12700" cap="flat" cmpd="sng" algn="ctr">
                      <a:solidFill>
                        <a:srgbClr val="0055A4"/>
                      </a:solidFill>
                      <a:prstDash val="solid"/>
                      <a:round/>
                      <a:headEnd type="none" w="med" len="med"/>
                      <a:tailEnd type="none" w="med" len="med"/>
                    </a:lnR>
                    <a:lnT w="12700" cap="flat" cmpd="sng" algn="ctr">
                      <a:solidFill>
                        <a:srgbClr val="0055A4"/>
                      </a:solidFill>
                      <a:prstDash val="solid"/>
                      <a:round/>
                      <a:headEnd type="none" w="med" len="med"/>
                      <a:tailEnd type="none" w="med" len="med"/>
                    </a:lnT>
                    <a:lnB w="12700" cap="flat" cmpd="sng" algn="ctr">
                      <a:solidFill>
                        <a:srgbClr val="0055A4"/>
                      </a:solidFill>
                      <a:prstDash val="solid"/>
                      <a:round/>
                      <a:headEnd type="none" w="med" len="med"/>
                      <a:tailEnd type="none" w="med" len="med"/>
                    </a:lnB>
                    <a:noFill/>
                  </a:tcPr>
                </a:tc>
                <a:extLst>
                  <a:ext uri="{0D108BD9-81ED-4DB2-BD59-A6C34878D82A}">
                    <a16:rowId xmlns:a16="http://schemas.microsoft.com/office/drawing/2014/main" val="2353716023"/>
                  </a:ext>
                </a:extLst>
              </a:tr>
              <a:tr h="606462">
                <a:tc>
                  <a:txBody>
                    <a:bodyPr/>
                    <a:lstStyle/>
                    <a:p>
                      <a:endParaRPr lang="en-GB" sz="2400" b="1" dirty="0"/>
                    </a:p>
                  </a:txBody>
                  <a:tcPr anchor="ctr">
                    <a:lnL w="12700" cap="flat" cmpd="sng" algn="ctr">
                      <a:noFill/>
                      <a:prstDash val="solid"/>
                      <a:round/>
                      <a:headEnd type="none" w="med" len="med"/>
                      <a:tailEnd type="none" w="med" len="med"/>
                    </a:lnL>
                    <a:lnR w="12700" cap="flat" cmpd="sng" algn="ctr">
                      <a:solidFill>
                        <a:srgbClr val="0055A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1" dirty="0"/>
                    </a:p>
                  </a:txBody>
                  <a:tcPr anchor="ctr">
                    <a:lnL w="12700" cap="flat" cmpd="sng" algn="ctr">
                      <a:solidFill>
                        <a:srgbClr val="0055A4"/>
                      </a:solidFill>
                      <a:prstDash val="solid"/>
                      <a:round/>
                      <a:headEnd type="none" w="med" len="med"/>
                      <a:tailEnd type="none" w="med" len="med"/>
                    </a:lnL>
                    <a:lnR w="12700" cap="flat" cmpd="sng" algn="ctr">
                      <a:solidFill>
                        <a:srgbClr val="0055A4"/>
                      </a:solidFill>
                      <a:prstDash val="solid"/>
                      <a:round/>
                      <a:headEnd type="none" w="med" len="med"/>
                      <a:tailEnd type="none" w="med" len="med"/>
                    </a:lnR>
                    <a:lnT w="12700" cap="flat" cmpd="sng" algn="ctr">
                      <a:solidFill>
                        <a:srgbClr val="0055A4"/>
                      </a:solidFill>
                      <a:prstDash val="solid"/>
                      <a:round/>
                      <a:headEnd type="none" w="med" len="med"/>
                      <a:tailEnd type="none" w="med" len="med"/>
                    </a:lnT>
                    <a:lnB w="12700" cap="flat" cmpd="sng" algn="ctr">
                      <a:solidFill>
                        <a:srgbClr val="0055A4"/>
                      </a:solidFill>
                      <a:prstDash val="solid"/>
                      <a:round/>
                      <a:headEnd type="none" w="med" len="med"/>
                      <a:tailEnd type="none" w="med" len="med"/>
                    </a:lnB>
                    <a:noFill/>
                  </a:tcPr>
                </a:tc>
                <a:tc>
                  <a:txBody>
                    <a:bodyPr/>
                    <a:lstStyle/>
                    <a:p>
                      <a:endParaRPr lang="en-GB" sz="2400" b="1" dirty="0"/>
                    </a:p>
                  </a:txBody>
                  <a:tcPr anchor="ctr">
                    <a:lnL w="12700" cap="flat" cmpd="sng" algn="ctr">
                      <a:solidFill>
                        <a:srgbClr val="0055A4"/>
                      </a:solidFill>
                      <a:prstDash val="solid"/>
                      <a:round/>
                      <a:headEnd type="none" w="med" len="med"/>
                      <a:tailEnd type="none" w="med" len="med"/>
                    </a:lnL>
                    <a:lnR w="12700" cap="flat" cmpd="sng" algn="ctr">
                      <a:solidFill>
                        <a:srgbClr val="0055A4"/>
                      </a:solidFill>
                      <a:prstDash val="solid"/>
                      <a:round/>
                      <a:headEnd type="none" w="med" len="med"/>
                      <a:tailEnd type="none" w="med" len="med"/>
                    </a:lnR>
                    <a:lnT w="12700" cap="flat" cmpd="sng" algn="ctr">
                      <a:solidFill>
                        <a:srgbClr val="0055A4"/>
                      </a:solidFill>
                      <a:prstDash val="solid"/>
                      <a:round/>
                      <a:headEnd type="none" w="med" len="med"/>
                      <a:tailEnd type="none" w="med" len="med"/>
                    </a:lnT>
                    <a:lnB w="12700" cap="flat" cmpd="sng" algn="ctr">
                      <a:solidFill>
                        <a:srgbClr val="0055A4"/>
                      </a:solidFill>
                      <a:prstDash val="solid"/>
                      <a:round/>
                      <a:headEnd type="none" w="med" len="med"/>
                      <a:tailEnd type="none" w="med" len="med"/>
                    </a:lnB>
                    <a:noFill/>
                  </a:tcPr>
                </a:tc>
                <a:tc>
                  <a:txBody>
                    <a:bodyPr/>
                    <a:lstStyle/>
                    <a:p>
                      <a:endParaRPr lang="en-GB" sz="2400" b="1" dirty="0"/>
                    </a:p>
                  </a:txBody>
                  <a:tcPr anchor="ctr">
                    <a:lnL w="12700" cap="flat" cmpd="sng" algn="ctr">
                      <a:solidFill>
                        <a:srgbClr val="0055A4"/>
                      </a:solidFill>
                      <a:prstDash val="solid"/>
                      <a:round/>
                      <a:headEnd type="none" w="med" len="med"/>
                      <a:tailEnd type="none" w="med" len="med"/>
                    </a:lnL>
                    <a:lnR w="12700" cap="flat" cmpd="sng" algn="ctr">
                      <a:solidFill>
                        <a:srgbClr val="0055A4"/>
                      </a:solidFill>
                      <a:prstDash val="solid"/>
                      <a:round/>
                      <a:headEnd type="none" w="med" len="med"/>
                      <a:tailEnd type="none" w="med" len="med"/>
                    </a:lnR>
                    <a:lnT w="12700" cap="flat" cmpd="sng" algn="ctr">
                      <a:solidFill>
                        <a:srgbClr val="0055A4"/>
                      </a:solidFill>
                      <a:prstDash val="solid"/>
                      <a:round/>
                      <a:headEnd type="none" w="med" len="med"/>
                      <a:tailEnd type="none" w="med" len="med"/>
                    </a:lnT>
                    <a:lnB w="12700" cap="flat" cmpd="sng" algn="ctr">
                      <a:solidFill>
                        <a:srgbClr val="0055A4"/>
                      </a:solidFill>
                      <a:prstDash val="solid"/>
                      <a:round/>
                      <a:headEnd type="none" w="med" len="med"/>
                      <a:tailEnd type="none" w="med" len="med"/>
                    </a:lnB>
                    <a:noFill/>
                  </a:tcPr>
                </a:tc>
                <a:tc>
                  <a:txBody>
                    <a:bodyPr/>
                    <a:lstStyle/>
                    <a:p>
                      <a:endParaRPr lang="en-GB" sz="2400" b="1" dirty="0"/>
                    </a:p>
                  </a:txBody>
                  <a:tcPr anchor="ctr">
                    <a:lnL w="12700" cap="flat" cmpd="sng" algn="ctr">
                      <a:solidFill>
                        <a:srgbClr val="0055A4"/>
                      </a:solidFill>
                      <a:prstDash val="solid"/>
                      <a:round/>
                      <a:headEnd type="none" w="med" len="med"/>
                      <a:tailEnd type="none" w="med" len="med"/>
                    </a:lnL>
                    <a:lnR w="12700" cap="flat" cmpd="sng" algn="ctr">
                      <a:solidFill>
                        <a:srgbClr val="0055A4"/>
                      </a:solidFill>
                      <a:prstDash val="solid"/>
                      <a:round/>
                      <a:headEnd type="none" w="med" len="med"/>
                      <a:tailEnd type="none" w="med" len="med"/>
                    </a:lnR>
                    <a:lnT w="12700" cap="flat" cmpd="sng" algn="ctr">
                      <a:solidFill>
                        <a:srgbClr val="0055A4"/>
                      </a:solidFill>
                      <a:prstDash val="solid"/>
                      <a:round/>
                      <a:headEnd type="none" w="med" len="med"/>
                      <a:tailEnd type="none" w="med" len="med"/>
                    </a:lnT>
                    <a:lnB w="12700" cap="flat" cmpd="sng" algn="ctr">
                      <a:solidFill>
                        <a:srgbClr val="0055A4"/>
                      </a:solidFill>
                      <a:prstDash val="solid"/>
                      <a:round/>
                      <a:headEnd type="none" w="med" len="med"/>
                      <a:tailEnd type="none" w="med" len="med"/>
                    </a:lnB>
                    <a:noFill/>
                  </a:tcPr>
                </a:tc>
                <a:extLst>
                  <a:ext uri="{0D108BD9-81ED-4DB2-BD59-A6C34878D82A}">
                    <a16:rowId xmlns:a16="http://schemas.microsoft.com/office/drawing/2014/main" val="1387305960"/>
                  </a:ext>
                </a:extLst>
              </a:tr>
            </a:tbl>
          </a:graphicData>
        </a:graphic>
      </p:graphicFrame>
      <p:sp>
        <p:nvSpPr>
          <p:cNvPr id="2" name="TextBox 1"/>
          <p:cNvSpPr txBox="1"/>
          <p:nvPr/>
        </p:nvSpPr>
        <p:spPr>
          <a:xfrm>
            <a:off x="9319689" y="2767241"/>
            <a:ext cx="19833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thing</a:t>
            </a:r>
          </a:p>
        </p:txBody>
      </p:sp>
      <p:sp>
        <p:nvSpPr>
          <p:cNvPr id="11" name="TextBox 10"/>
          <p:cNvSpPr txBox="1"/>
          <p:nvPr/>
        </p:nvSpPr>
        <p:spPr>
          <a:xfrm>
            <a:off x="9425339" y="5753314"/>
            <a:ext cx="19833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ruler</a:t>
            </a:r>
          </a:p>
        </p:txBody>
      </p:sp>
      <p:sp>
        <p:nvSpPr>
          <p:cNvPr id="14" name="TextBox 13"/>
          <p:cNvSpPr txBox="1"/>
          <p:nvPr/>
        </p:nvSpPr>
        <p:spPr>
          <a:xfrm>
            <a:off x="6475967" y="3360069"/>
            <a:ext cx="19833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dog</a:t>
            </a:r>
          </a:p>
        </p:txBody>
      </p:sp>
      <p:sp>
        <p:nvSpPr>
          <p:cNvPr id="15" name="TextBox 14"/>
          <p:cNvSpPr txBox="1"/>
          <p:nvPr/>
        </p:nvSpPr>
        <p:spPr>
          <a:xfrm>
            <a:off x="6259293" y="3969407"/>
            <a:ext cx="241669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mobile phone</a:t>
            </a:r>
          </a:p>
        </p:txBody>
      </p:sp>
      <p:sp>
        <p:nvSpPr>
          <p:cNvPr id="16" name="TextBox 15"/>
          <p:cNvSpPr txBox="1"/>
          <p:nvPr/>
        </p:nvSpPr>
        <p:spPr>
          <a:xfrm>
            <a:off x="9425339" y="4595124"/>
            <a:ext cx="19833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bedroom</a:t>
            </a:r>
          </a:p>
        </p:txBody>
      </p:sp>
      <p:sp>
        <p:nvSpPr>
          <p:cNvPr id="17" name="TextBox 16"/>
          <p:cNvSpPr txBox="1"/>
          <p:nvPr/>
        </p:nvSpPr>
        <p:spPr>
          <a:xfrm>
            <a:off x="6494388" y="5119969"/>
            <a:ext cx="19833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pet</a:t>
            </a:r>
          </a:p>
        </p:txBody>
      </p:sp>
      <p:sp>
        <p:nvSpPr>
          <p:cNvPr id="30" name="Title 3"/>
          <p:cNvSpPr>
            <a:spLocks noGrp="1"/>
          </p:cNvSpPr>
          <p:nvPr>
            <p:ph type="title"/>
          </p:nvPr>
        </p:nvSpPr>
        <p:spPr>
          <a:xfrm>
            <a:off x="0" y="213557"/>
            <a:ext cx="3740285" cy="647577"/>
          </a:xfrm>
        </p:spPr>
        <p:txBody>
          <a:bodyPr>
            <a:normAutofit/>
          </a:bodyPr>
          <a:lstStyle/>
          <a:p>
            <a:r>
              <a:rPr lang="en-GB" sz="3600" b="1" dirty="0">
                <a:solidFill>
                  <a:schemeClr val="bg1"/>
                </a:solidFill>
              </a:rPr>
              <a:t>Qui a quoi* ?</a:t>
            </a:r>
          </a:p>
        </p:txBody>
      </p:sp>
      <p:sp>
        <p:nvSpPr>
          <p:cNvPr id="34" name="Action Button: Custom 16">
            <a:hlinkClick r:id="" action="ppaction://noaction" highlightClick="1">
              <a:snd r:embed="rId3" name="26-1-beep-3.wav"/>
            </a:hlinkClick>
            <a:extLst>
              <a:ext uri="{FF2B5EF4-FFF2-40B4-BE49-F238E27FC236}">
                <a16:creationId xmlns:a16="http://schemas.microsoft.com/office/drawing/2014/main" id="{00B3E4C1-DFF4-46C3-8013-784275E7AA6B}"/>
              </a:ext>
            </a:extLst>
          </p:cNvPr>
          <p:cNvSpPr/>
          <p:nvPr/>
        </p:nvSpPr>
        <p:spPr>
          <a:xfrm>
            <a:off x="432023" y="2685046"/>
            <a:ext cx="561600" cy="562584"/>
          </a:xfrm>
          <a:prstGeom prst="actionButtonBlank">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5" name="Action Button: Custom 16">
            <a:hlinkClick r:id="" action="ppaction://noaction" highlightClick="1">
              <a:snd r:embed="rId4" name="26-2-beep.wav"/>
            </a:hlinkClick>
            <a:extLst>
              <a:ext uri="{FF2B5EF4-FFF2-40B4-BE49-F238E27FC236}">
                <a16:creationId xmlns:a16="http://schemas.microsoft.com/office/drawing/2014/main" id="{5B92A95F-523A-4E36-B65E-94DAE9FBB368}"/>
              </a:ext>
            </a:extLst>
          </p:cNvPr>
          <p:cNvSpPr/>
          <p:nvPr/>
        </p:nvSpPr>
        <p:spPr>
          <a:xfrm>
            <a:off x="432023" y="3294532"/>
            <a:ext cx="561600" cy="562584"/>
          </a:xfrm>
          <a:prstGeom prst="actionButtonBlank">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6" name="Action Button: Custom 16">
            <a:hlinkClick r:id="" action="ppaction://noaction" highlightClick="1">
              <a:snd r:embed="rId5" name="26-3-beep-2.wav"/>
            </a:hlinkClick>
            <a:extLst>
              <a:ext uri="{FF2B5EF4-FFF2-40B4-BE49-F238E27FC236}">
                <a16:creationId xmlns:a16="http://schemas.microsoft.com/office/drawing/2014/main" id="{D4B491BE-DEE1-4BAB-B62E-08BEC8F84C2F}"/>
              </a:ext>
            </a:extLst>
          </p:cNvPr>
          <p:cNvSpPr/>
          <p:nvPr/>
        </p:nvSpPr>
        <p:spPr>
          <a:xfrm>
            <a:off x="423722" y="3879976"/>
            <a:ext cx="561600" cy="562584"/>
          </a:xfrm>
          <a:prstGeom prst="actionButtonBlank">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9" name="Action Button: Custom 16">
            <a:hlinkClick r:id="" action="ppaction://noaction" highlightClick="1">
              <a:snd r:embed="rId6" name="26-4-beep.wav"/>
            </a:hlinkClick>
            <a:extLst>
              <a:ext uri="{FF2B5EF4-FFF2-40B4-BE49-F238E27FC236}">
                <a16:creationId xmlns:a16="http://schemas.microsoft.com/office/drawing/2014/main" id="{7C5D1C98-B338-48C7-A0D6-9CC93C596CA9}"/>
              </a:ext>
            </a:extLst>
          </p:cNvPr>
          <p:cNvSpPr/>
          <p:nvPr/>
        </p:nvSpPr>
        <p:spPr>
          <a:xfrm>
            <a:off x="432023" y="4465420"/>
            <a:ext cx="561600" cy="562584"/>
          </a:xfrm>
          <a:prstGeom prst="actionButtonBlank">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0" name="Action Button: Custom 16">
            <a:hlinkClick r:id="" action="ppaction://noaction" highlightClick="1">
              <a:snd r:embed="rId7" name="26-5-beep.wav"/>
            </a:hlinkClick>
            <a:extLst>
              <a:ext uri="{FF2B5EF4-FFF2-40B4-BE49-F238E27FC236}">
                <a16:creationId xmlns:a16="http://schemas.microsoft.com/office/drawing/2014/main" id="{735F5EA0-D015-4C01-9444-94092DE5E112}"/>
              </a:ext>
            </a:extLst>
          </p:cNvPr>
          <p:cNvSpPr/>
          <p:nvPr/>
        </p:nvSpPr>
        <p:spPr>
          <a:xfrm>
            <a:off x="432023" y="5074906"/>
            <a:ext cx="561600" cy="562584"/>
          </a:xfrm>
          <a:prstGeom prst="actionButtonBlank">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7" name="TextBox 26">
            <a:extLst>
              <a:ext uri="{FF2B5EF4-FFF2-40B4-BE49-F238E27FC236}">
                <a16:creationId xmlns:a16="http://schemas.microsoft.com/office/drawing/2014/main" id="{39B49008-C80A-4D66-B0F1-D1F2766C6E8E}"/>
              </a:ext>
            </a:extLst>
          </p:cNvPr>
          <p:cNvSpPr txBox="1"/>
          <p:nvPr/>
        </p:nvSpPr>
        <p:spPr>
          <a:xfrm>
            <a:off x="192480" y="785657"/>
            <a:ext cx="11590190" cy="11541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Léa</a:t>
            </a:r>
            <a:r>
              <a:rPr kumimoji="0" lang="en-US" sz="23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tries phoning this time! Now she is talking about what she has and what her friend Sophie has. But coverage is poor! </a:t>
            </a:r>
            <a:br>
              <a:rPr kumimoji="0" lang="en-US" sz="23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3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Écoute</a:t>
            </a:r>
            <a:r>
              <a:rPr kumimoji="0" lang="en-GB" sz="23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3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C’est</a:t>
            </a:r>
            <a:r>
              <a:rPr kumimoji="0" lang="en-GB" sz="23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qui – </a:t>
            </a:r>
            <a:r>
              <a:rPr kumimoji="0" lang="en-US" sz="23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Léa</a:t>
            </a:r>
            <a:r>
              <a:rPr kumimoji="0" lang="en-US" sz="23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(I) </a:t>
            </a:r>
            <a:r>
              <a:rPr kumimoji="0" lang="en-US" sz="23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ou</a:t>
            </a:r>
            <a:r>
              <a:rPr kumimoji="0" lang="en-US" sz="23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Sophie (she) ? Et qui a quoi ?</a:t>
            </a:r>
          </a:p>
        </p:txBody>
      </p:sp>
      <p:sp>
        <p:nvSpPr>
          <p:cNvPr id="28" name="Rounded Rectangle 46">
            <a:extLst>
              <a:ext uri="{FF2B5EF4-FFF2-40B4-BE49-F238E27FC236}">
                <a16:creationId xmlns:a16="http://schemas.microsoft.com/office/drawing/2014/main" id="{544D6E04-AE3D-4517-AB8F-6882431402B2}"/>
              </a:ext>
            </a:extLst>
          </p:cNvPr>
          <p:cNvSpPr/>
          <p:nvPr/>
        </p:nvSpPr>
        <p:spPr>
          <a:xfrm>
            <a:off x="10277475" y="249869"/>
            <a:ext cx="1632445" cy="400919"/>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8" name="Picture 37" descr="A close up of a logo&#10;&#10;Description automatically generated">
            <a:extLst>
              <a:ext uri="{FF2B5EF4-FFF2-40B4-BE49-F238E27FC236}">
                <a16:creationId xmlns:a16="http://schemas.microsoft.com/office/drawing/2014/main" id="{319DAB1E-6906-415C-817E-F89E0DFEF2F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2345" y="1629221"/>
            <a:ext cx="1306119" cy="1306119"/>
          </a:xfrm>
          <a:prstGeom prst="rect">
            <a:avLst/>
          </a:prstGeom>
        </p:spPr>
      </p:pic>
      <p:pic>
        <p:nvPicPr>
          <p:cNvPr id="45" name="Picture 44" descr="A picture containing toy, shirt&#10;&#10;Description automatically generated">
            <a:extLst>
              <a:ext uri="{FF2B5EF4-FFF2-40B4-BE49-F238E27FC236}">
                <a16:creationId xmlns:a16="http://schemas.microsoft.com/office/drawing/2014/main" id="{57F72ABC-07FF-4CF1-B060-6ECBED3EDB6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59394" y="1629221"/>
            <a:ext cx="1039439" cy="1039439"/>
          </a:xfrm>
          <a:prstGeom prst="rect">
            <a:avLst/>
          </a:prstGeom>
        </p:spPr>
      </p:pic>
      <p:sp>
        <p:nvSpPr>
          <p:cNvPr id="46" name="TextBox 45">
            <a:extLst>
              <a:ext uri="{FF2B5EF4-FFF2-40B4-BE49-F238E27FC236}">
                <a16:creationId xmlns:a16="http://schemas.microsoft.com/office/drawing/2014/main" id="{9F2E5F15-AFE2-41C0-8635-BC8A5B3C1FF9}"/>
              </a:ext>
            </a:extLst>
          </p:cNvPr>
          <p:cNvSpPr txBox="1"/>
          <p:nvPr/>
        </p:nvSpPr>
        <p:spPr>
          <a:xfrm>
            <a:off x="4167236" y="2163463"/>
            <a:ext cx="1737916" cy="400110"/>
          </a:xfrm>
          <a:prstGeom prst="rect">
            <a:avLst/>
          </a:prstGeom>
          <a:solidFill>
            <a:srgbClr val="0055A4"/>
          </a:solidFill>
          <a:ln>
            <a:solidFill>
              <a:srgbClr val="EE6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lumMod val="95000"/>
                  </a:prstClr>
                </a:solidFill>
                <a:effectLst/>
                <a:uLnTx/>
                <a:uFillTx/>
                <a:latin typeface="Century Gothic" panose="020B0502020202020204" pitchFamily="34" charset="0"/>
                <a:ea typeface="+mn-ea"/>
                <a:cs typeface="+mn-cs"/>
              </a:rPr>
              <a:t>Sophie (she)</a:t>
            </a:r>
          </a:p>
        </p:txBody>
      </p:sp>
      <p:sp>
        <p:nvSpPr>
          <p:cNvPr id="47" name="TextBox 46">
            <a:extLst>
              <a:ext uri="{FF2B5EF4-FFF2-40B4-BE49-F238E27FC236}">
                <a16:creationId xmlns:a16="http://schemas.microsoft.com/office/drawing/2014/main" id="{B5391B5C-828F-4A7F-B296-2AFB21A8C417}"/>
              </a:ext>
            </a:extLst>
          </p:cNvPr>
          <p:cNvSpPr txBox="1"/>
          <p:nvPr/>
        </p:nvSpPr>
        <p:spPr>
          <a:xfrm>
            <a:off x="2138628" y="2148940"/>
            <a:ext cx="1046733" cy="400110"/>
          </a:xfrm>
          <a:prstGeom prst="rect">
            <a:avLst/>
          </a:prstGeom>
          <a:solidFill>
            <a:srgbClr val="0055A4"/>
          </a:solidFill>
          <a:ln>
            <a:solidFill>
              <a:srgbClr val="EE6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lumMod val="95000"/>
                  </a:prstClr>
                </a:solidFill>
                <a:effectLst/>
                <a:uLnTx/>
                <a:uFillTx/>
                <a:latin typeface="Century Gothic" panose="020B0502020202020204" pitchFamily="34" charset="0"/>
                <a:ea typeface="+mn-ea"/>
                <a:cs typeface="+mn-cs"/>
              </a:rPr>
              <a:t>Léa</a:t>
            </a:r>
            <a:r>
              <a:rPr kumimoji="0" lang="en-GB" sz="2000" b="0" i="0" u="none" strike="noStrike" kern="1200" cap="none" spc="0" normalizeH="0" baseline="0" noProof="0" dirty="0">
                <a:ln>
                  <a:noFill/>
                </a:ln>
                <a:solidFill>
                  <a:prstClr val="white">
                    <a:lumMod val="95000"/>
                  </a:prstClr>
                </a:solidFill>
                <a:effectLst/>
                <a:uLnTx/>
                <a:uFillTx/>
                <a:latin typeface="Century Gothic" panose="020B0502020202020204" pitchFamily="34" charset="0"/>
                <a:ea typeface="+mn-ea"/>
                <a:cs typeface="+mn-cs"/>
              </a:rPr>
              <a:t> (I)</a:t>
            </a:r>
          </a:p>
        </p:txBody>
      </p:sp>
      <p:sp>
        <p:nvSpPr>
          <p:cNvPr id="6" name="TextBox 5">
            <a:extLst>
              <a:ext uri="{FF2B5EF4-FFF2-40B4-BE49-F238E27FC236}">
                <a16:creationId xmlns:a16="http://schemas.microsoft.com/office/drawing/2014/main" id="{AA19EF00-8450-414A-8B77-228E0421A8DC}"/>
              </a:ext>
            </a:extLst>
          </p:cNvPr>
          <p:cNvSpPr txBox="1"/>
          <p:nvPr/>
        </p:nvSpPr>
        <p:spPr>
          <a:xfrm>
            <a:off x="3707242" y="302752"/>
            <a:ext cx="2267853" cy="400110"/>
          </a:xfrm>
          <a:prstGeom prst="rect">
            <a:avLst/>
          </a:prstGeom>
          <a:solidFill>
            <a:schemeClr val="accent6"/>
          </a:solidFill>
        </p:spPr>
        <p:txBody>
          <a:bodyPr wrap="square" rtlCol="0">
            <a:spAutoFit/>
          </a:bodyPr>
          <a:lstStyle/>
          <a:p>
            <a:pPr algn="ctr"/>
            <a:r>
              <a:rPr lang="en-GB" sz="2000" dirty="0">
                <a:solidFill>
                  <a:srgbClr val="0055A4"/>
                </a:solidFill>
              </a:rPr>
              <a:t>*quoi ? – what?</a:t>
            </a:r>
          </a:p>
        </p:txBody>
      </p:sp>
      <p:pic>
        <p:nvPicPr>
          <p:cNvPr id="33" name="Google Shape;459;p16" descr="http://www.clker.com/cliparts/j/p/l/D/8/K/green-tick-md.png">
            <a:extLst>
              <a:ext uri="{FF2B5EF4-FFF2-40B4-BE49-F238E27FC236}">
                <a16:creationId xmlns:a16="http://schemas.microsoft.com/office/drawing/2014/main" id="{C383D901-F9DD-4CB6-B965-ED7113BE7F4C}"/>
              </a:ext>
            </a:extLst>
          </p:cNvPr>
          <p:cNvPicPr preferRelativeResize="0"/>
          <p:nvPr/>
        </p:nvPicPr>
        <p:blipFill rotWithShape="1">
          <a:blip r:embed="rId10">
            <a:alphaModFix/>
          </a:blip>
          <a:srcRect/>
          <a:stretch/>
        </p:blipFill>
        <p:spPr>
          <a:xfrm>
            <a:off x="2202160" y="2696219"/>
            <a:ext cx="407846" cy="517521"/>
          </a:xfrm>
          <a:prstGeom prst="rect">
            <a:avLst/>
          </a:prstGeom>
          <a:noFill/>
          <a:ln>
            <a:noFill/>
          </a:ln>
        </p:spPr>
      </p:pic>
      <p:pic>
        <p:nvPicPr>
          <p:cNvPr id="37" name="Google Shape;459;p16" descr="http://www.clker.com/cliparts/j/p/l/D/8/K/green-tick-md.png">
            <a:extLst>
              <a:ext uri="{FF2B5EF4-FFF2-40B4-BE49-F238E27FC236}">
                <a16:creationId xmlns:a16="http://schemas.microsoft.com/office/drawing/2014/main" id="{25ECCEB5-080E-479D-80FD-39B80300783B}"/>
              </a:ext>
            </a:extLst>
          </p:cNvPr>
          <p:cNvPicPr preferRelativeResize="0"/>
          <p:nvPr/>
        </p:nvPicPr>
        <p:blipFill rotWithShape="1">
          <a:blip r:embed="rId10">
            <a:alphaModFix/>
          </a:blip>
          <a:srcRect/>
          <a:stretch/>
        </p:blipFill>
        <p:spPr>
          <a:xfrm>
            <a:off x="4628348" y="3289971"/>
            <a:ext cx="407846" cy="517521"/>
          </a:xfrm>
          <a:prstGeom prst="rect">
            <a:avLst/>
          </a:prstGeom>
          <a:noFill/>
          <a:ln>
            <a:noFill/>
          </a:ln>
        </p:spPr>
      </p:pic>
      <p:pic>
        <p:nvPicPr>
          <p:cNvPr id="44" name="Google Shape;459;p16" descr="http://www.clker.com/cliparts/j/p/l/D/8/K/green-tick-md.png">
            <a:extLst>
              <a:ext uri="{FF2B5EF4-FFF2-40B4-BE49-F238E27FC236}">
                <a16:creationId xmlns:a16="http://schemas.microsoft.com/office/drawing/2014/main" id="{C1645E6D-E6DF-420B-B051-76BF2729DB94}"/>
              </a:ext>
            </a:extLst>
          </p:cNvPr>
          <p:cNvPicPr preferRelativeResize="0"/>
          <p:nvPr/>
        </p:nvPicPr>
        <p:blipFill rotWithShape="1">
          <a:blip r:embed="rId10">
            <a:alphaModFix/>
          </a:blip>
          <a:srcRect/>
          <a:stretch/>
        </p:blipFill>
        <p:spPr>
          <a:xfrm>
            <a:off x="2202160" y="3902507"/>
            <a:ext cx="407846" cy="517521"/>
          </a:xfrm>
          <a:prstGeom prst="rect">
            <a:avLst/>
          </a:prstGeom>
          <a:noFill/>
          <a:ln>
            <a:noFill/>
          </a:ln>
        </p:spPr>
      </p:pic>
      <p:pic>
        <p:nvPicPr>
          <p:cNvPr id="50" name="Google Shape;459;p16" descr="http://www.clker.com/cliparts/j/p/l/D/8/K/green-tick-md.png">
            <a:extLst>
              <a:ext uri="{FF2B5EF4-FFF2-40B4-BE49-F238E27FC236}">
                <a16:creationId xmlns:a16="http://schemas.microsoft.com/office/drawing/2014/main" id="{8E187056-9122-485C-BEF5-8B978E355AA4}"/>
              </a:ext>
            </a:extLst>
          </p:cNvPr>
          <p:cNvPicPr preferRelativeResize="0"/>
          <p:nvPr/>
        </p:nvPicPr>
        <p:blipFill rotWithShape="1">
          <a:blip r:embed="rId10">
            <a:alphaModFix/>
          </a:blip>
          <a:srcRect/>
          <a:stretch/>
        </p:blipFill>
        <p:spPr>
          <a:xfrm>
            <a:off x="2202160" y="4567197"/>
            <a:ext cx="407846" cy="517521"/>
          </a:xfrm>
          <a:prstGeom prst="rect">
            <a:avLst/>
          </a:prstGeom>
          <a:noFill/>
          <a:ln>
            <a:noFill/>
          </a:ln>
        </p:spPr>
      </p:pic>
      <p:pic>
        <p:nvPicPr>
          <p:cNvPr id="51" name="Google Shape;459;p16" descr="http://www.clker.com/cliparts/j/p/l/D/8/K/green-tick-md.png">
            <a:extLst>
              <a:ext uri="{FF2B5EF4-FFF2-40B4-BE49-F238E27FC236}">
                <a16:creationId xmlns:a16="http://schemas.microsoft.com/office/drawing/2014/main" id="{39581F95-ACA4-422A-A49E-FC0260D29E06}"/>
              </a:ext>
            </a:extLst>
          </p:cNvPr>
          <p:cNvPicPr preferRelativeResize="0"/>
          <p:nvPr/>
        </p:nvPicPr>
        <p:blipFill rotWithShape="1">
          <a:blip r:embed="rId10">
            <a:alphaModFix/>
          </a:blip>
          <a:srcRect/>
          <a:stretch/>
        </p:blipFill>
        <p:spPr>
          <a:xfrm>
            <a:off x="4531756" y="5119969"/>
            <a:ext cx="407846" cy="517521"/>
          </a:xfrm>
          <a:prstGeom prst="rect">
            <a:avLst/>
          </a:prstGeom>
          <a:noFill/>
          <a:ln>
            <a:noFill/>
          </a:ln>
        </p:spPr>
      </p:pic>
      <p:pic>
        <p:nvPicPr>
          <p:cNvPr id="52" name="Google Shape;459;p16" descr="http://www.clker.com/cliparts/j/p/l/D/8/K/green-tick-md.png">
            <a:extLst>
              <a:ext uri="{FF2B5EF4-FFF2-40B4-BE49-F238E27FC236}">
                <a16:creationId xmlns:a16="http://schemas.microsoft.com/office/drawing/2014/main" id="{C2E19DD6-7EBE-436C-9002-F3E7DAA8CB72}"/>
              </a:ext>
            </a:extLst>
          </p:cNvPr>
          <p:cNvPicPr preferRelativeResize="0"/>
          <p:nvPr/>
        </p:nvPicPr>
        <p:blipFill rotWithShape="1">
          <a:blip r:embed="rId10">
            <a:alphaModFix/>
          </a:blip>
          <a:srcRect/>
          <a:stretch/>
        </p:blipFill>
        <p:spPr>
          <a:xfrm>
            <a:off x="2064541" y="5725385"/>
            <a:ext cx="407846" cy="517521"/>
          </a:xfrm>
          <a:prstGeom prst="rect">
            <a:avLst/>
          </a:prstGeom>
          <a:noFill/>
          <a:ln>
            <a:noFill/>
          </a:ln>
        </p:spPr>
      </p:pic>
      <p:sp>
        <p:nvSpPr>
          <p:cNvPr id="53" name="Action Button: Custom 16">
            <a:hlinkClick r:id="" action="ppaction://noaction" highlightClick="1">
              <a:snd r:embed="rId11" name="26-7-beep.wav"/>
            </a:hlinkClick>
            <a:extLst>
              <a:ext uri="{FF2B5EF4-FFF2-40B4-BE49-F238E27FC236}">
                <a16:creationId xmlns:a16="http://schemas.microsoft.com/office/drawing/2014/main" id="{5F5F2B37-6BCD-4940-B094-ABF76D866CB5}"/>
              </a:ext>
            </a:extLst>
          </p:cNvPr>
          <p:cNvSpPr/>
          <p:nvPr/>
        </p:nvSpPr>
        <p:spPr>
          <a:xfrm>
            <a:off x="400745" y="5746721"/>
            <a:ext cx="561600" cy="562584"/>
          </a:xfrm>
          <a:prstGeom prst="actionButtonBlank">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Tree>
    <p:extLst>
      <p:ext uri="{BB962C8B-B14F-4D97-AF65-F5344CB8AC3E}">
        <p14:creationId xmlns:p14="http://schemas.microsoft.com/office/powerpoint/2010/main" val="14613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4" grpId="0"/>
      <p:bldP spid="15" grpId="0"/>
      <p:bldP spid="16" grpId="0"/>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wall, window, white&#10;&#10;Description automatically generated">
            <a:extLst>
              <a:ext uri="{FF2B5EF4-FFF2-40B4-BE49-F238E27FC236}">
                <a16:creationId xmlns:a16="http://schemas.microsoft.com/office/drawing/2014/main" id="{96469F18-68B6-400D-A0F2-8001B6602F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339" y="3187353"/>
            <a:ext cx="3029465" cy="3029465"/>
          </a:xfrm>
          <a:prstGeom prst="rect">
            <a:avLst/>
          </a:prstGeom>
        </p:spPr>
      </p:pic>
      <p:pic>
        <p:nvPicPr>
          <p:cNvPr id="16" name="Picture 15" descr="A picture containing wall, window, white&#10;&#10;Description automatically generated">
            <a:extLst>
              <a:ext uri="{FF2B5EF4-FFF2-40B4-BE49-F238E27FC236}">
                <a16:creationId xmlns:a16="http://schemas.microsoft.com/office/drawing/2014/main" id="{E0C52097-EB0C-4E57-8CD2-B09D002C62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0970" y="3187353"/>
            <a:ext cx="3029465" cy="3029465"/>
          </a:xfrm>
          <a:prstGeom prst="rect">
            <a:avLst/>
          </a:prstGeom>
        </p:spPr>
      </p:pic>
      <p:sp>
        <p:nvSpPr>
          <p:cNvPr id="31" name="TextBox 30">
            <a:extLst>
              <a:ext uri="{FF2B5EF4-FFF2-40B4-BE49-F238E27FC236}">
                <a16:creationId xmlns:a16="http://schemas.microsoft.com/office/drawing/2014/main" id="{2CF5726A-261C-4173-AF0A-D59BA1CD312A}"/>
              </a:ext>
            </a:extLst>
          </p:cNvPr>
          <p:cNvSpPr txBox="1"/>
          <p:nvPr/>
        </p:nvSpPr>
        <p:spPr>
          <a:xfrm rot="19987940">
            <a:off x="8486443" y="3121528"/>
            <a:ext cx="1150106" cy="584775"/>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rPr>
              <a:t>une</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30" name="TextBox 29">
            <a:extLst>
              <a:ext uri="{FF2B5EF4-FFF2-40B4-BE49-F238E27FC236}">
                <a16:creationId xmlns:a16="http://schemas.microsoft.com/office/drawing/2014/main" id="{449B1354-0BA1-4B4C-9FBD-3541D79040D1}"/>
              </a:ext>
            </a:extLst>
          </p:cNvPr>
          <p:cNvSpPr txBox="1"/>
          <p:nvPr/>
        </p:nvSpPr>
        <p:spPr>
          <a:xfrm rot="19987940">
            <a:off x="425841" y="3146514"/>
            <a:ext cx="1150106" cy="584775"/>
          </a:xfrm>
          <a:prstGeom prst="rect">
            <a:avLst/>
          </a:prstGeom>
          <a:solidFill>
            <a:srgbClr val="0070C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un</a:t>
            </a:r>
          </a:p>
        </p:txBody>
      </p:sp>
      <p:sp>
        <p:nvSpPr>
          <p:cNvPr id="13" name="Title 12">
            <a:extLst>
              <a:ext uri="{FF2B5EF4-FFF2-40B4-BE49-F238E27FC236}">
                <a16:creationId xmlns:a16="http://schemas.microsoft.com/office/drawing/2014/main" id="{A0ED411C-9823-4CE2-9A6E-2EE42A53CC5D}"/>
              </a:ext>
            </a:extLst>
          </p:cNvPr>
          <p:cNvSpPr>
            <a:spLocks noGrp="1"/>
          </p:cNvSpPr>
          <p:nvPr>
            <p:ph type="title"/>
          </p:nvPr>
        </p:nvSpPr>
        <p:spPr/>
        <p:txBody>
          <a:bodyPr/>
          <a:lstStyle/>
          <a:p>
            <a:r>
              <a:rPr lang="en-GB" dirty="0"/>
              <a:t>Un </a:t>
            </a:r>
            <a:r>
              <a:rPr lang="en-GB" dirty="0" err="1"/>
              <a:t>ou</a:t>
            </a:r>
            <a:r>
              <a:rPr lang="en-GB" dirty="0"/>
              <a:t> </a:t>
            </a:r>
            <a:r>
              <a:rPr lang="en-GB" dirty="0" err="1"/>
              <a:t>une</a:t>
            </a:r>
            <a:r>
              <a:rPr lang="en-GB" dirty="0"/>
              <a:t> ? (1/2)</a:t>
            </a:r>
          </a:p>
        </p:txBody>
      </p:sp>
      <p:sp>
        <p:nvSpPr>
          <p:cNvPr id="49" name="Rectangle 48">
            <a:extLst>
              <a:ext uri="{FF2B5EF4-FFF2-40B4-BE49-F238E27FC236}">
                <a16:creationId xmlns:a16="http://schemas.microsoft.com/office/drawing/2014/main" id="{480F2824-2150-4ECB-887F-46FD985BBB28}"/>
              </a:ext>
            </a:extLst>
          </p:cNvPr>
          <p:cNvSpPr/>
          <p:nvPr/>
        </p:nvSpPr>
        <p:spPr>
          <a:xfrm>
            <a:off x="3228622" y="1926867"/>
            <a:ext cx="3616652"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55A4"/>
                </a:solidFill>
                <a:effectLst/>
                <a:uLnTx/>
                <a:uFillTx/>
                <a:latin typeface="Century Gothic" panose="020B0502020202020204" pitchFamily="34" charset="0"/>
                <a:ea typeface="+mn-ea"/>
                <a:cs typeface="+mn-cs"/>
              </a:rPr>
              <a:t>règle</a:t>
            </a:r>
            <a:endParaRPr kumimoji="0" lang="en-GB" sz="4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endParaRPr>
          </a:p>
        </p:txBody>
      </p:sp>
      <p:sp>
        <p:nvSpPr>
          <p:cNvPr id="50" name="Rectangle 49">
            <a:extLst>
              <a:ext uri="{FF2B5EF4-FFF2-40B4-BE49-F238E27FC236}">
                <a16:creationId xmlns:a16="http://schemas.microsoft.com/office/drawing/2014/main" id="{73BD0181-DA02-42BB-A0E2-E8EB254C4959}"/>
              </a:ext>
            </a:extLst>
          </p:cNvPr>
          <p:cNvSpPr/>
          <p:nvPr/>
        </p:nvSpPr>
        <p:spPr>
          <a:xfrm>
            <a:off x="6096000" y="977386"/>
            <a:ext cx="1305165"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a:solidFill>
                  <a:srgbClr val="0055A4"/>
                </a:solidFill>
                <a:latin typeface="Century Gothic" panose="020B0502020202020204" pitchFamily="34" charset="0"/>
              </a:rPr>
              <a:t>idée</a:t>
            </a:r>
            <a:endParaRPr kumimoji="0" lang="en-GB" sz="4000" b="0" i="0" u="none" strike="noStrike" kern="1200" cap="none" spc="0" normalizeH="0" baseline="0" noProof="0" dirty="0">
              <a:ln>
                <a:noFill/>
              </a:ln>
              <a:solidFill>
                <a:srgbClr val="0055A4"/>
              </a:solidFill>
              <a:effectLst/>
              <a:uLnTx/>
              <a:uFillTx/>
              <a:latin typeface="Century Gothic" panose="020B0502020202020204" pitchFamily="34" charset="0"/>
            </a:endParaRPr>
          </a:p>
        </p:txBody>
      </p:sp>
      <p:sp>
        <p:nvSpPr>
          <p:cNvPr id="66" name="Rectangle 65">
            <a:extLst>
              <a:ext uri="{FF2B5EF4-FFF2-40B4-BE49-F238E27FC236}">
                <a16:creationId xmlns:a16="http://schemas.microsoft.com/office/drawing/2014/main" id="{D74B15EB-F945-4322-98B1-A2BC4758C596}"/>
              </a:ext>
            </a:extLst>
          </p:cNvPr>
          <p:cNvSpPr/>
          <p:nvPr/>
        </p:nvSpPr>
        <p:spPr>
          <a:xfrm>
            <a:off x="491506" y="2046280"/>
            <a:ext cx="1697901"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chose</a:t>
            </a:r>
          </a:p>
        </p:txBody>
      </p:sp>
      <p:sp>
        <p:nvSpPr>
          <p:cNvPr id="67" name="Rectangle 66">
            <a:extLst>
              <a:ext uri="{FF2B5EF4-FFF2-40B4-BE49-F238E27FC236}">
                <a16:creationId xmlns:a16="http://schemas.microsoft.com/office/drawing/2014/main" id="{7AC3CA22-46AC-4092-B24D-6DB8A104496C}"/>
              </a:ext>
            </a:extLst>
          </p:cNvPr>
          <p:cNvSpPr/>
          <p:nvPr/>
        </p:nvSpPr>
        <p:spPr>
          <a:xfrm>
            <a:off x="4518324" y="169094"/>
            <a:ext cx="157767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55A4"/>
                </a:solidFill>
                <a:effectLst/>
                <a:uLnTx/>
                <a:uFillTx/>
                <a:latin typeface="Century Gothic" panose="020B0502020202020204" pitchFamily="34" charset="0"/>
                <a:ea typeface="+mn-ea"/>
                <a:cs typeface="+mn-cs"/>
              </a:rPr>
              <a:t>chien</a:t>
            </a:r>
            <a:endParaRPr kumimoji="0" lang="en-GB" sz="4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endParaRPr>
          </a:p>
        </p:txBody>
      </p:sp>
      <p:sp>
        <p:nvSpPr>
          <p:cNvPr id="68" name="Rectangle 67">
            <a:extLst>
              <a:ext uri="{FF2B5EF4-FFF2-40B4-BE49-F238E27FC236}">
                <a16:creationId xmlns:a16="http://schemas.microsoft.com/office/drawing/2014/main" id="{62CFB137-DCA4-42D6-86DA-FCFC503A800A}"/>
              </a:ext>
            </a:extLst>
          </p:cNvPr>
          <p:cNvSpPr/>
          <p:nvPr/>
        </p:nvSpPr>
        <p:spPr>
          <a:xfrm>
            <a:off x="4419960" y="3438901"/>
            <a:ext cx="2688557"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55A4"/>
                </a:solidFill>
                <a:effectLst/>
                <a:uLnTx/>
                <a:uFillTx/>
                <a:latin typeface="Tw Cen MT" panose="020B0602020104020603"/>
                <a:ea typeface="+mn-ea"/>
                <a:cs typeface="+mn-cs"/>
              </a:rPr>
              <a:t> </a:t>
            </a:r>
            <a:r>
              <a:rPr kumimoji="0" lang="en-GB" sz="4000" b="0" i="0" u="none" strike="noStrike" kern="1200" cap="none" spc="0" normalizeH="0" baseline="0" noProof="0" dirty="0" err="1">
                <a:ln>
                  <a:noFill/>
                </a:ln>
                <a:solidFill>
                  <a:srgbClr val="0055A4"/>
                </a:solidFill>
                <a:effectLst/>
                <a:uLnTx/>
                <a:uFillTx/>
                <a:latin typeface="Century Gothic" panose="020B0502020202020204" pitchFamily="34" charset="0"/>
                <a:ea typeface="+mn-ea"/>
                <a:cs typeface="+mn-cs"/>
              </a:rPr>
              <a:t>chambre</a:t>
            </a:r>
            <a:endParaRPr kumimoji="0" lang="en-GB" sz="4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endParaRPr>
          </a:p>
        </p:txBody>
      </p:sp>
      <p:sp>
        <p:nvSpPr>
          <p:cNvPr id="69" name="Rectangle 68">
            <a:extLst>
              <a:ext uri="{FF2B5EF4-FFF2-40B4-BE49-F238E27FC236}">
                <a16:creationId xmlns:a16="http://schemas.microsoft.com/office/drawing/2014/main" id="{26416FF5-8FB6-45C9-9A36-3116EE95E5B8}"/>
              </a:ext>
            </a:extLst>
          </p:cNvPr>
          <p:cNvSpPr/>
          <p:nvPr/>
        </p:nvSpPr>
        <p:spPr>
          <a:xfrm>
            <a:off x="1433736" y="1217029"/>
            <a:ext cx="2334293"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portable</a:t>
            </a:r>
          </a:p>
        </p:txBody>
      </p:sp>
      <p:sp>
        <p:nvSpPr>
          <p:cNvPr id="70" name="Rectangle 69">
            <a:extLst>
              <a:ext uri="{FF2B5EF4-FFF2-40B4-BE49-F238E27FC236}">
                <a16:creationId xmlns:a16="http://schemas.microsoft.com/office/drawing/2014/main" id="{A41745EE-9376-4584-8DBB-235F9882DF78}"/>
              </a:ext>
            </a:extLst>
          </p:cNvPr>
          <p:cNvSpPr/>
          <p:nvPr/>
        </p:nvSpPr>
        <p:spPr>
          <a:xfrm>
            <a:off x="6530926" y="2214980"/>
            <a:ext cx="1885453"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animal</a:t>
            </a:r>
          </a:p>
        </p:txBody>
      </p:sp>
      <p:sp>
        <p:nvSpPr>
          <p:cNvPr id="71" name="Rounded Rectangle 46">
            <a:extLst>
              <a:ext uri="{FF2B5EF4-FFF2-40B4-BE49-F238E27FC236}">
                <a16:creationId xmlns:a16="http://schemas.microsoft.com/office/drawing/2014/main" id="{F25CD182-5DD5-48D6-A45A-B6A97A521332}"/>
              </a:ext>
            </a:extLst>
          </p:cNvPr>
          <p:cNvSpPr/>
          <p:nvPr/>
        </p:nvSpPr>
        <p:spPr>
          <a:xfrm>
            <a:off x="10277475" y="249869"/>
            <a:ext cx="1632445" cy="400919"/>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72" name="Rectangle 71">
            <a:extLst>
              <a:ext uri="{FF2B5EF4-FFF2-40B4-BE49-F238E27FC236}">
                <a16:creationId xmlns:a16="http://schemas.microsoft.com/office/drawing/2014/main" id="{1D077890-228F-47D5-B6F1-8104192CB714}"/>
              </a:ext>
            </a:extLst>
          </p:cNvPr>
          <p:cNvSpPr/>
          <p:nvPr/>
        </p:nvSpPr>
        <p:spPr>
          <a:xfrm>
            <a:off x="1444233" y="5438761"/>
            <a:ext cx="157767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chien</a:t>
            </a:r>
            <a:endParaRPr kumimoji="0" lang="en-GB" sz="40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73" name="Rectangle 72">
            <a:extLst>
              <a:ext uri="{FF2B5EF4-FFF2-40B4-BE49-F238E27FC236}">
                <a16:creationId xmlns:a16="http://schemas.microsoft.com/office/drawing/2014/main" id="{AEF87D4B-89DC-4D28-BADA-C34A7504ACD5}"/>
              </a:ext>
            </a:extLst>
          </p:cNvPr>
          <p:cNvSpPr/>
          <p:nvPr/>
        </p:nvSpPr>
        <p:spPr>
          <a:xfrm>
            <a:off x="1065926" y="4825929"/>
            <a:ext cx="2334293"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portable</a:t>
            </a:r>
          </a:p>
        </p:txBody>
      </p:sp>
      <p:sp>
        <p:nvSpPr>
          <p:cNvPr id="74" name="Rectangle 73">
            <a:extLst>
              <a:ext uri="{FF2B5EF4-FFF2-40B4-BE49-F238E27FC236}">
                <a16:creationId xmlns:a16="http://schemas.microsoft.com/office/drawing/2014/main" id="{DB150E92-189F-4ACB-9384-4871840F0F4A}"/>
              </a:ext>
            </a:extLst>
          </p:cNvPr>
          <p:cNvSpPr/>
          <p:nvPr/>
        </p:nvSpPr>
        <p:spPr>
          <a:xfrm>
            <a:off x="9729555" y="5438761"/>
            <a:ext cx="1305165"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idée</a:t>
            </a:r>
          </a:p>
        </p:txBody>
      </p:sp>
      <p:sp>
        <p:nvSpPr>
          <p:cNvPr id="75" name="Rectangle 74">
            <a:extLst>
              <a:ext uri="{FF2B5EF4-FFF2-40B4-BE49-F238E27FC236}">
                <a16:creationId xmlns:a16="http://schemas.microsoft.com/office/drawing/2014/main" id="{FC022C73-A217-4FA6-B278-BC73916016E9}"/>
              </a:ext>
            </a:extLst>
          </p:cNvPr>
          <p:cNvSpPr/>
          <p:nvPr/>
        </p:nvSpPr>
        <p:spPr>
          <a:xfrm>
            <a:off x="9061496" y="4871633"/>
            <a:ext cx="2497800"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chambre</a:t>
            </a:r>
          </a:p>
        </p:txBody>
      </p:sp>
      <p:sp>
        <p:nvSpPr>
          <p:cNvPr id="76" name="Rectangle 75">
            <a:extLst>
              <a:ext uri="{FF2B5EF4-FFF2-40B4-BE49-F238E27FC236}">
                <a16:creationId xmlns:a16="http://schemas.microsoft.com/office/drawing/2014/main" id="{B4276621-7FF5-4757-A890-CCF0B4631E48}"/>
              </a:ext>
            </a:extLst>
          </p:cNvPr>
          <p:cNvSpPr/>
          <p:nvPr/>
        </p:nvSpPr>
        <p:spPr>
          <a:xfrm>
            <a:off x="9482247" y="4265269"/>
            <a:ext cx="1697901"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chose</a:t>
            </a:r>
          </a:p>
        </p:txBody>
      </p:sp>
      <p:sp>
        <p:nvSpPr>
          <p:cNvPr id="77" name="Rectangle 76">
            <a:extLst>
              <a:ext uri="{FF2B5EF4-FFF2-40B4-BE49-F238E27FC236}">
                <a16:creationId xmlns:a16="http://schemas.microsoft.com/office/drawing/2014/main" id="{82FF8693-62CB-4740-ADB8-A3196C504297}"/>
              </a:ext>
            </a:extLst>
          </p:cNvPr>
          <p:cNvSpPr/>
          <p:nvPr/>
        </p:nvSpPr>
        <p:spPr>
          <a:xfrm>
            <a:off x="1302013" y="4172729"/>
            <a:ext cx="1885453"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animal</a:t>
            </a:r>
          </a:p>
        </p:txBody>
      </p:sp>
      <p:sp>
        <p:nvSpPr>
          <p:cNvPr id="78" name="Rectangle 77">
            <a:extLst>
              <a:ext uri="{FF2B5EF4-FFF2-40B4-BE49-F238E27FC236}">
                <a16:creationId xmlns:a16="http://schemas.microsoft.com/office/drawing/2014/main" id="{89C83AF3-0B8A-4632-8187-5684CD8CFBC5}"/>
              </a:ext>
            </a:extLst>
          </p:cNvPr>
          <p:cNvSpPr/>
          <p:nvPr/>
        </p:nvSpPr>
        <p:spPr>
          <a:xfrm>
            <a:off x="9606485" y="3680598"/>
            <a:ext cx="1452642"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règle</a:t>
            </a:r>
            <a:endParaRPr kumimoji="0" lang="en-GB" sz="40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79" name="Rectangle 78">
            <a:extLst>
              <a:ext uri="{FF2B5EF4-FFF2-40B4-BE49-F238E27FC236}">
                <a16:creationId xmlns:a16="http://schemas.microsoft.com/office/drawing/2014/main" id="{8B3DC1FB-A2F7-4D42-83A0-7E0FE95F4B2D}"/>
              </a:ext>
            </a:extLst>
          </p:cNvPr>
          <p:cNvSpPr/>
          <p:nvPr/>
        </p:nvSpPr>
        <p:spPr>
          <a:xfrm>
            <a:off x="9081642" y="1374761"/>
            <a:ext cx="1729962"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poster</a:t>
            </a:r>
          </a:p>
        </p:txBody>
      </p:sp>
      <p:sp>
        <p:nvSpPr>
          <p:cNvPr id="80" name="Rectangle 79">
            <a:extLst>
              <a:ext uri="{FF2B5EF4-FFF2-40B4-BE49-F238E27FC236}">
                <a16:creationId xmlns:a16="http://schemas.microsoft.com/office/drawing/2014/main" id="{0382B23A-FA7A-4059-9DA7-CF4CCA3F3D4E}"/>
              </a:ext>
            </a:extLst>
          </p:cNvPr>
          <p:cNvSpPr/>
          <p:nvPr/>
        </p:nvSpPr>
        <p:spPr>
          <a:xfrm>
            <a:off x="1324426" y="3566924"/>
            <a:ext cx="1729962"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poster</a:t>
            </a:r>
          </a:p>
        </p:txBody>
      </p:sp>
    </p:spTree>
    <p:extLst>
      <p:ext uri="{BB962C8B-B14F-4D97-AF65-F5344CB8AC3E}">
        <p14:creationId xmlns:p14="http://schemas.microsoft.com/office/powerpoint/2010/main" val="376994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67"/>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67"/>
                                        </p:tgtEl>
                                      </p:cBhvr>
                                    </p:animEffect>
                                    <p:set>
                                      <p:cBhvr>
                                        <p:cTn id="11" dur="1" fill="hold">
                                          <p:stCondLst>
                                            <p:cond delay="499"/>
                                          </p:stCondLst>
                                        </p:cTn>
                                        <p:tgtEl>
                                          <p:spTgt spid="67"/>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72"/>
                                        </p:tgtEl>
                                        <p:attrNameLst>
                                          <p:attrName>style.visibility</p:attrName>
                                        </p:attrNameLst>
                                      </p:cBhvr>
                                      <p:to>
                                        <p:strVal val="visible"/>
                                      </p:to>
                                    </p:set>
                                    <p:animEffect transition="in" filter="fade">
                                      <p:cBhvr>
                                        <p:cTn id="14" dur="500"/>
                                        <p:tgtEl>
                                          <p:spTgt spid="72"/>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grpId="0" nodeType="clickEffect">
                                  <p:stCondLst>
                                    <p:cond delay="0"/>
                                  </p:stCondLst>
                                  <p:childTnLst>
                                    <p:animRot by="21600000">
                                      <p:cBhvr>
                                        <p:cTn id="18" dur="2000" fill="hold"/>
                                        <p:tgtEl>
                                          <p:spTgt spid="6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69"/>
                                        </p:tgtEl>
                                      </p:cBhvr>
                                    </p:animEffect>
                                    <p:set>
                                      <p:cBhvr>
                                        <p:cTn id="23" dur="1" fill="hold">
                                          <p:stCondLst>
                                            <p:cond delay="499"/>
                                          </p:stCondLst>
                                        </p:cTn>
                                        <p:tgtEl>
                                          <p:spTgt spid="69"/>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73"/>
                                        </p:tgtEl>
                                        <p:attrNameLst>
                                          <p:attrName>style.visibility</p:attrName>
                                        </p:attrNameLst>
                                      </p:cBhvr>
                                      <p:to>
                                        <p:strVal val="visible"/>
                                      </p:to>
                                    </p:set>
                                    <p:animEffect transition="in" filter="fade">
                                      <p:cBhvr>
                                        <p:cTn id="26" dur="500"/>
                                        <p:tgtEl>
                                          <p:spTgt spid="73"/>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grpId="0" nodeType="clickEffect">
                                  <p:stCondLst>
                                    <p:cond delay="0"/>
                                  </p:stCondLst>
                                  <p:childTnLst>
                                    <p:animRot by="21600000">
                                      <p:cBhvr>
                                        <p:cTn id="30" dur="2000" fill="hold"/>
                                        <p:tgtEl>
                                          <p:spTgt spid="50"/>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50"/>
                                        </p:tgtEl>
                                      </p:cBhvr>
                                    </p:animEffect>
                                    <p:set>
                                      <p:cBhvr>
                                        <p:cTn id="35" dur="1" fill="hold">
                                          <p:stCondLst>
                                            <p:cond delay="499"/>
                                          </p:stCondLst>
                                        </p:cTn>
                                        <p:tgtEl>
                                          <p:spTgt spid="50"/>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74"/>
                                        </p:tgtEl>
                                        <p:attrNameLst>
                                          <p:attrName>style.visibility</p:attrName>
                                        </p:attrNameLst>
                                      </p:cBhvr>
                                      <p:to>
                                        <p:strVal val="visible"/>
                                      </p:to>
                                    </p:set>
                                    <p:animEffect transition="in" filter="fade">
                                      <p:cBhvr>
                                        <p:cTn id="38" dur="500"/>
                                        <p:tgtEl>
                                          <p:spTgt spid="74"/>
                                        </p:tgtEl>
                                      </p:cBhvr>
                                    </p:animEffect>
                                  </p:childTnLst>
                                </p:cTn>
                              </p:par>
                            </p:childTnLst>
                          </p:cTn>
                        </p:par>
                      </p:childTnLst>
                    </p:cTn>
                  </p:par>
                  <p:par>
                    <p:cTn id="39" fill="hold">
                      <p:stCondLst>
                        <p:cond delay="indefinite"/>
                      </p:stCondLst>
                      <p:childTnLst>
                        <p:par>
                          <p:cTn id="40" fill="hold">
                            <p:stCondLst>
                              <p:cond delay="0"/>
                            </p:stCondLst>
                            <p:childTnLst>
                              <p:par>
                                <p:cTn id="41" presetID="8" presetClass="emph" presetSubtype="0" fill="hold" grpId="0" nodeType="clickEffect">
                                  <p:stCondLst>
                                    <p:cond delay="0"/>
                                  </p:stCondLst>
                                  <p:childTnLst>
                                    <p:animRot by="21600000">
                                      <p:cBhvr>
                                        <p:cTn id="42" dur="2000" fill="hold"/>
                                        <p:tgtEl>
                                          <p:spTgt spid="68"/>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68"/>
                                        </p:tgtEl>
                                      </p:cBhvr>
                                    </p:animEffect>
                                    <p:set>
                                      <p:cBhvr>
                                        <p:cTn id="47" dur="1" fill="hold">
                                          <p:stCondLst>
                                            <p:cond delay="499"/>
                                          </p:stCondLst>
                                        </p:cTn>
                                        <p:tgtEl>
                                          <p:spTgt spid="68"/>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75"/>
                                        </p:tgtEl>
                                        <p:attrNameLst>
                                          <p:attrName>style.visibility</p:attrName>
                                        </p:attrNameLst>
                                      </p:cBhvr>
                                      <p:to>
                                        <p:strVal val="visible"/>
                                      </p:to>
                                    </p:set>
                                    <p:animEffect transition="in" filter="fade">
                                      <p:cBhvr>
                                        <p:cTn id="50" dur="500"/>
                                        <p:tgtEl>
                                          <p:spTgt spid="75"/>
                                        </p:tgtEl>
                                      </p:cBhvr>
                                    </p:animEffect>
                                  </p:childTnLst>
                                </p:cTn>
                              </p:par>
                            </p:childTnLst>
                          </p:cTn>
                        </p:par>
                      </p:childTnLst>
                    </p:cTn>
                  </p:par>
                  <p:par>
                    <p:cTn id="51" fill="hold">
                      <p:stCondLst>
                        <p:cond delay="indefinite"/>
                      </p:stCondLst>
                      <p:childTnLst>
                        <p:par>
                          <p:cTn id="52" fill="hold">
                            <p:stCondLst>
                              <p:cond delay="0"/>
                            </p:stCondLst>
                            <p:childTnLst>
                              <p:par>
                                <p:cTn id="53" presetID="8" presetClass="emph" presetSubtype="0" fill="hold" grpId="0" nodeType="clickEffect">
                                  <p:stCondLst>
                                    <p:cond delay="0"/>
                                  </p:stCondLst>
                                  <p:childTnLst>
                                    <p:animRot by="21600000">
                                      <p:cBhvr>
                                        <p:cTn id="54" dur="2000" fill="hold"/>
                                        <p:tgtEl>
                                          <p:spTgt spid="66"/>
                                        </p:tgtEl>
                                        <p:attrNameLst>
                                          <p:attrName>r</p:attrName>
                                        </p:attrNameLst>
                                      </p:cBhvr>
                                    </p:animRo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66"/>
                                        </p:tgtEl>
                                      </p:cBhvr>
                                    </p:animEffect>
                                    <p:set>
                                      <p:cBhvr>
                                        <p:cTn id="59" dur="1" fill="hold">
                                          <p:stCondLst>
                                            <p:cond delay="499"/>
                                          </p:stCondLst>
                                        </p:cTn>
                                        <p:tgtEl>
                                          <p:spTgt spid="66"/>
                                        </p:tgtEl>
                                        <p:attrNameLst>
                                          <p:attrName>style.visibility</p:attrName>
                                        </p:attrNameLst>
                                      </p:cBhvr>
                                      <p:to>
                                        <p:strVal val="hidden"/>
                                      </p:to>
                                    </p:set>
                                  </p:childTnLst>
                                </p:cTn>
                              </p:par>
                              <p:par>
                                <p:cTn id="60" presetID="10" presetClass="entr" presetSubtype="0" fill="hold" grpId="0" nodeType="withEffect">
                                  <p:stCondLst>
                                    <p:cond delay="0"/>
                                  </p:stCondLst>
                                  <p:childTnLst>
                                    <p:set>
                                      <p:cBhvr>
                                        <p:cTn id="61" dur="1" fill="hold">
                                          <p:stCondLst>
                                            <p:cond delay="0"/>
                                          </p:stCondLst>
                                        </p:cTn>
                                        <p:tgtEl>
                                          <p:spTgt spid="76"/>
                                        </p:tgtEl>
                                        <p:attrNameLst>
                                          <p:attrName>style.visibility</p:attrName>
                                        </p:attrNameLst>
                                      </p:cBhvr>
                                      <p:to>
                                        <p:strVal val="visible"/>
                                      </p:to>
                                    </p:set>
                                    <p:animEffect transition="in" filter="fade">
                                      <p:cBhvr>
                                        <p:cTn id="62" dur="500"/>
                                        <p:tgtEl>
                                          <p:spTgt spid="76"/>
                                        </p:tgtEl>
                                      </p:cBhvr>
                                    </p:animEffect>
                                  </p:childTnLst>
                                </p:cTn>
                              </p:par>
                            </p:childTnLst>
                          </p:cTn>
                        </p:par>
                      </p:childTnLst>
                    </p:cTn>
                  </p:par>
                  <p:par>
                    <p:cTn id="63" fill="hold">
                      <p:stCondLst>
                        <p:cond delay="indefinite"/>
                      </p:stCondLst>
                      <p:childTnLst>
                        <p:par>
                          <p:cTn id="64" fill="hold">
                            <p:stCondLst>
                              <p:cond delay="0"/>
                            </p:stCondLst>
                            <p:childTnLst>
                              <p:par>
                                <p:cTn id="65" presetID="8" presetClass="emph" presetSubtype="0" fill="hold" grpId="0" nodeType="clickEffect">
                                  <p:stCondLst>
                                    <p:cond delay="0"/>
                                  </p:stCondLst>
                                  <p:childTnLst>
                                    <p:animRot by="21600000">
                                      <p:cBhvr>
                                        <p:cTn id="66" dur="2000" fill="hold"/>
                                        <p:tgtEl>
                                          <p:spTgt spid="70"/>
                                        </p:tgtEl>
                                        <p:attrNameLst>
                                          <p:attrName>r</p:attrName>
                                        </p:attrNameLst>
                                      </p:cBhvr>
                                    </p:animRo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70"/>
                                        </p:tgtEl>
                                      </p:cBhvr>
                                    </p:animEffect>
                                    <p:set>
                                      <p:cBhvr>
                                        <p:cTn id="71" dur="1" fill="hold">
                                          <p:stCondLst>
                                            <p:cond delay="499"/>
                                          </p:stCondLst>
                                        </p:cTn>
                                        <p:tgtEl>
                                          <p:spTgt spid="70"/>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77"/>
                                        </p:tgtEl>
                                        <p:attrNameLst>
                                          <p:attrName>style.visibility</p:attrName>
                                        </p:attrNameLst>
                                      </p:cBhvr>
                                      <p:to>
                                        <p:strVal val="visible"/>
                                      </p:to>
                                    </p:set>
                                    <p:animEffect transition="in" filter="fade">
                                      <p:cBhvr>
                                        <p:cTn id="74" dur="500"/>
                                        <p:tgtEl>
                                          <p:spTgt spid="77"/>
                                        </p:tgtEl>
                                      </p:cBhvr>
                                    </p:animEffect>
                                  </p:childTnLst>
                                </p:cTn>
                              </p:par>
                            </p:childTnLst>
                          </p:cTn>
                        </p:par>
                      </p:childTnLst>
                    </p:cTn>
                  </p:par>
                  <p:par>
                    <p:cTn id="75" fill="hold">
                      <p:stCondLst>
                        <p:cond delay="indefinite"/>
                      </p:stCondLst>
                      <p:childTnLst>
                        <p:par>
                          <p:cTn id="76" fill="hold">
                            <p:stCondLst>
                              <p:cond delay="0"/>
                            </p:stCondLst>
                            <p:childTnLst>
                              <p:par>
                                <p:cTn id="77" presetID="8" presetClass="emph" presetSubtype="0" fill="hold" grpId="0" nodeType="clickEffect">
                                  <p:stCondLst>
                                    <p:cond delay="0"/>
                                  </p:stCondLst>
                                  <p:childTnLst>
                                    <p:animRot by="21600000">
                                      <p:cBhvr>
                                        <p:cTn id="78" dur="2000" fill="hold"/>
                                        <p:tgtEl>
                                          <p:spTgt spid="49"/>
                                        </p:tgtEl>
                                        <p:attrNameLst>
                                          <p:attrName>r</p:attrName>
                                        </p:attrNameLst>
                                      </p:cBhvr>
                                    </p:animRo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49"/>
                                        </p:tgtEl>
                                      </p:cBhvr>
                                    </p:animEffect>
                                    <p:set>
                                      <p:cBhvr>
                                        <p:cTn id="83" dur="1" fill="hold">
                                          <p:stCondLst>
                                            <p:cond delay="499"/>
                                          </p:stCondLst>
                                        </p:cTn>
                                        <p:tgtEl>
                                          <p:spTgt spid="49"/>
                                        </p:tgtEl>
                                        <p:attrNameLst>
                                          <p:attrName>style.visibility</p:attrName>
                                        </p:attrNameLst>
                                      </p:cBhvr>
                                      <p:to>
                                        <p:strVal val="hidden"/>
                                      </p:to>
                                    </p:set>
                                  </p:childTnLst>
                                </p:cTn>
                              </p:par>
                              <p:par>
                                <p:cTn id="84" presetID="10" presetClass="entr" presetSubtype="0" fill="hold" grpId="0" nodeType="withEffect">
                                  <p:stCondLst>
                                    <p:cond delay="0"/>
                                  </p:stCondLst>
                                  <p:childTnLst>
                                    <p:set>
                                      <p:cBhvr>
                                        <p:cTn id="85" dur="1" fill="hold">
                                          <p:stCondLst>
                                            <p:cond delay="0"/>
                                          </p:stCondLst>
                                        </p:cTn>
                                        <p:tgtEl>
                                          <p:spTgt spid="78"/>
                                        </p:tgtEl>
                                        <p:attrNameLst>
                                          <p:attrName>style.visibility</p:attrName>
                                        </p:attrNameLst>
                                      </p:cBhvr>
                                      <p:to>
                                        <p:strVal val="visible"/>
                                      </p:to>
                                    </p:set>
                                    <p:animEffect transition="in" filter="fade">
                                      <p:cBhvr>
                                        <p:cTn id="86" dur="500"/>
                                        <p:tgtEl>
                                          <p:spTgt spid="78"/>
                                        </p:tgtEl>
                                      </p:cBhvr>
                                    </p:animEffect>
                                  </p:childTnLst>
                                </p:cTn>
                              </p:par>
                            </p:childTnLst>
                          </p:cTn>
                        </p:par>
                      </p:childTnLst>
                    </p:cTn>
                  </p:par>
                  <p:par>
                    <p:cTn id="87" fill="hold">
                      <p:stCondLst>
                        <p:cond delay="indefinite"/>
                      </p:stCondLst>
                      <p:childTnLst>
                        <p:par>
                          <p:cTn id="88" fill="hold">
                            <p:stCondLst>
                              <p:cond delay="0"/>
                            </p:stCondLst>
                            <p:childTnLst>
                              <p:par>
                                <p:cTn id="89" presetID="8" presetClass="emph" presetSubtype="0" fill="hold" grpId="0" nodeType="clickEffect">
                                  <p:stCondLst>
                                    <p:cond delay="0"/>
                                  </p:stCondLst>
                                  <p:childTnLst>
                                    <p:animRot by="21600000">
                                      <p:cBhvr>
                                        <p:cTn id="90" dur="2000" fill="hold"/>
                                        <p:tgtEl>
                                          <p:spTgt spid="79"/>
                                        </p:tgtEl>
                                        <p:attrNameLst>
                                          <p:attrName>r</p:attrName>
                                        </p:attrNameLst>
                                      </p:cBhvr>
                                    </p:animRo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79"/>
                                        </p:tgtEl>
                                      </p:cBhvr>
                                    </p:animEffect>
                                    <p:set>
                                      <p:cBhvr>
                                        <p:cTn id="95" dur="1" fill="hold">
                                          <p:stCondLst>
                                            <p:cond delay="499"/>
                                          </p:stCondLst>
                                        </p:cTn>
                                        <p:tgtEl>
                                          <p:spTgt spid="79"/>
                                        </p:tgtEl>
                                        <p:attrNameLst>
                                          <p:attrName>style.visibility</p:attrName>
                                        </p:attrNameLst>
                                      </p:cBhvr>
                                      <p:to>
                                        <p:strVal val="hidden"/>
                                      </p:to>
                                    </p:set>
                                  </p:childTnLst>
                                </p:cTn>
                              </p:par>
                              <p:par>
                                <p:cTn id="96" presetID="10" presetClass="entr" presetSubtype="0" fill="hold" grpId="0" nodeType="withEffect">
                                  <p:stCondLst>
                                    <p:cond delay="0"/>
                                  </p:stCondLst>
                                  <p:childTnLst>
                                    <p:set>
                                      <p:cBhvr>
                                        <p:cTn id="97" dur="1" fill="hold">
                                          <p:stCondLst>
                                            <p:cond delay="0"/>
                                          </p:stCondLst>
                                        </p:cTn>
                                        <p:tgtEl>
                                          <p:spTgt spid="80"/>
                                        </p:tgtEl>
                                        <p:attrNameLst>
                                          <p:attrName>style.visibility</p:attrName>
                                        </p:attrNameLst>
                                      </p:cBhvr>
                                      <p:to>
                                        <p:strVal val="visible"/>
                                      </p:to>
                                    </p:set>
                                    <p:animEffect transition="in" filter="fade">
                                      <p:cBhvr>
                                        <p:cTn id="98"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49" grpId="1"/>
      <p:bldP spid="50" grpId="0"/>
      <p:bldP spid="50" grpId="1"/>
      <p:bldP spid="66" grpId="0"/>
      <p:bldP spid="66" grpId="1"/>
      <p:bldP spid="67" grpId="0"/>
      <p:bldP spid="67" grpId="1"/>
      <p:bldP spid="68" grpId="0"/>
      <p:bldP spid="68" grpId="1"/>
      <p:bldP spid="69" grpId="0"/>
      <p:bldP spid="69" grpId="1"/>
      <p:bldP spid="70" grpId="0"/>
      <p:bldP spid="70" grpId="1"/>
      <p:bldP spid="72" grpId="0"/>
      <p:bldP spid="73" grpId="0"/>
      <p:bldP spid="74" grpId="0"/>
      <p:bldP spid="75" grpId="0"/>
      <p:bldP spid="76" grpId="0"/>
      <p:bldP spid="77" grpId="0"/>
      <p:bldP spid="78" grpId="0"/>
      <p:bldP spid="79" grpId="0"/>
      <p:bldP spid="79" grpId="1"/>
      <p:bldP spid="8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wall, window, white&#10;&#10;Description automatically generated">
            <a:extLst>
              <a:ext uri="{FF2B5EF4-FFF2-40B4-BE49-F238E27FC236}">
                <a16:creationId xmlns:a16="http://schemas.microsoft.com/office/drawing/2014/main" id="{96469F18-68B6-400D-A0F2-8001B6602F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339" y="3187353"/>
            <a:ext cx="3029465" cy="3029465"/>
          </a:xfrm>
          <a:prstGeom prst="rect">
            <a:avLst/>
          </a:prstGeom>
        </p:spPr>
      </p:pic>
      <p:pic>
        <p:nvPicPr>
          <p:cNvPr id="16" name="Picture 15" descr="A picture containing wall, window, white&#10;&#10;Description automatically generated">
            <a:extLst>
              <a:ext uri="{FF2B5EF4-FFF2-40B4-BE49-F238E27FC236}">
                <a16:creationId xmlns:a16="http://schemas.microsoft.com/office/drawing/2014/main" id="{E0C52097-EB0C-4E57-8CD2-B09D002C62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0970" y="3187353"/>
            <a:ext cx="3029465" cy="3029465"/>
          </a:xfrm>
          <a:prstGeom prst="rect">
            <a:avLst/>
          </a:prstGeom>
        </p:spPr>
      </p:pic>
      <p:sp>
        <p:nvSpPr>
          <p:cNvPr id="31" name="TextBox 30">
            <a:extLst>
              <a:ext uri="{FF2B5EF4-FFF2-40B4-BE49-F238E27FC236}">
                <a16:creationId xmlns:a16="http://schemas.microsoft.com/office/drawing/2014/main" id="{2CF5726A-261C-4173-AF0A-D59BA1CD312A}"/>
              </a:ext>
            </a:extLst>
          </p:cNvPr>
          <p:cNvSpPr txBox="1"/>
          <p:nvPr/>
        </p:nvSpPr>
        <p:spPr>
          <a:xfrm rot="19987940">
            <a:off x="8486443" y="3121528"/>
            <a:ext cx="1150106" cy="584775"/>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rPr>
              <a:t>une</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30" name="TextBox 29">
            <a:extLst>
              <a:ext uri="{FF2B5EF4-FFF2-40B4-BE49-F238E27FC236}">
                <a16:creationId xmlns:a16="http://schemas.microsoft.com/office/drawing/2014/main" id="{449B1354-0BA1-4B4C-9FBD-3541D79040D1}"/>
              </a:ext>
            </a:extLst>
          </p:cNvPr>
          <p:cNvSpPr txBox="1"/>
          <p:nvPr/>
        </p:nvSpPr>
        <p:spPr>
          <a:xfrm rot="19987940">
            <a:off x="425841" y="3146514"/>
            <a:ext cx="1150106" cy="584775"/>
          </a:xfrm>
          <a:prstGeom prst="rect">
            <a:avLst/>
          </a:prstGeom>
          <a:solidFill>
            <a:srgbClr val="0070C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un</a:t>
            </a:r>
          </a:p>
        </p:txBody>
      </p:sp>
      <p:sp>
        <p:nvSpPr>
          <p:cNvPr id="13" name="Title 12">
            <a:extLst>
              <a:ext uri="{FF2B5EF4-FFF2-40B4-BE49-F238E27FC236}">
                <a16:creationId xmlns:a16="http://schemas.microsoft.com/office/drawing/2014/main" id="{A0ED411C-9823-4CE2-9A6E-2EE42A53CC5D}"/>
              </a:ext>
            </a:extLst>
          </p:cNvPr>
          <p:cNvSpPr>
            <a:spLocks noGrp="1"/>
          </p:cNvSpPr>
          <p:nvPr>
            <p:ph type="title"/>
          </p:nvPr>
        </p:nvSpPr>
        <p:spPr/>
        <p:txBody>
          <a:bodyPr/>
          <a:lstStyle/>
          <a:p>
            <a:r>
              <a:rPr lang="en-GB" dirty="0"/>
              <a:t>Un </a:t>
            </a:r>
            <a:r>
              <a:rPr lang="en-GB" dirty="0" err="1"/>
              <a:t>ou</a:t>
            </a:r>
            <a:r>
              <a:rPr lang="en-GB" dirty="0"/>
              <a:t> </a:t>
            </a:r>
            <a:r>
              <a:rPr lang="en-GB" dirty="0" err="1"/>
              <a:t>une</a:t>
            </a:r>
            <a:r>
              <a:rPr lang="en-GB" dirty="0"/>
              <a:t> ? (2/2)</a:t>
            </a:r>
          </a:p>
        </p:txBody>
      </p:sp>
      <p:sp>
        <p:nvSpPr>
          <p:cNvPr id="71" name="Rounded Rectangle 46">
            <a:extLst>
              <a:ext uri="{FF2B5EF4-FFF2-40B4-BE49-F238E27FC236}">
                <a16:creationId xmlns:a16="http://schemas.microsoft.com/office/drawing/2014/main" id="{F25CD182-5DD5-48D6-A45A-B6A97A521332}"/>
              </a:ext>
            </a:extLst>
          </p:cNvPr>
          <p:cNvSpPr/>
          <p:nvPr/>
        </p:nvSpPr>
        <p:spPr>
          <a:xfrm>
            <a:off x="10277475" y="249869"/>
            <a:ext cx="1632445" cy="400919"/>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2" name="Rectangle 71">
            <a:extLst>
              <a:ext uri="{FF2B5EF4-FFF2-40B4-BE49-F238E27FC236}">
                <a16:creationId xmlns:a16="http://schemas.microsoft.com/office/drawing/2014/main" id="{1D077890-228F-47D5-B6F1-8104192CB714}"/>
              </a:ext>
            </a:extLst>
          </p:cNvPr>
          <p:cNvSpPr/>
          <p:nvPr/>
        </p:nvSpPr>
        <p:spPr>
          <a:xfrm>
            <a:off x="1283131" y="5128375"/>
            <a:ext cx="1899880"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cheval</a:t>
            </a:r>
          </a:p>
        </p:txBody>
      </p:sp>
      <p:sp>
        <p:nvSpPr>
          <p:cNvPr id="73" name="Rectangle 72">
            <a:extLst>
              <a:ext uri="{FF2B5EF4-FFF2-40B4-BE49-F238E27FC236}">
                <a16:creationId xmlns:a16="http://schemas.microsoft.com/office/drawing/2014/main" id="{AEF87D4B-89DC-4D28-BADA-C34A7504ACD5}"/>
              </a:ext>
            </a:extLst>
          </p:cNvPr>
          <p:cNvSpPr/>
          <p:nvPr/>
        </p:nvSpPr>
        <p:spPr>
          <a:xfrm>
            <a:off x="1065924" y="4408705"/>
            <a:ext cx="2334293"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portable</a:t>
            </a:r>
          </a:p>
        </p:txBody>
      </p:sp>
      <p:sp>
        <p:nvSpPr>
          <p:cNvPr id="74" name="Rectangle 73">
            <a:extLst>
              <a:ext uri="{FF2B5EF4-FFF2-40B4-BE49-F238E27FC236}">
                <a16:creationId xmlns:a16="http://schemas.microsoft.com/office/drawing/2014/main" id="{DB150E92-189F-4ACB-9384-4871840F0F4A}"/>
              </a:ext>
            </a:extLst>
          </p:cNvPr>
          <p:cNvSpPr/>
          <p:nvPr/>
        </p:nvSpPr>
        <p:spPr>
          <a:xfrm>
            <a:off x="9551154" y="4348142"/>
            <a:ext cx="1305165"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idée</a:t>
            </a:r>
          </a:p>
        </p:txBody>
      </p:sp>
      <p:sp>
        <p:nvSpPr>
          <p:cNvPr id="75" name="Rectangle 74">
            <a:extLst>
              <a:ext uri="{FF2B5EF4-FFF2-40B4-BE49-F238E27FC236}">
                <a16:creationId xmlns:a16="http://schemas.microsoft.com/office/drawing/2014/main" id="{FC022C73-A217-4FA6-B278-BC73916016E9}"/>
              </a:ext>
            </a:extLst>
          </p:cNvPr>
          <p:cNvSpPr/>
          <p:nvPr/>
        </p:nvSpPr>
        <p:spPr>
          <a:xfrm>
            <a:off x="9087943" y="3659189"/>
            <a:ext cx="2497800"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chambre</a:t>
            </a:r>
          </a:p>
        </p:txBody>
      </p:sp>
      <p:sp>
        <p:nvSpPr>
          <p:cNvPr id="77" name="Rectangle 76">
            <a:extLst>
              <a:ext uri="{FF2B5EF4-FFF2-40B4-BE49-F238E27FC236}">
                <a16:creationId xmlns:a16="http://schemas.microsoft.com/office/drawing/2014/main" id="{82FF8693-62CB-4740-ADB8-A3196C504297}"/>
              </a:ext>
            </a:extLst>
          </p:cNvPr>
          <p:cNvSpPr/>
          <p:nvPr/>
        </p:nvSpPr>
        <p:spPr>
          <a:xfrm>
            <a:off x="1396270" y="3713647"/>
            <a:ext cx="157767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chien</a:t>
            </a:r>
            <a:endParaRPr kumimoji="0" lang="en-GB" sz="40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78" name="Rectangle 77">
            <a:extLst>
              <a:ext uri="{FF2B5EF4-FFF2-40B4-BE49-F238E27FC236}">
                <a16:creationId xmlns:a16="http://schemas.microsoft.com/office/drawing/2014/main" id="{89C83AF3-0B8A-4632-8187-5684CD8CFBC5}"/>
              </a:ext>
            </a:extLst>
          </p:cNvPr>
          <p:cNvSpPr/>
          <p:nvPr/>
        </p:nvSpPr>
        <p:spPr>
          <a:xfrm>
            <a:off x="9551154" y="5116591"/>
            <a:ext cx="1452642"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règle</a:t>
            </a:r>
            <a:endParaRPr kumimoji="0" lang="en-GB" sz="40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24" name="Picture 23">
            <a:extLst>
              <a:ext uri="{FF2B5EF4-FFF2-40B4-BE49-F238E27FC236}">
                <a16:creationId xmlns:a16="http://schemas.microsoft.com/office/drawing/2014/main" id="{C62D70D3-A6E6-453E-8A39-A44CB521D8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471" y="1626009"/>
            <a:ext cx="1786845" cy="851730"/>
          </a:xfrm>
          <a:prstGeom prst="rect">
            <a:avLst/>
          </a:prstGeom>
        </p:spPr>
      </p:pic>
      <p:pic>
        <p:nvPicPr>
          <p:cNvPr id="25" name="Picture 24">
            <a:extLst>
              <a:ext uri="{FF2B5EF4-FFF2-40B4-BE49-F238E27FC236}">
                <a16:creationId xmlns:a16="http://schemas.microsoft.com/office/drawing/2014/main" id="{9DFB94B8-0BF2-4683-AA36-6499566C30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58996" y="953232"/>
            <a:ext cx="1144917" cy="1707334"/>
          </a:xfrm>
          <a:prstGeom prst="rect">
            <a:avLst/>
          </a:prstGeom>
        </p:spPr>
      </p:pic>
      <p:pic>
        <p:nvPicPr>
          <p:cNvPr id="26" name="Picture 25">
            <a:extLst>
              <a:ext uri="{FF2B5EF4-FFF2-40B4-BE49-F238E27FC236}">
                <a16:creationId xmlns:a16="http://schemas.microsoft.com/office/drawing/2014/main" id="{7E6EFA30-F36D-4CFD-9C96-0EFB3BD310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27439" y="1350870"/>
            <a:ext cx="1635729" cy="1148840"/>
          </a:xfrm>
          <a:prstGeom prst="rect">
            <a:avLst/>
          </a:prstGeom>
        </p:spPr>
      </p:pic>
      <p:pic>
        <p:nvPicPr>
          <p:cNvPr id="27" name="Picture 26">
            <a:extLst>
              <a:ext uri="{FF2B5EF4-FFF2-40B4-BE49-F238E27FC236}">
                <a16:creationId xmlns:a16="http://schemas.microsoft.com/office/drawing/2014/main" id="{F03283DF-ED4C-4F95-81F9-F55BD4EF61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34783" y="1038552"/>
            <a:ext cx="709715" cy="1640379"/>
          </a:xfrm>
          <a:prstGeom prst="rect">
            <a:avLst/>
          </a:prstGeom>
        </p:spPr>
      </p:pic>
      <p:pic>
        <p:nvPicPr>
          <p:cNvPr id="28" name="Picture 27">
            <a:extLst>
              <a:ext uri="{FF2B5EF4-FFF2-40B4-BE49-F238E27FC236}">
                <a16:creationId xmlns:a16="http://schemas.microsoft.com/office/drawing/2014/main" id="{44F775AB-BE04-49FD-99DA-6D23B200F3D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16334" y="1106958"/>
            <a:ext cx="1254593" cy="1544114"/>
          </a:xfrm>
          <a:prstGeom prst="rect">
            <a:avLst/>
          </a:prstGeom>
        </p:spPr>
      </p:pic>
      <p:pic>
        <p:nvPicPr>
          <p:cNvPr id="29" name="Picture 28">
            <a:extLst>
              <a:ext uri="{FF2B5EF4-FFF2-40B4-BE49-F238E27FC236}">
                <a16:creationId xmlns:a16="http://schemas.microsoft.com/office/drawing/2014/main" id="{E1FFC682-8319-4FDE-ACD8-FB550579058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63769" y="1089854"/>
            <a:ext cx="814401" cy="1589077"/>
          </a:xfrm>
          <a:prstGeom prst="rect">
            <a:avLst/>
          </a:prstGeom>
        </p:spPr>
      </p:pic>
    </p:spTree>
    <p:extLst>
      <p:ext uri="{BB962C8B-B14F-4D97-AF65-F5344CB8AC3E}">
        <p14:creationId xmlns:p14="http://schemas.microsoft.com/office/powerpoint/2010/main" val="173962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24"/>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8"/>
                                        </p:tgtEl>
                                        <p:attrNameLst>
                                          <p:attrName>style.visibility</p:attrName>
                                        </p:attrNameLst>
                                      </p:cBhvr>
                                      <p:to>
                                        <p:strVal val="visible"/>
                                      </p:to>
                                    </p:set>
                                    <p:animEffect transition="in" filter="fade">
                                      <p:cBhvr>
                                        <p:cTn id="11" dur="500"/>
                                        <p:tgtEl>
                                          <p:spTgt spid="78"/>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mph" presetSubtype="0" fill="hold" nodeType="clickEffect">
                                  <p:stCondLst>
                                    <p:cond delay="0"/>
                                  </p:stCondLst>
                                  <p:childTnLst>
                                    <p:animRot by="21600000">
                                      <p:cBhvr>
                                        <p:cTn id="15" dur="2000" fill="hold"/>
                                        <p:tgtEl>
                                          <p:spTgt spid="25"/>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2"/>
                                        </p:tgtEl>
                                        <p:attrNameLst>
                                          <p:attrName>style.visibility</p:attrName>
                                        </p:attrNameLst>
                                      </p:cBhvr>
                                      <p:to>
                                        <p:strVal val="visible"/>
                                      </p:to>
                                    </p:set>
                                    <p:animEffect transition="in" filter="fade">
                                      <p:cBhvr>
                                        <p:cTn id="20" dur="500"/>
                                        <p:tgtEl>
                                          <p:spTgt spid="72"/>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mph" presetSubtype="0" fill="hold" nodeType="clickEffect">
                                  <p:stCondLst>
                                    <p:cond delay="0"/>
                                  </p:stCondLst>
                                  <p:childTnLst>
                                    <p:animRot by="21600000">
                                      <p:cBhvr>
                                        <p:cTn id="24" dur="2000" fill="hold"/>
                                        <p:tgtEl>
                                          <p:spTgt spid="29"/>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3"/>
                                        </p:tgtEl>
                                        <p:attrNameLst>
                                          <p:attrName>style.visibility</p:attrName>
                                        </p:attrNameLst>
                                      </p:cBhvr>
                                      <p:to>
                                        <p:strVal val="visible"/>
                                      </p:to>
                                    </p:set>
                                    <p:animEffect transition="in" filter="fade">
                                      <p:cBhvr>
                                        <p:cTn id="29" dur="500"/>
                                        <p:tgtEl>
                                          <p:spTgt spid="73"/>
                                        </p:tgtEl>
                                      </p:cBhvr>
                                    </p:animEffect>
                                  </p:childTnLst>
                                </p:cTn>
                              </p:par>
                            </p:childTnLst>
                          </p:cTn>
                        </p:par>
                      </p:childTnLst>
                    </p:cTn>
                  </p:par>
                  <p:par>
                    <p:cTn id="30" fill="hold">
                      <p:stCondLst>
                        <p:cond delay="indefinite"/>
                      </p:stCondLst>
                      <p:childTnLst>
                        <p:par>
                          <p:cTn id="31" fill="hold">
                            <p:stCondLst>
                              <p:cond delay="0"/>
                            </p:stCondLst>
                            <p:childTnLst>
                              <p:par>
                                <p:cTn id="32" presetID="8" presetClass="emph" presetSubtype="0" fill="hold" nodeType="clickEffect">
                                  <p:stCondLst>
                                    <p:cond delay="0"/>
                                  </p:stCondLst>
                                  <p:childTnLst>
                                    <p:animRot by="21600000">
                                      <p:cBhvr>
                                        <p:cTn id="33" dur="2000" fill="hold"/>
                                        <p:tgtEl>
                                          <p:spTgt spid="28"/>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7"/>
                                        </p:tgtEl>
                                        <p:attrNameLst>
                                          <p:attrName>style.visibility</p:attrName>
                                        </p:attrNameLst>
                                      </p:cBhvr>
                                      <p:to>
                                        <p:strVal val="visible"/>
                                      </p:to>
                                    </p:set>
                                    <p:animEffect transition="in" filter="fade">
                                      <p:cBhvr>
                                        <p:cTn id="38" dur="500"/>
                                        <p:tgtEl>
                                          <p:spTgt spid="77"/>
                                        </p:tgtEl>
                                      </p:cBhvr>
                                    </p:animEffect>
                                  </p:childTnLst>
                                </p:cTn>
                              </p:par>
                            </p:childTnLst>
                          </p:cTn>
                        </p:par>
                      </p:childTnLst>
                    </p:cTn>
                  </p:par>
                  <p:par>
                    <p:cTn id="39" fill="hold">
                      <p:stCondLst>
                        <p:cond delay="indefinite"/>
                      </p:stCondLst>
                      <p:childTnLst>
                        <p:par>
                          <p:cTn id="40" fill="hold">
                            <p:stCondLst>
                              <p:cond delay="0"/>
                            </p:stCondLst>
                            <p:childTnLst>
                              <p:par>
                                <p:cTn id="41" presetID="8" presetClass="emph" presetSubtype="0" fill="hold" nodeType="clickEffect">
                                  <p:stCondLst>
                                    <p:cond delay="0"/>
                                  </p:stCondLst>
                                  <p:childTnLst>
                                    <p:animRot by="21600000">
                                      <p:cBhvr>
                                        <p:cTn id="42" dur="2000" fill="hold"/>
                                        <p:tgtEl>
                                          <p:spTgt spid="27"/>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4"/>
                                        </p:tgtEl>
                                        <p:attrNameLst>
                                          <p:attrName>style.visibility</p:attrName>
                                        </p:attrNameLst>
                                      </p:cBhvr>
                                      <p:to>
                                        <p:strVal val="visible"/>
                                      </p:to>
                                    </p:set>
                                    <p:animEffect transition="in" filter="fade">
                                      <p:cBhvr>
                                        <p:cTn id="47" dur="500"/>
                                        <p:tgtEl>
                                          <p:spTgt spid="74"/>
                                        </p:tgtEl>
                                      </p:cBhvr>
                                    </p:animEffect>
                                  </p:childTnLst>
                                </p:cTn>
                              </p:par>
                            </p:childTnLst>
                          </p:cTn>
                        </p:par>
                      </p:childTnLst>
                    </p:cTn>
                  </p:par>
                  <p:par>
                    <p:cTn id="48" fill="hold">
                      <p:stCondLst>
                        <p:cond delay="indefinite"/>
                      </p:stCondLst>
                      <p:childTnLst>
                        <p:par>
                          <p:cTn id="49" fill="hold">
                            <p:stCondLst>
                              <p:cond delay="0"/>
                            </p:stCondLst>
                            <p:childTnLst>
                              <p:par>
                                <p:cTn id="50" presetID="8" presetClass="emph" presetSubtype="0" fill="hold" nodeType="clickEffect">
                                  <p:stCondLst>
                                    <p:cond delay="0"/>
                                  </p:stCondLst>
                                  <p:childTnLst>
                                    <p:animRot by="21600000">
                                      <p:cBhvr>
                                        <p:cTn id="51" dur="2000" fill="hold"/>
                                        <p:tgtEl>
                                          <p:spTgt spid="26"/>
                                        </p:tgtEl>
                                        <p:attrNameLst>
                                          <p:attrName>r</p:attrName>
                                        </p:attrNameLst>
                                      </p:cBhvr>
                                    </p:animRo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75"/>
                                        </p:tgtEl>
                                        <p:attrNameLst>
                                          <p:attrName>style.visibility</p:attrName>
                                        </p:attrNameLst>
                                      </p:cBhvr>
                                      <p:to>
                                        <p:strVal val="visible"/>
                                      </p:to>
                                    </p:set>
                                    <p:animEffect transition="in" filter="fade">
                                      <p:cBhvr>
                                        <p:cTn id="56"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74" grpId="0"/>
      <p:bldP spid="75" grpId="0"/>
      <p:bldP spid="77" grpId="0"/>
      <p:bldP spid="7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21"/>
          <p:cNvGraphicFramePr>
            <a:graphicFrameLocks noGrp="1"/>
          </p:cNvGraphicFramePr>
          <p:nvPr>
            <p:extLst>
              <p:ext uri="{D42A27DB-BD31-4B8C-83A1-F6EECF244321}">
                <p14:modId xmlns:p14="http://schemas.microsoft.com/office/powerpoint/2010/main" val="2822003277"/>
              </p:ext>
            </p:extLst>
          </p:nvPr>
        </p:nvGraphicFramePr>
        <p:xfrm>
          <a:off x="266367" y="3339408"/>
          <a:ext cx="4821736" cy="2882287"/>
        </p:xfrm>
        <a:graphic>
          <a:graphicData uri="http://schemas.openxmlformats.org/drawingml/2006/table">
            <a:tbl>
              <a:tblPr firstRow="1" bandRow="1">
                <a:tableStyleId>{5C22544A-7EE6-4342-B048-85BDC9FD1C3A}</a:tableStyleId>
              </a:tblPr>
              <a:tblGrid>
                <a:gridCol w="2410868">
                  <a:extLst>
                    <a:ext uri="{9D8B030D-6E8A-4147-A177-3AD203B41FA5}">
                      <a16:colId xmlns:a16="http://schemas.microsoft.com/office/drawing/2014/main" val="615763476"/>
                    </a:ext>
                  </a:extLst>
                </a:gridCol>
                <a:gridCol w="2410868">
                  <a:extLst>
                    <a:ext uri="{9D8B030D-6E8A-4147-A177-3AD203B41FA5}">
                      <a16:colId xmlns:a16="http://schemas.microsoft.com/office/drawing/2014/main" val="713444903"/>
                    </a:ext>
                  </a:extLst>
                </a:gridCol>
              </a:tblGrid>
              <a:tr h="959588">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8679953"/>
                  </a:ext>
                </a:extLst>
              </a:tr>
              <a:tr h="959588">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9350070"/>
                  </a:ext>
                </a:extLst>
              </a:tr>
              <a:tr h="963111">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3867994"/>
                  </a:ext>
                </a:extLst>
              </a:tr>
            </a:tbl>
          </a:graphicData>
        </a:graphic>
      </p:graphicFrame>
      <p:sp>
        <p:nvSpPr>
          <p:cNvPr id="31" name="Rectangle 30"/>
          <p:cNvSpPr/>
          <p:nvPr/>
        </p:nvSpPr>
        <p:spPr>
          <a:xfrm>
            <a:off x="920339" y="2854645"/>
            <a:ext cx="1766295" cy="461665"/>
          </a:xfrm>
          <a:prstGeom prst="rect">
            <a:avLst/>
          </a:prstGeom>
          <a:noFill/>
        </p:spPr>
        <p:txBody>
          <a:bodyPr wrap="square" lIns="91440" tIns="45720" rIns="91440" bIns="45720">
            <a:spAutoFit/>
          </a:bodyPr>
          <a:lstStyle/>
          <a:p>
            <a:pPr algn="ctr"/>
            <a:r>
              <a:rPr lang="en-US" sz="2400" b="1" dirty="0" err="1">
                <a:ln w="22225">
                  <a:solidFill>
                    <a:schemeClr val="accent2"/>
                  </a:solidFill>
                  <a:prstDash val="solid"/>
                </a:ln>
                <a:solidFill>
                  <a:schemeClr val="accent2">
                    <a:lumMod val="40000"/>
                    <a:lumOff val="60000"/>
                  </a:schemeClr>
                </a:solidFill>
                <a:latin typeface="Century Gothic" panose="020B0502020202020204" pitchFamily="34" charset="0"/>
              </a:rPr>
              <a:t>Léa</a:t>
            </a:r>
            <a:r>
              <a:rPr lang="en-US" sz="2400" b="1" dirty="0">
                <a:ln w="22225">
                  <a:solidFill>
                    <a:schemeClr val="accent2"/>
                  </a:solidFill>
                  <a:prstDash val="solid"/>
                </a:ln>
                <a:solidFill>
                  <a:schemeClr val="accent2">
                    <a:lumMod val="40000"/>
                    <a:lumOff val="60000"/>
                  </a:schemeClr>
                </a:solidFill>
                <a:latin typeface="Century Gothic" panose="020B0502020202020204" pitchFamily="34" charset="0"/>
              </a:rPr>
              <a:t> (I…)</a:t>
            </a:r>
            <a:endParaRPr lang="en-US" sz="24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33" name="Rectangle 32"/>
          <p:cNvSpPr/>
          <p:nvPr/>
        </p:nvSpPr>
        <p:spPr>
          <a:xfrm>
            <a:off x="3073647" y="2888299"/>
            <a:ext cx="2682336" cy="461665"/>
          </a:xfrm>
          <a:prstGeom prst="rect">
            <a:avLst/>
          </a:prstGeom>
          <a:noFill/>
        </p:spPr>
        <p:txBody>
          <a:bodyPr wrap="square" lIns="91440" tIns="45720" rIns="91440" bIns="45720">
            <a:spAutoFit/>
          </a:bodyPr>
          <a:lstStyle/>
          <a:p>
            <a:pPr algn="ctr"/>
            <a:r>
              <a:rPr lang="en-US" sz="2400" b="1" dirty="0">
                <a:ln w="22225">
                  <a:solidFill>
                    <a:schemeClr val="accent2"/>
                  </a:solidFill>
                  <a:prstDash val="solid"/>
                </a:ln>
                <a:solidFill>
                  <a:schemeClr val="accent2">
                    <a:lumMod val="40000"/>
                    <a:lumOff val="60000"/>
                  </a:schemeClr>
                </a:solidFill>
                <a:latin typeface="Century Gothic" panose="020B0502020202020204" pitchFamily="34" charset="0"/>
              </a:rPr>
              <a:t>Amir (he…)</a:t>
            </a:r>
            <a:endParaRPr lang="en-US" sz="24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2185" y="5578920"/>
            <a:ext cx="1147064" cy="546767"/>
          </a:xfrm>
          <a:prstGeom prst="rect">
            <a:avLst/>
          </a:prstGeom>
        </p:spPr>
      </p:pic>
      <p:pic>
        <p:nvPicPr>
          <p:cNvPr id="11" name="Picture 10"/>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454187" y="4246810"/>
            <a:ext cx="315119" cy="879355"/>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58467" y="5359966"/>
            <a:ext cx="1090241" cy="765721"/>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28950" y="3373062"/>
            <a:ext cx="610592" cy="911331"/>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7868" y="3349964"/>
            <a:ext cx="709921" cy="873748"/>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03872" y="4355507"/>
            <a:ext cx="435670" cy="850088"/>
          </a:xfrm>
          <a:prstGeom prst="rect">
            <a:avLst/>
          </a:prstGeom>
        </p:spPr>
      </p:pic>
      <p:sp>
        <p:nvSpPr>
          <p:cNvPr id="25" name="Title 3">
            <a:extLst>
              <a:ext uri="{FF2B5EF4-FFF2-40B4-BE49-F238E27FC236}">
                <a16:creationId xmlns:a16="http://schemas.microsoft.com/office/drawing/2014/main" id="{4A70244E-4AC8-4B52-82F9-557CBE91B78E}"/>
              </a:ext>
            </a:extLst>
          </p:cNvPr>
          <p:cNvSpPr>
            <a:spLocks noGrp="1"/>
          </p:cNvSpPr>
          <p:nvPr>
            <p:ph type="title"/>
          </p:nvPr>
        </p:nvSpPr>
        <p:spPr>
          <a:xfrm>
            <a:off x="0" y="213557"/>
            <a:ext cx="4320540" cy="647577"/>
          </a:xfrm>
        </p:spPr>
        <p:txBody>
          <a:bodyPr>
            <a:normAutofit/>
          </a:bodyPr>
          <a:lstStyle/>
          <a:p>
            <a:r>
              <a:rPr lang="en-GB" sz="3600" b="1" dirty="0">
                <a:solidFill>
                  <a:schemeClr val="bg1"/>
                </a:solidFill>
              </a:rPr>
              <a:t>Je </a:t>
            </a:r>
            <a:r>
              <a:rPr lang="en-GB" sz="3600" b="1" dirty="0" err="1">
                <a:solidFill>
                  <a:schemeClr val="bg1"/>
                </a:solidFill>
              </a:rPr>
              <a:t>ou</a:t>
            </a:r>
            <a:r>
              <a:rPr lang="en-GB" sz="3600" b="1" dirty="0">
                <a:solidFill>
                  <a:schemeClr val="bg1"/>
                </a:solidFill>
              </a:rPr>
              <a:t> il ? (1/2)</a:t>
            </a:r>
          </a:p>
        </p:txBody>
      </p:sp>
      <p:sp>
        <p:nvSpPr>
          <p:cNvPr id="26" name="Rounded Rectangle 46">
            <a:extLst>
              <a:ext uri="{FF2B5EF4-FFF2-40B4-BE49-F238E27FC236}">
                <a16:creationId xmlns:a16="http://schemas.microsoft.com/office/drawing/2014/main" id="{AD1ADC50-4A63-4913-8E8F-06DE45C83924}"/>
              </a:ext>
            </a:extLst>
          </p:cNvPr>
          <p:cNvSpPr/>
          <p:nvPr/>
        </p:nvSpPr>
        <p:spPr>
          <a:xfrm>
            <a:off x="10639168" y="249870"/>
            <a:ext cx="1270752"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7" name="Picture 26" descr="A close up of a logo&#10;&#10;Description automatically generated">
            <a:extLst>
              <a:ext uri="{FF2B5EF4-FFF2-40B4-BE49-F238E27FC236}">
                <a16:creationId xmlns:a16="http://schemas.microsoft.com/office/drawing/2014/main" id="{27FE4CA1-15B3-46DA-8A65-EA24C647CDE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125" y="2324936"/>
            <a:ext cx="1010060" cy="1010060"/>
          </a:xfrm>
          <a:prstGeom prst="rect">
            <a:avLst/>
          </a:prstGeom>
        </p:spPr>
      </p:pic>
      <p:pic>
        <p:nvPicPr>
          <p:cNvPr id="8" name="Picture 7" descr="A picture containing doll, shirt&#10;&#10;Description automatically generated">
            <a:extLst>
              <a:ext uri="{FF2B5EF4-FFF2-40B4-BE49-F238E27FC236}">
                <a16:creationId xmlns:a16="http://schemas.microsoft.com/office/drawing/2014/main" id="{FF961BFC-599A-41DB-8234-2D7E0FEBF08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33813" y="2112765"/>
            <a:ext cx="1201339" cy="1201339"/>
          </a:xfrm>
          <a:prstGeom prst="rect">
            <a:avLst/>
          </a:prstGeom>
        </p:spPr>
      </p:pic>
      <p:sp>
        <p:nvSpPr>
          <p:cNvPr id="28" name="TextBox 27">
            <a:extLst>
              <a:ext uri="{FF2B5EF4-FFF2-40B4-BE49-F238E27FC236}">
                <a16:creationId xmlns:a16="http://schemas.microsoft.com/office/drawing/2014/main" id="{08DD3B13-11A8-4E24-91D8-13A23653A59A}"/>
              </a:ext>
            </a:extLst>
          </p:cNvPr>
          <p:cNvSpPr txBox="1"/>
          <p:nvPr/>
        </p:nvSpPr>
        <p:spPr>
          <a:xfrm>
            <a:off x="149937" y="1257693"/>
            <a:ext cx="5847420" cy="1200329"/>
          </a:xfrm>
          <a:prstGeom prst="rect">
            <a:avLst/>
          </a:prstGeom>
          <a:noFill/>
        </p:spPr>
        <p:txBody>
          <a:bodyPr wrap="square" rtlCol="0">
            <a:spAutoFit/>
          </a:bodyPr>
          <a:lstStyle/>
          <a:p>
            <a:r>
              <a:rPr lang="en-GB" sz="2400" dirty="0">
                <a:solidFill>
                  <a:srgbClr val="0055A4"/>
                </a:solidFill>
                <a:latin typeface="Century Gothic" panose="020B0502020202020204" pitchFamily="34" charset="0"/>
              </a:rPr>
              <a:t>You play </a:t>
            </a:r>
            <a:r>
              <a:rPr lang="en-GB" sz="2400" dirty="0" err="1">
                <a:solidFill>
                  <a:srgbClr val="0055A4"/>
                </a:solidFill>
                <a:latin typeface="Century Gothic" panose="020B0502020202020204" pitchFamily="34" charset="0"/>
              </a:rPr>
              <a:t>Léa</a:t>
            </a:r>
            <a:r>
              <a:rPr lang="en-GB" sz="2400" dirty="0">
                <a:solidFill>
                  <a:srgbClr val="0055A4"/>
                </a:solidFill>
                <a:latin typeface="Century Gothic" panose="020B0502020202020204" pitchFamily="34" charset="0"/>
              </a:rPr>
              <a:t>. Tell your partner what </a:t>
            </a:r>
            <a:r>
              <a:rPr lang="en-GB" sz="2400" b="1" i="1" dirty="0">
                <a:solidFill>
                  <a:srgbClr val="0055A4"/>
                </a:solidFill>
                <a:latin typeface="Century Gothic" panose="020B0502020202020204" pitchFamily="34" charset="0"/>
              </a:rPr>
              <a:t>you</a:t>
            </a:r>
            <a:r>
              <a:rPr lang="en-GB" sz="2400" dirty="0">
                <a:solidFill>
                  <a:srgbClr val="0055A4"/>
                </a:solidFill>
                <a:latin typeface="Century Gothic" panose="020B0502020202020204" pitchFamily="34" charset="0"/>
              </a:rPr>
              <a:t> have, and what </a:t>
            </a:r>
            <a:r>
              <a:rPr lang="en-GB" sz="2000" b="1" i="1" dirty="0">
                <a:solidFill>
                  <a:srgbClr val="0055A4"/>
                </a:solidFill>
                <a:latin typeface="Century Gothic" panose="020B0502020202020204" pitchFamily="34" charset="0"/>
              </a:rPr>
              <a:t>Amir</a:t>
            </a:r>
            <a:r>
              <a:rPr lang="en-GB" sz="2400" b="1" i="1" dirty="0">
                <a:solidFill>
                  <a:srgbClr val="0055A4"/>
                </a:solidFill>
                <a:latin typeface="Century Gothic" panose="020B0502020202020204" pitchFamily="34" charset="0"/>
              </a:rPr>
              <a:t> </a:t>
            </a:r>
            <a:r>
              <a:rPr lang="en-GB" sz="2400" dirty="0">
                <a:solidFill>
                  <a:srgbClr val="0055A4"/>
                </a:solidFill>
                <a:latin typeface="Century Gothic" panose="020B0502020202020204" pitchFamily="34" charset="0"/>
              </a:rPr>
              <a:t>has.</a:t>
            </a:r>
          </a:p>
          <a:p>
            <a:r>
              <a:rPr lang="en-GB" sz="2400" dirty="0">
                <a:solidFill>
                  <a:srgbClr val="0055A4"/>
                </a:solidFill>
                <a:latin typeface="Century Gothic" panose="020B0502020202020204" pitchFamily="34" charset="0"/>
              </a:rPr>
              <a:t>Use </a:t>
            </a:r>
            <a:r>
              <a:rPr lang="en-GB" sz="2400" b="1" i="1" dirty="0">
                <a:solidFill>
                  <a:srgbClr val="0055A4"/>
                </a:solidFill>
                <a:latin typeface="Century Gothic" panose="020B0502020202020204" pitchFamily="34" charset="0"/>
              </a:rPr>
              <a:t>il</a:t>
            </a:r>
            <a:r>
              <a:rPr lang="en-GB" sz="2400" dirty="0">
                <a:solidFill>
                  <a:srgbClr val="0055A4"/>
                </a:solidFill>
                <a:latin typeface="Century Gothic" panose="020B0502020202020204" pitchFamily="34" charset="0"/>
              </a:rPr>
              <a:t> (he) to talk about Amir.</a:t>
            </a:r>
          </a:p>
        </p:txBody>
      </p:sp>
      <p:sp>
        <p:nvSpPr>
          <p:cNvPr id="3" name="TextBox 2">
            <a:extLst>
              <a:ext uri="{FF2B5EF4-FFF2-40B4-BE49-F238E27FC236}">
                <a16:creationId xmlns:a16="http://schemas.microsoft.com/office/drawing/2014/main" id="{772DD1FF-CAAE-4DE5-B0C5-9BF4AFA45FF9}"/>
              </a:ext>
            </a:extLst>
          </p:cNvPr>
          <p:cNvSpPr txBox="1"/>
          <p:nvPr/>
        </p:nvSpPr>
        <p:spPr>
          <a:xfrm>
            <a:off x="149936" y="818992"/>
            <a:ext cx="4503420" cy="523220"/>
          </a:xfrm>
          <a:prstGeom prst="rect">
            <a:avLst/>
          </a:prstGeom>
          <a:noFill/>
        </p:spPr>
        <p:txBody>
          <a:bodyPr wrap="square" rtlCol="0">
            <a:spAutoFit/>
          </a:bodyPr>
          <a:lstStyle/>
          <a:p>
            <a:r>
              <a:rPr lang="en-GB" sz="2800" b="1" dirty="0" err="1">
                <a:solidFill>
                  <a:srgbClr val="0055A4"/>
                </a:solidFill>
              </a:rPr>
              <a:t>Partenaire</a:t>
            </a:r>
            <a:r>
              <a:rPr lang="en-GB" sz="2800" b="1" dirty="0">
                <a:solidFill>
                  <a:srgbClr val="0055A4"/>
                </a:solidFill>
              </a:rPr>
              <a:t> A</a:t>
            </a:r>
          </a:p>
        </p:txBody>
      </p:sp>
      <p:sp>
        <p:nvSpPr>
          <p:cNvPr id="21" name="TextBox 20">
            <a:extLst>
              <a:ext uri="{FF2B5EF4-FFF2-40B4-BE49-F238E27FC236}">
                <a16:creationId xmlns:a16="http://schemas.microsoft.com/office/drawing/2014/main" id="{C010101F-F8A4-47D3-BD5D-DC130CB8F181}"/>
              </a:ext>
            </a:extLst>
          </p:cNvPr>
          <p:cNvSpPr txBox="1"/>
          <p:nvPr/>
        </p:nvSpPr>
        <p:spPr>
          <a:xfrm>
            <a:off x="6556314" y="808611"/>
            <a:ext cx="4503420" cy="523220"/>
          </a:xfrm>
          <a:prstGeom prst="rect">
            <a:avLst/>
          </a:prstGeom>
          <a:noFill/>
        </p:spPr>
        <p:txBody>
          <a:bodyPr wrap="square" rtlCol="0">
            <a:spAutoFit/>
          </a:bodyPr>
          <a:lstStyle/>
          <a:p>
            <a:r>
              <a:rPr lang="en-GB" sz="2800" b="1" dirty="0" err="1">
                <a:solidFill>
                  <a:srgbClr val="0055A4"/>
                </a:solidFill>
              </a:rPr>
              <a:t>Partenaire</a:t>
            </a:r>
            <a:r>
              <a:rPr lang="en-GB" sz="2800" b="1" dirty="0">
                <a:solidFill>
                  <a:srgbClr val="0055A4"/>
                </a:solidFill>
              </a:rPr>
              <a:t> B</a:t>
            </a:r>
          </a:p>
        </p:txBody>
      </p:sp>
      <p:sp>
        <p:nvSpPr>
          <p:cNvPr id="24" name="TextBox 23">
            <a:extLst>
              <a:ext uri="{FF2B5EF4-FFF2-40B4-BE49-F238E27FC236}">
                <a16:creationId xmlns:a16="http://schemas.microsoft.com/office/drawing/2014/main" id="{1ADA9DD0-66DB-442A-8DA0-A188182AAF9C}"/>
              </a:ext>
            </a:extLst>
          </p:cNvPr>
          <p:cNvSpPr txBox="1"/>
          <p:nvPr/>
        </p:nvSpPr>
        <p:spPr>
          <a:xfrm>
            <a:off x="6556314" y="1257693"/>
            <a:ext cx="5847420" cy="830997"/>
          </a:xfrm>
          <a:prstGeom prst="rect">
            <a:avLst/>
          </a:prstGeom>
          <a:noFill/>
        </p:spPr>
        <p:txBody>
          <a:bodyPr wrap="square" rtlCol="0">
            <a:spAutoFit/>
          </a:bodyPr>
          <a:lstStyle/>
          <a:p>
            <a:r>
              <a:rPr lang="en-GB" sz="2400" dirty="0">
                <a:solidFill>
                  <a:srgbClr val="0055A4"/>
                </a:solidFill>
                <a:latin typeface="Century Gothic" panose="020B0502020202020204" pitchFamily="34" charset="0"/>
              </a:rPr>
              <a:t>Turn away. Listen and write the items that each person has.</a:t>
            </a:r>
          </a:p>
        </p:txBody>
      </p:sp>
      <p:sp>
        <p:nvSpPr>
          <p:cNvPr id="29" name="Rectangle 28">
            <a:extLst>
              <a:ext uri="{FF2B5EF4-FFF2-40B4-BE49-F238E27FC236}">
                <a16:creationId xmlns:a16="http://schemas.microsoft.com/office/drawing/2014/main" id="{19BE913D-0518-438D-BAE7-A6A386728B78}"/>
              </a:ext>
            </a:extLst>
          </p:cNvPr>
          <p:cNvSpPr/>
          <p:nvPr/>
        </p:nvSpPr>
        <p:spPr>
          <a:xfrm>
            <a:off x="7356356" y="2814849"/>
            <a:ext cx="1766295" cy="461665"/>
          </a:xfrm>
          <a:prstGeom prst="rect">
            <a:avLst/>
          </a:prstGeom>
          <a:noFill/>
        </p:spPr>
        <p:txBody>
          <a:bodyPr wrap="square" lIns="91440" tIns="45720" rIns="91440" bIns="45720">
            <a:spAutoFit/>
          </a:bodyPr>
          <a:lstStyle/>
          <a:p>
            <a:pPr algn="ctr"/>
            <a:r>
              <a:rPr lang="en-US" sz="2400" b="1" dirty="0" err="1">
                <a:ln w="22225">
                  <a:solidFill>
                    <a:schemeClr val="accent2"/>
                  </a:solidFill>
                  <a:prstDash val="solid"/>
                </a:ln>
                <a:solidFill>
                  <a:schemeClr val="accent2">
                    <a:lumMod val="40000"/>
                    <a:lumOff val="60000"/>
                  </a:schemeClr>
                </a:solidFill>
                <a:latin typeface="Century Gothic" panose="020B0502020202020204" pitchFamily="34" charset="0"/>
              </a:rPr>
              <a:t>Léa</a:t>
            </a:r>
            <a:r>
              <a:rPr lang="en-US" sz="2400" b="1" dirty="0">
                <a:ln w="22225">
                  <a:solidFill>
                    <a:schemeClr val="accent2"/>
                  </a:solidFill>
                  <a:prstDash val="solid"/>
                </a:ln>
                <a:solidFill>
                  <a:schemeClr val="accent2">
                    <a:lumMod val="40000"/>
                    <a:lumOff val="60000"/>
                  </a:schemeClr>
                </a:solidFill>
                <a:latin typeface="Century Gothic" panose="020B0502020202020204" pitchFamily="34" charset="0"/>
              </a:rPr>
              <a:t> (I…)</a:t>
            </a:r>
            <a:endParaRPr lang="en-US" sz="24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30" name="Rectangle 29">
            <a:extLst>
              <a:ext uri="{FF2B5EF4-FFF2-40B4-BE49-F238E27FC236}">
                <a16:creationId xmlns:a16="http://schemas.microsoft.com/office/drawing/2014/main" id="{BB0275C0-BB5A-4F8C-BE0F-31899CC67D58}"/>
              </a:ext>
            </a:extLst>
          </p:cNvPr>
          <p:cNvSpPr/>
          <p:nvPr/>
        </p:nvSpPr>
        <p:spPr>
          <a:xfrm>
            <a:off x="9509664" y="2848503"/>
            <a:ext cx="2682336" cy="461665"/>
          </a:xfrm>
          <a:prstGeom prst="rect">
            <a:avLst/>
          </a:prstGeom>
          <a:noFill/>
        </p:spPr>
        <p:txBody>
          <a:bodyPr wrap="square" lIns="91440" tIns="45720" rIns="91440" bIns="45720">
            <a:spAutoFit/>
          </a:bodyPr>
          <a:lstStyle/>
          <a:p>
            <a:pPr algn="ctr"/>
            <a:r>
              <a:rPr lang="en-US" sz="2400" b="1" dirty="0">
                <a:ln w="22225">
                  <a:solidFill>
                    <a:schemeClr val="accent2"/>
                  </a:solidFill>
                  <a:prstDash val="solid"/>
                </a:ln>
                <a:solidFill>
                  <a:schemeClr val="accent2">
                    <a:lumMod val="40000"/>
                    <a:lumOff val="60000"/>
                  </a:schemeClr>
                </a:solidFill>
                <a:latin typeface="Century Gothic" panose="020B0502020202020204" pitchFamily="34" charset="0"/>
              </a:rPr>
              <a:t>Amir (he…)</a:t>
            </a:r>
            <a:endParaRPr lang="en-US" sz="24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pic>
        <p:nvPicPr>
          <p:cNvPr id="32" name="Picture 31" descr="A close up of a logo&#10;&#10;Description automatically generated">
            <a:extLst>
              <a:ext uri="{FF2B5EF4-FFF2-40B4-BE49-F238E27FC236}">
                <a16:creationId xmlns:a16="http://schemas.microsoft.com/office/drawing/2014/main" id="{D5B22E83-4FA3-48CE-8FAA-606CC46D70C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28142" y="2285140"/>
            <a:ext cx="1010060" cy="1010060"/>
          </a:xfrm>
          <a:prstGeom prst="rect">
            <a:avLst/>
          </a:prstGeom>
        </p:spPr>
      </p:pic>
      <p:pic>
        <p:nvPicPr>
          <p:cNvPr id="34" name="Picture 33" descr="A picture containing doll, shirt&#10;&#10;Description automatically generated">
            <a:extLst>
              <a:ext uri="{FF2B5EF4-FFF2-40B4-BE49-F238E27FC236}">
                <a16:creationId xmlns:a16="http://schemas.microsoft.com/office/drawing/2014/main" id="{0A75607D-4BDC-4694-9B71-A4FEE16C441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69830" y="2072969"/>
            <a:ext cx="1201339" cy="1201339"/>
          </a:xfrm>
          <a:prstGeom prst="rect">
            <a:avLst/>
          </a:prstGeom>
        </p:spPr>
      </p:pic>
      <p:cxnSp>
        <p:nvCxnSpPr>
          <p:cNvPr id="5" name="Straight Connector 4">
            <a:extLst>
              <a:ext uri="{FF2B5EF4-FFF2-40B4-BE49-F238E27FC236}">
                <a16:creationId xmlns:a16="http://schemas.microsoft.com/office/drawing/2014/main" id="{F9E9B9E6-6274-4036-A8BA-4B49DBA33A1A}"/>
              </a:ext>
            </a:extLst>
          </p:cNvPr>
          <p:cNvCxnSpPr/>
          <p:nvPr/>
        </p:nvCxnSpPr>
        <p:spPr>
          <a:xfrm>
            <a:off x="8969830" y="3274308"/>
            <a:ext cx="0" cy="2851379"/>
          </a:xfrm>
          <a:prstGeom prst="line">
            <a:avLst/>
          </a:prstGeom>
          <a:ln>
            <a:solidFill>
              <a:srgbClr val="0055A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373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par>
                                <p:cTn id="35" presetID="10"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21"/>
          <p:cNvGraphicFramePr>
            <a:graphicFrameLocks noGrp="1"/>
          </p:cNvGraphicFramePr>
          <p:nvPr>
            <p:extLst>
              <p:ext uri="{D42A27DB-BD31-4B8C-83A1-F6EECF244321}">
                <p14:modId xmlns:p14="http://schemas.microsoft.com/office/powerpoint/2010/main" val="2473728425"/>
              </p:ext>
            </p:extLst>
          </p:nvPr>
        </p:nvGraphicFramePr>
        <p:xfrm>
          <a:off x="6653619" y="3413546"/>
          <a:ext cx="4821736" cy="2882287"/>
        </p:xfrm>
        <a:graphic>
          <a:graphicData uri="http://schemas.openxmlformats.org/drawingml/2006/table">
            <a:tbl>
              <a:tblPr firstRow="1" bandRow="1">
                <a:tableStyleId>{5C22544A-7EE6-4342-B048-85BDC9FD1C3A}</a:tableStyleId>
              </a:tblPr>
              <a:tblGrid>
                <a:gridCol w="2410868">
                  <a:extLst>
                    <a:ext uri="{9D8B030D-6E8A-4147-A177-3AD203B41FA5}">
                      <a16:colId xmlns:a16="http://schemas.microsoft.com/office/drawing/2014/main" val="615763476"/>
                    </a:ext>
                  </a:extLst>
                </a:gridCol>
                <a:gridCol w="2410868">
                  <a:extLst>
                    <a:ext uri="{9D8B030D-6E8A-4147-A177-3AD203B41FA5}">
                      <a16:colId xmlns:a16="http://schemas.microsoft.com/office/drawing/2014/main" val="713444903"/>
                    </a:ext>
                  </a:extLst>
                </a:gridCol>
              </a:tblGrid>
              <a:tr h="959588">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8679953"/>
                  </a:ext>
                </a:extLst>
              </a:tr>
              <a:tr h="959588">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9350070"/>
                  </a:ext>
                </a:extLst>
              </a:tr>
              <a:tr h="963111">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3867994"/>
                  </a:ext>
                </a:extLst>
              </a:tr>
            </a:tbl>
          </a:graphicData>
        </a:graphic>
      </p:graphicFrame>
      <p:sp>
        <p:nvSpPr>
          <p:cNvPr id="31" name="Rectangle 30"/>
          <p:cNvSpPr/>
          <p:nvPr/>
        </p:nvSpPr>
        <p:spPr>
          <a:xfrm>
            <a:off x="9806460" y="2957701"/>
            <a:ext cx="2103460" cy="461665"/>
          </a:xfrm>
          <a:prstGeom prst="rect">
            <a:avLst/>
          </a:prstGeom>
          <a:noFill/>
        </p:spPr>
        <p:txBody>
          <a:bodyPr wrap="square" lIns="91440" tIns="45720" rIns="91440" bIns="45720">
            <a:spAutoFit/>
          </a:bodyPr>
          <a:lstStyle/>
          <a:p>
            <a:pPr algn="ctr"/>
            <a:r>
              <a:rPr lang="en-US" sz="2400" b="1" dirty="0" err="1">
                <a:ln w="22225">
                  <a:solidFill>
                    <a:schemeClr val="accent2"/>
                  </a:solidFill>
                  <a:prstDash val="solid"/>
                </a:ln>
                <a:solidFill>
                  <a:schemeClr val="accent2">
                    <a:lumMod val="40000"/>
                    <a:lumOff val="60000"/>
                  </a:schemeClr>
                </a:solidFill>
                <a:latin typeface="Century Gothic" panose="020B0502020202020204" pitchFamily="34" charset="0"/>
              </a:rPr>
              <a:t>Léa</a:t>
            </a:r>
            <a:r>
              <a:rPr lang="en-US" sz="2400" b="1" dirty="0">
                <a:ln w="22225">
                  <a:solidFill>
                    <a:schemeClr val="accent2"/>
                  </a:solidFill>
                  <a:prstDash val="solid"/>
                </a:ln>
                <a:solidFill>
                  <a:schemeClr val="accent2">
                    <a:lumMod val="40000"/>
                    <a:lumOff val="60000"/>
                  </a:schemeClr>
                </a:solidFill>
                <a:latin typeface="Century Gothic" panose="020B0502020202020204" pitchFamily="34" charset="0"/>
              </a:rPr>
              <a:t> (She…)</a:t>
            </a:r>
            <a:endParaRPr lang="en-US" sz="24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33" name="Rectangle 32"/>
          <p:cNvSpPr/>
          <p:nvPr/>
        </p:nvSpPr>
        <p:spPr>
          <a:xfrm>
            <a:off x="7057269" y="2983688"/>
            <a:ext cx="2682336" cy="461665"/>
          </a:xfrm>
          <a:prstGeom prst="rect">
            <a:avLst/>
          </a:prstGeom>
          <a:noFill/>
        </p:spPr>
        <p:txBody>
          <a:bodyPr wrap="square" lIns="91440" tIns="45720" rIns="91440" bIns="45720">
            <a:spAutoFit/>
          </a:bodyPr>
          <a:lstStyle/>
          <a:p>
            <a:pPr algn="ctr"/>
            <a:r>
              <a:rPr lang="en-US" sz="2400" b="1" dirty="0">
                <a:ln w="22225">
                  <a:solidFill>
                    <a:schemeClr val="accent2"/>
                  </a:solidFill>
                  <a:prstDash val="solid"/>
                </a:ln>
                <a:solidFill>
                  <a:schemeClr val="accent2">
                    <a:lumMod val="40000"/>
                    <a:lumOff val="60000"/>
                  </a:schemeClr>
                </a:solidFill>
                <a:latin typeface="Century Gothic" panose="020B0502020202020204" pitchFamily="34" charset="0"/>
              </a:rPr>
              <a:t>Amir (I…)</a:t>
            </a:r>
            <a:endParaRPr lang="en-US" sz="24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25" name="Title 3">
            <a:extLst>
              <a:ext uri="{FF2B5EF4-FFF2-40B4-BE49-F238E27FC236}">
                <a16:creationId xmlns:a16="http://schemas.microsoft.com/office/drawing/2014/main" id="{4A70244E-4AC8-4B52-82F9-557CBE91B78E}"/>
              </a:ext>
            </a:extLst>
          </p:cNvPr>
          <p:cNvSpPr>
            <a:spLocks noGrp="1"/>
          </p:cNvSpPr>
          <p:nvPr>
            <p:ph type="title"/>
          </p:nvPr>
        </p:nvSpPr>
        <p:spPr>
          <a:xfrm>
            <a:off x="0" y="213557"/>
            <a:ext cx="4320540" cy="647577"/>
          </a:xfrm>
        </p:spPr>
        <p:txBody>
          <a:bodyPr>
            <a:normAutofit/>
          </a:bodyPr>
          <a:lstStyle/>
          <a:p>
            <a:r>
              <a:rPr lang="en-GB" sz="3600" b="1" dirty="0">
                <a:solidFill>
                  <a:schemeClr val="bg1"/>
                </a:solidFill>
              </a:rPr>
              <a:t>Je </a:t>
            </a:r>
            <a:r>
              <a:rPr lang="en-GB" sz="3600" b="1" dirty="0" err="1">
                <a:solidFill>
                  <a:schemeClr val="bg1"/>
                </a:solidFill>
              </a:rPr>
              <a:t>ou</a:t>
            </a:r>
            <a:r>
              <a:rPr lang="en-GB" sz="3600" b="1" dirty="0">
                <a:solidFill>
                  <a:schemeClr val="bg1"/>
                </a:solidFill>
              </a:rPr>
              <a:t> </a:t>
            </a:r>
            <a:r>
              <a:rPr lang="en-GB" sz="3600" b="1" dirty="0" err="1">
                <a:solidFill>
                  <a:schemeClr val="bg1"/>
                </a:solidFill>
              </a:rPr>
              <a:t>elle</a:t>
            </a:r>
            <a:r>
              <a:rPr lang="en-GB" sz="3600" b="1" dirty="0">
                <a:solidFill>
                  <a:schemeClr val="bg1"/>
                </a:solidFill>
              </a:rPr>
              <a:t> ? (2/2)</a:t>
            </a:r>
          </a:p>
        </p:txBody>
      </p:sp>
      <p:sp>
        <p:nvSpPr>
          <p:cNvPr id="26" name="Rounded Rectangle 46">
            <a:extLst>
              <a:ext uri="{FF2B5EF4-FFF2-40B4-BE49-F238E27FC236}">
                <a16:creationId xmlns:a16="http://schemas.microsoft.com/office/drawing/2014/main" id="{AD1ADC50-4A63-4913-8E8F-06DE45C83924}"/>
              </a:ext>
            </a:extLst>
          </p:cNvPr>
          <p:cNvSpPr/>
          <p:nvPr/>
        </p:nvSpPr>
        <p:spPr>
          <a:xfrm>
            <a:off x="10639168" y="249870"/>
            <a:ext cx="1270752"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7" name="Picture 26" descr="A close up of a logo&#10;&#10;Description automatically generated">
            <a:extLst>
              <a:ext uri="{FF2B5EF4-FFF2-40B4-BE49-F238E27FC236}">
                <a16:creationId xmlns:a16="http://schemas.microsoft.com/office/drawing/2014/main" id="{27FE4CA1-15B3-46DA-8A65-EA24C647CD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6830" y="2366026"/>
            <a:ext cx="1010060" cy="1010060"/>
          </a:xfrm>
          <a:prstGeom prst="rect">
            <a:avLst/>
          </a:prstGeom>
        </p:spPr>
      </p:pic>
      <p:pic>
        <p:nvPicPr>
          <p:cNvPr id="8" name="Picture 7" descr="A picture containing doll, shirt&#10;&#10;Description automatically generated">
            <a:extLst>
              <a:ext uri="{FF2B5EF4-FFF2-40B4-BE49-F238E27FC236}">
                <a16:creationId xmlns:a16="http://schemas.microsoft.com/office/drawing/2014/main" id="{FF961BFC-599A-41DB-8234-2D7E0FEBF0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0590" y="2212207"/>
            <a:ext cx="1201339" cy="1201339"/>
          </a:xfrm>
          <a:prstGeom prst="rect">
            <a:avLst/>
          </a:prstGeom>
        </p:spPr>
      </p:pic>
      <p:sp>
        <p:nvSpPr>
          <p:cNvPr id="28" name="TextBox 27">
            <a:extLst>
              <a:ext uri="{FF2B5EF4-FFF2-40B4-BE49-F238E27FC236}">
                <a16:creationId xmlns:a16="http://schemas.microsoft.com/office/drawing/2014/main" id="{08DD3B13-11A8-4E24-91D8-13A23653A59A}"/>
              </a:ext>
            </a:extLst>
          </p:cNvPr>
          <p:cNvSpPr txBox="1"/>
          <p:nvPr/>
        </p:nvSpPr>
        <p:spPr>
          <a:xfrm>
            <a:off x="6537189" y="1331831"/>
            <a:ext cx="5847420" cy="1200329"/>
          </a:xfrm>
          <a:prstGeom prst="rect">
            <a:avLst/>
          </a:prstGeom>
          <a:noFill/>
        </p:spPr>
        <p:txBody>
          <a:bodyPr wrap="square" rtlCol="0">
            <a:spAutoFit/>
          </a:bodyPr>
          <a:lstStyle/>
          <a:p>
            <a:r>
              <a:rPr lang="en-GB" sz="2400" dirty="0">
                <a:solidFill>
                  <a:srgbClr val="0055A4"/>
                </a:solidFill>
                <a:latin typeface="Century Gothic" panose="020B0502020202020204" pitchFamily="34" charset="0"/>
              </a:rPr>
              <a:t>You play Amir. Tell your partner what </a:t>
            </a:r>
            <a:r>
              <a:rPr lang="en-GB" sz="2400" b="1" i="1" dirty="0">
                <a:solidFill>
                  <a:srgbClr val="0055A4"/>
                </a:solidFill>
                <a:latin typeface="Century Gothic" panose="020B0502020202020204" pitchFamily="34" charset="0"/>
              </a:rPr>
              <a:t>you</a:t>
            </a:r>
            <a:r>
              <a:rPr lang="en-GB" sz="2400" dirty="0">
                <a:solidFill>
                  <a:srgbClr val="0055A4"/>
                </a:solidFill>
                <a:latin typeface="Century Gothic" panose="020B0502020202020204" pitchFamily="34" charset="0"/>
              </a:rPr>
              <a:t> have, and what </a:t>
            </a:r>
            <a:r>
              <a:rPr lang="en-GB" sz="2000" b="1" i="1" dirty="0" err="1">
                <a:solidFill>
                  <a:srgbClr val="0055A4"/>
                </a:solidFill>
                <a:latin typeface="Century Gothic" panose="020B0502020202020204" pitchFamily="34" charset="0"/>
              </a:rPr>
              <a:t>Léa</a:t>
            </a:r>
            <a:r>
              <a:rPr lang="en-GB" sz="2000" b="1" i="1" dirty="0">
                <a:solidFill>
                  <a:srgbClr val="0055A4"/>
                </a:solidFill>
                <a:latin typeface="Century Gothic" panose="020B0502020202020204" pitchFamily="34" charset="0"/>
              </a:rPr>
              <a:t> </a:t>
            </a:r>
            <a:r>
              <a:rPr lang="en-GB" sz="2400" dirty="0">
                <a:solidFill>
                  <a:srgbClr val="0055A4"/>
                </a:solidFill>
                <a:latin typeface="Century Gothic" panose="020B0502020202020204" pitchFamily="34" charset="0"/>
              </a:rPr>
              <a:t>has.</a:t>
            </a:r>
          </a:p>
          <a:p>
            <a:r>
              <a:rPr lang="en-GB" sz="2400" dirty="0">
                <a:solidFill>
                  <a:srgbClr val="0055A4"/>
                </a:solidFill>
                <a:latin typeface="Century Gothic" panose="020B0502020202020204" pitchFamily="34" charset="0"/>
              </a:rPr>
              <a:t>Use </a:t>
            </a:r>
            <a:r>
              <a:rPr lang="en-GB" sz="2400" b="1" i="1" dirty="0" err="1">
                <a:solidFill>
                  <a:srgbClr val="0055A4"/>
                </a:solidFill>
                <a:latin typeface="Century Gothic" panose="020B0502020202020204" pitchFamily="34" charset="0"/>
              </a:rPr>
              <a:t>elle</a:t>
            </a:r>
            <a:r>
              <a:rPr lang="en-GB" sz="2400" b="1" i="1" dirty="0">
                <a:solidFill>
                  <a:srgbClr val="0055A4"/>
                </a:solidFill>
                <a:latin typeface="Century Gothic" panose="020B0502020202020204" pitchFamily="34" charset="0"/>
              </a:rPr>
              <a:t> </a:t>
            </a:r>
            <a:r>
              <a:rPr lang="en-GB" sz="2400" dirty="0">
                <a:solidFill>
                  <a:srgbClr val="0055A4"/>
                </a:solidFill>
                <a:latin typeface="Century Gothic" panose="020B0502020202020204" pitchFamily="34" charset="0"/>
              </a:rPr>
              <a:t>(she) to talk about </a:t>
            </a:r>
            <a:r>
              <a:rPr lang="en-GB" sz="2400" dirty="0" err="1">
                <a:solidFill>
                  <a:srgbClr val="0055A4"/>
                </a:solidFill>
                <a:latin typeface="Century Gothic" panose="020B0502020202020204" pitchFamily="34" charset="0"/>
              </a:rPr>
              <a:t>Léa</a:t>
            </a:r>
            <a:endParaRPr lang="en-GB" sz="2400" dirty="0">
              <a:solidFill>
                <a:srgbClr val="0055A4"/>
              </a:solidFill>
              <a:latin typeface="Century Gothic" panose="020B0502020202020204" pitchFamily="34" charset="0"/>
            </a:endParaRPr>
          </a:p>
        </p:txBody>
      </p:sp>
      <p:sp>
        <p:nvSpPr>
          <p:cNvPr id="3" name="TextBox 2">
            <a:extLst>
              <a:ext uri="{FF2B5EF4-FFF2-40B4-BE49-F238E27FC236}">
                <a16:creationId xmlns:a16="http://schemas.microsoft.com/office/drawing/2014/main" id="{772DD1FF-CAAE-4DE5-B0C5-9BF4AFA45FF9}"/>
              </a:ext>
            </a:extLst>
          </p:cNvPr>
          <p:cNvSpPr txBox="1"/>
          <p:nvPr/>
        </p:nvSpPr>
        <p:spPr>
          <a:xfrm>
            <a:off x="149936" y="818992"/>
            <a:ext cx="4503420" cy="523220"/>
          </a:xfrm>
          <a:prstGeom prst="rect">
            <a:avLst/>
          </a:prstGeom>
          <a:noFill/>
        </p:spPr>
        <p:txBody>
          <a:bodyPr wrap="square" rtlCol="0">
            <a:spAutoFit/>
          </a:bodyPr>
          <a:lstStyle/>
          <a:p>
            <a:r>
              <a:rPr lang="en-GB" sz="2800" b="1" dirty="0" err="1">
                <a:solidFill>
                  <a:srgbClr val="0055A4"/>
                </a:solidFill>
              </a:rPr>
              <a:t>Partenaire</a:t>
            </a:r>
            <a:r>
              <a:rPr lang="en-GB" sz="2800" b="1" dirty="0">
                <a:solidFill>
                  <a:srgbClr val="0055A4"/>
                </a:solidFill>
              </a:rPr>
              <a:t> A</a:t>
            </a:r>
          </a:p>
        </p:txBody>
      </p:sp>
      <p:sp>
        <p:nvSpPr>
          <p:cNvPr id="21" name="TextBox 20">
            <a:extLst>
              <a:ext uri="{FF2B5EF4-FFF2-40B4-BE49-F238E27FC236}">
                <a16:creationId xmlns:a16="http://schemas.microsoft.com/office/drawing/2014/main" id="{C010101F-F8A4-47D3-BD5D-DC130CB8F181}"/>
              </a:ext>
            </a:extLst>
          </p:cNvPr>
          <p:cNvSpPr txBox="1"/>
          <p:nvPr/>
        </p:nvSpPr>
        <p:spPr>
          <a:xfrm>
            <a:off x="6556314" y="808611"/>
            <a:ext cx="4503420" cy="523220"/>
          </a:xfrm>
          <a:prstGeom prst="rect">
            <a:avLst/>
          </a:prstGeom>
          <a:noFill/>
        </p:spPr>
        <p:txBody>
          <a:bodyPr wrap="square" rtlCol="0">
            <a:spAutoFit/>
          </a:bodyPr>
          <a:lstStyle/>
          <a:p>
            <a:r>
              <a:rPr lang="en-GB" sz="2800" b="1" dirty="0" err="1">
                <a:solidFill>
                  <a:srgbClr val="0055A4"/>
                </a:solidFill>
              </a:rPr>
              <a:t>Partenaire</a:t>
            </a:r>
            <a:r>
              <a:rPr lang="en-GB" sz="2800" b="1" dirty="0">
                <a:solidFill>
                  <a:srgbClr val="0055A4"/>
                </a:solidFill>
              </a:rPr>
              <a:t> B</a:t>
            </a:r>
          </a:p>
        </p:txBody>
      </p:sp>
      <p:sp>
        <p:nvSpPr>
          <p:cNvPr id="24" name="TextBox 23">
            <a:extLst>
              <a:ext uri="{FF2B5EF4-FFF2-40B4-BE49-F238E27FC236}">
                <a16:creationId xmlns:a16="http://schemas.microsoft.com/office/drawing/2014/main" id="{1ADA9DD0-66DB-442A-8DA0-A188182AAF9C}"/>
              </a:ext>
            </a:extLst>
          </p:cNvPr>
          <p:cNvSpPr txBox="1"/>
          <p:nvPr/>
        </p:nvSpPr>
        <p:spPr>
          <a:xfrm>
            <a:off x="149936" y="1331831"/>
            <a:ext cx="5847420" cy="830997"/>
          </a:xfrm>
          <a:prstGeom prst="rect">
            <a:avLst/>
          </a:prstGeom>
          <a:noFill/>
        </p:spPr>
        <p:txBody>
          <a:bodyPr wrap="square" rtlCol="0">
            <a:spAutoFit/>
          </a:bodyPr>
          <a:lstStyle/>
          <a:p>
            <a:r>
              <a:rPr lang="en-GB" sz="2400" dirty="0">
                <a:solidFill>
                  <a:srgbClr val="0055A4"/>
                </a:solidFill>
                <a:latin typeface="Century Gothic" panose="020B0502020202020204" pitchFamily="34" charset="0"/>
              </a:rPr>
              <a:t>Turn away. Listen and write the items that each person has.</a:t>
            </a:r>
          </a:p>
        </p:txBody>
      </p:sp>
      <p:sp>
        <p:nvSpPr>
          <p:cNvPr id="29" name="Rectangle 28">
            <a:extLst>
              <a:ext uri="{FF2B5EF4-FFF2-40B4-BE49-F238E27FC236}">
                <a16:creationId xmlns:a16="http://schemas.microsoft.com/office/drawing/2014/main" id="{19BE913D-0518-438D-BAE7-A6A386728B78}"/>
              </a:ext>
            </a:extLst>
          </p:cNvPr>
          <p:cNvSpPr/>
          <p:nvPr/>
        </p:nvSpPr>
        <p:spPr>
          <a:xfrm>
            <a:off x="949978" y="2888987"/>
            <a:ext cx="1766295" cy="461665"/>
          </a:xfrm>
          <a:prstGeom prst="rect">
            <a:avLst/>
          </a:prstGeom>
          <a:noFill/>
        </p:spPr>
        <p:txBody>
          <a:bodyPr wrap="square" lIns="91440" tIns="45720" rIns="91440" bIns="45720">
            <a:spAutoFit/>
          </a:bodyPr>
          <a:lstStyle/>
          <a:p>
            <a:pPr algn="ctr"/>
            <a:r>
              <a:rPr lang="en-US" sz="2400" b="1" dirty="0">
                <a:ln w="22225">
                  <a:solidFill>
                    <a:schemeClr val="accent2"/>
                  </a:solidFill>
                  <a:prstDash val="solid"/>
                </a:ln>
                <a:solidFill>
                  <a:schemeClr val="accent2">
                    <a:lumMod val="40000"/>
                    <a:lumOff val="60000"/>
                  </a:schemeClr>
                </a:solidFill>
                <a:latin typeface="Century Gothic" panose="020B0502020202020204" pitchFamily="34" charset="0"/>
              </a:rPr>
              <a:t>Amir (I…)</a:t>
            </a:r>
            <a:endParaRPr lang="en-US" sz="24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30" name="Rectangle 29">
            <a:extLst>
              <a:ext uri="{FF2B5EF4-FFF2-40B4-BE49-F238E27FC236}">
                <a16:creationId xmlns:a16="http://schemas.microsoft.com/office/drawing/2014/main" id="{BB0275C0-BB5A-4F8C-BE0F-31899CC67D58}"/>
              </a:ext>
            </a:extLst>
          </p:cNvPr>
          <p:cNvSpPr/>
          <p:nvPr/>
        </p:nvSpPr>
        <p:spPr>
          <a:xfrm>
            <a:off x="3103286" y="2922641"/>
            <a:ext cx="2682336" cy="461665"/>
          </a:xfrm>
          <a:prstGeom prst="rect">
            <a:avLst/>
          </a:prstGeom>
          <a:noFill/>
        </p:spPr>
        <p:txBody>
          <a:bodyPr wrap="square" lIns="91440" tIns="45720" rIns="91440" bIns="45720">
            <a:spAutoFit/>
          </a:bodyPr>
          <a:lstStyle/>
          <a:p>
            <a:pPr algn="ctr"/>
            <a:r>
              <a:rPr lang="en-US" sz="2400" b="1" dirty="0" err="1">
                <a:ln w="22225">
                  <a:solidFill>
                    <a:schemeClr val="accent2"/>
                  </a:solidFill>
                  <a:prstDash val="solid"/>
                </a:ln>
                <a:solidFill>
                  <a:schemeClr val="accent2">
                    <a:lumMod val="40000"/>
                    <a:lumOff val="60000"/>
                  </a:schemeClr>
                </a:solidFill>
                <a:latin typeface="Century Gothic" panose="020B0502020202020204" pitchFamily="34" charset="0"/>
              </a:rPr>
              <a:t>Léa</a:t>
            </a:r>
            <a:r>
              <a:rPr lang="en-US" sz="2400" b="1" dirty="0">
                <a:ln w="22225">
                  <a:solidFill>
                    <a:schemeClr val="accent2"/>
                  </a:solidFill>
                  <a:prstDash val="solid"/>
                </a:ln>
                <a:solidFill>
                  <a:schemeClr val="accent2">
                    <a:lumMod val="40000"/>
                    <a:lumOff val="60000"/>
                  </a:schemeClr>
                </a:solidFill>
                <a:latin typeface="Century Gothic" panose="020B0502020202020204" pitchFamily="34" charset="0"/>
              </a:rPr>
              <a:t> (she…)</a:t>
            </a:r>
            <a:endParaRPr lang="en-US" sz="2400" b="1"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pic>
        <p:nvPicPr>
          <p:cNvPr id="32" name="Picture 31" descr="A close up of a logo&#10;&#10;Description automatically generated">
            <a:extLst>
              <a:ext uri="{FF2B5EF4-FFF2-40B4-BE49-F238E27FC236}">
                <a16:creationId xmlns:a16="http://schemas.microsoft.com/office/drawing/2014/main" id="{D5B22E83-4FA3-48CE-8FAA-606CC46D70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9251" y="2417611"/>
            <a:ext cx="1010060" cy="1010060"/>
          </a:xfrm>
          <a:prstGeom prst="rect">
            <a:avLst/>
          </a:prstGeom>
        </p:spPr>
      </p:pic>
      <p:pic>
        <p:nvPicPr>
          <p:cNvPr id="34" name="Picture 33" descr="A picture containing doll, shirt&#10;&#10;Description automatically generated">
            <a:extLst>
              <a:ext uri="{FF2B5EF4-FFF2-40B4-BE49-F238E27FC236}">
                <a16:creationId xmlns:a16="http://schemas.microsoft.com/office/drawing/2014/main" id="{0A75607D-4BDC-4694-9B71-A4FEE16C44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95" y="2193826"/>
            <a:ext cx="1201339" cy="1201339"/>
          </a:xfrm>
          <a:prstGeom prst="rect">
            <a:avLst/>
          </a:prstGeom>
        </p:spPr>
      </p:pic>
      <p:cxnSp>
        <p:nvCxnSpPr>
          <p:cNvPr id="5" name="Straight Connector 4">
            <a:extLst>
              <a:ext uri="{FF2B5EF4-FFF2-40B4-BE49-F238E27FC236}">
                <a16:creationId xmlns:a16="http://schemas.microsoft.com/office/drawing/2014/main" id="{F9E9B9E6-6274-4036-A8BA-4B49DBA33A1A}"/>
              </a:ext>
            </a:extLst>
          </p:cNvPr>
          <p:cNvCxnSpPr/>
          <p:nvPr/>
        </p:nvCxnSpPr>
        <p:spPr>
          <a:xfrm>
            <a:off x="2563452" y="3348446"/>
            <a:ext cx="0" cy="2851379"/>
          </a:xfrm>
          <a:prstGeom prst="line">
            <a:avLst/>
          </a:prstGeom>
          <a:ln>
            <a:solidFill>
              <a:srgbClr val="0055A4"/>
            </a:solidFill>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A0D73B6C-1A98-4EC4-A94E-60FFE3073F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3415" y="4688086"/>
            <a:ext cx="1079933" cy="514768"/>
          </a:xfrm>
          <a:prstGeom prst="rect">
            <a:avLst/>
          </a:prstGeom>
        </p:spPr>
      </p:pic>
      <p:pic>
        <p:nvPicPr>
          <p:cNvPr id="36" name="Picture 35">
            <a:extLst>
              <a:ext uri="{FF2B5EF4-FFF2-40B4-BE49-F238E27FC236}">
                <a16:creationId xmlns:a16="http://schemas.microsoft.com/office/drawing/2014/main" id="{1B0D4096-A15D-4402-AC2C-617832047850}"/>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0104124" y="3395165"/>
            <a:ext cx="484319" cy="891913"/>
          </a:xfrm>
          <a:prstGeom prst="rect">
            <a:avLst/>
          </a:prstGeom>
        </p:spPr>
      </p:pic>
      <p:pic>
        <p:nvPicPr>
          <p:cNvPr id="37" name="Picture 36">
            <a:extLst>
              <a:ext uri="{FF2B5EF4-FFF2-40B4-BE49-F238E27FC236}">
                <a16:creationId xmlns:a16="http://schemas.microsoft.com/office/drawing/2014/main" id="{072C8558-D11B-4D68-8E7E-2C3552273DB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72001" y="3504620"/>
            <a:ext cx="1026436" cy="720908"/>
          </a:xfrm>
          <a:prstGeom prst="rect">
            <a:avLst/>
          </a:prstGeom>
        </p:spPr>
      </p:pic>
      <p:pic>
        <p:nvPicPr>
          <p:cNvPr id="38" name="Picture 37">
            <a:extLst>
              <a:ext uri="{FF2B5EF4-FFF2-40B4-BE49-F238E27FC236}">
                <a16:creationId xmlns:a16="http://schemas.microsoft.com/office/drawing/2014/main" id="{EA58D776-3DF0-4D59-95E5-45EAC61AE9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36232" y="4420521"/>
            <a:ext cx="574857" cy="857996"/>
          </a:xfrm>
          <a:prstGeom prst="rect">
            <a:avLst/>
          </a:prstGeom>
        </p:spPr>
      </p:pic>
      <p:pic>
        <p:nvPicPr>
          <p:cNvPr id="39" name="Picture 38">
            <a:extLst>
              <a:ext uri="{FF2B5EF4-FFF2-40B4-BE49-F238E27FC236}">
                <a16:creationId xmlns:a16="http://schemas.microsoft.com/office/drawing/2014/main" id="{1E488031-5D57-4A10-88DF-55EEB29EA4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51032" y="5353396"/>
            <a:ext cx="668373" cy="822613"/>
          </a:xfrm>
          <a:prstGeom prst="rect">
            <a:avLst/>
          </a:prstGeom>
        </p:spPr>
      </p:pic>
      <p:pic>
        <p:nvPicPr>
          <p:cNvPr id="40" name="Picture 39">
            <a:extLst>
              <a:ext uri="{FF2B5EF4-FFF2-40B4-BE49-F238E27FC236}">
                <a16:creationId xmlns:a16="http://schemas.microsoft.com/office/drawing/2014/main" id="{A96EFA9A-71B5-42E6-B2C0-992823F6A36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41196" y="5466550"/>
            <a:ext cx="410173" cy="800338"/>
          </a:xfrm>
          <a:prstGeom prst="rect">
            <a:avLst/>
          </a:prstGeom>
        </p:spPr>
      </p:pic>
    </p:spTree>
    <p:extLst>
      <p:ext uri="{BB962C8B-B14F-4D97-AF65-F5344CB8AC3E}">
        <p14:creationId xmlns:p14="http://schemas.microsoft.com/office/powerpoint/2010/main" val="91609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10"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par>
                                <p:cTn id="23" presetID="10"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par>
                                <p:cTn id="29" presetID="10" presetClass="entr" presetSubtype="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par>
                                <p:cTn id="32" presetID="10" presetClass="entr" presetSubtype="0" fill="hold"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500"/>
                                        <p:tgtEl>
                                          <p:spTgt spid="39"/>
                                        </p:tgtEl>
                                      </p:cBhvr>
                                    </p:animEffect>
                                  </p:childTnLst>
                                </p:cTn>
                              </p:par>
                              <p:par>
                                <p:cTn id="35" presetID="10"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p:txBody>
          <a:bodyPr>
            <a:normAutofit/>
          </a:bodyPr>
          <a:lstStyle/>
          <a:p>
            <a:r>
              <a:rPr lang="en-GB" sz="3600" b="1" dirty="0">
                <a:solidFill>
                  <a:schemeClr val="bg1"/>
                </a:solidFill>
              </a:rPr>
              <a:t>Devoirs</a:t>
            </a:r>
          </a:p>
        </p:txBody>
      </p:sp>
      <p:sp>
        <p:nvSpPr>
          <p:cNvPr id="6" name="TextBox 5"/>
          <p:cNvSpPr txBox="1"/>
          <p:nvPr/>
        </p:nvSpPr>
        <p:spPr>
          <a:xfrm>
            <a:off x="-186636" y="120464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0055A4"/>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0055A4"/>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0055A4"/>
                </a:solidFill>
                <a:effectLst/>
                <a:uLnTx/>
                <a:uFillTx/>
                <a:latin typeface="Century Gothic" panose="020B0502020202020204" pitchFamily="34" charset="0"/>
                <a:ea typeface="Calibri" panose="020F0502020204030204" pitchFamily="34" charset="0"/>
                <a:cs typeface="Calibri" panose="020F0502020204030204" pitchFamily="34" charset="0"/>
              </a:rPr>
              <a:t>Term 1.1, Week 4)</a:t>
            </a:r>
            <a:endParaRPr kumimoji="0" lang="en-GB" sz="2800" b="0" i="0" u="none" strike="noStrike" kern="1200" cap="none" spc="0" normalizeH="0" baseline="0" noProof="0" dirty="0">
              <a:ln>
                <a:noFill/>
              </a:ln>
              <a:solidFill>
                <a:srgbClr val="0055A4"/>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3"/>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2" name="TextBox 11"/>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4"/>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In addition, revisit:	</a:t>
            </a:r>
            <a:r>
              <a:rPr lang="en-GB" sz="2400" b="1" dirty="0">
                <a:solidFill>
                  <a:srgbClr val="0055A4"/>
                </a:solidFill>
                <a:latin typeface="Century Gothic" panose="020B0502020202020204" pitchFamily="34" charset="0"/>
              </a:rPr>
              <a:t>   Term 1.1 Week 1</a:t>
            </a:r>
            <a:endParaRPr kumimoji="0" lang="en-GB" sz="24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		</a:t>
            </a:r>
            <a:r>
              <a:rPr lang="en-GB" sz="2400" dirty="0">
                <a:solidFill>
                  <a:srgbClr val="0055A4"/>
                </a:solidFill>
                <a:latin typeface="Century Gothic" panose="020B0502020202020204" pitchFamily="34" charset="0"/>
              </a:rPr>
              <a:t>              </a:t>
            </a:r>
            <a:br>
              <a:rPr kumimoji="0" lang="en-GB" sz="24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br>
            <a:endParaRPr kumimoji="0" lang="en-GB" sz="2400" b="0" i="0" u="none" strike="noStrike" kern="1200" cap="none" spc="0" normalizeH="0" baseline="0" noProof="0" dirty="0">
              <a:ln>
                <a:noFill/>
              </a:ln>
              <a:solidFill>
                <a:srgbClr val="0055A4"/>
              </a:solidFill>
              <a:effectLst/>
              <a:uLnTx/>
              <a:uFillTx/>
              <a:latin typeface="Century Gothic" panose="020F0302020204030204"/>
              <a:ea typeface="+mn-ea"/>
              <a:cs typeface="+mn-cs"/>
            </a:endParaRPr>
          </a:p>
        </p:txBody>
      </p:sp>
      <p:pic>
        <p:nvPicPr>
          <p:cNvPr id="16" name="Picture 15" descr="A blue cartoon face with orange headphones&#10;&#10;Description automatically generated">
            <a:extLst>
              <a:ext uri="{FF2B5EF4-FFF2-40B4-BE49-F238E27FC236}">
                <a16:creationId xmlns:a16="http://schemas.microsoft.com/office/drawing/2014/main" id="{971CC5D2-0E99-45BB-B2A6-786E7C1A54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545736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descr="rectangle for timer">
            <a:extLst>
              <a:ext uri="{FF2B5EF4-FFF2-40B4-BE49-F238E27FC236}">
                <a16:creationId xmlns:a16="http://schemas.microsoft.com/office/drawing/2014/main" id="{836516EE-C93E-4415-BCEE-018FD8F4B137}"/>
              </a:ext>
            </a:extLst>
          </p:cNvPr>
          <p:cNvSpPr>
            <a:spLocks noChangeArrowheads="1"/>
          </p:cNvSpPr>
          <p:nvPr/>
        </p:nvSpPr>
        <p:spPr bwMode="auto">
          <a:xfrm>
            <a:off x="10348146" y="1179857"/>
            <a:ext cx="483827" cy="4153710"/>
          </a:xfrm>
          <a:prstGeom prst="rect">
            <a:avLst/>
          </a:prstGeom>
          <a:solidFill>
            <a:schemeClr val="tx2"/>
          </a:solidFill>
          <a:ln>
            <a:no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3" name="Rectangle 2" descr="box to hide timer as it goes off the page">
            <a:extLst>
              <a:ext uri="{FF2B5EF4-FFF2-40B4-BE49-F238E27FC236}">
                <a16:creationId xmlns:a16="http://schemas.microsoft.com/office/drawing/2014/main" id="{942EA48C-1D07-4902-97C5-004DAF84470A}"/>
              </a:ext>
            </a:extLst>
          </p:cNvPr>
          <p:cNvSpPr/>
          <p:nvPr/>
        </p:nvSpPr>
        <p:spPr>
          <a:xfrm>
            <a:off x="10216372" y="5347851"/>
            <a:ext cx="745068" cy="7658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 name="Rectangle 2" descr="rectangle that moves down the slide to show the 60 second timer">
            <a:extLst>
              <a:ext uri="{FF2B5EF4-FFF2-40B4-BE49-F238E27FC236}">
                <a16:creationId xmlns:a16="http://schemas.microsoft.com/office/drawing/2014/main" id="{F81EE662-CFA0-4850-90E6-D373EA8B4193}"/>
              </a:ext>
            </a:extLst>
          </p:cNvPr>
          <p:cNvSpPr>
            <a:spLocks noChangeArrowheads="1"/>
          </p:cNvSpPr>
          <p:nvPr/>
        </p:nvSpPr>
        <p:spPr bwMode="auto">
          <a:xfrm>
            <a:off x="10340784" y="1180054"/>
            <a:ext cx="502131" cy="4156257"/>
          </a:xfrm>
          <a:prstGeom prst="rect">
            <a:avLst/>
          </a:prstGeom>
          <a:solidFill>
            <a:schemeClr val="tx2"/>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5" name="Line 7" descr="top line for timer, 60 seconds">
            <a:extLst>
              <a:ext uri="{FF2B5EF4-FFF2-40B4-BE49-F238E27FC236}">
                <a16:creationId xmlns:a16="http://schemas.microsoft.com/office/drawing/2014/main" id="{0C24CE02-39CD-41EC-BFD3-160D36C823A5}"/>
              </a:ext>
            </a:extLst>
          </p:cNvPr>
          <p:cNvSpPr>
            <a:spLocks noChangeShapeType="1"/>
          </p:cNvSpPr>
          <p:nvPr/>
        </p:nvSpPr>
        <p:spPr bwMode="auto">
          <a:xfrm>
            <a:off x="11029390" y="1168626"/>
            <a:ext cx="21679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6" name="Line 4" descr="line to show the length of 60 seconds">
            <a:extLst>
              <a:ext uri="{FF2B5EF4-FFF2-40B4-BE49-F238E27FC236}">
                <a16:creationId xmlns:a16="http://schemas.microsoft.com/office/drawing/2014/main" id="{120372C0-3394-42FE-8398-2C8CA92A080A}"/>
              </a:ext>
            </a:extLst>
          </p:cNvPr>
          <p:cNvSpPr>
            <a:spLocks noChangeShapeType="1"/>
          </p:cNvSpPr>
          <p:nvPr/>
        </p:nvSpPr>
        <p:spPr bwMode="auto">
          <a:xfrm>
            <a:off x="11033034" y="1168626"/>
            <a:ext cx="0" cy="4156259"/>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7" name="Line 9" descr="bottom line for timer, 0 seconds">
            <a:extLst>
              <a:ext uri="{FF2B5EF4-FFF2-40B4-BE49-F238E27FC236}">
                <a16:creationId xmlns:a16="http://schemas.microsoft.com/office/drawing/2014/main" id="{564639B6-0AE0-4E0C-9FAD-681002A9B741}"/>
              </a:ext>
            </a:extLst>
          </p:cNvPr>
          <p:cNvSpPr>
            <a:spLocks noChangeShapeType="1"/>
          </p:cNvSpPr>
          <p:nvPr/>
        </p:nvSpPr>
        <p:spPr bwMode="auto">
          <a:xfrm>
            <a:off x="11024157" y="5324885"/>
            <a:ext cx="21679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8" name="AutoShape 11">
            <a:hlinkClick r:id="" action="ppaction://noaction" highlightClick="1"/>
            <a:extLst>
              <a:ext uri="{FF2B5EF4-FFF2-40B4-BE49-F238E27FC236}">
                <a16:creationId xmlns:a16="http://schemas.microsoft.com/office/drawing/2014/main" id="{F7B1D074-DF80-4B5C-8536-90B85F956282}"/>
              </a:ext>
            </a:extLst>
          </p:cNvPr>
          <p:cNvSpPr>
            <a:spLocks noChangeArrowheads="1"/>
          </p:cNvSpPr>
          <p:nvPr/>
        </p:nvSpPr>
        <p:spPr bwMode="auto">
          <a:xfrm>
            <a:off x="10102398" y="5555305"/>
            <a:ext cx="943583" cy="382082"/>
          </a:xfrm>
          <a:prstGeom prst="actionButtonBlank">
            <a:avLst/>
          </a:prstGeom>
          <a:solidFill>
            <a:schemeClr val="tx2"/>
          </a:solidFill>
          <a:ln>
            <a:noFill/>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base">
              <a:spcBef>
                <a:spcPct val="0"/>
              </a:spcBef>
              <a:spcAft>
                <a:spcPct val="0"/>
              </a:spcAft>
              <a:defRPr/>
            </a:pPr>
            <a:r>
              <a:rPr lang="en-GB" sz="2000" b="1" dirty="0">
                <a:solidFill>
                  <a:schemeClr val="bg1"/>
                </a:solidFill>
                <a:latin typeface="+mj-lt"/>
              </a:rPr>
              <a:t>DÉBUT</a:t>
            </a:r>
          </a:p>
        </p:txBody>
      </p:sp>
      <p:sp>
        <p:nvSpPr>
          <p:cNvPr id="9" name="Text Placeholder 2">
            <a:extLst>
              <a:ext uri="{FF2B5EF4-FFF2-40B4-BE49-F238E27FC236}">
                <a16:creationId xmlns:a16="http://schemas.microsoft.com/office/drawing/2014/main" id="{9B72DCF9-935B-45CA-97C3-E8EAED82AE1D}"/>
              </a:ext>
            </a:extLst>
          </p:cNvPr>
          <p:cNvSpPr txBox="1">
            <a:spLocks/>
          </p:cNvSpPr>
          <p:nvPr/>
        </p:nvSpPr>
        <p:spPr>
          <a:xfrm>
            <a:off x="11337914" y="984561"/>
            <a:ext cx="573087" cy="31273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40</a:t>
            </a:r>
          </a:p>
        </p:txBody>
      </p:sp>
      <p:sp>
        <p:nvSpPr>
          <p:cNvPr id="10" name="Text Placeholder 2">
            <a:extLst>
              <a:ext uri="{FF2B5EF4-FFF2-40B4-BE49-F238E27FC236}">
                <a16:creationId xmlns:a16="http://schemas.microsoft.com/office/drawing/2014/main" id="{8374E3F9-B312-465B-BFBE-2419F643D405}"/>
              </a:ext>
            </a:extLst>
          </p:cNvPr>
          <p:cNvSpPr txBox="1">
            <a:spLocks/>
          </p:cNvSpPr>
          <p:nvPr/>
        </p:nvSpPr>
        <p:spPr>
          <a:xfrm>
            <a:off x="11324944" y="5125302"/>
            <a:ext cx="573087" cy="31273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0</a:t>
            </a:r>
            <a:endParaRPr lang="en-GB" dirty="0"/>
          </a:p>
        </p:txBody>
      </p:sp>
      <p:sp>
        <p:nvSpPr>
          <p:cNvPr id="11" name="Title 10">
            <a:extLst>
              <a:ext uri="{FF2B5EF4-FFF2-40B4-BE49-F238E27FC236}">
                <a16:creationId xmlns:a16="http://schemas.microsoft.com/office/drawing/2014/main" id="{3385BB3E-E73C-400C-9F6E-8C905AAE7639}"/>
              </a:ext>
            </a:extLst>
          </p:cNvPr>
          <p:cNvSpPr>
            <a:spLocks noGrp="1"/>
          </p:cNvSpPr>
          <p:nvPr>
            <p:ph type="title"/>
          </p:nvPr>
        </p:nvSpPr>
        <p:spPr/>
        <p:txBody>
          <a:bodyPr/>
          <a:lstStyle/>
          <a:p>
            <a:r>
              <a:rPr lang="en-GB" dirty="0" err="1"/>
              <a:t>Phonétique</a:t>
            </a:r>
            <a:r>
              <a:rPr lang="en-GB" dirty="0"/>
              <a:t> (1/3)</a:t>
            </a:r>
          </a:p>
        </p:txBody>
      </p:sp>
      <p:sp>
        <p:nvSpPr>
          <p:cNvPr id="13" name="Google Shape;533;p13">
            <a:extLst>
              <a:ext uri="{FF2B5EF4-FFF2-40B4-BE49-F238E27FC236}">
                <a16:creationId xmlns:a16="http://schemas.microsoft.com/office/drawing/2014/main" id="{B7F6006C-0EBA-4E94-ACCC-3397A2164512}"/>
              </a:ext>
            </a:extLst>
          </p:cNvPr>
          <p:cNvSpPr/>
          <p:nvPr/>
        </p:nvSpPr>
        <p:spPr>
          <a:xfrm>
            <a:off x="10046043" y="249869"/>
            <a:ext cx="1863877" cy="399600"/>
          </a:xfrm>
          <a:prstGeom prst="roundRect">
            <a:avLst>
              <a:gd name="adj" fmla="val 16667"/>
            </a:avLst>
          </a:prstGeom>
          <a:solidFill>
            <a:srgbClr val="0055A4"/>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lire / parler</a:t>
            </a:r>
            <a:endParaRPr sz="2000" b="1" i="0" u="none" strike="noStrike" cap="none">
              <a:solidFill>
                <a:srgbClr val="FFFFFF"/>
              </a:solidFill>
              <a:latin typeface="Century Gothic"/>
              <a:ea typeface="Century Gothic"/>
              <a:cs typeface="Century Gothic"/>
              <a:sym typeface="Century Gothic"/>
            </a:endParaRPr>
          </a:p>
        </p:txBody>
      </p:sp>
      <p:sp>
        <p:nvSpPr>
          <p:cNvPr id="14" name="Google Shape;533;p13">
            <a:extLst>
              <a:ext uri="{FF2B5EF4-FFF2-40B4-BE49-F238E27FC236}">
                <a16:creationId xmlns:a16="http://schemas.microsoft.com/office/drawing/2014/main" id="{9BF25919-269C-434B-95E0-A2E2D593EE5D}"/>
              </a:ext>
            </a:extLst>
          </p:cNvPr>
          <p:cNvSpPr/>
          <p:nvPr/>
        </p:nvSpPr>
        <p:spPr>
          <a:xfrm>
            <a:off x="10046043" y="249869"/>
            <a:ext cx="1863877" cy="399600"/>
          </a:xfrm>
          <a:prstGeom prst="roundRect">
            <a:avLst>
              <a:gd name="adj" fmla="val 16667"/>
            </a:avLst>
          </a:prstGeom>
          <a:solidFill>
            <a:srgbClr val="0055A4"/>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lire / parler</a:t>
            </a:r>
            <a:endParaRPr sz="2000" b="1" i="0" u="none" strike="noStrike" cap="none">
              <a:solidFill>
                <a:srgbClr val="FFFFFF"/>
              </a:solidFill>
              <a:latin typeface="Century Gothic"/>
              <a:ea typeface="Century Gothic"/>
              <a:cs typeface="Century Gothic"/>
              <a:sym typeface="Century Gothic"/>
            </a:endParaRPr>
          </a:p>
        </p:txBody>
      </p:sp>
      <p:sp>
        <p:nvSpPr>
          <p:cNvPr id="33" name="Text Box 10">
            <a:extLst>
              <a:ext uri="{FF2B5EF4-FFF2-40B4-BE49-F238E27FC236}">
                <a16:creationId xmlns:a16="http://schemas.microsoft.com/office/drawing/2014/main" id="{40F5E0CE-CF6E-40A9-B8DD-2F360C9A6560}"/>
              </a:ext>
            </a:extLst>
          </p:cNvPr>
          <p:cNvSpPr txBox="1">
            <a:spLocks noChangeArrowheads="1"/>
          </p:cNvSpPr>
          <p:nvPr/>
        </p:nvSpPr>
        <p:spPr bwMode="auto">
          <a:xfrm>
            <a:off x="10904526" y="3090798"/>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dirty="0">
                <a:ln>
                  <a:noFill/>
                </a:ln>
                <a:solidFill>
                  <a:srgbClr val="0055A4"/>
                </a:solidFill>
                <a:effectLst/>
                <a:uLnTx/>
                <a:uFillTx/>
                <a:latin typeface="Century Gothic" panose="020B0502020202020204" pitchFamily="34" charset="0"/>
                <a:ea typeface="+mn-ea"/>
                <a:cs typeface="Arial" charset="0"/>
                <a:sym typeface="Arial"/>
              </a:rPr>
              <a:t>secondes</a:t>
            </a:r>
          </a:p>
        </p:txBody>
      </p:sp>
      <p:pic>
        <p:nvPicPr>
          <p:cNvPr id="35" name="Picture 34" descr="A picture containing sandglass, design&#10;&#10;Description automatically generated">
            <a:extLst>
              <a:ext uri="{FF2B5EF4-FFF2-40B4-BE49-F238E27FC236}">
                <a16:creationId xmlns:a16="http://schemas.microsoft.com/office/drawing/2014/main" id="{8A18B0C1-BF14-41C0-BB21-3E9BA72058D4}"/>
              </a:ext>
            </a:extLst>
          </p:cNvPr>
          <p:cNvPicPr>
            <a:picLocks noChangeAspect="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8113989" y="-225400"/>
            <a:ext cx="1732698" cy="1732698"/>
          </a:xfrm>
          <a:prstGeom prst="rect">
            <a:avLst/>
          </a:prstGeom>
        </p:spPr>
      </p:pic>
      <p:sp>
        <p:nvSpPr>
          <p:cNvPr id="34" name="TextBox 33">
            <a:hlinkClick r:id="" action="ppaction://noaction">
              <a:snd r:embed="rId4" name="regard.wav"/>
            </a:hlinkClick>
            <a:extLst>
              <a:ext uri="{FF2B5EF4-FFF2-40B4-BE49-F238E27FC236}">
                <a16:creationId xmlns:a16="http://schemas.microsoft.com/office/drawing/2014/main" id="{FA92B95F-95E3-4BDE-AA04-90A115E0A5F9}"/>
              </a:ext>
            </a:extLst>
          </p:cNvPr>
          <p:cNvSpPr txBox="1"/>
          <p:nvPr/>
        </p:nvSpPr>
        <p:spPr>
          <a:xfrm>
            <a:off x="6309317" y="1919015"/>
            <a:ext cx="1867819" cy="707886"/>
          </a:xfrm>
          <a:prstGeom prst="rect">
            <a:avLst/>
          </a:prstGeom>
          <a:noFill/>
        </p:spPr>
        <p:txBody>
          <a:bodyPr wrap="none" rtlCol="0">
            <a:spAutoFit/>
          </a:bodyPr>
          <a:lstStyle/>
          <a:p>
            <a:pPr lvl="0">
              <a:buClr>
                <a:srgbClr val="000000"/>
              </a:buClr>
              <a:defRPr/>
            </a:pPr>
            <a:r>
              <a:rPr lang="en-GB" sz="4000" kern="0" dirty="0">
                <a:solidFill>
                  <a:srgbClr val="0055A4"/>
                </a:solidFill>
                <a:latin typeface="Century Gothic" panose="020F0302020204030204"/>
                <a:cs typeface="Arial"/>
                <a:sym typeface="Arial"/>
              </a:rPr>
              <a:t>r</a:t>
            </a:r>
            <a:r>
              <a:rPr lang="en-GB" sz="4000" b="1" kern="0" dirty="0">
                <a:solidFill>
                  <a:srgbClr val="0055A4"/>
                </a:solidFill>
                <a:latin typeface="Century Gothic" panose="020F0302020204030204"/>
                <a:cs typeface="Arial"/>
                <a:sym typeface="Arial"/>
              </a:rPr>
              <a:t>e</a:t>
            </a:r>
            <a:r>
              <a:rPr lang="en-GB" sz="4000" kern="0" dirty="0">
                <a:solidFill>
                  <a:srgbClr val="0055A4"/>
                </a:solidFill>
                <a:latin typeface="Century Gothic" panose="020F0302020204030204"/>
                <a:cs typeface="Arial"/>
                <a:sym typeface="Arial"/>
              </a:rPr>
              <a:t>gard</a:t>
            </a:r>
            <a:endParaRPr kumimoji="0" lang="en-GB" sz="4000" b="0" i="0" u="none" strike="noStrike" kern="0" cap="none" spc="0" normalizeH="0" baseline="0" noProof="0" dirty="0">
              <a:ln>
                <a:noFill/>
              </a:ln>
              <a:solidFill>
                <a:srgbClr val="0055A4"/>
              </a:solidFill>
              <a:effectLst/>
              <a:uLnTx/>
              <a:uFillTx/>
              <a:latin typeface="Century Gothic" panose="020F0302020204030204"/>
              <a:ea typeface="+mn-ea"/>
              <a:cs typeface="Arial"/>
              <a:sym typeface="Arial"/>
            </a:endParaRPr>
          </a:p>
        </p:txBody>
      </p:sp>
      <p:sp>
        <p:nvSpPr>
          <p:cNvPr id="36" name="TextBox 35">
            <a:hlinkClick r:id="" action="ppaction://noaction">
              <a:snd r:embed="rId5" name="rebelle.wav"/>
            </a:hlinkClick>
            <a:extLst>
              <a:ext uri="{FF2B5EF4-FFF2-40B4-BE49-F238E27FC236}">
                <a16:creationId xmlns:a16="http://schemas.microsoft.com/office/drawing/2014/main" id="{289E13B1-D7DF-4D1C-9BFA-B533DC18A9D5}"/>
              </a:ext>
            </a:extLst>
          </p:cNvPr>
          <p:cNvSpPr txBox="1"/>
          <p:nvPr/>
        </p:nvSpPr>
        <p:spPr>
          <a:xfrm>
            <a:off x="7202865" y="4548901"/>
            <a:ext cx="1888659" cy="707886"/>
          </a:xfrm>
          <a:prstGeom prst="rect">
            <a:avLst/>
          </a:prstGeom>
          <a:noFill/>
        </p:spPr>
        <p:txBody>
          <a:bodyPr wrap="none" rtlCol="0">
            <a:spAutoFit/>
          </a:bodyPr>
          <a:lstStyle/>
          <a:p>
            <a:pPr lvl="0">
              <a:buClr>
                <a:srgbClr val="000000"/>
              </a:buClr>
              <a:defRPr/>
            </a:pPr>
            <a:r>
              <a:rPr lang="fr-FR" sz="4000" kern="0" dirty="0">
                <a:solidFill>
                  <a:srgbClr val="0055A4"/>
                </a:solidFill>
                <a:latin typeface="Century Gothic" panose="020F0302020204030204"/>
                <a:cs typeface="Arial"/>
                <a:sym typeface="Arial"/>
              </a:rPr>
              <a:t>r</a:t>
            </a:r>
            <a:r>
              <a:rPr lang="fr-FR" sz="4000" b="1" kern="0" dirty="0">
                <a:solidFill>
                  <a:srgbClr val="0055A4"/>
                </a:solidFill>
                <a:latin typeface="Century Gothic" panose="020F0302020204030204"/>
                <a:cs typeface="Arial"/>
                <a:sym typeface="Arial"/>
              </a:rPr>
              <a:t>e</a:t>
            </a:r>
            <a:r>
              <a:rPr lang="fr-FR" sz="4000" kern="0" dirty="0">
                <a:solidFill>
                  <a:srgbClr val="0055A4"/>
                </a:solidFill>
                <a:latin typeface="Century Gothic" panose="020F0302020204030204"/>
                <a:cs typeface="Arial"/>
                <a:sym typeface="Arial"/>
              </a:rPr>
              <a:t>belle</a:t>
            </a:r>
            <a:endParaRPr kumimoji="0" lang="fr-FR" sz="4000" b="0" i="0" u="none" strike="noStrike" kern="0" cap="none" spc="0" normalizeH="0" baseline="0" dirty="0">
              <a:ln>
                <a:noFill/>
              </a:ln>
              <a:solidFill>
                <a:srgbClr val="0055A4"/>
              </a:solidFill>
              <a:effectLst/>
              <a:uLnTx/>
              <a:uFillTx/>
              <a:latin typeface="Century Gothic" panose="020F0302020204030204"/>
              <a:ea typeface="+mn-ea"/>
              <a:cs typeface="Arial"/>
              <a:sym typeface="Arial"/>
            </a:endParaRPr>
          </a:p>
        </p:txBody>
      </p:sp>
      <p:sp>
        <p:nvSpPr>
          <p:cNvPr id="37" name="TextBox 36">
            <a:hlinkClick r:id="" action="ppaction://noaction">
              <a:snd r:embed="rId6" name="fenetre.wav"/>
            </a:hlinkClick>
            <a:extLst>
              <a:ext uri="{FF2B5EF4-FFF2-40B4-BE49-F238E27FC236}">
                <a16:creationId xmlns:a16="http://schemas.microsoft.com/office/drawing/2014/main" id="{94E07CAA-A551-48D5-BAA0-A700F932BBC0}"/>
              </a:ext>
            </a:extLst>
          </p:cNvPr>
          <p:cNvSpPr txBox="1"/>
          <p:nvPr/>
        </p:nvSpPr>
        <p:spPr>
          <a:xfrm>
            <a:off x="6274007" y="3473981"/>
            <a:ext cx="1980029" cy="707886"/>
          </a:xfrm>
          <a:prstGeom prst="rect">
            <a:avLst/>
          </a:prstGeom>
          <a:noFill/>
        </p:spPr>
        <p:txBody>
          <a:bodyPr wrap="none" rtlCol="0">
            <a:spAutoFit/>
          </a:bodyPr>
          <a:lstStyle/>
          <a:p>
            <a:pPr lvl="0">
              <a:buClr>
                <a:srgbClr val="000000"/>
              </a:buClr>
              <a:defRPr/>
            </a:pPr>
            <a:r>
              <a:rPr lang="fr-FR" sz="4000" kern="0" dirty="0">
                <a:solidFill>
                  <a:srgbClr val="0055A4"/>
                </a:solidFill>
                <a:latin typeface="Century Gothic" panose="020F0302020204030204"/>
                <a:cs typeface="Arial"/>
                <a:sym typeface="Arial"/>
              </a:rPr>
              <a:t>f</a:t>
            </a:r>
            <a:r>
              <a:rPr lang="fr-FR" sz="4000" b="1" kern="0" dirty="0">
                <a:solidFill>
                  <a:srgbClr val="0055A4"/>
                </a:solidFill>
                <a:latin typeface="Century Gothic" panose="020F0302020204030204"/>
                <a:cs typeface="Arial"/>
                <a:sym typeface="Arial"/>
              </a:rPr>
              <a:t>e</a:t>
            </a:r>
            <a:r>
              <a:rPr lang="fr-FR" sz="4000" kern="0" dirty="0">
                <a:solidFill>
                  <a:srgbClr val="0055A4"/>
                </a:solidFill>
                <a:latin typeface="Century Gothic" panose="020F0302020204030204"/>
                <a:cs typeface="Arial"/>
                <a:sym typeface="Arial"/>
              </a:rPr>
              <a:t>nêtre</a:t>
            </a:r>
            <a:endParaRPr kumimoji="0" lang="fr-FR" sz="4000" b="0" i="0" u="none" strike="noStrike" kern="0" cap="none" spc="0" normalizeH="0" baseline="0" dirty="0">
              <a:ln>
                <a:noFill/>
              </a:ln>
              <a:solidFill>
                <a:srgbClr val="0055A4"/>
              </a:solidFill>
              <a:effectLst/>
              <a:uLnTx/>
              <a:uFillTx/>
              <a:latin typeface="Century Gothic" panose="020F0302020204030204"/>
              <a:ea typeface="+mn-ea"/>
              <a:cs typeface="Arial"/>
              <a:sym typeface="Arial"/>
            </a:endParaRPr>
          </a:p>
        </p:txBody>
      </p:sp>
      <p:sp>
        <p:nvSpPr>
          <p:cNvPr id="38" name="TextBox 37">
            <a:hlinkClick r:id="" action="ppaction://noaction">
              <a:snd r:embed="rId7" name="de.wav"/>
            </a:hlinkClick>
            <a:extLst>
              <a:ext uri="{FF2B5EF4-FFF2-40B4-BE49-F238E27FC236}">
                <a16:creationId xmlns:a16="http://schemas.microsoft.com/office/drawing/2014/main" id="{B8C42229-8B82-4BED-A850-B1BB69D643A7}"/>
              </a:ext>
            </a:extLst>
          </p:cNvPr>
          <p:cNvSpPr txBox="1"/>
          <p:nvPr/>
        </p:nvSpPr>
        <p:spPr>
          <a:xfrm>
            <a:off x="4902136" y="550107"/>
            <a:ext cx="86433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0055A4"/>
                </a:solidFill>
                <a:effectLst/>
                <a:uLnTx/>
                <a:uFillTx/>
                <a:latin typeface="Century Gothic" panose="020F0302020204030204"/>
                <a:ea typeface="+mn-ea"/>
                <a:cs typeface="Arial"/>
                <a:sym typeface="Arial"/>
              </a:rPr>
              <a:t>d</a:t>
            </a:r>
            <a:r>
              <a:rPr kumimoji="0" lang="en-GB" sz="4000" b="1" i="0" u="none" strike="noStrike" kern="0" cap="none" spc="0" normalizeH="0" baseline="0" noProof="0" dirty="0">
                <a:ln>
                  <a:noFill/>
                </a:ln>
                <a:solidFill>
                  <a:srgbClr val="0055A4"/>
                </a:solidFill>
                <a:effectLst/>
                <a:uLnTx/>
                <a:uFillTx/>
                <a:latin typeface="Century Gothic" panose="020F0302020204030204"/>
                <a:ea typeface="+mn-ea"/>
                <a:cs typeface="Arial"/>
                <a:sym typeface="Arial"/>
              </a:rPr>
              <a:t>e</a:t>
            </a:r>
            <a:endParaRPr kumimoji="0" lang="en-GB" sz="4000" b="0" i="0" u="none" strike="noStrike" kern="0" cap="none" spc="0" normalizeH="0" baseline="0" noProof="0" dirty="0">
              <a:ln>
                <a:noFill/>
              </a:ln>
              <a:solidFill>
                <a:srgbClr val="0055A4"/>
              </a:solidFill>
              <a:effectLst/>
              <a:uLnTx/>
              <a:uFillTx/>
              <a:latin typeface="Century Gothic" panose="020F0302020204030204"/>
              <a:ea typeface="+mn-ea"/>
              <a:cs typeface="Arial"/>
              <a:sym typeface="Arial"/>
            </a:endParaRPr>
          </a:p>
        </p:txBody>
      </p:sp>
      <p:sp>
        <p:nvSpPr>
          <p:cNvPr id="39" name="TextBox 38">
            <a:hlinkClick r:id="" action="ppaction://noaction">
              <a:snd r:embed="rId8" name="promenade.wav"/>
            </a:hlinkClick>
            <a:extLst>
              <a:ext uri="{FF2B5EF4-FFF2-40B4-BE49-F238E27FC236}">
                <a16:creationId xmlns:a16="http://schemas.microsoft.com/office/drawing/2014/main" id="{B62ABF2F-9034-4D0F-8687-486AF7E1F89C}"/>
              </a:ext>
            </a:extLst>
          </p:cNvPr>
          <p:cNvSpPr txBox="1"/>
          <p:nvPr/>
        </p:nvSpPr>
        <p:spPr>
          <a:xfrm>
            <a:off x="3432285" y="5080733"/>
            <a:ext cx="3182281" cy="707886"/>
          </a:xfrm>
          <a:prstGeom prst="rect">
            <a:avLst/>
          </a:prstGeom>
          <a:noFill/>
        </p:spPr>
        <p:txBody>
          <a:bodyPr wrap="none" rtlCol="0">
            <a:spAutoFit/>
          </a:bodyPr>
          <a:lstStyle/>
          <a:p>
            <a:pPr lvl="0">
              <a:buClr>
                <a:srgbClr val="000000"/>
              </a:buClr>
              <a:defRPr/>
            </a:pPr>
            <a:r>
              <a:rPr lang="fr-FR" sz="4000" kern="0" dirty="0">
                <a:solidFill>
                  <a:srgbClr val="0055A4"/>
                </a:solidFill>
                <a:latin typeface="Century Gothic" panose="020F0302020204030204"/>
                <a:cs typeface="Arial"/>
                <a:sym typeface="Arial"/>
              </a:rPr>
              <a:t>prom</a:t>
            </a:r>
            <a:r>
              <a:rPr lang="fr-FR" sz="4000" b="1" kern="0" dirty="0">
                <a:solidFill>
                  <a:srgbClr val="0055A4"/>
                </a:solidFill>
                <a:latin typeface="Century Gothic" panose="020F0302020204030204"/>
                <a:cs typeface="Arial"/>
                <a:sym typeface="Arial"/>
              </a:rPr>
              <a:t>e</a:t>
            </a:r>
            <a:r>
              <a:rPr lang="fr-FR" sz="4000" kern="0" dirty="0">
                <a:solidFill>
                  <a:srgbClr val="0055A4"/>
                </a:solidFill>
                <a:latin typeface="Century Gothic" panose="020F0302020204030204"/>
                <a:cs typeface="Arial"/>
                <a:sym typeface="Arial"/>
              </a:rPr>
              <a:t>nade</a:t>
            </a:r>
            <a:endParaRPr kumimoji="0" lang="fr-FR" sz="4000" b="0" i="0" u="none" strike="noStrike" kern="0" cap="none" spc="0" normalizeH="0" baseline="0" dirty="0">
              <a:ln>
                <a:noFill/>
              </a:ln>
              <a:solidFill>
                <a:srgbClr val="0055A4"/>
              </a:solidFill>
              <a:effectLst/>
              <a:uLnTx/>
              <a:uFillTx/>
              <a:latin typeface="Century Gothic" panose="020F0302020204030204"/>
              <a:ea typeface="+mn-ea"/>
              <a:cs typeface="Arial"/>
              <a:sym typeface="Arial"/>
            </a:endParaRPr>
          </a:p>
        </p:txBody>
      </p:sp>
      <p:sp>
        <p:nvSpPr>
          <p:cNvPr id="40" name="TextBox 39">
            <a:hlinkClick r:id="" action="ppaction://noaction">
              <a:snd r:embed="rId9" name="mercredi.wav"/>
            </a:hlinkClick>
            <a:extLst>
              <a:ext uri="{FF2B5EF4-FFF2-40B4-BE49-F238E27FC236}">
                <a16:creationId xmlns:a16="http://schemas.microsoft.com/office/drawing/2014/main" id="{010CE7E2-8924-4076-A20C-F1C1AC0B87D3}"/>
              </a:ext>
            </a:extLst>
          </p:cNvPr>
          <p:cNvSpPr txBox="1"/>
          <p:nvPr/>
        </p:nvSpPr>
        <p:spPr>
          <a:xfrm>
            <a:off x="3090602" y="3894639"/>
            <a:ext cx="242085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4000" kern="0" dirty="0">
                <a:solidFill>
                  <a:srgbClr val="0055A4"/>
                </a:solidFill>
                <a:latin typeface="Century Gothic" panose="020F0302020204030204"/>
                <a:cs typeface="Arial"/>
                <a:sym typeface="Arial"/>
              </a:rPr>
              <a:t>mercr</a:t>
            </a:r>
            <a:r>
              <a:rPr lang="fr-FR" sz="4000" b="1" kern="0" dirty="0">
                <a:solidFill>
                  <a:srgbClr val="0055A4"/>
                </a:solidFill>
                <a:latin typeface="Century Gothic" panose="020F0302020204030204"/>
                <a:cs typeface="Arial"/>
                <a:sym typeface="Arial"/>
              </a:rPr>
              <a:t>e</a:t>
            </a:r>
            <a:r>
              <a:rPr lang="fr-FR" sz="4000" kern="0" dirty="0">
                <a:solidFill>
                  <a:srgbClr val="0055A4"/>
                </a:solidFill>
                <a:latin typeface="Century Gothic" panose="020F0302020204030204"/>
                <a:cs typeface="Arial"/>
                <a:sym typeface="Arial"/>
              </a:rPr>
              <a:t>di</a:t>
            </a:r>
            <a:endParaRPr kumimoji="0" lang="fr-FR" sz="4000" b="0" i="0" u="none" strike="noStrike" kern="0" cap="none" spc="0" normalizeH="0" baseline="0" dirty="0">
              <a:ln>
                <a:noFill/>
              </a:ln>
              <a:solidFill>
                <a:srgbClr val="0055A4"/>
              </a:solidFill>
              <a:effectLst/>
              <a:uLnTx/>
              <a:uFillTx/>
              <a:latin typeface="Century Gothic" panose="020F0302020204030204"/>
              <a:ea typeface="+mn-ea"/>
              <a:cs typeface="Arial"/>
              <a:sym typeface="Arial"/>
            </a:endParaRPr>
          </a:p>
        </p:txBody>
      </p:sp>
      <p:sp>
        <p:nvSpPr>
          <p:cNvPr id="41" name="TextBox 40">
            <a:hlinkClick r:id="" action="ppaction://noaction">
              <a:snd r:embed="rId10" name="dehors.wav"/>
            </a:hlinkClick>
            <a:extLst>
              <a:ext uri="{FF2B5EF4-FFF2-40B4-BE49-F238E27FC236}">
                <a16:creationId xmlns:a16="http://schemas.microsoft.com/office/drawing/2014/main" id="{B44D7801-6577-448F-BCFE-217AC10BA7D4}"/>
              </a:ext>
            </a:extLst>
          </p:cNvPr>
          <p:cNvSpPr txBox="1"/>
          <p:nvPr/>
        </p:nvSpPr>
        <p:spPr>
          <a:xfrm>
            <a:off x="2661258" y="2602356"/>
            <a:ext cx="186621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4000" kern="0" dirty="0">
                <a:solidFill>
                  <a:srgbClr val="0055A4"/>
                </a:solidFill>
                <a:latin typeface="Century Gothic" panose="020F0302020204030204"/>
                <a:cs typeface="Arial"/>
                <a:sym typeface="Arial"/>
              </a:rPr>
              <a:t>d</a:t>
            </a:r>
            <a:r>
              <a:rPr lang="fr-FR" sz="4000" b="1" kern="0" dirty="0">
                <a:solidFill>
                  <a:srgbClr val="0055A4"/>
                </a:solidFill>
                <a:latin typeface="Century Gothic" panose="020F0302020204030204"/>
                <a:cs typeface="Arial"/>
                <a:sym typeface="Arial"/>
              </a:rPr>
              <a:t>e</a:t>
            </a:r>
            <a:r>
              <a:rPr lang="fr-FR" sz="4000" kern="0" dirty="0">
                <a:solidFill>
                  <a:srgbClr val="0055A4"/>
                </a:solidFill>
                <a:latin typeface="Century Gothic" panose="020F0302020204030204"/>
                <a:cs typeface="Arial"/>
                <a:sym typeface="Arial"/>
              </a:rPr>
              <a:t>hors</a:t>
            </a:r>
            <a:endParaRPr kumimoji="0" lang="fr-FR" sz="4000" b="0" i="0" u="none" strike="noStrike" kern="0" cap="none" spc="0" normalizeH="0" baseline="0" dirty="0">
              <a:ln>
                <a:noFill/>
              </a:ln>
              <a:solidFill>
                <a:srgbClr val="0055A4"/>
              </a:solidFill>
              <a:effectLst/>
              <a:uLnTx/>
              <a:uFillTx/>
              <a:latin typeface="Century Gothic" panose="020F0302020204030204"/>
              <a:ea typeface="+mn-ea"/>
              <a:cs typeface="Arial"/>
              <a:sym typeface="Arial"/>
            </a:endParaRPr>
          </a:p>
        </p:txBody>
      </p:sp>
      <p:sp>
        <p:nvSpPr>
          <p:cNvPr id="42" name="TextBox 41">
            <a:hlinkClick r:id="" action="ppaction://noaction">
              <a:snd r:embed="rId11" name="secret.wav"/>
            </a:hlinkClick>
            <a:extLst>
              <a:ext uri="{FF2B5EF4-FFF2-40B4-BE49-F238E27FC236}">
                <a16:creationId xmlns:a16="http://schemas.microsoft.com/office/drawing/2014/main" id="{5AD22382-F83C-47A3-ADA9-FE9DC92B0940}"/>
              </a:ext>
            </a:extLst>
          </p:cNvPr>
          <p:cNvSpPr txBox="1"/>
          <p:nvPr/>
        </p:nvSpPr>
        <p:spPr>
          <a:xfrm>
            <a:off x="2959726" y="1533889"/>
            <a:ext cx="187469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4000" b="0" i="0" u="none" strike="noStrike" kern="0" cap="none" spc="0" normalizeH="0" baseline="0" dirty="0">
                <a:ln>
                  <a:noFill/>
                </a:ln>
                <a:solidFill>
                  <a:srgbClr val="0055A4"/>
                </a:solidFill>
                <a:effectLst/>
                <a:uLnTx/>
                <a:uFillTx/>
                <a:latin typeface="Century Gothic" panose="020F0302020204030204"/>
                <a:ea typeface="+mn-ea"/>
                <a:cs typeface="Arial"/>
                <a:sym typeface="Arial"/>
              </a:rPr>
              <a:t>s</a:t>
            </a:r>
            <a:r>
              <a:rPr kumimoji="0" lang="fr-FR" sz="4000" b="1" i="0" u="none" strike="noStrike" kern="0" cap="none" spc="0" normalizeH="0" baseline="0" dirty="0">
                <a:ln>
                  <a:noFill/>
                </a:ln>
                <a:solidFill>
                  <a:srgbClr val="0055A4"/>
                </a:solidFill>
                <a:effectLst/>
                <a:uLnTx/>
                <a:uFillTx/>
                <a:latin typeface="Century Gothic" panose="020F0302020204030204"/>
                <a:ea typeface="+mn-ea"/>
                <a:cs typeface="Arial"/>
                <a:sym typeface="Arial"/>
              </a:rPr>
              <a:t>e</a:t>
            </a:r>
            <a:r>
              <a:rPr kumimoji="0" lang="fr-FR" sz="4000" b="0" i="0" u="none" strike="noStrike" kern="0" cap="none" spc="0" normalizeH="0" baseline="0" dirty="0">
                <a:ln>
                  <a:noFill/>
                </a:ln>
                <a:solidFill>
                  <a:srgbClr val="0055A4"/>
                </a:solidFill>
                <a:effectLst/>
                <a:uLnTx/>
                <a:uFillTx/>
                <a:latin typeface="Century Gothic" panose="020F0302020204030204"/>
                <a:ea typeface="+mn-ea"/>
                <a:cs typeface="Arial"/>
                <a:sym typeface="Arial"/>
              </a:rPr>
              <a:t>cret</a:t>
            </a:r>
          </a:p>
        </p:txBody>
      </p:sp>
      <p:sp>
        <p:nvSpPr>
          <p:cNvPr id="43" name="TextBox 42">
            <a:hlinkClick r:id="" action="ppaction://noaction">
              <a:snd r:embed="rId12" name="le.wav"/>
            </a:hlinkClick>
            <a:extLst>
              <a:ext uri="{FF2B5EF4-FFF2-40B4-BE49-F238E27FC236}">
                <a16:creationId xmlns:a16="http://schemas.microsoft.com/office/drawing/2014/main" id="{927AEE42-C873-4E2D-B412-3097426544E3}"/>
              </a:ext>
            </a:extLst>
          </p:cNvPr>
          <p:cNvSpPr txBox="1"/>
          <p:nvPr/>
        </p:nvSpPr>
        <p:spPr>
          <a:xfrm>
            <a:off x="6977821" y="751160"/>
            <a:ext cx="61587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0055A4"/>
                </a:solidFill>
                <a:effectLst/>
                <a:uLnTx/>
                <a:uFillTx/>
                <a:latin typeface="Century Gothic" panose="020F0302020204030204"/>
                <a:ea typeface="+mn-ea"/>
                <a:cs typeface="Arial"/>
                <a:sym typeface="Arial"/>
              </a:rPr>
              <a:t>l</a:t>
            </a:r>
            <a:r>
              <a:rPr kumimoji="0" lang="en-GB" sz="4000" b="1" i="0" u="none" strike="noStrike" kern="0" cap="none" spc="0" normalizeH="0" baseline="0" noProof="0" dirty="0">
                <a:ln>
                  <a:noFill/>
                </a:ln>
                <a:solidFill>
                  <a:srgbClr val="0055A4"/>
                </a:solidFill>
                <a:effectLst/>
                <a:uLnTx/>
                <a:uFillTx/>
                <a:latin typeface="Century Gothic" panose="020F0302020204030204"/>
                <a:ea typeface="+mn-ea"/>
                <a:cs typeface="Arial"/>
                <a:sym typeface="Arial"/>
              </a:rPr>
              <a:t>e</a:t>
            </a:r>
            <a:endParaRPr kumimoji="0" lang="en-GB" sz="4000" b="0" i="0" u="none" strike="noStrike" kern="0" cap="none" spc="0" normalizeH="0" baseline="0" noProof="0" dirty="0">
              <a:ln>
                <a:noFill/>
              </a:ln>
              <a:solidFill>
                <a:srgbClr val="0055A4"/>
              </a:solidFill>
              <a:effectLst/>
              <a:uLnTx/>
              <a:uFillTx/>
              <a:latin typeface="Century Gothic" panose="020F0302020204030204"/>
              <a:ea typeface="+mn-ea"/>
              <a:cs typeface="Arial"/>
              <a:sym typeface="Arial"/>
            </a:endParaRPr>
          </a:p>
        </p:txBody>
      </p:sp>
      <p:sp>
        <p:nvSpPr>
          <p:cNvPr id="44" name="TextBox 43">
            <a:extLst>
              <a:ext uri="{FF2B5EF4-FFF2-40B4-BE49-F238E27FC236}">
                <a16:creationId xmlns:a16="http://schemas.microsoft.com/office/drawing/2014/main" id="{37BA277E-388E-4EE2-97EB-8E3C391765A6}"/>
              </a:ext>
            </a:extLst>
          </p:cNvPr>
          <p:cNvSpPr txBox="1"/>
          <p:nvPr/>
        </p:nvSpPr>
        <p:spPr>
          <a:xfrm>
            <a:off x="5018148" y="1090488"/>
            <a:ext cx="630932" cy="411858"/>
          </a:xfrm>
          <a:prstGeom prst="rect">
            <a:avLst/>
          </a:prstGeom>
          <a:noFill/>
        </p:spPr>
        <p:txBody>
          <a:bodyPr wrap="square" rtlCol="0">
            <a:spAutoFit/>
          </a:bodyPr>
          <a:lstStyle/>
          <a:p>
            <a:r>
              <a:rPr lang="en-GB" sz="2000" dirty="0">
                <a:solidFill>
                  <a:srgbClr val="0055A4"/>
                </a:solidFill>
                <a:latin typeface="Century Gothic" panose="020B0502020202020204" pitchFamily="34" charset="0"/>
              </a:rPr>
              <a:t>[of]</a:t>
            </a:r>
          </a:p>
        </p:txBody>
      </p:sp>
      <p:sp>
        <p:nvSpPr>
          <p:cNvPr id="45" name="TextBox 44">
            <a:extLst>
              <a:ext uri="{FF2B5EF4-FFF2-40B4-BE49-F238E27FC236}">
                <a16:creationId xmlns:a16="http://schemas.microsoft.com/office/drawing/2014/main" id="{42143EB5-5E6B-4F70-8B33-B43F7311B58E}"/>
              </a:ext>
            </a:extLst>
          </p:cNvPr>
          <p:cNvSpPr txBox="1"/>
          <p:nvPr/>
        </p:nvSpPr>
        <p:spPr>
          <a:xfrm>
            <a:off x="6614566" y="1293645"/>
            <a:ext cx="1342385" cy="400110"/>
          </a:xfrm>
          <a:prstGeom prst="rect">
            <a:avLst/>
          </a:prstGeom>
          <a:noFill/>
        </p:spPr>
        <p:txBody>
          <a:bodyPr wrap="square" rtlCol="0">
            <a:spAutoFit/>
          </a:bodyPr>
          <a:lstStyle/>
          <a:p>
            <a:r>
              <a:rPr lang="en-GB" sz="2000" dirty="0">
                <a:solidFill>
                  <a:srgbClr val="0055A4"/>
                </a:solidFill>
                <a:latin typeface="Century Gothic" panose="020B0502020202020204" pitchFamily="34" charset="0"/>
              </a:rPr>
              <a:t>[the (m)]</a:t>
            </a:r>
          </a:p>
        </p:txBody>
      </p:sp>
      <p:sp>
        <p:nvSpPr>
          <p:cNvPr id="46" name="TextBox 45">
            <a:extLst>
              <a:ext uri="{FF2B5EF4-FFF2-40B4-BE49-F238E27FC236}">
                <a16:creationId xmlns:a16="http://schemas.microsoft.com/office/drawing/2014/main" id="{80785AFD-E45F-42D0-B127-0049FAA483B6}"/>
              </a:ext>
            </a:extLst>
          </p:cNvPr>
          <p:cNvSpPr txBox="1"/>
          <p:nvPr/>
        </p:nvSpPr>
        <p:spPr>
          <a:xfrm>
            <a:off x="6531502" y="2496443"/>
            <a:ext cx="1610513" cy="400110"/>
          </a:xfrm>
          <a:prstGeom prst="rect">
            <a:avLst/>
          </a:prstGeom>
          <a:noFill/>
        </p:spPr>
        <p:txBody>
          <a:bodyPr wrap="square" rtlCol="0">
            <a:spAutoFit/>
          </a:bodyPr>
          <a:lstStyle/>
          <a:p>
            <a:r>
              <a:rPr lang="en-GB" sz="2000" dirty="0">
                <a:solidFill>
                  <a:srgbClr val="0055A4"/>
                </a:solidFill>
                <a:latin typeface="Century Gothic" panose="020B0502020202020204" pitchFamily="34" charset="0"/>
              </a:rPr>
              <a:t>[a glance]</a:t>
            </a:r>
          </a:p>
        </p:txBody>
      </p:sp>
      <p:sp>
        <p:nvSpPr>
          <p:cNvPr id="47" name="TextBox 46">
            <a:extLst>
              <a:ext uri="{FF2B5EF4-FFF2-40B4-BE49-F238E27FC236}">
                <a16:creationId xmlns:a16="http://schemas.microsoft.com/office/drawing/2014/main" id="{C218E420-E9B5-4F53-A77C-79DE4A3E467D}"/>
              </a:ext>
            </a:extLst>
          </p:cNvPr>
          <p:cNvSpPr txBox="1"/>
          <p:nvPr/>
        </p:nvSpPr>
        <p:spPr>
          <a:xfrm>
            <a:off x="4382613" y="5578859"/>
            <a:ext cx="1281623" cy="400110"/>
          </a:xfrm>
          <a:prstGeom prst="rect">
            <a:avLst/>
          </a:prstGeom>
          <a:noFill/>
        </p:spPr>
        <p:txBody>
          <a:bodyPr wrap="square" rtlCol="0">
            <a:spAutoFit/>
          </a:bodyPr>
          <a:lstStyle/>
          <a:p>
            <a:r>
              <a:rPr lang="en-GB" sz="2000" dirty="0">
                <a:solidFill>
                  <a:srgbClr val="0055A4"/>
                </a:solidFill>
                <a:latin typeface="Century Gothic" panose="020B0502020202020204" pitchFamily="34" charset="0"/>
              </a:rPr>
              <a:t>[a walk]</a:t>
            </a:r>
          </a:p>
        </p:txBody>
      </p:sp>
      <p:sp>
        <p:nvSpPr>
          <p:cNvPr id="48" name="TextBox 47">
            <a:extLst>
              <a:ext uri="{FF2B5EF4-FFF2-40B4-BE49-F238E27FC236}">
                <a16:creationId xmlns:a16="http://schemas.microsoft.com/office/drawing/2014/main" id="{A7706A9C-E60C-4806-AA3B-3B6E34676A2E}"/>
              </a:ext>
            </a:extLst>
          </p:cNvPr>
          <p:cNvSpPr txBox="1"/>
          <p:nvPr/>
        </p:nvSpPr>
        <p:spPr>
          <a:xfrm>
            <a:off x="7738328" y="5151907"/>
            <a:ext cx="1028972" cy="413701"/>
          </a:xfrm>
          <a:prstGeom prst="rect">
            <a:avLst/>
          </a:prstGeom>
          <a:noFill/>
        </p:spPr>
        <p:txBody>
          <a:bodyPr wrap="square" rtlCol="0">
            <a:spAutoFit/>
          </a:bodyPr>
          <a:lstStyle/>
          <a:p>
            <a:r>
              <a:rPr lang="en-GB" sz="2000" dirty="0">
                <a:solidFill>
                  <a:srgbClr val="0055A4"/>
                </a:solidFill>
                <a:latin typeface="Century Gothic" panose="020B0502020202020204" pitchFamily="34" charset="0"/>
              </a:rPr>
              <a:t>[rebel]</a:t>
            </a:r>
          </a:p>
        </p:txBody>
      </p:sp>
      <p:sp>
        <p:nvSpPr>
          <p:cNvPr id="49" name="TextBox 48">
            <a:extLst>
              <a:ext uri="{FF2B5EF4-FFF2-40B4-BE49-F238E27FC236}">
                <a16:creationId xmlns:a16="http://schemas.microsoft.com/office/drawing/2014/main" id="{7DC89677-EDE2-4A24-9DFF-BF8F5F14E19F}"/>
              </a:ext>
            </a:extLst>
          </p:cNvPr>
          <p:cNvSpPr txBox="1"/>
          <p:nvPr/>
        </p:nvSpPr>
        <p:spPr>
          <a:xfrm>
            <a:off x="3297120" y="4502734"/>
            <a:ext cx="1931939" cy="400110"/>
          </a:xfrm>
          <a:prstGeom prst="rect">
            <a:avLst/>
          </a:prstGeom>
          <a:noFill/>
        </p:spPr>
        <p:txBody>
          <a:bodyPr wrap="square" rtlCol="0">
            <a:spAutoFit/>
          </a:bodyPr>
          <a:lstStyle/>
          <a:p>
            <a:r>
              <a:rPr lang="en-GB" sz="2000" dirty="0">
                <a:solidFill>
                  <a:srgbClr val="0055A4"/>
                </a:solidFill>
                <a:latin typeface="Century Gothic" panose="020B0502020202020204" pitchFamily="34" charset="0"/>
              </a:rPr>
              <a:t>[Wednesday]</a:t>
            </a:r>
          </a:p>
        </p:txBody>
      </p:sp>
      <p:sp>
        <p:nvSpPr>
          <p:cNvPr id="50" name="TextBox 49">
            <a:extLst>
              <a:ext uri="{FF2B5EF4-FFF2-40B4-BE49-F238E27FC236}">
                <a16:creationId xmlns:a16="http://schemas.microsoft.com/office/drawing/2014/main" id="{326A067C-C95C-4D57-8763-4703A30F0523}"/>
              </a:ext>
            </a:extLst>
          </p:cNvPr>
          <p:cNvSpPr txBox="1"/>
          <p:nvPr/>
        </p:nvSpPr>
        <p:spPr>
          <a:xfrm>
            <a:off x="6598528" y="4069018"/>
            <a:ext cx="1330988" cy="400110"/>
          </a:xfrm>
          <a:prstGeom prst="rect">
            <a:avLst/>
          </a:prstGeom>
          <a:noFill/>
        </p:spPr>
        <p:txBody>
          <a:bodyPr wrap="square" rtlCol="0">
            <a:spAutoFit/>
          </a:bodyPr>
          <a:lstStyle/>
          <a:p>
            <a:r>
              <a:rPr lang="en-GB" sz="2000" dirty="0">
                <a:solidFill>
                  <a:srgbClr val="0055A4"/>
                </a:solidFill>
                <a:latin typeface="Century Gothic" panose="020B0502020202020204" pitchFamily="34" charset="0"/>
              </a:rPr>
              <a:t>[window]</a:t>
            </a:r>
          </a:p>
        </p:txBody>
      </p:sp>
      <p:sp>
        <p:nvSpPr>
          <p:cNvPr id="51" name="TextBox 50">
            <a:extLst>
              <a:ext uri="{FF2B5EF4-FFF2-40B4-BE49-F238E27FC236}">
                <a16:creationId xmlns:a16="http://schemas.microsoft.com/office/drawing/2014/main" id="{46775F69-54BA-466E-9D8F-58DDE1AC3B90}"/>
              </a:ext>
            </a:extLst>
          </p:cNvPr>
          <p:cNvSpPr txBox="1"/>
          <p:nvPr/>
        </p:nvSpPr>
        <p:spPr>
          <a:xfrm>
            <a:off x="3019407" y="3107117"/>
            <a:ext cx="1281623" cy="400110"/>
          </a:xfrm>
          <a:prstGeom prst="rect">
            <a:avLst/>
          </a:prstGeom>
          <a:noFill/>
        </p:spPr>
        <p:txBody>
          <a:bodyPr wrap="square" rtlCol="0">
            <a:spAutoFit/>
          </a:bodyPr>
          <a:lstStyle/>
          <a:p>
            <a:r>
              <a:rPr lang="en-GB" sz="2000" dirty="0">
                <a:solidFill>
                  <a:srgbClr val="0055A4"/>
                </a:solidFill>
                <a:latin typeface="Century Gothic" panose="020B0502020202020204" pitchFamily="34" charset="0"/>
              </a:rPr>
              <a:t>[outside]</a:t>
            </a:r>
          </a:p>
        </p:txBody>
      </p:sp>
      <p:sp>
        <p:nvSpPr>
          <p:cNvPr id="52" name="TextBox 51">
            <a:extLst>
              <a:ext uri="{FF2B5EF4-FFF2-40B4-BE49-F238E27FC236}">
                <a16:creationId xmlns:a16="http://schemas.microsoft.com/office/drawing/2014/main" id="{78256311-FC3E-4C9F-BFDA-1A45BD8779BF}"/>
              </a:ext>
            </a:extLst>
          </p:cNvPr>
          <p:cNvSpPr txBox="1"/>
          <p:nvPr/>
        </p:nvSpPr>
        <p:spPr>
          <a:xfrm>
            <a:off x="3283647" y="2035371"/>
            <a:ext cx="1226848" cy="400110"/>
          </a:xfrm>
          <a:prstGeom prst="rect">
            <a:avLst/>
          </a:prstGeom>
          <a:noFill/>
        </p:spPr>
        <p:txBody>
          <a:bodyPr wrap="square" rtlCol="0">
            <a:spAutoFit/>
          </a:bodyPr>
          <a:lstStyle/>
          <a:p>
            <a:r>
              <a:rPr lang="en-GB" sz="2000" dirty="0">
                <a:solidFill>
                  <a:srgbClr val="0055A4"/>
                </a:solidFill>
                <a:latin typeface="Century Gothic" panose="020B0502020202020204" pitchFamily="34" charset="0"/>
              </a:rPr>
              <a:t>[secret]</a:t>
            </a:r>
          </a:p>
        </p:txBody>
      </p:sp>
      <p:sp>
        <p:nvSpPr>
          <p:cNvPr id="53" name="Down Arrow 3">
            <a:extLst>
              <a:ext uri="{FF2B5EF4-FFF2-40B4-BE49-F238E27FC236}">
                <a16:creationId xmlns:a16="http://schemas.microsoft.com/office/drawing/2014/main" id="{950927A8-8C3E-4E8A-8BB8-C38AC03B20A1}"/>
              </a:ext>
            </a:extLst>
          </p:cNvPr>
          <p:cNvSpPr/>
          <p:nvPr/>
        </p:nvSpPr>
        <p:spPr>
          <a:xfrm>
            <a:off x="201502" y="1395114"/>
            <a:ext cx="524356" cy="4544530"/>
          </a:xfrm>
          <a:prstGeom prst="downArrow">
            <a:avLst/>
          </a:prstGeom>
          <a:solidFill>
            <a:srgbClr val="EF4136"/>
          </a:solidFill>
          <a:ln>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53">
            <a:extLst>
              <a:ext uri="{FF2B5EF4-FFF2-40B4-BE49-F238E27FC236}">
                <a16:creationId xmlns:a16="http://schemas.microsoft.com/office/drawing/2014/main" id="{2EDF910C-D5EF-4501-B459-E2DCB0FFEA9E}"/>
              </a:ext>
            </a:extLst>
          </p:cNvPr>
          <p:cNvSpPr txBox="1"/>
          <p:nvPr/>
        </p:nvSpPr>
        <p:spPr>
          <a:xfrm>
            <a:off x="710331" y="5600007"/>
            <a:ext cx="19319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3600" b="0" i="0" u="none" strike="noStrike" kern="0" cap="none" spc="0" normalizeH="0" baseline="0" dirty="0">
                <a:ln>
                  <a:noFill/>
                </a:ln>
                <a:solidFill>
                  <a:srgbClr val="EF4136"/>
                </a:solidFill>
                <a:effectLst/>
                <a:uLnTx/>
                <a:uFillTx/>
                <a:latin typeface="Century Gothic" panose="020F0302020204030204"/>
                <a:ea typeface="+mn-ea"/>
                <a:cs typeface="Arial"/>
                <a:sym typeface="Arial"/>
              </a:rPr>
              <a:t>difficile</a:t>
            </a:r>
            <a:r>
              <a:rPr kumimoji="0" lang="en-GB" sz="3600" b="0" i="0" u="none" strike="noStrike" kern="0" cap="none" spc="0" normalizeH="0" noProof="0" dirty="0">
                <a:ln>
                  <a:noFill/>
                </a:ln>
                <a:solidFill>
                  <a:srgbClr val="EF4136"/>
                </a:solidFill>
                <a:effectLst/>
                <a:uLnTx/>
                <a:uFillTx/>
                <a:latin typeface="Century Gothic" panose="020F0302020204030204"/>
                <a:ea typeface="+mn-ea"/>
                <a:cs typeface="Arial"/>
                <a:sym typeface="Arial"/>
              </a:rPr>
              <a:t> </a:t>
            </a:r>
            <a:endParaRPr kumimoji="0" lang="en-GB" sz="3600" b="0" i="0" u="none" strike="noStrike" kern="0" cap="none" spc="0" normalizeH="0" baseline="0" noProof="0" dirty="0">
              <a:ln>
                <a:noFill/>
              </a:ln>
              <a:solidFill>
                <a:srgbClr val="EF4136"/>
              </a:solidFill>
              <a:effectLst/>
              <a:uLnTx/>
              <a:uFillTx/>
              <a:latin typeface="Century Gothic" panose="020F0302020204030204"/>
              <a:ea typeface="+mn-ea"/>
              <a:cs typeface="Arial"/>
              <a:sym typeface="Arial"/>
            </a:endParaRPr>
          </a:p>
        </p:txBody>
      </p:sp>
      <p:sp>
        <p:nvSpPr>
          <p:cNvPr id="55" name="TextBox 54">
            <a:extLst>
              <a:ext uri="{FF2B5EF4-FFF2-40B4-BE49-F238E27FC236}">
                <a16:creationId xmlns:a16="http://schemas.microsoft.com/office/drawing/2014/main" id="{134ED2E9-50EE-4F5F-ACD6-2352B86713E8}"/>
              </a:ext>
            </a:extLst>
          </p:cNvPr>
          <p:cNvSpPr txBox="1"/>
          <p:nvPr/>
        </p:nvSpPr>
        <p:spPr>
          <a:xfrm>
            <a:off x="704914" y="1257993"/>
            <a:ext cx="16047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3600" b="0" i="0" u="none" strike="noStrike" kern="0" cap="none" spc="0" normalizeH="0" baseline="0" dirty="0">
                <a:ln>
                  <a:noFill/>
                </a:ln>
                <a:solidFill>
                  <a:srgbClr val="EF4136"/>
                </a:solidFill>
                <a:effectLst/>
                <a:uLnTx/>
                <a:uFillTx/>
                <a:latin typeface="Century Gothic" panose="020F0302020204030204"/>
                <a:ea typeface="+mn-ea"/>
                <a:cs typeface="Arial"/>
                <a:sym typeface="Arial"/>
              </a:rPr>
              <a:t>facile</a:t>
            </a:r>
          </a:p>
        </p:txBody>
      </p:sp>
      <p:cxnSp>
        <p:nvCxnSpPr>
          <p:cNvPr id="56" name="Straight Arrow Connector 55">
            <a:extLst>
              <a:ext uri="{FF2B5EF4-FFF2-40B4-BE49-F238E27FC236}">
                <a16:creationId xmlns:a16="http://schemas.microsoft.com/office/drawing/2014/main" id="{2D60CBF3-B26D-4D17-8F38-9F399E816D76}"/>
              </a:ext>
            </a:extLst>
          </p:cNvPr>
          <p:cNvCxnSpPr/>
          <p:nvPr/>
        </p:nvCxnSpPr>
        <p:spPr>
          <a:xfrm>
            <a:off x="5875768" y="1016401"/>
            <a:ext cx="833718" cy="241592"/>
          </a:xfrm>
          <a:prstGeom prst="straightConnector1">
            <a:avLst/>
          </a:prstGeom>
          <a:ln>
            <a:solidFill>
              <a:srgbClr val="EF4136"/>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A9DD7190-E004-422C-BE9B-132E2B88369B}"/>
              </a:ext>
            </a:extLst>
          </p:cNvPr>
          <p:cNvCxnSpPr>
            <a:cxnSpLocks/>
            <a:endCxn id="42" idx="3"/>
          </p:cNvCxnSpPr>
          <p:nvPr/>
        </p:nvCxnSpPr>
        <p:spPr>
          <a:xfrm flipH="1">
            <a:off x="4834417" y="1558886"/>
            <a:ext cx="1439590" cy="328946"/>
          </a:xfrm>
          <a:prstGeom prst="straightConnector1">
            <a:avLst/>
          </a:prstGeom>
          <a:ln>
            <a:solidFill>
              <a:srgbClr val="EF4136"/>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33F0A792-8823-46B1-B235-C33D3010FDF8}"/>
              </a:ext>
            </a:extLst>
          </p:cNvPr>
          <p:cNvCxnSpPr>
            <a:cxnSpLocks/>
            <a:endCxn id="34" idx="1"/>
          </p:cNvCxnSpPr>
          <p:nvPr/>
        </p:nvCxnSpPr>
        <p:spPr>
          <a:xfrm>
            <a:off x="5094599" y="2042727"/>
            <a:ext cx="1214718" cy="230231"/>
          </a:xfrm>
          <a:prstGeom prst="straightConnector1">
            <a:avLst/>
          </a:prstGeom>
          <a:ln>
            <a:solidFill>
              <a:srgbClr val="EF4136"/>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17F94149-1A34-427A-84CB-7FBBB088E8AC}"/>
              </a:ext>
            </a:extLst>
          </p:cNvPr>
          <p:cNvCxnSpPr>
            <a:cxnSpLocks/>
          </p:cNvCxnSpPr>
          <p:nvPr/>
        </p:nvCxnSpPr>
        <p:spPr>
          <a:xfrm flipH="1">
            <a:off x="4717594" y="2448385"/>
            <a:ext cx="1509029" cy="499799"/>
          </a:xfrm>
          <a:prstGeom prst="straightConnector1">
            <a:avLst/>
          </a:prstGeom>
          <a:ln>
            <a:solidFill>
              <a:srgbClr val="EF4136"/>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A669A80D-A1E4-4985-A472-61C06F2B77CB}"/>
              </a:ext>
            </a:extLst>
          </p:cNvPr>
          <p:cNvCxnSpPr>
            <a:cxnSpLocks/>
          </p:cNvCxnSpPr>
          <p:nvPr/>
        </p:nvCxnSpPr>
        <p:spPr>
          <a:xfrm>
            <a:off x="4834418" y="3154794"/>
            <a:ext cx="1474899" cy="546375"/>
          </a:xfrm>
          <a:prstGeom prst="straightConnector1">
            <a:avLst/>
          </a:prstGeom>
          <a:ln>
            <a:solidFill>
              <a:srgbClr val="EF4136"/>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B6D130A2-8805-4E6A-A991-FC1609AB1F2E}"/>
              </a:ext>
            </a:extLst>
          </p:cNvPr>
          <p:cNvCxnSpPr>
            <a:cxnSpLocks/>
            <a:endCxn id="40" idx="3"/>
          </p:cNvCxnSpPr>
          <p:nvPr/>
        </p:nvCxnSpPr>
        <p:spPr>
          <a:xfrm flipH="1">
            <a:off x="5511458" y="3928540"/>
            <a:ext cx="762550" cy="320042"/>
          </a:xfrm>
          <a:prstGeom prst="straightConnector1">
            <a:avLst/>
          </a:prstGeom>
          <a:ln>
            <a:solidFill>
              <a:srgbClr val="EF4136"/>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FE1252FC-ABE2-41ED-9A6F-77CB77758B82}"/>
              </a:ext>
            </a:extLst>
          </p:cNvPr>
          <p:cNvCxnSpPr>
            <a:cxnSpLocks/>
          </p:cNvCxnSpPr>
          <p:nvPr/>
        </p:nvCxnSpPr>
        <p:spPr>
          <a:xfrm>
            <a:off x="5456634" y="4501191"/>
            <a:ext cx="1648713" cy="445952"/>
          </a:xfrm>
          <a:prstGeom prst="straightConnector1">
            <a:avLst/>
          </a:prstGeom>
          <a:ln>
            <a:solidFill>
              <a:srgbClr val="EF4136"/>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E875DFC7-37EF-498F-9AF6-1E5D6A0B9066}"/>
              </a:ext>
            </a:extLst>
          </p:cNvPr>
          <p:cNvCxnSpPr>
            <a:cxnSpLocks/>
          </p:cNvCxnSpPr>
          <p:nvPr/>
        </p:nvCxnSpPr>
        <p:spPr>
          <a:xfrm flipH="1">
            <a:off x="6512914" y="5114634"/>
            <a:ext cx="762550" cy="320042"/>
          </a:xfrm>
          <a:prstGeom prst="straightConnector1">
            <a:avLst/>
          </a:prstGeom>
          <a:ln>
            <a:solidFill>
              <a:srgbClr val="EF413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91829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nodeType="afterEffect">
                                  <p:stCondLst>
                                    <p:cond delay="0"/>
                                  </p:stCondLst>
                                  <p:childTnLst>
                                    <p:animEffect transition="out" filter="slide(fromBottom)">
                                      <p:cBhvr>
                                        <p:cTn id="6" dur="40000"/>
                                        <p:tgtEl>
                                          <p:spTgt spid="2"/>
                                        </p:tgtEl>
                                      </p:cBhvr>
                                    </p:animEffect>
                                    <p:set>
                                      <p:cBhvr>
                                        <p:cTn id="7" dur="1" fill="hold">
                                          <p:stCondLst>
                                            <p:cond delay="39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descr="rectangle for timer">
            <a:extLst>
              <a:ext uri="{FF2B5EF4-FFF2-40B4-BE49-F238E27FC236}">
                <a16:creationId xmlns:a16="http://schemas.microsoft.com/office/drawing/2014/main" id="{836516EE-C93E-4415-BCEE-018FD8F4B137}"/>
              </a:ext>
            </a:extLst>
          </p:cNvPr>
          <p:cNvSpPr>
            <a:spLocks noChangeArrowheads="1"/>
          </p:cNvSpPr>
          <p:nvPr/>
        </p:nvSpPr>
        <p:spPr bwMode="auto">
          <a:xfrm>
            <a:off x="10348146" y="1179857"/>
            <a:ext cx="483827" cy="4153710"/>
          </a:xfrm>
          <a:prstGeom prst="rect">
            <a:avLst/>
          </a:prstGeom>
          <a:solidFill>
            <a:schemeClr val="tx2"/>
          </a:solidFill>
          <a:ln>
            <a:no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3" name="Rectangle 2" descr="box to hide timer as it goes off the page">
            <a:extLst>
              <a:ext uri="{FF2B5EF4-FFF2-40B4-BE49-F238E27FC236}">
                <a16:creationId xmlns:a16="http://schemas.microsoft.com/office/drawing/2014/main" id="{942EA48C-1D07-4902-97C5-004DAF84470A}"/>
              </a:ext>
            </a:extLst>
          </p:cNvPr>
          <p:cNvSpPr/>
          <p:nvPr/>
        </p:nvSpPr>
        <p:spPr>
          <a:xfrm>
            <a:off x="10216372" y="5347851"/>
            <a:ext cx="745068" cy="7658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 name="Rectangle 2" descr="rectangle that moves down the slide to show the 60 second timer">
            <a:extLst>
              <a:ext uri="{FF2B5EF4-FFF2-40B4-BE49-F238E27FC236}">
                <a16:creationId xmlns:a16="http://schemas.microsoft.com/office/drawing/2014/main" id="{F81EE662-CFA0-4850-90E6-D373EA8B4193}"/>
              </a:ext>
            </a:extLst>
          </p:cNvPr>
          <p:cNvSpPr>
            <a:spLocks noChangeArrowheads="1"/>
          </p:cNvSpPr>
          <p:nvPr/>
        </p:nvSpPr>
        <p:spPr bwMode="auto">
          <a:xfrm>
            <a:off x="10340784" y="1180054"/>
            <a:ext cx="502131" cy="4156257"/>
          </a:xfrm>
          <a:prstGeom prst="rect">
            <a:avLst/>
          </a:prstGeom>
          <a:solidFill>
            <a:schemeClr val="tx2"/>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5" name="Line 7" descr="top line for timer, 60 seconds">
            <a:extLst>
              <a:ext uri="{FF2B5EF4-FFF2-40B4-BE49-F238E27FC236}">
                <a16:creationId xmlns:a16="http://schemas.microsoft.com/office/drawing/2014/main" id="{0C24CE02-39CD-41EC-BFD3-160D36C823A5}"/>
              </a:ext>
            </a:extLst>
          </p:cNvPr>
          <p:cNvSpPr>
            <a:spLocks noChangeShapeType="1"/>
          </p:cNvSpPr>
          <p:nvPr/>
        </p:nvSpPr>
        <p:spPr bwMode="auto">
          <a:xfrm>
            <a:off x="11029390" y="1168626"/>
            <a:ext cx="21679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6" name="Line 4" descr="line to show the length of 60 seconds">
            <a:extLst>
              <a:ext uri="{FF2B5EF4-FFF2-40B4-BE49-F238E27FC236}">
                <a16:creationId xmlns:a16="http://schemas.microsoft.com/office/drawing/2014/main" id="{120372C0-3394-42FE-8398-2C8CA92A080A}"/>
              </a:ext>
            </a:extLst>
          </p:cNvPr>
          <p:cNvSpPr>
            <a:spLocks noChangeShapeType="1"/>
          </p:cNvSpPr>
          <p:nvPr/>
        </p:nvSpPr>
        <p:spPr bwMode="auto">
          <a:xfrm>
            <a:off x="11033034" y="1168626"/>
            <a:ext cx="0" cy="4156259"/>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7" name="Line 9" descr="bottom line for timer, 0 seconds">
            <a:extLst>
              <a:ext uri="{FF2B5EF4-FFF2-40B4-BE49-F238E27FC236}">
                <a16:creationId xmlns:a16="http://schemas.microsoft.com/office/drawing/2014/main" id="{564639B6-0AE0-4E0C-9FAD-681002A9B741}"/>
              </a:ext>
            </a:extLst>
          </p:cNvPr>
          <p:cNvSpPr>
            <a:spLocks noChangeShapeType="1"/>
          </p:cNvSpPr>
          <p:nvPr/>
        </p:nvSpPr>
        <p:spPr bwMode="auto">
          <a:xfrm>
            <a:off x="11024157" y="5324885"/>
            <a:ext cx="21679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8" name="AutoShape 11">
            <a:hlinkClick r:id="" action="ppaction://noaction" highlightClick="1"/>
            <a:extLst>
              <a:ext uri="{FF2B5EF4-FFF2-40B4-BE49-F238E27FC236}">
                <a16:creationId xmlns:a16="http://schemas.microsoft.com/office/drawing/2014/main" id="{F7B1D074-DF80-4B5C-8536-90B85F956282}"/>
              </a:ext>
            </a:extLst>
          </p:cNvPr>
          <p:cNvSpPr>
            <a:spLocks noChangeArrowheads="1"/>
          </p:cNvSpPr>
          <p:nvPr/>
        </p:nvSpPr>
        <p:spPr bwMode="auto">
          <a:xfrm>
            <a:off x="10102398" y="5555305"/>
            <a:ext cx="943583" cy="382082"/>
          </a:xfrm>
          <a:prstGeom prst="actionButtonBlank">
            <a:avLst/>
          </a:prstGeom>
          <a:solidFill>
            <a:schemeClr val="tx2"/>
          </a:solidFill>
          <a:ln>
            <a:noFill/>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base">
              <a:spcBef>
                <a:spcPct val="0"/>
              </a:spcBef>
              <a:spcAft>
                <a:spcPct val="0"/>
              </a:spcAft>
              <a:defRPr/>
            </a:pPr>
            <a:r>
              <a:rPr lang="en-GB" sz="2000" b="1" dirty="0">
                <a:solidFill>
                  <a:schemeClr val="bg1"/>
                </a:solidFill>
                <a:latin typeface="+mj-lt"/>
              </a:rPr>
              <a:t>DÉBUT</a:t>
            </a:r>
          </a:p>
        </p:txBody>
      </p:sp>
      <p:sp>
        <p:nvSpPr>
          <p:cNvPr id="9" name="Text Placeholder 2">
            <a:extLst>
              <a:ext uri="{FF2B5EF4-FFF2-40B4-BE49-F238E27FC236}">
                <a16:creationId xmlns:a16="http://schemas.microsoft.com/office/drawing/2014/main" id="{9B72DCF9-935B-45CA-97C3-E8EAED82AE1D}"/>
              </a:ext>
            </a:extLst>
          </p:cNvPr>
          <p:cNvSpPr txBox="1">
            <a:spLocks/>
          </p:cNvSpPr>
          <p:nvPr/>
        </p:nvSpPr>
        <p:spPr>
          <a:xfrm>
            <a:off x="11337914" y="984561"/>
            <a:ext cx="573087" cy="31273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25</a:t>
            </a:r>
          </a:p>
        </p:txBody>
      </p:sp>
      <p:sp>
        <p:nvSpPr>
          <p:cNvPr id="10" name="Text Placeholder 2">
            <a:extLst>
              <a:ext uri="{FF2B5EF4-FFF2-40B4-BE49-F238E27FC236}">
                <a16:creationId xmlns:a16="http://schemas.microsoft.com/office/drawing/2014/main" id="{8374E3F9-B312-465B-BFBE-2419F643D405}"/>
              </a:ext>
            </a:extLst>
          </p:cNvPr>
          <p:cNvSpPr txBox="1">
            <a:spLocks/>
          </p:cNvSpPr>
          <p:nvPr/>
        </p:nvSpPr>
        <p:spPr>
          <a:xfrm>
            <a:off x="11324944" y="5125302"/>
            <a:ext cx="573087" cy="31273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0</a:t>
            </a:r>
            <a:endParaRPr lang="en-GB" dirty="0"/>
          </a:p>
        </p:txBody>
      </p:sp>
      <p:sp>
        <p:nvSpPr>
          <p:cNvPr id="11" name="Title 10">
            <a:extLst>
              <a:ext uri="{FF2B5EF4-FFF2-40B4-BE49-F238E27FC236}">
                <a16:creationId xmlns:a16="http://schemas.microsoft.com/office/drawing/2014/main" id="{3385BB3E-E73C-400C-9F6E-8C905AAE7639}"/>
              </a:ext>
            </a:extLst>
          </p:cNvPr>
          <p:cNvSpPr>
            <a:spLocks noGrp="1"/>
          </p:cNvSpPr>
          <p:nvPr>
            <p:ph type="title"/>
          </p:nvPr>
        </p:nvSpPr>
        <p:spPr/>
        <p:txBody>
          <a:bodyPr/>
          <a:lstStyle/>
          <a:p>
            <a:r>
              <a:rPr lang="en-GB" dirty="0" err="1"/>
              <a:t>Phonétique</a:t>
            </a:r>
            <a:r>
              <a:rPr lang="en-GB" dirty="0"/>
              <a:t> (2/3)</a:t>
            </a:r>
          </a:p>
        </p:txBody>
      </p:sp>
      <p:sp>
        <p:nvSpPr>
          <p:cNvPr id="13" name="Google Shape;533;p13">
            <a:extLst>
              <a:ext uri="{FF2B5EF4-FFF2-40B4-BE49-F238E27FC236}">
                <a16:creationId xmlns:a16="http://schemas.microsoft.com/office/drawing/2014/main" id="{B7F6006C-0EBA-4E94-ACCC-3397A2164512}"/>
              </a:ext>
            </a:extLst>
          </p:cNvPr>
          <p:cNvSpPr/>
          <p:nvPr/>
        </p:nvSpPr>
        <p:spPr>
          <a:xfrm>
            <a:off x="10046043" y="249869"/>
            <a:ext cx="1863877" cy="399600"/>
          </a:xfrm>
          <a:prstGeom prst="roundRect">
            <a:avLst>
              <a:gd name="adj" fmla="val 16667"/>
            </a:avLst>
          </a:prstGeom>
          <a:solidFill>
            <a:srgbClr val="0055A4"/>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lire / parler</a:t>
            </a:r>
            <a:endParaRPr sz="2000" b="1" i="0" u="none" strike="noStrike" cap="none">
              <a:solidFill>
                <a:srgbClr val="FFFFFF"/>
              </a:solidFill>
              <a:latin typeface="Century Gothic"/>
              <a:ea typeface="Century Gothic"/>
              <a:cs typeface="Century Gothic"/>
              <a:sym typeface="Century Gothic"/>
            </a:endParaRPr>
          </a:p>
        </p:txBody>
      </p:sp>
      <p:sp>
        <p:nvSpPr>
          <p:cNvPr id="14" name="Google Shape;533;p13">
            <a:extLst>
              <a:ext uri="{FF2B5EF4-FFF2-40B4-BE49-F238E27FC236}">
                <a16:creationId xmlns:a16="http://schemas.microsoft.com/office/drawing/2014/main" id="{9BF25919-269C-434B-95E0-A2E2D593EE5D}"/>
              </a:ext>
            </a:extLst>
          </p:cNvPr>
          <p:cNvSpPr/>
          <p:nvPr/>
        </p:nvSpPr>
        <p:spPr>
          <a:xfrm>
            <a:off x="10046043" y="249869"/>
            <a:ext cx="1863877" cy="399600"/>
          </a:xfrm>
          <a:prstGeom prst="roundRect">
            <a:avLst>
              <a:gd name="adj" fmla="val 16667"/>
            </a:avLst>
          </a:prstGeom>
          <a:solidFill>
            <a:srgbClr val="0055A4"/>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lire / parler</a:t>
            </a:r>
            <a:endParaRPr sz="2000" b="1" i="0" u="none" strike="noStrike" cap="none">
              <a:solidFill>
                <a:srgbClr val="FFFFFF"/>
              </a:solidFill>
              <a:latin typeface="Century Gothic"/>
              <a:ea typeface="Century Gothic"/>
              <a:cs typeface="Century Gothic"/>
              <a:sym typeface="Century Gothic"/>
            </a:endParaRPr>
          </a:p>
        </p:txBody>
      </p:sp>
      <p:sp>
        <p:nvSpPr>
          <p:cNvPr id="33" name="Text Box 10">
            <a:extLst>
              <a:ext uri="{FF2B5EF4-FFF2-40B4-BE49-F238E27FC236}">
                <a16:creationId xmlns:a16="http://schemas.microsoft.com/office/drawing/2014/main" id="{40F5E0CE-CF6E-40A9-B8DD-2F360C9A6560}"/>
              </a:ext>
            </a:extLst>
          </p:cNvPr>
          <p:cNvSpPr txBox="1">
            <a:spLocks noChangeArrowheads="1"/>
          </p:cNvSpPr>
          <p:nvPr/>
        </p:nvSpPr>
        <p:spPr bwMode="auto">
          <a:xfrm>
            <a:off x="10904526" y="3090798"/>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dirty="0">
                <a:ln>
                  <a:noFill/>
                </a:ln>
                <a:solidFill>
                  <a:srgbClr val="0055A4"/>
                </a:solidFill>
                <a:effectLst/>
                <a:uLnTx/>
                <a:uFillTx/>
                <a:latin typeface="Century Gothic" panose="020B0502020202020204" pitchFamily="34" charset="0"/>
                <a:ea typeface="+mn-ea"/>
                <a:cs typeface="Arial" charset="0"/>
                <a:sym typeface="Arial"/>
              </a:rPr>
              <a:t>secondes</a:t>
            </a:r>
          </a:p>
        </p:txBody>
      </p:sp>
      <p:pic>
        <p:nvPicPr>
          <p:cNvPr id="35" name="Picture 34" descr="A picture containing sandglass, design&#10;&#10;Description automatically generated">
            <a:extLst>
              <a:ext uri="{FF2B5EF4-FFF2-40B4-BE49-F238E27FC236}">
                <a16:creationId xmlns:a16="http://schemas.microsoft.com/office/drawing/2014/main" id="{8A18B0C1-BF14-41C0-BB21-3E9BA72058D4}"/>
              </a:ext>
            </a:extLst>
          </p:cNvPr>
          <p:cNvPicPr>
            <a:picLocks noChangeAspect="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8113989" y="-225400"/>
            <a:ext cx="1732698" cy="1732698"/>
          </a:xfrm>
          <a:prstGeom prst="rect">
            <a:avLst/>
          </a:prstGeom>
        </p:spPr>
      </p:pic>
      <p:sp>
        <p:nvSpPr>
          <p:cNvPr id="34" name="TextBox 33">
            <a:hlinkClick r:id="" action="ppaction://noaction">
              <a:snd r:embed="rId4" name="regard.wav"/>
            </a:hlinkClick>
            <a:extLst>
              <a:ext uri="{FF2B5EF4-FFF2-40B4-BE49-F238E27FC236}">
                <a16:creationId xmlns:a16="http://schemas.microsoft.com/office/drawing/2014/main" id="{FA92B95F-95E3-4BDE-AA04-90A115E0A5F9}"/>
              </a:ext>
            </a:extLst>
          </p:cNvPr>
          <p:cNvSpPr txBox="1"/>
          <p:nvPr/>
        </p:nvSpPr>
        <p:spPr>
          <a:xfrm>
            <a:off x="6309317" y="1919015"/>
            <a:ext cx="1867819" cy="707886"/>
          </a:xfrm>
          <a:prstGeom prst="rect">
            <a:avLst/>
          </a:prstGeom>
          <a:noFill/>
        </p:spPr>
        <p:txBody>
          <a:bodyPr wrap="none" rtlCol="0">
            <a:spAutoFit/>
          </a:bodyPr>
          <a:lstStyle/>
          <a:p>
            <a:pPr lvl="0">
              <a:buClr>
                <a:srgbClr val="000000"/>
              </a:buClr>
              <a:defRPr/>
            </a:pPr>
            <a:r>
              <a:rPr lang="en-GB" sz="4000" kern="0" dirty="0">
                <a:solidFill>
                  <a:srgbClr val="0055A4"/>
                </a:solidFill>
                <a:latin typeface="Century Gothic" panose="020F0302020204030204"/>
                <a:cs typeface="Arial"/>
                <a:sym typeface="Arial"/>
              </a:rPr>
              <a:t>r</a:t>
            </a:r>
            <a:r>
              <a:rPr lang="en-GB" sz="4000" b="1" kern="0" dirty="0">
                <a:solidFill>
                  <a:srgbClr val="0055A4"/>
                </a:solidFill>
                <a:latin typeface="Century Gothic" panose="020F0302020204030204"/>
                <a:cs typeface="Arial"/>
                <a:sym typeface="Arial"/>
              </a:rPr>
              <a:t>e</a:t>
            </a:r>
            <a:r>
              <a:rPr lang="en-GB" sz="4000" kern="0" dirty="0">
                <a:solidFill>
                  <a:srgbClr val="0055A4"/>
                </a:solidFill>
                <a:latin typeface="Century Gothic" panose="020F0302020204030204"/>
                <a:cs typeface="Arial"/>
                <a:sym typeface="Arial"/>
              </a:rPr>
              <a:t>gard</a:t>
            </a:r>
            <a:endParaRPr kumimoji="0" lang="en-GB" sz="4000" b="0" i="0" u="none" strike="noStrike" kern="0" cap="none" spc="0" normalizeH="0" baseline="0" noProof="0" dirty="0">
              <a:ln>
                <a:noFill/>
              </a:ln>
              <a:solidFill>
                <a:srgbClr val="0055A4"/>
              </a:solidFill>
              <a:effectLst/>
              <a:uLnTx/>
              <a:uFillTx/>
              <a:latin typeface="Century Gothic" panose="020F0302020204030204"/>
              <a:ea typeface="+mn-ea"/>
              <a:cs typeface="Arial"/>
              <a:sym typeface="Arial"/>
            </a:endParaRPr>
          </a:p>
        </p:txBody>
      </p:sp>
      <p:sp>
        <p:nvSpPr>
          <p:cNvPr id="36" name="TextBox 35">
            <a:hlinkClick r:id="" action="ppaction://noaction">
              <a:snd r:embed="rId5" name="rebelle.wav"/>
            </a:hlinkClick>
            <a:extLst>
              <a:ext uri="{FF2B5EF4-FFF2-40B4-BE49-F238E27FC236}">
                <a16:creationId xmlns:a16="http://schemas.microsoft.com/office/drawing/2014/main" id="{289E13B1-D7DF-4D1C-9BFA-B533DC18A9D5}"/>
              </a:ext>
            </a:extLst>
          </p:cNvPr>
          <p:cNvSpPr txBox="1"/>
          <p:nvPr/>
        </p:nvSpPr>
        <p:spPr>
          <a:xfrm>
            <a:off x="7202865" y="4548901"/>
            <a:ext cx="1888659" cy="707886"/>
          </a:xfrm>
          <a:prstGeom prst="rect">
            <a:avLst/>
          </a:prstGeom>
          <a:noFill/>
        </p:spPr>
        <p:txBody>
          <a:bodyPr wrap="none" rtlCol="0">
            <a:spAutoFit/>
          </a:bodyPr>
          <a:lstStyle/>
          <a:p>
            <a:pPr lvl="0">
              <a:buClr>
                <a:srgbClr val="000000"/>
              </a:buClr>
              <a:defRPr/>
            </a:pPr>
            <a:r>
              <a:rPr lang="fr-FR" sz="4000" kern="0" dirty="0">
                <a:solidFill>
                  <a:srgbClr val="0055A4"/>
                </a:solidFill>
                <a:latin typeface="Century Gothic" panose="020F0302020204030204"/>
                <a:cs typeface="Arial"/>
                <a:sym typeface="Arial"/>
              </a:rPr>
              <a:t>r</a:t>
            </a:r>
            <a:r>
              <a:rPr lang="fr-FR" sz="4000" b="1" kern="0" dirty="0">
                <a:solidFill>
                  <a:srgbClr val="0055A4"/>
                </a:solidFill>
                <a:latin typeface="Century Gothic" panose="020F0302020204030204"/>
                <a:cs typeface="Arial"/>
                <a:sym typeface="Arial"/>
              </a:rPr>
              <a:t>e</a:t>
            </a:r>
            <a:r>
              <a:rPr lang="fr-FR" sz="4000" kern="0" dirty="0">
                <a:solidFill>
                  <a:srgbClr val="0055A4"/>
                </a:solidFill>
                <a:latin typeface="Century Gothic" panose="020F0302020204030204"/>
                <a:cs typeface="Arial"/>
                <a:sym typeface="Arial"/>
              </a:rPr>
              <a:t>belle</a:t>
            </a:r>
            <a:endParaRPr kumimoji="0" lang="fr-FR" sz="4000" b="0" i="0" u="none" strike="noStrike" kern="0" cap="none" spc="0" normalizeH="0" baseline="0" dirty="0">
              <a:ln>
                <a:noFill/>
              </a:ln>
              <a:solidFill>
                <a:srgbClr val="0055A4"/>
              </a:solidFill>
              <a:effectLst/>
              <a:uLnTx/>
              <a:uFillTx/>
              <a:latin typeface="Century Gothic" panose="020F0302020204030204"/>
              <a:ea typeface="+mn-ea"/>
              <a:cs typeface="Arial"/>
              <a:sym typeface="Arial"/>
            </a:endParaRPr>
          </a:p>
        </p:txBody>
      </p:sp>
      <p:sp>
        <p:nvSpPr>
          <p:cNvPr id="37" name="TextBox 36">
            <a:hlinkClick r:id="" action="ppaction://noaction">
              <a:snd r:embed="rId6" name="fenetre.wav"/>
            </a:hlinkClick>
            <a:extLst>
              <a:ext uri="{FF2B5EF4-FFF2-40B4-BE49-F238E27FC236}">
                <a16:creationId xmlns:a16="http://schemas.microsoft.com/office/drawing/2014/main" id="{94E07CAA-A551-48D5-BAA0-A700F932BBC0}"/>
              </a:ext>
            </a:extLst>
          </p:cNvPr>
          <p:cNvSpPr txBox="1"/>
          <p:nvPr/>
        </p:nvSpPr>
        <p:spPr>
          <a:xfrm>
            <a:off x="6274007" y="3473981"/>
            <a:ext cx="1980029" cy="707886"/>
          </a:xfrm>
          <a:prstGeom prst="rect">
            <a:avLst/>
          </a:prstGeom>
          <a:noFill/>
        </p:spPr>
        <p:txBody>
          <a:bodyPr wrap="none" rtlCol="0">
            <a:spAutoFit/>
          </a:bodyPr>
          <a:lstStyle/>
          <a:p>
            <a:pPr lvl="0">
              <a:buClr>
                <a:srgbClr val="000000"/>
              </a:buClr>
              <a:defRPr/>
            </a:pPr>
            <a:r>
              <a:rPr lang="fr-FR" sz="4000" kern="0" dirty="0">
                <a:solidFill>
                  <a:srgbClr val="0055A4"/>
                </a:solidFill>
                <a:latin typeface="Century Gothic" panose="020F0302020204030204"/>
                <a:cs typeface="Arial"/>
                <a:sym typeface="Arial"/>
              </a:rPr>
              <a:t>f</a:t>
            </a:r>
            <a:r>
              <a:rPr lang="fr-FR" sz="4000" b="1" kern="0" dirty="0">
                <a:solidFill>
                  <a:srgbClr val="0055A4"/>
                </a:solidFill>
                <a:latin typeface="Century Gothic" panose="020F0302020204030204"/>
                <a:cs typeface="Arial"/>
                <a:sym typeface="Arial"/>
              </a:rPr>
              <a:t>e</a:t>
            </a:r>
            <a:r>
              <a:rPr lang="fr-FR" sz="4000" kern="0" dirty="0">
                <a:solidFill>
                  <a:srgbClr val="0055A4"/>
                </a:solidFill>
                <a:latin typeface="Century Gothic" panose="020F0302020204030204"/>
                <a:cs typeface="Arial"/>
                <a:sym typeface="Arial"/>
              </a:rPr>
              <a:t>nêtre</a:t>
            </a:r>
            <a:endParaRPr kumimoji="0" lang="fr-FR" sz="4000" b="0" i="0" u="none" strike="noStrike" kern="0" cap="none" spc="0" normalizeH="0" baseline="0" dirty="0">
              <a:ln>
                <a:noFill/>
              </a:ln>
              <a:solidFill>
                <a:srgbClr val="0055A4"/>
              </a:solidFill>
              <a:effectLst/>
              <a:uLnTx/>
              <a:uFillTx/>
              <a:latin typeface="Century Gothic" panose="020F0302020204030204"/>
              <a:ea typeface="+mn-ea"/>
              <a:cs typeface="Arial"/>
              <a:sym typeface="Arial"/>
            </a:endParaRPr>
          </a:p>
        </p:txBody>
      </p:sp>
      <p:sp>
        <p:nvSpPr>
          <p:cNvPr id="38" name="TextBox 37">
            <a:hlinkClick r:id="" action="ppaction://noaction">
              <a:snd r:embed="rId7" name="de.wav"/>
            </a:hlinkClick>
            <a:extLst>
              <a:ext uri="{FF2B5EF4-FFF2-40B4-BE49-F238E27FC236}">
                <a16:creationId xmlns:a16="http://schemas.microsoft.com/office/drawing/2014/main" id="{B8C42229-8B82-4BED-A850-B1BB69D643A7}"/>
              </a:ext>
            </a:extLst>
          </p:cNvPr>
          <p:cNvSpPr txBox="1"/>
          <p:nvPr/>
        </p:nvSpPr>
        <p:spPr>
          <a:xfrm>
            <a:off x="4902136" y="550107"/>
            <a:ext cx="86433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0055A4"/>
                </a:solidFill>
                <a:effectLst/>
                <a:uLnTx/>
                <a:uFillTx/>
                <a:latin typeface="Century Gothic" panose="020F0302020204030204"/>
                <a:ea typeface="+mn-ea"/>
                <a:cs typeface="Arial"/>
                <a:sym typeface="Arial"/>
              </a:rPr>
              <a:t>d</a:t>
            </a:r>
            <a:r>
              <a:rPr kumimoji="0" lang="en-GB" sz="4000" b="1" i="0" u="none" strike="noStrike" kern="0" cap="none" spc="0" normalizeH="0" baseline="0" noProof="0" dirty="0">
                <a:ln>
                  <a:noFill/>
                </a:ln>
                <a:solidFill>
                  <a:srgbClr val="0055A4"/>
                </a:solidFill>
                <a:effectLst/>
                <a:uLnTx/>
                <a:uFillTx/>
                <a:latin typeface="Century Gothic" panose="020F0302020204030204"/>
                <a:ea typeface="+mn-ea"/>
                <a:cs typeface="Arial"/>
                <a:sym typeface="Arial"/>
              </a:rPr>
              <a:t>e</a:t>
            </a:r>
            <a:endParaRPr kumimoji="0" lang="en-GB" sz="4000" b="0" i="0" u="none" strike="noStrike" kern="0" cap="none" spc="0" normalizeH="0" baseline="0" noProof="0" dirty="0">
              <a:ln>
                <a:noFill/>
              </a:ln>
              <a:solidFill>
                <a:srgbClr val="0055A4"/>
              </a:solidFill>
              <a:effectLst/>
              <a:uLnTx/>
              <a:uFillTx/>
              <a:latin typeface="Century Gothic" panose="020F0302020204030204"/>
              <a:ea typeface="+mn-ea"/>
              <a:cs typeface="Arial"/>
              <a:sym typeface="Arial"/>
            </a:endParaRPr>
          </a:p>
        </p:txBody>
      </p:sp>
      <p:sp>
        <p:nvSpPr>
          <p:cNvPr id="39" name="TextBox 38">
            <a:hlinkClick r:id="" action="ppaction://noaction">
              <a:snd r:embed="rId8" name="promenade.wav"/>
            </a:hlinkClick>
            <a:extLst>
              <a:ext uri="{FF2B5EF4-FFF2-40B4-BE49-F238E27FC236}">
                <a16:creationId xmlns:a16="http://schemas.microsoft.com/office/drawing/2014/main" id="{B62ABF2F-9034-4D0F-8687-486AF7E1F89C}"/>
              </a:ext>
            </a:extLst>
          </p:cNvPr>
          <p:cNvSpPr txBox="1"/>
          <p:nvPr/>
        </p:nvSpPr>
        <p:spPr>
          <a:xfrm>
            <a:off x="3432285" y="5080733"/>
            <a:ext cx="3182281" cy="707886"/>
          </a:xfrm>
          <a:prstGeom prst="rect">
            <a:avLst/>
          </a:prstGeom>
          <a:noFill/>
        </p:spPr>
        <p:txBody>
          <a:bodyPr wrap="none" rtlCol="0">
            <a:spAutoFit/>
          </a:bodyPr>
          <a:lstStyle/>
          <a:p>
            <a:pPr lvl="0">
              <a:buClr>
                <a:srgbClr val="000000"/>
              </a:buClr>
              <a:defRPr/>
            </a:pPr>
            <a:r>
              <a:rPr lang="fr-FR" sz="4000" kern="0" dirty="0">
                <a:solidFill>
                  <a:srgbClr val="0055A4"/>
                </a:solidFill>
                <a:latin typeface="Century Gothic" panose="020F0302020204030204"/>
                <a:cs typeface="Arial"/>
                <a:sym typeface="Arial"/>
              </a:rPr>
              <a:t>prom</a:t>
            </a:r>
            <a:r>
              <a:rPr lang="fr-FR" sz="4000" b="1" kern="0" dirty="0">
                <a:solidFill>
                  <a:srgbClr val="0055A4"/>
                </a:solidFill>
                <a:latin typeface="Century Gothic" panose="020F0302020204030204"/>
                <a:cs typeface="Arial"/>
                <a:sym typeface="Arial"/>
              </a:rPr>
              <a:t>e</a:t>
            </a:r>
            <a:r>
              <a:rPr lang="fr-FR" sz="4000" kern="0" dirty="0">
                <a:solidFill>
                  <a:srgbClr val="0055A4"/>
                </a:solidFill>
                <a:latin typeface="Century Gothic" panose="020F0302020204030204"/>
                <a:cs typeface="Arial"/>
                <a:sym typeface="Arial"/>
              </a:rPr>
              <a:t>nade</a:t>
            </a:r>
            <a:endParaRPr kumimoji="0" lang="fr-FR" sz="4000" b="0" i="0" u="none" strike="noStrike" kern="0" cap="none" spc="0" normalizeH="0" baseline="0" dirty="0">
              <a:ln>
                <a:noFill/>
              </a:ln>
              <a:solidFill>
                <a:srgbClr val="0055A4"/>
              </a:solidFill>
              <a:effectLst/>
              <a:uLnTx/>
              <a:uFillTx/>
              <a:latin typeface="Century Gothic" panose="020F0302020204030204"/>
              <a:ea typeface="+mn-ea"/>
              <a:cs typeface="Arial"/>
              <a:sym typeface="Arial"/>
            </a:endParaRPr>
          </a:p>
        </p:txBody>
      </p:sp>
      <p:sp>
        <p:nvSpPr>
          <p:cNvPr id="40" name="TextBox 39">
            <a:hlinkClick r:id="" action="ppaction://noaction">
              <a:snd r:embed="rId9" name="mercredi.wav"/>
            </a:hlinkClick>
            <a:extLst>
              <a:ext uri="{FF2B5EF4-FFF2-40B4-BE49-F238E27FC236}">
                <a16:creationId xmlns:a16="http://schemas.microsoft.com/office/drawing/2014/main" id="{010CE7E2-8924-4076-A20C-F1C1AC0B87D3}"/>
              </a:ext>
            </a:extLst>
          </p:cNvPr>
          <p:cNvSpPr txBox="1"/>
          <p:nvPr/>
        </p:nvSpPr>
        <p:spPr>
          <a:xfrm>
            <a:off x="3090602" y="3894639"/>
            <a:ext cx="242085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4000" kern="0" dirty="0">
                <a:solidFill>
                  <a:srgbClr val="0055A4"/>
                </a:solidFill>
                <a:latin typeface="Century Gothic" panose="020F0302020204030204"/>
                <a:cs typeface="Arial"/>
                <a:sym typeface="Arial"/>
              </a:rPr>
              <a:t>mercr</a:t>
            </a:r>
            <a:r>
              <a:rPr lang="fr-FR" sz="4000" b="1" kern="0" dirty="0">
                <a:solidFill>
                  <a:srgbClr val="0055A4"/>
                </a:solidFill>
                <a:latin typeface="Century Gothic" panose="020F0302020204030204"/>
                <a:cs typeface="Arial"/>
                <a:sym typeface="Arial"/>
              </a:rPr>
              <a:t>e</a:t>
            </a:r>
            <a:r>
              <a:rPr lang="fr-FR" sz="4000" kern="0" dirty="0">
                <a:solidFill>
                  <a:srgbClr val="0055A4"/>
                </a:solidFill>
                <a:latin typeface="Century Gothic" panose="020F0302020204030204"/>
                <a:cs typeface="Arial"/>
                <a:sym typeface="Arial"/>
              </a:rPr>
              <a:t>di</a:t>
            </a:r>
            <a:endParaRPr kumimoji="0" lang="fr-FR" sz="4000" b="0" i="0" u="none" strike="noStrike" kern="0" cap="none" spc="0" normalizeH="0" baseline="0" dirty="0">
              <a:ln>
                <a:noFill/>
              </a:ln>
              <a:solidFill>
                <a:srgbClr val="0055A4"/>
              </a:solidFill>
              <a:effectLst/>
              <a:uLnTx/>
              <a:uFillTx/>
              <a:latin typeface="Century Gothic" panose="020F0302020204030204"/>
              <a:ea typeface="+mn-ea"/>
              <a:cs typeface="Arial"/>
              <a:sym typeface="Arial"/>
            </a:endParaRPr>
          </a:p>
        </p:txBody>
      </p:sp>
      <p:sp>
        <p:nvSpPr>
          <p:cNvPr id="41" name="TextBox 40">
            <a:hlinkClick r:id="" action="ppaction://noaction">
              <a:snd r:embed="rId10" name="dehors.wav"/>
            </a:hlinkClick>
            <a:extLst>
              <a:ext uri="{FF2B5EF4-FFF2-40B4-BE49-F238E27FC236}">
                <a16:creationId xmlns:a16="http://schemas.microsoft.com/office/drawing/2014/main" id="{B44D7801-6577-448F-BCFE-217AC10BA7D4}"/>
              </a:ext>
            </a:extLst>
          </p:cNvPr>
          <p:cNvSpPr txBox="1"/>
          <p:nvPr/>
        </p:nvSpPr>
        <p:spPr>
          <a:xfrm>
            <a:off x="2661258" y="2602356"/>
            <a:ext cx="186621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4000" kern="0" dirty="0">
                <a:solidFill>
                  <a:srgbClr val="0055A4"/>
                </a:solidFill>
                <a:latin typeface="Century Gothic" panose="020F0302020204030204"/>
                <a:cs typeface="Arial"/>
                <a:sym typeface="Arial"/>
              </a:rPr>
              <a:t>d</a:t>
            </a:r>
            <a:r>
              <a:rPr lang="fr-FR" sz="4000" b="1" kern="0" dirty="0">
                <a:solidFill>
                  <a:srgbClr val="0055A4"/>
                </a:solidFill>
                <a:latin typeface="Century Gothic" panose="020F0302020204030204"/>
                <a:cs typeface="Arial"/>
                <a:sym typeface="Arial"/>
              </a:rPr>
              <a:t>e</a:t>
            </a:r>
            <a:r>
              <a:rPr lang="fr-FR" sz="4000" kern="0" dirty="0">
                <a:solidFill>
                  <a:srgbClr val="0055A4"/>
                </a:solidFill>
                <a:latin typeface="Century Gothic" panose="020F0302020204030204"/>
                <a:cs typeface="Arial"/>
                <a:sym typeface="Arial"/>
              </a:rPr>
              <a:t>hors</a:t>
            </a:r>
            <a:endParaRPr kumimoji="0" lang="fr-FR" sz="4000" b="0" i="0" u="none" strike="noStrike" kern="0" cap="none" spc="0" normalizeH="0" baseline="0" dirty="0">
              <a:ln>
                <a:noFill/>
              </a:ln>
              <a:solidFill>
                <a:srgbClr val="0055A4"/>
              </a:solidFill>
              <a:effectLst/>
              <a:uLnTx/>
              <a:uFillTx/>
              <a:latin typeface="Century Gothic" panose="020F0302020204030204"/>
              <a:ea typeface="+mn-ea"/>
              <a:cs typeface="Arial"/>
              <a:sym typeface="Arial"/>
            </a:endParaRPr>
          </a:p>
        </p:txBody>
      </p:sp>
      <p:sp>
        <p:nvSpPr>
          <p:cNvPr id="42" name="TextBox 41">
            <a:hlinkClick r:id="" action="ppaction://noaction">
              <a:snd r:embed="rId11" name="secret.wav"/>
            </a:hlinkClick>
            <a:extLst>
              <a:ext uri="{FF2B5EF4-FFF2-40B4-BE49-F238E27FC236}">
                <a16:creationId xmlns:a16="http://schemas.microsoft.com/office/drawing/2014/main" id="{5AD22382-F83C-47A3-ADA9-FE9DC92B0940}"/>
              </a:ext>
            </a:extLst>
          </p:cNvPr>
          <p:cNvSpPr txBox="1"/>
          <p:nvPr/>
        </p:nvSpPr>
        <p:spPr>
          <a:xfrm>
            <a:off x="2959726" y="1533889"/>
            <a:ext cx="187469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4000" b="0" i="0" u="none" strike="noStrike" kern="0" cap="none" spc="0" normalizeH="0" baseline="0" dirty="0">
                <a:ln>
                  <a:noFill/>
                </a:ln>
                <a:solidFill>
                  <a:srgbClr val="0055A4"/>
                </a:solidFill>
                <a:effectLst/>
                <a:uLnTx/>
                <a:uFillTx/>
                <a:latin typeface="Century Gothic" panose="020F0302020204030204"/>
                <a:ea typeface="+mn-ea"/>
                <a:cs typeface="Arial"/>
                <a:sym typeface="Arial"/>
              </a:rPr>
              <a:t>s</a:t>
            </a:r>
            <a:r>
              <a:rPr kumimoji="0" lang="fr-FR" sz="4000" b="1" i="0" u="none" strike="noStrike" kern="0" cap="none" spc="0" normalizeH="0" baseline="0" dirty="0">
                <a:ln>
                  <a:noFill/>
                </a:ln>
                <a:solidFill>
                  <a:srgbClr val="0055A4"/>
                </a:solidFill>
                <a:effectLst/>
                <a:uLnTx/>
                <a:uFillTx/>
                <a:latin typeface="Century Gothic" panose="020F0302020204030204"/>
                <a:ea typeface="+mn-ea"/>
                <a:cs typeface="Arial"/>
                <a:sym typeface="Arial"/>
              </a:rPr>
              <a:t>e</a:t>
            </a:r>
            <a:r>
              <a:rPr kumimoji="0" lang="fr-FR" sz="4000" b="0" i="0" u="none" strike="noStrike" kern="0" cap="none" spc="0" normalizeH="0" baseline="0" dirty="0">
                <a:ln>
                  <a:noFill/>
                </a:ln>
                <a:solidFill>
                  <a:srgbClr val="0055A4"/>
                </a:solidFill>
                <a:effectLst/>
                <a:uLnTx/>
                <a:uFillTx/>
                <a:latin typeface="Century Gothic" panose="020F0302020204030204"/>
                <a:ea typeface="+mn-ea"/>
                <a:cs typeface="Arial"/>
                <a:sym typeface="Arial"/>
              </a:rPr>
              <a:t>cret</a:t>
            </a:r>
          </a:p>
        </p:txBody>
      </p:sp>
      <p:sp>
        <p:nvSpPr>
          <p:cNvPr id="43" name="TextBox 42">
            <a:hlinkClick r:id="" action="ppaction://noaction">
              <a:snd r:embed="rId12" name="le.wav"/>
            </a:hlinkClick>
            <a:extLst>
              <a:ext uri="{FF2B5EF4-FFF2-40B4-BE49-F238E27FC236}">
                <a16:creationId xmlns:a16="http://schemas.microsoft.com/office/drawing/2014/main" id="{927AEE42-C873-4E2D-B412-3097426544E3}"/>
              </a:ext>
            </a:extLst>
          </p:cNvPr>
          <p:cNvSpPr txBox="1"/>
          <p:nvPr/>
        </p:nvSpPr>
        <p:spPr>
          <a:xfrm>
            <a:off x="6977821" y="751160"/>
            <a:ext cx="61587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0055A4"/>
                </a:solidFill>
                <a:effectLst/>
                <a:uLnTx/>
                <a:uFillTx/>
                <a:latin typeface="Century Gothic" panose="020F0302020204030204"/>
                <a:ea typeface="+mn-ea"/>
                <a:cs typeface="Arial"/>
                <a:sym typeface="Arial"/>
              </a:rPr>
              <a:t>l</a:t>
            </a:r>
            <a:r>
              <a:rPr kumimoji="0" lang="en-GB" sz="4000" b="1" i="0" u="none" strike="noStrike" kern="0" cap="none" spc="0" normalizeH="0" baseline="0" noProof="0" dirty="0">
                <a:ln>
                  <a:noFill/>
                </a:ln>
                <a:solidFill>
                  <a:srgbClr val="0055A4"/>
                </a:solidFill>
                <a:effectLst/>
                <a:uLnTx/>
                <a:uFillTx/>
                <a:latin typeface="Century Gothic" panose="020F0302020204030204"/>
                <a:ea typeface="+mn-ea"/>
                <a:cs typeface="Arial"/>
                <a:sym typeface="Arial"/>
              </a:rPr>
              <a:t>e</a:t>
            </a:r>
            <a:endParaRPr kumimoji="0" lang="en-GB" sz="4000" b="0" i="0" u="none" strike="noStrike" kern="0" cap="none" spc="0" normalizeH="0" baseline="0" noProof="0" dirty="0">
              <a:ln>
                <a:noFill/>
              </a:ln>
              <a:solidFill>
                <a:srgbClr val="0055A4"/>
              </a:solidFill>
              <a:effectLst/>
              <a:uLnTx/>
              <a:uFillTx/>
              <a:latin typeface="Century Gothic" panose="020F0302020204030204"/>
              <a:ea typeface="+mn-ea"/>
              <a:cs typeface="Arial"/>
              <a:sym typeface="Arial"/>
            </a:endParaRPr>
          </a:p>
        </p:txBody>
      </p:sp>
      <p:sp>
        <p:nvSpPr>
          <p:cNvPr id="44" name="TextBox 43">
            <a:extLst>
              <a:ext uri="{FF2B5EF4-FFF2-40B4-BE49-F238E27FC236}">
                <a16:creationId xmlns:a16="http://schemas.microsoft.com/office/drawing/2014/main" id="{37BA277E-388E-4EE2-97EB-8E3C391765A6}"/>
              </a:ext>
            </a:extLst>
          </p:cNvPr>
          <p:cNvSpPr txBox="1"/>
          <p:nvPr/>
        </p:nvSpPr>
        <p:spPr>
          <a:xfrm>
            <a:off x="5018148" y="1090488"/>
            <a:ext cx="630932" cy="411858"/>
          </a:xfrm>
          <a:prstGeom prst="rect">
            <a:avLst/>
          </a:prstGeom>
          <a:noFill/>
        </p:spPr>
        <p:txBody>
          <a:bodyPr wrap="square" rtlCol="0">
            <a:spAutoFit/>
          </a:bodyPr>
          <a:lstStyle/>
          <a:p>
            <a:r>
              <a:rPr lang="en-GB" sz="2000" dirty="0">
                <a:solidFill>
                  <a:srgbClr val="0055A4"/>
                </a:solidFill>
                <a:latin typeface="Century Gothic" panose="020B0502020202020204" pitchFamily="34" charset="0"/>
              </a:rPr>
              <a:t>[of]</a:t>
            </a:r>
          </a:p>
        </p:txBody>
      </p:sp>
      <p:sp>
        <p:nvSpPr>
          <p:cNvPr id="45" name="TextBox 44">
            <a:extLst>
              <a:ext uri="{FF2B5EF4-FFF2-40B4-BE49-F238E27FC236}">
                <a16:creationId xmlns:a16="http://schemas.microsoft.com/office/drawing/2014/main" id="{42143EB5-5E6B-4F70-8B33-B43F7311B58E}"/>
              </a:ext>
            </a:extLst>
          </p:cNvPr>
          <p:cNvSpPr txBox="1"/>
          <p:nvPr/>
        </p:nvSpPr>
        <p:spPr>
          <a:xfrm>
            <a:off x="6614566" y="1293645"/>
            <a:ext cx="1342385" cy="400110"/>
          </a:xfrm>
          <a:prstGeom prst="rect">
            <a:avLst/>
          </a:prstGeom>
          <a:noFill/>
        </p:spPr>
        <p:txBody>
          <a:bodyPr wrap="square" rtlCol="0">
            <a:spAutoFit/>
          </a:bodyPr>
          <a:lstStyle/>
          <a:p>
            <a:r>
              <a:rPr lang="en-GB" sz="2000" dirty="0">
                <a:solidFill>
                  <a:srgbClr val="0055A4"/>
                </a:solidFill>
                <a:latin typeface="Century Gothic" panose="020B0502020202020204" pitchFamily="34" charset="0"/>
              </a:rPr>
              <a:t>[the (m)]</a:t>
            </a:r>
          </a:p>
        </p:txBody>
      </p:sp>
      <p:sp>
        <p:nvSpPr>
          <p:cNvPr id="46" name="TextBox 45">
            <a:extLst>
              <a:ext uri="{FF2B5EF4-FFF2-40B4-BE49-F238E27FC236}">
                <a16:creationId xmlns:a16="http://schemas.microsoft.com/office/drawing/2014/main" id="{80785AFD-E45F-42D0-B127-0049FAA483B6}"/>
              </a:ext>
            </a:extLst>
          </p:cNvPr>
          <p:cNvSpPr txBox="1"/>
          <p:nvPr/>
        </p:nvSpPr>
        <p:spPr>
          <a:xfrm>
            <a:off x="6531502" y="2496443"/>
            <a:ext cx="1610513" cy="400110"/>
          </a:xfrm>
          <a:prstGeom prst="rect">
            <a:avLst/>
          </a:prstGeom>
          <a:noFill/>
        </p:spPr>
        <p:txBody>
          <a:bodyPr wrap="square" rtlCol="0">
            <a:spAutoFit/>
          </a:bodyPr>
          <a:lstStyle/>
          <a:p>
            <a:r>
              <a:rPr lang="en-GB" sz="2000" dirty="0">
                <a:solidFill>
                  <a:srgbClr val="0055A4"/>
                </a:solidFill>
                <a:latin typeface="Century Gothic" panose="020B0502020202020204" pitchFamily="34" charset="0"/>
              </a:rPr>
              <a:t>[a glance]</a:t>
            </a:r>
          </a:p>
        </p:txBody>
      </p:sp>
      <p:sp>
        <p:nvSpPr>
          <p:cNvPr id="47" name="TextBox 46">
            <a:extLst>
              <a:ext uri="{FF2B5EF4-FFF2-40B4-BE49-F238E27FC236}">
                <a16:creationId xmlns:a16="http://schemas.microsoft.com/office/drawing/2014/main" id="{C218E420-E9B5-4F53-A77C-79DE4A3E467D}"/>
              </a:ext>
            </a:extLst>
          </p:cNvPr>
          <p:cNvSpPr txBox="1"/>
          <p:nvPr/>
        </p:nvSpPr>
        <p:spPr>
          <a:xfrm>
            <a:off x="4382613" y="5578859"/>
            <a:ext cx="1281623" cy="400110"/>
          </a:xfrm>
          <a:prstGeom prst="rect">
            <a:avLst/>
          </a:prstGeom>
          <a:noFill/>
        </p:spPr>
        <p:txBody>
          <a:bodyPr wrap="square" rtlCol="0">
            <a:spAutoFit/>
          </a:bodyPr>
          <a:lstStyle/>
          <a:p>
            <a:r>
              <a:rPr lang="en-GB" sz="2000" dirty="0">
                <a:solidFill>
                  <a:srgbClr val="0055A4"/>
                </a:solidFill>
                <a:latin typeface="Century Gothic" panose="020B0502020202020204" pitchFamily="34" charset="0"/>
              </a:rPr>
              <a:t>[a walk]</a:t>
            </a:r>
          </a:p>
        </p:txBody>
      </p:sp>
      <p:sp>
        <p:nvSpPr>
          <p:cNvPr id="48" name="TextBox 47">
            <a:extLst>
              <a:ext uri="{FF2B5EF4-FFF2-40B4-BE49-F238E27FC236}">
                <a16:creationId xmlns:a16="http://schemas.microsoft.com/office/drawing/2014/main" id="{A7706A9C-E60C-4806-AA3B-3B6E34676A2E}"/>
              </a:ext>
            </a:extLst>
          </p:cNvPr>
          <p:cNvSpPr txBox="1"/>
          <p:nvPr/>
        </p:nvSpPr>
        <p:spPr>
          <a:xfrm>
            <a:off x="7738328" y="5151907"/>
            <a:ext cx="1028972" cy="413701"/>
          </a:xfrm>
          <a:prstGeom prst="rect">
            <a:avLst/>
          </a:prstGeom>
          <a:noFill/>
        </p:spPr>
        <p:txBody>
          <a:bodyPr wrap="square" rtlCol="0">
            <a:spAutoFit/>
          </a:bodyPr>
          <a:lstStyle/>
          <a:p>
            <a:r>
              <a:rPr lang="en-GB" sz="2000" dirty="0">
                <a:solidFill>
                  <a:srgbClr val="0055A4"/>
                </a:solidFill>
                <a:latin typeface="Century Gothic" panose="020B0502020202020204" pitchFamily="34" charset="0"/>
              </a:rPr>
              <a:t>[rebel]</a:t>
            </a:r>
          </a:p>
        </p:txBody>
      </p:sp>
      <p:sp>
        <p:nvSpPr>
          <p:cNvPr id="49" name="TextBox 48">
            <a:extLst>
              <a:ext uri="{FF2B5EF4-FFF2-40B4-BE49-F238E27FC236}">
                <a16:creationId xmlns:a16="http://schemas.microsoft.com/office/drawing/2014/main" id="{7DC89677-EDE2-4A24-9DFF-BF8F5F14E19F}"/>
              </a:ext>
            </a:extLst>
          </p:cNvPr>
          <p:cNvSpPr txBox="1"/>
          <p:nvPr/>
        </p:nvSpPr>
        <p:spPr>
          <a:xfrm>
            <a:off x="3297120" y="4502734"/>
            <a:ext cx="1931939" cy="400110"/>
          </a:xfrm>
          <a:prstGeom prst="rect">
            <a:avLst/>
          </a:prstGeom>
          <a:noFill/>
        </p:spPr>
        <p:txBody>
          <a:bodyPr wrap="square" rtlCol="0">
            <a:spAutoFit/>
          </a:bodyPr>
          <a:lstStyle/>
          <a:p>
            <a:r>
              <a:rPr lang="en-GB" sz="2000" dirty="0">
                <a:solidFill>
                  <a:srgbClr val="0055A4"/>
                </a:solidFill>
                <a:latin typeface="Century Gothic" panose="020B0502020202020204" pitchFamily="34" charset="0"/>
              </a:rPr>
              <a:t>[Wednesday]</a:t>
            </a:r>
          </a:p>
        </p:txBody>
      </p:sp>
      <p:sp>
        <p:nvSpPr>
          <p:cNvPr id="50" name="TextBox 49">
            <a:extLst>
              <a:ext uri="{FF2B5EF4-FFF2-40B4-BE49-F238E27FC236}">
                <a16:creationId xmlns:a16="http://schemas.microsoft.com/office/drawing/2014/main" id="{326A067C-C95C-4D57-8763-4703A30F0523}"/>
              </a:ext>
            </a:extLst>
          </p:cNvPr>
          <p:cNvSpPr txBox="1"/>
          <p:nvPr/>
        </p:nvSpPr>
        <p:spPr>
          <a:xfrm>
            <a:off x="6598528" y="4069018"/>
            <a:ext cx="1330988" cy="400110"/>
          </a:xfrm>
          <a:prstGeom prst="rect">
            <a:avLst/>
          </a:prstGeom>
          <a:noFill/>
        </p:spPr>
        <p:txBody>
          <a:bodyPr wrap="square" rtlCol="0">
            <a:spAutoFit/>
          </a:bodyPr>
          <a:lstStyle/>
          <a:p>
            <a:r>
              <a:rPr lang="en-GB" sz="2000" dirty="0">
                <a:solidFill>
                  <a:srgbClr val="0055A4"/>
                </a:solidFill>
                <a:latin typeface="Century Gothic" panose="020B0502020202020204" pitchFamily="34" charset="0"/>
              </a:rPr>
              <a:t>[window]</a:t>
            </a:r>
          </a:p>
        </p:txBody>
      </p:sp>
      <p:sp>
        <p:nvSpPr>
          <p:cNvPr id="51" name="TextBox 50">
            <a:extLst>
              <a:ext uri="{FF2B5EF4-FFF2-40B4-BE49-F238E27FC236}">
                <a16:creationId xmlns:a16="http://schemas.microsoft.com/office/drawing/2014/main" id="{46775F69-54BA-466E-9D8F-58DDE1AC3B90}"/>
              </a:ext>
            </a:extLst>
          </p:cNvPr>
          <p:cNvSpPr txBox="1"/>
          <p:nvPr/>
        </p:nvSpPr>
        <p:spPr>
          <a:xfrm>
            <a:off x="3019407" y="3107117"/>
            <a:ext cx="1281623" cy="400110"/>
          </a:xfrm>
          <a:prstGeom prst="rect">
            <a:avLst/>
          </a:prstGeom>
          <a:noFill/>
        </p:spPr>
        <p:txBody>
          <a:bodyPr wrap="square" rtlCol="0">
            <a:spAutoFit/>
          </a:bodyPr>
          <a:lstStyle/>
          <a:p>
            <a:r>
              <a:rPr lang="en-GB" sz="2000" dirty="0">
                <a:solidFill>
                  <a:srgbClr val="0055A4"/>
                </a:solidFill>
                <a:latin typeface="Century Gothic" panose="020B0502020202020204" pitchFamily="34" charset="0"/>
              </a:rPr>
              <a:t>[outside]</a:t>
            </a:r>
          </a:p>
        </p:txBody>
      </p:sp>
      <p:sp>
        <p:nvSpPr>
          <p:cNvPr id="52" name="TextBox 51">
            <a:extLst>
              <a:ext uri="{FF2B5EF4-FFF2-40B4-BE49-F238E27FC236}">
                <a16:creationId xmlns:a16="http://schemas.microsoft.com/office/drawing/2014/main" id="{78256311-FC3E-4C9F-BFDA-1A45BD8779BF}"/>
              </a:ext>
            </a:extLst>
          </p:cNvPr>
          <p:cNvSpPr txBox="1"/>
          <p:nvPr/>
        </p:nvSpPr>
        <p:spPr>
          <a:xfrm>
            <a:off x="3283647" y="2035371"/>
            <a:ext cx="1226848" cy="400110"/>
          </a:xfrm>
          <a:prstGeom prst="rect">
            <a:avLst/>
          </a:prstGeom>
          <a:noFill/>
        </p:spPr>
        <p:txBody>
          <a:bodyPr wrap="square" rtlCol="0">
            <a:spAutoFit/>
          </a:bodyPr>
          <a:lstStyle/>
          <a:p>
            <a:r>
              <a:rPr lang="en-GB" sz="2000" dirty="0">
                <a:solidFill>
                  <a:srgbClr val="0055A4"/>
                </a:solidFill>
                <a:latin typeface="Century Gothic" panose="020B0502020202020204" pitchFamily="34" charset="0"/>
              </a:rPr>
              <a:t>[secret]</a:t>
            </a:r>
          </a:p>
        </p:txBody>
      </p:sp>
      <p:sp>
        <p:nvSpPr>
          <p:cNvPr id="53" name="Down Arrow 3">
            <a:extLst>
              <a:ext uri="{FF2B5EF4-FFF2-40B4-BE49-F238E27FC236}">
                <a16:creationId xmlns:a16="http://schemas.microsoft.com/office/drawing/2014/main" id="{950927A8-8C3E-4E8A-8BB8-C38AC03B20A1}"/>
              </a:ext>
            </a:extLst>
          </p:cNvPr>
          <p:cNvSpPr/>
          <p:nvPr/>
        </p:nvSpPr>
        <p:spPr>
          <a:xfrm>
            <a:off x="201502" y="1395114"/>
            <a:ext cx="524356" cy="4544530"/>
          </a:xfrm>
          <a:prstGeom prst="downArrow">
            <a:avLst/>
          </a:prstGeom>
          <a:solidFill>
            <a:srgbClr val="EF4136"/>
          </a:solidFill>
          <a:ln>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53">
            <a:extLst>
              <a:ext uri="{FF2B5EF4-FFF2-40B4-BE49-F238E27FC236}">
                <a16:creationId xmlns:a16="http://schemas.microsoft.com/office/drawing/2014/main" id="{2EDF910C-D5EF-4501-B459-E2DCB0FFEA9E}"/>
              </a:ext>
            </a:extLst>
          </p:cNvPr>
          <p:cNvSpPr txBox="1"/>
          <p:nvPr/>
        </p:nvSpPr>
        <p:spPr>
          <a:xfrm>
            <a:off x="710331" y="5600007"/>
            <a:ext cx="19319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3600" b="0" i="0" u="none" strike="noStrike" kern="0" cap="none" spc="0" normalizeH="0" baseline="0" dirty="0">
                <a:ln>
                  <a:noFill/>
                </a:ln>
                <a:solidFill>
                  <a:srgbClr val="EF4136"/>
                </a:solidFill>
                <a:effectLst/>
                <a:uLnTx/>
                <a:uFillTx/>
                <a:latin typeface="Century Gothic" panose="020F0302020204030204"/>
                <a:ea typeface="+mn-ea"/>
                <a:cs typeface="Arial"/>
                <a:sym typeface="Arial"/>
              </a:rPr>
              <a:t>difficile</a:t>
            </a:r>
            <a:r>
              <a:rPr kumimoji="0" lang="en-GB" sz="3600" b="0" i="0" u="none" strike="noStrike" kern="0" cap="none" spc="0" normalizeH="0" noProof="0" dirty="0">
                <a:ln>
                  <a:noFill/>
                </a:ln>
                <a:solidFill>
                  <a:srgbClr val="EF4136"/>
                </a:solidFill>
                <a:effectLst/>
                <a:uLnTx/>
                <a:uFillTx/>
                <a:latin typeface="Century Gothic" panose="020F0302020204030204"/>
                <a:ea typeface="+mn-ea"/>
                <a:cs typeface="Arial"/>
                <a:sym typeface="Arial"/>
              </a:rPr>
              <a:t> </a:t>
            </a:r>
            <a:endParaRPr kumimoji="0" lang="en-GB" sz="3600" b="0" i="0" u="none" strike="noStrike" kern="0" cap="none" spc="0" normalizeH="0" baseline="0" noProof="0" dirty="0">
              <a:ln>
                <a:noFill/>
              </a:ln>
              <a:solidFill>
                <a:srgbClr val="EF4136"/>
              </a:solidFill>
              <a:effectLst/>
              <a:uLnTx/>
              <a:uFillTx/>
              <a:latin typeface="Century Gothic" panose="020F0302020204030204"/>
              <a:ea typeface="+mn-ea"/>
              <a:cs typeface="Arial"/>
              <a:sym typeface="Arial"/>
            </a:endParaRPr>
          </a:p>
        </p:txBody>
      </p:sp>
      <p:sp>
        <p:nvSpPr>
          <p:cNvPr id="55" name="TextBox 54">
            <a:extLst>
              <a:ext uri="{FF2B5EF4-FFF2-40B4-BE49-F238E27FC236}">
                <a16:creationId xmlns:a16="http://schemas.microsoft.com/office/drawing/2014/main" id="{134ED2E9-50EE-4F5F-ACD6-2352B86713E8}"/>
              </a:ext>
            </a:extLst>
          </p:cNvPr>
          <p:cNvSpPr txBox="1"/>
          <p:nvPr/>
        </p:nvSpPr>
        <p:spPr>
          <a:xfrm>
            <a:off x="704914" y="1257993"/>
            <a:ext cx="16047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3600" b="0" i="0" u="none" strike="noStrike" kern="0" cap="none" spc="0" normalizeH="0" baseline="0" dirty="0">
                <a:ln>
                  <a:noFill/>
                </a:ln>
                <a:solidFill>
                  <a:srgbClr val="EF4136"/>
                </a:solidFill>
                <a:effectLst/>
                <a:uLnTx/>
                <a:uFillTx/>
                <a:latin typeface="Century Gothic" panose="020F0302020204030204"/>
                <a:ea typeface="+mn-ea"/>
                <a:cs typeface="Arial"/>
                <a:sym typeface="Arial"/>
              </a:rPr>
              <a:t>facile</a:t>
            </a:r>
          </a:p>
        </p:txBody>
      </p:sp>
      <p:cxnSp>
        <p:nvCxnSpPr>
          <p:cNvPr id="56" name="Straight Arrow Connector 55">
            <a:extLst>
              <a:ext uri="{FF2B5EF4-FFF2-40B4-BE49-F238E27FC236}">
                <a16:creationId xmlns:a16="http://schemas.microsoft.com/office/drawing/2014/main" id="{2D60CBF3-B26D-4D17-8F38-9F399E816D76}"/>
              </a:ext>
            </a:extLst>
          </p:cNvPr>
          <p:cNvCxnSpPr/>
          <p:nvPr/>
        </p:nvCxnSpPr>
        <p:spPr>
          <a:xfrm>
            <a:off x="5875768" y="1016401"/>
            <a:ext cx="833718" cy="241592"/>
          </a:xfrm>
          <a:prstGeom prst="straightConnector1">
            <a:avLst/>
          </a:prstGeom>
          <a:ln>
            <a:solidFill>
              <a:srgbClr val="EF4136"/>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A9DD7190-E004-422C-BE9B-132E2B88369B}"/>
              </a:ext>
            </a:extLst>
          </p:cNvPr>
          <p:cNvCxnSpPr>
            <a:cxnSpLocks/>
            <a:endCxn id="42" idx="3"/>
          </p:cNvCxnSpPr>
          <p:nvPr/>
        </p:nvCxnSpPr>
        <p:spPr>
          <a:xfrm flipH="1">
            <a:off x="4834417" y="1558886"/>
            <a:ext cx="1439590" cy="328946"/>
          </a:xfrm>
          <a:prstGeom prst="straightConnector1">
            <a:avLst/>
          </a:prstGeom>
          <a:ln>
            <a:solidFill>
              <a:srgbClr val="EF4136"/>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33F0A792-8823-46B1-B235-C33D3010FDF8}"/>
              </a:ext>
            </a:extLst>
          </p:cNvPr>
          <p:cNvCxnSpPr>
            <a:cxnSpLocks/>
            <a:endCxn id="34" idx="1"/>
          </p:cNvCxnSpPr>
          <p:nvPr/>
        </p:nvCxnSpPr>
        <p:spPr>
          <a:xfrm>
            <a:off x="5094599" y="2042727"/>
            <a:ext cx="1214718" cy="230231"/>
          </a:xfrm>
          <a:prstGeom prst="straightConnector1">
            <a:avLst/>
          </a:prstGeom>
          <a:ln>
            <a:solidFill>
              <a:srgbClr val="EF4136"/>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17F94149-1A34-427A-84CB-7FBBB088E8AC}"/>
              </a:ext>
            </a:extLst>
          </p:cNvPr>
          <p:cNvCxnSpPr>
            <a:cxnSpLocks/>
          </p:cNvCxnSpPr>
          <p:nvPr/>
        </p:nvCxnSpPr>
        <p:spPr>
          <a:xfrm flipH="1">
            <a:off x="4717594" y="2448385"/>
            <a:ext cx="1509029" cy="499799"/>
          </a:xfrm>
          <a:prstGeom prst="straightConnector1">
            <a:avLst/>
          </a:prstGeom>
          <a:ln>
            <a:solidFill>
              <a:srgbClr val="EF4136"/>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A669A80D-A1E4-4985-A472-61C06F2B77CB}"/>
              </a:ext>
            </a:extLst>
          </p:cNvPr>
          <p:cNvCxnSpPr>
            <a:cxnSpLocks/>
          </p:cNvCxnSpPr>
          <p:nvPr/>
        </p:nvCxnSpPr>
        <p:spPr>
          <a:xfrm>
            <a:off x="4834418" y="3154794"/>
            <a:ext cx="1474899" cy="546375"/>
          </a:xfrm>
          <a:prstGeom prst="straightConnector1">
            <a:avLst/>
          </a:prstGeom>
          <a:ln>
            <a:solidFill>
              <a:srgbClr val="EF4136"/>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B6D130A2-8805-4E6A-A991-FC1609AB1F2E}"/>
              </a:ext>
            </a:extLst>
          </p:cNvPr>
          <p:cNvCxnSpPr>
            <a:cxnSpLocks/>
            <a:endCxn id="40" idx="3"/>
          </p:cNvCxnSpPr>
          <p:nvPr/>
        </p:nvCxnSpPr>
        <p:spPr>
          <a:xfrm flipH="1">
            <a:off x="5511458" y="3928540"/>
            <a:ext cx="762550" cy="320042"/>
          </a:xfrm>
          <a:prstGeom prst="straightConnector1">
            <a:avLst/>
          </a:prstGeom>
          <a:ln>
            <a:solidFill>
              <a:srgbClr val="EF4136"/>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FE1252FC-ABE2-41ED-9A6F-77CB77758B82}"/>
              </a:ext>
            </a:extLst>
          </p:cNvPr>
          <p:cNvCxnSpPr>
            <a:cxnSpLocks/>
          </p:cNvCxnSpPr>
          <p:nvPr/>
        </p:nvCxnSpPr>
        <p:spPr>
          <a:xfrm>
            <a:off x="5456634" y="4501191"/>
            <a:ext cx="1648713" cy="445952"/>
          </a:xfrm>
          <a:prstGeom prst="straightConnector1">
            <a:avLst/>
          </a:prstGeom>
          <a:ln>
            <a:solidFill>
              <a:srgbClr val="EF4136"/>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E875DFC7-37EF-498F-9AF6-1E5D6A0B9066}"/>
              </a:ext>
            </a:extLst>
          </p:cNvPr>
          <p:cNvCxnSpPr>
            <a:cxnSpLocks/>
          </p:cNvCxnSpPr>
          <p:nvPr/>
        </p:nvCxnSpPr>
        <p:spPr>
          <a:xfrm flipH="1">
            <a:off x="6512914" y="5114634"/>
            <a:ext cx="762550" cy="320042"/>
          </a:xfrm>
          <a:prstGeom prst="straightConnector1">
            <a:avLst/>
          </a:prstGeom>
          <a:ln>
            <a:solidFill>
              <a:srgbClr val="EF413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11649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nodeType="afterEffect">
                                  <p:stCondLst>
                                    <p:cond delay="0"/>
                                  </p:stCondLst>
                                  <p:childTnLst>
                                    <p:animEffect transition="out" filter="slide(fromBottom)">
                                      <p:cBhvr>
                                        <p:cTn id="6" dur="25000"/>
                                        <p:tgtEl>
                                          <p:spTgt spid="2"/>
                                        </p:tgtEl>
                                      </p:cBhvr>
                                    </p:animEffect>
                                    <p:set>
                                      <p:cBhvr>
                                        <p:cTn id="7" dur="1" fill="hold">
                                          <p:stCondLst>
                                            <p:cond delay="24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descr="rectangle for timer">
            <a:extLst>
              <a:ext uri="{FF2B5EF4-FFF2-40B4-BE49-F238E27FC236}">
                <a16:creationId xmlns:a16="http://schemas.microsoft.com/office/drawing/2014/main" id="{836516EE-C93E-4415-BCEE-018FD8F4B137}"/>
              </a:ext>
            </a:extLst>
          </p:cNvPr>
          <p:cNvSpPr>
            <a:spLocks noChangeArrowheads="1"/>
          </p:cNvSpPr>
          <p:nvPr/>
        </p:nvSpPr>
        <p:spPr bwMode="auto">
          <a:xfrm>
            <a:off x="10348146" y="1179857"/>
            <a:ext cx="483827" cy="4153710"/>
          </a:xfrm>
          <a:prstGeom prst="rect">
            <a:avLst/>
          </a:prstGeom>
          <a:solidFill>
            <a:schemeClr val="tx2"/>
          </a:solidFill>
          <a:ln>
            <a:no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3" name="Rectangle 2" descr="box to hide timer as it goes off the page">
            <a:extLst>
              <a:ext uri="{FF2B5EF4-FFF2-40B4-BE49-F238E27FC236}">
                <a16:creationId xmlns:a16="http://schemas.microsoft.com/office/drawing/2014/main" id="{942EA48C-1D07-4902-97C5-004DAF84470A}"/>
              </a:ext>
            </a:extLst>
          </p:cNvPr>
          <p:cNvSpPr/>
          <p:nvPr/>
        </p:nvSpPr>
        <p:spPr>
          <a:xfrm>
            <a:off x="10216372" y="5347851"/>
            <a:ext cx="745068" cy="7658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 name="Rectangle 2" descr="rectangle that moves down the slide to show the 60 second timer">
            <a:extLst>
              <a:ext uri="{FF2B5EF4-FFF2-40B4-BE49-F238E27FC236}">
                <a16:creationId xmlns:a16="http://schemas.microsoft.com/office/drawing/2014/main" id="{F81EE662-CFA0-4850-90E6-D373EA8B4193}"/>
              </a:ext>
            </a:extLst>
          </p:cNvPr>
          <p:cNvSpPr>
            <a:spLocks noChangeArrowheads="1"/>
          </p:cNvSpPr>
          <p:nvPr/>
        </p:nvSpPr>
        <p:spPr bwMode="auto">
          <a:xfrm>
            <a:off x="10340784" y="1180054"/>
            <a:ext cx="502131" cy="4156257"/>
          </a:xfrm>
          <a:prstGeom prst="rect">
            <a:avLst/>
          </a:prstGeom>
          <a:solidFill>
            <a:schemeClr val="tx2"/>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5" name="Line 7" descr="top line for timer, 60 seconds">
            <a:extLst>
              <a:ext uri="{FF2B5EF4-FFF2-40B4-BE49-F238E27FC236}">
                <a16:creationId xmlns:a16="http://schemas.microsoft.com/office/drawing/2014/main" id="{0C24CE02-39CD-41EC-BFD3-160D36C823A5}"/>
              </a:ext>
            </a:extLst>
          </p:cNvPr>
          <p:cNvSpPr>
            <a:spLocks noChangeShapeType="1"/>
          </p:cNvSpPr>
          <p:nvPr/>
        </p:nvSpPr>
        <p:spPr bwMode="auto">
          <a:xfrm>
            <a:off x="11029390" y="1168626"/>
            <a:ext cx="21679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6" name="Line 4" descr="line to show the length of 60 seconds">
            <a:extLst>
              <a:ext uri="{FF2B5EF4-FFF2-40B4-BE49-F238E27FC236}">
                <a16:creationId xmlns:a16="http://schemas.microsoft.com/office/drawing/2014/main" id="{120372C0-3394-42FE-8398-2C8CA92A080A}"/>
              </a:ext>
            </a:extLst>
          </p:cNvPr>
          <p:cNvSpPr>
            <a:spLocks noChangeShapeType="1"/>
          </p:cNvSpPr>
          <p:nvPr/>
        </p:nvSpPr>
        <p:spPr bwMode="auto">
          <a:xfrm>
            <a:off x="11033034" y="1168626"/>
            <a:ext cx="0" cy="4156259"/>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7" name="Line 9" descr="bottom line for timer, 0 seconds">
            <a:extLst>
              <a:ext uri="{FF2B5EF4-FFF2-40B4-BE49-F238E27FC236}">
                <a16:creationId xmlns:a16="http://schemas.microsoft.com/office/drawing/2014/main" id="{564639B6-0AE0-4E0C-9FAD-681002A9B741}"/>
              </a:ext>
            </a:extLst>
          </p:cNvPr>
          <p:cNvSpPr>
            <a:spLocks noChangeShapeType="1"/>
          </p:cNvSpPr>
          <p:nvPr/>
        </p:nvSpPr>
        <p:spPr bwMode="auto">
          <a:xfrm>
            <a:off x="11024157" y="5324885"/>
            <a:ext cx="21679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8" name="AutoShape 11">
            <a:hlinkClick r:id="" action="ppaction://noaction" highlightClick="1"/>
            <a:extLst>
              <a:ext uri="{FF2B5EF4-FFF2-40B4-BE49-F238E27FC236}">
                <a16:creationId xmlns:a16="http://schemas.microsoft.com/office/drawing/2014/main" id="{F7B1D074-DF80-4B5C-8536-90B85F956282}"/>
              </a:ext>
            </a:extLst>
          </p:cNvPr>
          <p:cNvSpPr>
            <a:spLocks noChangeArrowheads="1"/>
          </p:cNvSpPr>
          <p:nvPr/>
        </p:nvSpPr>
        <p:spPr bwMode="auto">
          <a:xfrm>
            <a:off x="10102398" y="5555305"/>
            <a:ext cx="943583" cy="382082"/>
          </a:xfrm>
          <a:prstGeom prst="actionButtonBlank">
            <a:avLst/>
          </a:prstGeom>
          <a:solidFill>
            <a:schemeClr val="tx2"/>
          </a:solidFill>
          <a:ln>
            <a:noFill/>
            <a:headEnd/>
            <a:tailEn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base">
              <a:spcBef>
                <a:spcPct val="0"/>
              </a:spcBef>
              <a:spcAft>
                <a:spcPct val="0"/>
              </a:spcAft>
              <a:defRPr/>
            </a:pPr>
            <a:r>
              <a:rPr lang="en-GB" sz="2000" b="1" dirty="0">
                <a:solidFill>
                  <a:schemeClr val="bg1"/>
                </a:solidFill>
                <a:latin typeface="+mj-lt"/>
              </a:rPr>
              <a:t>DÉBUT</a:t>
            </a:r>
          </a:p>
        </p:txBody>
      </p:sp>
      <p:sp>
        <p:nvSpPr>
          <p:cNvPr id="9" name="Text Placeholder 2">
            <a:extLst>
              <a:ext uri="{FF2B5EF4-FFF2-40B4-BE49-F238E27FC236}">
                <a16:creationId xmlns:a16="http://schemas.microsoft.com/office/drawing/2014/main" id="{9B72DCF9-935B-45CA-97C3-E8EAED82AE1D}"/>
              </a:ext>
            </a:extLst>
          </p:cNvPr>
          <p:cNvSpPr txBox="1">
            <a:spLocks/>
          </p:cNvSpPr>
          <p:nvPr/>
        </p:nvSpPr>
        <p:spPr>
          <a:xfrm>
            <a:off x="11337914" y="984561"/>
            <a:ext cx="573087" cy="31273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15</a:t>
            </a:r>
          </a:p>
        </p:txBody>
      </p:sp>
      <p:sp>
        <p:nvSpPr>
          <p:cNvPr id="10" name="Text Placeholder 2">
            <a:extLst>
              <a:ext uri="{FF2B5EF4-FFF2-40B4-BE49-F238E27FC236}">
                <a16:creationId xmlns:a16="http://schemas.microsoft.com/office/drawing/2014/main" id="{8374E3F9-B312-465B-BFBE-2419F643D405}"/>
              </a:ext>
            </a:extLst>
          </p:cNvPr>
          <p:cNvSpPr txBox="1">
            <a:spLocks/>
          </p:cNvSpPr>
          <p:nvPr/>
        </p:nvSpPr>
        <p:spPr>
          <a:xfrm>
            <a:off x="11324944" y="5125302"/>
            <a:ext cx="573087" cy="31273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0</a:t>
            </a:r>
            <a:endParaRPr lang="en-GB" dirty="0"/>
          </a:p>
        </p:txBody>
      </p:sp>
      <p:sp>
        <p:nvSpPr>
          <p:cNvPr id="11" name="Title 10">
            <a:extLst>
              <a:ext uri="{FF2B5EF4-FFF2-40B4-BE49-F238E27FC236}">
                <a16:creationId xmlns:a16="http://schemas.microsoft.com/office/drawing/2014/main" id="{3385BB3E-E73C-400C-9F6E-8C905AAE7639}"/>
              </a:ext>
            </a:extLst>
          </p:cNvPr>
          <p:cNvSpPr>
            <a:spLocks noGrp="1"/>
          </p:cNvSpPr>
          <p:nvPr>
            <p:ph type="title"/>
          </p:nvPr>
        </p:nvSpPr>
        <p:spPr/>
        <p:txBody>
          <a:bodyPr/>
          <a:lstStyle/>
          <a:p>
            <a:r>
              <a:rPr lang="en-GB" dirty="0" err="1"/>
              <a:t>Phonétique</a:t>
            </a:r>
            <a:r>
              <a:rPr lang="en-GB" dirty="0"/>
              <a:t> (3/3)</a:t>
            </a:r>
          </a:p>
        </p:txBody>
      </p:sp>
      <p:sp>
        <p:nvSpPr>
          <p:cNvPr id="13" name="Google Shape;533;p13">
            <a:extLst>
              <a:ext uri="{FF2B5EF4-FFF2-40B4-BE49-F238E27FC236}">
                <a16:creationId xmlns:a16="http://schemas.microsoft.com/office/drawing/2014/main" id="{B7F6006C-0EBA-4E94-ACCC-3397A2164512}"/>
              </a:ext>
            </a:extLst>
          </p:cNvPr>
          <p:cNvSpPr/>
          <p:nvPr/>
        </p:nvSpPr>
        <p:spPr>
          <a:xfrm>
            <a:off x="10046043" y="249869"/>
            <a:ext cx="1863877" cy="399600"/>
          </a:xfrm>
          <a:prstGeom prst="roundRect">
            <a:avLst>
              <a:gd name="adj" fmla="val 16667"/>
            </a:avLst>
          </a:prstGeom>
          <a:solidFill>
            <a:srgbClr val="0055A4"/>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lire / parler</a:t>
            </a:r>
            <a:endParaRPr sz="2000" b="1" i="0" u="none" strike="noStrike" cap="none">
              <a:solidFill>
                <a:srgbClr val="FFFFFF"/>
              </a:solidFill>
              <a:latin typeface="Century Gothic"/>
              <a:ea typeface="Century Gothic"/>
              <a:cs typeface="Century Gothic"/>
              <a:sym typeface="Century Gothic"/>
            </a:endParaRPr>
          </a:p>
        </p:txBody>
      </p:sp>
      <p:sp>
        <p:nvSpPr>
          <p:cNvPr id="14" name="Google Shape;533;p13">
            <a:extLst>
              <a:ext uri="{FF2B5EF4-FFF2-40B4-BE49-F238E27FC236}">
                <a16:creationId xmlns:a16="http://schemas.microsoft.com/office/drawing/2014/main" id="{9BF25919-269C-434B-95E0-A2E2D593EE5D}"/>
              </a:ext>
            </a:extLst>
          </p:cNvPr>
          <p:cNvSpPr/>
          <p:nvPr/>
        </p:nvSpPr>
        <p:spPr>
          <a:xfrm>
            <a:off x="10046043" y="249869"/>
            <a:ext cx="1863877" cy="399600"/>
          </a:xfrm>
          <a:prstGeom prst="roundRect">
            <a:avLst>
              <a:gd name="adj" fmla="val 16667"/>
            </a:avLst>
          </a:prstGeom>
          <a:solidFill>
            <a:srgbClr val="0055A4"/>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lire / parler</a:t>
            </a:r>
            <a:endParaRPr sz="2000" b="1" i="0" u="none" strike="noStrike" cap="none">
              <a:solidFill>
                <a:srgbClr val="FFFFFF"/>
              </a:solidFill>
              <a:latin typeface="Century Gothic"/>
              <a:ea typeface="Century Gothic"/>
              <a:cs typeface="Century Gothic"/>
              <a:sym typeface="Century Gothic"/>
            </a:endParaRPr>
          </a:p>
        </p:txBody>
      </p:sp>
      <p:sp>
        <p:nvSpPr>
          <p:cNvPr id="33" name="Text Box 10">
            <a:extLst>
              <a:ext uri="{FF2B5EF4-FFF2-40B4-BE49-F238E27FC236}">
                <a16:creationId xmlns:a16="http://schemas.microsoft.com/office/drawing/2014/main" id="{40F5E0CE-CF6E-40A9-B8DD-2F360C9A6560}"/>
              </a:ext>
            </a:extLst>
          </p:cNvPr>
          <p:cNvSpPr txBox="1">
            <a:spLocks noChangeArrowheads="1"/>
          </p:cNvSpPr>
          <p:nvPr/>
        </p:nvSpPr>
        <p:spPr bwMode="auto">
          <a:xfrm>
            <a:off x="10904526" y="3090798"/>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dirty="0">
                <a:ln>
                  <a:noFill/>
                </a:ln>
                <a:solidFill>
                  <a:srgbClr val="0055A4"/>
                </a:solidFill>
                <a:effectLst/>
                <a:uLnTx/>
                <a:uFillTx/>
                <a:latin typeface="Century Gothic" panose="020B0502020202020204" pitchFamily="34" charset="0"/>
                <a:ea typeface="+mn-ea"/>
                <a:cs typeface="Arial" charset="0"/>
                <a:sym typeface="Arial"/>
              </a:rPr>
              <a:t>secondes</a:t>
            </a:r>
          </a:p>
        </p:txBody>
      </p:sp>
      <p:pic>
        <p:nvPicPr>
          <p:cNvPr id="35" name="Picture 34" descr="A picture containing sandglass, design&#10;&#10;Description automatically generated">
            <a:extLst>
              <a:ext uri="{FF2B5EF4-FFF2-40B4-BE49-F238E27FC236}">
                <a16:creationId xmlns:a16="http://schemas.microsoft.com/office/drawing/2014/main" id="{8A18B0C1-BF14-41C0-BB21-3E9BA72058D4}"/>
              </a:ext>
            </a:extLst>
          </p:cNvPr>
          <p:cNvPicPr>
            <a:picLocks noChangeAspect="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8113989" y="-225400"/>
            <a:ext cx="1732698" cy="1732698"/>
          </a:xfrm>
          <a:prstGeom prst="rect">
            <a:avLst/>
          </a:prstGeom>
        </p:spPr>
      </p:pic>
      <p:sp>
        <p:nvSpPr>
          <p:cNvPr id="34" name="TextBox 33">
            <a:hlinkClick r:id="" action="ppaction://noaction">
              <a:snd r:embed="rId4" name="regard.wav"/>
            </a:hlinkClick>
            <a:extLst>
              <a:ext uri="{FF2B5EF4-FFF2-40B4-BE49-F238E27FC236}">
                <a16:creationId xmlns:a16="http://schemas.microsoft.com/office/drawing/2014/main" id="{FA92B95F-95E3-4BDE-AA04-90A115E0A5F9}"/>
              </a:ext>
            </a:extLst>
          </p:cNvPr>
          <p:cNvSpPr txBox="1"/>
          <p:nvPr/>
        </p:nvSpPr>
        <p:spPr>
          <a:xfrm>
            <a:off x="6309317" y="1919015"/>
            <a:ext cx="1867819" cy="707886"/>
          </a:xfrm>
          <a:prstGeom prst="rect">
            <a:avLst/>
          </a:prstGeom>
          <a:noFill/>
        </p:spPr>
        <p:txBody>
          <a:bodyPr wrap="none" rtlCol="0">
            <a:spAutoFit/>
          </a:bodyPr>
          <a:lstStyle/>
          <a:p>
            <a:pPr lvl="0">
              <a:buClr>
                <a:srgbClr val="000000"/>
              </a:buClr>
              <a:defRPr/>
            </a:pPr>
            <a:r>
              <a:rPr lang="en-GB" sz="4000" kern="0" dirty="0">
                <a:solidFill>
                  <a:srgbClr val="0055A4"/>
                </a:solidFill>
                <a:latin typeface="Century Gothic" panose="020F0302020204030204"/>
                <a:cs typeface="Arial"/>
                <a:sym typeface="Arial"/>
              </a:rPr>
              <a:t>r</a:t>
            </a:r>
            <a:r>
              <a:rPr lang="en-GB" sz="4000" b="1" kern="0" dirty="0">
                <a:solidFill>
                  <a:srgbClr val="0055A4"/>
                </a:solidFill>
                <a:latin typeface="Century Gothic" panose="020F0302020204030204"/>
                <a:cs typeface="Arial"/>
                <a:sym typeface="Arial"/>
              </a:rPr>
              <a:t>e</a:t>
            </a:r>
            <a:r>
              <a:rPr lang="en-GB" sz="4000" kern="0" dirty="0">
                <a:solidFill>
                  <a:srgbClr val="0055A4"/>
                </a:solidFill>
                <a:latin typeface="Century Gothic" panose="020F0302020204030204"/>
                <a:cs typeface="Arial"/>
                <a:sym typeface="Arial"/>
              </a:rPr>
              <a:t>gard</a:t>
            </a:r>
            <a:endParaRPr kumimoji="0" lang="en-GB" sz="4000" b="0" i="0" u="none" strike="noStrike" kern="0" cap="none" spc="0" normalizeH="0" baseline="0" noProof="0" dirty="0">
              <a:ln>
                <a:noFill/>
              </a:ln>
              <a:solidFill>
                <a:srgbClr val="0055A4"/>
              </a:solidFill>
              <a:effectLst/>
              <a:uLnTx/>
              <a:uFillTx/>
              <a:latin typeface="Century Gothic" panose="020F0302020204030204"/>
              <a:ea typeface="+mn-ea"/>
              <a:cs typeface="Arial"/>
              <a:sym typeface="Arial"/>
            </a:endParaRPr>
          </a:p>
        </p:txBody>
      </p:sp>
      <p:sp>
        <p:nvSpPr>
          <p:cNvPr id="36" name="TextBox 35">
            <a:hlinkClick r:id="" action="ppaction://noaction">
              <a:snd r:embed="rId5" name="rebelle.wav"/>
            </a:hlinkClick>
            <a:extLst>
              <a:ext uri="{FF2B5EF4-FFF2-40B4-BE49-F238E27FC236}">
                <a16:creationId xmlns:a16="http://schemas.microsoft.com/office/drawing/2014/main" id="{289E13B1-D7DF-4D1C-9BFA-B533DC18A9D5}"/>
              </a:ext>
            </a:extLst>
          </p:cNvPr>
          <p:cNvSpPr txBox="1"/>
          <p:nvPr/>
        </p:nvSpPr>
        <p:spPr>
          <a:xfrm>
            <a:off x="7202865" y="4548901"/>
            <a:ext cx="1888659" cy="707886"/>
          </a:xfrm>
          <a:prstGeom prst="rect">
            <a:avLst/>
          </a:prstGeom>
          <a:noFill/>
        </p:spPr>
        <p:txBody>
          <a:bodyPr wrap="none" rtlCol="0">
            <a:spAutoFit/>
          </a:bodyPr>
          <a:lstStyle/>
          <a:p>
            <a:pPr lvl="0">
              <a:buClr>
                <a:srgbClr val="000000"/>
              </a:buClr>
              <a:defRPr/>
            </a:pPr>
            <a:r>
              <a:rPr lang="fr-FR" sz="4000" kern="0" dirty="0">
                <a:solidFill>
                  <a:srgbClr val="0055A4"/>
                </a:solidFill>
                <a:latin typeface="Century Gothic" panose="020F0302020204030204"/>
                <a:cs typeface="Arial"/>
                <a:sym typeface="Arial"/>
              </a:rPr>
              <a:t>r</a:t>
            </a:r>
            <a:r>
              <a:rPr lang="fr-FR" sz="4000" b="1" kern="0" dirty="0">
                <a:solidFill>
                  <a:srgbClr val="0055A4"/>
                </a:solidFill>
                <a:latin typeface="Century Gothic" panose="020F0302020204030204"/>
                <a:cs typeface="Arial"/>
                <a:sym typeface="Arial"/>
              </a:rPr>
              <a:t>e</a:t>
            </a:r>
            <a:r>
              <a:rPr lang="fr-FR" sz="4000" kern="0" dirty="0">
                <a:solidFill>
                  <a:srgbClr val="0055A4"/>
                </a:solidFill>
                <a:latin typeface="Century Gothic" panose="020F0302020204030204"/>
                <a:cs typeface="Arial"/>
                <a:sym typeface="Arial"/>
              </a:rPr>
              <a:t>belle</a:t>
            </a:r>
            <a:endParaRPr kumimoji="0" lang="fr-FR" sz="4000" b="0" i="0" u="none" strike="noStrike" kern="0" cap="none" spc="0" normalizeH="0" baseline="0" dirty="0">
              <a:ln>
                <a:noFill/>
              </a:ln>
              <a:solidFill>
                <a:srgbClr val="0055A4"/>
              </a:solidFill>
              <a:effectLst/>
              <a:uLnTx/>
              <a:uFillTx/>
              <a:latin typeface="Century Gothic" panose="020F0302020204030204"/>
              <a:ea typeface="+mn-ea"/>
              <a:cs typeface="Arial"/>
              <a:sym typeface="Arial"/>
            </a:endParaRPr>
          </a:p>
        </p:txBody>
      </p:sp>
      <p:sp>
        <p:nvSpPr>
          <p:cNvPr id="37" name="TextBox 36">
            <a:hlinkClick r:id="" action="ppaction://noaction">
              <a:snd r:embed="rId6" name="fenetre.wav"/>
            </a:hlinkClick>
            <a:extLst>
              <a:ext uri="{FF2B5EF4-FFF2-40B4-BE49-F238E27FC236}">
                <a16:creationId xmlns:a16="http://schemas.microsoft.com/office/drawing/2014/main" id="{94E07CAA-A551-48D5-BAA0-A700F932BBC0}"/>
              </a:ext>
            </a:extLst>
          </p:cNvPr>
          <p:cNvSpPr txBox="1"/>
          <p:nvPr/>
        </p:nvSpPr>
        <p:spPr>
          <a:xfrm>
            <a:off x="6274007" y="3473981"/>
            <a:ext cx="1980029" cy="707886"/>
          </a:xfrm>
          <a:prstGeom prst="rect">
            <a:avLst/>
          </a:prstGeom>
          <a:noFill/>
        </p:spPr>
        <p:txBody>
          <a:bodyPr wrap="none" rtlCol="0">
            <a:spAutoFit/>
          </a:bodyPr>
          <a:lstStyle/>
          <a:p>
            <a:pPr lvl="0">
              <a:buClr>
                <a:srgbClr val="000000"/>
              </a:buClr>
              <a:defRPr/>
            </a:pPr>
            <a:r>
              <a:rPr lang="fr-FR" sz="4000" kern="0" dirty="0">
                <a:solidFill>
                  <a:srgbClr val="0055A4"/>
                </a:solidFill>
                <a:latin typeface="Century Gothic" panose="020F0302020204030204"/>
                <a:cs typeface="Arial"/>
                <a:sym typeface="Arial"/>
              </a:rPr>
              <a:t>f</a:t>
            </a:r>
            <a:r>
              <a:rPr lang="fr-FR" sz="4000" b="1" kern="0" dirty="0">
                <a:solidFill>
                  <a:srgbClr val="0055A4"/>
                </a:solidFill>
                <a:latin typeface="Century Gothic" panose="020F0302020204030204"/>
                <a:cs typeface="Arial"/>
                <a:sym typeface="Arial"/>
              </a:rPr>
              <a:t>e</a:t>
            </a:r>
            <a:r>
              <a:rPr lang="fr-FR" sz="4000" kern="0" dirty="0">
                <a:solidFill>
                  <a:srgbClr val="0055A4"/>
                </a:solidFill>
                <a:latin typeface="Century Gothic" panose="020F0302020204030204"/>
                <a:cs typeface="Arial"/>
                <a:sym typeface="Arial"/>
              </a:rPr>
              <a:t>nêtre</a:t>
            </a:r>
            <a:endParaRPr kumimoji="0" lang="fr-FR" sz="4000" b="0" i="0" u="none" strike="noStrike" kern="0" cap="none" spc="0" normalizeH="0" baseline="0" dirty="0">
              <a:ln>
                <a:noFill/>
              </a:ln>
              <a:solidFill>
                <a:srgbClr val="0055A4"/>
              </a:solidFill>
              <a:effectLst/>
              <a:uLnTx/>
              <a:uFillTx/>
              <a:latin typeface="Century Gothic" panose="020F0302020204030204"/>
              <a:ea typeface="+mn-ea"/>
              <a:cs typeface="Arial"/>
              <a:sym typeface="Arial"/>
            </a:endParaRPr>
          </a:p>
        </p:txBody>
      </p:sp>
      <p:sp>
        <p:nvSpPr>
          <p:cNvPr id="38" name="TextBox 37">
            <a:hlinkClick r:id="" action="ppaction://noaction">
              <a:snd r:embed="rId7" name="de.wav"/>
            </a:hlinkClick>
            <a:extLst>
              <a:ext uri="{FF2B5EF4-FFF2-40B4-BE49-F238E27FC236}">
                <a16:creationId xmlns:a16="http://schemas.microsoft.com/office/drawing/2014/main" id="{B8C42229-8B82-4BED-A850-B1BB69D643A7}"/>
              </a:ext>
            </a:extLst>
          </p:cNvPr>
          <p:cNvSpPr txBox="1"/>
          <p:nvPr/>
        </p:nvSpPr>
        <p:spPr>
          <a:xfrm>
            <a:off x="4902136" y="550107"/>
            <a:ext cx="86433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0055A4"/>
                </a:solidFill>
                <a:effectLst/>
                <a:uLnTx/>
                <a:uFillTx/>
                <a:latin typeface="Century Gothic" panose="020F0302020204030204"/>
                <a:ea typeface="+mn-ea"/>
                <a:cs typeface="Arial"/>
                <a:sym typeface="Arial"/>
              </a:rPr>
              <a:t>d</a:t>
            </a:r>
            <a:r>
              <a:rPr kumimoji="0" lang="en-GB" sz="4000" b="1" i="0" u="none" strike="noStrike" kern="0" cap="none" spc="0" normalizeH="0" baseline="0" noProof="0" dirty="0">
                <a:ln>
                  <a:noFill/>
                </a:ln>
                <a:solidFill>
                  <a:srgbClr val="0055A4"/>
                </a:solidFill>
                <a:effectLst/>
                <a:uLnTx/>
                <a:uFillTx/>
                <a:latin typeface="Century Gothic" panose="020F0302020204030204"/>
                <a:ea typeface="+mn-ea"/>
                <a:cs typeface="Arial"/>
                <a:sym typeface="Arial"/>
              </a:rPr>
              <a:t>e</a:t>
            </a:r>
            <a:endParaRPr kumimoji="0" lang="en-GB" sz="4000" b="0" i="0" u="none" strike="noStrike" kern="0" cap="none" spc="0" normalizeH="0" baseline="0" noProof="0" dirty="0">
              <a:ln>
                <a:noFill/>
              </a:ln>
              <a:solidFill>
                <a:srgbClr val="0055A4"/>
              </a:solidFill>
              <a:effectLst/>
              <a:uLnTx/>
              <a:uFillTx/>
              <a:latin typeface="Century Gothic" panose="020F0302020204030204"/>
              <a:ea typeface="+mn-ea"/>
              <a:cs typeface="Arial"/>
              <a:sym typeface="Arial"/>
            </a:endParaRPr>
          </a:p>
        </p:txBody>
      </p:sp>
      <p:sp>
        <p:nvSpPr>
          <p:cNvPr id="39" name="TextBox 38">
            <a:hlinkClick r:id="" action="ppaction://noaction">
              <a:snd r:embed="rId8" name="promenade.wav"/>
            </a:hlinkClick>
            <a:extLst>
              <a:ext uri="{FF2B5EF4-FFF2-40B4-BE49-F238E27FC236}">
                <a16:creationId xmlns:a16="http://schemas.microsoft.com/office/drawing/2014/main" id="{B62ABF2F-9034-4D0F-8687-486AF7E1F89C}"/>
              </a:ext>
            </a:extLst>
          </p:cNvPr>
          <p:cNvSpPr txBox="1"/>
          <p:nvPr/>
        </p:nvSpPr>
        <p:spPr>
          <a:xfrm>
            <a:off x="3432285" y="5080733"/>
            <a:ext cx="3182281" cy="707886"/>
          </a:xfrm>
          <a:prstGeom prst="rect">
            <a:avLst/>
          </a:prstGeom>
          <a:noFill/>
        </p:spPr>
        <p:txBody>
          <a:bodyPr wrap="none" rtlCol="0">
            <a:spAutoFit/>
          </a:bodyPr>
          <a:lstStyle/>
          <a:p>
            <a:pPr lvl="0">
              <a:buClr>
                <a:srgbClr val="000000"/>
              </a:buClr>
              <a:defRPr/>
            </a:pPr>
            <a:r>
              <a:rPr lang="fr-FR" sz="4000" kern="0" dirty="0">
                <a:solidFill>
                  <a:srgbClr val="0055A4"/>
                </a:solidFill>
                <a:latin typeface="Century Gothic" panose="020F0302020204030204"/>
                <a:cs typeface="Arial"/>
                <a:sym typeface="Arial"/>
              </a:rPr>
              <a:t>prom</a:t>
            </a:r>
            <a:r>
              <a:rPr lang="fr-FR" sz="4000" b="1" kern="0" dirty="0">
                <a:solidFill>
                  <a:srgbClr val="0055A4"/>
                </a:solidFill>
                <a:latin typeface="Century Gothic" panose="020F0302020204030204"/>
                <a:cs typeface="Arial"/>
                <a:sym typeface="Arial"/>
              </a:rPr>
              <a:t>e</a:t>
            </a:r>
            <a:r>
              <a:rPr lang="fr-FR" sz="4000" kern="0" dirty="0">
                <a:solidFill>
                  <a:srgbClr val="0055A4"/>
                </a:solidFill>
                <a:latin typeface="Century Gothic" panose="020F0302020204030204"/>
                <a:cs typeface="Arial"/>
                <a:sym typeface="Arial"/>
              </a:rPr>
              <a:t>nade</a:t>
            </a:r>
            <a:endParaRPr kumimoji="0" lang="fr-FR" sz="4000" b="0" i="0" u="none" strike="noStrike" kern="0" cap="none" spc="0" normalizeH="0" baseline="0" dirty="0">
              <a:ln>
                <a:noFill/>
              </a:ln>
              <a:solidFill>
                <a:srgbClr val="0055A4"/>
              </a:solidFill>
              <a:effectLst/>
              <a:uLnTx/>
              <a:uFillTx/>
              <a:latin typeface="Century Gothic" panose="020F0302020204030204"/>
              <a:ea typeface="+mn-ea"/>
              <a:cs typeface="Arial"/>
              <a:sym typeface="Arial"/>
            </a:endParaRPr>
          </a:p>
        </p:txBody>
      </p:sp>
      <p:sp>
        <p:nvSpPr>
          <p:cNvPr id="40" name="TextBox 39">
            <a:hlinkClick r:id="" action="ppaction://noaction">
              <a:snd r:embed="rId9" name="mercredi.wav"/>
            </a:hlinkClick>
            <a:extLst>
              <a:ext uri="{FF2B5EF4-FFF2-40B4-BE49-F238E27FC236}">
                <a16:creationId xmlns:a16="http://schemas.microsoft.com/office/drawing/2014/main" id="{010CE7E2-8924-4076-A20C-F1C1AC0B87D3}"/>
              </a:ext>
            </a:extLst>
          </p:cNvPr>
          <p:cNvSpPr txBox="1"/>
          <p:nvPr/>
        </p:nvSpPr>
        <p:spPr>
          <a:xfrm>
            <a:off x="3090602" y="3894639"/>
            <a:ext cx="242085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4000" kern="0" dirty="0">
                <a:solidFill>
                  <a:srgbClr val="0055A4"/>
                </a:solidFill>
                <a:latin typeface="Century Gothic" panose="020F0302020204030204"/>
                <a:cs typeface="Arial"/>
                <a:sym typeface="Arial"/>
              </a:rPr>
              <a:t>mercr</a:t>
            </a:r>
            <a:r>
              <a:rPr lang="fr-FR" sz="4000" b="1" kern="0" dirty="0">
                <a:solidFill>
                  <a:srgbClr val="0055A4"/>
                </a:solidFill>
                <a:latin typeface="Century Gothic" panose="020F0302020204030204"/>
                <a:cs typeface="Arial"/>
                <a:sym typeface="Arial"/>
              </a:rPr>
              <a:t>e</a:t>
            </a:r>
            <a:r>
              <a:rPr lang="fr-FR" sz="4000" kern="0" dirty="0">
                <a:solidFill>
                  <a:srgbClr val="0055A4"/>
                </a:solidFill>
                <a:latin typeface="Century Gothic" panose="020F0302020204030204"/>
                <a:cs typeface="Arial"/>
                <a:sym typeface="Arial"/>
              </a:rPr>
              <a:t>di</a:t>
            </a:r>
            <a:endParaRPr kumimoji="0" lang="fr-FR" sz="4000" b="0" i="0" u="none" strike="noStrike" kern="0" cap="none" spc="0" normalizeH="0" baseline="0" dirty="0">
              <a:ln>
                <a:noFill/>
              </a:ln>
              <a:solidFill>
                <a:srgbClr val="0055A4"/>
              </a:solidFill>
              <a:effectLst/>
              <a:uLnTx/>
              <a:uFillTx/>
              <a:latin typeface="Century Gothic" panose="020F0302020204030204"/>
              <a:ea typeface="+mn-ea"/>
              <a:cs typeface="Arial"/>
              <a:sym typeface="Arial"/>
            </a:endParaRPr>
          </a:p>
        </p:txBody>
      </p:sp>
      <p:sp>
        <p:nvSpPr>
          <p:cNvPr id="41" name="TextBox 40">
            <a:hlinkClick r:id="" action="ppaction://noaction">
              <a:snd r:embed="rId10" name="dehors.wav"/>
            </a:hlinkClick>
            <a:extLst>
              <a:ext uri="{FF2B5EF4-FFF2-40B4-BE49-F238E27FC236}">
                <a16:creationId xmlns:a16="http://schemas.microsoft.com/office/drawing/2014/main" id="{B44D7801-6577-448F-BCFE-217AC10BA7D4}"/>
              </a:ext>
            </a:extLst>
          </p:cNvPr>
          <p:cNvSpPr txBox="1"/>
          <p:nvPr/>
        </p:nvSpPr>
        <p:spPr>
          <a:xfrm>
            <a:off x="2661258" y="2602356"/>
            <a:ext cx="186621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4000" kern="0" dirty="0">
                <a:solidFill>
                  <a:srgbClr val="0055A4"/>
                </a:solidFill>
                <a:latin typeface="Century Gothic" panose="020F0302020204030204"/>
                <a:cs typeface="Arial"/>
                <a:sym typeface="Arial"/>
              </a:rPr>
              <a:t>d</a:t>
            </a:r>
            <a:r>
              <a:rPr lang="fr-FR" sz="4000" b="1" kern="0" dirty="0">
                <a:solidFill>
                  <a:srgbClr val="0055A4"/>
                </a:solidFill>
                <a:latin typeface="Century Gothic" panose="020F0302020204030204"/>
                <a:cs typeface="Arial"/>
                <a:sym typeface="Arial"/>
              </a:rPr>
              <a:t>e</a:t>
            </a:r>
            <a:r>
              <a:rPr lang="fr-FR" sz="4000" kern="0" dirty="0">
                <a:solidFill>
                  <a:srgbClr val="0055A4"/>
                </a:solidFill>
                <a:latin typeface="Century Gothic" panose="020F0302020204030204"/>
                <a:cs typeface="Arial"/>
                <a:sym typeface="Arial"/>
              </a:rPr>
              <a:t>hors</a:t>
            </a:r>
            <a:endParaRPr kumimoji="0" lang="fr-FR" sz="4000" b="0" i="0" u="none" strike="noStrike" kern="0" cap="none" spc="0" normalizeH="0" baseline="0" dirty="0">
              <a:ln>
                <a:noFill/>
              </a:ln>
              <a:solidFill>
                <a:srgbClr val="0055A4"/>
              </a:solidFill>
              <a:effectLst/>
              <a:uLnTx/>
              <a:uFillTx/>
              <a:latin typeface="Century Gothic" panose="020F0302020204030204"/>
              <a:ea typeface="+mn-ea"/>
              <a:cs typeface="Arial"/>
              <a:sym typeface="Arial"/>
            </a:endParaRPr>
          </a:p>
        </p:txBody>
      </p:sp>
      <p:sp>
        <p:nvSpPr>
          <p:cNvPr id="42" name="TextBox 41">
            <a:hlinkClick r:id="" action="ppaction://noaction">
              <a:snd r:embed="rId11" name="secret.wav"/>
            </a:hlinkClick>
            <a:extLst>
              <a:ext uri="{FF2B5EF4-FFF2-40B4-BE49-F238E27FC236}">
                <a16:creationId xmlns:a16="http://schemas.microsoft.com/office/drawing/2014/main" id="{5AD22382-F83C-47A3-ADA9-FE9DC92B0940}"/>
              </a:ext>
            </a:extLst>
          </p:cNvPr>
          <p:cNvSpPr txBox="1"/>
          <p:nvPr/>
        </p:nvSpPr>
        <p:spPr>
          <a:xfrm>
            <a:off x="2959726" y="1533889"/>
            <a:ext cx="187469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4000" b="0" i="0" u="none" strike="noStrike" kern="0" cap="none" spc="0" normalizeH="0" baseline="0" dirty="0">
                <a:ln>
                  <a:noFill/>
                </a:ln>
                <a:solidFill>
                  <a:srgbClr val="0055A4"/>
                </a:solidFill>
                <a:effectLst/>
                <a:uLnTx/>
                <a:uFillTx/>
                <a:latin typeface="Century Gothic" panose="020F0302020204030204"/>
                <a:ea typeface="+mn-ea"/>
                <a:cs typeface="Arial"/>
                <a:sym typeface="Arial"/>
              </a:rPr>
              <a:t>s</a:t>
            </a:r>
            <a:r>
              <a:rPr kumimoji="0" lang="fr-FR" sz="4000" b="1" i="0" u="none" strike="noStrike" kern="0" cap="none" spc="0" normalizeH="0" baseline="0" dirty="0">
                <a:ln>
                  <a:noFill/>
                </a:ln>
                <a:solidFill>
                  <a:srgbClr val="0055A4"/>
                </a:solidFill>
                <a:effectLst/>
                <a:uLnTx/>
                <a:uFillTx/>
                <a:latin typeface="Century Gothic" panose="020F0302020204030204"/>
                <a:ea typeface="+mn-ea"/>
                <a:cs typeface="Arial"/>
                <a:sym typeface="Arial"/>
              </a:rPr>
              <a:t>e</a:t>
            </a:r>
            <a:r>
              <a:rPr kumimoji="0" lang="fr-FR" sz="4000" b="0" i="0" u="none" strike="noStrike" kern="0" cap="none" spc="0" normalizeH="0" baseline="0" dirty="0">
                <a:ln>
                  <a:noFill/>
                </a:ln>
                <a:solidFill>
                  <a:srgbClr val="0055A4"/>
                </a:solidFill>
                <a:effectLst/>
                <a:uLnTx/>
                <a:uFillTx/>
                <a:latin typeface="Century Gothic" panose="020F0302020204030204"/>
                <a:ea typeface="+mn-ea"/>
                <a:cs typeface="Arial"/>
                <a:sym typeface="Arial"/>
              </a:rPr>
              <a:t>cret</a:t>
            </a:r>
          </a:p>
        </p:txBody>
      </p:sp>
      <p:sp>
        <p:nvSpPr>
          <p:cNvPr id="43" name="TextBox 42">
            <a:hlinkClick r:id="" action="ppaction://noaction">
              <a:snd r:embed="rId12" name="le.wav"/>
            </a:hlinkClick>
            <a:extLst>
              <a:ext uri="{FF2B5EF4-FFF2-40B4-BE49-F238E27FC236}">
                <a16:creationId xmlns:a16="http://schemas.microsoft.com/office/drawing/2014/main" id="{927AEE42-C873-4E2D-B412-3097426544E3}"/>
              </a:ext>
            </a:extLst>
          </p:cNvPr>
          <p:cNvSpPr txBox="1"/>
          <p:nvPr/>
        </p:nvSpPr>
        <p:spPr>
          <a:xfrm>
            <a:off x="6977821" y="751160"/>
            <a:ext cx="61587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0055A4"/>
                </a:solidFill>
                <a:effectLst/>
                <a:uLnTx/>
                <a:uFillTx/>
                <a:latin typeface="Century Gothic" panose="020F0302020204030204"/>
                <a:ea typeface="+mn-ea"/>
                <a:cs typeface="Arial"/>
                <a:sym typeface="Arial"/>
              </a:rPr>
              <a:t>l</a:t>
            </a:r>
            <a:r>
              <a:rPr kumimoji="0" lang="en-GB" sz="4000" b="1" i="0" u="none" strike="noStrike" kern="0" cap="none" spc="0" normalizeH="0" baseline="0" noProof="0" dirty="0">
                <a:ln>
                  <a:noFill/>
                </a:ln>
                <a:solidFill>
                  <a:srgbClr val="0055A4"/>
                </a:solidFill>
                <a:effectLst/>
                <a:uLnTx/>
                <a:uFillTx/>
                <a:latin typeface="Century Gothic" panose="020F0302020204030204"/>
                <a:ea typeface="+mn-ea"/>
                <a:cs typeface="Arial"/>
                <a:sym typeface="Arial"/>
              </a:rPr>
              <a:t>e</a:t>
            </a:r>
            <a:endParaRPr kumimoji="0" lang="en-GB" sz="4000" b="0" i="0" u="none" strike="noStrike" kern="0" cap="none" spc="0" normalizeH="0" baseline="0" noProof="0" dirty="0">
              <a:ln>
                <a:noFill/>
              </a:ln>
              <a:solidFill>
                <a:srgbClr val="0055A4"/>
              </a:solidFill>
              <a:effectLst/>
              <a:uLnTx/>
              <a:uFillTx/>
              <a:latin typeface="Century Gothic" panose="020F0302020204030204"/>
              <a:ea typeface="+mn-ea"/>
              <a:cs typeface="Arial"/>
              <a:sym typeface="Arial"/>
            </a:endParaRPr>
          </a:p>
        </p:txBody>
      </p:sp>
      <p:sp>
        <p:nvSpPr>
          <p:cNvPr id="44" name="TextBox 43">
            <a:extLst>
              <a:ext uri="{FF2B5EF4-FFF2-40B4-BE49-F238E27FC236}">
                <a16:creationId xmlns:a16="http://schemas.microsoft.com/office/drawing/2014/main" id="{37BA277E-388E-4EE2-97EB-8E3C391765A6}"/>
              </a:ext>
            </a:extLst>
          </p:cNvPr>
          <p:cNvSpPr txBox="1"/>
          <p:nvPr/>
        </p:nvSpPr>
        <p:spPr>
          <a:xfrm>
            <a:off x="5018148" y="1090488"/>
            <a:ext cx="630932" cy="411858"/>
          </a:xfrm>
          <a:prstGeom prst="rect">
            <a:avLst/>
          </a:prstGeom>
          <a:noFill/>
        </p:spPr>
        <p:txBody>
          <a:bodyPr wrap="square" rtlCol="0">
            <a:spAutoFit/>
          </a:bodyPr>
          <a:lstStyle/>
          <a:p>
            <a:r>
              <a:rPr lang="en-GB" sz="2000" dirty="0">
                <a:solidFill>
                  <a:srgbClr val="0055A4"/>
                </a:solidFill>
                <a:latin typeface="Century Gothic" panose="020B0502020202020204" pitchFamily="34" charset="0"/>
              </a:rPr>
              <a:t>[of]</a:t>
            </a:r>
          </a:p>
        </p:txBody>
      </p:sp>
      <p:sp>
        <p:nvSpPr>
          <p:cNvPr id="45" name="TextBox 44">
            <a:extLst>
              <a:ext uri="{FF2B5EF4-FFF2-40B4-BE49-F238E27FC236}">
                <a16:creationId xmlns:a16="http://schemas.microsoft.com/office/drawing/2014/main" id="{42143EB5-5E6B-4F70-8B33-B43F7311B58E}"/>
              </a:ext>
            </a:extLst>
          </p:cNvPr>
          <p:cNvSpPr txBox="1"/>
          <p:nvPr/>
        </p:nvSpPr>
        <p:spPr>
          <a:xfrm>
            <a:off x="6614566" y="1293645"/>
            <a:ext cx="1342385" cy="400110"/>
          </a:xfrm>
          <a:prstGeom prst="rect">
            <a:avLst/>
          </a:prstGeom>
          <a:noFill/>
        </p:spPr>
        <p:txBody>
          <a:bodyPr wrap="square" rtlCol="0">
            <a:spAutoFit/>
          </a:bodyPr>
          <a:lstStyle/>
          <a:p>
            <a:r>
              <a:rPr lang="en-GB" sz="2000" dirty="0">
                <a:solidFill>
                  <a:srgbClr val="0055A4"/>
                </a:solidFill>
                <a:latin typeface="Century Gothic" panose="020B0502020202020204" pitchFamily="34" charset="0"/>
              </a:rPr>
              <a:t>[the (m)]</a:t>
            </a:r>
          </a:p>
        </p:txBody>
      </p:sp>
      <p:sp>
        <p:nvSpPr>
          <p:cNvPr id="46" name="TextBox 45">
            <a:extLst>
              <a:ext uri="{FF2B5EF4-FFF2-40B4-BE49-F238E27FC236}">
                <a16:creationId xmlns:a16="http://schemas.microsoft.com/office/drawing/2014/main" id="{80785AFD-E45F-42D0-B127-0049FAA483B6}"/>
              </a:ext>
            </a:extLst>
          </p:cNvPr>
          <p:cNvSpPr txBox="1"/>
          <p:nvPr/>
        </p:nvSpPr>
        <p:spPr>
          <a:xfrm>
            <a:off x="6531502" y="2496443"/>
            <a:ext cx="1610513" cy="400110"/>
          </a:xfrm>
          <a:prstGeom prst="rect">
            <a:avLst/>
          </a:prstGeom>
          <a:noFill/>
        </p:spPr>
        <p:txBody>
          <a:bodyPr wrap="square" rtlCol="0">
            <a:spAutoFit/>
          </a:bodyPr>
          <a:lstStyle/>
          <a:p>
            <a:r>
              <a:rPr lang="en-GB" sz="2000" dirty="0">
                <a:solidFill>
                  <a:srgbClr val="0055A4"/>
                </a:solidFill>
                <a:latin typeface="Century Gothic" panose="020B0502020202020204" pitchFamily="34" charset="0"/>
              </a:rPr>
              <a:t>[a glance]</a:t>
            </a:r>
          </a:p>
        </p:txBody>
      </p:sp>
      <p:sp>
        <p:nvSpPr>
          <p:cNvPr id="47" name="TextBox 46">
            <a:extLst>
              <a:ext uri="{FF2B5EF4-FFF2-40B4-BE49-F238E27FC236}">
                <a16:creationId xmlns:a16="http://schemas.microsoft.com/office/drawing/2014/main" id="{C218E420-E9B5-4F53-A77C-79DE4A3E467D}"/>
              </a:ext>
            </a:extLst>
          </p:cNvPr>
          <p:cNvSpPr txBox="1"/>
          <p:nvPr/>
        </p:nvSpPr>
        <p:spPr>
          <a:xfrm>
            <a:off x="4382613" y="5578859"/>
            <a:ext cx="1281623" cy="400110"/>
          </a:xfrm>
          <a:prstGeom prst="rect">
            <a:avLst/>
          </a:prstGeom>
          <a:noFill/>
        </p:spPr>
        <p:txBody>
          <a:bodyPr wrap="square" rtlCol="0">
            <a:spAutoFit/>
          </a:bodyPr>
          <a:lstStyle/>
          <a:p>
            <a:r>
              <a:rPr lang="en-GB" sz="2000" dirty="0">
                <a:solidFill>
                  <a:srgbClr val="0055A4"/>
                </a:solidFill>
                <a:latin typeface="Century Gothic" panose="020B0502020202020204" pitchFamily="34" charset="0"/>
              </a:rPr>
              <a:t>[a walk]</a:t>
            </a:r>
          </a:p>
        </p:txBody>
      </p:sp>
      <p:sp>
        <p:nvSpPr>
          <p:cNvPr id="48" name="TextBox 47">
            <a:extLst>
              <a:ext uri="{FF2B5EF4-FFF2-40B4-BE49-F238E27FC236}">
                <a16:creationId xmlns:a16="http://schemas.microsoft.com/office/drawing/2014/main" id="{A7706A9C-E60C-4806-AA3B-3B6E34676A2E}"/>
              </a:ext>
            </a:extLst>
          </p:cNvPr>
          <p:cNvSpPr txBox="1"/>
          <p:nvPr/>
        </p:nvSpPr>
        <p:spPr>
          <a:xfrm>
            <a:off x="7738328" y="5151907"/>
            <a:ext cx="1028972" cy="413701"/>
          </a:xfrm>
          <a:prstGeom prst="rect">
            <a:avLst/>
          </a:prstGeom>
          <a:noFill/>
        </p:spPr>
        <p:txBody>
          <a:bodyPr wrap="square" rtlCol="0">
            <a:spAutoFit/>
          </a:bodyPr>
          <a:lstStyle/>
          <a:p>
            <a:r>
              <a:rPr lang="en-GB" sz="2000" dirty="0">
                <a:solidFill>
                  <a:srgbClr val="0055A4"/>
                </a:solidFill>
                <a:latin typeface="Century Gothic" panose="020B0502020202020204" pitchFamily="34" charset="0"/>
              </a:rPr>
              <a:t>[rebel]</a:t>
            </a:r>
          </a:p>
        </p:txBody>
      </p:sp>
      <p:sp>
        <p:nvSpPr>
          <p:cNvPr id="49" name="TextBox 48">
            <a:extLst>
              <a:ext uri="{FF2B5EF4-FFF2-40B4-BE49-F238E27FC236}">
                <a16:creationId xmlns:a16="http://schemas.microsoft.com/office/drawing/2014/main" id="{7DC89677-EDE2-4A24-9DFF-BF8F5F14E19F}"/>
              </a:ext>
            </a:extLst>
          </p:cNvPr>
          <p:cNvSpPr txBox="1"/>
          <p:nvPr/>
        </p:nvSpPr>
        <p:spPr>
          <a:xfrm>
            <a:off x="3297120" y="4502734"/>
            <a:ext cx="1931939" cy="400110"/>
          </a:xfrm>
          <a:prstGeom prst="rect">
            <a:avLst/>
          </a:prstGeom>
          <a:noFill/>
        </p:spPr>
        <p:txBody>
          <a:bodyPr wrap="square" rtlCol="0">
            <a:spAutoFit/>
          </a:bodyPr>
          <a:lstStyle/>
          <a:p>
            <a:r>
              <a:rPr lang="en-GB" sz="2000" dirty="0">
                <a:solidFill>
                  <a:srgbClr val="0055A4"/>
                </a:solidFill>
                <a:latin typeface="Century Gothic" panose="020B0502020202020204" pitchFamily="34" charset="0"/>
              </a:rPr>
              <a:t>[Wednesday]</a:t>
            </a:r>
          </a:p>
        </p:txBody>
      </p:sp>
      <p:sp>
        <p:nvSpPr>
          <p:cNvPr id="50" name="TextBox 49">
            <a:extLst>
              <a:ext uri="{FF2B5EF4-FFF2-40B4-BE49-F238E27FC236}">
                <a16:creationId xmlns:a16="http://schemas.microsoft.com/office/drawing/2014/main" id="{326A067C-C95C-4D57-8763-4703A30F0523}"/>
              </a:ext>
            </a:extLst>
          </p:cNvPr>
          <p:cNvSpPr txBox="1"/>
          <p:nvPr/>
        </p:nvSpPr>
        <p:spPr>
          <a:xfrm>
            <a:off x="6598528" y="4069018"/>
            <a:ext cx="1330988" cy="400110"/>
          </a:xfrm>
          <a:prstGeom prst="rect">
            <a:avLst/>
          </a:prstGeom>
          <a:noFill/>
        </p:spPr>
        <p:txBody>
          <a:bodyPr wrap="square" rtlCol="0">
            <a:spAutoFit/>
          </a:bodyPr>
          <a:lstStyle/>
          <a:p>
            <a:r>
              <a:rPr lang="en-GB" sz="2000" dirty="0">
                <a:solidFill>
                  <a:srgbClr val="0055A4"/>
                </a:solidFill>
                <a:latin typeface="Century Gothic" panose="020B0502020202020204" pitchFamily="34" charset="0"/>
              </a:rPr>
              <a:t>[window]</a:t>
            </a:r>
          </a:p>
        </p:txBody>
      </p:sp>
      <p:sp>
        <p:nvSpPr>
          <p:cNvPr id="51" name="TextBox 50">
            <a:extLst>
              <a:ext uri="{FF2B5EF4-FFF2-40B4-BE49-F238E27FC236}">
                <a16:creationId xmlns:a16="http://schemas.microsoft.com/office/drawing/2014/main" id="{46775F69-54BA-466E-9D8F-58DDE1AC3B90}"/>
              </a:ext>
            </a:extLst>
          </p:cNvPr>
          <p:cNvSpPr txBox="1"/>
          <p:nvPr/>
        </p:nvSpPr>
        <p:spPr>
          <a:xfrm>
            <a:off x="3019407" y="3107117"/>
            <a:ext cx="1281623" cy="400110"/>
          </a:xfrm>
          <a:prstGeom prst="rect">
            <a:avLst/>
          </a:prstGeom>
          <a:noFill/>
        </p:spPr>
        <p:txBody>
          <a:bodyPr wrap="square" rtlCol="0">
            <a:spAutoFit/>
          </a:bodyPr>
          <a:lstStyle/>
          <a:p>
            <a:r>
              <a:rPr lang="en-GB" sz="2000" dirty="0">
                <a:solidFill>
                  <a:srgbClr val="0055A4"/>
                </a:solidFill>
                <a:latin typeface="Century Gothic" panose="020B0502020202020204" pitchFamily="34" charset="0"/>
              </a:rPr>
              <a:t>[outside]</a:t>
            </a:r>
          </a:p>
        </p:txBody>
      </p:sp>
      <p:sp>
        <p:nvSpPr>
          <p:cNvPr id="52" name="TextBox 51">
            <a:extLst>
              <a:ext uri="{FF2B5EF4-FFF2-40B4-BE49-F238E27FC236}">
                <a16:creationId xmlns:a16="http://schemas.microsoft.com/office/drawing/2014/main" id="{78256311-FC3E-4C9F-BFDA-1A45BD8779BF}"/>
              </a:ext>
            </a:extLst>
          </p:cNvPr>
          <p:cNvSpPr txBox="1"/>
          <p:nvPr/>
        </p:nvSpPr>
        <p:spPr>
          <a:xfrm>
            <a:off x="3283647" y="2035371"/>
            <a:ext cx="1226848" cy="400110"/>
          </a:xfrm>
          <a:prstGeom prst="rect">
            <a:avLst/>
          </a:prstGeom>
          <a:noFill/>
        </p:spPr>
        <p:txBody>
          <a:bodyPr wrap="square" rtlCol="0">
            <a:spAutoFit/>
          </a:bodyPr>
          <a:lstStyle/>
          <a:p>
            <a:r>
              <a:rPr lang="en-GB" sz="2000" dirty="0">
                <a:solidFill>
                  <a:srgbClr val="0055A4"/>
                </a:solidFill>
                <a:latin typeface="Century Gothic" panose="020B0502020202020204" pitchFamily="34" charset="0"/>
              </a:rPr>
              <a:t>[secret]</a:t>
            </a:r>
          </a:p>
        </p:txBody>
      </p:sp>
      <p:sp>
        <p:nvSpPr>
          <p:cNvPr id="53" name="Down Arrow 3">
            <a:extLst>
              <a:ext uri="{FF2B5EF4-FFF2-40B4-BE49-F238E27FC236}">
                <a16:creationId xmlns:a16="http://schemas.microsoft.com/office/drawing/2014/main" id="{950927A8-8C3E-4E8A-8BB8-C38AC03B20A1}"/>
              </a:ext>
            </a:extLst>
          </p:cNvPr>
          <p:cNvSpPr/>
          <p:nvPr/>
        </p:nvSpPr>
        <p:spPr>
          <a:xfrm>
            <a:off x="201502" y="1395114"/>
            <a:ext cx="524356" cy="4544530"/>
          </a:xfrm>
          <a:prstGeom prst="downArrow">
            <a:avLst/>
          </a:prstGeom>
          <a:solidFill>
            <a:srgbClr val="EF4136"/>
          </a:solidFill>
          <a:ln>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53">
            <a:extLst>
              <a:ext uri="{FF2B5EF4-FFF2-40B4-BE49-F238E27FC236}">
                <a16:creationId xmlns:a16="http://schemas.microsoft.com/office/drawing/2014/main" id="{2EDF910C-D5EF-4501-B459-E2DCB0FFEA9E}"/>
              </a:ext>
            </a:extLst>
          </p:cNvPr>
          <p:cNvSpPr txBox="1"/>
          <p:nvPr/>
        </p:nvSpPr>
        <p:spPr>
          <a:xfrm>
            <a:off x="710331" y="5600007"/>
            <a:ext cx="19319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3600" b="0" i="0" u="none" strike="noStrike" kern="0" cap="none" spc="0" normalizeH="0" baseline="0" dirty="0">
                <a:ln>
                  <a:noFill/>
                </a:ln>
                <a:solidFill>
                  <a:srgbClr val="EF4136"/>
                </a:solidFill>
                <a:effectLst/>
                <a:uLnTx/>
                <a:uFillTx/>
                <a:latin typeface="Century Gothic" panose="020F0302020204030204"/>
                <a:ea typeface="+mn-ea"/>
                <a:cs typeface="Arial"/>
                <a:sym typeface="Arial"/>
              </a:rPr>
              <a:t>difficile</a:t>
            </a:r>
            <a:r>
              <a:rPr kumimoji="0" lang="en-GB" sz="3600" b="0" i="0" u="none" strike="noStrike" kern="0" cap="none" spc="0" normalizeH="0" noProof="0" dirty="0">
                <a:ln>
                  <a:noFill/>
                </a:ln>
                <a:solidFill>
                  <a:srgbClr val="EF4136"/>
                </a:solidFill>
                <a:effectLst/>
                <a:uLnTx/>
                <a:uFillTx/>
                <a:latin typeface="Century Gothic" panose="020F0302020204030204"/>
                <a:ea typeface="+mn-ea"/>
                <a:cs typeface="Arial"/>
                <a:sym typeface="Arial"/>
              </a:rPr>
              <a:t> </a:t>
            </a:r>
            <a:endParaRPr kumimoji="0" lang="en-GB" sz="3600" b="0" i="0" u="none" strike="noStrike" kern="0" cap="none" spc="0" normalizeH="0" baseline="0" noProof="0" dirty="0">
              <a:ln>
                <a:noFill/>
              </a:ln>
              <a:solidFill>
                <a:srgbClr val="EF4136"/>
              </a:solidFill>
              <a:effectLst/>
              <a:uLnTx/>
              <a:uFillTx/>
              <a:latin typeface="Century Gothic" panose="020F0302020204030204"/>
              <a:ea typeface="+mn-ea"/>
              <a:cs typeface="Arial"/>
              <a:sym typeface="Arial"/>
            </a:endParaRPr>
          </a:p>
        </p:txBody>
      </p:sp>
      <p:sp>
        <p:nvSpPr>
          <p:cNvPr id="55" name="TextBox 54">
            <a:extLst>
              <a:ext uri="{FF2B5EF4-FFF2-40B4-BE49-F238E27FC236}">
                <a16:creationId xmlns:a16="http://schemas.microsoft.com/office/drawing/2014/main" id="{134ED2E9-50EE-4F5F-ACD6-2352B86713E8}"/>
              </a:ext>
            </a:extLst>
          </p:cNvPr>
          <p:cNvSpPr txBox="1"/>
          <p:nvPr/>
        </p:nvSpPr>
        <p:spPr>
          <a:xfrm>
            <a:off x="704914" y="1257993"/>
            <a:ext cx="16047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3600" b="0" i="0" u="none" strike="noStrike" kern="0" cap="none" spc="0" normalizeH="0" baseline="0" dirty="0">
                <a:ln>
                  <a:noFill/>
                </a:ln>
                <a:solidFill>
                  <a:srgbClr val="EF4136"/>
                </a:solidFill>
                <a:effectLst/>
                <a:uLnTx/>
                <a:uFillTx/>
                <a:latin typeface="Century Gothic" panose="020F0302020204030204"/>
                <a:ea typeface="+mn-ea"/>
                <a:cs typeface="Arial"/>
                <a:sym typeface="Arial"/>
              </a:rPr>
              <a:t>facile</a:t>
            </a:r>
          </a:p>
        </p:txBody>
      </p:sp>
      <p:cxnSp>
        <p:nvCxnSpPr>
          <p:cNvPr id="56" name="Straight Arrow Connector 55">
            <a:extLst>
              <a:ext uri="{FF2B5EF4-FFF2-40B4-BE49-F238E27FC236}">
                <a16:creationId xmlns:a16="http://schemas.microsoft.com/office/drawing/2014/main" id="{2D60CBF3-B26D-4D17-8F38-9F399E816D76}"/>
              </a:ext>
            </a:extLst>
          </p:cNvPr>
          <p:cNvCxnSpPr/>
          <p:nvPr/>
        </p:nvCxnSpPr>
        <p:spPr>
          <a:xfrm>
            <a:off x="5875768" y="1016401"/>
            <a:ext cx="833718" cy="241592"/>
          </a:xfrm>
          <a:prstGeom prst="straightConnector1">
            <a:avLst/>
          </a:prstGeom>
          <a:ln>
            <a:solidFill>
              <a:srgbClr val="EF4136"/>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A9DD7190-E004-422C-BE9B-132E2B88369B}"/>
              </a:ext>
            </a:extLst>
          </p:cNvPr>
          <p:cNvCxnSpPr>
            <a:cxnSpLocks/>
            <a:endCxn id="42" idx="3"/>
          </p:cNvCxnSpPr>
          <p:nvPr/>
        </p:nvCxnSpPr>
        <p:spPr>
          <a:xfrm flipH="1">
            <a:off x="4834417" y="1558886"/>
            <a:ext cx="1439590" cy="328946"/>
          </a:xfrm>
          <a:prstGeom prst="straightConnector1">
            <a:avLst/>
          </a:prstGeom>
          <a:ln>
            <a:solidFill>
              <a:srgbClr val="EF4136"/>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33F0A792-8823-46B1-B235-C33D3010FDF8}"/>
              </a:ext>
            </a:extLst>
          </p:cNvPr>
          <p:cNvCxnSpPr>
            <a:cxnSpLocks/>
            <a:endCxn id="34" idx="1"/>
          </p:cNvCxnSpPr>
          <p:nvPr/>
        </p:nvCxnSpPr>
        <p:spPr>
          <a:xfrm>
            <a:off x="5094599" y="2042727"/>
            <a:ext cx="1214718" cy="230231"/>
          </a:xfrm>
          <a:prstGeom prst="straightConnector1">
            <a:avLst/>
          </a:prstGeom>
          <a:ln>
            <a:solidFill>
              <a:srgbClr val="EF4136"/>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17F94149-1A34-427A-84CB-7FBBB088E8AC}"/>
              </a:ext>
            </a:extLst>
          </p:cNvPr>
          <p:cNvCxnSpPr>
            <a:cxnSpLocks/>
          </p:cNvCxnSpPr>
          <p:nvPr/>
        </p:nvCxnSpPr>
        <p:spPr>
          <a:xfrm flipH="1">
            <a:off x="4717594" y="2448385"/>
            <a:ext cx="1509029" cy="499799"/>
          </a:xfrm>
          <a:prstGeom prst="straightConnector1">
            <a:avLst/>
          </a:prstGeom>
          <a:ln>
            <a:solidFill>
              <a:srgbClr val="EF4136"/>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A669A80D-A1E4-4985-A472-61C06F2B77CB}"/>
              </a:ext>
            </a:extLst>
          </p:cNvPr>
          <p:cNvCxnSpPr>
            <a:cxnSpLocks/>
          </p:cNvCxnSpPr>
          <p:nvPr/>
        </p:nvCxnSpPr>
        <p:spPr>
          <a:xfrm>
            <a:off x="4834418" y="3154794"/>
            <a:ext cx="1474899" cy="546375"/>
          </a:xfrm>
          <a:prstGeom prst="straightConnector1">
            <a:avLst/>
          </a:prstGeom>
          <a:ln>
            <a:solidFill>
              <a:srgbClr val="EF4136"/>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B6D130A2-8805-4E6A-A991-FC1609AB1F2E}"/>
              </a:ext>
            </a:extLst>
          </p:cNvPr>
          <p:cNvCxnSpPr>
            <a:cxnSpLocks/>
            <a:endCxn id="40" idx="3"/>
          </p:cNvCxnSpPr>
          <p:nvPr/>
        </p:nvCxnSpPr>
        <p:spPr>
          <a:xfrm flipH="1">
            <a:off x="5511458" y="3928540"/>
            <a:ext cx="762550" cy="320042"/>
          </a:xfrm>
          <a:prstGeom prst="straightConnector1">
            <a:avLst/>
          </a:prstGeom>
          <a:ln>
            <a:solidFill>
              <a:srgbClr val="EF4136"/>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FE1252FC-ABE2-41ED-9A6F-77CB77758B82}"/>
              </a:ext>
            </a:extLst>
          </p:cNvPr>
          <p:cNvCxnSpPr>
            <a:cxnSpLocks/>
          </p:cNvCxnSpPr>
          <p:nvPr/>
        </p:nvCxnSpPr>
        <p:spPr>
          <a:xfrm>
            <a:off x="5456634" y="4501191"/>
            <a:ext cx="1648713" cy="445952"/>
          </a:xfrm>
          <a:prstGeom prst="straightConnector1">
            <a:avLst/>
          </a:prstGeom>
          <a:ln>
            <a:solidFill>
              <a:srgbClr val="EF4136"/>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E875DFC7-37EF-498F-9AF6-1E5D6A0B9066}"/>
              </a:ext>
            </a:extLst>
          </p:cNvPr>
          <p:cNvCxnSpPr>
            <a:cxnSpLocks/>
          </p:cNvCxnSpPr>
          <p:nvPr/>
        </p:nvCxnSpPr>
        <p:spPr>
          <a:xfrm flipH="1">
            <a:off x="6512914" y="5114634"/>
            <a:ext cx="762550" cy="320042"/>
          </a:xfrm>
          <a:prstGeom prst="straightConnector1">
            <a:avLst/>
          </a:prstGeom>
          <a:ln>
            <a:solidFill>
              <a:srgbClr val="EF413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06447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nodeType="afterEffect">
                                  <p:stCondLst>
                                    <p:cond delay="0"/>
                                  </p:stCondLst>
                                  <p:childTnLst>
                                    <p:animEffect transition="out" filter="slide(fromBottom)">
                                      <p:cBhvr>
                                        <p:cTn id="6" dur="15000"/>
                                        <p:tgtEl>
                                          <p:spTgt spid="2"/>
                                        </p:tgtEl>
                                      </p:cBhvr>
                                    </p:animEffect>
                                    <p:set>
                                      <p:cBhvr>
                                        <p:cTn id="7" dur="1" fill="hold">
                                          <p:stCondLst>
                                            <p:cond delay="14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062659" y="1163992"/>
            <a:ext cx="40832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a:ln>
                  <a:noFill/>
                </a:ln>
                <a:solidFill>
                  <a:srgbClr val="0055A4"/>
                </a:solidFill>
                <a:effectLst/>
                <a:uLnTx/>
                <a:uFillTx/>
                <a:latin typeface="Century Gothic" panose="020B0502020202020204" pitchFamily="34" charset="0"/>
                <a:ea typeface="+mn-ea"/>
                <a:cs typeface="+mn-cs"/>
              </a:rPr>
              <a:t>un animal</a:t>
            </a:r>
          </a:p>
        </p:txBody>
      </p:sp>
      <p:sp>
        <p:nvSpPr>
          <p:cNvPr id="19" name="TextBox 18"/>
          <p:cNvSpPr txBox="1"/>
          <p:nvPr/>
        </p:nvSpPr>
        <p:spPr>
          <a:xfrm>
            <a:off x="2062659" y="1683878"/>
            <a:ext cx="40832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dirty="0">
                <a:ln>
                  <a:noFill/>
                </a:ln>
                <a:solidFill>
                  <a:srgbClr val="0055A4"/>
                </a:solidFill>
                <a:effectLst/>
                <a:uLnTx/>
                <a:uFillTx/>
                <a:latin typeface="Century Gothic" panose="020B0502020202020204" pitchFamily="34" charset="0"/>
                <a:ea typeface="+mn-ea"/>
                <a:cs typeface="+mn-cs"/>
              </a:rPr>
              <a:t>un chien</a:t>
            </a:r>
          </a:p>
        </p:txBody>
      </p:sp>
      <p:sp>
        <p:nvSpPr>
          <p:cNvPr id="24" name="TextBox 23"/>
          <p:cNvSpPr txBox="1"/>
          <p:nvPr/>
        </p:nvSpPr>
        <p:spPr>
          <a:xfrm>
            <a:off x="2062659" y="2208802"/>
            <a:ext cx="40832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a:solidFill>
                  <a:srgbClr val="0055A4"/>
                </a:solidFill>
                <a:latin typeface="Century Gothic" panose="020B0502020202020204" pitchFamily="34" charset="0"/>
              </a:rPr>
              <a:t>un portable</a:t>
            </a:r>
            <a:endParaRPr kumimoji="0" lang="fr-FR" sz="2800" b="0" i="0" u="none" strike="noStrike" kern="1200" cap="none" spc="0" normalizeH="0" baseline="0">
              <a:ln>
                <a:noFill/>
              </a:ln>
              <a:solidFill>
                <a:srgbClr val="0055A4"/>
              </a:solidFill>
              <a:effectLst/>
              <a:uLnTx/>
              <a:uFillTx/>
              <a:latin typeface="Century Gothic" panose="020B0502020202020204" pitchFamily="34" charset="0"/>
            </a:endParaRPr>
          </a:p>
        </p:txBody>
      </p:sp>
      <p:sp>
        <p:nvSpPr>
          <p:cNvPr id="26" name="TextBox 25"/>
          <p:cNvSpPr txBox="1"/>
          <p:nvPr/>
        </p:nvSpPr>
        <p:spPr>
          <a:xfrm>
            <a:off x="2062659" y="2728688"/>
            <a:ext cx="40832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a:solidFill>
                  <a:srgbClr val="0055A4"/>
                </a:solidFill>
                <a:latin typeface="Century Gothic" panose="020B0502020202020204" pitchFamily="34" charset="0"/>
              </a:rPr>
              <a:t>une chambre</a:t>
            </a:r>
            <a:endParaRPr kumimoji="0" lang="fr-FR" sz="2800" b="0" i="0" u="none" strike="noStrike" kern="1200" cap="none" spc="0" normalizeH="0" baseline="0">
              <a:ln>
                <a:noFill/>
              </a:ln>
              <a:solidFill>
                <a:srgbClr val="0055A4"/>
              </a:solidFill>
              <a:effectLst/>
              <a:uLnTx/>
              <a:uFillTx/>
              <a:latin typeface="Century Gothic" panose="020B0502020202020204" pitchFamily="34" charset="0"/>
            </a:endParaRPr>
          </a:p>
        </p:txBody>
      </p:sp>
      <p:sp>
        <p:nvSpPr>
          <p:cNvPr id="28" name="TextBox 27"/>
          <p:cNvSpPr txBox="1"/>
          <p:nvPr/>
        </p:nvSpPr>
        <p:spPr>
          <a:xfrm>
            <a:off x="2062659" y="3248574"/>
            <a:ext cx="40832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a:ln>
                  <a:noFill/>
                </a:ln>
                <a:solidFill>
                  <a:srgbClr val="0055A4"/>
                </a:solidFill>
                <a:effectLst/>
                <a:uLnTx/>
                <a:uFillTx/>
                <a:latin typeface="Century Gothic" panose="020B0502020202020204" pitchFamily="34" charset="0"/>
                <a:ea typeface="+mn-ea"/>
                <a:cs typeface="+mn-cs"/>
              </a:rPr>
              <a:t>une</a:t>
            </a:r>
            <a:r>
              <a:rPr kumimoji="0" lang="fr-FR" sz="2800" b="0" i="0" u="none" strike="noStrike" kern="1200" cap="none" spc="0" normalizeH="0">
                <a:ln>
                  <a:noFill/>
                </a:ln>
                <a:solidFill>
                  <a:srgbClr val="0055A4"/>
                </a:solidFill>
                <a:effectLst/>
                <a:uLnTx/>
                <a:uFillTx/>
                <a:latin typeface="Century Gothic" panose="020B0502020202020204" pitchFamily="34" charset="0"/>
                <a:ea typeface="+mn-ea"/>
                <a:cs typeface="+mn-cs"/>
              </a:rPr>
              <a:t> chose</a:t>
            </a:r>
            <a:endParaRPr kumimoji="0" lang="fr-FR" sz="2800" b="0" i="0" u="none" strike="noStrike" kern="1200" cap="none" spc="0" normalizeH="0" baseline="0">
              <a:ln>
                <a:noFill/>
              </a:ln>
              <a:solidFill>
                <a:srgbClr val="0055A4"/>
              </a:solidFill>
              <a:effectLst/>
              <a:uLnTx/>
              <a:uFillTx/>
              <a:latin typeface="Century Gothic" panose="020B0502020202020204" pitchFamily="34" charset="0"/>
              <a:ea typeface="+mn-ea"/>
              <a:cs typeface="+mn-cs"/>
            </a:endParaRPr>
          </a:p>
        </p:txBody>
      </p:sp>
      <p:sp>
        <p:nvSpPr>
          <p:cNvPr id="33" name="TextBox 32"/>
          <p:cNvSpPr txBox="1"/>
          <p:nvPr/>
        </p:nvSpPr>
        <p:spPr>
          <a:xfrm>
            <a:off x="7225820" y="1159584"/>
            <a:ext cx="40832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an animal / a pet</a:t>
            </a:r>
          </a:p>
        </p:txBody>
      </p:sp>
      <p:sp>
        <p:nvSpPr>
          <p:cNvPr id="35" name="TextBox 34"/>
          <p:cNvSpPr txBox="1"/>
          <p:nvPr/>
        </p:nvSpPr>
        <p:spPr>
          <a:xfrm>
            <a:off x="7225820" y="1678618"/>
            <a:ext cx="40832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a dog</a:t>
            </a:r>
          </a:p>
        </p:txBody>
      </p:sp>
      <p:sp>
        <p:nvSpPr>
          <p:cNvPr id="37" name="TextBox 36"/>
          <p:cNvSpPr txBox="1"/>
          <p:nvPr/>
        </p:nvSpPr>
        <p:spPr>
          <a:xfrm>
            <a:off x="7225820" y="2201838"/>
            <a:ext cx="40832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55A4"/>
                </a:solidFill>
                <a:latin typeface="Century Gothic" panose="020B0502020202020204" pitchFamily="34" charset="0"/>
              </a:rPr>
              <a:t>a mobile phone</a:t>
            </a:r>
            <a:endParaRPr kumimoji="0" lang="en-GB" sz="2800" b="0" i="0" u="none" strike="noStrike" kern="1200" cap="none" spc="0" normalizeH="0" baseline="0" noProof="0" dirty="0">
              <a:ln>
                <a:noFill/>
              </a:ln>
              <a:solidFill>
                <a:srgbClr val="0055A4"/>
              </a:solidFill>
              <a:effectLst/>
              <a:uLnTx/>
              <a:uFillTx/>
              <a:latin typeface="Century Gothic" panose="020B0502020202020204" pitchFamily="34" charset="0"/>
            </a:endParaRPr>
          </a:p>
        </p:txBody>
      </p:sp>
      <p:sp>
        <p:nvSpPr>
          <p:cNvPr id="38" name="TextBox 37"/>
          <p:cNvSpPr txBox="1"/>
          <p:nvPr/>
        </p:nvSpPr>
        <p:spPr>
          <a:xfrm>
            <a:off x="7225820" y="2720872"/>
            <a:ext cx="46841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55A4"/>
                </a:solidFill>
                <a:latin typeface="Century Gothic" panose="020B0502020202020204" pitchFamily="34" charset="0"/>
              </a:rPr>
              <a:t>a bedroom / (hotel) room</a:t>
            </a:r>
            <a:endParaRPr kumimoji="0" lang="en-GB" sz="2800" b="0" i="0" u="none" strike="noStrike" kern="1200" cap="none" spc="0" normalizeH="0" baseline="0" noProof="0" dirty="0">
              <a:ln>
                <a:noFill/>
              </a:ln>
              <a:solidFill>
                <a:srgbClr val="0055A4"/>
              </a:solidFill>
              <a:effectLst/>
              <a:uLnTx/>
              <a:uFillTx/>
              <a:latin typeface="Century Gothic" panose="020B0502020202020204" pitchFamily="34" charset="0"/>
            </a:endParaRPr>
          </a:p>
        </p:txBody>
      </p:sp>
      <p:sp>
        <p:nvSpPr>
          <p:cNvPr id="39" name="TextBox 38"/>
          <p:cNvSpPr txBox="1"/>
          <p:nvPr/>
        </p:nvSpPr>
        <p:spPr>
          <a:xfrm>
            <a:off x="7225820" y="3239906"/>
            <a:ext cx="40832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noProof="0" dirty="0">
                <a:solidFill>
                  <a:srgbClr val="0055A4"/>
                </a:solidFill>
                <a:latin typeface="Century Gothic" panose="020B0502020202020204" pitchFamily="34" charset="0"/>
              </a:rPr>
              <a:t>a thing</a:t>
            </a:r>
            <a:endParaRPr kumimoji="0" lang="en-GB" sz="2800" b="0" i="0" u="none" strike="noStrike" kern="1200" cap="none" spc="0" normalizeH="0" baseline="0" noProof="0" dirty="0">
              <a:ln>
                <a:noFill/>
              </a:ln>
              <a:solidFill>
                <a:srgbClr val="0055A4"/>
              </a:solidFill>
              <a:effectLst/>
              <a:uLnTx/>
              <a:uFillTx/>
              <a:latin typeface="Century Gothic" panose="020B0502020202020204" pitchFamily="34" charset="0"/>
            </a:endParaRPr>
          </a:p>
        </p:txBody>
      </p:sp>
      <p:sp>
        <p:nvSpPr>
          <p:cNvPr id="34" name="TextBox 33"/>
          <p:cNvSpPr txBox="1"/>
          <p:nvPr/>
        </p:nvSpPr>
        <p:spPr>
          <a:xfrm>
            <a:off x="2062659" y="3768460"/>
            <a:ext cx="40832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a:ln>
                  <a:noFill/>
                </a:ln>
                <a:solidFill>
                  <a:srgbClr val="0055A4"/>
                </a:solidFill>
                <a:effectLst/>
                <a:uLnTx/>
                <a:uFillTx/>
                <a:latin typeface="Century Gothic" panose="020B0502020202020204" pitchFamily="34" charset="0"/>
                <a:ea typeface="+mn-ea"/>
                <a:cs typeface="+mn-cs"/>
              </a:rPr>
              <a:t>une</a:t>
            </a:r>
            <a:r>
              <a:rPr kumimoji="0" lang="fr-FR" sz="2800" b="0" i="0" u="none" strike="noStrike" kern="1200" cap="none" spc="0" normalizeH="0">
                <a:ln>
                  <a:noFill/>
                </a:ln>
                <a:solidFill>
                  <a:srgbClr val="0055A4"/>
                </a:solidFill>
                <a:effectLst/>
                <a:uLnTx/>
                <a:uFillTx/>
                <a:latin typeface="Century Gothic" panose="020B0502020202020204" pitchFamily="34" charset="0"/>
                <a:ea typeface="+mn-ea"/>
                <a:cs typeface="+mn-cs"/>
              </a:rPr>
              <a:t> idée</a:t>
            </a:r>
            <a:endParaRPr kumimoji="0" lang="fr-FR" sz="2800" b="0" i="0" u="none" strike="noStrike" kern="1200" cap="none" spc="0" normalizeH="0" baseline="0">
              <a:ln>
                <a:noFill/>
              </a:ln>
              <a:solidFill>
                <a:srgbClr val="0055A4"/>
              </a:solidFill>
              <a:effectLst/>
              <a:uLnTx/>
              <a:uFillTx/>
              <a:latin typeface="Century Gothic" panose="020B0502020202020204" pitchFamily="34" charset="0"/>
              <a:ea typeface="+mn-ea"/>
              <a:cs typeface="+mn-cs"/>
            </a:endParaRPr>
          </a:p>
        </p:txBody>
      </p:sp>
      <p:sp>
        <p:nvSpPr>
          <p:cNvPr id="42" name="TextBox 41"/>
          <p:cNvSpPr txBox="1"/>
          <p:nvPr/>
        </p:nvSpPr>
        <p:spPr>
          <a:xfrm>
            <a:off x="7225820" y="3758940"/>
            <a:ext cx="40832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55A4"/>
                </a:solidFill>
                <a:latin typeface="Century Gothic" panose="020B0502020202020204" pitchFamily="34" charset="0"/>
              </a:rPr>
              <a:t>an idea</a:t>
            </a:r>
            <a:endParaRPr kumimoji="0" lang="en-GB" sz="2800" b="0" i="0" u="none" strike="noStrike" kern="1200" cap="none" spc="0" normalizeH="0" baseline="0" noProof="0" dirty="0">
              <a:ln>
                <a:noFill/>
              </a:ln>
              <a:solidFill>
                <a:srgbClr val="0055A4"/>
              </a:solidFill>
              <a:effectLst/>
              <a:uLnTx/>
              <a:uFillTx/>
              <a:latin typeface="Century Gothic" panose="020B0502020202020204" pitchFamily="34" charset="0"/>
            </a:endParaRPr>
          </a:p>
        </p:txBody>
      </p:sp>
      <p:sp>
        <p:nvSpPr>
          <p:cNvPr id="30" name="TextBox 29"/>
          <p:cNvSpPr txBox="1"/>
          <p:nvPr/>
        </p:nvSpPr>
        <p:spPr>
          <a:xfrm>
            <a:off x="2062659" y="4288346"/>
            <a:ext cx="40832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a:solidFill>
                  <a:srgbClr val="0055A4"/>
                </a:solidFill>
                <a:latin typeface="Century Gothic" panose="020B0502020202020204" pitchFamily="34" charset="0"/>
              </a:rPr>
              <a:t>une règle</a:t>
            </a:r>
            <a:endParaRPr kumimoji="0" lang="fr-FR" sz="2800" b="0" i="0" u="none" strike="noStrike" kern="1200" cap="none" spc="0" normalizeH="0" baseline="0">
              <a:ln>
                <a:noFill/>
              </a:ln>
              <a:solidFill>
                <a:srgbClr val="0055A4"/>
              </a:solidFill>
              <a:effectLst/>
              <a:uLnTx/>
              <a:uFillTx/>
              <a:latin typeface="Century Gothic" panose="020B0502020202020204" pitchFamily="34" charset="0"/>
            </a:endParaRPr>
          </a:p>
        </p:txBody>
      </p:sp>
      <p:sp>
        <p:nvSpPr>
          <p:cNvPr id="40" name="TextBox 39"/>
          <p:cNvSpPr txBox="1"/>
          <p:nvPr/>
        </p:nvSpPr>
        <p:spPr>
          <a:xfrm>
            <a:off x="7225820" y="4277974"/>
            <a:ext cx="40832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55A4"/>
                </a:solidFill>
                <a:latin typeface="Century Gothic" panose="020B0502020202020204" pitchFamily="34" charset="0"/>
              </a:rPr>
              <a:t>a ruler</a:t>
            </a:r>
            <a:endParaRPr kumimoji="0" lang="en-GB" sz="2800" b="0" i="0" u="none" strike="noStrike" kern="1200" cap="none" spc="0" normalizeH="0" baseline="0" noProof="0" dirty="0">
              <a:ln>
                <a:noFill/>
              </a:ln>
              <a:solidFill>
                <a:srgbClr val="0055A4"/>
              </a:solidFill>
              <a:effectLst/>
              <a:uLnTx/>
              <a:uFillTx/>
              <a:latin typeface="Century Gothic" panose="020B0502020202020204" pitchFamily="34" charset="0"/>
            </a:endParaRPr>
          </a:p>
        </p:txBody>
      </p:sp>
      <p:sp>
        <p:nvSpPr>
          <p:cNvPr id="29" name="Title 3"/>
          <p:cNvSpPr>
            <a:spLocks noGrp="1"/>
          </p:cNvSpPr>
          <p:nvPr>
            <p:ph type="title"/>
          </p:nvPr>
        </p:nvSpPr>
        <p:spPr/>
        <p:txBody>
          <a:bodyPr>
            <a:normAutofit/>
          </a:bodyPr>
          <a:lstStyle/>
          <a:p>
            <a:r>
              <a:rPr lang="fr-FR" sz="3600" b="1">
                <a:solidFill>
                  <a:schemeClr val="bg1"/>
                </a:solidFill>
              </a:rPr>
              <a:t>Vocabulaire</a:t>
            </a:r>
          </a:p>
        </p:txBody>
      </p:sp>
      <p:sp>
        <p:nvSpPr>
          <p:cNvPr id="23" name="TextBox 22">
            <a:extLst>
              <a:ext uri="{FF2B5EF4-FFF2-40B4-BE49-F238E27FC236}">
                <a16:creationId xmlns:a16="http://schemas.microsoft.com/office/drawing/2014/main" id="{D18DE943-A9C7-48E7-8526-0424B4D1E3E3}"/>
              </a:ext>
            </a:extLst>
          </p:cNvPr>
          <p:cNvSpPr txBox="1"/>
          <p:nvPr/>
        </p:nvSpPr>
        <p:spPr>
          <a:xfrm>
            <a:off x="2062659" y="4808232"/>
            <a:ext cx="40832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a:solidFill>
                  <a:srgbClr val="0055A4"/>
                </a:solidFill>
                <a:latin typeface="Century Gothic" panose="020B0502020202020204" pitchFamily="34" charset="0"/>
              </a:rPr>
              <a:t>qui?</a:t>
            </a:r>
            <a:endParaRPr kumimoji="0" lang="fr-FR" sz="2800" b="0" i="0" u="none" strike="noStrike" kern="1200" cap="none" spc="0" normalizeH="0" baseline="0">
              <a:ln>
                <a:noFill/>
              </a:ln>
              <a:solidFill>
                <a:srgbClr val="0055A4"/>
              </a:solidFill>
              <a:effectLst/>
              <a:uLnTx/>
              <a:uFillTx/>
              <a:latin typeface="Century Gothic" panose="020B0502020202020204" pitchFamily="34" charset="0"/>
            </a:endParaRPr>
          </a:p>
        </p:txBody>
      </p:sp>
      <p:sp>
        <p:nvSpPr>
          <p:cNvPr id="25" name="TextBox 24">
            <a:extLst>
              <a:ext uri="{FF2B5EF4-FFF2-40B4-BE49-F238E27FC236}">
                <a16:creationId xmlns:a16="http://schemas.microsoft.com/office/drawing/2014/main" id="{82E68B1E-CB8F-41B6-925D-92E5AA783695}"/>
              </a:ext>
            </a:extLst>
          </p:cNvPr>
          <p:cNvSpPr txBox="1"/>
          <p:nvPr/>
        </p:nvSpPr>
        <p:spPr>
          <a:xfrm>
            <a:off x="7225820" y="4797008"/>
            <a:ext cx="40832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55A4"/>
                </a:solidFill>
                <a:latin typeface="Century Gothic" panose="020B0502020202020204" pitchFamily="34" charset="0"/>
              </a:rPr>
              <a:t>who</a:t>
            </a:r>
            <a:endParaRPr kumimoji="0" lang="en-GB" sz="2800" b="0" i="0" u="none" strike="noStrike" kern="1200" cap="none" spc="0" normalizeH="0" baseline="0" noProof="0" dirty="0">
              <a:ln>
                <a:noFill/>
              </a:ln>
              <a:solidFill>
                <a:srgbClr val="0055A4"/>
              </a:solidFill>
              <a:effectLst/>
              <a:uLnTx/>
              <a:uFillTx/>
              <a:latin typeface="Century Gothic" panose="020B0502020202020204" pitchFamily="34" charset="0"/>
            </a:endParaRPr>
          </a:p>
        </p:txBody>
      </p:sp>
      <p:sp>
        <p:nvSpPr>
          <p:cNvPr id="31" name="TextBox 30">
            <a:extLst>
              <a:ext uri="{FF2B5EF4-FFF2-40B4-BE49-F238E27FC236}">
                <a16:creationId xmlns:a16="http://schemas.microsoft.com/office/drawing/2014/main" id="{064329C5-E3B9-4614-B9A2-291673396868}"/>
              </a:ext>
            </a:extLst>
          </p:cNvPr>
          <p:cNvSpPr txBox="1"/>
          <p:nvPr/>
        </p:nvSpPr>
        <p:spPr>
          <a:xfrm>
            <a:off x="2062659" y="5328119"/>
            <a:ext cx="40832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a:solidFill>
                  <a:srgbClr val="0055A4"/>
                </a:solidFill>
                <a:latin typeface="Century Gothic" panose="020B0502020202020204" pitchFamily="34" charset="0"/>
              </a:rPr>
              <a:t>bon</a:t>
            </a:r>
            <a:endParaRPr kumimoji="0" lang="fr-FR" sz="2800" b="0" i="0" u="none" strike="noStrike" kern="1200" cap="none" spc="0" normalizeH="0" baseline="0">
              <a:ln>
                <a:noFill/>
              </a:ln>
              <a:solidFill>
                <a:srgbClr val="0055A4"/>
              </a:solidFill>
              <a:effectLst/>
              <a:uLnTx/>
              <a:uFillTx/>
              <a:latin typeface="Century Gothic" panose="020B0502020202020204" pitchFamily="34" charset="0"/>
            </a:endParaRPr>
          </a:p>
        </p:txBody>
      </p:sp>
      <p:sp>
        <p:nvSpPr>
          <p:cNvPr id="41" name="TextBox 40">
            <a:extLst>
              <a:ext uri="{FF2B5EF4-FFF2-40B4-BE49-F238E27FC236}">
                <a16:creationId xmlns:a16="http://schemas.microsoft.com/office/drawing/2014/main" id="{F072E445-3339-472A-AE74-41BD56D13222}"/>
              </a:ext>
            </a:extLst>
          </p:cNvPr>
          <p:cNvSpPr txBox="1"/>
          <p:nvPr/>
        </p:nvSpPr>
        <p:spPr>
          <a:xfrm>
            <a:off x="7225820" y="5316038"/>
            <a:ext cx="40832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55A4"/>
                </a:solidFill>
                <a:latin typeface="Century Gothic" panose="020B0502020202020204" pitchFamily="34" charset="0"/>
              </a:rPr>
              <a:t>good</a:t>
            </a:r>
            <a:endParaRPr kumimoji="0" lang="en-GB" sz="2800" b="0" i="0" u="none" strike="noStrike" kern="1200" cap="none" spc="0" normalizeH="0" baseline="0" noProof="0" dirty="0">
              <a:ln>
                <a:noFill/>
              </a:ln>
              <a:solidFill>
                <a:srgbClr val="0055A4"/>
              </a:solidFill>
              <a:effectLst/>
              <a:uLnTx/>
              <a:uFillTx/>
              <a:latin typeface="Century Gothic" panose="020B0502020202020204" pitchFamily="34" charset="0"/>
            </a:endParaRPr>
          </a:p>
        </p:txBody>
      </p:sp>
      <p:pic>
        <p:nvPicPr>
          <p:cNvPr id="1028" name="Picture 4" descr="France Clip Art">
            <a:extLst>
              <a:ext uri="{FF2B5EF4-FFF2-40B4-BE49-F238E27FC236}">
                <a16:creationId xmlns:a16="http://schemas.microsoft.com/office/drawing/2014/main" id="{B1A77EF6-E64A-4F21-80A6-B39D9C5209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753" y="1279099"/>
            <a:ext cx="882650" cy="58843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ritish Flag Clip Art">
            <a:extLst>
              <a:ext uri="{FF2B5EF4-FFF2-40B4-BE49-F238E27FC236}">
                <a16:creationId xmlns:a16="http://schemas.microsoft.com/office/drawing/2014/main" id="{49EF97FE-DEA4-4DE1-8CFF-3B8A0EF04C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2068" y="1279099"/>
            <a:ext cx="898980" cy="598609"/>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0CE6E202-19A9-4B5F-AFD2-F3059EC75BCF}"/>
              </a:ext>
            </a:extLst>
          </p:cNvPr>
          <p:cNvSpPr txBox="1"/>
          <p:nvPr/>
        </p:nvSpPr>
        <p:spPr>
          <a:xfrm>
            <a:off x="2062659" y="5842963"/>
            <a:ext cx="40832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a:solidFill>
                  <a:srgbClr val="0055A4"/>
                </a:solidFill>
                <a:latin typeface="Century Gothic" panose="020B0502020202020204" pitchFamily="34" charset="0"/>
              </a:rPr>
              <a:t>ce, c’</a:t>
            </a:r>
            <a:endParaRPr kumimoji="0" lang="fr-FR" sz="2800" b="0" i="0" u="none" strike="noStrike" kern="1200" cap="none" spc="0" normalizeH="0" baseline="0">
              <a:ln>
                <a:noFill/>
              </a:ln>
              <a:solidFill>
                <a:srgbClr val="0055A4"/>
              </a:solidFill>
              <a:effectLst/>
              <a:uLnTx/>
              <a:uFillTx/>
              <a:latin typeface="Century Gothic" panose="020B0502020202020204" pitchFamily="34" charset="0"/>
            </a:endParaRPr>
          </a:p>
        </p:txBody>
      </p:sp>
      <p:sp>
        <p:nvSpPr>
          <p:cNvPr id="43" name="TextBox 42">
            <a:extLst>
              <a:ext uri="{FF2B5EF4-FFF2-40B4-BE49-F238E27FC236}">
                <a16:creationId xmlns:a16="http://schemas.microsoft.com/office/drawing/2014/main" id="{DDD1029E-B4AA-4E93-B84D-ECB45AFBBD51}"/>
              </a:ext>
            </a:extLst>
          </p:cNvPr>
          <p:cNvSpPr txBox="1"/>
          <p:nvPr/>
        </p:nvSpPr>
        <p:spPr>
          <a:xfrm>
            <a:off x="7225820" y="5830882"/>
            <a:ext cx="40832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55A4"/>
                </a:solidFill>
                <a:latin typeface="Century Gothic" panose="020B0502020202020204" pitchFamily="34" charset="0"/>
              </a:rPr>
              <a:t>this/that</a:t>
            </a:r>
            <a:endParaRPr kumimoji="0" lang="en-GB" sz="2800" b="0" i="0" u="none" strike="noStrike" kern="1200" cap="none" spc="0" normalizeH="0" baseline="0" noProof="0" dirty="0">
              <a:ln>
                <a:noFill/>
              </a:ln>
              <a:solidFill>
                <a:srgbClr val="0055A4"/>
              </a:solidFill>
              <a:effectLst/>
              <a:uLnTx/>
              <a:uFillTx/>
              <a:latin typeface="Century Gothic" panose="020B0502020202020204" pitchFamily="34" charset="0"/>
            </a:endParaRPr>
          </a:p>
        </p:txBody>
      </p:sp>
      <p:sp>
        <p:nvSpPr>
          <p:cNvPr id="44" name="Rounded Rectangle 46">
            <a:extLst>
              <a:ext uri="{FF2B5EF4-FFF2-40B4-BE49-F238E27FC236}">
                <a16:creationId xmlns:a16="http://schemas.microsoft.com/office/drawing/2014/main" id="{56888D40-3013-46EB-8E3F-7D5578742582}"/>
              </a:ext>
            </a:extLst>
          </p:cNvPr>
          <p:cNvSpPr/>
          <p:nvPr/>
        </p:nvSpPr>
        <p:spPr>
          <a:xfrm>
            <a:off x="9914021" y="249870"/>
            <a:ext cx="1995899"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a:ln>
                  <a:noFill/>
                </a:ln>
                <a:solidFill>
                  <a:prstClr val="white"/>
                </a:solidFill>
                <a:effectLst/>
                <a:uLnTx/>
                <a:uFillTx/>
                <a:latin typeface="Century Gothic" panose="020B0502020202020204" pitchFamily="34" charset="0"/>
                <a:ea typeface="+mn-ea"/>
                <a:cs typeface="+mn-cs"/>
              </a:rPr>
              <a:t>lire / parler</a:t>
            </a:r>
          </a:p>
        </p:txBody>
      </p:sp>
    </p:spTree>
    <p:extLst>
      <p:ext uri="{BB962C8B-B14F-4D97-AF65-F5344CB8AC3E}">
        <p14:creationId xmlns:p14="http://schemas.microsoft.com/office/powerpoint/2010/main" val="8596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9" presetClass="exit" presetSubtype="0" fill="hold" grpId="1" nodeType="clickEffect">
                                  <p:stCondLst>
                                    <p:cond delay="0"/>
                                  </p:stCondLst>
                                  <p:childTnLst>
                                    <p:animEffect transition="out" filter="dissolve">
                                      <p:cBhvr>
                                        <p:cTn id="86" dur="500"/>
                                        <p:tgtEl>
                                          <p:spTgt spid="24"/>
                                        </p:tgtEl>
                                      </p:cBhvr>
                                    </p:animEffect>
                                    <p:set>
                                      <p:cBhvr>
                                        <p:cTn id="87" dur="1" fill="hold">
                                          <p:stCondLst>
                                            <p:cond delay="499"/>
                                          </p:stCondLst>
                                        </p:cTn>
                                        <p:tgtEl>
                                          <p:spTgt spid="24"/>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9" presetClass="entr" presetSubtype="0" fill="hold" grpId="2" nodeType="click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dissolve">
                                      <p:cBhvr>
                                        <p:cTn id="92" dur="500"/>
                                        <p:tgtEl>
                                          <p:spTgt spid="24"/>
                                        </p:tgtEl>
                                      </p:cBhvr>
                                    </p:animEffect>
                                  </p:childTnLst>
                                </p:cTn>
                              </p:par>
                            </p:childTnLst>
                          </p:cTn>
                        </p:par>
                      </p:childTnLst>
                    </p:cTn>
                  </p:par>
                  <p:par>
                    <p:cTn id="93" fill="hold">
                      <p:stCondLst>
                        <p:cond delay="indefinite"/>
                      </p:stCondLst>
                      <p:childTnLst>
                        <p:par>
                          <p:cTn id="94" fill="hold">
                            <p:stCondLst>
                              <p:cond delay="0"/>
                            </p:stCondLst>
                            <p:childTnLst>
                              <p:par>
                                <p:cTn id="95" presetID="9" presetClass="exit" presetSubtype="0" fill="hold" grpId="1" nodeType="clickEffect">
                                  <p:stCondLst>
                                    <p:cond delay="0"/>
                                  </p:stCondLst>
                                  <p:childTnLst>
                                    <p:animEffect transition="out" filter="dissolve">
                                      <p:cBhvr>
                                        <p:cTn id="96" dur="500"/>
                                        <p:tgtEl>
                                          <p:spTgt spid="19"/>
                                        </p:tgtEl>
                                      </p:cBhvr>
                                    </p:animEffect>
                                    <p:set>
                                      <p:cBhvr>
                                        <p:cTn id="97" dur="1" fill="hold">
                                          <p:stCondLst>
                                            <p:cond delay="499"/>
                                          </p:stCondLst>
                                        </p:cTn>
                                        <p:tgtEl>
                                          <p:spTgt spid="19"/>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9" presetClass="entr" presetSubtype="0" fill="hold" grpId="2" nodeType="clickEffect">
                                  <p:stCondLst>
                                    <p:cond delay="0"/>
                                  </p:stCondLst>
                                  <p:childTnLst>
                                    <p:set>
                                      <p:cBhvr>
                                        <p:cTn id="101" dur="1" fill="hold">
                                          <p:stCondLst>
                                            <p:cond delay="0"/>
                                          </p:stCondLst>
                                        </p:cTn>
                                        <p:tgtEl>
                                          <p:spTgt spid="19"/>
                                        </p:tgtEl>
                                        <p:attrNameLst>
                                          <p:attrName>style.visibility</p:attrName>
                                        </p:attrNameLst>
                                      </p:cBhvr>
                                      <p:to>
                                        <p:strVal val="visible"/>
                                      </p:to>
                                    </p:set>
                                    <p:animEffect transition="in" filter="dissolve">
                                      <p:cBhvr>
                                        <p:cTn id="102" dur="500"/>
                                        <p:tgtEl>
                                          <p:spTgt spid="19"/>
                                        </p:tgtEl>
                                      </p:cBhvr>
                                    </p:animEffec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1" nodeType="clickEffect">
                                  <p:stCondLst>
                                    <p:cond delay="0"/>
                                  </p:stCondLst>
                                  <p:childTnLst>
                                    <p:set>
                                      <p:cBhvr>
                                        <p:cTn id="106" dur="1" fill="hold">
                                          <p:stCondLst>
                                            <p:cond delay="0"/>
                                          </p:stCondLst>
                                        </p:cTn>
                                        <p:tgtEl>
                                          <p:spTgt spid="28"/>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9" presetClass="exit" presetSubtype="0" fill="hold" grpId="2" nodeType="clickEffect">
                                  <p:stCondLst>
                                    <p:cond delay="0"/>
                                  </p:stCondLst>
                                  <p:childTnLst>
                                    <p:animEffect transition="out" filter="dissolve">
                                      <p:cBhvr>
                                        <p:cTn id="110" dur="500"/>
                                        <p:tgtEl>
                                          <p:spTgt spid="28"/>
                                        </p:tgtEl>
                                      </p:cBhvr>
                                    </p:animEffect>
                                    <p:set>
                                      <p:cBhvr>
                                        <p:cTn id="111" dur="1" fill="hold">
                                          <p:stCondLst>
                                            <p:cond delay="499"/>
                                          </p:stCondLst>
                                        </p:cTn>
                                        <p:tgtEl>
                                          <p:spTgt spid="28"/>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9" presetClass="entr" presetSubtype="0" fill="hold" grpId="3" nodeType="clickEffect">
                                  <p:stCondLst>
                                    <p:cond delay="0"/>
                                  </p:stCondLst>
                                  <p:childTnLst>
                                    <p:set>
                                      <p:cBhvr>
                                        <p:cTn id="115" dur="1" fill="hold">
                                          <p:stCondLst>
                                            <p:cond delay="0"/>
                                          </p:stCondLst>
                                        </p:cTn>
                                        <p:tgtEl>
                                          <p:spTgt spid="28"/>
                                        </p:tgtEl>
                                        <p:attrNameLst>
                                          <p:attrName>style.visibility</p:attrName>
                                        </p:attrNameLst>
                                      </p:cBhvr>
                                      <p:to>
                                        <p:strVal val="visible"/>
                                      </p:to>
                                    </p:set>
                                    <p:animEffect transition="in" filter="dissolve">
                                      <p:cBhvr>
                                        <p:cTn id="116" dur="500"/>
                                        <p:tgtEl>
                                          <p:spTgt spid="28"/>
                                        </p:tgtEl>
                                      </p:cBhvr>
                                    </p:animEffect>
                                  </p:childTnLst>
                                </p:cTn>
                              </p:par>
                            </p:childTnLst>
                          </p:cTn>
                        </p:par>
                      </p:childTnLst>
                    </p:cTn>
                  </p:par>
                  <p:par>
                    <p:cTn id="117" fill="hold">
                      <p:stCondLst>
                        <p:cond delay="indefinite"/>
                      </p:stCondLst>
                      <p:childTnLst>
                        <p:par>
                          <p:cTn id="118" fill="hold">
                            <p:stCondLst>
                              <p:cond delay="0"/>
                            </p:stCondLst>
                            <p:childTnLst>
                              <p:par>
                                <p:cTn id="119" presetID="9" presetClass="exit" presetSubtype="0" fill="hold" grpId="1" nodeType="clickEffect">
                                  <p:stCondLst>
                                    <p:cond delay="0"/>
                                  </p:stCondLst>
                                  <p:childTnLst>
                                    <p:animEffect transition="out" filter="dissolve">
                                      <p:cBhvr>
                                        <p:cTn id="120" dur="500"/>
                                        <p:tgtEl>
                                          <p:spTgt spid="26"/>
                                        </p:tgtEl>
                                      </p:cBhvr>
                                    </p:animEffect>
                                    <p:set>
                                      <p:cBhvr>
                                        <p:cTn id="121" dur="1" fill="hold">
                                          <p:stCondLst>
                                            <p:cond delay="499"/>
                                          </p:stCondLst>
                                        </p:cTn>
                                        <p:tgtEl>
                                          <p:spTgt spid="26"/>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9" presetClass="entr" presetSubtype="0" fill="hold" grpId="2" nodeType="clickEffect">
                                  <p:stCondLst>
                                    <p:cond delay="0"/>
                                  </p:stCondLst>
                                  <p:childTnLst>
                                    <p:set>
                                      <p:cBhvr>
                                        <p:cTn id="125" dur="1" fill="hold">
                                          <p:stCondLst>
                                            <p:cond delay="0"/>
                                          </p:stCondLst>
                                        </p:cTn>
                                        <p:tgtEl>
                                          <p:spTgt spid="26"/>
                                        </p:tgtEl>
                                        <p:attrNameLst>
                                          <p:attrName>style.visibility</p:attrName>
                                        </p:attrNameLst>
                                      </p:cBhvr>
                                      <p:to>
                                        <p:strVal val="visible"/>
                                      </p:to>
                                    </p:set>
                                    <p:animEffect transition="in" filter="dissolve">
                                      <p:cBhvr>
                                        <p:cTn id="126" dur="500"/>
                                        <p:tgtEl>
                                          <p:spTgt spid="26"/>
                                        </p:tgtEl>
                                      </p:cBhvr>
                                    </p:animEffect>
                                  </p:childTnLst>
                                </p:cTn>
                              </p:par>
                            </p:childTnLst>
                          </p:cTn>
                        </p:par>
                      </p:childTnLst>
                    </p:cTn>
                  </p:par>
                  <p:par>
                    <p:cTn id="127" fill="hold">
                      <p:stCondLst>
                        <p:cond delay="indefinite"/>
                      </p:stCondLst>
                      <p:childTnLst>
                        <p:par>
                          <p:cTn id="128" fill="hold">
                            <p:stCondLst>
                              <p:cond delay="0"/>
                            </p:stCondLst>
                            <p:childTnLst>
                              <p:par>
                                <p:cTn id="129" presetID="9" presetClass="exit" presetSubtype="0" fill="hold" grpId="1" nodeType="clickEffect">
                                  <p:stCondLst>
                                    <p:cond delay="0"/>
                                  </p:stCondLst>
                                  <p:childTnLst>
                                    <p:animEffect transition="out" filter="dissolve">
                                      <p:cBhvr>
                                        <p:cTn id="130" dur="500"/>
                                        <p:tgtEl>
                                          <p:spTgt spid="17"/>
                                        </p:tgtEl>
                                      </p:cBhvr>
                                    </p:animEffect>
                                    <p:set>
                                      <p:cBhvr>
                                        <p:cTn id="131" dur="1" fill="hold">
                                          <p:stCondLst>
                                            <p:cond delay="499"/>
                                          </p:stCondLst>
                                        </p:cTn>
                                        <p:tgtEl>
                                          <p:spTgt spid="17"/>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9" presetClass="entr" presetSubtype="0" fill="hold" grpId="2" nodeType="clickEffect">
                                  <p:stCondLst>
                                    <p:cond delay="0"/>
                                  </p:stCondLst>
                                  <p:childTnLst>
                                    <p:set>
                                      <p:cBhvr>
                                        <p:cTn id="135" dur="1" fill="hold">
                                          <p:stCondLst>
                                            <p:cond delay="0"/>
                                          </p:stCondLst>
                                        </p:cTn>
                                        <p:tgtEl>
                                          <p:spTgt spid="17"/>
                                        </p:tgtEl>
                                        <p:attrNameLst>
                                          <p:attrName>style.visibility</p:attrName>
                                        </p:attrNameLst>
                                      </p:cBhvr>
                                      <p:to>
                                        <p:strVal val="visible"/>
                                      </p:to>
                                    </p:set>
                                    <p:animEffect transition="in" filter="dissolve">
                                      <p:cBhvr>
                                        <p:cTn id="136" dur="500"/>
                                        <p:tgtEl>
                                          <p:spTgt spid="17"/>
                                        </p:tgtEl>
                                      </p:cBhvr>
                                    </p:animEffect>
                                  </p:childTnLst>
                                </p:cTn>
                              </p:par>
                            </p:childTnLst>
                          </p:cTn>
                        </p:par>
                      </p:childTnLst>
                    </p:cTn>
                  </p:par>
                  <p:par>
                    <p:cTn id="137" fill="hold">
                      <p:stCondLst>
                        <p:cond delay="indefinite"/>
                      </p:stCondLst>
                      <p:childTnLst>
                        <p:par>
                          <p:cTn id="138" fill="hold">
                            <p:stCondLst>
                              <p:cond delay="0"/>
                            </p:stCondLst>
                            <p:childTnLst>
                              <p:par>
                                <p:cTn id="139" presetID="9" presetClass="exit" presetSubtype="0" fill="hold" grpId="1" nodeType="clickEffect">
                                  <p:stCondLst>
                                    <p:cond delay="0"/>
                                  </p:stCondLst>
                                  <p:childTnLst>
                                    <p:animEffect transition="out" filter="dissolve">
                                      <p:cBhvr>
                                        <p:cTn id="140" dur="500"/>
                                        <p:tgtEl>
                                          <p:spTgt spid="30"/>
                                        </p:tgtEl>
                                      </p:cBhvr>
                                    </p:animEffect>
                                    <p:set>
                                      <p:cBhvr>
                                        <p:cTn id="141" dur="1" fill="hold">
                                          <p:stCondLst>
                                            <p:cond delay="499"/>
                                          </p:stCondLst>
                                        </p:cTn>
                                        <p:tgtEl>
                                          <p:spTgt spid="30"/>
                                        </p:tgtEl>
                                        <p:attrNameLst>
                                          <p:attrName>style.visibility</p:attrName>
                                        </p:attrNameLst>
                                      </p:cBhvr>
                                      <p:to>
                                        <p:strVal val="hidden"/>
                                      </p:to>
                                    </p:set>
                                  </p:childTnLst>
                                </p:cTn>
                              </p:par>
                            </p:childTnLst>
                          </p:cTn>
                        </p:par>
                      </p:childTnLst>
                    </p:cTn>
                  </p:par>
                  <p:par>
                    <p:cTn id="142" fill="hold">
                      <p:stCondLst>
                        <p:cond delay="indefinite"/>
                      </p:stCondLst>
                      <p:childTnLst>
                        <p:par>
                          <p:cTn id="143" fill="hold">
                            <p:stCondLst>
                              <p:cond delay="0"/>
                            </p:stCondLst>
                            <p:childTnLst>
                              <p:par>
                                <p:cTn id="144" presetID="9" presetClass="entr" presetSubtype="0" fill="hold" grpId="2" nodeType="clickEffect">
                                  <p:stCondLst>
                                    <p:cond delay="0"/>
                                  </p:stCondLst>
                                  <p:childTnLst>
                                    <p:set>
                                      <p:cBhvr>
                                        <p:cTn id="145" dur="1" fill="hold">
                                          <p:stCondLst>
                                            <p:cond delay="0"/>
                                          </p:stCondLst>
                                        </p:cTn>
                                        <p:tgtEl>
                                          <p:spTgt spid="30"/>
                                        </p:tgtEl>
                                        <p:attrNameLst>
                                          <p:attrName>style.visibility</p:attrName>
                                        </p:attrNameLst>
                                      </p:cBhvr>
                                      <p:to>
                                        <p:strVal val="visible"/>
                                      </p:to>
                                    </p:set>
                                    <p:animEffect transition="in" filter="dissolve">
                                      <p:cBhvr>
                                        <p:cTn id="146" dur="500"/>
                                        <p:tgtEl>
                                          <p:spTgt spid="30"/>
                                        </p:tgtEl>
                                      </p:cBhvr>
                                    </p:animEffect>
                                  </p:childTnLst>
                                </p:cTn>
                              </p:par>
                            </p:childTnLst>
                          </p:cTn>
                        </p:par>
                      </p:childTnLst>
                    </p:cTn>
                  </p:par>
                  <p:par>
                    <p:cTn id="147" fill="hold">
                      <p:stCondLst>
                        <p:cond delay="indefinite"/>
                      </p:stCondLst>
                      <p:childTnLst>
                        <p:par>
                          <p:cTn id="148" fill="hold">
                            <p:stCondLst>
                              <p:cond delay="0"/>
                            </p:stCondLst>
                            <p:childTnLst>
                              <p:par>
                                <p:cTn id="149" presetID="9" presetClass="exit" presetSubtype="0" fill="hold" grpId="1" nodeType="clickEffect">
                                  <p:stCondLst>
                                    <p:cond delay="0"/>
                                  </p:stCondLst>
                                  <p:childTnLst>
                                    <p:animEffect transition="out" filter="dissolve">
                                      <p:cBhvr>
                                        <p:cTn id="150" dur="500"/>
                                        <p:tgtEl>
                                          <p:spTgt spid="34"/>
                                        </p:tgtEl>
                                      </p:cBhvr>
                                    </p:animEffect>
                                    <p:set>
                                      <p:cBhvr>
                                        <p:cTn id="151" dur="1" fill="hold">
                                          <p:stCondLst>
                                            <p:cond delay="499"/>
                                          </p:stCondLst>
                                        </p:cTn>
                                        <p:tgtEl>
                                          <p:spTgt spid="34"/>
                                        </p:tgtEl>
                                        <p:attrNameLst>
                                          <p:attrName>style.visibility</p:attrName>
                                        </p:attrNameLst>
                                      </p:cBhvr>
                                      <p:to>
                                        <p:strVal val="hidden"/>
                                      </p:to>
                                    </p:set>
                                  </p:childTnLst>
                                </p:cTn>
                              </p:par>
                            </p:childTnLst>
                          </p:cTn>
                        </p:par>
                      </p:childTnLst>
                    </p:cTn>
                  </p:par>
                  <p:par>
                    <p:cTn id="152" fill="hold">
                      <p:stCondLst>
                        <p:cond delay="indefinite"/>
                      </p:stCondLst>
                      <p:childTnLst>
                        <p:par>
                          <p:cTn id="153" fill="hold">
                            <p:stCondLst>
                              <p:cond delay="0"/>
                            </p:stCondLst>
                            <p:childTnLst>
                              <p:par>
                                <p:cTn id="154" presetID="9" presetClass="entr" presetSubtype="0" fill="hold" grpId="2" nodeType="clickEffect">
                                  <p:stCondLst>
                                    <p:cond delay="0"/>
                                  </p:stCondLst>
                                  <p:childTnLst>
                                    <p:set>
                                      <p:cBhvr>
                                        <p:cTn id="155" dur="1" fill="hold">
                                          <p:stCondLst>
                                            <p:cond delay="0"/>
                                          </p:stCondLst>
                                        </p:cTn>
                                        <p:tgtEl>
                                          <p:spTgt spid="34"/>
                                        </p:tgtEl>
                                        <p:attrNameLst>
                                          <p:attrName>style.visibility</p:attrName>
                                        </p:attrNameLst>
                                      </p:cBhvr>
                                      <p:to>
                                        <p:strVal val="visible"/>
                                      </p:to>
                                    </p:set>
                                    <p:animEffect transition="in" filter="dissolve">
                                      <p:cBhvr>
                                        <p:cTn id="156" dur="500"/>
                                        <p:tgtEl>
                                          <p:spTgt spid="34"/>
                                        </p:tgtEl>
                                      </p:cBhvr>
                                    </p:animEffect>
                                  </p:childTnLst>
                                </p:cTn>
                              </p:par>
                            </p:childTnLst>
                          </p:cTn>
                        </p:par>
                      </p:childTnLst>
                    </p:cTn>
                  </p:par>
                  <p:par>
                    <p:cTn id="157" fill="hold">
                      <p:stCondLst>
                        <p:cond delay="indefinite"/>
                      </p:stCondLst>
                      <p:childTnLst>
                        <p:par>
                          <p:cTn id="158" fill="hold">
                            <p:stCondLst>
                              <p:cond delay="0"/>
                            </p:stCondLst>
                            <p:childTnLst>
                              <p:par>
                                <p:cTn id="159" presetID="9" presetClass="exit" presetSubtype="0" fill="hold" grpId="1" nodeType="clickEffect">
                                  <p:stCondLst>
                                    <p:cond delay="0"/>
                                  </p:stCondLst>
                                  <p:childTnLst>
                                    <p:animEffect transition="out" filter="dissolve">
                                      <p:cBhvr>
                                        <p:cTn id="160" dur="500"/>
                                        <p:tgtEl>
                                          <p:spTgt spid="23"/>
                                        </p:tgtEl>
                                      </p:cBhvr>
                                    </p:animEffect>
                                    <p:set>
                                      <p:cBhvr>
                                        <p:cTn id="161" dur="1" fill="hold">
                                          <p:stCondLst>
                                            <p:cond delay="499"/>
                                          </p:stCondLst>
                                        </p:cTn>
                                        <p:tgtEl>
                                          <p:spTgt spid="23"/>
                                        </p:tgtEl>
                                        <p:attrNameLst>
                                          <p:attrName>style.visibility</p:attrName>
                                        </p:attrNameLst>
                                      </p:cBhvr>
                                      <p:to>
                                        <p:strVal val="hidden"/>
                                      </p:to>
                                    </p:set>
                                  </p:childTnLst>
                                </p:cTn>
                              </p:par>
                            </p:childTnLst>
                          </p:cTn>
                        </p:par>
                      </p:childTnLst>
                    </p:cTn>
                  </p:par>
                  <p:par>
                    <p:cTn id="162" fill="hold">
                      <p:stCondLst>
                        <p:cond delay="indefinite"/>
                      </p:stCondLst>
                      <p:childTnLst>
                        <p:par>
                          <p:cTn id="163" fill="hold">
                            <p:stCondLst>
                              <p:cond delay="0"/>
                            </p:stCondLst>
                            <p:childTnLst>
                              <p:par>
                                <p:cTn id="164" presetID="9" presetClass="entr" presetSubtype="0" fill="hold" grpId="2" nodeType="clickEffect">
                                  <p:stCondLst>
                                    <p:cond delay="0"/>
                                  </p:stCondLst>
                                  <p:childTnLst>
                                    <p:set>
                                      <p:cBhvr>
                                        <p:cTn id="165" dur="1" fill="hold">
                                          <p:stCondLst>
                                            <p:cond delay="0"/>
                                          </p:stCondLst>
                                        </p:cTn>
                                        <p:tgtEl>
                                          <p:spTgt spid="23"/>
                                        </p:tgtEl>
                                        <p:attrNameLst>
                                          <p:attrName>style.visibility</p:attrName>
                                        </p:attrNameLst>
                                      </p:cBhvr>
                                      <p:to>
                                        <p:strVal val="visible"/>
                                      </p:to>
                                    </p:set>
                                    <p:animEffect transition="in" filter="dissolve">
                                      <p:cBhvr>
                                        <p:cTn id="166" dur="500"/>
                                        <p:tgtEl>
                                          <p:spTgt spid="23"/>
                                        </p:tgtEl>
                                      </p:cBhvr>
                                    </p:animEffect>
                                  </p:childTnLst>
                                </p:cTn>
                              </p:par>
                            </p:childTnLst>
                          </p:cTn>
                        </p:par>
                      </p:childTnLst>
                    </p:cTn>
                  </p:par>
                  <p:par>
                    <p:cTn id="167" fill="hold">
                      <p:stCondLst>
                        <p:cond delay="indefinite"/>
                      </p:stCondLst>
                      <p:childTnLst>
                        <p:par>
                          <p:cTn id="168" fill="hold">
                            <p:stCondLst>
                              <p:cond delay="0"/>
                            </p:stCondLst>
                            <p:childTnLst>
                              <p:par>
                                <p:cTn id="169" presetID="9" presetClass="exit" presetSubtype="0" fill="hold" grpId="1" nodeType="clickEffect">
                                  <p:stCondLst>
                                    <p:cond delay="0"/>
                                  </p:stCondLst>
                                  <p:childTnLst>
                                    <p:animEffect transition="out" filter="dissolve">
                                      <p:cBhvr>
                                        <p:cTn id="170" dur="500"/>
                                        <p:tgtEl>
                                          <p:spTgt spid="31"/>
                                        </p:tgtEl>
                                      </p:cBhvr>
                                    </p:animEffect>
                                    <p:set>
                                      <p:cBhvr>
                                        <p:cTn id="171" dur="1" fill="hold">
                                          <p:stCondLst>
                                            <p:cond delay="499"/>
                                          </p:stCondLst>
                                        </p:cTn>
                                        <p:tgtEl>
                                          <p:spTgt spid="31"/>
                                        </p:tgtEl>
                                        <p:attrNameLst>
                                          <p:attrName>style.visibility</p:attrName>
                                        </p:attrNameLst>
                                      </p:cBhvr>
                                      <p:to>
                                        <p:strVal val="hidden"/>
                                      </p:to>
                                    </p:set>
                                  </p:childTnLst>
                                </p:cTn>
                              </p:par>
                            </p:childTnLst>
                          </p:cTn>
                        </p:par>
                      </p:childTnLst>
                    </p:cTn>
                  </p:par>
                  <p:par>
                    <p:cTn id="172" fill="hold">
                      <p:stCondLst>
                        <p:cond delay="indefinite"/>
                      </p:stCondLst>
                      <p:childTnLst>
                        <p:par>
                          <p:cTn id="173" fill="hold">
                            <p:stCondLst>
                              <p:cond delay="0"/>
                            </p:stCondLst>
                            <p:childTnLst>
                              <p:par>
                                <p:cTn id="174" presetID="9" presetClass="entr" presetSubtype="0" fill="hold" grpId="2" nodeType="clickEffect">
                                  <p:stCondLst>
                                    <p:cond delay="0"/>
                                  </p:stCondLst>
                                  <p:childTnLst>
                                    <p:set>
                                      <p:cBhvr>
                                        <p:cTn id="175" dur="1" fill="hold">
                                          <p:stCondLst>
                                            <p:cond delay="0"/>
                                          </p:stCondLst>
                                        </p:cTn>
                                        <p:tgtEl>
                                          <p:spTgt spid="31"/>
                                        </p:tgtEl>
                                        <p:attrNameLst>
                                          <p:attrName>style.visibility</p:attrName>
                                        </p:attrNameLst>
                                      </p:cBhvr>
                                      <p:to>
                                        <p:strVal val="visible"/>
                                      </p:to>
                                    </p:set>
                                    <p:animEffect transition="in" filter="dissolve">
                                      <p:cBhvr>
                                        <p:cTn id="176" dur="500"/>
                                        <p:tgtEl>
                                          <p:spTgt spid="31"/>
                                        </p:tgtEl>
                                      </p:cBhvr>
                                    </p:animEffect>
                                  </p:childTnLst>
                                </p:cTn>
                              </p:par>
                            </p:childTnLst>
                          </p:cTn>
                        </p:par>
                      </p:childTnLst>
                    </p:cTn>
                  </p:par>
                  <p:par>
                    <p:cTn id="177" fill="hold">
                      <p:stCondLst>
                        <p:cond delay="indefinite"/>
                      </p:stCondLst>
                      <p:childTnLst>
                        <p:par>
                          <p:cTn id="178" fill="hold">
                            <p:stCondLst>
                              <p:cond delay="0"/>
                            </p:stCondLst>
                            <p:childTnLst>
                              <p:par>
                                <p:cTn id="179" presetID="9" presetClass="exit" presetSubtype="0" fill="hold" grpId="1" nodeType="clickEffect">
                                  <p:stCondLst>
                                    <p:cond delay="0"/>
                                  </p:stCondLst>
                                  <p:childTnLst>
                                    <p:animEffect transition="out" filter="dissolve">
                                      <p:cBhvr>
                                        <p:cTn id="180" dur="500"/>
                                        <p:tgtEl>
                                          <p:spTgt spid="32"/>
                                        </p:tgtEl>
                                      </p:cBhvr>
                                    </p:animEffect>
                                    <p:set>
                                      <p:cBhvr>
                                        <p:cTn id="181" dur="1" fill="hold">
                                          <p:stCondLst>
                                            <p:cond delay="499"/>
                                          </p:stCondLst>
                                        </p:cTn>
                                        <p:tgtEl>
                                          <p:spTgt spid="32"/>
                                        </p:tgtEl>
                                        <p:attrNameLst>
                                          <p:attrName>style.visibility</p:attrName>
                                        </p:attrNameLst>
                                      </p:cBhvr>
                                      <p:to>
                                        <p:strVal val="hidden"/>
                                      </p:to>
                                    </p:set>
                                  </p:childTnLst>
                                </p:cTn>
                              </p:par>
                            </p:childTnLst>
                          </p:cTn>
                        </p:par>
                      </p:childTnLst>
                    </p:cTn>
                  </p:par>
                  <p:par>
                    <p:cTn id="182" fill="hold">
                      <p:stCondLst>
                        <p:cond delay="indefinite"/>
                      </p:stCondLst>
                      <p:childTnLst>
                        <p:par>
                          <p:cTn id="183" fill="hold">
                            <p:stCondLst>
                              <p:cond delay="0"/>
                            </p:stCondLst>
                            <p:childTnLst>
                              <p:par>
                                <p:cTn id="184" presetID="9" presetClass="entr" presetSubtype="0" fill="hold" grpId="2"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dissolve">
                                      <p:cBhvr>
                                        <p:cTn id="18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7" grpId="2"/>
      <p:bldP spid="19" grpId="0"/>
      <p:bldP spid="19" grpId="1"/>
      <p:bldP spid="19" grpId="2"/>
      <p:bldP spid="24" grpId="0"/>
      <p:bldP spid="24" grpId="1"/>
      <p:bldP spid="24" grpId="2"/>
      <p:bldP spid="26" grpId="0"/>
      <p:bldP spid="26" grpId="1"/>
      <p:bldP spid="26" grpId="2"/>
      <p:bldP spid="28" grpId="0"/>
      <p:bldP spid="28" grpId="1"/>
      <p:bldP spid="28" grpId="2"/>
      <p:bldP spid="28" grpId="3"/>
      <p:bldP spid="33" grpId="0"/>
      <p:bldP spid="35" grpId="0"/>
      <p:bldP spid="37" grpId="0"/>
      <p:bldP spid="38" grpId="0"/>
      <p:bldP spid="39" grpId="0"/>
      <p:bldP spid="34" grpId="0"/>
      <p:bldP spid="34" grpId="1"/>
      <p:bldP spid="34" grpId="2"/>
      <p:bldP spid="42" grpId="0"/>
      <p:bldP spid="30" grpId="0"/>
      <p:bldP spid="30" grpId="1"/>
      <p:bldP spid="30" grpId="2"/>
      <p:bldP spid="40" grpId="0"/>
      <p:bldP spid="23" grpId="0"/>
      <p:bldP spid="23" grpId="1"/>
      <p:bldP spid="23" grpId="2"/>
      <p:bldP spid="25" grpId="0"/>
      <p:bldP spid="31" grpId="0"/>
      <p:bldP spid="31" grpId="1"/>
      <p:bldP spid="31" grpId="2"/>
      <p:bldP spid="41" grpId="0"/>
      <p:bldP spid="32" grpId="0"/>
      <p:bldP spid="32" grpId="1"/>
      <p:bldP spid="32" grpId="2"/>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fr-FR" sz="3600" b="1" dirty="0">
                <a:solidFill>
                  <a:schemeClr val="bg1"/>
                </a:solidFill>
              </a:rPr>
              <a:t>C’est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1729921" cy="4893647"/>
          </a:xfrm>
          <a:prstGeom prst="rect">
            <a:avLst/>
          </a:prstGeom>
          <a:noFill/>
        </p:spPr>
        <p:txBody>
          <a:bodyPr wrap="square" rtlCol="0">
            <a:spAutoFit/>
          </a:bodyPr>
          <a:lstStyle/>
          <a:p>
            <a:pPr lvl="0"/>
            <a:r>
              <a:rPr kumimoji="0" lang="en-US" sz="2400" b="0" i="0" u="none" strike="noStrike" kern="1200" cap="none" spc="0" normalizeH="0" baseline="0" noProof="0" dirty="0">
                <a:ln>
                  <a:noFill/>
                </a:ln>
                <a:solidFill>
                  <a:srgbClr val="0055A4"/>
                </a:solidFill>
                <a:effectLst/>
                <a:uLnTx/>
                <a:uFillTx/>
                <a:latin typeface="Century Gothic" panose="020F0302020204030204"/>
                <a:ea typeface="+mn-ea"/>
                <a:cs typeface="+mn-cs"/>
              </a:rPr>
              <a:t>As you know, </a:t>
            </a:r>
            <a:r>
              <a:rPr kumimoji="0" lang="fr-FR" sz="2400" b="1" i="1" u="none" strike="noStrike" kern="1200" cap="none" spc="0" normalizeH="0" baseline="0" dirty="0">
                <a:ln>
                  <a:noFill/>
                </a:ln>
                <a:solidFill>
                  <a:srgbClr val="0055A4"/>
                </a:solidFill>
                <a:effectLst/>
                <a:uLnTx/>
                <a:uFillTx/>
                <a:latin typeface="Century Gothic" panose="020F0302020204030204"/>
                <a:ea typeface="+mn-ea"/>
                <a:cs typeface="+mn-cs"/>
              </a:rPr>
              <a:t>est</a:t>
            </a:r>
            <a:r>
              <a:rPr kumimoji="0" lang="en-US" sz="2400" b="1" i="1" u="none" strike="noStrike" kern="1200" cap="none" spc="0" normalizeH="0" baseline="0" noProof="0" dirty="0">
                <a:ln>
                  <a:noFill/>
                </a:ln>
                <a:solidFill>
                  <a:srgbClr val="0055A4"/>
                </a:solidFill>
                <a:effectLst/>
                <a:uLnTx/>
                <a:uFillTx/>
                <a:latin typeface="Century Gothic" panose="020F0302020204030204"/>
                <a:ea typeface="+mn-ea"/>
                <a:cs typeface="+mn-cs"/>
              </a:rPr>
              <a:t> </a:t>
            </a:r>
            <a:r>
              <a:rPr kumimoji="0" lang="en-US" sz="2400" u="none" strike="noStrike" kern="1200" cap="none" spc="0" normalizeH="0" baseline="0" noProof="0" dirty="0">
                <a:ln>
                  <a:noFill/>
                </a:ln>
                <a:solidFill>
                  <a:srgbClr val="0055A4"/>
                </a:solidFill>
                <a:effectLst/>
                <a:uLnTx/>
                <a:uFillTx/>
                <a:latin typeface="Century Gothic" panose="020F0302020204030204"/>
                <a:ea typeface="+mn-ea"/>
                <a:cs typeface="+mn-cs"/>
              </a:rPr>
              <a:t>(is) </a:t>
            </a:r>
            <a:r>
              <a:rPr kumimoji="0" lang="en-US" sz="2400" b="0" u="none" strike="noStrike" kern="1200" cap="none" spc="0" normalizeH="0" baseline="0" noProof="0" dirty="0">
                <a:ln>
                  <a:noFill/>
                </a:ln>
                <a:solidFill>
                  <a:srgbClr val="0055A4"/>
                </a:solidFill>
                <a:effectLst/>
                <a:uLnTx/>
                <a:uFillTx/>
                <a:latin typeface="Century Gothic" panose="020F0302020204030204"/>
                <a:ea typeface="+mn-ea"/>
                <a:cs typeface="+mn-cs"/>
              </a:rPr>
              <a:t>is the third person singular </a:t>
            </a:r>
            <a:r>
              <a:rPr lang="en-US" sz="2400" dirty="0">
                <a:solidFill>
                  <a:srgbClr val="0055A4"/>
                </a:solidFill>
              </a:rPr>
              <a:t>form of </a:t>
            </a:r>
            <a:r>
              <a:rPr lang="fr-FR" sz="2400" b="1" dirty="0">
                <a:solidFill>
                  <a:srgbClr val="0055A4"/>
                </a:solidFill>
              </a:rPr>
              <a:t>être</a:t>
            </a:r>
            <a:r>
              <a:rPr lang="en-US" sz="2400" b="1" dirty="0">
                <a:solidFill>
                  <a:srgbClr val="0055A4"/>
                </a:solidFill>
              </a:rPr>
              <a:t> </a:t>
            </a:r>
            <a:r>
              <a:rPr lang="en-US" sz="2400" dirty="0">
                <a:solidFill>
                  <a:srgbClr val="0055A4"/>
                </a:solidFill>
              </a:rPr>
              <a:t>(to be).</a:t>
            </a:r>
          </a:p>
          <a:p>
            <a:pPr lvl="0"/>
            <a:endParaRPr lang="en-US" sz="2400" dirty="0">
              <a:solidFill>
                <a:srgbClr val="0055A4"/>
              </a:solidFill>
            </a:endParaRPr>
          </a:p>
          <a:p>
            <a:pPr lvl="0"/>
            <a:r>
              <a:rPr lang="en-US" sz="2400" b="1" dirty="0">
                <a:solidFill>
                  <a:srgbClr val="0055A4"/>
                </a:solidFill>
              </a:rPr>
              <a:t>Ce </a:t>
            </a:r>
            <a:r>
              <a:rPr lang="en-US" sz="2400" dirty="0">
                <a:solidFill>
                  <a:srgbClr val="0055A4"/>
                </a:solidFill>
              </a:rPr>
              <a:t>means ‘this, that’. Used together with </a:t>
            </a:r>
            <a:r>
              <a:rPr lang="fr-FR" sz="2400" b="1" dirty="0">
                <a:solidFill>
                  <a:srgbClr val="0055A4"/>
                </a:solidFill>
              </a:rPr>
              <a:t>est</a:t>
            </a:r>
            <a:r>
              <a:rPr lang="en-US" sz="2400" b="1" dirty="0">
                <a:solidFill>
                  <a:srgbClr val="0055A4"/>
                </a:solidFill>
              </a:rPr>
              <a:t>, </a:t>
            </a:r>
            <a:r>
              <a:rPr lang="en-US" sz="2400" dirty="0">
                <a:solidFill>
                  <a:srgbClr val="0055A4"/>
                </a:solidFill>
              </a:rPr>
              <a:t>it means ‘</a:t>
            </a:r>
            <a:r>
              <a:rPr lang="en-US" sz="2400" b="1" dirty="0">
                <a:solidFill>
                  <a:srgbClr val="0055A4"/>
                </a:solidFill>
              </a:rPr>
              <a:t>this is’, ‘that’s’ </a:t>
            </a:r>
            <a:r>
              <a:rPr lang="en-US" sz="2400" dirty="0">
                <a:solidFill>
                  <a:srgbClr val="0055A4"/>
                </a:solidFill>
              </a:rPr>
              <a:t>or ‘</a:t>
            </a:r>
            <a:r>
              <a:rPr lang="en-US" sz="2400" b="1" dirty="0">
                <a:solidFill>
                  <a:srgbClr val="0055A4"/>
                </a:solidFill>
              </a:rPr>
              <a:t>it’s’</a:t>
            </a:r>
            <a:r>
              <a:rPr lang="en-US" sz="2400" dirty="0">
                <a:solidFill>
                  <a:srgbClr val="0055A4"/>
                </a:solidFill>
              </a:rPr>
              <a:t>.</a:t>
            </a:r>
          </a:p>
          <a:p>
            <a:pPr lvl="0"/>
            <a:endParaRPr lang="en-US" sz="2400" dirty="0">
              <a:solidFill>
                <a:srgbClr val="0055A4"/>
              </a:solidFill>
            </a:endParaRPr>
          </a:p>
          <a:p>
            <a:pPr lvl="0"/>
            <a:endParaRPr lang="en-US" sz="2400" dirty="0">
              <a:solidFill>
                <a:srgbClr val="0055A4"/>
              </a:solidFill>
            </a:endParaRPr>
          </a:p>
          <a:p>
            <a:pPr lvl="0"/>
            <a:endParaRPr lang="en-US" sz="2400" dirty="0">
              <a:solidFill>
                <a:srgbClr val="0055A4"/>
              </a:solidFill>
            </a:endParaRPr>
          </a:p>
          <a:p>
            <a:pPr lvl="0"/>
            <a:endParaRPr lang="en-US" sz="2400" dirty="0">
              <a:solidFill>
                <a:srgbClr val="0055A4"/>
              </a:solidFill>
            </a:endParaRPr>
          </a:p>
          <a:p>
            <a:pPr lvl="0"/>
            <a:endParaRPr lang="en-US" sz="2400" dirty="0">
              <a:solidFill>
                <a:srgbClr val="0055A4"/>
              </a:solidFill>
            </a:endParaRPr>
          </a:p>
          <a:p>
            <a:pPr lvl="0"/>
            <a:endParaRPr lang="en-US" sz="2400" dirty="0">
              <a:solidFill>
                <a:srgbClr val="0055A4"/>
              </a:solidFill>
            </a:endParaRPr>
          </a:p>
          <a:p>
            <a:pPr lvl="0"/>
            <a:endParaRPr lang="en-US" sz="2400" dirty="0">
              <a:solidFill>
                <a:srgbClr val="0055A4"/>
              </a:solidFill>
            </a:endParaRPr>
          </a:p>
          <a:p>
            <a:pPr lvl="0"/>
            <a:endParaRPr lang="en-US" sz="2400" dirty="0">
              <a:solidFill>
                <a:srgbClr val="0055A4"/>
              </a:solidFill>
            </a:endParaRPr>
          </a:p>
          <a:p>
            <a:pPr lvl="0"/>
            <a:endParaRPr lang="en-US" sz="2400" dirty="0">
              <a:solidFill>
                <a:srgbClr val="0055A4"/>
              </a:solidFill>
            </a:endParaRPr>
          </a:p>
          <a:p>
            <a:pPr lvl="0"/>
            <a:endParaRPr kumimoji="0" lang="en-US" sz="2400" b="0" i="0" u="none" strike="noStrike" kern="1200" cap="none" spc="0" normalizeH="0" baseline="0" noProof="0" dirty="0">
              <a:ln>
                <a:noFill/>
              </a:ln>
              <a:solidFill>
                <a:srgbClr val="0055A4"/>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FEA9CC6F-A3C4-45DD-BF6D-D88AAA0330EB}"/>
              </a:ext>
            </a:extLst>
          </p:cNvPr>
          <p:cNvSpPr txBox="1"/>
          <p:nvPr/>
        </p:nvSpPr>
        <p:spPr>
          <a:xfrm>
            <a:off x="4110446" y="2886891"/>
            <a:ext cx="3971108" cy="1554272"/>
          </a:xfrm>
          <a:prstGeom prst="rect">
            <a:avLst/>
          </a:prstGeom>
          <a:noFill/>
        </p:spPr>
        <p:txBody>
          <a:bodyPr wrap="square" rtlCol="0">
            <a:spAutoFit/>
          </a:bodyPr>
          <a:lstStyle/>
          <a:p>
            <a:pPr algn="ctr"/>
            <a:r>
              <a:rPr lang="fr-FR" sz="2800" dirty="0">
                <a:solidFill>
                  <a:srgbClr val="0055A4"/>
                </a:solidFill>
              </a:rPr>
              <a:t>ce</a:t>
            </a:r>
            <a:r>
              <a:rPr lang="en-GB" sz="2800" dirty="0">
                <a:solidFill>
                  <a:srgbClr val="0055A4"/>
                </a:solidFill>
              </a:rPr>
              <a:t> + </a:t>
            </a:r>
            <a:r>
              <a:rPr lang="fr-FR" sz="2800" dirty="0">
                <a:solidFill>
                  <a:srgbClr val="0055A4"/>
                </a:solidFill>
              </a:rPr>
              <a:t>est</a:t>
            </a:r>
            <a:r>
              <a:rPr lang="en-GB" sz="2800" dirty="0">
                <a:solidFill>
                  <a:srgbClr val="0055A4"/>
                </a:solidFill>
              </a:rPr>
              <a:t> =</a:t>
            </a:r>
            <a:endParaRPr lang="en-GB" sz="2400" dirty="0">
              <a:solidFill>
                <a:srgbClr val="0055A4"/>
              </a:solidFill>
            </a:endParaRPr>
          </a:p>
          <a:p>
            <a:pPr algn="ctr"/>
            <a:r>
              <a:rPr lang="fr-FR" sz="6700" b="1" dirty="0">
                <a:solidFill>
                  <a:srgbClr val="0055A4"/>
                </a:solidFill>
              </a:rPr>
              <a:t>c’est</a:t>
            </a:r>
          </a:p>
        </p:txBody>
      </p:sp>
      <p:sp>
        <p:nvSpPr>
          <p:cNvPr id="3" name="Speech Bubble: Rectangle with Corners Rounded 2">
            <a:extLst>
              <a:ext uri="{FF2B5EF4-FFF2-40B4-BE49-F238E27FC236}">
                <a16:creationId xmlns:a16="http://schemas.microsoft.com/office/drawing/2014/main" id="{9BE8E964-9FC2-432D-8F6F-E57D69CAFFC9}"/>
              </a:ext>
            </a:extLst>
          </p:cNvPr>
          <p:cNvSpPr/>
          <p:nvPr/>
        </p:nvSpPr>
        <p:spPr>
          <a:xfrm>
            <a:off x="7972033" y="3053338"/>
            <a:ext cx="2678881" cy="1221378"/>
          </a:xfrm>
          <a:prstGeom prst="wedgeRoundRectCallout">
            <a:avLst>
              <a:gd name="adj1" fmla="val -57307"/>
              <a:gd name="adj2" fmla="val 18154"/>
              <a:gd name="adj3" fmla="val 16667"/>
            </a:avLst>
          </a:prstGeom>
          <a:solidFill>
            <a:srgbClr val="0055A4"/>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Before a </a:t>
            </a:r>
            <a:r>
              <a:rPr lang="en-GB" sz="2000" b="1" dirty="0"/>
              <a:t>vowel</a:t>
            </a:r>
            <a:r>
              <a:rPr lang="en-GB" sz="2000" dirty="0"/>
              <a:t>, </a:t>
            </a:r>
            <a:r>
              <a:rPr lang="fr-FR" sz="2000" b="1" dirty="0"/>
              <a:t>ce</a:t>
            </a:r>
            <a:r>
              <a:rPr lang="en-GB" sz="2000" dirty="0"/>
              <a:t> changes to ‘</a:t>
            </a:r>
            <a:r>
              <a:rPr lang="en-GB" sz="2000" b="1" dirty="0"/>
              <a:t>c’.</a:t>
            </a:r>
          </a:p>
        </p:txBody>
      </p:sp>
      <p:pic>
        <p:nvPicPr>
          <p:cNvPr id="9" name="Picture 8" descr="A picture containing sign, table, room&#10;&#10;Description automatically generated">
            <a:extLst>
              <a:ext uri="{FF2B5EF4-FFF2-40B4-BE49-F238E27FC236}">
                <a16:creationId xmlns:a16="http://schemas.microsoft.com/office/drawing/2014/main" id="{CA54E216-F735-40D0-B1D0-4B4706C620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480" y="3511968"/>
            <a:ext cx="2664823" cy="2664823"/>
          </a:xfrm>
          <a:prstGeom prst="rect">
            <a:avLst/>
          </a:prstGeom>
        </p:spPr>
      </p:pic>
      <p:sp>
        <p:nvSpPr>
          <p:cNvPr id="10" name="Speech Bubble: Oval 9">
            <a:extLst>
              <a:ext uri="{FF2B5EF4-FFF2-40B4-BE49-F238E27FC236}">
                <a16:creationId xmlns:a16="http://schemas.microsoft.com/office/drawing/2014/main" id="{9047856E-A4B2-4FA0-A7D4-109FA0A6C0B2}"/>
              </a:ext>
            </a:extLst>
          </p:cNvPr>
          <p:cNvSpPr/>
          <p:nvPr/>
        </p:nvSpPr>
        <p:spPr>
          <a:xfrm>
            <a:off x="2628526" y="4831523"/>
            <a:ext cx="2312126" cy="1345268"/>
          </a:xfrm>
          <a:prstGeom prst="wedgeEllipseCallout">
            <a:avLst>
              <a:gd name="adj1" fmla="val -62076"/>
              <a:gd name="adj2" fmla="val -4237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b="1" dirty="0">
                <a:solidFill>
                  <a:srgbClr val="0055A4"/>
                </a:solidFill>
              </a:rPr>
              <a:t>C’est</a:t>
            </a:r>
            <a:r>
              <a:rPr lang="en-GB" sz="2200" b="1" dirty="0">
                <a:solidFill>
                  <a:srgbClr val="0055A4"/>
                </a:solidFill>
              </a:rPr>
              <a:t> bon</a:t>
            </a:r>
            <a:r>
              <a:rPr lang="en-GB" sz="2200" dirty="0">
                <a:solidFill>
                  <a:srgbClr val="0055A4"/>
                </a:solidFill>
              </a:rPr>
              <a:t>!</a:t>
            </a:r>
          </a:p>
        </p:txBody>
      </p:sp>
      <p:sp>
        <p:nvSpPr>
          <p:cNvPr id="11" name="Speech Bubble: Oval 10">
            <a:extLst>
              <a:ext uri="{FF2B5EF4-FFF2-40B4-BE49-F238E27FC236}">
                <a16:creationId xmlns:a16="http://schemas.microsoft.com/office/drawing/2014/main" id="{56566BCB-4C4C-4DF1-90F4-33B0660C1500}"/>
              </a:ext>
            </a:extLst>
          </p:cNvPr>
          <p:cNvSpPr/>
          <p:nvPr/>
        </p:nvSpPr>
        <p:spPr>
          <a:xfrm>
            <a:off x="2366176" y="3180803"/>
            <a:ext cx="2312126" cy="1345268"/>
          </a:xfrm>
          <a:prstGeom prst="wedgeEllipseCallout">
            <a:avLst>
              <a:gd name="adj1" fmla="val -59251"/>
              <a:gd name="adj2" fmla="val 3531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b="1" dirty="0">
                <a:solidFill>
                  <a:srgbClr val="0055A4"/>
                </a:solidFill>
              </a:rPr>
              <a:t>C’est</a:t>
            </a:r>
            <a:r>
              <a:rPr lang="en-GB" sz="2200" b="1" dirty="0">
                <a:solidFill>
                  <a:srgbClr val="0055A4"/>
                </a:solidFill>
              </a:rPr>
              <a:t> excellent</a:t>
            </a:r>
            <a:r>
              <a:rPr lang="en-GB" sz="2200" dirty="0">
                <a:solidFill>
                  <a:srgbClr val="0055A4"/>
                </a:solidFill>
              </a:rPr>
              <a:t>!</a:t>
            </a:r>
          </a:p>
        </p:txBody>
      </p:sp>
      <p:grpSp>
        <p:nvGrpSpPr>
          <p:cNvPr id="14" name="Group 13">
            <a:extLst>
              <a:ext uri="{FF2B5EF4-FFF2-40B4-BE49-F238E27FC236}">
                <a16:creationId xmlns:a16="http://schemas.microsoft.com/office/drawing/2014/main" id="{7F319935-9F2F-42FF-9FD2-47DAB25C6F49}"/>
              </a:ext>
            </a:extLst>
          </p:cNvPr>
          <p:cNvGrpSpPr/>
          <p:nvPr/>
        </p:nvGrpSpPr>
        <p:grpSpPr>
          <a:xfrm>
            <a:off x="7004343" y="4607610"/>
            <a:ext cx="4369051" cy="1414463"/>
            <a:chOff x="7288553" y="4617591"/>
            <a:chExt cx="4369051" cy="1414463"/>
          </a:xfrm>
        </p:grpSpPr>
        <p:pic>
          <p:nvPicPr>
            <p:cNvPr id="1026" name="Picture 2" descr="Seal Clip Art">
              <a:extLst>
                <a:ext uri="{FF2B5EF4-FFF2-40B4-BE49-F238E27FC236}">
                  <a16:creationId xmlns:a16="http://schemas.microsoft.com/office/drawing/2014/main" id="{E3F11FDF-272C-487A-A125-4CB9A09DD9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6004" y="4617591"/>
              <a:ext cx="1371600" cy="141446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BF61EA2-AD0E-4F4C-B9C0-081B539303A5}"/>
                </a:ext>
              </a:extLst>
            </p:cNvPr>
            <p:cNvSpPr txBox="1"/>
            <p:nvPr/>
          </p:nvSpPr>
          <p:spPr>
            <a:xfrm>
              <a:off x="7288553" y="4724657"/>
              <a:ext cx="3091543" cy="1200329"/>
            </a:xfrm>
            <a:prstGeom prst="rect">
              <a:avLst/>
            </a:prstGeom>
            <a:noFill/>
          </p:spPr>
          <p:txBody>
            <a:bodyPr wrap="square" rtlCol="0">
              <a:spAutoFit/>
            </a:bodyPr>
            <a:lstStyle/>
            <a:p>
              <a:pPr algn="ctr"/>
              <a:r>
                <a:rPr lang="en-GB" sz="2400" dirty="0">
                  <a:solidFill>
                    <a:srgbClr val="0055A4"/>
                  </a:solidFill>
                </a:rPr>
                <a:t>“</a:t>
              </a:r>
              <a:r>
                <a:rPr lang="fr-FR" sz="2400" dirty="0">
                  <a:solidFill>
                    <a:srgbClr val="0055A4"/>
                  </a:solidFill>
                </a:rPr>
                <a:t>C’est</a:t>
              </a:r>
              <a:r>
                <a:rPr lang="en-GB" sz="2400" dirty="0">
                  <a:solidFill>
                    <a:srgbClr val="0055A4"/>
                  </a:solidFill>
                </a:rPr>
                <a:t> </a:t>
              </a:r>
              <a:r>
                <a:rPr lang="fr-FR" sz="2400" dirty="0">
                  <a:solidFill>
                    <a:srgbClr val="0055A4"/>
                  </a:solidFill>
                </a:rPr>
                <a:t>une</a:t>
              </a:r>
              <a:r>
                <a:rPr lang="en-GB" sz="2400" dirty="0">
                  <a:solidFill>
                    <a:srgbClr val="0055A4"/>
                  </a:solidFill>
                </a:rPr>
                <a:t> chose?”</a:t>
              </a:r>
            </a:p>
            <a:p>
              <a:pPr algn="ctr"/>
              <a:r>
                <a:rPr lang="en-GB" sz="2400" dirty="0">
                  <a:solidFill>
                    <a:srgbClr val="0055A4"/>
                  </a:solidFill>
                </a:rPr>
                <a:t>“Non, </a:t>
              </a:r>
              <a:r>
                <a:rPr lang="fr-FR" sz="2400" dirty="0">
                  <a:solidFill>
                    <a:srgbClr val="0055A4"/>
                  </a:solidFill>
                </a:rPr>
                <a:t>c’est</a:t>
              </a:r>
              <a:r>
                <a:rPr lang="en-GB" sz="2400" dirty="0">
                  <a:solidFill>
                    <a:srgbClr val="0055A4"/>
                  </a:solidFill>
                </a:rPr>
                <a:t> un animal!”</a:t>
              </a:r>
            </a:p>
          </p:txBody>
        </p:sp>
      </p:grpSp>
    </p:spTree>
    <p:extLst>
      <p:ext uri="{BB962C8B-B14F-4D97-AF65-F5344CB8AC3E}">
        <p14:creationId xmlns:p14="http://schemas.microsoft.com/office/powerpoint/2010/main" val="417867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0" grpId="0" animBg="1"/>
      <p:bldP spid="11" grpId="0" animBg="1"/>
    </p:bldLst>
  </p:timing>
</p:sld>
</file>

<file path=ppt/theme/theme1.xml><?xml version="1.0" encoding="utf-8"?>
<a:theme xmlns:a="http://schemas.openxmlformats.org/drawingml/2006/main" name="NCELP_German_2022">
  <a:themeElements>
    <a:clrScheme name="NCELP_French">
      <a:dk1>
        <a:srgbClr val="525050"/>
      </a:dk1>
      <a:lt1>
        <a:srgbClr val="FFFFFF"/>
      </a:lt1>
      <a:dk2>
        <a:srgbClr val="0055A4"/>
      </a:dk2>
      <a:lt2>
        <a:srgbClr val="FFFFFF"/>
      </a:lt2>
      <a:accent1>
        <a:srgbClr val="0060B8"/>
      </a:accent1>
      <a:accent2>
        <a:srgbClr val="EF4135"/>
      </a:accent2>
      <a:accent3>
        <a:srgbClr val="979595"/>
      </a:accent3>
      <a:accent4>
        <a:srgbClr val="2F9AFF"/>
      </a:accent4>
      <a:accent5>
        <a:srgbClr val="F7A59F"/>
      </a:accent5>
      <a:accent6>
        <a:srgbClr val="CCE7FE"/>
      </a:accent6>
      <a:hlink>
        <a:srgbClr val="00B0F0"/>
      </a:hlink>
      <a:folHlink>
        <a:srgbClr val="B87999"/>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A8DF4FE-C177-42F6-AAC1-1275032E0A1E}" vid="{4930E79D-0927-4688-8080-95CF1F63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LDP_French_Powerpoint_Template</Template>
  <TotalTime>331</TotalTime>
  <Words>5486</Words>
  <Application>Microsoft Office PowerPoint</Application>
  <PresentationFormat>Widescreen</PresentationFormat>
  <Paragraphs>839</Paragraphs>
  <Slides>46</Slides>
  <Notes>46</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55" baseType="lpstr">
      <vt:lpstr>-apple-system</vt:lpstr>
      <vt:lpstr>Arial</vt:lpstr>
      <vt:lpstr>Arial</vt:lpstr>
      <vt:lpstr>Calibri</vt:lpstr>
      <vt:lpstr>Century Gothic</vt:lpstr>
      <vt:lpstr>Georgia</vt:lpstr>
      <vt:lpstr>Tw Cen MT</vt:lpstr>
      <vt:lpstr>NCELP_German_2022</vt:lpstr>
      <vt:lpstr>Bitmap Image</vt:lpstr>
      <vt:lpstr>PowerPoint Presentation</vt:lpstr>
      <vt:lpstr>e</vt:lpstr>
      <vt:lpstr>e</vt:lpstr>
      <vt:lpstr>e</vt:lpstr>
      <vt:lpstr>Phonétique (1/3)</vt:lpstr>
      <vt:lpstr>Phonétique (2/3)</vt:lpstr>
      <vt:lpstr>Phonétique (3/3)</vt:lpstr>
      <vt:lpstr>Vocabulaire</vt:lpstr>
      <vt:lpstr>C’est</vt:lpstr>
      <vt:lpstr>Liaison</vt:lpstr>
      <vt:lpstr>Liaison</vt:lpstr>
      <vt:lpstr>Liaison</vt:lpstr>
      <vt:lpstr>Liaison</vt:lpstr>
      <vt:lpstr>Liaison</vt:lpstr>
      <vt:lpstr>Liaison</vt:lpstr>
      <vt:lpstr>Liaison</vt:lpstr>
      <vt:lpstr>Liaison</vt:lpstr>
      <vt:lpstr>Liaison</vt:lpstr>
      <vt:lpstr>C’est … ? </vt:lpstr>
      <vt:lpstr>avoir</vt:lpstr>
      <vt:lpstr>avoir</vt:lpstr>
      <vt:lpstr>a</vt:lpstr>
      <vt:lpstr>avoir</vt:lpstr>
      <vt:lpstr>a</vt:lpstr>
      <vt:lpstr>avoir</vt:lpstr>
      <vt:lpstr>Using the verb avoir</vt:lpstr>
      <vt:lpstr>Léa a un message !</vt:lpstr>
      <vt:lpstr>Écris une liste !</vt:lpstr>
      <vt:lpstr>PowerPoint Presentation</vt:lpstr>
      <vt:lpstr>au</vt:lpstr>
      <vt:lpstr>au</vt:lpstr>
      <vt:lpstr>au</vt:lpstr>
      <vt:lpstr>au</vt:lpstr>
      <vt:lpstr>au</vt:lpstr>
      <vt:lpstr>au</vt:lpstr>
      <vt:lpstr>Phonétique – c’est [au] ?  </vt:lpstr>
      <vt:lpstr>Vocabulaire</vt:lpstr>
      <vt:lpstr>Vocabulaire: réponses</vt:lpstr>
      <vt:lpstr>Grammatical gender</vt:lpstr>
      <vt:lpstr>The indefinite article</vt:lpstr>
      <vt:lpstr>Qui a quoi* ?</vt:lpstr>
      <vt:lpstr>Un ou une ? (1/2)</vt:lpstr>
      <vt:lpstr>Un ou une ? (2/2)</vt:lpstr>
      <vt:lpstr>Je ou il ? (1/2)</vt:lpstr>
      <vt:lpstr>Je ou elle ? (2/2)</vt:lpstr>
      <vt:lpstr>Devoirs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30</cp:revision>
  <dcterms:created xsi:type="dcterms:W3CDTF">2023-05-20T16:29:41Z</dcterms:created>
  <dcterms:modified xsi:type="dcterms:W3CDTF">2023-09-06T13:38:04Z</dcterms:modified>
</cp:coreProperties>
</file>