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6" r:id="rId2"/>
    <p:sldId id="392" r:id="rId3"/>
    <p:sldId id="393" r:id="rId4"/>
    <p:sldId id="394" r:id="rId5"/>
    <p:sldId id="395" r:id="rId6"/>
    <p:sldId id="396" r:id="rId7"/>
    <p:sldId id="397" r:id="rId8"/>
    <p:sldId id="313" r:id="rId9"/>
    <p:sldId id="319" r:id="rId10"/>
    <p:sldId id="335" r:id="rId11"/>
    <p:sldId id="324" r:id="rId12"/>
    <p:sldId id="330" r:id="rId13"/>
    <p:sldId id="398" r:id="rId14"/>
    <p:sldId id="331" r:id="rId15"/>
    <p:sldId id="322" r:id="rId16"/>
    <p:sldId id="399" r:id="rId17"/>
    <p:sldId id="318" r:id="rId18"/>
    <p:sldId id="400" r:id="rId19"/>
    <p:sldId id="356" r:id="rId20"/>
    <p:sldId id="401" r:id="rId21"/>
    <p:sldId id="293" r:id="rId22"/>
    <p:sldId id="384" r:id="rId23"/>
    <p:sldId id="336" r:id="rId24"/>
    <p:sldId id="374" r:id="rId25"/>
    <p:sldId id="333" r:id="rId26"/>
    <p:sldId id="345" r:id="rId27"/>
    <p:sldId id="402" r:id="rId28"/>
    <p:sldId id="267" r:id="rId29"/>
    <p:sldId id="273" r:id="rId30"/>
    <p:sldId id="286" r:id="rId31"/>
    <p:sldId id="287" r:id="rId32"/>
    <p:sldId id="269" r:id="rId33"/>
    <p:sldId id="270"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6"/>
    <a:srgbClr val="0055A4"/>
    <a:srgbClr val="3D3C3C"/>
    <a:srgbClr val="BADEFF"/>
    <a:srgbClr val="EBF5FF"/>
    <a:srgbClr val="EFF7FF"/>
    <a:srgbClr val="0055A5"/>
    <a:srgbClr val="FFCC00"/>
    <a:srgbClr val="FFF6D4"/>
    <a:srgbClr val="FFE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045" autoAdjust="0"/>
  </p:normalViewPr>
  <p:slideViewPr>
    <p:cSldViewPr snapToGrid="0">
      <p:cViewPr varScale="1">
        <p:scale>
          <a:sx n="53" d="100"/>
          <a:sy n="53" d="100"/>
        </p:scale>
        <p:origin x="1795" y="43"/>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Edexcel and </a:t>
            </a:r>
            <a:r>
              <a:rPr lang="en-GB" b="1" dirty="0" err="1">
                <a:solidFill>
                  <a:srgbClr val="FF0000"/>
                </a:solidFill>
              </a:rPr>
              <a:t>Eduqas</a:t>
            </a:r>
            <a:r>
              <a:rPr lang="en-GB" b="1" dirty="0">
                <a:solidFill>
                  <a:srgbClr val="FF0000"/>
                </a:solidFill>
              </a:rPr>
              <a:t> </a:t>
            </a:r>
            <a:r>
              <a:rPr lang="en-GB" b="1">
                <a:solidFill>
                  <a:srgbClr val="FF0000"/>
                </a:solidFill>
              </a:rPr>
              <a:t>lists do </a:t>
            </a:r>
            <a:r>
              <a:rPr lang="en-GB" b="1" dirty="0">
                <a:solidFill>
                  <a:srgbClr val="FF0000"/>
                </a:solidFill>
              </a:rPr>
              <a:t>not have </a:t>
            </a:r>
            <a:r>
              <a:rPr lang="en-GB" b="1" u="sng" dirty="0">
                <a:solidFill>
                  <a:srgbClr val="FF0000"/>
                </a:solidFill>
              </a:rPr>
              <a:t>intelligent, </a:t>
            </a:r>
            <a:r>
              <a:rPr lang="en-GB" b="1" u="sng" dirty="0" err="1">
                <a:solidFill>
                  <a:srgbClr val="FF0000"/>
                </a:solidFill>
              </a:rPr>
              <a:t>méchant</a:t>
            </a:r>
            <a:r>
              <a:rPr lang="en-GB" b="1" dirty="0">
                <a:solidFill>
                  <a:srgbClr val="FF0000"/>
                </a:solidFill>
              </a:rPr>
              <a:t>. (Intelligent may be used in the reading paper as a cognate).</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eu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regular adjective gender agreement – as complement to verb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intonation questions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 (consolidate) </a:t>
            </a:r>
            <a:r>
              <a:rPr lang="fr-FR" sz="1200" b="0" i="0" u="none" strike="noStrike" kern="1200" cap="none" dirty="0">
                <a:solidFill>
                  <a:schemeClr val="tx1"/>
                </a:solidFill>
                <a:effectLst/>
                <a:latin typeface="+mn-lt"/>
                <a:ea typeface="Calibri"/>
                <a:cs typeface="Calibri"/>
                <a:sym typeface="Calibri"/>
              </a:rPr>
              <a:t>est [5],  il [13], elle [38], amusant [4695], calme [1731], content [1841], intelligent [2509], malade [1066], méchant [3184], triste [1843], mais [30], ou [33], merci [1070]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20031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of this week’s vocabulary</a:t>
            </a:r>
            <a:endParaRPr lang="en-US" b="1" dirty="0"/>
          </a:p>
          <a:p>
            <a:endParaRPr lang="en-US" b="1" dirty="0"/>
          </a:p>
          <a:p>
            <a:r>
              <a:rPr lang="en-US" b="1" dirty="0"/>
              <a:t>Procedure:</a:t>
            </a:r>
          </a:p>
          <a:p>
            <a:pPr marL="228600" indent="-228600">
              <a:buAutoNum type="arabicPeriod"/>
            </a:pPr>
            <a:r>
              <a:rPr lang="en-US" b="0" dirty="0"/>
              <a:t>Click on a number to hear a word said out loud.</a:t>
            </a:r>
          </a:p>
          <a:p>
            <a:pPr marL="228600" indent="-228600">
              <a:buAutoNum type="arabicPeriod"/>
            </a:pPr>
            <a:r>
              <a:rPr lang="en-US" b="0" dirty="0"/>
              <a:t>Students match what they hear with the image that best represents it.</a:t>
            </a:r>
          </a:p>
          <a:p>
            <a:pPr marL="228600" indent="-228600">
              <a:buAutoNum type="arabicPeriod"/>
            </a:pPr>
            <a:r>
              <a:rPr lang="en-US" b="0" dirty="0"/>
              <a:t>On a click, a transcription is revealed. Students use this to check their answers.</a:t>
            </a:r>
          </a:p>
          <a:p>
            <a:pPr marL="228600" indent="-228600">
              <a:buAutoNum type="arabicPeriod"/>
            </a:pPr>
            <a:r>
              <a:rPr lang="en-US" b="0" dirty="0"/>
              <a:t>Answer appears on a click.</a:t>
            </a:r>
          </a:p>
          <a:p>
            <a:pPr marL="228600" indent="-228600">
              <a:buAutoNum type="arabicPeriod"/>
            </a:pPr>
            <a:r>
              <a:rPr lang="en-US" b="0" dirty="0"/>
              <a:t>At more advanced levels, ask students if they can recall the word that represents the other picture.</a:t>
            </a:r>
          </a:p>
          <a:p>
            <a:pPr marL="228600" indent="-228600">
              <a:buAutoNum type="arabicPeriod"/>
            </a:pPr>
            <a:r>
              <a:rPr lang="en-US" b="0" dirty="0"/>
              <a:t>Ask students to identify which words contain the SSC [</a:t>
            </a:r>
            <a:r>
              <a:rPr lang="en-US" b="0" dirty="0" err="1"/>
              <a:t>i</a:t>
            </a:r>
            <a:r>
              <a:rPr lang="en-US" b="0" dirty="0"/>
              <a:t>].</a:t>
            </a:r>
          </a:p>
          <a:p>
            <a:pPr marL="228600" indent="-228600">
              <a:buAutoNum type="arabicPeriod"/>
            </a:pPr>
            <a:r>
              <a:rPr lang="en-US" b="0" dirty="0"/>
              <a:t>Answers on clicks.</a:t>
            </a:r>
          </a:p>
          <a:p>
            <a:endParaRPr lang="en-US" b="0" dirty="0"/>
          </a:p>
          <a:p>
            <a:r>
              <a:rPr lang="en-US" b="1" dirty="0"/>
              <a:t>Transcript:</a:t>
            </a:r>
          </a:p>
          <a:p>
            <a:pPr marL="228600" indent="-228600">
              <a:buAutoNum type="arabicPeriod"/>
            </a:pPr>
            <a:r>
              <a:rPr lang="en-US" b="0" dirty="0" err="1"/>
              <a:t>méchant</a:t>
            </a:r>
            <a:endParaRPr lang="en-US" b="0" dirty="0"/>
          </a:p>
          <a:p>
            <a:pPr marL="228600" indent="-228600">
              <a:buAutoNum type="arabicPeriod"/>
            </a:pPr>
            <a:r>
              <a:rPr lang="en-US" b="0" dirty="0" err="1"/>
              <a:t>anglais</a:t>
            </a:r>
            <a:endParaRPr lang="en-US" b="0" dirty="0"/>
          </a:p>
          <a:p>
            <a:pPr marL="228600" indent="-228600">
              <a:buAutoNum type="arabicPeriod"/>
            </a:pPr>
            <a:r>
              <a:rPr lang="en-US" b="0" dirty="0"/>
              <a:t>merci</a:t>
            </a:r>
          </a:p>
          <a:p>
            <a:pPr marL="228600" indent="-228600">
              <a:buAutoNum type="arabicPeriod"/>
            </a:pPr>
            <a:r>
              <a:rPr lang="en-US" b="0" dirty="0"/>
              <a:t>intelligent</a:t>
            </a:r>
          </a:p>
          <a:p>
            <a:pPr marL="228600" indent="-228600">
              <a:buAutoNum type="arabicPeriod"/>
            </a:pPr>
            <a:r>
              <a:rPr lang="en-US" b="0" dirty="0" err="1"/>
              <a:t>calme</a:t>
            </a:r>
            <a:endParaRPr lang="en-US" b="0" dirty="0"/>
          </a:p>
          <a:p>
            <a:pPr marL="228600" indent="-228600">
              <a:buAutoNum type="arabicPeriod"/>
            </a:pPr>
            <a:r>
              <a:rPr lang="en-US" b="0" dirty="0" err="1"/>
              <a:t>il</a:t>
            </a:r>
            <a:endParaRPr lang="en-US" b="0" dirty="0"/>
          </a:p>
          <a:p>
            <a:pPr marL="228600" indent="-228600">
              <a:buAutoNum type="arabicPeriod"/>
            </a:pPr>
            <a:r>
              <a:rPr lang="en-US" b="0" dirty="0"/>
              <a:t>grand</a:t>
            </a:r>
          </a:p>
          <a:p>
            <a:pPr marL="228600" indent="-228600">
              <a:buAutoNum type="arabicPeriod"/>
            </a:pPr>
            <a:r>
              <a:rPr lang="en-US" b="0" dirty="0"/>
              <a:t>triste</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méchant</a:t>
            </a:r>
            <a:r>
              <a:rPr lang="en-GB" baseline="0" dirty="0"/>
              <a:t> [3184], </a:t>
            </a:r>
            <a:r>
              <a:rPr lang="en-GB" baseline="0" dirty="0" err="1"/>
              <a:t>anglais</a:t>
            </a:r>
            <a:r>
              <a:rPr lang="en-GB" baseline="0" dirty="0"/>
              <a:t> [784], merci [1070], intelligent [2509], </a:t>
            </a:r>
            <a:r>
              <a:rPr lang="en-GB" baseline="0" dirty="0" err="1"/>
              <a:t>calme</a:t>
            </a:r>
            <a:r>
              <a:rPr lang="en-GB" baseline="0" dirty="0"/>
              <a:t> [1731], </a:t>
            </a:r>
            <a:r>
              <a:rPr lang="en-GB" baseline="0" dirty="0" err="1"/>
              <a:t>il</a:t>
            </a:r>
            <a:r>
              <a:rPr lang="en-GB" baseline="0" dirty="0"/>
              <a:t> [13], grand [59], triste [1843]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5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dirty="0"/>
              <a:t>to teach students the written and spoken forms of </a:t>
            </a:r>
            <a:r>
              <a:rPr lang="en-GB" i="0" dirty="0"/>
              <a:t>the</a:t>
            </a:r>
            <a:r>
              <a:rPr lang="en-GB" dirty="0"/>
              <a:t> verb </a:t>
            </a:r>
            <a:r>
              <a:rPr lang="en-GB" sz="1200" b="0" i="1" kern="1200" dirty="0" err="1">
                <a:solidFill>
                  <a:schemeClr val="tx1"/>
                </a:solidFill>
                <a:effectLst/>
                <a:latin typeface="+mn-lt"/>
                <a:ea typeface="+mn-ea"/>
                <a:cs typeface="+mn-cs"/>
              </a:rPr>
              <a:t>être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the </a:t>
            </a:r>
            <a:r>
              <a:rPr lang="en-GB" dirty="0"/>
              <a:t>third person singular.</a:t>
            </a:r>
            <a:endParaRPr lang="en-GB" b="0" i="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Read out the slide to the pupils, so that they are sure how to pronounce ‘</a:t>
            </a:r>
            <a:r>
              <a:rPr lang="en-GB" dirty="0" err="1"/>
              <a:t>suis</a:t>
            </a:r>
            <a:r>
              <a:rPr lang="en-GB" dirty="0"/>
              <a:t>’ and ‘</a:t>
            </a:r>
            <a:r>
              <a:rPr lang="en-GB" dirty="0" err="1"/>
              <a:t>est</a:t>
            </a:r>
            <a:r>
              <a:rPr lang="en-GB" dirty="0"/>
              <a:t>’. </a:t>
            </a:r>
            <a:endParaRPr lang="en-US" b="0" dirty="0"/>
          </a:p>
          <a:p>
            <a:r>
              <a:rPr lang="en-US" b="0" dirty="0"/>
              <a:t>2.</a:t>
            </a:r>
            <a:r>
              <a:rPr lang="en-GB" dirty="0"/>
              <a:t> Remind students about the ‘silent final consonant’ rule – we don’t pronounce the ‘s’ or the ‘t’ on the end of the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dirty="0"/>
              <a:t> Remind students that ‘am’ and ‘is’ are part of the English verb ‘be’ – this is a very irregular verb in English! And it is irregular in French too! </a:t>
            </a:r>
            <a:endParaRPr lang="en-US" b="0" dirty="0"/>
          </a:p>
          <a:p>
            <a:r>
              <a:rPr lang="en-US" b="0" dirty="0"/>
              <a:t>4.</a:t>
            </a:r>
            <a:r>
              <a:rPr lang="en-GB" dirty="0"/>
              <a:t> Tell students, in this series of activities we will only use ‘</a:t>
            </a:r>
            <a:r>
              <a:rPr lang="en-GB" dirty="0" err="1"/>
              <a:t>il</a:t>
            </a:r>
            <a:r>
              <a:rPr lang="en-GB" dirty="0"/>
              <a:t>’ which means ‘he’. </a:t>
            </a:r>
          </a:p>
          <a:p>
            <a:r>
              <a:rPr lang="en-GB" dirty="0"/>
              <a:t>5. We will practise the word for ‘she’ (</a:t>
            </a:r>
            <a:r>
              <a:rPr lang="en-GB" dirty="0" err="1"/>
              <a:t>elle</a:t>
            </a:r>
            <a:r>
              <a:rPr lang="en-GB" dirty="0"/>
              <a:t>) in later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the third person singular form of </a:t>
            </a:r>
            <a:r>
              <a:rPr lang="en-US" b="0" i="1" dirty="0" err="1"/>
              <a:t>être</a:t>
            </a:r>
            <a:r>
              <a:rPr lang="en-US" b="0" i="1" dirty="0"/>
              <a:t>.</a:t>
            </a:r>
            <a:endParaRPr lang="en-US" b="1" dirty="0"/>
          </a:p>
          <a:p>
            <a:endParaRPr lang="en-US" b="1" dirty="0"/>
          </a:p>
          <a:p>
            <a:r>
              <a:rPr lang="en-US" b="1" dirty="0"/>
              <a:t>Procedure:</a:t>
            </a:r>
          </a:p>
          <a:p>
            <a:r>
              <a:rPr lang="en-US" b="0" dirty="0"/>
              <a:t>1. Click the numbers to play the audio with pronoun beeped out.</a:t>
            </a:r>
          </a:p>
          <a:p>
            <a:r>
              <a:rPr lang="en-US" b="0" dirty="0"/>
              <a:t>2. Write 1-6 and choose ‘I’ or ‘he’.</a:t>
            </a:r>
          </a:p>
          <a:p>
            <a:r>
              <a:rPr lang="en-US" b="0" dirty="0"/>
              <a:t>3. Click to reveal the answers.</a:t>
            </a:r>
          </a:p>
          <a:p>
            <a:r>
              <a:rPr lang="en-US" b="0" dirty="0"/>
              <a:t>4. Full audio (including pronoun) can be found on the next slide so that students can hear complete French sentences.</a:t>
            </a:r>
          </a:p>
          <a:p>
            <a:endParaRPr lang="en-US" b="0" dirty="0"/>
          </a:p>
          <a:p>
            <a:r>
              <a:rPr lang="en-US" b="1" dirty="0"/>
              <a:t>Transcript</a:t>
            </a:r>
          </a:p>
          <a:p>
            <a:pPr marL="228600" indent="-228600">
              <a:buAutoNum type="arabicParenR"/>
            </a:pPr>
            <a:r>
              <a:rPr lang="en-GB" dirty="0"/>
              <a:t>[beep]</a:t>
            </a:r>
            <a:r>
              <a:rPr lang="en-GB" baseline="0" dirty="0"/>
              <a:t> </a:t>
            </a:r>
            <a:r>
              <a:rPr lang="en-GB" baseline="0" dirty="0" err="1"/>
              <a:t>est</a:t>
            </a:r>
            <a:r>
              <a:rPr lang="en-GB" baseline="0" dirty="0"/>
              <a:t> </a:t>
            </a:r>
            <a:r>
              <a:rPr lang="en-GB" baseline="0" dirty="0" err="1"/>
              <a:t>méchant</a:t>
            </a:r>
            <a:r>
              <a:rPr lang="en-GB" baseline="0" dirty="0"/>
              <a:t>.</a:t>
            </a:r>
          </a:p>
          <a:p>
            <a:pPr marL="228600" indent="-228600">
              <a:buAutoNum type="arabicParenR"/>
            </a:pPr>
            <a:r>
              <a:rPr lang="en-GB" baseline="0" dirty="0"/>
              <a:t>[</a:t>
            </a:r>
            <a:r>
              <a:rPr lang="en-GB" dirty="0"/>
              <a:t>beep</a:t>
            </a:r>
            <a:r>
              <a:rPr lang="en-GB" baseline="0" dirty="0"/>
              <a:t>] </a:t>
            </a:r>
            <a:r>
              <a:rPr lang="en-GB" baseline="0" dirty="0" err="1"/>
              <a:t>suis</a:t>
            </a:r>
            <a:r>
              <a:rPr lang="en-GB" baseline="0" dirty="0"/>
              <a:t> </a:t>
            </a:r>
            <a:r>
              <a:rPr lang="en-GB" baseline="0" dirty="0" err="1"/>
              <a:t>amusant</a:t>
            </a:r>
            <a:r>
              <a:rPr lang="en-GB" baseline="0" dirty="0"/>
              <a:t>.</a:t>
            </a:r>
          </a:p>
          <a:p>
            <a:pPr marL="228600" indent="-228600">
              <a:buAutoNum type="arabicParenR"/>
            </a:pPr>
            <a:r>
              <a:rPr lang="en-GB" baseline="0" dirty="0"/>
              <a:t>[</a:t>
            </a:r>
            <a:r>
              <a:rPr lang="en-GB" dirty="0"/>
              <a:t>beep</a:t>
            </a:r>
            <a:r>
              <a:rPr lang="en-GB" baseline="0" dirty="0"/>
              <a:t>] </a:t>
            </a:r>
            <a:r>
              <a:rPr lang="en-GB" baseline="0" dirty="0" err="1"/>
              <a:t>suis</a:t>
            </a:r>
            <a:r>
              <a:rPr lang="en-GB" baseline="0" dirty="0"/>
              <a:t> intelligent.</a:t>
            </a:r>
          </a:p>
          <a:p>
            <a:pPr marL="228600" indent="-228600">
              <a:buAutoNum type="arabicParenR"/>
            </a:pPr>
            <a:r>
              <a:rPr lang="en-GB" baseline="0" dirty="0"/>
              <a:t>[</a:t>
            </a:r>
            <a:r>
              <a:rPr lang="en-GB" dirty="0"/>
              <a:t>beep</a:t>
            </a:r>
            <a:r>
              <a:rPr lang="en-GB" baseline="0" dirty="0"/>
              <a:t>] </a:t>
            </a:r>
            <a:r>
              <a:rPr lang="en-GB" baseline="0" dirty="0" err="1"/>
              <a:t>est</a:t>
            </a:r>
            <a:r>
              <a:rPr lang="en-GB" baseline="0" dirty="0"/>
              <a:t> stupide.</a:t>
            </a:r>
          </a:p>
          <a:p>
            <a:pPr marL="228600" indent="-228600">
              <a:buAutoNum type="arabicParenR"/>
            </a:pPr>
            <a:r>
              <a:rPr lang="en-GB" baseline="0" dirty="0"/>
              <a:t>[</a:t>
            </a:r>
            <a:r>
              <a:rPr lang="en-GB" dirty="0"/>
              <a:t>beep</a:t>
            </a:r>
            <a:r>
              <a:rPr lang="en-GB" baseline="0" dirty="0"/>
              <a:t>] </a:t>
            </a:r>
            <a:r>
              <a:rPr lang="en-GB" baseline="0" dirty="0" err="1"/>
              <a:t>suis</a:t>
            </a:r>
            <a:r>
              <a:rPr lang="en-GB" baseline="0" dirty="0"/>
              <a:t> </a:t>
            </a:r>
            <a:r>
              <a:rPr lang="en-GB" baseline="0" dirty="0" err="1"/>
              <a:t>calme</a:t>
            </a:r>
            <a:r>
              <a:rPr lang="en-GB" baseline="0" dirty="0"/>
              <a:t>.</a:t>
            </a: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a:t>
            </a:r>
            <a:r>
              <a:rPr lang="en-GB" dirty="0"/>
              <a:t>beep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content.</a:t>
            </a:r>
            <a:endParaRPr lang="en-GB" baseline="0" dirty="0"/>
          </a:p>
          <a:p>
            <a:pPr marL="0" indent="0">
              <a:buNone/>
            </a:pPr>
            <a:endParaRPr lang="en-GB" baseline="0" dirty="0"/>
          </a:p>
          <a:p>
            <a:pPr marL="0" indent="0">
              <a:buNone/>
            </a:pPr>
            <a:r>
              <a:rPr lang="en-GB" baseline="0" dirty="0"/>
              <a:t>Note that all the adjectives are compatible with a male noun (the dog). This is so that we steer clear of adjectival agreement for now.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a:t>stupide [3407]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aural comprehension of this week’s language.</a:t>
            </a:r>
            <a:endParaRPr lang="en-US" b="1" dirty="0"/>
          </a:p>
          <a:p>
            <a:endParaRPr lang="en-US" b="1" dirty="0"/>
          </a:p>
          <a:p>
            <a:r>
              <a:rPr lang="en-US" b="1" dirty="0"/>
              <a:t>Procedure:</a:t>
            </a:r>
          </a:p>
          <a:p>
            <a:r>
              <a:rPr lang="en-US" b="0" dirty="0"/>
              <a:t>1. Click to listen.</a:t>
            </a:r>
            <a:br>
              <a:rPr lang="en-US" b="0" dirty="0"/>
            </a:br>
            <a:r>
              <a:rPr lang="en-US" b="0" dirty="0"/>
              <a:t>2. Pupils say the English meaning out loud.</a:t>
            </a:r>
            <a:br>
              <a:rPr lang="en-US" b="0" dirty="0"/>
            </a:br>
            <a:r>
              <a:rPr lang="en-US" b="0" dirty="0"/>
              <a:t>3. Click to confirm.</a:t>
            </a:r>
          </a:p>
          <a:p>
            <a:endParaRPr lang="en-US" b="1" dirty="0"/>
          </a:p>
          <a:p>
            <a:pPr marL="0" indent="0">
              <a:buNone/>
            </a:pPr>
            <a:r>
              <a:rPr lang="en-GB" b="1" baseline="0" dirty="0"/>
              <a:t>Transcript</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méchant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amusant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intelligent.</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stupide.</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calme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content.</a:t>
            </a:r>
            <a:endParaRPr lang="en-GB" b="1"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a:t>stupide [3407]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30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written recognition of the third person singular form of </a:t>
            </a:r>
            <a:r>
              <a:rPr lang="en-US" b="0" i="1" dirty="0" err="1"/>
              <a:t>être</a:t>
            </a:r>
            <a:r>
              <a:rPr lang="en-US" b="0" i="1" dirty="0"/>
              <a:t>.</a:t>
            </a:r>
            <a:endParaRPr lang="en-US" b="1" dirty="0"/>
          </a:p>
          <a:p>
            <a:endParaRPr lang="en-US" b="1" dirty="0"/>
          </a:p>
          <a:p>
            <a:r>
              <a:rPr lang="en-US" b="1" dirty="0"/>
              <a:t>Procedure:</a:t>
            </a:r>
          </a:p>
          <a:p>
            <a:r>
              <a:rPr lang="en-US" b="0" dirty="0"/>
              <a:t>1. Write 1-8 and choose ‘I’ or ‘he’.</a:t>
            </a:r>
          </a:p>
          <a:p>
            <a:r>
              <a:rPr lang="en-US" b="0" dirty="0"/>
              <a:t>2. Click to reveal answers.</a:t>
            </a:r>
          </a:p>
          <a:p>
            <a:r>
              <a:rPr lang="en-US" b="0" dirty="0"/>
              <a:t>3. Click to bring up the callout about cognates and elicit suggestions from students.</a:t>
            </a:r>
          </a:p>
          <a:p>
            <a:r>
              <a:rPr lang="en-US" b="0" dirty="0"/>
              <a:t>4. Click to reveal.</a:t>
            </a:r>
            <a:br>
              <a:rPr lang="en-US" b="0" dirty="0"/>
            </a:br>
            <a:br>
              <a:rPr lang="en-US" b="0" dirty="0"/>
            </a:br>
            <a:r>
              <a:rPr lang="en-US" b="1" dirty="0"/>
              <a:t>Note</a:t>
            </a:r>
            <a:r>
              <a:rPr lang="en-US" b="0" dirty="0"/>
              <a:t>: </a:t>
            </a:r>
            <a:r>
              <a:rPr lang="en-US" b="0" dirty="0" err="1"/>
              <a:t>amusant</a:t>
            </a:r>
            <a:r>
              <a:rPr lang="en-US" b="0" dirty="0"/>
              <a:t> (fun, funny) is only a cognate if you give the meaning ‘amusing’.</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actif</a:t>
            </a:r>
            <a:r>
              <a:rPr lang="en-GB" baseline="0" dirty="0"/>
              <a:t> [1219] cool [&gt;5000] sportif [2670] </a:t>
            </a:r>
            <a:r>
              <a:rPr lang="en-GB" baseline="0" dirty="0" err="1"/>
              <a:t>amusant</a:t>
            </a:r>
            <a:r>
              <a:rPr lang="en-GB" baseline="0" dirty="0"/>
              <a:t> [4695]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production of the third person singular form of </a:t>
            </a:r>
            <a:r>
              <a:rPr lang="en-US" b="0" i="1" dirty="0" err="1"/>
              <a:t>être</a:t>
            </a:r>
            <a:endParaRPr lang="en-US" b="1" dirty="0"/>
          </a:p>
          <a:p>
            <a:endParaRPr lang="en-US" b="1" dirty="0"/>
          </a:p>
          <a:p>
            <a:r>
              <a:rPr lang="en-US" b="1" dirty="0"/>
              <a:t>Procedure:</a:t>
            </a:r>
          </a:p>
          <a:p>
            <a:pPr marL="0" indent="0">
              <a:buNone/>
            </a:pPr>
            <a:r>
              <a:rPr lang="en-US" b="0" dirty="0"/>
              <a:t>1.</a:t>
            </a:r>
            <a:r>
              <a:rPr lang="en-GB" baseline="0" dirty="0"/>
              <a:t> Each click produces a new combination of a pronoun (I or he) plus adjective.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Using mini whiteboards/paper as the teacher sees fit, students write each sentence that is generated after each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Feedback could be given after the first two or three to check that all learners are producing ‘je </a:t>
            </a:r>
            <a:r>
              <a:rPr lang="en-GB" baseline="0" dirty="0" err="1"/>
              <a:t>suis</a:t>
            </a:r>
            <a:r>
              <a:rPr lang="en-GB" baseline="0" dirty="0"/>
              <a:t>’ or ‘</a:t>
            </a:r>
            <a:r>
              <a:rPr lang="en-GB" baseline="0" dirty="0" err="1"/>
              <a:t>il</a:t>
            </a:r>
            <a:r>
              <a:rPr lang="en-GB" baseline="0" dirty="0"/>
              <a:t> </a:t>
            </a:r>
            <a:r>
              <a:rPr lang="en-GB" baseline="0" dirty="0" err="1"/>
              <a:t>est</a:t>
            </a:r>
            <a:r>
              <a:rPr lang="en-GB" baseline="0" dirty="0"/>
              <a:t>’ correctly.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NB Only ‘</a:t>
            </a:r>
            <a:r>
              <a:rPr lang="en-GB" baseline="0" dirty="0" err="1"/>
              <a:t>il</a:t>
            </a:r>
            <a:r>
              <a:rPr lang="en-GB" baseline="0" dirty="0"/>
              <a:t> </a:t>
            </a:r>
            <a:r>
              <a:rPr lang="en-GB" baseline="0" dirty="0" err="1"/>
              <a:t>est</a:t>
            </a:r>
            <a:r>
              <a:rPr lang="en-GB" baseline="0" dirty="0"/>
              <a:t>’ is practised here, to eliminate the need for adjective agreement to reduce cognitive load. Adjective agreement is practised as a separate teaching points in two sets of activities for Year7 Week 1 and Year 7 Week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baseline="0" dirty="0"/>
              <a:t>third person singular form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 (introduce) </a:t>
            </a:r>
            <a:r>
              <a:rPr lang="fr-FR" dirty="0">
                <a:solidFill>
                  <a:srgbClr val="000000"/>
                </a:solidFill>
                <a:latin typeface="Century Gothic" panose="020B0502020202020204" pitchFamily="34" charset="0"/>
              </a:rPr>
              <a:t>est [5],  il [13], elle [38], amusant [4695], calme [1731], content [1841],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53175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1609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38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1032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9329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err="1"/>
              <a:t>practising</a:t>
            </a:r>
            <a:r>
              <a:rPr lang="en-US" b="0" dirty="0"/>
              <a:t> recognition of SSC [</a:t>
            </a:r>
            <a:r>
              <a:rPr lang="en-US" b="0" dirty="0" err="1"/>
              <a:t>eu</a:t>
            </a:r>
            <a:r>
              <a:rPr lang="en-US" b="0" dirty="0"/>
              <a:t>]</a:t>
            </a:r>
            <a:endParaRPr lang="en-US" b="1" dirty="0"/>
          </a:p>
          <a:p>
            <a:endParaRPr lang="en-US" b="1" dirty="0"/>
          </a:p>
          <a:p>
            <a:r>
              <a:rPr lang="en-US" b="1" dirty="0"/>
              <a:t>Procedure:</a:t>
            </a:r>
          </a:p>
          <a:p>
            <a:r>
              <a:rPr lang="en-US" b="0" dirty="0"/>
              <a:t>1. Click the numbers to play the audio.</a:t>
            </a:r>
          </a:p>
          <a:p>
            <a:r>
              <a:rPr lang="en-US" b="0" dirty="0"/>
              <a:t>2. Students write 1-3 and tally how many times they hear the SSC [</a:t>
            </a:r>
            <a:r>
              <a:rPr lang="en-US" b="0" dirty="0" err="1"/>
              <a:t>eu</a:t>
            </a:r>
            <a:r>
              <a:rPr lang="en-US" b="0" dirty="0"/>
              <a:t>].</a:t>
            </a:r>
          </a:p>
          <a:p>
            <a:endParaRPr lang="en-US" b="0" dirty="0"/>
          </a:p>
          <a:p>
            <a:r>
              <a:rPr lang="en-US" b="1" dirty="0"/>
              <a:t>Transcript:</a:t>
            </a:r>
          </a:p>
          <a:p>
            <a:pPr marL="228600" indent="-228600">
              <a:buAutoNum type="arabicParenR"/>
            </a:pPr>
            <a:r>
              <a:rPr lang="en-US" b="0" dirty="0"/>
              <a:t>De </a:t>
            </a:r>
            <a:r>
              <a:rPr lang="en-US" b="0" dirty="0" err="1"/>
              <a:t>nombreux</a:t>
            </a:r>
            <a:r>
              <a:rPr lang="en-US" b="0" dirty="0"/>
              <a:t> </a:t>
            </a:r>
            <a:r>
              <a:rPr lang="en-US" b="0" dirty="0" err="1"/>
              <a:t>animaux</a:t>
            </a:r>
            <a:r>
              <a:rPr lang="en-US" b="0" dirty="0"/>
              <a:t> </a:t>
            </a:r>
            <a:r>
              <a:rPr lang="en-US" b="0" dirty="0" err="1"/>
              <a:t>vivent</a:t>
            </a:r>
            <a:r>
              <a:rPr lang="en-US" b="0" dirty="0"/>
              <a:t> à la </a:t>
            </a:r>
            <a:r>
              <a:rPr lang="en-US" b="0" dirty="0" err="1"/>
              <a:t>ferme</a:t>
            </a:r>
            <a:r>
              <a:rPr lang="en-US" b="0" dirty="0"/>
              <a:t>.</a:t>
            </a:r>
          </a:p>
          <a:p>
            <a:pPr marL="228600" indent="-228600">
              <a:buAutoNum type="arabicParenR"/>
            </a:pPr>
            <a:r>
              <a:rPr lang="en-US" b="0" dirty="0" err="1"/>
              <a:t>Ceux</a:t>
            </a:r>
            <a:r>
              <a:rPr lang="en-US" b="0" dirty="0"/>
              <a:t> qui font la queue </a:t>
            </a:r>
            <a:r>
              <a:rPr lang="en-US" b="0" dirty="0" err="1"/>
              <a:t>sont</a:t>
            </a:r>
            <a:r>
              <a:rPr lang="en-US" b="0" dirty="0"/>
              <a:t> </a:t>
            </a:r>
            <a:r>
              <a:rPr lang="en-US" b="0" dirty="0" err="1"/>
              <a:t>heureux</a:t>
            </a:r>
            <a:r>
              <a:rPr lang="en-US" b="0" dirty="0"/>
              <a:t>.</a:t>
            </a:r>
          </a:p>
          <a:p>
            <a:pPr marL="228600" indent="-228600">
              <a:buAutoNum type="arabicParenR"/>
            </a:pPr>
            <a:r>
              <a:rPr lang="en-US" b="0" dirty="0"/>
              <a:t>Il </a:t>
            </a:r>
            <a:r>
              <a:rPr lang="en-US" b="0" dirty="0" err="1"/>
              <a:t>veut</a:t>
            </a:r>
            <a:r>
              <a:rPr lang="en-US" b="0" dirty="0"/>
              <a:t> </a:t>
            </a:r>
            <a:r>
              <a:rPr lang="en-US" b="0" dirty="0" err="1"/>
              <a:t>être</a:t>
            </a:r>
            <a:r>
              <a:rPr lang="en-US" b="0" dirty="0"/>
              <a:t> </a:t>
            </a:r>
            <a:r>
              <a:rPr lang="en-US" b="0" dirty="0" err="1"/>
              <a:t>courageux</a:t>
            </a:r>
            <a:r>
              <a:rPr lang="en-US" b="0" dirty="0"/>
              <a:t>, </a:t>
            </a:r>
            <a:r>
              <a:rPr lang="en-US" b="0" dirty="0" err="1"/>
              <a:t>mais</a:t>
            </a:r>
            <a:r>
              <a:rPr lang="en-US" b="0" dirty="0"/>
              <a:t> </a:t>
            </a:r>
            <a:r>
              <a:rPr lang="en-US" b="0" dirty="0" err="1"/>
              <a:t>c’est</a:t>
            </a:r>
            <a:r>
              <a:rPr lang="en-US" b="0" dirty="0"/>
              <a:t> </a:t>
            </a:r>
            <a:r>
              <a:rPr lang="en-US" b="0" dirty="0" err="1"/>
              <a:t>douteux</a:t>
            </a:r>
            <a:r>
              <a:rPr lang="en-US" b="0" dirty="0"/>
              <a:t>.</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animal [1002], </a:t>
            </a:r>
            <a:r>
              <a:rPr lang="en-GB" baseline="0" dirty="0" err="1"/>
              <a:t>celui</a:t>
            </a:r>
            <a:r>
              <a:rPr lang="en-GB" baseline="0" dirty="0"/>
              <a:t> [45], queue [3255], </a:t>
            </a:r>
            <a:r>
              <a:rPr lang="en-GB" baseline="0" dirty="0" err="1"/>
              <a:t>heureux</a:t>
            </a:r>
            <a:r>
              <a:rPr lang="en-GB" baseline="0" dirty="0"/>
              <a:t> [764], </a:t>
            </a:r>
            <a:r>
              <a:rPr lang="en-GB" baseline="0" dirty="0" err="1"/>
              <a:t>vouloir</a:t>
            </a:r>
            <a:r>
              <a:rPr lang="en-GB" baseline="0" dirty="0"/>
              <a:t> [57], </a:t>
            </a:r>
            <a:r>
              <a:rPr lang="en-GB" baseline="0" dirty="0" err="1"/>
              <a:t>courageux</a:t>
            </a:r>
            <a:r>
              <a:rPr lang="en-GB" baseline="0" dirty="0"/>
              <a:t> [2198], </a:t>
            </a:r>
            <a:r>
              <a:rPr lang="en-GB" baseline="0" dirty="0" err="1"/>
              <a:t>douteux</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vocabulary from this the previous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French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the words have been practised.</a:t>
            </a:r>
            <a:br>
              <a:rPr lang="en-GB" b="0" dirty="0"/>
            </a:br>
            <a:r>
              <a:rPr lang="en-GB" b="0" dirty="0"/>
              <a:t>3. Elicit choral pronunciation of all words again, clicking to provide an emphasis animation. Encourage pupils to focus on pronunciation and avoid anglicism of the cognates. </a:t>
            </a:r>
            <a:br>
              <a:rPr lang="en-GB" b="0" dirty="0"/>
            </a:b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a:t>
            </a:r>
            <a:r>
              <a:rPr lang="en-US" b="1" dirty="0"/>
              <a:t> </a:t>
            </a:r>
            <a:r>
              <a:rPr lang="en-US" b="0" dirty="0"/>
              <a:t>revise regular adjective gender agreement and introduce the idea that adjectives ending in –e don’t change.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may wish to ask students if they can remember the rule before showing the text.</a:t>
            </a:r>
            <a:endParaRPr lang="en-GB" dirty="0"/>
          </a:p>
          <a:p>
            <a:r>
              <a:rPr lang="en-GB" dirty="0"/>
              <a:t>Teachers may wish to ask students which adjectives (of those they have</a:t>
            </a:r>
            <a:r>
              <a:rPr lang="en-GB" baseline="0" dirty="0"/>
              <a:t> learnt so far) will fall into this category and which won’t. By week 2 these are: grand, petit, </a:t>
            </a:r>
            <a:r>
              <a:rPr lang="en-GB" baseline="0" dirty="0" err="1"/>
              <a:t>français</a:t>
            </a:r>
            <a:r>
              <a:rPr lang="en-GB" baseline="0" dirty="0"/>
              <a:t>, </a:t>
            </a:r>
            <a:r>
              <a:rPr lang="en-GB" baseline="0" dirty="0" err="1"/>
              <a:t>anglais</a:t>
            </a:r>
            <a:r>
              <a:rPr lang="en-GB" baseline="0" dirty="0"/>
              <a:t>, content, </a:t>
            </a:r>
            <a:r>
              <a:rPr lang="en-GB" baseline="0" dirty="0" err="1"/>
              <a:t>méchant</a:t>
            </a:r>
            <a:r>
              <a:rPr lang="en-GB" baseline="0" dirty="0"/>
              <a:t>, </a:t>
            </a:r>
            <a:r>
              <a:rPr lang="en-GB" baseline="0" dirty="0" err="1"/>
              <a:t>amusant</a:t>
            </a:r>
            <a:r>
              <a:rPr lang="en-GB" baseline="0" dirty="0"/>
              <a:t>, intelligent. The three already ending in –e are: triste / </a:t>
            </a:r>
            <a:r>
              <a:rPr lang="en-GB" baseline="0" dirty="0" err="1"/>
              <a:t>calme</a:t>
            </a:r>
            <a:r>
              <a:rPr lang="en-GB" baseline="0" dirty="0"/>
              <a:t> / </a:t>
            </a:r>
            <a:r>
              <a:rPr lang="en-GB" baseline="0" dirty="0" err="1"/>
              <a:t>malade</a:t>
            </a:r>
            <a:r>
              <a:rPr lang="en-GB" baseline="0" dirty="0"/>
              <a:t>. You then may wish to flag up that we don’t need to practise these ones as they stay the same for feminine.  </a:t>
            </a:r>
          </a:p>
        </p:txBody>
      </p:sp>
      <p:sp>
        <p:nvSpPr>
          <p:cNvPr id="4" name="Slide Number Placeholder 3"/>
          <p:cNvSpPr>
            <a:spLocks noGrp="1"/>
          </p:cNvSpPr>
          <p:nvPr>
            <p:ph type="sldNum" sz="quarter" idx="5"/>
          </p:nvPr>
        </p:nvSpPr>
        <p:spPr/>
        <p:txBody>
          <a:bodyPr/>
          <a:lstStyle/>
          <a:p>
            <a:fld id="{30382470-E6E9-4738-B73D-EB2909CB4128}" type="slidenum">
              <a:rPr lang="en-GB" smtClean="0"/>
              <a:t>25</a:t>
            </a:fld>
            <a:endParaRPr lang="en-GB"/>
          </a:p>
        </p:txBody>
      </p:sp>
    </p:spTree>
    <p:extLst>
      <p:ext uri="{BB962C8B-B14F-4D97-AF65-F5344CB8AC3E}">
        <p14:creationId xmlns:p14="http://schemas.microsoft.com/office/powerpoint/2010/main" val="3777010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recapping pronunciation changes with regular adjective gender agreement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may wish to ask students how the adjectives will be pronounced, before the text appears.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90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written recognition of regular adjective gender agreement</a:t>
            </a:r>
            <a:endParaRPr lang="en-US" b="1" dirty="0"/>
          </a:p>
          <a:p>
            <a:endParaRPr lang="en-US" b="1" dirty="0"/>
          </a:p>
          <a:p>
            <a:r>
              <a:rPr lang="en-US" b="1" dirty="0"/>
              <a:t>Procedure:</a:t>
            </a:r>
          </a:p>
          <a:p>
            <a:r>
              <a:rPr lang="en-US" b="0" dirty="0"/>
              <a:t>1. Write 1-6 and choose ‘C’ for Chloé or ‘I’ for Isaac.</a:t>
            </a:r>
          </a:p>
          <a:p>
            <a:r>
              <a:rPr lang="en-US" b="0" dirty="0"/>
              <a:t>2. Click to reveal the answers.</a:t>
            </a: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1545912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of regular adjective gender agreement</a:t>
            </a:r>
            <a:endParaRPr lang="en-US" b="1" dirty="0"/>
          </a:p>
          <a:p>
            <a:endParaRPr lang="en-US" b="1" dirty="0"/>
          </a:p>
          <a:p>
            <a:r>
              <a:rPr lang="en-US" b="1" dirty="0"/>
              <a:t>Procedure:</a:t>
            </a:r>
          </a:p>
          <a:p>
            <a:r>
              <a:rPr lang="en-US" b="0" dirty="0"/>
              <a:t>1. Click the numbers to play the audio.</a:t>
            </a:r>
          </a:p>
          <a:p>
            <a:r>
              <a:rPr lang="en-US" b="0" dirty="0"/>
              <a:t>2. Write 1-6 and choose ‘</a:t>
            </a:r>
            <a:r>
              <a:rPr lang="en-US" b="1" dirty="0"/>
              <a:t>m</a:t>
            </a:r>
            <a:r>
              <a:rPr lang="en-US" b="0" dirty="0"/>
              <a:t>ale’ or ‘</a:t>
            </a:r>
            <a:r>
              <a:rPr lang="en-US" b="1" dirty="0"/>
              <a:t>f</a:t>
            </a:r>
            <a:r>
              <a:rPr lang="en-US" b="0" dirty="0"/>
              <a:t>emale’.</a:t>
            </a:r>
          </a:p>
          <a:p>
            <a:r>
              <a:rPr lang="en-US" b="0" dirty="0"/>
              <a:t>3.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4. </a:t>
            </a:r>
            <a:r>
              <a:rPr lang="en-US" b="0" dirty="0"/>
              <a:t>Full audio (including pronouns) can be found on the next slide so that students can hear complete French sentences.</a:t>
            </a:r>
            <a:endParaRPr lang="en-US" b="0" baseline="0" dirty="0"/>
          </a:p>
          <a:p>
            <a:endParaRPr lang="en-US" b="0" baseline="0" dirty="0"/>
          </a:p>
          <a:p>
            <a:r>
              <a:rPr lang="en-GB" b="1" baseline="0" dirty="0"/>
              <a:t>Transcript</a:t>
            </a:r>
            <a:endParaRPr lang="en-US" b="1" dirty="0"/>
          </a:p>
          <a:p>
            <a:r>
              <a:rPr lang="en-GB" baseline="0" dirty="0"/>
              <a:t>1) [beep] </a:t>
            </a:r>
            <a:r>
              <a:rPr lang="en-GB" baseline="0" dirty="0" err="1"/>
              <a:t>est</a:t>
            </a:r>
            <a:r>
              <a:rPr lang="en-GB" baseline="0" dirty="0"/>
              <a:t> petit</a:t>
            </a:r>
          </a:p>
          <a:p>
            <a:r>
              <a:rPr lang="en-GB" baseline="0" dirty="0"/>
              <a:t>2) [beep] </a:t>
            </a:r>
            <a:r>
              <a:rPr lang="en-GB" baseline="0" dirty="0" err="1"/>
              <a:t>est</a:t>
            </a:r>
            <a:r>
              <a:rPr lang="en-GB" baseline="0" dirty="0"/>
              <a:t> </a:t>
            </a:r>
            <a:r>
              <a:rPr lang="en-GB" baseline="0" dirty="0" err="1"/>
              <a:t>grande</a:t>
            </a:r>
            <a:endParaRPr lang="en-GB" baseline="0" dirty="0"/>
          </a:p>
          <a:p>
            <a:r>
              <a:rPr lang="en-GB" baseline="0" dirty="0"/>
              <a:t>3) [beep] </a:t>
            </a:r>
            <a:r>
              <a:rPr lang="en-GB" baseline="0" dirty="0" err="1"/>
              <a:t>est</a:t>
            </a:r>
            <a:r>
              <a:rPr lang="en-GB" baseline="0" dirty="0"/>
              <a:t> </a:t>
            </a:r>
            <a:r>
              <a:rPr lang="en-GB" baseline="0" dirty="0" err="1"/>
              <a:t>amusant</a:t>
            </a:r>
            <a:endParaRPr lang="en-GB" baseline="0" dirty="0"/>
          </a:p>
          <a:p>
            <a:r>
              <a:rPr lang="en-GB" baseline="0" dirty="0"/>
              <a:t>4) [beep] </a:t>
            </a:r>
            <a:r>
              <a:rPr lang="en-GB" baseline="0" dirty="0" err="1"/>
              <a:t>est</a:t>
            </a:r>
            <a:r>
              <a:rPr lang="en-GB" baseline="0" dirty="0"/>
              <a:t> </a:t>
            </a:r>
            <a:r>
              <a:rPr lang="en-GB" baseline="0" dirty="0" err="1"/>
              <a:t>française</a:t>
            </a:r>
            <a:endParaRPr lang="en-GB" baseline="0" dirty="0"/>
          </a:p>
          <a:p>
            <a:r>
              <a:rPr lang="en-GB" baseline="0" dirty="0"/>
              <a:t>5) [beep] </a:t>
            </a:r>
            <a:r>
              <a:rPr lang="en-GB" baseline="0" dirty="0" err="1"/>
              <a:t>est</a:t>
            </a:r>
            <a:r>
              <a:rPr lang="en-GB" baseline="0" dirty="0"/>
              <a:t> </a:t>
            </a:r>
            <a:r>
              <a:rPr lang="en-GB" baseline="0" dirty="0" err="1"/>
              <a:t>contente</a:t>
            </a:r>
            <a:endParaRPr lang="en-GB" baseline="0" dirty="0"/>
          </a:p>
          <a:p>
            <a:r>
              <a:rPr lang="en-GB" baseline="0" dirty="0"/>
              <a:t>6) [beep] </a:t>
            </a:r>
            <a:r>
              <a:rPr lang="en-GB" baseline="0" dirty="0" err="1"/>
              <a:t>est</a:t>
            </a:r>
            <a:r>
              <a:rPr lang="en-GB" baseline="0" dirty="0"/>
              <a:t> </a:t>
            </a:r>
            <a:r>
              <a:rPr lang="en-GB" baseline="0" dirty="0" err="1"/>
              <a:t>anglais</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174885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8 minutes</a:t>
            </a:r>
          </a:p>
          <a:p>
            <a:endParaRPr lang="en-GB" baseline="0" dirty="0"/>
          </a:p>
          <a:p>
            <a:r>
              <a:rPr lang="en-GB" b="1" baseline="0" dirty="0"/>
              <a:t>Aim: </a:t>
            </a:r>
            <a:r>
              <a:rPr lang="en-GB" b="0" baseline="0" dirty="0"/>
              <a:t>practising written production of regular adjective gender agreement</a:t>
            </a:r>
            <a:endParaRPr lang="en-GB" b="1" baseline="0" dirty="0"/>
          </a:p>
          <a:p>
            <a:endParaRPr lang="en-GB" baseline="0" dirty="0"/>
          </a:p>
          <a:p>
            <a:r>
              <a:rPr lang="en-GB" b="1" baseline="0" dirty="0"/>
              <a:t>Procedure:</a:t>
            </a:r>
          </a:p>
          <a:p>
            <a:r>
              <a:rPr lang="en-GB" baseline="0" dirty="0"/>
              <a:t>Write 1-4 and write a sentence to describe each character using </a:t>
            </a:r>
            <a:r>
              <a:rPr lang="en-GB" i="1" baseline="0" dirty="0"/>
              <a:t>il </a:t>
            </a:r>
            <a:r>
              <a:rPr lang="en-GB" i="0" baseline="0" dirty="0"/>
              <a:t>or </a:t>
            </a:r>
            <a:r>
              <a:rPr lang="en-GB" i="1" baseline="0" dirty="0" err="1"/>
              <a:t>elle</a:t>
            </a:r>
            <a:r>
              <a:rPr lang="en-GB" i="1" baseline="0" dirty="0"/>
              <a:t> </a:t>
            </a:r>
            <a:r>
              <a:rPr lang="en-GB" i="0" baseline="0" dirty="0"/>
              <a:t>+ adjective.</a:t>
            </a:r>
            <a:endParaRPr lang="en-GB" baseline="0" dirty="0"/>
          </a:p>
          <a:p>
            <a:endParaRPr lang="en-GB" dirty="0"/>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87752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855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1 minute</a:t>
            </a:r>
          </a:p>
          <a:p>
            <a:pPr marL="0" indent="0">
              <a:buNone/>
            </a:pPr>
            <a:endParaRPr lang="en-GB" b="1" baseline="0" dirty="0"/>
          </a:p>
          <a:p>
            <a:pPr marL="0" indent="0">
              <a:buNone/>
            </a:pPr>
            <a:r>
              <a:rPr lang="en-GB" b="1" baseline="0" dirty="0"/>
              <a:t>Aim: </a:t>
            </a:r>
            <a:r>
              <a:rPr lang="en-GB" b="0" baseline="0" dirty="0"/>
              <a:t>introducing intonation questions</a:t>
            </a:r>
            <a:endParaRPr lang="en-GB" b="1" baseline="0" dirty="0"/>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a:t>
            </a:r>
            <a:r>
              <a:rPr lang="en-GB" baseline="0" dirty="0"/>
              <a:t> will need to model raised intonation when introducing the question.</a:t>
            </a:r>
          </a:p>
        </p:txBody>
      </p:sp>
      <p:sp>
        <p:nvSpPr>
          <p:cNvPr id="4" name="Slide Number Placeholder 3"/>
          <p:cNvSpPr>
            <a:spLocks noGrp="1"/>
          </p:cNvSpPr>
          <p:nvPr>
            <p:ph type="sldNum" sz="quarter" idx="10"/>
          </p:nvPr>
        </p:nvSpPr>
        <p:spPr/>
        <p:txBody>
          <a:bodyPr/>
          <a:lstStyle/>
          <a:p>
            <a:pPr>
              <a:defRPr/>
            </a:pPr>
            <a:fld id="{4064E2A9-A970-48BE-B31A-B4EAD540047D}" type="slidenum">
              <a:rPr lang="en-GB" smtClean="0">
                <a:solidFill>
                  <a:prstClr val="black"/>
                </a:solidFill>
              </a:rPr>
              <a:pPr>
                <a:defRPr/>
              </a:pPr>
              <a:t>30</a:t>
            </a:fld>
            <a:endParaRPr lang="en-GB" dirty="0">
              <a:solidFill>
                <a:prstClr val="black"/>
              </a:solidFill>
            </a:endParaRPr>
          </a:p>
        </p:txBody>
      </p:sp>
    </p:spTree>
    <p:extLst>
      <p:ext uri="{BB962C8B-B14F-4D97-AF65-F5344CB8AC3E}">
        <p14:creationId xmlns:p14="http://schemas.microsoft.com/office/powerpoint/2010/main" val="36524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b="1" baseline="0" dirty="0"/>
          </a:p>
          <a:p>
            <a:pPr marL="0" indent="0">
              <a:buNone/>
            </a:pPr>
            <a:r>
              <a:rPr lang="en-GB" b="1" baseline="0" dirty="0"/>
              <a:t>Aim: </a:t>
            </a:r>
            <a:r>
              <a:rPr lang="en-GB" b="0" baseline="0" dirty="0"/>
              <a:t>practising recognition of intonation questions</a:t>
            </a:r>
            <a:endParaRPr lang="en-GB" b="1" baseline="0" dirty="0"/>
          </a:p>
          <a:p>
            <a:pPr marL="0" indent="0">
              <a:buNone/>
            </a:pPr>
            <a:endParaRPr lang="en-GB" b="1" baseline="0" dirty="0"/>
          </a:p>
          <a:p>
            <a:pPr marL="0" indent="0">
              <a:buNone/>
            </a:pPr>
            <a:r>
              <a:rPr lang="en-GB" b="1" baseline="0" dirty="0"/>
              <a:t>Procedure:</a:t>
            </a:r>
          </a:p>
          <a:p>
            <a:pPr marL="0" indent="0">
              <a:buNone/>
            </a:pPr>
            <a:r>
              <a:rPr lang="en-GB" b="0" baseline="0" dirty="0"/>
              <a:t>1. Students should try to work out the meaning of the title. They do not know these near cognates, but they should be encouraged to draw on their knowledge of English.</a:t>
            </a:r>
          </a:p>
          <a:p>
            <a:pPr marL="0" indent="0">
              <a:buNone/>
            </a:pPr>
            <a:r>
              <a:rPr lang="en-GB" b="0" baseline="0" dirty="0"/>
              <a:t>2. Write 1-6 and choose ‘teacher’ for a statement or ‘mum’ for a question.</a:t>
            </a:r>
          </a:p>
          <a:p>
            <a:pPr marL="0" indent="0">
              <a:buNone/>
            </a:pPr>
            <a:r>
              <a:rPr lang="en-GB" b="0" baseline="0" dirty="0"/>
              <a:t>3. Click to reveal the answers.</a:t>
            </a:r>
          </a:p>
          <a:p>
            <a:pPr marL="0" indent="0">
              <a:buNone/>
            </a:pPr>
            <a:endParaRPr lang="en-GB" b="0" baseline="0" dirty="0"/>
          </a:p>
          <a:p>
            <a:pPr marL="0" indent="0">
              <a:buNone/>
            </a:pPr>
            <a:r>
              <a:rPr lang="en-GB" b="1" baseline="0" dirty="0"/>
              <a:t>Transcript</a:t>
            </a:r>
            <a:endParaRPr lang="en-GB" dirty="0"/>
          </a:p>
          <a:p>
            <a:pPr marL="228600" indent="-228600">
              <a:buAutoNum type="arabicParenR"/>
            </a:pPr>
            <a:r>
              <a:rPr lang="en-GB" dirty="0"/>
              <a:t>Elle</a:t>
            </a:r>
            <a:r>
              <a:rPr lang="en-GB" baseline="0" dirty="0"/>
              <a:t> </a:t>
            </a:r>
            <a:r>
              <a:rPr lang="en-GB" baseline="0" dirty="0" err="1"/>
              <a:t>est</a:t>
            </a:r>
            <a:r>
              <a:rPr lang="en-GB" baseline="0" dirty="0"/>
              <a:t> </a:t>
            </a:r>
            <a:r>
              <a:rPr lang="en-GB" baseline="0" dirty="0" err="1"/>
              <a:t>intelligente</a:t>
            </a:r>
            <a:endParaRPr lang="en-GB" baseline="0" dirty="0"/>
          </a:p>
          <a:p>
            <a:pPr marL="228600" indent="-228600">
              <a:buAutoNum type="arabicParenR"/>
            </a:pPr>
            <a:r>
              <a:rPr lang="en-GB" baseline="0" dirty="0"/>
              <a:t>Elle </a:t>
            </a:r>
            <a:r>
              <a:rPr lang="en-GB" baseline="0" dirty="0" err="1"/>
              <a:t>est</a:t>
            </a:r>
            <a:r>
              <a:rPr lang="en-GB" baseline="0" dirty="0"/>
              <a:t> </a:t>
            </a:r>
            <a:r>
              <a:rPr lang="en-GB" baseline="0" dirty="0" err="1"/>
              <a:t>contente</a:t>
            </a:r>
            <a:r>
              <a:rPr lang="en-GB" baseline="0" dirty="0"/>
              <a:t>?</a:t>
            </a:r>
          </a:p>
          <a:p>
            <a:pPr marL="228600" indent="-228600">
              <a:buAutoNum type="arabicParenR"/>
            </a:pPr>
            <a:r>
              <a:rPr lang="en-GB" baseline="0" dirty="0"/>
              <a:t>Elle </a:t>
            </a:r>
            <a:r>
              <a:rPr lang="en-GB" baseline="0" dirty="0" err="1"/>
              <a:t>est</a:t>
            </a:r>
            <a:r>
              <a:rPr lang="en-GB" baseline="0" dirty="0"/>
              <a:t> </a:t>
            </a:r>
            <a:r>
              <a:rPr lang="en-GB" baseline="0" dirty="0" err="1"/>
              <a:t>calme</a:t>
            </a:r>
            <a:r>
              <a:rPr lang="en-GB" baseline="0" dirty="0"/>
              <a:t>?</a:t>
            </a:r>
          </a:p>
          <a:p>
            <a:pPr marL="228600" indent="-228600">
              <a:buAutoNum type="arabicParenR"/>
            </a:pPr>
            <a:r>
              <a:rPr lang="en-GB" baseline="0" dirty="0"/>
              <a:t>Elle </a:t>
            </a:r>
            <a:r>
              <a:rPr lang="en-GB" baseline="0" dirty="0" err="1"/>
              <a:t>est</a:t>
            </a:r>
            <a:r>
              <a:rPr lang="en-GB" baseline="0" dirty="0"/>
              <a:t> </a:t>
            </a:r>
            <a:r>
              <a:rPr lang="en-GB" baseline="0" dirty="0" err="1"/>
              <a:t>méchante</a:t>
            </a:r>
            <a:endParaRPr lang="en-GB" baseline="0" dirty="0"/>
          </a:p>
          <a:p>
            <a:pPr marL="228600" indent="-228600">
              <a:buAutoNum type="arabicParenR"/>
            </a:pPr>
            <a:r>
              <a:rPr lang="en-GB" baseline="0" dirty="0"/>
              <a:t>Elle </a:t>
            </a:r>
            <a:r>
              <a:rPr lang="en-GB" baseline="0" dirty="0" err="1"/>
              <a:t>est</a:t>
            </a:r>
            <a:r>
              <a:rPr lang="en-GB" baseline="0" dirty="0"/>
              <a:t> triste?</a:t>
            </a:r>
          </a:p>
          <a:p>
            <a:pPr marL="228600" indent="-228600">
              <a:buAutoNum type="arabicParenR"/>
            </a:pPr>
            <a:r>
              <a:rPr lang="en-GB" baseline="0" dirty="0"/>
              <a:t>Elle </a:t>
            </a:r>
            <a:r>
              <a:rPr lang="en-GB" baseline="0" dirty="0" err="1"/>
              <a:t>est</a:t>
            </a:r>
            <a:r>
              <a:rPr lang="en-GB" baseline="0" dirty="0"/>
              <a:t> </a:t>
            </a:r>
            <a:r>
              <a:rPr lang="en-GB" baseline="0" dirty="0" err="1"/>
              <a:t>contente</a:t>
            </a:r>
            <a:endParaRPr lang="en-GB" baseline="0" dirty="0"/>
          </a:p>
          <a:p>
            <a:pPr marL="228600" indent="-228600">
              <a:buAutoNum type="arabicParen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(1 is the most frequent word in French): </a:t>
            </a:r>
            <a:br>
              <a:rPr lang="en-GB" baseline="0" dirty="0"/>
            </a:br>
            <a:r>
              <a:rPr lang="en-GB" sz="1200" b="0" i="0" u="none" strike="noStrike" kern="1200" dirty="0" err="1">
                <a:solidFill>
                  <a:schemeClr val="tx1"/>
                </a:solidFill>
                <a:effectLst/>
                <a:latin typeface="+mn-lt"/>
                <a:ea typeface="+mn-ea"/>
                <a:cs typeface="+mn-cs"/>
              </a:rPr>
              <a:t>réunion</a:t>
            </a:r>
            <a:r>
              <a:rPr lang="en-GB" dirty="0"/>
              <a:t> [971], parent [546], </a:t>
            </a:r>
            <a:r>
              <a:rPr lang="en-GB" sz="1200" b="0" dirty="0" err="1">
                <a:solidFill>
                  <a:schemeClr val="bg1"/>
                </a:solidFill>
              </a:rPr>
              <a:t>professeur</a:t>
            </a:r>
            <a:r>
              <a:rPr lang="en-GB" sz="1200" b="0" dirty="0">
                <a:solidFill>
                  <a:schemeClr val="bg1"/>
                </a:solidFill>
              </a:rPr>
              <a:t> [1150]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p:txBody>
      </p:sp>
      <p:sp>
        <p:nvSpPr>
          <p:cNvPr id="4" name="Slide Number Placeholder 3"/>
          <p:cNvSpPr>
            <a:spLocks noGrp="1"/>
          </p:cNvSpPr>
          <p:nvPr>
            <p:ph type="sldNum" sz="quarter" idx="10"/>
          </p:nvPr>
        </p:nvSpPr>
        <p:spPr/>
        <p:txBody>
          <a:bodyPr/>
          <a:lstStyle/>
          <a:p>
            <a:pPr>
              <a:defRPr/>
            </a:pPr>
            <a:fld id="{4064E2A9-A970-48BE-B31A-B4EAD540047D}" type="slidenum">
              <a:rPr lang="en-GB" smtClean="0">
                <a:solidFill>
                  <a:prstClr val="black"/>
                </a:solidFill>
              </a:rPr>
              <a:pPr>
                <a:defRPr/>
              </a:pPr>
              <a:t>31</a:t>
            </a:fld>
            <a:endParaRPr lang="en-GB" dirty="0">
              <a:solidFill>
                <a:prstClr val="black"/>
              </a:solidFill>
            </a:endParaRPr>
          </a:p>
        </p:txBody>
      </p:sp>
    </p:spTree>
    <p:extLst>
      <p:ext uri="{BB962C8B-B14F-4D97-AF65-F5344CB8AC3E}">
        <p14:creationId xmlns:p14="http://schemas.microsoft.com/office/powerpoint/2010/main" val="1046098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10 minutes</a:t>
            </a:r>
          </a:p>
          <a:p>
            <a:endParaRPr lang="en-GB" baseline="0" dirty="0"/>
          </a:p>
          <a:p>
            <a:r>
              <a:rPr lang="en-GB" b="1" baseline="0" dirty="0"/>
              <a:t>Aim: </a:t>
            </a:r>
            <a:r>
              <a:rPr lang="en-GB" b="0" baseline="0" dirty="0"/>
              <a:t>practising oral production of regular adjective agreement and yes/no intonation questions</a:t>
            </a:r>
            <a:endParaRPr lang="en-GB" b="1" baseline="0" dirty="0"/>
          </a:p>
          <a:p>
            <a:endParaRPr lang="en-GB"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a:t>
            </a:r>
            <a:r>
              <a:rPr lang="en-GB" baseline="0" dirty="0"/>
              <a:t>s may wish to use this slide to model/aid the instructions for the pair work before displaying the </a:t>
            </a:r>
            <a:r>
              <a:rPr lang="en-GB" b="1" u="sng" baseline="0" dirty="0"/>
              <a:t>master</a:t>
            </a:r>
            <a:r>
              <a:rPr lang="en-GB" baseline="0" dirty="0"/>
              <a:t>, or print this out as a prompt for those pairs who need support.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Master – display this on the IWB</a:t>
            </a:r>
            <a:r>
              <a:rPr lang="en-GB" baseline="0" dirty="0"/>
              <a:t> whilst the speaking activity is taking place.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Players</a:t>
            </a:r>
            <a:r>
              <a:rPr lang="en-GB" baseline="0" dirty="0"/>
              <a:t> write down 6 names each, without letting their partner see. They imagine they are the person they have picked.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give a sentence to describe themselves (I am …). e.g. ‘Je </a:t>
            </a:r>
            <a:r>
              <a:rPr lang="en-GB" baseline="0" dirty="0" err="1"/>
              <a:t>suis</a:t>
            </a:r>
            <a:r>
              <a:rPr lang="en-GB" baseline="0" dirty="0"/>
              <a:t> grand’. The other player has to identify who is being described.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Explain to the pupils that they have to pronounce the adjective correctly, with the correct ending, otherwise their partner cannot guess who they 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B looks at the </a:t>
            </a:r>
            <a:r>
              <a:rPr lang="en-GB" b="1" u="sng" baseline="0" dirty="0"/>
              <a:t>master</a:t>
            </a:r>
            <a:r>
              <a:rPr lang="en-GB" baseline="0" dirty="0"/>
              <a:t> on the board and says ‘Tu es Marc ?’ with raised intonation.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would reply ‘</a:t>
            </a:r>
            <a:r>
              <a:rPr lang="en-GB" baseline="0" dirty="0" err="1"/>
              <a:t>Oui</a:t>
            </a:r>
            <a:r>
              <a:rPr lang="en-GB" baseline="0" dirty="0"/>
              <a:t>’ if correct or ‘Non’ if incorrect. Teachers may need to explain ‘</a:t>
            </a:r>
            <a:r>
              <a:rPr lang="en-GB" baseline="0" dirty="0" err="1"/>
              <a:t>oui</a:t>
            </a:r>
            <a:r>
              <a:rPr lang="en-GB" baseline="0" dirty="0"/>
              <a:t>’ and ‘non’ if some learners aren’t familiar with these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each correct identification players could tally their scores.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English adjective is given underneath so that students know which to use in case it is not obvious from the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517447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Master – display this on the IWB</a:t>
            </a:r>
            <a:r>
              <a:rPr lang="en-GB" baseline="0" dirty="0"/>
              <a:t> whilst the speaking activity is taking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dirty="0"/>
              <a:t>Players</a:t>
            </a:r>
            <a:r>
              <a:rPr lang="en-GB" baseline="0" dirty="0"/>
              <a:t> write down 6 names each, without letting their partner see. They imagine they are the person they have picked.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They give a sentence to describe themselves (I am …). The other player has to identify who is being described.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Explain to the pupils that they have to pronounce the adjective correctly, with the correct ending, otherwise their partner cannot guess who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The English adjective is given underneath so that students know which to use in case it is not obvious from the picture.</a:t>
            </a:r>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400226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105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713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43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practicing aural recognition of SSC [</a:t>
            </a:r>
            <a:r>
              <a:rPr lang="en-US" b="0" dirty="0" err="1"/>
              <a:t>i</a:t>
            </a:r>
            <a:r>
              <a:rPr lang="en-US" b="0" dirty="0"/>
              <a:t>]</a:t>
            </a:r>
            <a:endParaRPr lang="en-US" b="1" dirty="0"/>
          </a:p>
          <a:p>
            <a:endParaRPr lang="en-US" b="1" dirty="0"/>
          </a:p>
          <a:p>
            <a:r>
              <a:rPr lang="en-US" b="1" dirty="0"/>
              <a:t>Procedure:</a:t>
            </a:r>
          </a:p>
          <a:p>
            <a:r>
              <a:rPr lang="en-US" b="0" dirty="0"/>
              <a:t>1. Click the numbers to play the audio. Tell students they are going to hear the letters ‘a’, ‘b’ and ‘c’ said in French.</a:t>
            </a:r>
          </a:p>
          <a:p>
            <a:r>
              <a:rPr lang="en-US" b="0" dirty="0"/>
              <a:t>2. Write 1-4 and choose if ‘a’, ‘b’ or ‘c’ is a word containing the SSC [</a:t>
            </a:r>
            <a:r>
              <a:rPr lang="en-US" b="0" dirty="0" err="1"/>
              <a:t>i</a:t>
            </a:r>
            <a:r>
              <a:rPr lang="en-US" b="0" dirty="0"/>
              <a:t>].</a:t>
            </a:r>
          </a:p>
          <a:p>
            <a:r>
              <a:rPr lang="en-US" b="0" dirty="0"/>
              <a:t>3. Click to reveal the answers.</a:t>
            </a:r>
          </a:p>
          <a:p>
            <a:endParaRPr lang="en-US" b="0" dirty="0"/>
          </a:p>
          <a:p>
            <a:r>
              <a:rPr lang="en-US" b="1" dirty="0"/>
              <a:t>Transcript:</a:t>
            </a:r>
          </a:p>
          <a:p>
            <a:pPr marL="228600" indent="-228600">
              <a:buAutoNum type="arabicPeriod"/>
            </a:pPr>
            <a:r>
              <a:rPr lang="en-US" b="0" dirty="0"/>
              <a:t>a) innocent, b) </a:t>
            </a:r>
            <a:r>
              <a:rPr lang="en-US" b="0" dirty="0" err="1"/>
              <a:t>méchant</a:t>
            </a:r>
            <a:r>
              <a:rPr lang="en-US" b="0" dirty="0"/>
              <a:t>, c) </a:t>
            </a:r>
            <a:r>
              <a:rPr lang="en-US" b="0" dirty="0" err="1"/>
              <a:t>amusant</a:t>
            </a:r>
            <a:endParaRPr lang="en-US" b="0" dirty="0"/>
          </a:p>
          <a:p>
            <a:pPr marL="228600" indent="-228600">
              <a:buAutoNum type="arabicPeriod"/>
            </a:pPr>
            <a:r>
              <a:rPr lang="en-US" b="0" dirty="0"/>
              <a:t>a) </a:t>
            </a:r>
            <a:r>
              <a:rPr lang="en-US" b="0" dirty="0" err="1"/>
              <a:t>jeune</a:t>
            </a:r>
            <a:r>
              <a:rPr lang="en-US" b="0" dirty="0"/>
              <a:t>, b) </a:t>
            </a:r>
            <a:r>
              <a:rPr lang="en-US" b="0" dirty="0" err="1"/>
              <a:t>mari</a:t>
            </a:r>
            <a:r>
              <a:rPr lang="en-US" b="0" dirty="0"/>
              <a:t>, c) </a:t>
            </a:r>
            <a:r>
              <a:rPr lang="en-GB" baseline="0" dirty="0" err="1"/>
              <a:t>médecin</a:t>
            </a:r>
            <a:endParaRPr lang="en-GB" baseline="0" dirty="0"/>
          </a:p>
          <a:p>
            <a:pPr marL="228600" indent="-228600">
              <a:buAutoNum type="arabicPeriod"/>
            </a:pPr>
            <a:r>
              <a:rPr lang="en-US" b="0" dirty="0"/>
              <a:t>a) idée, b) </a:t>
            </a:r>
            <a:r>
              <a:rPr lang="en-US" b="0" dirty="0" err="1"/>
              <a:t>étape</a:t>
            </a:r>
            <a:r>
              <a:rPr lang="en-US" b="0" dirty="0"/>
              <a:t>, c) </a:t>
            </a:r>
            <a:r>
              <a:rPr lang="en-US" b="0" dirty="0" err="1"/>
              <a:t>carré</a:t>
            </a:r>
            <a:endParaRPr lang="en-US" b="0" dirty="0"/>
          </a:p>
          <a:p>
            <a:pPr marL="228600" indent="-228600">
              <a:buAutoNum type="arabicPeriod"/>
            </a:pPr>
            <a:r>
              <a:rPr lang="en-US" b="0" dirty="0"/>
              <a:t>a) </a:t>
            </a:r>
            <a:r>
              <a:rPr lang="en-US" b="0" dirty="0" err="1"/>
              <a:t>égal</a:t>
            </a:r>
            <a:r>
              <a:rPr lang="en-US" b="0" dirty="0"/>
              <a:t>, b) </a:t>
            </a:r>
            <a:r>
              <a:rPr lang="en-US" b="0" dirty="0" err="1"/>
              <a:t>treize</a:t>
            </a:r>
            <a:r>
              <a:rPr lang="en-US" b="0" dirty="0"/>
              <a:t>, c) </a:t>
            </a:r>
            <a:r>
              <a:rPr lang="en-US" b="0" dirty="0" err="1"/>
              <a:t>ville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innocent [2059], </a:t>
            </a:r>
            <a:r>
              <a:rPr lang="en-GB" baseline="0" dirty="0" err="1"/>
              <a:t>méchant</a:t>
            </a:r>
            <a:r>
              <a:rPr lang="en-GB" baseline="0" dirty="0"/>
              <a:t> [3184], </a:t>
            </a:r>
            <a:r>
              <a:rPr lang="en-GB" baseline="0" dirty="0" err="1"/>
              <a:t>amusant</a:t>
            </a:r>
            <a:r>
              <a:rPr lang="en-GB" baseline="0" dirty="0"/>
              <a:t> [4695], </a:t>
            </a:r>
            <a:r>
              <a:rPr lang="en-GB" baseline="0" dirty="0" err="1"/>
              <a:t>jeune</a:t>
            </a:r>
            <a:r>
              <a:rPr lang="en-GB" baseline="0" dirty="0"/>
              <a:t> [152], </a:t>
            </a:r>
            <a:r>
              <a:rPr lang="en-GB" baseline="0" dirty="0" err="1"/>
              <a:t>mari</a:t>
            </a:r>
            <a:r>
              <a:rPr lang="en-GB" baseline="0" dirty="0"/>
              <a:t> [1589], </a:t>
            </a:r>
            <a:r>
              <a:rPr lang="en-GB" baseline="0" dirty="0" err="1"/>
              <a:t>médecin</a:t>
            </a:r>
            <a:r>
              <a:rPr lang="en-GB" baseline="0" dirty="0"/>
              <a:t> [827], idée [239], </a:t>
            </a:r>
            <a:r>
              <a:rPr lang="en-GB" baseline="0" dirty="0" err="1"/>
              <a:t>étape</a:t>
            </a:r>
            <a:r>
              <a:rPr lang="en-GB" baseline="0" dirty="0"/>
              <a:t> [1145], </a:t>
            </a:r>
            <a:r>
              <a:rPr lang="en-GB" baseline="0" dirty="0" err="1"/>
              <a:t>carré</a:t>
            </a:r>
            <a:r>
              <a:rPr lang="en-GB" baseline="0" dirty="0"/>
              <a:t> [3162], </a:t>
            </a:r>
            <a:r>
              <a:rPr lang="en-GB" baseline="0" dirty="0" err="1"/>
              <a:t>égal</a:t>
            </a:r>
            <a:r>
              <a:rPr lang="en-GB" baseline="0" dirty="0"/>
              <a:t> [1183], </a:t>
            </a:r>
            <a:r>
              <a:rPr lang="en-GB" baseline="0" dirty="0" err="1"/>
              <a:t>treize</a:t>
            </a:r>
            <a:r>
              <a:rPr lang="en-GB" baseline="0" dirty="0"/>
              <a:t> [3245], </a:t>
            </a:r>
            <a:r>
              <a:rPr lang="en-GB" baseline="0" dirty="0" err="1"/>
              <a:t>ville</a:t>
            </a:r>
            <a:r>
              <a:rPr lang="en-GB" baseline="0" dirty="0"/>
              <a:t> [260]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identifying connections between vocabulary items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identify which of the three words is the odd one out from each row.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and justifications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4DF84-F78C-4D41-8A7F-EA25EF21678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3213201-75F6-4434-B88D-B000F3246B28}"/>
              </a:ext>
            </a:extLst>
          </p:cNvPr>
          <p:cNvSpPr>
            <a:spLocks noGrp="1"/>
          </p:cNvSpPr>
          <p:nvPr>
            <p:ph type="dt" sz="half" idx="10"/>
          </p:nvPr>
        </p:nvSpPr>
        <p:spPr/>
        <p:txBody>
          <a:bodyPr/>
          <a:lstStyle/>
          <a:p>
            <a:fld id="{EED78101-FE82-4E22-94F2-CF1BAB2DDD0B}" type="datetimeFigureOut">
              <a:rPr lang="en-GB" smtClean="0"/>
              <a:t>12/05/2024</a:t>
            </a:fld>
            <a:endParaRPr lang="en-GB"/>
          </a:p>
        </p:txBody>
      </p:sp>
      <p:sp>
        <p:nvSpPr>
          <p:cNvPr id="4" name="Footer Placeholder 3">
            <a:extLst>
              <a:ext uri="{FF2B5EF4-FFF2-40B4-BE49-F238E27FC236}">
                <a16:creationId xmlns:a16="http://schemas.microsoft.com/office/drawing/2014/main" id="{E5E1D89B-4490-42C7-AD43-97D3048370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4838D0-7749-4F12-BA3E-480DC3CD6A65}"/>
              </a:ext>
            </a:extLst>
          </p:cNvPr>
          <p:cNvSpPr>
            <a:spLocks noGrp="1"/>
          </p:cNvSpPr>
          <p:nvPr>
            <p:ph type="sldNum" sz="quarter" idx="12"/>
          </p:nvPr>
        </p:nvSpPr>
        <p:spPr/>
        <p:txBody>
          <a:bodyPr/>
          <a:lstStyle/>
          <a:p>
            <a:fld id="{0C57192B-8873-44A1-BFDA-70F320DD2D89}" type="slidenum">
              <a:rPr lang="en-GB" smtClean="0"/>
              <a:t>‹#›</a:t>
            </a:fld>
            <a:endParaRPr lang="en-GB"/>
          </a:p>
        </p:txBody>
      </p:sp>
    </p:spTree>
    <p:extLst>
      <p:ext uri="{BB962C8B-B14F-4D97-AF65-F5344CB8AC3E}">
        <p14:creationId xmlns:p14="http://schemas.microsoft.com/office/powerpoint/2010/main" val="402054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858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17.wav"/><Relationship Id="rId18" Type="http://schemas.openxmlformats.org/officeDocument/2006/relationships/image" Target="../media/image34.pn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1.png"/><Relationship Id="rId12" Type="http://schemas.openxmlformats.org/officeDocument/2006/relationships/audio" Target="../media/audio16.wav"/><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audio" Target="../media/audio20.wav"/><Relationship Id="rId20"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audio" Target="../media/audio15.wav"/><Relationship Id="rId24" Type="http://schemas.openxmlformats.org/officeDocument/2006/relationships/image" Target="../media/image39.png"/><Relationship Id="rId5" Type="http://schemas.openxmlformats.org/officeDocument/2006/relationships/image" Target="../media/image30.png"/><Relationship Id="rId15" Type="http://schemas.openxmlformats.org/officeDocument/2006/relationships/audio" Target="../media/audio19.wav"/><Relationship Id="rId23" Type="http://schemas.openxmlformats.org/officeDocument/2006/relationships/image" Target="../media/image38.jpeg"/><Relationship Id="rId10" Type="http://schemas.openxmlformats.org/officeDocument/2006/relationships/audio" Target="../media/audio14.wav"/><Relationship Id="rId19"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audio" Target="../media/audio24.wav"/><Relationship Id="rId5" Type="http://schemas.openxmlformats.org/officeDocument/2006/relationships/image" Target="../media/image45.png"/><Relationship Id="rId10" Type="http://schemas.openxmlformats.org/officeDocument/2006/relationships/audio" Target="../media/audio23.wav"/><Relationship Id="rId4" Type="http://schemas.openxmlformats.org/officeDocument/2006/relationships/image" Target="../media/image44.png"/><Relationship Id="rId9" Type="http://schemas.openxmlformats.org/officeDocument/2006/relationships/audio" Target="../media/audio22.wav"/></Relationships>
</file>

<file path=ppt/slides/_rels/slide13.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45.png"/><Relationship Id="rId7" Type="http://schemas.openxmlformats.org/officeDocument/2006/relationships/audio" Target="../media/audio29.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8.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image" Target="../media/image46.png"/><Relationship Id="rId9" Type="http://schemas.openxmlformats.org/officeDocument/2006/relationships/audio" Target="../media/audio31.wav"/></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png"/><Relationship Id="rId7" Type="http://schemas.openxmlformats.org/officeDocument/2006/relationships/image" Target="../media/image5.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8.png"/><Relationship Id="rId5" Type="http://schemas.openxmlformats.org/officeDocument/2006/relationships/image" Target="../media/image50.png"/><Relationship Id="rId10" Type="http://schemas.openxmlformats.org/officeDocument/2006/relationships/image" Target="../media/image7.png"/><Relationship Id="rId4" Type="http://schemas.openxmlformats.org/officeDocument/2006/relationships/image" Target="../media/image49.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audio" Target="../media/audio34.wav"/></Relationships>
</file>

<file path=ppt/slides/_rels/slide1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34.wav"/></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60.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audio" Target="../media/audio36.wav"/><Relationship Id="rId11" Type="http://schemas.openxmlformats.org/officeDocument/2006/relationships/image" Target="../media/image58.png"/><Relationship Id="rId5" Type="http://schemas.openxmlformats.org/officeDocument/2006/relationships/audio" Target="../media/audio34.wav"/><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audio" Target="../media/audio36.wav"/><Relationship Id="rId11" Type="http://schemas.openxmlformats.org/officeDocument/2006/relationships/image" Target="../media/image58.png"/><Relationship Id="rId5" Type="http://schemas.openxmlformats.org/officeDocument/2006/relationships/audio" Target="../media/audio34.wav"/><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audio" Target="../media/audio43.wav"/><Relationship Id="rId4" Type="http://schemas.openxmlformats.org/officeDocument/2006/relationships/audio" Target="../media/audio42.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audio" Target="../media/audio47.wav"/><Relationship Id="rId3" Type="http://schemas.openxmlformats.org/officeDocument/2006/relationships/image" Target="../media/image64.png"/><Relationship Id="rId21" Type="http://schemas.openxmlformats.org/officeDocument/2006/relationships/image" Target="../media/image39.png"/><Relationship Id="rId7" Type="http://schemas.openxmlformats.org/officeDocument/2006/relationships/image" Target="../media/image68.png"/><Relationship Id="rId12" Type="http://schemas.openxmlformats.org/officeDocument/2006/relationships/image" Target="../media/image48.png"/><Relationship Id="rId17" Type="http://schemas.openxmlformats.org/officeDocument/2006/relationships/audio" Target="../media/audio46.wav"/><Relationship Id="rId2" Type="http://schemas.openxmlformats.org/officeDocument/2006/relationships/notesSlide" Target="../notesSlides/notesSlide28.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5" Type="http://schemas.openxmlformats.org/officeDocument/2006/relationships/audio" Target="../media/audio44.wav"/><Relationship Id="rId10" Type="http://schemas.openxmlformats.org/officeDocument/2006/relationships/image" Target="../media/image70.png"/><Relationship Id="rId19" Type="http://schemas.openxmlformats.org/officeDocument/2006/relationships/audio" Target="../media/audio48.wav"/><Relationship Id="rId4" Type="http://schemas.openxmlformats.org/officeDocument/2006/relationships/image" Target="../media/image65.png"/><Relationship Id="rId9" Type="http://schemas.openxmlformats.org/officeDocument/2006/relationships/image" Target="../media/image43.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54.png"/><Relationship Id="rId10" Type="http://schemas.openxmlformats.org/officeDocument/2006/relationships/image" Target="../media/image76.jpeg"/><Relationship Id="rId4" Type="http://schemas.openxmlformats.org/officeDocument/2006/relationships/image" Target="../media/image53.png"/><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43.png"/><Relationship Id="rId7" Type="http://schemas.openxmlformats.org/officeDocument/2006/relationships/audio" Target="../media/audio53.wav"/><Relationship Id="rId12"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52.wav"/><Relationship Id="rId11" Type="http://schemas.openxmlformats.org/officeDocument/2006/relationships/image" Target="../media/image78.png"/><Relationship Id="rId5" Type="http://schemas.openxmlformats.org/officeDocument/2006/relationships/audio" Target="../media/audio51.wav"/><Relationship Id="rId10" Type="http://schemas.openxmlformats.org/officeDocument/2006/relationships/image" Target="../media/image77.jpeg"/><Relationship Id="rId4" Type="http://schemas.openxmlformats.org/officeDocument/2006/relationships/audio" Target="../media/audio50.wav"/><Relationship Id="rId9" Type="http://schemas.openxmlformats.org/officeDocument/2006/relationships/audio" Target="../media/audio55.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2.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48.png"/><Relationship Id="rId2" Type="http://schemas.openxmlformats.org/officeDocument/2006/relationships/notesSlide" Target="../notesSlides/notesSlide33.xml"/><Relationship Id="rId16"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89.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3_audio.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s://www.rachelhawkes.com/LDPresources/Yr7French/French_Y7_Term1i_Wk3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2.wav"/><Relationship Id="rId15" Type="http://schemas.openxmlformats.org/officeDocument/2006/relationships/image" Target="../media/image14.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audio" Target="../media/audio9.wav"/><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audio" Target="../media/audio12.wav"/><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audio" Target="../media/audio11.wav"/><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912BE-6DF1-447E-B9C9-D22D16217826}"/>
              </a:ext>
            </a:extLst>
          </p:cNvPr>
          <p:cNvSpPr>
            <a:spLocks noGrp="1"/>
          </p:cNvSpPr>
          <p:nvPr>
            <p:ph type="body" sz="quarter" idx="12"/>
          </p:nvPr>
        </p:nvSpPr>
        <p:spPr>
          <a:xfrm>
            <a:off x="116409" y="5390606"/>
            <a:ext cx="5369991" cy="156754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400" dirty="0">
                <a:solidFill>
                  <a:prstClr val="white"/>
                </a:solidFill>
                <a:latin typeface="Century Gothic" panose="020B0502020202020204" pitchFamily="34" charset="0"/>
              </a:rPr>
              <a:t>.1</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3</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lang="en-GB" sz="1300" dirty="0">
                <a:solidFill>
                  <a:prstClr val="white"/>
                </a:solidFill>
                <a:latin typeface="Century Gothic" panose="020B0502020202020204" pitchFamily="34" charset="0"/>
              </a:rPr>
              <a:t>Stephen Owen/Rachel Hawkes/Catherine Morris</a:t>
            </a:r>
            <a:br>
              <a:rPr lang="en-GB" sz="1300" dirty="0">
                <a:solidFill>
                  <a:prstClr val="white"/>
                </a:solidFill>
                <a:latin typeface="Century Gothic" panose="020B0502020202020204" pitchFamily="34" charset="0"/>
              </a:rPr>
            </a:br>
            <a:r>
              <a:rPr lang="en-GB" sz="1300" dirty="0">
                <a:solidFill>
                  <a:prstClr val="white"/>
                </a:solidFill>
                <a:latin typeface="Century Gothic" panose="020B0502020202020204" pitchFamily="34" charset="0"/>
              </a:rPr>
              <a:t>Artwork b</a:t>
            </a:r>
            <a:r>
              <a:rPr lang="en-GB" sz="1400" dirty="0">
                <a:solidFill>
                  <a:prstClr val="white"/>
                </a:solidFill>
                <a:latin typeface="Century Gothic" panose="020B0502020202020204" pitchFamily="34" charset="0"/>
              </a:rPr>
              <a:t>y: Chloé Motard</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Date updated: 20/05/23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lang="en-GB" sz="17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dirty="0"/>
          </a:p>
        </p:txBody>
      </p:sp>
      <p:sp>
        <p:nvSpPr>
          <p:cNvPr id="3" name="Text Placeholder 2">
            <a:extLst>
              <a:ext uri="{FF2B5EF4-FFF2-40B4-BE49-F238E27FC236}">
                <a16:creationId xmlns:a16="http://schemas.microsoft.com/office/drawing/2014/main" id="{1107EDCE-DAE0-4F90-AC48-FAF6641F4118}"/>
              </a:ext>
            </a:extLst>
          </p:cNvPr>
          <p:cNvSpPr>
            <a:spLocks noGrp="1"/>
          </p:cNvSpPr>
          <p:nvPr>
            <p:ph type="body" sz="quarter" idx="13"/>
          </p:nvPr>
        </p:nvSpPr>
        <p:spPr>
          <a:xfrm>
            <a:off x="441915" y="2456832"/>
            <a:ext cx="6194016" cy="479394"/>
          </a:xfrm>
        </p:spPr>
        <p:txBody>
          <a:bodyPr>
            <a:noAutofit/>
          </a:bodyPr>
          <a:lstStyle/>
          <a:p>
            <a:pPr algn="l"/>
            <a:r>
              <a:rPr lang="en-GB" dirty="0" err="1">
                <a:solidFill>
                  <a:prstClr val="white"/>
                </a:solidFill>
                <a:latin typeface="Century Gothic" panose="020B0502020202020204" pitchFamily="34" charset="0"/>
              </a:rPr>
              <a:t>être</a:t>
            </a:r>
            <a:r>
              <a:rPr lang="en-GB" dirty="0">
                <a:solidFill>
                  <a:prstClr val="white"/>
                </a:solidFill>
                <a:latin typeface="Century Gothic" panose="020B0502020202020204" pitchFamily="34" charset="0"/>
              </a:rPr>
              <a:t> (je, il, </a:t>
            </a:r>
            <a:r>
              <a:rPr lang="en-GB" dirty="0" err="1">
                <a:solidFill>
                  <a:prstClr val="white"/>
                </a:solidFill>
                <a:latin typeface="Century Gothic" panose="020B0502020202020204" pitchFamily="34" charset="0"/>
              </a:rPr>
              <a:t>elle</a:t>
            </a:r>
            <a:r>
              <a:rPr lang="en-GB" dirty="0">
                <a:solidFill>
                  <a:prstClr val="white"/>
                </a:solidFill>
                <a:latin typeface="Century Gothic" panose="020B0502020202020204" pitchFamily="34" charset="0"/>
              </a:rPr>
              <a:t>)</a:t>
            </a:r>
          </a:p>
          <a:p>
            <a:pPr algn="l"/>
            <a:r>
              <a:rPr lang="en-GB" dirty="0">
                <a:solidFill>
                  <a:prstClr val="white"/>
                </a:solidFill>
                <a:latin typeface="Century Gothic" panose="020B0502020202020204" pitchFamily="34" charset="0"/>
              </a:rPr>
              <a:t>[i]</a:t>
            </a:r>
          </a:p>
          <a:p>
            <a:endParaRPr lang="en-GB" dirty="0"/>
          </a:p>
        </p:txBody>
      </p:sp>
      <p:sp>
        <p:nvSpPr>
          <p:cNvPr id="4" name="Text Placeholder 3">
            <a:extLst>
              <a:ext uri="{FF2B5EF4-FFF2-40B4-BE49-F238E27FC236}">
                <a16:creationId xmlns:a16="http://schemas.microsoft.com/office/drawing/2014/main" id="{442F4B30-CEE5-4E72-B654-A50EF56B8C1B}"/>
              </a:ext>
            </a:extLst>
          </p:cNvPr>
          <p:cNvSpPr>
            <a:spLocks noGrp="1"/>
          </p:cNvSpPr>
          <p:nvPr>
            <p:ph type="body" sz="quarter" idx="14"/>
          </p:nvPr>
        </p:nvSpPr>
        <p:spPr>
          <a:xfrm>
            <a:off x="363537" y="1952625"/>
            <a:ext cx="7569971" cy="844550"/>
          </a:xfrm>
        </p:spPr>
        <p:txBody>
          <a:bodyPr>
            <a:normAutofit/>
          </a:bodyPr>
          <a:lstStyle/>
          <a:p>
            <a:r>
              <a:rPr lang="en-GB" sz="3600" b="1" dirty="0">
                <a:solidFill>
                  <a:prstClr val="white"/>
                </a:solidFill>
                <a:latin typeface="Century Gothic" panose="020B0502020202020204" pitchFamily="34" charset="0"/>
              </a:rPr>
              <a:t>Describing a person or a thing [1]</a:t>
            </a:r>
            <a:endParaRPr lang="en-GB" sz="3600" dirty="0">
              <a:latin typeface="Century Gothic" panose="020B0502020202020204" pitchFamily="34" charset="0"/>
            </a:endParaRPr>
          </a:p>
        </p:txBody>
      </p:sp>
      <p:sp>
        <p:nvSpPr>
          <p:cNvPr id="5" name="Text Placeholder 3">
            <a:extLst>
              <a:ext uri="{FF2B5EF4-FFF2-40B4-BE49-F238E27FC236}">
                <a16:creationId xmlns:a16="http://schemas.microsoft.com/office/drawing/2014/main" id="{9250F8A1-BAD7-47C3-B8D2-C5BADABA5863}"/>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description</a:t>
            </a:r>
            <a:endParaRPr lang="en-GB" sz="4000" dirty="0"/>
          </a:p>
        </p:txBody>
      </p:sp>
      <p:grpSp>
        <p:nvGrpSpPr>
          <p:cNvPr id="10" name="Group 9">
            <a:extLst>
              <a:ext uri="{FF2B5EF4-FFF2-40B4-BE49-F238E27FC236}">
                <a16:creationId xmlns:a16="http://schemas.microsoft.com/office/drawing/2014/main" id="{E48A72D5-3648-449C-9043-369BEF8B4138}"/>
              </a:ext>
            </a:extLst>
          </p:cNvPr>
          <p:cNvGrpSpPr/>
          <p:nvPr/>
        </p:nvGrpSpPr>
        <p:grpSpPr>
          <a:xfrm>
            <a:off x="6773037" y="4173264"/>
            <a:ext cx="2365771" cy="2434684"/>
            <a:chOff x="0" y="0"/>
            <a:chExt cx="1423730" cy="1953518"/>
          </a:xfrm>
        </p:grpSpPr>
        <p:pic>
          <p:nvPicPr>
            <p:cNvPr id="11" name="Picture 10">
              <a:extLst>
                <a:ext uri="{FF2B5EF4-FFF2-40B4-BE49-F238E27FC236}">
                  <a16:creationId xmlns:a16="http://schemas.microsoft.com/office/drawing/2014/main" id="{A859B2F1-D00E-4570-9614-5629E2134F6A}"/>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2" name="Picture 11">
              <a:extLst>
                <a:ext uri="{FF2B5EF4-FFF2-40B4-BE49-F238E27FC236}">
                  <a16:creationId xmlns:a16="http://schemas.microsoft.com/office/drawing/2014/main" id="{5685A44E-BBE7-492A-9817-6BF72C6B13F3}"/>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3" name="Down Arrow 23">
              <a:extLst>
                <a:ext uri="{FF2B5EF4-FFF2-40B4-BE49-F238E27FC236}">
                  <a16:creationId xmlns:a16="http://schemas.microsoft.com/office/drawing/2014/main" id="{93F7B1A7-1F71-43FC-BDE2-12357F3620E6}"/>
                </a:ext>
              </a:extLst>
            </p:cNvPr>
            <p:cNvSpPr/>
            <p:nvPr/>
          </p:nvSpPr>
          <p:spPr>
            <a:xfrm>
              <a:off x="952692" y="0"/>
              <a:ext cx="315601" cy="635876"/>
            </a:xfrm>
            <a:prstGeom prst="downArrow">
              <a:avLst/>
            </a:prstGeom>
            <a:solidFill>
              <a:srgbClr val="EF4136"/>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B0CF8C43-92B1-4212-8496-29078BC6F5DE}"/>
              </a:ext>
            </a:extLst>
          </p:cNvPr>
          <p:cNvGrpSpPr/>
          <p:nvPr/>
        </p:nvGrpSpPr>
        <p:grpSpPr>
          <a:xfrm>
            <a:off x="9442939" y="2054355"/>
            <a:ext cx="2602107" cy="2509473"/>
            <a:chOff x="0" y="0"/>
            <a:chExt cx="1667202" cy="1953518"/>
          </a:xfrm>
        </p:grpSpPr>
        <p:pic>
          <p:nvPicPr>
            <p:cNvPr id="16" name="Picture 15">
              <a:extLst>
                <a:ext uri="{FF2B5EF4-FFF2-40B4-BE49-F238E27FC236}">
                  <a16:creationId xmlns:a16="http://schemas.microsoft.com/office/drawing/2014/main" id="{0B6AC222-0BBD-4315-B146-1F6B346D7D92}"/>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7" name="Picture 16">
              <a:extLst>
                <a:ext uri="{FF2B5EF4-FFF2-40B4-BE49-F238E27FC236}">
                  <a16:creationId xmlns:a16="http://schemas.microsoft.com/office/drawing/2014/main" id="{4ACE73F7-331B-406F-BB25-1149B2DA6D3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4364" y="689071"/>
              <a:ext cx="626474" cy="1252948"/>
            </a:xfrm>
            <a:prstGeom prst="rect">
              <a:avLst/>
            </a:prstGeom>
          </p:spPr>
        </p:pic>
        <p:sp>
          <p:nvSpPr>
            <p:cNvPr id="18" name="Down Arrow 37">
              <a:extLst>
                <a:ext uri="{FF2B5EF4-FFF2-40B4-BE49-F238E27FC236}">
                  <a16:creationId xmlns:a16="http://schemas.microsoft.com/office/drawing/2014/main" id="{F7BF9CE9-BFD8-44CC-8069-FC082DC7EE47}"/>
                </a:ext>
              </a:extLst>
            </p:cNvPr>
            <p:cNvSpPr/>
            <p:nvPr/>
          </p:nvSpPr>
          <p:spPr>
            <a:xfrm rot="16200000" flipV="1">
              <a:off x="1076542" y="-53652"/>
              <a:ext cx="409638" cy="771682"/>
            </a:xfrm>
            <a:prstGeom prst="downArrow">
              <a:avLst/>
            </a:prstGeom>
            <a:solidFill>
              <a:srgbClr val="EF41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371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ADAEF91-ED7A-4782-AA9B-0052FB0FE81D}"/>
              </a:ext>
            </a:extLst>
          </p:cNvPr>
          <p:cNvSpPr/>
          <p:nvPr/>
        </p:nvSpPr>
        <p:spPr>
          <a:xfrm>
            <a:off x="828002" y="4021264"/>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merc</a:t>
            </a:r>
            <a:r>
              <a:rPr lang="fr-FR" sz="3200" dirty="0">
                <a:solidFill>
                  <a:srgbClr val="1F4E79"/>
                </a:solidFill>
              </a:rPr>
              <a:t>i</a:t>
            </a:r>
            <a:endParaRPr lang="en-GB" sz="3000" dirty="0">
              <a:solidFill>
                <a:srgbClr val="1F4E79"/>
              </a:solidFill>
            </a:endParaRPr>
          </a:p>
        </p:txBody>
      </p:sp>
      <p:graphicFrame>
        <p:nvGraphicFramePr>
          <p:cNvPr id="9" name="Table 5">
            <a:extLst>
              <a:ext uri="{FF2B5EF4-FFF2-40B4-BE49-F238E27FC236}">
                <a16:creationId xmlns:a16="http://schemas.microsoft.com/office/drawing/2014/main" id="{68914A52-A9A5-47BF-ACBA-4194365D81E1}"/>
              </a:ext>
            </a:extLst>
          </p:cNvPr>
          <p:cNvGraphicFramePr>
            <a:graphicFrameLocks noGrp="1"/>
          </p:cNvGraphicFramePr>
          <p:nvPr/>
        </p:nvGraphicFramePr>
        <p:xfrm>
          <a:off x="221501" y="1163992"/>
          <a:ext cx="11688420" cy="5124544"/>
        </p:xfrm>
        <a:graphic>
          <a:graphicData uri="http://schemas.openxmlformats.org/drawingml/2006/table">
            <a:tbl>
              <a:tblPr firstRow="1" bandRow="1">
                <a:tableStyleId>{5C22544A-7EE6-4342-B048-85BDC9FD1C3A}</a:tableStyleId>
              </a:tblPr>
              <a:tblGrid>
                <a:gridCol w="3078290">
                  <a:extLst>
                    <a:ext uri="{9D8B030D-6E8A-4147-A177-3AD203B41FA5}">
                      <a16:colId xmlns:a16="http://schemas.microsoft.com/office/drawing/2014/main" val="3924754236"/>
                    </a:ext>
                  </a:extLst>
                </a:gridCol>
                <a:gridCol w="1371600">
                  <a:extLst>
                    <a:ext uri="{9D8B030D-6E8A-4147-A177-3AD203B41FA5}">
                      <a16:colId xmlns:a16="http://schemas.microsoft.com/office/drawing/2014/main" val="3298762387"/>
                    </a:ext>
                  </a:extLst>
                </a:gridCol>
                <a:gridCol w="1394320">
                  <a:extLst>
                    <a:ext uri="{9D8B030D-6E8A-4147-A177-3AD203B41FA5}">
                      <a16:colId xmlns:a16="http://schemas.microsoft.com/office/drawing/2014/main" val="3745721012"/>
                    </a:ext>
                  </a:extLst>
                </a:gridCol>
                <a:gridCol w="3098167">
                  <a:extLst>
                    <a:ext uri="{9D8B030D-6E8A-4147-A177-3AD203B41FA5}">
                      <a16:colId xmlns:a16="http://schemas.microsoft.com/office/drawing/2014/main" val="541223747"/>
                    </a:ext>
                  </a:extLst>
                </a:gridCol>
                <a:gridCol w="1371600">
                  <a:extLst>
                    <a:ext uri="{9D8B030D-6E8A-4147-A177-3AD203B41FA5}">
                      <a16:colId xmlns:a16="http://schemas.microsoft.com/office/drawing/2014/main" val="1413341244"/>
                    </a:ext>
                  </a:extLst>
                </a:gridCol>
                <a:gridCol w="1374443">
                  <a:extLst>
                    <a:ext uri="{9D8B030D-6E8A-4147-A177-3AD203B41FA5}">
                      <a16:colId xmlns:a16="http://schemas.microsoft.com/office/drawing/2014/main" val="593726737"/>
                    </a:ext>
                  </a:extLst>
                </a:gridCol>
              </a:tblGrid>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9476594"/>
                  </a:ext>
                </a:extLst>
              </a:tr>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3188841"/>
                  </a:ext>
                </a:extLst>
              </a:tr>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err="1">
                          <a:solidFill>
                            <a:srgbClr val="1F4E79"/>
                          </a:solidFill>
                        </a:rPr>
                        <a:t>thank</a:t>
                      </a:r>
                      <a:r>
                        <a:rPr lang="fr-FR" sz="3000" b="0" dirty="0">
                          <a:solidFill>
                            <a:srgbClr val="1F4E79"/>
                          </a:solidFill>
                        </a:rPr>
                        <a:t> </a:t>
                      </a:r>
                      <a:r>
                        <a:rPr lang="fr-FR" sz="3000" b="0" dirty="0" err="1">
                          <a:solidFill>
                            <a:srgbClr val="1F4E79"/>
                          </a:solidFill>
                        </a:rPr>
                        <a:t>you</a:t>
                      </a: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but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6173044"/>
                  </a:ext>
                </a:extLst>
              </a:tr>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92"/>
                  </a:ext>
                </a:extLst>
              </a:tr>
            </a:tbl>
          </a:graphicData>
        </a:graphic>
      </p:graphicFrame>
      <p:sp>
        <p:nvSpPr>
          <p:cNvPr id="46" name="Rectangle 45">
            <a:extLst>
              <a:ext uri="{FF2B5EF4-FFF2-40B4-BE49-F238E27FC236}">
                <a16:creationId xmlns:a16="http://schemas.microsoft.com/office/drawing/2014/main" id="{268BE5E6-79A3-4DF4-9A69-E408B6E3BA00}"/>
              </a:ext>
            </a:extLst>
          </p:cNvPr>
          <p:cNvSpPr/>
          <p:nvPr/>
        </p:nvSpPr>
        <p:spPr>
          <a:xfrm>
            <a:off x="898398" y="4034693"/>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merc</a:t>
            </a:r>
            <a:r>
              <a:rPr lang="fr-FR" sz="3200" b="1" dirty="0">
                <a:solidFill>
                  <a:schemeClr val="accent2"/>
                </a:solidFill>
              </a:rPr>
              <a:t>i</a:t>
            </a:r>
            <a:endParaRPr lang="en-GB" sz="3000" dirty="0"/>
          </a:p>
        </p:txBody>
      </p:sp>
      <p:sp>
        <p:nvSpPr>
          <p:cNvPr id="54" name="Rectangle 53">
            <a:extLst>
              <a:ext uri="{FF2B5EF4-FFF2-40B4-BE49-F238E27FC236}">
                <a16:creationId xmlns:a16="http://schemas.microsoft.com/office/drawing/2014/main" id="{E8EB6872-A2E0-4C9C-A339-23A828B42C63}"/>
              </a:ext>
            </a:extLst>
          </p:cNvPr>
          <p:cNvSpPr/>
          <p:nvPr/>
        </p:nvSpPr>
        <p:spPr>
          <a:xfrm>
            <a:off x="6879662" y="532970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tr</a:t>
            </a:r>
            <a:r>
              <a:rPr lang="fr-FR" sz="3200" dirty="0">
                <a:solidFill>
                  <a:srgbClr val="1F4E79"/>
                </a:solidFill>
              </a:rPr>
              <a:t>i</a:t>
            </a:r>
            <a:r>
              <a:rPr lang="fr-FR" sz="3000" dirty="0">
                <a:solidFill>
                  <a:srgbClr val="1F4E79"/>
                </a:solidFill>
              </a:rPr>
              <a:t>ste</a:t>
            </a:r>
            <a:endParaRPr lang="en-GB" sz="3000" dirty="0"/>
          </a:p>
        </p:txBody>
      </p:sp>
      <p:sp>
        <p:nvSpPr>
          <p:cNvPr id="53" name="Rectangle 52">
            <a:extLst>
              <a:ext uri="{FF2B5EF4-FFF2-40B4-BE49-F238E27FC236}">
                <a16:creationId xmlns:a16="http://schemas.microsoft.com/office/drawing/2014/main" id="{86F1BE78-54E7-41C0-934E-4BEFB429DC3D}"/>
              </a:ext>
            </a:extLst>
          </p:cNvPr>
          <p:cNvSpPr/>
          <p:nvPr/>
        </p:nvSpPr>
        <p:spPr>
          <a:xfrm>
            <a:off x="6809121" y="277061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dirty="0">
                <a:solidFill>
                  <a:srgbClr val="1F4E79"/>
                </a:solidFill>
              </a:rPr>
              <a:t>i</a:t>
            </a:r>
            <a:r>
              <a:rPr lang="fr-FR" sz="3000" dirty="0">
                <a:solidFill>
                  <a:srgbClr val="1F4E79"/>
                </a:solidFill>
              </a:rPr>
              <a:t>l</a:t>
            </a:r>
            <a:endParaRPr lang="en-GB" sz="3000" dirty="0"/>
          </a:p>
        </p:txBody>
      </p:sp>
      <p:sp>
        <p:nvSpPr>
          <p:cNvPr id="52" name="Rectangle 51">
            <a:extLst>
              <a:ext uri="{FF2B5EF4-FFF2-40B4-BE49-F238E27FC236}">
                <a16:creationId xmlns:a16="http://schemas.microsoft.com/office/drawing/2014/main" id="{4F2557B0-E757-440E-94AC-D278BBE0A711}"/>
              </a:ext>
            </a:extLst>
          </p:cNvPr>
          <p:cNvSpPr/>
          <p:nvPr/>
        </p:nvSpPr>
        <p:spPr>
          <a:xfrm>
            <a:off x="966463" y="5322207"/>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intell</a:t>
            </a:r>
            <a:r>
              <a:rPr lang="fr-FR" sz="3200" dirty="0">
                <a:solidFill>
                  <a:srgbClr val="1F4E79"/>
                </a:solidFill>
              </a:rPr>
              <a:t>i</a:t>
            </a:r>
            <a:r>
              <a:rPr lang="fr-FR" sz="3000" dirty="0">
                <a:solidFill>
                  <a:srgbClr val="1F4E79"/>
                </a:solidFill>
              </a:rPr>
              <a:t>gent</a:t>
            </a:r>
            <a:endParaRPr lang="en-GB" sz="3000" dirty="0"/>
          </a:p>
        </p:txBody>
      </p:sp>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4" descr="Face Angel Clip Art">
            <a:extLst>
              <a:ext uri="{FF2B5EF4-FFF2-40B4-BE49-F238E27FC236}">
                <a16:creationId xmlns:a16="http://schemas.microsoft.com/office/drawing/2014/main" id="{B08F3362-872F-4533-AED5-5C0A8C0A02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4285" y="1259031"/>
            <a:ext cx="1069856" cy="1225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d Devil Clip Art">
            <a:extLst>
              <a:ext uri="{FF2B5EF4-FFF2-40B4-BE49-F238E27FC236}">
                <a16:creationId xmlns:a16="http://schemas.microsoft.com/office/drawing/2014/main" id="{B9BE452A-B9A7-4D23-8CCF-206E0CC7F6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998" y="1323271"/>
            <a:ext cx="1211969" cy="9816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lag Of France Clip Art">
            <a:extLst>
              <a:ext uri="{FF2B5EF4-FFF2-40B4-BE49-F238E27FC236}">
                <a16:creationId xmlns:a16="http://schemas.microsoft.com/office/drawing/2014/main" id="{02DD01E1-FE65-4768-9ECE-BF9A7C901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346" y="2643930"/>
            <a:ext cx="1397930" cy="931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Light Bulb Clip Art">
            <a:extLst>
              <a:ext uri="{FF2B5EF4-FFF2-40B4-BE49-F238E27FC236}">
                <a16:creationId xmlns:a16="http://schemas.microsoft.com/office/drawing/2014/main" id="{96EE4EB6-8851-4C28-BF86-101564A987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4285" y="5024806"/>
            <a:ext cx="1211970" cy="1216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Sea Scene With Boat Clip Art">
            <a:extLst>
              <a:ext uri="{FF2B5EF4-FFF2-40B4-BE49-F238E27FC236}">
                <a16:creationId xmlns:a16="http://schemas.microsoft.com/office/drawing/2014/main" id="{CFDB393F-D3FA-4372-BA3F-E6D231DA08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88779" y="1193437"/>
            <a:ext cx="1211969" cy="12284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Building Clip Art">
            <a:extLst>
              <a:ext uri="{FF2B5EF4-FFF2-40B4-BE49-F238E27FC236}">
                <a16:creationId xmlns:a16="http://schemas.microsoft.com/office/drawing/2014/main" id="{CEF718D2-F53B-4085-B978-9BF80A61F4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6560" y="3749375"/>
            <a:ext cx="759502" cy="123678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hlinkClick r:id="" action="ppaction://noaction">
              <a:snd r:embed="rId9" name="mechant.wav"/>
            </a:hlinkClick>
            <a:extLst>
              <a:ext uri="{FF2B5EF4-FFF2-40B4-BE49-F238E27FC236}">
                <a16:creationId xmlns:a16="http://schemas.microsoft.com/office/drawing/2014/main" id="{EE5772C4-A8ED-4F8D-BD01-B3B7901B0895}"/>
              </a:ext>
            </a:extLst>
          </p:cNvPr>
          <p:cNvSpPr/>
          <p:nvPr/>
        </p:nvSpPr>
        <p:spPr>
          <a:xfrm>
            <a:off x="296753" y="1544985"/>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28" name="Rectangle 27">
            <a:hlinkClick r:id="" action="ppaction://noaction">
              <a:snd r:embed="rId10" name="anglais.wav"/>
            </a:hlinkClick>
            <a:extLst>
              <a:ext uri="{FF2B5EF4-FFF2-40B4-BE49-F238E27FC236}">
                <a16:creationId xmlns:a16="http://schemas.microsoft.com/office/drawing/2014/main" id="{36D9185D-D684-4603-B17C-A91C31C1C1A6}"/>
              </a:ext>
            </a:extLst>
          </p:cNvPr>
          <p:cNvSpPr/>
          <p:nvPr/>
        </p:nvSpPr>
        <p:spPr>
          <a:xfrm>
            <a:off x="300549" y="2795361"/>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29" name="Rectangle 28">
            <a:hlinkClick r:id="" action="ppaction://noaction">
              <a:snd r:embed="rId11" name="triste.wav"/>
            </a:hlinkClick>
            <a:extLst>
              <a:ext uri="{FF2B5EF4-FFF2-40B4-BE49-F238E27FC236}">
                <a16:creationId xmlns:a16="http://schemas.microsoft.com/office/drawing/2014/main" id="{8B38A18A-7B7F-4958-8AAA-ABA8E5CE045F}"/>
              </a:ext>
            </a:extLst>
          </p:cNvPr>
          <p:cNvSpPr/>
          <p:nvPr/>
        </p:nvSpPr>
        <p:spPr>
          <a:xfrm>
            <a:off x="6180822" y="5385994"/>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8</a:t>
            </a:r>
          </a:p>
        </p:txBody>
      </p:sp>
      <p:sp>
        <p:nvSpPr>
          <p:cNvPr id="30" name="Rectangle 29">
            <a:hlinkClick r:id="" action="ppaction://noaction">
              <a:snd r:embed="rId12" name="grand.wav"/>
            </a:hlinkClick>
            <a:extLst>
              <a:ext uri="{FF2B5EF4-FFF2-40B4-BE49-F238E27FC236}">
                <a16:creationId xmlns:a16="http://schemas.microsoft.com/office/drawing/2014/main" id="{201421BB-4CCA-4383-B5B2-8CB5104E3A8B}"/>
              </a:ext>
            </a:extLst>
          </p:cNvPr>
          <p:cNvSpPr/>
          <p:nvPr/>
        </p:nvSpPr>
        <p:spPr>
          <a:xfrm>
            <a:off x="6153707" y="4104626"/>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7</a:t>
            </a:r>
          </a:p>
        </p:txBody>
      </p:sp>
      <p:sp>
        <p:nvSpPr>
          <p:cNvPr id="31" name="Rectangle 30">
            <a:hlinkClick r:id="" action="ppaction://noaction">
              <a:snd r:embed="rId13" name="il.wav"/>
            </a:hlinkClick>
            <a:extLst>
              <a:ext uri="{FF2B5EF4-FFF2-40B4-BE49-F238E27FC236}">
                <a16:creationId xmlns:a16="http://schemas.microsoft.com/office/drawing/2014/main" id="{0F2A7D3E-B64B-4321-BF0C-3EC7008FE20A}"/>
              </a:ext>
            </a:extLst>
          </p:cNvPr>
          <p:cNvSpPr/>
          <p:nvPr/>
        </p:nvSpPr>
        <p:spPr>
          <a:xfrm>
            <a:off x="6171739" y="2816975"/>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32" name="Rectangle 31">
            <a:hlinkClick r:id="" action="ppaction://noaction">
              <a:snd r:embed="rId14" name="calme.wav"/>
            </a:hlinkClick>
            <a:extLst>
              <a:ext uri="{FF2B5EF4-FFF2-40B4-BE49-F238E27FC236}">
                <a16:creationId xmlns:a16="http://schemas.microsoft.com/office/drawing/2014/main" id="{4F8E2E81-CA77-4B29-A9A0-7A1E9A0A7E5F}"/>
              </a:ext>
            </a:extLst>
          </p:cNvPr>
          <p:cNvSpPr/>
          <p:nvPr/>
        </p:nvSpPr>
        <p:spPr>
          <a:xfrm>
            <a:off x="6180823" y="1544985"/>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33" name="Rectangle 32">
            <a:hlinkClick r:id="" action="ppaction://noaction">
              <a:snd r:embed="rId15" name="intelligent.wav"/>
            </a:hlinkClick>
            <a:extLst>
              <a:ext uri="{FF2B5EF4-FFF2-40B4-BE49-F238E27FC236}">
                <a16:creationId xmlns:a16="http://schemas.microsoft.com/office/drawing/2014/main" id="{A8CFE4DC-3F3F-441C-B7ED-6D2AEFD28151}"/>
              </a:ext>
            </a:extLst>
          </p:cNvPr>
          <p:cNvSpPr/>
          <p:nvPr/>
        </p:nvSpPr>
        <p:spPr>
          <a:xfrm>
            <a:off x="296753" y="5365110"/>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34" name="Rectangle 33">
            <a:hlinkClick r:id="" action="ppaction://noaction">
              <a:snd r:embed="rId16" name="merci.wav"/>
            </a:hlinkClick>
            <a:extLst>
              <a:ext uri="{FF2B5EF4-FFF2-40B4-BE49-F238E27FC236}">
                <a16:creationId xmlns:a16="http://schemas.microsoft.com/office/drawing/2014/main" id="{4D15A5AB-3282-4CED-805F-2E39D5AACAD8}"/>
              </a:ext>
            </a:extLst>
          </p:cNvPr>
          <p:cNvSpPr/>
          <p:nvPr/>
        </p:nvSpPr>
        <p:spPr>
          <a:xfrm>
            <a:off x="296753" y="4087701"/>
            <a:ext cx="561600"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35" name="Oval 34">
            <a:extLst>
              <a:ext uri="{FF2B5EF4-FFF2-40B4-BE49-F238E27FC236}">
                <a16:creationId xmlns:a16="http://schemas.microsoft.com/office/drawing/2014/main" id="{CFAD4AC5-35C7-4EA3-861A-A8762DAB438E}"/>
              </a:ext>
            </a:extLst>
          </p:cNvPr>
          <p:cNvSpPr/>
          <p:nvPr/>
        </p:nvSpPr>
        <p:spPr>
          <a:xfrm>
            <a:off x="4765156" y="1173558"/>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a:extLst>
              <a:ext uri="{FF2B5EF4-FFF2-40B4-BE49-F238E27FC236}">
                <a16:creationId xmlns:a16="http://schemas.microsoft.com/office/drawing/2014/main" id="{88ADAA79-4272-47BB-A7DD-96F8BD4A32A2}"/>
              </a:ext>
            </a:extLst>
          </p:cNvPr>
          <p:cNvSpPr/>
          <p:nvPr/>
        </p:nvSpPr>
        <p:spPr>
          <a:xfrm>
            <a:off x="3324313" y="3732302"/>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37">
            <a:extLst>
              <a:ext uri="{FF2B5EF4-FFF2-40B4-BE49-F238E27FC236}">
                <a16:creationId xmlns:a16="http://schemas.microsoft.com/office/drawing/2014/main" id="{A4C36D66-A3C9-46F3-820E-70CC6C56CF58}"/>
              </a:ext>
            </a:extLst>
          </p:cNvPr>
          <p:cNvSpPr/>
          <p:nvPr/>
        </p:nvSpPr>
        <p:spPr>
          <a:xfrm>
            <a:off x="3324313" y="5024806"/>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a:extLst>
              <a:ext uri="{FF2B5EF4-FFF2-40B4-BE49-F238E27FC236}">
                <a16:creationId xmlns:a16="http://schemas.microsoft.com/office/drawing/2014/main" id="{1890063F-A925-4785-AD0F-CCF3F405F480}"/>
              </a:ext>
            </a:extLst>
          </p:cNvPr>
          <p:cNvSpPr/>
          <p:nvPr/>
        </p:nvSpPr>
        <p:spPr>
          <a:xfrm>
            <a:off x="10593851" y="1166216"/>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39">
            <a:extLst>
              <a:ext uri="{FF2B5EF4-FFF2-40B4-BE49-F238E27FC236}">
                <a16:creationId xmlns:a16="http://schemas.microsoft.com/office/drawing/2014/main" id="{24416BB3-8413-4F19-8071-46B65AB08FF3}"/>
              </a:ext>
            </a:extLst>
          </p:cNvPr>
          <p:cNvSpPr/>
          <p:nvPr/>
        </p:nvSpPr>
        <p:spPr>
          <a:xfrm>
            <a:off x="9190267" y="2436679"/>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40">
            <a:extLst>
              <a:ext uri="{FF2B5EF4-FFF2-40B4-BE49-F238E27FC236}">
                <a16:creationId xmlns:a16="http://schemas.microsoft.com/office/drawing/2014/main" id="{FA768CCC-6089-4A98-8D11-9C36911625A3}"/>
              </a:ext>
            </a:extLst>
          </p:cNvPr>
          <p:cNvSpPr/>
          <p:nvPr/>
        </p:nvSpPr>
        <p:spPr>
          <a:xfrm>
            <a:off x="9190679" y="3732303"/>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a:extLst>
              <a:ext uri="{FF2B5EF4-FFF2-40B4-BE49-F238E27FC236}">
                <a16:creationId xmlns:a16="http://schemas.microsoft.com/office/drawing/2014/main" id="{C45E0EE4-4966-4477-A091-0966264CEB29}"/>
              </a:ext>
            </a:extLst>
          </p:cNvPr>
          <p:cNvSpPr/>
          <p:nvPr/>
        </p:nvSpPr>
        <p:spPr>
          <a:xfrm>
            <a:off x="10622906" y="5024674"/>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descr="Small House Clip Art">
            <a:extLst>
              <a:ext uri="{FF2B5EF4-FFF2-40B4-BE49-F238E27FC236}">
                <a16:creationId xmlns:a16="http://schemas.microsoft.com/office/drawing/2014/main" id="{84993787-12E5-4E54-B3DC-A2BB9A0F152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54510" y="4164119"/>
            <a:ext cx="680506" cy="7017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vere Thunder Storms Weather Symbol Clip Art">
            <a:extLst>
              <a:ext uri="{FF2B5EF4-FFF2-40B4-BE49-F238E27FC236}">
                <a16:creationId xmlns:a16="http://schemas.microsoft.com/office/drawing/2014/main" id="{1583F0A6-6A52-4E94-9F64-B9FB0EEA821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90267" y="1366520"/>
            <a:ext cx="1211969" cy="917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07435A-CCCC-4079-8681-AB36424DE28F}"/>
              </a:ext>
            </a:extLst>
          </p:cNvPr>
          <p:cNvSpPr/>
          <p:nvPr/>
        </p:nvSpPr>
        <p:spPr>
          <a:xfrm>
            <a:off x="966463" y="144354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méchant</a:t>
            </a:r>
            <a:endParaRPr lang="en-GB" sz="3000" dirty="0"/>
          </a:p>
        </p:txBody>
      </p:sp>
      <p:pic>
        <p:nvPicPr>
          <p:cNvPr id="43" name="Picture 4" descr="Baby Boy Sitting Clip Art">
            <a:extLst>
              <a:ext uri="{FF2B5EF4-FFF2-40B4-BE49-F238E27FC236}">
                <a16:creationId xmlns:a16="http://schemas.microsoft.com/office/drawing/2014/main" id="{9A9A3566-B88F-4E9C-B70F-62177C61528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94853" y="5140505"/>
            <a:ext cx="866352" cy="11070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ughing Smiley Clip Art">
            <a:extLst>
              <a:ext uri="{FF2B5EF4-FFF2-40B4-BE49-F238E27FC236}">
                <a16:creationId xmlns:a16="http://schemas.microsoft.com/office/drawing/2014/main" id="{C22BE654-6252-486B-9D4B-52835EAC996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05085" y="5056341"/>
            <a:ext cx="1052793" cy="1128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hy Girl Edit Face Clip Art">
            <a:extLst>
              <a:ext uri="{FF2B5EF4-FFF2-40B4-BE49-F238E27FC236}">
                <a16:creationId xmlns:a16="http://schemas.microsoft.com/office/drawing/2014/main" id="{2E0E8447-38C2-44E4-9779-24AFB997DB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88384" y="2600945"/>
            <a:ext cx="1536023" cy="106340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0EC9A440-5FB0-48E3-B80E-1301948EAC6E}"/>
              </a:ext>
            </a:extLst>
          </p:cNvPr>
          <p:cNvSpPr/>
          <p:nvPr/>
        </p:nvSpPr>
        <p:spPr>
          <a:xfrm>
            <a:off x="890918" y="2766255"/>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anglais</a:t>
            </a:r>
            <a:endParaRPr lang="en-GB" sz="3000" dirty="0"/>
          </a:p>
        </p:txBody>
      </p:sp>
      <p:sp>
        <p:nvSpPr>
          <p:cNvPr id="47" name="Rectangle 46">
            <a:extLst>
              <a:ext uri="{FF2B5EF4-FFF2-40B4-BE49-F238E27FC236}">
                <a16:creationId xmlns:a16="http://schemas.microsoft.com/office/drawing/2014/main" id="{C532D70A-30ED-4AB7-B896-99DFF9F8C110}"/>
              </a:ext>
            </a:extLst>
          </p:cNvPr>
          <p:cNvSpPr/>
          <p:nvPr/>
        </p:nvSpPr>
        <p:spPr>
          <a:xfrm>
            <a:off x="993272" y="532970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intell</a:t>
            </a:r>
            <a:r>
              <a:rPr lang="fr-FR" sz="3200" b="1" dirty="0">
                <a:solidFill>
                  <a:schemeClr val="accent2"/>
                </a:solidFill>
              </a:rPr>
              <a:t>i</a:t>
            </a:r>
            <a:r>
              <a:rPr lang="fr-FR" sz="3000" dirty="0">
                <a:solidFill>
                  <a:srgbClr val="1F4E79"/>
                </a:solidFill>
              </a:rPr>
              <a:t>gent</a:t>
            </a:r>
            <a:endParaRPr lang="en-GB" sz="3000" dirty="0"/>
          </a:p>
        </p:txBody>
      </p:sp>
      <p:sp>
        <p:nvSpPr>
          <p:cNvPr id="48" name="Rectangle 47">
            <a:extLst>
              <a:ext uri="{FF2B5EF4-FFF2-40B4-BE49-F238E27FC236}">
                <a16:creationId xmlns:a16="http://schemas.microsoft.com/office/drawing/2014/main" id="{D4FD2801-8CCD-42A2-B1A9-194781C8D0B8}"/>
              </a:ext>
            </a:extLst>
          </p:cNvPr>
          <p:cNvSpPr/>
          <p:nvPr/>
        </p:nvSpPr>
        <p:spPr>
          <a:xfrm>
            <a:off x="6809121" y="1431393"/>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calme</a:t>
            </a:r>
            <a:endParaRPr lang="en-GB" sz="3000" dirty="0"/>
          </a:p>
        </p:txBody>
      </p:sp>
      <p:sp>
        <p:nvSpPr>
          <p:cNvPr id="49" name="Rectangle 48">
            <a:extLst>
              <a:ext uri="{FF2B5EF4-FFF2-40B4-BE49-F238E27FC236}">
                <a16:creationId xmlns:a16="http://schemas.microsoft.com/office/drawing/2014/main" id="{10E2AB2F-F2C7-4531-8C4A-B9A77CB91EA5}"/>
              </a:ext>
            </a:extLst>
          </p:cNvPr>
          <p:cNvSpPr/>
          <p:nvPr/>
        </p:nvSpPr>
        <p:spPr>
          <a:xfrm>
            <a:off x="6740209" y="2769783"/>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chemeClr val="accent2"/>
                </a:solidFill>
              </a:rPr>
              <a:t>i</a:t>
            </a:r>
            <a:r>
              <a:rPr lang="fr-FR" sz="3000" dirty="0">
                <a:solidFill>
                  <a:srgbClr val="1F4E79"/>
                </a:solidFill>
              </a:rPr>
              <a:t>l</a:t>
            </a:r>
            <a:endParaRPr lang="en-GB" sz="3000" dirty="0"/>
          </a:p>
        </p:txBody>
      </p:sp>
      <p:sp>
        <p:nvSpPr>
          <p:cNvPr id="50" name="Rectangle 49">
            <a:extLst>
              <a:ext uri="{FF2B5EF4-FFF2-40B4-BE49-F238E27FC236}">
                <a16:creationId xmlns:a16="http://schemas.microsoft.com/office/drawing/2014/main" id="{38928CA7-724D-4780-8AEC-80416B59EB63}"/>
              </a:ext>
            </a:extLst>
          </p:cNvPr>
          <p:cNvSpPr/>
          <p:nvPr/>
        </p:nvSpPr>
        <p:spPr>
          <a:xfrm>
            <a:off x="6700001" y="4004902"/>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grand</a:t>
            </a:r>
            <a:endParaRPr lang="en-GB" sz="3000" dirty="0"/>
          </a:p>
        </p:txBody>
      </p:sp>
      <p:sp>
        <p:nvSpPr>
          <p:cNvPr id="51" name="Rectangle 50">
            <a:extLst>
              <a:ext uri="{FF2B5EF4-FFF2-40B4-BE49-F238E27FC236}">
                <a16:creationId xmlns:a16="http://schemas.microsoft.com/office/drawing/2014/main" id="{E06DF5A3-AC89-4F8A-A59B-34EBF9B9BD7B}"/>
              </a:ext>
            </a:extLst>
          </p:cNvPr>
          <p:cNvSpPr/>
          <p:nvPr/>
        </p:nvSpPr>
        <p:spPr>
          <a:xfrm>
            <a:off x="6811042" y="5331144"/>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tr</a:t>
            </a:r>
            <a:r>
              <a:rPr lang="fr-FR" sz="3200" b="1" dirty="0">
                <a:solidFill>
                  <a:schemeClr val="accent2"/>
                </a:solidFill>
              </a:rPr>
              <a:t>i</a:t>
            </a:r>
            <a:r>
              <a:rPr lang="fr-FR" sz="3000" dirty="0">
                <a:solidFill>
                  <a:srgbClr val="1F4E79"/>
                </a:solidFill>
              </a:rPr>
              <a:t>ste</a:t>
            </a:r>
            <a:endParaRPr lang="en-GB" sz="3000" dirty="0"/>
          </a:p>
        </p:txBody>
      </p:sp>
      <p:pic>
        <p:nvPicPr>
          <p:cNvPr id="3082" name="Picture 10" descr="Crying Smiley Clip Art">
            <a:extLst>
              <a:ext uri="{FF2B5EF4-FFF2-40B4-BE49-F238E27FC236}">
                <a16:creationId xmlns:a16="http://schemas.microsoft.com/office/drawing/2014/main" id="{15A781B7-0D88-4689-AC70-C9403650777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835773" y="5258608"/>
            <a:ext cx="866352" cy="8663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iling Dark Hair Boy Png Clip Art Black - Clip Art Library">
            <a:extLst>
              <a:ext uri="{FF2B5EF4-FFF2-40B4-BE49-F238E27FC236}">
                <a16:creationId xmlns:a16="http://schemas.microsoft.com/office/drawing/2014/main" id="{5BF74372-D1AA-44A7-AE34-C914DAE2778A}"/>
              </a:ext>
            </a:extLst>
          </p:cNvPr>
          <p:cNvPicPr>
            <a:picLocks noChangeAspect="1" noChangeArrowheads="1"/>
          </p:cNvPicPr>
          <p:nvPr/>
        </p:nvPicPr>
        <p:blipFill>
          <a:blip r:embed="rId2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21355" y="2561776"/>
            <a:ext cx="146548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red cross on a white background&#10;&#10;Description automatically generated with medium confidence">
            <a:extLst>
              <a:ext uri="{FF2B5EF4-FFF2-40B4-BE49-F238E27FC236}">
                <a16:creationId xmlns:a16="http://schemas.microsoft.com/office/drawing/2014/main" id="{3A80F55B-63CA-43AC-BBE7-6FC519A3AE0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23608" y="2704646"/>
            <a:ext cx="1301521" cy="868358"/>
          </a:xfrm>
          <a:prstGeom prst="rect">
            <a:avLst/>
          </a:prstGeom>
          <a:ln w="9525">
            <a:solidFill>
              <a:srgbClr val="3D3C3C"/>
            </a:solidFill>
          </a:ln>
        </p:spPr>
      </p:pic>
      <p:sp>
        <p:nvSpPr>
          <p:cNvPr id="36" name="Oval 35">
            <a:extLst>
              <a:ext uri="{FF2B5EF4-FFF2-40B4-BE49-F238E27FC236}">
                <a16:creationId xmlns:a16="http://schemas.microsoft.com/office/drawing/2014/main" id="{C1FC8D98-A012-4C97-BB26-BD34D4A97859}"/>
              </a:ext>
            </a:extLst>
          </p:cNvPr>
          <p:cNvSpPr/>
          <p:nvPr/>
        </p:nvSpPr>
        <p:spPr>
          <a:xfrm>
            <a:off x="4691880" y="2470183"/>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21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54" grpId="0" animBg="1"/>
      <p:bldP spid="53" grpId="0" animBg="1"/>
      <p:bldP spid="35" grpId="0" animBg="1"/>
      <p:bldP spid="37" grpId="0" animBg="1"/>
      <p:bldP spid="38" grpId="0" animBg="1"/>
      <p:bldP spid="39" grpId="0" animBg="1"/>
      <p:bldP spid="40" grpId="0" animBg="1"/>
      <p:bldP spid="41" grpId="0" animBg="1"/>
      <p:bldP spid="42" grpId="0" animBg="1"/>
      <p:bldP spid="2" grpId="0" animBg="1"/>
      <p:bldP spid="45" grpId="0" animBg="1"/>
      <p:bldP spid="47" grpId="0" animBg="1"/>
      <p:bldP spid="48" grpId="0" animBg="1"/>
      <p:bldP spid="49" grpId="0" animBg="1"/>
      <p:bldP spid="51"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‘He is’ and ‘she 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B982201-9090-4406-AD60-FFF60BB4BC81}"/>
              </a:ext>
            </a:extLst>
          </p:cNvPr>
          <p:cNvSpPr txBox="1"/>
          <p:nvPr/>
        </p:nvSpPr>
        <p:spPr>
          <a:xfrm>
            <a:off x="201368" y="1341083"/>
            <a:ext cx="11990632" cy="1200329"/>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rPr>
              <a:t>As you know,</a:t>
            </a:r>
            <a:r>
              <a:rPr kumimoji="0" lang="en-GB" sz="2400" b="0" i="0" u="none" strike="noStrike" kern="1200" cap="none" spc="0" normalizeH="0" noProof="0" dirty="0">
                <a:ln>
                  <a:noFill/>
                </a:ln>
                <a:solidFill>
                  <a:srgbClr val="0055A4"/>
                </a:solidFill>
                <a:effectLst/>
                <a:uLnTx/>
                <a:uFillTx/>
                <a:latin typeface="Century Gothic" panose="020B0502020202020204" pitchFamily="34" charset="0"/>
              </a:rPr>
              <a:t> </a:t>
            </a:r>
            <a:r>
              <a:rPr kumimoji="0" lang="en-GB" sz="2400" b="1" i="1" u="none" strike="noStrike" kern="1200" cap="none" spc="0" normalizeH="0" baseline="0" noProof="0" dirty="0">
                <a:ln>
                  <a:noFill/>
                </a:ln>
                <a:solidFill>
                  <a:srgbClr val="0055A4"/>
                </a:solidFill>
                <a:effectLst/>
                <a:uLnTx/>
                <a:uFillTx/>
                <a:latin typeface="Century Gothic" panose="020B0502020202020204" pitchFamily="34" charset="0"/>
              </a:rPr>
              <a:t>je </a:t>
            </a:r>
            <a:r>
              <a:rPr kumimoji="0" lang="en-GB" sz="2400" b="1" i="1" u="none" strike="noStrike" kern="1200" cap="none" spc="0" normalizeH="0" baseline="0" noProof="0" dirty="0" err="1">
                <a:ln>
                  <a:noFill/>
                </a:ln>
                <a:solidFill>
                  <a:srgbClr val="0055A4"/>
                </a:solidFill>
                <a:effectLst/>
                <a:uLnTx/>
                <a:uFillTx/>
                <a:latin typeface="Century Gothic" panose="020B0502020202020204" pitchFamily="34" charset="0"/>
              </a:rPr>
              <a:t>suis</a:t>
            </a:r>
            <a:r>
              <a:rPr kumimoji="0" lang="en-GB" sz="2400" b="1" i="1" u="none" strike="noStrike" kern="1200" cap="none" spc="0" normalizeH="0" baseline="0" noProof="0" dirty="0">
                <a:ln>
                  <a:noFill/>
                </a:ln>
                <a:solidFill>
                  <a:srgbClr val="0055A4"/>
                </a:solidFill>
                <a:effectLst/>
                <a:uLnTx/>
                <a:uFillTx/>
                <a:latin typeface="Century Gothic" panose="020B0502020202020204" pitchFamily="34" charset="0"/>
              </a:rPr>
              <a:t> </a:t>
            </a:r>
            <a:r>
              <a:rPr lang="en-GB" sz="2400" dirty="0">
                <a:solidFill>
                  <a:srgbClr val="0055A4"/>
                </a:solidFill>
                <a:latin typeface="Century Gothic" panose="020B0502020202020204" pitchFamily="34" charset="0"/>
              </a:rPr>
              <a:t>(</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rPr>
              <a:t>I am)</a:t>
            </a:r>
            <a:r>
              <a:rPr kumimoji="0" lang="en-GB" sz="2400" b="0" i="0" u="none" strike="noStrike" kern="1200" cap="none" spc="0" normalizeH="0" noProof="0" dirty="0">
                <a:ln>
                  <a:noFill/>
                </a:ln>
                <a:solidFill>
                  <a:srgbClr val="0055A4"/>
                </a:solidFill>
                <a:effectLst/>
                <a:uLnTx/>
                <a:uFillTx/>
                <a:latin typeface="Century Gothic" panose="020B0502020202020204" pitchFamily="34" charset="0"/>
              </a:rPr>
              <a:t> and </a:t>
            </a:r>
            <a:r>
              <a:rPr kumimoji="0" lang="en-GB" sz="2400" b="1" i="1" u="none" strike="noStrike" kern="1200" cap="none" spc="0" normalizeH="0" noProof="0" dirty="0" err="1">
                <a:ln>
                  <a:noFill/>
                </a:ln>
                <a:solidFill>
                  <a:srgbClr val="0055A4"/>
                </a:solidFill>
                <a:effectLst/>
                <a:uLnTx/>
                <a:uFillTx/>
                <a:latin typeface="Century Gothic" panose="020B0502020202020204" pitchFamily="34" charset="0"/>
              </a:rPr>
              <a:t>tu</a:t>
            </a:r>
            <a:r>
              <a:rPr kumimoji="0" lang="en-GB" sz="2400" b="1" i="1" u="none" strike="noStrike" kern="1200" cap="none" spc="0" normalizeH="0" noProof="0" dirty="0">
                <a:ln>
                  <a:noFill/>
                </a:ln>
                <a:solidFill>
                  <a:srgbClr val="0055A4"/>
                </a:solidFill>
                <a:effectLst/>
                <a:uLnTx/>
                <a:uFillTx/>
                <a:latin typeface="Century Gothic" panose="020B0502020202020204" pitchFamily="34" charset="0"/>
              </a:rPr>
              <a:t> es </a:t>
            </a:r>
            <a:r>
              <a:rPr kumimoji="0" lang="en-GB" sz="2400" u="none" strike="noStrike" kern="1200" cap="none" spc="0" normalizeH="0" noProof="0" dirty="0">
                <a:ln>
                  <a:noFill/>
                </a:ln>
                <a:solidFill>
                  <a:srgbClr val="0055A4"/>
                </a:solidFill>
                <a:effectLst/>
                <a:uLnTx/>
                <a:uFillTx/>
                <a:latin typeface="Century Gothic" panose="020B0502020202020204" pitchFamily="34" charset="0"/>
              </a:rPr>
              <a:t>(you are) </a:t>
            </a:r>
            <a:r>
              <a:rPr lang="en-GB" sz="2400" dirty="0">
                <a:solidFill>
                  <a:srgbClr val="0055A4"/>
                </a:solidFill>
                <a:latin typeface="Century Gothic" panose="020B0502020202020204" pitchFamily="34" charset="0"/>
              </a:rPr>
              <a:t>are parts of the verb </a:t>
            </a:r>
            <a:r>
              <a:rPr lang="en-GB" sz="2400" b="1" i="1" dirty="0" err="1">
                <a:solidFill>
                  <a:srgbClr val="0055A4"/>
                </a:solidFill>
                <a:latin typeface="Century Gothic" panose="020B0502020202020204" pitchFamily="34" charset="0"/>
              </a:rPr>
              <a:t>être</a:t>
            </a:r>
            <a:r>
              <a:rPr lang="en-GB" sz="2400" dirty="0">
                <a:solidFill>
                  <a:srgbClr val="0055A4"/>
                </a:solidFill>
                <a:latin typeface="Century Gothic" panose="020B0502020202020204" pitchFamily="34" charset="0"/>
              </a:rPr>
              <a:t> (to be).</a:t>
            </a:r>
          </a:p>
          <a:p>
            <a:pPr lvl="0">
              <a:defRPr/>
            </a:pPr>
            <a:r>
              <a:rPr lang="en-GB" sz="2400" dirty="0">
                <a:solidFill>
                  <a:srgbClr val="0055A4"/>
                </a:solidFill>
                <a:latin typeface="Century Gothic" panose="020B0502020202020204" pitchFamily="34" charset="0"/>
              </a:rPr>
              <a:t> </a:t>
            </a:r>
            <a:endPar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ndParaRPr>
          </a:p>
          <a:p>
            <a:pPr>
              <a:defRPr/>
            </a:pPr>
            <a:r>
              <a:rPr lang="en-GB" sz="2400" dirty="0">
                <a:solidFill>
                  <a:srgbClr val="0055A4"/>
                </a:solidFill>
                <a:latin typeface="Century Gothic" panose="020B0502020202020204" pitchFamily="34" charset="0"/>
              </a:rPr>
              <a:t>To say </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rPr>
              <a:t>‘he is’, use </a:t>
            </a:r>
            <a:r>
              <a:rPr kumimoji="0" lang="en-GB" sz="2400" b="1" i="1" u="none" strike="noStrike" kern="1200" cap="none" spc="0" normalizeH="0" baseline="0" noProof="0" dirty="0" err="1">
                <a:ln>
                  <a:noFill/>
                </a:ln>
                <a:solidFill>
                  <a:srgbClr val="0055A4"/>
                </a:solidFill>
                <a:effectLst/>
                <a:uLnTx/>
                <a:uFillTx/>
                <a:latin typeface="Century Gothic" panose="020B0502020202020204" pitchFamily="34" charset="0"/>
              </a:rPr>
              <a:t>il</a:t>
            </a:r>
            <a:r>
              <a:rPr kumimoji="0" lang="en-GB" sz="2400" b="1" i="1" u="none" strike="noStrike" kern="1200" cap="none" spc="0" normalizeH="0" baseline="0" noProof="0" dirty="0">
                <a:ln>
                  <a:noFill/>
                </a:ln>
                <a:solidFill>
                  <a:srgbClr val="0055A4"/>
                </a:solidFill>
                <a:effectLst/>
                <a:uLnTx/>
                <a:uFillTx/>
                <a:latin typeface="Century Gothic" panose="020B0502020202020204" pitchFamily="34" charset="0"/>
              </a:rPr>
              <a:t> est</a:t>
            </a:r>
            <a:r>
              <a:rPr kumimoji="0" lang="en-GB" sz="2400" b="0" i="1" u="none" strike="noStrike" kern="1200" cap="none" spc="0" normalizeH="0" baseline="0" noProof="0" dirty="0">
                <a:ln>
                  <a:noFill/>
                </a:ln>
                <a:solidFill>
                  <a:srgbClr val="0055A4"/>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rPr>
              <a:t>To say ‘she is’, use </a:t>
            </a:r>
            <a:r>
              <a:rPr kumimoji="0" lang="en-GB" sz="2400" b="1" i="1" u="none" strike="noStrike" kern="1200" cap="none" spc="0" normalizeH="0" baseline="0" noProof="0" dirty="0" err="1">
                <a:ln>
                  <a:noFill/>
                </a:ln>
                <a:solidFill>
                  <a:srgbClr val="0055A4"/>
                </a:solidFill>
                <a:effectLst/>
                <a:uLnTx/>
                <a:uFillTx/>
                <a:latin typeface="Century Gothic" panose="020B0502020202020204" pitchFamily="34" charset="0"/>
              </a:rPr>
              <a:t>elle</a:t>
            </a:r>
            <a:r>
              <a:rPr kumimoji="0" lang="en-GB" sz="2400" b="1" i="1" u="none" strike="noStrike" kern="1200" cap="none" spc="0" normalizeH="0" baseline="0" noProof="0" dirty="0">
                <a:ln>
                  <a:noFill/>
                </a:ln>
                <a:solidFill>
                  <a:srgbClr val="0055A4"/>
                </a:solidFill>
                <a:effectLst/>
                <a:uLnTx/>
                <a:uFillTx/>
                <a:latin typeface="Century Gothic" panose="020B0502020202020204" pitchFamily="34" charset="0"/>
              </a:rPr>
              <a:t> est</a:t>
            </a:r>
            <a:r>
              <a:rPr kumimoji="0" lang="en-GB" sz="2400" b="0" i="1" u="none" strike="noStrike" kern="1200" cap="none" spc="0" normalizeH="0" baseline="0" noProof="0" dirty="0">
                <a:ln>
                  <a:noFill/>
                </a:ln>
                <a:solidFill>
                  <a:srgbClr val="0055A4"/>
                </a:solidFill>
                <a:effectLst/>
                <a:uLnTx/>
                <a:uFillTx/>
                <a:latin typeface="Century Gothic" panose="020B0502020202020204" pitchFamily="34" charset="0"/>
              </a:rPr>
              <a:t>. </a:t>
            </a:r>
          </a:p>
        </p:txBody>
      </p:sp>
      <p:sp>
        <p:nvSpPr>
          <p:cNvPr id="11" name="Rectangle 10">
            <a:extLst>
              <a:ext uri="{FF2B5EF4-FFF2-40B4-BE49-F238E27FC236}">
                <a16:creationId xmlns:a16="http://schemas.microsoft.com/office/drawing/2014/main" id="{8A5AE2BF-D43B-4931-ADB8-9857BA0D8BEE}"/>
              </a:ext>
            </a:extLst>
          </p:cNvPr>
          <p:cNvSpPr/>
          <p:nvPr/>
        </p:nvSpPr>
        <p:spPr>
          <a:xfrm>
            <a:off x="242906" y="2853299"/>
            <a:ext cx="1467068"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Je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suis</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CFBBDC3-9467-4719-A33C-84ABAB836924}"/>
              </a:ext>
            </a:extLst>
          </p:cNvPr>
          <p:cNvSpPr txBox="1"/>
          <p:nvPr/>
        </p:nvSpPr>
        <p:spPr>
          <a:xfrm>
            <a:off x="201368" y="405901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Je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suis</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malade</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A7EFD6A6-80F5-415F-9EDF-F9C30B301141}"/>
              </a:ext>
            </a:extLst>
          </p:cNvPr>
          <p:cNvSpPr txBox="1"/>
          <p:nvPr/>
        </p:nvSpPr>
        <p:spPr>
          <a:xfrm>
            <a:off x="4373608" y="4931520"/>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He is unwell.</a:t>
            </a:r>
          </a:p>
        </p:txBody>
      </p:sp>
      <p:sp>
        <p:nvSpPr>
          <p:cNvPr id="14" name="TextBox 13">
            <a:extLst>
              <a:ext uri="{FF2B5EF4-FFF2-40B4-BE49-F238E27FC236}">
                <a16:creationId xmlns:a16="http://schemas.microsoft.com/office/drawing/2014/main" id="{FC17DC9D-C19B-4412-ADB4-3DFD95A8B687}"/>
              </a:ext>
            </a:extLst>
          </p:cNvPr>
          <p:cNvSpPr txBox="1"/>
          <p:nvPr/>
        </p:nvSpPr>
        <p:spPr>
          <a:xfrm>
            <a:off x="4339711" y="4074813"/>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Il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est</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malade</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64EBEABE-2EF5-4878-8F42-41336341F416}"/>
              </a:ext>
            </a:extLst>
          </p:cNvPr>
          <p:cNvSpPr txBox="1"/>
          <p:nvPr/>
        </p:nvSpPr>
        <p:spPr>
          <a:xfrm>
            <a:off x="273206" y="4931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 am unwell.</a:t>
            </a:r>
          </a:p>
        </p:txBody>
      </p:sp>
      <p:sp>
        <p:nvSpPr>
          <p:cNvPr id="16" name="TextBox 15">
            <a:extLst>
              <a:ext uri="{FF2B5EF4-FFF2-40B4-BE49-F238E27FC236}">
                <a16:creationId xmlns:a16="http://schemas.microsoft.com/office/drawing/2014/main" id="{0BC53A85-EF32-4504-936A-5E69F0154C17}"/>
              </a:ext>
            </a:extLst>
          </p:cNvPr>
          <p:cNvSpPr txBox="1"/>
          <p:nvPr/>
        </p:nvSpPr>
        <p:spPr>
          <a:xfrm>
            <a:off x="7907422" y="406485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Elle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est</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malad</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e.</a:t>
            </a:r>
          </a:p>
        </p:txBody>
      </p:sp>
      <p:sp>
        <p:nvSpPr>
          <p:cNvPr id="17" name="TextBox 16">
            <a:extLst>
              <a:ext uri="{FF2B5EF4-FFF2-40B4-BE49-F238E27FC236}">
                <a16:creationId xmlns:a16="http://schemas.microsoft.com/office/drawing/2014/main" id="{938CE73A-536D-45FA-A91F-4BDD35559DA1}"/>
              </a:ext>
            </a:extLst>
          </p:cNvPr>
          <p:cNvSpPr txBox="1"/>
          <p:nvPr/>
        </p:nvSpPr>
        <p:spPr>
          <a:xfrm>
            <a:off x="7907422" y="4931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She is unwell.</a:t>
            </a:r>
          </a:p>
        </p:txBody>
      </p:sp>
      <p:sp>
        <p:nvSpPr>
          <p:cNvPr id="18" name="Rectangle 17">
            <a:extLst>
              <a:ext uri="{FF2B5EF4-FFF2-40B4-BE49-F238E27FC236}">
                <a16:creationId xmlns:a16="http://schemas.microsoft.com/office/drawing/2014/main" id="{8246488D-B5A6-4A13-AC23-8B39D1CFF3A8}"/>
              </a:ext>
            </a:extLst>
          </p:cNvPr>
          <p:cNvSpPr/>
          <p:nvPr/>
        </p:nvSpPr>
        <p:spPr>
          <a:xfrm>
            <a:off x="4285336" y="2853299"/>
            <a:ext cx="1080745"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Il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est</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C37F842A-074C-4C1E-BF99-E8545D9BBCA1}"/>
              </a:ext>
            </a:extLst>
          </p:cNvPr>
          <p:cNvSpPr/>
          <p:nvPr/>
        </p:nvSpPr>
        <p:spPr>
          <a:xfrm>
            <a:off x="7907422" y="2856503"/>
            <a:ext cx="1539204" cy="58477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Elle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est</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pic>
        <p:nvPicPr>
          <p:cNvPr id="20" name="Picture 2" descr="C:\Users\wdj\Google Drive\Primary\Y5 SoW\From Tracy\Pronouns\i.png">
            <a:extLst>
              <a:ext uri="{FF2B5EF4-FFF2-40B4-BE49-F238E27FC236}">
                <a16:creationId xmlns:a16="http://schemas.microsoft.com/office/drawing/2014/main" id="{E35FE448-DFD3-4E0C-B1A0-97A780FFE7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2830" y="2853299"/>
            <a:ext cx="497338" cy="116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75FDE973-8B3C-4CA0-9734-58A293B726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534" y="2757909"/>
            <a:ext cx="1700923" cy="125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she.png">
            <a:extLst>
              <a:ext uri="{FF2B5EF4-FFF2-40B4-BE49-F238E27FC236}">
                <a16:creationId xmlns:a16="http://schemas.microsoft.com/office/drawing/2014/main" id="{51A5B98E-A3C1-4E4F-A8AE-E89EE7CEC4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0" y="2695710"/>
            <a:ext cx="1700924" cy="129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B5F2FF-D1EA-4DC0-945B-250DA2FCEF78}"/>
              </a:ext>
            </a:extLst>
          </p:cNvPr>
          <p:cNvSpPr txBox="1"/>
          <p:nvPr/>
        </p:nvSpPr>
        <p:spPr>
          <a:xfrm>
            <a:off x="273206" y="5700547"/>
            <a:ext cx="11480430" cy="461665"/>
          </a:xfrm>
          <a:prstGeom prst="rect">
            <a:avLst/>
          </a:prstGeom>
          <a:noFill/>
        </p:spPr>
        <p:txBody>
          <a:bodyPr wrap="square" rtlCol="0">
            <a:spAutoFit/>
          </a:bodyPr>
          <a:lstStyle/>
          <a:p>
            <a:r>
              <a:rPr lang="en-GB" sz="2400" b="1" i="1" dirty="0">
                <a:solidFill>
                  <a:srgbClr val="0055A4"/>
                </a:solidFill>
                <a:latin typeface="Century Gothic" panose="020B0502020202020204" pitchFamily="34" charset="0"/>
              </a:rPr>
              <a:t>Il </a:t>
            </a:r>
            <a:r>
              <a:rPr lang="en-GB" sz="2400" b="1" i="1" dirty="0" err="1">
                <a:solidFill>
                  <a:srgbClr val="0055A4"/>
                </a:solidFill>
                <a:latin typeface="Century Gothic" panose="020B0502020202020204" pitchFamily="34" charset="0"/>
              </a:rPr>
              <a:t>est</a:t>
            </a:r>
            <a:r>
              <a:rPr lang="en-GB" sz="2400" b="1"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 and </a:t>
            </a:r>
            <a:r>
              <a:rPr lang="en-GB" sz="2400" b="1" i="1" dirty="0" err="1">
                <a:solidFill>
                  <a:srgbClr val="0055A4"/>
                </a:solidFill>
                <a:latin typeface="Century Gothic" panose="020B0502020202020204" pitchFamily="34" charset="0"/>
              </a:rPr>
              <a:t>elle</a:t>
            </a:r>
            <a:r>
              <a:rPr lang="en-GB" sz="2400" b="1" i="1" dirty="0">
                <a:solidFill>
                  <a:srgbClr val="0055A4"/>
                </a:solidFill>
                <a:latin typeface="Century Gothic" panose="020B0502020202020204" pitchFamily="34" charset="0"/>
              </a:rPr>
              <a:t> </a:t>
            </a:r>
            <a:r>
              <a:rPr lang="en-GB" sz="2400" b="1" i="1" dirty="0" err="1">
                <a:solidFill>
                  <a:srgbClr val="0055A4"/>
                </a:solidFill>
                <a:latin typeface="Century Gothic" panose="020B0502020202020204" pitchFamily="34" charset="0"/>
              </a:rPr>
              <a:t>est</a:t>
            </a:r>
            <a:r>
              <a:rPr lang="en-GB" sz="2400" b="1"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are the </a:t>
            </a:r>
            <a:r>
              <a:rPr lang="en-GB" sz="2400" b="1" dirty="0">
                <a:solidFill>
                  <a:srgbClr val="0055A4"/>
                </a:solidFill>
                <a:latin typeface="Century Gothic" panose="020B0502020202020204" pitchFamily="34" charset="0"/>
              </a:rPr>
              <a:t>third person singular </a:t>
            </a:r>
            <a:r>
              <a:rPr lang="en-GB" sz="2400" dirty="0">
                <a:solidFill>
                  <a:srgbClr val="0055A4"/>
                </a:solidFill>
                <a:latin typeface="Century Gothic" panose="020B0502020202020204" pitchFamily="34" charset="0"/>
              </a:rPr>
              <a:t>form of the verb </a:t>
            </a:r>
            <a:r>
              <a:rPr lang="en-GB" sz="2400" b="1" i="1" dirty="0" err="1">
                <a:solidFill>
                  <a:srgbClr val="0055A4"/>
                </a:solidFill>
                <a:latin typeface="Century Gothic" panose="020B0502020202020204" pitchFamily="34" charset="0"/>
              </a:rPr>
              <a:t>être</a:t>
            </a:r>
            <a:r>
              <a:rPr lang="en-GB" sz="2400" dirty="0">
                <a:solidFill>
                  <a:srgbClr val="0055A4"/>
                </a:solidFill>
                <a:latin typeface="Century Gothic" panose="020B0502020202020204" pitchFamily="34" charset="0"/>
              </a:rPr>
              <a:t> (to be). </a:t>
            </a:r>
            <a:endParaRPr lang="en-GB" sz="2400" i="1" dirty="0">
              <a:solidFill>
                <a:srgbClr val="0055A4"/>
              </a:solidFill>
              <a:latin typeface="Century Gothic" panose="020B0502020202020204" pitchFamily="34" charset="0"/>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0"/>
                                  </p:iterate>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type="lt">
                                    <p:tmAbs val="0"/>
                                  </p:iterate>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92">
            <a:extLst>
              <a:ext uri="{FF2B5EF4-FFF2-40B4-BE49-F238E27FC236}">
                <a16:creationId xmlns:a16="http://schemas.microsoft.com/office/drawing/2014/main" id="{FD4E48DB-CD78-4814-BE5D-EE92BD2DB7DA}"/>
              </a:ext>
            </a:extLst>
          </p:cNvPr>
          <p:cNvGraphicFramePr>
            <a:graphicFrameLocks noGrp="1"/>
          </p:cNvGraphicFramePr>
          <p:nvPr>
            <p:extLst>
              <p:ext uri="{D42A27DB-BD31-4B8C-83A1-F6EECF244321}">
                <p14:modId xmlns:p14="http://schemas.microsoft.com/office/powerpoint/2010/main" val="836819682"/>
              </p:ext>
            </p:extLst>
          </p:nvPr>
        </p:nvGraphicFramePr>
        <p:xfrm>
          <a:off x="3679388" y="2854285"/>
          <a:ext cx="1762172" cy="2739396"/>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bl>
          </a:graphicData>
        </a:graphic>
      </p:graphicFrame>
      <p:graphicFrame>
        <p:nvGraphicFramePr>
          <p:cNvPr id="82" name="Table 92">
            <a:extLst>
              <a:ext uri="{FF2B5EF4-FFF2-40B4-BE49-F238E27FC236}">
                <a16:creationId xmlns:a16="http://schemas.microsoft.com/office/drawing/2014/main" id="{0BE08A79-8CDE-4E35-B379-AF8AE89F89CE}"/>
              </a:ext>
            </a:extLst>
          </p:cNvPr>
          <p:cNvGraphicFramePr>
            <a:graphicFrameLocks noGrp="1"/>
          </p:cNvGraphicFramePr>
          <p:nvPr>
            <p:extLst>
              <p:ext uri="{D42A27DB-BD31-4B8C-83A1-F6EECF244321}">
                <p14:modId xmlns:p14="http://schemas.microsoft.com/office/powerpoint/2010/main" val="4192131089"/>
              </p:ext>
            </p:extLst>
          </p:nvPr>
        </p:nvGraphicFramePr>
        <p:xfrm>
          <a:off x="7497814" y="2850792"/>
          <a:ext cx="1762172" cy="2739396"/>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bl>
          </a:graphicData>
        </a:graphic>
      </p:graphicFrame>
      <p:graphicFrame>
        <p:nvGraphicFramePr>
          <p:cNvPr id="90" name="Table 92">
            <a:extLst>
              <a:ext uri="{FF2B5EF4-FFF2-40B4-BE49-F238E27FC236}">
                <a16:creationId xmlns:a16="http://schemas.microsoft.com/office/drawing/2014/main" id="{483AEF58-88A5-44B3-90D8-CB7530B52BFF}"/>
              </a:ext>
            </a:extLst>
          </p:cNvPr>
          <p:cNvGraphicFramePr>
            <a:graphicFrameLocks noGrp="1"/>
          </p:cNvGraphicFramePr>
          <p:nvPr>
            <p:extLst>
              <p:ext uri="{D42A27DB-BD31-4B8C-83A1-F6EECF244321}">
                <p14:modId xmlns:p14="http://schemas.microsoft.com/office/powerpoint/2010/main" val="970014548"/>
              </p:ext>
            </p:extLst>
          </p:nvPr>
        </p:nvGraphicFramePr>
        <p:xfrm>
          <a:off x="1320544" y="2850792"/>
          <a:ext cx="1762172" cy="2739396"/>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bl>
          </a:graphicData>
        </a:graphic>
      </p:graphicFrame>
      <p:sp>
        <p:nvSpPr>
          <p:cNvPr id="4" name="Title 3"/>
          <p:cNvSpPr>
            <a:spLocks noGrp="1"/>
          </p:cNvSpPr>
          <p:nvPr>
            <p:ph type="title"/>
          </p:nvPr>
        </p:nvSpPr>
        <p:spPr/>
        <p:txBody>
          <a:bodyPr>
            <a:normAutofit/>
          </a:bodyPr>
          <a:lstStyle/>
          <a:p>
            <a:r>
              <a:rPr lang="en-GB" sz="3600" b="1" dirty="0" err="1">
                <a:solidFill>
                  <a:schemeClr val="bg1"/>
                </a:solidFill>
              </a:rPr>
              <a:t>Écouter</a:t>
            </a:r>
            <a:r>
              <a:rPr lang="en-GB" sz="3600" b="1" dirty="0">
                <a:solidFill>
                  <a:schemeClr val="bg1"/>
                </a:solidFill>
              </a:rPr>
              <a:t> – </a:t>
            </a:r>
            <a:r>
              <a:rPr lang="en-GB" sz="3600" b="1" i="1" dirty="0">
                <a:solidFill>
                  <a:schemeClr val="bg1"/>
                </a:solidFill>
              </a:rPr>
              <a:t>je </a:t>
            </a:r>
            <a:r>
              <a:rPr lang="en-GB" sz="3600" b="1" i="1" dirty="0" err="1">
                <a:solidFill>
                  <a:schemeClr val="bg1"/>
                </a:solidFill>
              </a:rPr>
              <a:t>ou</a:t>
            </a:r>
            <a:r>
              <a:rPr lang="en-GB" sz="3600" b="1" i="1" dirty="0">
                <a:solidFill>
                  <a:schemeClr val="bg1"/>
                </a:solidFill>
              </a:rPr>
              <a:t> </a:t>
            </a:r>
            <a:r>
              <a:rPr lang="en-GB" sz="3600" b="1" i="1" dirty="0" err="1">
                <a:solidFill>
                  <a:schemeClr val="bg1"/>
                </a:solidFill>
              </a:rPr>
              <a:t>il</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357809" y="1043226"/>
            <a:ext cx="1155211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You hear a man arguing with his partner about their dog! </a:t>
            </a:r>
            <a:b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Bits of the conversation are not clear. </a:t>
            </a:r>
            <a:b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Is the man talking about himself (‘</a:t>
            </a:r>
            <a:r>
              <a:rPr kumimoji="0" lang="en-GB" sz="24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or about the dog (‘</a:t>
            </a:r>
            <a:r>
              <a:rPr kumimoji="0" lang="en-GB" sz="24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he is </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graphicFrame>
        <p:nvGraphicFramePr>
          <p:cNvPr id="42" name="Table 92">
            <a:extLst>
              <a:ext uri="{FF2B5EF4-FFF2-40B4-BE49-F238E27FC236}">
                <a16:creationId xmlns:a16="http://schemas.microsoft.com/office/drawing/2014/main" id="{3ACF1D79-5101-45CC-995F-C1137955DE8A}"/>
              </a:ext>
            </a:extLst>
          </p:cNvPr>
          <p:cNvGraphicFramePr>
            <a:graphicFrameLocks noGrp="1"/>
          </p:cNvGraphicFramePr>
          <p:nvPr>
            <p:extLst>
              <p:ext uri="{D42A27DB-BD31-4B8C-83A1-F6EECF244321}">
                <p14:modId xmlns:p14="http://schemas.microsoft.com/office/powerpoint/2010/main" val="1479843712"/>
              </p:ext>
            </p:extLst>
          </p:nvPr>
        </p:nvGraphicFramePr>
        <p:xfrm>
          <a:off x="9583090" y="2864499"/>
          <a:ext cx="1762172" cy="2739396"/>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bl>
          </a:graphicData>
        </a:graphic>
      </p:graphicFrame>
      <p:pic>
        <p:nvPicPr>
          <p:cNvPr id="43" name="Picture 42">
            <a:extLst>
              <a:ext uri="{FF2B5EF4-FFF2-40B4-BE49-F238E27FC236}">
                <a16:creationId xmlns:a16="http://schemas.microsoft.com/office/drawing/2014/main" id="{11A30B0C-6335-4021-AB2D-F93606E97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365" y="3056979"/>
            <a:ext cx="498794" cy="519576"/>
          </a:xfrm>
          <a:prstGeom prst="rect">
            <a:avLst/>
          </a:prstGeom>
        </p:spPr>
      </p:pic>
      <p:pic>
        <p:nvPicPr>
          <p:cNvPr id="44" name="Picture 43">
            <a:extLst>
              <a:ext uri="{FF2B5EF4-FFF2-40B4-BE49-F238E27FC236}">
                <a16:creationId xmlns:a16="http://schemas.microsoft.com/office/drawing/2014/main" id="{309F452F-AD7C-428C-BB97-3C4103DF6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4850" y="3998925"/>
            <a:ext cx="498794" cy="519576"/>
          </a:xfrm>
          <a:prstGeom prst="rect">
            <a:avLst/>
          </a:prstGeom>
        </p:spPr>
      </p:pic>
      <p:pic>
        <p:nvPicPr>
          <p:cNvPr id="46" name="Picture 45">
            <a:extLst>
              <a:ext uri="{FF2B5EF4-FFF2-40B4-BE49-F238E27FC236}">
                <a16:creationId xmlns:a16="http://schemas.microsoft.com/office/drawing/2014/main" id="{D9D83AD2-947B-4B14-9025-D93E28B14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1991" y="4872234"/>
            <a:ext cx="498794" cy="519576"/>
          </a:xfrm>
          <a:prstGeom prst="rect">
            <a:avLst/>
          </a:prstGeom>
        </p:spPr>
      </p:pic>
      <p:pic>
        <p:nvPicPr>
          <p:cNvPr id="47" name="Picture 2" descr="C:\Users\wdj\Google Drive\Primary\Y5 SoW\From Tracy\Pronouns\i.png">
            <a:extLst>
              <a:ext uri="{FF2B5EF4-FFF2-40B4-BE49-F238E27FC236}">
                <a16:creationId xmlns:a16="http://schemas.microsoft.com/office/drawing/2014/main" id="{15EFE5E0-AE23-414A-AECA-58DCBCD11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241" y="2891078"/>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2F0C0C9F-1424-4F09-8759-C62342BED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381" y="2957501"/>
            <a:ext cx="594629" cy="747677"/>
          </a:xfrm>
          <a:prstGeom prst="rect">
            <a:avLst/>
          </a:prstGeom>
        </p:spPr>
      </p:pic>
      <p:pic>
        <p:nvPicPr>
          <p:cNvPr id="49" name="Picture 2" descr="C:\Users\wdj\Google Drive\Primary\Y5 SoW\From Tracy\Pronouns\i.png">
            <a:extLst>
              <a:ext uri="{FF2B5EF4-FFF2-40B4-BE49-F238E27FC236}">
                <a16:creationId xmlns:a16="http://schemas.microsoft.com/office/drawing/2014/main" id="{E7D7E8E0-B859-4B02-B76A-1A16C9EB9A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5088" y="3791158"/>
            <a:ext cx="350436" cy="8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1361739E-09B1-4989-855A-A9498F72E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2463" y="3025885"/>
            <a:ext cx="498794" cy="519576"/>
          </a:xfrm>
          <a:prstGeom prst="rect">
            <a:avLst/>
          </a:prstGeom>
        </p:spPr>
      </p:pic>
      <p:pic>
        <p:nvPicPr>
          <p:cNvPr id="60" name="Picture 59">
            <a:extLst>
              <a:ext uri="{FF2B5EF4-FFF2-40B4-BE49-F238E27FC236}">
                <a16:creationId xmlns:a16="http://schemas.microsoft.com/office/drawing/2014/main" id="{8F33D19E-88AB-430B-92DF-295CB8E25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864" y="3837329"/>
            <a:ext cx="498794" cy="519576"/>
          </a:xfrm>
          <a:prstGeom prst="rect">
            <a:avLst/>
          </a:prstGeom>
        </p:spPr>
      </p:pic>
      <p:pic>
        <p:nvPicPr>
          <p:cNvPr id="61" name="Picture 60">
            <a:extLst>
              <a:ext uri="{FF2B5EF4-FFF2-40B4-BE49-F238E27FC236}">
                <a16:creationId xmlns:a16="http://schemas.microsoft.com/office/drawing/2014/main" id="{CE2FE29C-A549-46B9-8D4A-66567D082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076" y="4706943"/>
            <a:ext cx="498794" cy="519576"/>
          </a:xfrm>
          <a:prstGeom prst="rect">
            <a:avLst/>
          </a:prstGeom>
        </p:spPr>
      </p:pic>
      <p:pic>
        <p:nvPicPr>
          <p:cNvPr id="63" name="Picture 62">
            <a:extLst>
              <a:ext uri="{FF2B5EF4-FFF2-40B4-BE49-F238E27FC236}">
                <a16:creationId xmlns:a16="http://schemas.microsoft.com/office/drawing/2014/main" id="{14F8A67F-8DA2-41A5-A069-77D9E5A7B6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088" y="4748141"/>
            <a:ext cx="594630" cy="747678"/>
          </a:xfrm>
          <a:prstGeom prst="rect">
            <a:avLst/>
          </a:prstGeom>
        </p:spPr>
      </p:pic>
      <p:pic>
        <p:nvPicPr>
          <p:cNvPr id="65" name="Picture 2" descr="C:\Users\wdj\Google Drive\Primary\Y5 SoW\From Tracy\Pronouns\i.png">
            <a:extLst>
              <a:ext uri="{FF2B5EF4-FFF2-40B4-BE49-F238E27FC236}">
                <a16:creationId xmlns:a16="http://schemas.microsoft.com/office/drawing/2014/main" id="{6E33133A-7763-46E7-8A28-858221CED6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048" y="4758902"/>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ED1933B9-84AB-4FA9-A5AB-F77DCA3934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2952" y="3882007"/>
            <a:ext cx="594628" cy="747676"/>
          </a:xfrm>
          <a:prstGeom prst="rect">
            <a:avLst/>
          </a:prstGeom>
        </p:spPr>
      </p:pic>
      <p:pic>
        <p:nvPicPr>
          <p:cNvPr id="68" name="Picture 67">
            <a:extLst>
              <a:ext uri="{FF2B5EF4-FFF2-40B4-BE49-F238E27FC236}">
                <a16:creationId xmlns:a16="http://schemas.microsoft.com/office/drawing/2014/main" id="{2F76109A-D3C8-4867-9B8E-8EAC463B46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6679" y="3851534"/>
            <a:ext cx="594628" cy="747676"/>
          </a:xfrm>
          <a:prstGeom prst="rect">
            <a:avLst/>
          </a:prstGeom>
        </p:spPr>
      </p:pic>
      <p:pic>
        <p:nvPicPr>
          <p:cNvPr id="69" name="Picture 68">
            <a:extLst>
              <a:ext uri="{FF2B5EF4-FFF2-40B4-BE49-F238E27FC236}">
                <a16:creationId xmlns:a16="http://schemas.microsoft.com/office/drawing/2014/main" id="{76BED390-961C-4F13-BB62-5844FF8CB9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9162" y="4783286"/>
            <a:ext cx="594628" cy="747676"/>
          </a:xfrm>
          <a:prstGeom prst="rect">
            <a:avLst/>
          </a:prstGeom>
        </p:spPr>
      </p:pic>
      <p:pic>
        <p:nvPicPr>
          <p:cNvPr id="74" name="Picture 73">
            <a:extLst>
              <a:ext uri="{FF2B5EF4-FFF2-40B4-BE49-F238E27FC236}">
                <a16:creationId xmlns:a16="http://schemas.microsoft.com/office/drawing/2014/main" id="{A022EAB3-E85B-48FB-99FF-6A37AF4FF9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471" y="2957501"/>
            <a:ext cx="594628" cy="747676"/>
          </a:xfrm>
          <a:prstGeom prst="rect">
            <a:avLst/>
          </a:prstGeom>
        </p:spPr>
      </p:pic>
      <p:pic>
        <p:nvPicPr>
          <p:cNvPr id="75" name="Picture 2" descr="C:\Users\wdj\Google Drive\Primary\Y5 SoW\From Tracy\Pronouns\i.png">
            <a:extLst>
              <a:ext uri="{FF2B5EF4-FFF2-40B4-BE49-F238E27FC236}">
                <a16:creationId xmlns:a16="http://schemas.microsoft.com/office/drawing/2014/main" id="{4EC3F82A-4D34-461A-8164-02A37C2D32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1258" y="3844208"/>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 descr="C:\Users\wdj\Google Drive\Primary\Y5 SoW\From Tracy\Pronouns\i.png">
            <a:extLst>
              <a:ext uri="{FF2B5EF4-FFF2-40B4-BE49-F238E27FC236}">
                <a16:creationId xmlns:a16="http://schemas.microsoft.com/office/drawing/2014/main" id="{7AF1E359-8292-4673-8C21-98842118EE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1567" y="4719252"/>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 descr="C:\Users\wdj\Google Drive\Primary\Y5 SoW\From Tracy\Pronouns\i.png">
            <a:extLst>
              <a:ext uri="{FF2B5EF4-FFF2-40B4-BE49-F238E27FC236}">
                <a16:creationId xmlns:a16="http://schemas.microsoft.com/office/drawing/2014/main" id="{2EED73F5-F7B4-46C7-9720-23CEE61F7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1258" y="2905130"/>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Action Button: Custom 29">
            <a:hlinkClick r:id="" action="ppaction://noaction" highlightClick="1">
              <a:snd r:embed="rId8" name="13. 1. est.wav"/>
            </a:hlinkClick>
            <a:extLst>
              <a:ext uri="{FF2B5EF4-FFF2-40B4-BE49-F238E27FC236}">
                <a16:creationId xmlns:a16="http://schemas.microsoft.com/office/drawing/2014/main" id="{B18D8618-7E72-455D-8BDC-5028792BF3FB}"/>
              </a:ext>
            </a:extLst>
          </p:cNvPr>
          <p:cNvSpPr/>
          <p:nvPr/>
        </p:nvSpPr>
        <p:spPr>
          <a:xfrm>
            <a:off x="597734" y="2967180"/>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1</a:t>
            </a:r>
          </a:p>
        </p:txBody>
      </p:sp>
      <p:sp>
        <p:nvSpPr>
          <p:cNvPr id="93" name="Action Button: Custom 34">
            <a:hlinkClick r:id="" action="ppaction://noaction" highlightClick="1">
              <a:snd r:embed="rId9" name="13. 3. suis.wav"/>
            </a:hlinkClick>
            <a:extLst>
              <a:ext uri="{FF2B5EF4-FFF2-40B4-BE49-F238E27FC236}">
                <a16:creationId xmlns:a16="http://schemas.microsoft.com/office/drawing/2014/main" id="{658A3011-C129-4583-AB65-7511716B5BBE}"/>
              </a:ext>
            </a:extLst>
          </p:cNvPr>
          <p:cNvSpPr/>
          <p:nvPr/>
        </p:nvSpPr>
        <p:spPr>
          <a:xfrm>
            <a:off x="600540" y="3901635"/>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2</a:t>
            </a:r>
          </a:p>
        </p:txBody>
      </p:sp>
      <p:sp>
        <p:nvSpPr>
          <p:cNvPr id="94" name="Action Button: Custom 35">
            <a:hlinkClick r:id="" action="ppaction://noaction" highlightClick="1">
              <a:snd r:embed="rId10" name="13. 4. suis.wav"/>
            </a:hlinkClick>
            <a:extLst>
              <a:ext uri="{FF2B5EF4-FFF2-40B4-BE49-F238E27FC236}">
                <a16:creationId xmlns:a16="http://schemas.microsoft.com/office/drawing/2014/main" id="{18E40F9A-4ED3-4686-A1CD-55804B326E98}"/>
              </a:ext>
            </a:extLst>
          </p:cNvPr>
          <p:cNvSpPr/>
          <p:nvPr/>
        </p:nvSpPr>
        <p:spPr>
          <a:xfrm>
            <a:off x="613317" y="4859375"/>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3</a:t>
            </a:r>
          </a:p>
        </p:txBody>
      </p:sp>
      <p:sp>
        <p:nvSpPr>
          <p:cNvPr id="95" name="Action Button: Custom 36">
            <a:hlinkClick r:id="" action="ppaction://noaction" highlightClick="1">
              <a:snd r:embed="rId11" name="13. 5. est.wav"/>
            </a:hlinkClick>
            <a:extLst>
              <a:ext uri="{FF2B5EF4-FFF2-40B4-BE49-F238E27FC236}">
                <a16:creationId xmlns:a16="http://schemas.microsoft.com/office/drawing/2014/main" id="{B7E6C53B-5913-4702-9ACA-5508D1653135}"/>
              </a:ext>
            </a:extLst>
          </p:cNvPr>
          <p:cNvSpPr/>
          <p:nvPr/>
        </p:nvSpPr>
        <p:spPr>
          <a:xfrm>
            <a:off x="6732236" y="2967490"/>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4</a:t>
            </a:r>
          </a:p>
        </p:txBody>
      </p:sp>
      <p:sp>
        <p:nvSpPr>
          <p:cNvPr id="108" name="Action Button: Custom 56">
            <a:hlinkClick r:id="" action="ppaction://noaction" highlightClick="1">
              <a:snd r:embed="rId12" name="13. 6. calme.wav"/>
            </a:hlinkClick>
            <a:extLst>
              <a:ext uri="{FF2B5EF4-FFF2-40B4-BE49-F238E27FC236}">
                <a16:creationId xmlns:a16="http://schemas.microsoft.com/office/drawing/2014/main" id="{69B023D9-0A80-43FF-BC90-B49192C92DE0}"/>
              </a:ext>
            </a:extLst>
          </p:cNvPr>
          <p:cNvSpPr/>
          <p:nvPr/>
        </p:nvSpPr>
        <p:spPr>
          <a:xfrm>
            <a:off x="6732236" y="3908502"/>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5</a:t>
            </a:r>
          </a:p>
        </p:txBody>
      </p:sp>
      <p:sp>
        <p:nvSpPr>
          <p:cNvPr id="113" name="Action Button: Custom 61">
            <a:hlinkClick r:id="" action="ppaction://noaction" highlightClick="1">
              <a:snd r:embed="rId13" name="13. 8. est.wav"/>
            </a:hlinkClick>
            <a:extLst>
              <a:ext uri="{FF2B5EF4-FFF2-40B4-BE49-F238E27FC236}">
                <a16:creationId xmlns:a16="http://schemas.microsoft.com/office/drawing/2014/main" id="{27B51E4B-F090-4A8A-8E31-29EE68D3DF33}"/>
              </a:ext>
            </a:extLst>
          </p:cNvPr>
          <p:cNvSpPr/>
          <p:nvPr/>
        </p:nvSpPr>
        <p:spPr>
          <a:xfrm>
            <a:off x="6745632" y="4894868"/>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6</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Écouter</a:t>
            </a:r>
            <a:r>
              <a:rPr lang="en-GB" sz="3600" b="1" dirty="0">
                <a:solidFill>
                  <a:schemeClr val="bg1"/>
                </a:solidFill>
              </a:rPr>
              <a:t> – </a:t>
            </a:r>
            <a:r>
              <a:rPr lang="en-GB" sz="3600" b="1" i="1" dirty="0">
                <a:solidFill>
                  <a:schemeClr val="bg1"/>
                </a:solidFill>
              </a:rPr>
              <a:t>je </a:t>
            </a:r>
            <a:r>
              <a:rPr lang="en-GB" sz="3600" b="1" i="1" dirty="0" err="1">
                <a:solidFill>
                  <a:schemeClr val="bg1"/>
                </a:solidFill>
              </a:rPr>
              <a:t>ou</a:t>
            </a:r>
            <a:r>
              <a:rPr lang="en-GB" sz="3600" b="1" i="1" dirty="0">
                <a:solidFill>
                  <a:schemeClr val="bg1"/>
                </a:solidFill>
              </a:rPr>
              <a:t> </a:t>
            </a:r>
            <a:r>
              <a:rPr lang="en-GB" sz="3600" b="1" i="1" dirty="0" err="1">
                <a:solidFill>
                  <a:schemeClr val="bg1"/>
                </a:solidFill>
              </a:rPr>
              <a:t>il</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357809" y="1043226"/>
            <a:ext cx="115521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Now you can hear clearly again.</a:t>
            </a:r>
            <a:b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Listen and say the English meaning </a:t>
            </a:r>
            <a:r>
              <a:rPr kumimoji="0" lang="en-GB" sz="24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fo</a:t>
            </a:r>
            <a:r>
              <a:rPr lang="en-GB" sz="2400" dirty="0">
                <a:solidFill>
                  <a:srgbClr val="0055A4"/>
                </a:solidFill>
                <a:latin typeface="Century Gothic" panose="020B0502020202020204" pitchFamily="34" charset="0"/>
              </a:rPr>
              <a:t>r your friend who doesn’t know French.</a:t>
            </a:r>
            <a:endParaRPr kumimoji="0" lang="en-GB" sz="24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pic>
        <p:nvPicPr>
          <p:cNvPr id="48" name="Picture 47">
            <a:extLst>
              <a:ext uri="{FF2B5EF4-FFF2-40B4-BE49-F238E27FC236}">
                <a16:creationId xmlns:a16="http://schemas.microsoft.com/office/drawing/2014/main" id="{2F0C0C9F-1424-4F09-8759-C62342BED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442" y="2637213"/>
            <a:ext cx="594629" cy="747677"/>
          </a:xfrm>
          <a:prstGeom prst="rect">
            <a:avLst/>
          </a:prstGeom>
        </p:spPr>
      </p:pic>
      <p:pic>
        <p:nvPicPr>
          <p:cNvPr id="49" name="Picture 2" descr="C:\Users\wdj\Google Drive\Primary\Y5 SoW\From Tracy\Pronouns\i.png">
            <a:extLst>
              <a:ext uri="{FF2B5EF4-FFF2-40B4-BE49-F238E27FC236}">
                <a16:creationId xmlns:a16="http://schemas.microsoft.com/office/drawing/2014/main" id="{E7D7E8E0-B859-4B02-B76A-1A16C9EB9A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635" y="3826765"/>
            <a:ext cx="350436" cy="8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953DA1-8FE9-47D2-8D69-2C801D755A61}"/>
              </a:ext>
            </a:extLst>
          </p:cNvPr>
          <p:cNvSpPr txBox="1"/>
          <p:nvPr/>
        </p:nvSpPr>
        <p:spPr>
          <a:xfrm>
            <a:off x="1353200" y="2824573"/>
            <a:ext cx="3790300" cy="461665"/>
          </a:xfrm>
          <a:prstGeom prst="rect">
            <a:avLst/>
          </a:prstGeom>
          <a:noFill/>
        </p:spPr>
        <p:txBody>
          <a:bodyPr wrap="square" rtlCol="0">
            <a:spAutoFit/>
          </a:bodyPr>
          <a:lstStyle/>
          <a:p>
            <a:r>
              <a:rPr lang="en-GB" sz="2400" dirty="0">
                <a:solidFill>
                  <a:srgbClr val="0055A4"/>
                </a:solidFill>
              </a:rPr>
              <a:t>He is naughty.</a:t>
            </a:r>
          </a:p>
        </p:txBody>
      </p:sp>
      <p:sp>
        <p:nvSpPr>
          <p:cNvPr id="34" name="Action Button: Custom 29">
            <a:hlinkClick r:id="" action="ppaction://noaction" highlightClick="1">
              <a:snd r:embed="rId5" name="14. 1. il.wav"/>
            </a:hlinkClick>
            <a:extLst>
              <a:ext uri="{FF2B5EF4-FFF2-40B4-BE49-F238E27FC236}">
                <a16:creationId xmlns:a16="http://schemas.microsoft.com/office/drawing/2014/main" id="{1B788B28-C28C-4D44-A50D-EB29901087CC}"/>
              </a:ext>
            </a:extLst>
          </p:cNvPr>
          <p:cNvSpPr/>
          <p:nvPr/>
        </p:nvSpPr>
        <p:spPr>
          <a:xfrm>
            <a:off x="597734" y="2722251"/>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1</a:t>
            </a:r>
          </a:p>
        </p:txBody>
      </p:sp>
      <p:sp>
        <p:nvSpPr>
          <p:cNvPr id="35" name="Action Button: Custom 34">
            <a:hlinkClick r:id="" action="ppaction://noaction" highlightClick="1">
              <a:snd r:embed="rId6" name="14. 3. je.wav"/>
            </a:hlinkClick>
            <a:extLst>
              <a:ext uri="{FF2B5EF4-FFF2-40B4-BE49-F238E27FC236}">
                <a16:creationId xmlns:a16="http://schemas.microsoft.com/office/drawing/2014/main" id="{A841A0B8-4427-4157-88DF-EE62FED8E3C4}"/>
              </a:ext>
            </a:extLst>
          </p:cNvPr>
          <p:cNvSpPr/>
          <p:nvPr/>
        </p:nvSpPr>
        <p:spPr>
          <a:xfrm>
            <a:off x="597734" y="4046435"/>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2</a:t>
            </a:r>
          </a:p>
        </p:txBody>
      </p:sp>
      <p:sp>
        <p:nvSpPr>
          <p:cNvPr id="36" name="Action Button: Custom 35">
            <a:hlinkClick r:id="" action="ppaction://noaction" highlightClick="1">
              <a:snd r:embed="rId7" name="14. 4. je.wav"/>
            </a:hlinkClick>
            <a:extLst>
              <a:ext uri="{FF2B5EF4-FFF2-40B4-BE49-F238E27FC236}">
                <a16:creationId xmlns:a16="http://schemas.microsoft.com/office/drawing/2014/main" id="{1267FDF6-769A-48A3-9D9F-ADC4C5F4AC3D}"/>
              </a:ext>
            </a:extLst>
          </p:cNvPr>
          <p:cNvSpPr/>
          <p:nvPr/>
        </p:nvSpPr>
        <p:spPr>
          <a:xfrm>
            <a:off x="597734" y="5545596"/>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3</a:t>
            </a:r>
          </a:p>
        </p:txBody>
      </p:sp>
      <p:sp>
        <p:nvSpPr>
          <p:cNvPr id="37" name="Action Button: Custom 36">
            <a:hlinkClick r:id="" action="ppaction://noaction" highlightClick="1">
              <a:snd r:embed="rId8" name="14. 5. il.wav"/>
            </a:hlinkClick>
            <a:extLst>
              <a:ext uri="{FF2B5EF4-FFF2-40B4-BE49-F238E27FC236}">
                <a16:creationId xmlns:a16="http://schemas.microsoft.com/office/drawing/2014/main" id="{E1F3EB85-858A-421A-8F79-CB5E5B76E03C}"/>
              </a:ext>
            </a:extLst>
          </p:cNvPr>
          <p:cNvSpPr/>
          <p:nvPr/>
        </p:nvSpPr>
        <p:spPr>
          <a:xfrm>
            <a:off x="6732236" y="2722561"/>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4</a:t>
            </a:r>
          </a:p>
        </p:txBody>
      </p:sp>
      <p:sp>
        <p:nvSpPr>
          <p:cNvPr id="38" name="Action Button: Custom 56">
            <a:hlinkClick r:id="" action="ppaction://noaction" highlightClick="1">
              <a:snd r:embed="rId9" name="14. 6. je.wav"/>
            </a:hlinkClick>
            <a:extLst>
              <a:ext uri="{FF2B5EF4-FFF2-40B4-BE49-F238E27FC236}">
                <a16:creationId xmlns:a16="http://schemas.microsoft.com/office/drawing/2014/main" id="{E8589884-D3DE-4A6C-B0B5-5381E1D9CF21}"/>
              </a:ext>
            </a:extLst>
          </p:cNvPr>
          <p:cNvSpPr/>
          <p:nvPr/>
        </p:nvSpPr>
        <p:spPr>
          <a:xfrm>
            <a:off x="6731231" y="4033894"/>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5</a:t>
            </a:r>
          </a:p>
        </p:txBody>
      </p:sp>
      <p:sp>
        <p:nvSpPr>
          <p:cNvPr id="39" name="Action Button: Custom 61">
            <a:hlinkClick r:id="" action="ppaction://noaction" highlightClick="1">
              <a:snd r:embed="rId10" name="14. 8. il.wav"/>
            </a:hlinkClick>
            <a:extLst>
              <a:ext uri="{FF2B5EF4-FFF2-40B4-BE49-F238E27FC236}">
                <a16:creationId xmlns:a16="http://schemas.microsoft.com/office/drawing/2014/main" id="{12D4EAAB-8D22-4F8B-8052-6E85507C46AE}"/>
              </a:ext>
            </a:extLst>
          </p:cNvPr>
          <p:cNvSpPr/>
          <p:nvPr/>
        </p:nvSpPr>
        <p:spPr>
          <a:xfrm>
            <a:off x="6731232" y="5545596"/>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6</a:t>
            </a:r>
          </a:p>
        </p:txBody>
      </p:sp>
      <p:sp>
        <p:nvSpPr>
          <p:cNvPr id="40" name="TextBox 39">
            <a:extLst>
              <a:ext uri="{FF2B5EF4-FFF2-40B4-BE49-F238E27FC236}">
                <a16:creationId xmlns:a16="http://schemas.microsoft.com/office/drawing/2014/main" id="{EC3A6D95-4D8F-4A69-A5BC-91494623117D}"/>
              </a:ext>
            </a:extLst>
          </p:cNvPr>
          <p:cNvSpPr txBox="1"/>
          <p:nvPr/>
        </p:nvSpPr>
        <p:spPr>
          <a:xfrm>
            <a:off x="1353200" y="4104407"/>
            <a:ext cx="3790300" cy="461665"/>
          </a:xfrm>
          <a:prstGeom prst="rect">
            <a:avLst/>
          </a:prstGeom>
          <a:noFill/>
        </p:spPr>
        <p:txBody>
          <a:bodyPr wrap="square" rtlCol="0">
            <a:spAutoFit/>
          </a:bodyPr>
          <a:lstStyle/>
          <a:p>
            <a:r>
              <a:rPr lang="en-GB" sz="2400" dirty="0">
                <a:solidFill>
                  <a:srgbClr val="0055A4"/>
                </a:solidFill>
              </a:rPr>
              <a:t>I am fun/funny.</a:t>
            </a:r>
          </a:p>
        </p:txBody>
      </p:sp>
      <p:pic>
        <p:nvPicPr>
          <p:cNvPr id="41" name="Picture 2" descr="C:\Users\wdj\Google Drive\Primary\Y5 SoW\From Tracy\Pronouns\i.png">
            <a:extLst>
              <a:ext uri="{FF2B5EF4-FFF2-40B4-BE49-F238E27FC236}">
                <a16:creationId xmlns:a16="http://schemas.microsoft.com/office/drawing/2014/main" id="{244F45AB-219E-485E-B81E-5933E62D54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635" y="5306299"/>
            <a:ext cx="350436" cy="8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4BF6D520-6770-4756-B649-72FCB6D23B88}"/>
              </a:ext>
            </a:extLst>
          </p:cNvPr>
          <p:cNvSpPr txBox="1"/>
          <p:nvPr/>
        </p:nvSpPr>
        <p:spPr>
          <a:xfrm>
            <a:off x="1353200" y="5583941"/>
            <a:ext cx="3790300" cy="461665"/>
          </a:xfrm>
          <a:prstGeom prst="rect">
            <a:avLst/>
          </a:prstGeom>
          <a:noFill/>
        </p:spPr>
        <p:txBody>
          <a:bodyPr wrap="square" rtlCol="0">
            <a:spAutoFit/>
          </a:bodyPr>
          <a:lstStyle/>
          <a:p>
            <a:r>
              <a:rPr lang="en-GB" sz="2400" dirty="0">
                <a:solidFill>
                  <a:srgbClr val="0055A4"/>
                </a:solidFill>
              </a:rPr>
              <a:t>I am intelligent.</a:t>
            </a:r>
          </a:p>
        </p:txBody>
      </p:sp>
      <p:sp>
        <p:nvSpPr>
          <p:cNvPr id="51" name="TextBox 50">
            <a:extLst>
              <a:ext uri="{FF2B5EF4-FFF2-40B4-BE49-F238E27FC236}">
                <a16:creationId xmlns:a16="http://schemas.microsoft.com/office/drawing/2014/main" id="{DDD9CC04-3337-44BC-AA7D-23DE5739DE99}"/>
              </a:ext>
            </a:extLst>
          </p:cNvPr>
          <p:cNvSpPr txBox="1"/>
          <p:nvPr/>
        </p:nvSpPr>
        <p:spPr>
          <a:xfrm>
            <a:off x="7631473" y="2753416"/>
            <a:ext cx="3790300" cy="461665"/>
          </a:xfrm>
          <a:prstGeom prst="rect">
            <a:avLst/>
          </a:prstGeom>
          <a:noFill/>
        </p:spPr>
        <p:txBody>
          <a:bodyPr wrap="square" rtlCol="0">
            <a:spAutoFit/>
          </a:bodyPr>
          <a:lstStyle/>
          <a:p>
            <a:r>
              <a:rPr lang="en-GB" sz="2400" dirty="0">
                <a:solidFill>
                  <a:srgbClr val="0055A4"/>
                </a:solidFill>
              </a:rPr>
              <a:t>He is stupid.</a:t>
            </a:r>
          </a:p>
        </p:txBody>
      </p:sp>
      <p:pic>
        <p:nvPicPr>
          <p:cNvPr id="52" name="Picture 51">
            <a:extLst>
              <a:ext uri="{FF2B5EF4-FFF2-40B4-BE49-F238E27FC236}">
                <a16:creationId xmlns:a16="http://schemas.microsoft.com/office/drawing/2014/main" id="{2469DAE1-A333-4AD1-88BC-2FE0A9228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7944" y="2542938"/>
            <a:ext cx="594629" cy="747677"/>
          </a:xfrm>
          <a:prstGeom prst="rect">
            <a:avLst/>
          </a:prstGeom>
        </p:spPr>
      </p:pic>
      <p:pic>
        <p:nvPicPr>
          <p:cNvPr id="54" name="Picture 2" descr="C:\Users\wdj\Google Drive\Primary\Y5 SoW\From Tracy\Pronouns\i.png">
            <a:extLst>
              <a:ext uri="{FF2B5EF4-FFF2-40B4-BE49-F238E27FC236}">
                <a16:creationId xmlns:a16="http://schemas.microsoft.com/office/drawing/2014/main" id="{A5A80187-7A3E-4AA3-865E-C5C684D4CA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5908" y="3783630"/>
            <a:ext cx="350436" cy="8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a:extLst>
              <a:ext uri="{FF2B5EF4-FFF2-40B4-BE49-F238E27FC236}">
                <a16:creationId xmlns:a16="http://schemas.microsoft.com/office/drawing/2014/main" id="{BC46D337-5450-4652-8FE2-ACFF357F51BD}"/>
              </a:ext>
            </a:extLst>
          </p:cNvPr>
          <p:cNvSpPr txBox="1"/>
          <p:nvPr/>
        </p:nvSpPr>
        <p:spPr>
          <a:xfrm>
            <a:off x="7631473" y="4061272"/>
            <a:ext cx="3790300" cy="461665"/>
          </a:xfrm>
          <a:prstGeom prst="rect">
            <a:avLst/>
          </a:prstGeom>
          <a:noFill/>
        </p:spPr>
        <p:txBody>
          <a:bodyPr wrap="square" rtlCol="0">
            <a:spAutoFit/>
          </a:bodyPr>
          <a:lstStyle/>
          <a:p>
            <a:r>
              <a:rPr lang="en-GB" sz="2400" dirty="0">
                <a:solidFill>
                  <a:srgbClr val="0055A4"/>
                </a:solidFill>
              </a:rPr>
              <a:t>I am calm.</a:t>
            </a:r>
          </a:p>
        </p:txBody>
      </p:sp>
      <p:pic>
        <p:nvPicPr>
          <p:cNvPr id="56" name="Picture 55">
            <a:extLst>
              <a:ext uri="{FF2B5EF4-FFF2-40B4-BE49-F238E27FC236}">
                <a16:creationId xmlns:a16="http://schemas.microsoft.com/office/drawing/2014/main" id="{654EBBA5-7D55-4F7D-ADE1-60B4429FF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1715" y="5401946"/>
            <a:ext cx="594629" cy="747677"/>
          </a:xfrm>
          <a:prstGeom prst="rect">
            <a:avLst/>
          </a:prstGeom>
        </p:spPr>
      </p:pic>
      <p:sp>
        <p:nvSpPr>
          <p:cNvPr id="57" name="TextBox 56">
            <a:extLst>
              <a:ext uri="{FF2B5EF4-FFF2-40B4-BE49-F238E27FC236}">
                <a16:creationId xmlns:a16="http://schemas.microsoft.com/office/drawing/2014/main" id="{5CE95579-774B-4D77-B757-FDE6F27CB718}"/>
              </a:ext>
            </a:extLst>
          </p:cNvPr>
          <p:cNvSpPr txBox="1"/>
          <p:nvPr/>
        </p:nvSpPr>
        <p:spPr>
          <a:xfrm>
            <a:off x="7631473" y="5589306"/>
            <a:ext cx="3790300" cy="461665"/>
          </a:xfrm>
          <a:prstGeom prst="rect">
            <a:avLst/>
          </a:prstGeom>
          <a:noFill/>
        </p:spPr>
        <p:txBody>
          <a:bodyPr wrap="square" rtlCol="0">
            <a:spAutoFit/>
          </a:bodyPr>
          <a:lstStyle/>
          <a:p>
            <a:r>
              <a:rPr lang="en-GB" sz="2400" dirty="0">
                <a:solidFill>
                  <a:srgbClr val="0055A4"/>
                </a:solidFill>
              </a:rPr>
              <a:t>He is pleased.</a:t>
            </a:r>
          </a:p>
        </p:txBody>
      </p:sp>
    </p:spTree>
    <p:extLst>
      <p:ext uri="{BB962C8B-B14F-4D97-AF65-F5344CB8AC3E}">
        <p14:creationId xmlns:p14="http://schemas.microsoft.com/office/powerpoint/2010/main" val="31015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5" grpId="0"/>
      <p:bldP spid="51" grpId="0"/>
      <p:bldP spid="55"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Lire</a:t>
            </a:r>
          </a:p>
        </p:txBody>
      </p:sp>
      <p:graphicFrame>
        <p:nvGraphicFramePr>
          <p:cNvPr id="39" name="Content Placeholder 4">
            <a:extLst>
              <a:ext uri="{FF2B5EF4-FFF2-40B4-BE49-F238E27FC236}">
                <a16:creationId xmlns:a16="http://schemas.microsoft.com/office/drawing/2014/main" id="{EBAD242D-9322-4AAE-9FB7-DDF558587FD8}"/>
              </a:ext>
            </a:extLst>
          </p:cNvPr>
          <p:cNvGraphicFramePr>
            <a:graphicFrameLocks noGrp="1"/>
          </p:cNvGraphicFramePr>
          <p:nvPr>
            <p:ph idx="4294967295"/>
            <p:extLst>
              <p:ext uri="{D42A27DB-BD31-4B8C-83A1-F6EECF244321}">
                <p14:modId xmlns:p14="http://schemas.microsoft.com/office/powerpoint/2010/main" val="3614621664"/>
              </p:ext>
            </p:extLst>
          </p:nvPr>
        </p:nvGraphicFramePr>
        <p:xfrm>
          <a:off x="212271" y="1175536"/>
          <a:ext cx="11697649" cy="4461205"/>
        </p:xfrm>
        <a:graphic>
          <a:graphicData uri="http://schemas.openxmlformats.org/drawingml/2006/table">
            <a:tbl>
              <a:tblPr firstRow="1" bandRow="1">
                <a:tableStyleId>{5C22544A-7EE6-4342-B048-85BDC9FD1C3A}</a:tableStyleId>
              </a:tblPr>
              <a:tblGrid>
                <a:gridCol w="391886">
                  <a:extLst>
                    <a:ext uri="{9D8B030D-6E8A-4147-A177-3AD203B41FA5}">
                      <a16:colId xmlns:a16="http://schemas.microsoft.com/office/drawing/2014/main" val="2548973513"/>
                    </a:ext>
                  </a:extLst>
                </a:gridCol>
                <a:gridCol w="3680201">
                  <a:extLst>
                    <a:ext uri="{9D8B030D-6E8A-4147-A177-3AD203B41FA5}">
                      <a16:colId xmlns:a16="http://schemas.microsoft.com/office/drawing/2014/main" val="2775102314"/>
                    </a:ext>
                  </a:extLst>
                </a:gridCol>
                <a:gridCol w="802894">
                  <a:extLst>
                    <a:ext uri="{9D8B030D-6E8A-4147-A177-3AD203B41FA5}">
                      <a16:colId xmlns:a16="http://schemas.microsoft.com/office/drawing/2014/main" val="3902884597"/>
                    </a:ext>
                  </a:extLst>
                </a:gridCol>
                <a:gridCol w="756184">
                  <a:extLst>
                    <a:ext uri="{9D8B030D-6E8A-4147-A177-3AD203B41FA5}">
                      <a16:colId xmlns:a16="http://schemas.microsoft.com/office/drawing/2014/main" val="1052690634"/>
                    </a:ext>
                  </a:extLst>
                </a:gridCol>
                <a:gridCol w="443064">
                  <a:extLst>
                    <a:ext uri="{9D8B030D-6E8A-4147-A177-3AD203B41FA5}">
                      <a16:colId xmlns:a16="http://schemas.microsoft.com/office/drawing/2014/main" val="3028703937"/>
                    </a:ext>
                  </a:extLst>
                </a:gridCol>
                <a:gridCol w="4054770">
                  <a:extLst>
                    <a:ext uri="{9D8B030D-6E8A-4147-A177-3AD203B41FA5}">
                      <a16:colId xmlns:a16="http://schemas.microsoft.com/office/drawing/2014/main" val="1859025906"/>
                    </a:ext>
                  </a:extLst>
                </a:gridCol>
                <a:gridCol w="774721">
                  <a:extLst>
                    <a:ext uri="{9D8B030D-6E8A-4147-A177-3AD203B41FA5}">
                      <a16:colId xmlns:a16="http://schemas.microsoft.com/office/drawing/2014/main" val="3106900947"/>
                    </a:ext>
                  </a:extLst>
                </a:gridCol>
                <a:gridCol w="793929">
                  <a:extLst>
                    <a:ext uri="{9D8B030D-6E8A-4147-A177-3AD203B41FA5}">
                      <a16:colId xmlns:a16="http://schemas.microsoft.com/office/drawing/2014/main" val="3605606657"/>
                    </a:ext>
                  </a:extLst>
                </a:gridCol>
              </a:tblGrid>
              <a:tr h="1812593">
                <a:tc gridSpan="8">
                  <a:txBody>
                    <a:bodyPr/>
                    <a:lstStyle/>
                    <a:p>
                      <a:r>
                        <a:rPr lang="en-GB" sz="2000" b="0" dirty="0">
                          <a:solidFill>
                            <a:srgbClr val="0055A4"/>
                          </a:solidFill>
                          <a:latin typeface="Century Gothic" panose="020B0502020202020204" pitchFamily="34" charset="0"/>
                        </a:rPr>
                        <a:t>You are reading a blog.</a:t>
                      </a:r>
                      <a:r>
                        <a:rPr lang="en-GB" sz="2000" b="0" baseline="0" dirty="0">
                          <a:solidFill>
                            <a:srgbClr val="0055A4"/>
                          </a:solidFill>
                          <a:latin typeface="Century Gothic" panose="020B0502020202020204" pitchFamily="34" charset="0"/>
                        </a:rPr>
                        <a:t>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Some of the text has not downloaded properly.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Is the person talking about himself or his ideal penfriend?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Look carefully at the verb.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61482725"/>
                  </a:ext>
                </a:extLst>
              </a:tr>
              <a:tr h="662153">
                <a:tc>
                  <a:txBody>
                    <a:bodyPr/>
                    <a:lstStyle/>
                    <a:p>
                      <a:r>
                        <a:rPr lang="en-GB" sz="3200" b="1" dirty="0">
                          <a:solidFill>
                            <a:srgbClr val="0055A4"/>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err="1">
                          <a:solidFill>
                            <a:srgbClr val="0055A4"/>
                          </a:solidFill>
                        </a:rPr>
                        <a:t>đĦĦċđø</a:t>
                      </a:r>
                      <a:r>
                        <a:rPr lang="en-GB" sz="3200" dirty="0">
                          <a:solidFill>
                            <a:srgbClr val="0055A4"/>
                          </a:solidFill>
                        </a:rPr>
                        <a:t> </a:t>
                      </a:r>
                      <a:r>
                        <a:rPr lang="en-GB" sz="2000" dirty="0" err="1">
                          <a:solidFill>
                            <a:srgbClr val="0055A4"/>
                          </a:solidFill>
                          <a:latin typeface="Century Gothic" panose="020B0502020202020204" pitchFamily="34" charset="0"/>
                        </a:rPr>
                        <a:t>est</a:t>
                      </a:r>
                      <a:r>
                        <a:rPr lang="en-GB" sz="2000" dirty="0">
                          <a:solidFill>
                            <a:srgbClr val="0055A4"/>
                          </a:solidFill>
                          <a:latin typeface="Century Gothic" panose="020B0502020202020204" pitchFamily="34" charset="0"/>
                        </a:rPr>
                        <a:t> cool.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55A4"/>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55A4"/>
                          </a:solidFill>
                          <a:effectLst/>
                          <a:uLnTx/>
                          <a:uFillTx/>
                          <a:latin typeface="+mn-lt"/>
                          <a:ea typeface="+mn-ea"/>
                          <a:cs typeface="+mn-cs"/>
                        </a:rPr>
                        <a:t>đĦĦċđø</a:t>
                      </a:r>
                      <a:r>
                        <a:rPr kumimoji="0" lang="en-GB" sz="3200" b="0" i="0" u="none" strike="noStrike" kern="1200" cap="none" spc="0" normalizeH="0" baseline="0" noProof="0" dirty="0">
                          <a:ln>
                            <a:noFill/>
                          </a:ln>
                          <a:solidFill>
                            <a:srgbClr val="0055A4"/>
                          </a:solidFill>
                          <a:effectLst/>
                          <a:uLnTx/>
                          <a:uFillTx/>
                          <a:latin typeface="+mn-lt"/>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actif</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2153">
                <a:tc>
                  <a:txBody>
                    <a:bodyPr/>
                    <a:lstStyle/>
                    <a:p>
                      <a:r>
                        <a:rPr lang="en-GB" sz="3200" b="1" dirty="0">
                          <a:solidFill>
                            <a:srgbClr val="0055A4"/>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err="1">
                          <a:solidFill>
                            <a:srgbClr val="0055A4"/>
                          </a:solidFill>
                        </a:rPr>
                        <a:t>đĦĦċđø</a:t>
                      </a:r>
                      <a:r>
                        <a:rPr lang="en-GB" sz="3200" dirty="0">
                          <a:solidFill>
                            <a:srgbClr val="0055A4"/>
                          </a:solidFill>
                        </a:rPr>
                        <a:t> </a:t>
                      </a:r>
                      <a:r>
                        <a:rPr lang="en-GB" sz="2000" dirty="0" err="1">
                          <a:solidFill>
                            <a:srgbClr val="0055A4"/>
                          </a:solidFill>
                          <a:latin typeface="Century Gothic" panose="020B0502020202020204" pitchFamily="34" charset="0"/>
                        </a:rPr>
                        <a:t>est</a:t>
                      </a:r>
                      <a:r>
                        <a:rPr lang="en-GB" sz="2000" dirty="0">
                          <a:solidFill>
                            <a:srgbClr val="0055A4"/>
                          </a:solidFill>
                          <a:latin typeface="Century Gothic" panose="020B0502020202020204" pitchFamily="34" charset="0"/>
                        </a:rPr>
                        <a:t> </a:t>
                      </a:r>
                      <a:r>
                        <a:rPr lang="en-GB" sz="2000" dirty="0" err="1">
                          <a:solidFill>
                            <a:srgbClr val="0055A4"/>
                          </a:solidFill>
                          <a:latin typeface="Century Gothic" panose="020B0502020202020204" pitchFamily="34" charset="0"/>
                        </a:rPr>
                        <a:t>français</a:t>
                      </a:r>
                      <a:r>
                        <a:rPr lang="en-GB" sz="2000" dirty="0">
                          <a:solidFill>
                            <a:srgbClr val="0055A4"/>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55A4"/>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55A4"/>
                          </a:solidFill>
                          <a:effectLst/>
                          <a:uLnTx/>
                          <a:uFillTx/>
                          <a:latin typeface="+mn-lt"/>
                          <a:ea typeface="+mn-ea"/>
                          <a:cs typeface="+mn-cs"/>
                        </a:rPr>
                        <a:t>đĦĦċđø</a:t>
                      </a:r>
                      <a:r>
                        <a:rPr kumimoji="0" lang="en-GB" sz="3200" b="0" i="0" u="none" strike="noStrike" kern="1200" cap="none" spc="0" normalizeH="0" baseline="0" noProof="0" dirty="0">
                          <a:ln>
                            <a:noFill/>
                          </a:ln>
                          <a:solidFill>
                            <a:srgbClr val="0055A4"/>
                          </a:solidFill>
                          <a:effectLst/>
                          <a:uLnTx/>
                          <a:uFillTx/>
                          <a:latin typeface="+mn-lt"/>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sportif.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2153">
                <a:tc>
                  <a:txBody>
                    <a:bodyPr/>
                    <a:lstStyle/>
                    <a:p>
                      <a:r>
                        <a:rPr lang="en-GB" sz="3200" b="1" dirty="0">
                          <a:solidFill>
                            <a:srgbClr val="0055A4"/>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55A4"/>
                          </a:solidFill>
                          <a:effectLst/>
                          <a:uLnTx/>
                          <a:uFillTx/>
                          <a:latin typeface="+mn-lt"/>
                          <a:ea typeface="+mn-ea"/>
                          <a:cs typeface="+mn-cs"/>
                        </a:rPr>
                        <a:t>đĦĦċđø</a:t>
                      </a:r>
                      <a:r>
                        <a:rPr kumimoji="0" lang="en-GB" sz="3200" b="0" i="0" u="none" strike="noStrike" kern="1200" cap="none" spc="0" normalizeH="0" baseline="0" noProof="0" dirty="0">
                          <a:ln>
                            <a:noFill/>
                          </a:ln>
                          <a:solidFill>
                            <a:srgbClr val="0055A4"/>
                          </a:solidFill>
                          <a:effectLst/>
                          <a:uLnTx/>
                          <a:uFillTx/>
                          <a:latin typeface="+mn-lt"/>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anglais</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55A4"/>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55A4"/>
                          </a:solidFill>
                          <a:effectLst/>
                          <a:uLnTx/>
                          <a:uFillTx/>
                          <a:latin typeface="+mn-lt"/>
                          <a:ea typeface="+mn-ea"/>
                          <a:cs typeface="+mn-cs"/>
                        </a:rPr>
                        <a:t>đĦĦċđø</a:t>
                      </a:r>
                      <a:r>
                        <a:rPr kumimoji="0" lang="en-GB" sz="3200" b="0" i="0" u="none" strike="noStrike" kern="1200" cap="none" spc="0" normalizeH="0" baseline="0" noProof="0" dirty="0">
                          <a:ln>
                            <a:noFill/>
                          </a:ln>
                          <a:solidFill>
                            <a:srgbClr val="0055A4"/>
                          </a:solidFill>
                          <a:effectLst/>
                          <a:uLnTx/>
                          <a:uFillTx/>
                          <a:latin typeface="+mn-lt"/>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triste.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2153">
                <a:tc>
                  <a:txBody>
                    <a:bodyPr/>
                    <a:lstStyle/>
                    <a:p>
                      <a:r>
                        <a:rPr lang="en-GB" sz="3200" b="1" dirty="0">
                          <a:solidFill>
                            <a:srgbClr val="0055A4"/>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55A4"/>
                          </a:solidFill>
                          <a:effectLst/>
                          <a:uLnTx/>
                          <a:uFillTx/>
                          <a:latin typeface="+mn-lt"/>
                          <a:ea typeface="+mn-ea"/>
                          <a:cs typeface="+mn-cs"/>
                        </a:rPr>
                        <a:t>đĦĦċđø</a:t>
                      </a:r>
                      <a:r>
                        <a:rPr kumimoji="0" lang="en-GB" sz="3200" b="0" i="0" u="none" strike="noStrike" kern="1200" cap="none" spc="0" normalizeH="0" baseline="0" noProof="0" dirty="0">
                          <a:ln>
                            <a:noFill/>
                          </a:ln>
                          <a:solidFill>
                            <a:srgbClr val="0055A4"/>
                          </a:solidFill>
                          <a:effectLst/>
                          <a:uLnTx/>
                          <a:uFillTx/>
                          <a:latin typeface="+mn-lt"/>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intelligent.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55A4"/>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55A4"/>
                          </a:solidFill>
                          <a:effectLst/>
                          <a:uLnTx/>
                          <a:uFillTx/>
                          <a:latin typeface="+mn-lt"/>
                          <a:ea typeface="+mn-ea"/>
                          <a:cs typeface="+mn-cs"/>
                        </a:rPr>
                        <a:t>đĦĦċđø</a:t>
                      </a:r>
                      <a:r>
                        <a:rPr kumimoji="0" lang="en-GB" sz="3200" b="0" i="0" u="none" strike="noStrike" kern="1200" cap="none" spc="0" normalizeH="0" baseline="0" noProof="0" dirty="0">
                          <a:ln>
                            <a:noFill/>
                          </a:ln>
                          <a:solidFill>
                            <a:srgbClr val="0055A4"/>
                          </a:solidFill>
                          <a:effectLst/>
                          <a:uLnTx/>
                          <a:uFillTx/>
                          <a:latin typeface="+mn-lt"/>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amusant</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55A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0" name="Oval Callout 32">
            <a:extLst>
              <a:ext uri="{FF2B5EF4-FFF2-40B4-BE49-F238E27FC236}">
                <a16:creationId xmlns:a16="http://schemas.microsoft.com/office/drawing/2014/main" id="{2826E45B-CA93-4147-882F-5F248D782D47}"/>
              </a:ext>
            </a:extLst>
          </p:cNvPr>
          <p:cNvSpPr/>
          <p:nvPr/>
        </p:nvSpPr>
        <p:spPr>
          <a:xfrm>
            <a:off x="4356521" y="2521471"/>
            <a:ext cx="651444" cy="491987"/>
          </a:xfrm>
          <a:prstGeom prst="wedgeEllipseCallout">
            <a:avLst>
              <a:gd name="adj1" fmla="val -33124"/>
              <a:gd name="adj2" fmla="val 30755"/>
            </a:avLst>
          </a:prstGeom>
          <a:solidFill>
            <a:srgbClr val="EF4136"/>
          </a:solidFill>
          <a:ln>
            <a:solidFill>
              <a:srgbClr val="3D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pic>
        <p:nvPicPr>
          <p:cNvPr id="43" name="Picture 42">
            <a:extLst>
              <a:ext uri="{FF2B5EF4-FFF2-40B4-BE49-F238E27FC236}">
                <a16:creationId xmlns:a16="http://schemas.microsoft.com/office/drawing/2014/main" id="{8E78E407-ADDC-4CA0-BD04-391FCD0CB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206" y="3055871"/>
            <a:ext cx="498794" cy="519576"/>
          </a:xfrm>
          <a:prstGeom prst="rect">
            <a:avLst/>
          </a:prstGeom>
        </p:spPr>
      </p:pic>
      <p:pic>
        <p:nvPicPr>
          <p:cNvPr id="44" name="Picture 43">
            <a:extLst>
              <a:ext uri="{FF2B5EF4-FFF2-40B4-BE49-F238E27FC236}">
                <a16:creationId xmlns:a16="http://schemas.microsoft.com/office/drawing/2014/main" id="{1FC663CC-33D2-4C9A-A264-065B7003B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206" y="3688085"/>
            <a:ext cx="498794" cy="519576"/>
          </a:xfrm>
          <a:prstGeom prst="rect">
            <a:avLst/>
          </a:prstGeom>
        </p:spPr>
      </p:pic>
      <p:pic>
        <p:nvPicPr>
          <p:cNvPr id="45" name="Picture 44">
            <a:extLst>
              <a:ext uri="{FF2B5EF4-FFF2-40B4-BE49-F238E27FC236}">
                <a16:creationId xmlns:a16="http://schemas.microsoft.com/office/drawing/2014/main" id="{CA450126-6679-445C-9E09-B5482C2D4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905" y="4188685"/>
            <a:ext cx="498794" cy="519576"/>
          </a:xfrm>
          <a:prstGeom prst="rect">
            <a:avLst/>
          </a:prstGeom>
        </p:spPr>
      </p:pic>
      <p:pic>
        <p:nvPicPr>
          <p:cNvPr id="46" name="Picture 45">
            <a:extLst>
              <a:ext uri="{FF2B5EF4-FFF2-40B4-BE49-F238E27FC236}">
                <a16:creationId xmlns:a16="http://schemas.microsoft.com/office/drawing/2014/main" id="{0CF65215-8E06-4B5F-88CB-173C5D1B3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730" y="4931229"/>
            <a:ext cx="498794" cy="519576"/>
          </a:xfrm>
          <a:prstGeom prst="rect">
            <a:avLst/>
          </a:prstGeom>
        </p:spPr>
      </p:pic>
      <p:pic>
        <p:nvPicPr>
          <p:cNvPr id="47" name="Picture 46">
            <a:extLst>
              <a:ext uri="{FF2B5EF4-FFF2-40B4-BE49-F238E27FC236}">
                <a16:creationId xmlns:a16="http://schemas.microsoft.com/office/drawing/2014/main" id="{8B121F36-069A-4129-832D-004E7EAF5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2" y="3055871"/>
            <a:ext cx="498794" cy="519576"/>
          </a:xfrm>
          <a:prstGeom prst="rect">
            <a:avLst/>
          </a:prstGeom>
        </p:spPr>
      </p:pic>
      <p:pic>
        <p:nvPicPr>
          <p:cNvPr id="48" name="Picture 47">
            <a:extLst>
              <a:ext uri="{FF2B5EF4-FFF2-40B4-BE49-F238E27FC236}">
                <a16:creationId xmlns:a16="http://schemas.microsoft.com/office/drawing/2014/main" id="{D43D4D46-E52F-478E-B16F-9885193F8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1041" y="3681316"/>
            <a:ext cx="498794" cy="519576"/>
          </a:xfrm>
          <a:prstGeom prst="rect">
            <a:avLst/>
          </a:prstGeom>
        </p:spPr>
      </p:pic>
      <p:pic>
        <p:nvPicPr>
          <p:cNvPr id="49" name="Picture 48">
            <a:extLst>
              <a:ext uri="{FF2B5EF4-FFF2-40B4-BE49-F238E27FC236}">
                <a16:creationId xmlns:a16="http://schemas.microsoft.com/office/drawing/2014/main" id="{BF9DDBFC-465E-4D9A-BE98-E37A67E6E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4870" y="4411653"/>
            <a:ext cx="498794" cy="519576"/>
          </a:xfrm>
          <a:prstGeom prst="rect">
            <a:avLst/>
          </a:prstGeom>
        </p:spPr>
      </p:pic>
      <p:pic>
        <p:nvPicPr>
          <p:cNvPr id="50" name="Picture 49">
            <a:extLst>
              <a:ext uri="{FF2B5EF4-FFF2-40B4-BE49-F238E27FC236}">
                <a16:creationId xmlns:a16="http://schemas.microsoft.com/office/drawing/2014/main" id="{81B2D172-5259-4FE2-98AC-FDE49D2DC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6586" y="4985843"/>
            <a:ext cx="498794" cy="519576"/>
          </a:xfrm>
          <a:prstGeom prst="rect">
            <a:avLst/>
          </a:prstGeom>
        </p:spPr>
      </p:pic>
      <p:sp>
        <p:nvSpPr>
          <p:cNvPr id="18" name="Oval Callout 32">
            <a:extLst>
              <a:ext uri="{FF2B5EF4-FFF2-40B4-BE49-F238E27FC236}">
                <a16:creationId xmlns:a16="http://schemas.microsoft.com/office/drawing/2014/main" id="{F035792C-8B4A-4E56-98B0-BBF22001CCF2}"/>
              </a:ext>
            </a:extLst>
          </p:cNvPr>
          <p:cNvSpPr/>
          <p:nvPr/>
        </p:nvSpPr>
        <p:spPr>
          <a:xfrm>
            <a:off x="5158405" y="2521471"/>
            <a:ext cx="651444" cy="491987"/>
          </a:xfrm>
          <a:prstGeom prst="wedgeEllipseCallout">
            <a:avLst>
              <a:gd name="adj1" fmla="val -33124"/>
              <a:gd name="adj2" fmla="val 30755"/>
            </a:avLst>
          </a:prstGeom>
          <a:solidFill>
            <a:srgbClr val="EF4136"/>
          </a:solidFill>
          <a:ln>
            <a:solidFill>
              <a:srgbClr val="3D3C3C"/>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t>
            </a:r>
          </a:p>
        </p:txBody>
      </p:sp>
      <p:sp>
        <p:nvSpPr>
          <p:cNvPr id="21" name="Oval Callout 32">
            <a:extLst>
              <a:ext uri="{FF2B5EF4-FFF2-40B4-BE49-F238E27FC236}">
                <a16:creationId xmlns:a16="http://schemas.microsoft.com/office/drawing/2014/main" id="{1BFDBFB2-1C57-4A16-ABB6-3D60259C6143}"/>
              </a:ext>
            </a:extLst>
          </p:cNvPr>
          <p:cNvSpPr/>
          <p:nvPr/>
        </p:nvSpPr>
        <p:spPr>
          <a:xfrm>
            <a:off x="10392878" y="2570164"/>
            <a:ext cx="651444" cy="491987"/>
          </a:xfrm>
          <a:prstGeom prst="wedgeEllipseCallout">
            <a:avLst>
              <a:gd name="adj1" fmla="val -33124"/>
              <a:gd name="adj2" fmla="val 30755"/>
            </a:avLst>
          </a:prstGeom>
          <a:solidFill>
            <a:srgbClr val="EF4136"/>
          </a:solidFill>
          <a:ln>
            <a:solidFill>
              <a:srgbClr val="3D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22" name="Oval Callout 32">
            <a:extLst>
              <a:ext uri="{FF2B5EF4-FFF2-40B4-BE49-F238E27FC236}">
                <a16:creationId xmlns:a16="http://schemas.microsoft.com/office/drawing/2014/main" id="{0BAFF299-0F42-43F9-A9CB-82C2DDED9679}"/>
              </a:ext>
            </a:extLst>
          </p:cNvPr>
          <p:cNvSpPr/>
          <p:nvPr/>
        </p:nvSpPr>
        <p:spPr>
          <a:xfrm>
            <a:off x="11162608" y="2570865"/>
            <a:ext cx="651444" cy="491987"/>
          </a:xfrm>
          <a:prstGeom prst="wedgeEllipseCallout">
            <a:avLst>
              <a:gd name="adj1" fmla="val -33124"/>
              <a:gd name="adj2" fmla="val 30755"/>
            </a:avLst>
          </a:prstGeom>
          <a:solidFill>
            <a:srgbClr val="EF4136"/>
          </a:solidFill>
          <a:ln>
            <a:solidFill>
              <a:srgbClr val="3D3C3C"/>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t>
            </a:r>
          </a:p>
        </p:txBody>
      </p:sp>
      <p:sp>
        <p:nvSpPr>
          <p:cNvPr id="3" name="Speech Bubble: Rectangle with Corners Rounded 2">
            <a:extLst>
              <a:ext uri="{FF2B5EF4-FFF2-40B4-BE49-F238E27FC236}">
                <a16:creationId xmlns:a16="http://schemas.microsoft.com/office/drawing/2014/main" id="{5D5BD505-F1DD-4F29-8112-94EC3E4ACED5}"/>
              </a:ext>
            </a:extLst>
          </p:cNvPr>
          <p:cNvSpPr/>
          <p:nvPr/>
        </p:nvSpPr>
        <p:spPr>
          <a:xfrm>
            <a:off x="7295226" y="686418"/>
            <a:ext cx="4059680" cy="1763493"/>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Cognates are words which share most of the same letters in two languages (e.g., English and French). Which cognates do you see here?</a:t>
            </a:r>
          </a:p>
        </p:txBody>
      </p:sp>
      <p:sp>
        <p:nvSpPr>
          <p:cNvPr id="5" name="Rectangle: Rounded Corners 4">
            <a:extLst>
              <a:ext uri="{FF2B5EF4-FFF2-40B4-BE49-F238E27FC236}">
                <a16:creationId xmlns:a16="http://schemas.microsoft.com/office/drawing/2014/main" id="{BB4E1DF3-EB8E-4432-9DB1-2EE85068A364}"/>
              </a:ext>
            </a:extLst>
          </p:cNvPr>
          <p:cNvSpPr/>
          <p:nvPr/>
        </p:nvSpPr>
        <p:spPr>
          <a:xfrm>
            <a:off x="2857500" y="3144498"/>
            <a:ext cx="669471" cy="366148"/>
          </a:xfrm>
          <a:custGeom>
            <a:avLst/>
            <a:gdLst>
              <a:gd name="connsiteX0" fmla="*/ 0 w 669471"/>
              <a:gd name="connsiteY0" fmla="*/ 61026 h 366148"/>
              <a:gd name="connsiteX1" fmla="*/ 61026 w 669471"/>
              <a:gd name="connsiteY1" fmla="*/ 0 h 366148"/>
              <a:gd name="connsiteX2" fmla="*/ 608445 w 669471"/>
              <a:gd name="connsiteY2" fmla="*/ 0 h 366148"/>
              <a:gd name="connsiteX3" fmla="*/ 669471 w 669471"/>
              <a:gd name="connsiteY3" fmla="*/ 61026 h 366148"/>
              <a:gd name="connsiteX4" fmla="*/ 669471 w 669471"/>
              <a:gd name="connsiteY4" fmla="*/ 305122 h 366148"/>
              <a:gd name="connsiteX5" fmla="*/ 608445 w 669471"/>
              <a:gd name="connsiteY5" fmla="*/ 366148 h 366148"/>
              <a:gd name="connsiteX6" fmla="*/ 61026 w 669471"/>
              <a:gd name="connsiteY6" fmla="*/ 366148 h 366148"/>
              <a:gd name="connsiteX7" fmla="*/ 0 w 669471"/>
              <a:gd name="connsiteY7" fmla="*/ 305122 h 366148"/>
              <a:gd name="connsiteX8" fmla="*/ 0 w 669471"/>
              <a:gd name="connsiteY8" fmla="*/ 61026 h 36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471" h="366148" extrusionOk="0">
                <a:moveTo>
                  <a:pt x="0" y="61026"/>
                </a:moveTo>
                <a:cubicBezTo>
                  <a:pt x="4221" y="22248"/>
                  <a:pt x="19226" y="-1208"/>
                  <a:pt x="61026" y="0"/>
                </a:cubicBezTo>
                <a:cubicBezTo>
                  <a:pt x="285714" y="-55330"/>
                  <a:pt x="461354" y="13814"/>
                  <a:pt x="608445" y="0"/>
                </a:cubicBezTo>
                <a:cubicBezTo>
                  <a:pt x="638415" y="-8165"/>
                  <a:pt x="662005" y="28523"/>
                  <a:pt x="669471" y="61026"/>
                </a:cubicBezTo>
                <a:cubicBezTo>
                  <a:pt x="692512" y="177052"/>
                  <a:pt x="662429" y="187439"/>
                  <a:pt x="669471" y="305122"/>
                </a:cubicBezTo>
                <a:cubicBezTo>
                  <a:pt x="665894" y="345280"/>
                  <a:pt x="643793" y="369557"/>
                  <a:pt x="608445" y="366148"/>
                </a:cubicBezTo>
                <a:cubicBezTo>
                  <a:pt x="453460" y="428862"/>
                  <a:pt x="268177" y="339523"/>
                  <a:pt x="61026" y="366148"/>
                </a:cubicBezTo>
                <a:cubicBezTo>
                  <a:pt x="24022" y="366704"/>
                  <a:pt x="-3896" y="333998"/>
                  <a:pt x="0" y="305122"/>
                </a:cubicBezTo>
                <a:cubicBezTo>
                  <a:pt x="-28275" y="252405"/>
                  <a:pt x="17832" y="115266"/>
                  <a:pt x="0" y="61026"/>
                </a:cubicBezTo>
                <a:close/>
              </a:path>
            </a:pathLst>
          </a:custGeom>
          <a:noFill/>
          <a:ln w="38100">
            <a:solidFill>
              <a:srgbClr val="EF4136"/>
            </a:solidFill>
            <a:extLst>
              <a:ext uri="{C807C97D-BFC1-408E-A445-0C87EB9F89A2}">
                <ask:lineSketchStyleProps xmlns:ask="http://schemas.microsoft.com/office/drawing/2018/sketchyshapes" sd="148668986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F258A53A-A6BF-45D4-B320-F94DC45AAB8F}"/>
              </a:ext>
            </a:extLst>
          </p:cNvPr>
          <p:cNvSpPr/>
          <p:nvPr/>
        </p:nvSpPr>
        <p:spPr>
          <a:xfrm>
            <a:off x="2846613" y="5129789"/>
            <a:ext cx="1300844" cy="375630"/>
          </a:xfrm>
          <a:custGeom>
            <a:avLst/>
            <a:gdLst>
              <a:gd name="connsiteX0" fmla="*/ 0 w 1300844"/>
              <a:gd name="connsiteY0" fmla="*/ 62606 h 375630"/>
              <a:gd name="connsiteX1" fmla="*/ 62606 w 1300844"/>
              <a:gd name="connsiteY1" fmla="*/ 0 h 375630"/>
              <a:gd name="connsiteX2" fmla="*/ 638666 w 1300844"/>
              <a:gd name="connsiteY2" fmla="*/ 0 h 375630"/>
              <a:gd name="connsiteX3" fmla="*/ 1238238 w 1300844"/>
              <a:gd name="connsiteY3" fmla="*/ 0 h 375630"/>
              <a:gd name="connsiteX4" fmla="*/ 1300844 w 1300844"/>
              <a:gd name="connsiteY4" fmla="*/ 62606 h 375630"/>
              <a:gd name="connsiteX5" fmla="*/ 1300844 w 1300844"/>
              <a:gd name="connsiteY5" fmla="*/ 313024 h 375630"/>
              <a:gd name="connsiteX6" fmla="*/ 1238238 w 1300844"/>
              <a:gd name="connsiteY6" fmla="*/ 375630 h 375630"/>
              <a:gd name="connsiteX7" fmla="*/ 673935 w 1300844"/>
              <a:gd name="connsiteY7" fmla="*/ 375630 h 375630"/>
              <a:gd name="connsiteX8" fmla="*/ 62606 w 1300844"/>
              <a:gd name="connsiteY8" fmla="*/ 375630 h 375630"/>
              <a:gd name="connsiteX9" fmla="*/ 0 w 1300844"/>
              <a:gd name="connsiteY9" fmla="*/ 313024 h 375630"/>
              <a:gd name="connsiteX10" fmla="*/ 0 w 1300844"/>
              <a:gd name="connsiteY10" fmla="*/ 62606 h 37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844" h="375630" extrusionOk="0">
                <a:moveTo>
                  <a:pt x="0" y="62606"/>
                </a:moveTo>
                <a:cubicBezTo>
                  <a:pt x="2700" y="24784"/>
                  <a:pt x="23953" y="-608"/>
                  <a:pt x="62606" y="0"/>
                </a:cubicBezTo>
                <a:cubicBezTo>
                  <a:pt x="260931" y="-57050"/>
                  <a:pt x="468677" y="10812"/>
                  <a:pt x="638666" y="0"/>
                </a:cubicBezTo>
                <a:cubicBezTo>
                  <a:pt x="808655" y="-10812"/>
                  <a:pt x="1104512" y="26723"/>
                  <a:pt x="1238238" y="0"/>
                </a:cubicBezTo>
                <a:cubicBezTo>
                  <a:pt x="1266962" y="-2044"/>
                  <a:pt x="1297803" y="28837"/>
                  <a:pt x="1300844" y="62606"/>
                </a:cubicBezTo>
                <a:cubicBezTo>
                  <a:pt x="1304232" y="114636"/>
                  <a:pt x="1284449" y="251151"/>
                  <a:pt x="1300844" y="313024"/>
                </a:cubicBezTo>
                <a:cubicBezTo>
                  <a:pt x="1308570" y="345947"/>
                  <a:pt x="1278141" y="375420"/>
                  <a:pt x="1238238" y="375630"/>
                </a:cubicBezTo>
                <a:cubicBezTo>
                  <a:pt x="956931" y="388380"/>
                  <a:pt x="882058" y="373588"/>
                  <a:pt x="673935" y="375630"/>
                </a:cubicBezTo>
                <a:cubicBezTo>
                  <a:pt x="465812" y="377672"/>
                  <a:pt x="274404" y="317671"/>
                  <a:pt x="62606" y="375630"/>
                </a:cubicBezTo>
                <a:cubicBezTo>
                  <a:pt x="21521" y="369986"/>
                  <a:pt x="-466" y="346793"/>
                  <a:pt x="0" y="313024"/>
                </a:cubicBezTo>
                <a:cubicBezTo>
                  <a:pt x="-6242" y="225579"/>
                  <a:pt x="9772" y="160894"/>
                  <a:pt x="0" y="62606"/>
                </a:cubicBezTo>
                <a:close/>
              </a:path>
            </a:pathLst>
          </a:custGeom>
          <a:noFill/>
          <a:ln w="38100">
            <a:solidFill>
              <a:srgbClr val="EF4136"/>
            </a:solidFill>
            <a:extLst>
              <a:ext uri="{C807C97D-BFC1-408E-A445-0C87EB9F89A2}">
                <ask:lineSketchStyleProps xmlns:ask="http://schemas.microsoft.com/office/drawing/2018/sketchyshapes" sd="148668986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48769EE3-8EDF-4114-BFC9-8EF3020D0568}"/>
              </a:ext>
            </a:extLst>
          </p:cNvPr>
          <p:cNvSpPr/>
          <p:nvPr/>
        </p:nvSpPr>
        <p:spPr>
          <a:xfrm>
            <a:off x="8591248" y="3144498"/>
            <a:ext cx="669471" cy="366148"/>
          </a:xfrm>
          <a:custGeom>
            <a:avLst/>
            <a:gdLst>
              <a:gd name="connsiteX0" fmla="*/ 0 w 669471"/>
              <a:gd name="connsiteY0" fmla="*/ 61026 h 366148"/>
              <a:gd name="connsiteX1" fmla="*/ 61026 w 669471"/>
              <a:gd name="connsiteY1" fmla="*/ 0 h 366148"/>
              <a:gd name="connsiteX2" fmla="*/ 608445 w 669471"/>
              <a:gd name="connsiteY2" fmla="*/ 0 h 366148"/>
              <a:gd name="connsiteX3" fmla="*/ 669471 w 669471"/>
              <a:gd name="connsiteY3" fmla="*/ 61026 h 366148"/>
              <a:gd name="connsiteX4" fmla="*/ 669471 w 669471"/>
              <a:gd name="connsiteY4" fmla="*/ 305122 h 366148"/>
              <a:gd name="connsiteX5" fmla="*/ 608445 w 669471"/>
              <a:gd name="connsiteY5" fmla="*/ 366148 h 366148"/>
              <a:gd name="connsiteX6" fmla="*/ 61026 w 669471"/>
              <a:gd name="connsiteY6" fmla="*/ 366148 h 366148"/>
              <a:gd name="connsiteX7" fmla="*/ 0 w 669471"/>
              <a:gd name="connsiteY7" fmla="*/ 305122 h 366148"/>
              <a:gd name="connsiteX8" fmla="*/ 0 w 669471"/>
              <a:gd name="connsiteY8" fmla="*/ 61026 h 36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471" h="366148" extrusionOk="0">
                <a:moveTo>
                  <a:pt x="0" y="61026"/>
                </a:moveTo>
                <a:cubicBezTo>
                  <a:pt x="4221" y="22248"/>
                  <a:pt x="19226" y="-1208"/>
                  <a:pt x="61026" y="0"/>
                </a:cubicBezTo>
                <a:cubicBezTo>
                  <a:pt x="285714" y="-55330"/>
                  <a:pt x="461354" y="13814"/>
                  <a:pt x="608445" y="0"/>
                </a:cubicBezTo>
                <a:cubicBezTo>
                  <a:pt x="638415" y="-8165"/>
                  <a:pt x="662005" y="28523"/>
                  <a:pt x="669471" y="61026"/>
                </a:cubicBezTo>
                <a:cubicBezTo>
                  <a:pt x="692512" y="177052"/>
                  <a:pt x="662429" y="187439"/>
                  <a:pt x="669471" y="305122"/>
                </a:cubicBezTo>
                <a:cubicBezTo>
                  <a:pt x="665894" y="345280"/>
                  <a:pt x="643793" y="369557"/>
                  <a:pt x="608445" y="366148"/>
                </a:cubicBezTo>
                <a:cubicBezTo>
                  <a:pt x="453460" y="428862"/>
                  <a:pt x="268177" y="339523"/>
                  <a:pt x="61026" y="366148"/>
                </a:cubicBezTo>
                <a:cubicBezTo>
                  <a:pt x="24022" y="366704"/>
                  <a:pt x="-3896" y="333998"/>
                  <a:pt x="0" y="305122"/>
                </a:cubicBezTo>
                <a:cubicBezTo>
                  <a:pt x="-28275" y="252405"/>
                  <a:pt x="17832" y="115266"/>
                  <a:pt x="0" y="61026"/>
                </a:cubicBezTo>
                <a:close/>
              </a:path>
            </a:pathLst>
          </a:custGeom>
          <a:noFill/>
          <a:ln w="38100">
            <a:solidFill>
              <a:srgbClr val="EF4136"/>
            </a:solidFill>
            <a:extLst>
              <a:ext uri="{C807C97D-BFC1-408E-A445-0C87EB9F89A2}">
                <ask:lineSketchStyleProps xmlns:ask="http://schemas.microsoft.com/office/drawing/2018/sketchyshapes" sd="148668986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4AEBA491-2ED2-405C-95CD-BC8C1C5AB149}"/>
              </a:ext>
            </a:extLst>
          </p:cNvPr>
          <p:cNvSpPr/>
          <p:nvPr/>
        </p:nvSpPr>
        <p:spPr>
          <a:xfrm>
            <a:off x="8524224" y="3834744"/>
            <a:ext cx="913690" cy="353941"/>
          </a:xfrm>
          <a:custGeom>
            <a:avLst/>
            <a:gdLst>
              <a:gd name="connsiteX0" fmla="*/ 0 w 913690"/>
              <a:gd name="connsiteY0" fmla="*/ 58991 h 353941"/>
              <a:gd name="connsiteX1" fmla="*/ 58991 w 913690"/>
              <a:gd name="connsiteY1" fmla="*/ 0 h 353941"/>
              <a:gd name="connsiteX2" fmla="*/ 448888 w 913690"/>
              <a:gd name="connsiteY2" fmla="*/ 0 h 353941"/>
              <a:gd name="connsiteX3" fmla="*/ 854699 w 913690"/>
              <a:gd name="connsiteY3" fmla="*/ 0 h 353941"/>
              <a:gd name="connsiteX4" fmla="*/ 913690 w 913690"/>
              <a:gd name="connsiteY4" fmla="*/ 58991 h 353941"/>
              <a:gd name="connsiteX5" fmla="*/ 913690 w 913690"/>
              <a:gd name="connsiteY5" fmla="*/ 294950 h 353941"/>
              <a:gd name="connsiteX6" fmla="*/ 854699 w 913690"/>
              <a:gd name="connsiteY6" fmla="*/ 353941 h 353941"/>
              <a:gd name="connsiteX7" fmla="*/ 472759 w 913690"/>
              <a:gd name="connsiteY7" fmla="*/ 353941 h 353941"/>
              <a:gd name="connsiteX8" fmla="*/ 58991 w 913690"/>
              <a:gd name="connsiteY8" fmla="*/ 353941 h 353941"/>
              <a:gd name="connsiteX9" fmla="*/ 0 w 913690"/>
              <a:gd name="connsiteY9" fmla="*/ 294950 h 353941"/>
              <a:gd name="connsiteX10" fmla="*/ 0 w 913690"/>
              <a:gd name="connsiteY10" fmla="*/ 58991 h 3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90" h="353941" extrusionOk="0">
                <a:moveTo>
                  <a:pt x="0" y="58991"/>
                </a:moveTo>
                <a:cubicBezTo>
                  <a:pt x="3275" y="22474"/>
                  <a:pt x="24452" y="-292"/>
                  <a:pt x="58991" y="0"/>
                </a:cubicBezTo>
                <a:cubicBezTo>
                  <a:pt x="167188" y="-1226"/>
                  <a:pt x="272267" y="38473"/>
                  <a:pt x="448888" y="0"/>
                </a:cubicBezTo>
                <a:cubicBezTo>
                  <a:pt x="625509" y="-38473"/>
                  <a:pt x="721972" y="1697"/>
                  <a:pt x="854699" y="0"/>
                </a:cubicBezTo>
                <a:cubicBezTo>
                  <a:pt x="881502" y="-2018"/>
                  <a:pt x="906081" y="28430"/>
                  <a:pt x="913690" y="58991"/>
                </a:cubicBezTo>
                <a:cubicBezTo>
                  <a:pt x="925918" y="161226"/>
                  <a:pt x="897896" y="239241"/>
                  <a:pt x="913690" y="294950"/>
                </a:cubicBezTo>
                <a:cubicBezTo>
                  <a:pt x="921059" y="325954"/>
                  <a:pt x="892160" y="353748"/>
                  <a:pt x="854699" y="353941"/>
                </a:cubicBezTo>
                <a:cubicBezTo>
                  <a:pt x="741352" y="372784"/>
                  <a:pt x="563819" y="311247"/>
                  <a:pt x="472759" y="353941"/>
                </a:cubicBezTo>
                <a:cubicBezTo>
                  <a:pt x="381699" y="396635"/>
                  <a:pt x="149269" y="311768"/>
                  <a:pt x="58991" y="353941"/>
                </a:cubicBezTo>
                <a:cubicBezTo>
                  <a:pt x="19066" y="347573"/>
                  <a:pt x="-2162" y="323787"/>
                  <a:pt x="0" y="294950"/>
                </a:cubicBezTo>
                <a:cubicBezTo>
                  <a:pt x="-16371" y="205285"/>
                  <a:pt x="5411" y="147570"/>
                  <a:pt x="0" y="58991"/>
                </a:cubicBezTo>
                <a:close/>
              </a:path>
            </a:pathLst>
          </a:custGeom>
          <a:noFill/>
          <a:ln w="38100">
            <a:solidFill>
              <a:srgbClr val="EF4136"/>
            </a:solidFill>
            <a:extLst>
              <a:ext uri="{C807C97D-BFC1-408E-A445-0C87EB9F89A2}">
                <ask:lineSketchStyleProps xmlns:ask="http://schemas.microsoft.com/office/drawing/2018/sketchyshapes" sd="148668986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169444C5-E306-4ABF-AC6A-3C4BE0D43263}"/>
              </a:ext>
            </a:extLst>
          </p:cNvPr>
          <p:cNvSpPr/>
          <p:nvPr/>
        </p:nvSpPr>
        <p:spPr>
          <a:xfrm>
            <a:off x="8597346" y="5129789"/>
            <a:ext cx="1167138" cy="353941"/>
          </a:xfrm>
          <a:custGeom>
            <a:avLst/>
            <a:gdLst>
              <a:gd name="connsiteX0" fmla="*/ 0 w 1167138"/>
              <a:gd name="connsiteY0" fmla="*/ 58991 h 353941"/>
              <a:gd name="connsiteX1" fmla="*/ 58991 w 1167138"/>
              <a:gd name="connsiteY1" fmla="*/ 0 h 353941"/>
              <a:gd name="connsiteX2" fmla="*/ 573077 w 1167138"/>
              <a:gd name="connsiteY2" fmla="*/ 0 h 353941"/>
              <a:gd name="connsiteX3" fmla="*/ 1108147 w 1167138"/>
              <a:gd name="connsiteY3" fmla="*/ 0 h 353941"/>
              <a:gd name="connsiteX4" fmla="*/ 1167138 w 1167138"/>
              <a:gd name="connsiteY4" fmla="*/ 58991 h 353941"/>
              <a:gd name="connsiteX5" fmla="*/ 1167138 w 1167138"/>
              <a:gd name="connsiteY5" fmla="*/ 294950 h 353941"/>
              <a:gd name="connsiteX6" fmla="*/ 1108147 w 1167138"/>
              <a:gd name="connsiteY6" fmla="*/ 353941 h 353941"/>
              <a:gd name="connsiteX7" fmla="*/ 604552 w 1167138"/>
              <a:gd name="connsiteY7" fmla="*/ 353941 h 353941"/>
              <a:gd name="connsiteX8" fmla="*/ 58991 w 1167138"/>
              <a:gd name="connsiteY8" fmla="*/ 353941 h 353941"/>
              <a:gd name="connsiteX9" fmla="*/ 0 w 1167138"/>
              <a:gd name="connsiteY9" fmla="*/ 294950 h 353941"/>
              <a:gd name="connsiteX10" fmla="*/ 0 w 1167138"/>
              <a:gd name="connsiteY10" fmla="*/ 58991 h 3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138" h="353941" extrusionOk="0">
                <a:moveTo>
                  <a:pt x="0" y="58991"/>
                </a:moveTo>
                <a:cubicBezTo>
                  <a:pt x="3275" y="22474"/>
                  <a:pt x="24452" y="-292"/>
                  <a:pt x="58991" y="0"/>
                </a:cubicBezTo>
                <a:cubicBezTo>
                  <a:pt x="260047" y="-46952"/>
                  <a:pt x="316669" y="15182"/>
                  <a:pt x="573077" y="0"/>
                </a:cubicBezTo>
                <a:cubicBezTo>
                  <a:pt x="829485" y="-15182"/>
                  <a:pt x="997927" y="59014"/>
                  <a:pt x="1108147" y="0"/>
                </a:cubicBezTo>
                <a:cubicBezTo>
                  <a:pt x="1134950" y="-2018"/>
                  <a:pt x="1159529" y="28430"/>
                  <a:pt x="1167138" y="58991"/>
                </a:cubicBezTo>
                <a:cubicBezTo>
                  <a:pt x="1179366" y="161226"/>
                  <a:pt x="1151344" y="239241"/>
                  <a:pt x="1167138" y="294950"/>
                </a:cubicBezTo>
                <a:cubicBezTo>
                  <a:pt x="1174507" y="325954"/>
                  <a:pt x="1145608" y="353748"/>
                  <a:pt x="1108147" y="353941"/>
                </a:cubicBezTo>
                <a:cubicBezTo>
                  <a:pt x="886229" y="359044"/>
                  <a:pt x="741048" y="307872"/>
                  <a:pt x="604552" y="353941"/>
                </a:cubicBezTo>
                <a:cubicBezTo>
                  <a:pt x="468057" y="400010"/>
                  <a:pt x="279035" y="296831"/>
                  <a:pt x="58991" y="353941"/>
                </a:cubicBezTo>
                <a:cubicBezTo>
                  <a:pt x="19066" y="347573"/>
                  <a:pt x="-2162" y="323787"/>
                  <a:pt x="0" y="294950"/>
                </a:cubicBezTo>
                <a:cubicBezTo>
                  <a:pt x="-16371" y="205285"/>
                  <a:pt x="5411" y="147570"/>
                  <a:pt x="0" y="58991"/>
                </a:cubicBezTo>
                <a:close/>
              </a:path>
            </a:pathLst>
          </a:custGeom>
          <a:noFill/>
          <a:ln w="38100">
            <a:solidFill>
              <a:srgbClr val="EF4136"/>
            </a:solidFill>
            <a:extLst>
              <a:ext uri="{C807C97D-BFC1-408E-A445-0C87EB9F89A2}">
                <ask:lineSketchStyleProps xmlns:ask="http://schemas.microsoft.com/office/drawing/2018/sketchyshapes" sd="148668986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0899"/>
            <a:ext cx="4427580" cy="647577"/>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1E43D90D-75BE-4333-87BD-8D439F9961F9}"/>
              </a:ext>
            </a:extLst>
          </p:cNvPr>
          <p:cNvPicPr/>
          <p:nvPr/>
        </p:nvPicPr>
        <p:blipFill>
          <a:blip r:embed="rId3">
            <a:extLst>
              <a:ext uri="{28A0092B-C50C-407E-A947-70E740481C1C}">
                <a14:useLocalDpi xmlns:a14="http://schemas.microsoft.com/office/drawing/2010/main" val="0"/>
              </a:ext>
            </a:extLst>
          </a:blip>
          <a:stretch>
            <a:fillRect/>
          </a:stretch>
        </p:blipFill>
        <p:spPr>
          <a:xfrm>
            <a:off x="6244728" y="2253776"/>
            <a:ext cx="3665501" cy="2492316"/>
          </a:xfrm>
          <a:prstGeom prst="rect">
            <a:avLst/>
          </a:prstGeom>
        </p:spPr>
      </p:pic>
      <p:pic>
        <p:nvPicPr>
          <p:cNvPr id="10" name="Picture 9" descr="C:\Users\wdj\Google Drive\Primary\Y5 SoW\From Tracy\Pronouns\i.png">
            <a:extLst>
              <a:ext uri="{FF2B5EF4-FFF2-40B4-BE49-F238E27FC236}">
                <a16:creationId xmlns:a16="http://schemas.microsoft.com/office/drawing/2014/main" id="{4E8478DA-CCB4-450E-A019-454DB56E2E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8622" y="1406791"/>
            <a:ext cx="1737349" cy="3750495"/>
          </a:xfrm>
          <a:prstGeom prst="rect">
            <a:avLst/>
          </a:prstGeom>
          <a:noFill/>
          <a:ln>
            <a:noFill/>
          </a:ln>
        </p:spPr>
      </p:pic>
      <p:pic>
        <p:nvPicPr>
          <p:cNvPr id="11" name="Picture 10" descr="C:\Users\wdj\Google Drive\Primary\Y5 SoW\From Tracy\Pronouns\he.png">
            <a:extLst>
              <a:ext uri="{FF2B5EF4-FFF2-40B4-BE49-F238E27FC236}">
                <a16:creationId xmlns:a16="http://schemas.microsoft.com/office/drawing/2014/main" id="{E1A022FA-A9F8-41F2-8B64-E4E0B9B3073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785" y="1915576"/>
            <a:ext cx="3979802" cy="2902673"/>
          </a:xfrm>
          <a:prstGeom prst="rect">
            <a:avLst/>
          </a:prstGeom>
          <a:noFill/>
          <a:ln>
            <a:noFill/>
          </a:ln>
        </p:spPr>
      </p:pic>
      <p:pic>
        <p:nvPicPr>
          <p:cNvPr id="13" name="Picture 12" descr="C:\Users\wdj\Google Drive\Primary\Y5 SoW\From Tracy\Pronouns\he.png">
            <a:extLst>
              <a:ext uri="{FF2B5EF4-FFF2-40B4-BE49-F238E27FC236}">
                <a16:creationId xmlns:a16="http://schemas.microsoft.com/office/drawing/2014/main" id="{CA015139-7A54-48C1-B948-86469891EDF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9147" y="1843419"/>
            <a:ext cx="3979802" cy="2902673"/>
          </a:xfrm>
          <a:prstGeom prst="rect">
            <a:avLst/>
          </a:prstGeom>
          <a:noFill/>
          <a:ln>
            <a:noFill/>
          </a:ln>
        </p:spPr>
      </p:pic>
      <p:pic>
        <p:nvPicPr>
          <p:cNvPr id="18" name="Picture 17" descr="C:\Users\wdj\Google Drive\Primary\Y5 SoW\From Tracy\Pronouns\i.png">
            <a:extLst>
              <a:ext uri="{FF2B5EF4-FFF2-40B4-BE49-F238E27FC236}">
                <a16:creationId xmlns:a16="http://schemas.microsoft.com/office/drawing/2014/main" id="{6E5028EF-9CB1-4CAF-AEE4-311FF8EC1A6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482" y="1438668"/>
            <a:ext cx="1737349" cy="3750495"/>
          </a:xfrm>
          <a:prstGeom prst="rect">
            <a:avLst/>
          </a:prstGeom>
          <a:noFill/>
          <a:ln>
            <a:noFill/>
          </a:ln>
        </p:spPr>
      </p:pic>
      <p:pic>
        <p:nvPicPr>
          <p:cNvPr id="20" name="Picture 19" descr="C:\Users\wdj\Google Drive\Primary\Y5 SoW\From Tracy\Pronouns\i.png">
            <a:extLst>
              <a:ext uri="{FF2B5EF4-FFF2-40B4-BE49-F238E27FC236}">
                <a16:creationId xmlns:a16="http://schemas.microsoft.com/office/drawing/2014/main" id="{34BBCDD4-E872-440F-950E-1D1E22ECF0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1441" y="1452352"/>
            <a:ext cx="1737349" cy="3750495"/>
          </a:xfrm>
          <a:prstGeom prst="rect">
            <a:avLst/>
          </a:prstGeom>
          <a:noFill/>
          <a:ln>
            <a:noFill/>
          </a:ln>
        </p:spPr>
      </p:pic>
      <p:pic>
        <p:nvPicPr>
          <p:cNvPr id="24" name="Picture 23" descr="C:\Users\wdj\Google Drive\Primary\Y5 SoW\From Tracy\Pronouns\he.png">
            <a:extLst>
              <a:ext uri="{FF2B5EF4-FFF2-40B4-BE49-F238E27FC236}">
                <a16:creationId xmlns:a16="http://schemas.microsoft.com/office/drawing/2014/main" id="{9D78A355-618C-495F-9AD6-6E39A81CF5B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590" y="1915575"/>
            <a:ext cx="3979802" cy="2902673"/>
          </a:xfrm>
          <a:prstGeom prst="rect">
            <a:avLst/>
          </a:prstGeom>
          <a:noFill/>
          <a:ln>
            <a:noFill/>
          </a:ln>
        </p:spPr>
      </p:pic>
      <p:pic>
        <p:nvPicPr>
          <p:cNvPr id="19" name="Picture 18">
            <a:extLst>
              <a:ext uri="{FF2B5EF4-FFF2-40B4-BE49-F238E27FC236}">
                <a16:creationId xmlns:a16="http://schemas.microsoft.com/office/drawing/2014/main" id="{7989A6CF-8E5A-49F8-BF9D-B076F86C92B4}"/>
              </a:ext>
            </a:extLst>
          </p:cNvPr>
          <p:cNvPicPr/>
          <p:nvPr/>
        </p:nvPicPr>
        <p:blipFill rotWithShape="1">
          <a:blip r:embed="rId6" cstate="print">
            <a:extLst>
              <a:ext uri="{28A0092B-C50C-407E-A947-70E740481C1C}">
                <a14:useLocalDpi xmlns:a14="http://schemas.microsoft.com/office/drawing/2010/main" val="0"/>
              </a:ext>
            </a:extLst>
          </a:blip>
          <a:srcRect l="17777"/>
          <a:stretch/>
        </p:blipFill>
        <p:spPr>
          <a:xfrm>
            <a:off x="6687120" y="1438668"/>
            <a:ext cx="3208385" cy="3686739"/>
          </a:xfrm>
          <a:prstGeom prst="rect">
            <a:avLst/>
          </a:prstGeom>
        </p:spPr>
      </p:pic>
      <p:grpSp>
        <p:nvGrpSpPr>
          <p:cNvPr id="14" name="Group 13">
            <a:extLst>
              <a:ext uri="{FF2B5EF4-FFF2-40B4-BE49-F238E27FC236}">
                <a16:creationId xmlns:a16="http://schemas.microsoft.com/office/drawing/2014/main" id="{61409E43-8165-4264-AC71-03B997DC7195}"/>
              </a:ext>
            </a:extLst>
          </p:cNvPr>
          <p:cNvGrpSpPr/>
          <p:nvPr/>
        </p:nvGrpSpPr>
        <p:grpSpPr>
          <a:xfrm>
            <a:off x="6201885" y="1399332"/>
            <a:ext cx="3620610" cy="3726075"/>
            <a:chOff x="0" y="0"/>
            <a:chExt cx="1423730" cy="1953518"/>
          </a:xfrm>
        </p:grpSpPr>
        <p:pic>
          <p:nvPicPr>
            <p:cNvPr id="15" name="Picture 14">
              <a:extLst>
                <a:ext uri="{FF2B5EF4-FFF2-40B4-BE49-F238E27FC236}">
                  <a16:creationId xmlns:a16="http://schemas.microsoft.com/office/drawing/2014/main" id="{FFE8C718-4593-4808-9662-359080EEA0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6" name="Picture 15">
              <a:extLst>
                <a:ext uri="{FF2B5EF4-FFF2-40B4-BE49-F238E27FC236}">
                  <a16:creationId xmlns:a16="http://schemas.microsoft.com/office/drawing/2014/main" id="{D1FD7110-97FB-4134-B78E-D2A7171168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7" name="Down Arrow 23">
              <a:extLst>
                <a:ext uri="{FF2B5EF4-FFF2-40B4-BE49-F238E27FC236}">
                  <a16:creationId xmlns:a16="http://schemas.microsoft.com/office/drawing/2014/main" id="{A8B24636-81B8-40E7-B169-D79ECD743341}"/>
                </a:ext>
              </a:extLst>
            </p:cNvPr>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9" name="Picture 10" descr="Crying Smiley Clip Art">
            <a:extLst>
              <a:ext uri="{FF2B5EF4-FFF2-40B4-BE49-F238E27FC236}">
                <a16:creationId xmlns:a16="http://schemas.microsoft.com/office/drawing/2014/main" id="{A14FC097-5FD6-4933-92F7-BF7D62C406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1062" y="2115484"/>
            <a:ext cx="216000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135DA37D-2751-4BCE-B8B7-C6746DF5416E}"/>
              </a:ext>
            </a:extLst>
          </p:cNvPr>
          <p:cNvGrpSpPr/>
          <p:nvPr/>
        </p:nvGrpSpPr>
        <p:grpSpPr>
          <a:xfrm>
            <a:off x="6116100" y="1244025"/>
            <a:ext cx="4226485" cy="4076024"/>
            <a:chOff x="0" y="0"/>
            <a:chExt cx="1667202" cy="1953518"/>
          </a:xfrm>
        </p:grpSpPr>
        <p:pic>
          <p:nvPicPr>
            <p:cNvPr id="26" name="Picture 25">
              <a:extLst>
                <a:ext uri="{FF2B5EF4-FFF2-40B4-BE49-F238E27FC236}">
                  <a16:creationId xmlns:a16="http://schemas.microsoft.com/office/drawing/2014/main" id="{4A379CBE-6266-4D41-A3F9-3C4236CE60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27" name="Picture 26">
              <a:extLst>
                <a:ext uri="{FF2B5EF4-FFF2-40B4-BE49-F238E27FC236}">
                  <a16:creationId xmlns:a16="http://schemas.microsoft.com/office/drawing/2014/main" id="{BC53798E-59DE-41D4-BE22-1A2E0E13E5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364" y="689071"/>
              <a:ext cx="626474" cy="1252948"/>
            </a:xfrm>
            <a:prstGeom prst="rect">
              <a:avLst/>
            </a:prstGeom>
          </p:spPr>
        </p:pic>
        <p:sp>
          <p:nvSpPr>
            <p:cNvPr id="28" name="Down Arrow 37">
              <a:extLst>
                <a:ext uri="{FF2B5EF4-FFF2-40B4-BE49-F238E27FC236}">
                  <a16:creationId xmlns:a16="http://schemas.microsoft.com/office/drawing/2014/main" id="{ED184776-8E6F-4CBF-B151-4141C0E352A9}"/>
                </a:ext>
              </a:extLst>
            </p:cNvPr>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30" name="Picture 29" descr="A red cross on a white background&#10;&#10;Description automatically generated with medium confidence">
            <a:extLst>
              <a:ext uri="{FF2B5EF4-FFF2-40B4-BE49-F238E27FC236}">
                <a16:creationId xmlns:a16="http://schemas.microsoft.com/office/drawing/2014/main" id="{3DBB7F0F-8DE8-42B7-AD72-CFC8A7572C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1221" y="1914064"/>
            <a:ext cx="3979801" cy="2655272"/>
          </a:xfrm>
          <a:prstGeom prst="rect">
            <a:avLst/>
          </a:prstGeom>
          <a:ln w="57150">
            <a:solidFill>
              <a:srgbClr val="3D3C3C"/>
            </a:solidFill>
          </a:ln>
        </p:spPr>
      </p:pic>
      <p:sp>
        <p:nvSpPr>
          <p:cNvPr id="31" name="TextBox 30">
            <a:extLst>
              <a:ext uri="{FF2B5EF4-FFF2-40B4-BE49-F238E27FC236}">
                <a16:creationId xmlns:a16="http://schemas.microsoft.com/office/drawing/2014/main" id="{5D5C6A51-056A-4400-8013-A44E12722452}"/>
              </a:ext>
            </a:extLst>
          </p:cNvPr>
          <p:cNvSpPr txBox="1"/>
          <p:nvPr/>
        </p:nvSpPr>
        <p:spPr>
          <a:xfrm>
            <a:off x="2213790" y="5441973"/>
            <a:ext cx="7675444" cy="923330"/>
          </a:xfrm>
          <a:prstGeom prst="rect">
            <a:avLst/>
          </a:prstGeom>
          <a:solidFill>
            <a:schemeClr val="bg1"/>
          </a:solidFill>
        </p:spPr>
        <p:txBody>
          <a:bodyPr wrap="square" rtlCol="0">
            <a:spAutoFit/>
          </a:bodyPr>
          <a:lstStyle/>
          <a:p>
            <a:pPr algn="ctr"/>
            <a:r>
              <a:rPr lang="en-GB" sz="5400" dirty="0">
                <a:solidFill>
                  <a:srgbClr val="0055A4"/>
                </a:solidFill>
              </a:rPr>
              <a:t>Je </a:t>
            </a:r>
            <a:r>
              <a:rPr lang="en-GB" sz="5400" dirty="0" err="1">
                <a:solidFill>
                  <a:srgbClr val="0055A4"/>
                </a:solidFill>
              </a:rPr>
              <a:t>suis</a:t>
            </a:r>
            <a:r>
              <a:rPr lang="en-GB" sz="5400" dirty="0">
                <a:solidFill>
                  <a:srgbClr val="0055A4"/>
                </a:solidFill>
              </a:rPr>
              <a:t> </a:t>
            </a:r>
            <a:r>
              <a:rPr lang="en-GB" sz="5400" dirty="0" err="1">
                <a:solidFill>
                  <a:srgbClr val="0055A4"/>
                </a:solidFill>
              </a:rPr>
              <a:t>français</a:t>
            </a:r>
            <a:r>
              <a:rPr lang="en-GB" sz="5400" dirty="0">
                <a:solidFill>
                  <a:srgbClr val="0055A4"/>
                </a:solidFill>
              </a:rPr>
              <a:t>.</a:t>
            </a:r>
          </a:p>
        </p:txBody>
      </p:sp>
      <p:sp>
        <p:nvSpPr>
          <p:cNvPr id="32" name="TextBox 31">
            <a:extLst>
              <a:ext uri="{FF2B5EF4-FFF2-40B4-BE49-F238E27FC236}">
                <a16:creationId xmlns:a16="http://schemas.microsoft.com/office/drawing/2014/main" id="{11DDA8B3-4DA3-4C99-8DA2-A26A9999C93E}"/>
              </a:ext>
            </a:extLst>
          </p:cNvPr>
          <p:cNvSpPr txBox="1"/>
          <p:nvPr/>
        </p:nvSpPr>
        <p:spPr>
          <a:xfrm>
            <a:off x="2302766" y="5429981"/>
            <a:ext cx="7675444" cy="923330"/>
          </a:xfrm>
          <a:prstGeom prst="rect">
            <a:avLst/>
          </a:prstGeom>
          <a:solidFill>
            <a:schemeClr val="bg1"/>
          </a:solidFill>
        </p:spPr>
        <p:txBody>
          <a:bodyPr wrap="square" rtlCol="0">
            <a:spAutoFit/>
          </a:bodyPr>
          <a:lstStyle/>
          <a:p>
            <a:pPr algn="ctr"/>
            <a:r>
              <a:rPr lang="en-GB" sz="5400" dirty="0">
                <a:solidFill>
                  <a:srgbClr val="0055A4"/>
                </a:solidFill>
              </a:rPr>
              <a:t>Il </a:t>
            </a:r>
            <a:r>
              <a:rPr lang="en-GB" sz="5400" dirty="0" err="1">
                <a:solidFill>
                  <a:srgbClr val="0055A4"/>
                </a:solidFill>
              </a:rPr>
              <a:t>est</a:t>
            </a:r>
            <a:r>
              <a:rPr lang="en-GB" sz="5400" dirty="0">
                <a:solidFill>
                  <a:srgbClr val="0055A4"/>
                </a:solidFill>
              </a:rPr>
              <a:t> </a:t>
            </a:r>
            <a:r>
              <a:rPr lang="en-GB" sz="5400" dirty="0" err="1">
                <a:solidFill>
                  <a:srgbClr val="0055A4"/>
                </a:solidFill>
              </a:rPr>
              <a:t>malade</a:t>
            </a:r>
            <a:r>
              <a:rPr lang="en-GB" sz="5400" dirty="0">
                <a:solidFill>
                  <a:srgbClr val="0055A4"/>
                </a:solidFill>
              </a:rPr>
              <a:t>.</a:t>
            </a:r>
          </a:p>
        </p:txBody>
      </p:sp>
      <p:sp>
        <p:nvSpPr>
          <p:cNvPr id="33" name="TextBox 32">
            <a:extLst>
              <a:ext uri="{FF2B5EF4-FFF2-40B4-BE49-F238E27FC236}">
                <a16:creationId xmlns:a16="http://schemas.microsoft.com/office/drawing/2014/main" id="{52FCF1C8-74C5-4486-82DA-B1651100E3FA}"/>
              </a:ext>
            </a:extLst>
          </p:cNvPr>
          <p:cNvSpPr txBox="1"/>
          <p:nvPr/>
        </p:nvSpPr>
        <p:spPr>
          <a:xfrm>
            <a:off x="2346157" y="5416297"/>
            <a:ext cx="7675444" cy="923330"/>
          </a:xfrm>
          <a:prstGeom prst="rect">
            <a:avLst/>
          </a:prstGeom>
          <a:solidFill>
            <a:schemeClr val="bg1"/>
          </a:solidFill>
        </p:spPr>
        <p:txBody>
          <a:bodyPr wrap="square" rtlCol="0">
            <a:spAutoFit/>
          </a:bodyPr>
          <a:lstStyle/>
          <a:p>
            <a:pPr algn="ctr"/>
            <a:r>
              <a:rPr lang="en-GB" sz="5400" dirty="0">
                <a:solidFill>
                  <a:srgbClr val="0055A4"/>
                </a:solidFill>
              </a:rPr>
              <a:t>Il </a:t>
            </a:r>
            <a:r>
              <a:rPr lang="en-GB" sz="5400" dirty="0" err="1">
                <a:solidFill>
                  <a:srgbClr val="0055A4"/>
                </a:solidFill>
              </a:rPr>
              <a:t>est</a:t>
            </a:r>
            <a:r>
              <a:rPr lang="en-GB" sz="5400" dirty="0">
                <a:solidFill>
                  <a:srgbClr val="0055A4"/>
                </a:solidFill>
              </a:rPr>
              <a:t> petit.</a:t>
            </a:r>
          </a:p>
        </p:txBody>
      </p:sp>
      <p:sp>
        <p:nvSpPr>
          <p:cNvPr id="34" name="TextBox 33">
            <a:extLst>
              <a:ext uri="{FF2B5EF4-FFF2-40B4-BE49-F238E27FC236}">
                <a16:creationId xmlns:a16="http://schemas.microsoft.com/office/drawing/2014/main" id="{87A2ABCB-D9E0-4B8B-97DF-067F598B1690}"/>
              </a:ext>
            </a:extLst>
          </p:cNvPr>
          <p:cNvSpPr txBox="1"/>
          <p:nvPr/>
        </p:nvSpPr>
        <p:spPr>
          <a:xfrm>
            <a:off x="2324462" y="5404438"/>
            <a:ext cx="7675444" cy="923330"/>
          </a:xfrm>
          <a:prstGeom prst="rect">
            <a:avLst/>
          </a:prstGeom>
          <a:solidFill>
            <a:schemeClr val="bg1"/>
          </a:solidFill>
        </p:spPr>
        <p:txBody>
          <a:bodyPr wrap="square" rtlCol="0">
            <a:spAutoFit/>
          </a:bodyPr>
          <a:lstStyle/>
          <a:p>
            <a:pPr algn="ctr"/>
            <a:r>
              <a:rPr lang="en-GB" sz="5400" dirty="0">
                <a:solidFill>
                  <a:srgbClr val="0055A4"/>
                </a:solidFill>
              </a:rPr>
              <a:t>Je </a:t>
            </a:r>
            <a:r>
              <a:rPr lang="en-GB" sz="5400" dirty="0" err="1">
                <a:solidFill>
                  <a:srgbClr val="0055A4"/>
                </a:solidFill>
              </a:rPr>
              <a:t>suis</a:t>
            </a:r>
            <a:r>
              <a:rPr lang="en-GB" sz="5400" dirty="0">
                <a:solidFill>
                  <a:srgbClr val="0055A4"/>
                </a:solidFill>
              </a:rPr>
              <a:t> triste.</a:t>
            </a:r>
          </a:p>
        </p:txBody>
      </p:sp>
      <p:sp>
        <p:nvSpPr>
          <p:cNvPr id="35" name="TextBox 34">
            <a:extLst>
              <a:ext uri="{FF2B5EF4-FFF2-40B4-BE49-F238E27FC236}">
                <a16:creationId xmlns:a16="http://schemas.microsoft.com/office/drawing/2014/main" id="{2A3CB55D-02B8-4681-94AB-904D80D74F76}"/>
              </a:ext>
            </a:extLst>
          </p:cNvPr>
          <p:cNvSpPr txBox="1"/>
          <p:nvPr/>
        </p:nvSpPr>
        <p:spPr>
          <a:xfrm>
            <a:off x="2335310" y="5458341"/>
            <a:ext cx="7675444" cy="923330"/>
          </a:xfrm>
          <a:prstGeom prst="rect">
            <a:avLst/>
          </a:prstGeom>
          <a:solidFill>
            <a:schemeClr val="bg1"/>
          </a:solidFill>
        </p:spPr>
        <p:txBody>
          <a:bodyPr wrap="square" rtlCol="0">
            <a:spAutoFit/>
          </a:bodyPr>
          <a:lstStyle/>
          <a:p>
            <a:pPr algn="ctr"/>
            <a:r>
              <a:rPr lang="en-GB" sz="5400" dirty="0">
                <a:solidFill>
                  <a:srgbClr val="0055A4"/>
                </a:solidFill>
              </a:rPr>
              <a:t>Je </a:t>
            </a:r>
            <a:r>
              <a:rPr lang="en-GB" sz="5400" dirty="0" err="1">
                <a:solidFill>
                  <a:srgbClr val="0055A4"/>
                </a:solidFill>
              </a:rPr>
              <a:t>suis</a:t>
            </a:r>
            <a:r>
              <a:rPr lang="en-GB" sz="5400" dirty="0">
                <a:solidFill>
                  <a:srgbClr val="0055A4"/>
                </a:solidFill>
              </a:rPr>
              <a:t> grand.</a:t>
            </a:r>
          </a:p>
        </p:txBody>
      </p:sp>
      <p:sp>
        <p:nvSpPr>
          <p:cNvPr id="36" name="TextBox 35">
            <a:extLst>
              <a:ext uri="{FF2B5EF4-FFF2-40B4-BE49-F238E27FC236}">
                <a16:creationId xmlns:a16="http://schemas.microsoft.com/office/drawing/2014/main" id="{E3BE9206-339B-474B-B182-FD17E9688214}"/>
              </a:ext>
            </a:extLst>
          </p:cNvPr>
          <p:cNvSpPr txBox="1"/>
          <p:nvPr/>
        </p:nvSpPr>
        <p:spPr>
          <a:xfrm>
            <a:off x="2357004" y="5413613"/>
            <a:ext cx="7675444" cy="923330"/>
          </a:xfrm>
          <a:prstGeom prst="rect">
            <a:avLst/>
          </a:prstGeom>
          <a:solidFill>
            <a:schemeClr val="bg1"/>
          </a:solidFill>
        </p:spPr>
        <p:txBody>
          <a:bodyPr wrap="square" rtlCol="0">
            <a:spAutoFit/>
          </a:bodyPr>
          <a:lstStyle/>
          <a:p>
            <a:pPr algn="ctr"/>
            <a:r>
              <a:rPr lang="en-GB" sz="5400" dirty="0">
                <a:solidFill>
                  <a:srgbClr val="0055A4"/>
                </a:solidFill>
              </a:rPr>
              <a:t>Il </a:t>
            </a:r>
            <a:r>
              <a:rPr lang="en-GB" sz="5400" dirty="0" err="1">
                <a:solidFill>
                  <a:srgbClr val="0055A4"/>
                </a:solidFill>
              </a:rPr>
              <a:t>est</a:t>
            </a:r>
            <a:r>
              <a:rPr lang="en-GB" sz="5400" dirty="0">
                <a:solidFill>
                  <a:srgbClr val="0055A4"/>
                </a:solidFill>
              </a:rPr>
              <a:t> </a:t>
            </a:r>
            <a:r>
              <a:rPr lang="en-GB" sz="5400" dirty="0" err="1">
                <a:solidFill>
                  <a:srgbClr val="0055A4"/>
                </a:solidFill>
              </a:rPr>
              <a:t>anglais</a:t>
            </a:r>
            <a:r>
              <a:rPr lang="en-GB" sz="5400" dirty="0">
                <a:solidFill>
                  <a:srgbClr val="0055A4"/>
                </a:solidFill>
              </a:rPr>
              <a:t>.</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5"/>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912BE-6DF1-447E-B9C9-D22D16217826}"/>
              </a:ext>
            </a:extLst>
          </p:cNvPr>
          <p:cNvSpPr>
            <a:spLocks noGrp="1"/>
          </p:cNvSpPr>
          <p:nvPr>
            <p:ph type="body" sz="quarter" idx="12"/>
          </p:nvPr>
        </p:nvSpPr>
        <p:spPr>
          <a:xfrm>
            <a:off x="116409" y="5390606"/>
            <a:ext cx="5369991" cy="156754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400" dirty="0">
                <a:solidFill>
                  <a:prstClr val="white"/>
                </a:solidFill>
                <a:latin typeface="Century Gothic" panose="020B0502020202020204" pitchFamily="34" charset="0"/>
              </a:rPr>
              <a:t>.1</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4</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lang="en-GB" sz="1300" dirty="0">
                <a:solidFill>
                  <a:prstClr val="white"/>
                </a:solidFill>
                <a:latin typeface="Century Gothic" panose="020B0502020202020204" pitchFamily="34" charset="0"/>
              </a:rPr>
              <a:t>Stephen Owen/Rachel Hawkes/Catherine Morris</a:t>
            </a:r>
            <a:br>
              <a:rPr lang="en-GB" sz="1300" dirty="0">
                <a:solidFill>
                  <a:prstClr val="white"/>
                </a:solidFill>
                <a:latin typeface="Century Gothic" panose="020B0502020202020204" pitchFamily="34" charset="0"/>
              </a:rPr>
            </a:br>
            <a:r>
              <a:rPr lang="en-GB" sz="1300" dirty="0">
                <a:solidFill>
                  <a:prstClr val="white"/>
                </a:solidFill>
                <a:latin typeface="Century Gothic" panose="020B0502020202020204" pitchFamily="34" charset="0"/>
              </a:rPr>
              <a:t>Artwork b</a:t>
            </a:r>
            <a:r>
              <a:rPr lang="en-GB" sz="1400" dirty="0">
                <a:solidFill>
                  <a:prstClr val="white"/>
                </a:solidFill>
                <a:latin typeface="Century Gothic" panose="020B0502020202020204" pitchFamily="34" charset="0"/>
              </a:rPr>
              <a:t>y: Chloé Motard</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Date updated: 20/05/23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lang="en-GB" sz="17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dirty="0"/>
          </a:p>
        </p:txBody>
      </p:sp>
      <p:sp>
        <p:nvSpPr>
          <p:cNvPr id="3" name="Text Placeholder 2">
            <a:extLst>
              <a:ext uri="{FF2B5EF4-FFF2-40B4-BE49-F238E27FC236}">
                <a16:creationId xmlns:a16="http://schemas.microsoft.com/office/drawing/2014/main" id="{1107EDCE-DAE0-4F90-AC48-FAF6641F4118}"/>
              </a:ext>
            </a:extLst>
          </p:cNvPr>
          <p:cNvSpPr>
            <a:spLocks noGrp="1"/>
          </p:cNvSpPr>
          <p:nvPr>
            <p:ph type="body" sz="quarter" idx="13"/>
          </p:nvPr>
        </p:nvSpPr>
        <p:spPr>
          <a:xfrm>
            <a:off x="441915" y="2456832"/>
            <a:ext cx="6194016" cy="479394"/>
          </a:xfrm>
        </p:spPr>
        <p:txBody>
          <a:bodyPr>
            <a:noAutofit/>
          </a:bodyPr>
          <a:lstStyle/>
          <a:p>
            <a:pPr algn="l"/>
            <a:r>
              <a:rPr lang="en-GB" dirty="0">
                <a:solidFill>
                  <a:prstClr val="white"/>
                </a:solidFill>
                <a:latin typeface="Century Gothic" panose="020B0502020202020204" pitchFamily="34" charset="0"/>
              </a:rPr>
              <a:t>regular adjective gender agreement</a:t>
            </a:r>
            <a:br>
              <a:rPr lang="en-GB" dirty="0">
                <a:solidFill>
                  <a:prstClr val="white"/>
                </a:solidFill>
                <a:latin typeface="Century Gothic" panose="020B0502020202020204" pitchFamily="34" charset="0"/>
              </a:rPr>
            </a:br>
            <a:r>
              <a:rPr lang="en-GB" dirty="0">
                <a:solidFill>
                  <a:prstClr val="white"/>
                </a:solidFill>
                <a:latin typeface="Century Gothic" panose="020B0502020202020204" pitchFamily="34" charset="0"/>
              </a:rPr>
              <a:t>intonation questions</a:t>
            </a:r>
            <a:br>
              <a:rPr lang="en-GB" dirty="0">
                <a:solidFill>
                  <a:prstClr val="white"/>
                </a:solidFill>
                <a:latin typeface="Century Gothic" panose="020B0502020202020204" pitchFamily="34" charset="0"/>
              </a:rPr>
            </a:br>
            <a:r>
              <a:rPr lang="en-GB" dirty="0">
                <a:solidFill>
                  <a:prstClr val="white"/>
                </a:solidFill>
                <a:latin typeface="Century Gothic" panose="020B0502020202020204" pitchFamily="34" charset="0"/>
              </a:rPr>
              <a:t>SSC [</a:t>
            </a:r>
            <a:r>
              <a:rPr lang="en-GB" dirty="0" err="1">
                <a:solidFill>
                  <a:prstClr val="white"/>
                </a:solidFill>
                <a:latin typeface="Century Gothic" panose="020B0502020202020204" pitchFamily="34" charset="0"/>
              </a:rPr>
              <a:t>eu</a:t>
            </a:r>
            <a:r>
              <a:rPr lang="en-GB" dirty="0">
                <a:solidFill>
                  <a:prstClr val="white"/>
                </a:solidFill>
                <a:latin typeface="Century Gothic" panose="020B0502020202020204" pitchFamily="34" charset="0"/>
              </a:rPr>
              <a:t>]</a:t>
            </a:r>
          </a:p>
          <a:p>
            <a:endParaRPr lang="en-GB" dirty="0"/>
          </a:p>
        </p:txBody>
      </p:sp>
      <p:sp>
        <p:nvSpPr>
          <p:cNvPr id="4" name="Text Placeholder 3">
            <a:extLst>
              <a:ext uri="{FF2B5EF4-FFF2-40B4-BE49-F238E27FC236}">
                <a16:creationId xmlns:a16="http://schemas.microsoft.com/office/drawing/2014/main" id="{442F4B30-CEE5-4E72-B654-A50EF56B8C1B}"/>
              </a:ext>
            </a:extLst>
          </p:cNvPr>
          <p:cNvSpPr>
            <a:spLocks noGrp="1"/>
          </p:cNvSpPr>
          <p:nvPr>
            <p:ph type="body" sz="quarter" idx="14"/>
          </p:nvPr>
        </p:nvSpPr>
        <p:spPr>
          <a:xfrm>
            <a:off x="363537" y="1952625"/>
            <a:ext cx="7569971" cy="844550"/>
          </a:xfrm>
        </p:spPr>
        <p:txBody>
          <a:bodyPr>
            <a:normAutofit/>
          </a:bodyPr>
          <a:lstStyle/>
          <a:p>
            <a:r>
              <a:rPr lang="en-GB" sz="3600" b="1" dirty="0">
                <a:solidFill>
                  <a:prstClr val="white"/>
                </a:solidFill>
                <a:latin typeface="Century Gothic" panose="020B0502020202020204" pitchFamily="34" charset="0"/>
              </a:rPr>
              <a:t>Describing a person or a thing [2]</a:t>
            </a:r>
            <a:endParaRPr lang="en-GB" sz="3600" dirty="0">
              <a:latin typeface="Century Gothic" panose="020B0502020202020204" pitchFamily="34" charset="0"/>
            </a:endParaRPr>
          </a:p>
        </p:txBody>
      </p:sp>
      <p:sp>
        <p:nvSpPr>
          <p:cNvPr id="5" name="Text Placeholder 3">
            <a:extLst>
              <a:ext uri="{FF2B5EF4-FFF2-40B4-BE49-F238E27FC236}">
                <a16:creationId xmlns:a16="http://schemas.microsoft.com/office/drawing/2014/main" id="{5A80682A-13E4-4C80-8D32-8BE8D8D665A3}"/>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description</a:t>
            </a:r>
            <a:endParaRPr lang="en-GB" sz="4000" dirty="0"/>
          </a:p>
        </p:txBody>
      </p:sp>
      <p:pic>
        <p:nvPicPr>
          <p:cNvPr id="7" name="Picture 6" descr="A picture containing toy, doll&#10;&#10;Description automatically generated">
            <a:extLst>
              <a:ext uri="{FF2B5EF4-FFF2-40B4-BE49-F238E27FC236}">
                <a16:creationId xmlns:a16="http://schemas.microsoft.com/office/drawing/2014/main" id="{BE60D57A-2D07-437A-A71F-A2124E81F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4120" y="-130070"/>
            <a:ext cx="1439960" cy="1439960"/>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9B1A29FE-04FC-4103-B98B-B2B9A2798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6300" y="1294526"/>
            <a:ext cx="1316198" cy="1316198"/>
          </a:xfrm>
          <a:prstGeom prst="rect">
            <a:avLst/>
          </a:prstGeom>
        </p:spPr>
      </p:pic>
      <p:pic>
        <p:nvPicPr>
          <p:cNvPr id="9" name="Picture 8" descr="A picture containing white, shirt, holding, person&#10;&#10;Description automatically generated">
            <a:extLst>
              <a:ext uri="{FF2B5EF4-FFF2-40B4-BE49-F238E27FC236}">
                <a16:creationId xmlns:a16="http://schemas.microsoft.com/office/drawing/2014/main" id="{6400AAB3-53D2-4815-97FE-8D1240ACF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4419" y="2319860"/>
            <a:ext cx="1439960" cy="1439960"/>
          </a:xfrm>
          <a:prstGeom prst="rect">
            <a:avLst/>
          </a:prstGeom>
        </p:spPr>
      </p:pic>
      <p:pic>
        <p:nvPicPr>
          <p:cNvPr id="11" name="Picture 10" descr="A picture containing food, clock, light&#10;&#10;Description automatically generated">
            <a:extLst>
              <a:ext uri="{FF2B5EF4-FFF2-40B4-BE49-F238E27FC236}">
                <a16:creationId xmlns:a16="http://schemas.microsoft.com/office/drawing/2014/main" id="{6E3E3672-A318-4816-BBFC-A0221A546A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4419" y="3527297"/>
            <a:ext cx="1439960" cy="1439960"/>
          </a:xfrm>
          <a:prstGeom prst="rect">
            <a:avLst/>
          </a:prstGeom>
        </p:spPr>
      </p:pic>
      <p:pic>
        <p:nvPicPr>
          <p:cNvPr id="12" name="Picture 11" descr="A picture containing doll, shirt&#10;&#10;Description automatically generated">
            <a:extLst>
              <a:ext uri="{FF2B5EF4-FFF2-40B4-BE49-F238E27FC236}">
                <a16:creationId xmlns:a16="http://schemas.microsoft.com/office/drawing/2014/main" id="{C8F42648-997D-4D1F-87E2-3EF35B85FA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9298" y="4898738"/>
            <a:ext cx="1147885" cy="1147885"/>
          </a:xfrm>
          <a:prstGeom prst="rect">
            <a:avLst/>
          </a:prstGeom>
        </p:spPr>
      </p:pic>
    </p:spTree>
    <p:extLst>
      <p:ext uri="{BB962C8B-B14F-4D97-AF65-F5344CB8AC3E}">
        <p14:creationId xmlns:p14="http://schemas.microsoft.com/office/powerpoint/2010/main" val="373098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A641-4EEE-364F-9483-0466C340436C}"/>
              </a:ext>
            </a:extLst>
          </p:cNvPr>
          <p:cNvSpPr>
            <a:spLocks noGrp="1"/>
          </p:cNvSpPr>
          <p:nvPr>
            <p:ph type="title"/>
          </p:nvPr>
        </p:nvSpPr>
        <p:spPr>
          <a:xfrm>
            <a:off x="-8324" y="-548480"/>
            <a:ext cx="4146897" cy="2977357"/>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sp>
        <p:nvSpPr>
          <p:cNvPr id="5" name="TextBox 4"/>
          <p:cNvSpPr txBox="1"/>
          <p:nvPr/>
        </p:nvSpPr>
        <p:spPr>
          <a:xfrm>
            <a:off x="4138573" y="1867888"/>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851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981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8531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5" name="eu deux.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7" name="eu lieu.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8" name="eu f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9" name="eu un p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2">
            <a:extLst>
              <a:ext uri="{FF2B5EF4-FFF2-40B4-BE49-F238E27FC236}">
                <a16:creationId xmlns:a16="http://schemas.microsoft.com/office/drawing/2014/main" id="{A74827A4-4A44-495E-9BA1-390F72D4512A}"/>
              </a:ext>
            </a:extLst>
          </p:cNvPr>
          <p:cNvGraphicFramePr>
            <a:graphicFrameLocks noGrp="1"/>
          </p:cNvGraphicFramePr>
          <p:nvPr>
            <p:extLst>
              <p:ext uri="{D42A27DB-BD31-4B8C-83A1-F6EECF244321}">
                <p14:modId xmlns:p14="http://schemas.microsoft.com/office/powerpoint/2010/main" val="2285610330"/>
              </p:ext>
            </p:extLst>
          </p:nvPr>
        </p:nvGraphicFramePr>
        <p:xfrm>
          <a:off x="349623" y="1418913"/>
          <a:ext cx="11560297" cy="4583133"/>
        </p:xfrm>
        <a:graphic>
          <a:graphicData uri="http://schemas.openxmlformats.org/drawingml/2006/table">
            <a:tbl>
              <a:tblPr firstRow="1" bandRow="1">
                <a:tableStyleId>{5C22544A-7EE6-4342-B048-85BDC9FD1C3A}</a:tableStyleId>
              </a:tblPr>
              <a:tblGrid>
                <a:gridCol w="1280919">
                  <a:extLst>
                    <a:ext uri="{9D8B030D-6E8A-4147-A177-3AD203B41FA5}">
                      <a16:colId xmlns:a16="http://schemas.microsoft.com/office/drawing/2014/main" val="2079502518"/>
                    </a:ext>
                  </a:extLst>
                </a:gridCol>
                <a:gridCol w="3669183">
                  <a:extLst>
                    <a:ext uri="{9D8B030D-6E8A-4147-A177-3AD203B41FA5}">
                      <a16:colId xmlns:a16="http://schemas.microsoft.com/office/drawing/2014/main" val="3779253730"/>
                    </a:ext>
                  </a:extLst>
                </a:gridCol>
                <a:gridCol w="6610195">
                  <a:extLst>
                    <a:ext uri="{9D8B030D-6E8A-4147-A177-3AD203B41FA5}">
                      <a16:colId xmlns:a16="http://schemas.microsoft.com/office/drawing/2014/main" val="244941348"/>
                    </a:ext>
                  </a:extLst>
                </a:gridCol>
              </a:tblGrid>
              <a:tr h="1090831">
                <a:tc gridSpan="2">
                  <a:txBody>
                    <a:bodyPr/>
                    <a:lstStyle/>
                    <a:p>
                      <a:pPr algn="ctr"/>
                      <a:r>
                        <a:rPr lang="fr-FR" sz="4000" b="0" dirty="0" err="1">
                          <a:solidFill>
                            <a:srgbClr val="0055A4"/>
                          </a:solidFill>
                        </a:rPr>
                        <a:t>Tally</a:t>
                      </a:r>
                      <a:r>
                        <a:rPr lang="fr-FR" sz="4000" b="0" dirty="0">
                          <a:solidFill>
                            <a:srgbClr val="0055A4"/>
                          </a:solidFill>
                        </a:rPr>
                        <a:t> how </a:t>
                      </a:r>
                      <a:r>
                        <a:rPr lang="fr-FR" sz="4000" b="0" dirty="0" err="1">
                          <a:solidFill>
                            <a:srgbClr val="0055A4"/>
                          </a:solidFill>
                        </a:rPr>
                        <a:t>many</a:t>
                      </a:r>
                      <a:r>
                        <a:rPr lang="fr-FR" sz="4000" b="0" dirty="0">
                          <a:solidFill>
                            <a:srgbClr val="0055A4"/>
                          </a:solidFill>
                        </a:rPr>
                        <a:t> times </a:t>
                      </a:r>
                      <a:r>
                        <a:rPr lang="fr-FR" sz="4000" b="0" dirty="0" err="1">
                          <a:solidFill>
                            <a:srgbClr val="0055A4"/>
                          </a:solidFill>
                        </a:rPr>
                        <a:t>you</a:t>
                      </a:r>
                      <a:r>
                        <a:rPr lang="fr-FR" sz="4000" b="0" dirty="0">
                          <a:solidFill>
                            <a:srgbClr val="0055A4"/>
                          </a:solidFill>
                        </a:rPr>
                        <a:t> </a:t>
                      </a:r>
                      <a:r>
                        <a:rPr lang="fr-FR" sz="4000" b="0" dirty="0" err="1">
                          <a:solidFill>
                            <a:srgbClr val="0055A4"/>
                          </a:solidFill>
                        </a:rPr>
                        <a:t>hear</a:t>
                      </a:r>
                      <a:r>
                        <a:rPr lang="fr-FR" sz="4000" b="0" dirty="0">
                          <a:solidFill>
                            <a:srgbClr val="0055A4"/>
                          </a:solidFill>
                        </a:rPr>
                        <a:t> [eu]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4000" b="0" dirty="0">
                          <a:solidFill>
                            <a:srgbClr val="0055A4"/>
                          </a:solidFill>
                        </a:rPr>
                        <a:t>Phrases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7440862"/>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59885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2751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538691"/>
                  </a:ext>
                </a:extLst>
              </a:tr>
            </a:tbl>
          </a:graphicData>
        </a:graphic>
      </p:graphicFrame>
      <p:sp>
        <p:nvSpPr>
          <p:cNvPr id="6" name="Rectangle 5">
            <a:hlinkClick r:id="" action="ppaction://noaction">
              <a:snd r:embed="rId3" name="audio54.wav"/>
            </a:hlinkClick>
            <a:extLst>
              <a:ext uri="{FF2B5EF4-FFF2-40B4-BE49-F238E27FC236}">
                <a16:creationId xmlns:a16="http://schemas.microsoft.com/office/drawing/2014/main" id="{E85FFEE1-7C8E-4C40-938B-1B4AE860FB07}"/>
              </a:ext>
            </a:extLst>
          </p:cNvPr>
          <p:cNvSpPr/>
          <p:nvPr/>
        </p:nvSpPr>
        <p:spPr>
          <a:xfrm>
            <a:off x="627243" y="2872767"/>
            <a:ext cx="781200" cy="7799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t>1</a:t>
            </a:r>
          </a:p>
        </p:txBody>
      </p:sp>
      <p:sp>
        <p:nvSpPr>
          <p:cNvPr id="9" name="Rectangle 8">
            <a:hlinkClick r:id="" action="ppaction://noaction">
              <a:snd r:embed="rId4" name="24-2.wav"/>
            </a:hlinkClick>
            <a:extLst>
              <a:ext uri="{FF2B5EF4-FFF2-40B4-BE49-F238E27FC236}">
                <a16:creationId xmlns:a16="http://schemas.microsoft.com/office/drawing/2014/main" id="{BC316024-53D4-4178-8A18-8DF2F1633646}"/>
              </a:ext>
            </a:extLst>
          </p:cNvPr>
          <p:cNvSpPr/>
          <p:nvPr/>
        </p:nvSpPr>
        <p:spPr>
          <a:xfrm>
            <a:off x="627243" y="3967380"/>
            <a:ext cx="781200" cy="7799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t>2</a:t>
            </a:r>
          </a:p>
        </p:txBody>
      </p:sp>
      <p:sp>
        <p:nvSpPr>
          <p:cNvPr id="10" name="Rectangle 9">
            <a:hlinkClick r:id="" action="ppaction://noaction">
              <a:snd r:embed="rId5" name="24-3.wav"/>
            </a:hlinkClick>
            <a:extLst>
              <a:ext uri="{FF2B5EF4-FFF2-40B4-BE49-F238E27FC236}">
                <a16:creationId xmlns:a16="http://schemas.microsoft.com/office/drawing/2014/main" id="{AA09DA3E-FECE-40F8-8CF9-A08636E49093}"/>
              </a:ext>
            </a:extLst>
          </p:cNvPr>
          <p:cNvSpPr/>
          <p:nvPr/>
        </p:nvSpPr>
        <p:spPr>
          <a:xfrm>
            <a:off x="627243" y="5061994"/>
            <a:ext cx="781200" cy="7799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t>3</a:t>
            </a:r>
          </a:p>
        </p:txBody>
      </p:sp>
      <p:sp>
        <p:nvSpPr>
          <p:cNvPr id="2" name="Rectangle 1">
            <a:extLst>
              <a:ext uri="{FF2B5EF4-FFF2-40B4-BE49-F238E27FC236}">
                <a16:creationId xmlns:a16="http://schemas.microsoft.com/office/drawing/2014/main" id="{A4938CC0-1B95-4B9E-86C3-15B6F79A9175}"/>
              </a:ext>
            </a:extLst>
          </p:cNvPr>
          <p:cNvSpPr/>
          <p:nvPr/>
        </p:nvSpPr>
        <p:spPr>
          <a:xfrm>
            <a:off x="5416797" y="277115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F4E79"/>
                </a:solidFill>
              </a:rPr>
              <a:t>De nombr</a:t>
            </a:r>
            <a:r>
              <a:rPr lang="fr-FR" sz="2400" dirty="0">
                <a:solidFill>
                  <a:srgbClr val="E65D00"/>
                </a:solidFill>
              </a:rPr>
              <a:t>eu</a:t>
            </a:r>
            <a:r>
              <a:rPr lang="fr-FR" sz="2400" dirty="0">
                <a:solidFill>
                  <a:srgbClr val="1F4E79"/>
                </a:solidFill>
              </a:rPr>
              <a:t>x animaux vivent à la ferme.</a:t>
            </a:r>
          </a:p>
        </p:txBody>
      </p:sp>
      <p:sp>
        <p:nvSpPr>
          <p:cNvPr id="11" name="Rectangle 10">
            <a:extLst>
              <a:ext uri="{FF2B5EF4-FFF2-40B4-BE49-F238E27FC236}">
                <a16:creationId xmlns:a16="http://schemas.microsoft.com/office/drawing/2014/main" id="{60578E57-C6C1-4E07-803C-3BE1A922DFAC}"/>
              </a:ext>
            </a:extLst>
          </p:cNvPr>
          <p:cNvSpPr/>
          <p:nvPr/>
        </p:nvSpPr>
        <p:spPr>
          <a:xfrm>
            <a:off x="5312408" y="3868157"/>
            <a:ext cx="6597512"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F4E79"/>
                </a:solidFill>
              </a:rPr>
              <a:t>C</a:t>
            </a:r>
            <a:r>
              <a:rPr lang="fr-FR" sz="2400" dirty="0">
                <a:solidFill>
                  <a:srgbClr val="E65D00"/>
                </a:solidFill>
              </a:rPr>
              <a:t>eu</a:t>
            </a:r>
            <a:r>
              <a:rPr lang="fr-FR" sz="2400" dirty="0">
                <a:solidFill>
                  <a:srgbClr val="1F4E79"/>
                </a:solidFill>
              </a:rPr>
              <a:t>x qui font la qu</a:t>
            </a:r>
            <a:r>
              <a:rPr lang="fr-FR" sz="2400" dirty="0">
                <a:solidFill>
                  <a:srgbClr val="E65D00"/>
                </a:solidFill>
              </a:rPr>
              <a:t>eu</a:t>
            </a:r>
            <a:r>
              <a:rPr lang="fr-FR" sz="2400" dirty="0">
                <a:solidFill>
                  <a:srgbClr val="1F4E79"/>
                </a:solidFill>
              </a:rPr>
              <a:t>e sont h</a:t>
            </a:r>
            <a:r>
              <a:rPr lang="fr-FR" sz="2400" dirty="0">
                <a:solidFill>
                  <a:srgbClr val="E65D00"/>
                </a:solidFill>
              </a:rPr>
              <a:t>eu</a:t>
            </a:r>
            <a:r>
              <a:rPr lang="fr-FR" sz="2400" dirty="0">
                <a:solidFill>
                  <a:srgbClr val="1F4E79"/>
                </a:solidFill>
              </a:rPr>
              <a:t>r</a:t>
            </a:r>
            <a:r>
              <a:rPr lang="fr-FR" sz="2400" dirty="0">
                <a:solidFill>
                  <a:srgbClr val="E65D00"/>
                </a:solidFill>
              </a:rPr>
              <a:t>eu</a:t>
            </a:r>
            <a:r>
              <a:rPr lang="fr-FR" sz="2400" dirty="0">
                <a:solidFill>
                  <a:srgbClr val="1F4E79"/>
                </a:solidFill>
              </a:rPr>
              <a:t>x.</a:t>
            </a:r>
          </a:p>
        </p:txBody>
      </p:sp>
      <p:sp>
        <p:nvSpPr>
          <p:cNvPr id="12" name="Rectangle 11">
            <a:extLst>
              <a:ext uri="{FF2B5EF4-FFF2-40B4-BE49-F238E27FC236}">
                <a16:creationId xmlns:a16="http://schemas.microsoft.com/office/drawing/2014/main" id="{84FBE821-FA62-4BD5-AD77-101FC76D2AAA}"/>
              </a:ext>
            </a:extLst>
          </p:cNvPr>
          <p:cNvSpPr/>
          <p:nvPr/>
        </p:nvSpPr>
        <p:spPr>
          <a:xfrm>
            <a:off x="5215088" y="4937094"/>
            <a:ext cx="6792151"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F4E79"/>
                </a:solidFill>
              </a:rPr>
              <a:t> Il v</a:t>
            </a:r>
            <a:r>
              <a:rPr lang="fr-FR" sz="2400" dirty="0">
                <a:solidFill>
                  <a:srgbClr val="E65D00"/>
                </a:solidFill>
              </a:rPr>
              <a:t>eu</a:t>
            </a:r>
            <a:r>
              <a:rPr lang="fr-FR" sz="2400" dirty="0">
                <a:solidFill>
                  <a:srgbClr val="1F4E79"/>
                </a:solidFill>
              </a:rPr>
              <a:t>t être courag</a:t>
            </a:r>
            <a:r>
              <a:rPr lang="fr-FR" sz="2400" dirty="0">
                <a:solidFill>
                  <a:srgbClr val="E65D00"/>
                </a:solidFill>
              </a:rPr>
              <a:t>eu</a:t>
            </a:r>
            <a:r>
              <a:rPr lang="fr-FR" sz="2400" dirty="0">
                <a:solidFill>
                  <a:srgbClr val="1F4E79"/>
                </a:solidFill>
              </a:rPr>
              <a:t>x, mais c’est dout</a:t>
            </a:r>
            <a:r>
              <a:rPr lang="fr-FR" sz="2400" dirty="0">
                <a:solidFill>
                  <a:srgbClr val="E65D00"/>
                </a:solidFill>
              </a:rPr>
              <a:t>eu</a:t>
            </a:r>
            <a:r>
              <a:rPr lang="fr-FR" sz="2400" dirty="0">
                <a:solidFill>
                  <a:srgbClr val="1F4E79"/>
                </a:solidFill>
              </a:rPr>
              <a:t>x.</a:t>
            </a:r>
          </a:p>
        </p:txBody>
      </p:sp>
      <p:sp>
        <p:nvSpPr>
          <p:cNvPr id="13" name="Rectangle 12">
            <a:extLst>
              <a:ext uri="{FF2B5EF4-FFF2-40B4-BE49-F238E27FC236}">
                <a16:creationId xmlns:a16="http://schemas.microsoft.com/office/drawing/2014/main" id="{7E9DB00D-C880-46FE-ACB3-0F4207ABE166}"/>
              </a:ext>
            </a:extLst>
          </p:cNvPr>
          <p:cNvSpPr/>
          <p:nvPr/>
        </p:nvSpPr>
        <p:spPr>
          <a:xfrm>
            <a:off x="2345788" y="2927313"/>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rgbClr val="1F4E79"/>
                </a:solidFill>
              </a:rPr>
              <a:t>I</a:t>
            </a:r>
          </a:p>
        </p:txBody>
      </p:sp>
      <p:sp>
        <p:nvSpPr>
          <p:cNvPr id="15" name="Rectangle 14">
            <a:extLst>
              <a:ext uri="{FF2B5EF4-FFF2-40B4-BE49-F238E27FC236}">
                <a16:creationId xmlns:a16="http://schemas.microsoft.com/office/drawing/2014/main" id="{561EE8EE-4BA6-4349-9C53-6EB3EC47B2A5}"/>
              </a:ext>
            </a:extLst>
          </p:cNvPr>
          <p:cNvSpPr/>
          <p:nvPr/>
        </p:nvSpPr>
        <p:spPr>
          <a:xfrm>
            <a:off x="2345785" y="5113839"/>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rgbClr val="1F4E79"/>
                </a:solidFill>
              </a:rPr>
              <a:t>III</a:t>
            </a:r>
          </a:p>
        </p:txBody>
      </p:sp>
      <p:sp>
        <p:nvSpPr>
          <p:cNvPr id="14" name="Rectangle 13">
            <a:extLst>
              <a:ext uri="{FF2B5EF4-FFF2-40B4-BE49-F238E27FC236}">
                <a16:creationId xmlns:a16="http://schemas.microsoft.com/office/drawing/2014/main" id="{7972E90B-7EA7-4EAD-9662-A0D5FE140EB8}"/>
              </a:ext>
            </a:extLst>
          </p:cNvPr>
          <p:cNvSpPr/>
          <p:nvPr/>
        </p:nvSpPr>
        <p:spPr>
          <a:xfrm>
            <a:off x="2345786" y="3954431"/>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rgbClr val="1F4E79"/>
                </a:solidFill>
              </a:rPr>
              <a:t>IIII</a:t>
            </a:r>
          </a:p>
        </p:txBody>
      </p:sp>
      <p:sp>
        <p:nvSpPr>
          <p:cNvPr id="17" name="Rectangle 16">
            <a:extLst>
              <a:ext uri="{FF2B5EF4-FFF2-40B4-BE49-F238E27FC236}">
                <a16:creationId xmlns:a16="http://schemas.microsoft.com/office/drawing/2014/main" id="{91A5FD8C-E24D-434C-9159-59C22ABD2208}"/>
              </a:ext>
            </a:extLst>
          </p:cNvPr>
          <p:cNvSpPr/>
          <p:nvPr/>
        </p:nvSpPr>
        <p:spPr>
          <a:xfrm>
            <a:off x="5416797" y="3228893"/>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E65D00"/>
                </a:solidFill>
              </a:rPr>
              <a:t>A lot of </a:t>
            </a:r>
            <a:r>
              <a:rPr lang="fr-FR" sz="2400" dirty="0" err="1">
                <a:solidFill>
                  <a:srgbClr val="E65D00"/>
                </a:solidFill>
              </a:rPr>
              <a:t>animals</a:t>
            </a:r>
            <a:r>
              <a:rPr lang="fr-FR" sz="2400" dirty="0">
                <a:solidFill>
                  <a:srgbClr val="E65D00"/>
                </a:solidFill>
              </a:rPr>
              <a:t> live at the </a:t>
            </a:r>
            <a:r>
              <a:rPr lang="fr-FR" sz="2400" dirty="0" err="1">
                <a:solidFill>
                  <a:srgbClr val="E65D00"/>
                </a:solidFill>
              </a:rPr>
              <a:t>farm</a:t>
            </a:r>
            <a:r>
              <a:rPr lang="fr-FR" sz="2400" dirty="0">
                <a:solidFill>
                  <a:srgbClr val="E65D00"/>
                </a:solidFill>
              </a:rPr>
              <a:t>.</a:t>
            </a:r>
          </a:p>
        </p:txBody>
      </p:sp>
      <p:sp>
        <p:nvSpPr>
          <p:cNvPr id="19" name="Rectangle 18">
            <a:extLst>
              <a:ext uri="{FF2B5EF4-FFF2-40B4-BE49-F238E27FC236}">
                <a16:creationId xmlns:a16="http://schemas.microsoft.com/office/drawing/2014/main" id="{9F136459-9017-4DCF-9D65-E002AA05C83F}"/>
              </a:ext>
            </a:extLst>
          </p:cNvPr>
          <p:cNvSpPr/>
          <p:nvPr/>
        </p:nvSpPr>
        <p:spPr>
          <a:xfrm>
            <a:off x="5312408" y="434090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E65D00"/>
                </a:solidFill>
              </a:rPr>
              <a:t>Those</a:t>
            </a:r>
            <a:r>
              <a:rPr lang="fr-FR" sz="2400" dirty="0">
                <a:solidFill>
                  <a:srgbClr val="E65D00"/>
                </a:solidFill>
              </a:rPr>
              <a:t> </a:t>
            </a:r>
            <a:r>
              <a:rPr lang="fr-FR" sz="2400" dirty="0" err="1">
                <a:solidFill>
                  <a:srgbClr val="E65D00"/>
                </a:solidFill>
              </a:rPr>
              <a:t>who</a:t>
            </a:r>
            <a:r>
              <a:rPr lang="fr-FR" sz="2400" dirty="0">
                <a:solidFill>
                  <a:srgbClr val="E65D00"/>
                </a:solidFill>
              </a:rPr>
              <a:t> queue are happy.</a:t>
            </a:r>
          </a:p>
        </p:txBody>
      </p:sp>
      <p:sp>
        <p:nvSpPr>
          <p:cNvPr id="21" name="Rectangle 20">
            <a:extLst>
              <a:ext uri="{FF2B5EF4-FFF2-40B4-BE49-F238E27FC236}">
                <a16:creationId xmlns:a16="http://schemas.microsoft.com/office/drawing/2014/main" id="{9DE77164-BB3F-4582-933A-8A330A0B2AF2}"/>
              </a:ext>
            </a:extLst>
          </p:cNvPr>
          <p:cNvSpPr/>
          <p:nvPr/>
        </p:nvSpPr>
        <p:spPr>
          <a:xfrm>
            <a:off x="5399849" y="5481437"/>
            <a:ext cx="6388734" cy="36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E65D00"/>
                </a:solidFill>
              </a:rPr>
              <a:t>He </a:t>
            </a:r>
            <a:r>
              <a:rPr lang="fr-FR" sz="2400" dirty="0" err="1">
                <a:solidFill>
                  <a:srgbClr val="E65D00"/>
                </a:solidFill>
              </a:rPr>
              <a:t>wants</a:t>
            </a:r>
            <a:r>
              <a:rPr lang="fr-FR" sz="2400" dirty="0">
                <a:solidFill>
                  <a:srgbClr val="E65D00"/>
                </a:solidFill>
              </a:rPr>
              <a:t> to </a:t>
            </a:r>
            <a:r>
              <a:rPr lang="fr-FR" sz="2400" dirty="0" err="1">
                <a:solidFill>
                  <a:srgbClr val="E65D00"/>
                </a:solidFill>
              </a:rPr>
              <a:t>be</a:t>
            </a:r>
            <a:r>
              <a:rPr lang="fr-FR" sz="2400" dirty="0">
                <a:solidFill>
                  <a:srgbClr val="E65D00"/>
                </a:solidFill>
              </a:rPr>
              <a:t> brave, but </a:t>
            </a:r>
            <a:r>
              <a:rPr lang="fr-FR" sz="2400" dirty="0" err="1">
                <a:solidFill>
                  <a:srgbClr val="E65D00"/>
                </a:solidFill>
              </a:rPr>
              <a:t>it’s</a:t>
            </a:r>
            <a:r>
              <a:rPr lang="fr-FR" sz="2400" dirty="0">
                <a:solidFill>
                  <a:srgbClr val="E65D00"/>
                </a:solidFill>
              </a:rPr>
              <a:t> </a:t>
            </a:r>
            <a:r>
              <a:rPr lang="fr-FR" sz="2400" dirty="0" err="1">
                <a:solidFill>
                  <a:srgbClr val="E65D00"/>
                </a:solidFill>
              </a:rPr>
              <a:t>doubtful</a:t>
            </a:r>
            <a:r>
              <a:rPr lang="fr-FR" sz="2400" dirty="0">
                <a:solidFill>
                  <a:srgbClr val="E65D00"/>
                </a:solidFill>
              </a:rPr>
              <a:t>.</a:t>
            </a:r>
          </a:p>
        </p:txBody>
      </p:sp>
    </p:spTree>
    <p:extLst>
      <p:ext uri="{BB962C8B-B14F-4D97-AF65-F5344CB8AC3E}">
        <p14:creationId xmlns:p14="http://schemas.microsoft.com/office/powerpoint/2010/main" val="17656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animBg="1"/>
      <p:bldP spid="13" grpId="0" animBg="1"/>
      <p:bldP spid="15" grpId="0" animBg="1"/>
      <p:bldP spid="14" grpId="0" animBg="1"/>
      <p:bldP spid="17" grpId="0"/>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8AF196B-3050-4B12-8F17-1ABAAE6C1243}"/>
              </a:ext>
            </a:extLst>
          </p:cNvPr>
          <p:cNvSpPr/>
          <p:nvPr/>
        </p:nvSpPr>
        <p:spPr>
          <a:xfrm>
            <a:off x="6211172" y="1340836"/>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79D1E454-E593-43FC-864F-3589E36E370E}"/>
              </a:ext>
            </a:extLst>
          </p:cNvPr>
          <p:cNvSpPr/>
          <p:nvPr/>
        </p:nvSpPr>
        <p:spPr>
          <a:xfrm>
            <a:off x="6350609" y="5242770"/>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44010F4F-F119-467F-9D97-6A64CA11159D}"/>
              </a:ext>
            </a:extLst>
          </p:cNvPr>
          <p:cNvSpPr/>
          <p:nvPr/>
        </p:nvSpPr>
        <p:spPr>
          <a:xfrm>
            <a:off x="9027019" y="2650726"/>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3DE3A9E1-C19F-4B6B-AD34-9FBA2C253E6E}"/>
              </a:ext>
            </a:extLst>
          </p:cNvPr>
          <p:cNvSpPr/>
          <p:nvPr/>
        </p:nvSpPr>
        <p:spPr>
          <a:xfrm>
            <a:off x="709153" y="5219904"/>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939F8C5B-CF50-43F0-A1B0-859AD1A27C5F}"/>
              </a:ext>
            </a:extLst>
          </p:cNvPr>
          <p:cNvSpPr/>
          <p:nvPr/>
        </p:nvSpPr>
        <p:spPr>
          <a:xfrm>
            <a:off x="9055809" y="1350963"/>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88EBBAEE-1144-42A4-9B4A-24DB86A83F78}"/>
              </a:ext>
            </a:extLst>
          </p:cNvPr>
          <p:cNvSpPr/>
          <p:nvPr/>
        </p:nvSpPr>
        <p:spPr>
          <a:xfrm>
            <a:off x="3449408" y="5273726"/>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B3B0A86F-F14D-42C4-B186-9557D24DD282}"/>
              </a:ext>
            </a:extLst>
          </p:cNvPr>
          <p:cNvSpPr/>
          <p:nvPr/>
        </p:nvSpPr>
        <p:spPr>
          <a:xfrm>
            <a:off x="3475178" y="1357827"/>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A4CF3CFE-72C1-49CE-9429-519010F369A7}"/>
              </a:ext>
            </a:extLst>
          </p:cNvPr>
          <p:cNvSpPr/>
          <p:nvPr/>
        </p:nvSpPr>
        <p:spPr>
          <a:xfrm>
            <a:off x="9041114" y="388743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Rectangle: Rounded Corners 40">
            <a:extLst>
              <a:ext uri="{FF2B5EF4-FFF2-40B4-BE49-F238E27FC236}">
                <a16:creationId xmlns:a16="http://schemas.microsoft.com/office/drawing/2014/main" id="{EA736430-9233-430E-B657-3DC3B8955419}"/>
              </a:ext>
            </a:extLst>
          </p:cNvPr>
          <p:cNvSpPr/>
          <p:nvPr/>
        </p:nvSpPr>
        <p:spPr>
          <a:xfrm>
            <a:off x="731520" y="2739226"/>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B1A2ADA7-6B7C-4816-B600-E44B905E1E90}"/>
              </a:ext>
            </a:extLst>
          </p:cNvPr>
          <p:cNvSpPr/>
          <p:nvPr/>
        </p:nvSpPr>
        <p:spPr>
          <a:xfrm>
            <a:off x="731520" y="388743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F284FA72-203B-4986-8CBB-33C93081A0F1}"/>
              </a:ext>
            </a:extLst>
          </p:cNvPr>
          <p:cNvSpPr txBox="1"/>
          <p:nvPr/>
        </p:nvSpPr>
        <p:spPr>
          <a:xfrm>
            <a:off x="2924270" y="1426115"/>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contente</a:t>
            </a:r>
            <a:endParaRPr lang="en-GB" sz="2800" b="1" dirty="0">
              <a:solidFill>
                <a:srgbClr val="002060"/>
              </a:solidFill>
              <a:latin typeface="Century Gothic"/>
            </a:endParaRPr>
          </a:p>
        </p:txBody>
      </p:sp>
      <p:sp>
        <p:nvSpPr>
          <p:cNvPr id="44" name="TextBox 43">
            <a:extLst>
              <a:ext uri="{FF2B5EF4-FFF2-40B4-BE49-F238E27FC236}">
                <a16:creationId xmlns:a16="http://schemas.microsoft.com/office/drawing/2014/main" id="{6ABBA9D7-9FBC-4B8B-8381-57B24139F187}"/>
              </a:ext>
            </a:extLst>
          </p:cNvPr>
          <p:cNvSpPr txBox="1"/>
          <p:nvPr/>
        </p:nvSpPr>
        <p:spPr>
          <a:xfrm>
            <a:off x="5757736" y="146306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calme</a:t>
            </a:r>
            <a:endParaRPr lang="en-GB" sz="2800" b="1" dirty="0">
              <a:solidFill>
                <a:srgbClr val="002060"/>
              </a:solidFill>
              <a:latin typeface="Century Gothic"/>
            </a:endParaRPr>
          </a:p>
        </p:txBody>
      </p:sp>
      <p:sp>
        <p:nvSpPr>
          <p:cNvPr id="45" name="TextBox 44">
            <a:extLst>
              <a:ext uri="{FF2B5EF4-FFF2-40B4-BE49-F238E27FC236}">
                <a16:creationId xmlns:a16="http://schemas.microsoft.com/office/drawing/2014/main" id="{144A905F-60A9-4021-A504-8E6C747CD6F5}"/>
              </a:ext>
            </a:extLst>
          </p:cNvPr>
          <p:cNvSpPr txBox="1"/>
          <p:nvPr/>
        </p:nvSpPr>
        <p:spPr>
          <a:xfrm>
            <a:off x="8619403" y="1463295"/>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ou</a:t>
            </a:r>
            <a:endParaRPr lang="en-GB" sz="2800" b="1" dirty="0">
              <a:solidFill>
                <a:srgbClr val="002060"/>
              </a:solidFill>
              <a:latin typeface="Century Gothic"/>
            </a:endParaRPr>
          </a:p>
        </p:txBody>
      </p:sp>
      <p:sp>
        <p:nvSpPr>
          <p:cNvPr id="49" name="TextBox 48">
            <a:extLst>
              <a:ext uri="{FF2B5EF4-FFF2-40B4-BE49-F238E27FC236}">
                <a16:creationId xmlns:a16="http://schemas.microsoft.com/office/drawing/2014/main" id="{4F1C2356-A356-4A7F-9BD3-6F3D927F2CC4}"/>
              </a:ext>
            </a:extLst>
          </p:cNvPr>
          <p:cNvSpPr txBox="1"/>
          <p:nvPr/>
        </p:nvSpPr>
        <p:spPr>
          <a:xfrm>
            <a:off x="241342" y="3980942"/>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méchante</a:t>
            </a:r>
            <a:endParaRPr lang="en-GB" sz="2800" b="1" dirty="0">
              <a:solidFill>
                <a:srgbClr val="002060"/>
              </a:solidFill>
              <a:latin typeface="Century Gothic"/>
            </a:endParaRPr>
          </a:p>
        </p:txBody>
      </p:sp>
      <p:sp>
        <p:nvSpPr>
          <p:cNvPr id="50" name="TextBox 49">
            <a:extLst>
              <a:ext uri="{FF2B5EF4-FFF2-40B4-BE49-F238E27FC236}">
                <a16:creationId xmlns:a16="http://schemas.microsoft.com/office/drawing/2014/main" id="{C7AC30A3-C91B-47AF-8FF2-C2412427C13C}"/>
              </a:ext>
            </a:extLst>
          </p:cNvPr>
          <p:cNvSpPr txBox="1"/>
          <p:nvPr/>
        </p:nvSpPr>
        <p:spPr>
          <a:xfrm>
            <a:off x="241342" y="528534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amusant</a:t>
            </a:r>
            <a:endParaRPr lang="en-GB" sz="2800" b="1" dirty="0">
              <a:solidFill>
                <a:srgbClr val="002060"/>
              </a:solidFill>
              <a:latin typeface="Century Gothic"/>
            </a:endParaRPr>
          </a:p>
        </p:txBody>
      </p:sp>
      <p:sp>
        <p:nvSpPr>
          <p:cNvPr id="51" name="TextBox 50">
            <a:extLst>
              <a:ext uri="{FF2B5EF4-FFF2-40B4-BE49-F238E27FC236}">
                <a16:creationId xmlns:a16="http://schemas.microsoft.com/office/drawing/2014/main" id="{CE1B9E24-268C-4EFF-91EE-48D335A11AC4}"/>
              </a:ext>
            </a:extLst>
          </p:cNvPr>
          <p:cNvSpPr txBox="1"/>
          <p:nvPr/>
        </p:nvSpPr>
        <p:spPr>
          <a:xfrm>
            <a:off x="2979592" y="5339559"/>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elle</a:t>
            </a:r>
            <a:endParaRPr lang="en-GB" sz="2800" b="1" dirty="0">
              <a:solidFill>
                <a:srgbClr val="002060"/>
              </a:solidFill>
              <a:latin typeface="Century Gothic"/>
            </a:endParaRPr>
          </a:p>
        </p:txBody>
      </p:sp>
      <p:sp>
        <p:nvSpPr>
          <p:cNvPr id="52" name="TextBox 51">
            <a:extLst>
              <a:ext uri="{FF2B5EF4-FFF2-40B4-BE49-F238E27FC236}">
                <a16:creationId xmlns:a16="http://schemas.microsoft.com/office/drawing/2014/main" id="{D96135B7-4150-4AB0-8611-2416C24FC69F}"/>
              </a:ext>
            </a:extLst>
          </p:cNvPr>
          <p:cNvSpPr txBox="1"/>
          <p:nvPr/>
        </p:nvSpPr>
        <p:spPr>
          <a:xfrm>
            <a:off x="6189663" y="5353665"/>
            <a:ext cx="2737979" cy="523220"/>
          </a:xfrm>
          <a:prstGeom prst="rect">
            <a:avLst/>
          </a:prstGeom>
          <a:noFill/>
        </p:spPr>
        <p:txBody>
          <a:bodyPr wrap="square" rtlCol="0">
            <a:spAutoFit/>
          </a:bodyPr>
          <a:lstStyle/>
          <a:p>
            <a:pPr algn="ctr">
              <a:defRPr/>
            </a:pPr>
            <a:r>
              <a:rPr lang="en-GB" sz="2800" b="1" dirty="0" err="1">
                <a:solidFill>
                  <a:srgbClr val="002060"/>
                </a:solidFill>
                <a:latin typeface="Century Gothic"/>
              </a:rPr>
              <a:t>mais</a:t>
            </a:r>
            <a:endParaRPr lang="en-GB" sz="2800" b="1" dirty="0">
              <a:solidFill>
                <a:srgbClr val="002060"/>
              </a:solidFill>
              <a:latin typeface="Century Gothic"/>
            </a:endParaRPr>
          </a:p>
        </p:txBody>
      </p:sp>
      <p:sp>
        <p:nvSpPr>
          <p:cNvPr id="54" name="TextBox 53">
            <a:extLst>
              <a:ext uri="{FF2B5EF4-FFF2-40B4-BE49-F238E27FC236}">
                <a16:creationId xmlns:a16="http://schemas.microsoft.com/office/drawing/2014/main" id="{2BA9C20A-CBBD-411B-A441-F52DE60754A9}"/>
              </a:ext>
            </a:extLst>
          </p:cNvPr>
          <p:cNvSpPr txBox="1"/>
          <p:nvPr/>
        </p:nvSpPr>
        <p:spPr>
          <a:xfrm>
            <a:off x="279950" y="2830858"/>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triste</a:t>
            </a:r>
          </a:p>
        </p:txBody>
      </p:sp>
      <p:sp>
        <p:nvSpPr>
          <p:cNvPr id="55" name="TextBox 54">
            <a:extLst>
              <a:ext uri="{FF2B5EF4-FFF2-40B4-BE49-F238E27FC236}">
                <a16:creationId xmlns:a16="http://schemas.microsoft.com/office/drawing/2014/main" id="{8B3386B7-6383-4D17-AC52-FD23A825925C}"/>
              </a:ext>
            </a:extLst>
          </p:cNvPr>
          <p:cNvSpPr txBox="1"/>
          <p:nvPr/>
        </p:nvSpPr>
        <p:spPr>
          <a:xfrm>
            <a:off x="8539765" y="2715760"/>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merci</a:t>
            </a:r>
          </a:p>
        </p:txBody>
      </p:sp>
      <p:sp>
        <p:nvSpPr>
          <p:cNvPr id="56" name="TextBox 55">
            <a:extLst>
              <a:ext uri="{FF2B5EF4-FFF2-40B4-BE49-F238E27FC236}">
                <a16:creationId xmlns:a16="http://schemas.microsoft.com/office/drawing/2014/main" id="{88FE605C-FC8B-4445-8729-F46D64E7042C}"/>
              </a:ext>
            </a:extLst>
          </p:cNvPr>
          <p:cNvSpPr txBox="1"/>
          <p:nvPr/>
        </p:nvSpPr>
        <p:spPr>
          <a:xfrm>
            <a:off x="8620401" y="3999402"/>
            <a:ext cx="3272323" cy="461665"/>
          </a:xfrm>
          <a:prstGeom prst="rect">
            <a:avLst/>
          </a:prstGeom>
          <a:noFill/>
        </p:spPr>
        <p:txBody>
          <a:bodyPr wrap="square" rtlCol="0">
            <a:spAutoFit/>
          </a:bodyPr>
          <a:lstStyle/>
          <a:p>
            <a:pPr algn="ctr">
              <a:defRPr/>
            </a:pPr>
            <a:r>
              <a:rPr lang="en-GB" sz="2400" b="1" dirty="0" err="1">
                <a:solidFill>
                  <a:srgbClr val="002060"/>
                </a:solidFill>
                <a:latin typeface="Century Gothic"/>
              </a:rPr>
              <a:t>malade</a:t>
            </a:r>
            <a:endParaRPr lang="en-GB" sz="2400" b="1" dirty="0">
              <a:solidFill>
                <a:srgbClr val="002060"/>
              </a:solidFill>
              <a:latin typeface="Century Gothic"/>
            </a:endParaRPr>
          </a:p>
        </p:txBody>
      </p:sp>
      <p:sp>
        <p:nvSpPr>
          <p:cNvPr id="57" name="Rectangle: Rounded Corners 56">
            <a:extLst>
              <a:ext uri="{FF2B5EF4-FFF2-40B4-BE49-F238E27FC236}">
                <a16:creationId xmlns:a16="http://schemas.microsoft.com/office/drawing/2014/main" id="{DF7F53C6-9080-41EF-8F0B-FAB034DA357F}"/>
              </a:ext>
            </a:extLst>
          </p:cNvPr>
          <p:cNvSpPr/>
          <p:nvPr/>
        </p:nvSpPr>
        <p:spPr>
          <a:xfrm rot="20665878">
            <a:off x="5018959" y="318130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calm, quiet</a:t>
            </a:r>
          </a:p>
        </p:txBody>
      </p:sp>
      <p:sp>
        <p:nvSpPr>
          <p:cNvPr id="58" name="Rectangle: Rounded Corners 57">
            <a:extLst>
              <a:ext uri="{FF2B5EF4-FFF2-40B4-BE49-F238E27FC236}">
                <a16:creationId xmlns:a16="http://schemas.microsoft.com/office/drawing/2014/main" id="{5624F44B-8286-4E3A-AA09-40C3D2DAF692}"/>
              </a:ext>
            </a:extLst>
          </p:cNvPr>
          <p:cNvSpPr/>
          <p:nvPr/>
        </p:nvSpPr>
        <p:spPr>
          <a:xfrm rot="20665878">
            <a:off x="5035281" y="318013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but</a:t>
            </a:r>
          </a:p>
        </p:txBody>
      </p:sp>
      <p:sp>
        <p:nvSpPr>
          <p:cNvPr id="61" name="Rectangle: Rounded Corners 60">
            <a:extLst>
              <a:ext uri="{FF2B5EF4-FFF2-40B4-BE49-F238E27FC236}">
                <a16:creationId xmlns:a16="http://schemas.microsoft.com/office/drawing/2014/main" id="{8505A0AA-7ED4-4AEC-B4C1-B23AD275A808}"/>
              </a:ext>
            </a:extLst>
          </p:cNvPr>
          <p:cNvSpPr/>
          <p:nvPr/>
        </p:nvSpPr>
        <p:spPr>
          <a:xfrm rot="20665878">
            <a:off x="4978653" y="322467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thank you</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0C1BE04A-7A68-4017-89F7-6EC2EDD53EF2}"/>
              </a:ext>
            </a:extLst>
          </p:cNvPr>
          <p:cNvSpPr/>
          <p:nvPr/>
        </p:nvSpPr>
        <p:spPr>
          <a:xfrm rot="20665878">
            <a:off x="5022948" y="324273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fun, funny</a:t>
            </a:r>
          </a:p>
        </p:txBody>
      </p:sp>
      <p:sp>
        <p:nvSpPr>
          <p:cNvPr id="63" name="Rectangle: Rounded Corners 62">
            <a:extLst>
              <a:ext uri="{FF2B5EF4-FFF2-40B4-BE49-F238E27FC236}">
                <a16:creationId xmlns:a16="http://schemas.microsoft.com/office/drawing/2014/main" id="{32327B70-5B64-4492-BBB0-C7BF4F379B51}"/>
              </a:ext>
            </a:extLst>
          </p:cNvPr>
          <p:cNvSpPr/>
          <p:nvPr/>
        </p:nvSpPr>
        <p:spPr>
          <a:xfrm rot="20665878">
            <a:off x="5027119" y="3173866"/>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or</a:t>
            </a:r>
          </a:p>
        </p:txBody>
      </p:sp>
      <p:sp>
        <p:nvSpPr>
          <p:cNvPr id="64" name="Rectangle: Rounded Corners 63">
            <a:extLst>
              <a:ext uri="{FF2B5EF4-FFF2-40B4-BE49-F238E27FC236}">
                <a16:creationId xmlns:a16="http://schemas.microsoft.com/office/drawing/2014/main" id="{E022992E-80AE-4890-A0BB-97B0444ACD27}"/>
              </a:ext>
            </a:extLst>
          </p:cNvPr>
          <p:cNvSpPr/>
          <p:nvPr/>
        </p:nvSpPr>
        <p:spPr>
          <a:xfrm rot="20665878">
            <a:off x="5099754" y="314211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she</a:t>
            </a:r>
          </a:p>
        </p:txBody>
      </p:sp>
      <p:sp>
        <p:nvSpPr>
          <p:cNvPr id="66" name="Rectangle: Rounded Corners 65">
            <a:extLst>
              <a:ext uri="{FF2B5EF4-FFF2-40B4-BE49-F238E27FC236}">
                <a16:creationId xmlns:a16="http://schemas.microsoft.com/office/drawing/2014/main" id="{462236C2-6DC2-426D-9A8C-82AA942B102B}"/>
              </a:ext>
            </a:extLst>
          </p:cNvPr>
          <p:cNvSpPr/>
          <p:nvPr/>
        </p:nvSpPr>
        <p:spPr>
          <a:xfrm rot="20665878">
            <a:off x="4987676" y="3116452"/>
            <a:ext cx="2440637" cy="872491"/>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glad, pleased (f)</a:t>
            </a:r>
          </a:p>
        </p:txBody>
      </p:sp>
      <p:sp>
        <p:nvSpPr>
          <p:cNvPr id="67" name="Rectangle: Rounded Corners 66">
            <a:extLst>
              <a:ext uri="{FF2B5EF4-FFF2-40B4-BE49-F238E27FC236}">
                <a16:creationId xmlns:a16="http://schemas.microsoft.com/office/drawing/2014/main" id="{4DFCD465-D6CA-4AA7-B144-69D3B9D25803}"/>
              </a:ext>
            </a:extLst>
          </p:cNvPr>
          <p:cNvSpPr/>
          <p:nvPr/>
        </p:nvSpPr>
        <p:spPr>
          <a:xfrm rot="20665878">
            <a:off x="4998531" y="3216124"/>
            <a:ext cx="2355273" cy="779327"/>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ill</a:t>
            </a:r>
          </a:p>
        </p:txBody>
      </p:sp>
      <p:sp>
        <p:nvSpPr>
          <p:cNvPr id="68" name="Rectangle: Rounded Corners 67">
            <a:extLst>
              <a:ext uri="{FF2B5EF4-FFF2-40B4-BE49-F238E27FC236}">
                <a16:creationId xmlns:a16="http://schemas.microsoft.com/office/drawing/2014/main" id="{A896F9CD-A99A-4DD8-AE99-B6613C8C9134}"/>
              </a:ext>
            </a:extLst>
          </p:cNvPr>
          <p:cNvSpPr/>
          <p:nvPr/>
        </p:nvSpPr>
        <p:spPr>
          <a:xfrm rot="20665878">
            <a:off x="5089036" y="322403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lgn="ctr">
              <a:defRPr/>
            </a:pPr>
            <a:r>
              <a:rPr lang="en-GB" sz="2800" kern="0" dirty="0">
                <a:solidFill>
                  <a:prstClr val="white"/>
                </a:solidFill>
                <a:latin typeface="Century Gothic" panose="020B0502020202020204" pitchFamily="34" charset="0"/>
              </a:rPr>
              <a:t>sad</a:t>
            </a:r>
          </a:p>
        </p:txBody>
      </p:sp>
      <p:sp>
        <p:nvSpPr>
          <p:cNvPr id="73" name="Rectangle: Rounded Corners 72">
            <a:extLst>
              <a:ext uri="{FF2B5EF4-FFF2-40B4-BE49-F238E27FC236}">
                <a16:creationId xmlns:a16="http://schemas.microsoft.com/office/drawing/2014/main" id="{68F08B36-EF29-4D2C-920E-EDD1C70C88E7}"/>
              </a:ext>
            </a:extLst>
          </p:cNvPr>
          <p:cNvSpPr/>
          <p:nvPr/>
        </p:nvSpPr>
        <p:spPr>
          <a:xfrm rot="20665878">
            <a:off x="5120780" y="3132324"/>
            <a:ext cx="2355273" cy="845934"/>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mean (f)</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FFE009E2-370B-49CB-9C58-39D4A7B6621F}"/>
              </a:ext>
            </a:extLst>
          </p:cNvPr>
          <p:cNvSpPr>
            <a:spLocks noGrp="1"/>
          </p:cNvSpPr>
          <p:nvPr>
            <p:ph type="title"/>
          </p:nvPr>
        </p:nvSpPr>
        <p:spPr>
          <a:xfrm>
            <a:off x="0" y="112475"/>
            <a:ext cx="4427580" cy="647577"/>
          </a:xfrm>
        </p:spPr>
        <p:txBody>
          <a:bodyPr/>
          <a:lstStyle/>
          <a:p>
            <a:r>
              <a:rPr lang="en-GB" dirty="0" err="1"/>
              <a:t>Vocabulaire</a:t>
            </a:r>
            <a:endParaRPr lang="en-GB" dirty="0"/>
          </a:p>
        </p:txBody>
      </p:sp>
      <p:sp>
        <p:nvSpPr>
          <p:cNvPr id="59" name="Rounded Rectangle 46">
            <a:extLst>
              <a:ext uri="{FF2B5EF4-FFF2-40B4-BE49-F238E27FC236}">
                <a16:creationId xmlns:a16="http://schemas.microsoft.com/office/drawing/2014/main" id="{3DACD3F9-2F58-4E1F-8D43-24AADD580787}"/>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4573C7AA-C3E3-4732-BD79-C251F9467B1E}"/>
              </a:ext>
            </a:extLst>
          </p:cNvPr>
          <p:cNvSpPr/>
          <p:nvPr/>
        </p:nvSpPr>
        <p:spPr>
          <a:xfrm rot="20665878">
            <a:off x="5035148" y="3164804"/>
            <a:ext cx="2355273" cy="845934"/>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he</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7956E1BE-482F-4F06-B414-14604796F9AA}"/>
              </a:ext>
            </a:extLst>
          </p:cNvPr>
          <p:cNvSpPr/>
          <p:nvPr/>
        </p:nvSpPr>
        <p:spPr>
          <a:xfrm>
            <a:off x="9088588" y="522470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D695EAB4-4C39-4BCB-988C-ACA9E96755C0}"/>
              </a:ext>
            </a:extLst>
          </p:cNvPr>
          <p:cNvSpPr txBox="1"/>
          <p:nvPr/>
        </p:nvSpPr>
        <p:spPr>
          <a:xfrm>
            <a:off x="8927642" y="5335604"/>
            <a:ext cx="2737979" cy="523220"/>
          </a:xfrm>
          <a:prstGeom prst="rect">
            <a:avLst/>
          </a:prstGeom>
          <a:noFill/>
        </p:spPr>
        <p:txBody>
          <a:bodyPr wrap="square" rtlCol="0">
            <a:spAutoFit/>
          </a:bodyPr>
          <a:lstStyle/>
          <a:p>
            <a:pPr algn="ctr">
              <a:defRPr/>
            </a:pPr>
            <a:r>
              <a:rPr lang="en-GB" sz="2800" b="1" dirty="0">
                <a:solidFill>
                  <a:srgbClr val="002060"/>
                </a:solidFill>
                <a:latin typeface="Century Gothic"/>
              </a:rPr>
              <a:t>il</a:t>
            </a:r>
          </a:p>
        </p:txBody>
      </p:sp>
      <p:sp>
        <p:nvSpPr>
          <p:cNvPr id="72" name="Rectangle: Rounded Corners 71">
            <a:extLst>
              <a:ext uri="{FF2B5EF4-FFF2-40B4-BE49-F238E27FC236}">
                <a16:creationId xmlns:a16="http://schemas.microsoft.com/office/drawing/2014/main" id="{6E7A5022-9085-4A01-984F-CDE3BA9D83CA}"/>
              </a:ext>
            </a:extLst>
          </p:cNvPr>
          <p:cNvSpPr/>
          <p:nvPr/>
        </p:nvSpPr>
        <p:spPr>
          <a:xfrm rot="20665878">
            <a:off x="5027053" y="3132325"/>
            <a:ext cx="2355273" cy="845934"/>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intelligent (m)</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4A4FA6AB-A604-4D95-BFDF-D6D871FD178B}"/>
              </a:ext>
            </a:extLst>
          </p:cNvPr>
          <p:cNvSpPr/>
          <p:nvPr/>
        </p:nvSpPr>
        <p:spPr>
          <a:xfrm>
            <a:off x="682234" y="1380327"/>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75" name="TextBox 74">
            <a:extLst>
              <a:ext uri="{FF2B5EF4-FFF2-40B4-BE49-F238E27FC236}">
                <a16:creationId xmlns:a16="http://schemas.microsoft.com/office/drawing/2014/main" id="{125B41A5-F581-40DA-897F-9789B54AB35F}"/>
              </a:ext>
            </a:extLst>
          </p:cNvPr>
          <p:cNvSpPr txBox="1"/>
          <p:nvPr/>
        </p:nvSpPr>
        <p:spPr>
          <a:xfrm>
            <a:off x="131326" y="1448615"/>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intelligent</a:t>
            </a: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out)">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out)">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circle(out)">
                                      <p:cBhvr>
                                        <p:cTn id="38" dur="10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out)">
                                      <p:cBhvr>
                                        <p:cTn id="50" dur="10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circle(out)">
                                      <p:cBhvr>
                                        <p:cTn id="62" dur="10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circle(out)">
                                      <p:cBhvr>
                                        <p:cTn id="74" dur="10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anim calcmode="lin" valueType="num">
                                      <p:cBhvr>
                                        <p:cTn id="79" dur="500" fill="hold"/>
                                        <p:tgtEl>
                                          <p:spTgt spid="66"/>
                                        </p:tgtEl>
                                        <p:attrNameLst>
                                          <p:attrName>ppt_w</p:attrName>
                                        </p:attrNameLst>
                                      </p:cBhvr>
                                      <p:tavLst>
                                        <p:tav tm="0">
                                          <p:val>
                                            <p:fltVal val="0"/>
                                          </p:val>
                                        </p:tav>
                                        <p:tav tm="100000">
                                          <p:val>
                                            <p:strVal val="#ppt_w"/>
                                          </p:val>
                                        </p:tav>
                                      </p:tavLst>
                                    </p:anim>
                                    <p:anim calcmode="lin" valueType="num">
                                      <p:cBhvr>
                                        <p:cTn id="80" dur="500" fill="hold"/>
                                        <p:tgtEl>
                                          <p:spTgt spid="66"/>
                                        </p:tgtEl>
                                        <p:attrNameLst>
                                          <p:attrName>ppt_h</p:attrName>
                                        </p:attrNameLst>
                                      </p:cBhvr>
                                      <p:tavLst>
                                        <p:tav tm="0">
                                          <p:val>
                                            <p:fltVal val="0"/>
                                          </p:val>
                                        </p:tav>
                                        <p:tav tm="100000">
                                          <p:val>
                                            <p:strVal val="#ppt_h"/>
                                          </p:val>
                                        </p:tav>
                                      </p:tavLst>
                                    </p:anim>
                                    <p:animEffect transition="in" filter="fade">
                                      <p:cBhvr>
                                        <p:cTn id="81" dur="5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circle(out)">
                                      <p:cBhvr>
                                        <p:cTn id="86" dur="10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ircle(out)">
                                      <p:cBhvr>
                                        <p:cTn id="98" dur="1000"/>
                                        <p:tgtEl>
                                          <p:spTgt spid="40"/>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p:cTn id="103" dur="500" fill="hold"/>
                                        <p:tgtEl>
                                          <p:spTgt spid="68"/>
                                        </p:tgtEl>
                                        <p:attrNameLst>
                                          <p:attrName>ppt_w</p:attrName>
                                        </p:attrNameLst>
                                      </p:cBhvr>
                                      <p:tavLst>
                                        <p:tav tm="0">
                                          <p:val>
                                            <p:fltVal val="0"/>
                                          </p:val>
                                        </p:tav>
                                        <p:tav tm="100000">
                                          <p:val>
                                            <p:strVal val="#ppt_w"/>
                                          </p:val>
                                        </p:tav>
                                      </p:tavLst>
                                    </p:anim>
                                    <p:anim calcmode="lin" valueType="num">
                                      <p:cBhvr>
                                        <p:cTn id="104" dur="500" fill="hold"/>
                                        <p:tgtEl>
                                          <p:spTgt spid="68"/>
                                        </p:tgtEl>
                                        <p:attrNameLst>
                                          <p:attrName>ppt_h</p:attrName>
                                        </p:attrNameLst>
                                      </p:cBhvr>
                                      <p:tavLst>
                                        <p:tav tm="0">
                                          <p:val>
                                            <p:fltVal val="0"/>
                                          </p:val>
                                        </p:tav>
                                        <p:tav tm="100000">
                                          <p:val>
                                            <p:strVal val="#ppt_h"/>
                                          </p:val>
                                        </p:tav>
                                      </p:tavLst>
                                    </p:anim>
                                    <p:animEffect transition="in" filter="fade">
                                      <p:cBhvr>
                                        <p:cTn id="105" dur="500"/>
                                        <p:tgtEl>
                                          <p:spTgt spid="68"/>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circle(out)">
                                      <p:cBhvr>
                                        <p:cTn id="110" dur="1000"/>
                                        <p:tgtEl>
                                          <p:spTgt spid="4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p:cTn id="115" dur="500" fill="hold"/>
                                        <p:tgtEl>
                                          <p:spTgt spid="73"/>
                                        </p:tgtEl>
                                        <p:attrNameLst>
                                          <p:attrName>ppt_w</p:attrName>
                                        </p:attrNameLst>
                                      </p:cBhvr>
                                      <p:tavLst>
                                        <p:tav tm="0">
                                          <p:val>
                                            <p:fltVal val="0"/>
                                          </p:val>
                                        </p:tav>
                                        <p:tav tm="100000">
                                          <p:val>
                                            <p:strVal val="#ppt_w"/>
                                          </p:val>
                                        </p:tav>
                                      </p:tavLst>
                                    </p:anim>
                                    <p:anim calcmode="lin" valueType="num">
                                      <p:cBhvr>
                                        <p:cTn id="116" dur="500" fill="hold"/>
                                        <p:tgtEl>
                                          <p:spTgt spid="73"/>
                                        </p:tgtEl>
                                        <p:attrNameLst>
                                          <p:attrName>ppt_h</p:attrName>
                                        </p:attrNameLst>
                                      </p:cBhvr>
                                      <p:tavLst>
                                        <p:tav tm="0">
                                          <p:val>
                                            <p:fltVal val="0"/>
                                          </p:val>
                                        </p:tav>
                                        <p:tav tm="100000">
                                          <p:val>
                                            <p:strVal val="#ppt_h"/>
                                          </p:val>
                                        </p:tav>
                                      </p:tavLst>
                                    </p:anim>
                                    <p:animEffect transition="in" filter="fade">
                                      <p:cBhvr>
                                        <p:cTn id="117" dur="500"/>
                                        <p:tgtEl>
                                          <p:spTgt spid="73"/>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circle(out)">
                                      <p:cBhvr>
                                        <p:cTn id="122" dur="1000"/>
                                        <p:tgtEl>
                                          <p:spTgt spid="4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69"/>
                                        </p:tgtEl>
                                        <p:attrNameLst>
                                          <p:attrName>style.visibility</p:attrName>
                                        </p:attrNameLst>
                                      </p:cBhvr>
                                      <p:to>
                                        <p:strVal val="visible"/>
                                      </p:to>
                                    </p:set>
                                    <p:anim calcmode="lin" valueType="num">
                                      <p:cBhvr>
                                        <p:cTn id="127" dur="500" fill="hold"/>
                                        <p:tgtEl>
                                          <p:spTgt spid="69"/>
                                        </p:tgtEl>
                                        <p:attrNameLst>
                                          <p:attrName>ppt_w</p:attrName>
                                        </p:attrNameLst>
                                      </p:cBhvr>
                                      <p:tavLst>
                                        <p:tav tm="0">
                                          <p:val>
                                            <p:fltVal val="0"/>
                                          </p:val>
                                        </p:tav>
                                        <p:tav tm="100000">
                                          <p:val>
                                            <p:strVal val="#ppt_w"/>
                                          </p:val>
                                        </p:tav>
                                      </p:tavLst>
                                    </p:anim>
                                    <p:anim calcmode="lin" valueType="num">
                                      <p:cBhvr>
                                        <p:cTn id="128" dur="500" fill="hold"/>
                                        <p:tgtEl>
                                          <p:spTgt spid="69"/>
                                        </p:tgtEl>
                                        <p:attrNameLst>
                                          <p:attrName>ppt_h</p:attrName>
                                        </p:attrNameLst>
                                      </p:cBhvr>
                                      <p:tavLst>
                                        <p:tav tm="0">
                                          <p:val>
                                            <p:fltVal val="0"/>
                                          </p:val>
                                        </p:tav>
                                        <p:tav tm="100000">
                                          <p:val>
                                            <p:strVal val="#ppt_h"/>
                                          </p:val>
                                        </p:tav>
                                      </p:tavLst>
                                    </p:anim>
                                    <p:animEffect transition="in" filter="fade">
                                      <p:cBhvr>
                                        <p:cTn id="129" dur="500"/>
                                        <p:tgtEl>
                                          <p:spTgt spid="69"/>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70"/>
                                        </p:tgtEl>
                                        <p:attrNameLst>
                                          <p:attrName>style.visibility</p:attrName>
                                        </p:attrNameLst>
                                      </p:cBhvr>
                                      <p:to>
                                        <p:strVal val="visible"/>
                                      </p:to>
                                    </p:set>
                                    <p:animEffect transition="in" filter="circle(out)">
                                      <p:cBhvr>
                                        <p:cTn id="134" dur="1000"/>
                                        <p:tgtEl>
                                          <p:spTgt spid="70"/>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72"/>
                                        </p:tgtEl>
                                        <p:attrNameLst>
                                          <p:attrName>style.visibility</p:attrName>
                                        </p:attrNameLst>
                                      </p:cBhvr>
                                      <p:to>
                                        <p:strVal val="visible"/>
                                      </p:to>
                                    </p:set>
                                    <p:anim calcmode="lin" valueType="num">
                                      <p:cBhvr>
                                        <p:cTn id="139" dur="500" fill="hold"/>
                                        <p:tgtEl>
                                          <p:spTgt spid="72"/>
                                        </p:tgtEl>
                                        <p:attrNameLst>
                                          <p:attrName>ppt_w</p:attrName>
                                        </p:attrNameLst>
                                      </p:cBhvr>
                                      <p:tavLst>
                                        <p:tav tm="0">
                                          <p:val>
                                            <p:fltVal val="0"/>
                                          </p:val>
                                        </p:tav>
                                        <p:tav tm="100000">
                                          <p:val>
                                            <p:strVal val="#ppt_w"/>
                                          </p:val>
                                        </p:tav>
                                      </p:tavLst>
                                    </p:anim>
                                    <p:anim calcmode="lin" valueType="num">
                                      <p:cBhvr>
                                        <p:cTn id="140" dur="500" fill="hold"/>
                                        <p:tgtEl>
                                          <p:spTgt spid="72"/>
                                        </p:tgtEl>
                                        <p:attrNameLst>
                                          <p:attrName>ppt_h</p:attrName>
                                        </p:attrNameLst>
                                      </p:cBhvr>
                                      <p:tavLst>
                                        <p:tav tm="0">
                                          <p:val>
                                            <p:fltVal val="0"/>
                                          </p:val>
                                        </p:tav>
                                        <p:tav tm="100000">
                                          <p:val>
                                            <p:strVal val="#ppt_h"/>
                                          </p:val>
                                        </p:tav>
                                      </p:tavLst>
                                    </p:anim>
                                    <p:animEffect transition="in" filter="fade">
                                      <p:cBhvr>
                                        <p:cTn id="141" dur="500"/>
                                        <p:tgtEl>
                                          <p:spTgt spid="72"/>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74"/>
                                        </p:tgtEl>
                                        <p:attrNameLst>
                                          <p:attrName>style.visibility</p:attrName>
                                        </p:attrNameLst>
                                      </p:cBhvr>
                                      <p:to>
                                        <p:strVal val="visible"/>
                                      </p:to>
                                    </p:set>
                                    <p:animEffect transition="in" filter="circle(out)">
                                      <p:cBhvr>
                                        <p:cTn id="14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2" grpId="0" animBg="1"/>
      <p:bldP spid="33" grpId="0" animBg="1"/>
      <p:bldP spid="34" grpId="0" animBg="1"/>
      <p:bldP spid="35" grpId="0" animBg="1"/>
      <p:bldP spid="39" grpId="0" animBg="1"/>
      <p:bldP spid="40" grpId="0" animBg="1"/>
      <p:bldP spid="41" grpId="0" animBg="1"/>
      <p:bldP spid="42" grpId="0" animBg="1"/>
      <p:bldP spid="57" grpId="0" animBg="1"/>
      <p:bldP spid="58" grpId="0" animBg="1"/>
      <p:bldP spid="61" grpId="0" animBg="1"/>
      <p:bldP spid="62" grpId="0" animBg="1"/>
      <p:bldP spid="63" grpId="0" animBg="1"/>
      <p:bldP spid="64" grpId="0" animBg="1"/>
      <p:bldP spid="66" grpId="0" animBg="1"/>
      <p:bldP spid="67" grpId="0" animBg="1"/>
      <p:bldP spid="68" grpId="0" animBg="1"/>
      <p:bldP spid="73" grpId="0" animBg="1"/>
      <p:bldP spid="69" grpId="0" animBg="1"/>
      <p:bldP spid="70" grpId="0" animBg="1"/>
      <p:bldP spid="72" grpId="0" animBg="1"/>
      <p:bldP spid="7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21BB8B-A9D7-4C96-99E9-84D29D870269}"/>
              </a:ext>
            </a:extLst>
          </p:cNvPr>
          <p:cNvSpPr/>
          <p:nvPr/>
        </p:nvSpPr>
        <p:spPr>
          <a:xfrm>
            <a:off x="679385" y="2966505"/>
            <a:ext cx="2095445" cy="553998"/>
          </a:xfrm>
          <a:prstGeom prst="rect">
            <a:avLst/>
          </a:prstGeom>
          <a:noFill/>
        </p:spPr>
        <p:txBody>
          <a:bodyPr wrap="none" lIns="91440" tIns="45720" rIns="91440" bIns="45720">
            <a:spAutoFit/>
          </a:bodyPr>
          <a:lstStyle/>
          <a:p>
            <a:pPr algn="ct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5" name="TextBox 4">
            <a:extLst>
              <a:ext uri="{FF2B5EF4-FFF2-40B4-BE49-F238E27FC236}">
                <a16:creationId xmlns:a16="http://schemas.microsoft.com/office/drawing/2014/main" id="{A9688522-7C19-48EC-BEF2-90B065A03C90}"/>
              </a:ext>
            </a:extLst>
          </p:cNvPr>
          <p:cNvSpPr txBox="1"/>
          <p:nvPr/>
        </p:nvSpPr>
        <p:spPr>
          <a:xfrm>
            <a:off x="3254400" y="2938963"/>
            <a:ext cx="4083212" cy="553998"/>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Il</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est</a:t>
            </a:r>
            <a:r>
              <a:rPr lang="en-GB" sz="2600" dirty="0">
                <a:solidFill>
                  <a:srgbClr val="4472C4">
                    <a:lumMod val="50000"/>
                  </a:srgbClr>
                </a:solidFill>
                <a:latin typeface="Century Gothic" panose="020B0502020202020204" pitchFamily="34" charset="0"/>
              </a:rPr>
              <a:t> triste</a:t>
            </a:r>
            <a:r>
              <a:rPr lang="en-GB" sz="3000" dirty="0">
                <a:solidFill>
                  <a:srgbClr val="4472C4">
                    <a:lumMod val="50000"/>
                  </a:srgbClr>
                </a:solidFill>
                <a:latin typeface="Century Gothic" panose="020B0502020202020204" pitchFamily="34" charset="0"/>
              </a:rPr>
              <a:t>.</a:t>
            </a:r>
          </a:p>
        </p:txBody>
      </p:sp>
      <p:sp>
        <p:nvSpPr>
          <p:cNvPr id="6" name="TextBox 5">
            <a:extLst>
              <a:ext uri="{FF2B5EF4-FFF2-40B4-BE49-F238E27FC236}">
                <a16:creationId xmlns:a16="http://schemas.microsoft.com/office/drawing/2014/main" id="{2C29F8D5-D622-47F1-86DC-16C929B4360A}"/>
              </a:ext>
            </a:extLst>
          </p:cNvPr>
          <p:cNvSpPr txBox="1"/>
          <p:nvPr/>
        </p:nvSpPr>
        <p:spPr>
          <a:xfrm>
            <a:off x="7268400" y="4624789"/>
            <a:ext cx="4083212" cy="492443"/>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She </a:t>
            </a:r>
            <a:r>
              <a:rPr lang="en-GB" sz="2600" dirty="0">
                <a:solidFill>
                  <a:srgbClr val="4472C4">
                    <a:lumMod val="50000"/>
                  </a:srgbClr>
                </a:solidFill>
                <a:latin typeface="Century Gothic" panose="020B0502020202020204" pitchFamily="34" charset="0"/>
              </a:rPr>
              <a:t>is sad.</a:t>
            </a:r>
          </a:p>
        </p:txBody>
      </p:sp>
      <p:sp>
        <p:nvSpPr>
          <p:cNvPr id="7" name="Rectangle 6">
            <a:extLst>
              <a:ext uri="{FF2B5EF4-FFF2-40B4-BE49-F238E27FC236}">
                <a16:creationId xmlns:a16="http://schemas.microsoft.com/office/drawing/2014/main" id="{2F786ED0-5529-4BE9-8624-0E06204CD47B}"/>
              </a:ext>
            </a:extLst>
          </p:cNvPr>
          <p:cNvSpPr/>
          <p:nvPr/>
        </p:nvSpPr>
        <p:spPr>
          <a:xfrm>
            <a:off x="679385" y="4626383"/>
            <a:ext cx="1872629" cy="553998"/>
          </a:xfrm>
          <a:prstGeom prst="rect">
            <a:avLst/>
          </a:prstGeom>
          <a:noFill/>
        </p:spPr>
        <p:txBody>
          <a:bodyPr wrap="none" lIns="91440" tIns="45720" rIns="91440" bIns="45720">
            <a:spAutoFit/>
          </a:bodyPr>
          <a:lstStyle/>
          <a:p>
            <a:pPr algn="ct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8" name="TextBox 7">
            <a:extLst>
              <a:ext uri="{FF2B5EF4-FFF2-40B4-BE49-F238E27FC236}">
                <a16:creationId xmlns:a16="http://schemas.microsoft.com/office/drawing/2014/main" id="{7603E82C-341D-479C-ABE1-4A570D82D5E7}"/>
              </a:ext>
            </a:extLst>
          </p:cNvPr>
          <p:cNvSpPr txBox="1"/>
          <p:nvPr/>
        </p:nvSpPr>
        <p:spPr>
          <a:xfrm>
            <a:off x="3254400" y="4672180"/>
            <a:ext cx="3823621" cy="492443"/>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Elle</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est</a:t>
            </a:r>
            <a:r>
              <a:rPr lang="en-GB" sz="2600" dirty="0">
                <a:solidFill>
                  <a:srgbClr val="4472C4">
                    <a:lumMod val="50000"/>
                  </a:srgbClr>
                </a:solidFill>
                <a:latin typeface="Century Gothic" panose="020B0502020202020204" pitchFamily="34" charset="0"/>
              </a:rPr>
              <a:t> triste.</a:t>
            </a:r>
          </a:p>
        </p:txBody>
      </p:sp>
      <p:sp>
        <p:nvSpPr>
          <p:cNvPr id="9" name="TextBox 8">
            <a:extLst>
              <a:ext uri="{FF2B5EF4-FFF2-40B4-BE49-F238E27FC236}">
                <a16:creationId xmlns:a16="http://schemas.microsoft.com/office/drawing/2014/main" id="{44A14299-4E51-4EEA-ABCC-7F4038335919}"/>
              </a:ext>
            </a:extLst>
          </p:cNvPr>
          <p:cNvSpPr txBox="1"/>
          <p:nvPr/>
        </p:nvSpPr>
        <p:spPr>
          <a:xfrm>
            <a:off x="7268400" y="2959902"/>
            <a:ext cx="4083212" cy="492443"/>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He</a:t>
            </a:r>
            <a:r>
              <a:rPr lang="en-GB" sz="2600" dirty="0">
                <a:solidFill>
                  <a:srgbClr val="4472C4">
                    <a:lumMod val="50000"/>
                  </a:srgbClr>
                </a:solidFill>
                <a:latin typeface="Century Gothic" panose="020B0502020202020204" pitchFamily="34" charset="0"/>
              </a:rPr>
              <a:t> is sad.</a:t>
            </a:r>
          </a:p>
        </p:txBody>
      </p:sp>
      <p:sp>
        <p:nvSpPr>
          <p:cNvPr id="10" name="TextBox 9">
            <a:extLst>
              <a:ext uri="{FF2B5EF4-FFF2-40B4-BE49-F238E27FC236}">
                <a16:creationId xmlns:a16="http://schemas.microsoft.com/office/drawing/2014/main" id="{D8331FF7-646D-4272-B221-200A4D959B4F}"/>
              </a:ext>
            </a:extLst>
          </p:cNvPr>
          <p:cNvSpPr txBox="1"/>
          <p:nvPr/>
        </p:nvSpPr>
        <p:spPr>
          <a:xfrm>
            <a:off x="3254400" y="3490695"/>
            <a:ext cx="4083212" cy="492443"/>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Je</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suis</a:t>
            </a:r>
            <a:r>
              <a:rPr lang="en-GB" sz="2600" dirty="0">
                <a:solidFill>
                  <a:srgbClr val="4472C4">
                    <a:lumMod val="50000"/>
                  </a:srgbClr>
                </a:solidFill>
                <a:latin typeface="Century Gothic" panose="020B0502020202020204" pitchFamily="34" charset="0"/>
              </a:rPr>
              <a:t> petit.</a:t>
            </a:r>
          </a:p>
        </p:txBody>
      </p:sp>
      <p:sp>
        <p:nvSpPr>
          <p:cNvPr id="11" name="TextBox 10">
            <a:extLst>
              <a:ext uri="{FF2B5EF4-FFF2-40B4-BE49-F238E27FC236}">
                <a16:creationId xmlns:a16="http://schemas.microsoft.com/office/drawing/2014/main" id="{92A48548-7FAD-4DE2-B8F9-CFF4203F80EF}"/>
              </a:ext>
            </a:extLst>
          </p:cNvPr>
          <p:cNvSpPr txBox="1"/>
          <p:nvPr/>
        </p:nvSpPr>
        <p:spPr>
          <a:xfrm>
            <a:off x="7268400" y="3378513"/>
            <a:ext cx="4083212" cy="553998"/>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I</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boy) </a:t>
            </a:r>
            <a:r>
              <a:rPr lang="en-GB" sz="2600" dirty="0">
                <a:solidFill>
                  <a:srgbClr val="4472C4">
                    <a:lumMod val="50000"/>
                  </a:srgbClr>
                </a:solidFill>
                <a:latin typeface="Century Gothic" panose="020B0502020202020204" pitchFamily="34" charset="0"/>
              </a:rPr>
              <a:t>am short.</a:t>
            </a:r>
          </a:p>
        </p:txBody>
      </p:sp>
      <p:sp>
        <p:nvSpPr>
          <p:cNvPr id="12" name="TextBox 11">
            <a:extLst>
              <a:ext uri="{FF2B5EF4-FFF2-40B4-BE49-F238E27FC236}">
                <a16:creationId xmlns:a16="http://schemas.microsoft.com/office/drawing/2014/main" id="{FB503B82-B15A-406B-A209-F7317C7567E9}"/>
              </a:ext>
            </a:extLst>
          </p:cNvPr>
          <p:cNvSpPr txBox="1"/>
          <p:nvPr/>
        </p:nvSpPr>
        <p:spPr>
          <a:xfrm>
            <a:off x="3254400" y="5195887"/>
            <a:ext cx="4083212" cy="492443"/>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Je</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suis</a:t>
            </a:r>
            <a:r>
              <a:rPr lang="en-GB" sz="2600" dirty="0">
                <a:solidFill>
                  <a:srgbClr val="4472C4">
                    <a:lumMod val="50000"/>
                  </a:srgbClr>
                </a:solidFill>
                <a:latin typeface="Century Gothic" panose="020B0502020202020204" pitchFamily="34" charset="0"/>
              </a:rPr>
              <a:t> petit</a:t>
            </a:r>
            <a:r>
              <a:rPr lang="en-GB" sz="2600" dirty="0">
                <a:solidFill>
                  <a:srgbClr val="FF0000"/>
                </a:solidFill>
                <a:latin typeface="Century Gothic" panose="020B0502020202020204" pitchFamily="34" charset="0"/>
              </a:rPr>
              <a:t>e</a:t>
            </a:r>
            <a:r>
              <a:rPr lang="en-GB" sz="2600" dirty="0">
                <a:solidFill>
                  <a:srgbClr val="4472C4">
                    <a:lumMod val="50000"/>
                  </a:srgb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34374CC0-7B74-4530-8C6C-0D6EA0C6D345}"/>
              </a:ext>
            </a:extLst>
          </p:cNvPr>
          <p:cNvSpPr txBox="1"/>
          <p:nvPr/>
        </p:nvSpPr>
        <p:spPr>
          <a:xfrm>
            <a:off x="7268400" y="5100918"/>
            <a:ext cx="4083212" cy="553998"/>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I</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girl) </a:t>
            </a:r>
            <a:r>
              <a:rPr lang="en-GB" sz="2600" dirty="0">
                <a:solidFill>
                  <a:srgbClr val="4472C4">
                    <a:lumMod val="50000"/>
                  </a:srgbClr>
                </a:solidFill>
                <a:latin typeface="Century Gothic" panose="020B0502020202020204" pitchFamily="34" charset="0"/>
              </a:rPr>
              <a:t>am short.</a:t>
            </a:r>
          </a:p>
        </p:txBody>
      </p:sp>
      <p:sp>
        <p:nvSpPr>
          <p:cNvPr id="14" name="TextBox 13">
            <a:extLst>
              <a:ext uri="{FF2B5EF4-FFF2-40B4-BE49-F238E27FC236}">
                <a16:creationId xmlns:a16="http://schemas.microsoft.com/office/drawing/2014/main" id="{05E64694-F79D-4596-95E6-BE30BDD5F449}"/>
              </a:ext>
            </a:extLst>
          </p:cNvPr>
          <p:cNvSpPr txBox="1"/>
          <p:nvPr/>
        </p:nvSpPr>
        <p:spPr>
          <a:xfrm>
            <a:off x="3254400" y="3980872"/>
            <a:ext cx="4083212" cy="492443"/>
          </a:xfrm>
          <a:prstGeom prst="rect">
            <a:avLst/>
          </a:prstGeom>
          <a:noFill/>
        </p:spPr>
        <p:txBody>
          <a:bodyPr wrap="square" rtlCol="0">
            <a:spAutoFit/>
          </a:bodyPr>
          <a:lstStyle/>
          <a:p>
            <a:pPr>
              <a:defRPr/>
            </a:pPr>
            <a:r>
              <a:rPr lang="en-GB" sz="2600" dirty="0" err="1">
                <a:solidFill>
                  <a:srgbClr val="5B9BD5">
                    <a:lumMod val="75000"/>
                  </a:srgbClr>
                </a:solidFill>
                <a:latin typeface="Century Gothic" panose="020B0502020202020204" pitchFamily="34" charset="0"/>
              </a:rPr>
              <a:t>Tu</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anglais</a:t>
            </a:r>
            <a:r>
              <a:rPr lang="en-GB" sz="2600" dirty="0">
                <a:solidFill>
                  <a:srgbClr val="4472C4">
                    <a:lumMod val="50000"/>
                  </a:srgbClr>
                </a:solidFill>
                <a:latin typeface="Century Gothic" panose="020B0502020202020204" pitchFamily="34" charset="0"/>
              </a:rPr>
              <a:t>.</a:t>
            </a:r>
          </a:p>
        </p:txBody>
      </p:sp>
      <p:sp>
        <p:nvSpPr>
          <p:cNvPr id="15" name="TextBox 14">
            <a:extLst>
              <a:ext uri="{FF2B5EF4-FFF2-40B4-BE49-F238E27FC236}">
                <a16:creationId xmlns:a16="http://schemas.microsoft.com/office/drawing/2014/main" id="{7911AF51-14C4-46AB-A121-B2BF88E004C5}"/>
              </a:ext>
            </a:extLst>
          </p:cNvPr>
          <p:cNvSpPr txBox="1"/>
          <p:nvPr/>
        </p:nvSpPr>
        <p:spPr>
          <a:xfrm>
            <a:off x="7268400" y="3858679"/>
            <a:ext cx="4083212" cy="553998"/>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You</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boy) </a:t>
            </a:r>
            <a:r>
              <a:rPr lang="en-GB" sz="2600" dirty="0">
                <a:solidFill>
                  <a:srgbClr val="4472C4">
                    <a:lumMod val="50000"/>
                  </a:srgbClr>
                </a:solidFill>
                <a:latin typeface="Century Gothic" panose="020B0502020202020204" pitchFamily="34" charset="0"/>
              </a:rPr>
              <a:t>are English.</a:t>
            </a:r>
          </a:p>
        </p:txBody>
      </p:sp>
      <p:sp>
        <p:nvSpPr>
          <p:cNvPr id="16" name="TextBox 15">
            <a:extLst>
              <a:ext uri="{FF2B5EF4-FFF2-40B4-BE49-F238E27FC236}">
                <a16:creationId xmlns:a16="http://schemas.microsoft.com/office/drawing/2014/main" id="{D42EC4E4-24F6-4F8B-84F9-603827154581}"/>
              </a:ext>
            </a:extLst>
          </p:cNvPr>
          <p:cNvSpPr txBox="1"/>
          <p:nvPr/>
        </p:nvSpPr>
        <p:spPr>
          <a:xfrm>
            <a:off x="3254400" y="5719594"/>
            <a:ext cx="4083212" cy="492443"/>
          </a:xfrm>
          <a:prstGeom prst="rect">
            <a:avLst/>
          </a:prstGeom>
          <a:noFill/>
        </p:spPr>
        <p:txBody>
          <a:bodyPr wrap="square" rtlCol="0">
            <a:spAutoFit/>
          </a:bodyPr>
          <a:lstStyle/>
          <a:p>
            <a:pPr>
              <a:defRPr/>
            </a:pPr>
            <a:r>
              <a:rPr lang="en-GB" sz="2600" dirty="0" err="1">
                <a:solidFill>
                  <a:srgbClr val="FF0000"/>
                </a:solidFill>
                <a:latin typeface="Century Gothic" panose="020B0502020202020204" pitchFamily="34" charset="0"/>
              </a:rPr>
              <a:t>Tu</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anglais</a:t>
            </a:r>
            <a:r>
              <a:rPr lang="en-GB" sz="2600" dirty="0">
                <a:solidFill>
                  <a:srgbClr val="FF0000"/>
                </a:solidFill>
                <a:latin typeface="Century Gothic" panose="020B0502020202020204" pitchFamily="34" charset="0"/>
              </a:rPr>
              <a:t>e</a:t>
            </a:r>
            <a:r>
              <a:rPr lang="en-GB" sz="2600" dirty="0">
                <a:solidFill>
                  <a:srgbClr val="4472C4">
                    <a:lumMod val="50000"/>
                  </a:srgbClr>
                </a:solidFill>
                <a:latin typeface="Century Gothic" panose="020B0502020202020204" pitchFamily="34" charset="0"/>
              </a:rPr>
              <a:t>.</a:t>
            </a:r>
          </a:p>
        </p:txBody>
      </p:sp>
      <p:sp>
        <p:nvSpPr>
          <p:cNvPr id="17" name="TextBox 16">
            <a:extLst>
              <a:ext uri="{FF2B5EF4-FFF2-40B4-BE49-F238E27FC236}">
                <a16:creationId xmlns:a16="http://schemas.microsoft.com/office/drawing/2014/main" id="{FD7F1504-4447-4C59-9FFA-98D7382A55A1}"/>
              </a:ext>
            </a:extLst>
          </p:cNvPr>
          <p:cNvSpPr txBox="1"/>
          <p:nvPr/>
        </p:nvSpPr>
        <p:spPr>
          <a:xfrm>
            <a:off x="7268400" y="5638602"/>
            <a:ext cx="4083212" cy="553998"/>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You</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girl) </a:t>
            </a:r>
            <a:r>
              <a:rPr lang="en-GB" sz="2600" dirty="0">
                <a:solidFill>
                  <a:srgbClr val="4472C4">
                    <a:lumMod val="50000"/>
                  </a:srgbClr>
                </a:solidFill>
                <a:latin typeface="Century Gothic" panose="020B0502020202020204" pitchFamily="34" charset="0"/>
              </a:rPr>
              <a:t>are English.</a:t>
            </a:r>
          </a:p>
        </p:txBody>
      </p:sp>
      <p:sp>
        <p:nvSpPr>
          <p:cNvPr id="18" name="TextBox 17">
            <a:extLst>
              <a:ext uri="{FF2B5EF4-FFF2-40B4-BE49-F238E27FC236}">
                <a16:creationId xmlns:a16="http://schemas.microsoft.com/office/drawing/2014/main" id="{E60D41F0-5E3E-4F3E-B443-24CB2B940267}"/>
              </a:ext>
            </a:extLst>
          </p:cNvPr>
          <p:cNvSpPr txBox="1"/>
          <p:nvPr/>
        </p:nvSpPr>
        <p:spPr>
          <a:xfrm>
            <a:off x="203380" y="1285291"/>
            <a:ext cx="11651450" cy="461665"/>
          </a:xfrm>
          <a:prstGeom prst="rect">
            <a:avLst/>
          </a:prstGeom>
          <a:noFill/>
        </p:spPr>
        <p:txBody>
          <a:bodyPr wrap="square" rtlCol="0">
            <a:spAutoFit/>
          </a:bodyPr>
          <a:lstStyle/>
          <a:p>
            <a:pPr>
              <a:defRPr/>
            </a:pPr>
            <a:r>
              <a:rPr lang="en-GB" sz="2400" dirty="0">
                <a:solidFill>
                  <a:srgbClr val="0055A4"/>
                </a:solidFill>
                <a:latin typeface="Century Gothic" panose="020B0502020202020204" pitchFamily="34" charset="0"/>
              </a:rPr>
              <a:t>The spelling and sound of adjectives sometimes change in the feminine form. </a:t>
            </a:r>
          </a:p>
        </p:txBody>
      </p:sp>
      <p:sp>
        <p:nvSpPr>
          <p:cNvPr id="19" name="TextBox 18">
            <a:extLst>
              <a:ext uri="{FF2B5EF4-FFF2-40B4-BE49-F238E27FC236}">
                <a16:creationId xmlns:a16="http://schemas.microsoft.com/office/drawing/2014/main" id="{01A6E539-8F52-4782-B983-E2DF154D141D}"/>
              </a:ext>
            </a:extLst>
          </p:cNvPr>
          <p:cNvSpPr txBox="1"/>
          <p:nvPr/>
        </p:nvSpPr>
        <p:spPr>
          <a:xfrm>
            <a:off x="203380" y="1836251"/>
            <a:ext cx="11651451" cy="830997"/>
          </a:xfrm>
          <a:prstGeom prst="rect">
            <a:avLst/>
          </a:prstGeom>
          <a:noFill/>
        </p:spPr>
        <p:txBody>
          <a:bodyPr wrap="square" rtlCol="0">
            <a:spAutoFit/>
          </a:bodyPr>
          <a:lstStyle/>
          <a:p>
            <a:pPr>
              <a:defRPr/>
            </a:pPr>
            <a:r>
              <a:rPr lang="en-GB" sz="2400" dirty="0">
                <a:solidFill>
                  <a:srgbClr val="0055A4"/>
                </a:solidFill>
                <a:latin typeface="Century Gothic" panose="020B0502020202020204" pitchFamily="34" charset="0"/>
              </a:rPr>
              <a:t>The most common change is adding an ‘e’ to the end of the adjective. This </a:t>
            </a:r>
            <a:r>
              <a:rPr lang="en-GB" sz="2400" b="1" dirty="0">
                <a:solidFill>
                  <a:srgbClr val="0055A4"/>
                </a:solidFill>
                <a:latin typeface="Century Gothic" panose="020B0502020202020204" pitchFamily="34" charset="0"/>
              </a:rPr>
              <a:t>does</a:t>
            </a:r>
            <a:r>
              <a:rPr lang="en-GB" sz="2400" dirty="0">
                <a:solidFill>
                  <a:srgbClr val="0055A4"/>
                </a:solidFill>
                <a:latin typeface="Century Gothic" panose="020B0502020202020204" pitchFamily="34" charset="0"/>
              </a:rPr>
              <a:t> </a:t>
            </a:r>
            <a:r>
              <a:rPr lang="en-GB" sz="2400" b="1" dirty="0">
                <a:solidFill>
                  <a:srgbClr val="0055A4"/>
                </a:solidFill>
                <a:latin typeface="Century Gothic" panose="020B0502020202020204" pitchFamily="34" charset="0"/>
              </a:rPr>
              <a:t>not happen </a:t>
            </a:r>
            <a:r>
              <a:rPr lang="en-GB" sz="2400" dirty="0">
                <a:solidFill>
                  <a:srgbClr val="0055A4"/>
                </a:solidFill>
                <a:latin typeface="Century Gothic" panose="020B0502020202020204" pitchFamily="34" charset="0"/>
              </a:rPr>
              <a:t>if the masculine adjective already ends in –e.</a:t>
            </a:r>
          </a:p>
        </p:txBody>
      </p:sp>
      <p:sp>
        <p:nvSpPr>
          <p:cNvPr id="22" name="Rounded Rectangle 46">
            <a:extLst>
              <a:ext uri="{FF2B5EF4-FFF2-40B4-BE49-F238E27FC236}">
                <a16:creationId xmlns:a16="http://schemas.microsoft.com/office/drawing/2014/main" id="{41F3DBF8-C2BD-41E7-B945-84F802A78B22}"/>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3">
            <a:extLst>
              <a:ext uri="{FF2B5EF4-FFF2-40B4-BE49-F238E27FC236}">
                <a16:creationId xmlns:a16="http://schemas.microsoft.com/office/drawing/2014/main" id="{6977826E-C3B7-4921-8FA5-9DD88E4314E9}"/>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Using adjectives</a:t>
            </a:r>
          </a:p>
        </p:txBody>
      </p:sp>
      <p:sp>
        <p:nvSpPr>
          <p:cNvPr id="2" name="Title 1">
            <a:extLst>
              <a:ext uri="{FF2B5EF4-FFF2-40B4-BE49-F238E27FC236}">
                <a16:creationId xmlns:a16="http://schemas.microsoft.com/office/drawing/2014/main" id="{3E902700-E802-4CF2-B6B5-C399BECFFC02}"/>
              </a:ext>
            </a:extLst>
          </p:cNvPr>
          <p:cNvSpPr>
            <a:spLocks noGrp="1"/>
          </p:cNvSpPr>
          <p:nvPr>
            <p:ph type="title"/>
          </p:nvPr>
        </p:nvSpPr>
        <p:spPr/>
        <p:txBody>
          <a:bodyPr/>
          <a:lstStyle/>
          <a:p>
            <a:r>
              <a:rPr lang="en-GB" dirty="0"/>
              <a:t>Using adjectives</a:t>
            </a:r>
          </a:p>
        </p:txBody>
      </p:sp>
    </p:spTree>
    <p:extLst>
      <p:ext uri="{BB962C8B-B14F-4D97-AF65-F5344CB8AC3E}">
        <p14:creationId xmlns:p14="http://schemas.microsoft.com/office/powerpoint/2010/main" val="26952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lt">
                                    <p:tmAbs val="0"/>
                                  </p:iterate>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type="lt">
                                    <p:tmAbs val="0"/>
                                  </p:iterate>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type="lt">
                                    <p:tmAbs val="0"/>
                                  </p:iterate>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type="lt">
                                    <p:tmAbs val="0"/>
                                  </p:iterate>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Using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BEACB583-A856-4EDA-BD58-9E0C1B5FE560}"/>
              </a:ext>
            </a:extLst>
          </p:cNvPr>
          <p:cNvSpPr txBox="1"/>
          <p:nvPr/>
        </p:nvSpPr>
        <p:spPr>
          <a:xfrm>
            <a:off x="349483" y="1491316"/>
            <a:ext cx="11742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Century Gothic" panose="020F0302020204030204"/>
                <a:ea typeface="+mn-ea"/>
                <a:cs typeface="+mn-cs"/>
              </a:rPr>
              <a:t>Pronunciation can change when adding an ‘e’ to an adjective in feminine form. </a:t>
            </a:r>
          </a:p>
        </p:txBody>
      </p:sp>
      <p:sp>
        <p:nvSpPr>
          <p:cNvPr id="36" name="TextBox 35">
            <a:extLst>
              <a:ext uri="{FF2B5EF4-FFF2-40B4-BE49-F238E27FC236}">
                <a16:creationId xmlns:a16="http://schemas.microsoft.com/office/drawing/2014/main" id="{D04E24B6-698C-4E19-BB30-8CDC9A366CBB}"/>
              </a:ext>
            </a:extLst>
          </p:cNvPr>
          <p:cNvSpPr txBox="1"/>
          <p:nvPr/>
        </p:nvSpPr>
        <p:spPr>
          <a:xfrm>
            <a:off x="335393" y="2078202"/>
            <a:ext cx="11378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Century Gothic" panose="020F0302020204030204"/>
                <a:ea typeface="+mn-ea"/>
                <a:cs typeface="+mn-cs"/>
              </a:rPr>
              <a:t>Remember the rule: Silent Final Consonant</a:t>
            </a:r>
          </a:p>
        </p:txBody>
      </p:sp>
      <p:sp>
        <p:nvSpPr>
          <p:cNvPr id="37" name="Rectangle 36">
            <a:extLst>
              <a:ext uri="{FF2B5EF4-FFF2-40B4-BE49-F238E27FC236}">
                <a16:creationId xmlns:a16="http://schemas.microsoft.com/office/drawing/2014/main" id="{6D8C7218-20E9-4FE5-86A4-BDD415718330}"/>
              </a:ext>
            </a:extLst>
          </p:cNvPr>
          <p:cNvSpPr/>
          <p:nvPr/>
        </p:nvSpPr>
        <p:spPr>
          <a:xfrm>
            <a:off x="674541" y="2675390"/>
            <a:ext cx="209544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Masculine</a:t>
            </a:r>
          </a:p>
        </p:txBody>
      </p:sp>
      <p:sp>
        <p:nvSpPr>
          <p:cNvPr id="38" name="TextBox 37">
            <a:extLst>
              <a:ext uri="{FF2B5EF4-FFF2-40B4-BE49-F238E27FC236}">
                <a16:creationId xmlns:a16="http://schemas.microsoft.com/office/drawing/2014/main" id="{1D58BA28-7FC2-4DA9-9ACC-602EB03DCD9F}"/>
              </a:ext>
            </a:extLst>
          </p:cNvPr>
          <p:cNvSpPr txBox="1"/>
          <p:nvPr/>
        </p:nvSpPr>
        <p:spPr>
          <a:xfrm>
            <a:off x="3223778" y="271816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latin typeface="Century Gothic" panose="020F0302020204030204"/>
                <a:ea typeface="+mn-ea"/>
                <a:cs typeface="+mn-cs"/>
              </a:rPr>
              <a:t>Il </a:t>
            </a:r>
            <a:r>
              <a:rPr kumimoji="0" lang="en-GB" sz="3000" b="0" i="0" u="none" strike="noStrike" kern="0" cap="none" spc="0" normalizeH="0" baseline="0" noProof="0" dirty="0" err="1">
                <a:ln>
                  <a:noFill/>
                </a:ln>
                <a:solidFill>
                  <a:srgbClr val="0055A4"/>
                </a:solidFill>
                <a:effectLst/>
                <a:uLnTx/>
                <a:uFillTx/>
                <a:latin typeface="Century Gothic" panose="020F0302020204030204"/>
                <a:ea typeface="+mn-ea"/>
                <a:cs typeface="+mn-cs"/>
              </a:rPr>
              <a:t>est</a:t>
            </a:r>
            <a:r>
              <a:rPr kumimoji="0" lang="en-GB" sz="3000" b="0" i="0" u="none" strike="noStrike" kern="0" cap="none" spc="0" normalizeH="0" baseline="0" noProof="0" dirty="0">
                <a:ln>
                  <a:noFill/>
                </a:ln>
                <a:solidFill>
                  <a:srgbClr val="0055A4"/>
                </a:solidFill>
                <a:effectLst/>
                <a:uLnTx/>
                <a:uFillTx/>
                <a:latin typeface="Century Gothic" panose="020F0302020204030204"/>
                <a:ea typeface="+mn-ea"/>
                <a:cs typeface="+mn-cs"/>
              </a:rPr>
              <a:t> intelligent.</a:t>
            </a:r>
          </a:p>
        </p:txBody>
      </p:sp>
      <p:sp>
        <p:nvSpPr>
          <p:cNvPr id="40" name="Rectangle 39">
            <a:extLst>
              <a:ext uri="{FF2B5EF4-FFF2-40B4-BE49-F238E27FC236}">
                <a16:creationId xmlns:a16="http://schemas.microsoft.com/office/drawing/2014/main" id="{FF1B90D6-E008-4447-8516-9B00ED1232B7}"/>
              </a:ext>
            </a:extLst>
          </p:cNvPr>
          <p:cNvSpPr/>
          <p:nvPr/>
        </p:nvSpPr>
        <p:spPr>
          <a:xfrm>
            <a:off x="674541" y="4722749"/>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Feminine</a:t>
            </a:r>
          </a:p>
        </p:txBody>
      </p:sp>
      <p:sp>
        <p:nvSpPr>
          <p:cNvPr id="41" name="TextBox 40">
            <a:extLst>
              <a:ext uri="{FF2B5EF4-FFF2-40B4-BE49-F238E27FC236}">
                <a16:creationId xmlns:a16="http://schemas.microsoft.com/office/drawing/2014/main" id="{7E284C0A-5F59-4B82-988F-77954B7672B1}"/>
              </a:ext>
            </a:extLst>
          </p:cNvPr>
          <p:cNvSpPr txBox="1"/>
          <p:nvPr/>
        </p:nvSpPr>
        <p:spPr>
          <a:xfrm>
            <a:off x="3223778" y="4709407"/>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latin typeface="Century Gothic" panose="020F0302020204030204"/>
                <a:ea typeface="+mn-ea"/>
                <a:cs typeface="+mn-cs"/>
              </a:rPr>
              <a:t>Elle </a:t>
            </a:r>
            <a:r>
              <a:rPr kumimoji="0" lang="en-GB" sz="3000" b="0" i="0" u="none" strike="noStrike" kern="0" cap="none" spc="0" normalizeH="0" baseline="0" noProof="0" dirty="0" err="1">
                <a:ln>
                  <a:noFill/>
                </a:ln>
                <a:solidFill>
                  <a:srgbClr val="0055A4"/>
                </a:solidFill>
                <a:effectLst/>
                <a:uLnTx/>
                <a:uFillTx/>
                <a:latin typeface="Century Gothic" panose="020F0302020204030204"/>
                <a:ea typeface="+mn-ea"/>
                <a:cs typeface="+mn-cs"/>
              </a:rPr>
              <a:t>est</a:t>
            </a:r>
            <a:r>
              <a:rPr kumimoji="0" lang="en-GB" sz="3000" b="0" i="0" u="none" strike="noStrike" kern="0" cap="none" spc="0" normalizeH="0" baseline="0" noProof="0" dirty="0">
                <a:ln>
                  <a:noFill/>
                </a:ln>
                <a:solidFill>
                  <a:srgbClr val="0055A4"/>
                </a:solidFill>
                <a:effectLst/>
                <a:uLnTx/>
                <a:uFillTx/>
                <a:latin typeface="Century Gothic" panose="020F0302020204030204"/>
                <a:ea typeface="+mn-ea"/>
                <a:cs typeface="+mn-cs"/>
              </a:rPr>
              <a:t> </a:t>
            </a:r>
            <a:r>
              <a:rPr kumimoji="0" lang="en-GB" sz="3000" b="0" i="0" u="none" strike="noStrike" kern="0" cap="none" spc="0" normalizeH="0" baseline="0" noProof="0" dirty="0" err="1">
                <a:ln>
                  <a:noFill/>
                </a:ln>
                <a:solidFill>
                  <a:srgbClr val="0055A4"/>
                </a:solidFill>
                <a:effectLst/>
                <a:uLnTx/>
                <a:uFillTx/>
                <a:latin typeface="Century Gothic" panose="020F0302020204030204"/>
                <a:ea typeface="+mn-ea"/>
                <a:cs typeface="+mn-cs"/>
              </a:rPr>
              <a:t>intelligent</a:t>
            </a:r>
            <a:r>
              <a:rPr kumimoji="0" lang="en-GB" sz="3000" b="1" i="0" u="none" strike="noStrike" kern="0" cap="none" spc="0" normalizeH="0" baseline="0" noProof="0" dirty="0" err="1">
                <a:ln>
                  <a:noFill/>
                </a:ln>
                <a:solidFill>
                  <a:srgbClr val="EF4136"/>
                </a:solidFill>
                <a:effectLst/>
                <a:uLnTx/>
                <a:uFillTx/>
                <a:latin typeface="Century Gothic" panose="020F0302020204030204"/>
                <a:ea typeface="+mn-ea"/>
                <a:cs typeface="+mn-cs"/>
              </a:rPr>
              <a:t>e</a:t>
            </a:r>
            <a:r>
              <a:rPr kumimoji="0" lang="en-GB" sz="3000" b="0" i="0" u="none" strike="noStrike" kern="0" cap="none" spc="0" normalizeH="0" baseline="0" noProof="0" dirty="0">
                <a:ln>
                  <a:noFill/>
                </a:ln>
                <a:solidFill>
                  <a:srgbClr val="0055A4"/>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EA511B56-E9FB-413D-AAB4-3BBF076E8769}"/>
              </a:ext>
            </a:extLst>
          </p:cNvPr>
          <p:cNvSpPr txBox="1"/>
          <p:nvPr/>
        </p:nvSpPr>
        <p:spPr>
          <a:xfrm>
            <a:off x="7708158" y="2729473"/>
            <a:ext cx="43789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latin typeface="Century Gothic" panose="020F0302020204030204"/>
                <a:ea typeface="+mn-ea"/>
                <a:cs typeface="+mn-cs"/>
              </a:rPr>
              <a:t>Silent final consonant.</a:t>
            </a:r>
          </a:p>
        </p:txBody>
      </p:sp>
      <p:sp>
        <p:nvSpPr>
          <p:cNvPr id="43" name="Up Arrow Callout 4">
            <a:extLst>
              <a:ext uri="{FF2B5EF4-FFF2-40B4-BE49-F238E27FC236}">
                <a16:creationId xmlns:a16="http://schemas.microsoft.com/office/drawing/2014/main" id="{59D5BA92-7365-452A-B308-F4BCECF2D3F5}"/>
              </a:ext>
            </a:extLst>
          </p:cNvPr>
          <p:cNvSpPr/>
          <p:nvPr/>
        </p:nvSpPr>
        <p:spPr>
          <a:xfrm>
            <a:off x="3689482" y="3207272"/>
            <a:ext cx="4462818" cy="1233975"/>
          </a:xfrm>
          <a:prstGeom prst="upArrowCallou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‘t’ is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not</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4" name="TextBox 43">
            <a:extLst>
              <a:ext uri="{FF2B5EF4-FFF2-40B4-BE49-F238E27FC236}">
                <a16:creationId xmlns:a16="http://schemas.microsoft.com/office/drawing/2014/main" id="{63A6DA1B-00A5-486A-B020-E2BDCF3EC146}"/>
              </a:ext>
            </a:extLst>
          </p:cNvPr>
          <p:cNvSpPr txBox="1"/>
          <p:nvPr/>
        </p:nvSpPr>
        <p:spPr>
          <a:xfrm>
            <a:off x="6907794" y="5290312"/>
            <a:ext cx="4537004" cy="584775"/>
          </a:xfrm>
          <a:prstGeom prst="rect">
            <a:avLst/>
          </a:prstGeom>
          <a:solidFill>
            <a:srgbClr val="4472C4">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‘e’ is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not</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5" name="Bent-Up Arrow 15">
            <a:extLst>
              <a:ext uri="{FF2B5EF4-FFF2-40B4-BE49-F238E27FC236}">
                <a16:creationId xmlns:a16="http://schemas.microsoft.com/office/drawing/2014/main" id="{9D8B1362-D4A4-4D21-8B8E-5209A7B49CFD}"/>
              </a:ext>
            </a:extLst>
          </p:cNvPr>
          <p:cNvSpPr/>
          <p:nvPr/>
        </p:nvSpPr>
        <p:spPr>
          <a:xfrm>
            <a:off x="6051587" y="5271226"/>
            <a:ext cx="421529"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4375DB6-13F6-488C-96D7-B4602ADCD4CF}"/>
              </a:ext>
            </a:extLst>
          </p:cNvPr>
          <p:cNvSpPr txBox="1"/>
          <p:nvPr/>
        </p:nvSpPr>
        <p:spPr>
          <a:xfrm>
            <a:off x="1599892" y="5303356"/>
            <a:ext cx="4537004" cy="584775"/>
          </a:xfrm>
          <a:prstGeom prst="rect">
            <a:avLst/>
          </a:prstGeom>
          <a:solidFill>
            <a:srgbClr val="4472C4">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‘t’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is</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7" name="Bent-Up Arrow 17">
            <a:extLst>
              <a:ext uri="{FF2B5EF4-FFF2-40B4-BE49-F238E27FC236}">
                <a16:creationId xmlns:a16="http://schemas.microsoft.com/office/drawing/2014/main" id="{4DFC4E84-9669-4CBC-8E14-AC7ABEF8EC16}"/>
              </a:ext>
            </a:extLst>
          </p:cNvPr>
          <p:cNvSpPr/>
          <p:nvPr/>
        </p:nvSpPr>
        <p:spPr>
          <a:xfrm flipH="1">
            <a:off x="6474171" y="5279047"/>
            <a:ext cx="433623"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Callout 13">
            <a:extLst>
              <a:ext uri="{FF2B5EF4-FFF2-40B4-BE49-F238E27FC236}">
                <a16:creationId xmlns:a16="http://schemas.microsoft.com/office/drawing/2014/main" id="{7190F637-C6DF-4F55-9F4F-56179A929316}"/>
              </a:ext>
            </a:extLst>
          </p:cNvPr>
          <p:cNvSpPr/>
          <p:nvPr/>
        </p:nvSpPr>
        <p:spPr>
          <a:xfrm>
            <a:off x="8152300" y="3229387"/>
            <a:ext cx="2959777" cy="1945013"/>
          </a:xfrm>
          <a:prstGeom prst="wedgeEllipseCallout">
            <a:avLst>
              <a:gd name="adj1" fmla="val -104901"/>
              <a:gd name="adj2" fmla="val 33232"/>
            </a:avLst>
          </a:prstGeom>
          <a:solidFill>
            <a:srgbClr val="0055A4"/>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An ‘e’ at the end, means you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do</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pronounce the consonant.</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25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40" grpId="0"/>
      <p:bldP spid="41" grpId="0"/>
      <p:bldP spid="42" grpId="0"/>
      <p:bldP spid="43" grpId="0" animBg="1"/>
      <p:bldP spid="44" grpId="0" animBg="1"/>
      <p:bldP spid="45" grpId="0" animBg="1"/>
      <p:bldP spid="46"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a:extLst>
              <a:ext uri="{FF2B5EF4-FFF2-40B4-BE49-F238E27FC236}">
                <a16:creationId xmlns:a16="http://schemas.microsoft.com/office/drawing/2014/main" id="{39837AE3-01B9-4F54-8421-3051038CF74B}"/>
              </a:ext>
            </a:extLst>
          </p:cNvPr>
          <p:cNvSpPr>
            <a:spLocks noGrp="1"/>
          </p:cNvSpPr>
          <p:nvPr>
            <p:ph type="title"/>
          </p:nvPr>
        </p:nvSpPr>
        <p:spPr/>
        <p:txBody>
          <a:bodyPr>
            <a:normAutofit/>
          </a:bodyPr>
          <a:lstStyle/>
          <a:p>
            <a:r>
              <a:rPr lang="en-GB" sz="3600" b="1" dirty="0">
                <a:solidFill>
                  <a:schemeClr val="bg1"/>
                </a:solidFill>
              </a:rPr>
              <a:t>Lire</a:t>
            </a:r>
          </a:p>
        </p:txBody>
      </p:sp>
      <p:graphicFrame>
        <p:nvGraphicFramePr>
          <p:cNvPr id="7" name="Content Placeholder 4"/>
          <p:cNvGraphicFramePr>
            <a:graphicFrameLocks noGrp="1"/>
          </p:cNvGraphicFramePr>
          <p:nvPr>
            <p:ph idx="4294967295"/>
            <p:extLst>
              <p:ext uri="{D42A27DB-BD31-4B8C-83A1-F6EECF244321}">
                <p14:modId xmlns:p14="http://schemas.microsoft.com/office/powerpoint/2010/main" val="2399518187"/>
              </p:ext>
            </p:extLst>
          </p:nvPr>
        </p:nvGraphicFramePr>
        <p:xfrm>
          <a:off x="420914" y="1252243"/>
          <a:ext cx="11350171" cy="4353513"/>
        </p:xfrm>
        <a:graphic>
          <a:graphicData uri="http://schemas.openxmlformats.org/drawingml/2006/table">
            <a:tbl>
              <a:tblPr firstRow="1" bandRow="1">
                <a:tableStyleId>{5C22544A-7EE6-4342-B048-85BDC9FD1C3A}</a:tableStyleId>
              </a:tblPr>
              <a:tblGrid>
                <a:gridCol w="551541">
                  <a:extLst>
                    <a:ext uri="{9D8B030D-6E8A-4147-A177-3AD203B41FA5}">
                      <a16:colId xmlns:a16="http://schemas.microsoft.com/office/drawing/2014/main" val="2548973513"/>
                    </a:ext>
                  </a:extLst>
                </a:gridCol>
                <a:gridCol w="3773714">
                  <a:extLst>
                    <a:ext uri="{9D8B030D-6E8A-4147-A177-3AD203B41FA5}">
                      <a16:colId xmlns:a16="http://schemas.microsoft.com/office/drawing/2014/main" val="2775102314"/>
                    </a:ext>
                  </a:extLst>
                </a:gridCol>
                <a:gridCol w="580572">
                  <a:extLst>
                    <a:ext uri="{9D8B030D-6E8A-4147-A177-3AD203B41FA5}">
                      <a16:colId xmlns:a16="http://schemas.microsoft.com/office/drawing/2014/main" val="2063340645"/>
                    </a:ext>
                  </a:extLst>
                </a:gridCol>
                <a:gridCol w="655149">
                  <a:extLst>
                    <a:ext uri="{9D8B030D-6E8A-4147-A177-3AD203B41FA5}">
                      <a16:colId xmlns:a16="http://schemas.microsoft.com/office/drawing/2014/main" val="1149418214"/>
                    </a:ext>
                  </a:extLst>
                </a:gridCol>
                <a:gridCol w="549537">
                  <a:extLst>
                    <a:ext uri="{9D8B030D-6E8A-4147-A177-3AD203B41FA5}">
                      <a16:colId xmlns:a16="http://schemas.microsoft.com/office/drawing/2014/main" val="3028703937"/>
                    </a:ext>
                  </a:extLst>
                </a:gridCol>
                <a:gridCol w="4120265">
                  <a:extLst>
                    <a:ext uri="{9D8B030D-6E8A-4147-A177-3AD203B41FA5}">
                      <a16:colId xmlns:a16="http://schemas.microsoft.com/office/drawing/2014/main" val="1859025906"/>
                    </a:ext>
                  </a:extLst>
                </a:gridCol>
                <a:gridCol w="538820">
                  <a:extLst>
                    <a:ext uri="{9D8B030D-6E8A-4147-A177-3AD203B41FA5}">
                      <a16:colId xmlns:a16="http://schemas.microsoft.com/office/drawing/2014/main" val="3979149899"/>
                    </a:ext>
                  </a:extLst>
                </a:gridCol>
                <a:gridCol w="580573">
                  <a:extLst>
                    <a:ext uri="{9D8B030D-6E8A-4147-A177-3AD203B41FA5}">
                      <a16:colId xmlns:a16="http://schemas.microsoft.com/office/drawing/2014/main" val="4000977675"/>
                    </a:ext>
                  </a:extLst>
                </a:gridCol>
              </a:tblGrid>
              <a:tr h="1372729">
                <a:tc gridSpan="8">
                  <a:txBody>
                    <a:bodyPr/>
                    <a:lstStyle/>
                    <a:p>
                      <a:r>
                        <a:rPr lang="en-GB" sz="2400" b="0" dirty="0" err="1">
                          <a:solidFill>
                            <a:srgbClr val="0055A4"/>
                          </a:solidFill>
                          <a:latin typeface="Century Gothic" panose="020B0502020202020204" pitchFamily="34" charset="0"/>
                        </a:rPr>
                        <a:t>Léa</a:t>
                      </a:r>
                      <a:r>
                        <a:rPr lang="en-GB" sz="2400" b="0" dirty="0">
                          <a:solidFill>
                            <a:srgbClr val="0055A4"/>
                          </a:solidFill>
                          <a:latin typeface="Century Gothic" panose="020B0502020202020204" pitchFamily="34" charset="0"/>
                        </a:rPr>
                        <a:t> is reading a book about </a:t>
                      </a:r>
                      <a:r>
                        <a:rPr lang="en-GB" sz="2400" b="0" baseline="0" dirty="0">
                          <a:solidFill>
                            <a:srgbClr val="0055A4"/>
                          </a:solidFill>
                          <a:latin typeface="Century Gothic" panose="020B0502020202020204" pitchFamily="34" charset="0"/>
                        </a:rPr>
                        <a:t> </a:t>
                      </a:r>
                      <a:r>
                        <a:rPr lang="en-GB" sz="2400" b="0" baseline="0" dirty="0" err="1">
                          <a:solidFill>
                            <a:srgbClr val="0055A4"/>
                          </a:solidFill>
                          <a:latin typeface="Century Gothic" panose="020B0502020202020204" pitchFamily="34" charset="0"/>
                        </a:rPr>
                        <a:t>Chloé</a:t>
                      </a:r>
                      <a:r>
                        <a:rPr lang="en-GB" sz="2400" b="0" baseline="0" dirty="0">
                          <a:solidFill>
                            <a:srgbClr val="0055A4"/>
                          </a:solidFill>
                          <a:latin typeface="Century Gothic" panose="020B0502020202020204" pitchFamily="34" charset="0"/>
                        </a:rPr>
                        <a:t> (a girl) and Isaac (a boy). The </a:t>
                      </a:r>
                    </a:p>
                    <a:p>
                      <a:r>
                        <a:rPr lang="en-GB" sz="2400" b="0" baseline="0" dirty="0">
                          <a:solidFill>
                            <a:srgbClr val="0055A4"/>
                          </a:solidFill>
                          <a:latin typeface="Century Gothic" panose="020B0502020202020204" pitchFamily="34" charset="0"/>
                        </a:rPr>
                        <a:t>book has been read so often that some of the text has worn away. </a:t>
                      </a:r>
                    </a:p>
                    <a:p>
                      <a:r>
                        <a:rPr lang="en-GB" sz="2400" b="1" baseline="0" dirty="0">
                          <a:solidFill>
                            <a:srgbClr val="0055A4"/>
                          </a:solidFill>
                          <a:latin typeface="Century Gothic" panose="020B0502020202020204" pitchFamily="34" charset="0"/>
                        </a:rPr>
                        <a:t>Who is being described - Isaac (I) </a:t>
                      </a:r>
                      <a:r>
                        <a:rPr lang="en-GB" sz="2400" b="1" baseline="0" dirty="0" err="1">
                          <a:solidFill>
                            <a:srgbClr val="0055A4"/>
                          </a:solidFill>
                          <a:latin typeface="Century Gothic" panose="020B0502020202020204" pitchFamily="34" charset="0"/>
                        </a:rPr>
                        <a:t>ou</a:t>
                      </a:r>
                      <a:r>
                        <a:rPr lang="en-GB" sz="2400" b="1" baseline="0" dirty="0">
                          <a:solidFill>
                            <a:srgbClr val="0055A4"/>
                          </a:solidFill>
                          <a:latin typeface="Century Gothic" panose="020B0502020202020204" pitchFamily="34" charset="0"/>
                        </a:rPr>
                        <a:t> Chloé (C)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745196">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745196">
                <a:tc>
                  <a:txBody>
                    <a:bodyPr/>
                    <a:lstStyle/>
                    <a:p>
                      <a:pPr algn="ctr"/>
                      <a:r>
                        <a:rPr lang="en-GB" sz="3200" b="1" dirty="0">
                          <a:solidFill>
                            <a:srgbClr val="0055A4"/>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55A4"/>
                          </a:solidFill>
                          <a:latin typeface="Century Gothic" panose="020B0502020202020204" pitchFamily="34" charset="0"/>
                        </a:rPr>
                        <a:t>                   </a:t>
                      </a:r>
                      <a:r>
                        <a:rPr lang="en-GB" sz="3200" b="0" dirty="0">
                          <a:solidFill>
                            <a:srgbClr val="0055A4"/>
                          </a:solidFill>
                          <a:latin typeface="Century Gothic" panose="020B0502020202020204" pitchFamily="34" charset="0"/>
                        </a:rPr>
                        <a:t>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55A4"/>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55A4"/>
                          </a:solidFill>
                          <a:latin typeface="Century Gothic" panose="020B0502020202020204" pitchFamily="34" charset="0"/>
                        </a:rPr>
                        <a:t>                   </a:t>
                      </a:r>
                      <a:r>
                        <a:rPr lang="en-GB" sz="3200" b="0" dirty="0" err="1">
                          <a:solidFill>
                            <a:srgbClr val="0055A4"/>
                          </a:solidFill>
                          <a:latin typeface="Century Gothic" panose="020B0502020202020204" pitchFamily="34" charset="0"/>
                        </a:rPr>
                        <a:t>intelligente</a:t>
                      </a:r>
                      <a:endParaRPr lang="en-GB" sz="32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45196">
                <a:tc>
                  <a:txBody>
                    <a:bodyPr/>
                    <a:lstStyle/>
                    <a:p>
                      <a:pPr algn="ctr"/>
                      <a:r>
                        <a:rPr lang="en-GB" sz="3200" b="1" dirty="0">
                          <a:solidFill>
                            <a:srgbClr val="0055A4"/>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55A4"/>
                          </a:solidFill>
                          <a:latin typeface="Century Gothic" panose="020B0502020202020204" pitchFamily="34" charset="0"/>
                        </a:rPr>
                        <a:t>                   </a:t>
                      </a:r>
                      <a:r>
                        <a:rPr lang="en-GB" sz="3200" b="0" dirty="0">
                          <a:solidFill>
                            <a:srgbClr val="0055A4"/>
                          </a:solidFill>
                          <a:latin typeface="Century Gothic" panose="020B0502020202020204" pitchFamily="34" charset="0"/>
                        </a:rPr>
                        <a:t>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55A4"/>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55A4"/>
                          </a:solidFill>
                          <a:latin typeface="Century Gothic" panose="020B0502020202020204" pitchFamily="34" charset="0"/>
                        </a:rPr>
                        <a:t>                   </a:t>
                      </a:r>
                      <a:r>
                        <a:rPr lang="en-GB" sz="3200" dirty="0">
                          <a:solidFill>
                            <a:srgbClr val="0055A4"/>
                          </a:solidFill>
                          <a:latin typeface="Century Gothic" panose="020B0502020202020204" pitchFamily="34" charset="0"/>
                        </a:rPr>
                        <a:t>petite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45196">
                <a:tc>
                  <a:txBody>
                    <a:bodyPr/>
                    <a:lstStyle/>
                    <a:p>
                      <a:pPr algn="ctr"/>
                      <a:r>
                        <a:rPr lang="en-GB" sz="3200" b="1" dirty="0">
                          <a:solidFill>
                            <a:srgbClr val="0055A4"/>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55A4"/>
                          </a:solidFill>
                          <a:latin typeface="Century Gothic" panose="020B0502020202020204" pitchFamily="34" charset="0"/>
                        </a:rPr>
                        <a:t>                   </a:t>
                      </a:r>
                      <a:r>
                        <a:rPr lang="en-GB" sz="3200" b="0" dirty="0" err="1">
                          <a:solidFill>
                            <a:srgbClr val="0055A4"/>
                          </a:solidFill>
                          <a:latin typeface="Century Gothic" panose="020B0502020202020204" pitchFamily="34" charset="0"/>
                        </a:rPr>
                        <a:t>méchante</a:t>
                      </a:r>
                      <a:endParaRPr lang="en-GB" sz="32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55A4"/>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0055A4"/>
                          </a:solidFill>
                          <a:latin typeface="Century Gothic" panose="020B0502020202020204" pitchFamily="34" charset="0"/>
                        </a:rPr>
                        <a:t>                   </a:t>
                      </a:r>
                      <a:r>
                        <a:rPr lang="en-GB" sz="3200" baseline="0" dirty="0">
                          <a:solidFill>
                            <a:srgbClr val="0055A4"/>
                          </a:solidFill>
                          <a:latin typeface="Century Gothic" panose="020B0502020202020204" pitchFamily="34" charset="0"/>
                        </a:rPr>
                        <a:t>triste</a:t>
                      </a:r>
                      <a:endParaRPr lang="en-GB" sz="320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212" y="3541810"/>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207" y="4276584"/>
            <a:ext cx="498794" cy="519576"/>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418" y="5042437"/>
            <a:ext cx="498794" cy="51957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4055" y="3551607"/>
            <a:ext cx="498794" cy="51957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032" y="4326129"/>
            <a:ext cx="498794" cy="51957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495" y="5001876"/>
            <a:ext cx="498794" cy="51957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2214" y="4973133"/>
            <a:ext cx="498794" cy="519576"/>
          </a:xfrm>
          <a:prstGeom prst="rect">
            <a:avLst/>
          </a:prstGeom>
        </p:spPr>
      </p:pic>
      <p:sp>
        <p:nvSpPr>
          <p:cNvPr id="36" name="Rectangle 35"/>
          <p:cNvSpPr/>
          <p:nvPr/>
        </p:nvSpPr>
        <p:spPr>
          <a:xfrm>
            <a:off x="4709843" y="2621898"/>
            <a:ext cx="461986"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I</a:t>
            </a:r>
          </a:p>
        </p:txBody>
      </p:sp>
      <p:sp>
        <p:nvSpPr>
          <p:cNvPr id="37" name="Rectangle 36"/>
          <p:cNvSpPr/>
          <p:nvPr/>
        </p:nvSpPr>
        <p:spPr>
          <a:xfrm>
            <a:off x="10672214" y="2540394"/>
            <a:ext cx="461986"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I</a:t>
            </a:r>
          </a:p>
        </p:txBody>
      </p:sp>
      <p:sp>
        <p:nvSpPr>
          <p:cNvPr id="38" name="Rectangle 37"/>
          <p:cNvSpPr/>
          <p:nvPr/>
        </p:nvSpPr>
        <p:spPr>
          <a:xfrm>
            <a:off x="5285001" y="2629234"/>
            <a:ext cx="697628"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C</a:t>
            </a:r>
          </a:p>
        </p:txBody>
      </p:sp>
      <p:sp>
        <p:nvSpPr>
          <p:cNvPr id="33" name="Rounded Rectangle 46">
            <a:extLst>
              <a:ext uri="{FF2B5EF4-FFF2-40B4-BE49-F238E27FC236}">
                <a16:creationId xmlns:a16="http://schemas.microsoft.com/office/drawing/2014/main" id="{34BDD0F5-27E8-4999-B34C-CFF2B834A1E4}"/>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close up of a logo&#10;&#10;Description automatically generated">
            <a:extLst>
              <a:ext uri="{FF2B5EF4-FFF2-40B4-BE49-F238E27FC236}">
                <a16:creationId xmlns:a16="http://schemas.microsoft.com/office/drawing/2014/main" id="{9A86E244-C22F-421E-8439-6079A86BA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6540" y="825126"/>
            <a:ext cx="1808935" cy="1808935"/>
          </a:xfrm>
          <a:prstGeom prst="rect">
            <a:avLst/>
          </a:prstGeom>
        </p:spPr>
      </p:pic>
      <p:sp>
        <p:nvSpPr>
          <p:cNvPr id="40" name="Rectangle 39">
            <a:extLst>
              <a:ext uri="{FF2B5EF4-FFF2-40B4-BE49-F238E27FC236}">
                <a16:creationId xmlns:a16="http://schemas.microsoft.com/office/drawing/2014/main" id="{95A503CE-7C3C-43D0-BEBC-F14BD33D55B1}"/>
              </a:ext>
            </a:extLst>
          </p:cNvPr>
          <p:cNvSpPr/>
          <p:nvPr/>
        </p:nvSpPr>
        <p:spPr>
          <a:xfrm>
            <a:off x="11134200" y="2573046"/>
            <a:ext cx="697628"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C</a:t>
            </a:r>
          </a:p>
        </p:txBody>
      </p:sp>
      <p:pic>
        <p:nvPicPr>
          <p:cNvPr id="6" name="Picture 5" descr="A picture containing sketch, black, drawing, graphics&#10;&#10;Description automatically generated">
            <a:extLst>
              <a:ext uri="{FF2B5EF4-FFF2-40B4-BE49-F238E27FC236}">
                <a16:creationId xmlns:a16="http://schemas.microsoft.com/office/drawing/2014/main" id="{6F1768B2-0E50-4289-A288-07FEB3E6E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037" y="3295526"/>
            <a:ext cx="1113913" cy="823058"/>
          </a:xfrm>
          <a:prstGeom prst="rect">
            <a:avLst/>
          </a:prstGeom>
        </p:spPr>
      </p:pic>
      <p:pic>
        <p:nvPicPr>
          <p:cNvPr id="41" name="Picture 40" descr="A picture containing sketch, black, drawing, graphics&#10;&#10;Description automatically generated">
            <a:extLst>
              <a:ext uri="{FF2B5EF4-FFF2-40B4-BE49-F238E27FC236}">
                <a16:creationId xmlns:a16="http://schemas.microsoft.com/office/drawing/2014/main" id="{20EEFDE1-8593-4BDE-A21C-49B7C69C6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235" y="4088121"/>
            <a:ext cx="1113913" cy="823058"/>
          </a:xfrm>
          <a:prstGeom prst="rect">
            <a:avLst/>
          </a:prstGeom>
        </p:spPr>
      </p:pic>
      <p:pic>
        <p:nvPicPr>
          <p:cNvPr id="42" name="Picture 41" descr="A picture containing sketch, black, drawing, graphics&#10;&#10;Description automatically generated">
            <a:extLst>
              <a:ext uri="{FF2B5EF4-FFF2-40B4-BE49-F238E27FC236}">
                <a16:creationId xmlns:a16="http://schemas.microsoft.com/office/drawing/2014/main" id="{50BBA8C6-112F-4078-A1C5-E1AB3F909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824" y="4850135"/>
            <a:ext cx="1113913" cy="823058"/>
          </a:xfrm>
          <a:prstGeom prst="rect">
            <a:avLst/>
          </a:prstGeom>
        </p:spPr>
      </p:pic>
      <p:pic>
        <p:nvPicPr>
          <p:cNvPr id="44" name="Picture 43" descr="A picture containing sketch, black, drawing, graphics&#10;&#10;Description automatically generated">
            <a:extLst>
              <a:ext uri="{FF2B5EF4-FFF2-40B4-BE49-F238E27FC236}">
                <a16:creationId xmlns:a16="http://schemas.microsoft.com/office/drawing/2014/main" id="{B8038F72-4D13-47F4-8B17-316466AB4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923" y="3295526"/>
            <a:ext cx="1113913" cy="823058"/>
          </a:xfrm>
          <a:prstGeom prst="rect">
            <a:avLst/>
          </a:prstGeom>
        </p:spPr>
      </p:pic>
      <p:pic>
        <p:nvPicPr>
          <p:cNvPr id="45" name="Picture 44" descr="A picture containing sketch, black, drawing, graphics&#10;&#10;Description automatically generated">
            <a:extLst>
              <a:ext uri="{FF2B5EF4-FFF2-40B4-BE49-F238E27FC236}">
                <a16:creationId xmlns:a16="http://schemas.microsoft.com/office/drawing/2014/main" id="{D256E5F6-8FA7-4BE2-A0F0-F982548EC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710" y="4096240"/>
            <a:ext cx="1113913" cy="823058"/>
          </a:xfrm>
          <a:prstGeom prst="rect">
            <a:avLst/>
          </a:prstGeom>
        </p:spPr>
      </p:pic>
      <p:pic>
        <p:nvPicPr>
          <p:cNvPr id="46" name="Picture 45" descr="A picture containing sketch, black, drawing, graphics&#10;&#10;Description automatically generated">
            <a:extLst>
              <a:ext uri="{FF2B5EF4-FFF2-40B4-BE49-F238E27FC236}">
                <a16:creationId xmlns:a16="http://schemas.microsoft.com/office/drawing/2014/main" id="{96F046AB-24AD-4361-9ECE-98CE6474E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299" y="4856335"/>
            <a:ext cx="1113913" cy="823058"/>
          </a:xfrm>
          <a:prstGeom prst="rect">
            <a:avLst/>
          </a:prstGeom>
        </p:spPr>
      </p:pic>
    </p:spTree>
    <p:extLst>
      <p:ext uri="{BB962C8B-B14F-4D97-AF65-F5344CB8AC3E}">
        <p14:creationId xmlns:p14="http://schemas.microsoft.com/office/powerpoint/2010/main" val="41825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3">
            <a:extLst>
              <a:ext uri="{FF2B5EF4-FFF2-40B4-BE49-F238E27FC236}">
                <a16:creationId xmlns:a16="http://schemas.microsoft.com/office/drawing/2014/main" id="{1516DBB7-3754-46B0-9511-71EE1A7999E8}"/>
              </a:ext>
            </a:extLst>
          </p:cNvPr>
          <p:cNvSpPr>
            <a:spLocks noGrp="1"/>
          </p:cNvSpPr>
          <p:nvPr>
            <p:ph type="title"/>
          </p:nvPr>
        </p:nvSpPr>
        <p:spPr/>
        <p:txBody>
          <a:bodyPr>
            <a:normAutofit/>
          </a:bodyPr>
          <a:lstStyle/>
          <a:p>
            <a:r>
              <a:rPr lang="en-GB" sz="3600" b="1" dirty="0" err="1">
                <a:solidFill>
                  <a:schemeClr val="bg1"/>
                </a:solidFill>
              </a:rPr>
              <a:t>Écouter</a:t>
            </a:r>
            <a:endParaRPr lang="en-GB" sz="3600" b="1" dirty="0">
              <a:solidFill>
                <a:schemeClr val="bg1"/>
              </a:solidFill>
            </a:endParaRPr>
          </a:p>
        </p:txBody>
      </p:sp>
      <p:graphicFrame>
        <p:nvGraphicFramePr>
          <p:cNvPr id="25" name="Table 26">
            <a:extLst>
              <a:ext uri="{FF2B5EF4-FFF2-40B4-BE49-F238E27FC236}">
                <a16:creationId xmlns:a16="http://schemas.microsoft.com/office/drawing/2014/main" id="{C0CEBFB0-6B8A-4CDF-861F-5683146B2148}"/>
              </a:ext>
            </a:extLst>
          </p:cNvPr>
          <p:cNvGraphicFramePr>
            <a:graphicFrameLocks noGrp="1"/>
          </p:cNvGraphicFramePr>
          <p:nvPr>
            <p:ph idx="4294967295"/>
            <p:extLst>
              <p:ext uri="{D42A27DB-BD31-4B8C-83A1-F6EECF244321}">
                <p14:modId xmlns:p14="http://schemas.microsoft.com/office/powerpoint/2010/main" val="1588565604"/>
              </p:ext>
            </p:extLst>
          </p:nvPr>
        </p:nvGraphicFramePr>
        <p:xfrm>
          <a:off x="185056" y="1340621"/>
          <a:ext cx="11815602" cy="4540112"/>
        </p:xfrm>
        <a:graphic>
          <a:graphicData uri="http://schemas.openxmlformats.org/drawingml/2006/table">
            <a:tbl>
              <a:tblPr firstRow="1" bandRow="1">
                <a:tableStyleId>{5C22544A-7EE6-4342-B048-85BDC9FD1C3A}</a:tableStyleId>
              </a:tblPr>
              <a:tblGrid>
                <a:gridCol w="943171">
                  <a:extLst>
                    <a:ext uri="{9D8B030D-6E8A-4147-A177-3AD203B41FA5}">
                      <a16:colId xmlns:a16="http://schemas.microsoft.com/office/drawing/2014/main" val="3455301677"/>
                    </a:ext>
                  </a:extLst>
                </a:gridCol>
                <a:gridCol w="4964629">
                  <a:extLst>
                    <a:ext uri="{9D8B030D-6E8A-4147-A177-3AD203B41FA5}">
                      <a16:colId xmlns:a16="http://schemas.microsoft.com/office/drawing/2014/main" val="2323169103"/>
                    </a:ext>
                  </a:extLst>
                </a:gridCol>
                <a:gridCol w="943827">
                  <a:extLst>
                    <a:ext uri="{9D8B030D-6E8A-4147-A177-3AD203B41FA5}">
                      <a16:colId xmlns:a16="http://schemas.microsoft.com/office/drawing/2014/main" val="2692983576"/>
                    </a:ext>
                  </a:extLst>
                </a:gridCol>
                <a:gridCol w="4963975">
                  <a:extLst>
                    <a:ext uri="{9D8B030D-6E8A-4147-A177-3AD203B41FA5}">
                      <a16:colId xmlns:a16="http://schemas.microsoft.com/office/drawing/2014/main" val="1669137664"/>
                    </a:ext>
                  </a:extLst>
                </a:gridCol>
              </a:tblGrid>
              <a:tr h="1135028">
                <a:tc gridSpan="4">
                  <a:txBody>
                    <a:bodyPr/>
                    <a:lstStyle/>
                    <a:p>
                      <a:r>
                        <a:rPr lang="en-GB" sz="2000" b="0" baseline="0" dirty="0">
                          <a:solidFill>
                            <a:srgbClr val="0055A4"/>
                          </a:solidFill>
                          <a:latin typeface="Century Gothic" panose="020B0502020202020204" pitchFamily="34" charset="0"/>
                        </a:rPr>
                        <a:t>There is also an audio book. This chapter describes </a:t>
                      </a:r>
                      <a:r>
                        <a:rPr lang="en-GB" sz="2000" b="0" baseline="0" dirty="0" err="1">
                          <a:solidFill>
                            <a:srgbClr val="0055A4"/>
                          </a:solidFill>
                          <a:latin typeface="Century Gothic" panose="020B0502020202020204" pitchFamily="34" charset="0"/>
                        </a:rPr>
                        <a:t>Chloé’s</a:t>
                      </a:r>
                      <a:r>
                        <a:rPr lang="en-GB" sz="2000" b="0" baseline="0" dirty="0">
                          <a:solidFill>
                            <a:srgbClr val="0055A4"/>
                          </a:solidFill>
                          <a:latin typeface="Century Gothic" panose="020B0502020202020204" pitchFamily="34" charset="0"/>
                        </a:rPr>
                        <a:t> family.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Some of the sound hasn’t downloaded properly. </a:t>
                      </a:r>
                    </a:p>
                    <a:p>
                      <a:r>
                        <a:rPr lang="en-GB" sz="2000" b="0" baseline="0" dirty="0">
                          <a:solidFill>
                            <a:srgbClr val="0055A4"/>
                          </a:solidFill>
                          <a:latin typeface="Century Gothic" panose="020B0502020202020204" pitchFamily="34" charset="0"/>
                        </a:rPr>
                        <a:t>Who is being described – the male or the female? </a:t>
                      </a:r>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2729140"/>
                  </a:ext>
                </a:extLst>
              </a:tr>
              <a:tr h="1135028">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19055"/>
                  </a:ext>
                </a:extLst>
              </a:tr>
              <a:tr h="1135028">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300222"/>
                  </a:ext>
                </a:extLst>
              </a:tr>
              <a:tr h="1135028">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1779461"/>
                  </a:ext>
                </a:extLst>
              </a:tr>
            </a:tbl>
          </a:graphicData>
        </a:graphic>
      </p:graphicFrame>
      <p:sp>
        <p:nvSpPr>
          <p:cNvPr id="5" name="TextBox 4"/>
          <p:cNvSpPr txBox="1"/>
          <p:nvPr/>
        </p:nvSpPr>
        <p:spPr>
          <a:xfrm>
            <a:off x="1206912" y="3085380"/>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6" name="TextBox 5"/>
          <p:cNvSpPr txBox="1"/>
          <p:nvPr/>
        </p:nvSpPr>
        <p:spPr>
          <a:xfrm>
            <a:off x="5399984" y="3146368"/>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087" y="2618707"/>
            <a:ext cx="880134" cy="94322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35" y="2698050"/>
            <a:ext cx="881513" cy="863883"/>
          </a:xfrm>
          <a:prstGeom prst="rect">
            <a:avLst/>
          </a:prstGeom>
        </p:spPr>
      </p:pic>
      <p:sp>
        <p:nvSpPr>
          <p:cNvPr id="11" name="TextBox 10"/>
          <p:cNvSpPr txBox="1"/>
          <p:nvPr/>
        </p:nvSpPr>
        <p:spPr>
          <a:xfrm>
            <a:off x="1236277" y="4010662"/>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12" name="TextBox 11"/>
          <p:cNvSpPr txBox="1"/>
          <p:nvPr/>
        </p:nvSpPr>
        <p:spPr>
          <a:xfrm>
            <a:off x="5409941" y="4010662"/>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335" y="3642429"/>
            <a:ext cx="674308" cy="1056058"/>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8576" y="3675580"/>
            <a:ext cx="708167" cy="1022908"/>
          </a:xfrm>
          <a:prstGeom prst="rect">
            <a:avLst/>
          </a:prstGeom>
        </p:spPr>
      </p:pic>
      <p:sp>
        <p:nvSpPr>
          <p:cNvPr id="17" name="TextBox 16"/>
          <p:cNvSpPr txBox="1"/>
          <p:nvPr/>
        </p:nvSpPr>
        <p:spPr>
          <a:xfrm>
            <a:off x="1252963" y="5127012"/>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18" name="TextBox 17"/>
          <p:cNvSpPr txBox="1"/>
          <p:nvPr/>
        </p:nvSpPr>
        <p:spPr>
          <a:xfrm>
            <a:off x="5383545" y="5127011"/>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1704" y="3752202"/>
            <a:ext cx="940678" cy="87796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8979" y="3768226"/>
            <a:ext cx="940679" cy="980286"/>
          </a:xfrm>
          <a:prstGeom prst="rect">
            <a:avLst/>
          </a:prstGeom>
        </p:spPr>
      </p:pic>
      <p:sp>
        <p:nvSpPr>
          <p:cNvPr id="23" name="TextBox 22"/>
          <p:cNvSpPr txBox="1"/>
          <p:nvPr/>
        </p:nvSpPr>
        <p:spPr>
          <a:xfrm>
            <a:off x="7128573" y="3987123"/>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24" name="TextBox 23"/>
          <p:cNvSpPr txBox="1"/>
          <p:nvPr/>
        </p:nvSpPr>
        <p:spPr>
          <a:xfrm>
            <a:off x="11548566" y="4117213"/>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30" name="TextBox 29"/>
          <p:cNvSpPr txBox="1"/>
          <p:nvPr/>
        </p:nvSpPr>
        <p:spPr>
          <a:xfrm>
            <a:off x="7130187" y="5106131"/>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31" name="TextBox 30"/>
          <p:cNvSpPr txBox="1"/>
          <p:nvPr/>
        </p:nvSpPr>
        <p:spPr>
          <a:xfrm>
            <a:off x="11572078" y="5233901"/>
            <a:ext cx="399123"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4649" y="3046144"/>
            <a:ext cx="498794" cy="519576"/>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6490" y="3815470"/>
            <a:ext cx="498794" cy="519576"/>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00895" y="4017025"/>
            <a:ext cx="498794" cy="447288"/>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44999" y="5017802"/>
            <a:ext cx="577184" cy="519576"/>
          </a:xfrm>
          <a:prstGeom prst="rect">
            <a:avLst/>
          </a:prstGeom>
        </p:spPr>
      </p:pic>
      <p:sp>
        <p:nvSpPr>
          <p:cNvPr id="48" name="TextBox 47"/>
          <p:cNvSpPr txBox="1"/>
          <p:nvPr/>
        </p:nvSpPr>
        <p:spPr>
          <a:xfrm>
            <a:off x="7132359" y="2961268"/>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49" name="TextBox 48"/>
          <p:cNvSpPr txBox="1"/>
          <p:nvPr/>
        </p:nvSpPr>
        <p:spPr>
          <a:xfrm>
            <a:off x="11545959" y="3076544"/>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4422" y="4910533"/>
            <a:ext cx="880134" cy="895205"/>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2592" y="4794680"/>
            <a:ext cx="880134" cy="990151"/>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3379" y="2816637"/>
            <a:ext cx="498794" cy="447288"/>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1559" y="4904438"/>
            <a:ext cx="498794" cy="519576"/>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2304" y="2791812"/>
            <a:ext cx="1151355" cy="721051"/>
          </a:xfrm>
          <a:prstGeom prst="rect">
            <a:avLst/>
          </a:prstGeom>
        </p:spPr>
      </p:pic>
      <p:pic>
        <p:nvPicPr>
          <p:cNvPr id="54" name="Picture 53"/>
          <p:cNvPicPr>
            <a:picLocks noChangeAspect="1"/>
          </p:cNvPicPr>
          <p:nvPr/>
        </p:nvPicPr>
        <p:blipFill rotWithShape="1">
          <a:blip r:embed="rId13">
            <a:extLst>
              <a:ext uri="{28A0092B-C50C-407E-A947-70E740481C1C}">
                <a14:useLocalDpi xmlns:a14="http://schemas.microsoft.com/office/drawing/2010/main" val="0"/>
              </a:ext>
            </a:extLst>
          </a:blip>
          <a:srcRect l="14258" t="14973" r="51474" b="12900"/>
          <a:stretch/>
        </p:blipFill>
        <p:spPr>
          <a:xfrm>
            <a:off x="7585957" y="2843146"/>
            <a:ext cx="487203" cy="683656"/>
          </a:xfrm>
          <a:prstGeom prst="rect">
            <a:avLst/>
          </a:prstGeom>
        </p:spPr>
      </p:pic>
      <p:pic>
        <p:nvPicPr>
          <p:cNvPr id="55" name="Picture 54"/>
          <p:cNvPicPr>
            <a:picLocks noChangeAspect="1"/>
          </p:cNvPicPr>
          <p:nvPr/>
        </p:nvPicPr>
        <p:blipFill rotWithShape="1">
          <a:blip r:embed="rId14"/>
          <a:srcRect l="49237" t="14899" r="17129" b="11582"/>
          <a:stretch/>
        </p:blipFill>
        <p:spPr>
          <a:xfrm>
            <a:off x="10915347" y="2754125"/>
            <a:ext cx="530755" cy="774380"/>
          </a:xfrm>
          <a:prstGeom prst="rect">
            <a:avLst/>
          </a:prstGeom>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9220" y="2794841"/>
            <a:ext cx="1151355" cy="721051"/>
          </a:xfrm>
          <a:prstGeom prst="rect">
            <a:avLst/>
          </a:prstGeom>
        </p:spPr>
      </p:pic>
      <p:pic>
        <p:nvPicPr>
          <p:cNvPr id="57" name="Picture 56"/>
          <p:cNvPicPr>
            <a:picLocks noChangeAspect="1"/>
          </p:cNvPicPr>
          <p:nvPr/>
        </p:nvPicPr>
        <p:blipFill rotWithShape="1">
          <a:blip r:embed="rId14"/>
          <a:srcRect l="49237" t="14899" r="17129" b="11582"/>
          <a:stretch/>
        </p:blipFill>
        <p:spPr>
          <a:xfrm>
            <a:off x="10884122" y="4882481"/>
            <a:ext cx="530755" cy="774380"/>
          </a:xfrm>
          <a:prstGeom prst="rect">
            <a:avLst/>
          </a:prstGeom>
        </p:spPr>
      </p:pic>
      <p:pic>
        <p:nvPicPr>
          <p:cNvPr id="58" name="Picture 57"/>
          <p:cNvPicPr>
            <a:picLocks noChangeAspect="1"/>
          </p:cNvPicPr>
          <p:nvPr/>
        </p:nvPicPr>
        <p:blipFill rotWithShape="1">
          <a:blip r:embed="rId13">
            <a:extLst>
              <a:ext uri="{28A0092B-C50C-407E-A947-70E740481C1C}">
                <a14:useLocalDpi xmlns:a14="http://schemas.microsoft.com/office/drawing/2010/main" val="0"/>
              </a:ext>
            </a:extLst>
          </a:blip>
          <a:srcRect l="14258" t="14973" r="51474" b="12900"/>
          <a:stretch/>
        </p:blipFill>
        <p:spPr>
          <a:xfrm>
            <a:off x="7604448" y="4983409"/>
            <a:ext cx="487203" cy="683656"/>
          </a:xfrm>
          <a:prstGeom prst="rect">
            <a:avLst/>
          </a:prstGeom>
        </p:spPr>
      </p:pic>
      <p:sp>
        <p:nvSpPr>
          <p:cNvPr id="7" name="Action Button: Custom 6">
            <a:hlinkClick r:id="" action="ppaction://noaction" highlightClick="1">
              <a:snd r:embed="rId15" name="34. 1. est.wav"/>
            </a:hlinkClick>
          </p:cNvPr>
          <p:cNvSpPr/>
          <p:nvPr/>
        </p:nvSpPr>
        <p:spPr>
          <a:xfrm>
            <a:off x="437832" y="2893895"/>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1</a:t>
            </a:r>
          </a:p>
        </p:txBody>
      </p:sp>
      <p:sp>
        <p:nvSpPr>
          <p:cNvPr id="64" name="Action Button: Custom 63">
            <a:hlinkClick r:id="" action="ppaction://noaction" highlightClick="1">
              <a:snd r:embed="rId16" name="34. 3.wav"/>
            </a:hlinkClick>
          </p:cNvPr>
          <p:cNvSpPr/>
          <p:nvPr/>
        </p:nvSpPr>
        <p:spPr>
          <a:xfrm>
            <a:off x="437832" y="3863728"/>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2</a:t>
            </a:r>
          </a:p>
        </p:txBody>
      </p:sp>
      <p:sp>
        <p:nvSpPr>
          <p:cNvPr id="65" name="Action Button: Custom 64">
            <a:hlinkClick r:id="" action="ppaction://noaction" highlightClick="1">
              <a:snd r:embed="rId17" name="34. 4.wav"/>
            </a:hlinkClick>
          </p:cNvPr>
          <p:cNvSpPr/>
          <p:nvPr/>
        </p:nvSpPr>
        <p:spPr>
          <a:xfrm>
            <a:off x="437831" y="5017802"/>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3</a:t>
            </a:r>
          </a:p>
        </p:txBody>
      </p:sp>
      <p:sp>
        <p:nvSpPr>
          <p:cNvPr id="66" name="Action Button: Custom 65">
            <a:hlinkClick r:id="" action="ppaction://noaction" highlightClick="1">
              <a:snd r:embed="rId18" name="34. 5.wav"/>
            </a:hlinkClick>
          </p:cNvPr>
          <p:cNvSpPr/>
          <p:nvPr/>
        </p:nvSpPr>
        <p:spPr>
          <a:xfrm>
            <a:off x="6356529" y="2893895"/>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4</a:t>
            </a:r>
          </a:p>
        </p:txBody>
      </p:sp>
      <p:sp>
        <p:nvSpPr>
          <p:cNvPr id="67" name="Action Button: Custom 66">
            <a:hlinkClick r:id="" action="ppaction://noaction" highlightClick="1">
              <a:snd r:embed="rId19" name="34. 6.wav"/>
            </a:hlinkClick>
          </p:cNvPr>
          <p:cNvSpPr/>
          <p:nvPr/>
        </p:nvSpPr>
        <p:spPr>
          <a:xfrm>
            <a:off x="6356529" y="3902791"/>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5</a:t>
            </a:r>
          </a:p>
        </p:txBody>
      </p:sp>
      <p:sp>
        <p:nvSpPr>
          <p:cNvPr id="69" name="Action Button: Custom 68">
            <a:hlinkClick r:id="" action="ppaction://noaction" highlightClick="1">
              <a:snd r:embed="rId20" name="34. 8.wav"/>
            </a:hlinkClick>
          </p:cNvPr>
          <p:cNvSpPr/>
          <p:nvPr/>
        </p:nvSpPr>
        <p:spPr>
          <a:xfrm>
            <a:off x="6363402" y="4958348"/>
            <a:ext cx="551543" cy="5508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6</a:t>
            </a:r>
          </a:p>
        </p:txBody>
      </p:sp>
      <p:sp>
        <p:nvSpPr>
          <p:cNvPr id="70" name="TextBox 8"/>
          <p:cNvSpPr txBox="1"/>
          <p:nvPr/>
        </p:nvSpPr>
        <p:spPr>
          <a:xfrm>
            <a:off x="9750934" y="1275172"/>
            <a:ext cx="22467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0055A4"/>
                </a:solidFill>
                <a:latin typeface="Century Gothic" panose="020B0502020202020204" pitchFamily="34" charset="0"/>
              </a:rPr>
              <a:t>Il </a:t>
            </a:r>
            <a:r>
              <a:rPr lang="en-GB" sz="3200" b="1" dirty="0" err="1">
                <a:solidFill>
                  <a:srgbClr val="0055A4"/>
                </a:solidFill>
                <a:latin typeface="Century Gothic" panose="020B0502020202020204" pitchFamily="34" charset="0"/>
              </a:rPr>
              <a:t>ou</a:t>
            </a:r>
            <a:r>
              <a:rPr lang="en-GB" sz="3200" b="1" dirty="0">
                <a:solidFill>
                  <a:srgbClr val="0055A4"/>
                </a:solidFill>
                <a:latin typeface="Century Gothic" panose="020B0502020202020204" pitchFamily="34" charset="0"/>
              </a:rPr>
              <a:t> </a:t>
            </a:r>
            <a:r>
              <a:rPr lang="en-GB" sz="3200" b="1" dirty="0" err="1">
                <a:solidFill>
                  <a:srgbClr val="0055A4"/>
                </a:solidFill>
                <a:latin typeface="Century Gothic" panose="020B0502020202020204" pitchFamily="34" charset="0"/>
              </a:rPr>
              <a:t>elle</a:t>
            </a:r>
            <a:r>
              <a:rPr lang="en-GB" sz="3200" b="1" dirty="0">
                <a:solidFill>
                  <a:srgbClr val="0055A4"/>
                </a:solidFill>
                <a:latin typeface="Century Gothic" panose="020B0502020202020204" pitchFamily="34" charset="0"/>
              </a:rPr>
              <a:t> ?</a:t>
            </a:r>
            <a:endParaRPr lang="en-GB" sz="3200" dirty="0">
              <a:solidFill>
                <a:srgbClr val="0055A4"/>
              </a:solidFill>
              <a:latin typeface="Century Gothic" panose="020B0502020202020204" pitchFamily="34" charset="0"/>
            </a:endParaRPr>
          </a:p>
        </p:txBody>
      </p:sp>
      <p:sp>
        <p:nvSpPr>
          <p:cNvPr id="73" name="Rounded Rectangle 46">
            <a:extLst>
              <a:ext uri="{FF2B5EF4-FFF2-40B4-BE49-F238E27FC236}">
                <a16:creationId xmlns:a16="http://schemas.microsoft.com/office/drawing/2014/main" id="{FFAECAFB-B00F-4D83-B9A3-81FB66C83D4E}"/>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4" name="Picture 73" descr="A red cross on a white background&#10;&#10;Description automatically generated with medium confidence">
            <a:extLst>
              <a:ext uri="{FF2B5EF4-FFF2-40B4-BE49-F238E27FC236}">
                <a16:creationId xmlns:a16="http://schemas.microsoft.com/office/drawing/2014/main" id="{8309EA83-4B74-4B16-B74E-030FC8418B8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13020" y="4979361"/>
            <a:ext cx="1080733" cy="721051"/>
          </a:xfrm>
          <a:prstGeom prst="rect">
            <a:avLst/>
          </a:prstGeom>
          <a:ln w="9525">
            <a:solidFill>
              <a:srgbClr val="3D3C3C"/>
            </a:solidFill>
          </a:ln>
        </p:spPr>
      </p:pic>
      <p:pic>
        <p:nvPicPr>
          <p:cNvPr id="75" name="Picture 74" descr="A red cross on a white background&#10;&#10;Description automatically generated with medium confidence">
            <a:extLst>
              <a:ext uri="{FF2B5EF4-FFF2-40B4-BE49-F238E27FC236}">
                <a16:creationId xmlns:a16="http://schemas.microsoft.com/office/drawing/2014/main" id="{63556B6A-807D-49C3-A265-A240417C7B9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65740" y="4968470"/>
            <a:ext cx="1080733" cy="721051"/>
          </a:xfrm>
          <a:prstGeom prst="rect">
            <a:avLst/>
          </a:prstGeom>
          <a:ln w="9525">
            <a:solidFill>
              <a:srgbClr val="3D3C3C"/>
            </a:solidFill>
          </a:ln>
        </p:spPr>
      </p:pic>
    </p:spTree>
    <p:extLst>
      <p:ext uri="{BB962C8B-B14F-4D97-AF65-F5344CB8AC3E}">
        <p14:creationId xmlns:p14="http://schemas.microsoft.com/office/powerpoint/2010/main" val="34120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a:spLocks noGrp="1"/>
          </p:cNvSpPr>
          <p:nvPr>
            <p:ph type="title"/>
          </p:nvPr>
        </p:nvSpPr>
        <p:spPr/>
        <p:txBody>
          <a:bodyPr>
            <a:normAutofit/>
          </a:bodyPr>
          <a:lstStyle/>
          <a:p>
            <a:r>
              <a:rPr lang="en-GB" sz="3600" b="1" dirty="0">
                <a:solidFill>
                  <a:schemeClr val="bg1"/>
                </a:solidFill>
              </a:rPr>
              <a:t>Il / </a:t>
            </a:r>
            <a:r>
              <a:rPr lang="en-GB" sz="3600" b="1" dirty="0" err="1">
                <a:solidFill>
                  <a:schemeClr val="bg1"/>
                </a:solidFill>
              </a:rPr>
              <a:t>elle</a:t>
            </a:r>
            <a:r>
              <a:rPr lang="en-GB" sz="3600" b="1" dirty="0">
                <a:solidFill>
                  <a:schemeClr val="bg1"/>
                </a:solidFill>
              </a:rPr>
              <a:t> est...</a:t>
            </a:r>
          </a:p>
        </p:txBody>
      </p:sp>
      <p:sp>
        <p:nvSpPr>
          <p:cNvPr id="21" name="TextBox 20"/>
          <p:cNvSpPr txBox="1"/>
          <p:nvPr/>
        </p:nvSpPr>
        <p:spPr>
          <a:xfrm>
            <a:off x="0" y="895891"/>
            <a:ext cx="10741988" cy="707886"/>
          </a:xfrm>
          <a:prstGeom prst="rect">
            <a:avLst/>
          </a:prstGeom>
          <a:noFill/>
        </p:spPr>
        <p:txBody>
          <a:bodyPr wrap="square" rtlCol="0">
            <a:spAutoFit/>
          </a:bodyPr>
          <a:lstStyle/>
          <a:p>
            <a:pPr>
              <a:defRPr/>
            </a:pPr>
            <a:r>
              <a:rPr lang="en-GB" sz="2000" dirty="0">
                <a:solidFill>
                  <a:srgbClr val="0055A4"/>
                </a:solidFill>
                <a:latin typeface="Century Gothic" panose="020B0502020202020204" pitchFamily="34" charset="0"/>
              </a:rPr>
              <a:t>The following people are members of </a:t>
            </a:r>
            <a:r>
              <a:rPr lang="en-GB" sz="2000" dirty="0" err="1">
                <a:solidFill>
                  <a:srgbClr val="0055A4"/>
                </a:solidFill>
                <a:latin typeface="Century Gothic" panose="020B0502020202020204" pitchFamily="34" charset="0"/>
              </a:rPr>
              <a:t>Léa</a:t>
            </a:r>
            <a:r>
              <a:rPr lang="en-GB" sz="2000" dirty="0">
                <a:solidFill>
                  <a:srgbClr val="0055A4"/>
                </a:solidFill>
                <a:latin typeface="Century Gothic" panose="020B0502020202020204" pitchFamily="34" charset="0"/>
              </a:rPr>
              <a:t> and Amir’s families. </a:t>
            </a:r>
          </a:p>
          <a:p>
            <a:pPr>
              <a:defRPr/>
            </a:pPr>
            <a:r>
              <a:rPr lang="en-GB" sz="2000" dirty="0">
                <a:solidFill>
                  <a:srgbClr val="0055A4"/>
                </a:solidFill>
                <a:latin typeface="Century Gothic" panose="020B0502020202020204" pitchFamily="34" charset="0"/>
              </a:rPr>
              <a:t>Use your imagination. Write four sentences describing four family members.</a:t>
            </a:r>
          </a:p>
        </p:txBody>
      </p:sp>
      <p:graphicFrame>
        <p:nvGraphicFramePr>
          <p:cNvPr id="4" name="Table 3"/>
          <p:cNvGraphicFramePr>
            <a:graphicFrameLocks noGrp="1"/>
          </p:cNvGraphicFramePr>
          <p:nvPr>
            <p:extLst>
              <p:ext uri="{D42A27DB-BD31-4B8C-83A1-F6EECF244321}">
                <p14:modId xmlns:p14="http://schemas.microsoft.com/office/powerpoint/2010/main" val="452659955"/>
              </p:ext>
            </p:extLst>
          </p:nvPr>
        </p:nvGraphicFramePr>
        <p:xfrm>
          <a:off x="188413" y="1638534"/>
          <a:ext cx="4732302" cy="4023360"/>
        </p:xfrm>
        <a:graphic>
          <a:graphicData uri="http://schemas.openxmlformats.org/drawingml/2006/table">
            <a:tbl>
              <a:tblPr firstRow="1" bandRow="1">
                <a:tableStyleId>{5C22544A-7EE6-4342-B048-85BDC9FD1C3A}</a:tableStyleId>
              </a:tblPr>
              <a:tblGrid>
                <a:gridCol w="397279">
                  <a:extLst>
                    <a:ext uri="{9D8B030D-6E8A-4147-A177-3AD203B41FA5}">
                      <a16:colId xmlns:a16="http://schemas.microsoft.com/office/drawing/2014/main" val="4231399534"/>
                    </a:ext>
                  </a:extLst>
                </a:gridCol>
                <a:gridCol w="4335023">
                  <a:extLst>
                    <a:ext uri="{9D8B030D-6E8A-4147-A177-3AD203B41FA5}">
                      <a16:colId xmlns:a16="http://schemas.microsoft.com/office/drawing/2014/main" val="4217504408"/>
                    </a:ext>
                  </a:extLst>
                </a:gridCol>
              </a:tblGrid>
              <a:tr h="370840">
                <a:tc>
                  <a:txBody>
                    <a:bodyPr/>
                    <a:lstStyle/>
                    <a:p>
                      <a:r>
                        <a:rPr lang="en-GB" sz="3800" b="1" dirty="0">
                          <a:solidFill>
                            <a:srgbClr val="EF4136"/>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0" dirty="0" err="1">
                          <a:solidFill>
                            <a:srgbClr val="0055A4"/>
                          </a:solidFill>
                          <a:latin typeface="Century Gothic" panose="020B0502020202020204" pitchFamily="34" charset="0"/>
                        </a:rPr>
                        <a:t>Noura</a:t>
                      </a:r>
                      <a:endParaRPr lang="en-GB" sz="38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81129"/>
                  </a:ext>
                </a:extLst>
              </a:tr>
              <a:tr h="370840">
                <a:tc>
                  <a:txBody>
                    <a:bodyPr/>
                    <a:lstStyle/>
                    <a:p>
                      <a:r>
                        <a:rPr lang="en-GB" sz="3800" b="1" dirty="0">
                          <a:solidFill>
                            <a:srgbClr val="EF4136"/>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0" dirty="0">
                          <a:solidFill>
                            <a:srgbClr val="0055A4"/>
                          </a:solidFill>
                          <a:latin typeface="Century Gothic" panose="020B0502020202020204" pitchFamily="34" charset="0"/>
                        </a:rPr>
                        <a:t>Romain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3762840"/>
                  </a:ext>
                </a:extLst>
              </a:tr>
              <a:tr h="370840">
                <a:tc>
                  <a:txBody>
                    <a:bodyPr/>
                    <a:lstStyle/>
                    <a:p>
                      <a:r>
                        <a:rPr lang="en-GB" sz="3800" b="1" dirty="0">
                          <a:solidFill>
                            <a:srgbClr val="EF4136"/>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0055A4"/>
                          </a:solidFill>
                          <a:latin typeface="Century Gothic" panose="020B0502020202020204" pitchFamily="34" charset="0"/>
                        </a:rPr>
                        <a:t>Renée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64959"/>
                  </a:ext>
                </a:extLst>
              </a:tr>
              <a:tr h="370840">
                <a:tc>
                  <a:txBody>
                    <a:bodyPr/>
                    <a:lstStyle/>
                    <a:p>
                      <a:r>
                        <a:rPr lang="en-GB" sz="3800" b="1" dirty="0">
                          <a:solidFill>
                            <a:srgbClr val="EF4136"/>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0055A4"/>
                          </a:solidFill>
                          <a:latin typeface="Century Gothic" panose="020B0502020202020204" pitchFamily="34" charset="0"/>
                        </a:rPr>
                        <a:t>Bilal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3046774"/>
                  </a:ext>
                </a:extLst>
              </a:tr>
              <a:tr h="370840">
                <a:tc>
                  <a:txBody>
                    <a:bodyPr/>
                    <a:lstStyle/>
                    <a:p>
                      <a:r>
                        <a:rPr lang="en-GB" sz="3800" b="1" dirty="0">
                          <a:solidFill>
                            <a:srgbClr val="EF4136"/>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0055A4"/>
                          </a:solidFill>
                          <a:latin typeface="Century Gothic" panose="020B0502020202020204" pitchFamily="34" charset="0"/>
                        </a:rPr>
                        <a:t>Elodie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1783439"/>
                  </a:ext>
                </a:extLst>
              </a:tr>
              <a:tr h="370840">
                <a:tc>
                  <a:txBody>
                    <a:bodyPr/>
                    <a:lstStyle/>
                    <a:p>
                      <a:r>
                        <a:rPr lang="en-GB" sz="3800" b="1" dirty="0">
                          <a:solidFill>
                            <a:srgbClr val="EF4136"/>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0055A4"/>
                          </a:solidFill>
                          <a:latin typeface="Century Gothic" panose="020B0502020202020204" pitchFamily="34" charset="0"/>
                        </a:rPr>
                        <a:t>Abdel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4020887"/>
                  </a:ext>
                </a:extLst>
              </a:tr>
            </a:tbl>
          </a:graphicData>
        </a:graphic>
      </p:graphicFrame>
      <p:sp>
        <p:nvSpPr>
          <p:cNvPr id="6" name="TextBox 5"/>
          <p:cNvSpPr txBox="1"/>
          <p:nvPr/>
        </p:nvSpPr>
        <p:spPr>
          <a:xfrm>
            <a:off x="4926602" y="1707974"/>
            <a:ext cx="5953760" cy="461665"/>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e.g. 1) Elle </a:t>
            </a:r>
            <a:r>
              <a:rPr lang="en-GB" sz="2400" dirty="0" err="1">
                <a:solidFill>
                  <a:srgbClr val="0055A4"/>
                </a:solidFill>
                <a:latin typeface="Century Gothic" panose="020B0502020202020204" pitchFamily="34" charset="0"/>
              </a:rPr>
              <a:t>est</a:t>
            </a:r>
            <a:r>
              <a:rPr lang="en-GB" sz="2400" dirty="0">
                <a:solidFill>
                  <a:srgbClr val="0055A4"/>
                </a:solidFill>
                <a:latin typeface="Century Gothic" panose="020B0502020202020204" pitchFamily="34" charset="0"/>
              </a:rPr>
              <a:t> </a:t>
            </a:r>
            <a:r>
              <a:rPr lang="en-GB" sz="2400" dirty="0" err="1">
                <a:solidFill>
                  <a:srgbClr val="0055A4"/>
                </a:solidFill>
                <a:latin typeface="Century Gothic" panose="020B0502020202020204" pitchFamily="34" charset="0"/>
              </a:rPr>
              <a:t>intelligente</a:t>
            </a:r>
            <a:r>
              <a:rPr lang="en-GB" sz="2400" dirty="0">
                <a:solidFill>
                  <a:srgbClr val="0055A4"/>
                </a:solidFill>
                <a:latin typeface="Century Gothic" panose="020B0502020202020204" pitchFamily="34" charset="0"/>
              </a:rPr>
              <a:t>. </a:t>
            </a:r>
          </a:p>
        </p:txBody>
      </p:sp>
      <p:sp>
        <p:nvSpPr>
          <p:cNvPr id="10" name="Rounded Rectangle 46">
            <a:extLst>
              <a:ext uri="{FF2B5EF4-FFF2-40B4-BE49-F238E27FC236}">
                <a16:creationId xmlns:a16="http://schemas.microsoft.com/office/drawing/2014/main" id="{1C939745-A316-4F4C-95BB-4CCAC8CC230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B57DF465-B03C-45B4-A657-537BCAE51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153" y="1446047"/>
            <a:ext cx="830427" cy="830427"/>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50950B5B-C96F-4C3B-8EE2-976A3997E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2108" y="2200160"/>
            <a:ext cx="759053" cy="759053"/>
          </a:xfrm>
          <a:prstGeom prst="rect">
            <a:avLst/>
          </a:prstGeom>
        </p:spPr>
      </p:pic>
      <p:pic>
        <p:nvPicPr>
          <p:cNvPr id="14" name="Picture 13" descr="A picture containing white, shirt, holding, person&#10;&#10;Description automatically generated">
            <a:extLst>
              <a:ext uri="{FF2B5EF4-FFF2-40B4-BE49-F238E27FC236}">
                <a16:creationId xmlns:a16="http://schemas.microsoft.com/office/drawing/2014/main" id="{C4BB1875-3119-4924-8B9B-6ED00BDA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3944" y="2816106"/>
            <a:ext cx="830427" cy="830427"/>
          </a:xfrm>
          <a:prstGeom prst="rect">
            <a:avLst/>
          </a:prstGeom>
        </p:spPr>
      </p:pic>
      <p:pic>
        <p:nvPicPr>
          <p:cNvPr id="16" name="Picture 15" descr="A person wearing a suit and tie&#10;&#10;Description automatically generated">
            <a:extLst>
              <a:ext uri="{FF2B5EF4-FFF2-40B4-BE49-F238E27FC236}">
                <a16:creationId xmlns:a16="http://schemas.microsoft.com/office/drawing/2014/main" id="{92031E9E-3AE0-4FEB-AB3D-4854BE6941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6912" y="3573991"/>
            <a:ext cx="720148" cy="720148"/>
          </a:xfrm>
          <a:prstGeom prst="rect">
            <a:avLst/>
          </a:prstGeom>
        </p:spPr>
      </p:pic>
      <p:pic>
        <p:nvPicPr>
          <p:cNvPr id="18" name="Picture 17" descr="A picture containing food, clock, light&#10;&#10;Description automatically generated">
            <a:extLst>
              <a:ext uri="{FF2B5EF4-FFF2-40B4-BE49-F238E27FC236}">
                <a16:creationId xmlns:a16="http://schemas.microsoft.com/office/drawing/2014/main" id="{A6BF1DFB-2212-4B0D-811D-CBD421C6AE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0733" y="4160476"/>
            <a:ext cx="830427" cy="830427"/>
          </a:xfrm>
          <a:prstGeom prst="rect">
            <a:avLst/>
          </a:prstGeom>
        </p:spPr>
      </p:pic>
      <p:pic>
        <p:nvPicPr>
          <p:cNvPr id="22" name="Picture 21" descr="A picture containing doll, shirt&#10;&#10;Description automatically generated">
            <a:extLst>
              <a:ext uri="{FF2B5EF4-FFF2-40B4-BE49-F238E27FC236}">
                <a16:creationId xmlns:a16="http://schemas.microsoft.com/office/drawing/2014/main" id="{79ACA0AD-239E-4B63-AAD1-B1C409E9D9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5289" y="4967077"/>
            <a:ext cx="661987" cy="661987"/>
          </a:xfrm>
          <a:prstGeom prst="rect">
            <a:avLst/>
          </a:prstGeom>
        </p:spPr>
      </p:pic>
      <p:pic>
        <p:nvPicPr>
          <p:cNvPr id="17" name="Picture 16" descr="A picture containing toy, sign&#10;&#10;Description automatically generated">
            <a:extLst>
              <a:ext uri="{FF2B5EF4-FFF2-40B4-BE49-F238E27FC236}">
                <a16:creationId xmlns:a16="http://schemas.microsoft.com/office/drawing/2014/main" id="{09D6DE37-DD7F-4075-AEB1-3E46918724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70994" y="2979809"/>
            <a:ext cx="2649255" cy="2649255"/>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743DEAD6-C922-48EE-9C12-056AC79F92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7591" y="2979809"/>
            <a:ext cx="2623820" cy="2623820"/>
          </a:xfrm>
          <a:prstGeom prst="rect">
            <a:avLst/>
          </a:prstGeom>
        </p:spPr>
      </p:pic>
      <p:sp>
        <p:nvSpPr>
          <p:cNvPr id="5" name="TextBox 4">
            <a:extLst>
              <a:ext uri="{FF2B5EF4-FFF2-40B4-BE49-F238E27FC236}">
                <a16:creationId xmlns:a16="http://schemas.microsoft.com/office/drawing/2014/main" id="{669F325C-DAEA-4423-B42C-0C743F4B56F0}"/>
              </a:ext>
            </a:extLst>
          </p:cNvPr>
          <p:cNvSpPr txBox="1"/>
          <p:nvPr/>
        </p:nvSpPr>
        <p:spPr>
          <a:xfrm>
            <a:off x="188413" y="5862030"/>
            <a:ext cx="1427445" cy="400110"/>
          </a:xfrm>
          <a:prstGeom prst="rect">
            <a:avLst/>
          </a:prstGeom>
          <a:solidFill>
            <a:schemeClr val="accent6"/>
          </a:solidFill>
        </p:spPr>
        <p:txBody>
          <a:bodyPr wrap="square" rtlCol="0">
            <a:spAutoFit/>
          </a:bodyPr>
          <a:lstStyle/>
          <a:p>
            <a:pPr algn="ctr"/>
            <a:r>
              <a:rPr lang="en-GB" sz="2000" dirty="0">
                <a:solidFill>
                  <a:srgbClr val="0055A4"/>
                </a:solidFill>
              </a:rPr>
              <a:t>fun, funny</a:t>
            </a:r>
          </a:p>
        </p:txBody>
      </p:sp>
      <p:sp>
        <p:nvSpPr>
          <p:cNvPr id="23" name="TextBox 22">
            <a:extLst>
              <a:ext uri="{FF2B5EF4-FFF2-40B4-BE49-F238E27FC236}">
                <a16:creationId xmlns:a16="http://schemas.microsoft.com/office/drawing/2014/main" id="{A47FBB9F-14C1-49AF-9F4A-7CC6C9F4B935}"/>
              </a:ext>
            </a:extLst>
          </p:cNvPr>
          <p:cNvSpPr txBox="1"/>
          <p:nvPr/>
        </p:nvSpPr>
        <p:spPr>
          <a:xfrm>
            <a:off x="1840841" y="5862030"/>
            <a:ext cx="877307" cy="400110"/>
          </a:xfrm>
          <a:prstGeom prst="rect">
            <a:avLst/>
          </a:prstGeom>
          <a:solidFill>
            <a:schemeClr val="accent6"/>
          </a:solidFill>
        </p:spPr>
        <p:txBody>
          <a:bodyPr wrap="square" rtlCol="0">
            <a:spAutoFit/>
          </a:bodyPr>
          <a:lstStyle/>
          <a:p>
            <a:pPr algn="ctr"/>
            <a:r>
              <a:rPr lang="en-GB" sz="2000" dirty="0">
                <a:solidFill>
                  <a:srgbClr val="0055A4"/>
                </a:solidFill>
              </a:rPr>
              <a:t>short</a:t>
            </a:r>
          </a:p>
        </p:txBody>
      </p:sp>
      <p:sp>
        <p:nvSpPr>
          <p:cNvPr id="24" name="TextBox 23">
            <a:extLst>
              <a:ext uri="{FF2B5EF4-FFF2-40B4-BE49-F238E27FC236}">
                <a16:creationId xmlns:a16="http://schemas.microsoft.com/office/drawing/2014/main" id="{73CE8D18-3746-4196-98CF-3F54115D2C94}"/>
              </a:ext>
            </a:extLst>
          </p:cNvPr>
          <p:cNvSpPr txBox="1"/>
          <p:nvPr/>
        </p:nvSpPr>
        <p:spPr>
          <a:xfrm>
            <a:off x="2862131" y="5862030"/>
            <a:ext cx="877307" cy="400110"/>
          </a:xfrm>
          <a:prstGeom prst="rect">
            <a:avLst/>
          </a:prstGeom>
          <a:solidFill>
            <a:schemeClr val="accent6"/>
          </a:solidFill>
        </p:spPr>
        <p:txBody>
          <a:bodyPr wrap="square" rtlCol="0">
            <a:spAutoFit/>
          </a:bodyPr>
          <a:lstStyle/>
          <a:p>
            <a:pPr algn="ctr"/>
            <a:r>
              <a:rPr lang="en-GB" sz="2000" dirty="0">
                <a:solidFill>
                  <a:srgbClr val="0055A4"/>
                </a:solidFill>
              </a:rPr>
              <a:t>tall</a:t>
            </a:r>
          </a:p>
        </p:txBody>
      </p:sp>
      <p:sp>
        <p:nvSpPr>
          <p:cNvPr id="25" name="TextBox 24">
            <a:extLst>
              <a:ext uri="{FF2B5EF4-FFF2-40B4-BE49-F238E27FC236}">
                <a16:creationId xmlns:a16="http://schemas.microsoft.com/office/drawing/2014/main" id="{DAEED1E4-8CCC-4349-B1A8-E1E611002293}"/>
              </a:ext>
            </a:extLst>
          </p:cNvPr>
          <p:cNvSpPr txBox="1"/>
          <p:nvPr/>
        </p:nvSpPr>
        <p:spPr>
          <a:xfrm>
            <a:off x="3883421" y="5862030"/>
            <a:ext cx="1037294" cy="400110"/>
          </a:xfrm>
          <a:prstGeom prst="rect">
            <a:avLst/>
          </a:prstGeom>
          <a:solidFill>
            <a:schemeClr val="accent6"/>
          </a:solidFill>
        </p:spPr>
        <p:txBody>
          <a:bodyPr wrap="square" rtlCol="0">
            <a:spAutoFit/>
          </a:bodyPr>
          <a:lstStyle/>
          <a:p>
            <a:pPr algn="ctr"/>
            <a:r>
              <a:rPr lang="en-GB" sz="2000" dirty="0">
                <a:solidFill>
                  <a:srgbClr val="0055A4"/>
                </a:solidFill>
              </a:rPr>
              <a:t>French</a:t>
            </a:r>
          </a:p>
        </p:txBody>
      </p:sp>
      <p:sp>
        <p:nvSpPr>
          <p:cNvPr id="26" name="TextBox 25">
            <a:extLst>
              <a:ext uri="{FF2B5EF4-FFF2-40B4-BE49-F238E27FC236}">
                <a16:creationId xmlns:a16="http://schemas.microsoft.com/office/drawing/2014/main" id="{299490DC-94A8-4247-B2B2-050B74E47D60}"/>
              </a:ext>
            </a:extLst>
          </p:cNvPr>
          <p:cNvSpPr txBox="1"/>
          <p:nvPr/>
        </p:nvSpPr>
        <p:spPr>
          <a:xfrm>
            <a:off x="5064698" y="5862030"/>
            <a:ext cx="1037294" cy="400110"/>
          </a:xfrm>
          <a:prstGeom prst="rect">
            <a:avLst/>
          </a:prstGeom>
          <a:solidFill>
            <a:schemeClr val="accent6"/>
          </a:solidFill>
        </p:spPr>
        <p:txBody>
          <a:bodyPr wrap="square" rtlCol="0">
            <a:spAutoFit/>
          </a:bodyPr>
          <a:lstStyle/>
          <a:p>
            <a:pPr algn="ctr"/>
            <a:r>
              <a:rPr lang="en-GB" sz="2000" dirty="0">
                <a:solidFill>
                  <a:srgbClr val="0055A4"/>
                </a:solidFill>
              </a:rPr>
              <a:t>English</a:t>
            </a:r>
          </a:p>
        </p:txBody>
      </p:sp>
      <p:sp>
        <p:nvSpPr>
          <p:cNvPr id="27" name="TextBox 26">
            <a:extLst>
              <a:ext uri="{FF2B5EF4-FFF2-40B4-BE49-F238E27FC236}">
                <a16:creationId xmlns:a16="http://schemas.microsoft.com/office/drawing/2014/main" id="{03A9665F-43DC-4A04-A3E3-685F6D4A9402}"/>
              </a:ext>
            </a:extLst>
          </p:cNvPr>
          <p:cNvSpPr txBox="1"/>
          <p:nvPr/>
        </p:nvSpPr>
        <p:spPr>
          <a:xfrm>
            <a:off x="6281539" y="5849224"/>
            <a:ext cx="407360" cy="400110"/>
          </a:xfrm>
          <a:prstGeom prst="rect">
            <a:avLst/>
          </a:prstGeom>
          <a:solidFill>
            <a:schemeClr val="accent6"/>
          </a:solidFill>
        </p:spPr>
        <p:txBody>
          <a:bodyPr wrap="square" rtlCol="0">
            <a:spAutoFit/>
          </a:bodyPr>
          <a:lstStyle/>
          <a:p>
            <a:pPr algn="ctr"/>
            <a:r>
              <a:rPr lang="en-GB" sz="2000" dirty="0">
                <a:solidFill>
                  <a:srgbClr val="0055A4"/>
                </a:solidFill>
              </a:rPr>
              <a:t>ill</a:t>
            </a:r>
          </a:p>
        </p:txBody>
      </p:sp>
      <p:sp>
        <p:nvSpPr>
          <p:cNvPr id="28" name="TextBox 27">
            <a:extLst>
              <a:ext uri="{FF2B5EF4-FFF2-40B4-BE49-F238E27FC236}">
                <a16:creationId xmlns:a16="http://schemas.microsoft.com/office/drawing/2014/main" id="{31B917C0-64F0-4D53-AEB0-CD1AE51622A3}"/>
              </a:ext>
            </a:extLst>
          </p:cNvPr>
          <p:cNvSpPr txBox="1"/>
          <p:nvPr/>
        </p:nvSpPr>
        <p:spPr>
          <a:xfrm>
            <a:off x="6868445" y="5849224"/>
            <a:ext cx="1962403" cy="400110"/>
          </a:xfrm>
          <a:prstGeom prst="rect">
            <a:avLst/>
          </a:prstGeom>
          <a:solidFill>
            <a:schemeClr val="accent6"/>
          </a:solidFill>
        </p:spPr>
        <p:txBody>
          <a:bodyPr wrap="square" rtlCol="0">
            <a:spAutoFit/>
          </a:bodyPr>
          <a:lstStyle/>
          <a:p>
            <a:pPr algn="ctr"/>
            <a:r>
              <a:rPr lang="en-GB" sz="2000" dirty="0">
                <a:solidFill>
                  <a:srgbClr val="0055A4"/>
                </a:solidFill>
              </a:rPr>
              <a:t>glad, pleased</a:t>
            </a:r>
          </a:p>
        </p:txBody>
      </p:sp>
      <p:sp>
        <p:nvSpPr>
          <p:cNvPr id="29" name="TextBox 28">
            <a:extLst>
              <a:ext uri="{FF2B5EF4-FFF2-40B4-BE49-F238E27FC236}">
                <a16:creationId xmlns:a16="http://schemas.microsoft.com/office/drawing/2014/main" id="{1F4613A5-4EFE-4DB7-881A-340F4D10E886}"/>
              </a:ext>
            </a:extLst>
          </p:cNvPr>
          <p:cNvSpPr txBox="1"/>
          <p:nvPr/>
        </p:nvSpPr>
        <p:spPr>
          <a:xfrm>
            <a:off x="8930965" y="5849224"/>
            <a:ext cx="2161271" cy="400110"/>
          </a:xfrm>
          <a:prstGeom prst="rect">
            <a:avLst/>
          </a:prstGeom>
          <a:solidFill>
            <a:schemeClr val="accent6"/>
          </a:solidFill>
        </p:spPr>
        <p:txBody>
          <a:bodyPr wrap="square" rtlCol="0">
            <a:spAutoFit/>
          </a:bodyPr>
          <a:lstStyle/>
          <a:p>
            <a:pPr algn="ctr"/>
            <a:r>
              <a:rPr lang="en-GB" sz="2000" dirty="0">
                <a:solidFill>
                  <a:srgbClr val="0055A4"/>
                </a:solidFill>
              </a:rPr>
              <a:t>mean, naughty</a:t>
            </a:r>
          </a:p>
        </p:txBody>
      </p:sp>
      <p:sp>
        <p:nvSpPr>
          <p:cNvPr id="30" name="TextBox 29">
            <a:extLst>
              <a:ext uri="{FF2B5EF4-FFF2-40B4-BE49-F238E27FC236}">
                <a16:creationId xmlns:a16="http://schemas.microsoft.com/office/drawing/2014/main" id="{B2F60259-F4D4-4B54-9559-31BD20A177FC}"/>
              </a:ext>
            </a:extLst>
          </p:cNvPr>
          <p:cNvSpPr txBox="1"/>
          <p:nvPr/>
        </p:nvSpPr>
        <p:spPr>
          <a:xfrm>
            <a:off x="11193403" y="5849224"/>
            <a:ext cx="716517" cy="400110"/>
          </a:xfrm>
          <a:prstGeom prst="rect">
            <a:avLst/>
          </a:prstGeom>
          <a:solidFill>
            <a:schemeClr val="accent6"/>
          </a:solidFill>
        </p:spPr>
        <p:txBody>
          <a:bodyPr wrap="square" rtlCol="0">
            <a:spAutoFit/>
          </a:bodyPr>
          <a:lstStyle/>
          <a:p>
            <a:pPr algn="ctr"/>
            <a:r>
              <a:rPr lang="en-GB" sz="2000" dirty="0">
                <a:solidFill>
                  <a:srgbClr val="0055A4"/>
                </a:solidFill>
              </a:rPr>
              <a:t>sad</a:t>
            </a:r>
          </a:p>
        </p:txBody>
      </p:sp>
      <p:sp>
        <p:nvSpPr>
          <p:cNvPr id="8" name="Oval Callout 7">
            <a:extLst>
              <a:ext uri="{FF2B5EF4-FFF2-40B4-BE49-F238E27FC236}">
                <a16:creationId xmlns:a16="http://schemas.microsoft.com/office/drawing/2014/main" id="{0F7AAEBF-63CD-E64D-A2C5-B8C88151EB97}"/>
              </a:ext>
            </a:extLst>
          </p:cNvPr>
          <p:cNvSpPr/>
          <p:nvPr/>
        </p:nvSpPr>
        <p:spPr>
          <a:xfrm>
            <a:off x="9262099" y="1279310"/>
            <a:ext cx="2959777" cy="1991240"/>
          </a:xfrm>
          <a:prstGeom prst="wedgeEllipseCallout">
            <a:avLst>
              <a:gd name="adj1" fmla="val -47059"/>
              <a:gd name="adj2" fmla="val 47745"/>
            </a:avLst>
          </a:prstGeom>
          <a:solidFill>
            <a:srgbClr val="0055A4"/>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Remember: </a:t>
            </a:r>
          </a:p>
          <a:p>
            <a:pPr algn="ctr"/>
            <a:r>
              <a:rPr lang="en-GB" sz="2400" dirty="0">
                <a:solidFill>
                  <a:prstClr val="white"/>
                </a:solidFill>
                <a:latin typeface="Century Gothic" panose="020B0502020202020204" pitchFamily="34" charset="0"/>
              </a:rPr>
              <a:t>Il  =  ‘he’</a:t>
            </a:r>
          </a:p>
          <a:p>
            <a:pPr algn="ctr"/>
            <a:r>
              <a:rPr lang="en-GB" sz="2400" dirty="0">
                <a:solidFill>
                  <a:prstClr val="white"/>
                </a:solidFill>
                <a:latin typeface="Century Gothic" panose="020B0502020202020204" pitchFamily="34" charset="0"/>
              </a:rPr>
              <a:t>Elle  =  ‘she’</a:t>
            </a:r>
            <a:endParaRPr lang="en-US" sz="2400" dirty="0">
              <a:solidFill>
                <a:prstClr val="white"/>
              </a:solidFill>
            </a:endParaRPr>
          </a:p>
        </p:txBody>
      </p:sp>
    </p:spTree>
    <p:extLst>
      <p:ext uri="{BB962C8B-B14F-4D97-AF65-F5344CB8AC3E}">
        <p14:creationId xmlns:p14="http://schemas.microsoft.com/office/powerpoint/2010/main" val="3086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BF53B-61D3-0D43-8BAD-E2DCF5B952C4}"/>
              </a:ext>
            </a:extLst>
          </p:cNvPr>
          <p:cNvSpPr>
            <a:spLocks noGrp="1"/>
          </p:cNvSpPr>
          <p:nvPr>
            <p:ph type="title"/>
          </p:nvPr>
        </p:nvSpPr>
        <p:spPr>
          <a:xfrm>
            <a:off x="0" y="1"/>
            <a:ext cx="1614488" cy="3429000"/>
          </a:xfrm>
        </p:spPr>
        <p:txBody>
          <a:bodyPr>
            <a:normAutofit fontScale="90000"/>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sp>
        <p:nvSpPr>
          <p:cNvPr id="6" name="TextBox 5"/>
          <p:cNvSpPr txBox="1"/>
          <p:nvPr/>
        </p:nvSpPr>
        <p:spPr>
          <a:xfrm>
            <a:off x="2994133" y="190834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098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p:cNvSpPr>
            <a:spLocks noGrp="1"/>
          </p:cNvSpPr>
          <p:nvPr>
            <p:ph type="title"/>
          </p:nvPr>
        </p:nvSpPr>
        <p:spPr/>
        <p:txBody>
          <a:bodyPr>
            <a:normAutofit/>
          </a:bodyPr>
          <a:lstStyle/>
          <a:p>
            <a:r>
              <a:rPr lang="en-GB" sz="3600" b="1" dirty="0">
                <a:solidFill>
                  <a:schemeClr val="bg1"/>
                </a:solidFill>
              </a:rPr>
              <a:t>Asking questions</a:t>
            </a:r>
          </a:p>
        </p:txBody>
      </p:sp>
      <p:sp>
        <p:nvSpPr>
          <p:cNvPr id="39" name="TextBox 38"/>
          <p:cNvSpPr txBox="1"/>
          <p:nvPr/>
        </p:nvSpPr>
        <p:spPr>
          <a:xfrm>
            <a:off x="402294" y="1378442"/>
            <a:ext cx="10741988" cy="954107"/>
          </a:xfrm>
          <a:prstGeom prst="rect">
            <a:avLst/>
          </a:prstGeom>
          <a:noFill/>
        </p:spPr>
        <p:txBody>
          <a:bodyPr wrap="square" rtlCol="0">
            <a:spAutoFit/>
          </a:bodyPr>
          <a:lstStyle/>
          <a:p>
            <a:pPr>
              <a:defRPr/>
            </a:pPr>
            <a:r>
              <a:rPr lang="en-GB" sz="2800" dirty="0">
                <a:solidFill>
                  <a:srgbClr val="0055A4"/>
                </a:solidFill>
                <a:latin typeface="Century Gothic" panose="020B0502020202020204" pitchFamily="34" charset="0"/>
              </a:rPr>
              <a:t>To change a statement into a question, </a:t>
            </a:r>
            <a:r>
              <a:rPr lang="en-GB" sz="2800" b="1" dirty="0">
                <a:solidFill>
                  <a:srgbClr val="0055A4"/>
                </a:solidFill>
                <a:latin typeface="Century Gothic" panose="020B0502020202020204" pitchFamily="34" charset="0"/>
              </a:rPr>
              <a:t>raise your voice </a:t>
            </a:r>
            <a:r>
              <a:rPr lang="en-GB" sz="2800" dirty="0">
                <a:solidFill>
                  <a:srgbClr val="0055A4"/>
                </a:solidFill>
                <a:latin typeface="Century Gothic" panose="020B0502020202020204" pitchFamily="34" charset="0"/>
              </a:rPr>
              <a:t>at the end:</a:t>
            </a:r>
          </a:p>
        </p:txBody>
      </p:sp>
      <p:sp>
        <p:nvSpPr>
          <p:cNvPr id="40" name="Rectangle 39"/>
          <p:cNvSpPr/>
          <p:nvPr/>
        </p:nvSpPr>
        <p:spPr>
          <a:xfrm>
            <a:off x="2632315" y="2832444"/>
            <a:ext cx="6281945" cy="923330"/>
          </a:xfrm>
          <a:prstGeom prst="rect">
            <a:avLst/>
          </a:prstGeom>
          <a:noFill/>
        </p:spPr>
        <p:txBody>
          <a:bodyPr wrap="squar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42" name="TextBox 41"/>
          <p:cNvSpPr txBox="1"/>
          <p:nvPr/>
        </p:nvSpPr>
        <p:spPr>
          <a:xfrm>
            <a:off x="3062911" y="3507845"/>
            <a:ext cx="3073862" cy="769441"/>
          </a:xfrm>
          <a:prstGeom prst="rect">
            <a:avLst/>
          </a:prstGeom>
          <a:noFill/>
        </p:spPr>
        <p:txBody>
          <a:bodyPr wrap="square" rtlCol="0">
            <a:spAutoFit/>
          </a:bodyPr>
          <a:lstStyle/>
          <a:p>
            <a:pPr>
              <a:defRPr/>
            </a:pPr>
            <a:r>
              <a:rPr lang="en-GB" sz="4400" dirty="0">
                <a:solidFill>
                  <a:srgbClr val="0055A4"/>
                </a:solidFill>
                <a:latin typeface="Century Gothic" panose="020B0502020202020204" pitchFamily="34" charset="0"/>
              </a:rPr>
              <a:t>She is ill.</a:t>
            </a:r>
          </a:p>
        </p:txBody>
      </p:sp>
      <p:sp>
        <p:nvSpPr>
          <p:cNvPr id="43" name="Rectangle 42"/>
          <p:cNvSpPr/>
          <p:nvPr/>
        </p:nvSpPr>
        <p:spPr>
          <a:xfrm>
            <a:off x="2872946" y="4585573"/>
            <a:ext cx="6041314" cy="923330"/>
          </a:xfrm>
          <a:prstGeom prst="rect">
            <a:avLst/>
          </a:prstGeom>
          <a:noFill/>
        </p:spPr>
        <p:txBody>
          <a:bodyPr wrap="squar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 ?</a:t>
            </a:r>
          </a:p>
        </p:txBody>
      </p:sp>
      <p:sp>
        <p:nvSpPr>
          <p:cNvPr id="45" name="TextBox 44"/>
          <p:cNvSpPr txBox="1"/>
          <p:nvPr/>
        </p:nvSpPr>
        <p:spPr>
          <a:xfrm>
            <a:off x="3062911" y="5276313"/>
            <a:ext cx="3073862" cy="769441"/>
          </a:xfrm>
          <a:prstGeom prst="rect">
            <a:avLst/>
          </a:prstGeom>
          <a:noFill/>
        </p:spPr>
        <p:txBody>
          <a:bodyPr wrap="square" rtlCol="0">
            <a:spAutoFit/>
          </a:bodyPr>
          <a:lstStyle/>
          <a:p>
            <a:pPr>
              <a:defRPr/>
            </a:pPr>
            <a:r>
              <a:rPr lang="en-GB" sz="4400" dirty="0">
                <a:solidFill>
                  <a:srgbClr val="0055A4"/>
                </a:solidFill>
                <a:latin typeface="Century Gothic" panose="020B0502020202020204" pitchFamily="34" charset="0"/>
              </a:rPr>
              <a:t>Is she ill</a:t>
            </a:r>
            <a:r>
              <a:rPr lang="en-GB" sz="4400" b="1" dirty="0">
                <a:solidFill>
                  <a:srgbClr val="0055A4"/>
                </a:solidFill>
                <a:latin typeface="Century Gothic" panose="020B0502020202020204" pitchFamily="34" charset="0"/>
              </a:rPr>
              <a:t>?</a:t>
            </a:r>
          </a:p>
        </p:txBody>
      </p:sp>
      <p:sp>
        <p:nvSpPr>
          <p:cNvPr id="10" name="TextBox 9"/>
          <p:cNvSpPr txBox="1"/>
          <p:nvPr/>
        </p:nvSpPr>
        <p:spPr>
          <a:xfrm>
            <a:off x="402294" y="3020480"/>
            <a:ext cx="2425749" cy="584775"/>
          </a:xfrm>
          <a:prstGeom prst="rect">
            <a:avLst/>
          </a:prstGeom>
          <a:solidFill>
            <a:srgbClr val="0055A4"/>
          </a:solidFill>
          <a:ln w="28575">
            <a:solidFill>
              <a:srgbClr val="EF4136"/>
            </a:solidFill>
          </a:ln>
        </p:spPr>
        <p:txBody>
          <a:bodyPr wrap="square" rtlCol="0">
            <a:spAutoFit/>
          </a:bodyPr>
          <a:lstStyle/>
          <a:p>
            <a:pPr algn="ctr">
              <a:defRPr/>
            </a:pPr>
            <a:r>
              <a:rPr lang="en-GB" sz="3200" b="1" dirty="0">
                <a:solidFill>
                  <a:prstClr val="white"/>
                </a:solidFill>
                <a:latin typeface="Century Gothic" panose="020B0502020202020204" pitchFamily="34" charset="0"/>
              </a:rPr>
              <a:t>Statement</a:t>
            </a:r>
          </a:p>
        </p:txBody>
      </p:sp>
      <p:sp>
        <p:nvSpPr>
          <p:cNvPr id="11" name="TextBox 10"/>
          <p:cNvSpPr txBox="1"/>
          <p:nvPr/>
        </p:nvSpPr>
        <p:spPr>
          <a:xfrm>
            <a:off x="402294" y="4754851"/>
            <a:ext cx="2425749" cy="584775"/>
          </a:xfrm>
          <a:prstGeom prst="rect">
            <a:avLst/>
          </a:prstGeom>
          <a:solidFill>
            <a:srgbClr val="0055A4"/>
          </a:solidFill>
          <a:ln w="28575">
            <a:solidFill>
              <a:srgbClr val="EF4136"/>
            </a:solidFill>
          </a:ln>
        </p:spPr>
        <p:txBody>
          <a:bodyPr wrap="square" rtlCol="0">
            <a:spAutoFit/>
          </a:bodyPr>
          <a:lstStyle/>
          <a:p>
            <a:pPr algn="ctr">
              <a:defRPr/>
            </a:pPr>
            <a:r>
              <a:rPr lang="en-GB" sz="3200" b="1" dirty="0">
                <a:solidFill>
                  <a:prstClr val="white"/>
                </a:solidFill>
                <a:latin typeface="Century Gothic" panose="020B0502020202020204" pitchFamily="34" charset="0"/>
              </a:rPr>
              <a:t>Question</a:t>
            </a:r>
          </a:p>
        </p:txBody>
      </p:sp>
      <p:sp>
        <p:nvSpPr>
          <p:cNvPr id="12" name="Rounded Rectangle 46">
            <a:extLst>
              <a:ext uri="{FF2B5EF4-FFF2-40B4-BE49-F238E27FC236}">
                <a16:creationId xmlns:a16="http://schemas.microsoft.com/office/drawing/2014/main" id="{93A81DD9-C4BC-4A8A-901B-0752B67021A6}"/>
              </a:ext>
            </a:extLst>
          </p:cNvPr>
          <p:cNvSpPr/>
          <p:nvPr/>
        </p:nvSpPr>
        <p:spPr>
          <a:xfrm>
            <a:off x="10033687" y="249870"/>
            <a:ext cx="1876234" cy="399600"/>
          </a:xfrm>
          <a:prstGeom prst="roundRect">
            <a:avLst/>
          </a:prstGeom>
          <a:solidFill>
            <a:srgbClr val="0055A4"/>
          </a:solidFill>
          <a:ln>
            <a:solidFill>
              <a:srgbClr val="EF413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Oval Callout 13">
            <a:extLst>
              <a:ext uri="{FF2B5EF4-FFF2-40B4-BE49-F238E27FC236}">
                <a16:creationId xmlns:a16="http://schemas.microsoft.com/office/drawing/2014/main" id="{D3C7E90C-BB99-461E-8802-D7A011E3A90B}"/>
              </a:ext>
            </a:extLst>
          </p:cNvPr>
          <p:cNvSpPr/>
          <p:nvPr/>
        </p:nvSpPr>
        <p:spPr>
          <a:xfrm>
            <a:off x="8959163" y="3280854"/>
            <a:ext cx="2959777" cy="1991240"/>
          </a:xfrm>
          <a:prstGeom prst="wedgeEllipseCallout">
            <a:avLst>
              <a:gd name="adj1" fmla="val -46643"/>
              <a:gd name="adj2" fmla="val 52037"/>
            </a:avLst>
          </a:prstGeom>
          <a:solidFill>
            <a:srgbClr val="0055A4"/>
          </a:solidFill>
          <a:ln w="12700" cap="flat" cmpd="sng" algn="ctr">
            <a:solidFill>
              <a:srgbClr val="EF413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prstClr val="white"/>
                </a:solidFill>
                <a:latin typeface="Century Gothic" panose="020F0302020204030204"/>
              </a:rPr>
              <a:t>In French, we add a space before a question mark!</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04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3" grpId="0"/>
      <p:bldP spid="45" grpId="0"/>
      <p:bldP spid="10"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p:cNvSpPr>
            <a:spLocks noGrp="1"/>
          </p:cNvSpPr>
          <p:nvPr>
            <p:ph type="title"/>
          </p:nvPr>
        </p:nvSpPr>
        <p:spPr>
          <a:xfrm>
            <a:off x="-1" y="213557"/>
            <a:ext cx="6026690" cy="647577"/>
          </a:xfrm>
        </p:spPr>
        <p:txBody>
          <a:bodyPr>
            <a:normAutofit/>
          </a:bodyPr>
          <a:lstStyle/>
          <a:p>
            <a:r>
              <a:rPr lang="en-GB" sz="2800" b="1" dirty="0">
                <a:solidFill>
                  <a:schemeClr val="bg1"/>
                </a:solidFill>
              </a:rPr>
              <a:t>Réunion parents-</a:t>
            </a:r>
            <a:r>
              <a:rPr lang="en-GB" sz="2800" b="1" dirty="0" err="1">
                <a:solidFill>
                  <a:schemeClr val="bg1"/>
                </a:solidFill>
              </a:rPr>
              <a:t>professeurs</a:t>
            </a:r>
            <a:r>
              <a:rPr lang="en-GB" sz="2800" b="1" dirty="0">
                <a:solidFill>
                  <a:schemeClr val="bg1"/>
                </a:solidFill>
              </a:rPr>
              <a:t> !</a:t>
            </a:r>
          </a:p>
        </p:txBody>
      </p:sp>
      <p:graphicFrame>
        <p:nvGraphicFramePr>
          <p:cNvPr id="10" name="Content Placeholder 4"/>
          <p:cNvGraphicFramePr>
            <a:graphicFrameLocks noGrp="1"/>
          </p:cNvGraphicFramePr>
          <p:nvPr>
            <p:ph idx="4294967295"/>
            <p:extLst>
              <p:ext uri="{D42A27DB-BD31-4B8C-83A1-F6EECF244321}">
                <p14:modId xmlns:p14="http://schemas.microsoft.com/office/powerpoint/2010/main" val="2260469587"/>
              </p:ext>
            </p:extLst>
          </p:nvPr>
        </p:nvGraphicFramePr>
        <p:xfrm>
          <a:off x="411951" y="1744219"/>
          <a:ext cx="11229476" cy="4164281"/>
        </p:xfrm>
        <a:graphic>
          <a:graphicData uri="http://schemas.openxmlformats.org/drawingml/2006/table">
            <a:tbl>
              <a:tblPr firstRow="1" bandRow="1">
                <a:tableStyleId>{5C22544A-7EE6-4342-B048-85BDC9FD1C3A}</a:tableStyleId>
              </a:tblPr>
              <a:tblGrid>
                <a:gridCol w="960705">
                  <a:extLst>
                    <a:ext uri="{9D8B030D-6E8A-4147-A177-3AD203B41FA5}">
                      <a16:colId xmlns:a16="http://schemas.microsoft.com/office/drawing/2014/main" val="2548973513"/>
                    </a:ext>
                  </a:extLst>
                </a:gridCol>
                <a:gridCol w="2255188">
                  <a:extLst>
                    <a:ext uri="{9D8B030D-6E8A-4147-A177-3AD203B41FA5}">
                      <a16:colId xmlns:a16="http://schemas.microsoft.com/office/drawing/2014/main" val="2063340645"/>
                    </a:ext>
                  </a:extLst>
                </a:gridCol>
                <a:gridCol w="2260089">
                  <a:extLst>
                    <a:ext uri="{9D8B030D-6E8A-4147-A177-3AD203B41FA5}">
                      <a16:colId xmlns:a16="http://schemas.microsoft.com/office/drawing/2014/main" val="1149418214"/>
                    </a:ext>
                  </a:extLst>
                </a:gridCol>
                <a:gridCol w="980376">
                  <a:extLst>
                    <a:ext uri="{9D8B030D-6E8A-4147-A177-3AD203B41FA5}">
                      <a16:colId xmlns:a16="http://schemas.microsoft.com/office/drawing/2014/main" val="3028703937"/>
                    </a:ext>
                  </a:extLst>
                </a:gridCol>
                <a:gridCol w="2386559">
                  <a:extLst>
                    <a:ext uri="{9D8B030D-6E8A-4147-A177-3AD203B41FA5}">
                      <a16:colId xmlns:a16="http://schemas.microsoft.com/office/drawing/2014/main" val="3979149899"/>
                    </a:ext>
                  </a:extLst>
                </a:gridCol>
                <a:gridCol w="2386559">
                  <a:extLst>
                    <a:ext uri="{9D8B030D-6E8A-4147-A177-3AD203B41FA5}">
                      <a16:colId xmlns:a16="http://schemas.microsoft.com/office/drawing/2014/main" val="4000977675"/>
                    </a:ext>
                  </a:extLst>
                </a:gridCol>
              </a:tblGrid>
              <a:tr h="1313061">
                <a:tc gridSpan="6">
                  <a:txBody>
                    <a:bodyPr/>
                    <a:lstStyle/>
                    <a:p>
                      <a:r>
                        <a:rPr lang="en-GB" sz="2000" b="0" dirty="0">
                          <a:solidFill>
                            <a:srgbClr val="0055A4"/>
                          </a:solidFill>
                          <a:latin typeface="Century Gothic" panose="020B0502020202020204" pitchFamily="34" charset="0"/>
                        </a:rPr>
                        <a:t>It is parents’ evening!</a:t>
                      </a:r>
                    </a:p>
                    <a:p>
                      <a:r>
                        <a:rPr lang="en-GB" sz="2000" b="0" dirty="0" err="1">
                          <a:solidFill>
                            <a:srgbClr val="0055A4"/>
                          </a:solidFill>
                          <a:latin typeface="Century Gothic" panose="020B0502020202020204" pitchFamily="34" charset="0"/>
                        </a:rPr>
                        <a:t>L</a:t>
                      </a:r>
                      <a:r>
                        <a:rPr lang="en-GB" sz="2000" b="0" i="0" dirty="0" err="1">
                          <a:solidFill>
                            <a:srgbClr val="0055A4"/>
                          </a:solidFill>
                          <a:effectLst/>
                          <a:latin typeface="Century Gothic" panose="020B0502020202020204" pitchFamily="34" charset="0"/>
                        </a:rPr>
                        <a:t>éa’s</a:t>
                      </a:r>
                      <a:r>
                        <a:rPr lang="en-GB" sz="2000" b="0" i="0" dirty="0">
                          <a:solidFill>
                            <a:srgbClr val="0055A4"/>
                          </a:solidFill>
                          <a:effectLst/>
                          <a:latin typeface="Century Gothic" panose="020B0502020202020204" pitchFamily="34" charset="0"/>
                        </a:rPr>
                        <a:t> mum is asking questions. </a:t>
                      </a:r>
                      <a:r>
                        <a:rPr lang="en-GB" sz="2000" b="0" dirty="0" err="1">
                          <a:solidFill>
                            <a:srgbClr val="0055A4"/>
                          </a:solidFill>
                          <a:latin typeface="Century Gothic" panose="020B0502020202020204" pitchFamily="34" charset="0"/>
                        </a:rPr>
                        <a:t>L</a:t>
                      </a:r>
                      <a:r>
                        <a:rPr lang="en-GB" sz="2000" b="0" i="0" dirty="0" err="1">
                          <a:solidFill>
                            <a:srgbClr val="0055A4"/>
                          </a:solidFill>
                          <a:effectLst/>
                          <a:latin typeface="Century Gothic" panose="020B0502020202020204" pitchFamily="34" charset="0"/>
                        </a:rPr>
                        <a:t>éa’s</a:t>
                      </a:r>
                      <a:r>
                        <a:rPr lang="en-GB" sz="2000" b="0" i="0" dirty="0">
                          <a:solidFill>
                            <a:srgbClr val="0055A4"/>
                          </a:solidFill>
                          <a:effectLst/>
                          <a:latin typeface="Century Gothic" panose="020B0502020202020204" pitchFamily="34" charset="0"/>
                        </a:rPr>
                        <a:t> teacher answers.</a:t>
                      </a:r>
                      <a:br>
                        <a:rPr lang="en-GB" sz="2000" b="0" dirty="0">
                          <a:solidFill>
                            <a:srgbClr val="0055A4"/>
                          </a:solidFill>
                          <a:latin typeface="Century Gothic" panose="020B0502020202020204" pitchFamily="34" charset="0"/>
                        </a:rPr>
                      </a:br>
                      <a:r>
                        <a:rPr lang="en-GB" sz="2000" b="0" dirty="0">
                          <a:solidFill>
                            <a:srgbClr val="0055A4"/>
                          </a:solidFill>
                          <a:latin typeface="Century Gothic" panose="020B0502020202020204" pitchFamily="34" charset="0"/>
                        </a:rPr>
                        <a:t>Who is talking? Write 1-8 and </a:t>
                      </a:r>
                      <a:r>
                        <a:rPr lang="en-GB" sz="2000" b="1" i="1" dirty="0">
                          <a:solidFill>
                            <a:srgbClr val="0055A4"/>
                          </a:solidFill>
                          <a:latin typeface="Century Gothic" panose="020B0502020202020204" pitchFamily="34" charset="0"/>
                        </a:rPr>
                        <a:t>teacher</a:t>
                      </a:r>
                      <a:r>
                        <a:rPr lang="en-GB" sz="2000" b="0" dirty="0">
                          <a:solidFill>
                            <a:srgbClr val="0055A4"/>
                          </a:solidFill>
                          <a:latin typeface="Century Gothic" panose="020B0502020202020204" pitchFamily="34" charset="0"/>
                        </a:rPr>
                        <a:t> OR </a:t>
                      </a:r>
                      <a:r>
                        <a:rPr lang="en-GB" sz="2000" b="1" i="1" dirty="0">
                          <a:solidFill>
                            <a:srgbClr val="0055A4"/>
                          </a:solidFill>
                          <a:latin typeface="Century Gothic" panose="020B0502020202020204" pitchFamily="34" charset="0"/>
                        </a:rPr>
                        <a:t>mum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254" y="3843604"/>
            <a:ext cx="498794" cy="519576"/>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964" y="4587918"/>
            <a:ext cx="498794" cy="519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500" y="5272148"/>
            <a:ext cx="498794" cy="51957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453" y="3881339"/>
            <a:ext cx="498794" cy="519576"/>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7670" y="4537993"/>
            <a:ext cx="498794" cy="519576"/>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8" y="5272148"/>
            <a:ext cx="498794" cy="519576"/>
          </a:xfrm>
          <a:prstGeom prst="rect">
            <a:avLst/>
          </a:prstGeom>
        </p:spPr>
      </p:pic>
      <p:sp>
        <p:nvSpPr>
          <p:cNvPr id="2" name="TextBox 1"/>
          <p:cNvSpPr txBox="1"/>
          <p:nvPr/>
        </p:nvSpPr>
        <p:spPr>
          <a:xfrm>
            <a:off x="5088812" y="3050342"/>
            <a:ext cx="509701" cy="830997"/>
          </a:xfrm>
          <a:prstGeom prst="rect">
            <a:avLst/>
          </a:prstGeom>
          <a:noFill/>
        </p:spPr>
        <p:txBody>
          <a:bodyPr wrap="square" rtlCol="0">
            <a:spAutoFit/>
          </a:bodyPr>
          <a:lstStyle/>
          <a:p>
            <a:r>
              <a:rPr lang="en-GB" sz="4800" b="1" dirty="0">
                <a:solidFill>
                  <a:srgbClr val="4472C4">
                    <a:lumMod val="50000"/>
                  </a:srgbClr>
                </a:solidFill>
                <a:latin typeface="Century Gothic" panose="020B0502020202020204" pitchFamily="34" charset="0"/>
              </a:rPr>
              <a:t>?</a:t>
            </a:r>
          </a:p>
        </p:txBody>
      </p:sp>
      <p:sp>
        <p:nvSpPr>
          <p:cNvPr id="24" name="TextBox 23"/>
          <p:cNvSpPr txBox="1"/>
          <p:nvPr/>
        </p:nvSpPr>
        <p:spPr>
          <a:xfrm>
            <a:off x="10826464" y="3012607"/>
            <a:ext cx="509701" cy="830997"/>
          </a:xfrm>
          <a:prstGeom prst="rect">
            <a:avLst/>
          </a:prstGeom>
          <a:noFill/>
        </p:spPr>
        <p:txBody>
          <a:bodyPr wrap="square" rtlCol="0">
            <a:spAutoFit/>
          </a:bodyPr>
          <a:lstStyle/>
          <a:p>
            <a:r>
              <a:rPr lang="en-GB" sz="4800" b="1" dirty="0">
                <a:solidFill>
                  <a:srgbClr val="4472C4">
                    <a:lumMod val="50000"/>
                  </a:srgbClr>
                </a:solidFill>
                <a:latin typeface="Century Gothic" panose="020B0502020202020204" pitchFamily="34" charset="0"/>
              </a:rPr>
              <a:t>?</a:t>
            </a:r>
          </a:p>
        </p:txBody>
      </p:sp>
      <p:sp>
        <p:nvSpPr>
          <p:cNvPr id="35" name="Rectangle 34">
            <a:hlinkClick r:id="" action="ppaction://noaction">
              <a:snd r:embed="rId4" name="38. 1. intelligente.wav"/>
            </a:hlinkClick>
            <a:extLst>
              <a:ext uri="{FF2B5EF4-FFF2-40B4-BE49-F238E27FC236}">
                <a16:creationId xmlns:a16="http://schemas.microsoft.com/office/drawing/2014/main" id="{5767A9E7-6AC1-406E-9614-B6D56DB9E4EA}"/>
              </a:ext>
            </a:extLst>
          </p:cNvPr>
          <p:cNvSpPr/>
          <p:nvPr/>
        </p:nvSpPr>
        <p:spPr>
          <a:xfrm>
            <a:off x="618088" y="3804284"/>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36" name="Rectangle 35">
            <a:hlinkClick r:id="" action="ppaction://noaction">
              <a:snd r:embed="rId5" name="38. 2. contente.wav"/>
            </a:hlinkClick>
            <a:extLst>
              <a:ext uri="{FF2B5EF4-FFF2-40B4-BE49-F238E27FC236}">
                <a16:creationId xmlns:a16="http://schemas.microsoft.com/office/drawing/2014/main" id="{42340A22-1B5B-40AB-8332-3018E5816E56}"/>
              </a:ext>
            </a:extLst>
          </p:cNvPr>
          <p:cNvSpPr/>
          <p:nvPr/>
        </p:nvSpPr>
        <p:spPr>
          <a:xfrm>
            <a:off x="618088" y="4554449"/>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39" name="Rectangle 38">
            <a:hlinkClick r:id="" action="ppaction://noaction">
              <a:snd r:embed="rId6" name="38. 8. contente.wav"/>
            </a:hlinkClick>
            <a:extLst>
              <a:ext uri="{FF2B5EF4-FFF2-40B4-BE49-F238E27FC236}">
                <a16:creationId xmlns:a16="http://schemas.microsoft.com/office/drawing/2014/main" id="{14B59444-97BE-434B-A81E-DEFE1C6F1759}"/>
              </a:ext>
            </a:extLst>
          </p:cNvPr>
          <p:cNvSpPr/>
          <p:nvPr/>
        </p:nvSpPr>
        <p:spPr>
          <a:xfrm>
            <a:off x="6056485" y="5299584"/>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42" name="Rectangle 41">
            <a:hlinkClick r:id="" action="ppaction://noaction">
              <a:snd r:embed="rId7" name="38. 5. triste.wav"/>
            </a:hlinkClick>
            <a:extLst>
              <a:ext uri="{FF2B5EF4-FFF2-40B4-BE49-F238E27FC236}">
                <a16:creationId xmlns:a16="http://schemas.microsoft.com/office/drawing/2014/main" id="{CF1C4B4A-1C3E-4496-87D1-4CDED4497BED}"/>
              </a:ext>
            </a:extLst>
          </p:cNvPr>
          <p:cNvSpPr/>
          <p:nvPr/>
        </p:nvSpPr>
        <p:spPr>
          <a:xfrm>
            <a:off x="6066330" y="4537993"/>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43" name="Rectangle 42">
            <a:hlinkClick r:id="" action="ppaction://noaction">
              <a:snd r:embed="rId8" name="38. 4. méchante.wav"/>
            </a:hlinkClick>
            <a:extLst>
              <a:ext uri="{FF2B5EF4-FFF2-40B4-BE49-F238E27FC236}">
                <a16:creationId xmlns:a16="http://schemas.microsoft.com/office/drawing/2014/main" id="{527D38F3-B03F-494C-BC88-1B3D14A4CD3C}"/>
              </a:ext>
            </a:extLst>
          </p:cNvPr>
          <p:cNvSpPr/>
          <p:nvPr/>
        </p:nvSpPr>
        <p:spPr>
          <a:xfrm>
            <a:off x="6056485" y="3817756"/>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44" name="Rectangle 43">
            <a:hlinkClick r:id="" action="ppaction://noaction">
              <a:snd r:embed="rId9" name="38. 3. calme.wav"/>
            </a:hlinkClick>
            <a:extLst>
              <a:ext uri="{FF2B5EF4-FFF2-40B4-BE49-F238E27FC236}">
                <a16:creationId xmlns:a16="http://schemas.microsoft.com/office/drawing/2014/main" id="{682DBDE2-878B-46B6-94FE-C22A69B7857F}"/>
              </a:ext>
            </a:extLst>
          </p:cNvPr>
          <p:cNvSpPr/>
          <p:nvPr/>
        </p:nvSpPr>
        <p:spPr>
          <a:xfrm>
            <a:off x="620502" y="5275904"/>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pic>
        <p:nvPicPr>
          <p:cNvPr id="6" name="Picture 5" descr="A picture containing toy, doll, clock&#10;&#10;Description automatically generated">
            <a:extLst>
              <a:ext uri="{FF2B5EF4-FFF2-40B4-BE49-F238E27FC236}">
                <a16:creationId xmlns:a16="http://schemas.microsoft.com/office/drawing/2014/main" id="{56F5D0EB-AE0D-4465-8D69-F6E8411950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42920" y="54376"/>
            <a:ext cx="2335713" cy="2335713"/>
          </a:xfrm>
          <a:prstGeom prst="rect">
            <a:avLst/>
          </a:prstGeom>
        </p:spPr>
      </p:pic>
      <p:sp>
        <p:nvSpPr>
          <p:cNvPr id="34" name="Rounded Rectangle 46">
            <a:extLst>
              <a:ext uri="{FF2B5EF4-FFF2-40B4-BE49-F238E27FC236}">
                <a16:creationId xmlns:a16="http://schemas.microsoft.com/office/drawing/2014/main" id="{8598D561-3ADA-4742-BB56-32951C281EAE}"/>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picture containing sushi, food&#10;&#10;Description automatically generated">
            <a:extLst>
              <a:ext uri="{FF2B5EF4-FFF2-40B4-BE49-F238E27FC236}">
                <a16:creationId xmlns:a16="http://schemas.microsoft.com/office/drawing/2014/main" id="{462E5505-EEE9-41E9-AF48-59E8E20B97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6509" y="2861896"/>
            <a:ext cx="1132420" cy="1132420"/>
          </a:xfrm>
          <a:prstGeom prst="rect">
            <a:avLst/>
          </a:prstGeom>
        </p:spPr>
      </p:pic>
      <p:pic>
        <p:nvPicPr>
          <p:cNvPr id="32" name="Picture 31" descr="A picture containing sushi, food&#10;&#10;Description automatically generated">
            <a:extLst>
              <a:ext uri="{FF2B5EF4-FFF2-40B4-BE49-F238E27FC236}">
                <a16:creationId xmlns:a16="http://schemas.microsoft.com/office/drawing/2014/main" id="{B577CD99-1E17-473A-9C19-8DB912C132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4920" y="2851077"/>
            <a:ext cx="1132420" cy="1132420"/>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216ADADC-2C2C-4701-A8BB-CF1642070C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0983" y="2971561"/>
            <a:ext cx="767829" cy="767829"/>
          </a:xfrm>
          <a:prstGeom prst="rect">
            <a:avLst/>
          </a:prstGeom>
        </p:spPr>
      </p:pic>
      <p:pic>
        <p:nvPicPr>
          <p:cNvPr id="45" name="Picture 44" descr="A picture containing shirt&#10;&#10;Description automatically generated">
            <a:extLst>
              <a:ext uri="{FF2B5EF4-FFF2-40B4-BE49-F238E27FC236}">
                <a16:creationId xmlns:a16="http://schemas.microsoft.com/office/drawing/2014/main" id="{EDFDDA9A-39B4-4F82-9F82-BFDF043C16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5918" y="2971560"/>
            <a:ext cx="767829" cy="767829"/>
          </a:xfrm>
          <a:prstGeom prst="rect">
            <a:avLst/>
          </a:prstGeom>
        </p:spPr>
      </p:pic>
    </p:spTree>
    <p:extLst>
      <p:ext uri="{BB962C8B-B14F-4D97-AF65-F5344CB8AC3E}">
        <p14:creationId xmlns:p14="http://schemas.microsoft.com/office/powerpoint/2010/main" val="29863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190782" y="2463242"/>
            <a:ext cx="5374640" cy="1706880"/>
          </a:xfrm>
          <a:prstGeom prst="wedgeRoundRectCallout">
            <a:avLst>
              <a:gd name="adj1" fmla="val -52083"/>
              <a:gd name="adj2" fmla="val 81855"/>
              <a:gd name="adj3" fmla="val 16667"/>
            </a:avLst>
          </a:prstGeom>
          <a:solidFill>
            <a:srgbClr val="0055A4"/>
          </a:solidFill>
          <a:ln>
            <a:solidFill>
              <a:schemeClr val="accent5">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3"/>
          <p:cNvSpPr>
            <a:spLocks noGrp="1"/>
          </p:cNvSpPr>
          <p:nvPr>
            <p:ph type="title"/>
          </p:nvPr>
        </p:nvSpPr>
        <p:spPr/>
        <p:txBody>
          <a:bodyPr>
            <a:normAutofit/>
          </a:bodyPr>
          <a:lstStyle/>
          <a:p>
            <a:r>
              <a:rPr lang="en-GB" sz="3600" b="1" dirty="0">
                <a:solidFill>
                  <a:schemeClr val="bg1"/>
                </a:solidFill>
              </a:rPr>
              <a:t>Who am I?</a:t>
            </a:r>
          </a:p>
        </p:txBody>
      </p:sp>
      <p:sp>
        <p:nvSpPr>
          <p:cNvPr id="11" name="Rectangle 10"/>
          <p:cNvSpPr/>
          <p:nvPr/>
        </p:nvSpPr>
        <p:spPr>
          <a:xfrm>
            <a:off x="772160" y="1261070"/>
            <a:ext cx="3246403"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Partner A</a:t>
            </a:r>
          </a:p>
        </p:txBody>
      </p:sp>
      <p:sp>
        <p:nvSpPr>
          <p:cNvPr id="12" name="Title 3"/>
          <p:cNvSpPr txBox="1">
            <a:spLocks/>
          </p:cNvSpPr>
          <p:nvPr/>
        </p:nvSpPr>
        <p:spPr>
          <a:xfrm>
            <a:off x="300038" y="288147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prstClr val="white"/>
                </a:solidFill>
              </a:rPr>
              <a:t>Je </a:t>
            </a:r>
            <a:r>
              <a:rPr lang="en-GB" sz="4000" b="1" dirty="0" err="1">
                <a:solidFill>
                  <a:prstClr val="white"/>
                </a:solidFill>
              </a:rPr>
              <a:t>suis</a:t>
            </a:r>
            <a:r>
              <a:rPr lang="en-GB" sz="4000" b="1" dirty="0">
                <a:solidFill>
                  <a:prstClr val="white"/>
                </a:solidFill>
              </a:rPr>
              <a:t> (+ adjective)</a:t>
            </a:r>
          </a:p>
        </p:txBody>
      </p:sp>
      <p:sp>
        <p:nvSpPr>
          <p:cNvPr id="15" name="Rectangle 14"/>
          <p:cNvSpPr/>
          <p:nvPr/>
        </p:nvSpPr>
        <p:spPr>
          <a:xfrm>
            <a:off x="7093927" y="1246502"/>
            <a:ext cx="3135795"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Partner B</a:t>
            </a:r>
          </a:p>
        </p:txBody>
      </p:sp>
      <p:sp>
        <p:nvSpPr>
          <p:cNvPr id="16" name="Rounded Rectangular Callout 15"/>
          <p:cNvSpPr/>
          <p:nvPr/>
        </p:nvSpPr>
        <p:spPr>
          <a:xfrm>
            <a:off x="6717576" y="2463242"/>
            <a:ext cx="4757138" cy="1706880"/>
          </a:xfrm>
          <a:prstGeom prst="wedgeRoundRectCallout">
            <a:avLst>
              <a:gd name="adj1" fmla="val 43569"/>
              <a:gd name="adj2" fmla="val 81855"/>
              <a:gd name="adj3" fmla="val 16667"/>
            </a:avLst>
          </a:prstGeom>
          <a:solidFill>
            <a:srgbClr val="0055A4"/>
          </a:solidFill>
          <a:ln>
            <a:solidFill>
              <a:schemeClr val="accent5">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itle 3"/>
          <p:cNvSpPr txBox="1">
            <a:spLocks/>
          </p:cNvSpPr>
          <p:nvPr/>
        </p:nvSpPr>
        <p:spPr>
          <a:xfrm>
            <a:off x="6926616" y="288147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prstClr val="white"/>
                </a:solidFill>
              </a:rPr>
              <a:t>Tu es (+ name) ?</a:t>
            </a:r>
          </a:p>
        </p:txBody>
      </p:sp>
      <p:sp>
        <p:nvSpPr>
          <p:cNvPr id="18" name="Rounded Rectangular Callout 17"/>
          <p:cNvSpPr/>
          <p:nvPr/>
        </p:nvSpPr>
        <p:spPr>
          <a:xfrm>
            <a:off x="2395361" y="4448964"/>
            <a:ext cx="3535680" cy="1796355"/>
          </a:xfrm>
          <a:prstGeom prst="wedgeRoundRectCallout">
            <a:avLst>
              <a:gd name="adj1" fmla="val -75646"/>
              <a:gd name="adj2" fmla="val -29001"/>
              <a:gd name="adj3" fmla="val 16667"/>
            </a:avLst>
          </a:prstGeom>
          <a:solidFill>
            <a:srgbClr val="0055A4"/>
          </a:solidFill>
          <a:ln>
            <a:solidFill>
              <a:schemeClr val="accent5">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Title 3"/>
          <p:cNvSpPr txBox="1">
            <a:spLocks/>
          </p:cNvSpPr>
          <p:nvPr/>
        </p:nvSpPr>
        <p:spPr>
          <a:xfrm>
            <a:off x="2716812" y="4448964"/>
            <a:ext cx="2892778" cy="1796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prstClr val="white"/>
                </a:solidFill>
              </a:rPr>
              <a:t>Oui</a:t>
            </a:r>
            <a:r>
              <a:rPr lang="en-GB" sz="4000" b="1" dirty="0">
                <a:solidFill>
                  <a:prstClr val="white"/>
                </a:solidFill>
              </a:rPr>
              <a:t>  / Non </a:t>
            </a:r>
          </a:p>
          <a:p>
            <a:r>
              <a:rPr lang="en-GB" sz="4000" b="1" dirty="0">
                <a:solidFill>
                  <a:prstClr val="white"/>
                </a:solidFill>
              </a:rPr>
              <a:t>(Yes / No)</a:t>
            </a:r>
          </a:p>
        </p:txBody>
      </p:sp>
      <p:sp>
        <p:nvSpPr>
          <p:cNvPr id="14" name="Rounded Rectangle 46">
            <a:extLst>
              <a:ext uri="{FF2B5EF4-FFF2-40B4-BE49-F238E27FC236}">
                <a16:creationId xmlns:a16="http://schemas.microsoft.com/office/drawing/2014/main" id="{7ECBCDCA-2D64-4B62-A156-8A59E30E1D83}"/>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21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5" grpId="0"/>
      <p:bldP spid="16"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267" y="1152549"/>
            <a:ext cx="802424" cy="12567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931" y="1222144"/>
            <a:ext cx="788978" cy="113963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49565"/>
          <a:stretch/>
        </p:blipFill>
        <p:spPr>
          <a:xfrm>
            <a:off x="4249778" y="2899035"/>
            <a:ext cx="742572" cy="100453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8370"/>
          <a:stretch/>
        </p:blipFill>
        <p:spPr>
          <a:xfrm>
            <a:off x="1736039" y="2945151"/>
            <a:ext cx="788978" cy="104260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2932" y="4320332"/>
            <a:ext cx="854408" cy="86903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8796" y="4307988"/>
            <a:ext cx="828539" cy="9321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1651" y="5433822"/>
            <a:ext cx="980949" cy="91555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65" y="5303923"/>
            <a:ext cx="1005700" cy="1048045"/>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3631" y="1096055"/>
            <a:ext cx="878293" cy="123026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4817" y="1496444"/>
            <a:ext cx="609913" cy="119949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8501" y="3093229"/>
            <a:ext cx="1151355" cy="721051"/>
          </a:xfrm>
          <a:prstGeom prst="rect">
            <a:avLst/>
          </a:prstGeom>
        </p:spPr>
      </p:pic>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l="14258" t="14973" r="51474" b="12900"/>
          <a:stretch/>
        </p:blipFill>
        <p:spPr>
          <a:xfrm>
            <a:off x="11580910" y="3093229"/>
            <a:ext cx="487203" cy="683656"/>
          </a:xfrm>
          <a:prstGeom prst="rect">
            <a:avLst/>
          </a:prstGeom>
        </p:spPr>
      </p:pic>
      <p:pic>
        <p:nvPicPr>
          <p:cNvPr id="16" name="Picture 15"/>
          <p:cNvPicPr>
            <a:picLocks noChangeAspect="1"/>
          </p:cNvPicPr>
          <p:nvPr/>
        </p:nvPicPr>
        <p:blipFill rotWithShape="1">
          <a:blip r:embed="rId14"/>
          <a:srcRect l="49237" t="14899" r="17129" b="11582"/>
          <a:stretch/>
        </p:blipFill>
        <p:spPr>
          <a:xfrm>
            <a:off x="6710301" y="3028469"/>
            <a:ext cx="530755" cy="77438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24822" y="3013824"/>
            <a:ext cx="1151355" cy="721051"/>
          </a:xfrm>
          <a:prstGeom prst="rect">
            <a:avLst/>
          </a:prstGeom>
        </p:spPr>
      </p:pic>
      <p:pic>
        <p:nvPicPr>
          <p:cNvPr id="18" name="Picture 17"/>
          <p:cNvPicPr>
            <a:picLocks noChangeAspect="1"/>
          </p:cNvPicPr>
          <p:nvPr/>
        </p:nvPicPr>
        <p:blipFill rotWithShape="1">
          <a:blip r:embed="rId14"/>
          <a:srcRect l="49237" t="14899" r="17129" b="11582"/>
          <a:stretch/>
        </p:blipFill>
        <p:spPr>
          <a:xfrm>
            <a:off x="6650773" y="4152440"/>
            <a:ext cx="623639" cy="909899"/>
          </a:xfrm>
          <a:prstGeom prst="rect">
            <a:avLst/>
          </a:prstGeom>
        </p:spPr>
      </p:pic>
      <p:sp>
        <p:nvSpPr>
          <p:cNvPr id="19" name="Flowchart: Process 18"/>
          <p:cNvSpPr/>
          <p:nvPr/>
        </p:nvSpPr>
        <p:spPr>
          <a:xfrm>
            <a:off x="7317601" y="4205644"/>
            <a:ext cx="1258448" cy="76711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p:cNvSpPr/>
          <p:nvPr/>
        </p:nvSpPr>
        <p:spPr>
          <a:xfrm>
            <a:off x="7900500" y="4228419"/>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7320274" y="4521318"/>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l="14258" t="14973" r="51474" b="12900"/>
          <a:stretch/>
        </p:blipFill>
        <p:spPr>
          <a:xfrm>
            <a:off x="11662741" y="4259402"/>
            <a:ext cx="487203" cy="683656"/>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27356" y="5256415"/>
            <a:ext cx="1015052" cy="1087816"/>
          </a:xfrm>
          <a:prstGeom prst="rect">
            <a:avLst/>
          </a:prstGeom>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53766" y="5376711"/>
            <a:ext cx="1016625" cy="996293"/>
          </a:xfrm>
          <a:prstGeom prst="rect">
            <a:avLst/>
          </a:prstGeom>
        </p:spPr>
      </p:pic>
      <p:sp>
        <p:nvSpPr>
          <p:cNvPr id="29" name="Rectangle 28"/>
          <p:cNvSpPr/>
          <p:nvPr/>
        </p:nvSpPr>
        <p:spPr>
          <a:xfrm>
            <a:off x="3387432" y="4351191"/>
            <a:ext cx="83227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a:t>
            </a:r>
          </a:p>
        </p:txBody>
      </p:sp>
      <p:sp>
        <p:nvSpPr>
          <p:cNvPr id="32" name="Rectangle 31"/>
          <p:cNvSpPr/>
          <p:nvPr/>
        </p:nvSpPr>
        <p:spPr>
          <a:xfrm>
            <a:off x="3219718" y="5512973"/>
            <a:ext cx="118494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33" name="Rectangle 32"/>
          <p:cNvSpPr/>
          <p:nvPr/>
        </p:nvSpPr>
        <p:spPr>
          <a:xfrm>
            <a:off x="464968" y="5539918"/>
            <a:ext cx="97654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Paul</a:t>
            </a:r>
          </a:p>
        </p:txBody>
      </p:sp>
      <p:sp>
        <p:nvSpPr>
          <p:cNvPr id="34" name="Rectangle 33"/>
          <p:cNvSpPr/>
          <p:nvPr/>
        </p:nvSpPr>
        <p:spPr>
          <a:xfrm>
            <a:off x="551477" y="1872043"/>
            <a:ext cx="1154483"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Marc</a:t>
            </a:r>
          </a:p>
        </p:txBody>
      </p:sp>
      <p:sp>
        <p:nvSpPr>
          <p:cNvPr id="35" name="Rectangle 34"/>
          <p:cNvSpPr/>
          <p:nvPr/>
        </p:nvSpPr>
        <p:spPr>
          <a:xfrm>
            <a:off x="2790431" y="1934550"/>
            <a:ext cx="151035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Hélène</a:t>
            </a:r>
          </a:p>
        </p:txBody>
      </p:sp>
      <p:sp>
        <p:nvSpPr>
          <p:cNvPr id="36" name="Rectangle 35"/>
          <p:cNvSpPr/>
          <p:nvPr/>
        </p:nvSpPr>
        <p:spPr>
          <a:xfrm>
            <a:off x="367488" y="3007293"/>
            <a:ext cx="117211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Lucie</a:t>
            </a:r>
          </a:p>
        </p:txBody>
      </p:sp>
      <p:sp>
        <p:nvSpPr>
          <p:cNvPr id="37" name="Rectangle 36"/>
          <p:cNvSpPr/>
          <p:nvPr/>
        </p:nvSpPr>
        <p:spPr>
          <a:xfrm>
            <a:off x="2953008" y="2995137"/>
            <a:ext cx="123303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Pierre</a:t>
            </a:r>
          </a:p>
        </p:txBody>
      </p:sp>
      <p:sp>
        <p:nvSpPr>
          <p:cNvPr id="38" name="Rectangle 37"/>
          <p:cNvSpPr/>
          <p:nvPr/>
        </p:nvSpPr>
        <p:spPr>
          <a:xfrm>
            <a:off x="5962048" y="1885471"/>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39" name="Rectangle 38"/>
          <p:cNvSpPr/>
          <p:nvPr/>
        </p:nvSpPr>
        <p:spPr>
          <a:xfrm>
            <a:off x="8605511" y="1865151"/>
            <a:ext cx="166263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Philippe</a:t>
            </a:r>
          </a:p>
        </p:txBody>
      </p:sp>
      <p:sp>
        <p:nvSpPr>
          <p:cNvPr id="40" name="Rectangle 39"/>
          <p:cNvSpPr/>
          <p:nvPr/>
        </p:nvSpPr>
        <p:spPr>
          <a:xfrm>
            <a:off x="5794094" y="5452937"/>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Manon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Rectangle 40"/>
          <p:cNvSpPr/>
          <p:nvPr/>
        </p:nvSpPr>
        <p:spPr>
          <a:xfrm>
            <a:off x="5267512" y="4324231"/>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Oscar</a:t>
            </a:r>
          </a:p>
        </p:txBody>
      </p:sp>
      <p:sp>
        <p:nvSpPr>
          <p:cNvPr id="42" name="Rectangle 41"/>
          <p:cNvSpPr/>
          <p:nvPr/>
        </p:nvSpPr>
        <p:spPr>
          <a:xfrm>
            <a:off x="5475591" y="3013824"/>
            <a:ext cx="121539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Isaac</a:t>
            </a:r>
          </a:p>
        </p:txBody>
      </p:sp>
      <p:sp>
        <p:nvSpPr>
          <p:cNvPr id="43" name="Rectangle 42"/>
          <p:cNvSpPr/>
          <p:nvPr/>
        </p:nvSpPr>
        <p:spPr>
          <a:xfrm>
            <a:off x="9577870" y="5462142"/>
            <a:ext cx="101662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Félix</a:t>
            </a:r>
          </a:p>
        </p:txBody>
      </p:sp>
      <p:sp>
        <p:nvSpPr>
          <p:cNvPr id="44" name="Rectangle 43"/>
          <p:cNvSpPr/>
          <p:nvPr/>
        </p:nvSpPr>
        <p:spPr>
          <a:xfrm>
            <a:off x="9388915" y="4324231"/>
            <a:ext cx="82426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Ella</a:t>
            </a:r>
          </a:p>
        </p:txBody>
      </p:sp>
      <p:sp>
        <p:nvSpPr>
          <p:cNvPr id="45" name="Rectangle 44"/>
          <p:cNvSpPr/>
          <p:nvPr/>
        </p:nvSpPr>
        <p:spPr>
          <a:xfrm>
            <a:off x="8897304" y="2992020"/>
            <a:ext cx="1440456"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Emilie</a:t>
            </a:r>
          </a:p>
        </p:txBody>
      </p:sp>
      <p:sp>
        <p:nvSpPr>
          <p:cNvPr id="48" name="Rectangle 47"/>
          <p:cNvSpPr/>
          <p:nvPr/>
        </p:nvSpPr>
        <p:spPr>
          <a:xfrm>
            <a:off x="354701" y="4307989"/>
            <a:ext cx="1301959"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Chloé</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9" name="Rectangle 48"/>
          <p:cNvSpPr/>
          <p:nvPr/>
        </p:nvSpPr>
        <p:spPr>
          <a:xfrm>
            <a:off x="3219718" y="5492653"/>
            <a:ext cx="118494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52" name="Flowchart: Process 51"/>
          <p:cNvSpPr/>
          <p:nvPr/>
        </p:nvSpPr>
        <p:spPr>
          <a:xfrm>
            <a:off x="10258501" y="4205644"/>
            <a:ext cx="1258448" cy="76711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p:cNvSpPr/>
          <p:nvPr/>
        </p:nvSpPr>
        <p:spPr>
          <a:xfrm>
            <a:off x="10872483" y="4223313"/>
            <a:ext cx="81831"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Rectangle 53"/>
          <p:cNvSpPr/>
          <p:nvPr/>
        </p:nvSpPr>
        <p:spPr>
          <a:xfrm>
            <a:off x="10261174" y="4521318"/>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TextBox 54"/>
          <p:cNvSpPr txBox="1"/>
          <p:nvPr/>
        </p:nvSpPr>
        <p:spPr>
          <a:xfrm>
            <a:off x="3057599" y="2396449"/>
            <a:ext cx="108456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56" name="TextBox 55"/>
          <p:cNvSpPr txBox="1"/>
          <p:nvPr/>
        </p:nvSpPr>
        <p:spPr>
          <a:xfrm>
            <a:off x="888561" y="2400354"/>
            <a:ext cx="108456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57" name="TextBox 56"/>
          <p:cNvSpPr txBox="1"/>
          <p:nvPr/>
        </p:nvSpPr>
        <p:spPr>
          <a:xfrm>
            <a:off x="410747" y="3454163"/>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(naughty)</a:t>
            </a:r>
          </a:p>
        </p:txBody>
      </p:sp>
      <p:sp>
        <p:nvSpPr>
          <p:cNvPr id="58" name="TextBox 57"/>
          <p:cNvSpPr txBox="1"/>
          <p:nvPr/>
        </p:nvSpPr>
        <p:spPr>
          <a:xfrm>
            <a:off x="2953008" y="3484316"/>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(naughty)</a:t>
            </a:r>
          </a:p>
        </p:txBody>
      </p:sp>
      <p:sp>
        <p:nvSpPr>
          <p:cNvPr id="59" name="TextBox 58"/>
          <p:cNvSpPr txBox="1"/>
          <p:nvPr/>
        </p:nvSpPr>
        <p:spPr>
          <a:xfrm>
            <a:off x="364433" y="4819871"/>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(pleased)</a:t>
            </a:r>
          </a:p>
        </p:txBody>
      </p:sp>
      <p:sp>
        <p:nvSpPr>
          <p:cNvPr id="60" name="TextBox 59"/>
          <p:cNvSpPr txBox="1"/>
          <p:nvPr/>
        </p:nvSpPr>
        <p:spPr>
          <a:xfrm>
            <a:off x="3075667" y="4809042"/>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(pleased)</a:t>
            </a:r>
          </a:p>
        </p:txBody>
      </p:sp>
      <p:sp>
        <p:nvSpPr>
          <p:cNvPr id="61" name="TextBox 60"/>
          <p:cNvSpPr txBox="1"/>
          <p:nvPr/>
        </p:nvSpPr>
        <p:spPr>
          <a:xfrm>
            <a:off x="482978" y="6007230"/>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(funny)</a:t>
            </a:r>
          </a:p>
        </p:txBody>
      </p:sp>
      <p:sp>
        <p:nvSpPr>
          <p:cNvPr id="62" name="TextBox 61"/>
          <p:cNvSpPr txBox="1"/>
          <p:nvPr/>
        </p:nvSpPr>
        <p:spPr>
          <a:xfrm>
            <a:off x="3382836" y="5944121"/>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(funny)</a:t>
            </a:r>
          </a:p>
        </p:txBody>
      </p:sp>
      <p:sp>
        <p:nvSpPr>
          <p:cNvPr id="63" name="TextBox 62"/>
          <p:cNvSpPr txBox="1"/>
          <p:nvPr/>
        </p:nvSpPr>
        <p:spPr>
          <a:xfrm>
            <a:off x="5849612" y="2359206"/>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(intelligent)</a:t>
            </a:r>
          </a:p>
        </p:txBody>
      </p:sp>
      <p:sp>
        <p:nvSpPr>
          <p:cNvPr id="64" name="TextBox 63"/>
          <p:cNvSpPr txBox="1"/>
          <p:nvPr/>
        </p:nvSpPr>
        <p:spPr>
          <a:xfrm>
            <a:off x="8861945" y="2375210"/>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(intelligent)</a:t>
            </a:r>
          </a:p>
        </p:txBody>
      </p:sp>
      <p:sp>
        <p:nvSpPr>
          <p:cNvPr id="65" name="TextBox 64"/>
          <p:cNvSpPr txBox="1"/>
          <p:nvPr/>
        </p:nvSpPr>
        <p:spPr>
          <a:xfrm>
            <a:off x="5666746" y="3454163"/>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(French)</a:t>
            </a:r>
          </a:p>
        </p:txBody>
      </p:sp>
      <p:sp>
        <p:nvSpPr>
          <p:cNvPr id="66" name="TextBox 65"/>
          <p:cNvSpPr txBox="1"/>
          <p:nvPr/>
        </p:nvSpPr>
        <p:spPr>
          <a:xfrm>
            <a:off x="8957977" y="3546018"/>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(French)</a:t>
            </a:r>
          </a:p>
        </p:txBody>
      </p:sp>
      <p:sp>
        <p:nvSpPr>
          <p:cNvPr id="67" name="TextBox 66"/>
          <p:cNvSpPr txBox="1"/>
          <p:nvPr/>
        </p:nvSpPr>
        <p:spPr>
          <a:xfrm>
            <a:off x="5630239" y="4757094"/>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(English)</a:t>
            </a:r>
          </a:p>
        </p:txBody>
      </p:sp>
      <p:sp>
        <p:nvSpPr>
          <p:cNvPr id="68" name="TextBox 67"/>
          <p:cNvSpPr txBox="1"/>
          <p:nvPr/>
        </p:nvSpPr>
        <p:spPr>
          <a:xfrm>
            <a:off x="9140462" y="4757094"/>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(English)</a:t>
            </a:r>
          </a:p>
        </p:txBody>
      </p:sp>
      <p:sp>
        <p:nvSpPr>
          <p:cNvPr id="70" name="TextBox 69"/>
          <p:cNvSpPr txBox="1"/>
          <p:nvPr/>
        </p:nvSpPr>
        <p:spPr>
          <a:xfrm>
            <a:off x="6747026" y="6008938"/>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71" name="TextBox 70"/>
          <p:cNvSpPr txBox="1"/>
          <p:nvPr/>
        </p:nvSpPr>
        <p:spPr>
          <a:xfrm>
            <a:off x="9591401" y="5975270"/>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72" name="Rounded Rectangle 46">
            <a:extLst>
              <a:ext uri="{FF2B5EF4-FFF2-40B4-BE49-F238E27FC236}">
                <a16:creationId xmlns:a16="http://schemas.microsoft.com/office/drawing/2014/main" id="{D60A149F-EE6A-4AED-9631-ECAF96787B5B}"/>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Title 3">
            <a:extLst>
              <a:ext uri="{FF2B5EF4-FFF2-40B4-BE49-F238E27FC236}">
                <a16:creationId xmlns:a16="http://schemas.microsoft.com/office/drawing/2014/main" id="{8AABFCCA-C9F4-4C61-8EB0-052F1A154A1C}"/>
              </a:ext>
            </a:extLst>
          </p:cNvPr>
          <p:cNvSpPr>
            <a:spLocks noGrp="1"/>
          </p:cNvSpPr>
          <p:nvPr>
            <p:ph type="title"/>
          </p:nvPr>
        </p:nvSpPr>
        <p:spPr/>
        <p:txBody>
          <a:bodyPr>
            <a:normAutofit/>
          </a:bodyPr>
          <a:lstStyle/>
          <a:p>
            <a:r>
              <a:rPr lang="en-GB" sz="3600" b="1" dirty="0">
                <a:solidFill>
                  <a:schemeClr val="bg1"/>
                </a:solidFill>
              </a:rPr>
              <a:t>Who am I?</a:t>
            </a:r>
          </a:p>
        </p:txBody>
      </p:sp>
    </p:spTree>
    <p:extLst>
      <p:ext uri="{BB962C8B-B14F-4D97-AF65-F5344CB8AC3E}">
        <p14:creationId xmlns:p14="http://schemas.microsoft.com/office/powerpoint/2010/main" val="4141736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62CA3203-2CB1-4C8D-84CB-BC4AEC259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2737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2211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408033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i mid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i 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i ici.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i i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4870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0F8868C-FF2D-4B46-A877-DB480340001D}"/>
              </a:ext>
            </a:extLst>
          </p:cNvPr>
          <p:cNvSpPr txBox="1"/>
          <p:nvPr/>
        </p:nvSpPr>
        <p:spPr>
          <a:xfrm>
            <a:off x="6096000" y="2730339"/>
            <a:ext cx="5372304" cy="615553"/>
          </a:xfrm>
          <a:prstGeom prst="rect">
            <a:avLst/>
          </a:prstGeom>
          <a:noFill/>
        </p:spPr>
        <p:txBody>
          <a:bodyPr wrap="square" rtlCol="0">
            <a:spAutoFit/>
          </a:bodyPr>
          <a:lstStyle/>
          <a:p>
            <a:pPr algn="l"/>
            <a:r>
              <a:rPr lang="en-GB" sz="3400" dirty="0">
                <a:solidFill>
                  <a:srgbClr val="0055A4"/>
                </a:solidFill>
              </a:rPr>
              <a:t>a) 	   	b)		c)</a:t>
            </a:r>
          </a:p>
        </p:txBody>
      </p:sp>
      <p:pic>
        <p:nvPicPr>
          <p:cNvPr id="1038" name="Picture 14" descr="Progress Indicator 70% Clip Art">
            <a:extLst>
              <a:ext uri="{FF2B5EF4-FFF2-40B4-BE49-F238E27FC236}">
                <a16:creationId xmlns:a16="http://schemas.microsoft.com/office/drawing/2014/main" id="{19F1BE55-8B52-4DCD-A8E0-F2E09ED03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6830" y="2588415"/>
            <a:ext cx="1093613" cy="80562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028" name="Picture 4" descr="Face Angel Clip Art">
            <a:extLst>
              <a:ext uri="{FF2B5EF4-FFF2-40B4-BE49-F238E27FC236}">
                <a16:creationId xmlns:a16="http://schemas.microsoft.com/office/drawing/2014/main" id="{3CE7BD28-A609-4A03-9538-F5DEDC850B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0600" y="1474043"/>
            <a:ext cx="714071" cy="8180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Clip Art">
            <a:extLst>
              <a:ext uri="{FF2B5EF4-FFF2-40B4-BE49-F238E27FC236}">
                <a16:creationId xmlns:a16="http://schemas.microsoft.com/office/drawing/2014/main" id="{30E6191D-1B80-440A-B375-AB5A0756D9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874" y="2272857"/>
            <a:ext cx="1211970" cy="12160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ree Street City, 2 Lane Middle Clip Art">
            <a:extLst>
              <a:ext uri="{FF2B5EF4-FFF2-40B4-BE49-F238E27FC236}">
                <a16:creationId xmlns:a16="http://schemas.microsoft.com/office/drawing/2014/main" id="{F9CB3181-1AF3-4742-A226-22B71AEAD9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0536" y="4658642"/>
            <a:ext cx="1137576" cy="9633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7" name="slide 8 a.wav"/>
            </a:hlinkClick>
            <a:extLst>
              <a:ext uri="{FF2B5EF4-FFF2-40B4-BE49-F238E27FC236}">
                <a16:creationId xmlns:a16="http://schemas.microsoft.com/office/drawing/2014/main" id="{3E986A7D-9DB4-425E-8801-E8031BE4F343}"/>
              </a:ext>
            </a:extLst>
          </p:cNvPr>
          <p:cNvSpPr/>
          <p:nvPr/>
        </p:nvSpPr>
        <p:spPr>
          <a:xfrm>
            <a:off x="97496" y="1590780"/>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27" name="Rectangle 26">
            <a:hlinkClick r:id="" action="ppaction://noaction">
              <a:snd r:embed="rId8" name="slide 8 b-3.wav"/>
            </a:hlinkClick>
            <a:extLst>
              <a:ext uri="{FF2B5EF4-FFF2-40B4-BE49-F238E27FC236}">
                <a16:creationId xmlns:a16="http://schemas.microsoft.com/office/drawing/2014/main" id="{C6A5AE51-DC84-45C3-90D1-7DBECA2CD7E3}"/>
              </a:ext>
            </a:extLst>
          </p:cNvPr>
          <p:cNvSpPr/>
          <p:nvPr/>
        </p:nvSpPr>
        <p:spPr>
          <a:xfrm>
            <a:off x="97496" y="4089767"/>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32" name="Rectangle 31">
            <a:hlinkClick r:id="" action="ppaction://noaction">
              <a:snd r:embed="rId9" name="slide 8 d.wav"/>
            </a:hlinkClick>
            <a:extLst>
              <a:ext uri="{FF2B5EF4-FFF2-40B4-BE49-F238E27FC236}">
                <a16:creationId xmlns:a16="http://schemas.microsoft.com/office/drawing/2014/main" id="{C6B45569-326C-406F-8AF0-073BB8C84892}"/>
              </a:ext>
            </a:extLst>
          </p:cNvPr>
          <p:cNvSpPr/>
          <p:nvPr/>
        </p:nvSpPr>
        <p:spPr>
          <a:xfrm>
            <a:off x="5512997" y="4986921"/>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11" name="TextBox 10">
            <a:extLst>
              <a:ext uri="{FF2B5EF4-FFF2-40B4-BE49-F238E27FC236}">
                <a16:creationId xmlns:a16="http://schemas.microsoft.com/office/drawing/2014/main" id="{8AA4A010-E9AF-4B84-8973-88ACC397B67A}"/>
              </a:ext>
            </a:extLst>
          </p:cNvPr>
          <p:cNvSpPr txBox="1"/>
          <p:nvPr/>
        </p:nvSpPr>
        <p:spPr>
          <a:xfrm>
            <a:off x="897925" y="2265189"/>
            <a:ext cx="2068195" cy="615553"/>
          </a:xfrm>
          <a:prstGeom prst="rect">
            <a:avLst/>
          </a:prstGeom>
          <a:noFill/>
        </p:spPr>
        <p:txBody>
          <a:bodyPr wrap="none" rtlCol="0">
            <a:spAutoFit/>
          </a:bodyPr>
          <a:lstStyle/>
          <a:p>
            <a:pPr algn="l"/>
            <a:r>
              <a:rPr lang="fr-FR" sz="3400" b="1" dirty="0">
                <a:solidFill>
                  <a:schemeClr val="accent5">
                    <a:lumMod val="50000"/>
                  </a:schemeClr>
                </a:solidFill>
              </a:rPr>
              <a:t>i</a:t>
            </a:r>
            <a:r>
              <a:rPr lang="fr-FR" sz="3400" dirty="0">
                <a:solidFill>
                  <a:schemeClr val="accent5">
                    <a:lumMod val="50000"/>
                  </a:schemeClr>
                </a:solidFill>
              </a:rPr>
              <a:t>nnocent</a:t>
            </a:r>
          </a:p>
        </p:txBody>
      </p:sp>
      <p:sp>
        <p:nvSpPr>
          <p:cNvPr id="43" name="TextBox 42">
            <a:extLst>
              <a:ext uri="{FF2B5EF4-FFF2-40B4-BE49-F238E27FC236}">
                <a16:creationId xmlns:a16="http://schemas.microsoft.com/office/drawing/2014/main" id="{D27E5F24-2749-45FE-9EFF-0636F86E8C5E}"/>
              </a:ext>
            </a:extLst>
          </p:cNvPr>
          <p:cNvSpPr txBox="1"/>
          <p:nvPr/>
        </p:nvSpPr>
        <p:spPr>
          <a:xfrm>
            <a:off x="3165349" y="4900844"/>
            <a:ext cx="1127232" cy="615553"/>
          </a:xfrm>
          <a:prstGeom prst="rect">
            <a:avLst/>
          </a:prstGeom>
          <a:noFill/>
        </p:spPr>
        <p:txBody>
          <a:bodyPr wrap="none" rtlCol="0">
            <a:spAutoFit/>
          </a:bodyPr>
          <a:lstStyle/>
          <a:p>
            <a:pPr algn="l"/>
            <a:r>
              <a:rPr lang="fr-FR" sz="3400" dirty="0">
                <a:solidFill>
                  <a:schemeClr val="accent5">
                    <a:lumMod val="50000"/>
                  </a:schemeClr>
                </a:solidFill>
              </a:rPr>
              <a:t>mar</a:t>
            </a:r>
            <a:r>
              <a:rPr lang="fr-FR" sz="3400" b="1" dirty="0">
                <a:solidFill>
                  <a:schemeClr val="accent5">
                    <a:lumMod val="50000"/>
                  </a:schemeClr>
                </a:solidFill>
              </a:rPr>
              <a:t>i</a:t>
            </a:r>
            <a:endParaRPr lang="fr-FR" sz="3400" dirty="0">
              <a:solidFill>
                <a:schemeClr val="accent5">
                  <a:lumMod val="50000"/>
                </a:schemeClr>
              </a:solidFill>
            </a:endParaRPr>
          </a:p>
        </p:txBody>
      </p:sp>
      <p:sp>
        <p:nvSpPr>
          <p:cNvPr id="44" name="TextBox 43">
            <a:extLst>
              <a:ext uri="{FF2B5EF4-FFF2-40B4-BE49-F238E27FC236}">
                <a16:creationId xmlns:a16="http://schemas.microsoft.com/office/drawing/2014/main" id="{5F8FDCA6-4615-451F-8E37-EF92335C9FEC}"/>
              </a:ext>
            </a:extLst>
          </p:cNvPr>
          <p:cNvSpPr txBox="1"/>
          <p:nvPr/>
        </p:nvSpPr>
        <p:spPr>
          <a:xfrm>
            <a:off x="9740675" y="5574761"/>
            <a:ext cx="2677297" cy="615553"/>
          </a:xfrm>
          <a:prstGeom prst="rect">
            <a:avLst/>
          </a:prstGeom>
          <a:noFill/>
        </p:spPr>
        <p:txBody>
          <a:bodyPr wrap="square" rtlCol="0">
            <a:spAutoFit/>
          </a:bodyPr>
          <a:lstStyle/>
          <a:p>
            <a:pPr algn="l"/>
            <a:r>
              <a:rPr lang="fr-FR" sz="3400" dirty="0">
                <a:solidFill>
                  <a:schemeClr val="accent5">
                    <a:lumMod val="50000"/>
                  </a:schemeClr>
                </a:solidFill>
              </a:rPr>
              <a:t>v</a:t>
            </a:r>
            <a:r>
              <a:rPr lang="fr-FR" sz="3400" b="1" dirty="0">
                <a:solidFill>
                  <a:schemeClr val="accent5">
                    <a:lumMod val="50000"/>
                  </a:schemeClr>
                </a:solidFill>
              </a:rPr>
              <a:t>i</a:t>
            </a:r>
            <a:r>
              <a:rPr lang="fr-FR" sz="3400" dirty="0">
                <a:solidFill>
                  <a:schemeClr val="accent5">
                    <a:lumMod val="50000"/>
                  </a:schemeClr>
                </a:solidFill>
              </a:rPr>
              <a:t>lle (</a:t>
            </a:r>
            <a:r>
              <a:rPr lang="fr-FR" sz="3400" dirty="0" err="1">
                <a:solidFill>
                  <a:schemeClr val="accent5">
                    <a:lumMod val="50000"/>
                  </a:schemeClr>
                </a:solidFill>
              </a:rPr>
              <a:t>town</a:t>
            </a:r>
            <a:r>
              <a:rPr lang="fr-FR" sz="3400" dirty="0">
                <a:solidFill>
                  <a:schemeClr val="accent5">
                    <a:lumMod val="50000"/>
                  </a:schemeClr>
                </a:solidFill>
              </a:rPr>
              <a:t>)</a:t>
            </a:r>
          </a:p>
        </p:txBody>
      </p:sp>
      <p:sp>
        <p:nvSpPr>
          <p:cNvPr id="2" name="TextBox 1">
            <a:extLst>
              <a:ext uri="{FF2B5EF4-FFF2-40B4-BE49-F238E27FC236}">
                <a16:creationId xmlns:a16="http://schemas.microsoft.com/office/drawing/2014/main" id="{47E7B60B-241C-4E6D-A18B-A99B4857FF5B}"/>
              </a:ext>
            </a:extLst>
          </p:cNvPr>
          <p:cNvSpPr txBox="1"/>
          <p:nvPr/>
        </p:nvSpPr>
        <p:spPr>
          <a:xfrm>
            <a:off x="723696" y="1581927"/>
            <a:ext cx="5372304" cy="615553"/>
          </a:xfrm>
          <a:prstGeom prst="rect">
            <a:avLst/>
          </a:prstGeom>
          <a:noFill/>
        </p:spPr>
        <p:txBody>
          <a:bodyPr wrap="square" rtlCol="0">
            <a:spAutoFit/>
          </a:bodyPr>
          <a:lstStyle/>
          <a:p>
            <a:pPr algn="l"/>
            <a:r>
              <a:rPr lang="en-GB" sz="3400" dirty="0">
                <a:solidFill>
                  <a:srgbClr val="0055A4"/>
                </a:solidFill>
              </a:rPr>
              <a:t>a) 	   	b)		c)</a:t>
            </a:r>
          </a:p>
        </p:txBody>
      </p:sp>
      <p:pic>
        <p:nvPicPr>
          <p:cNvPr id="18" name="Picture 6" descr="Red Devil Clip Art">
            <a:extLst>
              <a:ext uri="{FF2B5EF4-FFF2-40B4-BE49-F238E27FC236}">
                <a16:creationId xmlns:a16="http://schemas.microsoft.com/office/drawing/2014/main" id="{873F3897-4944-4541-AB99-4131E7F5E8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7903" y="1502068"/>
            <a:ext cx="942125" cy="7631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roubadour Clip Art">
            <a:extLst>
              <a:ext uri="{FF2B5EF4-FFF2-40B4-BE49-F238E27FC236}">
                <a16:creationId xmlns:a16="http://schemas.microsoft.com/office/drawing/2014/main" id="{CEF17C41-EC9C-4CDB-B78F-399DD298769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91236" y="1422685"/>
            <a:ext cx="714072" cy="915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C1DF78-56DB-42A1-9A05-F9E4E4A4144E}"/>
              </a:ext>
            </a:extLst>
          </p:cNvPr>
          <p:cNvSpPr txBox="1"/>
          <p:nvPr/>
        </p:nvSpPr>
        <p:spPr>
          <a:xfrm>
            <a:off x="6275808" y="4959208"/>
            <a:ext cx="5372304" cy="615553"/>
          </a:xfrm>
          <a:prstGeom prst="rect">
            <a:avLst/>
          </a:prstGeom>
          <a:noFill/>
        </p:spPr>
        <p:txBody>
          <a:bodyPr wrap="square" rtlCol="0">
            <a:spAutoFit/>
          </a:bodyPr>
          <a:lstStyle/>
          <a:p>
            <a:pPr algn="l"/>
            <a:r>
              <a:rPr lang="en-GB" sz="3400" dirty="0">
                <a:solidFill>
                  <a:srgbClr val="0055A4"/>
                </a:solidFill>
              </a:rPr>
              <a:t>a) 	   	b)		c)</a:t>
            </a:r>
          </a:p>
        </p:txBody>
      </p:sp>
      <p:sp>
        <p:nvSpPr>
          <p:cNvPr id="22" name="TextBox 21">
            <a:extLst>
              <a:ext uri="{FF2B5EF4-FFF2-40B4-BE49-F238E27FC236}">
                <a16:creationId xmlns:a16="http://schemas.microsoft.com/office/drawing/2014/main" id="{DA2C1659-6AAC-4FB0-A614-1C152C9E2EC4}"/>
              </a:ext>
            </a:extLst>
          </p:cNvPr>
          <p:cNvSpPr txBox="1"/>
          <p:nvPr/>
        </p:nvSpPr>
        <p:spPr>
          <a:xfrm>
            <a:off x="723696" y="4033575"/>
            <a:ext cx="5372304" cy="615553"/>
          </a:xfrm>
          <a:prstGeom prst="rect">
            <a:avLst/>
          </a:prstGeom>
          <a:noFill/>
        </p:spPr>
        <p:txBody>
          <a:bodyPr wrap="square" rtlCol="0">
            <a:spAutoFit/>
          </a:bodyPr>
          <a:lstStyle/>
          <a:p>
            <a:pPr algn="l"/>
            <a:r>
              <a:rPr lang="en-GB" sz="3400" dirty="0">
                <a:solidFill>
                  <a:srgbClr val="0055A4"/>
                </a:solidFill>
              </a:rPr>
              <a:t>a) 	   	b)		c)</a:t>
            </a:r>
          </a:p>
        </p:txBody>
      </p:sp>
      <p:pic>
        <p:nvPicPr>
          <p:cNvPr id="3" name="Picture 4" descr="Baby Boy Sitting Clip Art">
            <a:extLst>
              <a:ext uri="{FF2B5EF4-FFF2-40B4-BE49-F238E27FC236}">
                <a16:creationId xmlns:a16="http://schemas.microsoft.com/office/drawing/2014/main" id="{FB1E0316-FF5F-4BB8-9480-4A6C39E9E9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1129" y="3725798"/>
            <a:ext cx="866352" cy="1107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ide And Groom Clip Art">
            <a:extLst>
              <a:ext uri="{FF2B5EF4-FFF2-40B4-BE49-F238E27FC236}">
                <a16:creationId xmlns:a16="http://schemas.microsoft.com/office/drawing/2014/main" id="{3993694D-A5FB-4223-94EA-ACE60A01309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48493"/>
          <a:stretch/>
        </p:blipFill>
        <p:spPr bwMode="auto">
          <a:xfrm>
            <a:off x="3087752" y="3806109"/>
            <a:ext cx="1693348" cy="11070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1000A69-77E9-4455-99C2-A33452A703F2}"/>
              </a:ext>
            </a:extLst>
          </p:cNvPr>
          <p:cNvCxnSpPr>
            <a:cxnSpLocks/>
          </p:cNvCxnSpPr>
          <p:nvPr/>
        </p:nvCxnSpPr>
        <p:spPr>
          <a:xfrm>
            <a:off x="3007070" y="3671639"/>
            <a:ext cx="260315" cy="406012"/>
          </a:xfrm>
          <a:prstGeom prst="straightConnector1">
            <a:avLst/>
          </a:prstGeom>
          <a:ln w="76200">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Style Equals Clip Art">
            <a:extLst>
              <a:ext uri="{FF2B5EF4-FFF2-40B4-BE49-F238E27FC236}">
                <a16:creationId xmlns:a16="http://schemas.microsoft.com/office/drawing/2014/main" id="{BD58E41B-F68F-4BD9-8563-4A32DF4433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03762" y="5037969"/>
            <a:ext cx="714072" cy="4784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een Rounded Rectangle With Number 13 Clip Art">
            <a:extLst>
              <a:ext uri="{FF2B5EF4-FFF2-40B4-BE49-F238E27FC236}">
                <a16:creationId xmlns:a16="http://schemas.microsoft.com/office/drawing/2014/main" id="{46D43240-647E-4B8D-9091-CE56C140D5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82152" y="4949270"/>
            <a:ext cx="858132" cy="70788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hlinkClick r:id="" action="ppaction://noaction">
              <a:snd r:embed="rId16" name="slide 8 c.wav"/>
            </a:hlinkClick>
            <a:extLst>
              <a:ext uri="{FF2B5EF4-FFF2-40B4-BE49-F238E27FC236}">
                <a16:creationId xmlns:a16="http://schemas.microsoft.com/office/drawing/2014/main" id="{CD724592-0D12-4310-AD7B-3A78E1D40644}"/>
              </a:ext>
            </a:extLst>
          </p:cNvPr>
          <p:cNvSpPr/>
          <p:nvPr/>
        </p:nvSpPr>
        <p:spPr>
          <a:xfrm>
            <a:off x="5496851" y="2762560"/>
            <a:ext cx="533873" cy="56012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45" name="TextBox 44">
            <a:extLst>
              <a:ext uri="{FF2B5EF4-FFF2-40B4-BE49-F238E27FC236}">
                <a16:creationId xmlns:a16="http://schemas.microsoft.com/office/drawing/2014/main" id="{85C584B5-943C-4976-9E5C-C7F462063511}"/>
              </a:ext>
            </a:extLst>
          </p:cNvPr>
          <p:cNvSpPr txBox="1"/>
          <p:nvPr/>
        </p:nvSpPr>
        <p:spPr>
          <a:xfrm>
            <a:off x="6409029" y="3481697"/>
            <a:ext cx="1154483" cy="615553"/>
          </a:xfrm>
          <a:prstGeom prst="rect">
            <a:avLst/>
          </a:prstGeom>
          <a:noFill/>
        </p:spPr>
        <p:txBody>
          <a:bodyPr wrap="none" rtlCol="0">
            <a:spAutoFit/>
          </a:bodyPr>
          <a:lstStyle/>
          <a:p>
            <a:pPr algn="l"/>
            <a:r>
              <a:rPr lang="fr-FR" sz="3400" b="1" dirty="0">
                <a:solidFill>
                  <a:schemeClr val="accent5">
                    <a:lumMod val="50000"/>
                  </a:schemeClr>
                </a:solidFill>
              </a:rPr>
              <a:t>i</a:t>
            </a:r>
            <a:r>
              <a:rPr lang="fr-FR" sz="3400" dirty="0">
                <a:solidFill>
                  <a:schemeClr val="accent5">
                    <a:lumMod val="50000"/>
                  </a:schemeClr>
                </a:solidFill>
              </a:rPr>
              <a:t>dée</a:t>
            </a:r>
          </a:p>
        </p:txBody>
      </p:sp>
      <p:sp>
        <p:nvSpPr>
          <p:cNvPr id="5" name="Rectangle 4">
            <a:extLst>
              <a:ext uri="{FF2B5EF4-FFF2-40B4-BE49-F238E27FC236}">
                <a16:creationId xmlns:a16="http://schemas.microsoft.com/office/drawing/2014/main" id="{81531C4C-78EB-4FC1-AE32-BEEF0B870F62}"/>
              </a:ext>
            </a:extLst>
          </p:cNvPr>
          <p:cNvSpPr/>
          <p:nvPr/>
        </p:nvSpPr>
        <p:spPr>
          <a:xfrm>
            <a:off x="10510536" y="2762560"/>
            <a:ext cx="599199" cy="61555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46">
            <a:extLst>
              <a:ext uri="{FF2B5EF4-FFF2-40B4-BE49-F238E27FC236}">
                <a16:creationId xmlns:a16="http://schemas.microsoft.com/office/drawing/2014/main" id="{347E7BE9-9F8C-4EAE-9492-08BB4804553C}"/>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descr="Hospital, Bless You, Professional, Doctor, Diagnosis">
            <a:extLst>
              <a:ext uri="{FF2B5EF4-FFF2-40B4-BE49-F238E27FC236}">
                <a16:creationId xmlns:a16="http://schemas.microsoft.com/office/drawing/2014/main" id="{02C4A203-0C14-4027-99E6-FEF3CBD8220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03174" y="3837500"/>
            <a:ext cx="621126" cy="105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034"/>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P spid="43" grpId="0"/>
      <p:bldP spid="44" grpId="0"/>
      <p:bldP spid="2" grpId="0"/>
      <p:bldP spid="20" grpId="0"/>
      <p:bldP spid="22" grpId="0"/>
      <p:bldP spid="45" grpId="0"/>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Odd one out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 name="Table 2">
            <a:extLst>
              <a:ext uri="{FF2B5EF4-FFF2-40B4-BE49-F238E27FC236}">
                <a16:creationId xmlns:a16="http://schemas.microsoft.com/office/drawing/2014/main" id="{7E6A915F-F347-4C59-94E7-D419708D3D1F}"/>
              </a:ext>
            </a:extLst>
          </p:cNvPr>
          <p:cNvGraphicFramePr>
            <a:graphicFrameLocks noGrp="1"/>
          </p:cNvGraphicFramePr>
          <p:nvPr/>
        </p:nvGraphicFramePr>
        <p:xfrm>
          <a:off x="424922" y="2290886"/>
          <a:ext cx="11364740" cy="3600000"/>
        </p:xfrm>
        <a:graphic>
          <a:graphicData uri="http://schemas.openxmlformats.org/drawingml/2006/table">
            <a:tbl>
              <a:tblPr firstRow="1" bandRow="1">
                <a:tableStyleId>{5C22544A-7EE6-4342-B048-85BDC9FD1C3A}</a:tableStyleId>
              </a:tblPr>
              <a:tblGrid>
                <a:gridCol w="2841185">
                  <a:extLst>
                    <a:ext uri="{9D8B030D-6E8A-4147-A177-3AD203B41FA5}">
                      <a16:colId xmlns:a16="http://schemas.microsoft.com/office/drawing/2014/main" val="118035057"/>
                    </a:ext>
                  </a:extLst>
                </a:gridCol>
                <a:gridCol w="2841185">
                  <a:extLst>
                    <a:ext uri="{9D8B030D-6E8A-4147-A177-3AD203B41FA5}">
                      <a16:colId xmlns:a16="http://schemas.microsoft.com/office/drawing/2014/main" val="3850505761"/>
                    </a:ext>
                  </a:extLst>
                </a:gridCol>
                <a:gridCol w="2841185">
                  <a:extLst>
                    <a:ext uri="{9D8B030D-6E8A-4147-A177-3AD203B41FA5}">
                      <a16:colId xmlns:a16="http://schemas.microsoft.com/office/drawing/2014/main" val="1884708636"/>
                    </a:ext>
                  </a:extLst>
                </a:gridCol>
                <a:gridCol w="2841185">
                  <a:extLst>
                    <a:ext uri="{9D8B030D-6E8A-4147-A177-3AD203B41FA5}">
                      <a16:colId xmlns:a16="http://schemas.microsoft.com/office/drawing/2014/main" val="1019322599"/>
                    </a:ext>
                  </a:extLst>
                </a:gridCol>
              </a:tblGrid>
              <a:tr h="900000">
                <a:tc>
                  <a:txBody>
                    <a:bodyPr/>
                    <a:lstStyle/>
                    <a:p>
                      <a:pPr algn="ctr"/>
                      <a:r>
                        <a:rPr lang="fr-FR" sz="3000" b="0" dirty="0">
                          <a:solidFill>
                            <a:srgbClr val="1F4E79"/>
                          </a:solidFill>
                        </a:rPr>
                        <a:t>français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anglais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grand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française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079762"/>
                  </a:ext>
                </a:extLst>
              </a:tr>
              <a:tr h="900000">
                <a:tc>
                  <a:txBody>
                    <a:bodyPr/>
                    <a:lstStyle/>
                    <a:p>
                      <a:pPr algn="ctr"/>
                      <a:r>
                        <a:rPr lang="fr-FR" sz="3000" b="0" dirty="0">
                          <a:solidFill>
                            <a:srgbClr val="1F4E79"/>
                          </a:solidFill>
                        </a:rPr>
                        <a:t>triste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intelligent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malade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calme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678134"/>
                  </a:ext>
                </a:extLst>
              </a:tr>
              <a:tr h="900000">
                <a:tc>
                  <a:txBody>
                    <a:bodyPr/>
                    <a:lstStyle/>
                    <a:p>
                      <a:pPr algn="ctr"/>
                      <a:r>
                        <a:rPr lang="fr-FR" sz="3000" b="0" dirty="0">
                          <a:solidFill>
                            <a:srgbClr val="1F4E79"/>
                          </a:solidFill>
                        </a:rPr>
                        <a:t>contente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amusant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méchant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intelligente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024365"/>
                  </a:ext>
                </a:extLst>
              </a:tr>
              <a:tr h="900000">
                <a:tc>
                  <a:txBody>
                    <a:bodyPr/>
                    <a:lstStyle/>
                    <a:p>
                      <a:pPr algn="ctr"/>
                      <a:r>
                        <a:rPr lang="fr-FR" sz="3000" b="0" dirty="0">
                          <a:solidFill>
                            <a:srgbClr val="1F4E79"/>
                          </a:solidFill>
                        </a:rPr>
                        <a:t>mais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F4E79"/>
                          </a:solidFill>
                        </a:rPr>
                        <a:t>parler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F4E79"/>
                          </a:solidFill>
                        </a:rPr>
                        <a:t>lire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F4E79"/>
                          </a:solidFill>
                        </a:rPr>
                        <a:t>écouter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24298722"/>
                  </a:ext>
                </a:extLst>
              </a:tr>
            </a:tbl>
          </a:graphicData>
        </a:graphic>
      </p:graphicFrame>
      <p:sp>
        <p:nvSpPr>
          <p:cNvPr id="5" name="Oval 4">
            <a:extLst>
              <a:ext uri="{FF2B5EF4-FFF2-40B4-BE49-F238E27FC236}">
                <a16:creationId xmlns:a16="http://schemas.microsoft.com/office/drawing/2014/main" id="{D4DD0CA5-CDB1-4D7F-BEE1-35C53B0ABF76}"/>
              </a:ext>
            </a:extLst>
          </p:cNvPr>
          <p:cNvSpPr/>
          <p:nvPr/>
        </p:nvSpPr>
        <p:spPr>
          <a:xfrm>
            <a:off x="6025309" y="2203943"/>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a:extLst>
              <a:ext uri="{FF2B5EF4-FFF2-40B4-BE49-F238E27FC236}">
                <a16:creationId xmlns:a16="http://schemas.microsoft.com/office/drawing/2014/main" id="{9B3A8557-D5CE-463F-867B-31A618A4C4CC}"/>
              </a:ext>
            </a:extLst>
          </p:cNvPr>
          <p:cNvSpPr/>
          <p:nvPr/>
        </p:nvSpPr>
        <p:spPr>
          <a:xfrm>
            <a:off x="424922" y="4874851"/>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val 10">
            <a:extLst>
              <a:ext uri="{FF2B5EF4-FFF2-40B4-BE49-F238E27FC236}">
                <a16:creationId xmlns:a16="http://schemas.microsoft.com/office/drawing/2014/main" id="{0E0E7E87-A25D-4B8E-81E1-84374CCD8CF2}"/>
              </a:ext>
            </a:extLst>
          </p:cNvPr>
          <p:cNvSpPr/>
          <p:nvPr/>
        </p:nvSpPr>
        <p:spPr>
          <a:xfrm>
            <a:off x="3202942" y="3088942"/>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a:extLst>
              <a:ext uri="{FF2B5EF4-FFF2-40B4-BE49-F238E27FC236}">
                <a16:creationId xmlns:a16="http://schemas.microsoft.com/office/drawing/2014/main" id="{611D86C4-71C5-493E-8D20-9B25F7CD4030}"/>
              </a:ext>
            </a:extLst>
          </p:cNvPr>
          <p:cNvSpPr/>
          <p:nvPr/>
        </p:nvSpPr>
        <p:spPr>
          <a:xfrm>
            <a:off x="6025309" y="4000027"/>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peech Bubble: Rectangle with Corners Rounded 2">
            <a:extLst>
              <a:ext uri="{FF2B5EF4-FFF2-40B4-BE49-F238E27FC236}">
                <a16:creationId xmlns:a16="http://schemas.microsoft.com/office/drawing/2014/main" id="{9B8C70C7-8C8D-4F65-8011-7023488A5194}"/>
              </a:ext>
            </a:extLst>
          </p:cNvPr>
          <p:cNvSpPr/>
          <p:nvPr/>
        </p:nvSpPr>
        <p:spPr>
          <a:xfrm>
            <a:off x="7980385" y="816279"/>
            <a:ext cx="2941983" cy="1240072"/>
          </a:xfrm>
          <a:prstGeom prst="wedgeRoundRectCallout">
            <a:avLst>
              <a:gd name="adj1" fmla="val -38692"/>
              <a:gd name="adj2" fmla="val 100609"/>
              <a:gd name="adj3" fmla="val 16667"/>
            </a:avLst>
          </a:prstGeom>
          <a:solidFill>
            <a:srgbClr val="EF4136"/>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‘Grand’ is not a nationality.</a:t>
            </a:r>
          </a:p>
        </p:txBody>
      </p:sp>
      <p:sp>
        <p:nvSpPr>
          <p:cNvPr id="13" name="Speech Bubble: Rectangle with Corners Rounded 12">
            <a:extLst>
              <a:ext uri="{FF2B5EF4-FFF2-40B4-BE49-F238E27FC236}">
                <a16:creationId xmlns:a16="http://schemas.microsoft.com/office/drawing/2014/main" id="{B2923032-3B90-46DE-A42B-9923EB26DB75}"/>
              </a:ext>
            </a:extLst>
          </p:cNvPr>
          <p:cNvSpPr/>
          <p:nvPr/>
        </p:nvSpPr>
        <p:spPr>
          <a:xfrm>
            <a:off x="1057112" y="1114358"/>
            <a:ext cx="4339920" cy="1176678"/>
          </a:xfrm>
          <a:prstGeom prst="wedgeRoundRectCallout">
            <a:avLst>
              <a:gd name="adj1" fmla="val 32351"/>
              <a:gd name="adj2" fmla="val 140424"/>
              <a:gd name="adj3" fmla="val 16667"/>
            </a:avLst>
          </a:prstGeom>
          <a:solidFill>
            <a:srgbClr val="EF4136"/>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‘Intelligent’ has a silent final consonant (SFC).</a:t>
            </a:r>
          </a:p>
        </p:txBody>
      </p:sp>
      <p:sp>
        <p:nvSpPr>
          <p:cNvPr id="14" name="Speech Bubble: Rectangle with Corners Rounded 13">
            <a:extLst>
              <a:ext uri="{FF2B5EF4-FFF2-40B4-BE49-F238E27FC236}">
                <a16:creationId xmlns:a16="http://schemas.microsoft.com/office/drawing/2014/main" id="{11E0EB5A-D9F1-46DB-90E9-9FF1E5BEB0B6}"/>
              </a:ext>
            </a:extLst>
          </p:cNvPr>
          <p:cNvSpPr/>
          <p:nvPr/>
        </p:nvSpPr>
        <p:spPr>
          <a:xfrm>
            <a:off x="9396669" y="2968973"/>
            <a:ext cx="2484998" cy="1209668"/>
          </a:xfrm>
          <a:prstGeom prst="wedgeRoundRectCallout">
            <a:avLst>
              <a:gd name="adj1" fmla="val -87040"/>
              <a:gd name="adj2" fmla="val 71757"/>
              <a:gd name="adj3" fmla="val 16667"/>
            </a:avLst>
          </a:prstGeom>
          <a:solidFill>
            <a:srgbClr val="EF4136"/>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‘Méchant’ is a negative description.</a:t>
            </a:r>
          </a:p>
        </p:txBody>
      </p:sp>
      <p:sp>
        <p:nvSpPr>
          <p:cNvPr id="15" name="Speech Bubble: Rectangle with Corners Rounded 14">
            <a:extLst>
              <a:ext uri="{FF2B5EF4-FFF2-40B4-BE49-F238E27FC236}">
                <a16:creationId xmlns:a16="http://schemas.microsoft.com/office/drawing/2014/main" id="{21E1F1BA-9376-4290-AE4A-38D9C6E1665E}"/>
              </a:ext>
            </a:extLst>
          </p:cNvPr>
          <p:cNvSpPr/>
          <p:nvPr/>
        </p:nvSpPr>
        <p:spPr>
          <a:xfrm>
            <a:off x="304602" y="3573807"/>
            <a:ext cx="2746811" cy="988095"/>
          </a:xfrm>
          <a:prstGeom prst="wedgeRoundRectCallout">
            <a:avLst>
              <a:gd name="adj1" fmla="val 30497"/>
              <a:gd name="adj2" fmla="val 129055"/>
              <a:gd name="adj3" fmla="val 16667"/>
            </a:avLst>
          </a:prstGeom>
          <a:solidFill>
            <a:srgbClr val="EF4136"/>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The other words are verbs.</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3" grpId="0" animBg="1"/>
      <p:bldP spid="13" grpId="0" animBg="1"/>
      <p:bldP spid="14" grpId="0" animBg="1"/>
      <p:bldP spid="15"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LDP_French_Powerpoint_Template</Template>
  <TotalTime>278</TotalTime>
  <Words>5268</Words>
  <Application>Microsoft Office PowerPoint</Application>
  <PresentationFormat>Widescreen</PresentationFormat>
  <Paragraphs>739</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Bookman Old Style</vt:lpstr>
      <vt:lpstr>Calibri</vt:lpstr>
      <vt:lpstr>Century Gothic</vt:lpstr>
      <vt:lpstr>NCELP_German_2022</vt:lpstr>
      <vt:lpstr>PowerPoint Presentation</vt:lpstr>
      <vt:lpstr>i</vt:lpstr>
      <vt:lpstr>i</vt:lpstr>
      <vt:lpstr>i</vt:lpstr>
      <vt:lpstr>i</vt:lpstr>
      <vt:lpstr>i</vt:lpstr>
      <vt:lpstr>i</vt:lpstr>
      <vt:lpstr>Phonétique  </vt:lpstr>
      <vt:lpstr>Odd one out</vt:lpstr>
      <vt:lpstr>Vocabulaire</vt:lpstr>
      <vt:lpstr>‘He is’ and ‘she is’</vt:lpstr>
      <vt:lpstr>Écouter – je ou il?</vt:lpstr>
      <vt:lpstr>Écouter – je ou il?</vt:lpstr>
      <vt:lpstr>Lire</vt:lpstr>
      <vt:lpstr>Écrire</vt:lpstr>
      <vt:lpstr>PowerPoint Presentation</vt:lpstr>
      <vt:lpstr>eu</vt:lpstr>
      <vt:lpstr>eu</vt:lpstr>
      <vt:lpstr>eu</vt:lpstr>
      <vt:lpstr>eu</vt:lpstr>
      <vt:lpstr>eu</vt:lpstr>
      <vt:lpstr>eu</vt:lpstr>
      <vt:lpstr>Phonétique  </vt:lpstr>
      <vt:lpstr>Vocabulaire</vt:lpstr>
      <vt:lpstr>Using adjectives</vt:lpstr>
      <vt:lpstr>Using adjectives</vt:lpstr>
      <vt:lpstr>Lire</vt:lpstr>
      <vt:lpstr>Écouter</vt:lpstr>
      <vt:lpstr>Il / elle est...</vt:lpstr>
      <vt:lpstr>Asking questions</vt:lpstr>
      <vt:lpstr>Réunion parents-professeurs !</vt:lpstr>
      <vt:lpstr>Who am I?</vt:lpstr>
      <vt:lpstr>Who am I?</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27</cp:revision>
  <dcterms:created xsi:type="dcterms:W3CDTF">2023-05-20T14:10:25Z</dcterms:created>
  <dcterms:modified xsi:type="dcterms:W3CDTF">2024-05-12T12:20:56Z</dcterms:modified>
</cp:coreProperties>
</file>