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66" r:id="rId2"/>
    <p:sldId id="264" r:id="rId3"/>
    <p:sldId id="313" r:id="rId4"/>
    <p:sldId id="314" r:id="rId5"/>
    <p:sldId id="403" r:id="rId6"/>
    <p:sldId id="404" r:id="rId7"/>
    <p:sldId id="290" r:id="rId8"/>
    <p:sldId id="381" r:id="rId9"/>
    <p:sldId id="265" r:id="rId10"/>
    <p:sldId id="405" r:id="rId11"/>
    <p:sldId id="406" r:id="rId12"/>
    <p:sldId id="407" r:id="rId13"/>
    <p:sldId id="408" r:id="rId14"/>
    <p:sldId id="263" r:id="rId15"/>
    <p:sldId id="326" r:id="rId16"/>
    <p:sldId id="327" r:id="rId17"/>
    <p:sldId id="328" r:id="rId18"/>
    <p:sldId id="329" r:id="rId19"/>
    <p:sldId id="417" r:id="rId20"/>
    <p:sldId id="333" r:id="rId21"/>
    <p:sldId id="334" r:id="rId22"/>
    <p:sldId id="335" r:id="rId23"/>
    <p:sldId id="418" r:id="rId24"/>
    <p:sldId id="273" r:id="rId25"/>
    <p:sldId id="274" r:id="rId26"/>
    <p:sldId id="425" r:id="rId27"/>
    <p:sldId id="419" r:id="rId28"/>
    <p:sldId id="420" r:id="rId29"/>
    <p:sldId id="315" r:id="rId30"/>
    <p:sldId id="421" r:id="rId31"/>
    <p:sldId id="422" r:id="rId32"/>
    <p:sldId id="423" r:id="rId33"/>
    <p:sldId id="382" r:id="rId34"/>
    <p:sldId id="350" r:id="rId35"/>
    <p:sldId id="324" r:id="rId36"/>
    <p:sldId id="345" r:id="rId37"/>
    <p:sldId id="424" r:id="rId38"/>
    <p:sldId id="259" r:id="rId39"/>
    <p:sldId id="346" r:id="rId40"/>
    <p:sldId id="330" r:id="rId41"/>
    <p:sldId id="323" r:id="rId42"/>
    <p:sldId id="322" r:id="rId43"/>
    <p:sldId id="415" r:id="rId44"/>
    <p:sldId id="41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A4"/>
    <a:srgbClr val="EF4235"/>
    <a:srgbClr val="3D3C3C"/>
    <a:srgbClr val="BADEFF"/>
    <a:srgbClr val="EBF5FF"/>
    <a:srgbClr val="EFF7FF"/>
    <a:srgbClr val="0055A5"/>
    <a:srgbClr val="FFCC00"/>
    <a:srgbClr val="FFF6D4"/>
    <a:srgbClr val="FFEE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7109" autoAdjust="0"/>
  </p:normalViewPr>
  <p:slideViewPr>
    <p:cSldViewPr snapToGrid="0">
      <p:cViewPr varScale="1">
        <p:scale>
          <a:sx n="61" d="100"/>
          <a:sy n="61" d="100"/>
        </p:scale>
        <p:origin x="2430" y="42"/>
      </p:cViewPr>
      <p:guideLst/>
    </p:cSldViewPr>
  </p:slideViewPr>
  <p:notesTextViewPr>
    <p:cViewPr>
      <p:scale>
        <a:sx n="3" d="2"/>
        <a:sy n="3" d="2"/>
      </p:scale>
      <p:origin x="0" y="0"/>
    </p:cViewPr>
  </p:notesTextViewPr>
  <p:sorterViewPr>
    <p:cViewPr>
      <p:scale>
        <a:sx n="100" d="100"/>
        <a:sy n="100" d="100"/>
      </p:scale>
      <p:origin x="0" y="-75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[SFC]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first</a:t>
            </a:r>
            <a:r>
              <a:rPr lang="en-GB" b="1" baseline="0" dirty="0"/>
              <a:t> and second person singular forms of</a:t>
            </a:r>
            <a:r>
              <a:rPr lang="en-GB" b="1" dirty="0"/>
              <a:t> </a:t>
            </a:r>
            <a:r>
              <a:rPr lang="en-GB" sz="1200" b="1" i="1" dirty="0" err="1">
                <a:solidFill>
                  <a:prstClr val="white"/>
                </a:solidFill>
                <a:latin typeface="Calibri" panose="020F0502020204030204" pitchFamily="34" charset="0"/>
                <a:cs typeface="Calibri" panose="020F0502020204030204" pitchFamily="34" charset="0"/>
              </a:rPr>
              <a:t>être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1.1.1 (introduce) </a:t>
            </a:r>
            <a:r>
              <a:rPr lang="fr-FR" dirty="0">
                <a:solidFill>
                  <a:srgbClr val="000000"/>
                </a:solidFill>
                <a:latin typeface="Century Gothic" panose="020B0502020202020204" pitchFamily="34" charset="0"/>
              </a:rPr>
              <a:t>être [5], es [5], suis [5], lire [278], écrire [382], écouter [429], parler [429], je [22], tu [112], anglais</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[784], anglaise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[784], français</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[251], française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[251], grand [59], petit [138], grande [59], petite [138], et [6], au revoir [1274], bonjour [1972]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120031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As per previous slide, but with the time halved.</a:t>
            </a:r>
            <a:endParaRPr lang="en-US"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4242364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As per previous slide, but with the time halved again.</a:t>
            </a:r>
            <a:endParaRPr lang="en-US"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4047474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to recognise the verbs, pronouns and conjunction introduced this week.</a:t>
            </a:r>
            <a:endParaRPr lang="en-US" b="1" dirty="0"/>
          </a:p>
          <a:p>
            <a:endParaRPr lang="en-US" b="1" dirty="0"/>
          </a:p>
          <a:p>
            <a:r>
              <a:rPr lang="en-US" b="1" dirty="0"/>
              <a:t>Procedure:</a:t>
            </a:r>
          </a:p>
          <a:p>
            <a:r>
              <a:rPr lang="en-US" b="0" dirty="0"/>
              <a:t>1. Teacher pronounces word.</a:t>
            </a:r>
          </a:p>
          <a:p>
            <a:r>
              <a:rPr lang="en-US" b="0" dirty="0"/>
              <a:t>2. Students repeat.</a:t>
            </a:r>
          </a:p>
          <a:p>
            <a:r>
              <a:rPr lang="en-US" b="0" dirty="0"/>
              <a:t>3. Teacher asks for the meaning of the word.</a:t>
            </a:r>
          </a:p>
          <a:p>
            <a:r>
              <a:rPr lang="en-US" b="0" dirty="0"/>
              <a:t>4. Students reply with the English translation.</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2396928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to practise oral recall of the new words for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Teacher clicks to prompt (the English word spins).</a:t>
            </a:r>
          </a:p>
          <a:p>
            <a:r>
              <a:rPr lang="en-US" b="0" dirty="0"/>
              <a:t>2. Pupils say the French word.</a:t>
            </a:r>
          </a:p>
          <a:p>
            <a:r>
              <a:rPr lang="en-US" b="0" dirty="0"/>
              <a:t>3. Teacher clicks to reveal French word.</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482857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lang="en-GB" sz="9600" b="1" dirty="0" err="1">
                <a:solidFill>
                  <a:srgbClr val="5B9BD5">
                    <a:lumMod val="50000"/>
                  </a:srgbClr>
                </a:solidFill>
                <a:latin typeface="Century Gothic" panose="020B0502020202020204" pitchFamily="34" charset="0"/>
              </a:rPr>
              <a:t>être</a:t>
            </a:r>
            <a:r>
              <a:rPr kumimoji="0" lang="en-GB" sz="9600" b="1"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lang="en-GB" sz="1200" b="1" i="0" kern="1200" dirty="0" err="1">
                <a:solidFill>
                  <a:schemeClr val="tx1"/>
                </a:solidFill>
                <a:effectLst/>
                <a:latin typeface="+mn-lt"/>
                <a:ea typeface="+mn-ea"/>
                <a:cs typeface="+mn-cs"/>
              </a:rPr>
              <a:t>Être</a:t>
            </a:r>
            <a:r>
              <a:rPr lang="en-GB" sz="1200" b="0" i="0" kern="1200" dirty="0">
                <a:solidFill>
                  <a:schemeClr val="tx1"/>
                </a:solidFill>
                <a:effectLst/>
                <a:latin typeface="+mn-lt"/>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(2</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nd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lang="en-GB" sz="1200" b="1" dirty="0" err="1">
                <a:solidFill>
                  <a:srgbClr val="5B9BD5">
                    <a:lumMod val="50000"/>
                  </a:srgbClr>
                </a:solidFill>
                <a:latin typeface="Century Gothic" panose="020B0502020202020204" pitchFamily="34" charset="0"/>
              </a:rPr>
              <a:t>être</a:t>
            </a:r>
            <a:r>
              <a:rPr kumimoji="0" lang="en-GB" sz="1200" b="1"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es</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SFC</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some of the new words on this week’s vocabulary list and introduce students to the layout of LDP materials. To introduce the first topic of the lesson, explored further on the next slides (silent final consonant).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bring up the word ‘bonjour’, which is one of the vocabulary items in this week’s pre-learning set.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Say ‘bonjour’.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say ‘bonjour’ to others in the class.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bring up the phrase ‘</a:t>
            </a:r>
            <a:r>
              <a:rPr lang="en-GB" sz="1200" b="0" baseline="0" dirty="0">
                <a:solidFill>
                  <a:schemeClr val="accent1">
                    <a:lumMod val="50000"/>
                  </a:schemeClr>
                </a:solidFill>
              </a:rPr>
              <a:t>j</a:t>
            </a:r>
            <a:r>
              <a:rPr lang="en-GB" sz="1200" dirty="0">
                <a:solidFill>
                  <a:schemeClr val="accent1">
                    <a:lumMod val="50000"/>
                  </a:schemeClr>
                </a:solidFill>
              </a:rPr>
              <a:t>e </a:t>
            </a:r>
            <a:r>
              <a:rPr lang="en-GB" sz="1200" dirty="0" err="1">
                <a:solidFill>
                  <a:schemeClr val="accent1">
                    <a:lumMod val="50000"/>
                  </a:schemeClr>
                </a:solidFill>
              </a:rPr>
              <a:t>suis</a:t>
            </a:r>
            <a:r>
              <a:rPr lang="en-GB" sz="1200" dirty="0">
                <a:solidFill>
                  <a:schemeClr val="accent1">
                    <a:lumMod val="50000"/>
                  </a:schemeClr>
                </a:solidFill>
              </a:rPr>
              <a:t> </a:t>
            </a:r>
            <a:r>
              <a:rPr lang="en-GB" sz="1200" dirty="0" err="1">
                <a:solidFill>
                  <a:schemeClr val="accent1">
                    <a:lumMod val="50000"/>
                  </a:schemeClr>
                </a:solidFill>
              </a:rPr>
              <a:t>française</a:t>
            </a:r>
            <a:r>
              <a:rPr lang="en-GB" sz="1200" dirty="0">
                <a:solidFill>
                  <a:schemeClr val="accent1">
                    <a:lumMod val="50000"/>
                  </a:schemeClr>
                </a:solidFill>
              </a:rPr>
              <a:t>.’ ‘Je </a:t>
            </a:r>
            <a:r>
              <a:rPr lang="en-GB" sz="1200" dirty="0" err="1">
                <a:solidFill>
                  <a:schemeClr val="accent1">
                    <a:lumMod val="50000"/>
                  </a:schemeClr>
                </a:solidFill>
              </a:rPr>
              <a:t>suis</a:t>
            </a:r>
            <a:r>
              <a:rPr lang="en-GB" sz="1200" dirty="0">
                <a:solidFill>
                  <a:schemeClr val="accent1">
                    <a:lumMod val="50000"/>
                  </a:schemeClr>
                </a:solidFill>
              </a:rPr>
              <a:t>’ and ‘</a:t>
            </a:r>
            <a:r>
              <a:rPr lang="en-GB" sz="1200" dirty="0" err="1">
                <a:solidFill>
                  <a:schemeClr val="accent1">
                    <a:lumMod val="50000"/>
                  </a:schemeClr>
                </a:solidFill>
              </a:rPr>
              <a:t>française</a:t>
            </a:r>
            <a:r>
              <a:rPr lang="en-GB" sz="1200" dirty="0">
                <a:solidFill>
                  <a:schemeClr val="accent1">
                    <a:lumMod val="50000"/>
                  </a:schemeClr>
                </a:solidFill>
              </a:rPr>
              <a:t>’ are in this week’s pre-learning set.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rPr>
              <a:t>Say ‘j</a:t>
            </a:r>
            <a:r>
              <a:rPr lang="en-GB" sz="1200" dirty="0">
                <a:solidFill>
                  <a:schemeClr val="accent1">
                    <a:lumMod val="50000"/>
                  </a:schemeClr>
                </a:solidFill>
              </a:rPr>
              <a:t>e </a:t>
            </a:r>
            <a:r>
              <a:rPr lang="en-GB" sz="1200" dirty="0" err="1">
                <a:solidFill>
                  <a:schemeClr val="accent1">
                    <a:lumMod val="50000"/>
                  </a:schemeClr>
                </a:solidFill>
              </a:rPr>
              <a:t>suis</a:t>
            </a:r>
            <a:r>
              <a:rPr lang="en-GB" sz="1200" dirty="0">
                <a:solidFill>
                  <a:schemeClr val="accent1">
                    <a:lumMod val="50000"/>
                  </a:schemeClr>
                </a:solidFill>
              </a:rPr>
              <a:t> </a:t>
            </a:r>
            <a:r>
              <a:rPr lang="en-GB" sz="1200" dirty="0" err="1">
                <a:solidFill>
                  <a:schemeClr val="accent1">
                    <a:lumMod val="50000"/>
                  </a:schemeClr>
                </a:solidFill>
              </a:rPr>
              <a:t>française</a:t>
            </a:r>
            <a:r>
              <a:rPr lang="en-GB" sz="1200" dirty="0">
                <a:solidFill>
                  <a:schemeClr val="accent1">
                    <a:lumMod val="50000"/>
                  </a:schemeClr>
                </a:solidFill>
              </a:rPr>
              <a:t>.’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rPr>
              <a:t>Click to bring up the phrase ‘</a:t>
            </a:r>
            <a:r>
              <a:rPr lang="en-GB" sz="1200" dirty="0">
                <a:solidFill>
                  <a:schemeClr val="accent1">
                    <a:lumMod val="50000"/>
                  </a:schemeClr>
                </a:solidFill>
              </a:rPr>
              <a:t>Je </a:t>
            </a:r>
            <a:r>
              <a:rPr lang="en-GB" sz="1200" dirty="0" err="1">
                <a:solidFill>
                  <a:schemeClr val="accent1">
                    <a:lumMod val="50000"/>
                  </a:schemeClr>
                </a:solidFill>
              </a:rPr>
              <a:t>suis</a:t>
            </a:r>
            <a:r>
              <a:rPr lang="en-GB" sz="1200" dirty="0">
                <a:solidFill>
                  <a:schemeClr val="accent1">
                    <a:lumMod val="50000"/>
                  </a:schemeClr>
                </a:solidFill>
              </a:rPr>
              <a:t> le cousin de </a:t>
            </a:r>
            <a:r>
              <a:rPr lang="en-GB" sz="1200" dirty="0" err="1">
                <a:solidFill>
                  <a:schemeClr val="accent1">
                    <a:lumMod val="50000"/>
                  </a:schemeClr>
                </a:solidFill>
              </a:rPr>
              <a:t>Léa</a:t>
            </a:r>
            <a:r>
              <a:rPr lang="en-GB" sz="1200" dirty="0">
                <a:solidFill>
                  <a:schemeClr val="accent1">
                    <a:lumMod val="50000"/>
                  </a:schemeClr>
                </a:solidFill>
              </a:rPr>
              <a:t> !’ ‘le’, ‘cousin’ and ‘de’ are not  part of this week’s vocabulary set, but students can see the direct correspondence with the English gloss.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bring up the phrase ‘</a:t>
            </a:r>
            <a:r>
              <a:rPr lang="en-GB" sz="1200" b="0" baseline="0" dirty="0">
                <a:solidFill>
                  <a:schemeClr val="accent1">
                    <a:lumMod val="50000"/>
                  </a:schemeClr>
                </a:solidFill>
              </a:rPr>
              <a:t>j</a:t>
            </a:r>
            <a:r>
              <a:rPr lang="en-GB" sz="1200" dirty="0">
                <a:solidFill>
                  <a:schemeClr val="accent1">
                    <a:lumMod val="50000"/>
                  </a:schemeClr>
                </a:solidFill>
              </a:rPr>
              <a:t>e </a:t>
            </a:r>
            <a:r>
              <a:rPr lang="en-GB" sz="1200" dirty="0" err="1">
                <a:solidFill>
                  <a:schemeClr val="accent1">
                    <a:lumMod val="50000"/>
                  </a:schemeClr>
                </a:solidFill>
              </a:rPr>
              <a:t>suis</a:t>
            </a:r>
            <a:r>
              <a:rPr lang="en-GB" sz="1200" dirty="0">
                <a:solidFill>
                  <a:schemeClr val="accent1">
                    <a:lumMod val="50000"/>
                  </a:schemeClr>
                </a:solidFill>
              </a:rPr>
              <a:t> </a:t>
            </a:r>
            <a:r>
              <a:rPr lang="en-GB" sz="1200" dirty="0" err="1">
                <a:solidFill>
                  <a:schemeClr val="accent1">
                    <a:lumMod val="50000"/>
                  </a:schemeClr>
                </a:solidFill>
              </a:rPr>
              <a:t>française</a:t>
            </a:r>
            <a:r>
              <a:rPr lang="en-GB" sz="1200" dirty="0">
                <a:solidFill>
                  <a:schemeClr val="accent1">
                    <a:lumMod val="50000"/>
                  </a:schemeClr>
                </a:solidFill>
              </a:rPr>
              <a:t>.’ ‘Je </a:t>
            </a:r>
            <a:r>
              <a:rPr lang="en-GB" sz="1200" dirty="0" err="1">
                <a:solidFill>
                  <a:schemeClr val="accent1">
                    <a:lumMod val="50000"/>
                  </a:schemeClr>
                </a:solidFill>
              </a:rPr>
              <a:t>suis</a:t>
            </a:r>
            <a:r>
              <a:rPr lang="en-GB" sz="1200" dirty="0">
                <a:solidFill>
                  <a:schemeClr val="accent1">
                    <a:lumMod val="50000"/>
                  </a:schemeClr>
                </a:solidFill>
              </a:rPr>
              <a:t>’ and ‘</a:t>
            </a:r>
            <a:r>
              <a:rPr lang="en-GB" sz="1200" dirty="0" err="1">
                <a:solidFill>
                  <a:schemeClr val="accent1">
                    <a:lumMod val="50000"/>
                  </a:schemeClr>
                </a:solidFill>
              </a:rPr>
              <a:t>française</a:t>
            </a:r>
            <a:r>
              <a:rPr lang="en-GB" sz="1200" dirty="0">
                <a:solidFill>
                  <a:schemeClr val="accent1">
                    <a:lumMod val="50000"/>
                  </a:schemeClr>
                </a:solidFill>
              </a:rPr>
              <a:t>’ are in this week’s pre-learning set. Draw attention to the differing pronunciation in the masculine and feminine form.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rPr>
              <a:t>Say ‘j</a:t>
            </a:r>
            <a:r>
              <a:rPr lang="en-GB" sz="1200" dirty="0">
                <a:solidFill>
                  <a:schemeClr val="accent1">
                    <a:lumMod val="50000"/>
                  </a:schemeClr>
                </a:solidFill>
              </a:rPr>
              <a:t>e </a:t>
            </a:r>
            <a:r>
              <a:rPr lang="en-GB" sz="1200" dirty="0" err="1">
                <a:solidFill>
                  <a:schemeClr val="accent1">
                    <a:lumMod val="50000"/>
                  </a:schemeClr>
                </a:solidFill>
              </a:rPr>
              <a:t>suis</a:t>
            </a:r>
            <a:r>
              <a:rPr lang="en-GB" sz="1200" dirty="0">
                <a:solidFill>
                  <a:schemeClr val="accent1">
                    <a:lumMod val="50000"/>
                  </a:schemeClr>
                </a:solidFill>
              </a:rPr>
              <a:t> </a:t>
            </a:r>
            <a:r>
              <a:rPr lang="en-GB" sz="1200" dirty="0" err="1">
                <a:solidFill>
                  <a:schemeClr val="accent1">
                    <a:lumMod val="50000"/>
                  </a:schemeClr>
                </a:solidFill>
              </a:rPr>
              <a:t>français</a:t>
            </a:r>
            <a:r>
              <a:rPr lang="en-GB" sz="1200" dirty="0">
                <a:solidFill>
                  <a:schemeClr val="accent1">
                    <a:lumMod val="50000"/>
                  </a:schemeClr>
                </a:solidFill>
              </a:rPr>
              <a:t>.’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1">
                    <a:lumMod val="50000"/>
                  </a:schemeClr>
                </a:solidFill>
              </a:rPr>
              <a:t>On clicks, the four modalities appear. Students listen to the pronunciation and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1">
                    <a:lumMod val="50000"/>
                  </a:schemeClr>
                </a:solidFill>
              </a:rPr>
              <a:t>On a click, the info bubble appears, explaining the purpose of the bubble in the top right of the screen, which shows the mode/modality.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1">
                    <a:lumMod val="50000"/>
                  </a:schemeClr>
                </a:solidFill>
              </a:rPr>
              <a:t>On a final click, a bubble appears to highlight the silent [s] at the end of </a:t>
            </a:r>
            <a:r>
              <a:rPr lang="en-GB" sz="1200" i="1" dirty="0" err="1">
                <a:solidFill>
                  <a:schemeClr val="accent5">
                    <a:lumMod val="50000"/>
                  </a:schemeClr>
                </a:solidFill>
              </a:rPr>
              <a:t>français</a:t>
            </a:r>
            <a:r>
              <a:rPr lang="en-GB" sz="1200" i="0" dirty="0">
                <a:solidFill>
                  <a:schemeClr val="accent5">
                    <a:lumMod val="50000"/>
                  </a:schemeClr>
                </a:solidFill>
              </a:rPr>
              <a:t>. This provides an introduction to the concept of silent final consonants in French, which will be explored more in the slides that follow.</a:t>
            </a:r>
            <a:endParaRPr lang="en-GB" sz="1200" i="1"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used (1 is the most frequent word in French): </a:t>
            </a:r>
            <a:br>
              <a:rPr lang="en-GB" baseline="0" dirty="0"/>
            </a:br>
            <a:r>
              <a:rPr lang="en-GB" baseline="0" dirty="0"/>
              <a:t>le [2], cousin [&gt;5000], de [3]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1">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chemeClr val="accent1">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653911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dirty="0"/>
              <a:t>To teach students the written and spoken forms of </a:t>
            </a:r>
            <a:r>
              <a:rPr lang="en-GB" i="0" dirty="0"/>
              <a:t>the</a:t>
            </a:r>
            <a:r>
              <a:rPr lang="en-GB" dirty="0"/>
              <a:t> verb </a:t>
            </a:r>
            <a:r>
              <a:rPr lang="en-GB" sz="1200" b="0" i="1" kern="1200" dirty="0" err="1">
                <a:solidFill>
                  <a:schemeClr val="tx1"/>
                </a:solidFill>
                <a:effectLst/>
                <a:latin typeface="+mn-lt"/>
                <a:ea typeface="+mn-ea"/>
                <a:cs typeface="+mn-cs"/>
              </a:rPr>
              <a:t>être</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in the </a:t>
            </a:r>
            <a:r>
              <a:rPr lang="en-GB" dirty="0"/>
              <a:t>first two persons singular.</a:t>
            </a:r>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973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7 minutes</a:t>
            </a:r>
          </a:p>
          <a:p>
            <a:pPr marL="0" indent="0">
              <a:buNone/>
            </a:pPr>
            <a:endParaRPr lang="en-GB" b="1" dirty="0"/>
          </a:p>
          <a:p>
            <a:pPr marL="0" indent="0">
              <a:buNone/>
            </a:pPr>
            <a:r>
              <a:rPr lang="en-GB" b="1" dirty="0"/>
              <a:t>Aim: </a:t>
            </a:r>
            <a:r>
              <a:rPr lang="en-GB" b="0" dirty="0"/>
              <a:t>practising written recognition of </a:t>
            </a:r>
            <a:r>
              <a:rPr lang="en-GB" b="0" i="0" dirty="0"/>
              <a:t>the first and second person singular forms of </a:t>
            </a:r>
            <a:r>
              <a:rPr lang="en-GB" b="0" i="1" dirty="0" err="1"/>
              <a:t>être</a:t>
            </a:r>
            <a:endParaRPr lang="en-GB" b="1" dirty="0"/>
          </a:p>
          <a:p>
            <a:pPr marL="0" indent="0">
              <a:buNone/>
            </a:pPr>
            <a:endParaRPr lang="en-GB" dirty="0"/>
          </a:p>
          <a:p>
            <a:pPr marL="0" indent="0">
              <a:buNone/>
            </a:pPr>
            <a:r>
              <a:rPr lang="en-GB" b="1" dirty="0"/>
              <a:t>Procedure:</a:t>
            </a:r>
          </a:p>
          <a:p>
            <a:pPr marL="0" indent="0">
              <a:buNone/>
            </a:pPr>
            <a:r>
              <a:rPr lang="en-GB" dirty="0"/>
              <a:t>1. Write 1-8, </a:t>
            </a:r>
            <a:r>
              <a:rPr lang="en-GB" baseline="0" dirty="0"/>
              <a:t>‘je’ or ‘</a:t>
            </a:r>
            <a:r>
              <a:rPr lang="en-GB" baseline="0" dirty="0" err="1"/>
              <a:t>tu</a:t>
            </a:r>
            <a:r>
              <a:rPr lang="en-GB" baseline="0" dirty="0"/>
              <a:t>’ and the English adjective.</a:t>
            </a:r>
          </a:p>
          <a:p>
            <a:pPr marL="0" indent="0">
              <a:buNone/>
            </a:pPr>
            <a:r>
              <a:rPr lang="en-GB" dirty="0"/>
              <a:t>2. Click to reveal the answers.</a:t>
            </a:r>
          </a:p>
          <a:p>
            <a:pPr marL="0" indent="0">
              <a:buNone/>
            </a:pPr>
            <a:endParaRPr lang="en-GB" dirty="0"/>
          </a:p>
          <a:p>
            <a:pPr marL="0" indent="0">
              <a:buNone/>
            </a:pPr>
            <a:r>
              <a:rPr lang="en-GB" dirty="0"/>
              <a:t>Teachers may want to mention to students that both friends are boys. So, the adjectives (grand, petit) match match the masculine noun (there is no ‘e’ on the end). Do not dwell on it as the students will do more practice on this soon.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510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7 minutes</a:t>
            </a:r>
          </a:p>
          <a:p>
            <a:pPr marL="0" indent="0">
              <a:buNone/>
            </a:pPr>
            <a:endParaRPr lang="en-GB" dirty="0"/>
          </a:p>
          <a:p>
            <a:pPr marL="0" indent="0">
              <a:buNone/>
            </a:pPr>
            <a:r>
              <a:rPr lang="en-GB" b="1" dirty="0"/>
              <a:t>Aim</a:t>
            </a:r>
            <a:r>
              <a:rPr lang="en-GB" b="0" dirty="0"/>
              <a:t>: to practise aural recognition of </a:t>
            </a:r>
            <a:r>
              <a:rPr lang="en-GB" b="0" i="0" dirty="0"/>
              <a:t>the first and second person singular forms of </a:t>
            </a:r>
            <a:r>
              <a:rPr lang="en-GB" b="0" i="1" dirty="0" err="1"/>
              <a:t>être</a:t>
            </a:r>
            <a:r>
              <a:rPr lang="en-GB" b="0" i="1" dirty="0"/>
              <a:t>.</a:t>
            </a:r>
          </a:p>
          <a:p>
            <a:pPr marL="0" indent="0">
              <a:buNone/>
            </a:pPr>
            <a:endParaRPr lang="en-GB" b="0" i="1" dirty="0"/>
          </a:p>
          <a:p>
            <a:pPr marL="0" indent="0">
              <a:buNone/>
            </a:pPr>
            <a:r>
              <a:rPr lang="en-GB" b="1" i="0" dirty="0"/>
              <a:t>Procedure:</a:t>
            </a:r>
            <a:endParaRPr lang="en-GB" b="0" i="0" dirty="0"/>
          </a:p>
          <a:p>
            <a:pPr marL="0" indent="0">
              <a:buNone/>
            </a:pPr>
            <a:r>
              <a:rPr lang="en-GB" b="0" i="0" dirty="0"/>
              <a:t>1. Click the numbers to play the audio.</a:t>
            </a:r>
          </a:p>
          <a:p>
            <a:pPr marL="0" indent="0">
              <a:buFont typeface="+mj-lt"/>
              <a:buNone/>
            </a:pPr>
            <a:r>
              <a:rPr lang="en-GB" b="0" i="0" dirty="0"/>
              <a:t>2. Write 1-8 and ‘I’ or ‘you’.</a:t>
            </a:r>
          </a:p>
          <a:p>
            <a:pPr marL="0" indent="0">
              <a:buFont typeface="+mj-lt"/>
              <a:buNone/>
            </a:pPr>
            <a:r>
              <a:rPr lang="en-GB" b="0" i="0" dirty="0"/>
              <a:t>3. Click to reveal the answers.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i="0" dirty="0"/>
              <a:t>4. </a:t>
            </a:r>
            <a:r>
              <a:rPr lang="en-US" b="0" dirty="0"/>
              <a:t>Full audio (including pronoun) can be found on the next slide so that students can hear complete French sentences.</a:t>
            </a:r>
            <a:endParaRPr lang="en-GB" b="0" i="0" dirty="0"/>
          </a:p>
          <a:p>
            <a:pPr marL="0" indent="0">
              <a:buNone/>
            </a:pPr>
            <a:endParaRPr lang="en-GB" dirty="0"/>
          </a:p>
          <a:p>
            <a:pPr marL="0" indent="0">
              <a:buNone/>
            </a:pPr>
            <a:r>
              <a:rPr lang="en-GB" b="1" dirty="0"/>
              <a:t>Transcript:</a:t>
            </a:r>
          </a:p>
          <a:p>
            <a:pPr marL="228600" indent="-228600">
              <a:buAutoNum type="arabicParenR"/>
            </a:pPr>
            <a:r>
              <a:rPr lang="en-GB" dirty="0"/>
              <a:t>[beep] </a:t>
            </a:r>
            <a:r>
              <a:rPr lang="en-GB" baseline="0" dirty="0"/>
              <a:t>es grand.</a:t>
            </a:r>
          </a:p>
          <a:p>
            <a:pPr marL="228600" indent="-228600">
              <a:buAutoNum type="arabicParenR"/>
            </a:pPr>
            <a:r>
              <a:rPr lang="en-GB" dirty="0"/>
              <a:t>[beep] </a:t>
            </a:r>
            <a:r>
              <a:rPr lang="en-GB" baseline="0" dirty="0" err="1"/>
              <a:t>suis</a:t>
            </a:r>
            <a:r>
              <a:rPr lang="en-GB" baseline="0" dirty="0"/>
              <a:t> petit.</a:t>
            </a:r>
          </a:p>
          <a:p>
            <a:pPr marL="228600" indent="-228600">
              <a:buAutoNum type="arabicParenR"/>
            </a:pPr>
            <a:r>
              <a:rPr lang="en-GB" dirty="0"/>
              <a:t>[beep] </a:t>
            </a:r>
            <a:r>
              <a:rPr lang="en-GB" baseline="0" dirty="0" err="1"/>
              <a:t>suis</a:t>
            </a:r>
            <a:r>
              <a:rPr lang="en-GB" baseline="0" dirty="0"/>
              <a:t> </a:t>
            </a:r>
            <a:r>
              <a:rPr lang="en-GB" baseline="0" dirty="0" err="1"/>
              <a:t>anglais</a:t>
            </a:r>
            <a:r>
              <a:rPr lang="en-GB" baseline="0" dirty="0"/>
              <a:t>.</a:t>
            </a:r>
          </a:p>
          <a:p>
            <a:pPr marL="228600" indent="-228600">
              <a:buAutoNum type="arabicParenR"/>
            </a:pPr>
            <a:r>
              <a:rPr lang="en-GB" dirty="0"/>
              <a:t>[beep] </a:t>
            </a:r>
            <a:r>
              <a:rPr lang="en-GB" baseline="0" dirty="0"/>
              <a:t>es cool.</a:t>
            </a:r>
          </a:p>
          <a:p>
            <a:pPr marL="228600" indent="-228600">
              <a:buAutoNum type="arabicParenR"/>
            </a:pPr>
            <a:r>
              <a:rPr lang="en-GB" dirty="0"/>
              <a:t>[beep] </a:t>
            </a:r>
            <a:r>
              <a:rPr lang="en-GB" baseline="0" dirty="0"/>
              <a:t>es </a:t>
            </a:r>
            <a:r>
              <a:rPr lang="en-GB" baseline="0" dirty="0" err="1"/>
              <a:t>calme</a:t>
            </a:r>
            <a:r>
              <a:rPr lang="en-GB" baseline="0" dirty="0"/>
              <a:t>.</a:t>
            </a:r>
          </a:p>
          <a:p>
            <a:pPr marL="228600" indent="-228600">
              <a:buAutoNum type="arabicParenR"/>
            </a:pPr>
            <a:r>
              <a:rPr lang="en-GB" dirty="0"/>
              <a:t>[beep] </a:t>
            </a:r>
            <a:r>
              <a:rPr lang="en-GB" baseline="0" dirty="0" err="1"/>
              <a:t>suis</a:t>
            </a:r>
            <a:r>
              <a:rPr lang="en-GB" baseline="0" dirty="0"/>
              <a:t> </a:t>
            </a:r>
            <a:r>
              <a:rPr lang="en-GB" baseline="0" dirty="0" err="1"/>
              <a:t>français</a:t>
            </a:r>
            <a:r>
              <a:rPr lang="en-GB" baseline="0" dirty="0"/>
              <a:t>.</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(1 is the most frequent word in French): </a:t>
            </a:r>
            <a:br>
              <a:rPr lang="en-GB" baseline="0" dirty="0"/>
            </a:br>
            <a:r>
              <a:rPr lang="en-GB" baseline="0" dirty="0" err="1"/>
              <a:t>calme</a:t>
            </a:r>
            <a:r>
              <a:rPr lang="en-GB" baseline="0" dirty="0"/>
              <a:t> [1731], cool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326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baseline="0" dirty="0"/>
              <a:t>Answers to the previous exercise.</a:t>
            </a:r>
          </a:p>
          <a:p>
            <a:pPr marL="0" indent="0">
              <a:buNone/>
            </a:pPr>
            <a:endParaRPr lang="en-GB" dirty="0"/>
          </a:p>
          <a:p>
            <a:r>
              <a:rPr lang="en-US" b="1" dirty="0"/>
              <a:t>Teacher to read out: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Tu </a:t>
            </a:r>
            <a:r>
              <a:rPr lang="en-GB" baseline="0" dirty="0"/>
              <a:t>es grand.</a:t>
            </a:r>
          </a:p>
          <a:p>
            <a:pPr marL="228600" indent="-228600">
              <a:buAutoNum type="arabicParenR"/>
            </a:pPr>
            <a:r>
              <a:rPr lang="en-GB" baseline="0" dirty="0"/>
              <a:t>Je </a:t>
            </a:r>
            <a:r>
              <a:rPr lang="en-GB" baseline="0" dirty="0" err="1"/>
              <a:t>suis</a:t>
            </a:r>
            <a:r>
              <a:rPr lang="en-GB" baseline="0" dirty="0"/>
              <a:t> petit.</a:t>
            </a:r>
          </a:p>
          <a:p>
            <a:pPr marL="228600" indent="-228600">
              <a:buAutoNum type="arabicParenR"/>
            </a:pPr>
            <a:r>
              <a:rPr lang="en-GB" baseline="0" dirty="0"/>
              <a:t>Je </a:t>
            </a:r>
            <a:r>
              <a:rPr lang="en-GB" baseline="0" dirty="0" err="1"/>
              <a:t>suis</a:t>
            </a:r>
            <a:r>
              <a:rPr lang="en-GB" baseline="0" dirty="0"/>
              <a:t> </a:t>
            </a:r>
            <a:r>
              <a:rPr lang="en-GB" baseline="0" dirty="0" err="1"/>
              <a:t>anglais</a:t>
            </a:r>
            <a:r>
              <a:rPr lang="en-GB" baseline="0" dirty="0"/>
              <a:t>.</a:t>
            </a:r>
          </a:p>
          <a:p>
            <a:pPr marL="228600" indent="-228600">
              <a:buAutoNum type="arabicParenR"/>
            </a:pPr>
            <a:r>
              <a:rPr lang="en-GB" baseline="0" dirty="0"/>
              <a:t>Tu es cool.</a:t>
            </a:r>
          </a:p>
          <a:p>
            <a:pPr marL="228600" indent="-228600">
              <a:buAutoNum type="arabicParenR"/>
            </a:pPr>
            <a:r>
              <a:rPr lang="en-GB" baseline="0" dirty="0"/>
              <a:t>Tu es </a:t>
            </a:r>
            <a:r>
              <a:rPr lang="en-GB" baseline="0" dirty="0" err="1"/>
              <a:t>calme</a:t>
            </a:r>
            <a:r>
              <a:rPr lang="en-GB" baseline="0" dirty="0"/>
              <a:t>.</a:t>
            </a:r>
          </a:p>
          <a:p>
            <a:pPr marL="228600" indent="-228600">
              <a:buAutoNum type="arabicParenR"/>
            </a:pPr>
            <a:r>
              <a:rPr lang="en-GB" baseline="0" dirty="0"/>
              <a:t>Je </a:t>
            </a:r>
            <a:r>
              <a:rPr lang="en-GB" baseline="0" dirty="0" err="1"/>
              <a:t>suis</a:t>
            </a:r>
            <a:r>
              <a:rPr lang="en-GB" baseline="0" dirty="0"/>
              <a:t> </a:t>
            </a:r>
            <a:r>
              <a:rPr lang="en-GB" baseline="0" dirty="0" err="1"/>
              <a:t>français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(1 is the most frequent word in French): </a:t>
            </a:r>
            <a:br>
              <a:rPr lang="en-GB" baseline="0" dirty="0"/>
            </a:br>
            <a:r>
              <a:rPr lang="en-GB" baseline="0" dirty="0" err="1"/>
              <a:t>calme</a:t>
            </a:r>
            <a:r>
              <a:rPr lang="en-GB" baseline="0" dirty="0"/>
              <a:t> [1731], cool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485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7 minutes</a:t>
            </a:r>
          </a:p>
          <a:p>
            <a:pPr marL="0" indent="0">
              <a:buNone/>
            </a:pPr>
            <a:endParaRPr lang="en-GB" b="1" baseline="0" dirty="0"/>
          </a:p>
          <a:p>
            <a:pPr marL="0" indent="0">
              <a:buNone/>
            </a:pPr>
            <a:r>
              <a:rPr lang="en-GB" b="1" baseline="0" dirty="0"/>
              <a:t>Aim:</a:t>
            </a:r>
            <a:r>
              <a:rPr lang="en-GB" b="0" baseline="0" dirty="0"/>
              <a:t> to practise oral production of the first and second person singular forms of </a:t>
            </a:r>
            <a:r>
              <a:rPr lang="en-GB" b="0" i="1" baseline="0" dirty="0" err="1"/>
              <a:t>être</a:t>
            </a:r>
            <a:r>
              <a:rPr lang="en-GB" b="0" i="1" baseline="0" dirty="0"/>
              <a:t>.</a:t>
            </a:r>
            <a:endParaRPr lang="en-GB" b="0" i="0" baseline="0" dirty="0"/>
          </a:p>
          <a:p>
            <a:pPr marL="0" indent="0">
              <a:buNone/>
            </a:pPr>
            <a:endParaRPr lang="en-GB" b="0" i="0" baseline="0" dirty="0"/>
          </a:p>
          <a:p>
            <a:pPr marL="0" indent="0">
              <a:buNone/>
            </a:pPr>
            <a:r>
              <a:rPr lang="en-GB" b="1" i="0" baseline="0" dirty="0"/>
              <a:t>Procedure:</a:t>
            </a: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Download and cut out the prompt cards (found on the portal alongside this resource).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Separate the cards into two piles – one pile of the pronoun pictures (‘I’ and ‘you’) and one pile of adjectives.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baseline="0" dirty="0"/>
              <a:t>Partner A picks a pronoun (I or you) and then an adjective; partner B gives the translation.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baseline="0" dirty="0"/>
              <a:t>Students then swap roles.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t>
            </a:r>
            <a:r>
              <a:rPr lang="en-GB" baseline="0" dirty="0"/>
              <a:t>Pairs can time themselves, repeating the activity to see how quickly they can complete all the sentences and translations.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t>
            </a:r>
            <a:r>
              <a:rPr lang="en-GB" baseline="0" dirty="0"/>
              <a:t>With each new game, different sentences will be generated.</a:t>
            </a:r>
          </a:p>
          <a:p>
            <a:pPr marL="0" indent="0">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the students will be creating sentences as per the cards only, and so will not need the feminine form of the adjectives.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The cards do not have to be printed, but they provide a model for the speaking activity.  Students can easily be given one sheet of A4 white paper, fold it in half (lengthways), then again in half (widthways), then again in half (widthways), so that 8 equal-sized rectangular shapes are created.  In 2 of them, they write ‘I’, in 2 others, they write ‘you’, then they write: tall, short, English, French once on each of the other 4.  They tear (with or without use of a ruler, and certainly no scissors – it doesn’t need to be neat!).  The first time students create their own flashcards takes about 5 mins, but they get quicker and quicker.  It saves copying, cutting…</a:t>
            </a:r>
          </a:p>
          <a:p>
            <a:pPr marL="0" indent="0">
              <a:buNone/>
            </a:pP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872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6 minutes</a:t>
            </a:r>
          </a:p>
          <a:p>
            <a:pPr marL="0" indent="0">
              <a:buNone/>
            </a:pPr>
            <a:endParaRPr lang="en-GB" baseline="0" dirty="0"/>
          </a:p>
          <a:p>
            <a:pPr marL="0" indent="0">
              <a:buNone/>
            </a:pPr>
            <a:r>
              <a:rPr lang="en-GB" b="1" baseline="0" dirty="0"/>
              <a:t>Aim: </a:t>
            </a:r>
            <a:r>
              <a:rPr lang="en-GB" b="0" baseline="0" dirty="0"/>
              <a:t>practising written production of the first and second person singular forms of </a:t>
            </a:r>
            <a:r>
              <a:rPr lang="en-GB" b="0" i="1" baseline="0" dirty="0" err="1"/>
              <a:t>être</a:t>
            </a:r>
            <a:endParaRPr lang="en-GB" b="0" i="1" baseline="0" dirty="0"/>
          </a:p>
          <a:p>
            <a:pPr marL="0" indent="0">
              <a:buNone/>
            </a:pPr>
            <a:endParaRPr lang="en-GB" b="0" i="1" baseline="0" dirty="0"/>
          </a:p>
          <a:p>
            <a:pPr marL="0" indent="0">
              <a:buNone/>
            </a:pPr>
            <a:r>
              <a:rPr lang="en-GB" b="1" i="0"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 </a:t>
            </a:r>
            <a:r>
              <a:rPr lang="en-GB" baseline="0" dirty="0"/>
              <a:t>On mini whiteboards or paper, students write the sentence generated on each click of the </a:t>
            </a:r>
            <a:r>
              <a:rPr lang="en-GB" baseline="0" dirty="0" err="1"/>
              <a:t>powerpoint</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2. </a:t>
            </a:r>
            <a:r>
              <a:rPr lang="en-GB" baseline="0" dirty="0"/>
              <a:t>After each of the first few items, check that the students are writing </a:t>
            </a:r>
            <a:r>
              <a:rPr lang="en-GB" b="1" baseline="0" dirty="0"/>
              <a:t>je </a:t>
            </a:r>
            <a:r>
              <a:rPr lang="en-GB" b="1" baseline="0" dirty="0" err="1"/>
              <a:t>suis</a:t>
            </a:r>
            <a:r>
              <a:rPr lang="en-GB" b="1" baseline="0" dirty="0"/>
              <a:t> </a:t>
            </a:r>
            <a:r>
              <a:rPr lang="en-GB" baseline="0" dirty="0"/>
              <a:t>and </a:t>
            </a:r>
            <a:r>
              <a:rPr lang="en-GB" b="1" baseline="0" dirty="0" err="1"/>
              <a:t>tu</a:t>
            </a:r>
            <a:r>
              <a:rPr lang="en-GB" b="1" baseline="0" dirty="0"/>
              <a:t> es </a:t>
            </a:r>
            <a:r>
              <a:rPr lang="en-GB" baseline="0" dirty="0"/>
              <a:t>correctly.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521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Clearly this week has the links for the words from this week (which students couldn’t pre-learn as they were still on holiday), and the links for next week’s words.</a:t>
            </a:r>
            <a:br>
              <a:rPr lang="en-GB" sz="1200" b="0" i="0" dirty="0">
                <a:latin typeface="Calibri"/>
                <a:ea typeface="Calibri"/>
                <a:cs typeface="Calibri"/>
                <a:sym typeface="Calibri"/>
              </a:rPr>
            </a:br>
            <a:r>
              <a:rPr lang="en-GB" sz="1200" b="0" i="0" dirty="0">
                <a:latin typeface="Calibri"/>
                <a:ea typeface="Calibri"/>
                <a:cs typeface="Calibri"/>
                <a:sym typeface="Calibri"/>
              </a:rPr>
              <a:t>Teachers will decide how to spread the learning out, here.  We have put the links to next week’s words on the HW slide at the end of lesson 2.</a:t>
            </a:r>
            <a:br>
              <a:rPr lang="en-GB" sz="1200" b="0" i="0" dirty="0">
                <a:latin typeface="Calibri"/>
                <a:ea typeface="Calibri"/>
                <a:cs typeface="Calibri"/>
                <a:sym typeface="Calibri"/>
              </a:rPr>
            </a:b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123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[SFC], </a:t>
            </a:r>
            <a:r>
              <a:rPr lang="en-GB" b="0" dirty="0"/>
              <a:t>introduction of SSC </a:t>
            </a:r>
            <a:r>
              <a:rPr lang="en-GB" b="1" dirty="0"/>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first</a:t>
            </a:r>
            <a:r>
              <a:rPr lang="en-GB" b="1" baseline="0" dirty="0"/>
              <a:t> and second person singular forms of</a:t>
            </a:r>
            <a:r>
              <a:rPr lang="en-GB" b="1" dirty="0"/>
              <a:t> </a:t>
            </a:r>
            <a:r>
              <a:rPr lang="en-GB" sz="1200" b="1" i="1" dirty="0" err="1">
                <a:solidFill>
                  <a:prstClr val="white"/>
                </a:solidFill>
                <a:latin typeface="Calibri" panose="020F0502020204030204" pitchFamily="34" charset="0"/>
                <a:cs typeface="Calibri" panose="020F0502020204030204" pitchFamily="34" charset="0"/>
              </a:rPr>
              <a:t>être</a:t>
            </a:r>
            <a:endParaRPr lang="en-GB" sz="1200" b="1" i="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regular adjective gender agreement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(introduce) </a:t>
            </a:r>
            <a:r>
              <a:rPr lang="fr-FR" dirty="0">
                <a:solidFill>
                  <a:srgbClr val="000000"/>
                </a:solidFill>
                <a:latin typeface="Century Gothic" panose="020B0502020202020204" pitchFamily="34" charset="0"/>
              </a:rPr>
              <a:t>être [5], es [5], suis [5], lire [278], écrire [382], écouter [429], parler [429], je [22], tu [112], anglais</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[784], anglaise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[784], français</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[251], française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[251], grand [59], petit [138], grande [59], petite [138], et [6], au revoir [1274], bonjour [1972]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petit (short, small, </a:t>
            </a:r>
            <a:r>
              <a:rPr lang="en-US" b="0" i="1" dirty="0">
                <a:solidFill>
                  <a:srgbClr val="000000"/>
                </a:solidFill>
                <a:effectLst/>
                <a:latin typeface="Arial" panose="020B0604020202020204" pitchFamily="34" charset="0"/>
              </a:rPr>
              <a:t>little</a:t>
            </a:r>
            <a:r>
              <a:rPr lang="en-US" b="0" i="0" dirty="0">
                <a:solidFill>
                  <a:srgbClr val="000000"/>
                </a:solidFill>
                <a:effectLst/>
                <a:latin typeface="Arial" panose="020B0604020202020204" pitchFamily="34" charset="0"/>
              </a:rPr>
              <a:t>)</a:t>
            </a:r>
            <a:endParaRPr lang="en-GB" sz="1200" b="0" i="0" u="none" strike="noStrike" kern="1200" cap="none" dirty="0">
              <a:solidFill>
                <a:schemeClr val="tx1"/>
              </a:solidFill>
              <a:effectLst/>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2346035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7829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0563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Century Gothic" panose="020B0502020202020204" pitchFamily="34" charset="0"/>
                <a:ea typeface="+mn-ea"/>
                <a:cs typeface="+mn-cs"/>
              </a:rPr>
              <a:t>Explanation in English, if desired: </a:t>
            </a:r>
            <a:r>
              <a:rPr lang="en-CA" sz="1200" b="0" i="0" u="none" strike="noStrike" kern="1200" dirty="0">
                <a:solidFill>
                  <a:schemeClr val="tx1"/>
                </a:solidFill>
                <a:effectLst/>
                <a:latin typeface="Century Gothic" panose="020B0502020202020204" pitchFamily="34" charset="0"/>
                <a:ea typeface="+mn-ea"/>
                <a:cs typeface="+mn-cs"/>
              </a:rPr>
              <a:t>Something that makes French sounds very different from English is that some consonants at the ends of words are silent. This means you don’t pronounce/sound them out at all. As in the word ‘dans’ in French.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[SFC]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dans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hold ones finger to ones lips to indicate ‘</a:t>
            </a:r>
            <a:r>
              <a:rPr lang="en-GB" b="0" baseline="0" dirty="0" err="1"/>
              <a:t>Shhhh</a:t>
            </a:r>
            <a:r>
              <a:rPr lang="en-GB" b="0" baseline="0" dirty="0"/>
              <a:t>!’</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[SFC] </a:t>
            </a:r>
            <a:r>
              <a:rPr lang="en-GB" baseline="0" dirty="0"/>
              <a:t>sound, pronouncing </a:t>
            </a:r>
            <a:r>
              <a:rPr lang="en-GB" b="0" baseline="0" dirty="0"/>
              <a:t>”</a:t>
            </a:r>
            <a:r>
              <a:rPr lang="en-GB" b="1" baseline="0" dirty="0"/>
              <a:t>dans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dans</a:t>
            </a:r>
            <a:r>
              <a:rPr lang="en-GB" baseline="0" dirty="0"/>
              <a:t> [11]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98267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9258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6677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63387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6706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dirty="0"/>
              <a:t>to practise production of SSC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Students work in pairs, alternately saying one of the words and listening to spot errors in their partner’s pronunciation.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Students get one point for each correct French pronunciation of the SSC and lose a point if they say the English equivalent!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on the words to check pronunciation. Students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Go over the meaning of the words. These are all cognates or near-cognates, purposefully chosen for unlearning the connection between the SSC and the English sound. In some cases the words may have multiple meanings in English (e.g. </a:t>
            </a:r>
            <a:r>
              <a:rPr lang="en-GB" b="0" i="1" dirty="0"/>
              <a:t>grave</a:t>
            </a:r>
            <a:r>
              <a:rPr lang="en-GB" b="0" i="0" dirty="0"/>
              <a:t>) so these should be clarified. Students will find it rewarding in the first lesson to be able to recognise ten new words! Explain that lots of words are shared between the languages and they will encounter more of these across the year.</a:t>
            </a:r>
            <a:endParaRPr lang="en-GB"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table [1019], rare [1233], dame [1983], radio [1526], phase [1754], trace [1848], place [129], </a:t>
            </a:r>
            <a:r>
              <a:rPr lang="en-GB" baseline="0" dirty="0" err="1"/>
              <a:t>favorable</a:t>
            </a:r>
            <a:r>
              <a:rPr lang="en-GB" baseline="0" dirty="0"/>
              <a:t> [1443], grave [443], date [660]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a:t>
            </a:r>
            <a:r>
              <a:rPr lang="en-GB" b="0" dirty="0"/>
              <a:t> to introduce regular adjective gender agreement.</a:t>
            </a:r>
            <a:br>
              <a:rPr lang="en-GB" b="0" dirty="0"/>
            </a:br>
            <a:br>
              <a:rPr lang="en-GB" b="0" dirty="0"/>
            </a:br>
            <a:r>
              <a:rPr lang="en-GB" b="1" dirty="0"/>
              <a:t>Procedure</a:t>
            </a:r>
            <a:r>
              <a:rPr lang="en-GB" b="0" dirty="0"/>
              <a:t>:</a:t>
            </a:r>
            <a:br>
              <a:rPr lang="en-GB" b="0" dirty="0"/>
            </a:br>
            <a:r>
              <a:rPr lang="en-GB" b="0" dirty="0"/>
              <a:t>1. Click to present the new information step by step.</a:t>
            </a:r>
            <a:br>
              <a:rPr lang="en-GB" b="0" dirty="0"/>
            </a:br>
            <a:r>
              <a:rPr lang="en-GB" b="0" dirty="0"/>
              <a:t>2. Where appropriate, elicit English meanings from students for the French examples given.</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introducing pronunciation changes with adjective agreement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9057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to recognise the new words introduced this week.</a:t>
            </a:r>
            <a:endParaRPr lang="en-US" b="1" dirty="0"/>
          </a:p>
          <a:p>
            <a:endParaRPr lang="en-US" b="1" dirty="0"/>
          </a:p>
          <a:p>
            <a:r>
              <a:rPr lang="en-US" b="1" dirty="0"/>
              <a:t>Procedure:</a:t>
            </a:r>
          </a:p>
          <a:p>
            <a:r>
              <a:rPr lang="en-US" b="0" dirty="0"/>
              <a:t>1. Teacher pronounces word.</a:t>
            </a:r>
          </a:p>
          <a:p>
            <a:r>
              <a:rPr lang="en-US" b="0" dirty="0"/>
              <a:t>2. Students repeat.</a:t>
            </a:r>
          </a:p>
          <a:p>
            <a:r>
              <a:rPr lang="en-US" b="0" dirty="0"/>
              <a:t>3. Teacher asks for the meaning of the word.</a:t>
            </a:r>
          </a:p>
          <a:p>
            <a:r>
              <a:rPr lang="en-US" b="0" dirty="0"/>
              <a:t>4. Students reply with the English translation.</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670022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practise</a:t>
            </a:r>
            <a:r>
              <a:rPr lang="en-US" b="0" dirty="0"/>
              <a:t> aural recognition of eight adjective forms introduced this week.</a:t>
            </a:r>
          </a:p>
          <a:p>
            <a:endParaRPr lang="en-US" b="1" dirty="0"/>
          </a:p>
          <a:p>
            <a:r>
              <a:rPr lang="en-US" b="1" dirty="0"/>
              <a:t>Procedure:</a:t>
            </a:r>
          </a:p>
          <a:p>
            <a:pPr marL="0" indent="0">
              <a:buNone/>
            </a:pPr>
            <a:r>
              <a:rPr lang="en-US" b="0" dirty="0"/>
              <a:t>1. Students write 1-8 in their books.</a:t>
            </a:r>
          </a:p>
          <a:p>
            <a:pPr marL="0" indent="0">
              <a:buNone/>
            </a:pPr>
            <a:r>
              <a:rPr lang="en-US" b="0" dirty="0"/>
              <a:t>2. Click on a number to play an adjective.</a:t>
            </a:r>
          </a:p>
          <a:p>
            <a:r>
              <a:rPr lang="en-US" b="0" dirty="0"/>
              <a:t>3. Students listen and write an answer A-H.</a:t>
            </a:r>
          </a:p>
          <a:p>
            <a:r>
              <a:rPr lang="en-US" b="0" dirty="0"/>
              <a:t>4. On a click, a transcription of the word is revealed. Draw attention to the difference in the masculine and feminine spelling.</a:t>
            </a:r>
          </a:p>
          <a:p>
            <a:r>
              <a:rPr lang="en-US" b="0" dirty="0"/>
              <a:t>5. Play the audio again to allow students to see the sound/spelling correspondence and click to reveal the answer.</a:t>
            </a:r>
          </a:p>
          <a:p>
            <a:endParaRPr lang="en-US" b="0" dirty="0"/>
          </a:p>
          <a:p>
            <a:r>
              <a:rPr lang="en-US" b="1" dirty="0"/>
              <a:t>Transcript:</a:t>
            </a:r>
          </a:p>
          <a:p>
            <a:pPr marL="228600" indent="-228600">
              <a:buAutoNum type="arabicPeriod"/>
            </a:pPr>
            <a:r>
              <a:rPr lang="fr-FR" baseline="0" dirty="0"/>
              <a:t>française (E)</a:t>
            </a:r>
          </a:p>
          <a:p>
            <a:pPr marL="228600" indent="-228600">
              <a:buAutoNum type="arabicPeriod"/>
            </a:pPr>
            <a:r>
              <a:rPr lang="fr-FR" baseline="0" dirty="0"/>
              <a:t>grand (G)</a:t>
            </a:r>
          </a:p>
          <a:p>
            <a:pPr marL="228600" indent="-228600">
              <a:buAutoNum type="arabicPeriod"/>
            </a:pPr>
            <a:r>
              <a:rPr lang="fr-FR" baseline="0" dirty="0"/>
              <a:t>anglais (B)</a:t>
            </a:r>
          </a:p>
          <a:p>
            <a:pPr marL="228600" indent="-228600">
              <a:buAutoNum type="arabicPeriod"/>
            </a:pPr>
            <a:r>
              <a:rPr lang="fr-FR" baseline="0" dirty="0"/>
              <a:t>petite (C)</a:t>
            </a:r>
          </a:p>
          <a:p>
            <a:pPr marL="228600" indent="-228600">
              <a:buAutoNum type="arabicPeriod"/>
            </a:pPr>
            <a:r>
              <a:rPr lang="fr-FR" baseline="0" dirty="0"/>
              <a:t>anglaise (H)</a:t>
            </a:r>
          </a:p>
          <a:p>
            <a:pPr marL="228600" indent="-228600">
              <a:buAutoNum type="arabicPeriod"/>
            </a:pPr>
            <a:r>
              <a:rPr lang="fr-FR" baseline="0" dirty="0"/>
              <a:t>grande (A)</a:t>
            </a:r>
          </a:p>
          <a:p>
            <a:pPr marL="228600" indent="-228600">
              <a:buAutoNum type="arabicPeriod"/>
            </a:pPr>
            <a:r>
              <a:rPr lang="fr-FR" baseline="0" dirty="0"/>
              <a:t>français (D)</a:t>
            </a:r>
          </a:p>
          <a:p>
            <a:pPr marL="228600" indent="-228600">
              <a:buAutoNum type="arabicPeriod"/>
            </a:pPr>
            <a:r>
              <a:rPr lang="fr-FR" baseline="0" dirty="0"/>
              <a:t>petit (F)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a:t>
            </a:r>
            <a:r>
              <a:rPr lang="en-US" b="0" dirty="0" err="1"/>
              <a:t>practise</a:t>
            </a:r>
            <a:r>
              <a:rPr lang="en-US" b="0" dirty="0"/>
              <a:t> written recognition of regular adjective gender agreement.</a:t>
            </a:r>
            <a:endParaRPr lang="en-US" b="1" dirty="0"/>
          </a:p>
          <a:p>
            <a:endParaRPr lang="en-US" b="1" dirty="0"/>
          </a:p>
          <a:p>
            <a:r>
              <a:rPr lang="en-US" b="1" dirty="0"/>
              <a:t>Procedure:</a:t>
            </a:r>
          </a:p>
          <a:p>
            <a:pPr marL="0" indent="0">
              <a:buNone/>
            </a:pPr>
            <a:r>
              <a:rPr lang="en-US" b="0" dirty="0"/>
              <a:t>1. Write 1-6 and M (male) or F (female)</a:t>
            </a:r>
          </a:p>
          <a:p>
            <a:pPr marL="0" indent="0">
              <a:buNone/>
            </a:pPr>
            <a:r>
              <a:rPr lang="en-US" b="0" dirty="0"/>
              <a:t>2. Click to reveal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5896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a:t>
            </a:r>
            <a:r>
              <a:rPr lang="en-US" b="0" dirty="0" err="1"/>
              <a:t>practise</a:t>
            </a:r>
            <a:r>
              <a:rPr lang="en-US" b="0" dirty="0"/>
              <a:t> aural recognition of regular adjective gender agreement.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Write 1-6and the name of the student that matches the description. Each description matches only one student. </a:t>
            </a:r>
            <a:endParaRPr lang="en-US" b="0" dirty="0"/>
          </a:p>
          <a:p>
            <a:r>
              <a:rPr lang="en-US" b="0" dirty="0"/>
              <a:t>2. Click to reveal the answers.</a:t>
            </a:r>
          </a:p>
          <a:p>
            <a:endParaRPr lang="en-US" b="0" dirty="0"/>
          </a:p>
          <a:p>
            <a:r>
              <a:rPr lang="en-US" b="1" dirty="0"/>
              <a:t>Transcript:</a:t>
            </a:r>
          </a:p>
          <a:p>
            <a:pPr marL="228600" indent="-228600">
              <a:buAutoNum type="arabicParenR"/>
            </a:pPr>
            <a:r>
              <a:rPr lang="en-GB" baseline="0" dirty="0" err="1"/>
              <a:t>anglais</a:t>
            </a:r>
            <a:r>
              <a:rPr lang="en-GB" baseline="0" dirty="0"/>
              <a:t>, grand</a:t>
            </a:r>
          </a:p>
          <a:p>
            <a:pPr marL="228600" indent="-228600">
              <a:buAutoNum type="arabicParenR"/>
            </a:pPr>
            <a:r>
              <a:rPr lang="en-GB" baseline="0" dirty="0"/>
              <a:t>petit, </a:t>
            </a:r>
            <a:r>
              <a:rPr lang="en-GB" baseline="0" dirty="0" err="1"/>
              <a:t>français</a:t>
            </a:r>
            <a:endParaRPr lang="en-GB" baseline="0" dirty="0"/>
          </a:p>
          <a:p>
            <a:pPr marL="228600" indent="-228600">
              <a:buAutoNum type="arabicParenR"/>
            </a:pPr>
            <a:r>
              <a:rPr lang="en-GB" baseline="0" dirty="0" err="1"/>
              <a:t>grande</a:t>
            </a:r>
            <a:r>
              <a:rPr lang="en-GB" baseline="0" dirty="0"/>
              <a:t>, anglaise</a:t>
            </a:r>
          </a:p>
          <a:p>
            <a:pPr marL="228600" indent="-228600">
              <a:buAutoNum type="arabicParenR"/>
            </a:pPr>
            <a:r>
              <a:rPr lang="en-GB" baseline="0" dirty="0"/>
              <a:t>grand, </a:t>
            </a:r>
            <a:r>
              <a:rPr lang="en-GB" baseline="0" dirty="0" err="1"/>
              <a:t>français</a:t>
            </a:r>
            <a:endParaRPr lang="en-GB" baseline="0" dirty="0"/>
          </a:p>
          <a:p>
            <a:pPr marL="228600" indent="-228600">
              <a:buAutoNum type="arabicParenR"/>
            </a:pPr>
            <a:r>
              <a:rPr lang="en-GB" baseline="0" dirty="0"/>
              <a:t>anglaise, petite</a:t>
            </a:r>
          </a:p>
          <a:p>
            <a:pPr marL="228600" indent="-228600">
              <a:buAutoNum type="arabicParenR"/>
            </a:pPr>
            <a:r>
              <a:rPr lang="en-GB" baseline="0" dirty="0" err="1"/>
              <a:t>grande</a:t>
            </a:r>
            <a:r>
              <a:rPr lang="en-GB" baseline="0" dirty="0"/>
              <a:t>, </a:t>
            </a:r>
            <a:r>
              <a:rPr lang="en-GB" baseline="0" dirty="0" err="1"/>
              <a:t>française</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a:t>
            </a:r>
            <a:r>
              <a:rPr lang="en-US" b="0" dirty="0" err="1"/>
              <a:t>practise</a:t>
            </a:r>
            <a:r>
              <a:rPr lang="en-US" b="0" dirty="0"/>
              <a:t> simple spoken descriptions using regular adjective gender agreement.</a:t>
            </a:r>
            <a:endParaRPr lang="en-US" b="1" dirty="0"/>
          </a:p>
          <a:p>
            <a:endParaRPr lang="en-US" b="1" dirty="0"/>
          </a:p>
          <a:p>
            <a:r>
              <a:rPr lang="en-US" b="1" dirty="0"/>
              <a:t>Procedure:</a:t>
            </a:r>
          </a:p>
          <a:p>
            <a:r>
              <a:rPr lang="en-US" b="0" dirty="0"/>
              <a:t>1.</a:t>
            </a:r>
            <a:r>
              <a:rPr lang="en-GB" baseline="0" dirty="0"/>
              <a:t> Partner A choses a person and says the two adjectives that describe that person (ensuring s/he gives the correct form). </a:t>
            </a:r>
            <a:endParaRPr lang="en-US" b="0" dirty="0"/>
          </a:p>
          <a:p>
            <a:r>
              <a:rPr lang="en-US" b="0" dirty="0"/>
              <a:t>2.</a:t>
            </a:r>
            <a:r>
              <a:rPr lang="en-GB" baseline="0" dirty="0"/>
              <a:t> Partner B identifies the person.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They then swap roles.</a:t>
            </a:r>
            <a:endParaRPr lang="en-GB"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966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a:t>
            </a:r>
            <a:r>
              <a:rPr lang="en-US" b="0" dirty="0" err="1"/>
              <a:t>practise</a:t>
            </a:r>
            <a:r>
              <a:rPr lang="en-US" b="0" dirty="0"/>
              <a:t> written production of regular adjective gender agreement.</a:t>
            </a:r>
            <a:endParaRPr lang="en-US" b="1" dirty="0"/>
          </a:p>
          <a:p>
            <a:endParaRPr lang="en-US" b="1" dirty="0"/>
          </a:p>
          <a:p>
            <a:r>
              <a:rPr lang="en-US" b="1" dirty="0"/>
              <a:t>Procedure:</a:t>
            </a:r>
          </a:p>
          <a:p>
            <a:r>
              <a:rPr lang="en-US" b="0" dirty="0"/>
              <a:t>Students write 1-4 and a sentence describing their chosen person in the 1</a:t>
            </a:r>
            <a:r>
              <a:rPr lang="en-US" b="0" baseline="30000" dirty="0"/>
              <a:t>st</a:t>
            </a:r>
            <a:r>
              <a:rPr lang="en-US" b="0" dirty="0"/>
              <a:t> person.</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aural comprehension and production of the phrase </a:t>
            </a:r>
            <a:r>
              <a:rPr lang="en-GB" b="0" i="0" baseline="0" dirty="0"/>
              <a:t>‘au revoir’.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bring up the word ‘au revoir’, which is one of the vocabulary items in this week’s pre-learning set.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Say ‘au revoir’.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bring up the two call outs – students repeat after each one.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say ‘au revoir’ to one another before leaving the class.</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5159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Clearly this week has the links for the words from this week (which students couldn’t pre-learn as they were still on holiday), and the links for next week’s words.</a:t>
            </a:r>
            <a:br>
              <a:rPr lang="en-GB" sz="1200" b="0" i="0" dirty="0">
                <a:latin typeface="Calibri"/>
                <a:ea typeface="Calibri"/>
                <a:cs typeface="Calibri"/>
                <a:sym typeface="Calibri"/>
              </a:rPr>
            </a:br>
            <a:r>
              <a:rPr lang="en-GB" sz="1200" b="0" i="0" dirty="0">
                <a:latin typeface="Calibri"/>
                <a:ea typeface="Calibri"/>
                <a:cs typeface="Calibri"/>
                <a:sym typeface="Calibri"/>
              </a:rPr>
              <a:t>Teachers will decide how to spread the learning out, here.</a:t>
            </a:r>
            <a:br>
              <a:rPr lang="en-GB" sz="1200" b="0" i="0" dirty="0">
                <a:latin typeface="Calibri"/>
                <a:ea typeface="Calibri"/>
                <a:cs typeface="Calibri"/>
                <a:sym typeface="Calibri"/>
              </a:rPr>
            </a:b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232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[SFC] (in this case is SFC – silent final consonant so nothing to pronounce as an individual sound!) </a:t>
            </a:r>
            <a:r>
              <a:rPr lang="en-GB" baseline="0" dirty="0"/>
              <a:t>and then the </a:t>
            </a:r>
            <a:r>
              <a:rPr lang="en-GB" b="1" baseline="0" dirty="0"/>
              <a:t>source</a:t>
            </a:r>
            <a:r>
              <a:rPr lang="en-GB" baseline="0" dirty="0"/>
              <a:t> word again ‘</a:t>
            </a:r>
            <a:r>
              <a:rPr lang="en-GB" b="1" baseline="0" dirty="0"/>
              <a:t>dans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dans</a:t>
            </a:r>
            <a:r>
              <a:rPr lang="en-GB" baseline="0" dirty="0"/>
              <a:t> [11]; </a:t>
            </a:r>
            <a:r>
              <a:rPr lang="en-GB" b="1" baseline="0" dirty="0"/>
              <a:t>petit </a:t>
            </a:r>
            <a:r>
              <a:rPr lang="en-GB" b="0" baseline="0" dirty="0"/>
              <a:t>[138]</a:t>
            </a:r>
            <a:r>
              <a:rPr lang="en-GB" baseline="0" dirty="0"/>
              <a:t> </a:t>
            </a:r>
            <a:r>
              <a:rPr lang="en-GB" b="1" baseline="0" dirty="0"/>
              <a:t>prix</a:t>
            </a:r>
            <a:r>
              <a:rPr lang="en-GB" baseline="0" dirty="0"/>
              <a:t> [310]; </a:t>
            </a:r>
            <a:r>
              <a:rPr lang="en-GB" b="1" baseline="0" dirty="0"/>
              <a:t>mot</a:t>
            </a:r>
            <a:r>
              <a:rPr lang="en-GB" baseline="0" dirty="0"/>
              <a:t> [220]; </a:t>
            </a:r>
            <a:r>
              <a:rPr lang="en-GB" b="1" baseline="0" dirty="0" err="1"/>
              <a:t>mais</a:t>
            </a:r>
            <a:r>
              <a:rPr lang="en-GB" baseline="0" dirty="0"/>
              <a:t> [30]; </a:t>
            </a:r>
            <a:r>
              <a:rPr lang="en-GB" b="1" baseline="0" dirty="0"/>
              <a:t>grand </a:t>
            </a:r>
            <a:r>
              <a:rPr lang="en-GB" baseline="0" dirty="0"/>
              <a:t>[59].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6996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90273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9806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3 minutes for 3 slides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NB: A less challenging version of this activity, which does has the SSC scored out, can be found on slides 9-11.</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correctly pronounce unknown words containing [SFC] in decreasing amounts of time, helping </a:t>
            </a:r>
            <a:r>
              <a:rPr lang="en-US" b="0" dirty="0" err="1"/>
              <a:t>automisation</a:t>
            </a:r>
            <a:r>
              <a:rPr lang="en-US" b="0" dirty="0"/>
              <a:t> of SSC production. The words chosen otherwise contain sounds that are equivalent (or very similar) to English SSCs, to that students can focus fully on the [SFC] (allowances are made for English pronunciation of [r], which is covered in year 8).</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Students pair up.</a:t>
            </a:r>
            <a:endParaRPr lang="en-US" dirty="0"/>
          </a:p>
          <a:p>
            <a:pPr marL="0" lvl="0" indent="0" algn="l" rtl="0">
              <a:spcBef>
                <a:spcPts val="0"/>
              </a:spcBef>
              <a:spcAft>
                <a:spcPts val="0"/>
              </a:spcAft>
              <a:buNone/>
            </a:pPr>
            <a:r>
              <a:rPr lang="en-US" b="0" dirty="0"/>
              <a:t>2. Teacher starts 20 second timer.</a:t>
            </a:r>
            <a:endParaRPr lang="en-US" dirty="0"/>
          </a:p>
          <a:p>
            <a:pPr marL="0" lvl="0" indent="0" algn="l" rtl="0">
              <a:spcBef>
                <a:spcPts val="0"/>
              </a:spcBef>
              <a:spcAft>
                <a:spcPts val="0"/>
              </a:spcAft>
              <a:buNone/>
            </a:pPr>
            <a:r>
              <a:rPr lang="en-US" b="0" dirty="0"/>
              <a:t>3. Student A tries to say the words without pronouncing the [SFC].</a:t>
            </a:r>
            <a:endParaRPr lang="en-US" dirty="0"/>
          </a:p>
          <a:p>
            <a:pPr marL="0" lvl="0" indent="0" algn="l" rtl="0">
              <a:spcBef>
                <a:spcPts val="0"/>
              </a:spcBef>
              <a:spcAft>
                <a:spcPts val="0"/>
              </a:spcAft>
              <a:buNone/>
            </a:pPr>
            <a:r>
              <a:rPr lang="en-US" b="0" dirty="0"/>
              <a:t>4. Student B makes speaker pause for 3 seconds every time an [SFC] is pronounced.</a:t>
            </a:r>
            <a:endParaRPr lang="en-US" dirty="0"/>
          </a:p>
          <a:p>
            <a:pPr marL="0" lvl="0" indent="0" algn="l" rtl="0">
              <a:spcBef>
                <a:spcPts val="0"/>
              </a:spcBef>
              <a:spcAft>
                <a:spcPts val="0"/>
              </a:spcAft>
              <a:buNone/>
            </a:pPr>
            <a:r>
              <a:rPr lang="en-US" b="0" dirty="0"/>
              <a:t>5. Complete before 20 seconds runs out.</a:t>
            </a:r>
            <a:endParaRPr lang="en-US" dirty="0"/>
          </a:p>
          <a:p>
            <a:pPr marL="0" lvl="0" indent="0" algn="l" rtl="0">
              <a:spcBef>
                <a:spcPts val="0"/>
              </a:spcBef>
              <a:spcAft>
                <a:spcPts val="0"/>
              </a:spcAft>
              <a:buNone/>
            </a:pPr>
            <a:r>
              <a:rPr lang="en-US" b="0" dirty="0"/>
              <a:t>6. Swap roles.</a:t>
            </a:r>
            <a:endParaRPr lang="en-US" dirty="0"/>
          </a:p>
          <a:p>
            <a:pPr marL="0" lvl="0" indent="0" algn="l" rtl="0">
              <a:spcBef>
                <a:spcPts val="0"/>
              </a:spcBef>
              <a:spcAft>
                <a:spcPts val="0"/>
              </a:spcAft>
              <a:buNone/>
            </a:pPr>
            <a:r>
              <a:rPr lang="en-US" b="0" dirty="0"/>
              <a:t>7. Click on the loudspeaker icons to check pronunciation. Students repeat.</a:t>
            </a:r>
            <a:endParaRPr lang="en-US" dirty="0"/>
          </a:p>
          <a:p>
            <a:pPr marL="0" lvl="0" indent="0" algn="l" rtl="0">
              <a:spcBef>
                <a:spcPts val="0"/>
              </a:spcBef>
              <a:spcAft>
                <a:spcPts val="0"/>
              </a:spcAft>
              <a:buNone/>
            </a:pPr>
            <a:r>
              <a:rPr lang="en-US" b="0" dirty="0"/>
              <a:t>7. Move onto the next slide.</a:t>
            </a:r>
            <a:endParaRPr lang="en-US" dirty="0"/>
          </a:p>
          <a:p>
            <a:pPr marL="0" lvl="0" indent="0" algn="l" rtl="0">
              <a:spcBef>
                <a:spcPts val="0"/>
              </a:spcBef>
              <a:spcAft>
                <a:spcPts val="0"/>
              </a:spcAft>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Word frequency (1 is the most frequent word in French): </a:t>
            </a:r>
            <a:br>
              <a:rPr lang="en-US" dirty="0"/>
            </a:br>
            <a:r>
              <a:rPr lang="en-US" b="0" dirty="0" err="1"/>
              <a:t>drap</a:t>
            </a:r>
            <a:r>
              <a:rPr lang="en-US" b="1" dirty="0"/>
              <a:t> </a:t>
            </a:r>
            <a:r>
              <a:rPr lang="en-US" b="0" dirty="0"/>
              <a:t>[&gt;5000], </a:t>
            </a:r>
            <a:r>
              <a:rPr lang="en-US" b="0" dirty="0" err="1"/>
              <a:t>d’accord</a:t>
            </a:r>
            <a:r>
              <a:rPr lang="en-US" b="0" dirty="0"/>
              <a:t> [736], vert [1060],</a:t>
            </a:r>
            <a:r>
              <a:rPr lang="en-US" dirty="0"/>
              <a:t> canard [&gt;5000], </a:t>
            </a:r>
            <a:r>
              <a:rPr lang="en-US" dirty="0" err="1"/>
              <a:t>estomac</a:t>
            </a:r>
            <a:r>
              <a:rPr lang="en-US" dirty="0"/>
              <a:t> [&gt;5000], bras [1253] </a:t>
            </a:r>
          </a:p>
          <a:p>
            <a:pPr marL="0" marR="0" lvl="0" indent="0" algn="l" rtl="0">
              <a:lnSpc>
                <a:spcPct val="100000"/>
              </a:lnSpc>
              <a:spcBef>
                <a:spcPts val="0"/>
              </a:spcBef>
              <a:spcAft>
                <a:spcPts val="0"/>
              </a:spcAft>
              <a:buClr>
                <a:schemeClr val="dk1"/>
              </a:buClr>
              <a:buSzPts val="1200"/>
              <a:buFont typeface="Century Gothic"/>
              <a:buNone/>
            </a:pPr>
            <a:r>
              <a:rPr lang="en-US" sz="1200" b="0" i="0" dirty="0">
                <a:solidFill>
                  <a:schemeClr val="dk1"/>
                </a:solidFill>
                <a:latin typeface="Century Gothic"/>
                <a:ea typeface="Century Gothic"/>
                <a:cs typeface="Century Gothic"/>
                <a:sym typeface="Century Gothic"/>
              </a:rPr>
              <a:t>Source: </a:t>
            </a:r>
            <a:r>
              <a:rPr lang="en-US" sz="1200" dirty="0" err="1">
                <a:solidFill>
                  <a:schemeClr val="dk1"/>
                </a:solidFill>
                <a:latin typeface="Century Gothic"/>
                <a:ea typeface="Century Gothic"/>
                <a:cs typeface="Century Gothic"/>
                <a:sym typeface="Century Gothic"/>
              </a:rPr>
              <a:t>Londsale</a:t>
            </a:r>
            <a:r>
              <a:rPr lang="en-US" sz="1200" dirty="0">
                <a:solidFill>
                  <a:schemeClr val="dk1"/>
                </a:solidFill>
                <a:latin typeface="Century Gothic"/>
                <a:ea typeface="Century Gothic"/>
                <a:cs typeface="Century Gothic"/>
                <a:sym typeface="Century Gothic"/>
              </a:rPr>
              <a:t>, D., &amp; Le Bras, Y.  (2009). </a:t>
            </a:r>
            <a:r>
              <a:rPr lang="en-US" sz="1200" i="1" dirty="0">
                <a:solidFill>
                  <a:schemeClr val="dk1"/>
                </a:solidFill>
                <a:latin typeface="Century Gothic"/>
                <a:ea typeface="Century Gothic"/>
                <a:cs typeface="Century Gothic"/>
                <a:sym typeface="Century Gothic"/>
              </a:rPr>
              <a:t>A Frequency Dictionary of French: Core vocabulary for learners </a:t>
            </a:r>
            <a:r>
              <a:rPr lang="en-US" sz="1200" dirty="0">
                <a:solidFill>
                  <a:schemeClr val="dk1"/>
                </a:solidFill>
                <a:latin typeface="Century Gothic"/>
                <a:ea typeface="Century Gothic"/>
                <a:cs typeface="Century Gothic"/>
                <a:sym typeface="Century Gothic"/>
              </a:rPr>
              <a:t>London: Routledge.</a:t>
            </a:r>
            <a:endParaRPr lang="en-US"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530329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876054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8B844A-83D7-4DBC-99DE-7C7D7993802C}" type="datetimeFigureOut">
              <a:rPr lang="en-GB" smtClean="0"/>
              <a:t>06/09/2023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BFE097-7765-4EDC-93F7-6412A771A0C3}" type="slidenum">
              <a:rPr lang="en-GB" smtClean="0"/>
              <a:t>‹#›</a:t>
            </a:fld>
            <a:endParaRPr lang="en-GB"/>
          </a:p>
        </p:txBody>
      </p:sp>
    </p:spTree>
    <p:extLst>
      <p:ext uri="{BB962C8B-B14F-4D97-AF65-F5344CB8AC3E}">
        <p14:creationId xmlns:p14="http://schemas.microsoft.com/office/powerpoint/2010/main" val="303717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1" r:id="rId15"/>
    <p:sldLayoutId id="2147483682"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audio" Target="../media/audio21.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audio" Target="../media/audio20.wav"/><Relationship Id="rId5" Type="http://schemas.openxmlformats.org/officeDocument/2006/relationships/image" Target="../media/image20.png"/><Relationship Id="rId10" Type="http://schemas.openxmlformats.org/officeDocument/2006/relationships/audio" Target="../media/audio19.wav"/><Relationship Id="rId4" Type="http://schemas.openxmlformats.org/officeDocument/2006/relationships/image" Target="../media/image19.png"/><Relationship Id="rId9" Type="http://schemas.openxmlformats.org/officeDocument/2006/relationships/audio" Target="../media/audio18.wav"/><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audio" Target="../media/audio21.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audio" Target="../media/audio20.wav"/><Relationship Id="rId5" Type="http://schemas.openxmlformats.org/officeDocument/2006/relationships/image" Target="../media/image20.png"/><Relationship Id="rId10" Type="http://schemas.openxmlformats.org/officeDocument/2006/relationships/audio" Target="../media/audio19.wav"/><Relationship Id="rId4" Type="http://schemas.openxmlformats.org/officeDocument/2006/relationships/image" Target="../media/image19.png"/><Relationship Id="rId9" Type="http://schemas.openxmlformats.org/officeDocument/2006/relationships/audio" Target="../media/audio18.wav"/><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audio" Target="../media/audio24.wav"/></Relationships>
</file>

<file path=ppt/slides/_rels/slide15.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audio" Target="../media/audio24.wav"/></Relationships>
</file>

<file path=ppt/slides/_rels/slide16.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audio" Target="../media/audio25.wav"/></Relationships>
</file>

<file path=ppt/slides/_rels/slide17.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audio" Target="../media/audio26.wav"/></Relationships>
</file>

<file path=ppt/slides/_rels/slide18.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audio" Target="../media/audio25.wav"/></Relationships>
</file>

<file path=ppt/slides/_rels/slide19.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audio" Target="../media/audio26.wav"/></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jpeg"/><Relationship Id="rId3" Type="http://schemas.openxmlformats.org/officeDocument/2006/relationships/notesSlide" Target="../notesSlides/notesSlide2.xml"/><Relationship Id="rId7" Type="http://schemas.openxmlformats.org/officeDocument/2006/relationships/audio" Target="../media/audio4.wav"/><Relationship Id="rId12"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image" Target="../media/image9.png"/><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audio" Target="../media/audio31.wav"/><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audio" Target="../media/audio30.wav"/><Relationship Id="rId5" Type="http://schemas.openxmlformats.org/officeDocument/2006/relationships/audio" Target="../media/audio29.wav"/><Relationship Id="rId4" Type="http://schemas.openxmlformats.org/officeDocument/2006/relationships/audio" Target="../media/audio28.wav"/><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audio" Target="../media/audio31.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30.wav"/><Relationship Id="rId5" Type="http://schemas.openxmlformats.org/officeDocument/2006/relationships/audio" Target="../media/audio29.wav"/><Relationship Id="rId4" Type="http://schemas.openxmlformats.org/officeDocument/2006/relationships/audio" Target="../media/audio28.wav"/><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31.png"/><Relationship Id="rId4" Type="http://schemas.openxmlformats.org/officeDocument/2006/relationships/image" Target="../media/image36.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hyperlink" Target="https://www.rachelhawkes.com/LDPresources/Yr7French/French_Y7_Term1i_Wk1_audio.html"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s://www.rachelhawkes.com/LDPresources/Yr7French/French_Y7_Term1i_Wk1_audio_HW_sheet.docx"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audio" Target="../media/audio34.wav"/></Relationships>
</file>

<file path=ppt/slides/_rels/slide29.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audio" Target="../media/audio34.wav"/></Relationships>
</file>

<file path=ppt/slides/_rels/slide3.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46.png"/><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audio" Target="../media/audio36.wav"/><Relationship Id="rId11" Type="http://schemas.openxmlformats.org/officeDocument/2006/relationships/image" Target="../media/image44.png"/><Relationship Id="rId5" Type="http://schemas.openxmlformats.org/officeDocument/2006/relationships/audio" Target="../media/audio34.wav"/><Relationship Id="rId15" Type="http://schemas.openxmlformats.org/officeDocument/2006/relationships/image" Target="../media/image48.png"/><Relationship Id="rId10" Type="http://schemas.openxmlformats.org/officeDocument/2006/relationships/audio" Target="../media/audio40.wav"/><Relationship Id="rId4" Type="http://schemas.openxmlformats.org/officeDocument/2006/relationships/audio" Target="../media/audio35.wav"/><Relationship Id="rId9" Type="http://schemas.openxmlformats.org/officeDocument/2006/relationships/audio" Target="../media/audio39.wav"/><Relationship Id="rId1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audio" Target="../media/audio33.wav"/><Relationship Id="rId7" Type="http://schemas.openxmlformats.org/officeDocument/2006/relationships/audio" Target="../media/audio37.wav"/><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audio" Target="../media/audio36.wav"/><Relationship Id="rId11" Type="http://schemas.openxmlformats.org/officeDocument/2006/relationships/image" Target="../media/image44.png"/><Relationship Id="rId5" Type="http://schemas.openxmlformats.org/officeDocument/2006/relationships/audio" Target="../media/audio34.wav"/><Relationship Id="rId10" Type="http://schemas.openxmlformats.org/officeDocument/2006/relationships/audio" Target="../media/audio40.wav"/><Relationship Id="rId4" Type="http://schemas.openxmlformats.org/officeDocument/2006/relationships/audio" Target="../media/audio35.wav"/><Relationship Id="rId9" Type="http://schemas.openxmlformats.org/officeDocument/2006/relationships/audio" Target="../media/audio39.wav"/></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audio" Target="../media/audio41.wav"/><Relationship Id="rId7" Type="http://schemas.openxmlformats.org/officeDocument/2006/relationships/audio" Target="../media/audio45.wav"/><Relationship Id="rId12" Type="http://schemas.openxmlformats.org/officeDocument/2006/relationships/audio" Target="../media/audio50.wav"/><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0" Type="http://schemas.openxmlformats.org/officeDocument/2006/relationships/audio" Target="../media/audio48.wav"/><Relationship Id="rId4" Type="http://schemas.openxmlformats.org/officeDocument/2006/relationships/audio" Target="../media/audio42.wav"/><Relationship Id="rId9" Type="http://schemas.openxmlformats.org/officeDocument/2006/relationships/audio" Target="../media/audio47.wav"/></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53.png"/><Relationship Id="rId18" Type="http://schemas.openxmlformats.org/officeDocument/2006/relationships/image" Target="../media/image41.png"/><Relationship Id="rId3" Type="http://schemas.openxmlformats.org/officeDocument/2006/relationships/audio" Target="../media/audio51.wav"/><Relationship Id="rId7" Type="http://schemas.openxmlformats.org/officeDocument/2006/relationships/audio" Target="../media/audio55.wav"/><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38.xml"/><Relationship Id="rId16"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audio" Target="../media/audio54.wav"/><Relationship Id="rId11" Type="http://schemas.openxmlformats.org/officeDocument/2006/relationships/image" Target="../media/image51.png"/><Relationship Id="rId5" Type="http://schemas.openxmlformats.org/officeDocument/2006/relationships/audio" Target="../media/audio53.wav"/><Relationship Id="rId15" Type="http://schemas.openxmlformats.org/officeDocument/2006/relationships/image" Target="../media/image55.png"/><Relationship Id="rId10" Type="http://schemas.openxmlformats.org/officeDocument/2006/relationships/audio" Target="../media/audio58.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image" Target="../media/image61.png"/><Relationship Id="rId3" Type="http://schemas.openxmlformats.org/officeDocument/2006/relationships/audio" Target="../media/audio59.wav"/><Relationship Id="rId7" Type="http://schemas.openxmlformats.org/officeDocument/2006/relationships/audio" Target="../media/audio63.wav"/><Relationship Id="rId12"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audio" Target="../media/audio62.wav"/><Relationship Id="rId11" Type="http://schemas.openxmlformats.org/officeDocument/2006/relationships/image" Target="../media/image34.png"/><Relationship Id="rId5" Type="http://schemas.openxmlformats.org/officeDocument/2006/relationships/audio" Target="../media/audio61.wav"/><Relationship Id="rId10" Type="http://schemas.openxmlformats.org/officeDocument/2006/relationships/image" Target="../media/image59.png"/><Relationship Id="rId4" Type="http://schemas.openxmlformats.org/officeDocument/2006/relationships/audio" Target="../media/audio60.wav"/><Relationship Id="rId9" Type="http://schemas.openxmlformats.org/officeDocument/2006/relationships/image" Target="../media/image58.png"/><Relationship Id="rId14" Type="http://schemas.openxmlformats.org/officeDocument/2006/relationships/image" Target="../media/image41.png"/></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8.png"/><Relationship Id="rId7"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8.png"/><Relationship Id="rId7"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44.xml.rels><?xml version="1.0" encoding="UTF-8" standalone="yes"?>
<Relationships xmlns="http://schemas.openxmlformats.org/package/2006/relationships"><Relationship Id="rId3" Type="http://schemas.openxmlformats.org/officeDocument/2006/relationships/hyperlink" Target="https://www.rachelhawkes.com/LDPresources/Yr7French/French_Y7_Term1i_Wk2_audio.html"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s://www.rachelhawkes.com/LDPresources/Yr7French/French_Y7_Term1i_Wk2_audio_HW_sheet.doc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audio" Target="../media/audio10.wav"/><Relationship Id="rId7" Type="http://schemas.openxmlformats.org/officeDocument/2006/relationships/audio" Target="../media/audio13.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6.xml"/><Relationship Id="rId16" Type="http://schemas.openxmlformats.org/officeDocument/2006/relationships/image" Target="../media/image15.jpg"/><Relationship Id="rId1" Type="http://schemas.openxmlformats.org/officeDocument/2006/relationships/slideLayout" Target="../slideLayouts/slideLayout15.xml"/><Relationship Id="rId6" Type="http://schemas.openxmlformats.org/officeDocument/2006/relationships/audio" Target="../media/audio12.wav"/><Relationship Id="rId11" Type="http://schemas.openxmlformats.org/officeDocument/2006/relationships/image" Target="../media/image9.png"/><Relationship Id="rId5" Type="http://schemas.openxmlformats.org/officeDocument/2006/relationships/audio" Target="../media/audio11.wav"/><Relationship Id="rId15" Type="http://schemas.openxmlformats.org/officeDocument/2006/relationships/image" Target="../media/image14.png"/><Relationship Id="rId10" Type="http://schemas.openxmlformats.org/officeDocument/2006/relationships/audio" Target="../media/audio16.wav"/><Relationship Id="rId4" Type="http://schemas.openxmlformats.org/officeDocument/2006/relationships/audio" Target="../media/audio9.wav"/><Relationship Id="rId9" Type="http://schemas.openxmlformats.org/officeDocument/2006/relationships/audio" Target="../media/audio15.wav"/><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10.wav"/><Relationship Id="rId7" Type="http://schemas.openxmlformats.org/officeDocument/2006/relationships/audio" Target="../media/audio13.wav"/><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audio" Target="../media/audio12.wav"/><Relationship Id="rId11" Type="http://schemas.openxmlformats.org/officeDocument/2006/relationships/image" Target="../media/image11.png"/><Relationship Id="rId5" Type="http://schemas.openxmlformats.org/officeDocument/2006/relationships/audio" Target="../media/audio11.wav"/><Relationship Id="rId10" Type="http://schemas.openxmlformats.org/officeDocument/2006/relationships/image" Target="../media/image9.png"/><Relationship Id="rId4" Type="http://schemas.openxmlformats.org/officeDocument/2006/relationships/audio" Target="../media/audio9.wav"/><Relationship Id="rId9" Type="http://schemas.openxmlformats.org/officeDocument/2006/relationships/audio" Target="../media/audio16.wav"/></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audio" Target="../media/audio21.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audio" Target="../media/audio20.wav"/><Relationship Id="rId5" Type="http://schemas.openxmlformats.org/officeDocument/2006/relationships/image" Target="../media/image20.png"/><Relationship Id="rId15" Type="http://schemas.openxmlformats.org/officeDocument/2006/relationships/image" Target="../media/image24.png"/><Relationship Id="rId10" Type="http://schemas.openxmlformats.org/officeDocument/2006/relationships/audio" Target="../media/audio19.wav"/><Relationship Id="rId4" Type="http://schemas.openxmlformats.org/officeDocument/2006/relationships/image" Target="../media/image19.png"/><Relationship Id="rId9" Type="http://schemas.openxmlformats.org/officeDocument/2006/relationships/audio" Target="../media/audio18.wav"/><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7912BE-6DF1-447E-B9C9-D22D16217826}"/>
              </a:ext>
            </a:extLst>
          </p:cNvPr>
          <p:cNvSpPr>
            <a:spLocks noGrp="1"/>
          </p:cNvSpPr>
          <p:nvPr>
            <p:ph type="body" sz="quarter" idx="12"/>
          </p:nvPr>
        </p:nvSpPr>
        <p:spPr>
          <a:xfrm>
            <a:off x="116409" y="5390606"/>
            <a:ext cx="5369991" cy="1567543"/>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a:t>
            </a:r>
            <a:r>
              <a:rPr lang="en-GB" sz="2400" dirty="0">
                <a:solidFill>
                  <a:prstClr val="white"/>
                </a:solidFill>
                <a:latin typeface="Century Gothic" panose="020B0502020202020204" pitchFamily="34" charset="0"/>
              </a:rPr>
              <a:t>.1</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1</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lang="en-GB" sz="1300" dirty="0">
                <a:solidFill>
                  <a:prstClr val="white"/>
                </a:solidFill>
                <a:latin typeface="Century Gothic" panose="020B0502020202020204" pitchFamily="34" charset="0"/>
              </a:rPr>
              <a:t>Rachel Hawkes/Victoria Hobson/Jack Peacock</a:t>
            </a:r>
            <a:endPar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Motard</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Date updated: 20/05/23</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endParaRPr lang="en-GB" sz="17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7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endParaRPr lang="en-GB" dirty="0"/>
          </a:p>
        </p:txBody>
      </p:sp>
      <p:sp>
        <p:nvSpPr>
          <p:cNvPr id="3" name="Text Placeholder 2">
            <a:extLst>
              <a:ext uri="{FF2B5EF4-FFF2-40B4-BE49-F238E27FC236}">
                <a16:creationId xmlns:a16="http://schemas.microsoft.com/office/drawing/2014/main" id="{1107EDCE-DAE0-4F90-AC48-FAF6641F4118}"/>
              </a:ext>
            </a:extLst>
          </p:cNvPr>
          <p:cNvSpPr>
            <a:spLocks noGrp="1"/>
          </p:cNvSpPr>
          <p:nvPr>
            <p:ph type="body" sz="quarter" idx="13"/>
          </p:nvPr>
        </p:nvSpPr>
        <p:spPr>
          <a:xfrm>
            <a:off x="441915" y="2456832"/>
            <a:ext cx="6194016" cy="479394"/>
          </a:xfrm>
        </p:spPr>
        <p:txBody>
          <a:bodyPr>
            <a:noAutofit/>
          </a:bodyPr>
          <a:lstStyle/>
          <a:p>
            <a:pPr algn="l"/>
            <a:r>
              <a:rPr lang="en-GB" sz="2000" dirty="0" err="1">
                <a:solidFill>
                  <a:prstClr val="white"/>
                </a:solidFill>
              </a:rPr>
              <a:t>être</a:t>
            </a:r>
            <a:r>
              <a:rPr lang="en-GB" sz="2000" dirty="0">
                <a:solidFill>
                  <a:prstClr val="white"/>
                </a:solidFill>
              </a:rPr>
              <a:t> (je, </a:t>
            </a:r>
            <a:r>
              <a:rPr lang="en-GB" sz="2000" dirty="0" err="1">
                <a:solidFill>
                  <a:prstClr val="white"/>
                </a:solidFill>
              </a:rPr>
              <a:t>tu</a:t>
            </a:r>
            <a:r>
              <a:rPr lang="en-GB" sz="2000" dirty="0">
                <a:solidFill>
                  <a:prstClr val="white"/>
                </a:solidFill>
              </a:rPr>
              <a:t>)</a:t>
            </a:r>
          </a:p>
          <a:p>
            <a:pPr algn="l"/>
            <a:r>
              <a:rPr lang="en-GB" sz="2000" dirty="0">
                <a:solidFill>
                  <a:prstClr val="white"/>
                </a:solidFill>
              </a:rPr>
              <a:t>[SFC]</a:t>
            </a:r>
          </a:p>
          <a:p>
            <a:endParaRPr lang="en-GB" sz="2000" dirty="0"/>
          </a:p>
        </p:txBody>
      </p:sp>
      <p:sp>
        <p:nvSpPr>
          <p:cNvPr id="4" name="Text Placeholder 3">
            <a:extLst>
              <a:ext uri="{FF2B5EF4-FFF2-40B4-BE49-F238E27FC236}">
                <a16:creationId xmlns:a16="http://schemas.microsoft.com/office/drawing/2014/main" id="{442F4B30-CEE5-4E72-B654-A50EF56B8C1B}"/>
              </a:ext>
            </a:extLst>
          </p:cNvPr>
          <p:cNvSpPr>
            <a:spLocks noGrp="1"/>
          </p:cNvSpPr>
          <p:nvPr>
            <p:ph type="body" sz="quarter" idx="14"/>
          </p:nvPr>
        </p:nvSpPr>
        <p:spPr>
          <a:xfrm>
            <a:off x="363537" y="1952625"/>
            <a:ext cx="7569971" cy="844550"/>
          </a:xfrm>
        </p:spPr>
        <p:txBody>
          <a:bodyPr>
            <a:normAutofit/>
          </a:bodyPr>
          <a:lstStyle/>
          <a:p>
            <a:r>
              <a:rPr lang="en-GB" sz="3600" b="1" dirty="0">
                <a:solidFill>
                  <a:prstClr val="white"/>
                </a:solidFill>
              </a:rPr>
              <a:t>Describing a person [1]</a:t>
            </a:r>
            <a:endParaRPr lang="en-GB" sz="3600" dirty="0"/>
          </a:p>
        </p:txBody>
      </p:sp>
      <p:pic>
        <p:nvPicPr>
          <p:cNvPr id="5" name="Picture 4" descr="A picture containing toy, sign&#10;&#10;Description automatically generated">
            <a:extLst>
              <a:ext uri="{FF2B5EF4-FFF2-40B4-BE49-F238E27FC236}">
                <a16:creationId xmlns:a16="http://schemas.microsoft.com/office/drawing/2014/main" id="{35D59B11-2DDE-4435-901B-A446983655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230" y="4662326"/>
            <a:ext cx="2032573" cy="2032573"/>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86949C86-D822-446F-885E-9BD3F8E7D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0169" y="3054793"/>
            <a:ext cx="2185422" cy="2185422"/>
          </a:xfrm>
          <a:prstGeom prst="rect">
            <a:avLst/>
          </a:prstGeom>
        </p:spPr>
      </p:pic>
      <p:sp>
        <p:nvSpPr>
          <p:cNvPr id="7" name="Text Placeholder 3">
            <a:extLst>
              <a:ext uri="{FF2B5EF4-FFF2-40B4-BE49-F238E27FC236}">
                <a16:creationId xmlns:a16="http://schemas.microsoft.com/office/drawing/2014/main" id="{04F4F056-3946-4103-BE52-306689CE8266}"/>
              </a:ext>
            </a:extLst>
          </p:cNvPr>
          <p:cNvSpPr txBox="1">
            <a:spLocks/>
          </p:cNvSpPr>
          <p:nvPr/>
        </p:nvSpPr>
        <p:spPr>
          <a:xfrm>
            <a:off x="363536" y="1171507"/>
            <a:ext cx="9079402" cy="8445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prstClr val="white"/>
                </a:solidFill>
              </a:rPr>
              <a:t>Identity: meeting and greeting</a:t>
            </a:r>
            <a:endParaRPr lang="en-GB" sz="4000" dirty="0"/>
          </a:p>
        </p:txBody>
      </p:sp>
      <p:sp>
        <p:nvSpPr>
          <p:cNvPr id="8" name="Speech Bubble: Rectangle with Corners Rounded 7">
            <a:extLst>
              <a:ext uri="{FF2B5EF4-FFF2-40B4-BE49-F238E27FC236}">
                <a16:creationId xmlns:a16="http://schemas.microsoft.com/office/drawing/2014/main" id="{C64E3C09-E837-40EF-B8B6-775C69663A0F}"/>
              </a:ext>
            </a:extLst>
          </p:cNvPr>
          <p:cNvSpPr/>
          <p:nvPr/>
        </p:nvSpPr>
        <p:spPr>
          <a:xfrm>
            <a:off x="7543800" y="2880105"/>
            <a:ext cx="2567354" cy="918171"/>
          </a:xfrm>
          <a:prstGeom prst="wedgeRoundRectCallout">
            <a:avLst>
              <a:gd name="adj1" fmla="val 53825"/>
              <a:gd name="adj2" fmla="val 9697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Bonjour !</a:t>
            </a:r>
          </a:p>
        </p:txBody>
      </p:sp>
      <p:sp>
        <p:nvSpPr>
          <p:cNvPr id="9" name="TextBox 8">
            <a:extLst>
              <a:ext uri="{FF2B5EF4-FFF2-40B4-BE49-F238E27FC236}">
                <a16:creationId xmlns:a16="http://schemas.microsoft.com/office/drawing/2014/main" id="{F6073606-D7C6-42A2-8ADA-39BC657A5B8A}"/>
              </a:ext>
            </a:extLst>
          </p:cNvPr>
          <p:cNvSpPr txBox="1"/>
          <p:nvPr/>
        </p:nvSpPr>
        <p:spPr>
          <a:xfrm>
            <a:off x="6525985" y="6152291"/>
            <a:ext cx="2032573" cy="707886"/>
          </a:xfrm>
          <a:prstGeom prst="rect">
            <a:avLst/>
          </a:prstGeom>
          <a:noFill/>
        </p:spPr>
        <p:txBody>
          <a:bodyPr wrap="square" rtlCol="0">
            <a:spAutoFit/>
          </a:bodyPr>
          <a:lstStyle/>
          <a:p>
            <a:r>
              <a:rPr lang="en-GB" sz="4000" b="1" dirty="0">
                <a:solidFill>
                  <a:srgbClr val="002060"/>
                </a:solidFill>
              </a:rPr>
              <a:t>Paris</a:t>
            </a:r>
          </a:p>
        </p:txBody>
      </p:sp>
      <p:sp>
        <p:nvSpPr>
          <p:cNvPr id="10" name="TextBox 9">
            <a:extLst>
              <a:ext uri="{FF2B5EF4-FFF2-40B4-BE49-F238E27FC236}">
                <a16:creationId xmlns:a16="http://schemas.microsoft.com/office/drawing/2014/main" id="{8A284916-CCE2-4822-9492-A7983680D164}"/>
              </a:ext>
            </a:extLst>
          </p:cNvPr>
          <p:cNvSpPr txBox="1"/>
          <p:nvPr/>
        </p:nvSpPr>
        <p:spPr>
          <a:xfrm>
            <a:off x="9835885" y="4654262"/>
            <a:ext cx="2032573" cy="707886"/>
          </a:xfrm>
          <a:prstGeom prst="rect">
            <a:avLst/>
          </a:prstGeom>
          <a:noFill/>
        </p:spPr>
        <p:txBody>
          <a:bodyPr wrap="square" rtlCol="0">
            <a:spAutoFit/>
          </a:bodyPr>
          <a:lstStyle/>
          <a:p>
            <a:r>
              <a:rPr lang="en-GB" sz="4000" b="1" dirty="0">
                <a:solidFill>
                  <a:srgbClr val="002060"/>
                </a:solidFill>
              </a:rPr>
              <a:t>Nice</a:t>
            </a:r>
          </a:p>
        </p:txBody>
      </p:sp>
      <p:sp>
        <p:nvSpPr>
          <p:cNvPr id="11" name="TextBox 10">
            <a:extLst>
              <a:ext uri="{FF2B5EF4-FFF2-40B4-BE49-F238E27FC236}">
                <a16:creationId xmlns:a16="http://schemas.microsoft.com/office/drawing/2014/main" id="{778E7782-B0E6-4590-A1FF-FB3BC4C5DA80}"/>
              </a:ext>
            </a:extLst>
          </p:cNvPr>
          <p:cNvSpPr txBox="1"/>
          <p:nvPr/>
        </p:nvSpPr>
        <p:spPr>
          <a:xfrm>
            <a:off x="6352983" y="4497048"/>
            <a:ext cx="2032573" cy="523220"/>
          </a:xfrm>
          <a:prstGeom prst="rect">
            <a:avLst/>
          </a:prstGeom>
          <a:noFill/>
        </p:spPr>
        <p:txBody>
          <a:bodyPr wrap="square" rtlCol="0">
            <a:spAutoFit/>
          </a:bodyPr>
          <a:lstStyle/>
          <a:p>
            <a:r>
              <a:rPr lang="en-GB" sz="2800" dirty="0" err="1">
                <a:solidFill>
                  <a:srgbClr val="002060"/>
                </a:solidFill>
              </a:rPr>
              <a:t>Léa</a:t>
            </a:r>
            <a:endParaRPr lang="en-GB" sz="2800" dirty="0">
              <a:solidFill>
                <a:srgbClr val="002060"/>
              </a:solidFill>
            </a:endParaRPr>
          </a:p>
        </p:txBody>
      </p:sp>
      <p:sp>
        <p:nvSpPr>
          <p:cNvPr id="12" name="TextBox 11">
            <a:extLst>
              <a:ext uri="{FF2B5EF4-FFF2-40B4-BE49-F238E27FC236}">
                <a16:creationId xmlns:a16="http://schemas.microsoft.com/office/drawing/2014/main" id="{7DC24BA5-91A6-4383-89E3-D21181DE163B}"/>
              </a:ext>
            </a:extLst>
          </p:cNvPr>
          <p:cNvSpPr txBox="1"/>
          <p:nvPr/>
        </p:nvSpPr>
        <p:spPr>
          <a:xfrm>
            <a:off x="11175713" y="2932860"/>
            <a:ext cx="2032573" cy="523220"/>
          </a:xfrm>
          <a:prstGeom prst="rect">
            <a:avLst/>
          </a:prstGeom>
          <a:noFill/>
        </p:spPr>
        <p:txBody>
          <a:bodyPr wrap="square" rtlCol="0">
            <a:spAutoFit/>
          </a:bodyPr>
          <a:lstStyle/>
          <a:p>
            <a:r>
              <a:rPr lang="en-GB" sz="2800" dirty="0">
                <a:solidFill>
                  <a:srgbClr val="002060"/>
                </a:solidFill>
              </a:rPr>
              <a:t>Amir</a:t>
            </a:r>
          </a:p>
        </p:txBody>
      </p:sp>
    </p:spTree>
    <p:extLst>
      <p:ext uri="{BB962C8B-B14F-4D97-AF65-F5344CB8AC3E}">
        <p14:creationId xmlns:p14="http://schemas.microsoft.com/office/powerpoint/2010/main" val="137190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rectangle for timer">
            <a:extLst>
              <a:ext uri="{FF2B5EF4-FFF2-40B4-BE49-F238E27FC236}">
                <a16:creationId xmlns:a16="http://schemas.microsoft.com/office/drawing/2014/main" id="{836516EE-C93E-4415-BCEE-018FD8F4B137}"/>
              </a:ext>
            </a:extLst>
          </p:cNvPr>
          <p:cNvSpPr>
            <a:spLocks noChangeArrowheads="1"/>
          </p:cNvSpPr>
          <p:nvPr/>
        </p:nvSpPr>
        <p:spPr bwMode="auto">
          <a:xfrm>
            <a:off x="10348146" y="1179857"/>
            <a:ext cx="483827" cy="4153710"/>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 name="Rectangle 2" descr="box to hide timer as it goes off the page">
            <a:extLst>
              <a:ext uri="{FF2B5EF4-FFF2-40B4-BE49-F238E27FC236}">
                <a16:creationId xmlns:a16="http://schemas.microsoft.com/office/drawing/2014/main" id="{942EA48C-1D07-4902-97C5-004DAF84470A}"/>
              </a:ext>
            </a:extLst>
          </p:cNvPr>
          <p:cNvSpPr/>
          <p:nvPr/>
        </p:nvSpPr>
        <p:spPr>
          <a:xfrm>
            <a:off x="10216372" y="5347851"/>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Rectangle 2" descr="rectangle that moves down the slide to show the 60 second timer">
            <a:extLst>
              <a:ext uri="{FF2B5EF4-FFF2-40B4-BE49-F238E27FC236}">
                <a16:creationId xmlns:a16="http://schemas.microsoft.com/office/drawing/2014/main" id="{F81EE662-CFA0-4850-90E6-D373EA8B4193}"/>
              </a:ext>
            </a:extLst>
          </p:cNvPr>
          <p:cNvSpPr>
            <a:spLocks noChangeArrowheads="1"/>
          </p:cNvSpPr>
          <p:nvPr/>
        </p:nvSpPr>
        <p:spPr bwMode="auto">
          <a:xfrm>
            <a:off x="10340784" y="1180054"/>
            <a:ext cx="502131" cy="4156257"/>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 name="Line 7" descr="top line for timer, 60 seconds">
            <a:extLst>
              <a:ext uri="{FF2B5EF4-FFF2-40B4-BE49-F238E27FC236}">
                <a16:creationId xmlns:a16="http://schemas.microsoft.com/office/drawing/2014/main" id="{0C24CE02-39CD-41EC-BFD3-160D36C823A5}"/>
              </a:ext>
            </a:extLst>
          </p:cNvPr>
          <p:cNvSpPr>
            <a:spLocks noChangeShapeType="1"/>
          </p:cNvSpPr>
          <p:nvPr/>
        </p:nvSpPr>
        <p:spPr bwMode="auto">
          <a:xfrm>
            <a:off x="11029390" y="1168626"/>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6" name="Line 4" descr="line to show the length of 60 seconds">
            <a:extLst>
              <a:ext uri="{FF2B5EF4-FFF2-40B4-BE49-F238E27FC236}">
                <a16:creationId xmlns:a16="http://schemas.microsoft.com/office/drawing/2014/main" id="{120372C0-3394-42FE-8398-2C8CA92A080A}"/>
              </a:ext>
            </a:extLst>
          </p:cNvPr>
          <p:cNvSpPr>
            <a:spLocks noChangeShapeType="1"/>
          </p:cNvSpPr>
          <p:nvPr/>
        </p:nvSpPr>
        <p:spPr bwMode="auto">
          <a:xfrm>
            <a:off x="11033034" y="1168626"/>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7" name="Line 9" descr="bottom line for timer, 0 seconds">
            <a:extLst>
              <a:ext uri="{FF2B5EF4-FFF2-40B4-BE49-F238E27FC236}">
                <a16:creationId xmlns:a16="http://schemas.microsoft.com/office/drawing/2014/main" id="{564639B6-0AE0-4E0C-9FAD-681002A9B741}"/>
              </a:ext>
            </a:extLst>
          </p:cNvPr>
          <p:cNvSpPr>
            <a:spLocks noChangeShapeType="1"/>
          </p:cNvSpPr>
          <p:nvPr/>
        </p:nvSpPr>
        <p:spPr bwMode="auto">
          <a:xfrm>
            <a:off x="11024157" y="5324885"/>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8" name="AutoShape 11">
            <a:hlinkClick r:id="" action="ppaction://noaction" highlightClick="1"/>
            <a:extLst>
              <a:ext uri="{FF2B5EF4-FFF2-40B4-BE49-F238E27FC236}">
                <a16:creationId xmlns:a16="http://schemas.microsoft.com/office/drawing/2014/main" id="{F7B1D074-DF80-4B5C-8536-90B85F956282}"/>
              </a:ext>
            </a:extLst>
          </p:cNvPr>
          <p:cNvSpPr>
            <a:spLocks noChangeArrowheads="1"/>
          </p:cNvSpPr>
          <p:nvPr/>
        </p:nvSpPr>
        <p:spPr bwMode="auto">
          <a:xfrm>
            <a:off x="10102398" y="5555305"/>
            <a:ext cx="943583" cy="382082"/>
          </a:xfrm>
          <a:prstGeom prst="actionButtonBlank">
            <a:avLst/>
          </a:prstGeom>
          <a:solidFill>
            <a:schemeClr val="tx2"/>
          </a:solidFill>
          <a:ln>
            <a:noFill/>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000" b="1" dirty="0">
                <a:solidFill>
                  <a:schemeClr val="bg1"/>
                </a:solidFill>
                <a:latin typeface="+mj-lt"/>
              </a:rPr>
              <a:t>DÉBUT</a:t>
            </a:r>
          </a:p>
        </p:txBody>
      </p:sp>
      <p:sp>
        <p:nvSpPr>
          <p:cNvPr id="9" name="Text Placeholder 2">
            <a:extLst>
              <a:ext uri="{FF2B5EF4-FFF2-40B4-BE49-F238E27FC236}">
                <a16:creationId xmlns:a16="http://schemas.microsoft.com/office/drawing/2014/main" id="{9B72DCF9-935B-45CA-97C3-E8EAED82AE1D}"/>
              </a:ext>
            </a:extLst>
          </p:cNvPr>
          <p:cNvSpPr txBox="1">
            <a:spLocks/>
          </p:cNvSpPr>
          <p:nvPr/>
        </p:nvSpPr>
        <p:spPr>
          <a:xfrm>
            <a:off x="11337914" y="984561"/>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10</a:t>
            </a:r>
          </a:p>
        </p:txBody>
      </p:sp>
      <p:sp>
        <p:nvSpPr>
          <p:cNvPr id="10" name="Text Placeholder 2">
            <a:extLst>
              <a:ext uri="{FF2B5EF4-FFF2-40B4-BE49-F238E27FC236}">
                <a16:creationId xmlns:a16="http://schemas.microsoft.com/office/drawing/2014/main" id="{8374E3F9-B312-465B-BFBE-2419F643D405}"/>
              </a:ext>
            </a:extLst>
          </p:cNvPr>
          <p:cNvSpPr txBox="1">
            <a:spLocks/>
          </p:cNvSpPr>
          <p:nvPr/>
        </p:nvSpPr>
        <p:spPr>
          <a:xfrm>
            <a:off x="11324944" y="5125302"/>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a:t>
            </a:r>
            <a:endParaRPr lang="en-GB" dirty="0"/>
          </a:p>
        </p:txBody>
      </p:sp>
      <p:sp>
        <p:nvSpPr>
          <p:cNvPr id="11" name="Title 10">
            <a:extLst>
              <a:ext uri="{FF2B5EF4-FFF2-40B4-BE49-F238E27FC236}">
                <a16:creationId xmlns:a16="http://schemas.microsoft.com/office/drawing/2014/main" id="{3385BB3E-E73C-400C-9F6E-8C905AAE7639}"/>
              </a:ext>
            </a:extLst>
          </p:cNvPr>
          <p:cNvSpPr>
            <a:spLocks noGrp="1"/>
          </p:cNvSpPr>
          <p:nvPr>
            <p:ph type="title"/>
          </p:nvPr>
        </p:nvSpPr>
        <p:spPr/>
        <p:txBody>
          <a:bodyPr/>
          <a:lstStyle/>
          <a:p>
            <a:r>
              <a:rPr lang="en-GB" dirty="0" err="1"/>
              <a:t>Phonétique</a:t>
            </a:r>
            <a:r>
              <a:rPr lang="en-GB" dirty="0"/>
              <a:t> (1/3)</a:t>
            </a:r>
          </a:p>
        </p:txBody>
      </p:sp>
      <p:sp>
        <p:nvSpPr>
          <p:cNvPr id="13" name="Google Shape;533;p13">
            <a:extLst>
              <a:ext uri="{FF2B5EF4-FFF2-40B4-BE49-F238E27FC236}">
                <a16:creationId xmlns:a16="http://schemas.microsoft.com/office/drawing/2014/main" id="{B7F6006C-0EBA-4E94-ACCC-3397A2164512}"/>
              </a:ext>
            </a:extLst>
          </p:cNvPr>
          <p:cNvSpPr/>
          <p:nvPr/>
        </p:nvSpPr>
        <p:spPr>
          <a:xfrm>
            <a:off x="10046043" y="249869"/>
            <a:ext cx="1863877" cy="399600"/>
          </a:xfrm>
          <a:prstGeom prst="roundRect">
            <a:avLst>
              <a:gd name="adj" fmla="val 16667"/>
            </a:avLst>
          </a:prstGeom>
          <a:solidFill>
            <a:srgbClr val="0055A4"/>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14" name="Google Shape;533;p13">
            <a:extLst>
              <a:ext uri="{FF2B5EF4-FFF2-40B4-BE49-F238E27FC236}">
                <a16:creationId xmlns:a16="http://schemas.microsoft.com/office/drawing/2014/main" id="{9BF25919-269C-434B-95E0-A2E2D593EE5D}"/>
              </a:ext>
            </a:extLst>
          </p:cNvPr>
          <p:cNvSpPr/>
          <p:nvPr/>
        </p:nvSpPr>
        <p:spPr>
          <a:xfrm>
            <a:off x="10046043" y="249869"/>
            <a:ext cx="1863877" cy="399600"/>
          </a:xfrm>
          <a:prstGeom prst="roundRect">
            <a:avLst>
              <a:gd name="adj" fmla="val 16667"/>
            </a:avLst>
          </a:prstGeom>
          <a:solidFill>
            <a:srgbClr val="0055A4"/>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pic>
        <p:nvPicPr>
          <p:cNvPr id="15" name="Google Shape;543;p13" descr="Hand A Ok Clip Art">
            <a:extLst>
              <a:ext uri="{FF2B5EF4-FFF2-40B4-BE49-F238E27FC236}">
                <a16:creationId xmlns:a16="http://schemas.microsoft.com/office/drawing/2014/main" id="{19833CB0-E141-49B0-8707-C7936DDF70B8}"/>
              </a:ext>
            </a:extLst>
          </p:cNvPr>
          <p:cNvPicPr preferRelativeResize="0"/>
          <p:nvPr/>
        </p:nvPicPr>
        <p:blipFill rotWithShape="1">
          <a:blip r:embed="rId3">
            <a:alphaModFix/>
          </a:blip>
          <a:srcRect/>
          <a:stretch/>
        </p:blipFill>
        <p:spPr>
          <a:xfrm>
            <a:off x="5168929" y="2512170"/>
            <a:ext cx="706260" cy="981469"/>
          </a:xfrm>
          <a:prstGeom prst="rect">
            <a:avLst/>
          </a:prstGeom>
          <a:noFill/>
          <a:ln>
            <a:noFill/>
          </a:ln>
        </p:spPr>
      </p:pic>
      <p:pic>
        <p:nvPicPr>
          <p:cNvPr id="16" name="Google Shape;544;p13" descr="Duck, Face, Standing, Odd, Strange, Bird, Animal">
            <a:extLst>
              <a:ext uri="{FF2B5EF4-FFF2-40B4-BE49-F238E27FC236}">
                <a16:creationId xmlns:a16="http://schemas.microsoft.com/office/drawing/2014/main" id="{CF8206F8-1C0B-48D4-B9E2-907DDCFEF1B4}"/>
              </a:ext>
            </a:extLst>
          </p:cNvPr>
          <p:cNvPicPr preferRelativeResize="0"/>
          <p:nvPr/>
        </p:nvPicPr>
        <p:blipFill rotWithShape="1">
          <a:blip r:embed="rId4">
            <a:alphaModFix/>
          </a:blip>
          <a:srcRect/>
          <a:stretch/>
        </p:blipFill>
        <p:spPr>
          <a:xfrm>
            <a:off x="1046023" y="4632623"/>
            <a:ext cx="966858" cy="1412044"/>
          </a:xfrm>
          <a:prstGeom prst="rect">
            <a:avLst/>
          </a:prstGeom>
          <a:noFill/>
          <a:ln>
            <a:noFill/>
          </a:ln>
        </p:spPr>
      </p:pic>
      <p:pic>
        <p:nvPicPr>
          <p:cNvPr id="17" name="Google Shape;545;p13" descr="Arm, Left, Hand, Human, Body, Part, Organ">
            <a:extLst>
              <a:ext uri="{FF2B5EF4-FFF2-40B4-BE49-F238E27FC236}">
                <a16:creationId xmlns:a16="http://schemas.microsoft.com/office/drawing/2014/main" id="{053A0543-4F7F-4333-93C9-BAC5263D70F5}"/>
              </a:ext>
            </a:extLst>
          </p:cNvPr>
          <p:cNvPicPr preferRelativeResize="0"/>
          <p:nvPr/>
        </p:nvPicPr>
        <p:blipFill rotWithShape="1">
          <a:blip r:embed="rId5">
            <a:alphaModFix/>
          </a:blip>
          <a:srcRect/>
          <a:stretch/>
        </p:blipFill>
        <p:spPr>
          <a:xfrm>
            <a:off x="8350131" y="4591730"/>
            <a:ext cx="768099" cy="1536198"/>
          </a:xfrm>
          <a:prstGeom prst="rect">
            <a:avLst/>
          </a:prstGeom>
          <a:noFill/>
          <a:ln>
            <a:noFill/>
          </a:ln>
        </p:spPr>
      </p:pic>
      <p:pic>
        <p:nvPicPr>
          <p:cNvPr id="18" name="Google Shape;546;p13" descr="Green Splat Clip Art">
            <a:extLst>
              <a:ext uri="{FF2B5EF4-FFF2-40B4-BE49-F238E27FC236}">
                <a16:creationId xmlns:a16="http://schemas.microsoft.com/office/drawing/2014/main" id="{9745323F-C5B7-4214-ADD0-220D7B75D17C}"/>
              </a:ext>
            </a:extLst>
          </p:cNvPr>
          <p:cNvPicPr preferRelativeResize="0"/>
          <p:nvPr/>
        </p:nvPicPr>
        <p:blipFill rotWithShape="1">
          <a:blip r:embed="rId6">
            <a:alphaModFix/>
          </a:blip>
          <a:srcRect/>
          <a:stretch/>
        </p:blipFill>
        <p:spPr>
          <a:xfrm>
            <a:off x="8197537" y="2512170"/>
            <a:ext cx="1073289" cy="1015663"/>
          </a:xfrm>
          <a:prstGeom prst="rect">
            <a:avLst/>
          </a:prstGeom>
          <a:noFill/>
          <a:ln>
            <a:noFill/>
          </a:ln>
        </p:spPr>
      </p:pic>
      <p:sp>
        <p:nvSpPr>
          <p:cNvPr id="19" name="Google Shape;547;p13">
            <a:extLst>
              <a:ext uri="{FF2B5EF4-FFF2-40B4-BE49-F238E27FC236}">
                <a16:creationId xmlns:a16="http://schemas.microsoft.com/office/drawing/2014/main" id="{3C75F802-78B0-4A72-ABA1-E3D058BEFA95}"/>
              </a:ext>
            </a:extLst>
          </p:cNvPr>
          <p:cNvSpPr txBox="1"/>
          <p:nvPr/>
        </p:nvSpPr>
        <p:spPr>
          <a:xfrm>
            <a:off x="8136622" y="1995465"/>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[green]</a:t>
            </a:r>
            <a:endParaRPr/>
          </a:p>
        </p:txBody>
      </p:sp>
      <p:sp>
        <p:nvSpPr>
          <p:cNvPr id="20" name="Google Shape;549;p13">
            <a:extLst>
              <a:ext uri="{FF2B5EF4-FFF2-40B4-BE49-F238E27FC236}">
                <a16:creationId xmlns:a16="http://schemas.microsoft.com/office/drawing/2014/main" id="{628EBE62-439D-41D4-8919-7698BCF998EF}"/>
              </a:ext>
            </a:extLst>
          </p:cNvPr>
          <p:cNvSpPr txBox="1"/>
          <p:nvPr/>
        </p:nvSpPr>
        <p:spPr>
          <a:xfrm>
            <a:off x="989044" y="1995465"/>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[sheet]</a:t>
            </a:r>
            <a:endParaRPr/>
          </a:p>
        </p:txBody>
      </p:sp>
      <p:pic>
        <p:nvPicPr>
          <p:cNvPr id="21" name="Google Shape;550;p13" descr="Cover Draped Hanging - Free vector graphic on Pixabay">
            <a:extLst>
              <a:ext uri="{FF2B5EF4-FFF2-40B4-BE49-F238E27FC236}">
                <a16:creationId xmlns:a16="http://schemas.microsoft.com/office/drawing/2014/main" id="{72FBAA89-CEAF-42F1-8C44-097B4C45778D}"/>
              </a:ext>
            </a:extLst>
          </p:cNvPr>
          <p:cNvPicPr preferRelativeResize="0"/>
          <p:nvPr/>
        </p:nvPicPr>
        <p:blipFill rotWithShape="1">
          <a:blip r:embed="rId7">
            <a:alphaModFix/>
          </a:blip>
          <a:srcRect/>
          <a:stretch/>
        </p:blipFill>
        <p:spPr>
          <a:xfrm>
            <a:off x="960305" y="2427852"/>
            <a:ext cx="1195192" cy="1301873"/>
          </a:xfrm>
          <a:prstGeom prst="rect">
            <a:avLst/>
          </a:prstGeom>
          <a:noFill/>
          <a:ln>
            <a:noFill/>
          </a:ln>
        </p:spPr>
      </p:pic>
      <p:sp>
        <p:nvSpPr>
          <p:cNvPr id="22" name="Google Shape;551;p13">
            <a:extLst>
              <a:ext uri="{FF2B5EF4-FFF2-40B4-BE49-F238E27FC236}">
                <a16:creationId xmlns:a16="http://schemas.microsoft.com/office/drawing/2014/main" id="{75641469-6EEE-41A5-96E9-7A5E8B231187}"/>
              </a:ext>
            </a:extLst>
          </p:cNvPr>
          <p:cNvSpPr txBox="1"/>
          <p:nvPr/>
        </p:nvSpPr>
        <p:spPr>
          <a:xfrm>
            <a:off x="4836979" y="1995465"/>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[okay]</a:t>
            </a:r>
            <a:endParaRPr/>
          </a:p>
        </p:txBody>
      </p:sp>
      <p:sp>
        <p:nvSpPr>
          <p:cNvPr id="23" name="Google Shape;619;p15">
            <a:hlinkClick r:id="" action="ppaction://noaction">
              <a:snd r:embed="rId8" name="canard.wav"/>
            </a:hlinkClick>
            <a:extLst>
              <a:ext uri="{FF2B5EF4-FFF2-40B4-BE49-F238E27FC236}">
                <a16:creationId xmlns:a16="http://schemas.microsoft.com/office/drawing/2014/main" id="{6D860A94-D3EC-4F79-A1C6-A912718B48D0}"/>
              </a:ext>
            </a:extLst>
          </p:cNvPr>
          <p:cNvSpPr txBox="1"/>
          <p:nvPr/>
        </p:nvSpPr>
        <p:spPr>
          <a:xfrm>
            <a:off x="9346" y="3524639"/>
            <a:ext cx="29854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canar</a:t>
            </a:r>
            <a:r>
              <a:rPr lang="en-GB" sz="6000" b="0" i="0" u="none" cap="none" dirty="0">
                <a:solidFill>
                  <a:srgbClr val="EE6000"/>
                </a:solidFill>
                <a:latin typeface="Century Gothic"/>
                <a:ea typeface="Century Gothic"/>
                <a:cs typeface="Century Gothic"/>
                <a:sym typeface="Century Gothic"/>
              </a:rPr>
              <a:t>d</a:t>
            </a:r>
            <a:endParaRPr dirty="0"/>
          </a:p>
        </p:txBody>
      </p:sp>
      <p:sp>
        <p:nvSpPr>
          <p:cNvPr id="24" name="Google Shape;623;p15">
            <a:hlinkClick r:id="" action="ppaction://noaction">
              <a:snd r:embed="rId9" name="bras.wav"/>
            </a:hlinkClick>
            <a:extLst>
              <a:ext uri="{FF2B5EF4-FFF2-40B4-BE49-F238E27FC236}">
                <a16:creationId xmlns:a16="http://schemas.microsoft.com/office/drawing/2014/main" id="{D539EEAF-C3DA-4044-ADB9-21099A60EB8C}"/>
              </a:ext>
            </a:extLst>
          </p:cNvPr>
          <p:cNvSpPr txBox="1"/>
          <p:nvPr/>
        </p:nvSpPr>
        <p:spPr>
          <a:xfrm>
            <a:off x="7874360" y="3524639"/>
            <a:ext cx="18599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15076"/>
                </a:solidFill>
                <a:latin typeface="Century Gothic"/>
                <a:ea typeface="Century Gothic"/>
                <a:cs typeface="Century Gothic"/>
                <a:sym typeface="Century Gothic"/>
              </a:rPr>
              <a:t>bra</a:t>
            </a:r>
            <a:r>
              <a:rPr lang="fr-FR" sz="6000" b="0" i="0" u="none" cap="none" dirty="0">
                <a:solidFill>
                  <a:srgbClr val="EE6000"/>
                </a:solidFill>
                <a:latin typeface="Century Gothic"/>
                <a:ea typeface="Century Gothic"/>
                <a:cs typeface="Century Gothic"/>
                <a:sym typeface="Century Gothic"/>
              </a:rPr>
              <a:t>s</a:t>
            </a:r>
            <a:endParaRPr lang="fr-FR" dirty="0"/>
          </a:p>
        </p:txBody>
      </p:sp>
      <p:sp>
        <p:nvSpPr>
          <p:cNvPr id="25" name="Google Shape;445;p10">
            <a:hlinkClick r:id="" action="ppaction://noaction">
              <a:snd r:embed="rId10" name="drap.wav"/>
            </a:hlinkClick>
            <a:extLst>
              <a:ext uri="{FF2B5EF4-FFF2-40B4-BE49-F238E27FC236}">
                <a16:creationId xmlns:a16="http://schemas.microsoft.com/office/drawing/2014/main" id="{518E4FD0-696F-4329-894F-1914D30B10AD}"/>
              </a:ext>
            </a:extLst>
          </p:cNvPr>
          <p:cNvSpPr txBox="1"/>
          <p:nvPr/>
        </p:nvSpPr>
        <p:spPr>
          <a:xfrm>
            <a:off x="586140" y="1179857"/>
            <a:ext cx="20179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15076"/>
                </a:solidFill>
                <a:latin typeface="Century Gothic"/>
                <a:ea typeface="Century Gothic"/>
                <a:cs typeface="Century Gothic"/>
                <a:sym typeface="Century Gothic"/>
              </a:rPr>
              <a:t>dra</a:t>
            </a:r>
            <a:r>
              <a:rPr lang="fr-FR" sz="6000" b="0" i="0" u="none" cap="none" dirty="0">
                <a:solidFill>
                  <a:srgbClr val="EE6000"/>
                </a:solidFill>
                <a:latin typeface="Century Gothic"/>
                <a:ea typeface="Century Gothic"/>
                <a:cs typeface="Century Gothic"/>
                <a:sym typeface="Century Gothic"/>
              </a:rPr>
              <a:t>p</a:t>
            </a:r>
          </a:p>
        </p:txBody>
      </p:sp>
      <p:sp>
        <p:nvSpPr>
          <p:cNvPr id="26" name="Google Shape;447;p10">
            <a:hlinkClick r:id="" action="ppaction://noaction">
              <a:snd r:embed="rId11" name="vert.wav"/>
            </a:hlinkClick>
            <a:extLst>
              <a:ext uri="{FF2B5EF4-FFF2-40B4-BE49-F238E27FC236}">
                <a16:creationId xmlns:a16="http://schemas.microsoft.com/office/drawing/2014/main" id="{3454C672-B84A-4CFC-AE1B-E92678377EED}"/>
              </a:ext>
            </a:extLst>
          </p:cNvPr>
          <p:cNvSpPr txBox="1"/>
          <p:nvPr/>
        </p:nvSpPr>
        <p:spPr>
          <a:xfrm>
            <a:off x="7888828" y="1179857"/>
            <a:ext cx="16907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ver</a:t>
            </a:r>
            <a:r>
              <a:rPr lang="en-GB" sz="6000" b="0" i="0" u="none" cap="none" dirty="0">
                <a:solidFill>
                  <a:srgbClr val="EE6000"/>
                </a:solidFill>
                <a:latin typeface="Century Gothic"/>
                <a:ea typeface="Century Gothic"/>
                <a:cs typeface="Century Gothic"/>
                <a:sym typeface="Century Gothic"/>
              </a:rPr>
              <a:t>t</a:t>
            </a:r>
            <a:endParaRPr dirty="0"/>
          </a:p>
        </p:txBody>
      </p:sp>
      <p:sp>
        <p:nvSpPr>
          <p:cNvPr id="27" name="Google Shape;449;p10">
            <a:hlinkClick r:id="" action="ppaction://noaction">
              <a:snd r:embed="rId12" name="d'accord.wav"/>
            </a:hlinkClick>
            <a:extLst>
              <a:ext uri="{FF2B5EF4-FFF2-40B4-BE49-F238E27FC236}">
                <a16:creationId xmlns:a16="http://schemas.microsoft.com/office/drawing/2014/main" id="{7B77BCDB-EF90-47A0-8DD6-1B98CCCCBBAD}"/>
              </a:ext>
            </a:extLst>
          </p:cNvPr>
          <p:cNvSpPr txBox="1"/>
          <p:nvPr/>
        </p:nvSpPr>
        <p:spPr>
          <a:xfrm flipH="1">
            <a:off x="3424090" y="1179857"/>
            <a:ext cx="37684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E4E79"/>
                </a:solidFill>
                <a:latin typeface="Century Gothic"/>
                <a:ea typeface="Century Gothic"/>
                <a:cs typeface="Century Gothic"/>
                <a:sym typeface="Century Gothic"/>
              </a:rPr>
              <a:t>d’accor</a:t>
            </a:r>
            <a:r>
              <a:rPr lang="fr-FR" sz="6000" b="0" i="0" u="none" cap="none" dirty="0">
                <a:solidFill>
                  <a:srgbClr val="E65D00"/>
                </a:solidFill>
                <a:latin typeface="Century Gothic"/>
                <a:ea typeface="Century Gothic"/>
                <a:cs typeface="Century Gothic"/>
                <a:sym typeface="Century Gothic"/>
              </a:rPr>
              <a:t>d</a:t>
            </a:r>
          </a:p>
        </p:txBody>
      </p:sp>
      <p:sp>
        <p:nvSpPr>
          <p:cNvPr id="28" name="Google Shape;614;p15">
            <a:extLst>
              <a:ext uri="{FF2B5EF4-FFF2-40B4-BE49-F238E27FC236}">
                <a16:creationId xmlns:a16="http://schemas.microsoft.com/office/drawing/2014/main" id="{83805A0C-D3CE-4BC1-8651-78A9C46B9468}"/>
              </a:ext>
            </a:extLst>
          </p:cNvPr>
          <p:cNvSpPr txBox="1"/>
          <p:nvPr/>
        </p:nvSpPr>
        <p:spPr>
          <a:xfrm>
            <a:off x="4740586" y="4309247"/>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t>
            </a:r>
            <a:r>
              <a:rPr lang="en-GB" sz="2000" dirty="0">
                <a:solidFill>
                  <a:srgbClr val="1F3864"/>
                </a:solidFill>
                <a:latin typeface="Century Gothic"/>
                <a:ea typeface="Century Gothic"/>
                <a:cs typeface="Century Gothic"/>
                <a:sym typeface="Century Gothic"/>
              </a:rPr>
              <a:t>wolf</a:t>
            </a:r>
            <a:r>
              <a:rPr lang="en-GB" sz="2000" b="0" i="0" u="none" strike="noStrike" cap="none" dirty="0">
                <a:solidFill>
                  <a:srgbClr val="1F3864"/>
                </a:solidFill>
                <a:latin typeface="Century Gothic"/>
                <a:ea typeface="Century Gothic"/>
                <a:cs typeface="Century Gothic"/>
                <a:sym typeface="Century Gothic"/>
              </a:rPr>
              <a:t>]</a:t>
            </a:r>
            <a:endParaRPr dirty="0"/>
          </a:p>
        </p:txBody>
      </p:sp>
      <p:sp>
        <p:nvSpPr>
          <p:cNvPr id="29" name="Google Shape;621;p15">
            <a:hlinkClick r:id="" action="ppaction://noaction">
              <a:snd r:embed="rId13" name="7.1.1.1 - Loup.wav"/>
            </a:hlinkClick>
            <a:extLst>
              <a:ext uri="{FF2B5EF4-FFF2-40B4-BE49-F238E27FC236}">
                <a16:creationId xmlns:a16="http://schemas.microsoft.com/office/drawing/2014/main" id="{D689C103-0F0E-4CF6-9493-D92850CCEB9E}"/>
              </a:ext>
            </a:extLst>
          </p:cNvPr>
          <p:cNvSpPr txBox="1"/>
          <p:nvPr/>
        </p:nvSpPr>
        <p:spPr>
          <a:xfrm>
            <a:off x="3673882" y="3493639"/>
            <a:ext cx="35562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6000" dirty="0">
                <a:solidFill>
                  <a:srgbClr val="1E4E79"/>
                </a:solidFill>
                <a:latin typeface="Century Gothic"/>
                <a:ea typeface="Century Gothic"/>
                <a:cs typeface="Century Gothic"/>
                <a:sym typeface="Century Gothic"/>
              </a:rPr>
              <a:t>lou</a:t>
            </a:r>
            <a:r>
              <a:rPr lang="fr-FR" sz="6000" dirty="0">
                <a:solidFill>
                  <a:srgbClr val="E65D00"/>
                </a:solidFill>
                <a:latin typeface="Century Gothic"/>
                <a:ea typeface="Century Gothic"/>
                <a:cs typeface="Century Gothic"/>
                <a:sym typeface="Century Gothic"/>
              </a:rPr>
              <a:t>p</a:t>
            </a:r>
            <a:endParaRPr lang="fr-FR" sz="6000" b="0" i="0" u="none" cap="none" dirty="0">
              <a:solidFill>
                <a:srgbClr val="E65D00"/>
              </a:solidFill>
              <a:latin typeface="Century Gothic"/>
              <a:ea typeface="Century Gothic"/>
              <a:cs typeface="Century Gothic"/>
              <a:sym typeface="Century Gothic"/>
            </a:endParaRPr>
          </a:p>
        </p:txBody>
      </p:sp>
      <p:pic>
        <p:nvPicPr>
          <p:cNvPr id="30" name="Picture 29">
            <a:extLst>
              <a:ext uri="{FF2B5EF4-FFF2-40B4-BE49-F238E27FC236}">
                <a16:creationId xmlns:a16="http://schemas.microsoft.com/office/drawing/2014/main" id="{85976F7E-4330-4B15-A484-A1EAE0BF66B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89056" y="4722671"/>
            <a:ext cx="1206156" cy="1536199"/>
          </a:xfrm>
          <a:prstGeom prst="rect">
            <a:avLst/>
          </a:prstGeom>
        </p:spPr>
      </p:pic>
      <p:sp>
        <p:nvSpPr>
          <p:cNvPr id="31" name="Google Shape;614;p15">
            <a:extLst>
              <a:ext uri="{FF2B5EF4-FFF2-40B4-BE49-F238E27FC236}">
                <a16:creationId xmlns:a16="http://schemas.microsoft.com/office/drawing/2014/main" id="{C22CD637-D996-4CE2-8B64-61BCEC255CE5}"/>
              </a:ext>
            </a:extLst>
          </p:cNvPr>
          <p:cNvSpPr txBox="1"/>
          <p:nvPr/>
        </p:nvSpPr>
        <p:spPr>
          <a:xfrm>
            <a:off x="734882" y="4309247"/>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t>
            </a:r>
            <a:r>
              <a:rPr lang="en-GB" sz="2000" dirty="0">
                <a:solidFill>
                  <a:srgbClr val="1F3864"/>
                </a:solidFill>
                <a:latin typeface="Century Gothic"/>
                <a:ea typeface="Century Gothic"/>
                <a:cs typeface="Century Gothic"/>
                <a:sym typeface="Century Gothic"/>
              </a:rPr>
              <a:t>duck</a:t>
            </a:r>
            <a:r>
              <a:rPr lang="en-GB" sz="2000" b="0" i="0" u="none" strike="noStrike" cap="none" dirty="0">
                <a:solidFill>
                  <a:srgbClr val="1F3864"/>
                </a:solidFill>
                <a:latin typeface="Century Gothic"/>
                <a:ea typeface="Century Gothic"/>
                <a:cs typeface="Century Gothic"/>
                <a:sym typeface="Century Gothic"/>
              </a:rPr>
              <a:t>]</a:t>
            </a:r>
            <a:endParaRPr dirty="0"/>
          </a:p>
        </p:txBody>
      </p:sp>
      <p:sp>
        <p:nvSpPr>
          <p:cNvPr id="32" name="Google Shape;614;p15">
            <a:extLst>
              <a:ext uri="{FF2B5EF4-FFF2-40B4-BE49-F238E27FC236}">
                <a16:creationId xmlns:a16="http://schemas.microsoft.com/office/drawing/2014/main" id="{72CBCAC8-2EC9-414B-AF7D-B0062E7B37BB}"/>
              </a:ext>
            </a:extLst>
          </p:cNvPr>
          <p:cNvSpPr txBox="1"/>
          <p:nvPr/>
        </p:nvSpPr>
        <p:spPr>
          <a:xfrm>
            <a:off x="8014665" y="4322561"/>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t>
            </a:r>
            <a:r>
              <a:rPr lang="en-GB" sz="2000" dirty="0">
                <a:solidFill>
                  <a:srgbClr val="1F3864"/>
                </a:solidFill>
                <a:latin typeface="Century Gothic"/>
                <a:ea typeface="Century Gothic"/>
                <a:cs typeface="Century Gothic"/>
                <a:sym typeface="Century Gothic"/>
              </a:rPr>
              <a:t>arm</a:t>
            </a:r>
            <a:r>
              <a:rPr lang="en-GB" sz="2000" b="0" i="0" u="none" strike="noStrike" cap="none" dirty="0">
                <a:solidFill>
                  <a:srgbClr val="1F3864"/>
                </a:solidFill>
                <a:latin typeface="Century Gothic"/>
                <a:ea typeface="Century Gothic"/>
                <a:cs typeface="Century Gothic"/>
                <a:sym typeface="Century Gothic"/>
              </a:rPr>
              <a:t>]</a:t>
            </a:r>
            <a:endParaRPr dirty="0"/>
          </a:p>
        </p:txBody>
      </p:sp>
      <p:sp>
        <p:nvSpPr>
          <p:cNvPr id="33" name="Text Box 10">
            <a:extLst>
              <a:ext uri="{FF2B5EF4-FFF2-40B4-BE49-F238E27FC236}">
                <a16:creationId xmlns:a16="http://schemas.microsoft.com/office/drawing/2014/main" id="{40F5E0CE-CF6E-40A9-B8DD-2F360C9A6560}"/>
              </a:ext>
            </a:extLst>
          </p:cNvPr>
          <p:cNvSpPr txBox="1">
            <a:spLocks noChangeArrowheads="1"/>
          </p:cNvSpPr>
          <p:nvPr/>
        </p:nvSpPr>
        <p:spPr bwMode="auto">
          <a:xfrm>
            <a:off x="10904526" y="3090798"/>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dirty="0">
                <a:ln>
                  <a:noFill/>
                </a:ln>
                <a:solidFill>
                  <a:srgbClr val="0055A4"/>
                </a:solidFill>
                <a:effectLst/>
                <a:uLnTx/>
                <a:uFillTx/>
                <a:latin typeface="Century Gothic" panose="020B0502020202020204" pitchFamily="34" charset="0"/>
                <a:ea typeface="+mn-ea"/>
                <a:cs typeface="Arial" charset="0"/>
                <a:sym typeface="Arial"/>
              </a:rPr>
              <a:t>secondes</a:t>
            </a:r>
          </a:p>
        </p:txBody>
      </p:sp>
    </p:spTree>
    <p:extLst>
      <p:ext uri="{BB962C8B-B14F-4D97-AF65-F5344CB8AC3E}">
        <p14:creationId xmlns:p14="http://schemas.microsoft.com/office/powerpoint/2010/main" val="1565582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10000"/>
                                        <p:tgtEl>
                                          <p:spTgt spid="2"/>
                                        </p:tgtEl>
                                      </p:cBhvr>
                                    </p:animEffect>
                                    <p:set>
                                      <p:cBhvr>
                                        <p:cTn id="7" dur="1" fill="hold">
                                          <p:stCondLst>
                                            <p:cond delay="9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rectangle for timer">
            <a:extLst>
              <a:ext uri="{FF2B5EF4-FFF2-40B4-BE49-F238E27FC236}">
                <a16:creationId xmlns:a16="http://schemas.microsoft.com/office/drawing/2014/main" id="{836516EE-C93E-4415-BCEE-018FD8F4B137}"/>
              </a:ext>
            </a:extLst>
          </p:cNvPr>
          <p:cNvSpPr>
            <a:spLocks noChangeArrowheads="1"/>
          </p:cNvSpPr>
          <p:nvPr/>
        </p:nvSpPr>
        <p:spPr bwMode="auto">
          <a:xfrm>
            <a:off x="10348146" y="1179857"/>
            <a:ext cx="483827" cy="4153710"/>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 name="Rectangle 2" descr="box to hide timer as it goes off the page">
            <a:extLst>
              <a:ext uri="{FF2B5EF4-FFF2-40B4-BE49-F238E27FC236}">
                <a16:creationId xmlns:a16="http://schemas.microsoft.com/office/drawing/2014/main" id="{942EA48C-1D07-4902-97C5-004DAF84470A}"/>
              </a:ext>
            </a:extLst>
          </p:cNvPr>
          <p:cNvSpPr/>
          <p:nvPr/>
        </p:nvSpPr>
        <p:spPr>
          <a:xfrm>
            <a:off x="10216372" y="5347851"/>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Rectangle 2" descr="rectangle that moves down the slide to show the 60 second timer">
            <a:extLst>
              <a:ext uri="{FF2B5EF4-FFF2-40B4-BE49-F238E27FC236}">
                <a16:creationId xmlns:a16="http://schemas.microsoft.com/office/drawing/2014/main" id="{F81EE662-CFA0-4850-90E6-D373EA8B4193}"/>
              </a:ext>
            </a:extLst>
          </p:cNvPr>
          <p:cNvSpPr>
            <a:spLocks noChangeArrowheads="1"/>
          </p:cNvSpPr>
          <p:nvPr/>
        </p:nvSpPr>
        <p:spPr bwMode="auto">
          <a:xfrm>
            <a:off x="10340784" y="1180054"/>
            <a:ext cx="502131" cy="4156257"/>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 name="Line 7" descr="top line for timer, 60 seconds">
            <a:extLst>
              <a:ext uri="{FF2B5EF4-FFF2-40B4-BE49-F238E27FC236}">
                <a16:creationId xmlns:a16="http://schemas.microsoft.com/office/drawing/2014/main" id="{0C24CE02-39CD-41EC-BFD3-160D36C823A5}"/>
              </a:ext>
            </a:extLst>
          </p:cNvPr>
          <p:cNvSpPr>
            <a:spLocks noChangeShapeType="1"/>
          </p:cNvSpPr>
          <p:nvPr/>
        </p:nvSpPr>
        <p:spPr bwMode="auto">
          <a:xfrm>
            <a:off x="11029390" y="1168626"/>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6" name="Line 4" descr="line to show the length of 60 seconds">
            <a:extLst>
              <a:ext uri="{FF2B5EF4-FFF2-40B4-BE49-F238E27FC236}">
                <a16:creationId xmlns:a16="http://schemas.microsoft.com/office/drawing/2014/main" id="{120372C0-3394-42FE-8398-2C8CA92A080A}"/>
              </a:ext>
            </a:extLst>
          </p:cNvPr>
          <p:cNvSpPr>
            <a:spLocks noChangeShapeType="1"/>
          </p:cNvSpPr>
          <p:nvPr/>
        </p:nvSpPr>
        <p:spPr bwMode="auto">
          <a:xfrm>
            <a:off x="11033034" y="1168626"/>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7" name="Line 9" descr="bottom line for timer, 0 seconds">
            <a:extLst>
              <a:ext uri="{FF2B5EF4-FFF2-40B4-BE49-F238E27FC236}">
                <a16:creationId xmlns:a16="http://schemas.microsoft.com/office/drawing/2014/main" id="{564639B6-0AE0-4E0C-9FAD-681002A9B741}"/>
              </a:ext>
            </a:extLst>
          </p:cNvPr>
          <p:cNvSpPr>
            <a:spLocks noChangeShapeType="1"/>
          </p:cNvSpPr>
          <p:nvPr/>
        </p:nvSpPr>
        <p:spPr bwMode="auto">
          <a:xfrm>
            <a:off x="11024157" y="5324885"/>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8" name="AutoShape 11">
            <a:hlinkClick r:id="" action="ppaction://noaction" highlightClick="1"/>
            <a:extLst>
              <a:ext uri="{FF2B5EF4-FFF2-40B4-BE49-F238E27FC236}">
                <a16:creationId xmlns:a16="http://schemas.microsoft.com/office/drawing/2014/main" id="{F7B1D074-DF80-4B5C-8536-90B85F956282}"/>
              </a:ext>
            </a:extLst>
          </p:cNvPr>
          <p:cNvSpPr>
            <a:spLocks noChangeArrowheads="1"/>
          </p:cNvSpPr>
          <p:nvPr/>
        </p:nvSpPr>
        <p:spPr bwMode="auto">
          <a:xfrm>
            <a:off x="10102398" y="5555305"/>
            <a:ext cx="943583" cy="382082"/>
          </a:xfrm>
          <a:prstGeom prst="actionButtonBlank">
            <a:avLst/>
          </a:prstGeom>
          <a:solidFill>
            <a:schemeClr val="tx2"/>
          </a:solidFill>
          <a:ln>
            <a:noFill/>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000" b="1" dirty="0">
                <a:solidFill>
                  <a:schemeClr val="bg1"/>
                </a:solidFill>
                <a:latin typeface="+mj-lt"/>
              </a:rPr>
              <a:t>DÉBUT</a:t>
            </a:r>
          </a:p>
        </p:txBody>
      </p:sp>
      <p:sp>
        <p:nvSpPr>
          <p:cNvPr id="9" name="Text Placeholder 2">
            <a:extLst>
              <a:ext uri="{FF2B5EF4-FFF2-40B4-BE49-F238E27FC236}">
                <a16:creationId xmlns:a16="http://schemas.microsoft.com/office/drawing/2014/main" id="{9B72DCF9-935B-45CA-97C3-E8EAED82AE1D}"/>
              </a:ext>
            </a:extLst>
          </p:cNvPr>
          <p:cNvSpPr txBox="1">
            <a:spLocks/>
          </p:cNvSpPr>
          <p:nvPr/>
        </p:nvSpPr>
        <p:spPr>
          <a:xfrm>
            <a:off x="11337914" y="984561"/>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5</a:t>
            </a:r>
          </a:p>
        </p:txBody>
      </p:sp>
      <p:sp>
        <p:nvSpPr>
          <p:cNvPr id="10" name="Text Placeholder 2">
            <a:extLst>
              <a:ext uri="{FF2B5EF4-FFF2-40B4-BE49-F238E27FC236}">
                <a16:creationId xmlns:a16="http://schemas.microsoft.com/office/drawing/2014/main" id="{8374E3F9-B312-465B-BFBE-2419F643D405}"/>
              </a:ext>
            </a:extLst>
          </p:cNvPr>
          <p:cNvSpPr txBox="1">
            <a:spLocks/>
          </p:cNvSpPr>
          <p:nvPr/>
        </p:nvSpPr>
        <p:spPr>
          <a:xfrm>
            <a:off x="11324944" y="5125302"/>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a:t>
            </a:r>
            <a:endParaRPr lang="en-GB" dirty="0"/>
          </a:p>
        </p:txBody>
      </p:sp>
      <p:sp>
        <p:nvSpPr>
          <p:cNvPr id="11" name="Title 10">
            <a:extLst>
              <a:ext uri="{FF2B5EF4-FFF2-40B4-BE49-F238E27FC236}">
                <a16:creationId xmlns:a16="http://schemas.microsoft.com/office/drawing/2014/main" id="{3385BB3E-E73C-400C-9F6E-8C905AAE7639}"/>
              </a:ext>
            </a:extLst>
          </p:cNvPr>
          <p:cNvSpPr>
            <a:spLocks noGrp="1"/>
          </p:cNvSpPr>
          <p:nvPr>
            <p:ph type="title"/>
          </p:nvPr>
        </p:nvSpPr>
        <p:spPr/>
        <p:txBody>
          <a:bodyPr/>
          <a:lstStyle/>
          <a:p>
            <a:r>
              <a:rPr lang="en-GB" dirty="0" err="1"/>
              <a:t>Phonétique</a:t>
            </a:r>
            <a:r>
              <a:rPr lang="en-GB" dirty="0"/>
              <a:t> (1/3)</a:t>
            </a:r>
          </a:p>
        </p:txBody>
      </p:sp>
      <p:sp>
        <p:nvSpPr>
          <p:cNvPr id="13" name="Google Shape;533;p13">
            <a:extLst>
              <a:ext uri="{FF2B5EF4-FFF2-40B4-BE49-F238E27FC236}">
                <a16:creationId xmlns:a16="http://schemas.microsoft.com/office/drawing/2014/main" id="{B7F6006C-0EBA-4E94-ACCC-3397A2164512}"/>
              </a:ext>
            </a:extLst>
          </p:cNvPr>
          <p:cNvSpPr/>
          <p:nvPr/>
        </p:nvSpPr>
        <p:spPr>
          <a:xfrm>
            <a:off x="10046043" y="249869"/>
            <a:ext cx="1863877" cy="399600"/>
          </a:xfrm>
          <a:prstGeom prst="roundRect">
            <a:avLst>
              <a:gd name="adj" fmla="val 16667"/>
            </a:avLst>
          </a:prstGeom>
          <a:solidFill>
            <a:srgbClr val="0055A4"/>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14" name="Google Shape;533;p13">
            <a:extLst>
              <a:ext uri="{FF2B5EF4-FFF2-40B4-BE49-F238E27FC236}">
                <a16:creationId xmlns:a16="http://schemas.microsoft.com/office/drawing/2014/main" id="{9BF25919-269C-434B-95E0-A2E2D593EE5D}"/>
              </a:ext>
            </a:extLst>
          </p:cNvPr>
          <p:cNvSpPr/>
          <p:nvPr/>
        </p:nvSpPr>
        <p:spPr>
          <a:xfrm>
            <a:off x="10046043" y="249869"/>
            <a:ext cx="1863877" cy="399600"/>
          </a:xfrm>
          <a:prstGeom prst="roundRect">
            <a:avLst>
              <a:gd name="adj" fmla="val 16667"/>
            </a:avLst>
          </a:prstGeom>
          <a:solidFill>
            <a:srgbClr val="0055A4"/>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pic>
        <p:nvPicPr>
          <p:cNvPr id="15" name="Google Shape;543;p13" descr="Hand A Ok Clip Art">
            <a:extLst>
              <a:ext uri="{FF2B5EF4-FFF2-40B4-BE49-F238E27FC236}">
                <a16:creationId xmlns:a16="http://schemas.microsoft.com/office/drawing/2014/main" id="{19833CB0-E141-49B0-8707-C7936DDF70B8}"/>
              </a:ext>
            </a:extLst>
          </p:cNvPr>
          <p:cNvPicPr preferRelativeResize="0"/>
          <p:nvPr/>
        </p:nvPicPr>
        <p:blipFill rotWithShape="1">
          <a:blip r:embed="rId3">
            <a:alphaModFix/>
          </a:blip>
          <a:srcRect/>
          <a:stretch/>
        </p:blipFill>
        <p:spPr>
          <a:xfrm>
            <a:off x="5168929" y="2512170"/>
            <a:ext cx="706260" cy="981469"/>
          </a:xfrm>
          <a:prstGeom prst="rect">
            <a:avLst/>
          </a:prstGeom>
          <a:noFill/>
          <a:ln>
            <a:noFill/>
          </a:ln>
        </p:spPr>
      </p:pic>
      <p:pic>
        <p:nvPicPr>
          <p:cNvPr id="16" name="Google Shape;544;p13" descr="Duck, Face, Standing, Odd, Strange, Bird, Animal">
            <a:extLst>
              <a:ext uri="{FF2B5EF4-FFF2-40B4-BE49-F238E27FC236}">
                <a16:creationId xmlns:a16="http://schemas.microsoft.com/office/drawing/2014/main" id="{CF8206F8-1C0B-48D4-B9E2-907DDCFEF1B4}"/>
              </a:ext>
            </a:extLst>
          </p:cNvPr>
          <p:cNvPicPr preferRelativeResize="0"/>
          <p:nvPr/>
        </p:nvPicPr>
        <p:blipFill rotWithShape="1">
          <a:blip r:embed="rId4">
            <a:alphaModFix/>
          </a:blip>
          <a:srcRect/>
          <a:stretch/>
        </p:blipFill>
        <p:spPr>
          <a:xfrm>
            <a:off x="1046023" y="4632623"/>
            <a:ext cx="966858" cy="1412044"/>
          </a:xfrm>
          <a:prstGeom prst="rect">
            <a:avLst/>
          </a:prstGeom>
          <a:noFill/>
          <a:ln>
            <a:noFill/>
          </a:ln>
        </p:spPr>
      </p:pic>
      <p:pic>
        <p:nvPicPr>
          <p:cNvPr id="17" name="Google Shape;545;p13" descr="Arm, Left, Hand, Human, Body, Part, Organ">
            <a:extLst>
              <a:ext uri="{FF2B5EF4-FFF2-40B4-BE49-F238E27FC236}">
                <a16:creationId xmlns:a16="http://schemas.microsoft.com/office/drawing/2014/main" id="{053A0543-4F7F-4333-93C9-BAC5263D70F5}"/>
              </a:ext>
            </a:extLst>
          </p:cNvPr>
          <p:cNvPicPr preferRelativeResize="0"/>
          <p:nvPr/>
        </p:nvPicPr>
        <p:blipFill rotWithShape="1">
          <a:blip r:embed="rId5">
            <a:alphaModFix/>
          </a:blip>
          <a:srcRect/>
          <a:stretch/>
        </p:blipFill>
        <p:spPr>
          <a:xfrm>
            <a:off x="8350131" y="4591730"/>
            <a:ext cx="768099" cy="1536198"/>
          </a:xfrm>
          <a:prstGeom prst="rect">
            <a:avLst/>
          </a:prstGeom>
          <a:noFill/>
          <a:ln>
            <a:noFill/>
          </a:ln>
        </p:spPr>
      </p:pic>
      <p:pic>
        <p:nvPicPr>
          <p:cNvPr id="18" name="Google Shape;546;p13" descr="Green Splat Clip Art">
            <a:extLst>
              <a:ext uri="{FF2B5EF4-FFF2-40B4-BE49-F238E27FC236}">
                <a16:creationId xmlns:a16="http://schemas.microsoft.com/office/drawing/2014/main" id="{9745323F-C5B7-4214-ADD0-220D7B75D17C}"/>
              </a:ext>
            </a:extLst>
          </p:cNvPr>
          <p:cNvPicPr preferRelativeResize="0"/>
          <p:nvPr/>
        </p:nvPicPr>
        <p:blipFill rotWithShape="1">
          <a:blip r:embed="rId6">
            <a:alphaModFix/>
          </a:blip>
          <a:srcRect/>
          <a:stretch/>
        </p:blipFill>
        <p:spPr>
          <a:xfrm>
            <a:off x="8197537" y="2512170"/>
            <a:ext cx="1073289" cy="1015663"/>
          </a:xfrm>
          <a:prstGeom prst="rect">
            <a:avLst/>
          </a:prstGeom>
          <a:noFill/>
          <a:ln>
            <a:noFill/>
          </a:ln>
        </p:spPr>
      </p:pic>
      <p:sp>
        <p:nvSpPr>
          <p:cNvPr id="19" name="Google Shape;547;p13">
            <a:extLst>
              <a:ext uri="{FF2B5EF4-FFF2-40B4-BE49-F238E27FC236}">
                <a16:creationId xmlns:a16="http://schemas.microsoft.com/office/drawing/2014/main" id="{3C75F802-78B0-4A72-ABA1-E3D058BEFA95}"/>
              </a:ext>
            </a:extLst>
          </p:cNvPr>
          <p:cNvSpPr txBox="1"/>
          <p:nvPr/>
        </p:nvSpPr>
        <p:spPr>
          <a:xfrm>
            <a:off x="8136622" y="1995465"/>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[green]</a:t>
            </a:r>
            <a:endParaRPr/>
          </a:p>
        </p:txBody>
      </p:sp>
      <p:sp>
        <p:nvSpPr>
          <p:cNvPr id="20" name="Google Shape;549;p13">
            <a:extLst>
              <a:ext uri="{FF2B5EF4-FFF2-40B4-BE49-F238E27FC236}">
                <a16:creationId xmlns:a16="http://schemas.microsoft.com/office/drawing/2014/main" id="{628EBE62-439D-41D4-8919-7698BCF998EF}"/>
              </a:ext>
            </a:extLst>
          </p:cNvPr>
          <p:cNvSpPr txBox="1"/>
          <p:nvPr/>
        </p:nvSpPr>
        <p:spPr>
          <a:xfrm>
            <a:off x="989044" y="1995465"/>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[sheet]</a:t>
            </a:r>
            <a:endParaRPr/>
          </a:p>
        </p:txBody>
      </p:sp>
      <p:pic>
        <p:nvPicPr>
          <p:cNvPr id="21" name="Google Shape;550;p13" descr="Cover Draped Hanging - Free vector graphic on Pixabay">
            <a:extLst>
              <a:ext uri="{FF2B5EF4-FFF2-40B4-BE49-F238E27FC236}">
                <a16:creationId xmlns:a16="http://schemas.microsoft.com/office/drawing/2014/main" id="{72FBAA89-CEAF-42F1-8C44-097B4C45778D}"/>
              </a:ext>
            </a:extLst>
          </p:cNvPr>
          <p:cNvPicPr preferRelativeResize="0"/>
          <p:nvPr/>
        </p:nvPicPr>
        <p:blipFill rotWithShape="1">
          <a:blip r:embed="rId7">
            <a:alphaModFix/>
          </a:blip>
          <a:srcRect/>
          <a:stretch/>
        </p:blipFill>
        <p:spPr>
          <a:xfrm>
            <a:off x="960305" y="2427852"/>
            <a:ext cx="1195192" cy="1301873"/>
          </a:xfrm>
          <a:prstGeom prst="rect">
            <a:avLst/>
          </a:prstGeom>
          <a:noFill/>
          <a:ln>
            <a:noFill/>
          </a:ln>
        </p:spPr>
      </p:pic>
      <p:sp>
        <p:nvSpPr>
          <p:cNvPr id="22" name="Google Shape;551;p13">
            <a:extLst>
              <a:ext uri="{FF2B5EF4-FFF2-40B4-BE49-F238E27FC236}">
                <a16:creationId xmlns:a16="http://schemas.microsoft.com/office/drawing/2014/main" id="{75641469-6EEE-41A5-96E9-7A5E8B231187}"/>
              </a:ext>
            </a:extLst>
          </p:cNvPr>
          <p:cNvSpPr txBox="1"/>
          <p:nvPr/>
        </p:nvSpPr>
        <p:spPr>
          <a:xfrm>
            <a:off x="4836979" y="1995465"/>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[okay]</a:t>
            </a:r>
            <a:endParaRPr/>
          </a:p>
        </p:txBody>
      </p:sp>
      <p:sp>
        <p:nvSpPr>
          <p:cNvPr id="23" name="Google Shape;619;p15">
            <a:hlinkClick r:id="" action="ppaction://noaction">
              <a:snd r:embed="rId8" name="canard.wav"/>
            </a:hlinkClick>
            <a:extLst>
              <a:ext uri="{FF2B5EF4-FFF2-40B4-BE49-F238E27FC236}">
                <a16:creationId xmlns:a16="http://schemas.microsoft.com/office/drawing/2014/main" id="{6D860A94-D3EC-4F79-A1C6-A912718B48D0}"/>
              </a:ext>
            </a:extLst>
          </p:cNvPr>
          <p:cNvSpPr txBox="1"/>
          <p:nvPr/>
        </p:nvSpPr>
        <p:spPr>
          <a:xfrm>
            <a:off x="9346" y="3524639"/>
            <a:ext cx="29854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canar</a:t>
            </a:r>
            <a:r>
              <a:rPr lang="en-GB" sz="6000" b="0" i="0" u="none" cap="none" dirty="0">
                <a:solidFill>
                  <a:srgbClr val="EE6000"/>
                </a:solidFill>
                <a:latin typeface="Century Gothic"/>
                <a:ea typeface="Century Gothic"/>
                <a:cs typeface="Century Gothic"/>
                <a:sym typeface="Century Gothic"/>
              </a:rPr>
              <a:t>d</a:t>
            </a:r>
            <a:endParaRPr dirty="0"/>
          </a:p>
        </p:txBody>
      </p:sp>
      <p:sp>
        <p:nvSpPr>
          <p:cNvPr id="24" name="Google Shape;623;p15">
            <a:hlinkClick r:id="" action="ppaction://noaction">
              <a:snd r:embed="rId9" name="bras.wav"/>
            </a:hlinkClick>
            <a:extLst>
              <a:ext uri="{FF2B5EF4-FFF2-40B4-BE49-F238E27FC236}">
                <a16:creationId xmlns:a16="http://schemas.microsoft.com/office/drawing/2014/main" id="{D539EEAF-C3DA-4044-ADB9-21099A60EB8C}"/>
              </a:ext>
            </a:extLst>
          </p:cNvPr>
          <p:cNvSpPr txBox="1"/>
          <p:nvPr/>
        </p:nvSpPr>
        <p:spPr>
          <a:xfrm>
            <a:off x="7874360" y="3524639"/>
            <a:ext cx="18599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15076"/>
                </a:solidFill>
                <a:latin typeface="Century Gothic"/>
                <a:ea typeface="Century Gothic"/>
                <a:cs typeface="Century Gothic"/>
                <a:sym typeface="Century Gothic"/>
              </a:rPr>
              <a:t>bra</a:t>
            </a:r>
            <a:r>
              <a:rPr lang="fr-FR" sz="6000" b="0" i="0" u="none" cap="none" dirty="0">
                <a:solidFill>
                  <a:srgbClr val="EE6000"/>
                </a:solidFill>
                <a:latin typeface="Century Gothic"/>
                <a:ea typeface="Century Gothic"/>
                <a:cs typeface="Century Gothic"/>
                <a:sym typeface="Century Gothic"/>
              </a:rPr>
              <a:t>s</a:t>
            </a:r>
            <a:endParaRPr lang="fr-FR" dirty="0"/>
          </a:p>
        </p:txBody>
      </p:sp>
      <p:sp>
        <p:nvSpPr>
          <p:cNvPr id="25" name="Google Shape;445;p10">
            <a:hlinkClick r:id="" action="ppaction://noaction">
              <a:snd r:embed="rId10" name="drap.wav"/>
            </a:hlinkClick>
            <a:extLst>
              <a:ext uri="{FF2B5EF4-FFF2-40B4-BE49-F238E27FC236}">
                <a16:creationId xmlns:a16="http://schemas.microsoft.com/office/drawing/2014/main" id="{518E4FD0-696F-4329-894F-1914D30B10AD}"/>
              </a:ext>
            </a:extLst>
          </p:cNvPr>
          <p:cNvSpPr txBox="1"/>
          <p:nvPr/>
        </p:nvSpPr>
        <p:spPr>
          <a:xfrm>
            <a:off x="586140" y="1179857"/>
            <a:ext cx="20179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15076"/>
                </a:solidFill>
                <a:latin typeface="Century Gothic"/>
                <a:ea typeface="Century Gothic"/>
                <a:cs typeface="Century Gothic"/>
                <a:sym typeface="Century Gothic"/>
              </a:rPr>
              <a:t>dra</a:t>
            </a:r>
            <a:r>
              <a:rPr lang="fr-FR" sz="6000" b="0" i="0" u="none" cap="none" dirty="0">
                <a:solidFill>
                  <a:srgbClr val="EE6000"/>
                </a:solidFill>
                <a:latin typeface="Century Gothic"/>
                <a:ea typeface="Century Gothic"/>
                <a:cs typeface="Century Gothic"/>
                <a:sym typeface="Century Gothic"/>
              </a:rPr>
              <a:t>p</a:t>
            </a:r>
          </a:p>
        </p:txBody>
      </p:sp>
      <p:sp>
        <p:nvSpPr>
          <p:cNvPr id="26" name="Google Shape;447;p10">
            <a:hlinkClick r:id="" action="ppaction://noaction">
              <a:snd r:embed="rId11" name="vert.wav"/>
            </a:hlinkClick>
            <a:extLst>
              <a:ext uri="{FF2B5EF4-FFF2-40B4-BE49-F238E27FC236}">
                <a16:creationId xmlns:a16="http://schemas.microsoft.com/office/drawing/2014/main" id="{3454C672-B84A-4CFC-AE1B-E92678377EED}"/>
              </a:ext>
            </a:extLst>
          </p:cNvPr>
          <p:cNvSpPr txBox="1"/>
          <p:nvPr/>
        </p:nvSpPr>
        <p:spPr>
          <a:xfrm>
            <a:off x="7888828" y="1179857"/>
            <a:ext cx="16907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ver</a:t>
            </a:r>
            <a:r>
              <a:rPr lang="en-GB" sz="6000" b="0" i="0" u="none" cap="none" dirty="0">
                <a:solidFill>
                  <a:srgbClr val="EE6000"/>
                </a:solidFill>
                <a:latin typeface="Century Gothic"/>
                <a:ea typeface="Century Gothic"/>
                <a:cs typeface="Century Gothic"/>
                <a:sym typeface="Century Gothic"/>
              </a:rPr>
              <a:t>t</a:t>
            </a:r>
            <a:endParaRPr dirty="0"/>
          </a:p>
        </p:txBody>
      </p:sp>
      <p:sp>
        <p:nvSpPr>
          <p:cNvPr id="27" name="Google Shape;449;p10">
            <a:hlinkClick r:id="" action="ppaction://noaction">
              <a:snd r:embed="rId12" name="d'accord.wav"/>
            </a:hlinkClick>
            <a:extLst>
              <a:ext uri="{FF2B5EF4-FFF2-40B4-BE49-F238E27FC236}">
                <a16:creationId xmlns:a16="http://schemas.microsoft.com/office/drawing/2014/main" id="{7B77BCDB-EF90-47A0-8DD6-1B98CCCCBBAD}"/>
              </a:ext>
            </a:extLst>
          </p:cNvPr>
          <p:cNvSpPr txBox="1"/>
          <p:nvPr/>
        </p:nvSpPr>
        <p:spPr>
          <a:xfrm flipH="1">
            <a:off x="3424090" y="1179857"/>
            <a:ext cx="37684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E4E79"/>
                </a:solidFill>
                <a:latin typeface="Century Gothic"/>
                <a:ea typeface="Century Gothic"/>
                <a:cs typeface="Century Gothic"/>
                <a:sym typeface="Century Gothic"/>
              </a:rPr>
              <a:t>d’accor</a:t>
            </a:r>
            <a:r>
              <a:rPr lang="fr-FR" sz="6000" b="0" i="0" u="none" cap="none" dirty="0">
                <a:solidFill>
                  <a:srgbClr val="E65D00"/>
                </a:solidFill>
                <a:latin typeface="Century Gothic"/>
                <a:ea typeface="Century Gothic"/>
                <a:cs typeface="Century Gothic"/>
                <a:sym typeface="Century Gothic"/>
              </a:rPr>
              <a:t>d</a:t>
            </a:r>
          </a:p>
        </p:txBody>
      </p:sp>
      <p:sp>
        <p:nvSpPr>
          <p:cNvPr id="28" name="Google Shape;614;p15">
            <a:extLst>
              <a:ext uri="{FF2B5EF4-FFF2-40B4-BE49-F238E27FC236}">
                <a16:creationId xmlns:a16="http://schemas.microsoft.com/office/drawing/2014/main" id="{83805A0C-D3CE-4BC1-8651-78A9C46B9468}"/>
              </a:ext>
            </a:extLst>
          </p:cNvPr>
          <p:cNvSpPr txBox="1"/>
          <p:nvPr/>
        </p:nvSpPr>
        <p:spPr>
          <a:xfrm>
            <a:off x="4740586" y="4309247"/>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t>
            </a:r>
            <a:r>
              <a:rPr lang="en-GB" sz="2000" dirty="0">
                <a:solidFill>
                  <a:srgbClr val="1F3864"/>
                </a:solidFill>
                <a:latin typeface="Century Gothic"/>
                <a:ea typeface="Century Gothic"/>
                <a:cs typeface="Century Gothic"/>
                <a:sym typeface="Century Gothic"/>
              </a:rPr>
              <a:t>wolf</a:t>
            </a:r>
            <a:r>
              <a:rPr lang="en-GB" sz="2000" b="0" i="0" u="none" strike="noStrike" cap="none" dirty="0">
                <a:solidFill>
                  <a:srgbClr val="1F3864"/>
                </a:solidFill>
                <a:latin typeface="Century Gothic"/>
                <a:ea typeface="Century Gothic"/>
                <a:cs typeface="Century Gothic"/>
                <a:sym typeface="Century Gothic"/>
              </a:rPr>
              <a:t>]</a:t>
            </a:r>
            <a:endParaRPr dirty="0"/>
          </a:p>
        </p:txBody>
      </p:sp>
      <p:sp>
        <p:nvSpPr>
          <p:cNvPr id="29" name="Google Shape;621;p15">
            <a:hlinkClick r:id="" action="ppaction://noaction">
              <a:snd r:embed="rId13" name="7.1.1.1 - Loup.wav"/>
            </a:hlinkClick>
            <a:extLst>
              <a:ext uri="{FF2B5EF4-FFF2-40B4-BE49-F238E27FC236}">
                <a16:creationId xmlns:a16="http://schemas.microsoft.com/office/drawing/2014/main" id="{D689C103-0F0E-4CF6-9493-D92850CCEB9E}"/>
              </a:ext>
            </a:extLst>
          </p:cNvPr>
          <p:cNvSpPr txBox="1"/>
          <p:nvPr/>
        </p:nvSpPr>
        <p:spPr>
          <a:xfrm>
            <a:off x="3673882" y="3493639"/>
            <a:ext cx="35562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6000" dirty="0">
                <a:solidFill>
                  <a:srgbClr val="1E4E79"/>
                </a:solidFill>
                <a:latin typeface="Century Gothic"/>
                <a:ea typeface="Century Gothic"/>
                <a:cs typeface="Century Gothic"/>
                <a:sym typeface="Century Gothic"/>
              </a:rPr>
              <a:t>lou</a:t>
            </a:r>
            <a:r>
              <a:rPr lang="fr-FR" sz="6000" dirty="0">
                <a:solidFill>
                  <a:srgbClr val="E65D00"/>
                </a:solidFill>
                <a:latin typeface="Century Gothic"/>
                <a:ea typeface="Century Gothic"/>
                <a:cs typeface="Century Gothic"/>
                <a:sym typeface="Century Gothic"/>
              </a:rPr>
              <a:t>p</a:t>
            </a:r>
            <a:endParaRPr lang="fr-FR" sz="6000" b="0" i="0" u="none" cap="none" dirty="0">
              <a:solidFill>
                <a:srgbClr val="E65D00"/>
              </a:solidFill>
              <a:latin typeface="Century Gothic"/>
              <a:ea typeface="Century Gothic"/>
              <a:cs typeface="Century Gothic"/>
              <a:sym typeface="Century Gothic"/>
            </a:endParaRPr>
          </a:p>
        </p:txBody>
      </p:sp>
      <p:pic>
        <p:nvPicPr>
          <p:cNvPr id="30" name="Picture 29">
            <a:extLst>
              <a:ext uri="{FF2B5EF4-FFF2-40B4-BE49-F238E27FC236}">
                <a16:creationId xmlns:a16="http://schemas.microsoft.com/office/drawing/2014/main" id="{85976F7E-4330-4B15-A484-A1EAE0BF66B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89056" y="4722671"/>
            <a:ext cx="1206156" cy="1536199"/>
          </a:xfrm>
          <a:prstGeom prst="rect">
            <a:avLst/>
          </a:prstGeom>
        </p:spPr>
      </p:pic>
      <p:sp>
        <p:nvSpPr>
          <p:cNvPr id="31" name="Google Shape;614;p15">
            <a:extLst>
              <a:ext uri="{FF2B5EF4-FFF2-40B4-BE49-F238E27FC236}">
                <a16:creationId xmlns:a16="http://schemas.microsoft.com/office/drawing/2014/main" id="{C22CD637-D996-4CE2-8B64-61BCEC255CE5}"/>
              </a:ext>
            </a:extLst>
          </p:cNvPr>
          <p:cNvSpPr txBox="1"/>
          <p:nvPr/>
        </p:nvSpPr>
        <p:spPr>
          <a:xfrm>
            <a:off x="734882" y="4309247"/>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t>
            </a:r>
            <a:r>
              <a:rPr lang="en-GB" sz="2000" dirty="0">
                <a:solidFill>
                  <a:srgbClr val="1F3864"/>
                </a:solidFill>
                <a:latin typeface="Century Gothic"/>
                <a:ea typeface="Century Gothic"/>
                <a:cs typeface="Century Gothic"/>
                <a:sym typeface="Century Gothic"/>
              </a:rPr>
              <a:t>duck</a:t>
            </a:r>
            <a:r>
              <a:rPr lang="en-GB" sz="2000" b="0" i="0" u="none" strike="noStrike" cap="none" dirty="0">
                <a:solidFill>
                  <a:srgbClr val="1F3864"/>
                </a:solidFill>
                <a:latin typeface="Century Gothic"/>
                <a:ea typeface="Century Gothic"/>
                <a:cs typeface="Century Gothic"/>
                <a:sym typeface="Century Gothic"/>
              </a:rPr>
              <a:t>]</a:t>
            </a:r>
            <a:endParaRPr dirty="0"/>
          </a:p>
        </p:txBody>
      </p:sp>
      <p:sp>
        <p:nvSpPr>
          <p:cNvPr id="32" name="Google Shape;614;p15">
            <a:extLst>
              <a:ext uri="{FF2B5EF4-FFF2-40B4-BE49-F238E27FC236}">
                <a16:creationId xmlns:a16="http://schemas.microsoft.com/office/drawing/2014/main" id="{72CBCAC8-2EC9-414B-AF7D-B0062E7B37BB}"/>
              </a:ext>
            </a:extLst>
          </p:cNvPr>
          <p:cNvSpPr txBox="1"/>
          <p:nvPr/>
        </p:nvSpPr>
        <p:spPr>
          <a:xfrm>
            <a:off x="8014665" y="4322561"/>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t>
            </a:r>
            <a:r>
              <a:rPr lang="en-GB" sz="2000" dirty="0">
                <a:solidFill>
                  <a:srgbClr val="1F3864"/>
                </a:solidFill>
                <a:latin typeface="Century Gothic"/>
                <a:ea typeface="Century Gothic"/>
                <a:cs typeface="Century Gothic"/>
                <a:sym typeface="Century Gothic"/>
              </a:rPr>
              <a:t>arm</a:t>
            </a:r>
            <a:r>
              <a:rPr lang="en-GB" sz="2000" b="0" i="0" u="none" strike="noStrike" cap="none" dirty="0">
                <a:solidFill>
                  <a:srgbClr val="1F3864"/>
                </a:solidFill>
                <a:latin typeface="Century Gothic"/>
                <a:ea typeface="Century Gothic"/>
                <a:cs typeface="Century Gothic"/>
                <a:sym typeface="Century Gothic"/>
              </a:rPr>
              <a:t>]</a:t>
            </a:r>
            <a:endParaRPr dirty="0"/>
          </a:p>
        </p:txBody>
      </p:sp>
      <p:sp>
        <p:nvSpPr>
          <p:cNvPr id="33" name="Text Box 10">
            <a:extLst>
              <a:ext uri="{FF2B5EF4-FFF2-40B4-BE49-F238E27FC236}">
                <a16:creationId xmlns:a16="http://schemas.microsoft.com/office/drawing/2014/main" id="{40F5E0CE-CF6E-40A9-B8DD-2F360C9A6560}"/>
              </a:ext>
            </a:extLst>
          </p:cNvPr>
          <p:cNvSpPr txBox="1">
            <a:spLocks noChangeArrowheads="1"/>
          </p:cNvSpPr>
          <p:nvPr/>
        </p:nvSpPr>
        <p:spPr bwMode="auto">
          <a:xfrm>
            <a:off x="10904526" y="3090798"/>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dirty="0">
                <a:ln>
                  <a:noFill/>
                </a:ln>
                <a:solidFill>
                  <a:srgbClr val="0055A4"/>
                </a:solidFill>
                <a:effectLst/>
                <a:uLnTx/>
                <a:uFillTx/>
                <a:latin typeface="Century Gothic" panose="020B0502020202020204" pitchFamily="34" charset="0"/>
                <a:ea typeface="+mn-ea"/>
                <a:cs typeface="Arial" charset="0"/>
                <a:sym typeface="Arial"/>
              </a:rPr>
              <a:t>secondes</a:t>
            </a:r>
          </a:p>
        </p:txBody>
      </p:sp>
    </p:spTree>
    <p:extLst>
      <p:ext uri="{BB962C8B-B14F-4D97-AF65-F5344CB8AC3E}">
        <p14:creationId xmlns:p14="http://schemas.microsoft.com/office/powerpoint/2010/main" val="3918643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000"/>
                                        <p:tgtEl>
                                          <p:spTgt spid="2"/>
                                        </p:tgtEl>
                                      </p:cBhvr>
                                    </p:animEffect>
                                    <p:set>
                                      <p:cBhvr>
                                        <p:cTn id="7" dur="1" fill="hold">
                                          <p:stCondLst>
                                            <p:cond delay="4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3931C8E-04A2-4F00-862B-3B8BD6138BF9}"/>
              </a:ext>
            </a:extLst>
          </p:cNvPr>
          <p:cNvSpPr/>
          <p:nvPr/>
        </p:nvSpPr>
        <p:spPr>
          <a:xfrm>
            <a:off x="43011" y="1077686"/>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BF1260B-CB31-44E6-A006-C255E3B30763}"/>
              </a:ext>
            </a:extLst>
          </p:cNvPr>
          <p:cNvSpPr>
            <a:spLocks noGrp="1"/>
          </p:cNvSpPr>
          <p:nvPr>
            <p:ph type="title"/>
          </p:nvPr>
        </p:nvSpPr>
        <p:spPr/>
        <p:txBody>
          <a:bodyPr/>
          <a:lstStyle/>
          <a:p>
            <a:r>
              <a:rPr lang="en-GB" dirty="0" err="1"/>
              <a:t>Vocabulaire</a:t>
            </a:r>
            <a:endParaRPr lang="en-GB" dirty="0"/>
          </a:p>
        </p:txBody>
      </p:sp>
      <p:sp>
        <p:nvSpPr>
          <p:cNvPr id="4" name="TextBox 3">
            <a:extLst>
              <a:ext uri="{FF2B5EF4-FFF2-40B4-BE49-F238E27FC236}">
                <a16:creationId xmlns:a16="http://schemas.microsoft.com/office/drawing/2014/main" id="{6086DDDC-022D-4636-A4C5-2DF0E122CBC3}"/>
              </a:ext>
            </a:extLst>
          </p:cNvPr>
          <p:cNvSpPr txBox="1"/>
          <p:nvPr/>
        </p:nvSpPr>
        <p:spPr>
          <a:xfrm flipH="1">
            <a:off x="1057664" y="861134"/>
            <a:ext cx="999736" cy="1015663"/>
          </a:xfrm>
          <a:prstGeom prst="rect">
            <a:avLst/>
          </a:prstGeom>
          <a:noFill/>
        </p:spPr>
        <p:txBody>
          <a:bodyPr wrap="square" rtlCol="0">
            <a:spAutoFit/>
          </a:bodyPr>
          <a:lstStyle/>
          <a:p>
            <a:r>
              <a:rPr lang="en-GB" sz="6000" b="1" dirty="0">
                <a:solidFill>
                  <a:srgbClr val="0055A4"/>
                </a:solidFill>
              </a:rPr>
              <a:t>je</a:t>
            </a:r>
            <a:r>
              <a:rPr lang="en-GB" sz="2400" dirty="0">
                <a:solidFill>
                  <a:srgbClr val="0055A4"/>
                </a:solidFill>
              </a:rPr>
              <a:t> </a:t>
            </a:r>
          </a:p>
        </p:txBody>
      </p:sp>
      <p:sp>
        <p:nvSpPr>
          <p:cNvPr id="5" name="TextBox 4">
            <a:extLst>
              <a:ext uri="{FF2B5EF4-FFF2-40B4-BE49-F238E27FC236}">
                <a16:creationId xmlns:a16="http://schemas.microsoft.com/office/drawing/2014/main" id="{8AA15A01-5B30-43CA-80F8-D845958466A7}"/>
              </a:ext>
            </a:extLst>
          </p:cNvPr>
          <p:cNvSpPr txBox="1"/>
          <p:nvPr/>
        </p:nvSpPr>
        <p:spPr>
          <a:xfrm>
            <a:off x="150061" y="1071721"/>
            <a:ext cx="450403" cy="646331"/>
          </a:xfrm>
          <a:prstGeom prst="rect">
            <a:avLst/>
          </a:prstGeom>
          <a:noFill/>
        </p:spPr>
        <p:txBody>
          <a:bodyPr wrap="square" rtlCol="0">
            <a:spAutoFit/>
          </a:bodyPr>
          <a:lstStyle/>
          <a:p>
            <a:r>
              <a:rPr lang="en-GB" sz="3600" b="1" dirty="0">
                <a:solidFill>
                  <a:schemeClr val="bg1"/>
                </a:solidFill>
              </a:rPr>
              <a:t>1</a:t>
            </a:r>
          </a:p>
        </p:txBody>
      </p:sp>
      <p:sp>
        <p:nvSpPr>
          <p:cNvPr id="6" name="TextBox 5">
            <a:extLst>
              <a:ext uri="{FF2B5EF4-FFF2-40B4-BE49-F238E27FC236}">
                <a16:creationId xmlns:a16="http://schemas.microsoft.com/office/drawing/2014/main" id="{D18300C3-3CB0-46EF-BF0E-555E47805532}"/>
              </a:ext>
            </a:extLst>
          </p:cNvPr>
          <p:cNvSpPr txBox="1"/>
          <p:nvPr/>
        </p:nvSpPr>
        <p:spPr>
          <a:xfrm>
            <a:off x="762549" y="893642"/>
            <a:ext cx="529521" cy="1015663"/>
          </a:xfrm>
          <a:prstGeom prst="rect">
            <a:avLst/>
          </a:prstGeom>
          <a:noFill/>
        </p:spPr>
        <p:txBody>
          <a:bodyPr wrap="square" rtlCol="0">
            <a:spAutoFit/>
          </a:bodyPr>
          <a:lstStyle/>
          <a:p>
            <a:pPr algn="l"/>
            <a:r>
              <a:rPr lang="fr-FR" sz="6000" b="1" dirty="0">
                <a:solidFill>
                  <a:srgbClr val="EF4235"/>
                </a:solidFill>
              </a:rPr>
              <a:t>I</a:t>
            </a:r>
          </a:p>
        </p:txBody>
      </p:sp>
      <p:pic>
        <p:nvPicPr>
          <p:cNvPr id="8" name="Picture 2" descr="C:\Users\wdj\Google Drive\Primary\Y5 SoW\From Tracy\Pronouns\i.png">
            <a:extLst>
              <a:ext uri="{FF2B5EF4-FFF2-40B4-BE49-F238E27FC236}">
                <a16:creationId xmlns:a16="http://schemas.microsoft.com/office/drawing/2014/main" id="{4A8B0849-424E-4AA8-9188-0F7E0AD1CC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6169" y="983775"/>
            <a:ext cx="371293" cy="86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ED6E4AEC-CDA7-4C15-ACD9-8D5B6C07B019}"/>
              </a:ext>
            </a:extLst>
          </p:cNvPr>
          <p:cNvSpPr/>
          <p:nvPr/>
        </p:nvSpPr>
        <p:spPr>
          <a:xfrm>
            <a:off x="3931329" y="1094800"/>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861C0D0-36C2-4026-80A4-DAE4320EB4F2}"/>
              </a:ext>
            </a:extLst>
          </p:cNvPr>
          <p:cNvSpPr txBox="1"/>
          <p:nvPr/>
        </p:nvSpPr>
        <p:spPr>
          <a:xfrm>
            <a:off x="4038379" y="1088835"/>
            <a:ext cx="450403" cy="646331"/>
          </a:xfrm>
          <a:prstGeom prst="rect">
            <a:avLst/>
          </a:prstGeom>
          <a:noFill/>
        </p:spPr>
        <p:txBody>
          <a:bodyPr wrap="square" rtlCol="0">
            <a:spAutoFit/>
          </a:bodyPr>
          <a:lstStyle/>
          <a:p>
            <a:r>
              <a:rPr lang="en-GB" sz="3600" b="1" dirty="0">
                <a:solidFill>
                  <a:schemeClr val="bg1"/>
                </a:solidFill>
              </a:rPr>
              <a:t>2</a:t>
            </a:r>
          </a:p>
        </p:txBody>
      </p:sp>
      <p:sp>
        <p:nvSpPr>
          <p:cNvPr id="13" name="Oval 12">
            <a:extLst>
              <a:ext uri="{FF2B5EF4-FFF2-40B4-BE49-F238E27FC236}">
                <a16:creationId xmlns:a16="http://schemas.microsoft.com/office/drawing/2014/main" id="{C9BE164F-D8C0-4DBA-B2EA-E40EC1DE66AD}"/>
              </a:ext>
            </a:extLst>
          </p:cNvPr>
          <p:cNvSpPr/>
          <p:nvPr/>
        </p:nvSpPr>
        <p:spPr>
          <a:xfrm>
            <a:off x="8123749" y="1189333"/>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C694D69-7B54-4E1F-A4A1-C8E7D80CE9A1}"/>
              </a:ext>
            </a:extLst>
          </p:cNvPr>
          <p:cNvSpPr txBox="1"/>
          <p:nvPr/>
        </p:nvSpPr>
        <p:spPr>
          <a:xfrm>
            <a:off x="8230799" y="1183368"/>
            <a:ext cx="450403" cy="646331"/>
          </a:xfrm>
          <a:prstGeom prst="rect">
            <a:avLst/>
          </a:prstGeom>
          <a:noFill/>
        </p:spPr>
        <p:txBody>
          <a:bodyPr wrap="square" rtlCol="0">
            <a:spAutoFit/>
          </a:bodyPr>
          <a:lstStyle/>
          <a:p>
            <a:r>
              <a:rPr lang="en-GB" sz="3600" b="1" dirty="0">
                <a:solidFill>
                  <a:schemeClr val="bg1"/>
                </a:solidFill>
              </a:rPr>
              <a:t>3</a:t>
            </a:r>
          </a:p>
        </p:txBody>
      </p:sp>
      <p:sp>
        <p:nvSpPr>
          <p:cNvPr id="15" name="Oval 14">
            <a:extLst>
              <a:ext uri="{FF2B5EF4-FFF2-40B4-BE49-F238E27FC236}">
                <a16:creationId xmlns:a16="http://schemas.microsoft.com/office/drawing/2014/main" id="{51661C19-04F7-4FE2-A6E3-E8B28943488F}"/>
              </a:ext>
            </a:extLst>
          </p:cNvPr>
          <p:cNvSpPr/>
          <p:nvPr/>
        </p:nvSpPr>
        <p:spPr>
          <a:xfrm>
            <a:off x="9052933" y="4887180"/>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4F99D73-B3B6-4951-8A68-1E5FDF1DCB94}"/>
              </a:ext>
            </a:extLst>
          </p:cNvPr>
          <p:cNvSpPr txBox="1"/>
          <p:nvPr/>
        </p:nvSpPr>
        <p:spPr>
          <a:xfrm>
            <a:off x="9011509" y="4877083"/>
            <a:ext cx="777771" cy="646331"/>
          </a:xfrm>
          <a:prstGeom prst="rect">
            <a:avLst/>
          </a:prstGeom>
          <a:noFill/>
        </p:spPr>
        <p:txBody>
          <a:bodyPr wrap="square" rtlCol="0">
            <a:spAutoFit/>
          </a:bodyPr>
          <a:lstStyle/>
          <a:p>
            <a:r>
              <a:rPr lang="en-GB" sz="3600" b="1" dirty="0">
                <a:solidFill>
                  <a:schemeClr val="bg1"/>
                </a:solidFill>
              </a:rPr>
              <a:t>10</a:t>
            </a:r>
          </a:p>
        </p:txBody>
      </p:sp>
      <p:sp>
        <p:nvSpPr>
          <p:cNvPr id="17" name="Oval 16">
            <a:extLst>
              <a:ext uri="{FF2B5EF4-FFF2-40B4-BE49-F238E27FC236}">
                <a16:creationId xmlns:a16="http://schemas.microsoft.com/office/drawing/2014/main" id="{8543E9B7-D986-4E32-8685-8D8909764D73}"/>
              </a:ext>
            </a:extLst>
          </p:cNvPr>
          <p:cNvSpPr/>
          <p:nvPr/>
        </p:nvSpPr>
        <p:spPr>
          <a:xfrm>
            <a:off x="57134" y="3111799"/>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CF93C1B-FB4D-49D5-8862-8D02F0D33F15}"/>
              </a:ext>
            </a:extLst>
          </p:cNvPr>
          <p:cNvSpPr txBox="1"/>
          <p:nvPr/>
        </p:nvSpPr>
        <p:spPr>
          <a:xfrm>
            <a:off x="164184" y="3105834"/>
            <a:ext cx="450403" cy="646331"/>
          </a:xfrm>
          <a:prstGeom prst="rect">
            <a:avLst/>
          </a:prstGeom>
          <a:noFill/>
        </p:spPr>
        <p:txBody>
          <a:bodyPr wrap="square" rtlCol="0">
            <a:spAutoFit/>
          </a:bodyPr>
          <a:lstStyle/>
          <a:p>
            <a:r>
              <a:rPr lang="en-GB" sz="3600" b="1" dirty="0">
                <a:solidFill>
                  <a:schemeClr val="bg1"/>
                </a:solidFill>
              </a:rPr>
              <a:t>4</a:t>
            </a:r>
          </a:p>
        </p:txBody>
      </p:sp>
      <p:sp>
        <p:nvSpPr>
          <p:cNvPr id="19" name="Oval 18">
            <a:extLst>
              <a:ext uri="{FF2B5EF4-FFF2-40B4-BE49-F238E27FC236}">
                <a16:creationId xmlns:a16="http://schemas.microsoft.com/office/drawing/2014/main" id="{4E5D409E-0417-4AEE-8136-5CEE51E89D58}"/>
              </a:ext>
            </a:extLst>
          </p:cNvPr>
          <p:cNvSpPr/>
          <p:nvPr/>
        </p:nvSpPr>
        <p:spPr>
          <a:xfrm>
            <a:off x="3931329" y="3025246"/>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92CAA9B-ADEA-4871-9B2B-C90F822082AB}"/>
              </a:ext>
            </a:extLst>
          </p:cNvPr>
          <p:cNvSpPr txBox="1"/>
          <p:nvPr/>
        </p:nvSpPr>
        <p:spPr>
          <a:xfrm>
            <a:off x="4038379" y="3019281"/>
            <a:ext cx="450403" cy="646331"/>
          </a:xfrm>
          <a:prstGeom prst="rect">
            <a:avLst/>
          </a:prstGeom>
          <a:noFill/>
        </p:spPr>
        <p:txBody>
          <a:bodyPr wrap="square" rtlCol="0">
            <a:spAutoFit/>
          </a:bodyPr>
          <a:lstStyle/>
          <a:p>
            <a:r>
              <a:rPr lang="en-GB" sz="3600" b="1" dirty="0">
                <a:solidFill>
                  <a:schemeClr val="bg1"/>
                </a:solidFill>
              </a:rPr>
              <a:t>5</a:t>
            </a:r>
          </a:p>
        </p:txBody>
      </p:sp>
      <p:sp>
        <p:nvSpPr>
          <p:cNvPr id="21" name="Oval 20">
            <a:extLst>
              <a:ext uri="{FF2B5EF4-FFF2-40B4-BE49-F238E27FC236}">
                <a16:creationId xmlns:a16="http://schemas.microsoft.com/office/drawing/2014/main" id="{21EB2F4A-FA94-4257-AB40-91798636A72F}"/>
              </a:ext>
            </a:extLst>
          </p:cNvPr>
          <p:cNvSpPr/>
          <p:nvPr/>
        </p:nvSpPr>
        <p:spPr>
          <a:xfrm>
            <a:off x="9505708" y="3035044"/>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FBD8B13-5DD6-4CF4-9F8A-8A8F9EF6815E}"/>
              </a:ext>
            </a:extLst>
          </p:cNvPr>
          <p:cNvSpPr txBox="1"/>
          <p:nvPr/>
        </p:nvSpPr>
        <p:spPr>
          <a:xfrm>
            <a:off x="9612758" y="3029079"/>
            <a:ext cx="450403" cy="646331"/>
          </a:xfrm>
          <a:prstGeom prst="rect">
            <a:avLst/>
          </a:prstGeom>
          <a:noFill/>
        </p:spPr>
        <p:txBody>
          <a:bodyPr wrap="square" rtlCol="0">
            <a:spAutoFit/>
          </a:bodyPr>
          <a:lstStyle/>
          <a:p>
            <a:r>
              <a:rPr lang="en-GB" sz="3600" b="1" dirty="0">
                <a:solidFill>
                  <a:schemeClr val="bg1"/>
                </a:solidFill>
              </a:rPr>
              <a:t>6</a:t>
            </a:r>
          </a:p>
        </p:txBody>
      </p:sp>
      <p:sp>
        <p:nvSpPr>
          <p:cNvPr id="23" name="Oval 22">
            <a:extLst>
              <a:ext uri="{FF2B5EF4-FFF2-40B4-BE49-F238E27FC236}">
                <a16:creationId xmlns:a16="http://schemas.microsoft.com/office/drawing/2014/main" id="{D1E1C8E4-E61D-4F82-8D39-050221689000}"/>
              </a:ext>
            </a:extLst>
          </p:cNvPr>
          <p:cNvSpPr/>
          <p:nvPr/>
        </p:nvSpPr>
        <p:spPr>
          <a:xfrm>
            <a:off x="6221057" y="4894391"/>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C08F6553-D524-497E-A7BA-FFB788D2E45F}"/>
              </a:ext>
            </a:extLst>
          </p:cNvPr>
          <p:cNvSpPr txBox="1"/>
          <p:nvPr/>
        </p:nvSpPr>
        <p:spPr>
          <a:xfrm>
            <a:off x="6328107" y="4888426"/>
            <a:ext cx="450403" cy="646331"/>
          </a:xfrm>
          <a:prstGeom prst="rect">
            <a:avLst/>
          </a:prstGeom>
          <a:noFill/>
        </p:spPr>
        <p:txBody>
          <a:bodyPr wrap="square" rtlCol="0">
            <a:spAutoFit/>
          </a:bodyPr>
          <a:lstStyle/>
          <a:p>
            <a:r>
              <a:rPr lang="en-GB" sz="3600" b="1" dirty="0">
                <a:solidFill>
                  <a:schemeClr val="bg1"/>
                </a:solidFill>
              </a:rPr>
              <a:t>9</a:t>
            </a:r>
          </a:p>
        </p:txBody>
      </p:sp>
      <p:sp>
        <p:nvSpPr>
          <p:cNvPr id="25" name="Oval 24">
            <a:extLst>
              <a:ext uri="{FF2B5EF4-FFF2-40B4-BE49-F238E27FC236}">
                <a16:creationId xmlns:a16="http://schemas.microsoft.com/office/drawing/2014/main" id="{7ACA4E11-4DE0-4897-8189-FED03C5BE28F}"/>
              </a:ext>
            </a:extLst>
          </p:cNvPr>
          <p:cNvSpPr/>
          <p:nvPr/>
        </p:nvSpPr>
        <p:spPr>
          <a:xfrm>
            <a:off x="51564" y="4901602"/>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AAF5BEE2-8299-41C6-8C0D-F9AC08264289}"/>
              </a:ext>
            </a:extLst>
          </p:cNvPr>
          <p:cNvSpPr txBox="1"/>
          <p:nvPr/>
        </p:nvSpPr>
        <p:spPr>
          <a:xfrm>
            <a:off x="150061" y="4895637"/>
            <a:ext cx="450403" cy="646331"/>
          </a:xfrm>
          <a:prstGeom prst="rect">
            <a:avLst/>
          </a:prstGeom>
          <a:noFill/>
        </p:spPr>
        <p:txBody>
          <a:bodyPr wrap="square" rtlCol="0">
            <a:spAutoFit/>
          </a:bodyPr>
          <a:lstStyle/>
          <a:p>
            <a:r>
              <a:rPr lang="en-GB" sz="3600" b="1" dirty="0">
                <a:solidFill>
                  <a:schemeClr val="bg1"/>
                </a:solidFill>
              </a:rPr>
              <a:t>7</a:t>
            </a:r>
          </a:p>
        </p:txBody>
      </p:sp>
      <p:sp>
        <p:nvSpPr>
          <p:cNvPr id="27" name="Oval 26">
            <a:extLst>
              <a:ext uri="{FF2B5EF4-FFF2-40B4-BE49-F238E27FC236}">
                <a16:creationId xmlns:a16="http://schemas.microsoft.com/office/drawing/2014/main" id="{0D5D1ED5-BA6B-4F8F-8635-C2CDEFE5C8CC}"/>
              </a:ext>
            </a:extLst>
          </p:cNvPr>
          <p:cNvSpPr/>
          <p:nvPr/>
        </p:nvSpPr>
        <p:spPr>
          <a:xfrm>
            <a:off x="2993039" y="4908813"/>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94783C3F-B543-4743-B637-A4BE0E6FCC16}"/>
              </a:ext>
            </a:extLst>
          </p:cNvPr>
          <p:cNvSpPr txBox="1"/>
          <p:nvPr/>
        </p:nvSpPr>
        <p:spPr>
          <a:xfrm>
            <a:off x="3100089" y="4902848"/>
            <a:ext cx="450403" cy="646331"/>
          </a:xfrm>
          <a:prstGeom prst="rect">
            <a:avLst/>
          </a:prstGeom>
          <a:noFill/>
        </p:spPr>
        <p:txBody>
          <a:bodyPr wrap="square" rtlCol="0">
            <a:spAutoFit/>
          </a:bodyPr>
          <a:lstStyle/>
          <a:p>
            <a:r>
              <a:rPr lang="en-GB" sz="3600" b="1" dirty="0">
                <a:solidFill>
                  <a:schemeClr val="bg1"/>
                </a:solidFill>
              </a:rPr>
              <a:t>8</a:t>
            </a:r>
          </a:p>
        </p:txBody>
      </p:sp>
      <p:sp>
        <p:nvSpPr>
          <p:cNvPr id="29" name="TextBox 28">
            <a:extLst>
              <a:ext uri="{FF2B5EF4-FFF2-40B4-BE49-F238E27FC236}">
                <a16:creationId xmlns:a16="http://schemas.microsoft.com/office/drawing/2014/main" id="{7BFF42EA-E02F-46D6-A25D-29DAF7963DBC}"/>
              </a:ext>
            </a:extLst>
          </p:cNvPr>
          <p:cNvSpPr txBox="1"/>
          <p:nvPr/>
        </p:nvSpPr>
        <p:spPr>
          <a:xfrm flipH="1">
            <a:off x="4823318" y="847473"/>
            <a:ext cx="999736" cy="1015663"/>
          </a:xfrm>
          <a:prstGeom prst="rect">
            <a:avLst/>
          </a:prstGeom>
          <a:noFill/>
        </p:spPr>
        <p:txBody>
          <a:bodyPr wrap="square" rtlCol="0">
            <a:spAutoFit/>
          </a:bodyPr>
          <a:lstStyle/>
          <a:p>
            <a:r>
              <a:rPr lang="en-GB" sz="6000" b="1" dirty="0" err="1">
                <a:solidFill>
                  <a:srgbClr val="0055A4"/>
                </a:solidFill>
              </a:rPr>
              <a:t>tu</a:t>
            </a:r>
            <a:r>
              <a:rPr lang="en-GB" sz="2400" dirty="0">
                <a:solidFill>
                  <a:srgbClr val="0055A4"/>
                </a:solidFill>
              </a:rPr>
              <a:t> </a:t>
            </a:r>
          </a:p>
        </p:txBody>
      </p:sp>
      <p:sp>
        <p:nvSpPr>
          <p:cNvPr id="30" name="TextBox 29">
            <a:extLst>
              <a:ext uri="{FF2B5EF4-FFF2-40B4-BE49-F238E27FC236}">
                <a16:creationId xmlns:a16="http://schemas.microsoft.com/office/drawing/2014/main" id="{FA78275E-712D-4093-BFC7-9FAD249E0D7E}"/>
              </a:ext>
            </a:extLst>
          </p:cNvPr>
          <p:cNvSpPr txBox="1"/>
          <p:nvPr/>
        </p:nvSpPr>
        <p:spPr>
          <a:xfrm>
            <a:off x="4675934" y="866593"/>
            <a:ext cx="1999896" cy="1015663"/>
          </a:xfrm>
          <a:prstGeom prst="rect">
            <a:avLst/>
          </a:prstGeom>
          <a:noFill/>
        </p:spPr>
        <p:txBody>
          <a:bodyPr wrap="square" rtlCol="0">
            <a:spAutoFit/>
          </a:bodyPr>
          <a:lstStyle/>
          <a:p>
            <a:pPr algn="l"/>
            <a:r>
              <a:rPr lang="fr-FR" sz="6000" b="1" dirty="0">
                <a:solidFill>
                  <a:srgbClr val="EF4235"/>
                </a:solidFill>
              </a:rPr>
              <a:t>you</a:t>
            </a:r>
          </a:p>
        </p:txBody>
      </p:sp>
      <p:pic>
        <p:nvPicPr>
          <p:cNvPr id="43" name="Picture 42" descr="A cartoon of a child pointing at another child&#10;&#10;Description automatically generated with medium confidence">
            <a:extLst>
              <a:ext uri="{FF2B5EF4-FFF2-40B4-BE49-F238E27FC236}">
                <a16:creationId xmlns:a16="http://schemas.microsoft.com/office/drawing/2014/main" id="{0F53D74A-E648-4C86-818E-ADB132C66AA2}"/>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107580" y="895105"/>
            <a:ext cx="905496" cy="1006271"/>
          </a:xfrm>
          <a:prstGeom prst="rect">
            <a:avLst/>
          </a:prstGeom>
        </p:spPr>
      </p:pic>
      <p:sp>
        <p:nvSpPr>
          <p:cNvPr id="44" name="TextBox 43">
            <a:extLst>
              <a:ext uri="{FF2B5EF4-FFF2-40B4-BE49-F238E27FC236}">
                <a16:creationId xmlns:a16="http://schemas.microsoft.com/office/drawing/2014/main" id="{FB4C2FDA-365D-44C0-8173-974B60D9ACBC}"/>
              </a:ext>
            </a:extLst>
          </p:cNvPr>
          <p:cNvSpPr txBox="1"/>
          <p:nvPr/>
        </p:nvSpPr>
        <p:spPr>
          <a:xfrm flipH="1">
            <a:off x="8895301" y="893642"/>
            <a:ext cx="2592493" cy="1015663"/>
          </a:xfrm>
          <a:prstGeom prst="rect">
            <a:avLst/>
          </a:prstGeom>
          <a:noFill/>
        </p:spPr>
        <p:txBody>
          <a:bodyPr wrap="square" rtlCol="0">
            <a:spAutoFit/>
          </a:bodyPr>
          <a:lstStyle/>
          <a:p>
            <a:r>
              <a:rPr lang="en-GB" sz="6000" b="1" dirty="0">
                <a:solidFill>
                  <a:srgbClr val="0055A4"/>
                </a:solidFill>
              </a:rPr>
              <a:t>je </a:t>
            </a:r>
            <a:r>
              <a:rPr lang="en-GB" sz="6000" b="1" dirty="0" err="1">
                <a:solidFill>
                  <a:srgbClr val="0055A4"/>
                </a:solidFill>
              </a:rPr>
              <a:t>suis</a:t>
            </a:r>
            <a:r>
              <a:rPr lang="en-GB" sz="2400" dirty="0">
                <a:solidFill>
                  <a:srgbClr val="0055A4"/>
                </a:solidFill>
              </a:rPr>
              <a:t> </a:t>
            </a:r>
          </a:p>
        </p:txBody>
      </p:sp>
      <p:sp>
        <p:nvSpPr>
          <p:cNvPr id="45" name="TextBox 44">
            <a:extLst>
              <a:ext uri="{FF2B5EF4-FFF2-40B4-BE49-F238E27FC236}">
                <a16:creationId xmlns:a16="http://schemas.microsoft.com/office/drawing/2014/main" id="{6D5F6A93-C0A8-4E80-BC59-BF22BAB7DFB5}"/>
              </a:ext>
            </a:extLst>
          </p:cNvPr>
          <p:cNvSpPr txBox="1"/>
          <p:nvPr/>
        </p:nvSpPr>
        <p:spPr>
          <a:xfrm>
            <a:off x="8895301" y="1005289"/>
            <a:ext cx="2161410" cy="1015663"/>
          </a:xfrm>
          <a:prstGeom prst="rect">
            <a:avLst/>
          </a:prstGeom>
          <a:noFill/>
        </p:spPr>
        <p:txBody>
          <a:bodyPr wrap="square" rtlCol="0">
            <a:spAutoFit/>
          </a:bodyPr>
          <a:lstStyle/>
          <a:p>
            <a:pPr algn="l"/>
            <a:r>
              <a:rPr lang="fr-FR" sz="6000" b="1" dirty="0">
                <a:solidFill>
                  <a:srgbClr val="EF4235"/>
                </a:solidFill>
              </a:rPr>
              <a:t>I am </a:t>
            </a:r>
          </a:p>
        </p:txBody>
      </p:sp>
      <p:sp>
        <p:nvSpPr>
          <p:cNvPr id="46" name="TextBox 45">
            <a:extLst>
              <a:ext uri="{FF2B5EF4-FFF2-40B4-BE49-F238E27FC236}">
                <a16:creationId xmlns:a16="http://schemas.microsoft.com/office/drawing/2014/main" id="{FDBE1684-59C4-40B4-B8FA-9FFB9344716B}"/>
              </a:ext>
            </a:extLst>
          </p:cNvPr>
          <p:cNvSpPr txBox="1"/>
          <p:nvPr/>
        </p:nvSpPr>
        <p:spPr>
          <a:xfrm flipH="1">
            <a:off x="828686" y="2921167"/>
            <a:ext cx="2512159" cy="1015663"/>
          </a:xfrm>
          <a:prstGeom prst="rect">
            <a:avLst/>
          </a:prstGeom>
          <a:noFill/>
        </p:spPr>
        <p:txBody>
          <a:bodyPr wrap="square" rtlCol="0">
            <a:spAutoFit/>
          </a:bodyPr>
          <a:lstStyle/>
          <a:p>
            <a:r>
              <a:rPr lang="en-GB" sz="6000" b="1" dirty="0" err="1">
                <a:solidFill>
                  <a:srgbClr val="0055A4"/>
                </a:solidFill>
              </a:rPr>
              <a:t>tu</a:t>
            </a:r>
            <a:r>
              <a:rPr lang="en-GB" sz="6000" b="1" dirty="0">
                <a:solidFill>
                  <a:srgbClr val="0055A4"/>
                </a:solidFill>
              </a:rPr>
              <a:t> es</a:t>
            </a:r>
            <a:endParaRPr lang="en-GB" sz="2400" dirty="0">
              <a:solidFill>
                <a:srgbClr val="0055A4"/>
              </a:solidFill>
            </a:endParaRPr>
          </a:p>
        </p:txBody>
      </p:sp>
      <p:sp>
        <p:nvSpPr>
          <p:cNvPr id="47" name="TextBox 46">
            <a:extLst>
              <a:ext uri="{FF2B5EF4-FFF2-40B4-BE49-F238E27FC236}">
                <a16:creationId xmlns:a16="http://schemas.microsoft.com/office/drawing/2014/main" id="{402B70A8-BA24-4C5F-8B0C-A477DC541D66}"/>
              </a:ext>
            </a:extLst>
          </p:cNvPr>
          <p:cNvSpPr txBox="1"/>
          <p:nvPr/>
        </p:nvSpPr>
        <p:spPr>
          <a:xfrm>
            <a:off x="707513" y="2910037"/>
            <a:ext cx="3094323" cy="1015663"/>
          </a:xfrm>
          <a:prstGeom prst="rect">
            <a:avLst/>
          </a:prstGeom>
          <a:noFill/>
        </p:spPr>
        <p:txBody>
          <a:bodyPr wrap="square" rtlCol="0">
            <a:spAutoFit/>
          </a:bodyPr>
          <a:lstStyle/>
          <a:p>
            <a:pPr algn="l"/>
            <a:r>
              <a:rPr lang="fr-FR" sz="6000" b="1" dirty="0">
                <a:solidFill>
                  <a:srgbClr val="EF4235"/>
                </a:solidFill>
              </a:rPr>
              <a:t>you are</a:t>
            </a:r>
          </a:p>
        </p:txBody>
      </p:sp>
      <p:sp>
        <p:nvSpPr>
          <p:cNvPr id="48" name="TextBox 47">
            <a:extLst>
              <a:ext uri="{FF2B5EF4-FFF2-40B4-BE49-F238E27FC236}">
                <a16:creationId xmlns:a16="http://schemas.microsoft.com/office/drawing/2014/main" id="{8D715E3E-76CD-4824-8031-3B31A5251B3E}"/>
              </a:ext>
            </a:extLst>
          </p:cNvPr>
          <p:cNvSpPr txBox="1"/>
          <p:nvPr/>
        </p:nvSpPr>
        <p:spPr>
          <a:xfrm flipH="1">
            <a:off x="4784184" y="2803325"/>
            <a:ext cx="2331848" cy="1015663"/>
          </a:xfrm>
          <a:prstGeom prst="rect">
            <a:avLst/>
          </a:prstGeom>
          <a:noFill/>
        </p:spPr>
        <p:txBody>
          <a:bodyPr wrap="square" rtlCol="0">
            <a:spAutoFit/>
          </a:bodyPr>
          <a:lstStyle/>
          <a:p>
            <a:r>
              <a:rPr lang="en-GB" sz="6000" b="1" dirty="0" err="1">
                <a:solidFill>
                  <a:srgbClr val="0055A4"/>
                </a:solidFill>
              </a:rPr>
              <a:t>être</a:t>
            </a:r>
            <a:r>
              <a:rPr lang="en-GB" sz="2400" dirty="0">
                <a:solidFill>
                  <a:srgbClr val="0055A4"/>
                </a:solidFill>
              </a:rPr>
              <a:t> </a:t>
            </a:r>
          </a:p>
        </p:txBody>
      </p:sp>
      <p:sp>
        <p:nvSpPr>
          <p:cNvPr id="49" name="TextBox 48">
            <a:extLst>
              <a:ext uri="{FF2B5EF4-FFF2-40B4-BE49-F238E27FC236}">
                <a16:creationId xmlns:a16="http://schemas.microsoft.com/office/drawing/2014/main" id="{712ED8D3-0FA2-46BE-8F61-7786EC1A0A0B}"/>
              </a:ext>
            </a:extLst>
          </p:cNvPr>
          <p:cNvSpPr txBox="1"/>
          <p:nvPr/>
        </p:nvSpPr>
        <p:spPr>
          <a:xfrm>
            <a:off x="4636657" y="2813605"/>
            <a:ext cx="7295587" cy="1015663"/>
          </a:xfrm>
          <a:prstGeom prst="rect">
            <a:avLst/>
          </a:prstGeom>
          <a:noFill/>
        </p:spPr>
        <p:txBody>
          <a:bodyPr wrap="square" rtlCol="0">
            <a:spAutoFit/>
          </a:bodyPr>
          <a:lstStyle/>
          <a:p>
            <a:pPr algn="l"/>
            <a:r>
              <a:rPr lang="fr-FR" sz="6000" b="1" dirty="0">
                <a:solidFill>
                  <a:srgbClr val="EF4235"/>
                </a:solidFill>
              </a:rPr>
              <a:t>to be, being</a:t>
            </a:r>
          </a:p>
        </p:txBody>
      </p:sp>
      <p:sp>
        <p:nvSpPr>
          <p:cNvPr id="50" name="TextBox 49">
            <a:extLst>
              <a:ext uri="{FF2B5EF4-FFF2-40B4-BE49-F238E27FC236}">
                <a16:creationId xmlns:a16="http://schemas.microsoft.com/office/drawing/2014/main" id="{E08DBA7A-6B1E-41E8-B294-84DA4D58F0AC}"/>
              </a:ext>
            </a:extLst>
          </p:cNvPr>
          <p:cNvSpPr txBox="1"/>
          <p:nvPr/>
        </p:nvSpPr>
        <p:spPr>
          <a:xfrm flipH="1">
            <a:off x="10458991" y="2791833"/>
            <a:ext cx="999736" cy="1015663"/>
          </a:xfrm>
          <a:prstGeom prst="rect">
            <a:avLst/>
          </a:prstGeom>
          <a:noFill/>
        </p:spPr>
        <p:txBody>
          <a:bodyPr wrap="square" rtlCol="0">
            <a:spAutoFit/>
          </a:bodyPr>
          <a:lstStyle/>
          <a:p>
            <a:r>
              <a:rPr lang="en-GB" sz="6000" b="1" dirty="0">
                <a:solidFill>
                  <a:srgbClr val="0055A4"/>
                </a:solidFill>
              </a:rPr>
              <a:t>et</a:t>
            </a:r>
            <a:endParaRPr lang="en-GB" sz="2400" dirty="0">
              <a:solidFill>
                <a:srgbClr val="0055A4"/>
              </a:solidFill>
            </a:endParaRPr>
          </a:p>
        </p:txBody>
      </p:sp>
      <p:sp>
        <p:nvSpPr>
          <p:cNvPr id="51" name="TextBox 50">
            <a:extLst>
              <a:ext uri="{FF2B5EF4-FFF2-40B4-BE49-F238E27FC236}">
                <a16:creationId xmlns:a16="http://schemas.microsoft.com/office/drawing/2014/main" id="{5F8AFF3D-99B4-4AEF-9833-50EFB65ED62B}"/>
              </a:ext>
            </a:extLst>
          </p:cNvPr>
          <p:cNvSpPr txBox="1"/>
          <p:nvPr/>
        </p:nvSpPr>
        <p:spPr>
          <a:xfrm>
            <a:off x="10277260" y="2802719"/>
            <a:ext cx="2223344" cy="1015663"/>
          </a:xfrm>
          <a:prstGeom prst="rect">
            <a:avLst/>
          </a:prstGeom>
          <a:noFill/>
        </p:spPr>
        <p:txBody>
          <a:bodyPr wrap="square" rtlCol="0">
            <a:spAutoFit/>
          </a:bodyPr>
          <a:lstStyle/>
          <a:p>
            <a:pPr algn="l"/>
            <a:r>
              <a:rPr lang="fr-FR" sz="6000" b="1" dirty="0">
                <a:solidFill>
                  <a:srgbClr val="EF4235"/>
                </a:solidFill>
              </a:rPr>
              <a:t>and</a:t>
            </a:r>
          </a:p>
        </p:txBody>
      </p:sp>
      <p:sp>
        <p:nvSpPr>
          <p:cNvPr id="52" name="TextBox 51">
            <a:extLst>
              <a:ext uri="{FF2B5EF4-FFF2-40B4-BE49-F238E27FC236}">
                <a16:creationId xmlns:a16="http://schemas.microsoft.com/office/drawing/2014/main" id="{B6E829B5-A803-41F1-BFEE-0399986F0F2F}"/>
              </a:ext>
            </a:extLst>
          </p:cNvPr>
          <p:cNvSpPr txBox="1"/>
          <p:nvPr/>
        </p:nvSpPr>
        <p:spPr>
          <a:xfrm flipH="1">
            <a:off x="716066" y="4825625"/>
            <a:ext cx="2801253" cy="707886"/>
          </a:xfrm>
          <a:prstGeom prst="rect">
            <a:avLst/>
          </a:prstGeom>
          <a:noFill/>
        </p:spPr>
        <p:txBody>
          <a:bodyPr wrap="square" rtlCol="0">
            <a:spAutoFit/>
          </a:bodyPr>
          <a:lstStyle/>
          <a:p>
            <a:r>
              <a:rPr lang="en-GB" sz="4000" b="1" dirty="0" err="1">
                <a:solidFill>
                  <a:srgbClr val="0055A4"/>
                </a:solidFill>
              </a:rPr>
              <a:t>écouter</a:t>
            </a:r>
            <a:endParaRPr lang="en-GB" sz="4000" dirty="0">
              <a:solidFill>
                <a:srgbClr val="0055A4"/>
              </a:solidFill>
            </a:endParaRPr>
          </a:p>
        </p:txBody>
      </p:sp>
      <p:sp>
        <p:nvSpPr>
          <p:cNvPr id="54" name="TextBox 53">
            <a:extLst>
              <a:ext uri="{FF2B5EF4-FFF2-40B4-BE49-F238E27FC236}">
                <a16:creationId xmlns:a16="http://schemas.microsoft.com/office/drawing/2014/main" id="{DD588CA8-9F68-412C-98A6-69D568542CA1}"/>
              </a:ext>
            </a:extLst>
          </p:cNvPr>
          <p:cNvSpPr txBox="1"/>
          <p:nvPr/>
        </p:nvSpPr>
        <p:spPr>
          <a:xfrm>
            <a:off x="773834" y="4836755"/>
            <a:ext cx="2241148" cy="1323439"/>
          </a:xfrm>
          <a:prstGeom prst="rect">
            <a:avLst/>
          </a:prstGeom>
          <a:noFill/>
        </p:spPr>
        <p:txBody>
          <a:bodyPr wrap="square" rtlCol="0">
            <a:spAutoFit/>
          </a:bodyPr>
          <a:lstStyle/>
          <a:p>
            <a:pPr algn="l"/>
            <a:r>
              <a:rPr lang="fr-FR" sz="4000" b="1" dirty="0">
                <a:solidFill>
                  <a:srgbClr val="EF4235"/>
                </a:solidFill>
              </a:rPr>
              <a:t>to listen, listening</a:t>
            </a:r>
          </a:p>
        </p:txBody>
      </p:sp>
      <p:sp>
        <p:nvSpPr>
          <p:cNvPr id="55" name="TextBox 54">
            <a:extLst>
              <a:ext uri="{FF2B5EF4-FFF2-40B4-BE49-F238E27FC236}">
                <a16:creationId xmlns:a16="http://schemas.microsoft.com/office/drawing/2014/main" id="{A1F67019-2893-4734-887D-E784BFFD03B2}"/>
              </a:ext>
            </a:extLst>
          </p:cNvPr>
          <p:cNvSpPr txBox="1"/>
          <p:nvPr/>
        </p:nvSpPr>
        <p:spPr>
          <a:xfrm flipH="1">
            <a:off x="3767367" y="4805963"/>
            <a:ext cx="2801253" cy="707886"/>
          </a:xfrm>
          <a:prstGeom prst="rect">
            <a:avLst/>
          </a:prstGeom>
          <a:noFill/>
        </p:spPr>
        <p:txBody>
          <a:bodyPr wrap="square" rtlCol="0">
            <a:spAutoFit/>
          </a:bodyPr>
          <a:lstStyle/>
          <a:p>
            <a:r>
              <a:rPr lang="en-GB" sz="4000" b="1" dirty="0" err="1">
                <a:solidFill>
                  <a:srgbClr val="0055A4"/>
                </a:solidFill>
              </a:rPr>
              <a:t>parler</a:t>
            </a:r>
            <a:endParaRPr lang="en-GB" sz="4000" dirty="0">
              <a:solidFill>
                <a:srgbClr val="0055A4"/>
              </a:solidFill>
            </a:endParaRPr>
          </a:p>
        </p:txBody>
      </p:sp>
      <p:sp>
        <p:nvSpPr>
          <p:cNvPr id="53" name="TextBox 52">
            <a:extLst>
              <a:ext uri="{FF2B5EF4-FFF2-40B4-BE49-F238E27FC236}">
                <a16:creationId xmlns:a16="http://schemas.microsoft.com/office/drawing/2014/main" id="{155A1F7D-13EE-43CC-88CF-61E84E5AE442}"/>
              </a:ext>
            </a:extLst>
          </p:cNvPr>
          <p:cNvSpPr txBox="1"/>
          <p:nvPr/>
        </p:nvSpPr>
        <p:spPr>
          <a:xfrm>
            <a:off x="3690898" y="4866198"/>
            <a:ext cx="2710903" cy="1323439"/>
          </a:xfrm>
          <a:prstGeom prst="rect">
            <a:avLst/>
          </a:prstGeom>
          <a:noFill/>
        </p:spPr>
        <p:txBody>
          <a:bodyPr wrap="square" rtlCol="0">
            <a:spAutoFit/>
          </a:bodyPr>
          <a:lstStyle/>
          <a:p>
            <a:pPr algn="l"/>
            <a:r>
              <a:rPr lang="fr-FR" sz="4000" b="1" dirty="0">
                <a:solidFill>
                  <a:srgbClr val="EF4235"/>
                </a:solidFill>
              </a:rPr>
              <a:t>to speak, speaking</a:t>
            </a:r>
          </a:p>
        </p:txBody>
      </p:sp>
      <p:sp>
        <p:nvSpPr>
          <p:cNvPr id="56" name="TextBox 55">
            <a:extLst>
              <a:ext uri="{FF2B5EF4-FFF2-40B4-BE49-F238E27FC236}">
                <a16:creationId xmlns:a16="http://schemas.microsoft.com/office/drawing/2014/main" id="{DCCEAEEF-25D1-43B6-9A03-80910703DBD1}"/>
              </a:ext>
            </a:extLst>
          </p:cNvPr>
          <p:cNvSpPr txBox="1"/>
          <p:nvPr/>
        </p:nvSpPr>
        <p:spPr>
          <a:xfrm flipH="1">
            <a:off x="6895136" y="4868514"/>
            <a:ext cx="2036823" cy="707886"/>
          </a:xfrm>
          <a:prstGeom prst="rect">
            <a:avLst/>
          </a:prstGeom>
          <a:noFill/>
        </p:spPr>
        <p:txBody>
          <a:bodyPr wrap="square" rtlCol="0">
            <a:spAutoFit/>
          </a:bodyPr>
          <a:lstStyle/>
          <a:p>
            <a:r>
              <a:rPr lang="en-GB" sz="4000" b="1" dirty="0">
                <a:solidFill>
                  <a:srgbClr val="0055A4"/>
                </a:solidFill>
              </a:rPr>
              <a:t>lire</a:t>
            </a:r>
            <a:endParaRPr lang="en-GB" sz="4000" dirty="0">
              <a:solidFill>
                <a:srgbClr val="0055A4"/>
              </a:solidFill>
            </a:endParaRPr>
          </a:p>
        </p:txBody>
      </p:sp>
      <p:sp>
        <p:nvSpPr>
          <p:cNvPr id="57" name="TextBox 56">
            <a:extLst>
              <a:ext uri="{FF2B5EF4-FFF2-40B4-BE49-F238E27FC236}">
                <a16:creationId xmlns:a16="http://schemas.microsoft.com/office/drawing/2014/main" id="{AFF62AE3-AD25-4F37-BA7D-1F8E97D318C9}"/>
              </a:ext>
            </a:extLst>
          </p:cNvPr>
          <p:cNvSpPr txBox="1"/>
          <p:nvPr/>
        </p:nvSpPr>
        <p:spPr>
          <a:xfrm>
            <a:off x="6846969" y="4880248"/>
            <a:ext cx="2175341" cy="1323439"/>
          </a:xfrm>
          <a:prstGeom prst="rect">
            <a:avLst/>
          </a:prstGeom>
          <a:noFill/>
        </p:spPr>
        <p:txBody>
          <a:bodyPr wrap="square" rtlCol="0">
            <a:spAutoFit/>
          </a:bodyPr>
          <a:lstStyle/>
          <a:p>
            <a:pPr algn="l"/>
            <a:r>
              <a:rPr lang="fr-FR" sz="4000" b="1" dirty="0">
                <a:solidFill>
                  <a:srgbClr val="EF4235"/>
                </a:solidFill>
              </a:rPr>
              <a:t>to read, reading</a:t>
            </a:r>
          </a:p>
        </p:txBody>
      </p:sp>
      <p:sp>
        <p:nvSpPr>
          <p:cNvPr id="58" name="TextBox 57">
            <a:extLst>
              <a:ext uri="{FF2B5EF4-FFF2-40B4-BE49-F238E27FC236}">
                <a16:creationId xmlns:a16="http://schemas.microsoft.com/office/drawing/2014/main" id="{165AED2B-66A0-4DC4-AF93-50294360B8EC}"/>
              </a:ext>
            </a:extLst>
          </p:cNvPr>
          <p:cNvSpPr txBox="1"/>
          <p:nvPr/>
        </p:nvSpPr>
        <p:spPr>
          <a:xfrm flipH="1">
            <a:off x="9833506" y="4878116"/>
            <a:ext cx="2801253" cy="707886"/>
          </a:xfrm>
          <a:prstGeom prst="rect">
            <a:avLst/>
          </a:prstGeom>
          <a:noFill/>
        </p:spPr>
        <p:txBody>
          <a:bodyPr wrap="square" rtlCol="0">
            <a:spAutoFit/>
          </a:bodyPr>
          <a:lstStyle/>
          <a:p>
            <a:r>
              <a:rPr lang="en-GB" sz="4000" b="1" dirty="0" err="1">
                <a:solidFill>
                  <a:srgbClr val="0055A4"/>
                </a:solidFill>
              </a:rPr>
              <a:t>écrire</a:t>
            </a:r>
            <a:endParaRPr lang="en-GB" sz="4000" dirty="0">
              <a:solidFill>
                <a:srgbClr val="0055A4"/>
              </a:solidFill>
            </a:endParaRPr>
          </a:p>
        </p:txBody>
      </p:sp>
      <p:sp>
        <p:nvSpPr>
          <p:cNvPr id="59" name="TextBox 58">
            <a:extLst>
              <a:ext uri="{FF2B5EF4-FFF2-40B4-BE49-F238E27FC236}">
                <a16:creationId xmlns:a16="http://schemas.microsoft.com/office/drawing/2014/main" id="{6AD1EEA7-E050-4C05-8FCA-8A9B1C1B6CF0}"/>
              </a:ext>
            </a:extLst>
          </p:cNvPr>
          <p:cNvSpPr txBox="1"/>
          <p:nvPr/>
        </p:nvSpPr>
        <p:spPr>
          <a:xfrm>
            <a:off x="9724691" y="4866197"/>
            <a:ext cx="2710903" cy="1323439"/>
          </a:xfrm>
          <a:prstGeom prst="rect">
            <a:avLst/>
          </a:prstGeom>
          <a:noFill/>
        </p:spPr>
        <p:txBody>
          <a:bodyPr wrap="square" rtlCol="0">
            <a:spAutoFit/>
          </a:bodyPr>
          <a:lstStyle/>
          <a:p>
            <a:pPr algn="l"/>
            <a:r>
              <a:rPr lang="fr-FR" sz="4000" b="1" dirty="0">
                <a:solidFill>
                  <a:srgbClr val="EF4235"/>
                </a:solidFill>
              </a:rPr>
              <a:t>to write writing</a:t>
            </a:r>
          </a:p>
        </p:txBody>
      </p:sp>
      <p:pic>
        <p:nvPicPr>
          <p:cNvPr id="60" name="Picture 59" descr="Icon&#10;&#10;Description automatically generated">
            <a:extLst>
              <a:ext uri="{FF2B5EF4-FFF2-40B4-BE49-F238E27FC236}">
                <a16:creationId xmlns:a16="http://schemas.microsoft.com/office/drawing/2014/main" id="{AE8BDA02-37FA-410A-8331-83002B1AC36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28029" y="4050707"/>
            <a:ext cx="952113" cy="955042"/>
          </a:xfrm>
          <a:prstGeom prst="rect">
            <a:avLst/>
          </a:prstGeom>
        </p:spPr>
      </p:pic>
      <p:pic>
        <p:nvPicPr>
          <p:cNvPr id="61" name="Picture 60" descr="Icon&#10;&#10;Description automatically generated">
            <a:extLst>
              <a:ext uri="{FF2B5EF4-FFF2-40B4-BE49-F238E27FC236}">
                <a16:creationId xmlns:a16="http://schemas.microsoft.com/office/drawing/2014/main" id="{D9FCEA70-D3E8-417D-B73F-EF0683553F94}"/>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4655" y="4084083"/>
            <a:ext cx="952113" cy="952113"/>
          </a:xfrm>
          <a:prstGeom prst="rect">
            <a:avLst/>
          </a:prstGeom>
        </p:spPr>
      </p:pic>
      <p:pic>
        <p:nvPicPr>
          <p:cNvPr id="62" name="Picture 61" descr="Icon&#10;&#10;Description automatically generated">
            <a:extLst>
              <a:ext uri="{FF2B5EF4-FFF2-40B4-BE49-F238E27FC236}">
                <a16:creationId xmlns:a16="http://schemas.microsoft.com/office/drawing/2014/main" id="{F335C10B-BB41-46B9-BEE7-748FEA32BC51}"/>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7325" y="4084083"/>
            <a:ext cx="935128" cy="938005"/>
          </a:xfrm>
          <a:prstGeom prst="rect">
            <a:avLst/>
          </a:prstGeom>
        </p:spPr>
      </p:pic>
      <p:pic>
        <p:nvPicPr>
          <p:cNvPr id="63" name="Picture 62" descr="Icon&#10;&#10;Description automatically generated">
            <a:extLst>
              <a:ext uri="{FF2B5EF4-FFF2-40B4-BE49-F238E27FC236}">
                <a16:creationId xmlns:a16="http://schemas.microsoft.com/office/drawing/2014/main" id="{82BE3CB2-F3FE-4F61-B75D-0B80188BCD4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23678" y="4145864"/>
            <a:ext cx="952113" cy="952113"/>
          </a:xfrm>
          <a:prstGeom prst="rect">
            <a:avLst/>
          </a:prstGeom>
        </p:spPr>
      </p:pic>
      <p:sp>
        <p:nvSpPr>
          <p:cNvPr id="64" name="Rounded Rectangle 46">
            <a:extLst>
              <a:ext uri="{FF2B5EF4-FFF2-40B4-BE49-F238E27FC236}">
                <a16:creationId xmlns:a16="http://schemas.microsoft.com/office/drawing/2014/main" id="{43E29CF5-5207-44A6-BC6E-83C5021609C4}"/>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07193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52"/>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54"/>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6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55"/>
                                        </p:tgtEl>
                                        <p:attrNameLst>
                                          <p:attrName>style.visibility</p:attrName>
                                        </p:attrNameLst>
                                      </p:cBhvr>
                                      <p:to>
                                        <p:strVal val="hidden"/>
                                      </p:to>
                                    </p:set>
                                  </p:childTnLst>
                                </p:cTn>
                              </p:par>
                            </p:childTnLst>
                          </p:cTn>
                        </p:par>
                        <p:par>
                          <p:cTn id="62" fill="hold">
                            <p:stCondLst>
                              <p:cond delay="0"/>
                            </p:stCondLst>
                            <p:childTnLst>
                              <p:par>
                                <p:cTn id="63" presetID="1" presetClass="entr" presetSubtype="0" fill="hold" grpId="0" nodeType="after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6"/>
                                        </p:tgtEl>
                                        <p:attrNameLst>
                                          <p:attrName>style.visibility</p:attrName>
                                        </p:attrNameLst>
                                      </p:cBhvr>
                                      <p:to>
                                        <p:strVal val="hidden"/>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57"/>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6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58"/>
                                        </p:tgtEl>
                                        <p:attrNameLst>
                                          <p:attrName>style.visibility</p:attrName>
                                        </p:attrNameLst>
                                      </p:cBhvr>
                                      <p:to>
                                        <p:strVal val="hidden"/>
                                      </p:to>
                                    </p:set>
                                  </p:childTnLst>
                                </p:cTn>
                              </p:par>
                            </p:childTnLst>
                          </p:cTn>
                        </p:par>
                        <p:par>
                          <p:cTn id="80" fill="hold">
                            <p:stCondLst>
                              <p:cond delay="0"/>
                            </p:stCondLst>
                            <p:childTnLst>
                              <p:par>
                                <p:cTn id="81" presetID="1" presetClass="entr" presetSubtype="0" fill="hold" grpId="0" nodeType="after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9" grpId="0"/>
      <p:bldP spid="30" grpId="0"/>
      <p:bldP spid="44" grpId="0"/>
      <p:bldP spid="45" grpId="0"/>
      <p:bldP spid="46" grpId="0"/>
      <p:bldP spid="47" grpId="0"/>
      <p:bldP spid="48" grpId="0"/>
      <p:bldP spid="49" grpId="0"/>
      <p:bldP spid="50" grpId="0"/>
      <p:bldP spid="51" grpId="0"/>
      <p:bldP spid="52" grpId="0"/>
      <p:bldP spid="54" grpId="0"/>
      <p:bldP spid="55" grpId="0"/>
      <p:bldP spid="53" grpId="0"/>
      <p:bldP spid="56" grpId="0"/>
      <p:bldP spid="57" grpId="0"/>
      <p:bldP spid="58" grpId="0"/>
      <p:bldP spid="5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3931C8E-04A2-4F00-862B-3B8BD6138BF9}"/>
              </a:ext>
            </a:extLst>
          </p:cNvPr>
          <p:cNvSpPr/>
          <p:nvPr/>
        </p:nvSpPr>
        <p:spPr>
          <a:xfrm>
            <a:off x="43011" y="1077686"/>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BF1260B-CB31-44E6-A006-C255E3B30763}"/>
              </a:ext>
            </a:extLst>
          </p:cNvPr>
          <p:cNvSpPr>
            <a:spLocks noGrp="1"/>
          </p:cNvSpPr>
          <p:nvPr>
            <p:ph type="title"/>
          </p:nvPr>
        </p:nvSpPr>
        <p:spPr/>
        <p:txBody>
          <a:bodyPr/>
          <a:lstStyle/>
          <a:p>
            <a:r>
              <a:rPr lang="en-GB" dirty="0" err="1"/>
              <a:t>Vocabulaire</a:t>
            </a:r>
            <a:endParaRPr lang="en-GB" dirty="0"/>
          </a:p>
        </p:txBody>
      </p:sp>
      <p:sp>
        <p:nvSpPr>
          <p:cNvPr id="4" name="TextBox 3">
            <a:extLst>
              <a:ext uri="{FF2B5EF4-FFF2-40B4-BE49-F238E27FC236}">
                <a16:creationId xmlns:a16="http://schemas.microsoft.com/office/drawing/2014/main" id="{6086DDDC-022D-4636-A4C5-2DF0E122CBC3}"/>
              </a:ext>
            </a:extLst>
          </p:cNvPr>
          <p:cNvSpPr txBox="1"/>
          <p:nvPr/>
        </p:nvSpPr>
        <p:spPr>
          <a:xfrm flipH="1">
            <a:off x="767309" y="1548726"/>
            <a:ext cx="999736" cy="1015663"/>
          </a:xfrm>
          <a:prstGeom prst="rect">
            <a:avLst/>
          </a:prstGeom>
          <a:noFill/>
        </p:spPr>
        <p:txBody>
          <a:bodyPr wrap="square" rtlCol="0">
            <a:spAutoFit/>
          </a:bodyPr>
          <a:lstStyle/>
          <a:p>
            <a:r>
              <a:rPr lang="en-GB" sz="6000" b="1" dirty="0">
                <a:solidFill>
                  <a:srgbClr val="0055A4"/>
                </a:solidFill>
              </a:rPr>
              <a:t>je</a:t>
            </a:r>
            <a:r>
              <a:rPr lang="en-GB" sz="2400" dirty="0">
                <a:solidFill>
                  <a:srgbClr val="0055A4"/>
                </a:solidFill>
              </a:rPr>
              <a:t> </a:t>
            </a:r>
          </a:p>
        </p:txBody>
      </p:sp>
      <p:sp>
        <p:nvSpPr>
          <p:cNvPr id="5" name="TextBox 4">
            <a:extLst>
              <a:ext uri="{FF2B5EF4-FFF2-40B4-BE49-F238E27FC236}">
                <a16:creationId xmlns:a16="http://schemas.microsoft.com/office/drawing/2014/main" id="{8AA15A01-5B30-43CA-80F8-D845958466A7}"/>
              </a:ext>
            </a:extLst>
          </p:cNvPr>
          <p:cNvSpPr txBox="1"/>
          <p:nvPr/>
        </p:nvSpPr>
        <p:spPr>
          <a:xfrm>
            <a:off x="150061" y="1071721"/>
            <a:ext cx="450403" cy="646331"/>
          </a:xfrm>
          <a:prstGeom prst="rect">
            <a:avLst/>
          </a:prstGeom>
          <a:noFill/>
        </p:spPr>
        <p:txBody>
          <a:bodyPr wrap="square" rtlCol="0">
            <a:spAutoFit/>
          </a:bodyPr>
          <a:lstStyle/>
          <a:p>
            <a:r>
              <a:rPr lang="en-GB" sz="3600" b="1" dirty="0">
                <a:solidFill>
                  <a:schemeClr val="bg1"/>
                </a:solidFill>
              </a:rPr>
              <a:t>1</a:t>
            </a:r>
          </a:p>
        </p:txBody>
      </p:sp>
      <p:sp>
        <p:nvSpPr>
          <p:cNvPr id="6" name="TextBox 5">
            <a:extLst>
              <a:ext uri="{FF2B5EF4-FFF2-40B4-BE49-F238E27FC236}">
                <a16:creationId xmlns:a16="http://schemas.microsoft.com/office/drawing/2014/main" id="{D18300C3-3CB0-46EF-BF0E-555E47805532}"/>
              </a:ext>
            </a:extLst>
          </p:cNvPr>
          <p:cNvSpPr txBox="1"/>
          <p:nvPr/>
        </p:nvSpPr>
        <p:spPr>
          <a:xfrm>
            <a:off x="762549" y="893642"/>
            <a:ext cx="529521" cy="923330"/>
          </a:xfrm>
          <a:prstGeom prst="rect">
            <a:avLst/>
          </a:prstGeom>
          <a:noFill/>
        </p:spPr>
        <p:txBody>
          <a:bodyPr wrap="square" rtlCol="0">
            <a:spAutoFit/>
          </a:bodyPr>
          <a:lstStyle/>
          <a:p>
            <a:pPr algn="l"/>
            <a:r>
              <a:rPr lang="fr-FR" sz="5400" b="1" dirty="0">
                <a:solidFill>
                  <a:srgbClr val="EF4235"/>
                </a:solidFill>
              </a:rPr>
              <a:t>I</a:t>
            </a:r>
          </a:p>
        </p:txBody>
      </p:sp>
      <p:pic>
        <p:nvPicPr>
          <p:cNvPr id="8" name="Picture 2" descr="C:\Users\wdj\Google Drive\Primary\Y5 SoW\From Tracy\Pronouns\i.png">
            <a:extLst>
              <a:ext uri="{FF2B5EF4-FFF2-40B4-BE49-F238E27FC236}">
                <a16:creationId xmlns:a16="http://schemas.microsoft.com/office/drawing/2014/main" id="{4A8B0849-424E-4AA8-9188-0F7E0AD1CC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715" y="930752"/>
            <a:ext cx="371293" cy="86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ED6E4AEC-CDA7-4C15-ACD9-8D5B6C07B019}"/>
              </a:ext>
            </a:extLst>
          </p:cNvPr>
          <p:cNvSpPr/>
          <p:nvPr/>
        </p:nvSpPr>
        <p:spPr>
          <a:xfrm>
            <a:off x="3931329" y="1094800"/>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861C0D0-36C2-4026-80A4-DAE4320EB4F2}"/>
              </a:ext>
            </a:extLst>
          </p:cNvPr>
          <p:cNvSpPr txBox="1"/>
          <p:nvPr/>
        </p:nvSpPr>
        <p:spPr>
          <a:xfrm>
            <a:off x="4038379" y="1088835"/>
            <a:ext cx="450403" cy="646331"/>
          </a:xfrm>
          <a:prstGeom prst="rect">
            <a:avLst/>
          </a:prstGeom>
          <a:noFill/>
        </p:spPr>
        <p:txBody>
          <a:bodyPr wrap="square" rtlCol="0">
            <a:spAutoFit/>
          </a:bodyPr>
          <a:lstStyle/>
          <a:p>
            <a:r>
              <a:rPr lang="en-GB" sz="3600" b="1" dirty="0">
                <a:solidFill>
                  <a:schemeClr val="bg1"/>
                </a:solidFill>
              </a:rPr>
              <a:t>2</a:t>
            </a:r>
          </a:p>
        </p:txBody>
      </p:sp>
      <p:sp>
        <p:nvSpPr>
          <p:cNvPr id="13" name="Oval 12">
            <a:extLst>
              <a:ext uri="{FF2B5EF4-FFF2-40B4-BE49-F238E27FC236}">
                <a16:creationId xmlns:a16="http://schemas.microsoft.com/office/drawing/2014/main" id="{C9BE164F-D8C0-4DBA-B2EA-E40EC1DE66AD}"/>
              </a:ext>
            </a:extLst>
          </p:cNvPr>
          <p:cNvSpPr/>
          <p:nvPr/>
        </p:nvSpPr>
        <p:spPr>
          <a:xfrm>
            <a:off x="8123749" y="1189333"/>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C694D69-7B54-4E1F-A4A1-C8E7D80CE9A1}"/>
              </a:ext>
            </a:extLst>
          </p:cNvPr>
          <p:cNvSpPr txBox="1"/>
          <p:nvPr/>
        </p:nvSpPr>
        <p:spPr>
          <a:xfrm>
            <a:off x="8230799" y="1183368"/>
            <a:ext cx="450403" cy="646331"/>
          </a:xfrm>
          <a:prstGeom prst="rect">
            <a:avLst/>
          </a:prstGeom>
          <a:noFill/>
        </p:spPr>
        <p:txBody>
          <a:bodyPr wrap="square" rtlCol="0">
            <a:spAutoFit/>
          </a:bodyPr>
          <a:lstStyle/>
          <a:p>
            <a:r>
              <a:rPr lang="en-GB" sz="3600" b="1" dirty="0">
                <a:solidFill>
                  <a:schemeClr val="bg1"/>
                </a:solidFill>
              </a:rPr>
              <a:t>3</a:t>
            </a:r>
          </a:p>
        </p:txBody>
      </p:sp>
      <p:sp>
        <p:nvSpPr>
          <p:cNvPr id="15" name="Oval 14">
            <a:extLst>
              <a:ext uri="{FF2B5EF4-FFF2-40B4-BE49-F238E27FC236}">
                <a16:creationId xmlns:a16="http://schemas.microsoft.com/office/drawing/2014/main" id="{51661C19-04F7-4FE2-A6E3-E8B28943488F}"/>
              </a:ext>
            </a:extLst>
          </p:cNvPr>
          <p:cNvSpPr/>
          <p:nvPr/>
        </p:nvSpPr>
        <p:spPr>
          <a:xfrm>
            <a:off x="9051584" y="4705104"/>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4F99D73-B3B6-4951-8A68-1E5FDF1DCB94}"/>
              </a:ext>
            </a:extLst>
          </p:cNvPr>
          <p:cNvSpPr txBox="1"/>
          <p:nvPr/>
        </p:nvSpPr>
        <p:spPr>
          <a:xfrm>
            <a:off x="9010160" y="4695007"/>
            <a:ext cx="777771" cy="646331"/>
          </a:xfrm>
          <a:prstGeom prst="rect">
            <a:avLst/>
          </a:prstGeom>
          <a:noFill/>
        </p:spPr>
        <p:txBody>
          <a:bodyPr wrap="square" rtlCol="0">
            <a:spAutoFit/>
          </a:bodyPr>
          <a:lstStyle/>
          <a:p>
            <a:r>
              <a:rPr lang="en-GB" sz="3600" b="1" dirty="0">
                <a:solidFill>
                  <a:schemeClr val="bg1"/>
                </a:solidFill>
              </a:rPr>
              <a:t>10</a:t>
            </a:r>
          </a:p>
        </p:txBody>
      </p:sp>
      <p:sp>
        <p:nvSpPr>
          <p:cNvPr id="17" name="Oval 16">
            <a:extLst>
              <a:ext uri="{FF2B5EF4-FFF2-40B4-BE49-F238E27FC236}">
                <a16:creationId xmlns:a16="http://schemas.microsoft.com/office/drawing/2014/main" id="{8543E9B7-D986-4E32-8685-8D8909764D73}"/>
              </a:ext>
            </a:extLst>
          </p:cNvPr>
          <p:cNvSpPr/>
          <p:nvPr/>
        </p:nvSpPr>
        <p:spPr>
          <a:xfrm>
            <a:off x="57134" y="3111799"/>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CF93C1B-FB4D-49D5-8862-8D02F0D33F15}"/>
              </a:ext>
            </a:extLst>
          </p:cNvPr>
          <p:cNvSpPr txBox="1"/>
          <p:nvPr/>
        </p:nvSpPr>
        <p:spPr>
          <a:xfrm>
            <a:off x="164184" y="3105834"/>
            <a:ext cx="450403" cy="646331"/>
          </a:xfrm>
          <a:prstGeom prst="rect">
            <a:avLst/>
          </a:prstGeom>
          <a:noFill/>
        </p:spPr>
        <p:txBody>
          <a:bodyPr wrap="square" rtlCol="0">
            <a:spAutoFit/>
          </a:bodyPr>
          <a:lstStyle/>
          <a:p>
            <a:r>
              <a:rPr lang="en-GB" sz="3600" b="1" dirty="0">
                <a:solidFill>
                  <a:schemeClr val="bg1"/>
                </a:solidFill>
              </a:rPr>
              <a:t>4</a:t>
            </a:r>
          </a:p>
        </p:txBody>
      </p:sp>
      <p:sp>
        <p:nvSpPr>
          <p:cNvPr id="19" name="Oval 18">
            <a:extLst>
              <a:ext uri="{FF2B5EF4-FFF2-40B4-BE49-F238E27FC236}">
                <a16:creationId xmlns:a16="http://schemas.microsoft.com/office/drawing/2014/main" id="{4E5D409E-0417-4AEE-8136-5CEE51E89D58}"/>
              </a:ext>
            </a:extLst>
          </p:cNvPr>
          <p:cNvSpPr/>
          <p:nvPr/>
        </p:nvSpPr>
        <p:spPr>
          <a:xfrm>
            <a:off x="3931329" y="3025246"/>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92CAA9B-ADEA-4871-9B2B-C90F822082AB}"/>
              </a:ext>
            </a:extLst>
          </p:cNvPr>
          <p:cNvSpPr txBox="1"/>
          <p:nvPr/>
        </p:nvSpPr>
        <p:spPr>
          <a:xfrm>
            <a:off x="4038379" y="3019281"/>
            <a:ext cx="450403" cy="646331"/>
          </a:xfrm>
          <a:prstGeom prst="rect">
            <a:avLst/>
          </a:prstGeom>
          <a:noFill/>
        </p:spPr>
        <p:txBody>
          <a:bodyPr wrap="square" rtlCol="0">
            <a:spAutoFit/>
          </a:bodyPr>
          <a:lstStyle/>
          <a:p>
            <a:r>
              <a:rPr lang="en-GB" sz="3600" b="1" dirty="0">
                <a:solidFill>
                  <a:schemeClr val="bg1"/>
                </a:solidFill>
              </a:rPr>
              <a:t>5</a:t>
            </a:r>
          </a:p>
        </p:txBody>
      </p:sp>
      <p:sp>
        <p:nvSpPr>
          <p:cNvPr id="21" name="Oval 20">
            <a:extLst>
              <a:ext uri="{FF2B5EF4-FFF2-40B4-BE49-F238E27FC236}">
                <a16:creationId xmlns:a16="http://schemas.microsoft.com/office/drawing/2014/main" id="{21EB2F4A-FA94-4257-AB40-91798636A72F}"/>
              </a:ext>
            </a:extLst>
          </p:cNvPr>
          <p:cNvSpPr/>
          <p:nvPr/>
        </p:nvSpPr>
        <p:spPr>
          <a:xfrm>
            <a:off x="9505708" y="3035044"/>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FBD8B13-5DD6-4CF4-9F8A-8A8F9EF6815E}"/>
              </a:ext>
            </a:extLst>
          </p:cNvPr>
          <p:cNvSpPr txBox="1"/>
          <p:nvPr/>
        </p:nvSpPr>
        <p:spPr>
          <a:xfrm>
            <a:off x="9612758" y="3029079"/>
            <a:ext cx="450403" cy="646331"/>
          </a:xfrm>
          <a:prstGeom prst="rect">
            <a:avLst/>
          </a:prstGeom>
          <a:noFill/>
        </p:spPr>
        <p:txBody>
          <a:bodyPr wrap="square" rtlCol="0">
            <a:spAutoFit/>
          </a:bodyPr>
          <a:lstStyle/>
          <a:p>
            <a:r>
              <a:rPr lang="en-GB" sz="3600" b="1" dirty="0">
                <a:solidFill>
                  <a:schemeClr val="bg1"/>
                </a:solidFill>
              </a:rPr>
              <a:t>6</a:t>
            </a:r>
          </a:p>
        </p:txBody>
      </p:sp>
      <p:sp>
        <p:nvSpPr>
          <p:cNvPr id="23" name="Oval 22">
            <a:extLst>
              <a:ext uri="{FF2B5EF4-FFF2-40B4-BE49-F238E27FC236}">
                <a16:creationId xmlns:a16="http://schemas.microsoft.com/office/drawing/2014/main" id="{D1E1C8E4-E61D-4F82-8D39-050221689000}"/>
              </a:ext>
            </a:extLst>
          </p:cNvPr>
          <p:cNvSpPr/>
          <p:nvPr/>
        </p:nvSpPr>
        <p:spPr>
          <a:xfrm>
            <a:off x="6208907" y="4668908"/>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C08F6553-D524-497E-A7BA-FFB788D2E45F}"/>
              </a:ext>
            </a:extLst>
          </p:cNvPr>
          <p:cNvSpPr txBox="1"/>
          <p:nvPr/>
        </p:nvSpPr>
        <p:spPr>
          <a:xfrm>
            <a:off x="6315957" y="4662943"/>
            <a:ext cx="450403" cy="646331"/>
          </a:xfrm>
          <a:prstGeom prst="rect">
            <a:avLst/>
          </a:prstGeom>
          <a:noFill/>
        </p:spPr>
        <p:txBody>
          <a:bodyPr wrap="square" rtlCol="0">
            <a:spAutoFit/>
          </a:bodyPr>
          <a:lstStyle/>
          <a:p>
            <a:r>
              <a:rPr lang="en-GB" sz="3600" b="1" dirty="0">
                <a:solidFill>
                  <a:schemeClr val="bg1"/>
                </a:solidFill>
              </a:rPr>
              <a:t>9</a:t>
            </a:r>
          </a:p>
        </p:txBody>
      </p:sp>
      <p:sp>
        <p:nvSpPr>
          <p:cNvPr id="25" name="Oval 24">
            <a:extLst>
              <a:ext uri="{FF2B5EF4-FFF2-40B4-BE49-F238E27FC236}">
                <a16:creationId xmlns:a16="http://schemas.microsoft.com/office/drawing/2014/main" id="{7ACA4E11-4DE0-4897-8189-FED03C5BE28F}"/>
              </a:ext>
            </a:extLst>
          </p:cNvPr>
          <p:cNvSpPr/>
          <p:nvPr/>
        </p:nvSpPr>
        <p:spPr>
          <a:xfrm>
            <a:off x="51564" y="4693761"/>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AAF5BEE2-8299-41C6-8C0D-F9AC08264289}"/>
              </a:ext>
            </a:extLst>
          </p:cNvPr>
          <p:cNvSpPr txBox="1"/>
          <p:nvPr/>
        </p:nvSpPr>
        <p:spPr>
          <a:xfrm>
            <a:off x="150061" y="4687796"/>
            <a:ext cx="450403" cy="646331"/>
          </a:xfrm>
          <a:prstGeom prst="rect">
            <a:avLst/>
          </a:prstGeom>
          <a:noFill/>
        </p:spPr>
        <p:txBody>
          <a:bodyPr wrap="square" rtlCol="0">
            <a:spAutoFit/>
          </a:bodyPr>
          <a:lstStyle/>
          <a:p>
            <a:r>
              <a:rPr lang="en-GB" sz="3600" b="1" dirty="0">
                <a:solidFill>
                  <a:schemeClr val="bg1"/>
                </a:solidFill>
              </a:rPr>
              <a:t>7</a:t>
            </a:r>
          </a:p>
        </p:txBody>
      </p:sp>
      <p:sp>
        <p:nvSpPr>
          <p:cNvPr id="27" name="Oval 26">
            <a:extLst>
              <a:ext uri="{FF2B5EF4-FFF2-40B4-BE49-F238E27FC236}">
                <a16:creationId xmlns:a16="http://schemas.microsoft.com/office/drawing/2014/main" id="{0D5D1ED5-BA6B-4F8F-8635-C2CDEFE5C8CC}"/>
              </a:ext>
            </a:extLst>
          </p:cNvPr>
          <p:cNvSpPr/>
          <p:nvPr/>
        </p:nvSpPr>
        <p:spPr>
          <a:xfrm>
            <a:off x="3005087" y="4700972"/>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94783C3F-B543-4743-B637-A4BE0E6FCC16}"/>
              </a:ext>
            </a:extLst>
          </p:cNvPr>
          <p:cNvSpPr txBox="1"/>
          <p:nvPr/>
        </p:nvSpPr>
        <p:spPr>
          <a:xfrm>
            <a:off x="3112137" y="4695007"/>
            <a:ext cx="450403" cy="646331"/>
          </a:xfrm>
          <a:prstGeom prst="rect">
            <a:avLst/>
          </a:prstGeom>
          <a:noFill/>
        </p:spPr>
        <p:txBody>
          <a:bodyPr wrap="square" rtlCol="0">
            <a:spAutoFit/>
          </a:bodyPr>
          <a:lstStyle/>
          <a:p>
            <a:r>
              <a:rPr lang="en-GB" sz="3600" b="1" dirty="0">
                <a:solidFill>
                  <a:schemeClr val="bg1"/>
                </a:solidFill>
              </a:rPr>
              <a:t>8</a:t>
            </a:r>
          </a:p>
        </p:txBody>
      </p:sp>
      <p:sp>
        <p:nvSpPr>
          <p:cNvPr id="29" name="TextBox 28">
            <a:extLst>
              <a:ext uri="{FF2B5EF4-FFF2-40B4-BE49-F238E27FC236}">
                <a16:creationId xmlns:a16="http://schemas.microsoft.com/office/drawing/2014/main" id="{7BFF42EA-E02F-46D6-A25D-29DAF7963DBC}"/>
              </a:ext>
            </a:extLst>
          </p:cNvPr>
          <p:cNvSpPr txBox="1"/>
          <p:nvPr/>
        </p:nvSpPr>
        <p:spPr>
          <a:xfrm flipH="1">
            <a:off x="4776923" y="1604584"/>
            <a:ext cx="999736" cy="1015663"/>
          </a:xfrm>
          <a:prstGeom prst="rect">
            <a:avLst/>
          </a:prstGeom>
          <a:noFill/>
        </p:spPr>
        <p:txBody>
          <a:bodyPr wrap="square" rtlCol="0">
            <a:spAutoFit/>
          </a:bodyPr>
          <a:lstStyle/>
          <a:p>
            <a:r>
              <a:rPr lang="en-GB" sz="6000" b="1" dirty="0" err="1">
                <a:solidFill>
                  <a:srgbClr val="0055A4"/>
                </a:solidFill>
              </a:rPr>
              <a:t>tu</a:t>
            </a:r>
            <a:r>
              <a:rPr lang="en-GB" sz="2400" dirty="0">
                <a:solidFill>
                  <a:srgbClr val="0055A4"/>
                </a:solidFill>
              </a:rPr>
              <a:t> </a:t>
            </a:r>
          </a:p>
        </p:txBody>
      </p:sp>
      <p:sp>
        <p:nvSpPr>
          <p:cNvPr id="30" name="TextBox 29">
            <a:extLst>
              <a:ext uri="{FF2B5EF4-FFF2-40B4-BE49-F238E27FC236}">
                <a16:creationId xmlns:a16="http://schemas.microsoft.com/office/drawing/2014/main" id="{FA78275E-712D-4093-BFC7-9FAD249E0D7E}"/>
              </a:ext>
            </a:extLst>
          </p:cNvPr>
          <p:cNvSpPr txBox="1"/>
          <p:nvPr/>
        </p:nvSpPr>
        <p:spPr>
          <a:xfrm>
            <a:off x="4636657" y="903394"/>
            <a:ext cx="1999896" cy="923330"/>
          </a:xfrm>
          <a:prstGeom prst="rect">
            <a:avLst/>
          </a:prstGeom>
          <a:noFill/>
        </p:spPr>
        <p:txBody>
          <a:bodyPr wrap="square" rtlCol="0">
            <a:spAutoFit/>
          </a:bodyPr>
          <a:lstStyle/>
          <a:p>
            <a:pPr algn="l"/>
            <a:r>
              <a:rPr lang="fr-FR" sz="5400" b="1" dirty="0">
                <a:solidFill>
                  <a:srgbClr val="EF4235"/>
                </a:solidFill>
              </a:rPr>
              <a:t>you</a:t>
            </a:r>
          </a:p>
        </p:txBody>
      </p:sp>
      <p:pic>
        <p:nvPicPr>
          <p:cNvPr id="43" name="Picture 42" descr="A cartoon of a child pointing at another child&#10;&#10;Description automatically generated with medium confidence">
            <a:extLst>
              <a:ext uri="{FF2B5EF4-FFF2-40B4-BE49-F238E27FC236}">
                <a16:creationId xmlns:a16="http://schemas.microsoft.com/office/drawing/2014/main" id="{0F53D74A-E648-4C86-818E-ADB132C66AA2}"/>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107580" y="895105"/>
            <a:ext cx="905496" cy="1006271"/>
          </a:xfrm>
          <a:prstGeom prst="rect">
            <a:avLst/>
          </a:prstGeom>
        </p:spPr>
      </p:pic>
      <p:sp>
        <p:nvSpPr>
          <p:cNvPr id="44" name="TextBox 43">
            <a:extLst>
              <a:ext uri="{FF2B5EF4-FFF2-40B4-BE49-F238E27FC236}">
                <a16:creationId xmlns:a16="http://schemas.microsoft.com/office/drawing/2014/main" id="{FB4C2FDA-365D-44C0-8173-974B60D9ACBC}"/>
              </a:ext>
            </a:extLst>
          </p:cNvPr>
          <p:cNvSpPr txBox="1"/>
          <p:nvPr/>
        </p:nvSpPr>
        <p:spPr>
          <a:xfrm flipH="1">
            <a:off x="8768548" y="1603728"/>
            <a:ext cx="2592493" cy="1015663"/>
          </a:xfrm>
          <a:prstGeom prst="rect">
            <a:avLst/>
          </a:prstGeom>
          <a:noFill/>
        </p:spPr>
        <p:txBody>
          <a:bodyPr wrap="square" rtlCol="0">
            <a:spAutoFit/>
          </a:bodyPr>
          <a:lstStyle/>
          <a:p>
            <a:r>
              <a:rPr lang="en-GB" sz="6000" b="1" dirty="0">
                <a:solidFill>
                  <a:srgbClr val="0055A4"/>
                </a:solidFill>
              </a:rPr>
              <a:t>je </a:t>
            </a:r>
            <a:r>
              <a:rPr lang="en-GB" sz="6000" b="1" dirty="0" err="1">
                <a:solidFill>
                  <a:srgbClr val="0055A4"/>
                </a:solidFill>
              </a:rPr>
              <a:t>suis</a:t>
            </a:r>
            <a:r>
              <a:rPr lang="en-GB" sz="2400" dirty="0">
                <a:solidFill>
                  <a:srgbClr val="0055A4"/>
                </a:solidFill>
              </a:rPr>
              <a:t> </a:t>
            </a:r>
          </a:p>
        </p:txBody>
      </p:sp>
      <p:sp>
        <p:nvSpPr>
          <p:cNvPr id="45" name="TextBox 44">
            <a:extLst>
              <a:ext uri="{FF2B5EF4-FFF2-40B4-BE49-F238E27FC236}">
                <a16:creationId xmlns:a16="http://schemas.microsoft.com/office/drawing/2014/main" id="{6D5F6A93-C0A8-4E80-BC59-BF22BAB7DFB5}"/>
              </a:ext>
            </a:extLst>
          </p:cNvPr>
          <p:cNvSpPr txBox="1"/>
          <p:nvPr/>
        </p:nvSpPr>
        <p:spPr>
          <a:xfrm>
            <a:off x="8849466" y="957128"/>
            <a:ext cx="2161410" cy="923330"/>
          </a:xfrm>
          <a:prstGeom prst="rect">
            <a:avLst/>
          </a:prstGeom>
          <a:noFill/>
        </p:spPr>
        <p:txBody>
          <a:bodyPr wrap="square" rtlCol="0">
            <a:spAutoFit/>
          </a:bodyPr>
          <a:lstStyle/>
          <a:p>
            <a:pPr algn="l"/>
            <a:r>
              <a:rPr lang="fr-FR" sz="5400" b="1" dirty="0">
                <a:solidFill>
                  <a:srgbClr val="EF4235"/>
                </a:solidFill>
              </a:rPr>
              <a:t>I am </a:t>
            </a:r>
          </a:p>
        </p:txBody>
      </p:sp>
      <p:sp>
        <p:nvSpPr>
          <p:cNvPr id="46" name="TextBox 45">
            <a:extLst>
              <a:ext uri="{FF2B5EF4-FFF2-40B4-BE49-F238E27FC236}">
                <a16:creationId xmlns:a16="http://schemas.microsoft.com/office/drawing/2014/main" id="{FDBE1684-59C4-40B4-B8FA-9FFB9344716B}"/>
              </a:ext>
            </a:extLst>
          </p:cNvPr>
          <p:cNvSpPr txBox="1"/>
          <p:nvPr/>
        </p:nvSpPr>
        <p:spPr>
          <a:xfrm flipH="1">
            <a:off x="837910" y="3488281"/>
            <a:ext cx="2512159" cy="1015663"/>
          </a:xfrm>
          <a:prstGeom prst="rect">
            <a:avLst/>
          </a:prstGeom>
          <a:noFill/>
        </p:spPr>
        <p:txBody>
          <a:bodyPr wrap="square" rtlCol="0">
            <a:spAutoFit/>
          </a:bodyPr>
          <a:lstStyle/>
          <a:p>
            <a:r>
              <a:rPr lang="en-GB" sz="6000" b="1" dirty="0" err="1">
                <a:solidFill>
                  <a:srgbClr val="0055A4"/>
                </a:solidFill>
              </a:rPr>
              <a:t>tu</a:t>
            </a:r>
            <a:r>
              <a:rPr lang="en-GB" sz="6000" b="1" dirty="0">
                <a:solidFill>
                  <a:srgbClr val="0055A4"/>
                </a:solidFill>
              </a:rPr>
              <a:t> es</a:t>
            </a:r>
            <a:endParaRPr lang="en-GB" sz="2400" dirty="0">
              <a:solidFill>
                <a:srgbClr val="0055A4"/>
              </a:solidFill>
            </a:endParaRPr>
          </a:p>
        </p:txBody>
      </p:sp>
      <p:sp>
        <p:nvSpPr>
          <p:cNvPr id="47" name="TextBox 46">
            <a:extLst>
              <a:ext uri="{FF2B5EF4-FFF2-40B4-BE49-F238E27FC236}">
                <a16:creationId xmlns:a16="http://schemas.microsoft.com/office/drawing/2014/main" id="{402B70A8-BA24-4C5F-8B0C-A477DC541D66}"/>
              </a:ext>
            </a:extLst>
          </p:cNvPr>
          <p:cNvSpPr txBox="1"/>
          <p:nvPr/>
        </p:nvSpPr>
        <p:spPr>
          <a:xfrm>
            <a:off x="752938" y="2849296"/>
            <a:ext cx="3094323" cy="923330"/>
          </a:xfrm>
          <a:prstGeom prst="rect">
            <a:avLst/>
          </a:prstGeom>
          <a:noFill/>
        </p:spPr>
        <p:txBody>
          <a:bodyPr wrap="square" rtlCol="0">
            <a:spAutoFit/>
          </a:bodyPr>
          <a:lstStyle/>
          <a:p>
            <a:pPr algn="l"/>
            <a:r>
              <a:rPr lang="fr-FR" sz="5400" b="1" dirty="0">
                <a:solidFill>
                  <a:srgbClr val="EF4235"/>
                </a:solidFill>
              </a:rPr>
              <a:t>you are</a:t>
            </a:r>
          </a:p>
        </p:txBody>
      </p:sp>
      <p:sp>
        <p:nvSpPr>
          <p:cNvPr id="48" name="TextBox 47">
            <a:extLst>
              <a:ext uri="{FF2B5EF4-FFF2-40B4-BE49-F238E27FC236}">
                <a16:creationId xmlns:a16="http://schemas.microsoft.com/office/drawing/2014/main" id="{8D715E3E-76CD-4824-8031-3B31A5251B3E}"/>
              </a:ext>
            </a:extLst>
          </p:cNvPr>
          <p:cNvSpPr txBox="1"/>
          <p:nvPr/>
        </p:nvSpPr>
        <p:spPr>
          <a:xfrm flipH="1">
            <a:off x="4781129" y="3488281"/>
            <a:ext cx="2331848" cy="1015663"/>
          </a:xfrm>
          <a:prstGeom prst="rect">
            <a:avLst/>
          </a:prstGeom>
          <a:noFill/>
        </p:spPr>
        <p:txBody>
          <a:bodyPr wrap="square" rtlCol="0">
            <a:spAutoFit/>
          </a:bodyPr>
          <a:lstStyle/>
          <a:p>
            <a:r>
              <a:rPr lang="en-GB" sz="6000" b="1" dirty="0" err="1">
                <a:solidFill>
                  <a:srgbClr val="0055A4"/>
                </a:solidFill>
              </a:rPr>
              <a:t>être</a:t>
            </a:r>
            <a:r>
              <a:rPr lang="en-GB" sz="2400" dirty="0">
                <a:solidFill>
                  <a:srgbClr val="0055A4"/>
                </a:solidFill>
              </a:rPr>
              <a:t> </a:t>
            </a:r>
          </a:p>
        </p:txBody>
      </p:sp>
      <p:sp>
        <p:nvSpPr>
          <p:cNvPr id="49" name="TextBox 48">
            <a:extLst>
              <a:ext uri="{FF2B5EF4-FFF2-40B4-BE49-F238E27FC236}">
                <a16:creationId xmlns:a16="http://schemas.microsoft.com/office/drawing/2014/main" id="{712ED8D3-0FA2-46BE-8F61-7786EC1A0A0B}"/>
              </a:ext>
            </a:extLst>
          </p:cNvPr>
          <p:cNvSpPr txBox="1"/>
          <p:nvPr/>
        </p:nvSpPr>
        <p:spPr>
          <a:xfrm>
            <a:off x="4780421" y="2845844"/>
            <a:ext cx="4721524" cy="923330"/>
          </a:xfrm>
          <a:prstGeom prst="rect">
            <a:avLst/>
          </a:prstGeom>
          <a:noFill/>
        </p:spPr>
        <p:txBody>
          <a:bodyPr wrap="square" rtlCol="0">
            <a:spAutoFit/>
          </a:bodyPr>
          <a:lstStyle/>
          <a:p>
            <a:pPr algn="l"/>
            <a:r>
              <a:rPr lang="fr-FR" sz="5400" b="1" dirty="0">
                <a:solidFill>
                  <a:srgbClr val="EF4235"/>
                </a:solidFill>
              </a:rPr>
              <a:t>to be, being</a:t>
            </a:r>
          </a:p>
        </p:txBody>
      </p:sp>
      <p:sp>
        <p:nvSpPr>
          <p:cNvPr id="50" name="TextBox 49">
            <a:extLst>
              <a:ext uri="{FF2B5EF4-FFF2-40B4-BE49-F238E27FC236}">
                <a16:creationId xmlns:a16="http://schemas.microsoft.com/office/drawing/2014/main" id="{E08DBA7A-6B1E-41E8-B294-84DA4D58F0AC}"/>
              </a:ext>
            </a:extLst>
          </p:cNvPr>
          <p:cNvSpPr txBox="1"/>
          <p:nvPr/>
        </p:nvSpPr>
        <p:spPr>
          <a:xfrm flipH="1">
            <a:off x="10459252" y="3495996"/>
            <a:ext cx="999736" cy="1015663"/>
          </a:xfrm>
          <a:prstGeom prst="rect">
            <a:avLst/>
          </a:prstGeom>
          <a:noFill/>
        </p:spPr>
        <p:txBody>
          <a:bodyPr wrap="square" rtlCol="0">
            <a:spAutoFit/>
          </a:bodyPr>
          <a:lstStyle/>
          <a:p>
            <a:r>
              <a:rPr lang="en-GB" sz="6000" b="1" dirty="0">
                <a:solidFill>
                  <a:srgbClr val="0055A4"/>
                </a:solidFill>
              </a:rPr>
              <a:t>et</a:t>
            </a:r>
            <a:endParaRPr lang="en-GB" sz="2400" dirty="0">
              <a:solidFill>
                <a:srgbClr val="0055A4"/>
              </a:solidFill>
            </a:endParaRPr>
          </a:p>
        </p:txBody>
      </p:sp>
      <p:sp>
        <p:nvSpPr>
          <p:cNvPr id="51" name="TextBox 50">
            <a:extLst>
              <a:ext uri="{FF2B5EF4-FFF2-40B4-BE49-F238E27FC236}">
                <a16:creationId xmlns:a16="http://schemas.microsoft.com/office/drawing/2014/main" id="{5F8AFF3D-99B4-4AEF-9833-50EFB65ED62B}"/>
              </a:ext>
            </a:extLst>
          </p:cNvPr>
          <p:cNvSpPr txBox="1"/>
          <p:nvPr/>
        </p:nvSpPr>
        <p:spPr>
          <a:xfrm>
            <a:off x="10427868" y="2845844"/>
            <a:ext cx="2223344" cy="923330"/>
          </a:xfrm>
          <a:prstGeom prst="rect">
            <a:avLst/>
          </a:prstGeom>
          <a:noFill/>
        </p:spPr>
        <p:txBody>
          <a:bodyPr wrap="square" rtlCol="0">
            <a:spAutoFit/>
          </a:bodyPr>
          <a:lstStyle/>
          <a:p>
            <a:pPr algn="l"/>
            <a:r>
              <a:rPr lang="fr-FR" sz="5400" b="1" dirty="0">
                <a:solidFill>
                  <a:srgbClr val="EF4235"/>
                </a:solidFill>
              </a:rPr>
              <a:t>and</a:t>
            </a:r>
          </a:p>
        </p:txBody>
      </p:sp>
      <p:sp>
        <p:nvSpPr>
          <p:cNvPr id="52" name="TextBox 51">
            <a:extLst>
              <a:ext uri="{FF2B5EF4-FFF2-40B4-BE49-F238E27FC236}">
                <a16:creationId xmlns:a16="http://schemas.microsoft.com/office/drawing/2014/main" id="{B6E829B5-A803-41F1-BFEE-0399986F0F2F}"/>
              </a:ext>
            </a:extLst>
          </p:cNvPr>
          <p:cNvSpPr txBox="1"/>
          <p:nvPr/>
        </p:nvSpPr>
        <p:spPr>
          <a:xfrm flipH="1">
            <a:off x="705266" y="5586929"/>
            <a:ext cx="2229667" cy="707886"/>
          </a:xfrm>
          <a:prstGeom prst="rect">
            <a:avLst/>
          </a:prstGeom>
          <a:noFill/>
        </p:spPr>
        <p:txBody>
          <a:bodyPr wrap="square" rtlCol="0">
            <a:spAutoFit/>
          </a:bodyPr>
          <a:lstStyle/>
          <a:p>
            <a:r>
              <a:rPr lang="en-GB" sz="4000" b="1" dirty="0" err="1">
                <a:solidFill>
                  <a:srgbClr val="0055A4"/>
                </a:solidFill>
              </a:rPr>
              <a:t>écouter</a:t>
            </a:r>
            <a:endParaRPr lang="en-GB" sz="4000" dirty="0">
              <a:solidFill>
                <a:srgbClr val="0055A4"/>
              </a:solidFill>
            </a:endParaRPr>
          </a:p>
        </p:txBody>
      </p:sp>
      <p:sp>
        <p:nvSpPr>
          <p:cNvPr id="54" name="TextBox 53">
            <a:extLst>
              <a:ext uri="{FF2B5EF4-FFF2-40B4-BE49-F238E27FC236}">
                <a16:creationId xmlns:a16="http://schemas.microsoft.com/office/drawing/2014/main" id="{DD588CA8-9F68-412C-98A6-69D568542CA1}"/>
              </a:ext>
            </a:extLst>
          </p:cNvPr>
          <p:cNvSpPr txBox="1"/>
          <p:nvPr/>
        </p:nvSpPr>
        <p:spPr>
          <a:xfrm>
            <a:off x="737037" y="4400692"/>
            <a:ext cx="2241148" cy="1323439"/>
          </a:xfrm>
          <a:prstGeom prst="rect">
            <a:avLst/>
          </a:prstGeom>
          <a:noFill/>
        </p:spPr>
        <p:txBody>
          <a:bodyPr wrap="square" rtlCol="0">
            <a:spAutoFit/>
          </a:bodyPr>
          <a:lstStyle/>
          <a:p>
            <a:pPr algn="l"/>
            <a:r>
              <a:rPr lang="fr-FR" sz="4000" b="1" dirty="0">
                <a:solidFill>
                  <a:srgbClr val="EF4235"/>
                </a:solidFill>
              </a:rPr>
              <a:t>to listen, listening</a:t>
            </a:r>
          </a:p>
        </p:txBody>
      </p:sp>
      <p:sp>
        <p:nvSpPr>
          <p:cNvPr id="55" name="TextBox 54">
            <a:extLst>
              <a:ext uri="{FF2B5EF4-FFF2-40B4-BE49-F238E27FC236}">
                <a16:creationId xmlns:a16="http://schemas.microsoft.com/office/drawing/2014/main" id="{A1F67019-2893-4734-887D-E784BFFD03B2}"/>
              </a:ext>
            </a:extLst>
          </p:cNvPr>
          <p:cNvSpPr txBox="1"/>
          <p:nvPr/>
        </p:nvSpPr>
        <p:spPr>
          <a:xfrm flipH="1">
            <a:off x="3707394" y="5586929"/>
            <a:ext cx="2801253" cy="707886"/>
          </a:xfrm>
          <a:prstGeom prst="rect">
            <a:avLst/>
          </a:prstGeom>
          <a:noFill/>
        </p:spPr>
        <p:txBody>
          <a:bodyPr wrap="square" rtlCol="0">
            <a:spAutoFit/>
          </a:bodyPr>
          <a:lstStyle/>
          <a:p>
            <a:r>
              <a:rPr lang="en-GB" sz="4000" b="1" dirty="0" err="1">
                <a:solidFill>
                  <a:srgbClr val="0055A4"/>
                </a:solidFill>
              </a:rPr>
              <a:t>parler</a:t>
            </a:r>
            <a:endParaRPr lang="en-GB" sz="4000" dirty="0">
              <a:solidFill>
                <a:srgbClr val="0055A4"/>
              </a:solidFill>
            </a:endParaRPr>
          </a:p>
        </p:txBody>
      </p:sp>
      <p:sp>
        <p:nvSpPr>
          <p:cNvPr id="53" name="TextBox 52">
            <a:extLst>
              <a:ext uri="{FF2B5EF4-FFF2-40B4-BE49-F238E27FC236}">
                <a16:creationId xmlns:a16="http://schemas.microsoft.com/office/drawing/2014/main" id="{155A1F7D-13EE-43CC-88CF-61E84E5AE442}"/>
              </a:ext>
            </a:extLst>
          </p:cNvPr>
          <p:cNvSpPr txBox="1"/>
          <p:nvPr/>
        </p:nvSpPr>
        <p:spPr>
          <a:xfrm>
            <a:off x="3627791" y="4441034"/>
            <a:ext cx="2710903" cy="1323439"/>
          </a:xfrm>
          <a:prstGeom prst="rect">
            <a:avLst/>
          </a:prstGeom>
          <a:noFill/>
        </p:spPr>
        <p:txBody>
          <a:bodyPr wrap="square" rtlCol="0">
            <a:spAutoFit/>
          </a:bodyPr>
          <a:lstStyle/>
          <a:p>
            <a:pPr algn="l"/>
            <a:r>
              <a:rPr lang="fr-FR" sz="4000" b="1" dirty="0">
                <a:solidFill>
                  <a:srgbClr val="EF4235"/>
                </a:solidFill>
              </a:rPr>
              <a:t>to speak, speaking</a:t>
            </a:r>
          </a:p>
        </p:txBody>
      </p:sp>
      <p:sp>
        <p:nvSpPr>
          <p:cNvPr id="56" name="TextBox 55">
            <a:extLst>
              <a:ext uri="{FF2B5EF4-FFF2-40B4-BE49-F238E27FC236}">
                <a16:creationId xmlns:a16="http://schemas.microsoft.com/office/drawing/2014/main" id="{DCCEAEEF-25D1-43B6-9A03-80910703DBD1}"/>
              </a:ext>
            </a:extLst>
          </p:cNvPr>
          <p:cNvSpPr txBox="1"/>
          <p:nvPr/>
        </p:nvSpPr>
        <p:spPr>
          <a:xfrm flipH="1">
            <a:off x="6836170" y="5613568"/>
            <a:ext cx="2036823" cy="707886"/>
          </a:xfrm>
          <a:prstGeom prst="rect">
            <a:avLst/>
          </a:prstGeom>
          <a:noFill/>
        </p:spPr>
        <p:txBody>
          <a:bodyPr wrap="square" rtlCol="0">
            <a:spAutoFit/>
          </a:bodyPr>
          <a:lstStyle/>
          <a:p>
            <a:r>
              <a:rPr lang="en-GB" sz="4000" b="1" dirty="0">
                <a:solidFill>
                  <a:srgbClr val="0055A4"/>
                </a:solidFill>
              </a:rPr>
              <a:t>lire</a:t>
            </a:r>
            <a:endParaRPr lang="en-GB" sz="4000" dirty="0">
              <a:solidFill>
                <a:srgbClr val="0055A4"/>
              </a:solidFill>
            </a:endParaRPr>
          </a:p>
        </p:txBody>
      </p:sp>
      <p:sp>
        <p:nvSpPr>
          <p:cNvPr id="57" name="TextBox 56">
            <a:extLst>
              <a:ext uri="{FF2B5EF4-FFF2-40B4-BE49-F238E27FC236}">
                <a16:creationId xmlns:a16="http://schemas.microsoft.com/office/drawing/2014/main" id="{AFF62AE3-AD25-4F37-BA7D-1F8E97D318C9}"/>
              </a:ext>
            </a:extLst>
          </p:cNvPr>
          <p:cNvSpPr txBox="1"/>
          <p:nvPr/>
        </p:nvSpPr>
        <p:spPr>
          <a:xfrm>
            <a:off x="6809963" y="4443393"/>
            <a:ext cx="2175341" cy="1323439"/>
          </a:xfrm>
          <a:prstGeom prst="rect">
            <a:avLst/>
          </a:prstGeom>
          <a:noFill/>
        </p:spPr>
        <p:txBody>
          <a:bodyPr wrap="square" rtlCol="0">
            <a:spAutoFit/>
          </a:bodyPr>
          <a:lstStyle/>
          <a:p>
            <a:pPr algn="l"/>
            <a:r>
              <a:rPr lang="fr-FR" sz="4000" b="1" dirty="0">
                <a:solidFill>
                  <a:srgbClr val="EF4235"/>
                </a:solidFill>
              </a:rPr>
              <a:t>to read, reading</a:t>
            </a:r>
          </a:p>
        </p:txBody>
      </p:sp>
      <p:sp>
        <p:nvSpPr>
          <p:cNvPr id="58" name="TextBox 57">
            <a:extLst>
              <a:ext uri="{FF2B5EF4-FFF2-40B4-BE49-F238E27FC236}">
                <a16:creationId xmlns:a16="http://schemas.microsoft.com/office/drawing/2014/main" id="{165AED2B-66A0-4DC4-AF93-50294360B8EC}"/>
              </a:ext>
            </a:extLst>
          </p:cNvPr>
          <p:cNvSpPr txBox="1"/>
          <p:nvPr/>
        </p:nvSpPr>
        <p:spPr>
          <a:xfrm flipH="1">
            <a:off x="9781683" y="5599744"/>
            <a:ext cx="2801253" cy="707886"/>
          </a:xfrm>
          <a:prstGeom prst="rect">
            <a:avLst/>
          </a:prstGeom>
          <a:noFill/>
        </p:spPr>
        <p:txBody>
          <a:bodyPr wrap="square" rtlCol="0">
            <a:spAutoFit/>
          </a:bodyPr>
          <a:lstStyle/>
          <a:p>
            <a:r>
              <a:rPr lang="en-GB" sz="4000" b="1" dirty="0" err="1">
                <a:solidFill>
                  <a:srgbClr val="0055A4"/>
                </a:solidFill>
              </a:rPr>
              <a:t>écrire</a:t>
            </a:r>
            <a:endParaRPr lang="en-GB" sz="4000" dirty="0">
              <a:solidFill>
                <a:srgbClr val="0055A4"/>
              </a:solidFill>
            </a:endParaRPr>
          </a:p>
        </p:txBody>
      </p:sp>
      <p:sp>
        <p:nvSpPr>
          <p:cNvPr id="59" name="TextBox 58">
            <a:extLst>
              <a:ext uri="{FF2B5EF4-FFF2-40B4-BE49-F238E27FC236}">
                <a16:creationId xmlns:a16="http://schemas.microsoft.com/office/drawing/2014/main" id="{6AD1EEA7-E050-4C05-8FCA-8A9B1C1B6CF0}"/>
              </a:ext>
            </a:extLst>
          </p:cNvPr>
          <p:cNvSpPr txBox="1"/>
          <p:nvPr/>
        </p:nvSpPr>
        <p:spPr>
          <a:xfrm>
            <a:off x="9729278" y="4494022"/>
            <a:ext cx="2710903" cy="1323439"/>
          </a:xfrm>
          <a:prstGeom prst="rect">
            <a:avLst/>
          </a:prstGeom>
          <a:noFill/>
        </p:spPr>
        <p:txBody>
          <a:bodyPr wrap="square" rtlCol="0">
            <a:spAutoFit/>
          </a:bodyPr>
          <a:lstStyle/>
          <a:p>
            <a:pPr algn="l"/>
            <a:r>
              <a:rPr lang="fr-FR" sz="4000" b="1" dirty="0">
                <a:solidFill>
                  <a:srgbClr val="EF4235"/>
                </a:solidFill>
              </a:rPr>
              <a:t>to write writing</a:t>
            </a:r>
          </a:p>
        </p:txBody>
      </p:sp>
      <p:sp>
        <p:nvSpPr>
          <p:cNvPr id="64" name="Rounded Rectangle 46">
            <a:extLst>
              <a:ext uri="{FF2B5EF4-FFF2-40B4-BE49-F238E27FC236}">
                <a16:creationId xmlns:a16="http://schemas.microsoft.com/office/drawing/2014/main" id="{43E29CF5-5207-44A6-BC6E-83C5021609C4}"/>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84428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6"/>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0" nodeType="clickEffect">
                                  <p:stCondLst>
                                    <p:cond delay="0"/>
                                  </p:stCondLst>
                                  <p:childTnLst>
                                    <p:animRot by="21600000">
                                      <p:cBhvr>
                                        <p:cTn id="16" dur="2000" fill="hold"/>
                                        <p:tgtEl>
                                          <p:spTgt spid="5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grpId="0" nodeType="clickEffect">
                                  <p:stCondLst>
                                    <p:cond delay="0"/>
                                  </p:stCondLst>
                                  <p:childTnLst>
                                    <p:animRot by="21600000">
                                      <p:cBhvr>
                                        <p:cTn id="24" dur="2000" fill="hold"/>
                                        <p:tgtEl>
                                          <p:spTgt spid="53"/>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grpId="0" nodeType="clickEffect">
                                  <p:stCondLst>
                                    <p:cond delay="0"/>
                                  </p:stCondLst>
                                  <p:childTnLst>
                                    <p:animRot by="21600000">
                                      <p:cBhvr>
                                        <p:cTn id="32" dur="2000" fill="hold"/>
                                        <p:tgtEl>
                                          <p:spTgt spid="30"/>
                                        </p:tgtEl>
                                        <p:attrNameLst>
                                          <p:attrName>r</p:attrName>
                                        </p:attrNameLst>
                                      </p:cBhvr>
                                    </p:animRot>
                                  </p:childTnLst>
                                </p:cTn>
                              </p:par>
                              <p:par>
                                <p:cTn id="33" presetID="8" presetClass="emph" presetSubtype="0" fill="hold" nodeType="withEffect">
                                  <p:stCondLst>
                                    <p:cond delay="0"/>
                                  </p:stCondLst>
                                  <p:childTnLst>
                                    <p:animRot by="21600000">
                                      <p:cBhvr>
                                        <p:cTn id="34" dur="2000" fill="hold"/>
                                        <p:tgtEl>
                                          <p:spTgt spid="43"/>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grpId="0" nodeType="clickEffect">
                                  <p:stCondLst>
                                    <p:cond delay="0"/>
                                  </p:stCondLst>
                                  <p:childTnLst>
                                    <p:animRot by="21600000">
                                      <p:cBhvr>
                                        <p:cTn id="42" dur="2000" fill="hold"/>
                                        <p:tgtEl>
                                          <p:spTgt spid="47"/>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grpId="0" nodeType="clickEffect">
                                  <p:stCondLst>
                                    <p:cond delay="0"/>
                                  </p:stCondLst>
                                  <p:childTnLst>
                                    <p:animRot by="21600000">
                                      <p:cBhvr>
                                        <p:cTn id="50" dur="2000" fill="hold"/>
                                        <p:tgtEl>
                                          <p:spTgt spid="59"/>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8" presetClass="emph" presetSubtype="0" fill="hold" grpId="0" nodeType="clickEffect">
                                  <p:stCondLst>
                                    <p:cond delay="0"/>
                                  </p:stCondLst>
                                  <p:childTnLst>
                                    <p:animRot by="21600000">
                                      <p:cBhvr>
                                        <p:cTn id="58" dur="2000" fill="hold"/>
                                        <p:tgtEl>
                                          <p:spTgt spid="45"/>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grpId="0" nodeType="clickEffect">
                                  <p:stCondLst>
                                    <p:cond delay="0"/>
                                  </p:stCondLst>
                                  <p:childTnLst>
                                    <p:animRot by="21600000">
                                      <p:cBhvr>
                                        <p:cTn id="66" dur="2000" fill="hold"/>
                                        <p:tgtEl>
                                          <p:spTgt spid="49"/>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8" presetClass="emph" presetSubtype="0" fill="hold" grpId="0" nodeType="clickEffect">
                                  <p:stCondLst>
                                    <p:cond delay="0"/>
                                  </p:stCondLst>
                                  <p:childTnLst>
                                    <p:animRot by="21600000">
                                      <p:cBhvr>
                                        <p:cTn id="74" dur="2000" fill="hold"/>
                                        <p:tgtEl>
                                          <p:spTgt spid="54"/>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8" presetClass="emph" presetSubtype="0" fill="hold" grpId="0" nodeType="clickEffect">
                                  <p:stCondLst>
                                    <p:cond delay="0"/>
                                  </p:stCondLst>
                                  <p:childTnLst>
                                    <p:animRot by="21600000">
                                      <p:cBhvr>
                                        <p:cTn id="82" dur="2000" fill="hold"/>
                                        <p:tgtEl>
                                          <p:spTgt spid="57"/>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9" grpId="0"/>
      <p:bldP spid="30" grpId="0"/>
      <p:bldP spid="44" grpId="0"/>
      <p:bldP spid="45" grpId="0"/>
      <p:bldP spid="46" grpId="0"/>
      <p:bldP spid="47" grpId="0"/>
      <p:bldP spid="48" grpId="0"/>
      <p:bldP spid="49" grpId="0"/>
      <p:bldP spid="50" grpId="0"/>
      <p:bldP spid="51" grpId="0"/>
      <p:bldP spid="52" grpId="0"/>
      <p:bldP spid="54" grpId="0"/>
      <p:bldP spid="55" grpId="0"/>
      <p:bldP spid="53" grpId="0"/>
      <p:bldP spid="56" grpId="0"/>
      <p:bldP spid="57" grpId="0"/>
      <p:bldP spid="58" grpId="0"/>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lvl="0" algn="ctr">
              <a:lnSpc>
                <a:spcPct val="100000"/>
              </a:lnSpc>
            </a:pPr>
            <a:r>
              <a:rPr lang="fr-FR" sz="11520" b="1" dirty="0">
                <a:solidFill>
                  <a:srgbClr val="0055A4"/>
                </a:solidFill>
              </a:rPr>
              <a:t>être</a:t>
            </a:r>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[to be | being]</a:t>
            </a: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es</a:t>
            </a: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etr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es.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fr-FR" sz="11520" b="1" dirty="0">
                <a:solidFill>
                  <a:srgbClr val="0055A4"/>
                </a:solidFill>
              </a:rPr>
              <a:t>être</a:t>
            </a:r>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0055A4"/>
                </a:solidFill>
                <a:effectLst/>
                <a:uLnTx/>
                <a:uFillTx/>
                <a:latin typeface="Century Gothic"/>
                <a:ea typeface="Century Gothic"/>
                <a:cs typeface="Century Gothic"/>
                <a:sym typeface="Century Gothic"/>
              </a:rPr>
              <a:t>[to be | being]</a:t>
            </a:r>
          </a:p>
        </p:txBody>
      </p:sp>
      <p:sp>
        <p:nvSpPr>
          <p:cNvPr id="65" name="Google Shape;65;p12" descr="question mark action button"/>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es</a:t>
            </a: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0055A4"/>
                </a:solidFill>
                <a:effectLst/>
                <a:uLnTx/>
                <a:uFillTx/>
                <a:latin typeface="Century Gothic"/>
                <a:ea typeface="Century Gothic"/>
                <a:cs typeface="Century Gothic"/>
                <a:sym typeface="Century Gothic"/>
              </a:rPr>
              <a:t>[are]</a:t>
            </a:r>
          </a:p>
        </p:txBody>
      </p:sp>
      <p:sp>
        <p:nvSpPr>
          <p:cNvPr id="62" name="Google Shape;62;p12" descr="question mark action button"/>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e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0055A4"/>
                </a:solidFill>
              </a:rPr>
              <a:t>es</a:t>
            </a:r>
            <a:endParaRPr sz="11500" dirty="0">
              <a:solidFill>
                <a:srgbClr val="0055A4"/>
              </a:solidFill>
            </a:endParaRPr>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0055A4"/>
                </a:solidFill>
                <a:effectLst/>
                <a:uLnTx/>
                <a:uFillTx/>
                <a:latin typeface="Century Gothic"/>
                <a:ea typeface="Century Gothic"/>
                <a:cs typeface="Century Gothic"/>
                <a:sym typeface="Century Gothic"/>
              </a:rPr>
              <a:t>[are]</a:t>
            </a: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Tu </a:t>
            </a:r>
            <a:r>
              <a:rPr kumimoji="0" lang="fr-FR" sz="6000" b="1" i="0" u="none" strike="noStrike" kern="1200" cap="none" spc="0" normalizeH="0" baseline="0" noProof="0" dirty="0">
                <a:ln>
                  <a:noFill/>
                </a:ln>
                <a:solidFill>
                  <a:srgbClr val="EF4235"/>
                </a:solidFill>
                <a:effectLst/>
                <a:uLnTx/>
                <a:uFillTx/>
                <a:latin typeface="Century Gothic" panose="020B0502020202020204" pitchFamily="34" charset="0"/>
                <a:ea typeface="+mn-ea"/>
                <a:cs typeface="Calibri" panose="020F0502020204030204" pitchFamily="34" charset="0"/>
              </a:rPr>
              <a:t>es</a:t>
            </a:r>
            <a:r>
              <a:rPr kumimoji="0" lang="fr-FR" sz="6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grand.</a:t>
            </a: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[You </a:t>
            </a:r>
            <a:r>
              <a:rPr kumimoji="0" lang="fr-FR" sz="3200" b="1" i="0" u="none" strike="noStrike" kern="1200" cap="none" spc="0" normalizeH="0" baseline="0" noProof="0" dirty="0">
                <a:ln>
                  <a:noFill/>
                </a:ln>
                <a:solidFill>
                  <a:srgbClr val="EF4235"/>
                </a:solidFill>
                <a:effectLst/>
                <a:uLnTx/>
                <a:uFillTx/>
                <a:latin typeface="Century Gothic" panose="020B0502020202020204" pitchFamily="34" charset="0"/>
                <a:ea typeface="+mn-ea"/>
                <a:cs typeface="Calibri" panose="020F0502020204030204" pitchFamily="34" charset="0"/>
              </a:rPr>
              <a:t>are</a:t>
            </a:r>
            <a:r>
              <a:rPr kumimoji="0" lang="fr-FR" sz="32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tall.]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tu es grand.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lvl="0" algn="ctr">
              <a:lnSpc>
                <a:spcPct val="100000"/>
              </a:lnSpc>
              <a:buClrTx/>
              <a:buSzTx/>
            </a:pPr>
            <a:r>
              <a:rPr lang="fr-FR" sz="11500" b="1" kern="1200" dirty="0">
                <a:solidFill>
                  <a:srgbClr val="0055A4"/>
                </a:solidFill>
                <a:latin typeface="Century Gothic" panose="020B0502020202020204" pitchFamily="34" charset="0"/>
                <a:ea typeface="+mn-ea"/>
                <a:cs typeface="+mn-cs"/>
              </a:rPr>
              <a:t>être</a:t>
            </a:r>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0055A4"/>
                </a:solidFill>
                <a:effectLst/>
                <a:uLnTx/>
                <a:uFillTx/>
                <a:latin typeface="Century Gothic"/>
                <a:ea typeface="Century Gothic"/>
                <a:cs typeface="Century Gothic"/>
                <a:sym typeface="Century Gothic"/>
              </a:rPr>
              <a:t>[to be | being]</a:t>
            </a: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0055A4"/>
                </a:solidFill>
                <a:effectLst/>
                <a:uLnTx/>
                <a:uFillTx/>
                <a:latin typeface="Century Gothic" panose="020B0502020202020204" pitchFamily="34" charset="0"/>
                <a:ea typeface="+mn-ea"/>
              </a:rPr>
              <a:t>Tu aimes</a:t>
            </a:r>
            <a:r>
              <a:rPr kumimoji="0" lang="fr-FR" sz="6000" b="1" i="0" u="none" strike="noStrike" kern="1200" cap="none" spc="0" normalizeH="0" baseline="0" dirty="0">
                <a:ln>
                  <a:noFill/>
                </a:ln>
                <a:solidFill>
                  <a:srgbClr val="0055A4"/>
                </a:solidFill>
                <a:effectLst/>
                <a:uLnTx/>
                <a:uFillTx/>
                <a:latin typeface="Century Gothic" panose="020B0502020202020204" pitchFamily="34" charset="0"/>
                <a:ea typeface="+mn-ea"/>
              </a:rPr>
              <a:t> </a:t>
            </a:r>
            <a:r>
              <a:rPr kumimoji="0" lang="fr-FR" sz="6000" b="1" i="0" u="none" strike="noStrike" kern="1200" cap="none" spc="0" normalizeH="0" baseline="0" dirty="0">
                <a:ln>
                  <a:noFill/>
                </a:ln>
                <a:solidFill>
                  <a:srgbClr val="EF4235"/>
                </a:solidFill>
                <a:effectLst/>
                <a:uLnTx/>
                <a:uFillTx/>
                <a:latin typeface="Century Gothic" panose="020B0502020202020204" pitchFamily="34" charset="0"/>
                <a:ea typeface="+mn-ea"/>
                <a:cs typeface="Calibri" panose="020F0502020204030204" pitchFamily="34" charset="0"/>
              </a:rPr>
              <a:t>être</a:t>
            </a:r>
            <a:r>
              <a:rPr kumimoji="0" lang="fr-FR" sz="6000" b="1" i="0" u="none" strike="noStrike" kern="1200" cap="none" spc="0" normalizeH="0" baseline="0" dirty="0">
                <a:ln>
                  <a:noFill/>
                </a:ln>
                <a:solidFill>
                  <a:srgbClr val="0055A4"/>
                </a:solidFill>
                <a:effectLst/>
                <a:uLnTx/>
                <a:uFillTx/>
                <a:latin typeface="Century Gothic" panose="020B0502020202020204" pitchFamily="34" charset="0"/>
                <a:ea typeface="+mn-ea"/>
              </a:rPr>
              <a:t> </a:t>
            </a:r>
            <a:r>
              <a:rPr kumimoji="0" lang="fr-FR" sz="6000" b="0" i="0" u="none" strike="noStrike" kern="1200" cap="none" spc="0" normalizeH="0" baseline="0" dirty="0">
                <a:ln>
                  <a:noFill/>
                </a:ln>
                <a:solidFill>
                  <a:srgbClr val="0055A4"/>
                </a:solidFill>
                <a:effectLst/>
                <a:uLnTx/>
                <a:uFillTx/>
                <a:latin typeface="Century Gothic" panose="020B0502020202020204" pitchFamily="34" charset="0"/>
                <a:ea typeface="+mn-ea"/>
              </a:rPr>
              <a:t>grand</a:t>
            </a:r>
            <a:r>
              <a:rPr kumimoji="0" lang="en-GB" sz="6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t>
            </a: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[You like </a:t>
            </a:r>
            <a:r>
              <a:rPr kumimoji="0" lang="en-GB" sz="3200" b="1" i="0" u="none" strike="noStrike" kern="1200" cap="none" spc="0" normalizeH="0" baseline="0" noProof="0" dirty="0">
                <a:ln>
                  <a:noFill/>
                </a:ln>
                <a:solidFill>
                  <a:srgbClr val="EF4235"/>
                </a:solidFill>
                <a:effectLst/>
                <a:uLnTx/>
                <a:uFillTx/>
                <a:latin typeface="Century Gothic" panose="020B0502020202020204" pitchFamily="34" charset="0"/>
                <a:ea typeface="+mn-ea"/>
                <a:cs typeface="Calibri" panose="020F0502020204030204" pitchFamily="34" charset="0"/>
              </a:rPr>
              <a:t>being</a:t>
            </a:r>
            <a:r>
              <a:rPr kumimoji="0" lang="en-GB" sz="32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tall.]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e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tu aimes etre grand.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lnSpc>
                <a:spcPct val="100000"/>
              </a:lnSpc>
              <a:buClrTx/>
              <a:buSzTx/>
            </a:pPr>
            <a:r>
              <a:rPr lang="en-GB" sz="11500" b="1" kern="1200" dirty="0">
                <a:solidFill>
                  <a:srgbClr val="0055A4"/>
                </a:solidFill>
                <a:latin typeface="Century Gothic" panose="020B0502020202020204" pitchFamily="34" charset="0"/>
                <a:ea typeface="+mn-ea"/>
                <a:cs typeface="+mn-cs"/>
              </a:rPr>
              <a:t>es</a:t>
            </a:r>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55A4"/>
                </a:solidFill>
                <a:effectLst/>
                <a:uLnTx/>
                <a:uFillTx/>
                <a:latin typeface="Century Gothic"/>
                <a:ea typeface="Century Gothic"/>
                <a:cs typeface="Century Gothic"/>
                <a:sym typeface="Century Gothic"/>
              </a:rPr>
              <a:t>[are]</a:t>
            </a:r>
            <a:endParaRPr kumimoji="0" sz="1400" b="0" i="0" u="none" strike="noStrike" kern="0" cap="none" spc="0" normalizeH="0" baseline="0" noProof="0" dirty="0">
              <a:ln>
                <a:noFill/>
              </a:ln>
              <a:solidFill>
                <a:srgbClr val="0055A4"/>
              </a:solidFill>
              <a:effectLst/>
              <a:uLnTx/>
              <a:uFillTx/>
              <a:latin typeface="Arial"/>
              <a:cs typeface="Arial"/>
              <a:sym typeface="Arial"/>
            </a:endParaRPr>
          </a:p>
        </p:txBody>
      </p:sp>
      <p:sp>
        <p:nvSpPr>
          <p:cNvPr id="94" name="Google Shape;94;p15" descr="question mark action button"/>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1589314" y="4039200"/>
            <a:ext cx="9437914"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Tu      grand.</a:t>
            </a:r>
          </a:p>
        </p:txBody>
      </p:sp>
      <p:sp>
        <p:nvSpPr>
          <p:cNvPr id="96" name="Google Shape;96;p15"/>
          <p:cNvSpPr/>
          <p:nvPr/>
        </p:nvSpPr>
        <p:spPr>
          <a:xfrm>
            <a:off x="5021318" y="4039200"/>
            <a:ext cx="1286953"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EF4235"/>
                </a:solidFill>
                <a:effectLst/>
                <a:uLnTx/>
                <a:uFillTx/>
                <a:latin typeface="Century Gothic" panose="020B0502020202020204" pitchFamily="34" charset="0"/>
                <a:ea typeface="+mn-ea"/>
                <a:cs typeface="Calibri" panose="020F0502020204030204" pitchFamily="34" charset="0"/>
              </a:rPr>
              <a:t>es</a:t>
            </a:r>
            <a:endParaRPr kumimoji="0" lang="en-GB" sz="6000" b="0" i="0" u="none" strike="noStrike" kern="1200" cap="none" spc="0" normalizeH="0" baseline="0" noProof="0" dirty="0">
              <a:ln>
                <a:noFill/>
              </a:ln>
              <a:solidFill>
                <a:srgbClr val="EF4235"/>
              </a:solidFill>
              <a:effectLst/>
              <a:uLnTx/>
              <a:uFillTx/>
              <a:latin typeface="Arial"/>
              <a:ea typeface="+mn-ea"/>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0055A4"/>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You </a:t>
            </a:r>
            <a:r>
              <a:rPr kumimoji="0" lang="fr-FR" sz="3200" b="1" i="0" u="none" strike="noStrike" kern="1200" cap="none" spc="0" normalizeH="0" baseline="0" noProof="0" dirty="0">
                <a:ln>
                  <a:noFill/>
                </a:ln>
                <a:solidFill>
                  <a:srgbClr val="EF4235"/>
                </a:solidFill>
                <a:effectLst/>
                <a:uLnTx/>
                <a:uFillTx/>
                <a:latin typeface="Century Gothic" panose="020B0502020202020204" pitchFamily="34" charset="0"/>
                <a:ea typeface="+mn-ea"/>
                <a:cs typeface="Calibri" panose="020F0502020204030204" pitchFamily="34" charset="0"/>
              </a:rPr>
              <a:t>are</a:t>
            </a:r>
            <a:r>
              <a:rPr kumimoji="0" lang="fr-FR" sz="32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solidFill>
                  <a:srgbClr val="0055A4"/>
                </a:solidFill>
                <a:effectLst/>
                <a:uLnTx/>
                <a:uFillTx/>
                <a:latin typeface="Century Gothic" panose="020B0502020202020204" pitchFamily="34" charset="0"/>
                <a:ea typeface="+mn-ea"/>
              </a:rPr>
              <a:t>tall.]</a:t>
            </a:r>
            <a:endParaRPr kumimoji="0" sz="1400" b="0" i="0" u="none" strike="noStrike" kern="0" cap="none" spc="0" normalizeH="0" baseline="0" noProof="0" dirty="0">
              <a:ln>
                <a:noFill/>
              </a:ln>
              <a:solidFill>
                <a:srgbClr val="0055A4"/>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subTnLst>
                                    <p:audio>
                                      <p:cMediaNode>
                                        <p:cTn display="0" masterRel="sameClick">
                                          <p:stCondLst>
                                            <p:cond evt="begin" delay="0">
                                              <p:tn val="20"/>
                                            </p:cond>
                                          </p:stCondLst>
                                          <p:endCondLst>
                                            <p:cond evt="onStopAudio" delay="0">
                                              <p:tgtEl>
                                                <p:sldTgt/>
                                              </p:tgtEl>
                                            </p:cond>
                                          </p:endCondLst>
                                        </p:cTn>
                                        <p:tgtEl>
                                          <p:sndTgt r:embed="rId4" name="tu es grand.wav"/>
                                        </p:tgtEl>
                                      </p:cMediaNode>
                                    </p:audio>
                                  </p:subTnLst>
                                </p:cTn>
                              </p:par>
                              <p:par>
                                <p:cTn id="23" presetID="10" presetClass="entr" presetSubtype="0" fill="hold"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500"/>
                                        <p:tgtEl>
                                          <p:spTgt spid="9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4"/>
                                        </p:tgtEl>
                                        <p:attrNameLst>
                                          <p:attrName>style.visibility</p:attrName>
                                        </p:attrNameLst>
                                      </p:cBhvr>
                                      <p:to>
                                        <p:strVal val="visible"/>
                                      </p:to>
                                    </p:set>
                                    <p:animEffect transition="in" filter="fade">
                                      <p:cBhvr>
                                        <p:cTn id="30" dur="500"/>
                                        <p:tgtEl>
                                          <p:spTgt spid="9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fade">
                                      <p:cBhvr>
                                        <p:cTn id="35"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 | being]</a:t>
            </a:r>
          </a:p>
        </p:txBody>
      </p:sp>
      <p:sp>
        <p:nvSpPr>
          <p:cNvPr id="103" name="Google Shape;103;p16" descr="question mark action button"/>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lvl="0" algn="ctr"/>
            <a:r>
              <a:rPr lang="fr-FR" sz="11500" b="1" dirty="0">
                <a:solidFill>
                  <a:srgbClr val="1E4E79"/>
                </a:solidFill>
              </a:rPr>
              <a:t>être</a:t>
            </a:r>
          </a:p>
        </p:txBody>
      </p:sp>
      <p:sp>
        <p:nvSpPr>
          <p:cNvPr id="106" name="Google Shape;106;p16" descr="question mark action button"/>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179614" y="4036774"/>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fr-FR" sz="6000" b="0" i="0" u="none" strike="noStrike" kern="0" cap="none" spc="0" normalizeH="0" baseline="0" dirty="0">
                <a:ln>
                  <a:noFill/>
                </a:ln>
                <a:solidFill>
                  <a:srgbClr val="1E4E79"/>
                </a:solidFill>
                <a:effectLst/>
                <a:uLnTx/>
                <a:uFillTx/>
                <a:latin typeface="Century Gothic"/>
                <a:ea typeface="Century Gothic"/>
                <a:cs typeface="Century Gothic"/>
                <a:sym typeface="Century Gothic"/>
              </a:rPr>
              <a:t>Tu aimes        grand</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p>
        </p:txBody>
      </p:sp>
      <p:sp>
        <p:nvSpPr>
          <p:cNvPr id="108" name="Google Shape;108;p16"/>
          <p:cNvSpPr/>
          <p:nvPr/>
        </p:nvSpPr>
        <p:spPr>
          <a:xfrm>
            <a:off x="5119288" y="4036773"/>
            <a:ext cx="2371162" cy="92333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être</a:t>
            </a:r>
            <a:endParaRPr kumimoji="0" lang="en-GB" sz="6000"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 like </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being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tall</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et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subTnLst>
                                    <p:audio>
                                      <p:cMediaNode>
                                        <p:cTn display="0" masterRel="sameClick">
                                          <p:stCondLst>
                                            <p:cond evt="begin" delay="0">
                                              <p:tn val="20"/>
                                            </p:cond>
                                          </p:stCondLst>
                                          <p:endCondLst>
                                            <p:cond evt="onStopAudio" delay="0">
                                              <p:tgtEl>
                                                <p:sldTgt/>
                                              </p:tgtEl>
                                            </p:cond>
                                          </p:endCondLst>
                                        </p:cTn>
                                        <p:tgtEl>
                                          <p:sndTgt r:embed="rId4" name="tu aimes etre grand.wav"/>
                                        </p:tgtEl>
                                      </p:cMediaNode>
                                    </p:audio>
                                  </p:subTnLst>
                                </p:cTn>
                              </p:par>
                              <p:par>
                                <p:cTn id="23" presetID="10" presetClass="entr" presetSubtype="0" fill="hold" nodeType="withEffect">
                                  <p:stCondLst>
                                    <p:cond delay="0"/>
                                  </p:stCondLst>
                                  <p:childTnLst>
                                    <p:set>
                                      <p:cBhvr>
                                        <p:cTn id="24" dur="1" fill="hold">
                                          <p:stCondLst>
                                            <p:cond delay="0"/>
                                          </p:stCondLst>
                                        </p:cTn>
                                        <p:tgtEl>
                                          <p:spTgt spid="108"/>
                                        </p:tgtEl>
                                        <p:attrNameLst>
                                          <p:attrName>style.visibility</p:attrName>
                                        </p:attrNameLst>
                                      </p:cBhvr>
                                      <p:to>
                                        <p:strVal val="visible"/>
                                      </p:to>
                                    </p:set>
                                    <p:animEffect transition="in" filter="fade">
                                      <p:cBhvr>
                                        <p:cTn id="25" dur="500"/>
                                        <p:tgtEl>
                                          <p:spTgt spid="10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
                                        <p:tgtEl>
                                          <p:spTgt spid="10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9"/>
                                        </p:tgtEl>
                                        <p:attrNameLst>
                                          <p:attrName>style.visibility</p:attrName>
                                        </p:attrNameLst>
                                      </p:cBhvr>
                                      <p:to>
                                        <p:strVal val="visible"/>
                                      </p:to>
                                    </p:set>
                                    <p:animEffect transition="in" filter="fade">
                                      <p:cBhvr>
                                        <p:cTn id="35"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55" name="Bitmap Image" r:id="rId12" imgW="0" imgH="0" progId="Paint.Picture">
                  <p:embed/>
                </p:oleObj>
              </mc:Choice>
              <mc:Fallback>
                <p:oleObj name="Bitmap Image" r:id="rId12"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3C5FCD9-269F-4967-91D2-3AA063ADDB25}"/>
              </a:ext>
            </a:extLst>
          </p:cNvPr>
          <p:cNvSpPr>
            <a:spLocks noGrp="1"/>
          </p:cNvSpPr>
          <p:nvPr>
            <p:ph type="title"/>
          </p:nvPr>
        </p:nvSpPr>
        <p:spPr/>
        <p:txBody>
          <a:bodyPr/>
          <a:lstStyle/>
          <a:p>
            <a:r>
              <a:rPr lang="en-GB" dirty="0"/>
              <a:t>Bonjour !</a:t>
            </a:r>
          </a:p>
        </p:txBody>
      </p:sp>
      <p:sp>
        <p:nvSpPr>
          <p:cNvPr id="5" name="Rounded Rectangle 46">
            <a:extLst>
              <a:ext uri="{FF2B5EF4-FFF2-40B4-BE49-F238E27FC236}">
                <a16:creationId xmlns:a16="http://schemas.microsoft.com/office/drawing/2014/main" id="{DCBA9B32-D5A2-4EC9-A602-BFA343D1DE93}"/>
              </a:ext>
            </a:extLst>
          </p:cNvPr>
          <p:cNvSpPr/>
          <p:nvPr/>
        </p:nvSpPr>
        <p:spPr>
          <a:xfrm>
            <a:off x="9745249" y="249869"/>
            <a:ext cx="2164671"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a:solidFill>
                  <a:prstClr val="white"/>
                </a:solidFill>
                <a:latin typeface="Century Gothic" panose="020B0502020202020204" pitchFamily="34" charset="0"/>
              </a:rPr>
              <a:t>écouter </a:t>
            </a: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parler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toy, sign&#10;&#10;Description automatically generated">
            <a:extLst>
              <a:ext uri="{FF2B5EF4-FFF2-40B4-BE49-F238E27FC236}">
                <a16:creationId xmlns:a16="http://schemas.microsoft.com/office/drawing/2014/main" id="{961E51F5-17DD-418F-865E-172253A455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2080" y="1465543"/>
            <a:ext cx="2649255" cy="2649255"/>
          </a:xfrm>
          <a:prstGeom prst="rect">
            <a:avLst/>
          </a:prstGeom>
        </p:spPr>
      </p:pic>
      <p:sp>
        <p:nvSpPr>
          <p:cNvPr id="7" name="Speech Bubble: Rectangle with Corners Rounded 6">
            <a:extLst>
              <a:ext uri="{FF2B5EF4-FFF2-40B4-BE49-F238E27FC236}">
                <a16:creationId xmlns:a16="http://schemas.microsoft.com/office/drawing/2014/main" id="{BD8550B4-0163-4466-A87B-BB8074D25C4B}"/>
              </a:ext>
            </a:extLst>
          </p:cNvPr>
          <p:cNvSpPr/>
          <p:nvPr/>
        </p:nvSpPr>
        <p:spPr>
          <a:xfrm>
            <a:off x="3302695" y="1426813"/>
            <a:ext cx="2503187" cy="867128"/>
          </a:xfrm>
          <a:prstGeom prst="wedgeRoundRectCallout">
            <a:avLst>
              <a:gd name="adj1" fmla="val -54017"/>
              <a:gd name="adj2" fmla="val 21684"/>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a:solidFill>
                  <a:srgbClr val="0055A4"/>
                </a:solidFill>
              </a:rPr>
              <a:t>Bonjour !</a:t>
            </a:r>
          </a:p>
          <a:p>
            <a:pPr algn="ctr"/>
            <a:r>
              <a:rPr lang="en-GB" sz="2000" dirty="0">
                <a:solidFill>
                  <a:srgbClr val="0055A4"/>
                </a:solidFill>
              </a:rPr>
              <a:t>[hello]</a:t>
            </a:r>
          </a:p>
        </p:txBody>
      </p:sp>
      <p:sp>
        <p:nvSpPr>
          <p:cNvPr id="8" name="TextBox 7">
            <a:extLst>
              <a:ext uri="{FF2B5EF4-FFF2-40B4-BE49-F238E27FC236}">
                <a16:creationId xmlns:a16="http://schemas.microsoft.com/office/drawing/2014/main" id="{C18DC11A-3D5C-4A58-8734-33F79F7ECDD2}"/>
              </a:ext>
            </a:extLst>
          </p:cNvPr>
          <p:cNvSpPr txBox="1"/>
          <p:nvPr/>
        </p:nvSpPr>
        <p:spPr>
          <a:xfrm>
            <a:off x="721535" y="3933172"/>
            <a:ext cx="1954060" cy="400110"/>
          </a:xfrm>
          <a:prstGeom prst="rect">
            <a:avLst/>
          </a:prstGeom>
          <a:solidFill>
            <a:srgbClr val="0055A4"/>
          </a:solidFill>
          <a:ln>
            <a:solidFill>
              <a:srgbClr val="E65D00"/>
            </a:solidFill>
          </a:ln>
        </p:spPr>
        <p:txBody>
          <a:bodyPr wrap="square" rtlCol="0">
            <a:spAutoFit/>
          </a:bodyPr>
          <a:lstStyle/>
          <a:p>
            <a:r>
              <a:rPr lang="en-GB" sz="2000" dirty="0" err="1">
                <a:solidFill>
                  <a:schemeClr val="bg1">
                    <a:lumMod val="95000"/>
                  </a:schemeClr>
                </a:solidFill>
              </a:rPr>
              <a:t>Léa</a:t>
            </a:r>
            <a:r>
              <a:rPr lang="en-GB" sz="2000" dirty="0">
                <a:solidFill>
                  <a:schemeClr val="bg1">
                    <a:lumMod val="95000"/>
                  </a:schemeClr>
                </a:solidFill>
              </a:rPr>
              <a:t> (12), Paris</a:t>
            </a:r>
          </a:p>
        </p:txBody>
      </p:sp>
      <p:sp>
        <p:nvSpPr>
          <p:cNvPr id="9" name="Speech Bubble: Rectangle with Corners Rounded 8">
            <a:extLst>
              <a:ext uri="{FF2B5EF4-FFF2-40B4-BE49-F238E27FC236}">
                <a16:creationId xmlns:a16="http://schemas.microsoft.com/office/drawing/2014/main" id="{C66D164D-2332-450A-98F4-1BEF5EDD0279}"/>
              </a:ext>
            </a:extLst>
          </p:cNvPr>
          <p:cNvSpPr/>
          <p:nvPr/>
        </p:nvSpPr>
        <p:spPr>
          <a:xfrm>
            <a:off x="3302695" y="2557394"/>
            <a:ext cx="2503187" cy="1775887"/>
          </a:xfrm>
          <a:prstGeom prst="wedgeRoundRectCallout">
            <a:avLst>
              <a:gd name="adj1" fmla="val -55079"/>
              <a:gd name="adj2" fmla="val 20979"/>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a:solidFill>
                  <a:srgbClr val="0055A4"/>
                </a:solidFill>
              </a:rPr>
              <a:t>Je suis française </a:t>
            </a:r>
            <a:r>
              <a:rPr lang="en-GB" sz="2600" dirty="0">
                <a:solidFill>
                  <a:srgbClr val="0055A4"/>
                </a:solidFill>
              </a:rPr>
              <a:t>!</a:t>
            </a:r>
          </a:p>
          <a:p>
            <a:pPr algn="ctr"/>
            <a:r>
              <a:rPr lang="en-GB" sz="2000" dirty="0">
                <a:solidFill>
                  <a:srgbClr val="0055A4"/>
                </a:solidFill>
              </a:rPr>
              <a:t>[I am French!]</a:t>
            </a:r>
          </a:p>
        </p:txBody>
      </p:sp>
      <p:pic>
        <p:nvPicPr>
          <p:cNvPr id="10" name="Picture 9" descr="A picture containing food&#10;&#10;Description automatically generated">
            <a:extLst>
              <a:ext uri="{FF2B5EF4-FFF2-40B4-BE49-F238E27FC236}">
                <a16:creationId xmlns:a16="http://schemas.microsoft.com/office/drawing/2014/main" id="{50E6F31E-FE4E-4F28-9423-B8B6864FC57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86100" y="1465543"/>
            <a:ext cx="2623820" cy="2623820"/>
          </a:xfrm>
          <a:prstGeom prst="rect">
            <a:avLst/>
          </a:prstGeom>
        </p:spPr>
      </p:pic>
      <p:sp>
        <p:nvSpPr>
          <p:cNvPr id="11" name="TextBox 10">
            <a:extLst>
              <a:ext uri="{FF2B5EF4-FFF2-40B4-BE49-F238E27FC236}">
                <a16:creationId xmlns:a16="http://schemas.microsoft.com/office/drawing/2014/main" id="{026E9739-2FAA-40B1-93B5-F1B93168AB8F}"/>
              </a:ext>
            </a:extLst>
          </p:cNvPr>
          <p:cNvSpPr txBox="1"/>
          <p:nvPr/>
        </p:nvSpPr>
        <p:spPr>
          <a:xfrm>
            <a:off x="9620980" y="3870968"/>
            <a:ext cx="1954060" cy="400110"/>
          </a:xfrm>
          <a:prstGeom prst="rect">
            <a:avLst/>
          </a:prstGeom>
          <a:solidFill>
            <a:srgbClr val="0055A4"/>
          </a:solidFill>
          <a:ln>
            <a:solidFill>
              <a:srgbClr val="E65D00"/>
            </a:solidFill>
          </a:ln>
        </p:spPr>
        <p:txBody>
          <a:bodyPr wrap="square" lIns="72000" rIns="36000" rtlCol="0">
            <a:spAutoFit/>
          </a:bodyPr>
          <a:lstStyle/>
          <a:p>
            <a:r>
              <a:rPr lang="en-GB" sz="2000" dirty="0">
                <a:solidFill>
                  <a:schemeClr val="bg1">
                    <a:lumMod val="95000"/>
                  </a:schemeClr>
                </a:solidFill>
              </a:rPr>
              <a:t>Amir (11), Nice</a:t>
            </a:r>
          </a:p>
        </p:txBody>
      </p:sp>
      <p:sp>
        <p:nvSpPr>
          <p:cNvPr id="12" name="Speech Bubble: Rectangle with Corners Rounded 11">
            <a:extLst>
              <a:ext uri="{FF2B5EF4-FFF2-40B4-BE49-F238E27FC236}">
                <a16:creationId xmlns:a16="http://schemas.microsoft.com/office/drawing/2014/main" id="{601B887F-CA00-4B67-AD2B-64C7E550246E}"/>
              </a:ext>
            </a:extLst>
          </p:cNvPr>
          <p:cNvSpPr/>
          <p:nvPr/>
        </p:nvSpPr>
        <p:spPr>
          <a:xfrm>
            <a:off x="6385671" y="1424830"/>
            <a:ext cx="2503187" cy="1543838"/>
          </a:xfrm>
          <a:prstGeom prst="wedgeRoundRectCallout">
            <a:avLst>
              <a:gd name="adj1" fmla="val 55669"/>
              <a:gd name="adj2" fmla="val 20263"/>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a:solidFill>
                  <a:srgbClr val="0055A4"/>
                </a:solidFill>
              </a:rPr>
              <a:t>Je suis le cousin de Léa </a:t>
            </a:r>
            <a:r>
              <a:rPr lang="en-GB" sz="2400" dirty="0">
                <a:solidFill>
                  <a:srgbClr val="0055A4"/>
                </a:solidFill>
              </a:rPr>
              <a:t>!</a:t>
            </a:r>
          </a:p>
          <a:p>
            <a:pPr algn="ctr"/>
            <a:r>
              <a:rPr lang="en-GB" sz="2000" dirty="0">
                <a:solidFill>
                  <a:srgbClr val="0055A4"/>
                </a:solidFill>
              </a:rPr>
              <a:t>[I am the cousin </a:t>
            </a:r>
          </a:p>
          <a:p>
            <a:pPr algn="ctr"/>
            <a:r>
              <a:rPr lang="en-GB" sz="2000" dirty="0">
                <a:solidFill>
                  <a:srgbClr val="0055A4"/>
                </a:solidFill>
              </a:rPr>
              <a:t>of </a:t>
            </a:r>
            <a:r>
              <a:rPr lang="fr-FR" sz="2000" dirty="0">
                <a:solidFill>
                  <a:srgbClr val="0055A4"/>
                </a:solidFill>
              </a:rPr>
              <a:t>Léa</a:t>
            </a:r>
            <a:r>
              <a:rPr lang="en-GB" sz="2000" dirty="0">
                <a:solidFill>
                  <a:srgbClr val="0055A4"/>
                </a:solidFill>
              </a:rPr>
              <a:t>!]</a:t>
            </a:r>
          </a:p>
        </p:txBody>
      </p:sp>
      <p:sp>
        <p:nvSpPr>
          <p:cNvPr id="13" name="TextBox 12">
            <a:extLst>
              <a:ext uri="{FF2B5EF4-FFF2-40B4-BE49-F238E27FC236}">
                <a16:creationId xmlns:a16="http://schemas.microsoft.com/office/drawing/2014/main" id="{EC89DA05-D754-4031-86CA-CA0E0F3B20B8}"/>
              </a:ext>
            </a:extLst>
          </p:cNvPr>
          <p:cNvSpPr txBox="1"/>
          <p:nvPr/>
        </p:nvSpPr>
        <p:spPr>
          <a:xfrm>
            <a:off x="219718" y="4596732"/>
            <a:ext cx="8669140" cy="461665"/>
          </a:xfrm>
          <a:prstGeom prst="rect">
            <a:avLst/>
          </a:prstGeom>
          <a:noFill/>
        </p:spPr>
        <p:txBody>
          <a:bodyPr wrap="square" rtlCol="0">
            <a:spAutoFit/>
          </a:bodyPr>
          <a:lstStyle/>
          <a:p>
            <a:r>
              <a:rPr lang="en-GB" sz="2400" dirty="0">
                <a:solidFill>
                  <a:srgbClr val="0055A4"/>
                </a:solidFill>
              </a:rPr>
              <a:t>With </a:t>
            </a:r>
            <a:r>
              <a:rPr lang="fr-FR" sz="2400" dirty="0">
                <a:solidFill>
                  <a:srgbClr val="0055A4"/>
                </a:solidFill>
              </a:rPr>
              <a:t>Léa</a:t>
            </a:r>
            <a:r>
              <a:rPr lang="en-GB" sz="2400" dirty="0">
                <a:solidFill>
                  <a:srgbClr val="0055A4"/>
                </a:solidFill>
              </a:rPr>
              <a:t> and Amir, you will learn four skills in French:</a:t>
            </a:r>
          </a:p>
        </p:txBody>
      </p:sp>
      <p:sp>
        <p:nvSpPr>
          <p:cNvPr id="14" name="TextBox 13">
            <a:extLst>
              <a:ext uri="{FF2B5EF4-FFF2-40B4-BE49-F238E27FC236}">
                <a16:creationId xmlns:a16="http://schemas.microsoft.com/office/drawing/2014/main" id="{3D43C2A0-6D63-4C3C-9AFE-2544CDC202AF}"/>
              </a:ext>
            </a:extLst>
          </p:cNvPr>
          <p:cNvSpPr txBox="1"/>
          <p:nvPr/>
        </p:nvSpPr>
        <p:spPr>
          <a:xfrm>
            <a:off x="219718" y="5321850"/>
            <a:ext cx="2393515" cy="830997"/>
          </a:xfrm>
          <a:prstGeom prst="rect">
            <a:avLst/>
          </a:prstGeom>
          <a:noFill/>
        </p:spPr>
        <p:txBody>
          <a:bodyPr wrap="square" lIns="0" rIns="0" rtlCol="0">
            <a:spAutoFit/>
          </a:bodyPr>
          <a:lstStyle/>
          <a:p>
            <a:pPr algn="ctr"/>
            <a:r>
              <a:rPr lang="fr-FR" sz="2400" dirty="0">
                <a:solidFill>
                  <a:srgbClr val="0055A4"/>
                </a:solidFill>
              </a:rPr>
              <a:t>lire</a:t>
            </a:r>
          </a:p>
          <a:p>
            <a:pPr algn="ctr"/>
            <a:r>
              <a:rPr lang="en-GB" sz="2000" dirty="0">
                <a:solidFill>
                  <a:srgbClr val="0055A4"/>
                </a:solidFill>
              </a:rPr>
              <a:t>[to read / reading]</a:t>
            </a:r>
            <a:r>
              <a:rPr lang="en-GB" sz="2400" dirty="0">
                <a:solidFill>
                  <a:srgbClr val="0055A4"/>
                </a:solidFill>
              </a:rPr>
              <a:t> </a:t>
            </a:r>
          </a:p>
        </p:txBody>
      </p:sp>
      <p:sp>
        <p:nvSpPr>
          <p:cNvPr id="15" name="TextBox 14">
            <a:extLst>
              <a:ext uri="{FF2B5EF4-FFF2-40B4-BE49-F238E27FC236}">
                <a16:creationId xmlns:a16="http://schemas.microsoft.com/office/drawing/2014/main" id="{0997F7FA-AEAD-4004-87FC-569C71572A66}"/>
              </a:ext>
            </a:extLst>
          </p:cNvPr>
          <p:cNvSpPr txBox="1"/>
          <p:nvPr/>
        </p:nvSpPr>
        <p:spPr>
          <a:xfrm>
            <a:off x="3241845" y="5321850"/>
            <a:ext cx="2393515" cy="830997"/>
          </a:xfrm>
          <a:prstGeom prst="rect">
            <a:avLst/>
          </a:prstGeom>
          <a:noFill/>
        </p:spPr>
        <p:txBody>
          <a:bodyPr wrap="square" lIns="0" rIns="0" rtlCol="0">
            <a:spAutoFit/>
          </a:bodyPr>
          <a:lstStyle/>
          <a:p>
            <a:pPr algn="ctr"/>
            <a:r>
              <a:rPr lang="fr-FR" sz="2400" dirty="0">
                <a:solidFill>
                  <a:srgbClr val="0055A4"/>
                </a:solidFill>
              </a:rPr>
              <a:t>écouter</a:t>
            </a:r>
            <a:r>
              <a:rPr lang="en-GB" sz="2400" dirty="0">
                <a:solidFill>
                  <a:srgbClr val="0055A4"/>
                </a:solidFill>
              </a:rPr>
              <a:t> </a:t>
            </a:r>
          </a:p>
          <a:p>
            <a:pPr algn="ctr"/>
            <a:r>
              <a:rPr lang="en-GB" sz="2000" dirty="0">
                <a:solidFill>
                  <a:srgbClr val="0055A4"/>
                </a:solidFill>
              </a:rPr>
              <a:t>[to listen / listening]</a:t>
            </a:r>
            <a:r>
              <a:rPr lang="en-GB" sz="2400" dirty="0">
                <a:solidFill>
                  <a:srgbClr val="0055A4"/>
                </a:solidFill>
              </a:rPr>
              <a:t> </a:t>
            </a:r>
          </a:p>
        </p:txBody>
      </p:sp>
      <p:sp>
        <p:nvSpPr>
          <p:cNvPr id="16" name="TextBox 15">
            <a:extLst>
              <a:ext uri="{FF2B5EF4-FFF2-40B4-BE49-F238E27FC236}">
                <a16:creationId xmlns:a16="http://schemas.microsoft.com/office/drawing/2014/main" id="{4F7CC8ED-833B-4BD4-88D9-E37505369D56}"/>
              </a:ext>
            </a:extLst>
          </p:cNvPr>
          <p:cNvSpPr txBox="1"/>
          <p:nvPr/>
        </p:nvSpPr>
        <p:spPr>
          <a:xfrm>
            <a:off x="6263972" y="5321850"/>
            <a:ext cx="2393515" cy="830997"/>
          </a:xfrm>
          <a:prstGeom prst="rect">
            <a:avLst/>
          </a:prstGeom>
          <a:noFill/>
        </p:spPr>
        <p:txBody>
          <a:bodyPr wrap="square" lIns="0" rIns="0" rtlCol="0">
            <a:spAutoFit/>
          </a:bodyPr>
          <a:lstStyle/>
          <a:p>
            <a:pPr algn="ctr"/>
            <a:r>
              <a:rPr lang="fr-FR" sz="2400" dirty="0">
                <a:solidFill>
                  <a:srgbClr val="0055A4"/>
                </a:solidFill>
              </a:rPr>
              <a:t>écrire </a:t>
            </a:r>
          </a:p>
          <a:p>
            <a:pPr algn="ctr"/>
            <a:r>
              <a:rPr lang="en-GB" sz="2000" dirty="0">
                <a:solidFill>
                  <a:srgbClr val="0055A4"/>
                </a:solidFill>
              </a:rPr>
              <a:t>[to write / writing]</a:t>
            </a:r>
            <a:r>
              <a:rPr lang="en-GB" sz="2400" dirty="0">
                <a:solidFill>
                  <a:srgbClr val="0055A4"/>
                </a:solidFill>
              </a:rPr>
              <a:t> </a:t>
            </a:r>
          </a:p>
        </p:txBody>
      </p:sp>
      <p:sp>
        <p:nvSpPr>
          <p:cNvPr id="17" name="TextBox 16">
            <a:extLst>
              <a:ext uri="{FF2B5EF4-FFF2-40B4-BE49-F238E27FC236}">
                <a16:creationId xmlns:a16="http://schemas.microsoft.com/office/drawing/2014/main" id="{B4B80D03-D303-4C3B-9582-E9120D579327}"/>
              </a:ext>
            </a:extLst>
          </p:cNvPr>
          <p:cNvSpPr txBox="1"/>
          <p:nvPr/>
        </p:nvSpPr>
        <p:spPr>
          <a:xfrm>
            <a:off x="9286100" y="5321849"/>
            <a:ext cx="2623820" cy="830997"/>
          </a:xfrm>
          <a:prstGeom prst="rect">
            <a:avLst/>
          </a:prstGeom>
          <a:noFill/>
        </p:spPr>
        <p:txBody>
          <a:bodyPr wrap="square" lIns="0" rIns="0" rtlCol="0">
            <a:spAutoFit/>
          </a:bodyPr>
          <a:lstStyle/>
          <a:p>
            <a:pPr algn="ctr"/>
            <a:r>
              <a:rPr lang="fr-FR" sz="2400" dirty="0">
                <a:solidFill>
                  <a:srgbClr val="0055A4"/>
                </a:solidFill>
              </a:rPr>
              <a:t>parler </a:t>
            </a:r>
          </a:p>
          <a:p>
            <a:pPr algn="ctr"/>
            <a:r>
              <a:rPr lang="en-GB" sz="2000" dirty="0">
                <a:solidFill>
                  <a:srgbClr val="0055A4"/>
                </a:solidFill>
              </a:rPr>
              <a:t>[to speak / speaking]</a:t>
            </a:r>
            <a:r>
              <a:rPr lang="en-GB" sz="2400" dirty="0">
                <a:solidFill>
                  <a:srgbClr val="0055A4"/>
                </a:solidFill>
              </a:rPr>
              <a:t> </a:t>
            </a:r>
          </a:p>
        </p:txBody>
      </p:sp>
      <p:sp>
        <p:nvSpPr>
          <p:cNvPr id="18" name="Speech Bubble: Rectangle with Corners Rounded 17">
            <a:extLst>
              <a:ext uri="{FF2B5EF4-FFF2-40B4-BE49-F238E27FC236}">
                <a16:creationId xmlns:a16="http://schemas.microsoft.com/office/drawing/2014/main" id="{41AFDF4A-97F0-4A2F-A24F-AD1B1901B9C5}"/>
              </a:ext>
            </a:extLst>
          </p:cNvPr>
          <p:cNvSpPr/>
          <p:nvPr/>
        </p:nvSpPr>
        <p:spPr>
          <a:xfrm>
            <a:off x="6852741" y="148597"/>
            <a:ext cx="2503187" cy="1135232"/>
          </a:xfrm>
          <a:prstGeom prst="wedgeRoundRectCallout">
            <a:avLst>
              <a:gd name="adj1" fmla="val 60173"/>
              <a:gd name="adj2" fmla="val -24817"/>
              <a:gd name="adj3" fmla="val 16667"/>
            </a:avLst>
          </a:prstGeom>
          <a:solidFill>
            <a:srgbClr val="0055A4"/>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t>The bubble tells you which skill you are practising.</a:t>
            </a:r>
          </a:p>
        </p:txBody>
      </p:sp>
      <p:sp>
        <p:nvSpPr>
          <p:cNvPr id="22" name="Speech Bubble: Rectangle with Corners Rounded 21">
            <a:extLst>
              <a:ext uri="{FF2B5EF4-FFF2-40B4-BE49-F238E27FC236}">
                <a16:creationId xmlns:a16="http://schemas.microsoft.com/office/drawing/2014/main" id="{4ED17376-FC43-41E4-B499-FE0CBEE73933}"/>
              </a:ext>
            </a:extLst>
          </p:cNvPr>
          <p:cNvSpPr/>
          <p:nvPr/>
        </p:nvSpPr>
        <p:spPr>
          <a:xfrm>
            <a:off x="6385671" y="3109670"/>
            <a:ext cx="2503187" cy="1223610"/>
          </a:xfrm>
          <a:prstGeom prst="wedgeRoundRectCallout">
            <a:avLst>
              <a:gd name="adj1" fmla="val 54570"/>
              <a:gd name="adj2" fmla="val 20239"/>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dirty="0">
                <a:solidFill>
                  <a:srgbClr val="0055A4"/>
                </a:solidFill>
              </a:rPr>
              <a:t>Je suis français </a:t>
            </a:r>
            <a:r>
              <a:rPr lang="en-GB" sz="2600" dirty="0">
                <a:solidFill>
                  <a:srgbClr val="0055A4"/>
                </a:solidFill>
              </a:rPr>
              <a:t>!</a:t>
            </a:r>
          </a:p>
          <a:p>
            <a:pPr algn="ctr"/>
            <a:r>
              <a:rPr lang="en-GB" sz="2000" dirty="0">
                <a:solidFill>
                  <a:srgbClr val="0055A4"/>
                </a:solidFill>
              </a:rPr>
              <a:t>[I am French!]</a:t>
            </a:r>
          </a:p>
        </p:txBody>
      </p:sp>
      <p:grpSp>
        <p:nvGrpSpPr>
          <p:cNvPr id="19" name="Group 18">
            <a:extLst>
              <a:ext uri="{FF2B5EF4-FFF2-40B4-BE49-F238E27FC236}">
                <a16:creationId xmlns:a16="http://schemas.microsoft.com/office/drawing/2014/main" id="{F42BAC8C-090D-4374-B346-44D125D85842}"/>
              </a:ext>
            </a:extLst>
          </p:cNvPr>
          <p:cNvGrpSpPr/>
          <p:nvPr/>
        </p:nvGrpSpPr>
        <p:grpSpPr>
          <a:xfrm>
            <a:off x="8586460" y="3398577"/>
            <a:ext cx="1954060" cy="1367264"/>
            <a:chOff x="10003393" y="1067128"/>
            <a:chExt cx="1954060" cy="1367264"/>
          </a:xfrm>
          <a:solidFill>
            <a:srgbClr val="0055A4"/>
          </a:solidFill>
        </p:grpSpPr>
        <p:sp>
          <p:nvSpPr>
            <p:cNvPr id="20" name="Speech Bubble: Rectangle with Corners Rounded 19">
              <a:extLst>
                <a:ext uri="{FF2B5EF4-FFF2-40B4-BE49-F238E27FC236}">
                  <a16:creationId xmlns:a16="http://schemas.microsoft.com/office/drawing/2014/main" id="{722AC49F-8703-4924-B4F0-315FE09A14A8}"/>
                </a:ext>
              </a:extLst>
            </p:cNvPr>
            <p:cNvSpPr/>
            <p:nvPr/>
          </p:nvSpPr>
          <p:spPr>
            <a:xfrm>
              <a:off x="10003393" y="1067128"/>
              <a:ext cx="1954060" cy="1367264"/>
            </a:xfrm>
            <a:prstGeom prst="wedgeRoundRectCallout">
              <a:avLst>
                <a:gd name="adj1" fmla="val -57456"/>
                <a:gd name="adj2" fmla="val -23314"/>
                <a:gd name="adj3" fmla="val 16667"/>
              </a:avLst>
            </a:prstGeom>
            <a:grp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GB" sz="2000" dirty="0"/>
                <a:t>The [s] is silent!</a:t>
              </a:r>
            </a:p>
            <a:p>
              <a:pPr algn="ctr"/>
              <a:endParaRPr lang="en-GB" sz="2000" dirty="0"/>
            </a:p>
          </p:txBody>
        </p:sp>
        <p:pic>
          <p:nvPicPr>
            <p:cNvPr id="21" name="Picture 2" descr="Quiet Sign Clip Art">
              <a:extLst>
                <a:ext uri="{FF2B5EF4-FFF2-40B4-BE49-F238E27FC236}">
                  <a16:creationId xmlns:a16="http://schemas.microsoft.com/office/drawing/2014/main" id="{51D00E27-42CA-4214-BC99-F82FAFFADE6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07262" y="1602049"/>
              <a:ext cx="461302" cy="652414"/>
            </a:xfrm>
            <a:prstGeom prst="rect">
              <a:avLst/>
            </a:prstGeom>
            <a:grpFill/>
          </p:spPr>
        </p:pic>
      </p:grpSp>
    </p:spTree>
    <p:extLst>
      <p:ext uri="{BB962C8B-B14F-4D97-AF65-F5344CB8AC3E}">
        <p14:creationId xmlns:p14="http://schemas.microsoft.com/office/powerpoint/2010/main" val="33525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2. Bonjou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2. Je sui francais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6" name="2. Je suis le cousin.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7" name="2. Je suis francais.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8" name="lire.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9" name="ecouter.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10" name="ecrire.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11" name="parler.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P spid="13" grpId="0"/>
      <p:bldP spid="14" grpId="0"/>
      <p:bldP spid="15" grpId="0"/>
      <p:bldP spid="16" grpId="0"/>
      <p:bldP spid="17" grpId="0"/>
      <p:bldP spid="18"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latin typeface="Century Gothic" panose="020B0502020202020204" pitchFamily="34" charset="0"/>
              </a:rPr>
              <a:t>I am &amp; you are</a:t>
            </a:r>
          </a:p>
        </p:txBody>
      </p:sp>
      <p:sp>
        <p:nvSpPr>
          <p:cNvPr id="2" name="TextBox 1"/>
          <p:cNvSpPr txBox="1"/>
          <p:nvPr/>
        </p:nvSpPr>
        <p:spPr>
          <a:xfrm>
            <a:off x="238620" y="4055292"/>
            <a:ext cx="109659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To say ‘you are’, use </a:t>
            </a:r>
            <a:r>
              <a:rPr kumimoji="0" lang="fr-FR" sz="2400" b="1" i="0" u="none" strike="noStrike" kern="1200" cap="none" spc="0" normalizeH="0" baseline="0" dirty="0">
                <a:ln>
                  <a:noFill/>
                </a:ln>
                <a:solidFill>
                  <a:srgbClr val="0055A4"/>
                </a:solidFill>
                <a:effectLst/>
                <a:uLnTx/>
                <a:uFillTx/>
                <a:latin typeface="Century Gothic" panose="020B0502020202020204" pitchFamily="34" charset="0"/>
                <a:ea typeface="+mn-ea"/>
                <a:cs typeface="+mn-cs"/>
              </a:rPr>
              <a:t>tu es</a:t>
            </a:r>
            <a:r>
              <a:rPr kumimoji="0" lang="en-GB" sz="2400" b="1" i="1"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This is called the </a:t>
            </a:r>
            <a:r>
              <a:rPr kumimoji="0" lang="en-GB" sz="24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second person singular </a:t>
            </a:r>
            <a:r>
              <a:rPr kumimoji="0" lang="en-GB" sz="24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fo</a:t>
            </a:r>
            <a:r>
              <a:rPr lang="en-GB" sz="2400" dirty="0">
                <a:solidFill>
                  <a:srgbClr val="0055A4"/>
                </a:solidFill>
                <a:latin typeface="Century Gothic" panose="020B0502020202020204" pitchFamily="34" charset="0"/>
              </a:rPr>
              <a:t>rm</a:t>
            </a: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18" name="TextBox 17"/>
          <p:cNvSpPr txBox="1"/>
          <p:nvPr/>
        </p:nvSpPr>
        <p:spPr>
          <a:xfrm>
            <a:off x="6786294" y="547723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You are short.</a:t>
            </a:r>
          </a:p>
        </p:txBody>
      </p:sp>
      <p:sp>
        <p:nvSpPr>
          <p:cNvPr id="3" name="Rectangle 2"/>
          <p:cNvSpPr/>
          <p:nvPr/>
        </p:nvSpPr>
        <p:spPr>
          <a:xfrm>
            <a:off x="432082" y="2544104"/>
            <a:ext cx="1467068" cy="104644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dirty="0">
                <a:ln w="6600">
                  <a:solidFill>
                    <a:srgbClr val="ED7D31"/>
                  </a:solidFill>
                  <a:prstDash val="solid"/>
                </a:ln>
                <a:solidFill>
                  <a:srgbClr val="0055A4"/>
                </a:solidFill>
                <a:effectLst>
                  <a:outerShdw dist="38100" dir="2700000" algn="tl" rotWithShape="0">
                    <a:srgbClr val="ED7D31"/>
                  </a:outerShdw>
                </a:effectLst>
                <a:uLnTx/>
                <a:uFillTx/>
                <a:latin typeface="Century Gothic" panose="020B0502020202020204" pitchFamily="34" charset="0"/>
                <a:ea typeface="+mn-ea"/>
                <a:cs typeface="+mn-cs"/>
              </a:rPr>
              <a:t>Je suis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000" b="1" i="0" u="none" strike="noStrike" kern="1200" cap="none" spc="0" normalizeH="0" baseline="0" dirty="0">
              <a:ln w="9525">
                <a:solidFill>
                  <a:prstClr val="white"/>
                </a:solidFill>
                <a:prstDash val="solid"/>
              </a:ln>
              <a:solidFill>
                <a:srgbClr val="0055A4"/>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endParaRPr>
          </a:p>
        </p:txBody>
      </p:sp>
      <p:sp>
        <p:nvSpPr>
          <p:cNvPr id="9" name="TextBox 8"/>
          <p:cNvSpPr txBox="1"/>
          <p:nvPr/>
        </p:nvSpPr>
        <p:spPr>
          <a:xfrm>
            <a:off x="2638658" y="255178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dirty="0">
                <a:ln>
                  <a:noFill/>
                </a:ln>
                <a:solidFill>
                  <a:srgbClr val="0055A4"/>
                </a:solidFill>
                <a:effectLst/>
                <a:uLnTx/>
                <a:uFillTx/>
                <a:latin typeface="Century Gothic" panose="020B0502020202020204" pitchFamily="34" charset="0"/>
                <a:ea typeface="+mn-ea"/>
                <a:cs typeface="+mn-cs"/>
              </a:rPr>
              <a:t>Je suis français.</a:t>
            </a:r>
          </a:p>
        </p:txBody>
      </p:sp>
      <p:sp>
        <p:nvSpPr>
          <p:cNvPr id="10" name="TextBox 9"/>
          <p:cNvSpPr txBox="1"/>
          <p:nvPr/>
        </p:nvSpPr>
        <p:spPr>
          <a:xfrm>
            <a:off x="6808134" y="4827899"/>
            <a:ext cx="48563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You are French.</a:t>
            </a:r>
          </a:p>
        </p:txBody>
      </p:sp>
      <p:sp>
        <p:nvSpPr>
          <p:cNvPr id="12" name="TextBox 11"/>
          <p:cNvSpPr txBox="1"/>
          <p:nvPr/>
        </p:nvSpPr>
        <p:spPr>
          <a:xfrm>
            <a:off x="2659253" y="4825083"/>
            <a:ext cx="516138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dirty="0">
                <a:ln>
                  <a:noFill/>
                </a:ln>
                <a:solidFill>
                  <a:srgbClr val="0055A4"/>
                </a:solidFill>
                <a:effectLst/>
                <a:uLnTx/>
                <a:uFillTx/>
                <a:latin typeface="Century Gothic" panose="020B0502020202020204" pitchFamily="34" charset="0"/>
                <a:ea typeface="+mn-ea"/>
                <a:cs typeface="+mn-cs"/>
              </a:rPr>
              <a:t>Tu es français.</a:t>
            </a:r>
          </a:p>
        </p:txBody>
      </p:sp>
      <p:sp>
        <p:nvSpPr>
          <p:cNvPr id="13" name="TextBox 12"/>
          <p:cNvSpPr txBox="1"/>
          <p:nvPr/>
        </p:nvSpPr>
        <p:spPr>
          <a:xfrm>
            <a:off x="6721870" y="255663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I am French.</a:t>
            </a:r>
          </a:p>
        </p:txBody>
      </p:sp>
      <p:sp>
        <p:nvSpPr>
          <p:cNvPr id="15" name="TextBox 14"/>
          <p:cNvSpPr txBox="1"/>
          <p:nvPr/>
        </p:nvSpPr>
        <p:spPr>
          <a:xfrm>
            <a:off x="2638658" y="327628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dirty="0">
                <a:ln>
                  <a:noFill/>
                </a:ln>
                <a:solidFill>
                  <a:srgbClr val="0055A4"/>
                </a:solidFill>
                <a:effectLst/>
                <a:uLnTx/>
                <a:uFillTx/>
                <a:latin typeface="Century Gothic" panose="020B0502020202020204" pitchFamily="34" charset="0"/>
                <a:ea typeface="+mn-ea"/>
                <a:cs typeface="+mn-cs"/>
              </a:rPr>
              <a:t>Je suis petit.</a:t>
            </a:r>
          </a:p>
        </p:txBody>
      </p:sp>
      <p:sp>
        <p:nvSpPr>
          <p:cNvPr id="16" name="TextBox 15"/>
          <p:cNvSpPr txBox="1"/>
          <p:nvPr/>
        </p:nvSpPr>
        <p:spPr>
          <a:xfrm>
            <a:off x="6721870" y="3298029"/>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I am short.</a:t>
            </a:r>
          </a:p>
        </p:txBody>
      </p:sp>
      <p:sp>
        <p:nvSpPr>
          <p:cNvPr id="17" name="TextBox 16"/>
          <p:cNvSpPr txBox="1"/>
          <p:nvPr/>
        </p:nvSpPr>
        <p:spPr>
          <a:xfrm>
            <a:off x="2659253" y="5458702"/>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dirty="0">
                <a:ln>
                  <a:noFill/>
                </a:ln>
                <a:solidFill>
                  <a:srgbClr val="0055A4"/>
                </a:solidFill>
                <a:effectLst/>
                <a:uLnTx/>
                <a:uFillTx/>
                <a:latin typeface="Century Gothic" panose="020B0502020202020204" pitchFamily="34" charset="0"/>
                <a:ea typeface="+mn-ea"/>
                <a:cs typeface="+mn-cs"/>
              </a:rPr>
              <a:t>Tu es petit.</a:t>
            </a:r>
          </a:p>
        </p:txBody>
      </p:sp>
      <p:sp>
        <p:nvSpPr>
          <p:cNvPr id="21" name="Rectangle 20"/>
          <p:cNvSpPr/>
          <p:nvPr/>
        </p:nvSpPr>
        <p:spPr>
          <a:xfrm>
            <a:off x="466049" y="4734260"/>
            <a:ext cx="1164101" cy="104644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dirty="0">
                <a:ln w="6600">
                  <a:solidFill>
                    <a:srgbClr val="ED7D31"/>
                  </a:solidFill>
                  <a:prstDash val="solid"/>
                </a:ln>
                <a:solidFill>
                  <a:srgbClr val="0055A4"/>
                </a:solidFill>
                <a:effectLst>
                  <a:outerShdw dist="38100" dir="2700000" algn="tl" rotWithShape="0">
                    <a:srgbClr val="ED7D31"/>
                  </a:outerShdw>
                </a:effectLst>
                <a:uLnTx/>
                <a:uFillTx/>
                <a:latin typeface="Century Gothic" panose="020B0502020202020204" pitchFamily="34" charset="0"/>
                <a:ea typeface="+mn-ea"/>
                <a:cs typeface="+mn-cs"/>
              </a:rPr>
              <a:t>Tu 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000" b="1" i="0" u="none" strike="noStrike" kern="1200" cap="none" spc="0" normalizeH="0" baseline="0" dirty="0">
              <a:ln w="9525">
                <a:solidFill>
                  <a:prstClr val="white"/>
                </a:solidFill>
                <a:prstDash val="solid"/>
              </a:ln>
              <a:solidFill>
                <a:srgbClr val="0055A4"/>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endParaRPr>
          </a:p>
        </p:txBody>
      </p:sp>
      <p:sp>
        <p:nvSpPr>
          <p:cNvPr id="5" name="Rectangle 4"/>
          <p:cNvSpPr/>
          <p:nvPr/>
        </p:nvSpPr>
        <p:spPr>
          <a:xfrm>
            <a:off x="238620" y="1858125"/>
            <a:ext cx="114907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To say ‘I am’ in French, use </a:t>
            </a:r>
            <a:r>
              <a:rPr kumimoji="0" lang="fr-FR" sz="2400" b="1" i="0" u="none" strike="noStrike" kern="1200" cap="none" spc="0" normalizeH="0" baseline="0" dirty="0">
                <a:ln>
                  <a:noFill/>
                </a:ln>
                <a:solidFill>
                  <a:srgbClr val="0055A4"/>
                </a:solidFill>
                <a:effectLst/>
                <a:uLnTx/>
                <a:uFillTx/>
                <a:latin typeface="Century Gothic" panose="020B0502020202020204" pitchFamily="34" charset="0"/>
                <a:ea typeface="+mn-ea"/>
                <a:cs typeface="+mn-cs"/>
              </a:rPr>
              <a:t>je suis</a:t>
            </a: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a:t>
            </a:r>
            <a:r>
              <a:rPr lang="en-GB" sz="2400" dirty="0">
                <a:solidFill>
                  <a:srgbClr val="0055A4"/>
                </a:solidFill>
                <a:latin typeface="Century Gothic" panose="020B0502020202020204" pitchFamily="34" charset="0"/>
              </a:rPr>
              <a:t>This is called the </a:t>
            </a:r>
            <a:r>
              <a:rPr lang="en-GB" sz="2400" b="1" dirty="0">
                <a:solidFill>
                  <a:srgbClr val="0055A4"/>
                </a:solidFill>
                <a:latin typeface="Century Gothic" panose="020B0502020202020204" pitchFamily="34" charset="0"/>
              </a:rPr>
              <a:t>first person singular </a:t>
            </a:r>
            <a:r>
              <a:rPr lang="en-GB" sz="2400" dirty="0">
                <a:solidFill>
                  <a:srgbClr val="0055A4"/>
                </a:solidFill>
                <a:latin typeface="Century Gothic" panose="020B0502020202020204" pitchFamily="34" charset="0"/>
              </a:rPr>
              <a:t>form.</a:t>
            </a:r>
            <a:endPar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7" name="Rectangle 6"/>
          <p:cNvSpPr/>
          <p:nvPr/>
        </p:nvSpPr>
        <p:spPr>
          <a:xfrm>
            <a:off x="238620" y="1322417"/>
            <a:ext cx="11714759" cy="461665"/>
          </a:xfrm>
          <a:prstGeom prst="rect">
            <a:avLst/>
          </a:prstGeom>
        </p:spPr>
        <p:txBody>
          <a:bodyPr wrap="square">
            <a:spAutoFit/>
          </a:bodyPr>
          <a:lstStyle/>
          <a:p>
            <a:pPr lvl="0">
              <a:defRPr/>
            </a:pPr>
            <a:r>
              <a:rPr lang="en-GB" sz="2400" dirty="0">
                <a:solidFill>
                  <a:srgbClr val="0055A4"/>
                </a:solidFill>
                <a:latin typeface="Century Gothic" panose="020B0502020202020204" pitchFamily="34" charset="0"/>
              </a:rPr>
              <a:t>The verb </a:t>
            </a:r>
            <a:r>
              <a:rPr lang="fr-FR" sz="2400" b="1" dirty="0">
                <a:solidFill>
                  <a:srgbClr val="0055A4"/>
                </a:solidFill>
                <a:latin typeface="Century Gothic" panose="020B0502020202020204" pitchFamily="34" charset="0"/>
              </a:rPr>
              <a:t>être</a:t>
            </a:r>
            <a:r>
              <a:rPr lang="en-GB" sz="2400" b="1" dirty="0">
                <a:solidFill>
                  <a:srgbClr val="0055A4"/>
                </a:solidFill>
                <a:latin typeface="Century Gothic" panose="020B0502020202020204" pitchFamily="34" charset="0"/>
              </a:rPr>
              <a:t> </a:t>
            </a:r>
            <a:r>
              <a:rPr lang="en-GB" sz="2400" dirty="0">
                <a:solidFill>
                  <a:srgbClr val="0055A4"/>
                </a:solidFill>
                <a:latin typeface="Century Gothic" panose="020B0502020202020204" pitchFamily="34" charset="0"/>
              </a:rPr>
              <a:t>means ‘to be’. </a:t>
            </a:r>
            <a:r>
              <a:rPr lang="en-GB" sz="2400" b="1" dirty="0">
                <a:solidFill>
                  <a:srgbClr val="0055A4"/>
                </a:solidFill>
                <a:latin typeface="Century Gothic" panose="020B0502020202020204" pitchFamily="34" charset="0"/>
              </a:rPr>
              <a:t>I am </a:t>
            </a:r>
            <a:r>
              <a:rPr lang="en-GB" sz="2400" dirty="0">
                <a:solidFill>
                  <a:srgbClr val="0055A4"/>
                </a:solidFill>
                <a:latin typeface="Century Gothic" panose="020B0502020202020204" pitchFamily="34" charset="0"/>
              </a:rPr>
              <a:t>and </a:t>
            </a:r>
            <a:r>
              <a:rPr lang="en-GB" sz="2400" b="1" dirty="0">
                <a:solidFill>
                  <a:srgbClr val="0055A4"/>
                </a:solidFill>
                <a:latin typeface="Century Gothic" panose="020B0502020202020204" pitchFamily="34" charset="0"/>
              </a:rPr>
              <a:t>you are</a:t>
            </a:r>
            <a:r>
              <a:rPr lang="en-GB" sz="2400" dirty="0">
                <a:solidFill>
                  <a:srgbClr val="0055A4"/>
                </a:solidFill>
                <a:latin typeface="Century Gothic" panose="020B0502020202020204" pitchFamily="34" charset="0"/>
              </a:rPr>
              <a:t> are parts of the verb ‘to be’.</a:t>
            </a:r>
            <a:endPar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11" name="Speech Bubble: Rectangle with Corners Rounded 10">
            <a:extLst>
              <a:ext uri="{FF2B5EF4-FFF2-40B4-BE49-F238E27FC236}">
                <a16:creationId xmlns:a16="http://schemas.microsoft.com/office/drawing/2014/main" id="{E3FCBCD3-5D9E-4537-B133-DAC98BB7AF55}"/>
              </a:ext>
            </a:extLst>
          </p:cNvPr>
          <p:cNvSpPr/>
          <p:nvPr/>
        </p:nvSpPr>
        <p:spPr>
          <a:xfrm>
            <a:off x="9125923" y="2416293"/>
            <a:ext cx="2929720" cy="1358265"/>
          </a:xfrm>
          <a:prstGeom prst="wedgeRoundRectCallout">
            <a:avLst>
              <a:gd name="adj1" fmla="val -59329"/>
              <a:gd name="adj2" fmla="val 16678"/>
              <a:gd name="adj3" fmla="val 16667"/>
            </a:avLst>
          </a:prstGeom>
          <a:solidFill>
            <a:srgbClr val="0055A4"/>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200" dirty="0">
                <a:solidFill>
                  <a:schemeClr val="bg1"/>
                </a:solidFill>
                <a:latin typeface="Century Gothic" panose="020B0502020202020204" pitchFamily="34" charset="0"/>
              </a:rPr>
              <a:t>Remember, don’t pronounce the ‘s’.</a:t>
            </a:r>
          </a:p>
          <a:p>
            <a:pPr lvl="0" algn="ctr">
              <a:defRPr/>
            </a:pPr>
            <a:r>
              <a:rPr lang="en-US" sz="2200" dirty="0">
                <a:solidFill>
                  <a:schemeClr val="bg1"/>
                </a:solidFill>
                <a:latin typeface="Century Gothic" panose="020B0502020202020204" pitchFamily="34" charset="0"/>
              </a:rPr>
              <a:t>Silent Final Consonant!</a:t>
            </a:r>
          </a:p>
        </p:txBody>
      </p:sp>
      <p:sp>
        <p:nvSpPr>
          <p:cNvPr id="19" name="Rectangle 18">
            <a:extLst>
              <a:ext uri="{FF2B5EF4-FFF2-40B4-BE49-F238E27FC236}">
                <a16:creationId xmlns:a16="http://schemas.microsoft.com/office/drawing/2014/main" id="{F9BB4CDC-5DDF-4D3B-B01B-285B3F14EBC7}"/>
              </a:ext>
            </a:extLst>
          </p:cNvPr>
          <p:cNvSpPr/>
          <p:nvPr/>
        </p:nvSpPr>
        <p:spPr>
          <a:xfrm>
            <a:off x="238620" y="5877203"/>
            <a:ext cx="11714759" cy="461665"/>
          </a:xfrm>
          <a:prstGeom prst="rect">
            <a:avLst/>
          </a:prstGeom>
        </p:spPr>
        <p:txBody>
          <a:bodyPr wrap="square">
            <a:spAutoFit/>
          </a:bodyPr>
          <a:lstStyle/>
          <a:p>
            <a:pPr lvl="0">
              <a:defRPr/>
            </a:pPr>
            <a:r>
              <a:rPr lang="en-GB" sz="2400" b="1" noProof="0" dirty="0">
                <a:solidFill>
                  <a:srgbClr val="EF4235"/>
                </a:solidFill>
                <a:latin typeface="Century Gothic" panose="020B0502020202020204" pitchFamily="34" charset="0"/>
              </a:rPr>
              <a:t>Je </a:t>
            </a:r>
            <a:r>
              <a:rPr lang="en-GB" sz="2400" noProof="0" dirty="0">
                <a:solidFill>
                  <a:srgbClr val="EF4235"/>
                </a:solidFill>
                <a:latin typeface="Century Gothic" panose="020B0502020202020204" pitchFamily="34" charset="0"/>
              </a:rPr>
              <a:t>(I) and </a:t>
            </a:r>
            <a:r>
              <a:rPr lang="fr-FR" sz="2400" b="1" dirty="0">
                <a:solidFill>
                  <a:srgbClr val="EF4235"/>
                </a:solidFill>
                <a:latin typeface="Century Gothic" panose="020B0502020202020204" pitchFamily="34" charset="0"/>
              </a:rPr>
              <a:t>tu</a:t>
            </a:r>
            <a:r>
              <a:rPr lang="en-GB" sz="2400" b="1" noProof="0" dirty="0">
                <a:solidFill>
                  <a:srgbClr val="EF4235"/>
                </a:solidFill>
                <a:latin typeface="Century Gothic" panose="020B0502020202020204" pitchFamily="34" charset="0"/>
              </a:rPr>
              <a:t> </a:t>
            </a:r>
            <a:r>
              <a:rPr lang="en-GB" sz="2400" noProof="0" dirty="0">
                <a:solidFill>
                  <a:srgbClr val="EF4235"/>
                </a:solidFill>
                <a:latin typeface="Century Gothic" panose="020B0502020202020204" pitchFamily="34" charset="0"/>
              </a:rPr>
              <a:t>(you) are </a:t>
            </a:r>
            <a:r>
              <a:rPr lang="en-GB" sz="2400" b="1" noProof="0" dirty="0">
                <a:solidFill>
                  <a:srgbClr val="EF4235"/>
                </a:solidFill>
                <a:latin typeface="Century Gothic" panose="020B0502020202020204" pitchFamily="34" charset="0"/>
              </a:rPr>
              <a:t>pronouns. </a:t>
            </a:r>
            <a:r>
              <a:rPr lang="en-GB" sz="2400" noProof="0" dirty="0">
                <a:solidFill>
                  <a:srgbClr val="EF4235"/>
                </a:solidFill>
                <a:latin typeface="Century Gothic" panose="020B0502020202020204" pitchFamily="34" charset="0"/>
              </a:rPr>
              <a:t>Pronouns tell you </a:t>
            </a:r>
            <a:r>
              <a:rPr lang="en-GB" sz="2400" b="1" noProof="0" dirty="0">
                <a:solidFill>
                  <a:srgbClr val="EF4235"/>
                </a:solidFill>
                <a:latin typeface="Century Gothic" panose="020B0502020202020204" pitchFamily="34" charset="0"/>
              </a:rPr>
              <a:t>who</a:t>
            </a:r>
            <a:r>
              <a:rPr lang="en-GB" sz="2400" noProof="0" dirty="0">
                <a:solidFill>
                  <a:srgbClr val="EF4235"/>
                </a:solidFill>
                <a:latin typeface="Century Gothic" panose="020B0502020202020204" pitchFamily="34" charset="0"/>
              </a:rPr>
              <a:t> a verb affects. </a:t>
            </a:r>
            <a:endParaRPr kumimoji="0" lang="en-GB" sz="2400" b="1" i="0" u="none" strike="noStrike" kern="1200" cap="none" spc="0" normalizeH="0" baseline="0" noProof="0" dirty="0">
              <a:ln>
                <a:noFill/>
              </a:ln>
              <a:solidFill>
                <a:srgbClr val="EF4235"/>
              </a:solidFill>
              <a:effectLst/>
              <a:uLnTx/>
              <a:uFillTx/>
              <a:latin typeface="Century Gothic" panose="020B0502020202020204" pitchFamily="34" charset="0"/>
            </a:endParaRPr>
          </a:p>
        </p:txBody>
      </p:sp>
    </p:spTree>
    <p:extLst>
      <p:ext uri="{BB962C8B-B14F-4D97-AF65-F5344CB8AC3E}">
        <p14:creationId xmlns:p14="http://schemas.microsoft.com/office/powerpoint/2010/main" val="27091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3" grpId="0"/>
      <p:bldP spid="9" grpId="0"/>
      <p:bldP spid="10" grpId="0"/>
      <p:bldP spid="12" grpId="0"/>
      <p:bldP spid="13" grpId="0"/>
      <p:bldP spid="15" grpId="0"/>
      <p:bldP spid="16" grpId="0"/>
      <p:bldP spid="17" grpId="0"/>
      <p:bldP spid="21" grpId="0"/>
      <p:bldP spid="5" grpId="0"/>
      <p:bldP spid="7" grpId="0"/>
      <p:bldP spid="11" grpId="0" animBg="1"/>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cartoon of a child pointing at another child&#10;&#10;Description automatically generated with medium confidence">
            <a:extLst>
              <a:ext uri="{FF2B5EF4-FFF2-40B4-BE49-F238E27FC236}">
                <a16:creationId xmlns:a16="http://schemas.microsoft.com/office/drawing/2014/main" id="{03FB9A8A-600C-4BB3-8B6C-EE33E479A8FD}"/>
              </a:ext>
            </a:extLst>
          </p:cNvPr>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918832" y="5019890"/>
            <a:ext cx="1236273" cy="1373861"/>
          </a:xfrm>
          <a:prstGeom prst="rect">
            <a:avLst/>
          </a:prstGeom>
        </p:spPr>
      </p:pic>
      <p:sp>
        <p:nvSpPr>
          <p:cNvPr id="56" name="Title 3">
            <a:extLst>
              <a:ext uri="{FF2B5EF4-FFF2-40B4-BE49-F238E27FC236}">
                <a16:creationId xmlns:a16="http://schemas.microsoft.com/office/drawing/2014/main" id="{6E13A17D-E262-4776-B25B-FA9B1C299274}"/>
              </a:ext>
            </a:extLst>
          </p:cNvPr>
          <p:cNvSpPr>
            <a:spLocks noGrp="1"/>
          </p:cNvSpPr>
          <p:nvPr>
            <p:ph type="title"/>
          </p:nvPr>
        </p:nvSpPr>
        <p:spPr>
          <a:xfrm>
            <a:off x="-1" y="213557"/>
            <a:ext cx="6557211" cy="647577"/>
          </a:xfrm>
        </p:spPr>
        <p:txBody>
          <a:bodyPr>
            <a:normAutofit/>
          </a:bodyPr>
          <a:lstStyle/>
          <a:p>
            <a:r>
              <a:rPr lang="en-GB" sz="3600" b="1" dirty="0">
                <a:solidFill>
                  <a:schemeClr val="bg1"/>
                </a:solidFill>
              </a:rPr>
              <a:t>Opposites attract – </a:t>
            </a:r>
            <a:r>
              <a:rPr lang="en-GB" sz="3600" b="1" i="1" dirty="0">
                <a:solidFill>
                  <a:schemeClr val="bg1"/>
                </a:solidFill>
              </a:rPr>
              <a:t>je</a:t>
            </a:r>
            <a:r>
              <a:rPr lang="en-GB" sz="3600" b="1" dirty="0">
                <a:solidFill>
                  <a:schemeClr val="bg1"/>
                </a:solidFill>
              </a:rPr>
              <a:t>/</a:t>
            </a:r>
            <a:r>
              <a:rPr lang="fr-FR" sz="3600" b="1" i="1" dirty="0">
                <a:solidFill>
                  <a:schemeClr val="bg1"/>
                </a:solidFill>
              </a:rPr>
              <a:t>tu</a:t>
            </a:r>
            <a:r>
              <a:rPr lang="en-GB" sz="3600" b="1" dirty="0">
                <a:solidFill>
                  <a:schemeClr val="bg1"/>
                </a:solidFill>
              </a:rPr>
              <a:t>?</a:t>
            </a:r>
          </a:p>
        </p:txBody>
      </p:sp>
      <p:graphicFrame>
        <p:nvGraphicFramePr>
          <p:cNvPr id="7" name="Content Placeholder 4"/>
          <p:cNvGraphicFramePr>
            <a:graphicFrameLocks noGrp="1"/>
          </p:cNvGraphicFramePr>
          <p:nvPr>
            <p:ph idx="4294967295"/>
            <p:extLst>
              <p:ext uri="{D42A27DB-BD31-4B8C-83A1-F6EECF244321}">
                <p14:modId xmlns:p14="http://schemas.microsoft.com/office/powerpoint/2010/main" val="1715648198"/>
              </p:ext>
            </p:extLst>
          </p:nvPr>
        </p:nvGraphicFramePr>
        <p:xfrm>
          <a:off x="871615" y="1035547"/>
          <a:ext cx="10848109" cy="3901440"/>
        </p:xfrm>
        <a:graphic>
          <a:graphicData uri="http://schemas.openxmlformats.org/drawingml/2006/table">
            <a:tbl>
              <a:tblPr firstRow="1" bandRow="1">
                <a:tableStyleId>{5C22544A-7EE6-4342-B048-85BDC9FD1C3A}</a:tableStyleId>
              </a:tblPr>
              <a:tblGrid>
                <a:gridCol w="500603">
                  <a:extLst>
                    <a:ext uri="{9D8B030D-6E8A-4147-A177-3AD203B41FA5}">
                      <a16:colId xmlns:a16="http://schemas.microsoft.com/office/drawing/2014/main" val="2548973513"/>
                    </a:ext>
                  </a:extLst>
                </a:gridCol>
                <a:gridCol w="4721600">
                  <a:extLst>
                    <a:ext uri="{9D8B030D-6E8A-4147-A177-3AD203B41FA5}">
                      <a16:colId xmlns:a16="http://schemas.microsoft.com/office/drawing/2014/main" val="2775102314"/>
                    </a:ext>
                  </a:extLst>
                </a:gridCol>
                <a:gridCol w="1005092">
                  <a:extLst>
                    <a:ext uri="{9D8B030D-6E8A-4147-A177-3AD203B41FA5}">
                      <a16:colId xmlns:a16="http://schemas.microsoft.com/office/drawing/2014/main" val="3028703937"/>
                    </a:ext>
                  </a:extLst>
                </a:gridCol>
                <a:gridCol w="4620814">
                  <a:extLst>
                    <a:ext uri="{9D8B030D-6E8A-4147-A177-3AD203B41FA5}">
                      <a16:colId xmlns:a16="http://schemas.microsoft.com/office/drawing/2014/main" val="1859025906"/>
                    </a:ext>
                  </a:extLst>
                </a:gridCol>
              </a:tblGrid>
              <a:tr h="516143">
                <a:tc gridSpan="4">
                  <a:txBody>
                    <a:bodyPr/>
                    <a:lstStyle/>
                    <a:p>
                      <a:r>
                        <a:rPr lang="en-GB" sz="2000" b="0" dirty="0">
                          <a:solidFill>
                            <a:srgbClr val="0055A4"/>
                          </a:solidFill>
                          <a:latin typeface="Century Gothic" panose="020B0502020202020204" pitchFamily="34" charset="0"/>
                        </a:rPr>
                        <a:t>You read</a:t>
                      </a:r>
                      <a:r>
                        <a:rPr lang="en-GB" sz="2000" b="0" baseline="0" dirty="0">
                          <a:solidFill>
                            <a:srgbClr val="0055A4"/>
                          </a:solidFill>
                          <a:latin typeface="Century Gothic" panose="020B0502020202020204" pitchFamily="34" charset="0"/>
                        </a:rPr>
                        <a:t> interviews in which boys talk about what they are like.</a:t>
                      </a:r>
                    </a:p>
                    <a:p>
                      <a:r>
                        <a:rPr lang="en-GB" sz="2000" b="0" baseline="0" dirty="0">
                          <a:solidFill>
                            <a:srgbClr val="0055A4"/>
                          </a:solidFill>
                          <a:latin typeface="Century Gothic" panose="020B0502020202020204" pitchFamily="34" charset="0"/>
                        </a:rPr>
                        <a:t>Look at the verb. Work out whether ‘I (</a:t>
                      </a:r>
                      <a:r>
                        <a:rPr lang="en-GB" sz="2000" b="1" baseline="0" dirty="0">
                          <a:solidFill>
                            <a:srgbClr val="0055A4"/>
                          </a:solidFill>
                          <a:latin typeface="Century Gothic" panose="020B0502020202020204" pitchFamily="34" charset="0"/>
                        </a:rPr>
                        <a:t>je</a:t>
                      </a:r>
                      <a:r>
                        <a:rPr lang="en-GB" sz="2000" b="0" baseline="0" dirty="0">
                          <a:solidFill>
                            <a:srgbClr val="0055A4"/>
                          </a:solidFill>
                          <a:latin typeface="Century Gothic" panose="020B0502020202020204" pitchFamily="34" charset="0"/>
                        </a:rPr>
                        <a:t>)…’ or ‘you (</a:t>
                      </a:r>
                      <a:r>
                        <a:rPr lang="fr-FR" sz="2000" b="1" baseline="0" noProof="0" dirty="0">
                          <a:solidFill>
                            <a:srgbClr val="0055A4"/>
                          </a:solidFill>
                          <a:latin typeface="Century Gothic" panose="020B0502020202020204" pitchFamily="34" charset="0"/>
                        </a:rPr>
                        <a:t>tu</a:t>
                      </a:r>
                      <a:r>
                        <a:rPr lang="en-GB" sz="2000" b="0" baseline="0" dirty="0">
                          <a:solidFill>
                            <a:srgbClr val="0055A4"/>
                          </a:solidFill>
                          <a:latin typeface="Century Gothic" panose="020B0502020202020204" pitchFamily="34" charset="0"/>
                        </a:rPr>
                        <a:t>)...’ is being described.</a:t>
                      </a:r>
                    </a:p>
                    <a:p>
                      <a:r>
                        <a:rPr lang="en-GB" sz="2000" b="0" baseline="0" dirty="0">
                          <a:solidFill>
                            <a:srgbClr val="0055A4"/>
                          </a:solidFill>
                          <a:latin typeface="Century Gothic" panose="020B0502020202020204" pitchFamily="34" charset="0"/>
                        </a:rPr>
                        <a:t>Then, write the English adjectives. Are the friends similar or different?</a:t>
                      </a:r>
                      <a:endParaRPr lang="en-GB" sz="2000" b="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551808">
                <a:tc gridSpan="2">
                  <a:txBody>
                    <a:bodyPr/>
                    <a:lstStyle/>
                    <a:p>
                      <a:r>
                        <a:rPr lang="en-GB" sz="3200" b="1" dirty="0">
                          <a:solidFill>
                            <a:srgbClr val="0055A4"/>
                          </a:solidFill>
                          <a:latin typeface="Century Gothic" panose="020B0502020202020204" pitchFamily="34" charset="0"/>
                        </a:rPr>
                        <a:t>Interview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55A4"/>
                          </a:solidFill>
                          <a:latin typeface="Century Gothic" panose="020B0502020202020204" pitchFamily="34" charset="0"/>
                        </a:rPr>
                        <a:t>Interview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875790"/>
                  </a:ext>
                </a:extLst>
              </a:tr>
              <a:tr h="551808">
                <a:tc>
                  <a:txBody>
                    <a:bodyPr/>
                    <a:lstStyle/>
                    <a:p>
                      <a:r>
                        <a:rPr lang="fr-FR" sz="3200" b="1" noProof="0">
                          <a:solidFill>
                            <a:srgbClr val="0055A4"/>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2400" b="0" noProof="0" dirty="0">
                          <a:solidFill>
                            <a:srgbClr val="0055A4"/>
                          </a:solidFill>
                          <a:latin typeface="Century Gothic" panose="020B0502020202020204" pitchFamily="34" charset="0"/>
                        </a:rPr>
                        <a:t>     </a:t>
                      </a:r>
                      <a:r>
                        <a:rPr lang="fr-FR" sz="2400" b="1" noProof="0" dirty="0">
                          <a:solidFill>
                            <a:srgbClr val="0055A4"/>
                          </a:solidFill>
                          <a:latin typeface="Century Gothic" panose="020B0502020202020204" pitchFamily="34" charset="0"/>
                        </a:rPr>
                        <a:t>Tu </a:t>
                      </a:r>
                      <a:r>
                        <a:rPr lang="fr-FR" sz="2400" b="0" noProof="0" dirty="0">
                          <a:solidFill>
                            <a:srgbClr val="0055A4"/>
                          </a:solidFill>
                          <a:latin typeface="Century Gothic" panose="020B0502020202020204" pitchFamily="34" charset="0"/>
                        </a:rPr>
                        <a:t>       es grand.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3200" b="1" noProof="0">
                          <a:solidFill>
                            <a:srgbClr val="0055A4"/>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2400" b="0" noProof="0" dirty="0">
                          <a:solidFill>
                            <a:srgbClr val="0055A4"/>
                          </a:solidFill>
                          <a:latin typeface="Century Gothic" panose="020B0502020202020204" pitchFamily="34" charset="0"/>
                        </a:rPr>
                        <a:t>    </a:t>
                      </a:r>
                      <a:r>
                        <a:rPr lang="fr-FR" sz="2400" b="1" noProof="0" dirty="0">
                          <a:solidFill>
                            <a:srgbClr val="0055A4"/>
                          </a:solidFill>
                          <a:latin typeface="Century Gothic" panose="020B0502020202020204" pitchFamily="34" charset="0"/>
                        </a:rPr>
                        <a:t>Je</a:t>
                      </a:r>
                      <a:r>
                        <a:rPr lang="fr-FR" sz="2400" b="0" noProof="0" dirty="0">
                          <a:solidFill>
                            <a:srgbClr val="0055A4"/>
                          </a:solidFill>
                          <a:latin typeface="Century Gothic" panose="020B0502020202020204" pitchFamily="34" charset="0"/>
                        </a:rPr>
                        <a:t>        suis</a:t>
                      </a:r>
                      <a:r>
                        <a:rPr lang="fr-FR" sz="2400" b="0" baseline="0" noProof="0" dirty="0">
                          <a:solidFill>
                            <a:srgbClr val="0055A4"/>
                          </a:solidFill>
                          <a:latin typeface="Century Gothic" panose="020B0502020202020204" pitchFamily="34" charset="0"/>
                        </a:rPr>
                        <a:t> grand.</a:t>
                      </a:r>
                      <a:endParaRPr lang="fr-FR" sz="2400" b="0" noProof="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51808">
                <a:tc>
                  <a:txBody>
                    <a:bodyPr/>
                    <a:lstStyle/>
                    <a:p>
                      <a:r>
                        <a:rPr lang="en-GB" sz="3200" b="1" dirty="0">
                          <a:solidFill>
                            <a:srgbClr val="0055A4"/>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55A4"/>
                          </a:solidFill>
                          <a:latin typeface="Century Gothic" panose="020B0502020202020204" pitchFamily="34" charset="0"/>
                        </a:rPr>
                        <a:t>     </a:t>
                      </a:r>
                      <a:r>
                        <a:rPr lang="fr-FR" sz="2400" b="1" noProof="0" dirty="0">
                          <a:solidFill>
                            <a:srgbClr val="0055A4"/>
                          </a:solidFill>
                          <a:latin typeface="Century Gothic" panose="020B0502020202020204" pitchFamily="34" charset="0"/>
                        </a:rPr>
                        <a:t>Je</a:t>
                      </a:r>
                      <a:r>
                        <a:rPr lang="fr-FR" sz="2400" b="0" noProof="0" dirty="0">
                          <a:solidFill>
                            <a:srgbClr val="0055A4"/>
                          </a:solidFill>
                          <a:latin typeface="Century Gothic" panose="020B0502020202020204" pitchFamily="34" charset="0"/>
                        </a:rPr>
                        <a:t>        suis</a:t>
                      </a:r>
                      <a:r>
                        <a:rPr lang="fr-FR" sz="2400" b="0" baseline="0" noProof="0" dirty="0">
                          <a:solidFill>
                            <a:srgbClr val="0055A4"/>
                          </a:solidFill>
                          <a:latin typeface="Century Gothic" panose="020B0502020202020204" pitchFamily="34" charset="0"/>
                        </a:rPr>
                        <a:t> petit.</a:t>
                      </a:r>
                      <a:endParaRPr lang="fr-FR" sz="2400" b="0" noProof="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55A4"/>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rgbClr val="0055A4"/>
                          </a:solidFill>
                          <a:latin typeface="Century Gothic" panose="020B0502020202020204" pitchFamily="34" charset="0"/>
                        </a:rPr>
                        <a:t>     </a:t>
                      </a:r>
                      <a:r>
                        <a:rPr lang="fr-FR" sz="2400" b="1" noProof="0" dirty="0">
                          <a:solidFill>
                            <a:srgbClr val="0055A4"/>
                          </a:solidFill>
                          <a:latin typeface="Century Gothic" panose="020B0502020202020204" pitchFamily="34" charset="0"/>
                        </a:rPr>
                        <a:t>Tu</a:t>
                      </a:r>
                      <a:r>
                        <a:rPr lang="fr-FR" sz="2400" noProof="0" dirty="0">
                          <a:solidFill>
                            <a:srgbClr val="0055A4"/>
                          </a:solidFill>
                          <a:latin typeface="Century Gothic" panose="020B0502020202020204" pitchFamily="34" charset="0"/>
                        </a:rPr>
                        <a:t>       es</a:t>
                      </a:r>
                      <a:r>
                        <a:rPr lang="fr-FR" sz="2400" baseline="0" noProof="0" dirty="0">
                          <a:solidFill>
                            <a:srgbClr val="0055A4"/>
                          </a:solidFill>
                          <a:latin typeface="Century Gothic" panose="020B0502020202020204" pitchFamily="34" charset="0"/>
                        </a:rPr>
                        <a:t> petit.</a:t>
                      </a:r>
                      <a:endParaRPr lang="fr-FR" sz="2400" noProof="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51808">
                <a:tc>
                  <a:txBody>
                    <a:bodyPr/>
                    <a:lstStyle/>
                    <a:p>
                      <a:r>
                        <a:rPr lang="en-GB" sz="3200" b="1" dirty="0">
                          <a:solidFill>
                            <a:srgbClr val="0055A4"/>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55A4"/>
                          </a:solidFill>
                          <a:latin typeface="Century Gothic" panose="020B0502020202020204" pitchFamily="34" charset="0"/>
                        </a:rPr>
                        <a:t>     </a:t>
                      </a:r>
                      <a:r>
                        <a:rPr lang="fr-FR" sz="2400" b="1" noProof="0" dirty="0">
                          <a:solidFill>
                            <a:srgbClr val="0055A4"/>
                          </a:solidFill>
                          <a:latin typeface="Century Gothic" panose="020B0502020202020204" pitchFamily="34" charset="0"/>
                        </a:rPr>
                        <a:t>Je</a:t>
                      </a:r>
                      <a:r>
                        <a:rPr lang="fr-FR" sz="2400" b="0" noProof="0" dirty="0">
                          <a:solidFill>
                            <a:srgbClr val="0055A4"/>
                          </a:solidFill>
                          <a:latin typeface="Century Gothic" panose="020B0502020202020204" pitchFamily="34" charset="0"/>
                        </a:rPr>
                        <a:t>        suis</a:t>
                      </a:r>
                      <a:r>
                        <a:rPr lang="fr-FR" sz="2400" b="0" baseline="0" noProof="0" dirty="0">
                          <a:solidFill>
                            <a:srgbClr val="0055A4"/>
                          </a:solidFill>
                          <a:latin typeface="Century Gothic" panose="020B0502020202020204" pitchFamily="34" charset="0"/>
                        </a:rPr>
                        <a:t> anglais.</a:t>
                      </a:r>
                      <a:endParaRPr lang="fr-FR" sz="2400" b="0" noProof="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3200" b="1" noProof="0">
                          <a:solidFill>
                            <a:srgbClr val="0055A4"/>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2400" noProof="0" dirty="0">
                          <a:solidFill>
                            <a:srgbClr val="0055A4"/>
                          </a:solidFill>
                          <a:latin typeface="Century Gothic" panose="020B0502020202020204" pitchFamily="34" charset="0"/>
                        </a:rPr>
                        <a:t>     </a:t>
                      </a:r>
                      <a:r>
                        <a:rPr lang="fr-FR" sz="2400" b="1" noProof="0" dirty="0">
                          <a:solidFill>
                            <a:srgbClr val="0055A4"/>
                          </a:solidFill>
                          <a:latin typeface="Century Gothic" panose="020B0502020202020204" pitchFamily="34" charset="0"/>
                        </a:rPr>
                        <a:t>Tu</a:t>
                      </a:r>
                      <a:r>
                        <a:rPr lang="fr-FR" sz="2400" noProof="0" dirty="0">
                          <a:solidFill>
                            <a:srgbClr val="0055A4"/>
                          </a:solidFill>
                          <a:latin typeface="Century Gothic" panose="020B0502020202020204" pitchFamily="34" charset="0"/>
                        </a:rPr>
                        <a:t>       es français.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51808">
                <a:tc>
                  <a:txBody>
                    <a:bodyPr/>
                    <a:lstStyle/>
                    <a:p>
                      <a:r>
                        <a:rPr lang="fr-FR" sz="3200" b="1" noProof="0">
                          <a:solidFill>
                            <a:srgbClr val="0055A4"/>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2400" b="0" noProof="0" dirty="0">
                          <a:solidFill>
                            <a:srgbClr val="0055A4"/>
                          </a:solidFill>
                          <a:latin typeface="Century Gothic" panose="020B0502020202020204" pitchFamily="34" charset="0"/>
                        </a:rPr>
                        <a:t>     </a:t>
                      </a:r>
                      <a:r>
                        <a:rPr lang="fr-FR" sz="2400" b="1" noProof="0" dirty="0">
                          <a:solidFill>
                            <a:srgbClr val="0055A4"/>
                          </a:solidFill>
                          <a:latin typeface="Century Gothic" panose="020B0502020202020204" pitchFamily="34" charset="0"/>
                        </a:rPr>
                        <a:t>Tu</a:t>
                      </a:r>
                      <a:r>
                        <a:rPr lang="fr-FR" sz="2400" b="0" noProof="0" dirty="0">
                          <a:solidFill>
                            <a:srgbClr val="0055A4"/>
                          </a:solidFill>
                          <a:latin typeface="Century Gothic" panose="020B0502020202020204" pitchFamily="34" charset="0"/>
                        </a:rPr>
                        <a:t>        es</a:t>
                      </a:r>
                      <a:r>
                        <a:rPr lang="fr-FR" sz="2400" b="0" baseline="0" noProof="0" dirty="0">
                          <a:solidFill>
                            <a:srgbClr val="0055A4"/>
                          </a:solidFill>
                          <a:latin typeface="Century Gothic" panose="020B0502020202020204" pitchFamily="34" charset="0"/>
                        </a:rPr>
                        <a:t> </a:t>
                      </a:r>
                      <a:r>
                        <a:rPr lang="fr-FR" sz="2400" b="0" noProof="0" dirty="0">
                          <a:solidFill>
                            <a:srgbClr val="0055A4"/>
                          </a:solidFill>
                          <a:latin typeface="Century Gothic" panose="020B0502020202020204" pitchFamily="34" charset="0"/>
                        </a:rPr>
                        <a:t>français.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3200" b="1" noProof="0">
                          <a:solidFill>
                            <a:srgbClr val="0055A4"/>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rgbClr val="0055A4"/>
                          </a:solidFill>
                          <a:latin typeface="Century Gothic" panose="020B0502020202020204" pitchFamily="34" charset="0"/>
                        </a:rPr>
                        <a:t>     </a:t>
                      </a:r>
                      <a:r>
                        <a:rPr lang="fr-FR" sz="2400" b="1" noProof="0" dirty="0">
                          <a:solidFill>
                            <a:srgbClr val="0055A4"/>
                          </a:solidFill>
                          <a:latin typeface="Century Gothic" panose="020B0502020202020204" pitchFamily="34" charset="0"/>
                        </a:rPr>
                        <a:t>Je</a:t>
                      </a:r>
                      <a:r>
                        <a:rPr lang="fr-FR" sz="2400" noProof="0" dirty="0">
                          <a:solidFill>
                            <a:srgbClr val="0055A4"/>
                          </a:solidFill>
                          <a:latin typeface="Century Gothic" panose="020B0502020202020204" pitchFamily="34" charset="0"/>
                        </a:rPr>
                        <a:t>       suis</a:t>
                      </a:r>
                      <a:r>
                        <a:rPr lang="fr-FR" sz="2400" baseline="0" noProof="0" dirty="0">
                          <a:solidFill>
                            <a:srgbClr val="0055A4"/>
                          </a:solidFill>
                          <a:latin typeface="Century Gothic" panose="020B0502020202020204" pitchFamily="34" charset="0"/>
                        </a:rPr>
                        <a:t> anglais.</a:t>
                      </a:r>
                      <a:endParaRPr lang="fr-FR" sz="2400" b="0" noProof="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5" name="Explosion 2 4"/>
          <p:cNvSpPr/>
          <p:nvPr/>
        </p:nvSpPr>
        <p:spPr>
          <a:xfrm rot="1587298">
            <a:off x="1265805" y="2491770"/>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Explosion 2 14"/>
          <p:cNvSpPr/>
          <p:nvPr/>
        </p:nvSpPr>
        <p:spPr>
          <a:xfrm rot="1587298">
            <a:off x="1225422" y="3082035"/>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Explosion 2 15"/>
          <p:cNvSpPr/>
          <p:nvPr/>
        </p:nvSpPr>
        <p:spPr>
          <a:xfrm rot="1587298">
            <a:off x="1287434" y="3703374"/>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Explosion 2 16"/>
          <p:cNvSpPr/>
          <p:nvPr/>
        </p:nvSpPr>
        <p:spPr>
          <a:xfrm rot="1587298">
            <a:off x="1208865" y="4248878"/>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Explosion 2 17"/>
          <p:cNvSpPr/>
          <p:nvPr/>
        </p:nvSpPr>
        <p:spPr>
          <a:xfrm rot="1587298">
            <a:off x="6902156" y="2428302"/>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Explosion 2 18"/>
          <p:cNvSpPr/>
          <p:nvPr/>
        </p:nvSpPr>
        <p:spPr>
          <a:xfrm rot="1587298">
            <a:off x="6938559" y="3626984"/>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1" name="Explosion 2 20"/>
          <p:cNvSpPr/>
          <p:nvPr/>
        </p:nvSpPr>
        <p:spPr>
          <a:xfrm rot="1587298">
            <a:off x="6922002" y="3054526"/>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Explosion 2 21"/>
          <p:cNvSpPr/>
          <p:nvPr/>
        </p:nvSpPr>
        <p:spPr>
          <a:xfrm rot="1587298">
            <a:off x="6905446" y="4168848"/>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5" name="Picture 2" descr="C:\Users\wdj\Google Drive\Primary\Y5 SoW\From Tracy\Pronouns\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008" y="5083468"/>
            <a:ext cx="571145"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nvGraphicFramePr>
        <p:xfrm>
          <a:off x="1118713" y="5576729"/>
          <a:ext cx="1733340" cy="741680"/>
        </p:xfrm>
        <a:graphic>
          <a:graphicData uri="http://schemas.openxmlformats.org/drawingml/2006/table">
            <a:tbl>
              <a:tblPr firstRow="1" bandRow="1">
                <a:tableStyleId>{5C22544A-7EE6-4342-B048-85BDC9FD1C3A}</a:tableStyleId>
              </a:tblPr>
              <a:tblGrid>
                <a:gridCol w="1733340">
                  <a:extLst>
                    <a:ext uri="{9D8B030D-6E8A-4147-A177-3AD203B41FA5}">
                      <a16:colId xmlns:a16="http://schemas.microsoft.com/office/drawing/2014/main" val="120331188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6960660"/>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2693028"/>
                  </a:ext>
                </a:extLst>
              </a:tr>
            </a:tbl>
          </a:graphicData>
        </a:graphic>
      </p:graphicFrame>
      <p:sp>
        <p:nvSpPr>
          <p:cNvPr id="3" name="TextBox 2"/>
          <p:cNvSpPr txBox="1"/>
          <p:nvPr/>
        </p:nvSpPr>
        <p:spPr>
          <a:xfrm>
            <a:off x="1511897" y="5575664"/>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short</a:t>
            </a:r>
          </a:p>
        </p:txBody>
      </p:sp>
      <p:sp>
        <p:nvSpPr>
          <p:cNvPr id="42" name="TextBox 41"/>
          <p:cNvSpPr txBox="1"/>
          <p:nvPr/>
        </p:nvSpPr>
        <p:spPr>
          <a:xfrm>
            <a:off x="1516083" y="5962166"/>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English</a:t>
            </a:r>
          </a:p>
        </p:txBody>
      </p:sp>
      <p:graphicFrame>
        <p:nvGraphicFramePr>
          <p:cNvPr id="44" name="Table 43"/>
          <p:cNvGraphicFramePr>
            <a:graphicFrameLocks noGrp="1"/>
          </p:cNvGraphicFramePr>
          <p:nvPr>
            <p:extLst>
              <p:ext uri="{D42A27DB-BD31-4B8C-83A1-F6EECF244321}">
                <p14:modId xmlns:p14="http://schemas.microsoft.com/office/powerpoint/2010/main" val="4023962582"/>
              </p:ext>
            </p:extLst>
          </p:nvPr>
        </p:nvGraphicFramePr>
        <p:xfrm>
          <a:off x="4255382" y="5594604"/>
          <a:ext cx="1733340" cy="741680"/>
        </p:xfrm>
        <a:graphic>
          <a:graphicData uri="http://schemas.openxmlformats.org/drawingml/2006/table">
            <a:tbl>
              <a:tblPr firstRow="1" bandRow="1">
                <a:tableStyleId>{5C22544A-7EE6-4342-B048-85BDC9FD1C3A}</a:tableStyleId>
              </a:tblPr>
              <a:tblGrid>
                <a:gridCol w="1733340">
                  <a:extLst>
                    <a:ext uri="{9D8B030D-6E8A-4147-A177-3AD203B41FA5}">
                      <a16:colId xmlns:a16="http://schemas.microsoft.com/office/drawing/2014/main" val="120331188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6960660"/>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2693028"/>
                  </a:ext>
                </a:extLst>
              </a:tr>
            </a:tbl>
          </a:graphicData>
        </a:graphic>
      </p:graphicFrame>
      <p:sp>
        <p:nvSpPr>
          <p:cNvPr id="43" name="TextBox 42"/>
          <p:cNvSpPr txBox="1"/>
          <p:nvPr/>
        </p:nvSpPr>
        <p:spPr>
          <a:xfrm>
            <a:off x="4724616" y="5616184"/>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tall</a:t>
            </a:r>
          </a:p>
        </p:txBody>
      </p:sp>
      <p:sp>
        <p:nvSpPr>
          <p:cNvPr id="46" name="TextBox 45"/>
          <p:cNvSpPr txBox="1"/>
          <p:nvPr/>
        </p:nvSpPr>
        <p:spPr>
          <a:xfrm>
            <a:off x="4714497" y="5975037"/>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a:t>
            </a:r>
          </a:p>
        </p:txBody>
      </p:sp>
      <p:pic>
        <p:nvPicPr>
          <p:cNvPr id="47" name="Picture 2" descr="C:\Users\wdj\Google Drive\Primary\Y5 SoW\From Tracy\Pronouns\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7862" y="5057688"/>
            <a:ext cx="571145"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Table 49"/>
          <p:cNvGraphicFramePr>
            <a:graphicFrameLocks noGrp="1"/>
          </p:cNvGraphicFramePr>
          <p:nvPr/>
        </p:nvGraphicFramePr>
        <p:xfrm>
          <a:off x="6965026" y="5617249"/>
          <a:ext cx="1733340" cy="741680"/>
        </p:xfrm>
        <a:graphic>
          <a:graphicData uri="http://schemas.openxmlformats.org/drawingml/2006/table">
            <a:tbl>
              <a:tblPr firstRow="1" bandRow="1">
                <a:tableStyleId>{5C22544A-7EE6-4342-B048-85BDC9FD1C3A}</a:tableStyleId>
              </a:tblPr>
              <a:tblGrid>
                <a:gridCol w="1733340">
                  <a:extLst>
                    <a:ext uri="{9D8B030D-6E8A-4147-A177-3AD203B41FA5}">
                      <a16:colId xmlns:a16="http://schemas.microsoft.com/office/drawing/2014/main" val="120331188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6960660"/>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2693028"/>
                  </a:ext>
                </a:extLst>
              </a:tr>
            </a:tbl>
          </a:graphicData>
        </a:graphic>
      </p:graphicFrame>
      <p:graphicFrame>
        <p:nvGraphicFramePr>
          <p:cNvPr id="51" name="Table 50"/>
          <p:cNvGraphicFramePr>
            <a:graphicFrameLocks noGrp="1"/>
          </p:cNvGraphicFramePr>
          <p:nvPr/>
        </p:nvGraphicFramePr>
        <p:xfrm>
          <a:off x="10212669" y="5592745"/>
          <a:ext cx="1733340" cy="741680"/>
        </p:xfrm>
        <a:graphic>
          <a:graphicData uri="http://schemas.openxmlformats.org/drawingml/2006/table">
            <a:tbl>
              <a:tblPr firstRow="1" bandRow="1">
                <a:tableStyleId>{5C22544A-7EE6-4342-B048-85BDC9FD1C3A}</a:tableStyleId>
              </a:tblPr>
              <a:tblGrid>
                <a:gridCol w="1733340">
                  <a:extLst>
                    <a:ext uri="{9D8B030D-6E8A-4147-A177-3AD203B41FA5}">
                      <a16:colId xmlns:a16="http://schemas.microsoft.com/office/drawing/2014/main" val="120331188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6960660"/>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2693028"/>
                  </a:ext>
                </a:extLst>
              </a:tr>
            </a:tbl>
          </a:graphicData>
        </a:graphic>
      </p:graphicFrame>
      <p:sp>
        <p:nvSpPr>
          <p:cNvPr id="52" name="TextBox 51"/>
          <p:cNvSpPr txBox="1"/>
          <p:nvPr/>
        </p:nvSpPr>
        <p:spPr>
          <a:xfrm>
            <a:off x="7375071" y="5610778"/>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tall</a:t>
            </a:r>
          </a:p>
        </p:txBody>
      </p:sp>
      <p:sp>
        <p:nvSpPr>
          <p:cNvPr id="53" name="TextBox 52"/>
          <p:cNvSpPr txBox="1"/>
          <p:nvPr/>
        </p:nvSpPr>
        <p:spPr>
          <a:xfrm>
            <a:off x="7371674" y="5943621"/>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English</a:t>
            </a:r>
          </a:p>
        </p:txBody>
      </p:sp>
      <p:sp>
        <p:nvSpPr>
          <p:cNvPr id="54" name="TextBox 53"/>
          <p:cNvSpPr txBox="1"/>
          <p:nvPr/>
        </p:nvSpPr>
        <p:spPr>
          <a:xfrm>
            <a:off x="10617160" y="5583261"/>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short</a:t>
            </a:r>
          </a:p>
        </p:txBody>
      </p:sp>
      <p:sp>
        <p:nvSpPr>
          <p:cNvPr id="55" name="TextBox 54"/>
          <p:cNvSpPr txBox="1"/>
          <p:nvPr/>
        </p:nvSpPr>
        <p:spPr>
          <a:xfrm>
            <a:off x="10617159" y="5974577"/>
            <a:ext cx="1328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a:t>
            </a:r>
          </a:p>
        </p:txBody>
      </p:sp>
      <p:sp>
        <p:nvSpPr>
          <p:cNvPr id="33" name="Oval Callout 32"/>
          <p:cNvSpPr/>
          <p:nvPr/>
        </p:nvSpPr>
        <p:spPr>
          <a:xfrm>
            <a:off x="95166" y="5822872"/>
            <a:ext cx="651444" cy="491987"/>
          </a:xfrm>
          <a:prstGeom prst="wedgeEllipseCallout">
            <a:avLst>
              <a:gd name="adj1" fmla="val 8892"/>
              <a:gd name="adj2" fmla="val -9570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rPr>
              <a:t>I</a:t>
            </a:r>
          </a:p>
        </p:txBody>
      </p:sp>
      <p:sp>
        <p:nvSpPr>
          <p:cNvPr id="34" name="Oval Callout 33"/>
          <p:cNvSpPr/>
          <p:nvPr/>
        </p:nvSpPr>
        <p:spPr>
          <a:xfrm>
            <a:off x="2819751" y="5795444"/>
            <a:ext cx="866121" cy="519415"/>
          </a:xfrm>
          <a:prstGeom prst="wedgeEllipseCallout">
            <a:avLst>
              <a:gd name="adj1" fmla="val 36417"/>
              <a:gd name="adj2" fmla="val -6715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rPr>
              <a:t>You</a:t>
            </a:r>
          </a:p>
        </p:txBody>
      </p:sp>
      <p:sp>
        <p:nvSpPr>
          <p:cNvPr id="36" name="Oval Callout 35"/>
          <p:cNvSpPr/>
          <p:nvPr/>
        </p:nvSpPr>
        <p:spPr>
          <a:xfrm>
            <a:off x="6133134" y="5880363"/>
            <a:ext cx="651444" cy="491987"/>
          </a:xfrm>
          <a:prstGeom prst="wedgeEllipseCallout">
            <a:avLst>
              <a:gd name="adj1" fmla="val 8892"/>
              <a:gd name="adj2" fmla="val -9570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rPr>
              <a:t>I</a:t>
            </a:r>
          </a:p>
        </p:txBody>
      </p:sp>
      <p:sp>
        <p:nvSpPr>
          <p:cNvPr id="2" name="Rectangle 1">
            <a:extLst>
              <a:ext uri="{FF2B5EF4-FFF2-40B4-BE49-F238E27FC236}">
                <a16:creationId xmlns:a16="http://schemas.microsoft.com/office/drawing/2014/main" id="{5AE28873-18E0-5444-A79E-B1E045731295}"/>
              </a:ext>
            </a:extLst>
          </p:cNvPr>
          <p:cNvSpPr/>
          <p:nvPr/>
        </p:nvSpPr>
        <p:spPr>
          <a:xfrm>
            <a:off x="1269815" y="5221521"/>
            <a:ext cx="152317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Interview 1</a:t>
            </a:r>
          </a:p>
        </p:txBody>
      </p:sp>
      <p:sp>
        <p:nvSpPr>
          <p:cNvPr id="8" name="Rectangle 7">
            <a:extLst>
              <a:ext uri="{FF2B5EF4-FFF2-40B4-BE49-F238E27FC236}">
                <a16:creationId xmlns:a16="http://schemas.microsoft.com/office/drawing/2014/main" id="{67AB4306-7B9E-A244-B800-85366859A8E6}"/>
              </a:ext>
            </a:extLst>
          </p:cNvPr>
          <p:cNvSpPr/>
          <p:nvPr/>
        </p:nvSpPr>
        <p:spPr>
          <a:xfrm>
            <a:off x="6939007" y="5223495"/>
            <a:ext cx="152317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Interview 2</a:t>
            </a:r>
          </a:p>
        </p:txBody>
      </p:sp>
      <p:cxnSp>
        <p:nvCxnSpPr>
          <p:cNvPr id="10" name="Straight Connector 9">
            <a:extLst>
              <a:ext uri="{FF2B5EF4-FFF2-40B4-BE49-F238E27FC236}">
                <a16:creationId xmlns:a16="http://schemas.microsoft.com/office/drawing/2014/main" id="{783A0EEE-4972-444B-970C-5166E7A74C09}"/>
              </a:ext>
            </a:extLst>
          </p:cNvPr>
          <p:cNvCxnSpPr>
            <a:cxnSpLocks/>
          </p:cNvCxnSpPr>
          <p:nvPr/>
        </p:nvCxnSpPr>
        <p:spPr>
          <a:xfrm>
            <a:off x="6096000" y="4970627"/>
            <a:ext cx="0" cy="140172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ounded Rectangle 46">
            <a:extLst>
              <a:ext uri="{FF2B5EF4-FFF2-40B4-BE49-F238E27FC236}">
                <a16:creationId xmlns:a16="http://schemas.microsoft.com/office/drawing/2014/main" id="{F59DCA22-68EC-4CEE-A4E6-4D3DAEA4F58D}"/>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59" name="Picture 58" descr="A cartoon of a child pointing at another child&#10;&#10;Description automatically generated with medium confidence">
            <a:extLst>
              <a:ext uri="{FF2B5EF4-FFF2-40B4-BE49-F238E27FC236}">
                <a16:creationId xmlns:a16="http://schemas.microsoft.com/office/drawing/2014/main" id="{ACE51116-E979-46CA-B48B-69956842321A}"/>
              </a:ext>
            </a:extLst>
          </p:cNvPr>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8872226" y="5039612"/>
            <a:ext cx="1236273" cy="1373861"/>
          </a:xfrm>
          <a:prstGeom prst="rect">
            <a:avLst/>
          </a:prstGeom>
        </p:spPr>
      </p:pic>
      <p:sp>
        <p:nvSpPr>
          <p:cNvPr id="37" name="Oval Callout 36"/>
          <p:cNvSpPr/>
          <p:nvPr/>
        </p:nvSpPr>
        <p:spPr>
          <a:xfrm>
            <a:off x="8858482" y="5852935"/>
            <a:ext cx="849714" cy="519415"/>
          </a:xfrm>
          <a:prstGeom prst="wedgeEllipseCallout">
            <a:avLst>
              <a:gd name="adj1" fmla="val 36417"/>
              <a:gd name="adj2" fmla="val -6715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rPr>
              <a:t>You</a:t>
            </a:r>
          </a:p>
        </p:txBody>
      </p:sp>
    </p:spTree>
    <p:extLst>
      <p:ext uri="{BB962C8B-B14F-4D97-AF65-F5344CB8AC3E}">
        <p14:creationId xmlns:p14="http://schemas.microsoft.com/office/powerpoint/2010/main" val="202565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P spid="18" grpId="0" animBg="1"/>
      <p:bldP spid="19" grpId="0" animBg="1"/>
      <p:bldP spid="21" grpId="0" animBg="1"/>
      <p:bldP spid="22" grpId="0" animBg="1"/>
      <p:bldP spid="3" grpId="0"/>
      <p:bldP spid="42" grpId="0"/>
      <p:bldP spid="43" grpId="0"/>
      <p:bldP spid="46" grpId="0"/>
      <p:bldP spid="52" grpId="0"/>
      <p:bldP spid="53" grpId="0"/>
      <p:bldP spid="54" grpId="0"/>
      <p:bldP spid="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3">
            <a:extLst>
              <a:ext uri="{FF2B5EF4-FFF2-40B4-BE49-F238E27FC236}">
                <a16:creationId xmlns:a16="http://schemas.microsoft.com/office/drawing/2014/main" id="{EA12138E-D3F0-4EF1-822A-B56A1688C85D}"/>
              </a:ext>
            </a:extLst>
          </p:cNvPr>
          <p:cNvSpPr>
            <a:spLocks noGrp="1"/>
          </p:cNvSpPr>
          <p:nvPr>
            <p:ph type="title"/>
          </p:nvPr>
        </p:nvSpPr>
        <p:spPr>
          <a:xfrm>
            <a:off x="-1" y="213557"/>
            <a:ext cx="5164999" cy="647577"/>
          </a:xfrm>
        </p:spPr>
        <p:txBody>
          <a:bodyPr>
            <a:normAutofit/>
          </a:bodyPr>
          <a:lstStyle/>
          <a:p>
            <a:r>
              <a:rPr lang="en-GB" sz="3600" b="1" dirty="0">
                <a:solidFill>
                  <a:schemeClr val="bg1"/>
                </a:solidFill>
              </a:rPr>
              <a:t>Hit or miss – </a:t>
            </a:r>
            <a:r>
              <a:rPr lang="en-GB" sz="3600" b="1" i="1" dirty="0">
                <a:solidFill>
                  <a:schemeClr val="bg1"/>
                </a:solidFill>
              </a:rPr>
              <a:t>je</a:t>
            </a:r>
            <a:r>
              <a:rPr lang="en-GB" sz="3600" b="1" dirty="0">
                <a:solidFill>
                  <a:schemeClr val="bg1"/>
                </a:solidFill>
              </a:rPr>
              <a:t>/</a:t>
            </a:r>
            <a:r>
              <a:rPr lang="en-GB" sz="3600" b="1" i="1" dirty="0" err="1">
                <a:solidFill>
                  <a:schemeClr val="bg1"/>
                </a:solidFill>
              </a:rPr>
              <a:t>tu</a:t>
            </a:r>
            <a:r>
              <a:rPr lang="en-GB" sz="3600" b="1" dirty="0">
                <a:solidFill>
                  <a:schemeClr val="bg1"/>
                </a:solidFill>
              </a:rPr>
              <a:t>?</a:t>
            </a:r>
          </a:p>
        </p:txBody>
      </p:sp>
      <p:graphicFrame>
        <p:nvGraphicFramePr>
          <p:cNvPr id="61" name="Content Placeholder 4">
            <a:extLst>
              <a:ext uri="{FF2B5EF4-FFF2-40B4-BE49-F238E27FC236}">
                <a16:creationId xmlns:a16="http://schemas.microsoft.com/office/drawing/2014/main" id="{7B17F54F-BBDF-4736-9C9C-B0B15CA230A5}"/>
              </a:ext>
            </a:extLst>
          </p:cNvPr>
          <p:cNvGraphicFramePr>
            <a:graphicFrameLocks noGrp="1"/>
          </p:cNvGraphicFramePr>
          <p:nvPr>
            <p:ph idx="4294967295"/>
            <p:extLst>
              <p:ext uri="{D42A27DB-BD31-4B8C-83A1-F6EECF244321}">
                <p14:modId xmlns:p14="http://schemas.microsoft.com/office/powerpoint/2010/main" val="248681954"/>
              </p:ext>
            </p:extLst>
          </p:nvPr>
        </p:nvGraphicFramePr>
        <p:xfrm>
          <a:off x="610299" y="1513285"/>
          <a:ext cx="11054031" cy="4082146"/>
        </p:xfrm>
        <a:graphic>
          <a:graphicData uri="http://schemas.openxmlformats.org/drawingml/2006/table">
            <a:tbl>
              <a:tblPr firstRow="1" bandRow="1">
                <a:tableStyleId>{5C22544A-7EE6-4342-B048-85BDC9FD1C3A}</a:tableStyleId>
              </a:tblPr>
              <a:tblGrid>
                <a:gridCol w="639612">
                  <a:extLst>
                    <a:ext uri="{9D8B030D-6E8A-4147-A177-3AD203B41FA5}">
                      <a16:colId xmlns:a16="http://schemas.microsoft.com/office/drawing/2014/main" val="2548973513"/>
                    </a:ext>
                  </a:extLst>
                </a:gridCol>
                <a:gridCol w="3175930">
                  <a:extLst>
                    <a:ext uri="{9D8B030D-6E8A-4147-A177-3AD203B41FA5}">
                      <a16:colId xmlns:a16="http://schemas.microsoft.com/office/drawing/2014/main" val="2775102314"/>
                    </a:ext>
                  </a:extLst>
                </a:gridCol>
                <a:gridCol w="822960">
                  <a:extLst>
                    <a:ext uri="{9D8B030D-6E8A-4147-A177-3AD203B41FA5}">
                      <a16:colId xmlns:a16="http://schemas.microsoft.com/office/drawing/2014/main" val="2063340645"/>
                    </a:ext>
                  </a:extLst>
                </a:gridCol>
                <a:gridCol w="777381">
                  <a:extLst>
                    <a:ext uri="{9D8B030D-6E8A-4147-A177-3AD203B41FA5}">
                      <a16:colId xmlns:a16="http://schemas.microsoft.com/office/drawing/2014/main" val="1149418214"/>
                    </a:ext>
                  </a:extLst>
                </a:gridCol>
                <a:gridCol w="734359">
                  <a:extLst>
                    <a:ext uri="{9D8B030D-6E8A-4147-A177-3AD203B41FA5}">
                      <a16:colId xmlns:a16="http://schemas.microsoft.com/office/drawing/2014/main" val="3028703937"/>
                    </a:ext>
                  </a:extLst>
                </a:gridCol>
                <a:gridCol w="3376144">
                  <a:extLst>
                    <a:ext uri="{9D8B030D-6E8A-4147-A177-3AD203B41FA5}">
                      <a16:colId xmlns:a16="http://schemas.microsoft.com/office/drawing/2014/main" val="1859025906"/>
                    </a:ext>
                  </a:extLst>
                </a:gridCol>
                <a:gridCol w="789709">
                  <a:extLst>
                    <a:ext uri="{9D8B030D-6E8A-4147-A177-3AD203B41FA5}">
                      <a16:colId xmlns:a16="http://schemas.microsoft.com/office/drawing/2014/main" val="3979149899"/>
                    </a:ext>
                  </a:extLst>
                </a:gridCol>
                <a:gridCol w="737936">
                  <a:extLst>
                    <a:ext uri="{9D8B030D-6E8A-4147-A177-3AD203B41FA5}">
                      <a16:colId xmlns:a16="http://schemas.microsoft.com/office/drawing/2014/main" val="4000977675"/>
                    </a:ext>
                  </a:extLst>
                </a:gridCol>
              </a:tblGrid>
              <a:tr h="1287162">
                <a:tc gridSpan="8">
                  <a:txBody>
                    <a:bodyPr/>
                    <a:lstStyle/>
                    <a:p>
                      <a:r>
                        <a:rPr lang="en-GB" sz="2000" b="0" dirty="0">
                          <a:solidFill>
                            <a:srgbClr val="0055A4"/>
                          </a:solidFill>
                          <a:latin typeface="Century Gothic" panose="020B0502020202020204" pitchFamily="34" charset="0"/>
                        </a:rPr>
                        <a:t>You are in a noisy </a:t>
                      </a:r>
                      <a:r>
                        <a:rPr lang="en-GB" sz="2000" b="0" baseline="0" dirty="0">
                          <a:solidFill>
                            <a:srgbClr val="0055A4"/>
                          </a:solidFill>
                          <a:latin typeface="Century Gothic" panose="020B0502020202020204" pitchFamily="34" charset="0"/>
                        </a:rPr>
                        <a:t>café. You can only hear parts of the conversations.  </a:t>
                      </a:r>
                      <a:br>
                        <a:rPr lang="en-GB" sz="2000" b="0" baseline="0" dirty="0">
                          <a:solidFill>
                            <a:srgbClr val="0055A4"/>
                          </a:solidFill>
                          <a:latin typeface="Century Gothic" panose="020B0502020202020204" pitchFamily="34" charset="0"/>
                        </a:rPr>
                      </a:br>
                      <a:r>
                        <a:rPr lang="en-GB" sz="2000" b="0" baseline="0" dirty="0">
                          <a:solidFill>
                            <a:srgbClr val="0055A4"/>
                          </a:solidFill>
                          <a:latin typeface="Century Gothic" panose="020B0502020202020204" pitchFamily="34" charset="0"/>
                        </a:rPr>
                        <a:t>Listen carefully to the verb. </a:t>
                      </a:r>
                      <a:br>
                        <a:rPr lang="en-GB" sz="2000" b="0" baseline="0" dirty="0">
                          <a:solidFill>
                            <a:srgbClr val="0055A4"/>
                          </a:solidFill>
                          <a:latin typeface="Century Gothic" panose="020B0502020202020204" pitchFamily="34" charset="0"/>
                        </a:rPr>
                      </a:br>
                      <a:r>
                        <a:rPr lang="en-GB" sz="2000" b="0" baseline="0" dirty="0">
                          <a:solidFill>
                            <a:srgbClr val="0055A4"/>
                          </a:solidFill>
                          <a:latin typeface="Century Gothic" panose="020B0502020202020204" pitchFamily="34" charset="0"/>
                        </a:rPr>
                        <a:t>Is the person describing themselves (‘I’…) or the person they are talking to (‘you…’)?     </a:t>
                      </a:r>
                      <a:endParaRPr lang="en-GB" sz="2000" b="0" dirty="0">
                        <a:solidFill>
                          <a:srgbClr val="0055A4"/>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98746">
                <a:tc gridSpan="2">
                  <a:txBody>
                    <a:bodyPr/>
                    <a:lstStyle/>
                    <a:p>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98746">
                <a:tc>
                  <a:txBody>
                    <a:bodyPr/>
                    <a:lstStyle/>
                    <a:p>
                      <a:pPr algn="ct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55A4"/>
                          </a:solidFill>
                          <a:latin typeface="Century Gothic" panose="020B0502020202020204" pitchFamily="34" charset="0"/>
                        </a:rPr>
                        <a:t>    Tu es grand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55A4"/>
                          </a:solidFill>
                          <a:latin typeface="Century Gothic" panose="020B0502020202020204" pitchFamily="34" charset="0"/>
                        </a:rPr>
                        <a:t>   Tu es</a:t>
                      </a:r>
                      <a:r>
                        <a:rPr lang="en-GB" sz="2400" b="0" baseline="0" dirty="0">
                          <a:solidFill>
                            <a:srgbClr val="0055A4"/>
                          </a:solidFill>
                          <a:latin typeface="Century Gothic" panose="020B0502020202020204" pitchFamily="34" charset="0"/>
                        </a:rPr>
                        <a:t> cool</a:t>
                      </a:r>
                      <a:endParaRPr lang="en-GB" sz="2400" b="0" dirty="0">
                        <a:solidFill>
                          <a:srgbClr val="0055A4"/>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98746">
                <a:tc>
                  <a:txBody>
                    <a:bodyPr/>
                    <a:lstStyle/>
                    <a:p>
                      <a:pPr algn="ct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55A4"/>
                          </a:solidFill>
                          <a:latin typeface="Century Gothic" panose="020B0502020202020204" pitchFamily="34" charset="0"/>
                        </a:rPr>
                        <a:t>   Je </a:t>
                      </a:r>
                      <a:r>
                        <a:rPr lang="en-GB" sz="2400" b="0" dirty="0" err="1">
                          <a:solidFill>
                            <a:srgbClr val="0055A4"/>
                          </a:solidFill>
                          <a:latin typeface="Century Gothic" panose="020B0502020202020204" pitchFamily="34" charset="0"/>
                        </a:rPr>
                        <a:t>suis</a:t>
                      </a:r>
                      <a:r>
                        <a:rPr lang="en-GB" sz="2400" b="0" baseline="0" dirty="0">
                          <a:solidFill>
                            <a:srgbClr val="0055A4"/>
                          </a:solidFill>
                          <a:latin typeface="Century Gothic" panose="020B0502020202020204" pitchFamily="34" charset="0"/>
                        </a:rPr>
                        <a:t> petit</a:t>
                      </a:r>
                      <a:endParaRPr lang="en-GB" sz="2400" b="0" dirty="0">
                        <a:solidFill>
                          <a:srgbClr val="0055A4"/>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55A4"/>
                          </a:solidFill>
                          <a:latin typeface="Century Gothic" panose="020B0502020202020204" pitchFamily="34" charset="0"/>
                        </a:rPr>
                        <a:t>   Tu es </a:t>
                      </a:r>
                      <a:r>
                        <a:rPr lang="en-GB" sz="2400" dirty="0" err="1">
                          <a:solidFill>
                            <a:srgbClr val="0055A4"/>
                          </a:solidFill>
                          <a:latin typeface="Century Gothic" panose="020B0502020202020204" pitchFamily="34" charset="0"/>
                        </a:rPr>
                        <a:t>calme</a:t>
                      </a:r>
                      <a:endParaRPr lang="en-GB" sz="2400" dirty="0">
                        <a:solidFill>
                          <a:srgbClr val="0055A4"/>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98746">
                <a:tc>
                  <a:txBody>
                    <a:bodyPr/>
                    <a:lstStyle/>
                    <a:p>
                      <a:pPr algn="ct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55A4"/>
                          </a:solidFill>
                          <a:latin typeface="Century Gothic" panose="020B0502020202020204" pitchFamily="34" charset="0"/>
                        </a:rPr>
                        <a:t>   Je </a:t>
                      </a:r>
                      <a:r>
                        <a:rPr lang="en-GB" sz="2400" b="0" dirty="0" err="1">
                          <a:solidFill>
                            <a:srgbClr val="0055A4"/>
                          </a:solidFill>
                          <a:latin typeface="Century Gothic" panose="020B0502020202020204" pitchFamily="34" charset="0"/>
                        </a:rPr>
                        <a:t>suis</a:t>
                      </a:r>
                      <a:r>
                        <a:rPr lang="en-GB" sz="2400" b="0" baseline="0" dirty="0">
                          <a:solidFill>
                            <a:srgbClr val="0055A4"/>
                          </a:solidFill>
                          <a:latin typeface="Century Gothic" panose="020B0502020202020204" pitchFamily="34" charset="0"/>
                        </a:rPr>
                        <a:t> anglais</a:t>
                      </a:r>
                      <a:endParaRPr lang="en-GB" sz="2400" b="0" dirty="0">
                        <a:solidFill>
                          <a:srgbClr val="0055A4"/>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rgbClr val="0055A4"/>
                          </a:solidFill>
                          <a:latin typeface="Century Gothic" panose="020B0502020202020204" pitchFamily="34" charset="0"/>
                        </a:rPr>
                        <a:t>   Je </a:t>
                      </a:r>
                      <a:r>
                        <a:rPr lang="en-GB" sz="2400" dirty="0" err="1">
                          <a:solidFill>
                            <a:srgbClr val="0055A4"/>
                          </a:solidFill>
                          <a:latin typeface="Century Gothic" panose="020B0502020202020204" pitchFamily="34" charset="0"/>
                        </a:rPr>
                        <a:t>suis</a:t>
                      </a:r>
                      <a:r>
                        <a:rPr lang="en-GB" sz="2400" dirty="0">
                          <a:solidFill>
                            <a:srgbClr val="0055A4"/>
                          </a:solidFill>
                          <a:latin typeface="Century Gothic" panose="020B0502020202020204" pitchFamily="34" charset="0"/>
                        </a:rPr>
                        <a:t> </a:t>
                      </a:r>
                      <a:r>
                        <a:rPr lang="en-GB" sz="2400" b="0" dirty="0">
                          <a:solidFill>
                            <a:srgbClr val="0055A4"/>
                          </a:solidFill>
                          <a:latin typeface="Century Gothic" panose="020B0502020202020204" pitchFamily="34" charset="0"/>
                        </a:rPr>
                        <a:t>français</a:t>
                      </a:r>
                      <a:endParaRPr lang="en-GB" sz="2400" dirty="0">
                        <a:solidFill>
                          <a:srgbClr val="0055A4"/>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sp>
        <p:nvSpPr>
          <p:cNvPr id="13" name="Action Button: Custom 12">
            <a:hlinkClick r:id="" action="ppaction://noaction" highlightClick="1">
              <a:snd r:embed="rId3" name="20. 1. es grand.wav"/>
            </a:hlinkClick>
          </p:cNvPr>
          <p:cNvSpPr/>
          <p:nvPr/>
        </p:nvSpPr>
        <p:spPr>
          <a:xfrm>
            <a:off x="683294" y="3609224"/>
            <a:ext cx="421200" cy="419654"/>
          </a:xfrm>
          <a:prstGeom prst="actionButtonBlank">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3">
            <a:hlinkClick r:id="" action="ppaction://noaction" highlightClick="1">
              <a:snd r:embed="rId4" name="20. 2. suis petit.wav"/>
            </a:hlinkClick>
          </p:cNvPr>
          <p:cNvSpPr/>
          <p:nvPr/>
        </p:nvSpPr>
        <p:spPr>
          <a:xfrm>
            <a:off x="683294" y="4313119"/>
            <a:ext cx="421200" cy="419654"/>
          </a:xfrm>
          <a:prstGeom prst="actionButtonBlank">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14">
            <a:hlinkClick r:id="" action="ppaction://noaction" highlightClick="1">
              <a:snd r:embed="rId5" name="20. 3. suis anglais.wav"/>
            </a:hlinkClick>
          </p:cNvPr>
          <p:cNvSpPr/>
          <p:nvPr/>
        </p:nvSpPr>
        <p:spPr>
          <a:xfrm>
            <a:off x="683294" y="5017014"/>
            <a:ext cx="421200" cy="419654"/>
          </a:xfrm>
          <a:prstGeom prst="actionButtonBlank">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5">
            <a:hlinkClick r:id="" action="ppaction://noaction" highlightClick="1">
              <a:snd r:embed="rId6" name="20. 4. es cool.wav"/>
            </a:hlinkClick>
          </p:cNvPr>
          <p:cNvSpPr/>
          <p:nvPr/>
        </p:nvSpPr>
        <p:spPr>
          <a:xfrm>
            <a:off x="6130782" y="3603467"/>
            <a:ext cx="421200" cy="419654"/>
          </a:xfrm>
          <a:prstGeom prst="actionButtonBlank">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Action Button: Custom 17">
            <a:hlinkClick r:id="" action="ppaction://noaction" highlightClick="1">
              <a:snd r:embed="rId7" name="20. 5. es calme.wav"/>
            </a:hlinkClick>
          </p:cNvPr>
          <p:cNvSpPr/>
          <p:nvPr/>
        </p:nvSpPr>
        <p:spPr>
          <a:xfrm>
            <a:off x="6137315" y="4296976"/>
            <a:ext cx="421200" cy="419654"/>
          </a:xfrm>
          <a:prstGeom prst="actionButtonBlank">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Action Button: Custom 20">
            <a:hlinkClick r:id="" action="ppaction://noaction" highlightClick="1">
              <a:snd r:embed="rId8" name="20. 6. suis francais.wav"/>
            </a:hlinkClick>
          </p:cNvPr>
          <p:cNvSpPr/>
          <p:nvPr/>
        </p:nvSpPr>
        <p:spPr>
          <a:xfrm>
            <a:off x="6131364" y="5007688"/>
            <a:ext cx="421200" cy="419654"/>
          </a:xfrm>
          <a:prstGeom prst="actionButtonBlank">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Rounded Rectangle 46">
            <a:extLst>
              <a:ext uri="{FF2B5EF4-FFF2-40B4-BE49-F238E27FC236}">
                <a16:creationId xmlns:a16="http://schemas.microsoft.com/office/drawing/2014/main" id="{D97A58F0-36BE-436B-B22A-142380A92906}"/>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Oval Callout 32">
            <a:extLst>
              <a:ext uri="{FF2B5EF4-FFF2-40B4-BE49-F238E27FC236}">
                <a16:creationId xmlns:a16="http://schemas.microsoft.com/office/drawing/2014/main" id="{61B56AF8-15FB-40F5-8C85-13F82C5206C7}"/>
              </a:ext>
            </a:extLst>
          </p:cNvPr>
          <p:cNvSpPr/>
          <p:nvPr/>
        </p:nvSpPr>
        <p:spPr>
          <a:xfrm>
            <a:off x="4225662" y="2793642"/>
            <a:ext cx="939337" cy="519415"/>
          </a:xfrm>
          <a:prstGeom prst="wedgeEllipseCallout">
            <a:avLst>
              <a:gd name="adj1" fmla="val -53958"/>
              <a:gd name="adj2" fmla="val -5686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p>
        </p:txBody>
      </p:sp>
      <p:sp>
        <p:nvSpPr>
          <p:cNvPr id="68" name="Oval Callout 22">
            <a:extLst>
              <a:ext uri="{FF2B5EF4-FFF2-40B4-BE49-F238E27FC236}">
                <a16:creationId xmlns:a16="http://schemas.microsoft.com/office/drawing/2014/main" id="{7F49B41C-AFD9-4C39-938E-37EFCE62A1F4}"/>
              </a:ext>
            </a:extLst>
          </p:cNvPr>
          <p:cNvSpPr/>
          <p:nvPr/>
        </p:nvSpPr>
        <p:spPr>
          <a:xfrm>
            <a:off x="9916713" y="2893790"/>
            <a:ext cx="939337" cy="519415"/>
          </a:xfrm>
          <a:prstGeom prst="wedgeEllipseCallout">
            <a:avLst>
              <a:gd name="adj1" fmla="val -53958"/>
              <a:gd name="adj2" fmla="val -5686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p>
        </p:txBody>
      </p:sp>
      <p:sp>
        <p:nvSpPr>
          <p:cNvPr id="69" name="Oval Callout 23">
            <a:extLst>
              <a:ext uri="{FF2B5EF4-FFF2-40B4-BE49-F238E27FC236}">
                <a16:creationId xmlns:a16="http://schemas.microsoft.com/office/drawing/2014/main" id="{8CE3BA4F-E5BE-435E-909A-179979B63AAA}"/>
              </a:ext>
            </a:extLst>
          </p:cNvPr>
          <p:cNvSpPr/>
          <p:nvPr/>
        </p:nvSpPr>
        <p:spPr>
          <a:xfrm>
            <a:off x="10927954" y="2875278"/>
            <a:ext cx="939337" cy="519415"/>
          </a:xfrm>
          <a:prstGeom prst="wedgeEllipseCallout">
            <a:avLst>
              <a:gd name="adj1" fmla="val 54512"/>
              <a:gd name="adj2" fmla="val -6189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p>
        </p:txBody>
      </p:sp>
      <p:sp>
        <p:nvSpPr>
          <p:cNvPr id="70" name="Oval Callout 24">
            <a:extLst>
              <a:ext uri="{FF2B5EF4-FFF2-40B4-BE49-F238E27FC236}">
                <a16:creationId xmlns:a16="http://schemas.microsoft.com/office/drawing/2014/main" id="{A5425621-4E99-4ADE-8738-CE48CBB53567}"/>
              </a:ext>
            </a:extLst>
          </p:cNvPr>
          <p:cNvSpPr/>
          <p:nvPr/>
        </p:nvSpPr>
        <p:spPr>
          <a:xfrm>
            <a:off x="5236903" y="2810197"/>
            <a:ext cx="939337" cy="519415"/>
          </a:xfrm>
          <a:prstGeom prst="wedgeEllipseCallout">
            <a:avLst>
              <a:gd name="adj1" fmla="val 54512"/>
              <a:gd name="adj2" fmla="val -6189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p>
        </p:txBody>
      </p:sp>
      <p:pic>
        <p:nvPicPr>
          <p:cNvPr id="71" name="Picture 70">
            <a:extLst>
              <a:ext uri="{FF2B5EF4-FFF2-40B4-BE49-F238E27FC236}">
                <a16:creationId xmlns:a16="http://schemas.microsoft.com/office/drawing/2014/main" id="{8E66E3C5-2E01-455B-ADC5-04C8B1E6C1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05675" y="3554358"/>
            <a:ext cx="498794" cy="519576"/>
          </a:xfrm>
          <a:prstGeom prst="rect">
            <a:avLst/>
          </a:prstGeom>
        </p:spPr>
      </p:pic>
      <p:pic>
        <p:nvPicPr>
          <p:cNvPr id="72" name="Picture 71">
            <a:extLst>
              <a:ext uri="{FF2B5EF4-FFF2-40B4-BE49-F238E27FC236}">
                <a16:creationId xmlns:a16="http://schemas.microsoft.com/office/drawing/2014/main" id="{38D7BF99-6457-4E7F-B372-1F6F8E733A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4" y="4268693"/>
            <a:ext cx="498794" cy="519576"/>
          </a:xfrm>
          <a:prstGeom prst="rect">
            <a:avLst/>
          </a:prstGeom>
        </p:spPr>
      </p:pic>
      <p:pic>
        <p:nvPicPr>
          <p:cNvPr id="73" name="Picture 72">
            <a:extLst>
              <a:ext uri="{FF2B5EF4-FFF2-40B4-BE49-F238E27FC236}">
                <a16:creationId xmlns:a16="http://schemas.microsoft.com/office/drawing/2014/main" id="{69FEA58C-6502-4467-A049-47C95CB54A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94321" y="4933060"/>
            <a:ext cx="498794" cy="519576"/>
          </a:xfrm>
          <a:prstGeom prst="rect">
            <a:avLst/>
          </a:prstGeom>
        </p:spPr>
      </p:pic>
      <p:pic>
        <p:nvPicPr>
          <p:cNvPr id="74" name="Picture 73">
            <a:extLst>
              <a:ext uri="{FF2B5EF4-FFF2-40B4-BE49-F238E27FC236}">
                <a16:creationId xmlns:a16="http://schemas.microsoft.com/office/drawing/2014/main" id="{6FBFF1E9-5FEC-4E37-B5D9-67F0DDEE40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37026" y="3611401"/>
            <a:ext cx="498794" cy="519576"/>
          </a:xfrm>
          <a:prstGeom prst="rect">
            <a:avLst/>
          </a:prstGeom>
        </p:spPr>
      </p:pic>
      <p:pic>
        <p:nvPicPr>
          <p:cNvPr id="76" name="Picture 75">
            <a:extLst>
              <a:ext uri="{FF2B5EF4-FFF2-40B4-BE49-F238E27FC236}">
                <a16:creationId xmlns:a16="http://schemas.microsoft.com/office/drawing/2014/main" id="{290A981C-08EF-416E-8B95-DF8EE80571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40043" y="4268693"/>
            <a:ext cx="498794" cy="519576"/>
          </a:xfrm>
          <a:prstGeom prst="rect">
            <a:avLst/>
          </a:prstGeom>
        </p:spPr>
      </p:pic>
      <p:pic>
        <p:nvPicPr>
          <p:cNvPr id="78" name="Picture 77">
            <a:extLst>
              <a:ext uri="{FF2B5EF4-FFF2-40B4-BE49-F238E27FC236}">
                <a16:creationId xmlns:a16="http://schemas.microsoft.com/office/drawing/2014/main" id="{9C365330-D44E-45DB-804E-EB2CC6DF6D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4846" y="4982606"/>
            <a:ext cx="498794" cy="519576"/>
          </a:xfrm>
          <a:prstGeom prst="rect">
            <a:avLst/>
          </a:prstGeom>
        </p:spPr>
      </p:pic>
      <p:sp>
        <p:nvSpPr>
          <p:cNvPr id="79" name="Rectangle 78">
            <a:extLst>
              <a:ext uri="{FF2B5EF4-FFF2-40B4-BE49-F238E27FC236}">
                <a16:creationId xmlns:a16="http://schemas.microsoft.com/office/drawing/2014/main" id="{39F03CDE-A54F-4A35-842D-0630ADA702F4}"/>
              </a:ext>
            </a:extLst>
          </p:cNvPr>
          <p:cNvSpPr/>
          <p:nvPr/>
        </p:nvSpPr>
        <p:spPr>
          <a:xfrm>
            <a:off x="1512605" y="3603467"/>
            <a:ext cx="1847431"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 name="Rectangle 79">
            <a:extLst>
              <a:ext uri="{FF2B5EF4-FFF2-40B4-BE49-F238E27FC236}">
                <a16:creationId xmlns:a16="http://schemas.microsoft.com/office/drawing/2014/main" id="{3940F8C4-6488-4ADD-B12F-C7942718A2CB}"/>
              </a:ext>
            </a:extLst>
          </p:cNvPr>
          <p:cNvSpPr/>
          <p:nvPr/>
        </p:nvSpPr>
        <p:spPr>
          <a:xfrm>
            <a:off x="1513198" y="4276745"/>
            <a:ext cx="1768985"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1" name="Rectangle 80">
            <a:extLst>
              <a:ext uri="{FF2B5EF4-FFF2-40B4-BE49-F238E27FC236}">
                <a16:creationId xmlns:a16="http://schemas.microsoft.com/office/drawing/2014/main" id="{6E950997-AD7E-434D-A1D2-B4FE30845CAE}"/>
              </a:ext>
            </a:extLst>
          </p:cNvPr>
          <p:cNvSpPr/>
          <p:nvPr/>
        </p:nvSpPr>
        <p:spPr>
          <a:xfrm>
            <a:off x="1512605" y="4982606"/>
            <a:ext cx="2231327"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2" name="Rectangle 81">
            <a:extLst>
              <a:ext uri="{FF2B5EF4-FFF2-40B4-BE49-F238E27FC236}">
                <a16:creationId xmlns:a16="http://schemas.microsoft.com/office/drawing/2014/main" id="{341F9B3A-64FD-409E-AF9C-8D605F0190E9}"/>
              </a:ext>
            </a:extLst>
          </p:cNvPr>
          <p:cNvSpPr/>
          <p:nvPr/>
        </p:nvSpPr>
        <p:spPr>
          <a:xfrm>
            <a:off x="6852819" y="3546817"/>
            <a:ext cx="1832234"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Rectangle 83">
            <a:extLst>
              <a:ext uri="{FF2B5EF4-FFF2-40B4-BE49-F238E27FC236}">
                <a16:creationId xmlns:a16="http://schemas.microsoft.com/office/drawing/2014/main" id="{0D020435-B0A1-4400-A181-164516F9AFFE}"/>
              </a:ext>
            </a:extLst>
          </p:cNvPr>
          <p:cNvSpPr/>
          <p:nvPr/>
        </p:nvSpPr>
        <p:spPr>
          <a:xfrm>
            <a:off x="6813310" y="4318857"/>
            <a:ext cx="2096773"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6" name="Rectangle 85">
            <a:extLst>
              <a:ext uri="{FF2B5EF4-FFF2-40B4-BE49-F238E27FC236}">
                <a16:creationId xmlns:a16="http://schemas.microsoft.com/office/drawing/2014/main" id="{2AF74CF5-3FA2-4241-990F-65A502C6E9A7}"/>
              </a:ext>
            </a:extLst>
          </p:cNvPr>
          <p:cNvSpPr/>
          <p:nvPr/>
        </p:nvSpPr>
        <p:spPr>
          <a:xfrm>
            <a:off x="6988459" y="4978717"/>
            <a:ext cx="2319063"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3" name="Explosion 2 4">
            <a:extLst>
              <a:ext uri="{FF2B5EF4-FFF2-40B4-BE49-F238E27FC236}">
                <a16:creationId xmlns:a16="http://schemas.microsoft.com/office/drawing/2014/main" id="{9E258EF7-D2AB-4105-AAA8-F6AB56C57EFF}"/>
              </a:ext>
            </a:extLst>
          </p:cNvPr>
          <p:cNvSpPr/>
          <p:nvPr/>
        </p:nvSpPr>
        <p:spPr>
          <a:xfrm rot="1587298">
            <a:off x="1223786" y="3388814"/>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Explosion 2 14">
            <a:extLst>
              <a:ext uri="{FF2B5EF4-FFF2-40B4-BE49-F238E27FC236}">
                <a16:creationId xmlns:a16="http://schemas.microsoft.com/office/drawing/2014/main" id="{CCE24E83-B171-4AF6-A46F-B78EA2FC4C33}"/>
              </a:ext>
            </a:extLst>
          </p:cNvPr>
          <p:cNvSpPr/>
          <p:nvPr/>
        </p:nvSpPr>
        <p:spPr>
          <a:xfrm rot="1587298">
            <a:off x="1259874" y="4088514"/>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Explosion 2 15">
            <a:extLst>
              <a:ext uri="{FF2B5EF4-FFF2-40B4-BE49-F238E27FC236}">
                <a16:creationId xmlns:a16="http://schemas.microsoft.com/office/drawing/2014/main" id="{6042FED8-B6EC-43B0-8252-EBAFFD5B6025}"/>
              </a:ext>
            </a:extLst>
          </p:cNvPr>
          <p:cNvSpPr/>
          <p:nvPr/>
        </p:nvSpPr>
        <p:spPr>
          <a:xfrm rot="1587298">
            <a:off x="1282978" y="4837971"/>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Explosion 2 16">
            <a:extLst>
              <a:ext uri="{FF2B5EF4-FFF2-40B4-BE49-F238E27FC236}">
                <a16:creationId xmlns:a16="http://schemas.microsoft.com/office/drawing/2014/main" id="{8EC29875-6390-4A83-836E-83A246B62491}"/>
              </a:ext>
            </a:extLst>
          </p:cNvPr>
          <p:cNvSpPr/>
          <p:nvPr/>
        </p:nvSpPr>
        <p:spPr>
          <a:xfrm rot="1587298">
            <a:off x="6901802" y="3410205"/>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9" name="Explosion 2 18">
            <a:extLst>
              <a:ext uri="{FF2B5EF4-FFF2-40B4-BE49-F238E27FC236}">
                <a16:creationId xmlns:a16="http://schemas.microsoft.com/office/drawing/2014/main" id="{6AD41524-53DB-4303-91E0-DA7367F13775}"/>
              </a:ext>
            </a:extLst>
          </p:cNvPr>
          <p:cNvSpPr/>
          <p:nvPr/>
        </p:nvSpPr>
        <p:spPr>
          <a:xfrm rot="1587298">
            <a:off x="6971995" y="4095413"/>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7" name="Explosion 2 21">
            <a:extLst>
              <a:ext uri="{FF2B5EF4-FFF2-40B4-BE49-F238E27FC236}">
                <a16:creationId xmlns:a16="http://schemas.microsoft.com/office/drawing/2014/main" id="{8262F82E-DF99-4C38-A86D-A9274A5D6D6D}"/>
              </a:ext>
            </a:extLst>
          </p:cNvPr>
          <p:cNvSpPr/>
          <p:nvPr/>
        </p:nvSpPr>
        <p:spPr>
          <a:xfrm rot="1587298">
            <a:off x="7010138" y="4780357"/>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4932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8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82"/>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8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8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P spid="82" grpId="0" animBg="1"/>
      <p:bldP spid="84" grpId="0" animBg="1"/>
      <p:bldP spid="86" grpId="0" animBg="1"/>
      <p:bldP spid="63" grpId="0" animBg="1"/>
      <p:bldP spid="64" grpId="0" animBg="1"/>
      <p:bldP spid="65" grpId="0" animBg="1"/>
      <p:bldP spid="66" grpId="0" animBg="1"/>
      <p:bldP spid="89" grpId="0" animBg="1"/>
      <p:bldP spid="8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3">
            <a:extLst>
              <a:ext uri="{FF2B5EF4-FFF2-40B4-BE49-F238E27FC236}">
                <a16:creationId xmlns:a16="http://schemas.microsoft.com/office/drawing/2014/main" id="{EA12138E-D3F0-4EF1-822A-B56A1688C85D}"/>
              </a:ext>
            </a:extLst>
          </p:cNvPr>
          <p:cNvSpPr>
            <a:spLocks noGrp="1"/>
          </p:cNvSpPr>
          <p:nvPr>
            <p:ph type="title"/>
          </p:nvPr>
        </p:nvSpPr>
        <p:spPr>
          <a:xfrm>
            <a:off x="-1" y="213557"/>
            <a:ext cx="5164999" cy="647577"/>
          </a:xfrm>
        </p:spPr>
        <p:txBody>
          <a:bodyPr>
            <a:normAutofit/>
          </a:bodyPr>
          <a:lstStyle/>
          <a:p>
            <a:r>
              <a:rPr lang="en-GB" sz="3600" b="1" dirty="0">
                <a:solidFill>
                  <a:schemeClr val="bg1"/>
                </a:solidFill>
              </a:rPr>
              <a:t>Hit or miss – </a:t>
            </a:r>
            <a:r>
              <a:rPr lang="en-GB" sz="3600" b="1" i="1" dirty="0">
                <a:solidFill>
                  <a:schemeClr val="bg1"/>
                </a:solidFill>
              </a:rPr>
              <a:t>je</a:t>
            </a:r>
            <a:r>
              <a:rPr lang="en-GB" sz="3600" b="1" dirty="0">
                <a:solidFill>
                  <a:schemeClr val="bg1"/>
                </a:solidFill>
              </a:rPr>
              <a:t>/</a:t>
            </a:r>
            <a:r>
              <a:rPr lang="en-GB" sz="3600" b="1" i="1" dirty="0" err="1">
                <a:solidFill>
                  <a:schemeClr val="bg1"/>
                </a:solidFill>
              </a:rPr>
              <a:t>tu</a:t>
            </a:r>
            <a:r>
              <a:rPr lang="en-GB" sz="3600" b="1" dirty="0">
                <a:solidFill>
                  <a:schemeClr val="bg1"/>
                </a:solidFill>
              </a:rPr>
              <a:t>?</a:t>
            </a:r>
          </a:p>
        </p:txBody>
      </p:sp>
      <p:graphicFrame>
        <p:nvGraphicFramePr>
          <p:cNvPr id="61" name="Content Placeholder 4">
            <a:extLst>
              <a:ext uri="{FF2B5EF4-FFF2-40B4-BE49-F238E27FC236}">
                <a16:creationId xmlns:a16="http://schemas.microsoft.com/office/drawing/2014/main" id="{7B17F54F-BBDF-4736-9C9C-B0B15CA230A5}"/>
              </a:ext>
            </a:extLst>
          </p:cNvPr>
          <p:cNvGraphicFramePr>
            <a:graphicFrameLocks noGrp="1"/>
          </p:cNvGraphicFramePr>
          <p:nvPr>
            <p:ph idx="4294967295"/>
            <p:extLst>
              <p:ext uri="{D42A27DB-BD31-4B8C-83A1-F6EECF244321}">
                <p14:modId xmlns:p14="http://schemas.microsoft.com/office/powerpoint/2010/main" val="1591308957"/>
              </p:ext>
            </p:extLst>
          </p:nvPr>
        </p:nvGraphicFramePr>
        <p:xfrm>
          <a:off x="610299" y="1513285"/>
          <a:ext cx="11054031" cy="4082146"/>
        </p:xfrm>
        <a:graphic>
          <a:graphicData uri="http://schemas.openxmlformats.org/drawingml/2006/table">
            <a:tbl>
              <a:tblPr firstRow="1" bandRow="1">
                <a:tableStyleId>{5C22544A-7EE6-4342-B048-85BDC9FD1C3A}</a:tableStyleId>
              </a:tblPr>
              <a:tblGrid>
                <a:gridCol w="639612">
                  <a:extLst>
                    <a:ext uri="{9D8B030D-6E8A-4147-A177-3AD203B41FA5}">
                      <a16:colId xmlns:a16="http://schemas.microsoft.com/office/drawing/2014/main" val="2548973513"/>
                    </a:ext>
                  </a:extLst>
                </a:gridCol>
                <a:gridCol w="3175930">
                  <a:extLst>
                    <a:ext uri="{9D8B030D-6E8A-4147-A177-3AD203B41FA5}">
                      <a16:colId xmlns:a16="http://schemas.microsoft.com/office/drawing/2014/main" val="2775102314"/>
                    </a:ext>
                  </a:extLst>
                </a:gridCol>
                <a:gridCol w="822960">
                  <a:extLst>
                    <a:ext uri="{9D8B030D-6E8A-4147-A177-3AD203B41FA5}">
                      <a16:colId xmlns:a16="http://schemas.microsoft.com/office/drawing/2014/main" val="2063340645"/>
                    </a:ext>
                  </a:extLst>
                </a:gridCol>
                <a:gridCol w="777381">
                  <a:extLst>
                    <a:ext uri="{9D8B030D-6E8A-4147-A177-3AD203B41FA5}">
                      <a16:colId xmlns:a16="http://schemas.microsoft.com/office/drawing/2014/main" val="1149418214"/>
                    </a:ext>
                  </a:extLst>
                </a:gridCol>
                <a:gridCol w="734359">
                  <a:extLst>
                    <a:ext uri="{9D8B030D-6E8A-4147-A177-3AD203B41FA5}">
                      <a16:colId xmlns:a16="http://schemas.microsoft.com/office/drawing/2014/main" val="3028703937"/>
                    </a:ext>
                  </a:extLst>
                </a:gridCol>
                <a:gridCol w="3376144">
                  <a:extLst>
                    <a:ext uri="{9D8B030D-6E8A-4147-A177-3AD203B41FA5}">
                      <a16:colId xmlns:a16="http://schemas.microsoft.com/office/drawing/2014/main" val="1859025906"/>
                    </a:ext>
                  </a:extLst>
                </a:gridCol>
                <a:gridCol w="789709">
                  <a:extLst>
                    <a:ext uri="{9D8B030D-6E8A-4147-A177-3AD203B41FA5}">
                      <a16:colId xmlns:a16="http://schemas.microsoft.com/office/drawing/2014/main" val="3979149899"/>
                    </a:ext>
                  </a:extLst>
                </a:gridCol>
                <a:gridCol w="737936">
                  <a:extLst>
                    <a:ext uri="{9D8B030D-6E8A-4147-A177-3AD203B41FA5}">
                      <a16:colId xmlns:a16="http://schemas.microsoft.com/office/drawing/2014/main" val="4000977675"/>
                    </a:ext>
                  </a:extLst>
                </a:gridCol>
              </a:tblGrid>
              <a:tr h="1287162">
                <a:tc gridSpan="8">
                  <a:txBody>
                    <a:bodyPr/>
                    <a:lstStyle/>
                    <a:p>
                      <a:r>
                        <a:rPr lang="en-GB" sz="2000" b="0" dirty="0">
                          <a:solidFill>
                            <a:srgbClr val="0055A4"/>
                          </a:solidFill>
                          <a:latin typeface="Century Gothic" panose="020B0502020202020204" pitchFamily="34" charset="0"/>
                        </a:rPr>
                        <a:t>You are in a noisy </a:t>
                      </a:r>
                      <a:r>
                        <a:rPr lang="en-GB" sz="2000" b="0" baseline="0" dirty="0">
                          <a:solidFill>
                            <a:srgbClr val="0055A4"/>
                          </a:solidFill>
                          <a:latin typeface="Century Gothic" panose="020B0502020202020204" pitchFamily="34" charset="0"/>
                        </a:rPr>
                        <a:t>café. You can only hear parts of the conversations.  </a:t>
                      </a:r>
                      <a:br>
                        <a:rPr lang="en-GB" sz="2000" b="0" baseline="0" dirty="0">
                          <a:solidFill>
                            <a:srgbClr val="0055A4"/>
                          </a:solidFill>
                          <a:latin typeface="Century Gothic" panose="020B0502020202020204" pitchFamily="34" charset="0"/>
                        </a:rPr>
                      </a:br>
                      <a:r>
                        <a:rPr lang="en-GB" sz="2000" b="0" baseline="0" dirty="0">
                          <a:solidFill>
                            <a:srgbClr val="0055A4"/>
                          </a:solidFill>
                          <a:latin typeface="Century Gothic" panose="020B0502020202020204" pitchFamily="34" charset="0"/>
                        </a:rPr>
                        <a:t>Listen carefully to the verb. </a:t>
                      </a:r>
                      <a:br>
                        <a:rPr lang="en-GB" sz="2000" b="0" baseline="0" dirty="0">
                          <a:solidFill>
                            <a:srgbClr val="0055A4"/>
                          </a:solidFill>
                          <a:latin typeface="Century Gothic" panose="020B0502020202020204" pitchFamily="34" charset="0"/>
                        </a:rPr>
                      </a:br>
                      <a:r>
                        <a:rPr lang="en-GB" sz="2000" b="0" baseline="0" dirty="0">
                          <a:solidFill>
                            <a:srgbClr val="0055A4"/>
                          </a:solidFill>
                          <a:latin typeface="Century Gothic" panose="020B0502020202020204" pitchFamily="34" charset="0"/>
                        </a:rPr>
                        <a:t>Is the person describing themselves (‘I’…) or the person they are talking to (‘you…’)?     </a:t>
                      </a:r>
                      <a:endParaRPr lang="en-GB" sz="2000" b="0" dirty="0">
                        <a:solidFill>
                          <a:srgbClr val="0055A4"/>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98746">
                <a:tc gridSpan="2">
                  <a:txBody>
                    <a:bodyPr/>
                    <a:lstStyle/>
                    <a:p>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98746">
                <a:tc>
                  <a:txBody>
                    <a:bodyPr/>
                    <a:lstStyle/>
                    <a:p>
                      <a:pPr algn="ct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55A4"/>
                          </a:solidFill>
                          <a:latin typeface="Century Gothic" panose="020B0502020202020204" pitchFamily="34" charset="0"/>
                        </a:rPr>
                        <a:t>    Tu es grand.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55A4"/>
                          </a:solidFill>
                          <a:latin typeface="Century Gothic" panose="020B0502020202020204" pitchFamily="34" charset="0"/>
                        </a:rPr>
                        <a:t>   Tu es</a:t>
                      </a:r>
                      <a:r>
                        <a:rPr lang="en-GB" sz="2400" b="0" baseline="0" dirty="0">
                          <a:solidFill>
                            <a:srgbClr val="0055A4"/>
                          </a:solidFill>
                          <a:latin typeface="Century Gothic" panose="020B0502020202020204" pitchFamily="34" charset="0"/>
                        </a:rPr>
                        <a:t> cool.</a:t>
                      </a:r>
                      <a:endParaRPr lang="en-GB" sz="2400" b="0" dirty="0">
                        <a:solidFill>
                          <a:srgbClr val="0055A4"/>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98746">
                <a:tc>
                  <a:txBody>
                    <a:bodyPr/>
                    <a:lstStyle/>
                    <a:p>
                      <a:pPr algn="ct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55A4"/>
                          </a:solidFill>
                          <a:latin typeface="Century Gothic" panose="020B0502020202020204" pitchFamily="34" charset="0"/>
                        </a:rPr>
                        <a:t>   Je </a:t>
                      </a:r>
                      <a:r>
                        <a:rPr lang="en-GB" sz="2400" b="0" dirty="0" err="1">
                          <a:solidFill>
                            <a:srgbClr val="0055A4"/>
                          </a:solidFill>
                          <a:latin typeface="Century Gothic" panose="020B0502020202020204" pitchFamily="34" charset="0"/>
                        </a:rPr>
                        <a:t>suis</a:t>
                      </a:r>
                      <a:r>
                        <a:rPr lang="en-GB" sz="2400" b="0" baseline="0" dirty="0">
                          <a:solidFill>
                            <a:srgbClr val="0055A4"/>
                          </a:solidFill>
                          <a:latin typeface="Century Gothic" panose="020B0502020202020204" pitchFamily="34" charset="0"/>
                        </a:rPr>
                        <a:t> petit.</a:t>
                      </a:r>
                      <a:endParaRPr lang="en-GB" sz="2400" b="0" dirty="0">
                        <a:solidFill>
                          <a:srgbClr val="0055A4"/>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55A4"/>
                          </a:solidFill>
                          <a:latin typeface="Century Gothic" panose="020B0502020202020204" pitchFamily="34" charset="0"/>
                        </a:rPr>
                        <a:t>   Tu es </a:t>
                      </a:r>
                      <a:r>
                        <a:rPr lang="en-GB" sz="2400" dirty="0" err="1">
                          <a:solidFill>
                            <a:srgbClr val="0055A4"/>
                          </a:solidFill>
                          <a:latin typeface="Century Gothic" panose="020B0502020202020204" pitchFamily="34" charset="0"/>
                        </a:rPr>
                        <a:t>calme</a:t>
                      </a:r>
                      <a:r>
                        <a:rPr lang="en-GB" sz="2400" dirty="0">
                          <a:solidFill>
                            <a:srgbClr val="0055A4"/>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98746">
                <a:tc>
                  <a:txBody>
                    <a:bodyPr/>
                    <a:lstStyle/>
                    <a:p>
                      <a:pPr algn="ct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55A4"/>
                          </a:solidFill>
                          <a:latin typeface="Century Gothic" panose="020B0502020202020204" pitchFamily="34" charset="0"/>
                        </a:rPr>
                        <a:t>   Je </a:t>
                      </a:r>
                      <a:r>
                        <a:rPr lang="en-GB" sz="2400" b="0" dirty="0" err="1">
                          <a:solidFill>
                            <a:srgbClr val="0055A4"/>
                          </a:solidFill>
                          <a:latin typeface="Century Gothic" panose="020B0502020202020204" pitchFamily="34" charset="0"/>
                        </a:rPr>
                        <a:t>suis</a:t>
                      </a:r>
                      <a:r>
                        <a:rPr lang="en-GB" sz="2400" b="0" baseline="0" dirty="0">
                          <a:solidFill>
                            <a:srgbClr val="0055A4"/>
                          </a:solidFill>
                          <a:latin typeface="Century Gothic" panose="020B0502020202020204" pitchFamily="34" charset="0"/>
                        </a:rPr>
                        <a:t> </a:t>
                      </a:r>
                      <a:r>
                        <a:rPr lang="en-GB" sz="2400" b="0" baseline="0" dirty="0" err="1">
                          <a:solidFill>
                            <a:srgbClr val="0055A4"/>
                          </a:solidFill>
                          <a:latin typeface="Century Gothic" panose="020B0502020202020204" pitchFamily="34" charset="0"/>
                        </a:rPr>
                        <a:t>anglais</a:t>
                      </a:r>
                      <a:r>
                        <a:rPr lang="en-GB" sz="2400" b="0" baseline="0" dirty="0">
                          <a:solidFill>
                            <a:srgbClr val="0055A4"/>
                          </a:solidFill>
                          <a:latin typeface="Century Gothic" panose="020B0502020202020204" pitchFamily="34" charset="0"/>
                        </a:rPr>
                        <a:t>.</a:t>
                      </a:r>
                      <a:endParaRPr lang="en-GB" sz="2400" b="0" dirty="0">
                        <a:solidFill>
                          <a:srgbClr val="0055A4"/>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3200" b="1"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rgbClr val="0055A4"/>
                          </a:solidFill>
                          <a:latin typeface="Century Gothic" panose="020B0502020202020204" pitchFamily="34" charset="0"/>
                        </a:rPr>
                        <a:t>   Je </a:t>
                      </a:r>
                      <a:r>
                        <a:rPr lang="en-GB" sz="2400" dirty="0" err="1">
                          <a:solidFill>
                            <a:srgbClr val="0055A4"/>
                          </a:solidFill>
                          <a:latin typeface="Century Gothic" panose="020B0502020202020204" pitchFamily="34" charset="0"/>
                        </a:rPr>
                        <a:t>suis</a:t>
                      </a:r>
                      <a:r>
                        <a:rPr lang="en-GB" sz="2400" dirty="0">
                          <a:solidFill>
                            <a:srgbClr val="0055A4"/>
                          </a:solidFill>
                          <a:latin typeface="Century Gothic" panose="020B0502020202020204" pitchFamily="34" charset="0"/>
                        </a:rPr>
                        <a:t> </a:t>
                      </a:r>
                      <a:r>
                        <a:rPr lang="en-GB" sz="2400" b="0" dirty="0" err="1">
                          <a:solidFill>
                            <a:srgbClr val="0055A4"/>
                          </a:solidFill>
                          <a:latin typeface="Century Gothic" panose="020B0502020202020204" pitchFamily="34" charset="0"/>
                        </a:rPr>
                        <a:t>français</a:t>
                      </a:r>
                      <a:r>
                        <a:rPr lang="en-GB" sz="2400" b="0" dirty="0">
                          <a:solidFill>
                            <a:srgbClr val="0055A4"/>
                          </a:solidFill>
                          <a:latin typeface="Century Gothic" panose="020B0502020202020204" pitchFamily="34" charset="0"/>
                        </a:rPr>
                        <a:t>.</a:t>
                      </a:r>
                      <a:endParaRPr lang="en-GB" sz="2400" dirty="0">
                        <a:solidFill>
                          <a:srgbClr val="0055A4"/>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55A4"/>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sp>
        <p:nvSpPr>
          <p:cNvPr id="13" name="Action Button: Custom 12">
            <a:hlinkClick r:id="" action="ppaction://noaction" highlightClick="1">
              <a:snd r:embed="rId3" name="20. 1. es grand.wav"/>
            </a:hlinkClick>
          </p:cNvPr>
          <p:cNvSpPr/>
          <p:nvPr/>
        </p:nvSpPr>
        <p:spPr>
          <a:xfrm>
            <a:off x="683294" y="3609224"/>
            <a:ext cx="421200" cy="419654"/>
          </a:xfrm>
          <a:prstGeom prst="actionButtonBlank">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3">
            <a:hlinkClick r:id="" action="ppaction://noaction" highlightClick="1">
              <a:snd r:embed="rId4" name="20. 2. suis petit.wav"/>
            </a:hlinkClick>
          </p:cNvPr>
          <p:cNvSpPr/>
          <p:nvPr/>
        </p:nvSpPr>
        <p:spPr>
          <a:xfrm>
            <a:off x="683294" y="4313119"/>
            <a:ext cx="421200" cy="419654"/>
          </a:xfrm>
          <a:prstGeom prst="actionButtonBlank">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14">
            <a:hlinkClick r:id="" action="ppaction://noaction" highlightClick="1">
              <a:snd r:embed="rId5" name="20. 3. suis anglais.wav"/>
            </a:hlinkClick>
          </p:cNvPr>
          <p:cNvSpPr/>
          <p:nvPr/>
        </p:nvSpPr>
        <p:spPr>
          <a:xfrm>
            <a:off x="683294" y="5017014"/>
            <a:ext cx="421200" cy="419654"/>
          </a:xfrm>
          <a:prstGeom prst="actionButtonBlank">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5">
            <a:hlinkClick r:id="" action="ppaction://noaction" highlightClick="1">
              <a:snd r:embed="rId6" name="20. 4. es cool.wav"/>
            </a:hlinkClick>
          </p:cNvPr>
          <p:cNvSpPr/>
          <p:nvPr/>
        </p:nvSpPr>
        <p:spPr>
          <a:xfrm>
            <a:off x="6130782" y="3603467"/>
            <a:ext cx="421200" cy="419654"/>
          </a:xfrm>
          <a:prstGeom prst="actionButtonBlank">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Action Button: Custom 17">
            <a:hlinkClick r:id="" action="ppaction://noaction" highlightClick="1">
              <a:snd r:embed="rId7" name="20. 5. es calme.wav"/>
            </a:hlinkClick>
          </p:cNvPr>
          <p:cNvSpPr/>
          <p:nvPr/>
        </p:nvSpPr>
        <p:spPr>
          <a:xfrm>
            <a:off x="6137315" y="4296976"/>
            <a:ext cx="421200" cy="419654"/>
          </a:xfrm>
          <a:prstGeom prst="actionButtonBlank">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Action Button: Custom 20">
            <a:hlinkClick r:id="" action="ppaction://noaction" highlightClick="1">
              <a:snd r:embed="rId8" name="20. 6. suis francais.wav"/>
            </a:hlinkClick>
          </p:cNvPr>
          <p:cNvSpPr/>
          <p:nvPr/>
        </p:nvSpPr>
        <p:spPr>
          <a:xfrm>
            <a:off x="6131364" y="5007688"/>
            <a:ext cx="421200" cy="419654"/>
          </a:xfrm>
          <a:prstGeom prst="actionButtonBlank">
            <a:avLst/>
          </a:prstGeom>
          <a:solidFill>
            <a:srgbClr val="0055A4"/>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Rounded Rectangle 46">
            <a:extLst>
              <a:ext uri="{FF2B5EF4-FFF2-40B4-BE49-F238E27FC236}">
                <a16:creationId xmlns:a16="http://schemas.microsoft.com/office/drawing/2014/main" id="{D97A58F0-36BE-436B-B22A-142380A92906}"/>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Oval Callout 32">
            <a:extLst>
              <a:ext uri="{FF2B5EF4-FFF2-40B4-BE49-F238E27FC236}">
                <a16:creationId xmlns:a16="http://schemas.microsoft.com/office/drawing/2014/main" id="{61B56AF8-15FB-40F5-8C85-13F82C5206C7}"/>
              </a:ext>
            </a:extLst>
          </p:cNvPr>
          <p:cNvSpPr/>
          <p:nvPr/>
        </p:nvSpPr>
        <p:spPr>
          <a:xfrm>
            <a:off x="4225662" y="2793642"/>
            <a:ext cx="939337" cy="519415"/>
          </a:xfrm>
          <a:prstGeom prst="wedgeEllipseCallout">
            <a:avLst>
              <a:gd name="adj1" fmla="val -53958"/>
              <a:gd name="adj2" fmla="val -5686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p>
        </p:txBody>
      </p:sp>
      <p:sp>
        <p:nvSpPr>
          <p:cNvPr id="68" name="Oval Callout 22">
            <a:extLst>
              <a:ext uri="{FF2B5EF4-FFF2-40B4-BE49-F238E27FC236}">
                <a16:creationId xmlns:a16="http://schemas.microsoft.com/office/drawing/2014/main" id="{7F49B41C-AFD9-4C39-938E-37EFCE62A1F4}"/>
              </a:ext>
            </a:extLst>
          </p:cNvPr>
          <p:cNvSpPr/>
          <p:nvPr/>
        </p:nvSpPr>
        <p:spPr>
          <a:xfrm>
            <a:off x="9916713" y="2893790"/>
            <a:ext cx="939337" cy="519415"/>
          </a:xfrm>
          <a:prstGeom prst="wedgeEllipseCallout">
            <a:avLst>
              <a:gd name="adj1" fmla="val -53958"/>
              <a:gd name="adj2" fmla="val -5686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p>
        </p:txBody>
      </p:sp>
      <p:sp>
        <p:nvSpPr>
          <p:cNvPr id="69" name="Oval Callout 23">
            <a:extLst>
              <a:ext uri="{FF2B5EF4-FFF2-40B4-BE49-F238E27FC236}">
                <a16:creationId xmlns:a16="http://schemas.microsoft.com/office/drawing/2014/main" id="{8CE3BA4F-E5BE-435E-909A-179979B63AAA}"/>
              </a:ext>
            </a:extLst>
          </p:cNvPr>
          <p:cNvSpPr/>
          <p:nvPr/>
        </p:nvSpPr>
        <p:spPr>
          <a:xfrm>
            <a:off x="10927954" y="2875278"/>
            <a:ext cx="939337" cy="519415"/>
          </a:xfrm>
          <a:prstGeom prst="wedgeEllipseCallout">
            <a:avLst>
              <a:gd name="adj1" fmla="val 54512"/>
              <a:gd name="adj2" fmla="val -6189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p>
        </p:txBody>
      </p:sp>
      <p:sp>
        <p:nvSpPr>
          <p:cNvPr id="70" name="Oval Callout 24">
            <a:extLst>
              <a:ext uri="{FF2B5EF4-FFF2-40B4-BE49-F238E27FC236}">
                <a16:creationId xmlns:a16="http://schemas.microsoft.com/office/drawing/2014/main" id="{A5425621-4E99-4ADE-8738-CE48CBB53567}"/>
              </a:ext>
            </a:extLst>
          </p:cNvPr>
          <p:cNvSpPr/>
          <p:nvPr/>
        </p:nvSpPr>
        <p:spPr>
          <a:xfrm>
            <a:off x="5236903" y="2810197"/>
            <a:ext cx="939337" cy="519415"/>
          </a:xfrm>
          <a:prstGeom prst="wedgeEllipseCallout">
            <a:avLst>
              <a:gd name="adj1" fmla="val 54512"/>
              <a:gd name="adj2" fmla="val -61897"/>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p>
        </p:txBody>
      </p:sp>
      <p:sp>
        <p:nvSpPr>
          <p:cNvPr id="79" name="Rectangle 78">
            <a:extLst>
              <a:ext uri="{FF2B5EF4-FFF2-40B4-BE49-F238E27FC236}">
                <a16:creationId xmlns:a16="http://schemas.microsoft.com/office/drawing/2014/main" id="{39F03CDE-A54F-4A35-842D-0630ADA702F4}"/>
              </a:ext>
            </a:extLst>
          </p:cNvPr>
          <p:cNvSpPr/>
          <p:nvPr/>
        </p:nvSpPr>
        <p:spPr>
          <a:xfrm>
            <a:off x="1801192" y="3624594"/>
            <a:ext cx="1847431"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 name="Rectangle 79">
            <a:extLst>
              <a:ext uri="{FF2B5EF4-FFF2-40B4-BE49-F238E27FC236}">
                <a16:creationId xmlns:a16="http://schemas.microsoft.com/office/drawing/2014/main" id="{3940F8C4-6488-4ADD-B12F-C7942718A2CB}"/>
              </a:ext>
            </a:extLst>
          </p:cNvPr>
          <p:cNvSpPr/>
          <p:nvPr/>
        </p:nvSpPr>
        <p:spPr>
          <a:xfrm>
            <a:off x="1789132" y="4364006"/>
            <a:ext cx="1768985"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1" name="Rectangle 80">
            <a:extLst>
              <a:ext uri="{FF2B5EF4-FFF2-40B4-BE49-F238E27FC236}">
                <a16:creationId xmlns:a16="http://schemas.microsoft.com/office/drawing/2014/main" id="{6E950997-AD7E-434D-A1D2-B4FE30845CAE}"/>
              </a:ext>
            </a:extLst>
          </p:cNvPr>
          <p:cNvSpPr/>
          <p:nvPr/>
        </p:nvSpPr>
        <p:spPr>
          <a:xfrm>
            <a:off x="1622345" y="5007688"/>
            <a:ext cx="2231327"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2" name="Rectangle 81">
            <a:extLst>
              <a:ext uri="{FF2B5EF4-FFF2-40B4-BE49-F238E27FC236}">
                <a16:creationId xmlns:a16="http://schemas.microsoft.com/office/drawing/2014/main" id="{341F9B3A-64FD-409E-AF9C-8D605F0190E9}"/>
              </a:ext>
            </a:extLst>
          </p:cNvPr>
          <p:cNvSpPr/>
          <p:nvPr/>
        </p:nvSpPr>
        <p:spPr>
          <a:xfrm>
            <a:off x="7313082" y="3624224"/>
            <a:ext cx="1832234"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Rectangle 83">
            <a:extLst>
              <a:ext uri="{FF2B5EF4-FFF2-40B4-BE49-F238E27FC236}">
                <a16:creationId xmlns:a16="http://schemas.microsoft.com/office/drawing/2014/main" id="{0D020435-B0A1-4400-A181-164516F9AFFE}"/>
              </a:ext>
            </a:extLst>
          </p:cNvPr>
          <p:cNvSpPr/>
          <p:nvPr/>
        </p:nvSpPr>
        <p:spPr>
          <a:xfrm>
            <a:off x="7087331" y="4261479"/>
            <a:ext cx="2096773"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6" name="Rectangle 85">
            <a:extLst>
              <a:ext uri="{FF2B5EF4-FFF2-40B4-BE49-F238E27FC236}">
                <a16:creationId xmlns:a16="http://schemas.microsoft.com/office/drawing/2014/main" id="{2AF74CF5-3FA2-4241-990F-65A502C6E9A7}"/>
              </a:ext>
            </a:extLst>
          </p:cNvPr>
          <p:cNvSpPr/>
          <p:nvPr/>
        </p:nvSpPr>
        <p:spPr>
          <a:xfrm>
            <a:off x="7154333" y="5040428"/>
            <a:ext cx="2319063" cy="469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3" name="Explosion 2 4">
            <a:extLst>
              <a:ext uri="{FF2B5EF4-FFF2-40B4-BE49-F238E27FC236}">
                <a16:creationId xmlns:a16="http://schemas.microsoft.com/office/drawing/2014/main" id="{9E258EF7-D2AB-4105-AAA8-F6AB56C57EFF}"/>
              </a:ext>
            </a:extLst>
          </p:cNvPr>
          <p:cNvSpPr/>
          <p:nvPr/>
        </p:nvSpPr>
        <p:spPr>
          <a:xfrm rot="1587298">
            <a:off x="1223786" y="3388814"/>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Explosion 2 14">
            <a:extLst>
              <a:ext uri="{FF2B5EF4-FFF2-40B4-BE49-F238E27FC236}">
                <a16:creationId xmlns:a16="http://schemas.microsoft.com/office/drawing/2014/main" id="{CCE24E83-B171-4AF6-A46F-B78EA2FC4C33}"/>
              </a:ext>
            </a:extLst>
          </p:cNvPr>
          <p:cNvSpPr/>
          <p:nvPr/>
        </p:nvSpPr>
        <p:spPr>
          <a:xfrm rot="1587298">
            <a:off x="1259874" y="4088514"/>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Explosion 2 15">
            <a:extLst>
              <a:ext uri="{FF2B5EF4-FFF2-40B4-BE49-F238E27FC236}">
                <a16:creationId xmlns:a16="http://schemas.microsoft.com/office/drawing/2014/main" id="{6042FED8-B6EC-43B0-8252-EBAFFD5B6025}"/>
              </a:ext>
            </a:extLst>
          </p:cNvPr>
          <p:cNvSpPr/>
          <p:nvPr/>
        </p:nvSpPr>
        <p:spPr>
          <a:xfrm rot="1587298">
            <a:off x="1282978" y="4837971"/>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Explosion 2 16">
            <a:extLst>
              <a:ext uri="{FF2B5EF4-FFF2-40B4-BE49-F238E27FC236}">
                <a16:creationId xmlns:a16="http://schemas.microsoft.com/office/drawing/2014/main" id="{8EC29875-6390-4A83-836E-83A246B62491}"/>
              </a:ext>
            </a:extLst>
          </p:cNvPr>
          <p:cNvSpPr/>
          <p:nvPr/>
        </p:nvSpPr>
        <p:spPr>
          <a:xfrm rot="1587298">
            <a:off x="6901802" y="3410205"/>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9" name="Explosion 2 18">
            <a:extLst>
              <a:ext uri="{FF2B5EF4-FFF2-40B4-BE49-F238E27FC236}">
                <a16:creationId xmlns:a16="http://schemas.microsoft.com/office/drawing/2014/main" id="{6AD41524-53DB-4303-91E0-DA7367F13775}"/>
              </a:ext>
            </a:extLst>
          </p:cNvPr>
          <p:cNvSpPr/>
          <p:nvPr/>
        </p:nvSpPr>
        <p:spPr>
          <a:xfrm rot="1587298">
            <a:off x="6971995" y="4095413"/>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7" name="Explosion 2 21">
            <a:extLst>
              <a:ext uri="{FF2B5EF4-FFF2-40B4-BE49-F238E27FC236}">
                <a16:creationId xmlns:a16="http://schemas.microsoft.com/office/drawing/2014/main" id="{8262F82E-DF99-4C38-A86D-A9274A5D6D6D}"/>
              </a:ext>
            </a:extLst>
          </p:cNvPr>
          <p:cNvSpPr/>
          <p:nvPr/>
        </p:nvSpPr>
        <p:spPr>
          <a:xfrm rot="1587298">
            <a:off x="7010138" y="4780357"/>
            <a:ext cx="1439156" cy="86613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3" name="Picture 32">
            <a:extLst>
              <a:ext uri="{FF2B5EF4-FFF2-40B4-BE49-F238E27FC236}">
                <a16:creationId xmlns:a16="http://schemas.microsoft.com/office/drawing/2014/main" id="{F5624A39-9F1C-46CA-B6CE-30193AD72E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05675" y="3554358"/>
            <a:ext cx="498794" cy="519576"/>
          </a:xfrm>
          <a:prstGeom prst="rect">
            <a:avLst/>
          </a:prstGeom>
        </p:spPr>
      </p:pic>
      <p:pic>
        <p:nvPicPr>
          <p:cNvPr id="34" name="Picture 33">
            <a:extLst>
              <a:ext uri="{FF2B5EF4-FFF2-40B4-BE49-F238E27FC236}">
                <a16:creationId xmlns:a16="http://schemas.microsoft.com/office/drawing/2014/main" id="{394EB969-AC26-4D18-90F0-52C41DF157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2464" y="4268693"/>
            <a:ext cx="498794" cy="519576"/>
          </a:xfrm>
          <a:prstGeom prst="rect">
            <a:avLst/>
          </a:prstGeom>
        </p:spPr>
      </p:pic>
      <p:pic>
        <p:nvPicPr>
          <p:cNvPr id="35" name="Picture 34">
            <a:extLst>
              <a:ext uri="{FF2B5EF4-FFF2-40B4-BE49-F238E27FC236}">
                <a16:creationId xmlns:a16="http://schemas.microsoft.com/office/drawing/2014/main" id="{C443D95F-C2EB-4A82-8D8D-C954571894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94321" y="4933060"/>
            <a:ext cx="498794" cy="519576"/>
          </a:xfrm>
          <a:prstGeom prst="rect">
            <a:avLst/>
          </a:prstGeom>
        </p:spPr>
      </p:pic>
      <p:pic>
        <p:nvPicPr>
          <p:cNvPr id="36" name="Picture 35">
            <a:extLst>
              <a:ext uri="{FF2B5EF4-FFF2-40B4-BE49-F238E27FC236}">
                <a16:creationId xmlns:a16="http://schemas.microsoft.com/office/drawing/2014/main" id="{A859DD0C-C747-475F-997C-E60A0BF0C5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37026" y="3611401"/>
            <a:ext cx="498794" cy="519576"/>
          </a:xfrm>
          <a:prstGeom prst="rect">
            <a:avLst/>
          </a:prstGeom>
        </p:spPr>
      </p:pic>
      <p:pic>
        <p:nvPicPr>
          <p:cNvPr id="37" name="Picture 36">
            <a:extLst>
              <a:ext uri="{FF2B5EF4-FFF2-40B4-BE49-F238E27FC236}">
                <a16:creationId xmlns:a16="http://schemas.microsoft.com/office/drawing/2014/main" id="{9FFC54C3-085B-4D62-B828-C5AA442ADF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40043" y="4268693"/>
            <a:ext cx="498794" cy="519576"/>
          </a:xfrm>
          <a:prstGeom prst="rect">
            <a:avLst/>
          </a:prstGeom>
        </p:spPr>
      </p:pic>
      <p:pic>
        <p:nvPicPr>
          <p:cNvPr id="38" name="Picture 37">
            <a:extLst>
              <a:ext uri="{FF2B5EF4-FFF2-40B4-BE49-F238E27FC236}">
                <a16:creationId xmlns:a16="http://schemas.microsoft.com/office/drawing/2014/main" id="{45732F27-FC40-4F52-B7EB-726641FE12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4846" y="4982606"/>
            <a:ext cx="498794" cy="519576"/>
          </a:xfrm>
          <a:prstGeom prst="rect">
            <a:avLst/>
          </a:prstGeom>
        </p:spPr>
      </p:pic>
    </p:spTree>
    <p:extLst>
      <p:ext uri="{BB962C8B-B14F-4D97-AF65-F5344CB8AC3E}">
        <p14:creationId xmlns:p14="http://schemas.microsoft.com/office/powerpoint/2010/main" val="104829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8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82"/>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8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8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P spid="82" grpId="0" animBg="1"/>
      <p:bldP spid="84" grpId="0" animBg="1"/>
      <p:bldP spid="86" grpId="0" animBg="1"/>
      <p:bldP spid="63" grpId="0" animBg="1"/>
      <p:bldP spid="64" grpId="0" animBg="1"/>
      <p:bldP spid="65" grpId="0" animBg="1"/>
      <p:bldP spid="66" grpId="0" animBg="1"/>
      <p:bldP spid="89" grpId="0" animBg="1"/>
      <p:bldP spid="8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753714" y="4658714"/>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Partner B</a:t>
            </a:r>
          </a:p>
        </p:txBody>
      </p:sp>
      <p:sp>
        <p:nvSpPr>
          <p:cNvPr id="55" name="Oval Callout 54">
            <a:extLst>
              <a:ext uri="{FF2B5EF4-FFF2-40B4-BE49-F238E27FC236}">
                <a16:creationId xmlns:a16="http://schemas.microsoft.com/office/drawing/2014/main" id="{CA1DAED4-E058-054F-963D-F66C7EAD5CDA}"/>
              </a:ext>
            </a:extLst>
          </p:cNvPr>
          <p:cNvSpPr/>
          <p:nvPr/>
        </p:nvSpPr>
        <p:spPr>
          <a:xfrm>
            <a:off x="5703373" y="296528"/>
            <a:ext cx="6099732" cy="2041842"/>
          </a:xfrm>
          <a:prstGeom prst="wedgeEllipseCallout">
            <a:avLst>
              <a:gd name="adj1" fmla="val -49460"/>
              <a:gd name="adj2" fmla="val 10484"/>
            </a:avLst>
          </a:prstGeom>
          <a:solidFill>
            <a:srgbClr val="0055A4"/>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Pick a pronoun (‘je’ or ‘</a:t>
            </a:r>
            <a:r>
              <a:rPr kumimoji="0" lang="en-US"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tu</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Pick an adjective.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Create a sentence.</a:t>
            </a:r>
          </a:p>
        </p:txBody>
      </p:sp>
      <p:sp>
        <p:nvSpPr>
          <p:cNvPr id="56" name="Rectangle 55"/>
          <p:cNvSpPr/>
          <p:nvPr/>
        </p:nvSpPr>
        <p:spPr>
          <a:xfrm>
            <a:off x="689889" y="1109645"/>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Partner A</a:t>
            </a:r>
          </a:p>
        </p:txBody>
      </p:sp>
      <p:sp>
        <p:nvSpPr>
          <p:cNvPr id="57" name="Oval Callout 56">
            <a:extLst>
              <a:ext uri="{FF2B5EF4-FFF2-40B4-BE49-F238E27FC236}">
                <a16:creationId xmlns:a16="http://schemas.microsoft.com/office/drawing/2014/main" id="{CA1DAED4-E058-054F-963D-F66C7EAD5CDA}"/>
              </a:ext>
            </a:extLst>
          </p:cNvPr>
          <p:cNvSpPr/>
          <p:nvPr/>
        </p:nvSpPr>
        <p:spPr>
          <a:xfrm>
            <a:off x="6627499" y="4569995"/>
            <a:ext cx="4795854" cy="1439279"/>
          </a:xfrm>
          <a:prstGeom prst="wedgeEllipseCallout">
            <a:avLst>
              <a:gd name="adj1" fmla="val -47616"/>
              <a:gd name="adj2" fmla="val 12436"/>
            </a:avLst>
          </a:prstGeom>
          <a:solidFill>
            <a:srgbClr val="0055A4"/>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Translate into English.</a:t>
            </a:r>
          </a:p>
        </p:txBody>
      </p:sp>
      <p:sp>
        <p:nvSpPr>
          <p:cNvPr id="60" name="Rectangle 59"/>
          <p:cNvSpPr/>
          <p:nvPr/>
        </p:nvSpPr>
        <p:spPr>
          <a:xfrm>
            <a:off x="22958" y="3646665"/>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“Tu es</a:t>
            </a:r>
          </a:p>
        </p:txBody>
      </p:sp>
      <p:sp>
        <p:nvSpPr>
          <p:cNvPr id="61" name="Rectangle 60"/>
          <p:cNvSpPr/>
          <p:nvPr/>
        </p:nvSpPr>
        <p:spPr>
          <a:xfrm>
            <a:off x="2847821" y="3646665"/>
            <a:ext cx="367061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français.”</a:t>
            </a:r>
          </a:p>
        </p:txBody>
      </p:sp>
      <p:sp>
        <p:nvSpPr>
          <p:cNvPr id="62" name="Rectangle 61"/>
          <p:cNvSpPr/>
          <p:nvPr/>
        </p:nvSpPr>
        <p:spPr>
          <a:xfrm>
            <a:off x="85780" y="5433720"/>
            <a:ext cx="724898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“You are French.”</a:t>
            </a:r>
          </a:p>
        </p:txBody>
      </p:sp>
      <p:pic>
        <p:nvPicPr>
          <p:cNvPr id="17" name="Picture 16"/>
          <p:cNvPicPr/>
          <p:nvPr/>
        </p:nvPicPr>
        <p:blipFill>
          <a:blip r:embed="rId3">
            <a:extLst>
              <a:ext uri="{28A0092B-C50C-407E-A947-70E740481C1C}">
                <a14:useLocalDpi xmlns:a14="http://schemas.microsoft.com/office/drawing/2010/main" val="0"/>
              </a:ext>
            </a:extLst>
          </a:blip>
          <a:stretch>
            <a:fillRect/>
          </a:stretch>
        </p:blipFill>
        <p:spPr>
          <a:xfrm>
            <a:off x="3228622" y="2649369"/>
            <a:ext cx="1485900" cy="930275"/>
          </a:xfrm>
          <a:prstGeom prst="rect">
            <a:avLst/>
          </a:prstGeom>
        </p:spPr>
      </p:pic>
      <p:sp>
        <p:nvSpPr>
          <p:cNvPr id="18" name="Oval Callout 17">
            <a:extLst>
              <a:ext uri="{FF2B5EF4-FFF2-40B4-BE49-F238E27FC236}">
                <a16:creationId xmlns:a16="http://schemas.microsoft.com/office/drawing/2014/main" id="{FA681084-6576-F24A-9F13-5D5BD7874DD7}"/>
              </a:ext>
            </a:extLst>
          </p:cNvPr>
          <p:cNvSpPr/>
          <p:nvPr/>
        </p:nvSpPr>
        <p:spPr>
          <a:xfrm>
            <a:off x="6247748" y="2136653"/>
            <a:ext cx="5555357" cy="1484225"/>
          </a:xfrm>
          <a:prstGeom prst="wedgeEllipseCallout">
            <a:avLst>
              <a:gd name="adj1" fmla="val -109021"/>
              <a:gd name="adj2" fmla="val 80762"/>
            </a:avLst>
          </a:prstGeom>
          <a:solidFill>
            <a:srgbClr val="0055A4"/>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don’t pronounce the ‘s’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Silent Final Consonant!</a:t>
            </a:r>
          </a:p>
        </p:txBody>
      </p:sp>
      <p:sp>
        <p:nvSpPr>
          <p:cNvPr id="21" name="Title 3">
            <a:extLst>
              <a:ext uri="{FF2B5EF4-FFF2-40B4-BE49-F238E27FC236}">
                <a16:creationId xmlns:a16="http://schemas.microsoft.com/office/drawing/2014/main" id="{AD530C3C-A65C-4A76-BFFD-139CCB27E9C5}"/>
              </a:ext>
            </a:extLst>
          </p:cNvPr>
          <p:cNvSpPr>
            <a:spLocks noGrp="1"/>
          </p:cNvSpPr>
          <p:nvPr>
            <p:ph type="title"/>
          </p:nvPr>
        </p:nvSpPr>
        <p:spPr/>
        <p:txBody>
          <a:bodyPr>
            <a:normAutofit/>
          </a:bodyPr>
          <a:lstStyle/>
          <a:p>
            <a:r>
              <a:rPr lang="fr-FR" sz="3600" b="1" dirty="0">
                <a:solidFill>
                  <a:schemeClr val="bg1"/>
                </a:solidFill>
              </a:rPr>
              <a:t>Parler</a:t>
            </a:r>
            <a:r>
              <a:rPr lang="en-GB" sz="3600" b="1" dirty="0">
                <a:solidFill>
                  <a:schemeClr val="bg1"/>
                </a:solidFill>
              </a:rPr>
              <a:t> !</a:t>
            </a:r>
          </a:p>
        </p:txBody>
      </p:sp>
      <p:sp>
        <p:nvSpPr>
          <p:cNvPr id="22" name="Rounded Rectangle 46">
            <a:extLst>
              <a:ext uri="{FF2B5EF4-FFF2-40B4-BE49-F238E27FC236}">
                <a16:creationId xmlns:a16="http://schemas.microsoft.com/office/drawing/2014/main" id="{0641F004-F679-43FE-A6D2-BD4BC2C796B3}"/>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parler</a:t>
            </a:r>
          </a:p>
        </p:txBody>
      </p:sp>
      <p:pic>
        <p:nvPicPr>
          <p:cNvPr id="20" name="Picture 19" descr="A cartoon of a child pointing at another child&#10;&#10;Description automatically generated with medium confidence">
            <a:extLst>
              <a:ext uri="{FF2B5EF4-FFF2-40B4-BE49-F238E27FC236}">
                <a16:creationId xmlns:a16="http://schemas.microsoft.com/office/drawing/2014/main" id="{F1F59947-FDD8-47CB-BB43-241290C6FA04}"/>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50067" y="1814057"/>
            <a:ext cx="1743705" cy="1937766"/>
          </a:xfrm>
          <a:prstGeom prst="rect">
            <a:avLst/>
          </a:prstGeom>
        </p:spPr>
      </p:pic>
    </p:spTree>
    <p:extLst>
      <p:ext uri="{BB962C8B-B14F-4D97-AF65-F5344CB8AC3E}">
        <p14:creationId xmlns:p14="http://schemas.microsoft.com/office/powerpoint/2010/main" val="338355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5" grpId="0" animBg="1"/>
      <p:bldP spid="56" grpId="0"/>
      <p:bldP spid="57" grpId="0" animBg="1"/>
      <p:bldP spid="60" grpId="0"/>
      <p:bldP spid="61" grpId="0"/>
      <p:bldP spid="62"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a:blip r:embed="rId3">
            <a:extLst>
              <a:ext uri="{28A0092B-C50C-407E-A947-70E740481C1C}">
                <a14:useLocalDpi xmlns:a14="http://schemas.microsoft.com/office/drawing/2010/main" val="0"/>
              </a:ext>
            </a:extLst>
          </a:blip>
          <a:stretch>
            <a:fillRect/>
          </a:stretch>
        </p:blipFill>
        <p:spPr>
          <a:xfrm>
            <a:off x="5514522" y="2753221"/>
            <a:ext cx="2564299" cy="1632434"/>
          </a:xfrm>
          <a:prstGeom prst="rect">
            <a:avLst/>
          </a:prstGeom>
        </p:spPr>
      </p:pic>
      <p:pic>
        <p:nvPicPr>
          <p:cNvPr id="16" name="Picture 15" descr="C:\Users\wdj\Google Drive\Primary\Y5 SoW\From Tracy\Pronouns\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3724" y="1079255"/>
            <a:ext cx="1737349" cy="3750495"/>
          </a:xfrm>
          <a:prstGeom prst="rect">
            <a:avLst/>
          </a:prstGeom>
          <a:noFill/>
          <a:ln>
            <a:noFill/>
          </a:ln>
        </p:spPr>
      </p:pic>
      <p:grpSp>
        <p:nvGrpSpPr>
          <p:cNvPr id="21" name="Group 20"/>
          <p:cNvGrpSpPr/>
          <p:nvPr/>
        </p:nvGrpSpPr>
        <p:grpSpPr>
          <a:xfrm>
            <a:off x="5821864" y="1907395"/>
            <a:ext cx="2657587" cy="2896955"/>
            <a:chOff x="0" y="0"/>
            <a:chExt cx="1423730" cy="1953518"/>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256" y="700570"/>
              <a:ext cx="626474" cy="1252948"/>
            </a:xfrm>
            <a:prstGeom prst="rect">
              <a:avLst/>
            </a:prstGeom>
          </p:spPr>
        </p:pic>
        <p:sp>
          <p:nvSpPr>
            <p:cNvPr id="24" name="Down Arrow 23"/>
            <p:cNvSpPr/>
            <p:nvPr/>
          </p:nvSpPr>
          <p:spPr>
            <a:xfrm>
              <a:off x="952692" y="0"/>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35" name="Group 34"/>
          <p:cNvGrpSpPr/>
          <p:nvPr/>
        </p:nvGrpSpPr>
        <p:grpSpPr>
          <a:xfrm>
            <a:off x="5952519" y="1907394"/>
            <a:ext cx="2770769" cy="2896956"/>
            <a:chOff x="0" y="0"/>
            <a:chExt cx="1667202" cy="1953518"/>
          </a:xfrm>
        </p:grpSpPr>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364" y="689071"/>
              <a:ext cx="626474" cy="1252948"/>
            </a:xfrm>
            <a:prstGeom prst="rect">
              <a:avLst/>
            </a:prstGeom>
          </p:spPr>
        </p:pic>
        <p:sp>
          <p:nvSpPr>
            <p:cNvPr id="38" name="Down Arrow 37"/>
            <p:cNvSpPr/>
            <p:nvPr/>
          </p:nvSpPr>
          <p:spPr>
            <a:xfrm rot="16200000" flipV="1">
              <a:off x="1076542" y="-5365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9" name="Title 3">
            <a:extLst>
              <a:ext uri="{FF2B5EF4-FFF2-40B4-BE49-F238E27FC236}">
                <a16:creationId xmlns:a16="http://schemas.microsoft.com/office/drawing/2014/main" id="{9C594640-32CC-4484-B976-D72A4C7BE410}"/>
              </a:ext>
            </a:extLst>
          </p:cNvPr>
          <p:cNvSpPr>
            <a:spLocks noGrp="1"/>
          </p:cNvSpPr>
          <p:nvPr>
            <p:ph type="title"/>
          </p:nvPr>
        </p:nvSpPr>
        <p:spPr>
          <a:xfrm>
            <a:off x="0" y="206542"/>
            <a:ext cx="4427580" cy="647577"/>
          </a:xfrm>
        </p:spPr>
        <p:txBody>
          <a:bodyPr>
            <a:normAutofit/>
          </a:bodyPr>
          <a:lstStyle/>
          <a:p>
            <a:r>
              <a:rPr lang="en-GB" sz="3600" b="1" dirty="0" err="1">
                <a:solidFill>
                  <a:schemeClr val="bg1"/>
                </a:solidFill>
              </a:rPr>
              <a:t>Écrire</a:t>
            </a:r>
            <a:endParaRPr lang="en-GB" sz="3600" b="1" dirty="0">
              <a:solidFill>
                <a:schemeClr val="bg1"/>
              </a:solidFill>
            </a:endParaRPr>
          </a:p>
        </p:txBody>
      </p:sp>
      <p:sp>
        <p:nvSpPr>
          <p:cNvPr id="40" name="Rounded Rectangle 46">
            <a:extLst>
              <a:ext uri="{FF2B5EF4-FFF2-40B4-BE49-F238E27FC236}">
                <a16:creationId xmlns:a16="http://schemas.microsoft.com/office/drawing/2014/main" id="{074AD0A2-964F-4450-A96F-5E69930F496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A red cross on a white background&#10;&#10;Description automatically generated with medium confidence">
            <a:extLst>
              <a:ext uri="{FF2B5EF4-FFF2-40B4-BE49-F238E27FC236}">
                <a16:creationId xmlns:a16="http://schemas.microsoft.com/office/drawing/2014/main" id="{52228D6B-955C-4C87-8A3A-0586063DDA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19504" y="2675382"/>
            <a:ext cx="2549064" cy="1700703"/>
          </a:xfrm>
          <a:prstGeom prst="rect">
            <a:avLst/>
          </a:prstGeom>
          <a:ln w="57150">
            <a:solidFill>
              <a:srgbClr val="3D3C3C"/>
            </a:solidFill>
          </a:ln>
        </p:spPr>
      </p:pic>
      <p:pic>
        <p:nvPicPr>
          <p:cNvPr id="25" name="Picture 24" descr="A cartoon of a child pointing at another child&#10;&#10;Description automatically generated with medium confidence">
            <a:extLst>
              <a:ext uri="{FF2B5EF4-FFF2-40B4-BE49-F238E27FC236}">
                <a16:creationId xmlns:a16="http://schemas.microsoft.com/office/drawing/2014/main" id="{6400DE0C-373F-434A-899E-52530D37730D}"/>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463861" y="966687"/>
            <a:ext cx="3577483" cy="3975630"/>
          </a:xfrm>
          <a:prstGeom prst="rect">
            <a:avLst/>
          </a:prstGeom>
        </p:spPr>
      </p:pic>
      <p:pic>
        <p:nvPicPr>
          <p:cNvPr id="31" name="Picture 30" descr="A cartoon of a child pointing at another child&#10;&#10;Description automatically generated with medium confidence">
            <a:extLst>
              <a:ext uri="{FF2B5EF4-FFF2-40B4-BE49-F238E27FC236}">
                <a16:creationId xmlns:a16="http://schemas.microsoft.com/office/drawing/2014/main" id="{24ADA56C-5983-42F0-B7CC-0746EB700911}"/>
              </a:ext>
            </a:extLst>
          </p:cNvPr>
          <p:cNvPicPr>
            <a:picLocks noChangeAspect="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463861" y="966687"/>
            <a:ext cx="3577483" cy="3975630"/>
          </a:xfrm>
          <a:prstGeom prst="rect">
            <a:avLst/>
          </a:prstGeom>
        </p:spPr>
      </p:pic>
      <p:pic>
        <p:nvPicPr>
          <p:cNvPr id="32" name="Picture 31" descr="C:\Users\wdj\Google Drive\Primary\Y5 SoW\From Tracy\Pronouns\i.png">
            <a:extLst>
              <a:ext uri="{FF2B5EF4-FFF2-40B4-BE49-F238E27FC236}">
                <a16:creationId xmlns:a16="http://schemas.microsoft.com/office/drawing/2014/main" id="{CA999C06-DC67-42FC-8673-5683ADE0D2C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4820" y="1191822"/>
            <a:ext cx="1737349" cy="3750495"/>
          </a:xfrm>
          <a:prstGeom prst="rect">
            <a:avLst/>
          </a:prstGeom>
          <a:noFill/>
          <a:ln>
            <a:noFill/>
          </a:ln>
        </p:spPr>
      </p:pic>
      <p:sp>
        <p:nvSpPr>
          <p:cNvPr id="5" name="TextBox 4">
            <a:extLst>
              <a:ext uri="{FF2B5EF4-FFF2-40B4-BE49-F238E27FC236}">
                <a16:creationId xmlns:a16="http://schemas.microsoft.com/office/drawing/2014/main" id="{E16C6837-8FAC-46D0-AB23-7000D7AF6C75}"/>
              </a:ext>
            </a:extLst>
          </p:cNvPr>
          <p:cNvSpPr txBox="1"/>
          <p:nvPr/>
        </p:nvSpPr>
        <p:spPr>
          <a:xfrm>
            <a:off x="1984142" y="5221433"/>
            <a:ext cx="7675444" cy="923330"/>
          </a:xfrm>
          <a:prstGeom prst="rect">
            <a:avLst/>
          </a:prstGeom>
          <a:solidFill>
            <a:schemeClr val="bg1"/>
          </a:solidFill>
        </p:spPr>
        <p:txBody>
          <a:bodyPr wrap="square" rtlCol="0">
            <a:spAutoFit/>
          </a:bodyPr>
          <a:lstStyle/>
          <a:p>
            <a:pPr algn="ctr"/>
            <a:r>
              <a:rPr lang="en-GB" sz="5400" dirty="0">
                <a:solidFill>
                  <a:srgbClr val="0055A4"/>
                </a:solidFill>
              </a:rPr>
              <a:t>Je </a:t>
            </a:r>
            <a:r>
              <a:rPr lang="en-GB" sz="5400" dirty="0" err="1">
                <a:solidFill>
                  <a:srgbClr val="0055A4"/>
                </a:solidFill>
              </a:rPr>
              <a:t>suis</a:t>
            </a:r>
            <a:r>
              <a:rPr lang="en-GB" sz="5400" dirty="0">
                <a:solidFill>
                  <a:srgbClr val="0055A4"/>
                </a:solidFill>
              </a:rPr>
              <a:t> </a:t>
            </a:r>
            <a:r>
              <a:rPr lang="en-GB" sz="5400" dirty="0" err="1">
                <a:solidFill>
                  <a:srgbClr val="0055A4"/>
                </a:solidFill>
              </a:rPr>
              <a:t>français</a:t>
            </a:r>
            <a:r>
              <a:rPr lang="en-GB" sz="5400" dirty="0">
                <a:solidFill>
                  <a:srgbClr val="0055A4"/>
                </a:solidFill>
              </a:rPr>
              <a:t>.</a:t>
            </a:r>
          </a:p>
        </p:txBody>
      </p:sp>
      <p:sp>
        <p:nvSpPr>
          <p:cNvPr id="41" name="TextBox 40">
            <a:extLst>
              <a:ext uri="{FF2B5EF4-FFF2-40B4-BE49-F238E27FC236}">
                <a16:creationId xmlns:a16="http://schemas.microsoft.com/office/drawing/2014/main" id="{377D92A1-B410-4487-97CA-80A7DA7897F5}"/>
              </a:ext>
            </a:extLst>
          </p:cNvPr>
          <p:cNvSpPr txBox="1"/>
          <p:nvPr/>
        </p:nvSpPr>
        <p:spPr>
          <a:xfrm>
            <a:off x="2114797" y="5221433"/>
            <a:ext cx="7675444" cy="923330"/>
          </a:xfrm>
          <a:prstGeom prst="rect">
            <a:avLst/>
          </a:prstGeom>
          <a:solidFill>
            <a:schemeClr val="bg1"/>
          </a:solidFill>
        </p:spPr>
        <p:txBody>
          <a:bodyPr wrap="square" rtlCol="0">
            <a:spAutoFit/>
          </a:bodyPr>
          <a:lstStyle/>
          <a:p>
            <a:pPr algn="ctr"/>
            <a:r>
              <a:rPr lang="en-GB" sz="5400" dirty="0">
                <a:solidFill>
                  <a:srgbClr val="0055A4"/>
                </a:solidFill>
              </a:rPr>
              <a:t>Tu es </a:t>
            </a:r>
            <a:r>
              <a:rPr lang="en-GB" sz="5400" dirty="0" err="1">
                <a:solidFill>
                  <a:srgbClr val="0055A4"/>
                </a:solidFill>
              </a:rPr>
              <a:t>anglais</a:t>
            </a:r>
            <a:r>
              <a:rPr lang="en-GB" sz="5400" dirty="0">
                <a:solidFill>
                  <a:srgbClr val="0055A4"/>
                </a:solidFill>
              </a:rPr>
              <a:t>.</a:t>
            </a:r>
          </a:p>
        </p:txBody>
      </p:sp>
      <p:sp>
        <p:nvSpPr>
          <p:cNvPr id="42" name="TextBox 41">
            <a:extLst>
              <a:ext uri="{FF2B5EF4-FFF2-40B4-BE49-F238E27FC236}">
                <a16:creationId xmlns:a16="http://schemas.microsoft.com/office/drawing/2014/main" id="{D1ADA9AC-BC98-4AB0-B1D7-A21B7AAEE9FB}"/>
              </a:ext>
            </a:extLst>
          </p:cNvPr>
          <p:cNvSpPr txBox="1"/>
          <p:nvPr/>
        </p:nvSpPr>
        <p:spPr>
          <a:xfrm>
            <a:off x="2105450" y="5316430"/>
            <a:ext cx="7675444" cy="923330"/>
          </a:xfrm>
          <a:prstGeom prst="rect">
            <a:avLst/>
          </a:prstGeom>
          <a:solidFill>
            <a:schemeClr val="bg1"/>
          </a:solidFill>
        </p:spPr>
        <p:txBody>
          <a:bodyPr wrap="square" rtlCol="0">
            <a:spAutoFit/>
          </a:bodyPr>
          <a:lstStyle/>
          <a:p>
            <a:pPr algn="ctr"/>
            <a:r>
              <a:rPr lang="en-GB" sz="5400" dirty="0">
                <a:solidFill>
                  <a:srgbClr val="0055A4"/>
                </a:solidFill>
              </a:rPr>
              <a:t>Tu es petit.</a:t>
            </a:r>
          </a:p>
        </p:txBody>
      </p:sp>
      <p:sp>
        <p:nvSpPr>
          <p:cNvPr id="43" name="TextBox 42">
            <a:extLst>
              <a:ext uri="{FF2B5EF4-FFF2-40B4-BE49-F238E27FC236}">
                <a16:creationId xmlns:a16="http://schemas.microsoft.com/office/drawing/2014/main" id="{9978092E-2D8D-458A-B1A7-9E3E49AA4569}"/>
              </a:ext>
            </a:extLst>
          </p:cNvPr>
          <p:cNvSpPr txBox="1"/>
          <p:nvPr/>
        </p:nvSpPr>
        <p:spPr>
          <a:xfrm>
            <a:off x="2213790" y="5359400"/>
            <a:ext cx="7675444" cy="923330"/>
          </a:xfrm>
          <a:prstGeom prst="rect">
            <a:avLst/>
          </a:prstGeom>
          <a:solidFill>
            <a:schemeClr val="bg1"/>
          </a:solidFill>
        </p:spPr>
        <p:txBody>
          <a:bodyPr wrap="square" rtlCol="0">
            <a:spAutoFit/>
          </a:bodyPr>
          <a:lstStyle/>
          <a:p>
            <a:pPr algn="ctr"/>
            <a:r>
              <a:rPr lang="en-GB" sz="5400" dirty="0">
                <a:solidFill>
                  <a:srgbClr val="0055A4"/>
                </a:solidFill>
              </a:rPr>
              <a:t>Je </a:t>
            </a:r>
            <a:r>
              <a:rPr lang="en-GB" sz="5400" dirty="0" err="1">
                <a:solidFill>
                  <a:srgbClr val="0055A4"/>
                </a:solidFill>
              </a:rPr>
              <a:t>suis</a:t>
            </a:r>
            <a:r>
              <a:rPr lang="en-GB" sz="5400" dirty="0">
                <a:solidFill>
                  <a:srgbClr val="0055A4"/>
                </a:solidFill>
              </a:rPr>
              <a:t> grand.</a:t>
            </a:r>
          </a:p>
        </p:txBody>
      </p:sp>
    </p:spTree>
    <p:extLst>
      <p:ext uri="{BB962C8B-B14F-4D97-AF65-F5344CB8AC3E}">
        <p14:creationId xmlns:p14="http://schemas.microsoft.com/office/powerpoint/2010/main" val="294458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42"/>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3"/>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32"/>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1" grpId="0" animBg="1"/>
      <p:bldP spid="41" grpId="1" animBg="1"/>
      <p:bldP spid="42" grpId="0" animBg="1"/>
      <p:bldP spid="42" grpId="1" animBg="1"/>
      <p:bldP spid="43" grpId="0" animBg="1"/>
      <p:bldP spid="4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13" name="TextBox 12"/>
          <p:cNvSpPr txBox="1"/>
          <p:nvPr/>
        </p:nvSpPr>
        <p:spPr>
          <a:xfrm>
            <a:off x="265658" y="2228972"/>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5441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1" name="Picture 10" descr="A blue cartoon face with orange headphones&#10;&#10;Description automatically generated">
            <a:extLst>
              <a:ext uri="{FF2B5EF4-FFF2-40B4-BE49-F238E27FC236}">
                <a16:creationId xmlns:a16="http://schemas.microsoft.com/office/drawing/2014/main" id="{D49EB544-6650-4DD7-8F48-9BAC35931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7" name="TextBox 6">
            <a:extLst>
              <a:ext uri="{FF2B5EF4-FFF2-40B4-BE49-F238E27FC236}">
                <a16:creationId xmlns:a16="http://schemas.microsoft.com/office/drawing/2014/main" id="{5B792AFF-A73E-4676-B67F-17026254F248}"/>
              </a:ext>
            </a:extLst>
          </p:cNvPr>
          <p:cNvSpPr txBox="1"/>
          <p:nvPr/>
        </p:nvSpPr>
        <p:spPr>
          <a:xfrm>
            <a:off x="175149" y="1065990"/>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Calibri" panose="020F0502020204030204" pitchFamily="34" charset="0"/>
              </a:rPr>
              <a:t>Term 1.1, Week 1)</a:t>
            </a:r>
            <a:endParaRPr kumimoji="0" lang="en-GB" sz="2800" b="0"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877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241C9-4258-41A9-B1D7-8155157B222B}"/>
              </a:ext>
            </a:extLst>
          </p:cNvPr>
          <p:cNvSpPr>
            <a:spLocks noGrp="1"/>
          </p:cNvSpPr>
          <p:nvPr>
            <p:ph type="body" sz="quarter" idx="12"/>
          </p:nvPr>
        </p:nvSpPr>
        <p:spPr>
          <a:xfrm>
            <a:off x="143406" y="5614349"/>
            <a:ext cx="4056061" cy="1528514"/>
          </a:xfrm>
        </p:spPr>
        <p:txBody>
          <a:bodyPr>
            <a:normAutofit fontScale="5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a:t>
            </a:r>
            <a:r>
              <a:rPr lang="en-GB" sz="4000" dirty="0">
                <a:solidFill>
                  <a:prstClr val="white"/>
                </a:solidFill>
                <a:latin typeface="Century Gothic" panose="020B0502020202020204" pitchFamily="34" charset="0"/>
              </a:rPr>
              <a:t>.1</a:t>
            </a:r>
            <a:r>
              <a:rPr kumimoji="0" lang="en-GB" sz="4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2</a:t>
            </a:r>
          </a:p>
          <a:p>
            <a:pPr marL="0" marR="0" lvl="0" indent="0" algn="l" defTabSz="914400" rtl="0" eaLnBrk="1" fontAlgn="auto" latinLnBrk="0" hangingPunct="1">
              <a:lnSpc>
                <a:spcPct val="90000"/>
              </a:lnSpc>
              <a:spcBef>
                <a:spcPct val="0"/>
              </a:spcBef>
              <a:spcAft>
                <a:spcPts val="0"/>
              </a:spcAft>
              <a:buClrTx/>
              <a:buSzTx/>
              <a:buFontTx/>
              <a:buNone/>
              <a:tabLst/>
              <a:defRPr/>
            </a:pPr>
            <a:r>
              <a:rPr lang="en-GB" sz="2400" dirty="0">
                <a:solidFill>
                  <a:prstClr val="white"/>
                </a:solidFill>
                <a:latin typeface="Century Gothic" panose="020B0502020202020204" pitchFamily="34" charset="0"/>
              </a:rPr>
              <a:t>Rachel Hawkes/Victoria Hobson/Jack Peacock</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2400" dirty="0">
                <a:solidFill>
                  <a:prstClr val="white"/>
                </a:solidFill>
                <a:latin typeface="Century Gothic" panose="020B0502020202020204" pitchFamily="34" charset="0"/>
              </a:rPr>
              <a:t>Artwork by: Chloé Motard</a:t>
            </a:r>
            <a:br>
              <a:rPr lang="en-GB" sz="2400" dirty="0">
                <a:solidFill>
                  <a:prstClr val="white"/>
                </a:solidFill>
                <a:latin typeface="Century Gothic" panose="020B0502020202020204" pitchFamily="34" charset="0"/>
              </a:rPr>
            </a:br>
            <a:r>
              <a:rPr lang="en-GB" sz="2400" dirty="0">
                <a:solidFill>
                  <a:prstClr val="white"/>
                </a:solidFill>
                <a:latin typeface="Century Gothic" panose="020B0502020202020204" pitchFamily="34" charset="0"/>
              </a:rPr>
              <a:t>Date updated: 20/05/23</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endParaRPr lang="en-GB" dirty="0"/>
          </a:p>
        </p:txBody>
      </p:sp>
      <p:sp>
        <p:nvSpPr>
          <p:cNvPr id="3" name="Text Placeholder 2">
            <a:extLst>
              <a:ext uri="{FF2B5EF4-FFF2-40B4-BE49-F238E27FC236}">
                <a16:creationId xmlns:a16="http://schemas.microsoft.com/office/drawing/2014/main" id="{2E0119D4-F7D4-43D6-AA61-A9EA8D5FDD42}"/>
              </a:ext>
            </a:extLst>
          </p:cNvPr>
          <p:cNvSpPr>
            <a:spLocks noGrp="1"/>
          </p:cNvSpPr>
          <p:nvPr>
            <p:ph type="body" sz="quarter" idx="13"/>
          </p:nvPr>
        </p:nvSpPr>
        <p:spPr>
          <a:xfrm>
            <a:off x="363537" y="2376657"/>
            <a:ext cx="4864546" cy="632534"/>
          </a:xfrm>
        </p:spPr>
        <p:txBody>
          <a:bodyPr>
            <a:noAutofit/>
          </a:bodyPr>
          <a:lstStyle/>
          <a:p>
            <a:pPr algn="l"/>
            <a:r>
              <a:rPr lang="en-GB" sz="2000" dirty="0">
                <a:solidFill>
                  <a:prstClr val="white"/>
                </a:solidFill>
              </a:rPr>
              <a:t>Regular adjective gender agreement </a:t>
            </a:r>
            <a:br>
              <a:rPr lang="en-GB" sz="2000" dirty="0">
                <a:solidFill>
                  <a:prstClr val="white"/>
                </a:solidFill>
              </a:rPr>
            </a:br>
            <a:r>
              <a:rPr lang="en-GB" sz="2000" dirty="0">
                <a:solidFill>
                  <a:prstClr val="white"/>
                </a:solidFill>
              </a:rPr>
              <a:t>(as complement to verb only)</a:t>
            </a:r>
          </a:p>
          <a:p>
            <a:pPr algn="l"/>
            <a:r>
              <a:rPr lang="en-GB" sz="2000" dirty="0">
                <a:solidFill>
                  <a:prstClr val="white"/>
                </a:solidFill>
              </a:rPr>
              <a:t>[a]</a:t>
            </a:r>
          </a:p>
          <a:p>
            <a:endParaRPr lang="en-GB" sz="2000" dirty="0"/>
          </a:p>
        </p:txBody>
      </p:sp>
      <p:sp>
        <p:nvSpPr>
          <p:cNvPr id="4" name="Text Placeholder 3">
            <a:extLst>
              <a:ext uri="{FF2B5EF4-FFF2-40B4-BE49-F238E27FC236}">
                <a16:creationId xmlns:a16="http://schemas.microsoft.com/office/drawing/2014/main" id="{8C540724-0095-443D-BF85-FAE6C9FEAFB9}"/>
              </a:ext>
            </a:extLst>
          </p:cNvPr>
          <p:cNvSpPr>
            <a:spLocks noGrp="1"/>
          </p:cNvSpPr>
          <p:nvPr>
            <p:ph type="body" sz="quarter" idx="14"/>
          </p:nvPr>
        </p:nvSpPr>
        <p:spPr>
          <a:xfrm>
            <a:off x="363537" y="1951916"/>
            <a:ext cx="8255529" cy="844550"/>
          </a:xfrm>
        </p:spPr>
        <p:txBody>
          <a:bodyPr>
            <a:normAutofit fontScale="62500" lnSpcReduction="20000"/>
          </a:bodyPr>
          <a:lstStyle/>
          <a:p>
            <a:r>
              <a:rPr lang="en-GB" sz="5400" b="1" dirty="0">
                <a:solidFill>
                  <a:prstClr val="white"/>
                </a:solidFill>
              </a:rPr>
              <a:t>Describing a person [2]</a:t>
            </a:r>
            <a:br>
              <a:rPr lang="en-GB" sz="5400" b="1" dirty="0">
                <a:solidFill>
                  <a:prstClr val="white"/>
                </a:solidFill>
              </a:rPr>
            </a:br>
            <a:endParaRPr lang="en-GB" dirty="0"/>
          </a:p>
        </p:txBody>
      </p:sp>
      <p:sp>
        <p:nvSpPr>
          <p:cNvPr id="5" name="Text Placeholder 3">
            <a:extLst>
              <a:ext uri="{FF2B5EF4-FFF2-40B4-BE49-F238E27FC236}">
                <a16:creationId xmlns:a16="http://schemas.microsoft.com/office/drawing/2014/main" id="{55E8923E-C6A3-47E4-908B-0B48ABC95F5E}"/>
              </a:ext>
            </a:extLst>
          </p:cNvPr>
          <p:cNvSpPr txBox="1">
            <a:spLocks/>
          </p:cNvSpPr>
          <p:nvPr/>
        </p:nvSpPr>
        <p:spPr>
          <a:xfrm>
            <a:off x="363537" y="1107366"/>
            <a:ext cx="9079402" cy="8445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prstClr val="white"/>
                </a:solidFill>
              </a:rPr>
              <a:t>Identity: greeting and meeting</a:t>
            </a:r>
            <a:endParaRPr lang="en-GB" sz="4000" dirty="0"/>
          </a:p>
        </p:txBody>
      </p:sp>
      <p:pic>
        <p:nvPicPr>
          <p:cNvPr id="6" name="Picture 5">
            <a:extLst>
              <a:ext uri="{FF2B5EF4-FFF2-40B4-BE49-F238E27FC236}">
                <a16:creationId xmlns:a16="http://schemas.microsoft.com/office/drawing/2014/main" id="{83F0C038-47CC-4896-AE45-1AF0060F39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5896" y="4609460"/>
            <a:ext cx="2246523" cy="1406913"/>
          </a:xfrm>
          <a:prstGeom prst="rect">
            <a:avLst/>
          </a:prstGeom>
        </p:spPr>
      </p:pic>
      <p:pic>
        <p:nvPicPr>
          <p:cNvPr id="7" name="Picture 6" descr="A red cross on a white background&#10;&#10;Description automatically generated with medium confidence">
            <a:extLst>
              <a:ext uri="{FF2B5EF4-FFF2-40B4-BE49-F238E27FC236}">
                <a16:creationId xmlns:a16="http://schemas.microsoft.com/office/drawing/2014/main" id="{D85F328C-C7B5-4E29-B344-606B8D81E0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2939" y="4656958"/>
            <a:ext cx="1934307" cy="1290545"/>
          </a:xfrm>
          <a:prstGeom prst="rect">
            <a:avLst/>
          </a:prstGeom>
          <a:ln w="76200">
            <a:solidFill>
              <a:schemeClr val="tx1"/>
            </a:solidFill>
          </a:ln>
        </p:spPr>
      </p:pic>
    </p:spTree>
    <p:extLst>
      <p:ext uri="{BB962C8B-B14F-4D97-AF65-F5344CB8AC3E}">
        <p14:creationId xmlns:p14="http://schemas.microsoft.com/office/powerpoint/2010/main" val="836465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normAutofit fontScale="90000"/>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5162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905C-308C-5549-81BD-C3623BE4AD40}"/>
              </a:ext>
            </a:extLst>
          </p:cNvPr>
          <p:cNvSpPr>
            <a:spLocks noGrp="1"/>
          </p:cNvSpPr>
          <p:nvPr>
            <p:ph type="title"/>
          </p:nvPr>
        </p:nvSpPr>
        <p:spPr>
          <a:xfrm>
            <a:off x="0" y="-612000"/>
            <a:ext cx="3394156" cy="3282938"/>
          </a:xfrm>
        </p:spPr>
        <p:txBody>
          <a:bodyPr>
            <a:normAutofit fontScale="90000"/>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sp>
        <p:nvSpPr>
          <p:cNvPr id="6" name="TextBox 5"/>
          <p:cNvSpPr txBox="1"/>
          <p:nvPr/>
        </p:nvSpPr>
        <p:spPr>
          <a:xfrm>
            <a:off x="1991616" y="2578043"/>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57003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0" y="10680"/>
            <a:ext cx="10515600" cy="1325563"/>
          </a:xfrm>
        </p:spPr>
        <p:txBody>
          <a:bodyPr>
            <a:normAutofit fontScale="90000"/>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dans</a:t>
            </a: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rgbClr val="FA6500"/>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82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da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dans.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1" y="-612000"/>
            <a:ext cx="2800350" cy="3071813"/>
          </a:xfrm>
        </p:spPr>
        <p:txBody>
          <a:bodyPr>
            <a:normAutofit fontScale="90000"/>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0386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ill child"/>
          <p:cNvPicPr>
            <a:picLocks noChangeAspect="1"/>
          </p:cNvPicPr>
          <p:nvPr/>
        </p:nvPicPr>
        <p:blipFill rotWithShape="1">
          <a:blip r:embed="rId13"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
        <p:nvSpPr>
          <p:cNvPr id="16" name="Rectangle 15">
            <a:extLst>
              <a:ext uri="{FF2B5EF4-FFF2-40B4-BE49-F238E27FC236}">
                <a16:creationId xmlns:a16="http://schemas.microsoft.com/office/drawing/2014/main" id="{156E54E8-3C42-42DB-A35D-FDC6C8F9EB35}"/>
              </a:ext>
            </a:extLst>
          </p:cNvPr>
          <p:cNvSpPr/>
          <p:nvPr/>
        </p:nvSpPr>
        <p:spPr>
          <a:xfrm>
            <a:off x="5109191" y="5035873"/>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[badly]</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74909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a anima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a 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 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a 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a 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a 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9" name="a 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9" name="a 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10" name="a 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576"/>
            <a:ext cx="10515600" cy="1325563"/>
          </a:xfrm>
        </p:spPr>
        <p:txBody>
          <a:bodyPr>
            <a:normAutofit fontScale="90000"/>
          </a:bodyPr>
          <a:lstStyle/>
          <a:p>
            <a:pPr algn="ctr"/>
            <a:r>
              <a:rPr lang="en-GB" sz="13300" b="1" dirty="0">
                <a:solidFill>
                  <a:srgbClr val="115076"/>
                </a:solidFill>
                <a:cs typeface="Calibri" panose="020F0502020204030204" pitchFamily="34" charset="0"/>
              </a:rPr>
              <a:t>a</a:t>
            </a:r>
            <a:endParaRPr lang="en-GB" dirty="0"/>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0" name="Picture 2" descr="frog">
            <a:extLst>
              <a:ext uri="{FF2B5EF4-FFF2-40B4-BE49-F238E27FC236}">
                <a16:creationId xmlns:a16="http://schemas.microsoft.com/office/drawing/2014/main" id="{E1B5BD66-A4A3-7549-93AC-A14479ACD76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63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animal.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a animal.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7" name="a tabl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8" name="a malad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9" name="a m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subTnLst>
                                    <p:audio>
                                      <p:cMediaNode>
                                        <p:cTn display="0" masterRel="sameClick">
                                          <p:stCondLst>
                                            <p:cond evt="begin" delay="0">
                                              <p:tn val="41"/>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3" grpId="0"/>
      <p:bldP spid="7" grpId="0"/>
      <p:bldP spid="6" grpId="0"/>
      <p:bldP spid="2" grpId="0"/>
      <p:bldP spid="5"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576"/>
            <a:ext cx="10515600" cy="1325563"/>
          </a:xfrm>
        </p:spPr>
        <p:txBody>
          <a:bodyPr>
            <a:normAutofit fontScale="90000"/>
          </a:bodyPr>
          <a:lstStyle/>
          <a:p>
            <a:pPr algn="ctr"/>
            <a:r>
              <a:rPr lang="en-GB" sz="13300" b="1" dirty="0">
                <a:solidFill>
                  <a:srgbClr val="115076"/>
                </a:solidFill>
                <a:cs typeface="Calibri" panose="020F0502020204030204" pitchFamily="34" charset="0"/>
              </a:rPr>
              <a:t>a</a:t>
            </a:r>
            <a:endParaRPr lang="en-GB" dirty="0"/>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0" name="Picture 2" descr="frog">
            <a:extLst>
              <a:ext uri="{FF2B5EF4-FFF2-40B4-BE49-F238E27FC236}">
                <a16:creationId xmlns:a16="http://schemas.microsoft.com/office/drawing/2014/main" id="{E1B5BD66-A4A3-7549-93AC-A14479ACD7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7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3" grpId="0"/>
      <p:bldP spid="7" grpId="0"/>
      <p:bldP spid="6" grpId="0"/>
      <p:bldP spid="2" grpId="0"/>
      <p:bldP spid="5"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hlinkClick r:id="" action="ppaction://noaction">
              <a:snd r:embed="rId3" name="table.wav"/>
            </a:hlinkClick>
            <a:extLst>
              <a:ext uri="{FF2B5EF4-FFF2-40B4-BE49-F238E27FC236}">
                <a16:creationId xmlns:a16="http://schemas.microsoft.com/office/drawing/2014/main" id="{C0C14516-2BA9-42C3-844B-E3F0DFA850E5}"/>
              </a:ext>
            </a:extLst>
          </p:cNvPr>
          <p:cNvSpPr txBox="1"/>
          <p:nvPr/>
        </p:nvSpPr>
        <p:spPr>
          <a:xfrm>
            <a:off x="778933" y="2065867"/>
            <a:ext cx="235373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t</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ble</a:t>
            </a:r>
          </a:p>
        </p:txBody>
      </p:sp>
      <p:sp>
        <p:nvSpPr>
          <p:cNvPr id="18" name="TextBox 17">
            <a:hlinkClick r:id="" action="ppaction://noaction">
              <a:snd r:embed="rId4" name="radio.wav"/>
            </a:hlinkClick>
            <a:extLst>
              <a:ext uri="{FF2B5EF4-FFF2-40B4-BE49-F238E27FC236}">
                <a16:creationId xmlns:a16="http://schemas.microsoft.com/office/drawing/2014/main" id="{C4FB32C4-9DA2-4FF8-B181-8AD99FF8F648}"/>
              </a:ext>
            </a:extLst>
          </p:cNvPr>
          <p:cNvSpPr txBox="1"/>
          <p:nvPr/>
        </p:nvSpPr>
        <p:spPr>
          <a:xfrm>
            <a:off x="647699" y="3575668"/>
            <a:ext cx="2616201"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r</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dio</a:t>
            </a:r>
          </a:p>
        </p:txBody>
      </p:sp>
      <p:sp>
        <p:nvSpPr>
          <p:cNvPr id="19" name="TextBox 18">
            <a:hlinkClick r:id="" action="ppaction://noaction">
              <a:snd r:embed="rId5" name="favorable.wav"/>
            </a:hlinkClick>
            <a:extLst>
              <a:ext uri="{FF2B5EF4-FFF2-40B4-BE49-F238E27FC236}">
                <a16:creationId xmlns:a16="http://schemas.microsoft.com/office/drawing/2014/main" id="{E295C55E-1489-4E62-BEE2-21C0A533A353}"/>
              </a:ext>
            </a:extLst>
          </p:cNvPr>
          <p:cNvSpPr txBox="1"/>
          <p:nvPr/>
        </p:nvSpPr>
        <p:spPr>
          <a:xfrm>
            <a:off x="7945395" y="4425704"/>
            <a:ext cx="3964525"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err="1">
                <a:ln>
                  <a:noFill/>
                </a:ln>
                <a:solidFill>
                  <a:srgbClr val="115076"/>
                </a:solidFill>
                <a:effectLst/>
                <a:uLnTx/>
                <a:uFillTx/>
              </a:rPr>
              <a:t>f</a:t>
            </a:r>
            <a:r>
              <a:rPr kumimoji="0" lang="en-GB" sz="6000" b="0" i="0" u="none" strike="noStrike" kern="0" cap="none" spc="0" normalizeH="0" baseline="0" noProof="0" dirty="0" err="1">
                <a:ln>
                  <a:noFill/>
                </a:ln>
                <a:solidFill>
                  <a:srgbClr val="E65D00"/>
                </a:solidFill>
                <a:effectLst/>
                <a:uLnTx/>
                <a:uFillTx/>
              </a:rPr>
              <a:t>a</a:t>
            </a:r>
            <a:r>
              <a:rPr kumimoji="0" lang="en-GB" sz="6000" b="0" i="0" u="none" strike="noStrike" kern="0" cap="none" spc="0" normalizeH="0" baseline="0" noProof="0" dirty="0" err="1">
                <a:ln>
                  <a:noFill/>
                </a:ln>
                <a:solidFill>
                  <a:srgbClr val="115076"/>
                </a:solidFill>
                <a:effectLst/>
                <a:uLnTx/>
                <a:uFillTx/>
              </a:rPr>
              <a:t>vor</a:t>
            </a:r>
            <a:r>
              <a:rPr kumimoji="0" lang="en-GB" sz="6000" b="0" i="0" u="none" strike="noStrike" kern="0" cap="none" spc="0" normalizeH="0" baseline="0" noProof="0" dirty="0" err="1">
                <a:ln>
                  <a:noFill/>
                </a:ln>
                <a:solidFill>
                  <a:srgbClr val="E65D00"/>
                </a:solidFill>
                <a:effectLst/>
                <a:uLnTx/>
                <a:uFillTx/>
              </a:rPr>
              <a:t>a</a:t>
            </a:r>
            <a:r>
              <a:rPr kumimoji="0" lang="en-GB" sz="6000" b="0" i="0" u="none" strike="noStrike" kern="0" cap="none" spc="0" normalizeH="0" baseline="0" noProof="0" dirty="0" err="1">
                <a:ln>
                  <a:noFill/>
                </a:ln>
                <a:solidFill>
                  <a:srgbClr val="115076"/>
                </a:solidFill>
                <a:effectLst/>
                <a:uLnTx/>
                <a:uFillTx/>
              </a:rPr>
              <a:t>ble</a:t>
            </a:r>
            <a:endParaRPr kumimoji="0" lang="en-GB" sz="6000" b="0" i="0" u="none" strike="noStrike" kern="0" cap="none" spc="0" normalizeH="0" baseline="0" noProof="0" dirty="0">
              <a:ln>
                <a:noFill/>
              </a:ln>
              <a:solidFill>
                <a:srgbClr val="115076"/>
              </a:solidFill>
              <a:effectLst/>
              <a:uLnTx/>
              <a:uFillTx/>
            </a:endParaRPr>
          </a:p>
        </p:txBody>
      </p:sp>
      <p:sp>
        <p:nvSpPr>
          <p:cNvPr id="20" name="TextBox 19">
            <a:hlinkClick r:id="" action="ppaction://noaction">
              <a:snd r:embed="rId6" name="grave.wav"/>
            </a:hlinkClick>
            <a:extLst>
              <a:ext uri="{FF2B5EF4-FFF2-40B4-BE49-F238E27FC236}">
                <a16:creationId xmlns:a16="http://schemas.microsoft.com/office/drawing/2014/main" id="{D649BA1C-1B16-4E6E-BB1C-36C65E5BA30F}"/>
              </a:ext>
            </a:extLst>
          </p:cNvPr>
          <p:cNvSpPr txBox="1"/>
          <p:nvPr/>
        </p:nvSpPr>
        <p:spPr>
          <a:xfrm>
            <a:off x="1824567" y="4961816"/>
            <a:ext cx="2616200"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gr</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ve</a:t>
            </a:r>
          </a:p>
        </p:txBody>
      </p:sp>
      <p:sp>
        <p:nvSpPr>
          <p:cNvPr id="21" name="TextBox 20">
            <a:hlinkClick r:id="" action="ppaction://noaction">
              <a:snd r:embed="rId7" name="dame.wav"/>
            </a:hlinkClick>
            <a:extLst>
              <a:ext uri="{FF2B5EF4-FFF2-40B4-BE49-F238E27FC236}">
                <a16:creationId xmlns:a16="http://schemas.microsoft.com/office/drawing/2014/main" id="{5B5D4985-1106-42FF-8F12-FDC025F0C225}"/>
              </a:ext>
            </a:extLst>
          </p:cNvPr>
          <p:cNvSpPr txBox="1"/>
          <p:nvPr/>
        </p:nvSpPr>
        <p:spPr>
          <a:xfrm>
            <a:off x="6961237" y="1086497"/>
            <a:ext cx="2466968"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d</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me</a:t>
            </a:r>
          </a:p>
        </p:txBody>
      </p:sp>
      <p:sp>
        <p:nvSpPr>
          <p:cNvPr id="22" name="TextBox 21">
            <a:hlinkClick r:id="" action="ppaction://noaction">
              <a:snd r:embed="rId8" name="rare.wav"/>
            </a:hlinkClick>
            <a:extLst>
              <a:ext uri="{FF2B5EF4-FFF2-40B4-BE49-F238E27FC236}">
                <a16:creationId xmlns:a16="http://schemas.microsoft.com/office/drawing/2014/main" id="{35DFEB4D-01E7-41E6-8AE0-5AE854905C3C}"/>
              </a:ext>
            </a:extLst>
          </p:cNvPr>
          <p:cNvSpPr txBox="1"/>
          <p:nvPr/>
        </p:nvSpPr>
        <p:spPr>
          <a:xfrm>
            <a:off x="3132667" y="1313373"/>
            <a:ext cx="2353734"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r</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re</a:t>
            </a:r>
          </a:p>
        </p:txBody>
      </p:sp>
      <p:sp>
        <p:nvSpPr>
          <p:cNvPr id="23" name="TextBox 22">
            <a:hlinkClick r:id="" action="ppaction://noaction">
              <a:snd r:embed="rId9" name="phase.wav"/>
            </a:hlinkClick>
            <a:extLst>
              <a:ext uri="{FF2B5EF4-FFF2-40B4-BE49-F238E27FC236}">
                <a16:creationId xmlns:a16="http://schemas.microsoft.com/office/drawing/2014/main" id="{7EED894A-562E-46BA-B2F3-2E7AE7D895BF}"/>
              </a:ext>
            </a:extLst>
          </p:cNvPr>
          <p:cNvSpPr txBox="1"/>
          <p:nvPr/>
        </p:nvSpPr>
        <p:spPr>
          <a:xfrm>
            <a:off x="4622201" y="2360537"/>
            <a:ext cx="321210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ph</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se</a:t>
            </a:r>
          </a:p>
        </p:txBody>
      </p:sp>
      <p:sp>
        <p:nvSpPr>
          <p:cNvPr id="24" name="TextBox 23">
            <a:hlinkClick r:id="" action="ppaction://noaction">
              <a:snd r:embed="rId10" name="date.wav"/>
            </a:hlinkClick>
            <a:extLst>
              <a:ext uri="{FF2B5EF4-FFF2-40B4-BE49-F238E27FC236}">
                <a16:creationId xmlns:a16="http://schemas.microsoft.com/office/drawing/2014/main" id="{D8EB9677-D807-4BE2-A1DE-5271FD9E1E4B}"/>
              </a:ext>
            </a:extLst>
          </p:cNvPr>
          <p:cNvSpPr txBox="1"/>
          <p:nvPr/>
        </p:nvSpPr>
        <p:spPr>
          <a:xfrm>
            <a:off x="5369504" y="5191913"/>
            <a:ext cx="2768600"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d</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te</a:t>
            </a:r>
          </a:p>
        </p:txBody>
      </p:sp>
      <p:sp>
        <p:nvSpPr>
          <p:cNvPr id="25" name="TextBox 24">
            <a:hlinkClick r:id="" action="ppaction://noaction">
              <a:snd r:embed="rId11" name="trace.wav"/>
            </a:hlinkClick>
            <a:extLst>
              <a:ext uri="{FF2B5EF4-FFF2-40B4-BE49-F238E27FC236}">
                <a16:creationId xmlns:a16="http://schemas.microsoft.com/office/drawing/2014/main" id="{351B4E50-4E74-4257-A6F8-3487781DC6FD}"/>
              </a:ext>
            </a:extLst>
          </p:cNvPr>
          <p:cNvSpPr txBox="1"/>
          <p:nvPr/>
        </p:nvSpPr>
        <p:spPr>
          <a:xfrm>
            <a:off x="8869176" y="2629490"/>
            <a:ext cx="235373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tr</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ce</a:t>
            </a:r>
          </a:p>
        </p:txBody>
      </p:sp>
      <p:sp>
        <p:nvSpPr>
          <p:cNvPr id="26" name="TextBox 25">
            <a:hlinkClick r:id="" action="ppaction://noaction">
              <a:snd r:embed="rId12" name="place.wav"/>
            </a:hlinkClick>
            <a:extLst>
              <a:ext uri="{FF2B5EF4-FFF2-40B4-BE49-F238E27FC236}">
                <a16:creationId xmlns:a16="http://schemas.microsoft.com/office/drawing/2014/main" id="{5BC7EF2D-B4E4-4932-85A8-A25FB6CC6F36}"/>
              </a:ext>
            </a:extLst>
          </p:cNvPr>
          <p:cNvSpPr txBox="1"/>
          <p:nvPr/>
        </p:nvSpPr>
        <p:spPr>
          <a:xfrm>
            <a:off x="4920155" y="3786954"/>
            <a:ext cx="2616200"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115076"/>
                </a:solidFill>
                <a:effectLst/>
                <a:uLnTx/>
                <a:uFillTx/>
              </a:rPr>
              <a:t>pl</a:t>
            </a:r>
            <a:r>
              <a:rPr kumimoji="0" lang="en-GB" sz="6000" b="0" i="0" u="none" strike="noStrike" kern="0" cap="none" spc="0" normalizeH="0" baseline="0" noProof="0" dirty="0">
                <a:ln>
                  <a:noFill/>
                </a:ln>
                <a:solidFill>
                  <a:srgbClr val="E65D00"/>
                </a:solidFill>
                <a:effectLst/>
                <a:uLnTx/>
                <a:uFillTx/>
              </a:rPr>
              <a:t>a</a:t>
            </a:r>
            <a:r>
              <a:rPr kumimoji="0" lang="en-GB" sz="6000" b="0" i="0" u="none" strike="noStrike" kern="0" cap="none" spc="0" normalizeH="0" baseline="0" noProof="0" dirty="0">
                <a:ln>
                  <a:noFill/>
                </a:ln>
                <a:solidFill>
                  <a:srgbClr val="115076"/>
                </a:solidFill>
                <a:effectLst/>
                <a:uLnTx/>
                <a:uFillTx/>
              </a:rPr>
              <a:t>ce</a:t>
            </a:r>
          </a:p>
        </p:txBody>
      </p:sp>
    </p:spTree>
    <p:extLst>
      <p:ext uri="{BB962C8B-B14F-4D97-AF65-F5344CB8AC3E}">
        <p14:creationId xmlns:p14="http://schemas.microsoft.com/office/powerpoint/2010/main" val="3793922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132036BA-867C-4E8A-A3B1-9776C918A67F}"/>
              </a:ext>
            </a:extLst>
          </p:cNvPr>
          <p:cNvSpPr txBox="1"/>
          <p:nvPr/>
        </p:nvSpPr>
        <p:spPr>
          <a:xfrm>
            <a:off x="339751" y="3708164"/>
            <a:ext cx="11570170" cy="1015663"/>
          </a:xfrm>
          <a:prstGeom prst="rect">
            <a:avLst/>
          </a:prstGeom>
          <a:noFill/>
        </p:spPr>
        <p:txBody>
          <a:bodyPr wrap="square" rtlCol="0">
            <a:spAutoFit/>
          </a:bodyPr>
          <a:lstStyle/>
          <a:p>
            <a:pPr lvl="0">
              <a:defRPr/>
            </a:pPr>
            <a:r>
              <a:rPr kumimoji="0" lang="en-GB" sz="2000" b="0" i="0" u="none" strike="noStrike" kern="0" cap="none" spc="0" normalizeH="0" baseline="0" noProof="0" dirty="0">
                <a:ln>
                  <a:noFill/>
                </a:ln>
                <a:solidFill>
                  <a:srgbClr val="0055A4"/>
                </a:solidFill>
                <a:effectLst/>
                <a:uLnTx/>
                <a:uFillTx/>
              </a:rPr>
              <a:t>When an </a:t>
            </a:r>
            <a:r>
              <a:rPr kumimoji="0" lang="en-GB" sz="2000" b="1" i="0" u="none" strike="noStrike" kern="0" cap="none" spc="0" normalizeH="0" baseline="0" noProof="0" dirty="0">
                <a:ln>
                  <a:noFill/>
                </a:ln>
                <a:solidFill>
                  <a:srgbClr val="0055A4"/>
                </a:solidFill>
                <a:effectLst/>
                <a:uLnTx/>
                <a:uFillTx/>
              </a:rPr>
              <a:t>adjective</a:t>
            </a:r>
            <a:r>
              <a:rPr kumimoji="0" lang="en-GB" sz="2000" b="0" i="0" u="none" strike="noStrike" kern="0" cap="none" spc="0" normalizeH="0" baseline="0" noProof="0" dirty="0">
                <a:ln>
                  <a:noFill/>
                </a:ln>
                <a:solidFill>
                  <a:srgbClr val="0055A4"/>
                </a:solidFill>
                <a:effectLst/>
                <a:uLnTx/>
                <a:uFillTx/>
              </a:rPr>
              <a:t> describes a </a:t>
            </a:r>
            <a:r>
              <a:rPr kumimoji="0" lang="en-GB" sz="2000" b="1" strike="noStrike" kern="0" cap="none" spc="0" normalizeH="0" baseline="0" noProof="0" dirty="0">
                <a:ln>
                  <a:noFill/>
                </a:ln>
                <a:solidFill>
                  <a:srgbClr val="0055A4"/>
                </a:solidFill>
                <a:effectLst/>
                <a:uLnTx/>
                <a:uFillTx/>
              </a:rPr>
              <a:t>female</a:t>
            </a:r>
            <a:r>
              <a:rPr kumimoji="0" lang="en-GB" sz="2000" b="0" i="0" u="none" strike="noStrike" kern="0" cap="none" spc="0" normalizeH="0" baseline="0" noProof="0" dirty="0">
                <a:ln>
                  <a:noFill/>
                </a:ln>
                <a:solidFill>
                  <a:srgbClr val="0055A4"/>
                </a:solidFill>
                <a:effectLst/>
                <a:uLnTx/>
                <a:uFillTx/>
              </a:rPr>
              <a:t> person, its </a:t>
            </a:r>
            <a:r>
              <a:rPr kumimoji="0" lang="en-GB" sz="2000" b="1" strike="noStrike" kern="0" cap="none" spc="0" normalizeH="0" baseline="0" noProof="0" dirty="0">
                <a:ln>
                  <a:noFill/>
                </a:ln>
                <a:solidFill>
                  <a:srgbClr val="0055A4"/>
                </a:solidFill>
                <a:effectLst/>
                <a:uLnTx/>
                <a:uFillTx/>
              </a:rPr>
              <a:t>spelling</a:t>
            </a:r>
            <a:r>
              <a:rPr kumimoji="0" lang="en-GB" sz="2000" b="0" i="0" u="none" strike="noStrike" kern="0" cap="none" spc="0" normalizeH="0" baseline="0" noProof="0" dirty="0">
                <a:ln>
                  <a:noFill/>
                </a:ln>
                <a:solidFill>
                  <a:srgbClr val="0055A4"/>
                </a:solidFill>
                <a:effectLst/>
                <a:uLnTx/>
                <a:uFillTx/>
              </a:rPr>
              <a:t> and </a:t>
            </a:r>
            <a:r>
              <a:rPr kumimoji="0" lang="en-GB" sz="2000" b="1" strike="noStrike" kern="0" cap="none" spc="0" normalizeH="0" baseline="0" noProof="0" dirty="0">
                <a:ln>
                  <a:noFill/>
                </a:ln>
                <a:solidFill>
                  <a:srgbClr val="0055A4"/>
                </a:solidFill>
                <a:effectLst/>
                <a:uLnTx/>
                <a:uFillTx/>
              </a:rPr>
              <a:t>sound </a:t>
            </a:r>
            <a:r>
              <a:rPr kumimoji="0" lang="en-GB" sz="2000" strike="noStrike" kern="0" cap="none" spc="0" normalizeH="0" baseline="0" noProof="0" dirty="0">
                <a:ln>
                  <a:noFill/>
                </a:ln>
                <a:solidFill>
                  <a:srgbClr val="0055A4"/>
                </a:solidFill>
                <a:effectLst/>
                <a:uLnTx/>
                <a:uFillTx/>
              </a:rPr>
              <a:t>sometimes</a:t>
            </a:r>
            <a:r>
              <a:rPr kumimoji="0" lang="en-GB" sz="2000" b="1" strike="noStrike" kern="0" cap="none" spc="0" normalizeH="0" baseline="0" noProof="0" dirty="0">
                <a:ln>
                  <a:noFill/>
                </a:ln>
                <a:solidFill>
                  <a:srgbClr val="0055A4"/>
                </a:solidFill>
                <a:effectLst/>
                <a:uLnTx/>
                <a:uFillTx/>
              </a:rPr>
              <a:t> </a:t>
            </a:r>
            <a:r>
              <a:rPr kumimoji="0" lang="en-GB" sz="2000" b="0" i="0" u="none" strike="noStrike" kern="0" cap="none" spc="0" normalizeH="0" baseline="0" noProof="0" dirty="0">
                <a:ln>
                  <a:noFill/>
                </a:ln>
                <a:solidFill>
                  <a:srgbClr val="0055A4"/>
                </a:solidFill>
                <a:effectLst/>
                <a:uLnTx/>
                <a:uFillTx/>
              </a:rPr>
              <a:t>change. This new form is known as the </a:t>
            </a:r>
            <a:r>
              <a:rPr kumimoji="0" lang="en-GB" sz="2000" b="1" i="0" u="none" strike="noStrike" kern="0" cap="none" spc="0" normalizeH="0" baseline="0" noProof="0" dirty="0">
                <a:ln>
                  <a:noFill/>
                </a:ln>
                <a:solidFill>
                  <a:srgbClr val="0055A4"/>
                </a:solidFill>
                <a:effectLst/>
                <a:uLnTx/>
                <a:uFillTx/>
              </a:rPr>
              <a:t>feminine </a:t>
            </a:r>
            <a:r>
              <a:rPr kumimoji="0" lang="en-GB" sz="2000" i="0" u="none" strike="noStrike" kern="0" cap="none" spc="0" normalizeH="0" baseline="0" noProof="0" dirty="0">
                <a:ln>
                  <a:noFill/>
                </a:ln>
                <a:solidFill>
                  <a:srgbClr val="0055A4"/>
                </a:solidFill>
                <a:effectLst/>
                <a:uLnTx/>
                <a:uFillTx/>
              </a:rPr>
              <a:t>form. </a:t>
            </a:r>
            <a:r>
              <a:rPr lang="en-GB" sz="2000" kern="0" dirty="0">
                <a:solidFill>
                  <a:srgbClr val="0055A4"/>
                </a:solidFill>
              </a:rPr>
              <a:t>We show that an adjective is feminine by putting an </a:t>
            </a:r>
            <a:r>
              <a:rPr lang="en-GB" sz="2000" b="1" kern="0" dirty="0">
                <a:solidFill>
                  <a:srgbClr val="0055A4"/>
                </a:solidFill>
              </a:rPr>
              <a:t>(f)</a:t>
            </a:r>
            <a:r>
              <a:rPr lang="en-GB" sz="2000" kern="0" dirty="0">
                <a:solidFill>
                  <a:srgbClr val="0055A4"/>
                </a:solidFill>
              </a:rPr>
              <a:t> after it.</a:t>
            </a:r>
            <a:endParaRPr kumimoji="0" lang="en-GB" sz="2000" b="0" i="0" u="none" strike="noStrike" kern="0" cap="none" spc="0" normalizeH="0" baseline="0" noProof="0" dirty="0">
              <a:ln>
                <a:noFill/>
              </a:ln>
              <a:solidFill>
                <a:srgbClr val="0055A4"/>
              </a:solidFill>
              <a:effectLst/>
              <a:uLnTx/>
              <a:uFillTx/>
            </a:endParaRPr>
          </a:p>
        </p:txBody>
      </p:sp>
      <p:sp>
        <p:nvSpPr>
          <p:cNvPr id="14" name="Rectangle 13">
            <a:extLst>
              <a:ext uri="{FF2B5EF4-FFF2-40B4-BE49-F238E27FC236}">
                <a16:creationId xmlns:a16="http://schemas.microsoft.com/office/drawing/2014/main" id="{9AA59BCE-9559-4E6F-B174-73FFFE893367}"/>
              </a:ext>
            </a:extLst>
          </p:cNvPr>
          <p:cNvSpPr/>
          <p:nvPr/>
        </p:nvSpPr>
        <p:spPr>
          <a:xfrm>
            <a:off x="339751" y="2875002"/>
            <a:ext cx="2095445"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rPr>
              <a:t>Masculine</a:t>
            </a:r>
          </a:p>
        </p:txBody>
      </p:sp>
      <p:sp>
        <p:nvSpPr>
          <p:cNvPr id="15" name="TextBox 14">
            <a:extLst>
              <a:ext uri="{FF2B5EF4-FFF2-40B4-BE49-F238E27FC236}">
                <a16:creationId xmlns:a16="http://schemas.microsoft.com/office/drawing/2014/main" id="{E08C92F1-FA4F-457A-A225-D5032F5E6E6A}"/>
              </a:ext>
            </a:extLst>
          </p:cNvPr>
          <p:cNvSpPr txBox="1"/>
          <p:nvPr/>
        </p:nvSpPr>
        <p:spPr>
          <a:xfrm>
            <a:off x="2660861" y="2873728"/>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0055A4"/>
                </a:solidFill>
                <a:effectLst/>
                <a:uLnTx/>
                <a:uFillTx/>
              </a:rPr>
              <a:t>Je </a:t>
            </a:r>
            <a:r>
              <a:rPr kumimoji="0" lang="en-GB" sz="3000" b="0" i="0" u="none" strike="noStrike" kern="0" cap="none" spc="0" normalizeH="0" baseline="0" noProof="0" dirty="0" err="1">
                <a:ln>
                  <a:noFill/>
                </a:ln>
                <a:solidFill>
                  <a:srgbClr val="0055A4"/>
                </a:solidFill>
                <a:effectLst/>
                <a:uLnTx/>
                <a:uFillTx/>
              </a:rPr>
              <a:t>suis</a:t>
            </a:r>
            <a:r>
              <a:rPr kumimoji="0" lang="en-GB" sz="3000" b="0" i="0" u="none" strike="noStrike" kern="0" cap="none" spc="0" normalizeH="0" baseline="0" noProof="0" dirty="0">
                <a:ln>
                  <a:noFill/>
                </a:ln>
                <a:solidFill>
                  <a:srgbClr val="0055A4"/>
                </a:solidFill>
                <a:effectLst/>
                <a:uLnTx/>
                <a:uFillTx/>
              </a:rPr>
              <a:t> </a:t>
            </a:r>
            <a:r>
              <a:rPr kumimoji="0" lang="en-GB" sz="3000" b="0" i="0" u="none" strike="noStrike" kern="0" cap="none" spc="0" normalizeH="0" baseline="0" noProof="0" dirty="0" err="1">
                <a:ln>
                  <a:noFill/>
                </a:ln>
                <a:solidFill>
                  <a:srgbClr val="0055A4"/>
                </a:solidFill>
                <a:effectLst/>
                <a:uLnTx/>
                <a:uFillTx/>
              </a:rPr>
              <a:t>anglais</a:t>
            </a:r>
            <a:r>
              <a:rPr kumimoji="0" lang="en-GB" sz="3000" b="0" i="0" u="none" strike="noStrike" kern="0" cap="none" spc="0" normalizeH="0" baseline="0" noProof="0" dirty="0">
                <a:ln>
                  <a:noFill/>
                </a:ln>
                <a:solidFill>
                  <a:srgbClr val="0055A4"/>
                </a:solidFill>
                <a:effectLst/>
                <a:uLnTx/>
                <a:uFillTx/>
              </a:rPr>
              <a:t>.</a:t>
            </a:r>
          </a:p>
        </p:txBody>
      </p:sp>
      <p:sp>
        <p:nvSpPr>
          <p:cNvPr id="16" name="TextBox 15">
            <a:extLst>
              <a:ext uri="{FF2B5EF4-FFF2-40B4-BE49-F238E27FC236}">
                <a16:creationId xmlns:a16="http://schemas.microsoft.com/office/drawing/2014/main" id="{55F16E57-7C11-4533-9E24-04CD8EDF019E}"/>
              </a:ext>
            </a:extLst>
          </p:cNvPr>
          <p:cNvSpPr txBox="1"/>
          <p:nvPr/>
        </p:nvSpPr>
        <p:spPr>
          <a:xfrm>
            <a:off x="6969738" y="5480431"/>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i="0" u="none" strike="noStrike" kern="0" cap="none" spc="0" normalizeH="0" baseline="0" noProof="0" dirty="0">
                <a:ln>
                  <a:noFill/>
                </a:ln>
                <a:solidFill>
                  <a:srgbClr val="0055A4"/>
                </a:solidFill>
                <a:effectLst/>
                <a:uLnTx/>
                <a:uFillTx/>
              </a:rPr>
              <a:t>I</a:t>
            </a:r>
            <a:r>
              <a:rPr kumimoji="0" lang="en-GB" sz="3000" b="0" i="0" u="none" strike="noStrike" kern="0" cap="none" spc="0" normalizeH="0" baseline="0" noProof="0" dirty="0">
                <a:ln>
                  <a:noFill/>
                </a:ln>
                <a:solidFill>
                  <a:srgbClr val="0055A4"/>
                </a:solidFill>
                <a:effectLst/>
                <a:uLnTx/>
                <a:uFillTx/>
              </a:rPr>
              <a:t> am English.</a:t>
            </a:r>
          </a:p>
        </p:txBody>
      </p:sp>
      <p:sp>
        <p:nvSpPr>
          <p:cNvPr id="17" name="Rectangle 16">
            <a:extLst>
              <a:ext uri="{FF2B5EF4-FFF2-40B4-BE49-F238E27FC236}">
                <a16:creationId xmlns:a16="http://schemas.microsoft.com/office/drawing/2014/main" id="{FBFEDFCE-5603-46DF-9339-3ABA112CD834}"/>
              </a:ext>
            </a:extLst>
          </p:cNvPr>
          <p:cNvSpPr/>
          <p:nvPr/>
        </p:nvSpPr>
        <p:spPr>
          <a:xfrm>
            <a:off x="310915" y="5480431"/>
            <a:ext cx="1872629"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rPr>
              <a:t>Feminine</a:t>
            </a:r>
          </a:p>
        </p:txBody>
      </p:sp>
      <p:sp>
        <p:nvSpPr>
          <p:cNvPr id="18" name="TextBox 17">
            <a:extLst>
              <a:ext uri="{FF2B5EF4-FFF2-40B4-BE49-F238E27FC236}">
                <a16:creationId xmlns:a16="http://schemas.microsoft.com/office/drawing/2014/main" id="{6127E658-45EE-4AA2-B8D1-D684FAE348D5}"/>
              </a:ext>
            </a:extLst>
          </p:cNvPr>
          <p:cNvSpPr txBox="1"/>
          <p:nvPr/>
        </p:nvSpPr>
        <p:spPr>
          <a:xfrm>
            <a:off x="2632692" y="5480431"/>
            <a:ext cx="3855084"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0055A4"/>
                </a:solidFill>
                <a:effectLst/>
                <a:uLnTx/>
                <a:uFillTx/>
              </a:rPr>
              <a:t>Je </a:t>
            </a:r>
            <a:r>
              <a:rPr kumimoji="0" lang="en-GB" sz="3000" b="0" i="0" u="none" strike="noStrike" kern="0" cap="none" spc="0" normalizeH="0" baseline="0" noProof="0" dirty="0" err="1">
                <a:ln>
                  <a:noFill/>
                </a:ln>
                <a:solidFill>
                  <a:srgbClr val="0055A4"/>
                </a:solidFill>
                <a:effectLst/>
                <a:uLnTx/>
                <a:uFillTx/>
              </a:rPr>
              <a:t>suis</a:t>
            </a:r>
            <a:r>
              <a:rPr kumimoji="0" lang="en-GB" sz="3000" b="0" i="0" u="none" strike="noStrike" kern="0" cap="none" spc="0" normalizeH="0" baseline="0" noProof="0" dirty="0">
                <a:ln>
                  <a:noFill/>
                </a:ln>
                <a:solidFill>
                  <a:srgbClr val="0055A4"/>
                </a:solidFill>
                <a:effectLst/>
                <a:uLnTx/>
                <a:uFillTx/>
              </a:rPr>
              <a:t> anglais</a:t>
            </a:r>
            <a:r>
              <a:rPr kumimoji="0" lang="en-GB" sz="3000" b="1" i="0" u="none" strike="noStrike" kern="0" cap="none" spc="0" normalizeH="0" baseline="0" noProof="0" dirty="0">
                <a:ln>
                  <a:noFill/>
                </a:ln>
                <a:solidFill>
                  <a:srgbClr val="EF4235"/>
                </a:solidFill>
                <a:effectLst/>
                <a:uLnTx/>
                <a:uFillTx/>
              </a:rPr>
              <a:t>e</a:t>
            </a:r>
            <a:r>
              <a:rPr kumimoji="0" lang="en-GB" sz="3000" b="0" i="0" u="none" strike="noStrike" kern="0" cap="none" spc="0" normalizeH="0" baseline="0" noProof="0" dirty="0">
                <a:ln>
                  <a:noFill/>
                </a:ln>
                <a:solidFill>
                  <a:srgbClr val="0055A4"/>
                </a:solidFill>
                <a:effectLst/>
                <a:uLnTx/>
                <a:uFillTx/>
              </a:rPr>
              <a:t>.</a:t>
            </a:r>
          </a:p>
        </p:txBody>
      </p:sp>
      <p:sp>
        <p:nvSpPr>
          <p:cNvPr id="19" name="TextBox 18">
            <a:extLst>
              <a:ext uri="{FF2B5EF4-FFF2-40B4-BE49-F238E27FC236}">
                <a16:creationId xmlns:a16="http://schemas.microsoft.com/office/drawing/2014/main" id="{95F9C2AB-4156-4163-BFD0-2DDB67EBCD57}"/>
              </a:ext>
            </a:extLst>
          </p:cNvPr>
          <p:cNvSpPr txBox="1"/>
          <p:nvPr/>
        </p:nvSpPr>
        <p:spPr>
          <a:xfrm>
            <a:off x="6969738" y="2873728"/>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i="0" u="none" strike="noStrike" kern="0" cap="none" spc="0" normalizeH="0" baseline="0" noProof="0" dirty="0">
                <a:ln>
                  <a:noFill/>
                </a:ln>
                <a:solidFill>
                  <a:srgbClr val="0055A4"/>
                </a:solidFill>
                <a:effectLst/>
                <a:uLnTx/>
                <a:uFillTx/>
              </a:rPr>
              <a:t>I</a:t>
            </a:r>
            <a:r>
              <a:rPr kumimoji="0" lang="en-GB" sz="3000" b="0" i="0" u="none" strike="noStrike" kern="0" cap="none" spc="0" normalizeH="0" baseline="0" noProof="0" dirty="0">
                <a:ln>
                  <a:noFill/>
                </a:ln>
                <a:solidFill>
                  <a:srgbClr val="0055A4"/>
                </a:solidFill>
                <a:effectLst/>
                <a:uLnTx/>
                <a:uFillTx/>
              </a:rPr>
              <a:t> am English.</a:t>
            </a:r>
          </a:p>
        </p:txBody>
      </p:sp>
      <p:pic>
        <p:nvPicPr>
          <p:cNvPr id="21" name="Picture 20">
            <a:extLst>
              <a:ext uri="{FF2B5EF4-FFF2-40B4-BE49-F238E27FC236}">
                <a16:creationId xmlns:a16="http://schemas.microsoft.com/office/drawing/2014/main" id="{4386B29A-78E5-4386-A387-05D0F62302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3234" y="5409624"/>
            <a:ext cx="342612" cy="682940"/>
          </a:xfrm>
          <a:prstGeom prst="rect">
            <a:avLst/>
          </a:prstGeom>
        </p:spPr>
      </p:pic>
      <p:pic>
        <p:nvPicPr>
          <p:cNvPr id="22" name="Picture 21">
            <a:extLst>
              <a:ext uri="{FF2B5EF4-FFF2-40B4-BE49-F238E27FC236}">
                <a16:creationId xmlns:a16="http://schemas.microsoft.com/office/drawing/2014/main" id="{680F739C-990A-4540-9984-B1A43CB132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2018" y="2779586"/>
            <a:ext cx="363828" cy="725232"/>
          </a:xfrm>
          <a:prstGeom prst="rect">
            <a:avLst/>
          </a:prstGeom>
        </p:spPr>
      </p:pic>
      <p:sp>
        <p:nvSpPr>
          <p:cNvPr id="24" name="TextBox 23">
            <a:extLst>
              <a:ext uri="{FF2B5EF4-FFF2-40B4-BE49-F238E27FC236}">
                <a16:creationId xmlns:a16="http://schemas.microsoft.com/office/drawing/2014/main" id="{28327B82-4EB8-461D-A203-81019F300910}"/>
              </a:ext>
            </a:extLst>
          </p:cNvPr>
          <p:cNvSpPr txBox="1"/>
          <p:nvPr/>
        </p:nvSpPr>
        <p:spPr>
          <a:xfrm>
            <a:off x="310915" y="1367398"/>
            <a:ext cx="1157017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55A4"/>
                </a:solidFill>
                <a:effectLst/>
                <a:uLnTx/>
                <a:uFillTx/>
              </a:rPr>
              <a:t>Adjectives </a:t>
            </a:r>
            <a:r>
              <a:rPr kumimoji="0" lang="en-GB" sz="2000" i="0" u="none" strike="noStrike" kern="0" cap="none" spc="0" normalizeH="0" baseline="0" noProof="0" dirty="0">
                <a:ln>
                  <a:noFill/>
                </a:ln>
                <a:solidFill>
                  <a:srgbClr val="0055A4"/>
                </a:solidFill>
                <a:effectLst/>
                <a:uLnTx/>
                <a:uFillTx/>
              </a:rPr>
              <a:t>are words which </a:t>
            </a:r>
            <a:r>
              <a:rPr kumimoji="0" lang="en-GB" sz="2000" b="1" i="0" u="none" strike="noStrike" kern="0" cap="none" spc="0" normalizeH="0" baseline="0" noProof="0" dirty="0">
                <a:ln>
                  <a:noFill/>
                </a:ln>
                <a:solidFill>
                  <a:srgbClr val="0055A4"/>
                </a:solidFill>
                <a:effectLst/>
                <a:uLnTx/>
                <a:uFillTx/>
              </a:rPr>
              <a:t>describe</a:t>
            </a:r>
            <a:r>
              <a:rPr lang="en-GB" sz="2000" kern="0" dirty="0">
                <a:solidFill>
                  <a:srgbClr val="0055A4"/>
                </a:solidFill>
              </a:rPr>
              <a:t> people or things.</a:t>
            </a:r>
            <a:endParaRPr kumimoji="0" lang="en-GB" sz="2000" b="1" i="0" u="none" strike="noStrike" kern="0" cap="none" spc="0" normalizeH="0" baseline="0" noProof="0" dirty="0">
              <a:ln>
                <a:noFill/>
              </a:ln>
              <a:solidFill>
                <a:srgbClr val="0055A4"/>
              </a:solidFill>
              <a:effectLst/>
              <a:uLnTx/>
              <a:uFillTx/>
            </a:endParaRPr>
          </a:p>
        </p:txBody>
      </p:sp>
      <p:sp>
        <p:nvSpPr>
          <p:cNvPr id="25" name="TextBox 24">
            <a:extLst>
              <a:ext uri="{FF2B5EF4-FFF2-40B4-BE49-F238E27FC236}">
                <a16:creationId xmlns:a16="http://schemas.microsoft.com/office/drawing/2014/main" id="{0F1AFB34-06AC-4C21-939C-C4A62E1A6097}"/>
              </a:ext>
            </a:extLst>
          </p:cNvPr>
          <p:cNvSpPr txBox="1"/>
          <p:nvPr/>
        </p:nvSpPr>
        <p:spPr>
          <a:xfrm>
            <a:off x="310915" y="1966675"/>
            <a:ext cx="1157017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0055A4"/>
                </a:solidFill>
              </a:rPr>
              <a:t>In the dictionary, adjectives are listed in the </a:t>
            </a:r>
            <a:r>
              <a:rPr lang="en-GB" sz="2000" b="1" kern="0" dirty="0">
                <a:solidFill>
                  <a:srgbClr val="0055A4"/>
                </a:solidFill>
              </a:rPr>
              <a:t>masculine </a:t>
            </a:r>
            <a:r>
              <a:rPr lang="en-GB" sz="2000" kern="0" dirty="0">
                <a:solidFill>
                  <a:srgbClr val="0055A4"/>
                </a:solidFill>
              </a:rPr>
              <a:t>form. This is the form we use to describe a </a:t>
            </a:r>
            <a:r>
              <a:rPr lang="en-GB" sz="2000" b="1" kern="0" dirty="0">
                <a:solidFill>
                  <a:srgbClr val="0055A4"/>
                </a:solidFill>
              </a:rPr>
              <a:t>male</a:t>
            </a:r>
            <a:r>
              <a:rPr lang="en-GB" sz="2000" kern="0" dirty="0">
                <a:solidFill>
                  <a:srgbClr val="0055A4"/>
                </a:solidFill>
              </a:rPr>
              <a:t> person. We show that an adjective is masculine by putting an </a:t>
            </a:r>
            <a:r>
              <a:rPr lang="en-GB" sz="2000" b="1" kern="0" dirty="0">
                <a:solidFill>
                  <a:srgbClr val="0055A4"/>
                </a:solidFill>
              </a:rPr>
              <a:t>(m</a:t>
            </a:r>
            <a:r>
              <a:rPr lang="en-GB" sz="2000" kern="0" dirty="0">
                <a:solidFill>
                  <a:srgbClr val="0055A4"/>
                </a:solidFill>
              </a:rPr>
              <a:t>) after it.</a:t>
            </a:r>
            <a:endParaRPr kumimoji="0" lang="en-GB" sz="2000" b="1" i="0" u="none" strike="noStrike" kern="0" cap="none" spc="0" normalizeH="0" baseline="0" noProof="0" dirty="0">
              <a:ln>
                <a:noFill/>
              </a:ln>
              <a:solidFill>
                <a:srgbClr val="0055A4"/>
              </a:solidFill>
              <a:effectLst/>
              <a:uLnTx/>
              <a:uFillTx/>
            </a:endParaRPr>
          </a:p>
        </p:txBody>
      </p:sp>
      <p:sp>
        <p:nvSpPr>
          <p:cNvPr id="26" name="TextBox 25">
            <a:extLst>
              <a:ext uri="{FF2B5EF4-FFF2-40B4-BE49-F238E27FC236}">
                <a16:creationId xmlns:a16="http://schemas.microsoft.com/office/drawing/2014/main" id="{AAA0F0BB-4DEE-4A3D-82EA-0FB440957BAB}"/>
              </a:ext>
            </a:extLst>
          </p:cNvPr>
          <p:cNvSpPr txBox="1"/>
          <p:nvPr/>
        </p:nvSpPr>
        <p:spPr>
          <a:xfrm>
            <a:off x="339751" y="4878406"/>
            <a:ext cx="11570170" cy="400110"/>
          </a:xfrm>
          <a:prstGeom prst="rect">
            <a:avLst/>
          </a:prstGeom>
          <a:noFill/>
        </p:spPr>
        <p:txBody>
          <a:bodyPr wrap="square" rtlCol="0">
            <a:spAutoFit/>
          </a:bodyPr>
          <a:lstStyle/>
          <a:p>
            <a:pPr lvl="0">
              <a:defRPr/>
            </a:pPr>
            <a:r>
              <a:rPr lang="en-GB" sz="2000" kern="0" dirty="0">
                <a:solidFill>
                  <a:srgbClr val="0055A4"/>
                </a:solidFill>
              </a:rPr>
              <a:t>The most common change is to add an ‘</a:t>
            </a:r>
            <a:r>
              <a:rPr lang="en-GB" sz="2000" b="1" kern="0" dirty="0">
                <a:solidFill>
                  <a:srgbClr val="EF4235"/>
                </a:solidFill>
              </a:rPr>
              <a:t>e</a:t>
            </a:r>
            <a:r>
              <a:rPr lang="en-GB" sz="2000" kern="0" dirty="0">
                <a:solidFill>
                  <a:srgbClr val="0055A4"/>
                </a:solidFill>
              </a:rPr>
              <a:t>’ to the end of the adjective.</a:t>
            </a:r>
            <a:endParaRPr kumimoji="0" lang="en-GB" sz="2000" b="0" i="0" u="none" strike="noStrike" kern="0" cap="none" spc="0" normalizeH="0" baseline="0" noProof="0" dirty="0">
              <a:ln>
                <a:noFill/>
              </a:ln>
              <a:solidFill>
                <a:srgbClr val="0055A4"/>
              </a:solidFill>
              <a:effectLst/>
              <a:uLnTx/>
              <a:uFillTx/>
            </a:endParaRP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0"/>
                                  </p:iterate>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type="lt">
                                    <p:tmAbs val="0"/>
                                  </p:iterate>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5" presetClass="emph" presetSubtype="0" fill="hold" grpId="1" nodeType="clickEffect">
                                  <p:stCondLst>
                                    <p:cond delay="0"/>
                                  </p:stCondLst>
                                  <p:iterate type="lt">
                                    <p:tmPct val="10000"/>
                                  </p:iterate>
                                  <p:childTnLst>
                                    <p:anim calcmode="discrete" valueType="str">
                                      <p:cBhvr>
                                        <p:cTn id="50"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grpId="1" nodeType="clickEffect">
                                  <p:stCondLst>
                                    <p:cond delay="0"/>
                                  </p:stCondLst>
                                  <p:iterate type="lt">
                                    <p:tmPct val="10000"/>
                                  </p:iterate>
                                  <p:childTnLst>
                                    <p:anim calcmode="discrete" valueType="str">
                                      <p:cBhvr>
                                        <p:cTn id="54"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5" grpId="1"/>
      <p:bldP spid="16" grpId="0"/>
      <p:bldP spid="17" grpId="0"/>
      <p:bldP spid="18" grpId="0"/>
      <p:bldP spid="18" grpId="1"/>
      <p:bldP spid="19" grpId="0"/>
      <p:bldP spid="24" grpId="0"/>
      <p:bldP spid="25"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BEACB583-A856-4EDA-BD58-9E0C1B5FE560}"/>
              </a:ext>
            </a:extLst>
          </p:cNvPr>
          <p:cNvSpPr txBox="1"/>
          <p:nvPr/>
        </p:nvSpPr>
        <p:spPr>
          <a:xfrm>
            <a:off x="349483" y="1491316"/>
            <a:ext cx="1174243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55A4"/>
                </a:solidFill>
                <a:effectLst/>
                <a:uLnTx/>
                <a:uFillTx/>
              </a:rPr>
              <a:t>Pronunciation can change when adding an ‘e’ to an adjective in feminine form. </a:t>
            </a:r>
          </a:p>
        </p:txBody>
      </p:sp>
      <p:sp>
        <p:nvSpPr>
          <p:cNvPr id="36" name="TextBox 35">
            <a:extLst>
              <a:ext uri="{FF2B5EF4-FFF2-40B4-BE49-F238E27FC236}">
                <a16:creationId xmlns:a16="http://schemas.microsoft.com/office/drawing/2014/main" id="{D04E24B6-698C-4E19-BB30-8CDC9A366CBB}"/>
              </a:ext>
            </a:extLst>
          </p:cNvPr>
          <p:cNvSpPr txBox="1"/>
          <p:nvPr/>
        </p:nvSpPr>
        <p:spPr>
          <a:xfrm>
            <a:off x="335393" y="2078202"/>
            <a:ext cx="1137881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55A4"/>
                </a:solidFill>
                <a:effectLst/>
                <a:uLnTx/>
                <a:uFillTx/>
              </a:rPr>
              <a:t>Remember the rule: Silent Final Consonant</a:t>
            </a:r>
          </a:p>
        </p:txBody>
      </p:sp>
      <p:sp>
        <p:nvSpPr>
          <p:cNvPr id="37" name="Rectangle 36">
            <a:extLst>
              <a:ext uri="{FF2B5EF4-FFF2-40B4-BE49-F238E27FC236}">
                <a16:creationId xmlns:a16="http://schemas.microsoft.com/office/drawing/2014/main" id="{6D8C7218-20E9-4FE5-86A4-BDD415718330}"/>
              </a:ext>
            </a:extLst>
          </p:cNvPr>
          <p:cNvSpPr/>
          <p:nvPr/>
        </p:nvSpPr>
        <p:spPr>
          <a:xfrm>
            <a:off x="674541" y="2675390"/>
            <a:ext cx="2095445"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rPr>
              <a:t>Masculine</a:t>
            </a:r>
          </a:p>
        </p:txBody>
      </p:sp>
      <p:sp>
        <p:nvSpPr>
          <p:cNvPr id="38" name="TextBox 37">
            <a:extLst>
              <a:ext uri="{FF2B5EF4-FFF2-40B4-BE49-F238E27FC236}">
                <a16:creationId xmlns:a16="http://schemas.microsoft.com/office/drawing/2014/main" id="{1D58BA28-7FC2-4DA9-9ACC-602EB03DCD9F}"/>
              </a:ext>
            </a:extLst>
          </p:cNvPr>
          <p:cNvSpPr txBox="1"/>
          <p:nvPr/>
        </p:nvSpPr>
        <p:spPr>
          <a:xfrm>
            <a:off x="3223778" y="2718167"/>
            <a:ext cx="408321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0055A4"/>
                </a:solidFill>
                <a:effectLst/>
                <a:uLnTx/>
                <a:uFillTx/>
              </a:rPr>
              <a:t>Je</a:t>
            </a:r>
            <a:r>
              <a:rPr kumimoji="0" lang="en-GB" sz="3000" b="0" i="0" u="none" strike="noStrike" kern="0" cap="none" spc="0" normalizeH="0" noProof="0" dirty="0">
                <a:ln>
                  <a:noFill/>
                </a:ln>
                <a:solidFill>
                  <a:srgbClr val="0055A4"/>
                </a:solidFill>
                <a:effectLst/>
                <a:uLnTx/>
                <a:uFillTx/>
              </a:rPr>
              <a:t> </a:t>
            </a:r>
            <a:r>
              <a:rPr kumimoji="0" lang="en-GB" sz="3000" b="0" i="0" u="none" strike="noStrike" kern="0" cap="none" spc="0" normalizeH="0" noProof="0" dirty="0" err="1">
                <a:ln>
                  <a:noFill/>
                </a:ln>
                <a:solidFill>
                  <a:srgbClr val="0055A4"/>
                </a:solidFill>
                <a:effectLst/>
                <a:uLnTx/>
                <a:uFillTx/>
              </a:rPr>
              <a:t>suis</a:t>
            </a:r>
            <a:r>
              <a:rPr kumimoji="0" lang="en-GB" sz="3000" b="0" i="0" u="none" strike="noStrike" kern="0" cap="none" spc="0" normalizeH="0" baseline="0" noProof="0" dirty="0">
                <a:ln>
                  <a:noFill/>
                </a:ln>
                <a:solidFill>
                  <a:srgbClr val="0055A4"/>
                </a:solidFill>
                <a:effectLst/>
                <a:uLnTx/>
                <a:uFillTx/>
              </a:rPr>
              <a:t> </a:t>
            </a:r>
            <a:r>
              <a:rPr kumimoji="0" lang="en-GB" sz="3000" b="0" i="0" u="none" strike="noStrike" kern="0" cap="none" spc="0" normalizeH="0" baseline="0" noProof="0" dirty="0" err="1">
                <a:ln>
                  <a:noFill/>
                </a:ln>
                <a:solidFill>
                  <a:srgbClr val="0055A4"/>
                </a:solidFill>
                <a:effectLst/>
                <a:uLnTx/>
                <a:uFillTx/>
              </a:rPr>
              <a:t>anglais</a:t>
            </a:r>
            <a:r>
              <a:rPr kumimoji="0" lang="en-GB" sz="3000" b="0" i="0" u="none" strike="noStrike" kern="0" cap="none" spc="0" normalizeH="0" baseline="0" noProof="0" dirty="0">
                <a:ln>
                  <a:noFill/>
                </a:ln>
                <a:solidFill>
                  <a:srgbClr val="0055A4"/>
                </a:solidFill>
                <a:effectLst/>
                <a:uLnTx/>
                <a:uFillTx/>
              </a:rPr>
              <a:t>.</a:t>
            </a:r>
          </a:p>
        </p:txBody>
      </p:sp>
      <p:sp>
        <p:nvSpPr>
          <p:cNvPr id="40" name="Rectangle 39">
            <a:extLst>
              <a:ext uri="{FF2B5EF4-FFF2-40B4-BE49-F238E27FC236}">
                <a16:creationId xmlns:a16="http://schemas.microsoft.com/office/drawing/2014/main" id="{FF1B90D6-E008-4447-8516-9B00ED1232B7}"/>
              </a:ext>
            </a:extLst>
          </p:cNvPr>
          <p:cNvSpPr/>
          <p:nvPr/>
        </p:nvSpPr>
        <p:spPr>
          <a:xfrm>
            <a:off x="674541" y="4722749"/>
            <a:ext cx="1872629" cy="55399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rPr>
              <a:t>Feminine</a:t>
            </a:r>
          </a:p>
        </p:txBody>
      </p:sp>
      <p:sp>
        <p:nvSpPr>
          <p:cNvPr id="41" name="TextBox 40">
            <a:extLst>
              <a:ext uri="{FF2B5EF4-FFF2-40B4-BE49-F238E27FC236}">
                <a16:creationId xmlns:a16="http://schemas.microsoft.com/office/drawing/2014/main" id="{7E284C0A-5F59-4B82-988F-77954B7672B1}"/>
              </a:ext>
            </a:extLst>
          </p:cNvPr>
          <p:cNvSpPr txBox="1"/>
          <p:nvPr/>
        </p:nvSpPr>
        <p:spPr>
          <a:xfrm>
            <a:off x="3223778" y="4709407"/>
            <a:ext cx="5161385"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0055A4"/>
                </a:solidFill>
                <a:effectLst/>
                <a:uLnTx/>
                <a:uFillTx/>
              </a:rPr>
              <a:t>Je </a:t>
            </a:r>
            <a:r>
              <a:rPr kumimoji="0" lang="en-GB" sz="3000" b="0" i="0" u="none" strike="noStrike" kern="0" cap="none" spc="0" normalizeH="0" baseline="0" noProof="0" dirty="0" err="1">
                <a:ln>
                  <a:noFill/>
                </a:ln>
                <a:solidFill>
                  <a:srgbClr val="0055A4"/>
                </a:solidFill>
                <a:effectLst/>
                <a:uLnTx/>
                <a:uFillTx/>
              </a:rPr>
              <a:t>suis</a:t>
            </a:r>
            <a:r>
              <a:rPr kumimoji="0" lang="en-GB" sz="3000" b="0" i="0" u="none" strike="noStrike" kern="0" cap="none" spc="0" normalizeH="0" baseline="0" noProof="0" dirty="0">
                <a:ln>
                  <a:noFill/>
                </a:ln>
                <a:solidFill>
                  <a:srgbClr val="0055A4"/>
                </a:solidFill>
                <a:effectLst/>
                <a:uLnTx/>
                <a:uFillTx/>
              </a:rPr>
              <a:t> anglais</a:t>
            </a:r>
            <a:r>
              <a:rPr kumimoji="0" lang="en-GB" sz="3000" b="1" i="0" u="none" strike="noStrike" kern="0" cap="none" spc="0" normalizeH="0" baseline="0" noProof="0" dirty="0">
                <a:ln>
                  <a:noFill/>
                </a:ln>
                <a:solidFill>
                  <a:srgbClr val="EF4235"/>
                </a:solidFill>
                <a:effectLst/>
                <a:uLnTx/>
                <a:uFillTx/>
              </a:rPr>
              <a:t>e</a:t>
            </a:r>
            <a:r>
              <a:rPr kumimoji="0" lang="en-GB" sz="3000" b="0" i="0" u="none" strike="noStrike" kern="0" cap="none" spc="0" normalizeH="0" baseline="0" noProof="0" dirty="0">
                <a:ln>
                  <a:noFill/>
                </a:ln>
                <a:solidFill>
                  <a:srgbClr val="0055A4"/>
                </a:solidFill>
                <a:effectLst/>
                <a:uLnTx/>
                <a:uFillTx/>
              </a:rPr>
              <a:t>.</a:t>
            </a:r>
          </a:p>
        </p:txBody>
      </p:sp>
      <p:sp>
        <p:nvSpPr>
          <p:cNvPr id="42" name="TextBox 41">
            <a:extLst>
              <a:ext uri="{FF2B5EF4-FFF2-40B4-BE49-F238E27FC236}">
                <a16:creationId xmlns:a16="http://schemas.microsoft.com/office/drawing/2014/main" id="{EA511B56-E9FB-413D-AAB4-3BBF076E8769}"/>
              </a:ext>
            </a:extLst>
          </p:cNvPr>
          <p:cNvSpPr txBox="1"/>
          <p:nvPr/>
        </p:nvSpPr>
        <p:spPr>
          <a:xfrm>
            <a:off x="7708158" y="2729473"/>
            <a:ext cx="4378913"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0055A4"/>
                </a:solidFill>
                <a:effectLst/>
                <a:uLnTx/>
                <a:uFillTx/>
              </a:rPr>
              <a:t>Silent final consonant.</a:t>
            </a:r>
          </a:p>
        </p:txBody>
      </p:sp>
      <p:sp>
        <p:nvSpPr>
          <p:cNvPr id="43" name="Up Arrow Callout 4">
            <a:extLst>
              <a:ext uri="{FF2B5EF4-FFF2-40B4-BE49-F238E27FC236}">
                <a16:creationId xmlns:a16="http://schemas.microsoft.com/office/drawing/2014/main" id="{59D5BA92-7365-452A-B308-F4BCECF2D3F5}"/>
              </a:ext>
            </a:extLst>
          </p:cNvPr>
          <p:cNvSpPr/>
          <p:nvPr/>
        </p:nvSpPr>
        <p:spPr>
          <a:xfrm>
            <a:off x="3245340" y="3207272"/>
            <a:ext cx="4462818" cy="1233975"/>
          </a:xfrm>
          <a:prstGeom prst="upArrowCallout">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The ‘s’ is </a:t>
            </a:r>
            <a:r>
              <a:rPr kumimoji="0" lang="en-GB" sz="3200" b="1" i="0" u="none" strike="noStrike" kern="0" cap="none" spc="0" normalizeH="0" baseline="0" noProof="0" dirty="0">
                <a:ln>
                  <a:noFill/>
                </a:ln>
                <a:solidFill>
                  <a:prstClr val="white"/>
                </a:solidFill>
                <a:effectLst/>
                <a:uLnTx/>
                <a:uFillTx/>
                <a:latin typeface="Calibri" panose="020F0502020204030204"/>
                <a:ea typeface="+mn-ea"/>
                <a:cs typeface="+mn-cs"/>
              </a:rPr>
              <a:t>not</a:t>
            </a:r>
            <a:r>
              <a:rPr kumimoji="0" lang="en-GB" sz="3200" b="0" i="0" u="none" strike="noStrike" kern="0" cap="none" spc="0" normalizeH="0" baseline="0" noProof="0" dirty="0">
                <a:ln>
                  <a:noFill/>
                </a:ln>
                <a:solidFill>
                  <a:prstClr val="white"/>
                </a:solidFill>
                <a:effectLst/>
                <a:uLnTx/>
                <a:uFillTx/>
                <a:latin typeface="Calibri" panose="020F0502020204030204"/>
                <a:ea typeface="+mn-ea"/>
                <a:cs typeface="+mn-cs"/>
              </a:rPr>
              <a:t> pronounced.</a:t>
            </a:r>
          </a:p>
        </p:txBody>
      </p:sp>
      <p:sp>
        <p:nvSpPr>
          <p:cNvPr id="44" name="TextBox 43">
            <a:extLst>
              <a:ext uri="{FF2B5EF4-FFF2-40B4-BE49-F238E27FC236}">
                <a16:creationId xmlns:a16="http://schemas.microsoft.com/office/drawing/2014/main" id="{63A6DA1B-00A5-486A-B020-E2BDCF3EC146}"/>
              </a:ext>
            </a:extLst>
          </p:cNvPr>
          <p:cNvSpPr txBox="1"/>
          <p:nvPr/>
        </p:nvSpPr>
        <p:spPr>
          <a:xfrm>
            <a:off x="6489778" y="5290312"/>
            <a:ext cx="4537004" cy="584775"/>
          </a:xfrm>
          <a:prstGeom prst="rect">
            <a:avLst/>
          </a:prstGeom>
          <a:solidFill>
            <a:srgbClr val="4472C4">
              <a:lumMod val="60000"/>
              <a:lumOff val="4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alibri" panose="020F0502020204030204"/>
              </a:rPr>
              <a:t>The ‘e’ is </a:t>
            </a:r>
            <a:r>
              <a:rPr kumimoji="0" lang="en-GB" sz="3200" b="1" i="0" u="none" strike="noStrike" kern="0" cap="none" spc="0" normalizeH="0" baseline="0" noProof="0" dirty="0">
                <a:ln>
                  <a:noFill/>
                </a:ln>
                <a:solidFill>
                  <a:prstClr val="white"/>
                </a:solidFill>
                <a:effectLst/>
                <a:uLnTx/>
                <a:uFillTx/>
                <a:latin typeface="Calibri" panose="020F0502020204030204"/>
              </a:rPr>
              <a:t>not</a:t>
            </a:r>
            <a:r>
              <a:rPr kumimoji="0" lang="en-GB" sz="3200" b="0" i="0" u="none" strike="noStrike" kern="0" cap="none" spc="0" normalizeH="0" baseline="0" noProof="0" dirty="0">
                <a:ln>
                  <a:noFill/>
                </a:ln>
                <a:solidFill>
                  <a:prstClr val="white"/>
                </a:solidFill>
                <a:effectLst/>
                <a:uLnTx/>
                <a:uFillTx/>
                <a:latin typeface="Calibri" panose="020F0502020204030204"/>
              </a:rPr>
              <a:t> pronounced.</a:t>
            </a:r>
          </a:p>
        </p:txBody>
      </p:sp>
      <p:sp>
        <p:nvSpPr>
          <p:cNvPr id="45" name="Bent-Up Arrow 15">
            <a:extLst>
              <a:ext uri="{FF2B5EF4-FFF2-40B4-BE49-F238E27FC236}">
                <a16:creationId xmlns:a16="http://schemas.microsoft.com/office/drawing/2014/main" id="{9D8B1362-D4A4-4D21-8B8E-5209A7B49CFD}"/>
              </a:ext>
            </a:extLst>
          </p:cNvPr>
          <p:cNvSpPr/>
          <p:nvPr/>
        </p:nvSpPr>
        <p:spPr>
          <a:xfrm>
            <a:off x="5633571" y="5271226"/>
            <a:ext cx="421529" cy="398615"/>
          </a:xfrm>
          <a:prstGeom prst="bentUpArrow">
            <a:avLst>
              <a:gd name="adj1" fmla="val 25000"/>
              <a:gd name="adj2" fmla="val 30136"/>
              <a:gd name="adj3" fmla="val 25000"/>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14375DB6-13F6-488C-96D7-B4602ADCD4CF}"/>
              </a:ext>
            </a:extLst>
          </p:cNvPr>
          <p:cNvSpPr txBox="1"/>
          <p:nvPr/>
        </p:nvSpPr>
        <p:spPr>
          <a:xfrm>
            <a:off x="1181876" y="5303356"/>
            <a:ext cx="4537004" cy="584775"/>
          </a:xfrm>
          <a:prstGeom prst="rect">
            <a:avLst/>
          </a:prstGeom>
          <a:solidFill>
            <a:srgbClr val="4472C4">
              <a:lumMod val="60000"/>
              <a:lumOff val="4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alibri" panose="020F0502020204030204"/>
              </a:rPr>
              <a:t>The ‘s’ </a:t>
            </a:r>
            <a:r>
              <a:rPr kumimoji="0" lang="en-GB" sz="3200" b="1" i="0" u="none" strike="noStrike" kern="0" cap="none" spc="0" normalizeH="0" baseline="0" noProof="0" dirty="0">
                <a:ln>
                  <a:noFill/>
                </a:ln>
                <a:solidFill>
                  <a:prstClr val="white"/>
                </a:solidFill>
                <a:effectLst/>
                <a:uLnTx/>
                <a:uFillTx/>
                <a:latin typeface="Calibri" panose="020F0502020204030204"/>
              </a:rPr>
              <a:t>is</a:t>
            </a:r>
            <a:r>
              <a:rPr kumimoji="0" lang="en-GB" sz="3200" b="0" i="0" u="none" strike="noStrike" kern="0" cap="none" spc="0" normalizeH="0" baseline="0" noProof="0" dirty="0">
                <a:ln>
                  <a:noFill/>
                </a:ln>
                <a:solidFill>
                  <a:prstClr val="white"/>
                </a:solidFill>
                <a:effectLst/>
                <a:uLnTx/>
                <a:uFillTx/>
                <a:latin typeface="Calibri" panose="020F0502020204030204"/>
              </a:rPr>
              <a:t> pronounced.</a:t>
            </a:r>
          </a:p>
        </p:txBody>
      </p:sp>
      <p:sp>
        <p:nvSpPr>
          <p:cNvPr id="47" name="Bent-Up Arrow 17">
            <a:extLst>
              <a:ext uri="{FF2B5EF4-FFF2-40B4-BE49-F238E27FC236}">
                <a16:creationId xmlns:a16="http://schemas.microsoft.com/office/drawing/2014/main" id="{4DFC4E84-9669-4CBC-8E14-AC7ABEF8EC16}"/>
              </a:ext>
            </a:extLst>
          </p:cNvPr>
          <p:cNvSpPr/>
          <p:nvPr/>
        </p:nvSpPr>
        <p:spPr>
          <a:xfrm flipH="1">
            <a:off x="6056155" y="5279047"/>
            <a:ext cx="433623" cy="398615"/>
          </a:xfrm>
          <a:prstGeom prst="bentUpArrow">
            <a:avLst>
              <a:gd name="adj1" fmla="val 25000"/>
              <a:gd name="adj2" fmla="val 30136"/>
              <a:gd name="adj3" fmla="val 25000"/>
            </a:avLst>
          </a:prstGeom>
          <a:solidFill>
            <a:srgbClr val="4472C4">
              <a:lumMod val="60000"/>
              <a:lumOff val="40000"/>
            </a:srgbClr>
          </a:solidFill>
          <a:ln w="12700" cap="flat" cmpd="sng" algn="ctr">
            <a:solidFill>
              <a:srgbClr val="4472C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Callout 13">
            <a:extLst>
              <a:ext uri="{FF2B5EF4-FFF2-40B4-BE49-F238E27FC236}">
                <a16:creationId xmlns:a16="http://schemas.microsoft.com/office/drawing/2014/main" id="{7190F637-C6DF-4F55-9F4F-56179A929316}"/>
              </a:ext>
            </a:extLst>
          </p:cNvPr>
          <p:cNvSpPr/>
          <p:nvPr/>
        </p:nvSpPr>
        <p:spPr>
          <a:xfrm>
            <a:off x="6101994" y="2820745"/>
            <a:ext cx="2959777" cy="1991240"/>
          </a:xfrm>
          <a:prstGeom prst="wedgeEllipseCallout">
            <a:avLst>
              <a:gd name="adj1" fmla="val -46643"/>
              <a:gd name="adj2" fmla="val 52037"/>
            </a:avLst>
          </a:prstGeom>
          <a:solidFill>
            <a:srgbClr val="0055A4"/>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prstClr val="white"/>
                </a:solidFill>
                <a:effectLst/>
                <a:uLnTx/>
                <a:uFillTx/>
                <a:latin typeface="+mj-lt"/>
                <a:ea typeface="+mn-ea"/>
                <a:cs typeface="+mn-cs"/>
              </a:rPr>
              <a:t>An ‘e’ at the end, means you </a:t>
            </a:r>
            <a:r>
              <a:rPr kumimoji="0" lang="en-GB" sz="2000" b="1" i="0" u="none" strike="noStrike" kern="0" cap="none" spc="0" normalizeH="0" baseline="0" noProof="0" dirty="0">
                <a:ln>
                  <a:noFill/>
                </a:ln>
                <a:solidFill>
                  <a:prstClr val="white"/>
                </a:solidFill>
                <a:effectLst/>
                <a:uLnTx/>
                <a:uFillTx/>
                <a:latin typeface="+mj-lt"/>
                <a:ea typeface="+mn-ea"/>
                <a:cs typeface="+mn-cs"/>
              </a:rPr>
              <a:t>do</a:t>
            </a:r>
            <a:r>
              <a:rPr kumimoji="0" lang="en-GB" sz="2000" i="0" u="none" strike="noStrike" kern="0" cap="none" spc="0" normalizeH="0" baseline="0" noProof="0" dirty="0">
                <a:ln>
                  <a:noFill/>
                </a:ln>
                <a:solidFill>
                  <a:prstClr val="white"/>
                </a:solidFill>
                <a:effectLst/>
                <a:uLnTx/>
                <a:uFillTx/>
                <a:latin typeface="+mj-lt"/>
                <a:ea typeface="+mn-ea"/>
                <a:cs typeface="+mn-cs"/>
              </a:rPr>
              <a:t> pronounce the consonant.</a:t>
            </a:r>
            <a:endParaRPr kumimoji="0" lang="en-US" sz="2000" i="0" u="none" strike="noStrike" kern="0" cap="none" spc="0" normalizeH="0" baseline="0" noProof="0" dirty="0">
              <a:ln>
                <a:noFill/>
              </a:ln>
              <a:solidFill>
                <a:prstClr val="white"/>
              </a:solidFill>
              <a:effectLst/>
              <a:uLnTx/>
              <a:uFillTx/>
              <a:latin typeface="+mj-lt"/>
              <a:ea typeface="+mn-ea"/>
              <a:cs typeface="+mn-cs"/>
            </a:endParaRPr>
          </a:p>
        </p:txBody>
      </p:sp>
      <p:sp>
        <p:nvSpPr>
          <p:cNvPr id="21" name="Title 3">
            <a:extLst>
              <a:ext uri="{FF2B5EF4-FFF2-40B4-BE49-F238E27FC236}">
                <a16:creationId xmlns:a16="http://schemas.microsoft.com/office/drawing/2014/main" id="{FC5E78FF-E0E5-456B-9102-D7419FC19173}"/>
              </a:ext>
            </a:extLst>
          </p:cNvPr>
          <p:cNvSpPr>
            <a:spLocks noGrp="1"/>
          </p:cNvSpPr>
          <p:nvPr>
            <p:ph type="title"/>
          </p:nvPr>
        </p:nvSpPr>
        <p:spPr/>
        <p:txBody>
          <a:bodyPr>
            <a:normAutofit/>
          </a:bodyPr>
          <a:lstStyle/>
          <a:p>
            <a:r>
              <a:rPr lang="en-GB" sz="3600" b="1" dirty="0">
                <a:solidFill>
                  <a:schemeClr val="bg1"/>
                </a:solidFill>
              </a:rPr>
              <a:t>Using adjectives</a:t>
            </a:r>
          </a:p>
        </p:txBody>
      </p:sp>
    </p:spTree>
    <p:extLst>
      <p:ext uri="{BB962C8B-B14F-4D97-AF65-F5344CB8AC3E}">
        <p14:creationId xmlns:p14="http://schemas.microsoft.com/office/powerpoint/2010/main" val="201253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40" grpId="0"/>
      <p:bldP spid="41" grpId="0"/>
      <p:bldP spid="42" grpId="0"/>
      <p:bldP spid="43" grpId="0" animBg="1"/>
      <p:bldP spid="44" grpId="0" animBg="1"/>
      <p:bldP spid="45" grpId="0" animBg="1"/>
      <p:bldP spid="46" grpId="0" animBg="1"/>
      <p:bldP spid="47" grpId="0" animBg="1"/>
      <p:bldP spid="4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3931C8E-04A2-4F00-862B-3B8BD6138BF9}"/>
              </a:ext>
            </a:extLst>
          </p:cNvPr>
          <p:cNvSpPr/>
          <p:nvPr/>
        </p:nvSpPr>
        <p:spPr>
          <a:xfrm>
            <a:off x="43011" y="1077686"/>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BF1260B-CB31-44E6-A006-C255E3B30763}"/>
              </a:ext>
            </a:extLst>
          </p:cNvPr>
          <p:cNvSpPr>
            <a:spLocks noGrp="1"/>
          </p:cNvSpPr>
          <p:nvPr>
            <p:ph type="title"/>
          </p:nvPr>
        </p:nvSpPr>
        <p:spPr/>
        <p:txBody>
          <a:bodyPr/>
          <a:lstStyle/>
          <a:p>
            <a:r>
              <a:rPr lang="en-GB" dirty="0" err="1"/>
              <a:t>Vocabulaire</a:t>
            </a:r>
            <a:r>
              <a:rPr lang="en-GB" dirty="0"/>
              <a:t> (1/2)</a:t>
            </a:r>
          </a:p>
        </p:txBody>
      </p:sp>
      <p:sp>
        <p:nvSpPr>
          <p:cNvPr id="4" name="TextBox 3">
            <a:extLst>
              <a:ext uri="{FF2B5EF4-FFF2-40B4-BE49-F238E27FC236}">
                <a16:creationId xmlns:a16="http://schemas.microsoft.com/office/drawing/2014/main" id="{6086DDDC-022D-4636-A4C5-2DF0E122CBC3}"/>
              </a:ext>
            </a:extLst>
          </p:cNvPr>
          <p:cNvSpPr txBox="1"/>
          <p:nvPr/>
        </p:nvSpPr>
        <p:spPr>
          <a:xfrm flipH="1">
            <a:off x="876609" y="1013552"/>
            <a:ext cx="3566489" cy="707886"/>
          </a:xfrm>
          <a:prstGeom prst="rect">
            <a:avLst/>
          </a:prstGeom>
          <a:noFill/>
        </p:spPr>
        <p:txBody>
          <a:bodyPr wrap="square" rtlCol="0">
            <a:spAutoFit/>
          </a:bodyPr>
          <a:lstStyle/>
          <a:p>
            <a:r>
              <a:rPr lang="en-GB" sz="4000" b="1" dirty="0" err="1">
                <a:solidFill>
                  <a:srgbClr val="0055A4"/>
                </a:solidFill>
              </a:rPr>
              <a:t>anglais</a:t>
            </a:r>
            <a:endParaRPr lang="en-GB" sz="4000" dirty="0">
              <a:solidFill>
                <a:srgbClr val="0055A4"/>
              </a:solidFill>
            </a:endParaRPr>
          </a:p>
        </p:txBody>
      </p:sp>
      <p:sp>
        <p:nvSpPr>
          <p:cNvPr id="5" name="TextBox 4">
            <a:extLst>
              <a:ext uri="{FF2B5EF4-FFF2-40B4-BE49-F238E27FC236}">
                <a16:creationId xmlns:a16="http://schemas.microsoft.com/office/drawing/2014/main" id="{8AA15A01-5B30-43CA-80F8-D845958466A7}"/>
              </a:ext>
            </a:extLst>
          </p:cNvPr>
          <p:cNvSpPr txBox="1"/>
          <p:nvPr/>
        </p:nvSpPr>
        <p:spPr>
          <a:xfrm>
            <a:off x="150061" y="1071721"/>
            <a:ext cx="450403" cy="646331"/>
          </a:xfrm>
          <a:prstGeom prst="rect">
            <a:avLst/>
          </a:prstGeom>
          <a:noFill/>
        </p:spPr>
        <p:txBody>
          <a:bodyPr wrap="square" rtlCol="0">
            <a:spAutoFit/>
          </a:bodyPr>
          <a:lstStyle/>
          <a:p>
            <a:r>
              <a:rPr lang="en-GB" sz="3600" b="1" dirty="0">
                <a:solidFill>
                  <a:schemeClr val="bg1"/>
                </a:solidFill>
              </a:rPr>
              <a:t>1</a:t>
            </a:r>
          </a:p>
        </p:txBody>
      </p:sp>
      <p:sp>
        <p:nvSpPr>
          <p:cNvPr id="6" name="TextBox 5">
            <a:extLst>
              <a:ext uri="{FF2B5EF4-FFF2-40B4-BE49-F238E27FC236}">
                <a16:creationId xmlns:a16="http://schemas.microsoft.com/office/drawing/2014/main" id="{D18300C3-3CB0-46EF-BF0E-555E47805532}"/>
              </a:ext>
            </a:extLst>
          </p:cNvPr>
          <p:cNvSpPr txBox="1"/>
          <p:nvPr/>
        </p:nvSpPr>
        <p:spPr>
          <a:xfrm>
            <a:off x="762549" y="1096015"/>
            <a:ext cx="2892635" cy="707886"/>
          </a:xfrm>
          <a:prstGeom prst="rect">
            <a:avLst/>
          </a:prstGeom>
          <a:noFill/>
        </p:spPr>
        <p:txBody>
          <a:bodyPr wrap="square" rtlCol="0">
            <a:spAutoFit/>
          </a:bodyPr>
          <a:lstStyle/>
          <a:p>
            <a:pPr algn="l"/>
            <a:r>
              <a:rPr lang="fr-FR" sz="4000" b="1" dirty="0">
                <a:solidFill>
                  <a:srgbClr val="EF4235"/>
                </a:solidFill>
              </a:rPr>
              <a:t>English (m)</a:t>
            </a:r>
          </a:p>
        </p:txBody>
      </p:sp>
      <p:sp>
        <p:nvSpPr>
          <p:cNvPr id="9" name="Oval 8">
            <a:extLst>
              <a:ext uri="{FF2B5EF4-FFF2-40B4-BE49-F238E27FC236}">
                <a16:creationId xmlns:a16="http://schemas.microsoft.com/office/drawing/2014/main" id="{ED6E4AEC-CDA7-4C15-ACD9-8D5B6C07B019}"/>
              </a:ext>
            </a:extLst>
          </p:cNvPr>
          <p:cNvSpPr/>
          <p:nvPr/>
        </p:nvSpPr>
        <p:spPr>
          <a:xfrm>
            <a:off x="3931329" y="1094800"/>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861C0D0-36C2-4026-80A4-DAE4320EB4F2}"/>
              </a:ext>
            </a:extLst>
          </p:cNvPr>
          <p:cNvSpPr txBox="1"/>
          <p:nvPr/>
        </p:nvSpPr>
        <p:spPr>
          <a:xfrm>
            <a:off x="4038379" y="1088835"/>
            <a:ext cx="450403" cy="646331"/>
          </a:xfrm>
          <a:prstGeom prst="rect">
            <a:avLst/>
          </a:prstGeom>
          <a:noFill/>
        </p:spPr>
        <p:txBody>
          <a:bodyPr wrap="square" rtlCol="0">
            <a:spAutoFit/>
          </a:bodyPr>
          <a:lstStyle/>
          <a:p>
            <a:r>
              <a:rPr lang="en-GB" sz="3600" b="1" dirty="0">
                <a:solidFill>
                  <a:schemeClr val="bg1"/>
                </a:solidFill>
              </a:rPr>
              <a:t>2</a:t>
            </a:r>
          </a:p>
        </p:txBody>
      </p:sp>
      <p:sp>
        <p:nvSpPr>
          <p:cNvPr id="13" name="Oval 12">
            <a:extLst>
              <a:ext uri="{FF2B5EF4-FFF2-40B4-BE49-F238E27FC236}">
                <a16:creationId xmlns:a16="http://schemas.microsoft.com/office/drawing/2014/main" id="{C9BE164F-D8C0-4DBA-B2EA-E40EC1DE66AD}"/>
              </a:ext>
            </a:extLst>
          </p:cNvPr>
          <p:cNvSpPr/>
          <p:nvPr/>
        </p:nvSpPr>
        <p:spPr>
          <a:xfrm>
            <a:off x="8123749" y="1189333"/>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C694D69-7B54-4E1F-A4A1-C8E7D80CE9A1}"/>
              </a:ext>
            </a:extLst>
          </p:cNvPr>
          <p:cNvSpPr txBox="1"/>
          <p:nvPr/>
        </p:nvSpPr>
        <p:spPr>
          <a:xfrm>
            <a:off x="8230799" y="1183368"/>
            <a:ext cx="450403" cy="646331"/>
          </a:xfrm>
          <a:prstGeom prst="rect">
            <a:avLst/>
          </a:prstGeom>
          <a:noFill/>
        </p:spPr>
        <p:txBody>
          <a:bodyPr wrap="square" rtlCol="0">
            <a:spAutoFit/>
          </a:bodyPr>
          <a:lstStyle/>
          <a:p>
            <a:r>
              <a:rPr lang="en-GB" sz="3600" b="1" dirty="0">
                <a:solidFill>
                  <a:schemeClr val="bg1"/>
                </a:solidFill>
              </a:rPr>
              <a:t>3</a:t>
            </a:r>
          </a:p>
        </p:txBody>
      </p:sp>
      <p:sp>
        <p:nvSpPr>
          <p:cNvPr id="15" name="Oval 14">
            <a:extLst>
              <a:ext uri="{FF2B5EF4-FFF2-40B4-BE49-F238E27FC236}">
                <a16:creationId xmlns:a16="http://schemas.microsoft.com/office/drawing/2014/main" id="{51661C19-04F7-4FE2-A6E3-E8B28943488F}"/>
              </a:ext>
            </a:extLst>
          </p:cNvPr>
          <p:cNvSpPr/>
          <p:nvPr/>
        </p:nvSpPr>
        <p:spPr>
          <a:xfrm>
            <a:off x="9052933" y="4887180"/>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4F99D73-B3B6-4951-8A68-1E5FDF1DCB94}"/>
              </a:ext>
            </a:extLst>
          </p:cNvPr>
          <p:cNvSpPr txBox="1"/>
          <p:nvPr/>
        </p:nvSpPr>
        <p:spPr>
          <a:xfrm>
            <a:off x="9011509" y="4877083"/>
            <a:ext cx="777771" cy="646331"/>
          </a:xfrm>
          <a:prstGeom prst="rect">
            <a:avLst/>
          </a:prstGeom>
          <a:noFill/>
        </p:spPr>
        <p:txBody>
          <a:bodyPr wrap="square" rtlCol="0">
            <a:spAutoFit/>
          </a:bodyPr>
          <a:lstStyle/>
          <a:p>
            <a:r>
              <a:rPr lang="en-GB" sz="3600" b="1" dirty="0">
                <a:solidFill>
                  <a:schemeClr val="bg1"/>
                </a:solidFill>
              </a:rPr>
              <a:t>10</a:t>
            </a:r>
          </a:p>
        </p:txBody>
      </p:sp>
      <p:sp>
        <p:nvSpPr>
          <p:cNvPr id="17" name="Oval 16">
            <a:extLst>
              <a:ext uri="{FF2B5EF4-FFF2-40B4-BE49-F238E27FC236}">
                <a16:creationId xmlns:a16="http://schemas.microsoft.com/office/drawing/2014/main" id="{8543E9B7-D986-4E32-8685-8D8909764D73}"/>
              </a:ext>
            </a:extLst>
          </p:cNvPr>
          <p:cNvSpPr/>
          <p:nvPr/>
        </p:nvSpPr>
        <p:spPr>
          <a:xfrm>
            <a:off x="57134" y="2993268"/>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CF93C1B-FB4D-49D5-8862-8D02F0D33F15}"/>
              </a:ext>
            </a:extLst>
          </p:cNvPr>
          <p:cNvSpPr txBox="1"/>
          <p:nvPr/>
        </p:nvSpPr>
        <p:spPr>
          <a:xfrm>
            <a:off x="164184" y="2987303"/>
            <a:ext cx="450403" cy="646331"/>
          </a:xfrm>
          <a:prstGeom prst="rect">
            <a:avLst/>
          </a:prstGeom>
          <a:noFill/>
        </p:spPr>
        <p:txBody>
          <a:bodyPr wrap="square" rtlCol="0">
            <a:spAutoFit/>
          </a:bodyPr>
          <a:lstStyle/>
          <a:p>
            <a:r>
              <a:rPr lang="en-GB" sz="3600" b="1" dirty="0">
                <a:solidFill>
                  <a:schemeClr val="bg1"/>
                </a:solidFill>
              </a:rPr>
              <a:t>4</a:t>
            </a:r>
          </a:p>
        </p:txBody>
      </p:sp>
      <p:sp>
        <p:nvSpPr>
          <p:cNvPr id="19" name="Oval 18">
            <a:extLst>
              <a:ext uri="{FF2B5EF4-FFF2-40B4-BE49-F238E27FC236}">
                <a16:creationId xmlns:a16="http://schemas.microsoft.com/office/drawing/2014/main" id="{4E5D409E-0417-4AEE-8136-5CEE51E89D58}"/>
              </a:ext>
            </a:extLst>
          </p:cNvPr>
          <p:cNvSpPr/>
          <p:nvPr/>
        </p:nvSpPr>
        <p:spPr>
          <a:xfrm>
            <a:off x="3931329" y="3025246"/>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92CAA9B-ADEA-4871-9B2B-C90F822082AB}"/>
              </a:ext>
            </a:extLst>
          </p:cNvPr>
          <p:cNvSpPr txBox="1"/>
          <p:nvPr/>
        </p:nvSpPr>
        <p:spPr>
          <a:xfrm>
            <a:off x="4038379" y="3019281"/>
            <a:ext cx="450403" cy="646331"/>
          </a:xfrm>
          <a:prstGeom prst="rect">
            <a:avLst/>
          </a:prstGeom>
          <a:noFill/>
        </p:spPr>
        <p:txBody>
          <a:bodyPr wrap="square" rtlCol="0">
            <a:spAutoFit/>
          </a:bodyPr>
          <a:lstStyle/>
          <a:p>
            <a:r>
              <a:rPr lang="en-GB" sz="3600" b="1" dirty="0">
                <a:solidFill>
                  <a:schemeClr val="bg1"/>
                </a:solidFill>
              </a:rPr>
              <a:t>5</a:t>
            </a:r>
          </a:p>
        </p:txBody>
      </p:sp>
      <p:sp>
        <p:nvSpPr>
          <p:cNvPr id="21" name="Oval 20">
            <a:extLst>
              <a:ext uri="{FF2B5EF4-FFF2-40B4-BE49-F238E27FC236}">
                <a16:creationId xmlns:a16="http://schemas.microsoft.com/office/drawing/2014/main" id="{21EB2F4A-FA94-4257-AB40-91798636A72F}"/>
              </a:ext>
            </a:extLst>
          </p:cNvPr>
          <p:cNvSpPr/>
          <p:nvPr/>
        </p:nvSpPr>
        <p:spPr>
          <a:xfrm>
            <a:off x="8239995" y="2983366"/>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FBD8B13-5DD6-4CF4-9F8A-8A8F9EF6815E}"/>
              </a:ext>
            </a:extLst>
          </p:cNvPr>
          <p:cNvSpPr txBox="1"/>
          <p:nvPr/>
        </p:nvSpPr>
        <p:spPr>
          <a:xfrm>
            <a:off x="8347045" y="2977401"/>
            <a:ext cx="450403" cy="646331"/>
          </a:xfrm>
          <a:prstGeom prst="rect">
            <a:avLst/>
          </a:prstGeom>
          <a:noFill/>
        </p:spPr>
        <p:txBody>
          <a:bodyPr wrap="square" rtlCol="0">
            <a:spAutoFit/>
          </a:bodyPr>
          <a:lstStyle/>
          <a:p>
            <a:r>
              <a:rPr lang="en-GB" sz="3600" b="1" dirty="0">
                <a:solidFill>
                  <a:schemeClr val="bg1"/>
                </a:solidFill>
              </a:rPr>
              <a:t>6</a:t>
            </a:r>
          </a:p>
        </p:txBody>
      </p:sp>
      <p:sp>
        <p:nvSpPr>
          <p:cNvPr id="23" name="Oval 22">
            <a:extLst>
              <a:ext uri="{FF2B5EF4-FFF2-40B4-BE49-F238E27FC236}">
                <a16:creationId xmlns:a16="http://schemas.microsoft.com/office/drawing/2014/main" id="{D1E1C8E4-E61D-4F82-8D39-050221689000}"/>
              </a:ext>
            </a:extLst>
          </p:cNvPr>
          <p:cNvSpPr/>
          <p:nvPr/>
        </p:nvSpPr>
        <p:spPr>
          <a:xfrm>
            <a:off x="6221057" y="4894391"/>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C08F6553-D524-497E-A7BA-FFB788D2E45F}"/>
              </a:ext>
            </a:extLst>
          </p:cNvPr>
          <p:cNvSpPr txBox="1"/>
          <p:nvPr/>
        </p:nvSpPr>
        <p:spPr>
          <a:xfrm>
            <a:off x="6328107" y="4888426"/>
            <a:ext cx="450403" cy="646331"/>
          </a:xfrm>
          <a:prstGeom prst="rect">
            <a:avLst/>
          </a:prstGeom>
          <a:noFill/>
        </p:spPr>
        <p:txBody>
          <a:bodyPr wrap="square" rtlCol="0">
            <a:spAutoFit/>
          </a:bodyPr>
          <a:lstStyle/>
          <a:p>
            <a:r>
              <a:rPr lang="en-GB" sz="3600" b="1" dirty="0">
                <a:solidFill>
                  <a:schemeClr val="bg1"/>
                </a:solidFill>
              </a:rPr>
              <a:t>9</a:t>
            </a:r>
          </a:p>
        </p:txBody>
      </p:sp>
      <p:sp>
        <p:nvSpPr>
          <p:cNvPr id="25" name="Oval 24">
            <a:extLst>
              <a:ext uri="{FF2B5EF4-FFF2-40B4-BE49-F238E27FC236}">
                <a16:creationId xmlns:a16="http://schemas.microsoft.com/office/drawing/2014/main" id="{7ACA4E11-4DE0-4897-8189-FED03C5BE28F}"/>
              </a:ext>
            </a:extLst>
          </p:cNvPr>
          <p:cNvSpPr/>
          <p:nvPr/>
        </p:nvSpPr>
        <p:spPr>
          <a:xfrm>
            <a:off x="51564" y="4901602"/>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AAF5BEE2-8299-41C6-8C0D-F9AC08264289}"/>
              </a:ext>
            </a:extLst>
          </p:cNvPr>
          <p:cNvSpPr txBox="1"/>
          <p:nvPr/>
        </p:nvSpPr>
        <p:spPr>
          <a:xfrm>
            <a:off x="150061" y="4895637"/>
            <a:ext cx="450403" cy="646331"/>
          </a:xfrm>
          <a:prstGeom prst="rect">
            <a:avLst/>
          </a:prstGeom>
          <a:noFill/>
        </p:spPr>
        <p:txBody>
          <a:bodyPr wrap="square" rtlCol="0">
            <a:spAutoFit/>
          </a:bodyPr>
          <a:lstStyle/>
          <a:p>
            <a:r>
              <a:rPr lang="en-GB" sz="3600" b="1" dirty="0">
                <a:solidFill>
                  <a:schemeClr val="bg1"/>
                </a:solidFill>
              </a:rPr>
              <a:t>7</a:t>
            </a:r>
          </a:p>
        </p:txBody>
      </p:sp>
      <p:sp>
        <p:nvSpPr>
          <p:cNvPr id="27" name="Oval 26">
            <a:extLst>
              <a:ext uri="{FF2B5EF4-FFF2-40B4-BE49-F238E27FC236}">
                <a16:creationId xmlns:a16="http://schemas.microsoft.com/office/drawing/2014/main" id="{0D5D1ED5-BA6B-4F8F-8635-C2CDEFE5C8CC}"/>
              </a:ext>
            </a:extLst>
          </p:cNvPr>
          <p:cNvSpPr/>
          <p:nvPr/>
        </p:nvSpPr>
        <p:spPr>
          <a:xfrm>
            <a:off x="2993039" y="4908813"/>
            <a:ext cx="664502" cy="647577"/>
          </a:xfrm>
          <a:prstGeom prst="ellipse">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94783C3F-B543-4743-B637-A4BE0E6FCC16}"/>
              </a:ext>
            </a:extLst>
          </p:cNvPr>
          <p:cNvSpPr txBox="1"/>
          <p:nvPr/>
        </p:nvSpPr>
        <p:spPr>
          <a:xfrm>
            <a:off x="3100089" y="4902848"/>
            <a:ext cx="450403" cy="646331"/>
          </a:xfrm>
          <a:prstGeom prst="rect">
            <a:avLst/>
          </a:prstGeom>
          <a:noFill/>
        </p:spPr>
        <p:txBody>
          <a:bodyPr wrap="square" rtlCol="0">
            <a:spAutoFit/>
          </a:bodyPr>
          <a:lstStyle/>
          <a:p>
            <a:r>
              <a:rPr lang="en-GB" sz="3600" b="1" dirty="0">
                <a:solidFill>
                  <a:schemeClr val="bg1"/>
                </a:solidFill>
              </a:rPr>
              <a:t>8</a:t>
            </a:r>
          </a:p>
        </p:txBody>
      </p:sp>
      <p:sp>
        <p:nvSpPr>
          <p:cNvPr id="29" name="TextBox 28">
            <a:extLst>
              <a:ext uri="{FF2B5EF4-FFF2-40B4-BE49-F238E27FC236}">
                <a16:creationId xmlns:a16="http://schemas.microsoft.com/office/drawing/2014/main" id="{7BFF42EA-E02F-46D6-A25D-29DAF7963DBC}"/>
              </a:ext>
            </a:extLst>
          </p:cNvPr>
          <p:cNvSpPr txBox="1"/>
          <p:nvPr/>
        </p:nvSpPr>
        <p:spPr>
          <a:xfrm flipH="1">
            <a:off x="4719243" y="1002823"/>
            <a:ext cx="3640513" cy="707886"/>
          </a:xfrm>
          <a:prstGeom prst="rect">
            <a:avLst/>
          </a:prstGeom>
          <a:noFill/>
        </p:spPr>
        <p:txBody>
          <a:bodyPr wrap="square" rtlCol="0">
            <a:spAutoFit/>
          </a:bodyPr>
          <a:lstStyle/>
          <a:p>
            <a:r>
              <a:rPr lang="en-GB" sz="4000" b="1" dirty="0">
                <a:solidFill>
                  <a:srgbClr val="0055A4"/>
                </a:solidFill>
              </a:rPr>
              <a:t>anglaise</a:t>
            </a:r>
            <a:r>
              <a:rPr lang="en-GB" sz="4000" dirty="0">
                <a:solidFill>
                  <a:srgbClr val="0055A4"/>
                </a:solidFill>
              </a:rPr>
              <a:t> </a:t>
            </a:r>
          </a:p>
        </p:txBody>
      </p:sp>
      <p:sp>
        <p:nvSpPr>
          <p:cNvPr id="30" name="TextBox 29">
            <a:extLst>
              <a:ext uri="{FF2B5EF4-FFF2-40B4-BE49-F238E27FC236}">
                <a16:creationId xmlns:a16="http://schemas.microsoft.com/office/drawing/2014/main" id="{FA78275E-712D-4093-BFC7-9FAD249E0D7E}"/>
              </a:ext>
            </a:extLst>
          </p:cNvPr>
          <p:cNvSpPr txBox="1"/>
          <p:nvPr/>
        </p:nvSpPr>
        <p:spPr>
          <a:xfrm>
            <a:off x="4699244" y="1054739"/>
            <a:ext cx="2793511" cy="707886"/>
          </a:xfrm>
          <a:prstGeom prst="rect">
            <a:avLst/>
          </a:prstGeom>
          <a:noFill/>
        </p:spPr>
        <p:txBody>
          <a:bodyPr wrap="square" rtlCol="0">
            <a:spAutoFit/>
          </a:bodyPr>
          <a:lstStyle/>
          <a:p>
            <a:pPr algn="l"/>
            <a:r>
              <a:rPr lang="fr-FR" sz="4000" b="1" dirty="0">
                <a:solidFill>
                  <a:srgbClr val="EF4235"/>
                </a:solidFill>
              </a:rPr>
              <a:t>English (f)</a:t>
            </a:r>
          </a:p>
        </p:txBody>
      </p:sp>
      <p:sp>
        <p:nvSpPr>
          <p:cNvPr id="44" name="TextBox 43">
            <a:extLst>
              <a:ext uri="{FF2B5EF4-FFF2-40B4-BE49-F238E27FC236}">
                <a16:creationId xmlns:a16="http://schemas.microsoft.com/office/drawing/2014/main" id="{FB4C2FDA-365D-44C0-8173-974B60D9ACBC}"/>
              </a:ext>
            </a:extLst>
          </p:cNvPr>
          <p:cNvSpPr txBox="1"/>
          <p:nvPr/>
        </p:nvSpPr>
        <p:spPr>
          <a:xfrm flipH="1">
            <a:off x="8895301" y="1111017"/>
            <a:ext cx="2592493" cy="707886"/>
          </a:xfrm>
          <a:prstGeom prst="rect">
            <a:avLst/>
          </a:prstGeom>
          <a:noFill/>
        </p:spPr>
        <p:txBody>
          <a:bodyPr wrap="square" rtlCol="0">
            <a:spAutoFit/>
          </a:bodyPr>
          <a:lstStyle/>
          <a:p>
            <a:r>
              <a:rPr lang="en-GB" sz="4000" b="1" dirty="0" err="1">
                <a:solidFill>
                  <a:srgbClr val="0055A4"/>
                </a:solidFill>
              </a:rPr>
              <a:t>français</a:t>
            </a:r>
            <a:endParaRPr lang="en-GB" sz="4000" dirty="0">
              <a:solidFill>
                <a:srgbClr val="0055A4"/>
              </a:solidFill>
            </a:endParaRPr>
          </a:p>
        </p:txBody>
      </p:sp>
      <p:sp>
        <p:nvSpPr>
          <p:cNvPr id="45" name="TextBox 44">
            <a:extLst>
              <a:ext uri="{FF2B5EF4-FFF2-40B4-BE49-F238E27FC236}">
                <a16:creationId xmlns:a16="http://schemas.microsoft.com/office/drawing/2014/main" id="{6D5F6A93-C0A8-4E80-BC59-BF22BAB7DFB5}"/>
              </a:ext>
            </a:extLst>
          </p:cNvPr>
          <p:cNvSpPr txBox="1"/>
          <p:nvPr/>
        </p:nvSpPr>
        <p:spPr>
          <a:xfrm>
            <a:off x="8797448" y="1143985"/>
            <a:ext cx="3134796" cy="707886"/>
          </a:xfrm>
          <a:prstGeom prst="rect">
            <a:avLst/>
          </a:prstGeom>
          <a:noFill/>
        </p:spPr>
        <p:txBody>
          <a:bodyPr wrap="square" rtlCol="0">
            <a:spAutoFit/>
          </a:bodyPr>
          <a:lstStyle/>
          <a:p>
            <a:pPr algn="l"/>
            <a:r>
              <a:rPr lang="fr-FR" sz="4000" b="1" dirty="0">
                <a:solidFill>
                  <a:srgbClr val="EF4235"/>
                </a:solidFill>
              </a:rPr>
              <a:t>French (m)</a:t>
            </a:r>
          </a:p>
        </p:txBody>
      </p:sp>
      <p:sp>
        <p:nvSpPr>
          <p:cNvPr id="46" name="TextBox 45">
            <a:extLst>
              <a:ext uri="{FF2B5EF4-FFF2-40B4-BE49-F238E27FC236}">
                <a16:creationId xmlns:a16="http://schemas.microsoft.com/office/drawing/2014/main" id="{FDBE1684-59C4-40B4-B8FA-9FFB9344716B}"/>
              </a:ext>
            </a:extLst>
          </p:cNvPr>
          <p:cNvSpPr txBox="1"/>
          <p:nvPr/>
        </p:nvSpPr>
        <p:spPr>
          <a:xfrm flipH="1">
            <a:off x="827593" y="2939875"/>
            <a:ext cx="2512159" cy="707886"/>
          </a:xfrm>
          <a:prstGeom prst="rect">
            <a:avLst/>
          </a:prstGeom>
          <a:noFill/>
        </p:spPr>
        <p:txBody>
          <a:bodyPr wrap="square" rtlCol="0">
            <a:spAutoFit/>
          </a:bodyPr>
          <a:lstStyle/>
          <a:p>
            <a:r>
              <a:rPr lang="en-GB" sz="4000" b="1" dirty="0" err="1">
                <a:solidFill>
                  <a:srgbClr val="0055A4"/>
                </a:solidFill>
              </a:rPr>
              <a:t>française</a:t>
            </a:r>
            <a:endParaRPr lang="en-GB" sz="4000" dirty="0">
              <a:solidFill>
                <a:srgbClr val="0055A4"/>
              </a:solidFill>
            </a:endParaRPr>
          </a:p>
        </p:txBody>
      </p:sp>
      <p:sp>
        <p:nvSpPr>
          <p:cNvPr id="47" name="TextBox 46">
            <a:extLst>
              <a:ext uri="{FF2B5EF4-FFF2-40B4-BE49-F238E27FC236}">
                <a16:creationId xmlns:a16="http://schemas.microsoft.com/office/drawing/2014/main" id="{402B70A8-BA24-4C5F-8B0C-A477DC541D66}"/>
              </a:ext>
            </a:extLst>
          </p:cNvPr>
          <p:cNvSpPr txBox="1"/>
          <p:nvPr/>
        </p:nvSpPr>
        <p:spPr>
          <a:xfrm>
            <a:off x="876609" y="2924500"/>
            <a:ext cx="3094323" cy="707886"/>
          </a:xfrm>
          <a:prstGeom prst="rect">
            <a:avLst/>
          </a:prstGeom>
          <a:noFill/>
        </p:spPr>
        <p:txBody>
          <a:bodyPr wrap="square" rtlCol="0">
            <a:spAutoFit/>
          </a:bodyPr>
          <a:lstStyle/>
          <a:p>
            <a:pPr algn="l"/>
            <a:r>
              <a:rPr lang="fr-FR" sz="4000" b="1" dirty="0">
                <a:solidFill>
                  <a:srgbClr val="EF4235"/>
                </a:solidFill>
              </a:rPr>
              <a:t>French (f)</a:t>
            </a:r>
          </a:p>
        </p:txBody>
      </p:sp>
      <p:sp>
        <p:nvSpPr>
          <p:cNvPr id="48" name="TextBox 47">
            <a:extLst>
              <a:ext uri="{FF2B5EF4-FFF2-40B4-BE49-F238E27FC236}">
                <a16:creationId xmlns:a16="http://schemas.microsoft.com/office/drawing/2014/main" id="{8D715E3E-76CD-4824-8031-3B31A5251B3E}"/>
              </a:ext>
            </a:extLst>
          </p:cNvPr>
          <p:cNvSpPr txBox="1"/>
          <p:nvPr/>
        </p:nvSpPr>
        <p:spPr>
          <a:xfrm flipH="1">
            <a:off x="4735816" y="2924500"/>
            <a:ext cx="2331848" cy="707886"/>
          </a:xfrm>
          <a:prstGeom prst="rect">
            <a:avLst/>
          </a:prstGeom>
          <a:noFill/>
        </p:spPr>
        <p:txBody>
          <a:bodyPr wrap="square" rtlCol="0">
            <a:spAutoFit/>
          </a:bodyPr>
          <a:lstStyle/>
          <a:p>
            <a:r>
              <a:rPr lang="en-GB" sz="4000" b="1" dirty="0">
                <a:solidFill>
                  <a:srgbClr val="0055A4"/>
                </a:solidFill>
              </a:rPr>
              <a:t>grand</a:t>
            </a:r>
            <a:endParaRPr lang="en-GB" sz="4000" dirty="0">
              <a:solidFill>
                <a:srgbClr val="0055A4"/>
              </a:solidFill>
            </a:endParaRPr>
          </a:p>
        </p:txBody>
      </p:sp>
      <p:sp>
        <p:nvSpPr>
          <p:cNvPr id="49" name="TextBox 48">
            <a:extLst>
              <a:ext uri="{FF2B5EF4-FFF2-40B4-BE49-F238E27FC236}">
                <a16:creationId xmlns:a16="http://schemas.microsoft.com/office/drawing/2014/main" id="{712ED8D3-0FA2-46BE-8F61-7786EC1A0A0B}"/>
              </a:ext>
            </a:extLst>
          </p:cNvPr>
          <p:cNvSpPr txBox="1"/>
          <p:nvPr/>
        </p:nvSpPr>
        <p:spPr>
          <a:xfrm>
            <a:off x="4719243" y="2894392"/>
            <a:ext cx="2308721" cy="707886"/>
          </a:xfrm>
          <a:prstGeom prst="rect">
            <a:avLst/>
          </a:prstGeom>
          <a:noFill/>
        </p:spPr>
        <p:txBody>
          <a:bodyPr wrap="square" rtlCol="0">
            <a:spAutoFit/>
          </a:bodyPr>
          <a:lstStyle/>
          <a:p>
            <a:pPr algn="l"/>
            <a:r>
              <a:rPr lang="fr-FR" sz="4000" b="1" dirty="0">
                <a:solidFill>
                  <a:srgbClr val="EF4235"/>
                </a:solidFill>
              </a:rPr>
              <a:t>tall (m)</a:t>
            </a:r>
          </a:p>
        </p:txBody>
      </p:sp>
      <p:sp>
        <p:nvSpPr>
          <p:cNvPr id="50" name="TextBox 49">
            <a:extLst>
              <a:ext uri="{FF2B5EF4-FFF2-40B4-BE49-F238E27FC236}">
                <a16:creationId xmlns:a16="http://schemas.microsoft.com/office/drawing/2014/main" id="{E08DBA7A-6B1E-41E8-B294-84DA4D58F0AC}"/>
              </a:ext>
            </a:extLst>
          </p:cNvPr>
          <p:cNvSpPr txBox="1"/>
          <p:nvPr/>
        </p:nvSpPr>
        <p:spPr>
          <a:xfrm flipH="1">
            <a:off x="9052933" y="2855776"/>
            <a:ext cx="4592674" cy="707886"/>
          </a:xfrm>
          <a:prstGeom prst="rect">
            <a:avLst/>
          </a:prstGeom>
          <a:noFill/>
        </p:spPr>
        <p:txBody>
          <a:bodyPr wrap="square" rtlCol="0">
            <a:spAutoFit/>
          </a:bodyPr>
          <a:lstStyle/>
          <a:p>
            <a:r>
              <a:rPr lang="en-GB" sz="4000" b="1" dirty="0" err="1">
                <a:solidFill>
                  <a:srgbClr val="0055A4"/>
                </a:solidFill>
              </a:rPr>
              <a:t>grande</a:t>
            </a:r>
            <a:endParaRPr lang="en-GB" sz="4000" dirty="0">
              <a:solidFill>
                <a:srgbClr val="0055A4"/>
              </a:solidFill>
            </a:endParaRPr>
          </a:p>
        </p:txBody>
      </p:sp>
      <p:sp>
        <p:nvSpPr>
          <p:cNvPr id="51" name="TextBox 50">
            <a:extLst>
              <a:ext uri="{FF2B5EF4-FFF2-40B4-BE49-F238E27FC236}">
                <a16:creationId xmlns:a16="http://schemas.microsoft.com/office/drawing/2014/main" id="{5F8AFF3D-99B4-4AEF-9833-50EFB65ED62B}"/>
              </a:ext>
            </a:extLst>
          </p:cNvPr>
          <p:cNvSpPr txBox="1"/>
          <p:nvPr/>
        </p:nvSpPr>
        <p:spPr>
          <a:xfrm>
            <a:off x="9137697" y="2924500"/>
            <a:ext cx="2223344" cy="707886"/>
          </a:xfrm>
          <a:prstGeom prst="rect">
            <a:avLst/>
          </a:prstGeom>
          <a:noFill/>
        </p:spPr>
        <p:txBody>
          <a:bodyPr wrap="square" rtlCol="0">
            <a:spAutoFit/>
          </a:bodyPr>
          <a:lstStyle/>
          <a:p>
            <a:pPr algn="l"/>
            <a:r>
              <a:rPr lang="fr-FR" sz="4000" b="1" dirty="0">
                <a:solidFill>
                  <a:srgbClr val="EF4235"/>
                </a:solidFill>
              </a:rPr>
              <a:t>tall (f)</a:t>
            </a:r>
          </a:p>
        </p:txBody>
      </p:sp>
      <p:sp>
        <p:nvSpPr>
          <p:cNvPr id="52" name="TextBox 51">
            <a:extLst>
              <a:ext uri="{FF2B5EF4-FFF2-40B4-BE49-F238E27FC236}">
                <a16:creationId xmlns:a16="http://schemas.microsoft.com/office/drawing/2014/main" id="{B6E829B5-A803-41F1-BFEE-0399986F0F2F}"/>
              </a:ext>
            </a:extLst>
          </p:cNvPr>
          <p:cNvSpPr txBox="1"/>
          <p:nvPr/>
        </p:nvSpPr>
        <p:spPr>
          <a:xfrm flipH="1">
            <a:off x="716066" y="4825625"/>
            <a:ext cx="2801253" cy="707886"/>
          </a:xfrm>
          <a:prstGeom prst="rect">
            <a:avLst/>
          </a:prstGeom>
          <a:noFill/>
        </p:spPr>
        <p:txBody>
          <a:bodyPr wrap="square" rtlCol="0">
            <a:spAutoFit/>
          </a:bodyPr>
          <a:lstStyle/>
          <a:p>
            <a:r>
              <a:rPr lang="en-GB" sz="4000" b="1" dirty="0">
                <a:solidFill>
                  <a:srgbClr val="0055A4"/>
                </a:solidFill>
              </a:rPr>
              <a:t>petit</a:t>
            </a:r>
            <a:endParaRPr lang="en-GB" sz="4000" dirty="0">
              <a:solidFill>
                <a:srgbClr val="0055A4"/>
              </a:solidFill>
            </a:endParaRPr>
          </a:p>
        </p:txBody>
      </p:sp>
      <p:sp>
        <p:nvSpPr>
          <p:cNvPr id="54" name="TextBox 53">
            <a:extLst>
              <a:ext uri="{FF2B5EF4-FFF2-40B4-BE49-F238E27FC236}">
                <a16:creationId xmlns:a16="http://schemas.microsoft.com/office/drawing/2014/main" id="{DD588CA8-9F68-412C-98A6-69D568542CA1}"/>
              </a:ext>
            </a:extLst>
          </p:cNvPr>
          <p:cNvSpPr txBox="1"/>
          <p:nvPr/>
        </p:nvSpPr>
        <p:spPr>
          <a:xfrm>
            <a:off x="671840" y="4857025"/>
            <a:ext cx="2563857" cy="707886"/>
          </a:xfrm>
          <a:prstGeom prst="rect">
            <a:avLst/>
          </a:prstGeom>
          <a:noFill/>
        </p:spPr>
        <p:txBody>
          <a:bodyPr wrap="square" rtlCol="0">
            <a:spAutoFit/>
          </a:bodyPr>
          <a:lstStyle/>
          <a:p>
            <a:pPr algn="l"/>
            <a:r>
              <a:rPr lang="fr-FR" sz="4000" b="1" dirty="0">
                <a:solidFill>
                  <a:srgbClr val="EF4235"/>
                </a:solidFill>
              </a:rPr>
              <a:t>short (m)</a:t>
            </a:r>
          </a:p>
        </p:txBody>
      </p:sp>
      <p:sp>
        <p:nvSpPr>
          <p:cNvPr id="55" name="TextBox 54">
            <a:extLst>
              <a:ext uri="{FF2B5EF4-FFF2-40B4-BE49-F238E27FC236}">
                <a16:creationId xmlns:a16="http://schemas.microsoft.com/office/drawing/2014/main" id="{A1F67019-2893-4734-887D-E784BFFD03B2}"/>
              </a:ext>
            </a:extLst>
          </p:cNvPr>
          <p:cNvSpPr txBox="1"/>
          <p:nvPr/>
        </p:nvSpPr>
        <p:spPr>
          <a:xfrm flipH="1">
            <a:off x="3767367" y="4805963"/>
            <a:ext cx="2801253" cy="707886"/>
          </a:xfrm>
          <a:prstGeom prst="rect">
            <a:avLst/>
          </a:prstGeom>
          <a:noFill/>
        </p:spPr>
        <p:txBody>
          <a:bodyPr wrap="square" rtlCol="0">
            <a:spAutoFit/>
          </a:bodyPr>
          <a:lstStyle/>
          <a:p>
            <a:r>
              <a:rPr lang="en-GB" sz="4000" b="1" dirty="0">
                <a:solidFill>
                  <a:srgbClr val="0055A4"/>
                </a:solidFill>
              </a:rPr>
              <a:t>petite</a:t>
            </a:r>
            <a:endParaRPr lang="en-GB" sz="4000" dirty="0">
              <a:solidFill>
                <a:srgbClr val="0055A4"/>
              </a:solidFill>
            </a:endParaRPr>
          </a:p>
        </p:txBody>
      </p:sp>
      <p:sp>
        <p:nvSpPr>
          <p:cNvPr id="53" name="TextBox 52">
            <a:extLst>
              <a:ext uri="{FF2B5EF4-FFF2-40B4-BE49-F238E27FC236}">
                <a16:creationId xmlns:a16="http://schemas.microsoft.com/office/drawing/2014/main" id="{155A1F7D-13EE-43CC-88CF-61E84E5AE442}"/>
              </a:ext>
            </a:extLst>
          </p:cNvPr>
          <p:cNvSpPr txBox="1"/>
          <p:nvPr/>
        </p:nvSpPr>
        <p:spPr>
          <a:xfrm>
            <a:off x="3788364" y="4842024"/>
            <a:ext cx="2710903" cy="707886"/>
          </a:xfrm>
          <a:prstGeom prst="rect">
            <a:avLst/>
          </a:prstGeom>
          <a:noFill/>
        </p:spPr>
        <p:txBody>
          <a:bodyPr wrap="square" rtlCol="0">
            <a:spAutoFit/>
          </a:bodyPr>
          <a:lstStyle/>
          <a:p>
            <a:pPr algn="l"/>
            <a:r>
              <a:rPr lang="fr-FR" sz="4000" b="1" dirty="0">
                <a:solidFill>
                  <a:srgbClr val="EF4235"/>
                </a:solidFill>
              </a:rPr>
              <a:t>short (f)</a:t>
            </a:r>
          </a:p>
        </p:txBody>
      </p:sp>
      <p:sp>
        <p:nvSpPr>
          <p:cNvPr id="56" name="TextBox 55">
            <a:extLst>
              <a:ext uri="{FF2B5EF4-FFF2-40B4-BE49-F238E27FC236}">
                <a16:creationId xmlns:a16="http://schemas.microsoft.com/office/drawing/2014/main" id="{DCCEAEEF-25D1-43B6-9A03-80910703DBD1}"/>
              </a:ext>
            </a:extLst>
          </p:cNvPr>
          <p:cNvSpPr txBox="1"/>
          <p:nvPr/>
        </p:nvSpPr>
        <p:spPr>
          <a:xfrm flipH="1">
            <a:off x="6895135" y="4868514"/>
            <a:ext cx="2127174" cy="707886"/>
          </a:xfrm>
          <a:prstGeom prst="rect">
            <a:avLst/>
          </a:prstGeom>
          <a:noFill/>
        </p:spPr>
        <p:txBody>
          <a:bodyPr wrap="square" rtlCol="0">
            <a:spAutoFit/>
          </a:bodyPr>
          <a:lstStyle/>
          <a:p>
            <a:r>
              <a:rPr lang="en-GB" sz="4000" b="1" dirty="0">
                <a:solidFill>
                  <a:srgbClr val="0055A4"/>
                </a:solidFill>
              </a:rPr>
              <a:t>bonjour</a:t>
            </a:r>
            <a:endParaRPr lang="en-GB" sz="4000" dirty="0">
              <a:solidFill>
                <a:srgbClr val="0055A4"/>
              </a:solidFill>
            </a:endParaRPr>
          </a:p>
        </p:txBody>
      </p:sp>
      <p:sp>
        <p:nvSpPr>
          <p:cNvPr id="57" name="TextBox 56">
            <a:extLst>
              <a:ext uri="{FF2B5EF4-FFF2-40B4-BE49-F238E27FC236}">
                <a16:creationId xmlns:a16="http://schemas.microsoft.com/office/drawing/2014/main" id="{AFF62AE3-AD25-4F37-BA7D-1F8E97D318C9}"/>
              </a:ext>
            </a:extLst>
          </p:cNvPr>
          <p:cNvSpPr txBox="1"/>
          <p:nvPr/>
        </p:nvSpPr>
        <p:spPr>
          <a:xfrm>
            <a:off x="6992609" y="4865740"/>
            <a:ext cx="2175341" cy="707886"/>
          </a:xfrm>
          <a:prstGeom prst="rect">
            <a:avLst/>
          </a:prstGeom>
          <a:noFill/>
        </p:spPr>
        <p:txBody>
          <a:bodyPr wrap="square" rtlCol="0">
            <a:spAutoFit/>
          </a:bodyPr>
          <a:lstStyle/>
          <a:p>
            <a:pPr algn="l"/>
            <a:r>
              <a:rPr lang="fr-FR" sz="4000" b="1" dirty="0">
                <a:solidFill>
                  <a:srgbClr val="EF4235"/>
                </a:solidFill>
              </a:rPr>
              <a:t>hello</a:t>
            </a:r>
          </a:p>
        </p:txBody>
      </p:sp>
      <p:sp>
        <p:nvSpPr>
          <p:cNvPr id="58" name="TextBox 57">
            <a:extLst>
              <a:ext uri="{FF2B5EF4-FFF2-40B4-BE49-F238E27FC236}">
                <a16:creationId xmlns:a16="http://schemas.microsoft.com/office/drawing/2014/main" id="{165AED2B-66A0-4DC4-AF93-50294360B8EC}"/>
              </a:ext>
            </a:extLst>
          </p:cNvPr>
          <p:cNvSpPr txBox="1"/>
          <p:nvPr/>
        </p:nvSpPr>
        <p:spPr>
          <a:xfrm flipH="1">
            <a:off x="9833506" y="4878116"/>
            <a:ext cx="2801253" cy="707886"/>
          </a:xfrm>
          <a:prstGeom prst="rect">
            <a:avLst/>
          </a:prstGeom>
          <a:noFill/>
        </p:spPr>
        <p:txBody>
          <a:bodyPr wrap="square" rtlCol="0">
            <a:spAutoFit/>
          </a:bodyPr>
          <a:lstStyle/>
          <a:p>
            <a:r>
              <a:rPr lang="en-GB" sz="4000" b="1" dirty="0">
                <a:solidFill>
                  <a:srgbClr val="0055A4"/>
                </a:solidFill>
              </a:rPr>
              <a:t>au revoir</a:t>
            </a:r>
            <a:endParaRPr lang="en-GB" sz="4000" dirty="0">
              <a:solidFill>
                <a:srgbClr val="0055A4"/>
              </a:solidFill>
            </a:endParaRPr>
          </a:p>
        </p:txBody>
      </p:sp>
      <p:sp>
        <p:nvSpPr>
          <p:cNvPr id="59" name="TextBox 58">
            <a:extLst>
              <a:ext uri="{FF2B5EF4-FFF2-40B4-BE49-F238E27FC236}">
                <a16:creationId xmlns:a16="http://schemas.microsoft.com/office/drawing/2014/main" id="{6AD1EEA7-E050-4C05-8FCA-8A9B1C1B6CF0}"/>
              </a:ext>
            </a:extLst>
          </p:cNvPr>
          <p:cNvSpPr txBox="1"/>
          <p:nvPr/>
        </p:nvSpPr>
        <p:spPr>
          <a:xfrm>
            <a:off x="9789280" y="4857025"/>
            <a:ext cx="2710903" cy="707886"/>
          </a:xfrm>
          <a:prstGeom prst="rect">
            <a:avLst/>
          </a:prstGeom>
          <a:noFill/>
        </p:spPr>
        <p:txBody>
          <a:bodyPr wrap="square" rtlCol="0">
            <a:spAutoFit/>
          </a:bodyPr>
          <a:lstStyle/>
          <a:p>
            <a:pPr algn="l"/>
            <a:r>
              <a:rPr lang="fr-FR" sz="4000" b="1" dirty="0">
                <a:solidFill>
                  <a:srgbClr val="EF4235"/>
                </a:solidFill>
              </a:rPr>
              <a:t>goodbye</a:t>
            </a:r>
          </a:p>
        </p:txBody>
      </p:sp>
      <p:sp>
        <p:nvSpPr>
          <p:cNvPr id="64" name="Rounded Rectangle 46">
            <a:extLst>
              <a:ext uri="{FF2B5EF4-FFF2-40B4-BE49-F238E27FC236}">
                <a16:creationId xmlns:a16="http://schemas.microsoft.com/office/drawing/2014/main" id="{43E29CF5-5207-44A6-BC6E-83C5021609C4}"/>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4105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46"/>
                                        </p:tgtEl>
                                        <p:attrNameLst>
                                          <p:attrName>style.visibility</p:attrName>
                                        </p:attrNameLst>
                                      </p:cBhvr>
                                      <p:to>
                                        <p:strVal val="hidden"/>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hidden"/>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0"/>
                                        </p:tgtEl>
                                        <p:attrNameLst>
                                          <p:attrName>style.visibility</p:attrName>
                                        </p:attrNameLst>
                                      </p:cBhvr>
                                      <p:to>
                                        <p:strVal val="hidden"/>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55"/>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hidden"/>
                                      </p:to>
                                    </p:set>
                                  </p:childTnLst>
                                </p:cTn>
                              </p:par>
                            </p:childTnLst>
                          </p:cTn>
                        </p:par>
                        <p:par>
                          <p:cTn id="63" fill="hold">
                            <p:stCondLst>
                              <p:cond delay="0"/>
                            </p:stCondLst>
                            <p:childTnLst>
                              <p:par>
                                <p:cTn id="64" presetID="1" presetClass="entr" presetSubtype="0" fill="hold" grpId="0" nodeType="afterEffect">
                                  <p:stCondLst>
                                    <p:cond delay="0"/>
                                  </p:stCondLst>
                                  <p:childTnLst>
                                    <p:set>
                                      <p:cBhvr>
                                        <p:cTn id="65" dur="1" fill="hold">
                                          <p:stCondLst>
                                            <p:cond delay="0"/>
                                          </p:stCondLst>
                                        </p:cTn>
                                        <p:tgtEl>
                                          <p:spTgt spid="5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58"/>
                                        </p:tgtEl>
                                        <p:attrNameLst>
                                          <p:attrName>style.visibility</p:attrName>
                                        </p:attrNameLst>
                                      </p:cBhvr>
                                      <p:to>
                                        <p:strVal val="hidden"/>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9" grpId="0"/>
      <p:bldP spid="30" grpId="0"/>
      <p:bldP spid="44" grpId="0"/>
      <p:bldP spid="45" grpId="0"/>
      <p:bldP spid="46" grpId="0"/>
      <p:bldP spid="47" grpId="0"/>
      <p:bldP spid="48" grpId="0"/>
      <p:bldP spid="49" grpId="0"/>
      <p:bldP spid="50" grpId="0"/>
      <p:bldP spid="51" grpId="0"/>
      <p:bldP spid="52" grpId="0"/>
      <p:bldP spid="54" grpId="0"/>
      <p:bldP spid="55" grpId="0"/>
      <p:bldP spid="53" grpId="0"/>
      <p:bldP spid="56" grpId="0"/>
      <p:bldP spid="57" grpId="0"/>
      <p:bldP spid="58" grpId="0"/>
      <p:bldP spid="5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Action Button: Custom 2">
            <a:hlinkClick r:id="" action="ppaction://noaction" highlightClick="1">
              <a:snd r:embed="rId3" name="francaise.wav"/>
            </a:hlinkClick>
            <a:extLst>
              <a:ext uri="{FF2B5EF4-FFF2-40B4-BE49-F238E27FC236}">
                <a16:creationId xmlns:a16="http://schemas.microsoft.com/office/drawing/2014/main" id="{66C3FC78-C9DF-4D5B-84CD-B941F7A781E9}"/>
              </a:ext>
            </a:extLst>
          </p:cNvPr>
          <p:cNvSpPr/>
          <p:nvPr/>
        </p:nvSpPr>
        <p:spPr>
          <a:xfrm>
            <a:off x="252600" y="1985923"/>
            <a:ext cx="421200" cy="419654"/>
          </a:xfrm>
          <a:prstGeom prst="actionButtonBlank">
            <a:avLst/>
          </a:prstGeom>
          <a:solidFill>
            <a:srgbClr val="0055A4"/>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8" name="Action Button: Custom 88">
            <a:hlinkClick r:id="" action="ppaction://noaction" highlightClick="1">
              <a:snd r:embed="rId4" name="grand.wav"/>
            </a:hlinkClick>
            <a:extLst>
              <a:ext uri="{FF2B5EF4-FFF2-40B4-BE49-F238E27FC236}">
                <a16:creationId xmlns:a16="http://schemas.microsoft.com/office/drawing/2014/main" id="{B546BA82-A164-4931-91EC-3DD4F5631FF1}"/>
              </a:ext>
            </a:extLst>
          </p:cNvPr>
          <p:cNvSpPr/>
          <p:nvPr/>
        </p:nvSpPr>
        <p:spPr>
          <a:xfrm>
            <a:off x="251636" y="2511328"/>
            <a:ext cx="421200" cy="419654"/>
          </a:xfrm>
          <a:prstGeom prst="actionButtonBlank">
            <a:avLst/>
          </a:prstGeom>
          <a:solidFill>
            <a:srgbClr val="0055A4"/>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9" name="Action Button: Custom 89">
            <a:hlinkClick r:id="" action="ppaction://noaction" highlightClick="1">
              <a:snd r:embed="rId5" name="anglais.wav"/>
            </a:hlinkClick>
            <a:extLst>
              <a:ext uri="{FF2B5EF4-FFF2-40B4-BE49-F238E27FC236}">
                <a16:creationId xmlns:a16="http://schemas.microsoft.com/office/drawing/2014/main" id="{9D9A118F-96CC-4215-9F93-3366ACDA37E9}"/>
              </a:ext>
            </a:extLst>
          </p:cNvPr>
          <p:cNvSpPr/>
          <p:nvPr/>
        </p:nvSpPr>
        <p:spPr>
          <a:xfrm>
            <a:off x="251306" y="3021062"/>
            <a:ext cx="421200" cy="419654"/>
          </a:xfrm>
          <a:prstGeom prst="actionButtonBlank">
            <a:avLst/>
          </a:prstGeom>
          <a:solidFill>
            <a:srgbClr val="0055A4"/>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20" name="Action Button: Custom 90">
            <a:hlinkClick r:id="" action="ppaction://noaction" highlightClick="1">
              <a:snd r:embed="rId6" name="petite.wav"/>
            </a:hlinkClick>
            <a:extLst>
              <a:ext uri="{FF2B5EF4-FFF2-40B4-BE49-F238E27FC236}">
                <a16:creationId xmlns:a16="http://schemas.microsoft.com/office/drawing/2014/main" id="{BEE0730F-6BAA-4E00-8C78-A05D85964448}"/>
              </a:ext>
            </a:extLst>
          </p:cNvPr>
          <p:cNvSpPr/>
          <p:nvPr/>
        </p:nvSpPr>
        <p:spPr>
          <a:xfrm>
            <a:off x="251636" y="3547610"/>
            <a:ext cx="421200" cy="419654"/>
          </a:xfrm>
          <a:prstGeom prst="actionButtonBlank">
            <a:avLst/>
          </a:prstGeom>
          <a:solidFill>
            <a:srgbClr val="0055A4"/>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21" name="Action Button: Custom 91">
            <a:hlinkClick r:id="" action="ppaction://noaction" highlightClick="1">
              <a:snd r:embed="rId7" name="anglaise.wav"/>
            </a:hlinkClick>
            <a:extLst>
              <a:ext uri="{FF2B5EF4-FFF2-40B4-BE49-F238E27FC236}">
                <a16:creationId xmlns:a16="http://schemas.microsoft.com/office/drawing/2014/main" id="{784BBF6A-4A9D-4C6C-8D3C-E898DA3C2419}"/>
              </a:ext>
            </a:extLst>
          </p:cNvPr>
          <p:cNvSpPr/>
          <p:nvPr/>
        </p:nvSpPr>
        <p:spPr>
          <a:xfrm>
            <a:off x="252270" y="4073859"/>
            <a:ext cx="421200" cy="419654"/>
          </a:xfrm>
          <a:prstGeom prst="actionButtonBlank">
            <a:avLst/>
          </a:prstGeom>
          <a:solidFill>
            <a:srgbClr val="0055A4"/>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22" name="Action Button: Custom 92">
            <a:hlinkClick r:id="" action="ppaction://noaction" highlightClick="1">
              <a:snd r:embed="rId8" name="grande.wav"/>
            </a:hlinkClick>
            <a:extLst>
              <a:ext uri="{FF2B5EF4-FFF2-40B4-BE49-F238E27FC236}">
                <a16:creationId xmlns:a16="http://schemas.microsoft.com/office/drawing/2014/main" id="{DAD33C2F-C18D-42DB-A1FA-39722E5B0C5D}"/>
              </a:ext>
            </a:extLst>
          </p:cNvPr>
          <p:cNvSpPr/>
          <p:nvPr/>
        </p:nvSpPr>
        <p:spPr>
          <a:xfrm>
            <a:off x="251306" y="4599264"/>
            <a:ext cx="421200" cy="419654"/>
          </a:xfrm>
          <a:prstGeom prst="actionButtonBlank">
            <a:avLst/>
          </a:prstGeom>
          <a:solidFill>
            <a:srgbClr val="0055A4"/>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23" name="Action Button: Custom 93">
            <a:hlinkClick r:id="" action="ppaction://noaction" highlightClick="1">
              <a:snd r:embed="rId9" name="francais.wav"/>
            </a:hlinkClick>
            <a:extLst>
              <a:ext uri="{FF2B5EF4-FFF2-40B4-BE49-F238E27FC236}">
                <a16:creationId xmlns:a16="http://schemas.microsoft.com/office/drawing/2014/main" id="{5770587C-9D2B-4A13-9B6A-A2F715510177}"/>
              </a:ext>
            </a:extLst>
          </p:cNvPr>
          <p:cNvSpPr/>
          <p:nvPr/>
        </p:nvSpPr>
        <p:spPr>
          <a:xfrm>
            <a:off x="254826" y="5108998"/>
            <a:ext cx="421200" cy="419654"/>
          </a:xfrm>
          <a:prstGeom prst="actionButtonBlank">
            <a:avLst/>
          </a:prstGeom>
          <a:solidFill>
            <a:srgbClr val="0055A4"/>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24" name="Action Button: Custom 94">
            <a:hlinkClick r:id="" action="ppaction://noaction" highlightClick="1">
              <a:snd r:embed="rId10" name="petit.wav"/>
            </a:hlinkClick>
            <a:extLst>
              <a:ext uri="{FF2B5EF4-FFF2-40B4-BE49-F238E27FC236}">
                <a16:creationId xmlns:a16="http://schemas.microsoft.com/office/drawing/2014/main" id="{B1ADE367-85C6-4D88-8853-CD1CE1B0BF3B}"/>
              </a:ext>
            </a:extLst>
          </p:cNvPr>
          <p:cNvSpPr/>
          <p:nvPr/>
        </p:nvSpPr>
        <p:spPr>
          <a:xfrm>
            <a:off x="251306" y="5634403"/>
            <a:ext cx="421200" cy="419654"/>
          </a:xfrm>
          <a:prstGeom prst="actionButtonBlank">
            <a:avLst/>
          </a:prstGeom>
          <a:solidFill>
            <a:srgbClr val="0055A4"/>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27" name="TextBox 26">
            <a:extLst>
              <a:ext uri="{FF2B5EF4-FFF2-40B4-BE49-F238E27FC236}">
                <a16:creationId xmlns:a16="http://schemas.microsoft.com/office/drawing/2014/main" id="{5A256A5C-31CE-464A-86E4-3636330B0F77}"/>
              </a:ext>
            </a:extLst>
          </p:cNvPr>
          <p:cNvSpPr txBox="1"/>
          <p:nvPr/>
        </p:nvSpPr>
        <p:spPr>
          <a:xfrm>
            <a:off x="11484" y="1294450"/>
            <a:ext cx="12061487" cy="461665"/>
          </a:xfrm>
          <a:prstGeom prst="rect">
            <a:avLst/>
          </a:prstGeom>
          <a:noFill/>
        </p:spPr>
        <p:txBody>
          <a:bodyPr wrap="square" rtlCol="0">
            <a:spAutoFit/>
          </a:bodyPr>
          <a:lstStyle/>
          <a:p>
            <a:pPr algn="l"/>
            <a:r>
              <a:rPr lang="en-GB" sz="2400" dirty="0">
                <a:solidFill>
                  <a:srgbClr val="0055A4"/>
                </a:solidFill>
              </a:rPr>
              <a:t>Listen to the masculine and feminine adjectives and choose the correct person.</a:t>
            </a:r>
          </a:p>
        </p:txBody>
      </p:sp>
      <p:grpSp>
        <p:nvGrpSpPr>
          <p:cNvPr id="43" name="Group 42">
            <a:extLst>
              <a:ext uri="{FF2B5EF4-FFF2-40B4-BE49-F238E27FC236}">
                <a16:creationId xmlns:a16="http://schemas.microsoft.com/office/drawing/2014/main" id="{3CE556B6-1815-4EBD-9599-3824136C02DB}"/>
              </a:ext>
            </a:extLst>
          </p:cNvPr>
          <p:cNvGrpSpPr/>
          <p:nvPr/>
        </p:nvGrpSpPr>
        <p:grpSpPr>
          <a:xfrm>
            <a:off x="4729004" y="2135267"/>
            <a:ext cx="1019217" cy="1546967"/>
            <a:chOff x="7706440" y="2085052"/>
            <a:chExt cx="1019217" cy="1546967"/>
          </a:xfrm>
        </p:grpSpPr>
        <p:pic>
          <p:nvPicPr>
            <p:cNvPr id="30" name="Picture 29" descr="A picture containing shirt&#10;&#10;Description automatically generated">
              <a:extLst>
                <a:ext uri="{FF2B5EF4-FFF2-40B4-BE49-F238E27FC236}">
                  <a16:creationId xmlns:a16="http://schemas.microsoft.com/office/drawing/2014/main" id="{47352C02-82BE-4FBA-870E-3B989A2421E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31261" y="2139016"/>
              <a:ext cx="594396" cy="1493003"/>
            </a:xfrm>
            <a:prstGeom prst="rect">
              <a:avLst/>
            </a:prstGeom>
          </p:spPr>
        </p:pic>
        <p:sp>
          <p:nvSpPr>
            <p:cNvPr id="35" name="TextBox 34">
              <a:extLst>
                <a:ext uri="{FF2B5EF4-FFF2-40B4-BE49-F238E27FC236}">
                  <a16:creationId xmlns:a16="http://schemas.microsoft.com/office/drawing/2014/main" id="{39B2030B-9123-4C72-8ECA-91142BA8098F}"/>
                </a:ext>
              </a:extLst>
            </p:cNvPr>
            <p:cNvSpPr txBox="1"/>
            <p:nvPr/>
          </p:nvSpPr>
          <p:spPr>
            <a:xfrm>
              <a:off x="7706440" y="2085052"/>
              <a:ext cx="455430" cy="461665"/>
            </a:xfrm>
            <a:prstGeom prst="rect">
              <a:avLst/>
            </a:prstGeom>
            <a:noFill/>
          </p:spPr>
          <p:txBody>
            <a:bodyPr wrap="square" rtlCol="0">
              <a:spAutoFit/>
            </a:bodyPr>
            <a:lstStyle/>
            <a:p>
              <a:pPr algn="l"/>
              <a:r>
                <a:rPr lang="en-GB" sz="2400" b="1" dirty="0">
                  <a:solidFill>
                    <a:schemeClr val="accent5">
                      <a:lumMod val="50000"/>
                    </a:schemeClr>
                  </a:solidFill>
                </a:rPr>
                <a:t>B</a:t>
              </a:r>
            </a:p>
          </p:txBody>
        </p:sp>
      </p:grpSp>
      <p:grpSp>
        <p:nvGrpSpPr>
          <p:cNvPr id="65" name="Group 64">
            <a:extLst>
              <a:ext uri="{FF2B5EF4-FFF2-40B4-BE49-F238E27FC236}">
                <a16:creationId xmlns:a16="http://schemas.microsoft.com/office/drawing/2014/main" id="{9980753B-CB19-48D1-9109-75833DBA9A7E}"/>
              </a:ext>
            </a:extLst>
          </p:cNvPr>
          <p:cNvGrpSpPr/>
          <p:nvPr/>
        </p:nvGrpSpPr>
        <p:grpSpPr>
          <a:xfrm>
            <a:off x="9718046" y="2135267"/>
            <a:ext cx="2432465" cy="1546965"/>
            <a:chOff x="9718046" y="2135267"/>
            <a:chExt cx="2432465" cy="1546965"/>
          </a:xfrm>
        </p:grpSpPr>
        <p:grpSp>
          <p:nvGrpSpPr>
            <p:cNvPr id="45" name="Group 44">
              <a:extLst>
                <a:ext uri="{FF2B5EF4-FFF2-40B4-BE49-F238E27FC236}">
                  <a16:creationId xmlns:a16="http://schemas.microsoft.com/office/drawing/2014/main" id="{4EB7061B-8D06-4E88-9A42-EA65A6FEF4E2}"/>
                </a:ext>
              </a:extLst>
            </p:cNvPr>
            <p:cNvGrpSpPr/>
            <p:nvPr/>
          </p:nvGrpSpPr>
          <p:grpSpPr>
            <a:xfrm>
              <a:off x="9718046" y="2135267"/>
              <a:ext cx="1049826" cy="1546965"/>
              <a:chOff x="10309217" y="2085053"/>
              <a:chExt cx="1049826" cy="1546965"/>
            </a:xfrm>
          </p:grpSpPr>
          <p:pic>
            <p:nvPicPr>
              <p:cNvPr id="26" name="Picture 25" descr="A picture containing shirt&#10;&#10;Description automatically generated">
                <a:extLst>
                  <a:ext uri="{FF2B5EF4-FFF2-40B4-BE49-F238E27FC236}">
                    <a16:creationId xmlns:a16="http://schemas.microsoft.com/office/drawing/2014/main" id="{B27010B2-E622-4F85-875F-47C6E377F8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4647" y="2139015"/>
                <a:ext cx="594396" cy="1493003"/>
              </a:xfrm>
              <a:prstGeom prst="rect">
                <a:avLst/>
              </a:prstGeom>
            </p:spPr>
          </p:pic>
          <p:sp>
            <p:nvSpPr>
              <p:cNvPr id="37" name="TextBox 36">
                <a:extLst>
                  <a:ext uri="{FF2B5EF4-FFF2-40B4-BE49-F238E27FC236}">
                    <a16:creationId xmlns:a16="http://schemas.microsoft.com/office/drawing/2014/main" id="{A6AD21AA-18C8-4AF5-B2ED-89E9B16A94DB}"/>
                  </a:ext>
                </a:extLst>
              </p:cNvPr>
              <p:cNvSpPr txBox="1"/>
              <p:nvPr/>
            </p:nvSpPr>
            <p:spPr>
              <a:xfrm>
                <a:off x="10309217" y="2085053"/>
                <a:ext cx="455430" cy="461665"/>
              </a:xfrm>
              <a:prstGeom prst="rect">
                <a:avLst/>
              </a:prstGeom>
              <a:noFill/>
            </p:spPr>
            <p:txBody>
              <a:bodyPr wrap="square" rtlCol="0">
                <a:spAutoFit/>
              </a:bodyPr>
              <a:lstStyle/>
              <a:p>
                <a:pPr algn="l"/>
                <a:r>
                  <a:rPr lang="en-GB" sz="2400" b="1" dirty="0">
                    <a:solidFill>
                      <a:schemeClr val="accent5">
                        <a:lumMod val="50000"/>
                      </a:schemeClr>
                    </a:solidFill>
                  </a:rPr>
                  <a:t>D</a:t>
                </a:r>
              </a:p>
            </p:txBody>
          </p:sp>
        </p:grpSp>
        <p:pic>
          <p:nvPicPr>
            <p:cNvPr id="53" name="Picture 52" descr="A close up of a logo&#10;&#10;Description automatically generated">
              <a:extLst>
                <a:ext uri="{FF2B5EF4-FFF2-40B4-BE49-F238E27FC236}">
                  <a16:creationId xmlns:a16="http://schemas.microsoft.com/office/drawing/2014/main" id="{80A12AC8-B743-4CAB-B382-C5369C84C2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9117" y="2420680"/>
              <a:ext cx="1341394" cy="893913"/>
            </a:xfrm>
            <a:prstGeom prst="rect">
              <a:avLst/>
            </a:prstGeom>
          </p:spPr>
        </p:pic>
      </p:grpSp>
      <p:grpSp>
        <p:nvGrpSpPr>
          <p:cNvPr id="49" name="Group 48">
            <a:extLst>
              <a:ext uri="{FF2B5EF4-FFF2-40B4-BE49-F238E27FC236}">
                <a16:creationId xmlns:a16="http://schemas.microsoft.com/office/drawing/2014/main" id="{2E94CD5C-B7E2-4CF9-AA57-DCC100AE4185}"/>
              </a:ext>
            </a:extLst>
          </p:cNvPr>
          <p:cNvGrpSpPr/>
          <p:nvPr/>
        </p:nvGrpSpPr>
        <p:grpSpPr>
          <a:xfrm>
            <a:off x="9721936" y="4114009"/>
            <a:ext cx="1045936" cy="1599898"/>
            <a:chOff x="10313234" y="4013488"/>
            <a:chExt cx="1045936" cy="1599898"/>
          </a:xfrm>
        </p:grpSpPr>
        <p:pic>
          <p:nvPicPr>
            <p:cNvPr id="32" name="Picture 31" descr="A close up of a womans face&#10;&#10;Description automatically generated">
              <a:extLst>
                <a:ext uri="{FF2B5EF4-FFF2-40B4-BE49-F238E27FC236}">
                  <a16:creationId xmlns:a16="http://schemas.microsoft.com/office/drawing/2014/main" id="{367A8BE7-9B24-4EF2-A88B-D3ACA238648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63056" y="4120382"/>
              <a:ext cx="996114" cy="1493004"/>
            </a:xfrm>
            <a:prstGeom prst="rect">
              <a:avLst/>
            </a:prstGeom>
          </p:spPr>
        </p:pic>
        <p:sp>
          <p:nvSpPr>
            <p:cNvPr id="41" name="TextBox 40">
              <a:extLst>
                <a:ext uri="{FF2B5EF4-FFF2-40B4-BE49-F238E27FC236}">
                  <a16:creationId xmlns:a16="http://schemas.microsoft.com/office/drawing/2014/main" id="{BBFCC4EA-08E8-41FA-A94F-A12BB7C9F5BE}"/>
                </a:ext>
              </a:extLst>
            </p:cNvPr>
            <p:cNvSpPr txBox="1"/>
            <p:nvPr/>
          </p:nvSpPr>
          <p:spPr>
            <a:xfrm>
              <a:off x="10313234" y="4013488"/>
              <a:ext cx="455430" cy="461665"/>
            </a:xfrm>
            <a:prstGeom prst="rect">
              <a:avLst/>
            </a:prstGeom>
            <a:noFill/>
          </p:spPr>
          <p:txBody>
            <a:bodyPr wrap="square" rtlCol="0">
              <a:spAutoFit/>
            </a:bodyPr>
            <a:lstStyle/>
            <a:p>
              <a:pPr algn="l"/>
              <a:r>
                <a:rPr lang="en-GB" sz="2400" b="1" dirty="0">
                  <a:solidFill>
                    <a:schemeClr val="accent5">
                      <a:lumMod val="50000"/>
                    </a:schemeClr>
                  </a:solidFill>
                </a:rPr>
                <a:t>H</a:t>
              </a:r>
            </a:p>
          </p:txBody>
        </p:sp>
      </p:grpSp>
      <p:grpSp>
        <p:nvGrpSpPr>
          <p:cNvPr id="66" name="Group 65">
            <a:extLst>
              <a:ext uri="{FF2B5EF4-FFF2-40B4-BE49-F238E27FC236}">
                <a16:creationId xmlns:a16="http://schemas.microsoft.com/office/drawing/2014/main" id="{89F832A3-927C-470E-88D7-9F68D24A8F73}"/>
              </a:ext>
            </a:extLst>
          </p:cNvPr>
          <p:cNvGrpSpPr/>
          <p:nvPr/>
        </p:nvGrpSpPr>
        <p:grpSpPr>
          <a:xfrm>
            <a:off x="2346854" y="4114009"/>
            <a:ext cx="2235948" cy="1595597"/>
            <a:chOff x="2346854" y="4114009"/>
            <a:chExt cx="2235948" cy="1595597"/>
          </a:xfrm>
        </p:grpSpPr>
        <p:grpSp>
          <p:nvGrpSpPr>
            <p:cNvPr id="46" name="Group 45">
              <a:extLst>
                <a:ext uri="{FF2B5EF4-FFF2-40B4-BE49-F238E27FC236}">
                  <a16:creationId xmlns:a16="http://schemas.microsoft.com/office/drawing/2014/main" id="{BA8191B7-3338-4A3A-9ADC-771905A971BF}"/>
                </a:ext>
              </a:extLst>
            </p:cNvPr>
            <p:cNvGrpSpPr/>
            <p:nvPr/>
          </p:nvGrpSpPr>
          <p:grpSpPr>
            <a:xfrm>
              <a:off x="2346854" y="4114009"/>
              <a:ext cx="1062959" cy="1595597"/>
              <a:chOff x="6504659" y="4013488"/>
              <a:chExt cx="1062959" cy="1595597"/>
            </a:xfrm>
          </p:grpSpPr>
          <p:pic>
            <p:nvPicPr>
              <p:cNvPr id="33" name="Picture 32" descr="A close up of a womans face&#10;&#10;Description automatically generated">
                <a:extLst>
                  <a:ext uri="{FF2B5EF4-FFF2-40B4-BE49-F238E27FC236}">
                    <a16:creationId xmlns:a16="http://schemas.microsoft.com/office/drawing/2014/main" id="{FCAA0AED-DD88-4020-B843-460D06E6B75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71504" y="4116081"/>
                <a:ext cx="996114" cy="1493004"/>
              </a:xfrm>
              <a:prstGeom prst="rect">
                <a:avLst/>
              </a:prstGeom>
            </p:spPr>
          </p:pic>
          <p:sp>
            <p:nvSpPr>
              <p:cNvPr id="38" name="TextBox 37">
                <a:extLst>
                  <a:ext uri="{FF2B5EF4-FFF2-40B4-BE49-F238E27FC236}">
                    <a16:creationId xmlns:a16="http://schemas.microsoft.com/office/drawing/2014/main" id="{D97D7162-E3C2-451D-8EFF-76A9EFB9DCBB}"/>
                  </a:ext>
                </a:extLst>
              </p:cNvPr>
              <p:cNvSpPr txBox="1"/>
              <p:nvPr/>
            </p:nvSpPr>
            <p:spPr>
              <a:xfrm>
                <a:off x="6504659" y="4013488"/>
                <a:ext cx="455430" cy="461665"/>
              </a:xfrm>
              <a:prstGeom prst="rect">
                <a:avLst/>
              </a:prstGeom>
              <a:noFill/>
            </p:spPr>
            <p:txBody>
              <a:bodyPr wrap="square" rtlCol="0">
                <a:spAutoFit/>
              </a:bodyPr>
              <a:lstStyle/>
              <a:p>
                <a:pPr algn="l"/>
                <a:r>
                  <a:rPr lang="en-GB" sz="2400" b="1" dirty="0">
                    <a:solidFill>
                      <a:schemeClr val="accent5">
                        <a:lumMod val="50000"/>
                      </a:schemeClr>
                    </a:solidFill>
                  </a:rPr>
                  <a:t>E</a:t>
                </a:r>
              </a:p>
            </p:txBody>
          </p:sp>
        </p:grpSp>
        <p:pic>
          <p:nvPicPr>
            <p:cNvPr id="55" name="Picture 54" descr="A close up of a logo&#10;&#10;Description automatically generated">
              <a:extLst>
                <a:ext uri="{FF2B5EF4-FFF2-40B4-BE49-F238E27FC236}">
                  <a16:creationId xmlns:a16="http://schemas.microsoft.com/office/drawing/2014/main" id="{42D34DCA-7CBC-4195-BE3C-4991B1BDCA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41408" y="4440133"/>
              <a:ext cx="1341394" cy="893913"/>
            </a:xfrm>
            <a:prstGeom prst="rect">
              <a:avLst/>
            </a:prstGeom>
          </p:spPr>
        </p:pic>
      </p:grpSp>
      <p:grpSp>
        <p:nvGrpSpPr>
          <p:cNvPr id="62" name="Group 61">
            <a:extLst>
              <a:ext uri="{FF2B5EF4-FFF2-40B4-BE49-F238E27FC236}">
                <a16:creationId xmlns:a16="http://schemas.microsoft.com/office/drawing/2014/main" id="{D502E646-E4A0-4C77-B50A-FD83B481650A}"/>
              </a:ext>
            </a:extLst>
          </p:cNvPr>
          <p:cNvGrpSpPr/>
          <p:nvPr/>
        </p:nvGrpSpPr>
        <p:grpSpPr>
          <a:xfrm>
            <a:off x="2312846" y="1811650"/>
            <a:ext cx="1501518" cy="1994396"/>
            <a:chOff x="2312846" y="1811650"/>
            <a:chExt cx="1501518" cy="1994396"/>
          </a:xfrm>
        </p:grpSpPr>
        <p:grpSp>
          <p:nvGrpSpPr>
            <p:cNvPr id="42" name="Group 41">
              <a:extLst>
                <a:ext uri="{FF2B5EF4-FFF2-40B4-BE49-F238E27FC236}">
                  <a16:creationId xmlns:a16="http://schemas.microsoft.com/office/drawing/2014/main" id="{E17F8556-F5D9-4F77-838A-C38AA9DD32B8}"/>
                </a:ext>
              </a:extLst>
            </p:cNvPr>
            <p:cNvGrpSpPr/>
            <p:nvPr/>
          </p:nvGrpSpPr>
          <p:grpSpPr>
            <a:xfrm>
              <a:off x="2312846" y="2137339"/>
              <a:ext cx="1061872" cy="1544895"/>
              <a:chOff x="6504659" y="2085052"/>
              <a:chExt cx="1061872" cy="1544895"/>
            </a:xfrm>
          </p:grpSpPr>
          <p:pic>
            <p:nvPicPr>
              <p:cNvPr id="5" name="Picture 4" descr="A close up of a womans face&#10;&#10;Description automatically generated">
                <a:extLst>
                  <a:ext uri="{FF2B5EF4-FFF2-40B4-BE49-F238E27FC236}">
                    <a16:creationId xmlns:a16="http://schemas.microsoft.com/office/drawing/2014/main" id="{C093DE2C-2935-4501-8401-54851A29F90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70417" y="2136943"/>
                <a:ext cx="996114" cy="1493004"/>
              </a:xfrm>
              <a:prstGeom prst="rect">
                <a:avLst/>
              </a:prstGeom>
            </p:spPr>
          </p:pic>
          <p:sp>
            <p:nvSpPr>
              <p:cNvPr id="34" name="TextBox 33">
                <a:extLst>
                  <a:ext uri="{FF2B5EF4-FFF2-40B4-BE49-F238E27FC236}">
                    <a16:creationId xmlns:a16="http://schemas.microsoft.com/office/drawing/2014/main" id="{22F33966-75E1-44DD-A591-44F55603B797}"/>
                  </a:ext>
                </a:extLst>
              </p:cNvPr>
              <p:cNvSpPr txBox="1"/>
              <p:nvPr/>
            </p:nvSpPr>
            <p:spPr>
              <a:xfrm>
                <a:off x="6504659" y="2085052"/>
                <a:ext cx="455430" cy="461665"/>
              </a:xfrm>
              <a:prstGeom prst="rect">
                <a:avLst/>
              </a:prstGeom>
              <a:noFill/>
            </p:spPr>
            <p:txBody>
              <a:bodyPr wrap="square" rtlCol="0">
                <a:spAutoFit/>
              </a:bodyPr>
              <a:lstStyle/>
              <a:p>
                <a:pPr algn="l"/>
                <a:r>
                  <a:rPr lang="en-GB" sz="2400" b="1" dirty="0">
                    <a:solidFill>
                      <a:schemeClr val="accent5">
                        <a:lumMod val="50000"/>
                      </a:schemeClr>
                    </a:solidFill>
                  </a:rPr>
                  <a:t>A</a:t>
                </a:r>
              </a:p>
            </p:txBody>
          </p:sp>
        </p:grpSp>
        <p:pic>
          <p:nvPicPr>
            <p:cNvPr id="56" name="Picture 55" descr="A close up of a sign&#10;&#10;Description automatically generated">
              <a:extLst>
                <a:ext uri="{FF2B5EF4-FFF2-40B4-BE49-F238E27FC236}">
                  <a16:creationId xmlns:a16="http://schemas.microsoft.com/office/drawing/2014/main" id="{5E421CAD-0C02-4925-B226-1BE81BA9E6C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84053" y="1811650"/>
              <a:ext cx="630311" cy="1994396"/>
            </a:xfrm>
            <a:prstGeom prst="rect">
              <a:avLst/>
            </a:prstGeom>
          </p:spPr>
        </p:pic>
      </p:grpSp>
      <p:grpSp>
        <p:nvGrpSpPr>
          <p:cNvPr id="68" name="Group 67">
            <a:extLst>
              <a:ext uri="{FF2B5EF4-FFF2-40B4-BE49-F238E27FC236}">
                <a16:creationId xmlns:a16="http://schemas.microsoft.com/office/drawing/2014/main" id="{108BA256-1E30-492D-9514-4E8EE835B001}"/>
              </a:ext>
            </a:extLst>
          </p:cNvPr>
          <p:cNvGrpSpPr/>
          <p:nvPr/>
        </p:nvGrpSpPr>
        <p:grpSpPr>
          <a:xfrm>
            <a:off x="7299053" y="3715210"/>
            <a:ext cx="1636922" cy="2014105"/>
            <a:chOff x="7299053" y="3715210"/>
            <a:chExt cx="1636922" cy="2014105"/>
          </a:xfrm>
        </p:grpSpPr>
        <p:grpSp>
          <p:nvGrpSpPr>
            <p:cNvPr id="48" name="Group 47">
              <a:extLst>
                <a:ext uri="{FF2B5EF4-FFF2-40B4-BE49-F238E27FC236}">
                  <a16:creationId xmlns:a16="http://schemas.microsoft.com/office/drawing/2014/main" id="{61B8E3AC-486B-41A1-ACDF-40CA6FD31AF9}"/>
                </a:ext>
              </a:extLst>
            </p:cNvPr>
            <p:cNvGrpSpPr/>
            <p:nvPr/>
          </p:nvGrpSpPr>
          <p:grpSpPr>
            <a:xfrm>
              <a:off x="7299053" y="4125551"/>
              <a:ext cx="1049826" cy="1603764"/>
              <a:chOff x="8965418" y="4003248"/>
              <a:chExt cx="1049826" cy="1603764"/>
            </a:xfrm>
          </p:grpSpPr>
          <p:pic>
            <p:nvPicPr>
              <p:cNvPr id="28" name="Picture 27" descr="A picture containing shirt&#10;&#10;Description automatically generated">
                <a:extLst>
                  <a:ext uri="{FF2B5EF4-FFF2-40B4-BE49-F238E27FC236}">
                    <a16:creationId xmlns:a16="http://schemas.microsoft.com/office/drawing/2014/main" id="{FF0A19F9-CEA1-4925-A031-8E711555E08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20848" y="4114009"/>
                <a:ext cx="594396" cy="1493003"/>
              </a:xfrm>
              <a:prstGeom prst="rect">
                <a:avLst/>
              </a:prstGeom>
            </p:spPr>
          </p:pic>
          <p:sp>
            <p:nvSpPr>
              <p:cNvPr id="40" name="TextBox 39">
                <a:extLst>
                  <a:ext uri="{FF2B5EF4-FFF2-40B4-BE49-F238E27FC236}">
                    <a16:creationId xmlns:a16="http://schemas.microsoft.com/office/drawing/2014/main" id="{E05AF25C-02C0-4F32-8BB3-3D43F271AB59}"/>
                  </a:ext>
                </a:extLst>
              </p:cNvPr>
              <p:cNvSpPr txBox="1"/>
              <p:nvPr/>
            </p:nvSpPr>
            <p:spPr>
              <a:xfrm>
                <a:off x="8965418" y="4003248"/>
                <a:ext cx="455430" cy="461665"/>
              </a:xfrm>
              <a:prstGeom prst="rect">
                <a:avLst/>
              </a:prstGeom>
              <a:noFill/>
            </p:spPr>
            <p:txBody>
              <a:bodyPr wrap="square" rtlCol="0">
                <a:spAutoFit/>
              </a:bodyPr>
              <a:lstStyle/>
              <a:p>
                <a:pPr algn="l"/>
                <a:r>
                  <a:rPr lang="en-GB" sz="2400" b="1" dirty="0">
                    <a:solidFill>
                      <a:schemeClr val="accent5">
                        <a:lumMod val="50000"/>
                      </a:schemeClr>
                    </a:solidFill>
                  </a:rPr>
                  <a:t>G</a:t>
                </a:r>
              </a:p>
            </p:txBody>
          </p:sp>
        </p:grpSp>
        <p:pic>
          <p:nvPicPr>
            <p:cNvPr id="57" name="Picture 56" descr="A close up of a sign&#10;&#10;Description automatically generated">
              <a:extLst>
                <a:ext uri="{FF2B5EF4-FFF2-40B4-BE49-F238E27FC236}">
                  <a16:creationId xmlns:a16="http://schemas.microsoft.com/office/drawing/2014/main" id="{4B884496-A582-403F-BEAB-BEC58273DD0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05664" y="3715210"/>
              <a:ext cx="630311" cy="1994396"/>
            </a:xfrm>
            <a:prstGeom prst="rect">
              <a:avLst/>
            </a:prstGeom>
          </p:spPr>
        </p:pic>
      </p:grpSp>
      <p:grpSp>
        <p:nvGrpSpPr>
          <p:cNvPr id="64" name="Group 63">
            <a:extLst>
              <a:ext uri="{FF2B5EF4-FFF2-40B4-BE49-F238E27FC236}">
                <a16:creationId xmlns:a16="http://schemas.microsoft.com/office/drawing/2014/main" id="{3D0D6BC2-AA0D-47A2-A4A7-A904CDC0B578}"/>
              </a:ext>
            </a:extLst>
          </p:cNvPr>
          <p:cNvGrpSpPr/>
          <p:nvPr/>
        </p:nvGrpSpPr>
        <p:grpSpPr>
          <a:xfrm>
            <a:off x="7350940" y="2135267"/>
            <a:ext cx="1584863" cy="1496803"/>
            <a:chOff x="7350940" y="2135267"/>
            <a:chExt cx="1584863" cy="1496803"/>
          </a:xfrm>
        </p:grpSpPr>
        <p:grpSp>
          <p:nvGrpSpPr>
            <p:cNvPr id="44" name="Group 43">
              <a:extLst>
                <a:ext uri="{FF2B5EF4-FFF2-40B4-BE49-F238E27FC236}">
                  <a16:creationId xmlns:a16="http://schemas.microsoft.com/office/drawing/2014/main" id="{B95EA4CA-0646-4856-94F3-07E053F8B4C7}"/>
                </a:ext>
              </a:extLst>
            </p:cNvPr>
            <p:cNvGrpSpPr/>
            <p:nvPr/>
          </p:nvGrpSpPr>
          <p:grpSpPr>
            <a:xfrm>
              <a:off x="7350940" y="2135267"/>
              <a:ext cx="764387" cy="1496803"/>
              <a:chOff x="8965418" y="2097030"/>
              <a:chExt cx="764387" cy="1496803"/>
            </a:xfrm>
          </p:grpSpPr>
          <p:pic>
            <p:nvPicPr>
              <p:cNvPr id="31" name="Picture 30" descr="A close up of a womans face&#10;&#10;Description automatically generated">
                <a:extLst>
                  <a:ext uri="{FF2B5EF4-FFF2-40B4-BE49-F238E27FC236}">
                    <a16:creationId xmlns:a16="http://schemas.microsoft.com/office/drawing/2014/main" id="{C53C2E5C-67EE-499C-9279-4F702DBF2F5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84083" y="2626006"/>
                <a:ext cx="645722" cy="967827"/>
              </a:xfrm>
              <a:prstGeom prst="rect">
                <a:avLst/>
              </a:prstGeom>
            </p:spPr>
          </p:pic>
          <p:sp>
            <p:nvSpPr>
              <p:cNvPr id="36" name="TextBox 35">
                <a:extLst>
                  <a:ext uri="{FF2B5EF4-FFF2-40B4-BE49-F238E27FC236}">
                    <a16:creationId xmlns:a16="http://schemas.microsoft.com/office/drawing/2014/main" id="{B03B8C72-D57A-420B-BD51-798D3F872070}"/>
                  </a:ext>
                </a:extLst>
              </p:cNvPr>
              <p:cNvSpPr txBox="1"/>
              <p:nvPr/>
            </p:nvSpPr>
            <p:spPr>
              <a:xfrm>
                <a:off x="8965418" y="2097030"/>
                <a:ext cx="455430" cy="461665"/>
              </a:xfrm>
              <a:prstGeom prst="rect">
                <a:avLst/>
              </a:prstGeom>
              <a:noFill/>
            </p:spPr>
            <p:txBody>
              <a:bodyPr wrap="square" rtlCol="0">
                <a:spAutoFit/>
              </a:bodyPr>
              <a:lstStyle/>
              <a:p>
                <a:pPr algn="l"/>
                <a:r>
                  <a:rPr lang="en-GB" sz="2400" b="1" dirty="0">
                    <a:solidFill>
                      <a:schemeClr val="accent5">
                        <a:lumMod val="50000"/>
                      </a:schemeClr>
                    </a:solidFill>
                  </a:rPr>
                  <a:t>C</a:t>
                </a:r>
              </a:p>
            </p:txBody>
          </p:sp>
        </p:grpSp>
        <p:pic>
          <p:nvPicPr>
            <p:cNvPr id="59" name="Picture 58" descr="A close up of a sign&#10;&#10;Description automatically generated">
              <a:extLst>
                <a:ext uri="{FF2B5EF4-FFF2-40B4-BE49-F238E27FC236}">
                  <a16:creationId xmlns:a16="http://schemas.microsoft.com/office/drawing/2014/main" id="{404970B0-262E-459F-B809-CDCDF53D364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05492" y="2712251"/>
              <a:ext cx="630311" cy="715668"/>
            </a:xfrm>
            <a:prstGeom prst="rect">
              <a:avLst/>
            </a:prstGeom>
          </p:spPr>
        </p:pic>
      </p:grpSp>
      <p:grpSp>
        <p:nvGrpSpPr>
          <p:cNvPr id="67" name="Group 66">
            <a:extLst>
              <a:ext uri="{FF2B5EF4-FFF2-40B4-BE49-F238E27FC236}">
                <a16:creationId xmlns:a16="http://schemas.microsoft.com/office/drawing/2014/main" id="{20A0C654-1E81-433F-8FCC-26F0F1DA855F}"/>
              </a:ext>
            </a:extLst>
          </p:cNvPr>
          <p:cNvGrpSpPr/>
          <p:nvPr/>
        </p:nvGrpSpPr>
        <p:grpSpPr>
          <a:xfrm>
            <a:off x="4747888" y="4116081"/>
            <a:ext cx="1748710" cy="1593525"/>
            <a:chOff x="4747888" y="4116081"/>
            <a:chExt cx="1748710" cy="1593525"/>
          </a:xfrm>
        </p:grpSpPr>
        <p:grpSp>
          <p:nvGrpSpPr>
            <p:cNvPr id="47" name="Group 46">
              <a:extLst>
                <a:ext uri="{FF2B5EF4-FFF2-40B4-BE49-F238E27FC236}">
                  <a16:creationId xmlns:a16="http://schemas.microsoft.com/office/drawing/2014/main" id="{F34F0831-DDEF-4669-B42A-6B9C6300858E}"/>
                </a:ext>
              </a:extLst>
            </p:cNvPr>
            <p:cNvGrpSpPr/>
            <p:nvPr/>
          </p:nvGrpSpPr>
          <p:grpSpPr>
            <a:xfrm>
              <a:off x="4747888" y="4116081"/>
              <a:ext cx="916232" cy="1593525"/>
              <a:chOff x="7715854" y="4013488"/>
              <a:chExt cx="916232" cy="1593525"/>
            </a:xfrm>
          </p:grpSpPr>
          <p:pic>
            <p:nvPicPr>
              <p:cNvPr id="29" name="Picture 28" descr="A picture containing shirt&#10;&#10;Description automatically generated">
                <a:extLst>
                  <a:ext uri="{FF2B5EF4-FFF2-40B4-BE49-F238E27FC236}">
                    <a16:creationId xmlns:a16="http://schemas.microsoft.com/office/drawing/2014/main" id="{5B1A1598-FCD9-4862-9C24-AFBB50AEA82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90035" y="4496671"/>
                <a:ext cx="442051" cy="1110342"/>
              </a:xfrm>
              <a:prstGeom prst="rect">
                <a:avLst/>
              </a:prstGeom>
            </p:spPr>
          </p:pic>
          <p:sp>
            <p:nvSpPr>
              <p:cNvPr id="39" name="TextBox 38">
                <a:extLst>
                  <a:ext uri="{FF2B5EF4-FFF2-40B4-BE49-F238E27FC236}">
                    <a16:creationId xmlns:a16="http://schemas.microsoft.com/office/drawing/2014/main" id="{E95B2D0E-DA21-4BB4-9D3D-B0B6C5206F5A}"/>
                  </a:ext>
                </a:extLst>
              </p:cNvPr>
              <p:cNvSpPr txBox="1"/>
              <p:nvPr/>
            </p:nvSpPr>
            <p:spPr>
              <a:xfrm>
                <a:off x="7715854" y="4013488"/>
                <a:ext cx="359434" cy="461665"/>
              </a:xfrm>
              <a:prstGeom prst="rect">
                <a:avLst/>
              </a:prstGeom>
              <a:noFill/>
            </p:spPr>
            <p:txBody>
              <a:bodyPr wrap="square" rtlCol="0">
                <a:spAutoFit/>
              </a:bodyPr>
              <a:lstStyle/>
              <a:p>
                <a:pPr algn="l"/>
                <a:r>
                  <a:rPr lang="en-GB" sz="2400" b="1" dirty="0">
                    <a:solidFill>
                      <a:schemeClr val="accent5">
                        <a:lumMod val="50000"/>
                      </a:schemeClr>
                    </a:solidFill>
                  </a:rPr>
                  <a:t>F</a:t>
                </a:r>
              </a:p>
            </p:txBody>
          </p:sp>
        </p:grpSp>
        <p:pic>
          <p:nvPicPr>
            <p:cNvPr id="60" name="Picture 59" descr="A close up of a sign&#10;&#10;Description automatically generated">
              <a:extLst>
                <a:ext uri="{FF2B5EF4-FFF2-40B4-BE49-F238E27FC236}">
                  <a16:creationId xmlns:a16="http://schemas.microsoft.com/office/drawing/2014/main" id="{D9745454-69F9-44EC-805F-6EBA62CE08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66287" y="4993938"/>
              <a:ext cx="630311" cy="715668"/>
            </a:xfrm>
            <a:prstGeom prst="rect">
              <a:avLst/>
            </a:prstGeom>
          </p:spPr>
        </p:pic>
      </p:grpSp>
      <p:sp>
        <p:nvSpPr>
          <p:cNvPr id="70" name="TextBox 69">
            <a:extLst>
              <a:ext uri="{FF2B5EF4-FFF2-40B4-BE49-F238E27FC236}">
                <a16:creationId xmlns:a16="http://schemas.microsoft.com/office/drawing/2014/main" id="{8F228E41-CBF7-4C65-99CF-46280D97B1AE}"/>
              </a:ext>
            </a:extLst>
          </p:cNvPr>
          <p:cNvSpPr txBox="1"/>
          <p:nvPr/>
        </p:nvSpPr>
        <p:spPr>
          <a:xfrm>
            <a:off x="791839" y="1968753"/>
            <a:ext cx="1568803" cy="461665"/>
          </a:xfrm>
          <a:prstGeom prst="rect">
            <a:avLst/>
          </a:prstGeom>
          <a:noFill/>
        </p:spPr>
        <p:txBody>
          <a:bodyPr wrap="square" rtlCol="0">
            <a:spAutoFit/>
          </a:bodyPr>
          <a:lstStyle/>
          <a:p>
            <a:pPr algn="l"/>
            <a:r>
              <a:rPr lang="fr-FR" sz="2400" baseline="0" dirty="0">
                <a:solidFill>
                  <a:srgbClr val="0055A4"/>
                </a:solidFill>
              </a:rPr>
              <a:t>française</a:t>
            </a:r>
            <a:endParaRPr lang="en-GB" sz="2400" dirty="0">
              <a:solidFill>
                <a:srgbClr val="0055A4"/>
              </a:solidFill>
            </a:endParaRPr>
          </a:p>
        </p:txBody>
      </p:sp>
      <p:sp>
        <p:nvSpPr>
          <p:cNvPr id="71" name="TextBox 70">
            <a:extLst>
              <a:ext uri="{FF2B5EF4-FFF2-40B4-BE49-F238E27FC236}">
                <a16:creationId xmlns:a16="http://schemas.microsoft.com/office/drawing/2014/main" id="{E0E9132E-D524-403A-B5C4-E2CA1B524565}"/>
              </a:ext>
            </a:extLst>
          </p:cNvPr>
          <p:cNvSpPr txBox="1"/>
          <p:nvPr/>
        </p:nvSpPr>
        <p:spPr>
          <a:xfrm>
            <a:off x="802871" y="2484425"/>
            <a:ext cx="1568803" cy="461665"/>
          </a:xfrm>
          <a:prstGeom prst="rect">
            <a:avLst/>
          </a:prstGeom>
          <a:noFill/>
        </p:spPr>
        <p:txBody>
          <a:bodyPr wrap="square" rtlCol="0">
            <a:spAutoFit/>
          </a:bodyPr>
          <a:lstStyle/>
          <a:p>
            <a:pPr algn="l"/>
            <a:r>
              <a:rPr lang="fr-FR" sz="2400" baseline="0" dirty="0">
                <a:solidFill>
                  <a:srgbClr val="0055A4"/>
                </a:solidFill>
              </a:rPr>
              <a:t>grand</a:t>
            </a:r>
            <a:endParaRPr lang="en-GB" sz="2400" dirty="0">
              <a:solidFill>
                <a:srgbClr val="0055A4"/>
              </a:solidFill>
            </a:endParaRPr>
          </a:p>
        </p:txBody>
      </p:sp>
      <p:sp>
        <p:nvSpPr>
          <p:cNvPr id="72" name="TextBox 71">
            <a:extLst>
              <a:ext uri="{FF2B5EF4-FFF2-40B4-BE49-F238E27FC236}">
                <a16:creationId xmlns:a16="http://schemas.microsoft.com/office/drawing/2014/main" id="{270AC26B-E268-42E7-A34F-205F51CC6718}"/>
              </a:ext>
            </a:extLst>
          </p:cNvPr>
          <p:cNvSpPr txBox="1"/>
          <p:nvPr/>
        </p:nvSpPr>
        <p:spPr>
          <a:xfrm>
            <a:off x="798582" y="3000097"/>
            <a:ext cx="1568803" cy="461665"/>
          </a:xfrm>
          <a:prstGeom prst="rect">
            <a:avLst/>
          </a:prstGeom>
          <a:noFill/>
        </p:spPr>
        <p:txBody>
          <a:bodyPr wrap="square" rtlCol="0">
            <a:spAutoFit/>
          </a:bodyPr>
          <a:lstStyle/>
          <a:p>
            <a:pPr algn="l"/>
            <a:r>
              <a:rPr lang="fr-FR" sz="2400" baseline="0" dirty="0">
                <a:solidFill>
                  <a:srgbClr val="0055A4"/>
                </a:solidFill>
              </a:rPr>
              <a:t>anglais</a:t>
            </a:r>
            <a:endParaRPr lang="en-GB" sz="2400" dirty="0">
              <a:solidFill>
                <a:srgbClr val="0055A4"/>
              </a:solidFill>
            </a:endParaRPr>
          </a:p>
        </p:txBody>
      </p:sp>
      <p:sp>
        <p:nvSpPr>
          <p:cNvPr id="73" name="TextBox 72">
            <a:extLst>
              <a:ext uri="{FF2B5EF4-FFF2-40B4-BE49-F238E27FC236}">
                <a16:creationId xmlns:a16="http://schemas.microsoft.com/office/drawing/2014/main" id="{15756F1F-5CB7-4547-AF57-C713318A59B8}"/>
              </a:ext>
            </a:extLst>
          </p:cNvPr>
          <p:cNvSpPr txBox="1"/>
          <p:nvPr/>
        </p:nvSpPr>
        <p:spPr>
          <a:xfrm>
            <a:off x="798581" y="3515769"/>
            <a:ext cx="1568803" cy="461665"/>
          </a:xfrm>
          <a:prstGeom prst="rect">
            <a:avLst/>
          </a:prstGeom>
          <a:noFill/>
        </p:spPr>
        <p:txBody>
          <a:bodyPr wrap="square" rtlCol="0">
            <a:spAutoFit/>
          </a:bodyPr>
          <a:lstStyle/>
          <a:p>
            <a:pPr algn="l"/>
            <a:r>
              <a:rPr lang="fr-FR" sz="2400" baseline="0" dirty="0">
                <a:solidFill>
                  <a:srgbClr val="0055A4"/>
                </a:solidFill>
              </a:rPr>
              <a:t>petite</a:t>
            </a:r>
            <a:endParaRPr lang="en-GB" sz="2400" dirty="0">
              <a:solidFill>
                <a:srgbClr val="0055A4"/>
              </a:solidFill>
            </a:endParaRPr>
          </a:p>
        </p:txBody>
      </p:sp>
      <p:sp>
        <p:nvSpPr>
          <p:cNvPr id="74" name="TextBox 73">
            <a:extLst>
              <a:ext uri="{FF2B5EF4-FFF2-40B4-BE49-F238E27FC236}">
                <a16:creationId xmlns:a16="http://schemas.microsoft.com/office/drawing/2014/main" id="{4E6134FD-BDD7-4B27-ABE1-093951A47042}"/>
              </a:ext>
            </a:extLst>
          </p:cNvPr>
          <p:cNvSpPr txBox="1"/>
          <p:nvPr/>
        </p:nvSpPr>
        <p:spPr>
          <a:xfrm>
            <a:off x="797952" y="4031441"/>
            <a:ext cx="1568803" cy="461665"/>
          </a:xfrm>
          <a:prstGeom prst="rect">
            <a:avLst/>
          </a:prstGeom>
          <a:noFill/>
        </p:spPr>
        <p:txBody>
          <a:bodyPr wrap="square" rtlCol="0">
            <a:spAutoFit/>
          </a:bodyPr>
          <a:lstStyle/>
          <a:p>
            <a:pPr algn="l"/>
            <a:r>
              <a:rPr lang="fr-FR" sz="2400" baseline="0" dirty="0">
                <a:solidFill>
                  <a:srgbClr val="0055A4"/>
                </a:solidFill>
              </a:rPr>
              <a:t>anglaise</a:t>
            </a:r>
            <a:endParaRPr lang="en-GB" sz="2400" dirty="0">
              <a:solidFill>
                <a:srgbClr val="0055A4"/>
              </a:solidFill>
            </a:endParaRPr>
          </a:p>
        </p:txBody>
      </p:sp>
      <p:sp>
        <p:nvSpPr>
          <p:cNvPr id="75" name="TextBox 74">
            <a:extLst>
              <a:ext uri="{FF2B5EF4-FFF2-40B4-BE49-F238E27FC236}">
                <a16:creationId xmlns:a16="http://schemas.microsoft.com/office/drawing/2014/main" id="{7E1876DC-BBBF-4C20-981F-D9D5FED15AE8}"/>
              </a:ext>
            </a:extLst>
          </p:cNvPr>
          <p:cNvSpPr txBox="1"/>
          <p:nvPr/>
        </p:nvSpPr>
        <p:spPr>
          <a:xfrm>
            <a:off x="797953" y="4547113"/>
            <a:ext cx="1568803" cy="461665"/>
          </a:xfrm>
          <a:prstGeom prst="rect">
            <a:avLst/>
          </a:prstGeom>
          <a:noFill/>
        </p:spPr>
        <p:txBody>
          <a:bodyPr wrap="square" rtlCol="0">
            <a:spAutoFit/>
          </a:bodyPr>
          <a:lstStyle/>
          <a:p>
            <a:pPr algn="l"/>
            <a:r>
              <a:rPr lang="fr-FR" sz="2400" baseline="0" dirty="0">
                <a:solidFill>
                  <a:srgbClr val="0055A4"/>
                </a:solidFill>
              </a:rPr>
              <a:t>grande</a:t>
            </a:r>
            <a:endParaRPr lang="en-GB" sz="2400" dirty="0">
              <a:solidFill>
                <a:srgbClr val="0055A4"/>
              </a:solidFill>
            </a:endParaRPr>
          </a:p>
        </p:txBody>
      </p:sp>
      <p:sp>
        <p:nvSpPr>
          <p:cNvPr id="76" name="TextBox 75">
            <a:extLst>
              <a:ext uri="{FF2B5EF4-FFF2-40B4-BE49-F238E27FC236}">
                <a16:creationId xmlns:a16="http://schemas.microsoft.com/office/drawing/2014/main" id="{7AFFFCE9-5F7A-4734-8815-B8F4A8342E51}"/>
              </a:ext>
            </a:extLst>
          </p:cNvPr>
          <p:cNvSpPr txBox="1"/>
          <p:nvPr/>
        </p:nvSpPr>
        <p:spPr>
          <a:xfrm>
            <a:off x="797953" y="5062785"/>
            <a:ext cx="1568803" cy="461665"/>
          </a:xfrm>
          <a:prstGeom prst="rect">
            <a:avLst/>
          </a:prstGeom>
          <a:noFill/>
        </p:spPr>
        <p:txBody>
          <a:bodyPr wrap="square" rtlCol="0">
            <a:spAutoFit/>
          </a:bodyPr>
          <a:lstStyle/>
          <a:p>
            <a:pPr algn="l"/>
            <a:r>
              <a:rPr lang="fr-FR" sz="2400" baseline="0" dirty="0">
                <a:solidFill>
                  <a:srgbClr val="0055A4"/>
                </a:solidFill>
              </a:rPr>
              <a:t>français</a:t>
            </a:r>
            <a:endParaRPr lang="en-GB" sz="2400" dirty="0">
              <a:solidFill>
                <a:srgbClr val="0055A4"/>
              </a:solidFill>
            </a:endParaRPr>
          </a:p>
        </p:txBody>
      </p:sp>
      <p:sp>
        <p:nvSpPr>
          <p:cNvPr id="77" name="TextBox 76">
            <a:extLst>
              <a:ext uri="{FF2B5EF4-FFF2-40B4-BE49-F238E27FC236}">
                <a16:creationId xmlns:a16="http://schemas.microsoft.com/office/drawing/2014/main" id="{35366F1F-FABA-47CF-9523-199C484FC526}"/>
              </a:ext>
            </a:extLst>
          </p:cNvPr>
          <p:cNvSpPr txBox="1"/>
          <p:nvPr/>
        </p:nvSpPr>
        <p:spPr>
          <a:xfrm>
            <a:off x="797953" y="5578460"/>
            <a:ext cx="1568803" cy="461665"/>
          </a:xfrm>
          <a:prstGeom prst="rect">
            <a:avLst/>
          </a:prstGeom>
          <a:noFill/>
        </p:spPr>
        <p:txBody>
          <a:bodyPr wrap="square" rtlCol="0">
            <a:spAutoFit/>
          </a:bodyPr>
          <a:lstStyle/>
          <a:p>
            <a:pPr algn="l"/>
            <a:r>
              <a:rPr lang="fr-FR" sz="2400" baseline="0" dirty="0">
                <a:solidFill>
                  <a:srgbClr val="0055A4"/>
                </a:solidFill>
              </a:rPr>
              <a:t>petit</a:t>
            </a:r>
            <a:endParaRPr lang="en-GB" sz="2400" dirty="0">
              <a:solidFill>
                <a:srgbClr val="0055A4"/>
              </a:solidFill>
            </a:endParaRPr>
          </a:p>
        </p:txBody>
      </p:sp>
      <p:sp>
        <p:nvSpPr>
          <p:cNvPr id="78" name="TextBox 77">
            <a:extLst>
              <a:ext uri="{FF2B5EF4-FFF2-40B4-BE49-F238E27FC236}">
                <a16:creationId xmlns:a16="http://schemas.microsoft.com/office/drawing/2014/main" id="{2CFDB9CB-DB81-4E5B-A0CD-3C8E31E8D8E3}"/>
              </a:ext>
            </a:extLst>
          </p:cNvPr>
          <p:cNvSpPr txBox="1"/>
          <p:nvPr/>
        </p:nvSpPr>
        <p:spPr>
          <a:xfrm>
            <a:off x="1378854" y="1985923"/>
            <a:ext cx="630311" cy="461665"/>
          </a:xfrm>
          <a:prstGeom prst="rect">
            <a:avLst/>
          </a:prstGeom>
          <a:noFill/>
        </p:spPr>
        <p:txBody>
          <a:bodyPr wrap="square" rtlCol="0">
            <a:spAutoFit/>
          </a:bodyPr>
          <a:lstStyle/>
          <a:p>
            <a:pPr algn="l"/>
            <a:r>
              <a:rPr lang="en-GB" sz="2400" b="1" dirty="0">
                <a:solidFill>
                  <a:srgbClr val="EF4235"/>
                </a:solidFill>
              </a:rPr>
              <a:t>E</a:t>
            </a:r>
          </a:p>
        </p:txBody>
      </p:sp>
      <p:sp>
        <p:nvSpPr>
          <p:cNvPr id="79" name="TextBox 78">
            <a:extLst>
              <a:ext uri="{FF2B5EF4-FFF2-40B4-BE49-F238E27FC236}">
                <a16:creationId xmlns:a16="http://schemas.microsoft.com/office/drawing/2014/main" id="{479B9646-9284-439A-976F-A5F395472B3D}"/>
              </a:ext>
            </a:extLst>
          </p:cNvPr>
          <p:cNvSpPr txBox="1"/>
          <p:nvPr/>
        </p:nvSpPr>
        <p:spPr>
          <a:xfrm>
            <a:off x="1424128" y="5586964"/>
            <a:ext cx="630311" cy="461665"/>
          </a:xfrm>
          <a:prstGeom prst="rect">
            <a:avLst/>
          </a:prstGeom>
          <a:noFill/>
        </p:spPr>
        <p:txBody>
          <a:bodyPr wrap="square" rtlCol="0">
            <a:spAutoFit/>
          </a:bodyPr>
          <a:lstStyle/>
          <a:p>
            <a:pPr algn="l"/>
            <a:r>
              <a:rPr lang="en-GB" sz="2400" b="1" dirty="0">
                <a:solidFill>
                  <a:srgbClr val="EF4235"/>
                </a:solidFill>
              </a:rPr>
              <a:t>F</a:t>
            </a:r>
          </a:p>
        </p:txBody>
      </p:sp>
      <p:sp>
        <p:nvSpPr>
          <p:cNvPr id="80" name="TextBox 79">
            <a:extLst>
              <a:ext uri="{FF2B5EF4-FFF2-40B4-BE49-F238E27FC236}">
                <a16:creationId xmlns:a16="http://schemas.microsoft.com/office/drawing/2014/main" id="{B551F98D-D377-4175-9982-93E339520542}"/>
              </a:ext>
            </a:extLst>
          </p:cNvPr>
          <p:cNvSpPr txBox="1"/>
          <p:nvPr/>
        </p:nvSpPr>
        <p:spPr>
          <a:xfrm>
            <a:off x="1410859" y="5101885"/>
            <a:ext cx="630311" cy="461665"/>
          </a:xfrm>
          <a:prstGeom prst="rect">
            <a:avLst/>
          </a:prstGeom>
          <a:noFill/>
        </p:spPr>
        <p:txBody>
          <a:bodyPr wrap="square" rtlCol="0">
            <a:spAutoFit/>
          </a:bodyPr>
          <a:lstStyle/>
          <a:p>
            <a:pPr algn="l"/>
            <a:r>
              <a:rPr lang="en-GB" sz="2400" b="1" dirty="0">
                <a:solidFill>
                  <a:srgbClr val="EF4235"/>
                </a:solidFill>
              </a:rPr>
              <a:t>D</a:t>
            </a:r>
          </a:p>
        </p:txBody>
      </p:sp>
      <p:sp>
        <p:nvSpPr>
          <p:cNvPr id="81" name="TextBox 80">
            <a:extLst>
              <a:ext uri="{FF2B5EF4-FFF2-40B4-BE49-F238E27FC236}">
                <a16:creationId xmlns:a16="http://schemas.microsoft.com/office/drawing/2014/main" id="{C2FEBFC1-A486-4B50-8932-EBF3CE9958A4}"/>
              </a:ext>
            </a:extLst>
          </p:cNvPr>
          <p:cNvSpPr txBox="1"/>
          <p:nvPr/>
        </p:nvSpPr>
        <p:spPr>
          <a:xfrm>
            <a:off x="1402756" y="4580138"/>
            <a:ext cx="630311" cy="461665"/>
          </a:xfrm>
          <a:prstGeom prst="rect">
            <a:avLst/>
          </a:prstGeom>
          <a:noFill/>
        </p:spPr>
        <p:txBody>
          <a:bodyPr wrap="square" rtlCol="0">
            <a:spAutoFit/>
          </a:bodyPr>
          <a:lstStyle/>
          <a:p>
            <a:pPr algn="l"/>
            <a:r>
              <a:rPr lang="en-GB" sz="2400" b="1" dirty="0">
                <a:solidFill>
                  <a:srgbClr val="EF4235"/>
                </a:solidFill>
              </a:rPr>
              <a:t>A</a:t>
            </a:r>
          </a:p>
        </p:txBody>
      </p:sp>
      <p:sp>
        <p:nvSpPr>
          <p:cNvPr id="82" name="TextBox 81">
            <a:extLst>
              <a:ext uri="{FF2B5EF4-FFF2-40B4-BE49-F238E27FC236}">
                <a16:creationId xmlns:a16="http://schemas.microsoft.com/office/drawing/2014/main" id="{55D2577D-01D0-4481-B4A9-931F8CF78A6E}"/>
              </a:ext>
            </a:extLst>
          </p:cNvPr>
          <p:cNvSpPr txBox="1"/>
          <p:nvPr/>
        </p:nvSpPr>
        <p:spPr>
          <a:xfrm>
            <a:off x="1402756" y="4064020"/>
            <a:ext cx="630311" cy="461665"/>
          </a:xfrm>
          <a:prstGeom prst="rect">
            <a:avLst/>
          </a:prstGeom>
          <a:noFill/>
        </p:spPr>
        <p:txBody>
          <a:bodyPr wrap="square" rtlCol="0">
            <a:spAutoFit/>
          </a:bodyPr>
          <a:lstStyle/>
          <a:p>
            <a:pPr algn="l"/>
            <a:r>
              <a:rPr lang="en-GB" sz="2400" b="1" dirty="0">
                <a:solidFill>
                  <a:srgbClr val="EF4235"/>
                </a:solidFill>
              </a:rPr>
              <a:t>H</a:t>
            </a:r>
          </a:p>
        </p:txBody>
      </p:sp>
      <p:sp>
        <p:nvSpPr>
          <p:cNvPr id="83" name="TextBox 82">
            <a:extLst>
              <a:ext uri="{FF2B5EF4-FFF2-40B4-BE49-F238E27FC236}">
                <a16:creationId xmlns:a16="http://schemas.microsoft.com/office/drawing/2014/main" id="{298ABCDB-7177-4DD6-9A7E-EB1AF7B451EB}"/>
              </a:ext>
            </a:extLst>
          </p:cNvPr>
          <p:cNvSpPr txBox="1"/>
          <p:nvPr/>
        </p:nvSpPr>
        <p:spPr>
          <a:xfrm>
            <a:off x="1380739" y="3521217"/>
            <a:ext cx="630311" cy="461665"/>
          </a:xfrm>
          <a:prstGeom prst="rect">
            <a:avLst/>
          </a:prstGeom>
          <a:noFill/>
        </p:spPr>
        <p:txBody>
          <a:bodyPr wrap="square" rtlCol="0">
            <a:spAutoFit/>
          </a:bodyPr>
          <a:lstStyle/>
          <a:p>
            <a:pPr algn="l"/>
            <a:r>
              <a:rPr lang="en-GB" sz="2400" b="1" dirty="0">
                <a:solidFill>
                  <a:srgbClr val="EF4235"/>
                </a:solidFill>
              </a:rPr>
              <a:t>C</a:t>
            </a:r>
          </a:p>
        </p:txBody>
      </p:sp>
      <p:sp>
        <p:nvSpPr>
          <p:cNvPr id="84" name="TextBox 83">
            <a:extLst>
              <a:ext uri="{FF2B5EF4-FFF2-40B4-BE49-F238E27FC236}">
                <a16:creationId xmlns:a16="http://schemas.microsoft.com/office/drawing/2014/main" id="{C67903A3-21B4-4692-A7E7-96B7C4354FA8}"/>
              </a:ext>
            </a:extLst>
          </p:cNvPr>
          <p:cNvSpPr txBox="1"/>
          <p:nvPr/>
        </p:nvSpPr>
        <p:spPr>
          <a:xfrm>
            <a:off x="1394758" y="3020377"/>
            <a:ext cx="630311" cy="461665"/>
          </a:xfrm>
          <a:prstGeom prst="rect">
            <a:avLst/>
          </a:prstGeom>
          <a:noFill/>
        </p:spPr>
        <p:txBody>
          <a:bodyPr wrap="square" rtlCol="0">
            <a:spAutoFit/>
          </a:bodyPr>
          <a:lstStyle/>
          <a:p>
            <a:pPr algn="l"/>
            <a:r>
              <a:rPr lang="en-GB" sz="2400" b="1" dirty="0">
                <a:solidFill>
                  <a:srgbClr val="EF4235"/>
                </a:solidFill>
              </a:rPr>
              <a:t>B</a:t>
            </a:r>
          </a:p>
        </p:txBody>
      </p:sp>
      <p:sp>
        <p:nvSpPr>
          <p:cNvPr id="85" name="TextBox 84">
            <a:extLst>
              <a:ext uri="{FF2B5EF4-FFF2-40B4-BE49-F238E27FC236}">
                <a16:creationId xmlns:a16="http://schemas.microsoft.com/office/drawing/2014/main" id="{EC5F5C57-8BCC-4E61-90C1-62326B6125D0}"/>
              </a:ext>
            </a:extLst>
          </p:cNvPr>
          <p:cNvSpPr txBox="1"/>
          <p:nvPr/>
        </p:nvSpPr>
        <p:spPr>
          <a:xfrm>
            <a:off x="1345078" y="2532284"/>
            <a:ext cx="630311" cy="461665"/>
          </a:xfrm>
          <a:prstGeom prst="rect">
            <a:avLst/>
          </a:prstGeom>
          <a:noFill/>
        </p:spPr>
        <p:txBody>
          <a:bodyPr wrap="square" rtlCol="0">
            <a:spAutoFit/>
          </a:bodyPr>
          <a:lstStyle/>
          <a:p>
            <a:pPr algn="l"/>
            <a:r>
              <a:rPr lang="en-GB" sz="2400" b="1" dirty="0">
                <a:solidFill>
                  <a:srgbClr val="EF4235"/>
                </a:solidFill>
              </a:rPr>
              <a:t>G</a:t>
            </a:r>
          </a:p>
        </p:txBody>
      </p:sp>
      <p:pic>
        <p:nvPicPr>
          <p:cNvPr id="86" name="Picture 85" descr="A red cross on a white background&#10;&#10;Description automatically generated with medium confidence">
            <a:extLst>
              <a:ext uri="{FF2B5EF4-FFF2-40B4-BE49-F238E27FC236}">
                <a16:creationId xmlns:a16="http://schemas.microsoft.com/office/drawing/2014/main" id="{776DBF7E-AB7A-410B-BDED-468926C8449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58068" y="4511011"/>
            <a:ext cx="1414302" cy="943604"/>
          </a:xfrm>
          <a:prstGeom prst="rect">
            <a:avLst/>
          </a:prstGeom>
          <a:ln w="12700">
            <a:solidFill>
              <a:srgbClr val="3D3C3C"/>
            </a:solidFill>
          </a:ln>
        </p:spPr>
      </p:pic>
      <p:pic>
        <p:nvPicPr>
          <p:cNvPr id="87" name="Picture 86" descr="A red cross on a white background&#10;&#10;Description automatically generated with medium confidence">
            <a:extLst>
              <a:ext uri="{FF2B5EF4-FFF2-40B4-BE49-F238E27FC236}">
                <a16:creationId xmlns:a16="http://schemas.microsoft.com/office/drawing/2014/main" id="{9AB953DE-820C-48EA-85C0-132752B5F0F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83765" y="2511650"/>
            <a:ext cx="1414302" cy="943604"/>
          </a:xfrm>
          <a:prstGeom prst="rect">
            <a:avLst/>
          </a:prstGeom>
          <a:ln w="12700">
            <a:solidFill>
              <a:srgbClr val="3D3C3C"/>
            </a:solidFill>
          </a:ln>
        </p:spPr>
      </p:pic>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0"/>
                                        </p:tgtEl>
                                        <p:attrNameLst>
                                          <p:attrName>style.visibility</p:attrName>
                                        </p:attrNameLst>
                                      </p:cBhvr>
                                      <p:to>
                                        <p:strVal val="hidden"/>
                                      </p:to>
                                    </p:set>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500"/>
                                        <p:tgtEl>
                                          <p:spTgt spid="7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1"/>
                                        </p:tgtEl>
                                        <p:attrNameLst>
                                          <p:attrName>style.visibility</p:attrName>
                                        </p:attrNameLst>
                                      </p:cBhvr>
                                      <p:to>
                                        <p:strVal val="hidden"/>
                                      </p:to>
                                    </p:set>
                                  </p:childTnLst>
                                </p:cTn>
                              </p:par>
                            </p:childTnLst>
                          </p:cTn>
                        </p:par>
                        <p:par>
                          <p:cTn id="23" fill="hold">
                            <p:stCondLst>
                              <p:cond delay="0"/>
                            </p:stCondLst>
                            <p:childTnLst>
                              <p:par>
                                <p:cTn id="24" presetID="10" presetClass="entr" presetSubtype="0" fill="hold" grpId="0" nodeType="afterEffect">
                                  <p:stCondLst>
                                    <p:cond delay="0"/>
                                  </p:stCondLst>
                                  <p:childTnLst>
                                    <p:set>
                                      <p:cBhvr>
                                        <p:cTn id="25" dur="1" fill="hold">
                                          <p:stCondLst>
                                            <p:cond delay="0"/>
                                          </p:stCondLst>
                                        </p:cTn>
                                        <p:tgtEl>
                                          <p:spTgt spid="85"/>
                                        </p:tgtEl>
                                        <p:attrNameLst>
                                          <p:attrName>style.visibility</p:attrName>
                                        </p:attrNameLst>
                                      </p:cBhvr>
                                      <p:to>
                                        <p:strVal val="visible"/>
                                      </p:to>
                                    </p:set>
                                    <p:animEffect transition="in" filter="fade">
                                      <p:cBhvr>
                                        <p:cTn id="26" dur="500"/>
                                        <p:tgtEl>
                                          <p:spTgt spid="8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72"/>
                                        </p:tgtEl>
                                        <p:attrNameLst>
                                          <p:attrName>style.visibility</p:attrName>
                                        </p:attrNameLst>
                                      </p:cBhvr>
                                      <p:to>
                                        <p:strVal val="hidden"/>
                                      </p:to>
                                    </p:set>
                                  </p:childTnLst>
                                </p:cTn>
                              </p:par>
                            </p:childTnLst>
                          </p:cTn>
                        </p:par>
                        <p:par>
                          <p:cTn id="35" fill="hold">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fade">
                                      <p:cBhvr>
                                        <p:cTn id="38" dur="500"/>
                                        <p:tgtEl>
                                          <p:spTgt spid="8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73"/>
                                        </p:tgtEl>
                                        <p:attrNameLst>
                                          <p:attrName>style.visibility</p:attrName>
                                        </p:attrNameLst>
                                      </p:cBhvr>
                                      <p:to>
                                        <p:strVal val="hidden"/>
                                      </p:to>
                                    </p:set>
                                  </p:childTnLst>
                                </p:cTn>
                              </p:par>
                            </p:childTnLst>
                          </p:cTn>
                        </p:par>
                        <p:par>
                          <p:cTn id="47" fill="hold">
                            <p:stCondLst>
                              <p:cond delay="0"/>
                            </p:stCondLst>
                            <p:childTnLst>
                              <p:par>
                                <p:cTn id="48" presetID="10" presetClass="entr" presetSubtype="0" fill="hold" grpId="0" nodeType="after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fade">
                                      <p:cBhvr>
                                        <p:cTn id="50" dur="500"/>
                                        <p:tgtEl>
                                          <p:spTgt spid="83"/>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74"/>
                                        </p:tgtEl>
                                        <p:attrNameLst>
                                          <p:attrName>style.visibility</p:attrName>
                                        </p:attrNameLst>
                                      </p:cBhvr>
                                      <p:to>
                                        <p:strVal val="hidden"/>
                                      </p:to>
                                    </p:set>
                                  </p:childTnLst>
                                </p:cTn>
                              </p:par>
                            </p:childTnLst>
                          </p:cTn>
                        </p:par>
                        <p:par>
                          <p:cTn id="59" fill="hold">
                            <p:stCondLst>
                              <p:cond delay="0"/>
                            </p:stCondLst>
                            <p:childTnLst>
                              <p:par>
                                <p:cTn id="60" presetID="10" presetClass="entr" presetSubtype="0" fill="hold" grpId="0" nodeType="after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75"/>
                                        </p:tgtEl>
                                        <p:attrNameLst>
                                          <p:attrName>style.visibility</p:attrName>
                                        </p:attrNameLst>
                                      </p:cBhvr>
                                      <p:to>
                                        <p:strVal val="hidden"/>
                                      </p:to>
                                    </p:set>
                                  </p:childTnLst>
                                </p:cTn>
                              </p:par>
                            </p:childTnLst>
                          </p:cTn>
                        </p:par>
                        <p:par>
                          <p:cTn id="71" fill="hold">
                            <p:stCondLst>
                              <p:cond delay="0"/>
                            </p:stCondLst>
                            <p:childTnLst>
                              <p:par>
                                <p:cTn id="72" presetID="10" presetClass="entr" presetSubtype="0" fill="hold" grpId="0" nodeType="afterEffect">
                                  <p:stCondLst>
                                    <p:cond delay="0"/>
                                  </p:stCondLst>
                                  <p:childTnLst>
                                    <p:set>
                                      <p:cBhvr>
                                        <p:cTn id="73" dur="1" fill="hold">
                                          <p:stCondLst>
                                            <p:cond delay="0"/>
                                          </p:stCondLst>
                                        </p:cTn>
                                        <p:tgtEl>
                                          <p:spTgt spid="81"/>
                                        </p:tgtEl>
                                        <p:attrNameLst>
                                          <p:attrName>style.visibility</p:attrName>
                                        </p:attrNameLst>
                                      </p:cBhvr>
                                      <p:to>
                                        <p:strVal val="visible"/>
                                      </p:to>
                                    </p:set>
                                    <p:animEffect transition="in" filter="fade">
                                      <p:cBhvr>
                                        <p:cTn id="74" dur="500"/>
                                        <p:tgtEl>
                                          <p:spTgt spid="81"/>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76"/>
                                        </p:tgtEl>
                                        <p:attrNameLst>
                                          <p:attrName>style.visibility</p:attrName>
                                        </p:attrNameLst>
                                      </p:cBhvr>
                                      <p:to>
                                        <p:strVal val="hidden"/>
                                      </p:to>
                                    </p:set>
                                  </p:childTnLst>
                                </p:cTn>
                              </p:par>
                            </p:childTnLst>
                          </p:cTn>
                        </p:par>
                        <p:par>
                          <p:cTn id="83" fill="hold">
                            <p:stCondLst>
                              <p:cond delay="0"/>
                            </p:stCondLst>
                            <p:childTnLst>
                              <p:par>
                                <p:cTn id="84" presetID="10" presetClass="entr" presetSubtype="0" fill="hold" grpId="0" nodeType="afterEffect">
                                  <p:stCondLst>
                                    <p:cond delay="0"/>
                                  </p:stCondLst>
                                  <p:childTnLst>
                                    <p:set>
                                      <p:cBhvr>
                                        <p:cTn id="85" dur="1" fill="hold">
                                          <p:stCondLst>
                                            <p:cond delay="0"/>
                                          </p:stCondLst>
                                        </p:cTn>
                                        <p:tgtEl>
                                          <p:spTgt spid="80"/>
                                        </p:tgtEl>
                                        <p:attrNameLst>
                                          <p:attrName>style.visibility</p:attrName>
                                        </p:attrNameLst>
                                      </p:cBhvr>
                                      <p:to>
                                        <p:strVal val="visible"/>
                                      </p:to>
                                    </p:set>
                                    <p:animEffect transition="in" filter="fade">
                                      <p:cBhvr>
                                        <p:cTn id="86" dur="500"/>
                                        <p:tgtEl>
                                          <p:spTgt spid="80"/>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77"/>
                                        </p:tgtEl>
                                        <p:attrNameLst>
                                          <p:attrName>style.visibility</p:attrName>
                                        </p:attrNameLst>
                                      </p:cBhvr>
                                      <p:to>
                                        <p:strVal val="hidden"/>
                                      </p:to>
                                    </p:set>
                                  </p:childTnLst>
                                </p:cTn>
                              </p:par>
                            </p:childTnLst>
                          </p:cTn>
                        </p:par>
                        <p:par>
                          <p:cTn id="95" fill="hold">
                            <p:stCondLst>
                              <p:cond delay="0"/>
                            </p:stCondLst>
                            <p:childTnLst>
                              <p:par>
                                <p:cTn id="96" presetID="10" presetClass="entr" presetSubtype="0" fill="hold" grpId="0" nodeType="afterEffect">
                                  <p:stCondLst>
                                    <p:cond delay="0"/>
                                  </p:stCondLst>
                                  <p:childTnLst>
                                    <p:set>
                                      <p:cBhvr>
                                        <p:cTn id="97" dur="1" fill="hold">
                                          <p:stCondLst>
                                            <p:cond delay="0"/>
                                          </p:stCondLst>
                                        </p:cTn>
                                        <p:tgtEl>
                                          <p:spTgt spid="79"/>
                                        </p:tgtEl>
                                        <p:attrNameLst>
                                          <p:attrName>style.visibility</p:attrName>
                                        </p:attrNameLst>
                                      </p:cBhvr>
                                      <p:to>
                                        <p:strVal val="visible"/>
                                      </p:to>
                                    </p:set>
                                    <p:animEffect transition="in" filter="fade">
                                      <p:cBhvr>
                                        <p:cTn id="98"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P spid="77" grpId="0"/>
      <p:bldP spid="77" grpId="1"/>
      <p:bldP spid="78" grpId="0"/>
      <p:bldP spid="79" grpId="0"/>
      <p:bldP spid="80" grpId="0"/>
      <p:bldP spid="81" grpId="0"/>
      <p:bldP spid="82" grpId="0"/>
      <p:bldP spid="83" grpId="0"/>
      <p:bldP spid="84" grpId="0"/>
      <p:bldP spid="8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945017" y="8008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22" name="Rectangle 321">
            <a:extLst>
              <a:ext uri="{FF2B5EF4-FFF2-40B4-BE49-F238E27FC236}">
                <a16:creationId xmlns:a16="http://schemas.microsoft.com/office/drawing/2014/main" id="{DCAF3315-876D-4822-B15F-9C19192C9F62}"/>
              </a:ext>
            </a:extLst>
          </p:cNvPr>
          <p:cNvSpPr/>
          <p:nvPr/>
        </p:nvSpPr>
        <p:spPr>
          <a:xfrm>
            <a:off x="6395112" y="1736065"/>
            <a:ext cx="184730"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323" name="Rounded Rectangular Callout 2">
            <a:extLst>
              <a:ext uri="{FF2B5EF4-FFF2-40B4-BE49-F238E27FC236}">
                <a16:creationId xmlns:a16="http://schemas.microsoft.com/office/drawing/2014/main" id="{966C1EFB-9714-433F-B6A1-2D3077ED6BE6}"/>
              </a:ext>
            </a:extLst>
          </p:cNvPr>
          <p:cNvSpPr/>
          <p:nvPr/>
        </p:nvSpPr>
        <p:spPr>
          <a:xfrm>
            <a:off x="648567" y="1458136"/>
            <a:ext cx="2743200" cy="1317960"/>
          </a:xfrm>
          <a:prstGeom prst="wedgeRoundRectCallout">
            <a:avLst>
              <a:gd name="adj1" fmla="val -33510"/>
              <a:gd name="adj2" fmla="val 59838"/>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55A4"/>
                </a:solidFill>
                <a:effectLst/>
                <a:uLnTx/>
                <a:uFillTx/>
                <a:latin typeface="+mj-lt"/>
                <a:ea typeface="+mn-ea"/>
                <a:cs typeface="+mn-cs"/>
              </a:rPr>
              <a:t>Je </a:t>
            </a:r>
            <a:r>
              <a:rPr kumimoji="0" lang="en-GB" sz="2000" b="0" i="0" u="none" strike="noStrike" kern="0" cap="none" spc="0" normalizeH="0" baseline="0" noProof="0" dirty="0" err="1">
                <a:ln>
                  <a:noFill/>
                </a:ln>
                <a:solidFill>
                  <a:srgbClr val="0055A4"/>
                </a:solidFill>
                <a:effectLst/>
                <a:uLnTx/>
                <a:uFillTx/>
                <a:latin typeface="+mj-lt"/>
                <a:ea typeface="+mn-ea"/>
                <a:cs typeface="+mn-cs"/>
              </a:rPr>
              <a:t>suis</a:t>
            </a:r>
            <a:r>
              <a:rPr kumimoji="0" lang="en-GB" sz="2000" b="0" i="0" u="none" strike="noStrike" kern="0" cap="none" spc="0" normalizeH="0" baseline="0" noProof="0" dirty="0">
                <a:ln>
                  <a:noFill/>
                </a:ln>
                <a:solidFill>
                  <a:srgbClr val="0055A4"/>
                </a:solidFill>
                <a:effectLst/>
                <a:uLnTx/>
                <a:uFillTx/>
                <a:latin typeface="+mj-lt"/>
                <a:ea typeface="+mn-ea"/>
                <a:cs typeface="+mn-cs"/>
              </a:rPr>
              <a:t> français et grand.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0055A4"/>
                </a:solidFill>
                <a:effectLst/>
                <a:uLnTx/>
                <a:uFillTx/>
                <a:latin typeface="+mj-lt"/>
                <a:ea typeface="+mn-ea"/>
                <a:cs typeface="+mn-cs"/>
              </a:rPr>
              <a:t>@</a:t>
            </a:r>
            <a:r>
              <a:rPr kumimoji="0" lang="en-GB" sz="2000" b="0" i="1" u="none" strike="noStrike" kern="0" cap="none" spc="0" normalizeH="0" baseline="0" noProof="0" dirty="0" err="1">
                <a:ln>
                  <a:noFill/>
                </a:ln>
                <a:solidFill>
                  <a:srgbClr val="0055A4"/>
                </a:solidFill>
                <a:effectLst/>
                <a:uLnTx/>
                <a:uFillTx/>
                <a:latin typeface="+mj-lt"/>
                <a:ea typeface="+mn-ea"/>
                <a:cs typeface="+mn-cs"/>
              </a:rPr>
              <a:t>fortnightmegafan</a:t>
            </a:r>
            <a:endParaRPr kumimoji="0" lang="en-GB" sz="2000" b="0" i="1" u="none" strike="noStrike" kern="0" cap="none" spc="0" normalizeH="0" baseline="0" noProof="0" dirty="0">
              <a:ln>
                <a:noFill/>
              </a:ln>
              <a:solidFill>
                <a:srgbClr val="0055A4"/>
              </a:solidFill>
              <a:effectLst/>
              <a:uLnTx/>
              <a:uFillTx/>
              <a:latin typeface="+mj-lt"/>
              <a:ea typeface="+mn-ea"/>
              <a:cs typeface="+mn-cs"/>
            </a:endParaRPr>
          </a:p>
        </p:txBody>
      </p:sp>
      <p:sp>
        <p:nvSpPr>
          <p:cNvPr id="324" name="TextBox 323">
            <a:extLst>
              <a:ext uri="{FF2B5EF4-FFF2-40B4-BE49-F238E27FC236}">
                <a16:creationId xmlns:a16="http://schemas.microsoft.com/office/drawing/2014/main" id="{8C174832-CEBD-486C-B2FD-F6D00A6F836D}"/>
              </a:ext>
            </a:extLst>
          </p:cNvPr>
          <p:cNvSpPr txBox="1"/>
          <p:nvPr/>
        </p:nvSpPr>
        <p:spPr>
          <a:xfrm>
            <a:off x="3676937" y="3477275"/>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25" name="TextBox 324">
            <a:extLst>
              <a:ext uri="{FF2B5EF4-FFF2-40B4-BE49-F238E27FC236}">
                <a16:creationId xmlns:a16="http://schemas.microsoft.com/office/drawing/2014/main" id="{B1669B24-B060-4659-B346-D103AD94454F}"/>
              </a:ext>
            </a:extLst>
          </p:cNvPr>
          <p:cNvSpPr txBox="1"/>
          <p:nvPr/>
        </p:nvSpPr>
        <p:spPr>
          <a:xfrm>
            <a:off x="4924936" y="3477274"/>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26" name="TextBox 325">
            <a:extLst>
              <a:ext uri="{FF2B5EF4-FFF2-40B4-BE49-F238E27FC236}">
                <a16:creationId xmlns:a16="http://schemas.microsoft.com/office/drawing/2014/main" id="{965E2C66-BD9D-4A67-A905-C9C516100438}"/>
              </a:ext>
            </a:extLst>
          </p:cNvPr>
          <p:cNvSpPr txBox="1"/>
          <p:nvPr/>
        </p:nvSpPr>
        <p:spPr>
          <a:xfrm>
            <a:off x="9695539" y="3483972"/>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27" name="TextBox 326">
            <a:extLst>
              <a:ext uri="{FF2B5EF4-FFF2-40B4-BE49-F238E27FC236}">
                <a16:creationId xmlns:a16="http://schemas.microsoft.com/office/drawing/2014/main" id="{0DECD770-5F37-45F0-B2E8-E5BE3B54B9A6}"/>
              </a:ext>
            </a:extLst>
          </p:cNvPr>
          <p:cNvSpPr txBox="1"/>
          <p:nvPr/>
        </p:nvSpPr>
        <p:spPr>
          <a:xfrm>
            <a:off x="10950427" y="3491976"/>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28" name="TextBox 327">
            <a:extLst>
              <a:ext uri="{FF2B5EF4-FFF2-40B4-BE49-F238E27FC236}">
                <a16:creationId xmlns:a16="http://schemas.microsoft.com/office/drawing/2014/main" id="{79DC720E-3AD3-4CDA-93A6-6D33A011C1E8}"/>
              </a:ext>
            </a:extLst>
          </p:cNvPr>
          <p:cNvSpPr txBox="1"/>
          <p:nvPr/>
        </p:nvSpPr>
        <p:spPr>
          <a:xfrm>
            <a:off x="3694377" y="5042368"/>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29" name="TextBox 328">
            <a:extLst>
              <a:ext uri="{FF2B5EF4-FFF2-40B4-BE49-F238E27FC236}">
                <a16:creationId xmlns:a16="http://schemas.microsoft.com/office/drawing/2014/main" id="{22CA3B58-9A10-4453-9221-E951714DABEE}"/>
              </a:ext>
            </a:extLst>
          </p:cNvPr>
          <p:cNvSpPr txBox="1"/>
          <p:nvPr/>
        </p:nvSpPr>
        <p:spPr>
          <a:xfrm>
            <a:off x="4924936" y="5042367"/>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30" name="TextBox 329">
            <a:extLst>
              <a:ext uri="{FF2B5EF4-FFF2-40B4-BE49-F238E27FC236}">
                <a16:creationId xmlns:a16="http://schemas.microsoft.com/office/drawing/2014/main" id="{3ADEBAA3-4F37-406B-853E-20384630A49E}"/>
              </a:ext>
            </a:extLst>
          </p:cNvPr>
          <p:cNvSpPr txBox="1"/>
          <p:nvPr/>
        </p:nvSpPr>
        <p:spPr>
          <a:xfrm>
            <a:off x="9720892" y="5042367"/>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31" name="TextBox 330">
            <a:extLst>
              <a:ext uri="{FF2B5EF4-FFF2-40B4-BE49-F238E27FC236}">
                <a16:creationId xmlns:a16="http://schemas.microsoft.com/office/drawing/2014/main" id="{32B403EC-93EB-4495-8C62-ED5730EDA868}"/>
              </a:ext>
            </a:extLst>
          </p:cNvPr>
          <p:cNvSpPr txBox="1"/>
          <p:nvPr/>
        </p:nvSpPr>
        <p:spPr>
          <a:xfrm>
            <a:off x="10983900" y="5054695"/>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36" name="Rectangle 335">
            <a:extLst>
              <a:ext uri="{FF2B5EF4-FFF2-40B4-BE49-F238E27FC236}">
                <a16:creationId xmlns:a16="http://schemas.microsoft.com/office/drawing/2014/main" id="{6506BCFF-2C65-42C0-81C0-1228CA1BAEE1}"/>
              </a:ext>
            </a:extLst>
          </p:cNvPr>
          <p:cNvSpPr/>
          <p:nvPr/>
        </p:nvSpPr>
        <p:spPr>
          <a:xfrm>
            <a:off x="3515539" y="4157679"/>
            <a:ext cx="1061509"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Isobella</a:t>
            </a: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337" name="Rectangle 336">
            <a:extLst>
              <a:ext uri="{FF2B5EF4-FFF2-40B4-BE49-F238E27FC236}">
                <a16:creationId xmlns:a16="http://schemas.microsoft.com/office/drawing/2014/main" id="{355F40B9-6BE9-4E80-9E1F-500100B9023B}"/>
              </a:ext>
            </a:extLst>
          </p:cNvPr>
          <p:cNvSpPr/>
          <p:nvPr/>
        </p:nvSpPr>
        <p:spPr>
          <a:xfrm>
            <a:off x="4763869" y="4175843"/>
            <a:ext cx="1056701"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Ludovic</a:t>
            </a: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338" name="Rounded Rectangular Callout 102">
            <a:extLst>
              <a:ext uri="{FF2B5EF4-FFF2-40B4-BE49-F238E27FC236}">
                <a16:creationId xmlns:a16="http://schemas.microsoft.com/office/drawing/2014/main" id="{C94A2D14-372E-4F05-8F7D-A45B54EC022E}"/>
              </a:ext>
            </a:extLst>
          </p:cNvPr>
          <p:cNvSpPr/>
          <p:nvPr/>
        </p:nvSpPr>
        <p:spPr>
          <a:xfrm>
            <a:off x="716881" y="4588965"/>
            <a:ext cx="2743200" cy="1317960"/>
          </a:xfrm>
          <a:prstGeom prst="wedgeRoundRectCallout">
            <a:avLst>
              <a:gd name="adj1" fmla="val -33510"/>
              <a:gd name="adj2" fmla="val 63692"/>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55A4"/>
                </a:solidFill>
                <a:effectLst/>
                <a:uLnTx/>
                <a:uFillTx/>
                <a:latin typeface="+mj-lt"/>
                <a:ea typeface="+mn-ea"/>
                <a:cs typeface="+mn-cs"/>
              </a:rPr>
              <a:t>Je </a:t>
            </a:r>
            <a:r>
              <a:rPr kumimoji="0" lang="en-GB" sz="2000" b="0" i="0" u="none" strike="noStrike" kern="0" cap="none" spc="0" normalizeH="0" baseline="0" noProof="0" dirty="0" err="1">
                <a:ln>
                  <a:noFill/>
                </a:ln>
                <a:solidFill>
                  <a:srgbClr val="0055A4"/>
                </a:solidFill>
                <a:effectLst/>
                <a:uLnTx/>
                <a:uFillTx/>
                <a:latin typeface="+mj-lt"/>
                <a:ea typeface="+mn-ea"/>
                <a:cs typeface="+mn-cs"/>
              </a:rPr>
              <a:t>suis</a:t>
            </a:r>
            <a:r>
              <a:rPr kumimoji="0" lang="en-GB" sz="2000" b="0" i="0" u="none" strike="noStrike" kern="0" cap="none" spc="0" normalizeH="0" baseline="0" noProof="0" dirty="0">
                <a:ln>
                  <a:noFill/>
                </a:ln>
                <a:solidFill>
                  <a:srgbClr val="0055A4"/>
                </a:solidFill>
                <a:effectLst/>
                <a:uLnTx/>
                <a:uFillTx/>
                <a:latin typeface="+mj-lt"/>
                <a:ea typeface="+mn-ea"/>
                <a:cs typeface="+mn-cs"/>
              </a:rPr>
              <a:t> grand et </a:t>
            </a:r>
            <a:r>
              <a:rPr kumimoji="0" lang="en-GB" sz="2000" b="0" i="0" u="none" strike="noStrike" kern="0" cap="none" spc="0" normalizeH="0" baseline="0" noProof="0" dirty="0" err="1">
                <a:ln>
                  <a:noFill/>
                </a:ln>
                <a:solidFill>
                  <a:srgbClr val="0055A4"/>
                </a:solidFill>
                <a:effectLst/>
                <a:uLnTx/>
                <a:uFillTx/>
                <a:latin typeface="+mj-lt"/>
                <a:ea typeface="+mn-ea"/>
                <a:cs typeface="+mn-cs"/>
              </a:rPr>
              <a:t>anglais</a:t>
            </a:r>
            <a:r>
              <a:rPr kumimoji="0" lang="en-GB" sz="2000" b="0" i="0" u="none" strike="noStrike" kern="0" cap="none" spc="0" normalizeH="0" baseline="0" noProof="0" dirty="0">
                <a:ln>
                  <a:noFill/>
                </a:ln>
                <a:solidFill>
                  <a:srgbClr val="0055A4"/>
                </a:solidFill>
                <a:effectLst/>
                <a:uLnTx/>
                <a:uFillTx/>
                <a:latin typeface="+mj-lt"/>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0055A4"/>
                </a:solidFill>
                <a:effectLst/>
                <a:uLnTx/>
                <a:uFillTx/>
                <a:latin typeface="+mj-lt"/>
                <a:ea typeface="+mn-ea"/>
                <a:cs typeface="+mn-cs"/>
              </a:rPr>
              <a:t>@</a:t>
            </a:r>
            <a:r>
              <a:rPr kumimoji="0" lang="en-GB" sz="2000" b="0" i="1" u="none" strike="noStrike" kern="0" cap="none" spc="0" normalizeH="0" baseline="0" noProof="0" dirty="0" err="1">
                <a:ln>
                  <a:noFill/>
                </a:ln>
                <a:solidFill>
                  <a:srgbClr val="0055A4"/>
                </a:solidFill>
                <a:effectLst/>
                <a:uLnTx/>
                <a:uFillTx/>
                <a:latin typeface="+mj-lt"/>
                <a:ea typeface="+mn-ea"/>
                <a:cs typeface="+mn-cs"/>
              </a:rPr>
              <a:t>coolkat</a:t>
            </a:r>
            <a:endParaRPr kumimoji="0" lang="en-GB" sz="2000" b="0" i="1" u="none" strike="noStrike" kern="0" cap="none" spc="0" normalizeH="0" baseline="0" noProof="0" dirty="0">
              <a:ln>
                <a:noFill/>
              </a:ln>
              <a:solidFill>
                <a:srgbClr val="0055A4"/>
              </a:solidFill>
              <a:effectLst/>
              <a:uLnTx/>
              <a:uFillTx/>
              <a:latin typeface="+mj-lt"/>
              <a:ea typeface="+mn-ea"/>
              <a:cs typeface="+mn-cs"/>
            </a:endParaRPr>
          </a:p>
        </p:txBody>
      </p:sp>
      <p:sp>
        <p:nvSpPr>
          <p:cNvPr id="339" name="Rectangle 338">
            <a:extLst>
              <a:ext uri="{FF2B5EF4-FFF2-40B4-BE49-F238E27FC236}">
                <a16:creationId xmlns:a16="http://schemas.microsoft.com/office/drawing/2014/main" id="{2A60449F-5FED-45FD-BB6B-4A1353FEA8AA}"/>
              </a:ext>
            </a:extLst>
          </p:cNvPr>
          <p:cNvSpPr/>
          <p:nvPr/>
        </p:nvSpPr>
        <p:spPr>
          <a:xfrm>
            <a:off x="3663469" y="5742467"/>
            <a:ext cx="689612"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Alex</a:t>
            </a:r>
          </a:p>
        </p:txBody>
      </p:sp>
      <p:sp>
        <p:nvSpPr>
          <p:cNvPr id="340" name="Rectangle 339">
            <a:extLst>
              <a:ext uri="{FF2B5EF4-FFF2-40B4-BE49-F238E27FC236}">
                <a16:creationId xmlns:a16="http://schemas.microsoft.com/office/drawing/2014/main" id="{6ADE819C-04E8-4E70-A825-289BDE45BBF6}"/>
              </a:ext>
            </a:extLst>
          </p:cNvPr>
          <p:cNvSpPr/>
          <p:nvPr/>
        </p:nvSpPr>
        <p:spPr>
          <a:xfrm>
            <a:off x="4835518" y="5762180"/>
            <a:ext cx="806631"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Coco</a:t>
            </a:r>
          </a:p>
        </p:txBody>
      </p:sp>
      <p:pic>
        <p:nvPicPr>
          <p:cNvPr id="344" name="Picture 343">
            <a:extLst>
              <a:ext uri="{FF2B5EF4-FFF2-40B4-BE49-F238E27FC236}">
                <a16:creationId xmlns:a16="http://schemas.microsoft.com/office/drawing/2014/main" id="{74300AB3-49FD-438F-819F-FB126279E7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0171" y="3597222"/>
            <a:ext cx="342612" cy="682940"/>
          </a:xfrm>
          <a:prstGeom prst="rect">
            <a:avLst/>
          </a:prstGeom>
        </p:spPr>
      </p:pic>
      <p:pic>
        <p:nvPicPr>
          <p:cNvPr id="345" name="Picture 344">
            <a:extLst>
              <a:ext uri="{FF2B5EF4-FFF2-40B4-BE49-F238E27FC236}">
                <a16:creationId xmlns:a16="http://schemas.microsoft.com/office/drawing/2014/main" id="{5B9C8E6F-0B7C-41CE-9127-4A50120EE3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5434" y="5144283"/>
            <a:ext cx="342612" cy="682940"/>
          </a:xfrm>
          <a:prstGeom prst="rect">
            <a:avLst/>
          </a:prstGeom>
        </p:spPr>
      </p:pic>
      <p:pic>
        <p:nvPicPr>
          <p:cNvPr id="347" name="Picture 346">
            <a:extLst>
              <a:ext uri="{FF2B5EF4-FFF2-40B4-BE49-F238E27FC236}">
                <a16:creationId xmlns:a16="http://schemas.microsoft.com/office/drawing/2014/main" id="{C89923A6-9931-4053-B8B3-106CBB2DC2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083" y="3521485"/>
            <a:ext cx="363828" cy="725232"/>
          </a:xfrm>
          <a:prstGeom prst="rect">
            <a:avLst/>
          </a:prstGeom>
        </p:spPr>
      </p:pic>
      <p:pic>
        <p:nvPicPr>
          <p:cNvPr id="348" name="Picture 347">
            <a:extLst>
              <a:ext uri="{FF2B5EF4-FFF2-40B4-BE49-F238E27FC236}">
                <a16:creationId xmlns:a16="http://schemas.microsoft.com/office/drawing/2014/main" id="{C24CCBB7-3CB8-40C5-B265-C76CC773E0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6723" y="5147143"/>
            <a:ext cx="363828" cy="725232"/>
          </a:xfrm>
          <a:prstGeom prst="rect">
            <a:avLst/>
          </a:prstGeom>
        </p:spPr>
      </p:pic>
      <p:sp>
        <p:nvSpPr>
          <p:cNvPr id="350" name="Rounded Rectangular Callout 114">
            <a:extLst>
              <a:ext uri="{FF2B5EF4-FFF2-40B4-BE49-F238E27FC236}">
                <a16:creationId xmlns:a16="http://schemas.microsoft.com/office/drawing/2014/main" id="{A34CCAD8-7CDB-451F-B835-90D4232C4197}"/>
              </a:ext>
            </a:extLst>
          </p:cNvPr>
          <p:cNvSpPr/>
          <p:nvPr/>
        </p:nvSpPr>
        <p:spPr>
          <a:xfrm>
            <a:off x="6654941" y="3041163"/>
            <a:ext cx="2743200" cy="1317960"/>
          </a:xfrm>
          <a:prstGeom prst="wedgeRoundRectCallout">
            <a:avLst>
              <a:gd name="adj1" fmla="val -34745"/>
              <a:gd name="adj2" fmla="val 62408"/>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55A4"/>
                </a:solidFill>
                <a:effectLst/>
                <a:uLnTx/>
                <a:uFillTx/>
                <a:latin typeface="+mj-lt"/>
                <a:ea typeface="+mn-ea"/>
                <a:cs typeface="+mn-cs"/>
              </a:rPr>
              <a:t>Je </a:t>
            </a:r>
            <a:r>
              <a:rPr kumimoji="0" lang="en-GB" sz="2000" b="0" i="0" u="none" strike="noStrike" kern="0" cap="none" spc="0" normalizeH="0" baseline="0" noProof="0" dirty="0" err="1">
                <a:ln>
                  <a:noFill/>
                </a:ln>
                <a:solidFill>
                  <a:srgbClr val="0055A4"/>
                </a:solidFill>
                <a:effectLst/>
                <a:uLnTx/>
                <a:uFillTx/>
                <a:latin typeface="+mj-lt"/>
                <a:ea typeface="+mn-ea"/>
                <a:cs typeface="+mn-cs"/>
              </a:rPr>
              <a:t>suis</a:t>
            </a:r>
            <a:r>
              <a:rPr kumimoji="0" lang="en-GB" sz="2000" b="0" i="0" u="none" strike="noStrike" kern="0" cap="none" spc="0" normalizeH="0" baseline="0" noProof="0" dirty="0">
                <a:ln>
                  <a:noFill/>
                </a:ln>
                <a:solidFill>
                  <a:srgbClr val="0055A4"/>
                </a:solidFill>
                <a:effectLst/>
                <a:uLnTx/>
                <a:uFillTx/>
                <a:latin typeface="+mj-lt"/>
                <a:ea typeface="+mn-ea"/>
                <a:cs typeface="+mn-cs"/>
              </a:rPr>
              <a:t> </a:t>
            </a:r>
            <a:r>
              <a:rPr kumimoji="0" lang="en-GB" sz="2000" b="0" i="0" u="none" strike="noStrike" kern="0" cap="none" spc="0" normalizeH="0" baseline="0" noProof="0" dirty="0" err="1">
                <a:ln>
                  <a:noFill/>
                </a:ln>
                <a:solidFill>
                  <a:srgbClr val="0055A4"/>
                </a:solidFill>
                <a:effectLst/>
                <a:uLnTx/>
                <a:uFillTx/>
                <a:latin typeface="+mj-lt"/>
                <a:ea typeface="+mn-ea"/>
                <a:cs typeface="+mn-cs"/>
              </a:rPr>
              <a:t>anglais</a:t>
            </a:r>
            <a:r>
              <a:rPr kumimoji="0" lang="en-GB" sz="2000" b="0" i="0" u="none" strike="noStrike" kern="0" cap="none" spc="0" normalizeH="0" baseline="0" noProof="0" dirty="0">
                <a:ln>
                  <a:noFill/>
                </a:ln>
                <a:solidFill>
                  <a:srgbClr val="0055A4"/>
                </a:solidFill>
                <a:effectLst/>
                <a:uLnTx/>
                <a:uFillTx/>
                <a:latin typeface="+mj-lt"/>
                <a:ea typeface="+mn-ea"/>
                <a:cs typeface="+mn-cs"/>
              </a:rPr>
              <a:t> et petit.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0055A4"/>
                </a:solidFill>
                <a:effectLst/>
                <a:uLnTx/>
                <a:uFillTx/>
                <a:latin typeface="+mj-lt"/>
                <a:ea typeface="+mn-ea"/>
                <a:cs typeface="+mn-cs"/>
              </a:rPr>
              <a:t>@fashionista</a:t>
            </a:r>
          </a:p>
        </p:txBody>
      </p:sp>
      <p:sp>
        <p:nvSpPr>
          <p:cNvPr id="351" name="Rectangle 350">
            <a:extLst>
              <a:ext uri="{FF2B5EF4-FFF2-40B4-BE49-F238E27FC236}">
                <a16:creationId xmlns:a16="http://schemas.microsoft.com/office/drawing/2014/main" id="{13C8A358-9117-4431-B62D-67E9B8AF9657}"/>
              </a:ext>
            </a:extLst>
          </p:cNvPr>
          <p:cNvSpPr/>
          <p:nvPr/>
        </p:nvSpPr>
        <p:spPr>
          <a:xfrm>
            <a:off x="9658000" y="4147208"/>
            <a:ext cx="853119"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Chloe</a:t>
            </a:r>
          </a:p>
        </p:txBody>
      </p:sp>
      <p:sp>
        <p:nvSpPr>
          <p:cNvPr id="352" name="Rectangle 351">
            <a:extLst>
              <a:ext uri="{FF2B5EF4-FFF2-40B4-BE49-F238E27FC236}">
                <a16:creationId xmlns:a16="http://schemas.microsoft.com/office/drawing/2014/main" id="{0BD6E317-564E-44C3-A961-C04BEA0F01A8}"/>
              </a:ext>
            </a:extLst>
          </p:cNvPr>
          <p:cNvSpPr/>
          <p:nvPr/>
        </p:nvSpPr>
        <p:spPr>
          <a:xfrm>
            <a:off x="10886728" y="4126674"/>
            <a:ext cx="881973"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Martin</a:t>
            </a:r>
          </a:p>
        </p:txBody>
      </p:sp>
      <p:sp>
        <p:nvSpPr>
          <p:cNvPr id="353" name="Rounded Rectangular Callout 117">
            <a:extLst>
              <a:ext uri="{FF2B5EF4-FFF2-40B4-BE49-F238E27FC236}">
                <a16:creationId xmlns:a16="http://schemas.microsoft.com/office/drawing/2014/main" id="{CB64379F-8FDF-4F4A-801C-3AF2F7848103}"/>
              </a:ext>
            </a:extLst>
          </p:cNvPr>
          <p:cNvSpPr/>
          <p:nvPr/>
        </p:nvSpPr>
        <p:spPr>
          <a:xfrm>
            <a:off x="6691795" y="4626639"/>
            <a:ext cx="2743200" cy="1317960"/>
          </a:xfrm>
          <a:prstGeom prst="wedgeRoundRectCallout">
            <a:avLst>
              <a:gd name="adj1" fmla="val -37214"/>
              <a:gd name="adj2" fmla="val 66262"/>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55A4"/>
                </a:solidFill>
                <a:effectLst/>
                <a:uLnTx/>
                <a:uFillTx/>
                <a:latin typeface="+mj-lt"/>
                <a:ea typeface="+mn-ea"/>
                <a:cs typeface="+mn-cs"/>
              </a:rPr>
              <a:t>Je </a:t>
            </a:r>
            <a:r>
              <a:rPr kumimoji="0" lang="en-GB" sz="2000" b="0" i="0" u="none" strike="noStrike" kern="0" cap="none" spc="0" normalizeH="0" baseline="0" noProof="0" dirty="0" err="1">
                <a:ln>
                  <a:noFill/>
                </a:ln>
                <a:solidFill>
                  <a:srgbClr val="0055A4"/>
                </a:solidFill>
                <a:effectLst/>
                <a:uLnTx/>
                <a:uFillTx/>
                <a:latin typeface="+mj-lt"/>
                <a:ea typeface="+mn-ea"/>
                <a:cs typeface="+mn-cs"/>
              </a:rPr>
              <a:t>suis</a:t>
            </a:r>
            <a:r>
              <a:rPr kumimoji="0" lang="en-GB" sz="2000" b="0" i="0" u="none" strike="noStrike" kern="0" cap="none" spc="0" normalizeH="0" baseline="0" noProof="0" dirty="0">
                <a:ln>
                  <a:noFill/>
                </a:ln>
                <a:solidFill>
                  <a:srgbClr val="0055A4"/>
                </a:solidFill>
                <a:effectLst/>
                <a:uLnTx/>
                <a:uFillTx/>
                <a:latin typeface="+mj-lt"/>
                <a:ea typeface="+mn-ea"/>
                <a:cs typeface="+mn-cs"/>
              </a:rPr>
              <a:t> anglaise et </a:t>
            </a:r>
            <a:r>
              <a:rPr kumimoji="0" lang="en-GB" sz="2000" b="0" i="0" u="none" strike="noStrike" kern="0" cap="none" spc="0" normalizeH="0" baseline="0" noProof="0" dirty="0" err="1">
                <a:ln>
                  <a:noFill/>
                </a:ln>
                <a:solidFill>
                  <a:srgbClr val="0055A4"/>
                </a:solidFill>
                <a:effectLst/>
                <a:uLnTx/>
                <a:uFillTx/>
                <a:latin typeface="+mj-lt"/>
                <a:ea typeface="+mn-ea"/>
                <a:cs typeface="+mn-cs"/>
              </a:rPr>
              <a:t>grande</a:t>
            </a:r>
            <a:r>
              <a:rPr kumimoji="0" lang="en-GB" sz="2000" b="0" i="0" u="none" strike="noStrike" kern="0" cap="none" spc="0" normalizeH="0" baseline="0" noProof="0" dirty="0">
                <a:ln>
                  <a:noFill/>
                </a:ln>
                <a:solidFill>
                  <a:srgbClr val="0055A4"/>
                </a:solidFill>
                <a:effectLst/>
                <a:uLnTx/>
                <a:uFillTx/>
                <a:latin typeface="+mj-lt"/>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0055A4"/>
                </a:solidFill>
                <a:effectLst/>
                <a:uLnTx/>
                <a:uFillTx/>
                <a:latin typeface="+mj-lt"/>
                <a:ea typeface="+mn-ea"/>
                <a:cs typeface="+mn-cs"/>
              </a:rPr>
              <a:t>@</a:t>
            </a:r>
            <a:r>
              <a:rPr kumimoji="0" lang="en-GB" sz="2000" b="0" i="1" u="none" strike="noStrike" kern="0" cap="none" spc="0" normalizeH="0" baseline="0" noProof="0" dirty="0" err="1">
                <a:ln>
                  <a:noFill/>
                </a:ln>
                <a:solidFill>
                  <a:srgbClr val="0055A4"/>
                </a:solidFill>
                <a:effectLst/>
                <a:uLnTx/>
                <a:uFillTx/>
                <a:latin typeface="+mj-lt"/>
                <a:ea typeface="+mn-ea"/>
                <a:cs typeface="+mn-cs"/>
              </a:rPr>
              <a:t>luvtoshop</a:t>
            </a:r>
            <a:endParaRPr kumimoji="0" lang="en-GB" sz="2000" b="0" i="1" u="none" strike="noStrike" kern="0" cap="none" spc="0" normalizeH="0" baseline="0" noProof="0" dirty="0">
              <a:ln>
                <a:noFill/>
              </a:ln>
              <a:solidFill>
                <a:srgbClr val="0055A4"/>
              </a:solidFill>
              <a:effectLst/>
              <a:uLnTx/>
              <a:uFillTx/>
              <a:latin typeface="+mj-lt"/>
              <a:ea typeface="+mn-ea"/>
              <a:cs typeface="+mn-cs"/>
            </a:endParaRPr>
          </a:p>
        </p:txBody>
      </p:sp>
      <p:sp>
        <p:nvSpPr>
          <p:cNvPr id="354" name="Rectangle 353">
            <a:extLst>
              <a:ext uri="{FF2B5EF4-FFF2-40B4-BE49-F238E27FC236}">
                <a16:creationId xmlns:a16="http://schemas.microsoft.com/office/drawing/2014/main" id="{782FEA2A-65FB-47DF-A132-92D62853E009}"/>
              </a:ext>
            </a:extLst>
          </p:cNvPr>
          <p:cNvSpPr/>
          <p:nvPr/>
        </p:nvSpPr>
        <p:spPr>
          <a:xfrm>
            <a:off x="9666014" y="5722259"/>
            <a:ext cx="837089"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Emilie</a:t>
            </a:r>
          </a:p>
        </p:txBody>
      </p:sp>
      <p:sp>
        <p:nvSpPr>
          <p:cNvPr id="355" name="Rectangle 354">
            <a:extLst>
              <a:ext uri="{FF2B5EF4-FFF2-40B4-BE49-F238E27FC236}">
                <a16:creationId xmlns:a16="http://schemas.microsoft.com/office/drawing/2014/main" id="{AB6BA9C4-4410-4A5B-80E9-30CF185E163C}"/>
              </a:ext>
            </a:extLst>
          </p:cNvPr>
          <p:cNvSpPr/>
          <p:nvPr/>
        </p:nvSpPr>
        <p:spPr>
          <a:xfrm>
            <a:off x="10886728" y="5747396"/>
            <a:ext cx="813043"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Eddie</a:t>
            </a:r>
          </a:p>
        </p:txBody>
      </p:sp>
      <p:pic>
        <p:nvPicPr>
          <p:cNvPr id="359" name="Picture 358">
            <a:extLst>
              <a:ext uri="{FF2B5EF4-FFF2-40B4-BE49-F238E27FC236}">
                <a16:creationId xmlns:a16="http://schemas.microsoft.com/office/drawing/2014/main" id="{B3F53609-F880-477B-82BD-80348A3CA8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9471" y="3533900"/>
            <a:ext cx="342612" cy="682940"/>
          </a:xfrm>
          <a:prstGeom prst="rect">
            <a:avLst/>
          </a:prstGeom>
        </p:spPr>
      </p:pic>
      <p:pic>
        <p:nvPicPr>
          <p:cNvPr id="360" name="Picture 359">
            <a:extLst>
              <a:ext uri="{FF2B5EF4-FFF2-40B4-BE49-F238E27FC236}">
                <a16:creationId xmlns:a16="http://schemas.microsoft.com/office/drawing/2014/main" id="{E9A4505B-A33E-4634-8394-F7551C31A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9471" y="5144283"/>
            <a:ext cx="342612" cy="682940"/>
          </a:xfrm>
          <a:prstGeom prst="rect">
            <a:avLst/>
          </a:prstGeom>
        </p:spPr>
      </p:pic>
      <p:pic>
        <p:nvPicPr>
          <p:cNvPr id="362" name="Picture 361">
            <a:extLst>
              <a:ext uri="{FF2B5EF4-FFF2-40B4-BE49-F238E27FC236}">
                <a16:creationId xmlns:a16="http://schemas.microsoft.com/office/drawing/2014/main" id="{D02EB05D-6456-4BE0-9B91-07B0491A05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8947" y="3498341"/>
            <a:ext cx="363828" cy="725232"/>
          </a:xfrm>
          <a:prstGeom prst="rect">
            <a:avLst/>
          </a:prstGeom>
        </p:spPr>
      </p:pic>
      <p:pic>
        <p:nvPicPr>
          <p:cNvPr id="363" name="Picture 362">
            <a:extLst>
              <a:ext uri="{FF2B5EF4-FFF2-40B4-BE49-F238E27FC236}">
                <a16:creationId xmlns:a16="http://schemas.microsoft.com/office/drawing/2014/main" id="{3570007A-81B8-4ED5-A42B-CD71231AD8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2502" y="5103235"/>
            <a:ext cx="363828" cy="725232"/>
          </a:xfrm>
          <a:prstGeom prst="rect">
            <a:avLst/>
          </a:prstGeom>
        </p:spPr>
      </p:pic>
      <p:pic>
        <p:nvPicPr>
          <p:cNvPr id="365" name="Picture 364">
            <a:extLst>
              <a:ext uri="{FF2B5EF4-FFF2-40B4-BE49-F238E27FC236}">
                <a16:creationId xmlns:a16="http://schemas.microsoft.com/office/drawing/2014/main" id="{D5E11663-BE56-4C83-BE2C-FC5A6DA960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7813" y="3514181"/>
            <a:ext cx="498794" cy="519576"/>
          </a:xfrm>
          <a:prstGeom prst="rect">
            <a:avLst/>
          </a:prstGeom>
        </p:spPr>
      </p:pic>
      <p:pic>
        <p:nvPicPr>
          <p:cNvPr id="366" name="Picture 365">
            <a:extLst>
              <a:ext uri="{FF2B5EF4-FFF2-40B4-BE49-F238E27FC236}">
                <a16:creationId xmlns:a16="http://schemas.microsoft.com/office/drawing/2014/main" id="{51BDFD15-44E6-41DA-8C44-EC839EACB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7623" y="5114671"/>
            <a:ext cx="498794" cy="519576"/>
          </a:xfrm>
          <a:prstGeom prst="rect">
            <a:avLst/>
          </a:prstGeom>
        </p:spPr>
      </p:pic>
      <p:pic>
        <p:nvPicPr>
          <p:cNvPr id="368" name="Picture 367">
            <a:extLst>
              <a:ext uri="{FF2B5EF4-FFF2-40B4-BE49-F238E27FC236}">
                <a16:creationId xmlns:a16="http://schemas.microsoft.com/office/drawing/2014/main" id="{C1E3D785-8B44-408C-8168-E53F82FAD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9430" y="3543476"/>
            <a:ext cx="498794" cy="519576"/>
          </a:xfrm>
          <a:prstGeom prst="rect">
            <a:avLst/>
          </a:prstGeom>
        </p:spPr>
      </p:pic>
      <p:pic>
        <p:nvPicPr>
          <p:cNvPr id="369" name="Picture 368">
            <a:extLst>
              <a:ext uri="{FF2B5EF4-FFF2-40B4-BE49-F238E27FC236}">
                <a16:creationId xmlns:a16="http://schemas.microsoft.com/office/drawing/2014/main" id="{5B4C5254-C482-4DE4-AFD9-E219B3EC33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469" y="5129848"/>
            <a:ext cx="498794" cy="519576"/>
          </a:xfrm>
          <a:prstGeom prst="rect">
            <a:avLst/>
          </a:prstGeom>
        </p:spPr>
      </p:pic>
      <p:sp>
        <p:nvSpPr>
          <p:cNvPr id="371" name="Rectangle 370">
            <a:extLst>
              <a:ext uri="{FF2B5EF4-FFF2-40B4-BE49-F238E27FC236}">
                <a16:creationId xmlns:a16="http://schemas.microsoft.com/office/drawing/2014/main" id="{BDB90F24-CA41-4B68-81DD-E74879253FCF}"/>
              </a:ext>
            </a:extLst>
          </p:cNvPr>
          <p:cNvSpPr/>
          <p:nvPr/>
        </p:nvSpPr>
        <p:spPr>
          <a:xfrm>
            <a:off x="114118" y="1497413"/>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1)</a:t>
            </a:r>
          </a:p>
        </p:txBody>
      </p:sp>
      <p:sp>
        <p:nvSpPr>
          <p:cNvPr id="372" name="Rectangle 371">
            <a:extLst>
              <a:ext uri="{FF2B5EF4-FFF2-40B4-BE49-F238E27FC236}">
                <a16:creationId xmlns:a16="http://schemas.microsoft.com/office/drawing/2014/main" id="{D08BE0F8-7540-4641-8F8F-F7AA7D6CF9E9}"/>
              </a:ext>
            </a:extLst>
          </p:cNvPr>
          <p:cNvSpPr/>
          <p:nvPr/>
        </p:nvSpPr>
        <p:spPr>
          <a:xfrm>
            <a:off x="170338" y="3215664"/>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2)</a:t>
            </a:r>
          </a:p>
        </p:txBody>
      </p:sp>
      <p:sp>
        <p:nvSpPr>
          <p:cNvPr id="373" name="Rectangle 372">
            <a:extLst>
              <a:ext uri="{FF2B5EF4-FFF2-40B4-BE49-F238E27FC236}">
                <a16:creationId xmlns:a16="http://schemas.microsoft.com/office/drawing/2014/main" id="{ABC011BE-3402-4877-B736-EF309252611C}"/>
              </a:ext>
            </a:extLst>
          </p:cNvPr>
          <p:cNvSpPr/>
          <p:nvPr/>
        </p:nvSpPr>
        <p:spPr>
          <a:xfrm>
            <a:off x="187988" y="4749890"/>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3)</a:t>
            </a:r>
          </a:p>
        </p:txBody>
      </p:sp>
      <p:sp>
        <p:nvSpPr>
          <p:cNvPr id="375" name="Rectangle 374">
            <a:extLst>
              <a:ext uri="{FF2B5EF4-FFF2-40B4-BE49-F238E27FC236}">
                <a16:creationId xmlns:a16="http://schemas.microsoft.com/office/drawing/2014/main" id="{5F00C0BF-2CC9-4D97-BDBC-A2C88576AB93}"/>
              </a:ext>
            </a:extLst>
          </p:cNvPr>
          <p:cNvSpPr/>
          <p:nvPr/>
        </p:nvSpPr>
        <p:spPr>
          <a:xfrm>
            <a:off x="6046035" y="1353218"/>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4)</a:t>
            </a:r>
          </a:p>
        </p:txBody>
      </p:sp>
      <p:sp>
        <p:nvSpPr>
          <p:cNvPr id="376" name="Rectangle 375">
            <a:extLst>
              <a:ext uri="{FF2B5EF4-FFF2-40B4-BE49-F238E27FC236}">
                <a16:creationId xmlns:a16="http://schemas.microsoft.com/office/drawing/2014/main" id="{1CAB4FE0-9DAB-4E8C-AC1B-2624C388967A}"/>
              </a:ext>
            </a:extLst>
          </p:cNvPr>
          <p:cNvSpPr/>
          <p:nvPr/>
        </p:nvSpPr>
        <p:spPr>
          <a:xfrm>
            <a:off x="6121705" y="3215664"/>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5)</a:t>
            </a:r>
          </a:p>
        </p:txBody>
      </p:sp>
      <p:sp>
        <p:nvSpPr>
          <p:cNvPr id="377" name="Rounded Rectangular Callout 58">
            <a:extLst>
              <a:ext uri="{FF2B5EF4-FFF2-40B4-BE49-F238E27FC236}">
                <a16:creationId xmlns:a16="http://schemas.microsoft.com/office/drawing/2014/main" id="{BCBB2603-534F-4FB9-B9A5-0E439C014BB4}"/>
              </a:ext>
            </a:extLst>
          </p:cNvPr>
          <p:cNvSpPr/>
          <p:nvPr/>
        </p:nvSpPr>
        <p:spPr>
          <a:xfrm>
            <a:off x="6653603" y="1446417"/>
            <a:ext cx="2743200" cy="1317960"/>
          </a:xfrm>
          <a:prstGeom prst="wedgeRoundRectCallout">
            <a:avLst>
              <a:gd name="adj1" fmla="val -35362"/>
              <a:gd name="adj2" fmla="val 63692"/>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55A4"/>
                </a:solidFill>
                <a:effectLst/>
                <a:uLnTx/>
                <a:uFillTx/>
                <a:latin typeface="+mj-lt"/>
                <a:ea typeface="+mn-ea"/>
                <a:cs typeface="+mn-cs"/>
              </a:rPr>
              <a:t>Je </a:t>
            </a:r>
            <a:r>
              <a:rPr kumimoji="0" lang="en-GB" sz="2000" b="0" i="0" u="none" strike="noStrike" kern="0" cap="none" spc="0" normalizeH="0" baseline="0" noProof="0" dirty="0" err="1">
                <a:ln>
                  <a:noFill/>
                </a:ln>
                <a:solidFill>
                  <a:srgbClr val="0055A4"/>
                </a:solidFill>
                <a:effectLst/>
                <a:uLnTx/>
                <a:uFillTx/>
                <a:latin typeface="+mj-lt"/>
                <a:ea typeface="+mn-ea"/>
                <a:cs typeface="+mn-cs"/>
              </a:rPr>
              <a:t>suis</a:t>
            </a:r>
            <a:r>
              <a:rPr kumimoji="0" lang="en-GB" sz="2000" b="0" i="0" u="none" strike="noStrike" kern="0" cap="none" spc="0" normalizeH="0" baseline="0" noProof="0" dirty="0">
                <a:ln>
                  <a:noFill/>
                </a:ln>
                <a:solidFill>
                  <a:srgbClr val="0055A4"/>
                </a:solidFill>
                <a:effectLst/>
                <a:uLnTx/>
                <a:uFillTx/>
                <a:latin typeface="+mj-lt"/>
                <a:ea typeface="+mn-ea"/>
                <a:cs typeface="+mn-cs"/>
              </a:rPr>
              <a:t> petite et </a:t>
            </a:r>
            <a:r>
              <a:rPr kumimoji="0" lang="en-GB" sz="2000" b="0" i="0" u="none" strike="noStrike" kern="0" cap="none" spc="0" normalizeH="0" baseline="0" noProof="0" dirty="0" err="1">
                <a:ln>
                  <a:noFill/>
                </a:ln>
                <a:solidFill>
                  <a:srgbClr val="0055A4"/>
                </a:solidFill>
                <a:effectLst/>
                <a:uLnTx/>
                <a:uFillTx/>
                <a:latin typeface="+mj-lt"/>
                <a:ea typeface="+mn-ea"/>
                <a:cs typeface="+mn-cs"/>
              </a:rPr>
              <a:t>française</a:t>
            </a:r>
            <a:r>
              <a:rPr kumimoji="0" lang="en-GB" sz="2000" b="0" i="0" u="none" strike="noStrike" kern="0" cap="none" spc="0" normalizeH="0" baseline="0" noProof="0" dirty="0">
                <a:ln>
                  <a:noFill/>
                </a:ln>
                <a:solidFill>
                  <a:srgbClr val="0055A4"/>
                </a:solidFill>
                <a:effectLst/>
                <a:uLnTx/>
                <a:uFillTx/>
                <a:latin typeface="+mj-lt"/>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0055A4"/>
                </a:solidFill>
                <a:effectLst/>
                <a:uLnTx/>
                <a:uFillTx/>
                <a:latin typeface="+mj-lt"/>
                <a:ea typeface="+mn-ea"/>
                <a:cs typeface="+mn-cs"/>
              </a:rPr>
              <a:t>@booboo456</a:t>
            </a:r>
          </a:p>
        </p:txBody>
      </p:sp>
      <p:sp>
        <p:nvSpPr>
          <p:cNvPr id="378" name="Rounded Rectangular Callout 59">
            <a:extLst>
              <a:ext uri="{FF2B5EF4-FFF2-40B4-BE49-F238E27FC236}">
                <a16:creationId xmlns:a16="http://schemas.microsoft.com/office/drawing/2014/main" id="{A0BBBA58-79CF-460F-BEC1-E8FAF823E4D7}"/>
              </a:ext>
            </a:extLst>
          </p:cNvPr>
          <p:cNvSpPr/>
          <p:nvPr/>
        </p:nvSpPr>
        <p:spPr>
          <a:xfrm>
            <a:off x="691635" y="3031103"/>
            <a:ext cx="2743200" cy="1317960"/>
          </a:xfrm>
          <a:prstGeom prst="wedgeRoundRectCallout">
            <a:avLst>
              <a:gd name="adj1" fmla="val -31659"/>
              <a:gd name="adj2" fmla="val 62408"/>
              <a:gd name="adj3" fmla="val 16667"/>
            </a:avLst>
          </a:prstGeom>
          <a:noFill/>
          <a:ln w="762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55A4"/>
                </a:solidFill>
                <a:effectLst/>
                <a:uLnTx/>
                <a:uFillTx/>
                <a:latin typeface="+mj-lt"/>
                <a:ea typeface="+mn-ea"/>
                <a:cs typeface="+mn-cs"/>
              </a:rPr>
              <a:t>Je </a:t>
            </a:r>
            <a:r>
              <a:rPr kumimoji="0" lang="en-GB" sz="2000" b="0" i="0" u="none" strike="noStrike" kern="0" cap="none" spc="0" normalizeH="0" baseline="0" noProof="0" dirty="0" err="1">
                <a:ln>
                  <a:noFill/>
                </a:ln>
                <a:solidFill>
                  <a:srgbClr val="0055A4"/>
                </a:solidFill>
                <a:effectLst/>
                <a:uLnTx/>
                <a:uFillTx/>
                <a:latin typeface="+mj-lt"/>
                <a:ea typeface="+mn-ea"/>
                <a:cs typeface="+mn-cs"/>
              </a:rPr>
              <a:t>suis</a:t>
            </a:r>
            <a:r>
              <a:rPr kumimoji="0" lang="en-GB" sz="2000" b="0" i="0" u="none" strike="noStrike" kern="0" cap="none" spc="0" normalizeH="0" baseline="0" noProof="0" dirty="0">
                <a:ln>
                  <a:noFill/>
                </a:ln>
                <a:solidFill>
                  <a:srgbClr val="0055A4"/>
                </a:solidFill>
                <a:effectLst/>
                <a:uLnTx/>
                <a:uFillTx/>
                <a:latin typeface="+mj-lt"/>
                <a:ea typeface="+mn-ea"/>
                <a:cs typeface="+mn-cs"/>
              </a:rPr>
              <a:t> anglaise et petite.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0055A4"/>
                </a:solidFill>
                <a:effectLst/>
                <a:uLnTx/>
                <a:uFillTx/>
                <a:latin typeface="+mj-lt"/>
                <a:ea typeface="+mn-ea"/>
                <a:cs typeface="+mn-cs"/>
              </a:rPr>
              <a:t>@</a:t>
            </a:r>
            <a:r>
              <a:rPr kumimoji="0" lang="en-GB" sz="2000" b="0" i="1" u="none" strike="noStrike" kern="0" cap="none" spc="0" normalizeH="0" baseline="0" noProof="0" dirty="0" err="1">
                <a:ln>
                  <a:noFill/>
                </a:ln>
                <a:solidFill>
                  <a:srgbClr val="0055A4"/>
                </a:solidFill>
                <a:effectLst/>
                <a:uLnTx/>
                <a:uFillTx/>
                <a:latin typeface="+mj-lt"/>
                <a:ea typeface="+mn-ea"/>
                <a:cs typeface="+mn-cs"/>
              </a:rPr>
              <a:t>moviestar</a:t>
            </a:r>
            <a:endParaRPr kumimoji="0" lang="en-GB" sz="2000" b="0" i="1" u="none" strike="noStrike" kern="0" cap="none" spc="0" normalizeH="0" baseline="0" noProof="0" dirty="0">
              <a:ln>
                <a:noFill/>
              </a:ln>
              <a:solidFill>
                <a:srgbClr val="0055A4"/>
              </a:solidFill>
              <a:effectLst/>
              <a:uLnTx/>
              <a:uFillTx/>
              <a:latin typeface="+mj-lt"/>
              <a:ea typeface="+mn-ea"/>
              <a:cs typeface="+mn-cs"/>
            </a:endParaRPr>
          </a:p>
        </p:txBody>
      </p:sp>
      <p:sp>
        <p:nvSpPr>
          <p:cNvPr id="379" name="Rectangle 378">
            <a:extLst>
              <a:ext uri="{FF2B5EF4-FFF2-40B4-BE49-F238E27FC236}">
                <a16:creationId xmlns:a16="http://schemas.microsoft.com/office/drawing/2014/main" id="{81C4AC5D-C1F8-485F-8326-BBCD6F3B9FB4}"/>
              </a:ext>
            </a:extLst>
          </p:cNvPr>
          <p:cNvSpPr/>
          <p:nvPr/>
        </p:nvSpPr>
        <p:spPr>
          <a:xfrm>
            <a:off x="6151586" y="4807404"/>
            <a:ext cx="521297" cy="52322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6)</a:t>
            </a:r>
          </a:p>
        </p:txBody>
      </p:sp>
      <p:sp>
        <p:nvSpPr>
          <p:cNvPr id="381" name="TextBox 380">
            <a:extLst>
              <a:ext uri="{FF2B5EF4-FFF2-40B4-BE49-F238E27FC236}">
                <a16:creationId xmlns:a16="http://schemas.microsoft.com/office/drawing/2014/main" id="{F44832F1-B028-4637-B5F5-D78F66E3AAED}"/>
              </a:ext>
            </a:extLst>
          </p:cNvPr>
          <p:cNvSpPr txBox="1"/>
          <p:nvPr/>
        </p:nvSpPr>
        <p:spPr>
          <a:xfrm>
            <a:off x="4954611" y="1827236"/>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82" name="Rectangle 381">
            <a:extLst>
              <a:ext uri="{FF2B5EF4-FFF2-40B4-BE49-F238E27FC236}">
                <a16:creationId xmlns:a16="http://schemas.microsoft.com/office/drawing/2014/main" id="{4BCA652B-F9E5-4C13-90AC-73E29C6E48CB}"/>
              </a:ext>
            </a:extLst>
          </p:cNvPr>
          <p:cNvSpPr/>
          <p:nvPr/>
        </p:nvSpPr>
        <p:spPr>
          <a:xfrm>
            <a:off x="3578241" y="2461490"/>
            <a:ext cx="731290"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Bella</a:t>
            </a:r>
          </a:p>
        </p:txBody>
      </p:sp>
      <p:sp>
        <p:nvSpPr>
          <p:cNvPr id="383" name="Rectangle 382">
            <a:extLst>
              <a:ext uri="{FF2B5EF4-FFF2-40B4-BE49-F238E27FC236}">
                <a16:creationId xmlns:a16="http://schemas.microsoft.com/office/drawing/2014/main" id="{05AD1B79-69B9-4164-984C-EB09B740E74E}"/>
              </a:ext>
            </a:extLst>
          </p:cNvPr>
          <p:cNvSpPr/>
          <p:nvPr/>
        </p:nvSpPr>
        <p:spPr>
          <a:xfrm>
            <a:off x="4966163" y="2461490"/>
            <a:ext cx="660758"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Paul</a:t>
            </a:r>
          </a:p>
        </p:txBody>
      </p:sp>
      <p:pic>
        <p:nvPicPr>
          <p:cNvPr id="384" name="Picture 383">
            <a:extLst>
              <a:ext uri="{FF2B5EF4-FFF2-40B4-BE49-F238E27FC236}">
                <a16:creationId xmlns:a16="http://schemas.microsoft.com/office/drawing/2014/main" id="{E6139D9B-A77B-4901-BF09-DD25F109F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237" y="1812501"/>
            <a:ext cx="342612" cy="682940"/>
          </a:xfrm>
          <a:prstGeom prst="rect">
            <a:avLst/>
          </a:prstGeom>
        </p:spPr>
      </p:pic>
      <p:pic>
        <p:nvPicPr>
          <p:cNvPr id="385" name="Picture 384">
            <a:extLst>
              <a:ext uri="{FF2B5EF4-FFF2-40B4-BE49-F238E27FC236}">
                <a16:creationId xmlns:a16="http://schemas.microsoft.com/office/drawing/2014/main" id="{4946FA58-1BAD-46AC-B18C-5083EF6C92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564" y="1861684"/>
            <a:ext cx="363828" cy="725232"/>
          </a:xfrm>
          <a:prstGeom prst="rect">
            <a:avLst/>
          </a:prstGeom>
        </p:spPr>
      </p:pic>
      <p:pic>
        <p:nvPicPr>
          <p:cNvPr id="386" name="Picture 385">
            <a:extLst>
              <a:ext uri="{FF2B5EF4-FFF2-40B4-BE49-F238E27FC236}">
                <a16:creationId xmlns:a16="http://schemas.microsoft.com/office/drawing/2014/main" id="{BC7825D0-596B-4C09-9754-4317583B4A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2822" y="1882738"/>
            <a:ext cx="498794" cy="519576"/>
          </a:xfrm>
          <a:prstGeom prst="rect">
            <a:avLst/>
          </a:prstGeom>
        </p:spPr>
      </p:pic>
      <p:sp>
        <p:nvSpPr>
          <p:cNvPr id="387" name="TextBox 386">
            <a:extLst>
              <a:ext uri="{FF2B5EF4-FFF2-40B4-BE49-F238E27FC236}">
                <a16:creationId xmlns:a16="http://schemas.microsoft.com/office/drawing/2014/main" id="{9E8CDA86-06CE-4EAE-AFE8-4AC10947BAF2}"/>
              </a:ext>
            </a:extLst>
          </p:cNvPr>
          <p:cNvSpPr txBox="1"/>
          <p:nvPr/>
        </p:nvSpPr>
        <p:spPr>
          <a:xfrm>
            <a:off x="3675371" y="1817420"/>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88" name="TextBox 387">
            <a:extLst>
              <a:ext uri="{FF2B5EF4-FFF2-40B4-BE49-F238E27FC236}">
                <a16:creationId xmlns:a16="http://schemas.microsoft.com/office/drawing/2014/main" id="{D754B28F-B9A4-4AF2-930A-627D307CA395}"/>
              </a:ext>
            </a:extLst>
          </p:cNvPr>
          <p:cNvSpPr txBox="1"/>
          <p:nvPr/>
        </p:nvSpPr>
        <p:spPr>
          <a:xfrm>
            <a:off x="9660110" y="1864110"/>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89" name="TextBox 388">
            <a:extLst>
              <a:ext uri="{FF2B5EF4-FFF2-40B4-BE49-F238E27FC236}">
                <a16:creationId xmlns:a16="http://schemas.microsoft.com/office/drawing/2014/main" id="{548D4A28-776B-4BC5-BCDD-AA392FA8F85E}"/>
              </a:ext>
            </a:extLst>
          </p:cNvPr>
          <p:cNvSpPr txBox="1"/>
          <p:nvPr/>
        </p:nvSpPr>
        <p:spPr>
          <a:xfrm>
            <a:off x="10923118" y="1876438"/>
            <a:ext cx="627797" cy="614151"/>
          </a:xfrm>
          <a:prstGeom prst="rect">
            <a:avLst/>
          </a:prstGeom>
          <a:noFill/>
          <a:ln w="1905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390" name="Rectangle 389">
            <a:extLst>
              <a:ext uri="{FF2B5EF4-FFF2-40B4-BE49-F238E27FC236}">
                <a16:creationId xmlns:a16="http://schemas.microsoft.com/office/drawing/2014/main" id="{A6B79D74-F345-4DB3-8DAA-380EE7C14B83}"/>
              </a:ext>
            </a:extLst>
          </p:cNvPr>
          <p:cNvSpPr/>
          <p:nvPr/>
        </p:nvSpPr>
        <p:spPr>
          <a:xfrm>
            <a:off x="9591607" y="2544002"/>
            <a:ext cx="864339"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Elodie</a:t>
            </a: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sp>
        <p:nvSpPr>
          <p:cNvPr id="391" name="Rectangle 390">
            <a:extLst>
              <a:ext uri="{FF2B5EF4-FFF2-40B4-BE49-F238E27FC236}">
                <a16:creationId xmlns:a16="http://schemas.microsoft.com/office/drawing/2014/main" id="{F4A05309-9128-42B7-869A-CBDC5C9056F7}"/>
              </a:ext>
            </a:extLst>
          </p:cNvPr>
          <p:cNvSpPr/>
          <p:nvPr/>
        </p:nvSpPr>
        <p:spPr>
          <a:xfrm>
            <a:off x="11140101" y="2569139"/>
            <a:ext cx="184731"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endParaRPr>
          </a:p>
        </p:txBody>
      </p:sp>
      <p:pic>
        <p:nvPicPr>
          <p:cNvPr id="392" name="Picture 391">
            <a:extLst>
              <a:ext uri="{FF2B5EF4-FFF2-40B4-BE49-F238E27FC236}">
                <a16:creationId xmlns:a16="http://schemas.microsoft.com/office/drawing/2014/main" id="{03CC5EE0-9B57-485F-9A98-DD3F07F23E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8689" y="1966026"/>
            <a:ext cx="342612" cy="682940"/>
          </a:xfrm>
          <a:prstGeom prst="rect">
            <a:avLst/>
          </a:prstGeom>
        </p:spPr>
      </p:pic>
      <p:pic>
        <p:nvPicPr>
          <p:cNvPr id="393" name="Picture 392">
            <a:extLst>
              <a:ext uri="{FF2B5EF4-FFF2-40B4-BE49-F238E27FC236}">
                <a16:creationId xmlns:a16="http://schemas.microsoft.com/office/drawing/2014/main" id="{4E259661-21D4-4F8C-BE3F-284CF0D863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91720" y="1924978"/>
            <a:ext cx="363828" cy="725232"/>
          </a:xfrm>
          <a:prstGeom prst="rect">
            <a:avLst/>
          </a:prstGeom>
        </p:spPr>
      </p:pic>
      <p:pic>
        <p:nvPicPr>
          <p:cNvPr id="394" name="Picture 393">
            <a:extLst>
              <a:ext uri="{FF2B5EF4-FFF2-40B4-BE49-F238E27FC236}">
                <a16:creationId xmlns:a16="http://schemas.microsoft.com/office/drawing/2014/main" id="{9E965D7F-0C9F-453E-A242-8569BAA297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1687" y="1951591"/>
            <a:ext cx="498794" cy="519576"/>
          </a:xfrm>
          <a:prstGeom prst="rect">
            <a:avLst/>
          </a:prstGeom>
        </p:spPr>
      </p:pic>
      <p:graphicFrame>
        <p:nvGraphicFramePr>
          <p:cNvPr id="395" name="Table 394">
            <a:extLst>
              <a:ext uri="{FF2B5EF4-FFF2-40B4-BE49-F238E27FC236}">
                <a16:creationId xmlns:a16="http://schemas.microsoft.com/office/drawing/2014/main" id="{C261344C-4E4C-4933-BB74-9825DA9C6064}"/>
              </a:ext>
            </a:extLst>
          </p:cNvPr>
          <p:cNvGraphicFramePr>
            <a:graphicFrameLocks noGrp="1"/>
          </p:cNvGraphicFramePr>
          <p:nvPr>
            <p:extLst>
              <p:ext uri="{D42A27DB-BD31-4B8C-83A1-F6EECF244321}">
                <p14:modId xmlns:p14="http://schemas.microsoft.com/office/powerpoint/2010/main" val="3559208665"/>
              </p:ext>
            </p:extLst>
          </p:nvPr>
        </p:nvGraphicFramePr>
        <p:xfrm>
          <a:off x="303387" y="177788"/>
          <a:ext cx="8663271" cy="1005840"/>
        </p:xfrm>
        <a:graphic>
          <a:graphicData uri="http://schemas.openxmlformats.org/drawingml/2006/table">
            <a:tbl>
              <a:tblPr firstRow="1" bandRow="1"/>
              <a:tblGrid>
                <a:gridCol w="8663271">
                  <a:extLst>
                    <a:ext uri="{9D8B030D-6E8A-4147-A177-3AD203B41FA5}">
                      <a16:colId xmlns:a16="http://schemas.microsoft.com/office/drawing/2014/main" val="1426177937"/>
                    </a:ext>
                  </a:extLst>
                </a:gridCol>
              </a:tblGrid>
              <a:tr h="374126">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b="0" baseline="0" dirty="0">
                          <a:solidFill>
                            <a:srgbClr val="0055A4"/>
                          </a:solidFill>
                          <a:latin typeface="Century Gothic" panose="020B0502020202020204" pitchFamily="34" charset="0"/>
                        </a:rPr>
                        <a:t>You are getting to know some French students online.  </a:t>
                      </a:r>
                      <a:br>
                        <a:rPr lang="en-GB" sz="2000" b="0" baseline="0" dirty="0">
                          <a:solidFill>
                            <a:srgbClr val="0055A4"/>
                          </a:solidFill>
                          <a:latin typeface="Century Gothic" panose="020B0502020202020204" pitchFamily="34" charset="0"/>
                        </a:rPr>
                      </a:br>
                      <a:r>
                        <a:rPr lang="en-GB" sz="2000" b="0" baseline="0" dirty="0">
                          <a:solidFill>
                            <a:srgbClr val="0055A4"/>
                          </a:solidFill>
                          <a:latin typeface="Century Gothic" panose="020B0502020202020204" pitchFamily="34" charset="0"/>
                        </a:rPr>
                        <a:t>But @usernames don’t tell you if the person is male or female. </a:t>
                      </a:r>
                      <a:br>
                        <a:rPr lang="en-GB" sz="2000" b="0" baseline="0" dirty="0">
                          <a:solidFill>
                            <a:srgbClr val="0055A4"/>
                          </a:solidFill>
                          <a:latin typeface="Century Gothic" panose="020B0502020202020204" pitchFamily="34" charset="0"/>
                        </a:rPr>
                      </a:br>
                      <a:r>
                        <a:rPr lang="en-GB" sz="2000" b="1" baseline="0" dirty="0">
                          <a:solidFill>
                            <a:srgbClr val="0055A4"/>
                          </a:solidFill>
                          <a:latin typeface="Century Gothic" panose="020B0502020202020204" pitchFamily="34" charset="0"/>
                        </a:rPr>
                        <a:t>Look carefully at the adjective. </a:t>
                      </a:r>
                      <a:r>
                        <a:rPr lang="en-GB" sz="2000" b="0" baseline="0" dirty="0">
                          <a:solidFill>
                            <a:srgbClr val="0055A4"/>
                          </a:solidFill>
                          <a:latin typeface="Century Gothic" panose="020B0502020202020204" pitchFamily="34" charset="0"/>
                        </a:rPr>
                        <a:t> Write 1-6 and </a:t>
                      </a:r>
                      <a:r>
                        <a:rPr lang="en-GB" sz="2000" b="1" baseline="0" dirty="0">
                          <a:solidFill>
                            <a:srgbClr val="0055A4"/>
                          </a:solidFill>
                          <a:latin typeface="Century Gothic" panose="020B0502020202020204" pitchFamily="34" charset="0"/>
                        </a:rPr>
                        <a:t>M</a:t>
                      </a:r>
                      <a:r>
                        <a:rPr lang="en-GB" sz="2000" b="0" baseline="0" dirty="0">
                          <a:solidFill>
                            <a:srgbClr val="0055A4"/>
                          </a:solidFill>
                          <a:latin typeface="Century Gothic" panose="020B0502020202020204" pitchFamily="34" charset="0"/>
                        </a:rPr>
                        <a:t> (male) or </a:t>
                      </a:r>
                      <a:r>
                        <a:rPr lang="en-GB" sz="2000" b="1" baseline="0" dirty="0">
                          <a:solidFill>
                            <a:srgbClr val="0055A4"/>
                          </a:solidFill>
                          <a:latin typeface="Century Gothic" panose="020B0502020202020204" pitchFamily="34" charset="0"/>
                        </a:rPr>
                        <a:t>F</a:t>
                      </a:r>
                      <a:r>
                        <a:rPr lang="en-GB" sz="2000" b="0" baseline="0" dirty="0">
                          <a:solidFill>
                            <a:srgbClr val="0055A4"/>
                          </a:solidFill>
                          <a:latin typeface="Century Gothic" panose="020B0502020202020204" pitchFamily="34" charset="0"/>
                        </a:rPr>
                        <a:t> (female).</a:t>
                      </a:r>
                      <a:endParaRPr lang="en-GB" sz="2000" b="0" dirty="0">
                        <a:solidFill>
                          <a:srgbClr val="0055A4"/>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34883136"/>
                  </a:ext>
                </a:extLst>
              </a:tr>
            </a:tbl>
          </a:graphicData>
        </a:graphic>
      </p:graphicFrame>
      <p:sp>
        <p:nvSpPr>
          <p:cNvPr id="77" name="Rectangle 76">
            <a:extLst>
              <a:ext uri="{FF2B5EF4-FFF2-40B4-BE49-F238E27FC236}">
                <a16:creationId xmlns:a16="http://schemas.microsoft.com/office/drawing/2014/main" id="{52266700-0146-4B6E-B446-32ED4276A141}"/>
              </a:ext>
            </a:extLst>
          </p:cNvPr>
          <p:cNvSpPr/>
          <p:nvPr/>
        </p:nvSpPr>
        <p:spPr>
          <a:xfrm>
            <a:off x="10918571" y="2542100"/>
            <a:ext cx="668773"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Fred</a:t>
            </a:r>
          </a:p>
        </p:txBody>
      </p:sp>
    </p:spTree>
    <p:extLst>
      <p:ext uri="{BB962C8B-B14F-4D97-AF65-F5344CB8AC3E}">
        <p14:creationId xmlns:p14="http://schemas.microsoft.com/office/powerpoint/2010/main" val="194959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DE64-0701-C44E-9104-7700A5D6201C}"/>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dans</a:t>
            </a: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28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da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2" name="Table 91">
            <a:extLst>
              <a:ext uri="{FF2B5EF4-FFF2-40B4-BE49-F238E27FC236}">
                <a16:creationId xmlns:a16="http://schemas.microsoft.com/office/drawing/2014/main" id="{C4C15EA1-C458-49A4-A610-D2050462BA98}"/>
              </a:ext>
            </a:extLst>
          </p:cNvPr>
          <p:cNvGraphicFramePr>
            <a:graphicFrameLocks noGrp="1"/>
          </p:cNvGraphicFramePr>
          <p:nvPr>
            <p:extLst>
              <p:ext uri="{D42A27DB-BD31-4B8C-83A1-F6EECF244321}">
                <p14:modId xmlns:p14="http://schemas.microsoft.com/office/powerpoint/2010/main" val="591251624"/>
              </p:ext>
            </p:extLst>
          </p:nvPr>
        </p:nvGraphicFramePr>
        <p:xfrm>
          <a:off x="1971184" y="694569"/>
          <a:ext cx="7960791" cy="701040"/>
        </p:xfrm>
        <a:graphic>
          <a:graphicData uri="http://schemas.openxmlformats.org/drawingml/2006/table">
            <a:tbl>
              <a:tblPr firstRow="1" bandRow="1"/>
              <a:tblGrid>
                <a:gridCol w="7960791">
                  <a:extLst>
                    <a:ext uri="{9D8B030D-6E8A-4147-A177-3AD203B41FA5}">
                      <a16:colId xmlns:a16="http://schemas.microsoft.com/office/drawing/2014/main" val="1426177937"/>
                    </a:ext>
                  </a:extLst>
                </a:gridCol>
              </a:tblGrid>
              <a:tr h="60169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000" b="0" dirty="0">
                          <a:solidFill>
                            <a:srgbClr val="0055A4"/>
                          </a:solidFill>
                          <a:latin typeface="Century Gothic" panose="020B0502020202020204" pitchFamily="34" charset="0"/>
                        </a:rPr>
                        <a:t>Some students</a:t>
                      </a:r>
                      <a:r>
                        <a:rPr lang="en-GB" sz="2000" b="0" baseline="0" dirty="0">
                          <a:solidFill>
                            <a:srgbClr val="0055A4"/>
                          </a:solidFill>
                          <a:latin typeface="Century Gothic" panose="020B0502020202020204" pitchFamily="34" charset="0"/>
                        </a:rPr>
                        <a:t> have got lost.  The teacher describes them. </a:t>
                      </a:r>
                      <a:br>
                        <a:rPr lang="en-GB" sz="2000" b="0" baseline="0" dirty="0">
                          <a:solidFill>
                            <a:srgbClr val="0055A4"/>
                          </a:solidFill>
                          <a:latin typeface="Century Gothic" panose="020B0502020202020204" pitchFamily="34" charset="0"/>
                        </a:rPr>
                      </a:br>
                      <a:r>
                        <a:rPr lang="en-GB" sz="2000" b="0" baseline="0" dirty="0">
                          <a:solidFill>
                            <a:srgbClr val="0055A4"/>
                          </a:solidFill>
                          <a:latin typeface="Century Gothic" panose="020B0502020202020204" pitchFamily="34" charset="0"/>
                        </a:rPr>
                        <a:t>Listen to the adjectives and write 1-6 and the correct names.</a:t>
                      </a:r>
                      <a:endParaRPr lang="en-GB" sz="2000" b="0" dirty="0">
                        <a:solidFill>
                          <a:srgbClr val="0055A4"/>
                        </a:solidFill>
                        <a:latin typeface="Century Gothic" panose="020B0502020202020204" pitchFamily="34" charset="0"/>
                      </a:endParaRPr>
                    </a:p>
                  </a:txBody>
                  <a:tcP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34883136"/>
                  </a:ext>
                </a:extLst>
              </a:tr>
            </a:tbl>
          </a:graphicData>
        </a:graphic>
      </p:graphicFrame>
      <p:sp>
        <p:nvSpPr>
          <p:cNvPr id="93" name="Rectangle 92">
            <a:extLst>
              <a:ext uri="{FF2B5EF4-FFF2-40B4-BE49-F238E27FC236}">
                <a16:creationId xmlns:a16="http://schemas.microsoft.com/office/drawing/2014/main" id="{159902B9-548F-431B-849B-6D526746B6D7}"/>
              </a:ext>
            </a:extLst>
          </p:cNvPr>
          <p:cNvSpPr/>
          <p:nvPr/>
        </p:nvSpPr>
        <p:spPr>
          <a:xfrm>
            <a:off x="5249088" y="4822861"/>
            <a:ext cx="766557"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Marc</a:t>
            </a:r>
          </a:p>
        </p:txBody>
      </p:sp>
      <p:sp>
        <p:nvSpPr>
          <p:cNvPr id="94" name="Rectangle 93">
            <a:extLst>
              <a:ext uri="{FF2B5EF4-FFF2-40B4-BE49-F238E27FC236}">
                <a16:creationId xmlns:a16="http://schemas.microsoft.com/office/drawing/2014/main" id="{FDD641A8-8542-4CEA-9909-455786026A3E}"/>
              </a:ext>
            </a:extLst>
          </p:cNvPr>
          <p:cNvSpPr/>
          <p:nvPr/>
        </p:nvSpPr>
        <p:spPr>
          <a:xfrm>
            <a:off x="5282957" y="5338249"/>
            <a:ext cx="813043"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Pierre</a:t>
            </a:r>
          </a:p>
        </p:txBody>
      </p:sp>
      <p:sp>
        <p:nvSpPr>
          <p:cNvPr id="95" name="Rectangle 94">
            <a:extLst>
              <a:ext uri="{FF2B5EF4-FFF2-40B4-BE49-F238E27FC236}">
                <a16:creationId xmlns:a16="http://schemas.microsoft.com/office/drawing/2014/main" id="{CB9D218D-81BA-43F7-A5CA-44F842A00F08}"/>
              </a:ext>
            </a:extLst>
          </p:cNvPr>
          <p:cNvSpPr/>
          <p:nvPr/>
        </p:nvSpPr>
        <p:spPr>
          <a:xfrm>
            <a:off x="5337254" y="5797931"/>
            <a:ext cx="678391"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Zara</a:t>
            </a:r>
          </a:p>
        </p:txBody>
      </p:sp>
      <p:sp>
        <p:nvSpPr>
          <p:cNvPr id="96" name="Rectangle 95">
            <a:extLst>
              <a:ext uri="{FF2B5EF4-FFF2-40B4-BE49-F238E27FC236}">
                <a16:creationId xmlns:a16="http://schemas.microsoft.com/office/drawing/2014/main" id="{FB649357-FCD8-4EFA-9ADA-C598CFBFDD93}"/>
              </a:ext>
            </a:extLst>
          </p:cNvPr>
          <p:cNvSpPr/>
          <p:nvPr/>
        </p:nvSpPr>
        <p:spPr>
          <a:xfrm>
            <a:off x="7787340" y="4822861"/>
            <a:ext cx="660757"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Paul</a:t>
            </a:r>
          </a:p>
        </p:txBody>
      </p:sp>
      <p:sp>
        <p:nvSpPr>
          <p:cNvPr id="97" name="Rectangle 96">
            <a:extLst>
              <a:ext uri="{FF2B5EF4-FFF2-40B4-BE49-F238E27FC236}">
                <a16:creationId xmlns:a16="http://schemas.microsoft.com/office/drawing/2014/main" id="{0FD4252C-A89F-4507-BD27-973AEAC9B142}"/>
              </a:ext>
            </a:extLst>
          </p:cNvPr>
          <p:cNvSpPr/>
          <p:nvPr/>
        </p:nvSpPr>
        <p:spPr>
          <a:xfrm>
            <a:off x="7723715" y="5322922"/>
            <a:ext cx="853119"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Isobel</a:t>
            </a:r>
          </a:p>
        </p:txBody>
      </p:sp>
      <p:sp>
        <p:nvSpPr>
          <p:cNvPr id="98" name="Rectangle 97">
            <a:extLst>
              <a:ext uri="{FF2B5EF4-FFF2-40B4-BE49-F238E27FC236}">
                <a16:creationId xmlns:a16="http://schemas.microsoft.com/office/drawing/2014/main" id="{0CD612F5-20FA-4897-A2FE-39F4F84D2D72}"/>
              </a:ext>
            </a:extLst>
          </p:cNvPr>
          <p:cNvSpPr/>
          <p:nvPr/>
        </p:nvSpPr>
        <p:spPr>
          <a:xfrm>
            <a:off x="7743365" y="5850874"/>
            <a:ext cx="784189"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Anna</a:t>
            </a:r>
          </a:p>
        </p:txBody>
      </p:sp>
      <p:sp>
        <p:nvSpPr>
          <p:cNvPr id="101" name="Action Button: Custom 2">
            <a:hlinkClick r:id="" action="ppaction://noaction" highlightClick="1">
              <a:snd r:embed="rId3" name="RH_3.1.1._item 1.wav"/>
            </a:hlinkClick>
            <a:extLst>
              <a:ext uri="{FF2B5EF4-FFF2-40B4-BE49-F238E27FC236}">
                <a16:creationId xmlns:a16="http://schemas.microsoft.com/office/drawing/2014/main" id="{8652CD33-6E3D-47D1-A1EE-8FB3D80C070C}"/>
              </a:ext>
            </a:extLst>
          </p:cNvPr>
          <p:cNvSpPr/>
          <p:nvPr/>
        </p:nvSpPr>
        <p:spPr>
          <a:xfrm>
            <a:off x="4696278" y="4737631"/>
            <a:ext cx="421200" cy="419654"/>
          </a:xfrm>
          <a:prstGeom prst="actionButtonBlank">
            <a:avLst/>
          </a:prstGeom>
          <a:solidFill>
            <a:srgbClr val="0055A4"/>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02" name="Action Button: Custom 88">
            <a:hlinkClick r:id="" action="ppaction://noaction" highlightClick="1">
              <a:snd r:embed="rId4" name="RH_3.1.1_item 2.wav"/>
            </a:hlinkClick>
            <a:extLst>
              <a:ext uri="{FF2B5EF4-FFF2-40B4-BE49-F238E27FC236}">
                <a16:creationId xmlns:a16="http://schemas.microsoft.com/office/drawing/2014/main" id="{245DFB10-B68C-4C55-8ADB-6B85E60DCD98}"/>
              </a:ext>
            </a:extLst>
          </p:cNvPr>
          <p:cNvSpPr/>
          <p:nvPr/>
        </p:nvSpPr>
        <p:spPr>
          <a:xfrm>
            <a:off x="4695314" y="5263036"/>
            <a:ext cx="421200" cy="419654"/>
          </a:xfrm>
          <a:prstGeom prst="actionButtonBlank">
            <a:avLst/>
          </a:prstGeom>
          <a:solidFill>
            <a:srgbClr val="0055A4"/>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03" name="Action Button: Custom 89">
            <a:hlinkClick r:id="" action="ppaction://noaction" highlightClick="1">
              <a:snd r:embed="rId5" name="RH_3.1.1_item 3.wav"/>
            </a:hlinkClick>
            <a:extLst>
              <a:ext uri="{FF2B5EF4-FFF2-40B4-BE49-F238E27FC236}">
                <a16:creationId xmlns:a16="http://schemas.microsoft.com/office/drawing/2014/main" id="{8BD79C79-019F-4C80-9B1E-4D9C0AEF5FF0}"/>
              </a:ext>
            </a:extLst>
          </p:cNvPr>
          <p:cNvSpPr/>
          <p:nvPr/>
        </p:nvSpPr>
        <p:spPr>
          <a:xfrm>
            <a:off x="4698834" y="5772770"/>
            <a:ext cx="421200" cy="419654"/>
          </a:xfrm>
          <a:prstGeom prst="actionButtonBlank">
            <a:avLst/>
          </a:prstGeom>
          <a:solidFill>
            <a:srgbClr val="0055A4"/>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04" name="Action Button: Custom 90">
            <a:hlinkClick r:id="" action="ppaction://noaction" highlightClick="1">
              <a:snd r:embed="rId6" name="RH_3.1.1_item 4.wav"/>
            </a:hlinkClick>
            <a:extLst>
              <a:ext uri="{FF2B5EF4-FFF2-40B4-BE49-F238E27FC236}">
                <a16:creationId xmlns:a16="http://schemas.microsoft.com/office/drawing/2014/main" id="{873890C6-F07D-4B1C-9241-E730C08B6B19}"/>
              </a:ext>
            </a:extLst>
          </p:cNvPr>
          <p:cNvSpPr/>
          <p:nvPr/>
        </p:nvSpPr>
        <p:spPr>
          <a:xfrm>
            <a:off x="7236737" y="4737882"/>
            <a:ext cx="421200" cy="419654"/>
          </a:xfrm>
          <a:prstGeom prst="actionButtonBlank">
            <a:avLst/>
          </a:prstGeom>
          <a:solidFill>
            <a:srgbClr val="0055A4"/>
          </a:solidFill>
          <a:ln w="12700" cap="flat" cmpd="sng" algn="ctr">
            <a:solidFill>
              <a:schemeClr val="bg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05" name="Action Button: Custom 91">
            <a:hlinkClick r:id="" action="ppaction://noaction" highlightClick="1">
              <a:snd r:embed="rId7" name="RH_3.1.1_item 5.wav"/>
            </a:hlinkClick>
            <a:extLst>
              <a:ext uri="{FF2B5EF4-FFF2-40B4-BE49-F238E27FC236}">
                <a16:creationId xmlns:a16="http://schemas.microsoft.com/office/drawing/2014/main" id="{B2F9AA95-A7A7-4A08-BBCC-624E2C7D94C4}"/>
              </a:ext>
            </a:extLst>
          </p:cNvPr>
          <p:cNvSpPr/>
          <p:nvPr/>
        </p:nvSpPr>
        <p:spPr>
          <a:xfrm>
            <a:off x="7237701" y="5272600"/>
            <a:ext cx="421200" cy="419654"/>
          </a:xfrm>
          <a:prstGeom prst="actionButtonBlank">
            <a:avLst/>
          </a:prstGeom>
          <a:solidFill>
            <a:srgbClr val="0055A4"/>
          </a:solidFill>
          <a:ln w="12700" cap="flat" cmpd="sng" algn="ctr">
            <a:solidFill>
              <a:schemeClr val="bg1">
                <a:lumMod val="9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06" name="Action Button: Custom 92">
            <a:hlinkClick r:id="" action="ppaction://noaction" highlightClick="1">
              <a:snd r:embed="rId8" name="RH_3.1.1_item 6.wav"/>
            </a:hlinkClick>
            <a:extLst>
              <a:ext uri="{FF2B5EF4-FFF2-40B4-BE49-F238E27FC236}">
                <a16:creationId xmlns:a16="http://schemas.microsoft.com/office/drawing/2014/main" id="{82589904-83AB-438E-989B-AA5CA3D44589}"/>
              </a:ext>
            </a:extLst>
          </p:cNvPr>
          <p:cNvSpPr/>
          <p:nvPr/>
        </p:nvSpPr>
        <p:spPr>
          <a:xfrm>
            <a:off x="7236737" y="5798005"/>
            <a:ext cx="421200" cy="419654"/>
          </a:xfrm>
          <a:prstGeom prst="actionButtonBlank">
            <a:avLst/>
          </a:prstGeom>
          <a:solidFill>
            <a:srgbClr val="0055A4"/>
          </a:solidFill>
          <a:ln w="12700" cap="flat" cmpd="sng" algn="ctr">
            <a:solidFill>
              <a:schemeClr val="bg1">
                <a:lumMod val="9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graphicFrame>
        <p:nvGraphicFramePr>
          <p:cNvPr id="109" name="Table 108">
            <a:extLst>
              <a:ext uri="{FF2B5EF4-FFF2-40B4-BE49-F238E27FC236}">
                <a16:creationId xmlns:a16="http://schemas.microsoft.com/office/drawing/2014/main" id="{9E780A95-C78B-4089-B1AD-433AC6072BF1}"/>
              </a:ext>
            </a:extLst>
          </p:cNvPr>
          <p:cNvGraphicFramePr>
            <a:graphicFrameLocks noGrp="1"/>
          </p:cNvGraphicFramePr>
          <p:nvPr>
            <p:extLst>
              <p:ext uri="{D42A27DB-BD31-4B8C-83A1-F6EECF244321}">
                <p14:modId xmlns:p14="http://schemas.microsoft.com/office/powerpoint/2010/main" val="367224912"/>
              </p:ext>
            </p:extLst>
          </p:nvPr>
        </p:nvGraphicFramePr>
        <p:xfrm>
          <a:off x="1524000" y="1792267"/>
          <a:ext cx="9144000" cy="2880000"/>
        </p:xfrm>
        <a:graphic>
          <a:graphicData uri="http://schemas.openxmlformats.org/drawingml/2006/table">
            <a:tbl>
              <a:tblPr firstRow="1" bandRow="1"/>
              <a:tblGrid>
                <a:gridCol w="3048000">
                  <a:extLst>
                    <a:ext uri="{9D8B030D-6E8A-4147-A177-3AD203B41FA5}">
                      <a16:colId xmlns:a16="http://schemas.microsoft.com/office/drawing/2014/main" val="967578112"/>
                    </a:ext>
                  </a:extLst>
                </a:gridCol>
                <a:gridCol w="3048000">
                  <a:extLst>
                    <a:ext uri="{9D8B030D-6E8A-4147-A177-3AD203B41FA5}">
                      <a16:colId xmlns:a16="http://schemas.microsoft.com/office/drawing/2014/main" val="2220065947"/>
                    </a:ext>
                  </a:extLst>
                </a:gridCol>
                <a:gridCol w="3048000">
                  <a:extLst>
                    <a:ext uri="{9D8B030D-6E8A-4147-A177-3AD203B41FA5}">
                      <a16:colId xmlns:a16="http://schemas.microsoft.com/office/drawing/2014/main" val="630679724"/>
                    </a:ext>
                  </a:extLst>
                </a:gridCol>
              </a:tblGrid>
              <a:tr h="144000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3764650"/>
                  </a:ext>
                </a:extLst>
              </a:tr>
              <a:tr h="144000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7067693"/>
                  </a:ext>
                </a:extLst>
              </a:tr>
            </a:tbl>
          </a:graphicData>
        </a:graphic>
      </p:graphicFrame>
      <p:grpSp>
        <p:nvGrpSpPr>
          <p:cNvPr id="110" name="Group 109">
            <a:extLst>
              <a:ext uri="{FF2B5EF4-FFF2-40B4-BE49-F238E27FC236}">
                <a16:creationId xmlns:a16="http://schemas.microsoft.com/office/drawing/2014/main" id="{1C7A0C97-BB63-4219-9985-68ABE91D2B22}"/>
              </a:ext>
            </a:extLst>
          </p:cNvPr>
          <p:cNvGrpSpPr/>
          <p:nvPr/>
        </p:nvGrpSpPr>
        <p:grpSpPr>
          <a:xfrm>
            <a:off x="2113190" y="2272366"/>
            <a:ext cx="914605" cy="768330"/>
            <a:chOff x="12297240" y="3985624"/>
            <a:chExt cx="1667202" cy="1953518"/>
          </a:xfrm>
        </p:grpSpPr>
        <p:pic>
          <p:nvPicPr>
            <p:cNvPr id="111" name="Picture 110">
              <a:extLst>
                <a:ext uri="{FF2B5EF4-FFF2-40B4-BE49-F238E27FC236}">
                  <a16:creationId xmlns:a16="http://schemas.microsoft.com/office/drawing/2014/main" id="{35870979-3EE4-43B5-BA74-F0BE7114DF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12" name="Picture 111">
              <a:extLst>
                <a:ext uri="{FF2B5EF4-FFF2-40B4-BE49-F238E27FC236}">
                  <a16:creationId xmlns:a16="http://schemas.microsoft.com/office/drawing/2014/main" id="{4217B424-4AAA-44A9-9936-00A856201C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13" name="Down Arrow 6">
              <a:extLst>
                <a:ext uri="{FF2B5EF4-FFF2-40B4-BE49-F238E27FC236}">
                  <a16:creationId xmlns:a16="http://schemas.microsoft.com/office/drawing/2014/main" id="{F5688E7A-17FF-4F74-98D6-55A4E9A4F44B}"/>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pic>
        <p:nvPicPr>
          <p:cNvPr id="118" name="Picture 117">
            <a:extLst>
              <a:ext uri="{FF2B5EF4-FFF2-40B4-BE49-F238E27FC236}">
                <a16:creationId xmlns:a16="http://schemas.microsoft.com/office/drawing/2014/main" id="{3039856B-1F13-4AED-A3C9-30717143D2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04934" y="2131215"/>
            <a:ext cx="1140346" cy="714156"/>
          </a:xfrm>
          <a:prstGeom prst="rect">
            <a:avLst/>
          </a:prstGeom>
        </p:spPr>
      </p:pic>
      <p:sp>
        <p:nvSpPr>
          <p:cNvPr id="126" name="Rectangle 125">
            <a:extLst>
              <a:ext uri="{FF2B5EF4-FFF2-40B4-BE49-F238E27FC236}">
                <a16:creationId xmlns:a16="http://schemas.microsoft.com/office/drawing/2014/main" id="{D77BA61C-E542-49E9-82A5-5032158143DF}"/>
              </a:ext>
            </a:extLst>
          </p:cNvPr>
          <p:cNvSpPr/>
          <p:nvPr/>
        </p:nvSpPr>
        <p:spPr>
          <a:xfrm>
            <a:off x="1596815" y="2040055"/>
            <a:ext cx="654439"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Paul</a:t>
            </a:r>
          </a:p>
        </p:txBody>
      </p:sp>
      <p:sp>
        <p:nvSpPr>
          <p:cNvPr id="127" name="Rectangle 126">
            <a:extLst>
              <a:ext uri="{FF2B5EF4-FFF2-40B4-BE49-F238E27FC236}">
                <a16:creationId xmlns:a16="http://schemas.microsoft.com/office/drawing/2014/main" id="{22CC5B7D-D626-4147-A900-2D0071B54993}"/>
              </a:ext>
            </a:extLst>
          </p:cNvPr>
          <p:cNvSpPr/>
          <p:nvPr/>
        </p:nvSpPr>
        <p:spPr>
          <a:xfrm>
            <a:off x="1644779" y="3605896"/>
            <a:ext cx="6719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Zara</a:t>
            </a:r>
          </a:p>
        </p:txBody>
      </p:sp>
      <p:sp>
        <p:nvSpPr>
          <p:cNvPr id="128" name="Rectangle 127">
            <a:extLst>
              <a:ext uri="{FF2B5EF4-FFF2-40B4-BE49-F238E27FC236}">
                <a16:creationId xmlns:a16="http://schemas.microsoft.com/office/drawing/2014/main" id="{ED94AEAD-DEAD-47C1-9E63-93FE840ADBBA}"/>
              </a:ext>
            </a:extLst>
          </p:cNvPr>
          <p:cNvSpPr/>
          <p:nvPr/>
        </p:nvSpPr>
        <p:spPr>
          <a:xfrm>
            <a:off x="4616335" y="2248017"/>
            <a:ext cx="844962"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Isobel</a:t>
            </a:r>
          </a:p>
        </p:txBody>
      </p:sp>
      <p:sp>
        <p:nvSpPr>
          <p:cNvPr id="129" name="Rectangle 128">
            <a:extLst>
              <a:ext uri="{FF2B5EF4-FFF2-40B4-BE49-F238E27FC236}">
                <a16:creationId xmlns:a16="http://schemas.microsoft.com/office/drawing/2014/main" id="{48729E3D-6A12-40B8-9D2B-ACA3C92D791D}"/>
              </a:ext>
            </a:extLst>
          </p:cNvPr>
          <p:cNvSpPr/>
          <p:nvPr/>
        </p:nvSpPr>
        <p:spPr>
          <a:xfrm>
            <a:off x="4668958" y="3593396"/>
            <a:ext cx="776691"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Anna</a:t>
            </a:r>
          </a:p>
        </p:txBody>
      </p:sp>
      <p:sp>
        <p:nvSpPr>
          <p:cNvPr id="132" name="Rectangle 131">
            <a:extLst>
              <a:ext uri="{FF2B5EF4-FFF2-40B4-BE49-F238E27FC236}">
                <a16:creationId xmlns:a16="http://schemas.microsoft.com/office/drawing/2014/main" id="{1E979661-DA69-450F-A44D-9D8739E06EE3}"/>
              </a:ext>
            </a:extLst>
          </p:cNvPr>
          <p:cNvSpPr/>
          <p:nvPr/>
        </p:nvSpPr>
        <p:spPr>
          <a:xfrm>
            <a:off x="7968728" y="2144223"/>
            <a:ext cx="182964" cy="2986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endParaRPr>
          </a:p>
        </p:txBody>
      </p:sp>
      <p:pic>
        <p:nvPicPr>
          <p:cNvPr id="133" name="Picture 132">
            <a:extLst>
              <a:ext uri="{FF2B5EF4-FFF2-40B4-BE49-F238E27FC236}">
                <a16:creationId xmlns:a16="http://schemas.microsoft.com/office/drawing/2014/main" id="{01CB5722-0547-4109-9142-3A19EABA47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61802" y="2194624"/>
            <a:ext cx="1140346" cy="714156"/>
          </a:xfrm>
          <a:prstGeom prst="rect">
            <a:avLst/>
          </a:prstGeom>
        </p:spPr>
      </p:pic>
      <p:grpSp>
        <p:nvGrpSpPr>
          <p:cNvPr id="134" name="Group 133">
            <a:extLst>
              <a:ext uri="{FF2B5EF4-FFF2-40B4-BE49-F238E27FC236}">
                <a16:creationId xmlns:a16="http://schemas.microsoft.com/office/drawing/2014/main" id="{96AB6A88-A2C4-4C46-B703-2B569989FD4E}"/>
              </a:ext>
            </a:extLst>
          </p:cNvPr>
          <p:cNvGrpSpPr/>
          <p:nvPr/>
        </p:nvGrpSpPr>
        <p:grpSpPr>
          <a:xfrm>
            <a:off x="8363487" y="2240467"/>
            <a:ext cx="901223" cy="824260"/>
            <a:chOff x="1199148" y="1347764"/>
            <a:chExt cx="1423730" cy="1953518"/>
          </a:xfrm>
        </p:grpSpPr>
        <p:pic>
          <p:nvPicPr>
            <p:cNvPr id="135" name="Picture 134">
              <a:extLst>
                <a:ext uri="{FF2B5EF4-FFF2-40B4-BE49-F238E27FC236}">
                  <a16:creationId xmlns:a16="http://schemas.microsoft.com/office/drawing/2014/main" id="{6DC184DF-5355-409B-9E16-A7FDDC23B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36" name="Picture 135">
              <a:extLst>
                <a:ext uri="{FF2B5EF4-FFF2-40B4-BE49-F238E27FC236}">
                  <a16:creationId xmlns:a16="http://schemas.microsoft.com/office/drawing/2014/main" id="{D502D16D-F72A-4564-93E2-167F6FC5F97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37" name="Down Arrow 34">
              <a:extLst>
                <a:ext uri="{FF2B5EF4-FFF2-40B4-BE49-F238E27FC236}">
                  <a16:creationId xmlns:a16="http://schemas.microsoft.com/office/drawing/2014/main" id="{1EAEF9DA-FAC9-4922-A314-AF22C3D48F7B}"/>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144" name="Group 143">
            <a:extLst>
              <a:ext uri="{FF2B5EF4-FFF2-40B4-BE49-F238E27FC236}">
                <a16:creationId xmlns:a16="http://schemas.microsoft.com/office/drawing/2014/main" id="{7B111603-4904-4E5F-A12D-595490CED905}"/>
              </a:ext>
            </a:extLst>
          </p:cNvPr>
          <p:cNvGrpSpPr/>
          <p:nvPr/>
        </p:nvGrpSpPr>
        <p:grpSpPr>
          <a:xfrm>
            <a:off x="8299415" y="3645207"/>
            <a:ext cx="914605" cy="768330"/>
            <a:chOff x="12297240" y="3985624"/>
            <a:chExt cx="1667202" cy="1953518"/>
          </a:xfrm>
        </p:grpSpPr>
        <p:pic>
          <p:nvPicPr>
            <p:cNvPr id="145" name="Picture 144">
              <a:extLst>
                <a:ext uri="{FF2B5EF4-FFF2-40B4-BE49-F238E27FC236}">
                  <a16:creationId xmlns:a16="http://schemas.microsoft.com/office/drawing/2014/main" id="{74AF9A4F-15CC-473E-AB70-A1D4C9519B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46" name="Picture 145">
              <a:extLst>
                <a:ext uri="{FF2B5EF4-FFF2-40B4-BE49-F238E27FC236}">
                  <a16:creationId xmlns:a16="http://schemas.microsoft.com/office/drawing/2014/main" id="{9BA05172-E69B-495C-B570-7AD9A6ACEF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47" name="Down Arrow 44">
              <a:extLst>
                <a:ext uri="{FF2B5EF4-FFF2-40B4-BE49-F238E27FC236}">
                  <a16:creationId xmlns:a16="http://schemas.microsoft.com/office/drawing/2014/main" id="{B20E9C2E-BE8D-494A-AD72-342910F449F6}"/>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148" name="Group 147">
            <a:extLst>
              <a:ext uri="{FF2B5EF4-FFF2-40B4-BE49-F238E27FC236}">
                <a16:creationId xmlns:a16="http://schemas.microsoft.com/office/drawing/2014/main" id="{76EAB331-6CC7-4C25-B2A5-4EE79510490A}"/>
              </a:ext>
            </a:extLst>
          </p:cNvPr>
          <p:cNvGrpSpPr/>
          <p:nvPr/>
        </p:nvGrpSpPr>
        <p:grpSpPr>
          <a:xfrm>
            <a:off x="5434913" y="3716066"/>
            <a:ext cx="914605" cy="768330"/>
            <a:chOff x="12297240" y="3985624"/>
            <a:chExt cx="1667202" cy="1953518"/>
          </a:xfrm>
        </p:grpSpPr>
        <p:pic>
          <p:nvPicPr>
            <p:cNvPr id="149" name="Picture 148">
              <a:extLst>
                <a:ext uri="{FF2B5EF4-FFF2-40B4-BE49-F238E27FC236}">
                  <a16:creationId xmlns:a16="http://schemas.microsoft.com/office/drawing/2014/main" id="{E734A290-2613-46A6-AE7E-C25A45AE03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50" name="Picture 149">
              <a:extLst>
                <a:ext uri="{FF2B5EF4-FFF2-40B4-BE49-F238E27FC236}">
                  <a16:creationId xmlns:a16="http://schemas.microsoft.com/office/drawing/2014/main" id="{D368654B-BF28-4FC7-92FB-A421E354D2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51" name="Down Arrow 49">
              <a:extLst>
                <a:ext uri="{FF2B5EF4-FFF2-40B4-BE49-F238E27FC236}">
                  <a16:creationId xmlns:a16="http://schemas.microsoft.com/office/drawing/2014/main" id="{22087879-C5D6-4AC5-BB1D-4ABBEAD9CD8D}"/>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pic>
        <p:nvPicPr>
          <p:cNvPr id="152" name="Picture 151">
            <a:extLst>
              <a:ext uri="{FF2B5EF4-FFF2-40B4-BE49-F238E27FC236}">
                <a16:creationId xmlns:a16="http://schemas.microsoft.com/office/drawing/2014/main" id="{D22A2DFA-11AB-4275-917C-DCBBC7BC75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51586" y="3747675"/>
            <a:ext cx="1140346" cy="714156"/>
          </a:xfrm>
          <a:prstGeom prst="rect">
            <a:avLst/>
          </a:prstGeom>
        </p:spPr>
      </p:pic>
      <p:sp>
        <p:nvSpPr>
          <p:cNvPr id="153" name="Rectangle 152">
            <a:extLst>
              <a:ext uri="{FF2B5EF4-FFF2-40B4-BE49-F238E27FC236}">
                <a16:creationId xmlns:a16="http://schemas.microsoft.com/office/drawing/2014/main" id="{160997A5-4D6B-4517-BDCB-A3E6BB2A32F4}"/>
              </a:ext>
            </a:extLst>
          </p:cNvPr>
          <p:cNvSpPr/>
          <p:nvPr/>
        </p:nvSpPr>
        <p:spPr>
          <a:xfrm>
            <a:off x="7672894" y="2182370"/>
            <a:ext cx="805269"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Pierre</a:t>
            </a:r>
          </a:p>
        </p:txBody>
      </p:sp>
      <p:sp>
        <p:nvSpPr>
          <p:cNvPr id="154" name="Rectangle 153">
            <a:extLst>
              <a:ext uri="{FF2B5EF4-FFF2-40B4-BE49-F238E27FC236}">
                <a16:creationId xmlns:a16="http://schemas.microsoft.com/office/drawing/2014/main" id="{BBAC405D-5E26-4C73-B28A-B68101D6AE6E}"/>
              </a:ext>
            </a:extLst>
          </p:cNvPr>
          <p:cNvSpPr/>
          <p:nvPr/>
        </p:nvSpPr>
        <p:spPr>
          <a:xfrm>
            <a:off x="7681782" y="3582790"/>
            <a:ext cx="759228"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Marc</a:t>
            </a:r>
          </a:p>
        </p:txBody>
      </p:sp>
      <p:grpSp>
        <p:nvGrpSpPr>
          <p:cNvPr id="156" name="Group 155">
            <a:extLst>
              <a:ext uri="{FF2B5EF4-FFF2-40B4-BE49-F238E27FC236}">
                <a16:creationId xmlns:a16="http://schemas.microsoft.com/office/drawing/2014/main" id="{BF14D7BB-0EE8-431E-82E0-E32D64D4F576}"/>
              </a:ext>
            </a:extLst>
          </p:cNvPr>
          <p:cNvGrpSpPr/>
          <p:nvPr/>
        </p:nvGrpSpPr>
        <p:grpSpPr>
          <a:xfrm>
            <a:off x="5299078" y="2330726"/>
            <a:ext cx="901223" cy="824260"/>
            <a:chOff x="1199148" y="1347764"/>
            <a:chExt cx="1423730" cy="1953518"/>
          </a:xfrm>
        </p:grpSpPr>
        <p:pic>
          <p:nvPicPr>
            <p:cNvPr id="157" name="Picture 156">
              <a:extLst>
                <a:ext uri="{FF2B5EF4-FFF2-40B4-BE49-F238E27FC236}">
                  <a16:creationId xmlns:a16="http://schemas.microsoft.com/office/drawing/2014/main" id="{B509D355-B6F9-4145-985E-481755EF0F3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58" name="Picture 157">
              <a:extLst>
                <a:ext uri="{FF2B5EF4-FFF2-40B4-BE49-F238E27FC236}">
                  <a16:creationId xmlns:a16="http://schemas.microsoft.com/office/drawing/2014/main" id="{0A817B7B-7EF7-420B-A929-BD34448386C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59" name="Down Arrow 74">
              <a:extLst>
                <a:ext uri="{FF2B5EF4-FFF2-40B4-BE49-F238E27FC236}">
                  <a16:creationId xmlns:a16="http://schemas.microsoft.com/office/drawing/2014/main" id="{A2F79E08-DC42-49C4-8DC0-089AE5F019DD}"/>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163" name="Group 162">
            <a:extLst>
              <a:ext uri="{FF2B5EF4-FFF2-40B4-BE49-F238E27FC236}">
                <a16:creationId xmlns:a16="http://schemas.microsoft.com/office/drawing/2014/main" id="{2D48D28B-8B7C-4F4F-A6C7-7AAC942E1A36}"/>
              </a:ext>
            </a:extLst>
          </p:cNvPr>
          <p:cNvGrpSpPr/>
          <p:nvPr/>
        </p:nvGrpSpPr>
        <p:grpSpPr>
          <a:xfrm>
            <a:off x="2177576" y="3720588"/>
            <a:ext cx="914605" cy="768330"/>
            <a:chOff x="12297240" y="3985624"/>
            <a:chExt cx="1667202" cy="1953518"/>
          </a:xfrm>
        </p:grpSpPr>
        <p:pic>
          <p:nvPicPr>
            <p:cNvPr id="164" name="Picture 163">
              <a:extLst>
                <a:ext uri="{FF2B5EF4-FFF2-40B4-BE49-F238E27FC236}">
                  <a16:creationId xmlns:a16="http://schemas.microsoft.com/office/drawing/2014/main" id="{43710415-F945-46F7-BE15-2009EC33F1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65" name="Picture 164">
              <a:extLst>
                <a:ext uri="{FF2B5EF4-FFF2-40B4-BE49-F238E27FC236}">
                  <a16:creationId xmlns:a16="http://schemas.microsoft.com/office/drawing/2014/main" id="{A49FA558-B5F8-49E0-9A87-8AD8CFCDBB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66" name="Down Arrow 86">
              <a:extLst>
                <a:ext uri="{FF2B5EF4-FFF2-40B4-BE49-F238E27FC236}">
                  <a16:creationId xmlns:a16="http://schemas.microsoft.com/office/drawing/2014/main" id="{E8C477A9-752A-4667-9EF2-9BAADEC1A39B}"/>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pic>
        <p:nvPicPr>
          <p:cNvPr id="81" name="Picture 80" descr="A red cross on a white background&#10;&#10;Description automatically generated with medium confidence">
            <a:extLst>
              <a:ext uri="{FF2B5EF4-FFF2-40B4-BE49-F238E27FC236}">
                <a16:creationId xmlns:a16="http://schemas.microsoft.com/office/drawing/2014/main" id="{6189F7EF-C3A6-4DF5-A7A5-FE88CCDA3FA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36488" y="2136078"/>
            <a:ext cx="1125492" cy="750914"/>
          </a:xfrm>
          <a:prstGeom prst="rect">
            <a:avLst/>
          </a:prstGeom>
          <a:ln w="12700">
            <a:solidFill>
              <a:srgbClr val="3D3C3C"/>
            </a:solidFill>
          </a:ln>
        </p:spPr>
      </p:pic>
      <p:pic>
        <p:nvPicPr>
          <p:cNvPr id="83" name="Picture 82" descr="A red cross on a white background&#10;&#10;Description automatically generated with medium confidence">
            <a:extLst>
              <a:ext uri="{FF2B5EF4-FFF2-40B4-BE49-F238E27FC236}">
                <a16:creationId xmlns:a16="http://schemas.microsoft.com/office/drawing/2014/main" id="{52DFC4C1-432E-4318-A7A4-74BF5ABFA7B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69946" y="3636047"/>
            <a:ext cx="1125492" cy="750914"/>
          </a:xfrm>
          <a:prstGeom prst="rect">
            <a:avLst/>
          </a:prstGeom>
          <a:ln w="12700">
            <a:solidFill>
              <a:srgbClr val="3D3C3C"/>
            </a:solidFill>
          </a:ln>
        </p:spPr>
      </p:pic>
      <p:pic>
        <p:nvPicPr>
          <p:cNvPr id="84" name="Picture 83" descr="A red cross on a white background&#10;&#10;Description automatically generated with medium confidence">
            <a:extLst>
              <a:ext uri="{FF2B5EF4-FFF2-40B4-BE49-F238E27FC236}">
                <a16:creationId xmlns:a16="http://schemas.microsoft.com/office/drawing/2014/main" id="{6E337199-B102-4D7B-B820-3078542F689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74130" y="3576665"/>
            <a:ext cx="1125492" cy="750914"/>
          </a:xfrm>
          <a:prstGeom prst="rect">
            <a:avLst/>
          </a:prstGeom>
          <a:ln w="12700">
            <a:solidFill>
              <a:srgbClr val="3D3C3C"/>
            </a:solidFill>
          </a:ln>
        </p:spPr>
      </p:pic>
      <p:sp>
        <p:nvSpPr>
          <p:cNvPr id="5" name="Title 4">
            <a:extLst>
              <a:ext uri="{FF2B5EF4-FFF2-40B4-BE49-F238E27FC236}">
                <a16:creationId xmlns:a16="http://schemas.microsoft.com/office/drawing/2014/main" id="{A4A7CE74-7B5E-4E60-A299-1ED132C50B9A}"/>
              </a:ext>
            </a:extLst>
          </p:cNvPr>
          <p:cNvSpPr>
            <a:spLocks noGrp="1"/>
          </p:cNvSpPr>
          <p:nvPr>
            <p:ph type="title"/>
          </p:nvPr>
        </p:nvSpPr>
        <p:spPr>
          <a:xfrm>
            <a:off x="0" y="213557"/>
            <a:ext cx="1632445" cy="647577"/>
          </a:xfrm>
        </p:spPr>
        <p:txBody>
          <a:bodyPr/>
          <a:lstStyle/>
          <a:p>
            <a:r>
              <a:rPr lang="en-GB" dirty="0"/>
              <a:t>Lost!</a:t>
            </a: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Parler</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3" name="Rectangle 182">
            <a:extLst>
              <a:ext uri="{FF2B5EF4-FFF2-40B4-BE49-F238E27FC236}">
                <a16:creationId xmlns:a16="http://schemas.microsoft.com/office/drawing/2014/main" id="{91249F4D-E6C3-4A23-AE17-164665432682}"/>
              </a:ext>
            </a:extLst>
          </p:cNvPr>
          <p:cNvSpPr/>
          <p:nvPr/>
        </p:nvSpPr>
        <p:spPr>
          <a:xfrm>
            <a:off x="1838606" y="4204600"/>
            <a:ext cx="363551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Partner A</a:t>
            </a:r>
          </a:p>
        </p:txBody>
      </p:sp>
      <p:sp>
        <p:nvSpPr>
          <p:cNvPr id="184" name="Rectangle 183">
            <a:extLst>
              <a:ext uri="{FF2B5EF4-FFF2-40B4-BE49-F238E27FC236}">
                <a16:creationId xmlns:a16="http://schemas.microsoft.com/office/drawing/2014/main" id="{D15AD9D3-77EE-4D0A-93E3-92721A87C5DC}"/>
              </a:ext>
            </a:extLst>
          </p:cNvPr>
          <p:cNvSpPr/>
          <p:nvPr/>
        </p:nvSpPr>
        <p:spPr>
          <a:xfrm>
            <a:off x="7311252" y="4170580"/>
            <a:ext cx="352685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Partner B</a:t>
            </a:r>
          </a:p>
        </p:txBody>
      </p:sp>
      <p:sp>
        <p:nvSpPr>
          <p:cNvPr id="198" name="Oval Callout 87">
            <a:extLst>
              <a:ext uri="{FF2B5EF4-FFF2-40B4-BE49-F238E27FC236}">
                <a16:creationId xmlns:a16="http://schemas.microsoft.com/office/drawing/2014/main" id="{36533B7A-FF36-4DDC-9E2C-C8561CB1A6A7}"/>
              </a:ext>
            </a:extLst>
          </p:cNvPr>
          <p:cNvSpPr/>
          <p:nvPr/>
        </p:nvSpPr>
        <p:spPr>
          <a:xfrm>
            <a:off x="26232" y="5147186"/>
            <a:ext cx="7559701" cy="1163999"/>
          </a:xfrm>
          <a:prstGeom prst="wedgeEllipseCallout">
            <a:avLst>
              <a:gd name="adj1" fmla="val -35214"/>
              <a:gd name="adj2" fmla="val -67236"/>
            </a:avLst>
          </a:prstGeom>
          <a:solidFill>
            <a:srgbClr val="0055A4"/>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w Cen MT" panose="020B0602020104020603"/>
                <a:ea typeface="+mn-ea"/>
                <a:cs typeface="+mn-cs"/>
              </a:rPr>
              <a:t>(adjective)+(adjective)</a:t>
            </a:r>
          </a:p>
        </p:txBody>
      </p:sp>
      <p:sp>
        <p:nvSpPr>
          <p:cNvPr id="71" name="Oval Callout 87">
            <a:extLst>
              <a:ext uri="{FF2B5EF4-FFF2-40B4-BE49-F238E27FC236}">
                <a16:creationId xmlns:a16="http://schemas.microsoft.com/office/drawing/2014/main" id="{ED0F9F16-39AC-4C9D-9C6A-AB3D48F2AB3A}"/>
              </a:ext>
            </a:extLst>
          </p:cNvPr>
          <p:cNvSpPr/>
          <p:nvPr/>
        </p:nvSpPr>
        <p:spPr>
          <a:xfrm>
            <a:off x="7967549" y="5127930"/>
            <a:ext cx="3901516" cy="1163999"/>
          </a:xfrm>
          <a:prstGeom prst="wedgeEllipseCallout">
            <a:avLst>
              <a:gd name="adj1" fmla="val -35214"/>
              <a:gd name="adj2" fmla="val -67236"/>
            </a:avLst>
          </a:prstGeom>
          <a:solidFill>
            <a:srgbClr val="0055A4"/>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w Cen MT" panose="020B0602020104020603"/>
                <a:ea typeface="+mn-ea"/>
                <a:cs typeface="+mn-cs"/>
              </a:rPr>
              <a:t>name</a:t>
            </a:r>
          </a:p>
        </p:txBody>
      </p:sp>
      <p:graphicFrame>
        <p:nvGraphicFramePr>
          <p:cNvPr id="58" name="Table 57">
            <a:extLst>
              <a:ext uri="{FF2B5EF4-FFF2-40B4-BE49-F238E27FC236}">
                <a16:creationId xmlns:a16="http://schemas.microsoft.com/office/drawing/2014/main" id="{3E3FAE67-BC5D-4F8E-BA8A-F10CA34112D0}"/>
              </a:ext>
            </a:extLst>
          </p:cNvPr>
          <p:cNvGraphicFramePr>
            <a:graphicFrameLocks noGrp="1"/>
          </p:cNvGraphicFramePr>
          <p:nvPr/>
        </p:nvGraphicFramePr>
        <p:xfrm>
          <a:off x="336000" y="1320763"/>
          <a:ext cx="11520000" cy="2880000"/>
        </p:xfrm>
        <a:graphic>
          <a:graphicData uri="http://schemas.openxmlformats.org/drawingml/2006/table">
            <a:tbl>
              <a:tblPr firstRow="1" bandRow="1"/>
              <a:tblGrid>
                <a:gridCol w="2880000">
                  <a:extLst>
                    <a:ext uri="{9D8B030D-6E8A-4147-A177-3AD203B41FA5}">
                      <a16:colId xmlns:a16="http://schemas.microsoft.com/office/drawing/2014/main" val="967578112"/>
                    </a:ext>
                  </a:extLst>
                </a:gridCol>
                <a:gridCol w="2880000">
                  <a:extLst>
                    <a:ext uri="{9D8B030D-6E8A-4147-A177-3AD203B41FA5}">
                      <a16:colId xmlns:a16="http://schemas.microsoft.com/office/drawing/2014/main" val="2220065947"/>
                    </a:ext>
                  </a:extLst>
                </a:gridCol>
                <a:gridCol w="2880000">
                  <a:extLst>
                    <a:ext uri="{9D8B030D-6E8A-4147-A177-3AD203B41FA5}">
                      <a16:colId xmlns:a16="http://schemas.microsoft.com/office/drawing/2014/main" val="630679724"/>
                    </a:ext>
                  </a:extLst>
                </a:gridCol>
                <a:gridCol w="2880000">
                  <a:extLst>
                    <a:ext uri="{9D8B030D-6E8A-4147-A177-3AD203B41FA5}">
                      <a16:colId xmlns:a16="http://schemas.microsoft.com/office/drawing/2014/main" val="3027758060"/>
                    </a:ext>
                  </a:extLst>
                </a:gridCol>
              </a:tblGrid>
              <a:tr h="144000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3764650"/>
                  </a:ext>
                </a:extLst>
              </a:tr>
              <a:tr h="144000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7067693"/>
                  </a:ext>
                </a:extLst>
              </a:tr>
            </a:tbl>
          </a:graphicData>
        </a:graphic>
      </p:graphicFrame>
      <p:grpSp>
        <p:nvGrpSpPr>
          <p:cNvPr id="59" name="Group 58">
            <a:extLst>
              <a:ext uri="{FF2B5EF4-FFF2-40B4-BE49-F238E27FC236}">
                <a16:creationId xmlns:a16="http://schemas.microsoft.com/office/drawing/2014/main" id="{A71450A5-D082-48B9-8140-7526BDB39E01}"/>
              </a:ext>
            </a:extLst>
          </p:cNvPr>
          <p:cNvGrpSpPr/>
          <p:nvPr/>
        </p:nvGrpSpPr>
        <p:grpSpPr>
          <a:xfrm>
            <a:off x="809382" y="1818602"/>
            <a:ext cx="914605" cy="768330"/>
            <a:chOff x="12297240" y="3985624"/>
            <a:chExt cx="1667202" cy="1953518"/>
          </a:xfrm>
        </p:grpSpPr>
        <p:pic>
          <p:nvPicPr>
            <p:cNvPr id="60" name="Picture 59">
              <a:extLst>
                <a:ext uri="{FF2B5EF4-FFF2-40B4-BE49-F238E27FC236}">
                  <a16:creationId xmlns:a16="http://schemas.microsoft.com/office/drawing/2014/main" id="{C6FF20FF-CAF3-4569-859C-8B7F5F6CE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61" name="Picture 60">
              <a:extLst>
                <a:ext uri="{FF2B5EF4-FFF2-40B4-BE49-F238E27FC236}">
                  <a16:creationId xmlns:a16="http://schemas.microsoft.com/office/drawing/2014/main" id="{906B106B-F4FB-4FBE-BEEB-48362184FC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62" name="Down Arrow 6">
              <a:extLst>
                <a:ext uri="{FF2B5EF4-FFF2-40B4-BE49-F238E27FC236}">
                  <a16:creationId xmlns:a16="http://schemas.microsoft.com/office/drawing/2014/main" id="{BCC38DD2-A582-44E0-AF1D-1FDFFC359611}"/>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63" name="Group 62">
            <a:extLst>
              <a:ext uri="{FF2B5EF4-FFF2-40B4-BE49-F238E27FC236}">
                <a16:creationId xmlns:a16="http://schemas.microsoft.com/office/drawing/2014/main" id="{83F99AFE-E20A-437A-9D34-9BFB85A5EE94}"/>
              </a:ext>
            </a:extLst>
          </p:cNvPr>
          <p:cNvGrpSpPr/>
          <p:nvPr/>
        </p:nvGrpSpPr>
        <p:grpSpPr>
          <a:xfrm>
            <a:off x="9472670" y="3111779"/>
            <a:ext cx="901223" cy="824260"/>
            <a:chOff x="1199148" y="1347764"/>
            <a:chExt cx="1423730" cy="1953518"/>
          </a:xfrm>
        </p:grpSpPr>
        <p:pic>
          <p:nvPicPr>
            <p:cNvPr id="64" name="Picture 63">
              <a:extLst>
                <a:ext uri="{FF2B5EF4-FFF2-40B4-BE49-F238E27FC236}">
                  <a16:creationId xmlns:a16="http://schemas.microsoft.com/office/drawing/2014/main" id="{9D3C79CA-93D5-41FD-A689-186CC2BF3F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65" name="Picture 64">
              <a:extLst>
                <a:ext uri="{FF2B5EF4-FFF2-40B4-BE49-F238E27FC236}">
                  <a16:creationId xmlns:a16="http://schemas.microsoft.com/office/drawing/2014/main" id="{8CCF4C2E-8203-43C0-ABFF-E37B4DC47E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70" name="Down Arrow 10">
              <a:extLst>
                <a:ext uri="{FF2B5EF4-FFF2-40B4-BE49-F238E27FC236}">
                  <a16:creationId xmlns:a16="http://schemas.microsoft.com/office/drawing/2014/main" id="{105A4EFF-695B-45D0-8B87-DB8F1542B99D}"/>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pic>
        <p:nvPicPr>
          <p:cNvPr id="72" name="Picture 71">
            <a:extLst>
              <a:ext uri="{FF2B5EF4-FFF2-40B4-BE49-F238E27FC236}">
                <a16:creationId xmlns:a16="http://schemas.microsoft.com/office/drawing/2014/main" id="{6F3CEF83-32BA-4638-9EF6-4D36331D86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126" y="1677451"/>
            <a:ext cx="1140346" cy="714156"/>
          </a:xfrm>
          <a:prstGeom prst="rect">
            <a:avLst/>
          </a:prstGeom>
        </p:spPr>
      </p:pic>
      <p:grpSp>
        <p:nvGrpSpPr>
          <p:cNvPr id="73" name="Group 72">
            <a:extLst>
              <a:ext uri="{FF2B5EF4-FFF2-40B4-BE49-F238E27FC236}">
                <a16:creationId xmlns:a16="http://schemas.microsoft.com/office/drawing/2014/main" id="{B2A93640-772B-4866-BA70-246E3FAE53A3}"/>
              </a:ext>
            </a:extLst>
          </p:cNvPr>
          <p:cNvGrpSpPr/>
          <p:nvPr/>
        </p:nvGrpSpPr>
        <p:grpSpPr>
          <a:xfrm>
            <a:off x="3893155" y="3210686"/>
            <a:ext cx="901223" cy="824260"/>
            <a:chOff x="1199148" y="1347764"/>
            <a:chExt cx="1423730" cy="1953518"/>
          </a:xfrm>
        </p:grpSpPr>
        <p:pic>
          <p:nvPicPr>
            <p:cNvPr id="74" name="Picture 73">
              <a:extLst>
                <a:ext uri="{FF2B5EF4-FFF2-40B4-BE49-F238E27FC236}">
                  <a16:creationId xmlns:a16="http://schemas.microsoft.com/office/drawing/2014/main" id="{F64A0334-3E9A-45F7-89F4-A4CEE2598B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75" name="Picture 74">
              <a:extLst>
                <a:ext uri="{FF2B5EF4-FFF2-40B4-BE49-F238E27FC236}">
                  <a16:creationId xmlns:a16="http://schemas.microsoft.com/office/drawing/2014/main" id="{E9E12B8D-A3A2-4454-A06C-2D29890642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76" name="Down Arrow 21">
              <a:extLst>
                <a:ext uri="{FF2B5EF4-FFF2-40B4-BE49-F238E27FC236}">
                  <a16:creationId xmlns:a16="http://schemas.microsoft.com/office/drawing/2014/main" id="{26440ABD-3B0F-4ABF-85F8-94262C07E0C6}"/>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77" name="Rectangle 76">
            <a:extLst>
              <a:ext uri="{FF2B5EF4-FFF2-40B4-BE49-F238E27FC236}">
                <a16:creationId xmlns:a16="http://schemas.microsoft.com/office/drawing/2014/main" id="{AA18C955-D22A-467A-873C-560775C5A747}"/>
              </a:ext>
            </a:extLst>
          </p:cNvPr>
          <p:cNvSpPr/>
          <p:nvPr/>
        </p:nvSpPr>
        <p:spPr>
          <a:xfrm>
            <a:off x="293007" y="1586291"/>
            <a:ext cx="654439"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Paul</a:t>
            </a:r>
          </a:p>
        </p:txBody>
      </p:sp>
      <p:sp>
        <p:nvSpPr>
          <p:cNvPr id="78" name="Rectangle 77">
            <a:extLst>
              <a:ext uri="{FF2B5EF4-FFF2-40B4-BE49-F238E27FC236}">
                <a16:creationId xmlns:a16="http://schemas.microsoft.com/office/drawing/2014/main" id="{1B358447-29E0-4376-BC57-DCDAE4CE2197}"/>
              </a:ext>
            </a:extLst>
          </p:cNvPr>
          <p:cNvSpPr/>
          <p:nvPr/>
        </p:nvSpPr>
        <p:spPr>
          <a:xfrm>
            <a:off x="391075" y="3137041"/>
            <a:ext cx="6719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Zara</a:t>
            </a:r>
          </a:p>
        </p:txBody>
      </p:sp>
      <p:sp>
        <p:nvSpPr>
          <p:cNvPr id="79" name="Rectangle 78">
            <a:extLst>
              <a:ext uri="{FF2B5EF4-FFF2-40B4-BE49-F238E27FC236}">
                <a16:creationId xmlns:a16="http://schemas.microsoft.com/office/drawing/2014/main" id="{D3F36FC5-1ED8-4CD8-95A2-7AA38F430093}"/>
              </a:ext>
            </a:extLst>
          </p:cNvPr>
          <p:cNvSpPr/>
          <p:nvPr/>
        </p:nvSpPr>
        <p:spPr>
          <a:xfrm>
            <a:off x="8955570" y="1785971"/>
            <a:ext cx="844962"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Isobel</a:t>
            </a:r>
          </a:p>
        </p:txBody>
      </p:sp>
      <p:sp>
        <p:nvSpPr>
          <p:cNvPr id="80" name="Rectangle 79">
            <a:extLst>
              <a:ext uri="{FF2B5EF4-FFF2-40B4-BE49-F238E27FC236}">
                <a16:creationId xmlns:a16="http://schemas.microsoft.com/office/drawing/2014/main" id="{3BE67549-60A8-4D60-B7DB-62420DD0B875}"/>
              </a:ext>
            </a:extLst>
          </p:cNvPr>
          <p:cNvSpPr/>
          <p:nvPr/>
        </p:nvSpPr>
        <p:spPr>
          <a:xfrm>
            <a:off x="3178570" y="1700927"/>
            <a:ext cx="776691"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Anna</a:t>
            </a:r>
          </a:p>
        </p:txBody>
      </p:sp>
      <p:sp>
        <p:nvSpPr>
          <p:cNvPr id="81" name="Rectangle 80">
            <a:extLst>
              <a:ext uri="{FF2B5EF4-FFF2-40B4-BE49-F238E27FC236}">
                <a16:creationId xmlns:a16="http://schemas.microsoft.com/office/drawing/2014/main" id="{5EEEB14E-C441-4F59-A12E-1C2DE0491518}"/>
              </a:ext>
            </a:extLst>
          </p:cNvPr>
          <p:cNvSpPr/>
          <p:nvPr/>
        </p:nvSpPr>
        <p:spPr>
          <a:xfrm>
            <a:off x="3184029" y="3215715"/>
            <a:ext cx="844962"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Chloe</a:t>
            </a:r>
          </a:p>
        </p:txBody>
      </p:sp>
      <p:sp>
        <p:nvSpPr>
          <p:cNvPr id="82" name="Rectangle 81">
            <a:extLst>
              <a:ext uri="{FF2B5EF4-FFF2-40B4-BE49-F238E27FC236}">
                <a16:creationId xmlns:a16="http://schemas.microsoft.com/office/drawing/2014/main" id="{5A91D94F-D0FD-4D57-A880-A705D90E58B9}"/>
              </a:ext>
            </a:extLst>
          </p:cNvPr>
          <p:cNvSpPr/>
          <p:nvPr/>
        </p:nvSpPr>
        <p:spPr>
          <a:xfrm>
            <a:off x="9020363" y="3039915"/>
            <a:ext cx="565530"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Luc</a:t>
            </a:r>
          </a:p>
        </p:txBody>
      </p:sp>
      <p:sp>
        <p:nvSpPr>
          <p:cNvPr id="83" name="Rectangle 82">
            <a:extLst>
              <a:ext uri="{FF2B5EF4-FFF2-40B4-BE49-F238E27FC236}">
                <a16:creationId xmlns:a16="http://schemas.microsoft.com/office/drawing/2014/main" id="{6217BF40-50FD-421C-9774-AD915BB3F4A6}"/>
              </a:ext>
            </a:extLst>
          </p:cNvPr>
          <p:cNvSpPr/>
          <p:nvPr/>
        </p:nvSpPr>
        <p:spPr>
          <a:xfrm>
            <a:off x="6275930" y="1585065"/>
            <a:ext cx="182964" cy="2986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endParaRPr>
          </a:p>
        </p:txBody>
      </p:sp>
      <p:pic>
        <p:nvPicPr>
          <p:cNvPr id="84" name="Picture 83">
            <a:extLst>
              <a:ext uri="{FF2B5EF4-FFF2-40B4-BE49-F238E27FC236}">
                <a16:creationId xmlns:a16="http://schemas.microsoft.com/office/drawing/2014/main" id="{ECE181E2-7A17-49E2-B620-731802E6E1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7165" y="1817724"/>
            <a:ext cx="1140346" cy="714156"/>
          </a:xfrm>
          <a:prstGeom prst="rect">
            <a:avLst/>
          </a:prstGeom>
        </p:spPr>
      </p:pic>
      <p:grpSp>
        <p:nvGrpSpPr>
          <p:cNvPr id="85" name="Group 84">
            <a:extLst>
              <a:ext uri="{FF2B5EF4-FFF2-40B4-BE49-F238E27FC236}">
                <a16:creationId xmlns:a16="http://schemas.microsoft.com/office/drawing/2014/main" id="{3D0EEAB9-9E6B-4EB1-B9D8-735F5FA3D9FD}"/>
              </a:ext>
            </a:extLst>
          </p:cNvPr>
          <p:cNvGrpSpPr/>
          <p:nvPr/>
        </p:nvGrpSpPr>
        <p:grpSpPr>
          <a:xfrm>
            <a:off x="6737883" y="1762672"/>
            <a:ext cx="901223" cy="824260"/>
            <a:chOff x="1199148" y="1347764"/>
            <a:chExt cx="1423730" cy="1953518"/>
          </a:xfrm>
        </p:grpSpPr>
        <p:pic>
          <p:nvPicPr>
            <p:cNvPr id="86" name="Picture 85">
              <a:extLst>
                <a:ext uri="{FF2B5EF4-FFF2-40B4-BE49-F238E27FC236}">
                  <a16:creationId xmlns:a16="http://schemas.microsoft.com/office/drawing/2014/main" id="{6225D8AF-FA57-4645-A953-A8F5270099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87" name="Picture 86">
              <a:extLst>
                <a:ext uri="{FF2B5EF4-FFF2-40B4-BE49-F238E27FC236}">
                  <a16:creationId xmlns:a16="http://schemas.microsoft.com/office/drawing/2014/main" id="{627FF6EF-FB4F-4BAF-AF3C-FF6DB0566B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88" name="Down Arrow 34">
              <a:extLst>
                <a:ext uri="{FF2B5EF4-FFF2-40B4-BE49-F238E27FC236}">
                  <a16:creationId xmlns:a16="http://schemas.microsoft.com/office/drawing/2014/main" id="{FFAAE92C-8648-4367-921C-33D95C16EF5C}"/>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89" name="Group 88">
            <a:extLst>
              <a:ext uri="{FF2B5EF4-FFF2-40B4-BE49-F238E27FC236}">
                <a16:creationId xmlns:a16="http://schemas.microsoft.com/office/drawing/2014/main" id="{450A91A6-2E86-4236-80EA-DEE5D9898DD6}"/>
              </a:ext>
            </a:extLst>
          </p:cNvPr>
          <p:cNvGrpSpPr/>
          <p:nvPr/>
        </p:nvGrpSpPr>
        <p:grpSpPr>
          <a:xfrm>
            <a:off x="6738801" y="3200882"/>
            <a:ext cx="914605" cy="768330"/>
            <a:chOff x="12297240" y="3985624"/>
            <a:chExt cx="1667202" cy="1953518"/>
          </a:xfrm>
        </p:grpSpPr>
        <p:pic>
          <p:nvPicPr>
            <p:cNvPr id="90" name="Picture 89">
              <a:extLst>
                <a:ext uri="{FF2B5EF4-FFF2-40B4-BE49-F238E27FC236}">
                  <a16:creationId xmlns:a16="http://schemas.microsoft.com/office/drawing/2014/main" id="{BBED1FFB-14D2-493A-AD0D-385F05894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91" name="Picture 90">
              <a:extLst>
                <a:ext uri="{FF2B5EF4-FFF2-40B4-BE49-F238E27FC236}">
                  <a16:creationId xmlns:a16="http://schemas.microsoft.com/office/drawing/2014/main" id="{E3118127-E32E-459B-A906-0E4666FFE7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92" name="Down Arrow 44">
              <a:extLst>
                <a:ext uri="{FF2B5EF4-FFF2-40B4-BE49-F238E27FC236}">
                  <a16:creationId xmlns:a16="http://schemas.microsoft.com/office/drawing/2014/main" id="{AEF20032-5495-4844-B6DE-17015C13AFAD}"/>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93" name="Group 92">
            <a:extLst>
              <a:ext uri="{FF2B5EF4-FFF2-40B4-BE49-F238E27FC236}">
                <a16:creationId xmlns:a16="http://schemas.microsoft.com/office/drawing/2014/main" id="{00103B9C-E722-484C-A49F-B5DB9A94141D}"/>
              </a:ext>
            </a:extLst>
          </p:cNvPr>
          <p:cNvGrpSpPr/>
          <p:nvPr/>
        </p:nvGrpSpPr>
        <p:grpSpPr>
          <a:xfrm>
            <a:off x="3823477" y="1742350"/>
            <a:ext cx="914605" cy="768330"/>
            <a:chOff x="12297240" y="3985624"/>
            <a:chExt cx="1667202" cy="1953518"/>
          </a:xfrm>
        </p:grpSpPr>
        <p:pic>
          <p:nvPicPr>
            <p:cNvPr id="94" name="Picture 93">
              <a:extLst>
                <a:ext uri="{FF2B5EF4-FFF2-40B4-BE49-F238E27FC236}">
                  <a16:creationId xmlns:a16="http://schemas.microsoft.com/office/drawing/2014/main" id="{A24ADB82-CAB4-467E-B2A5-3C29E3D89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95" name="Picture 94">
              <a:extLst>
                <a:ext uri="{FF2B5EF4-FFF2-40B4-BE49-F238E27FC236}">
                  <a16:creationId xmlns:a16="http://schemas.microsoft.com/office/drawing/2014/main" id="{0DD0CC38-3BA4-432C-AC59-2053DC3001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96" name="Down Arrow 49">
              <a:extLst>
                <a:ext uri="{FF2B5EF4-FFF2-40B4-BE49-F238E27FC236}">
                  <a16:creationId xmlns:a16="http://schemas.microsoft.com/office/drawing/2014/main" id="{1ACF79E6-7789-4E11-8532-8FE89040E14D}"/>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pic>
        <p:nvPicPr>
          <p:cNvPr id="97" name="Picture 96">
            <a:extLst>
              <a:ext uri="{FF2B5EF4-FFF2-40B4-BE49-F238E27FC236}">
                <a16:creationId xmlns:a16="http://schemas.microsoft.com/office/drawing/2014/main" id="{071551AC-29EF-40EA-971A-38035611B6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7922" y="1818602"/>
            <a:ext cx="1140346" cy="714156"/>
          </a:xfrm>
          <a:prstGeom prst="rect">
            <a:avLst/>
          </a:prstGeom>
        </p:spPr>
      </p:pic>
      <p:sp>
        <p:nvSpPr>
          <p:cNvPr id="98" name="Rectangle 97">
            <a:extLst>
              <a:ext uri="{FF2B5EF4-FFF2-40B4-BE49-F238E27FC236}">
                <a16:creationId xmlns:a16="http://schemas.microsoft.com/office/drawing/2014/main" id="{C4067871-9AED-4E73-A571-DBC9E828C3EA}"/>
              </a:ext>
            </a:extLst>
          </p:cNvPr>
          <p:cNvSpPr/>
          <p:nvPr/>
        </p:nvSpPr>
        <p:spPr>
          <a:xfrm>
            <a:off x="6042317" y="1654875"/>
            <a:ext cx="805269"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Pierre</a:t>
            </a:r>
          </a:p>
        </p:txBody>
      </p:sp>
      <p:sp>
        <p:nvSpPr>
          <p:cNvPr id="99" name="Rectangle 98">
            <a:extLst>
              <a:ext uri="{FF2B5EF4-FFF2-40B4-BE49-F238E27FC236}">
                <a16:creationId xmlns:a16="http://schemas.microsoft.com/office/drawing/2014/main" id="{36E31CDB-D23A-4531-80AD-B98E148241AD}"/>
              </a:ext>
            </a:extLst>
          </p:cNvPr>
          <p:cNvSpPr/>
          <p:nvPr/>
        </p:nvSpPr>
        <p:spPr>
          <a:xfrm>
            <a:off x="6074492" y="3180540"/>
            <a:ext cx="759228"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Marc</a:t>
            </a:r>
          </a:p>
        </p:txBody>
      </p:sp>
      <p:pic>
        <p:nvPicPr>
          <p:cNvPr id="100" name="Picture 99">
            <a:extLst>
              <a:ext uri="{FF2B5EF4-FFF2-40B4-BE49-F238E27FC236}">
                <a16:creationId xmlns:a16="http://schemas.microsoft.com/office/drawing/2014/main" id="{B2645356-8B78-4BD3-9051-2649EF1C4D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8144" y="3071922"/>
            <a:ext cx="1140346" cy="714156"/>
          </a:xfrm>
          <a:prstGeom prst="rect">
            <a:avLst/>
          </a:prstGeom>
        </p:spPr>
      </p:pic>
      <p:grpSp>
        <p:nvGrpSpPr>
          <p:cNvPr id="101" name="Group 100">
            <a:extLst>
              <a:ext uri="{FF2B5EF4-FFF2-40B4-BE49-F238E27FC236}">
                <a16:creationId xmlns:a16="http://schemas.microsoft.com/office/drawing/2014/main" id="{FA8885C1-4CAB-4770-A118-11AECEF7F315}"/>
              </a:ext>
            </a:extLst>
          </p:cNvPr>
          <p:cNvGrpSpPr/>
          <p:nvPr/>
        </p:nvGrpSpPr>
        <p:grpSpPr>
          <a:xfrm>
            <a:off x="9638313" y="1868680"/>
            <a:ext cx="901223" cy="824260"/>
            <a:chOff x="1199148" y="1347764"/>
            <a:chExt cx="1423730" cy="1953518"/>
          </a:xfrm>
        </p:grpSpPr>
        <p:pic>
          <p:nvPicPr>
            <p:cNvPr id="102" name="Picture 101">
              <a:extLst>
                <a:ext uri="{FF2B5EF4-FFF2-40B4-BE49-F238E27FC236}">
                  <a16:creationId xmlns:a16="http://schemas.microsoft.com/office/drawing/2014/main" id="{AC82D3DB-55BA-452C-B62B-13EAEB9BF1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03" name="Picture 102">
              <a:extLst>
                <a:ext uri="{FF2B5EF4-FFF2-40B4-BE49-F238E27FC236}">
                  <a16:creationId xmlns:a16="http://schemas.microsoft.com/office/drawing/2014/main" id="{03F44516-B203-40CF-90EE-DB60038B67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04" name="Down Arrow 74">
              <a:extLst>
                <a:ext uri="{FF2B5EF4-FFF2-40B4-BE49-F238E27FC236}">
                  <a16:creationId xmlns:a16="http://schemas.microsoft.com/office/drawing/2014/main" id="{E0F2B8A9-F2C3-4E83-A7A6-FA6569E02852}"/>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105" name="Group 104">
            <a:extLst>
              <a:ext uri="{FF2B5EF4-FFF2-40B4-BE49-F238E27FC236}">
                <a16:creationId xmlns:a16="http://schemas.microsoft.com/office/drawing/2014/main" id="{E4083E4F-52A8-43C6-9798-950DCA6845ED}"/>
              </a:ext>
            </a:extLst>
          </p:cNvPr>
          <p:cNvGrpSpPr/>
          <p:nvPr/>
        </p:nvGrpSpPr>
        <p:grpSpPr>
          <a:xfrm>
            <a:off x="923872" y="3251733"/>
            <a:ext cx="914605" cy="768330"/>
            <a:chOff x="12297240" y="3985624"/>
            <a:chExt cx="1667202" cy="1953518"/>
          </a:xfrm>
        </p:grpSpPr>
        <p:pic>
          <p:nvPicPr>
            <p:cNvPr id="106" name="Picture 105">
              <a:extLst>
                <a:ext uri="{FF2B5EF4-FFF2-40B4-BE49-F238E27FC236}">
                  <a16:creationId xmlns:a16="http://schemas.microsoft.com/office/drawing/2014/main" id="{C34785C9-123F-4A2A-BA3D-131FCE482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07" name="Picture 106">
              <a:extLst>
                <a:ext uri="{FF2B5EF4-FFF2-40B4-BE49-F238E27FC236}">
                  <a16:creationId xmlns:a16="http://schemas.microsoft.com/office/drawing/2014/main" id="{E4960BD2-D6CE-4D14-8615-640EF0AD6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08" name="Down Arrow 86">
              <a:extLst>
                <a:ext uri="{FF2B5EF4-FFF2-40B4-BE49-F238E27FC236}">
                  <a16:creationId xmlns:a16="http://schemas.microsoft.com/office/drawing/2014/main" id="{CF418105-CBBF-489C-A9D4-0FFC6D6AF536}"/>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pic>
        <p:nvPicPr>
          <p:cNvPr id="109" name="Picture 108" descr="A red cross on a white background&#10;&#10;Description automatically generated with medium confidence">
            <a:extLst>
              <a:ext uri="{FF2B5EF4-FFF2-40B4-BE49-F238E27FC236}">
                <a16:creationId xmlns:a16="http://schemas.microsoft.com/office/drawing/2014/main" id="{A31E8555-DA5A-4494-A6F0-E5AE2B9B61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52200" y="3143945"/>
            <a:ext cx="1125492" cy="750914"/>
          </a:xfrm>
          <a:prstGeom prst="rect">
            <a:avLst/>
          </a:prstGeom>
          <a:ln w="12700">
            <a:solidFill>
              <a:srgbClr val="3D3C3C"/>
            </a:solidFill>
          </a:ln>
        </p:spPr>
      </p:pic>
      <p:pic>
        <p:nvPicPr>
          <p:cNvPr id="110" name="Picture 109" descr="A red cross on a white background&#10;&#10;Description automatically generated with medium confidence">
            <a:extLst>
              <a:ext uri="{FF2B5EF4-FFF2-40B4-BE49-F238E27FC236}">
                <a16:creationId xmlns:a16="http://schemas.microsoft.com/office/drawing/2014/main" id="{D81604DF-5042-4203-8930-09622F0BB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68988" y="1721738"/>
            <a:ext cx="1125492" cy="750914"/>
          </a:xfrm>
          <a:prstGeom prst="rect">
            <a:avLst/>
          </a:prstGeom>
          <a:ln w="12700">
            <a:solidFill>
              <a:srgbClr val="3D3C3C"/>
            </a:solidFill>
          </a:ln>
        </p:spPr>
      </p:pic>
      <p:pic>
        <p:nvPicPr>
          <p:cNvPr id="111" name="Picture 110" descr="A red cross on a white background&#10;&#10;Description automatically generated with medium confidence">
            <a:extLst>
              <a:ext uri="{FF2B5EF4-FFF2-40B4-BE49-F238E27FC236}">
                <a16:creationId xmlns:a16="http://schemas.microsoft.com/office/drawing/2014/main" id="{8F377B04-1CAA-49CD-8F2B-7187DE2E01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62214" y="3143945"/>
            <a:ext cx="1125492" cy="750914"/>
          </a:xfrm>
          <a:prstGeom prst="rect">
            <a:avLst/>
          </a:prstGeom>
          <a:ln w="12700">
            <a:solidFill>
              <a:srgbClr val="3D3C3C"/>
            </a:solidFill>
          </a:ln>
        </p:spPr>
      </p:pic>
      <p:pic>
        <p:nvPicPr>
          <p:cNvPr id="112" name="Picture 111" descr="A red cross on a white background&#10;&#10;Description automatically generated with medium confidence">
            <a:extLst>
              <a:ext uri="{FF2B5EF4-FFF2-40B4-BE49-F238E27FC236}">
                <a16:creationId xmlns:a16="http://schemas.microsoft.com/office/drawing/2014/main" id="{00F830D0-F41E-439B-BDC1-66F086BFDA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2827" y="3107737"/>
            <a:ext cx="1125492" cy="750914"/>
          </a:xfrm>
          <a:prstGeom prst="rect">
            <a:avLst/>
          </a:prstGeom>
          <a:ln w="12700">
            <a:solidFill>
              <a:srgbClr val="3D3C3C"/>
            </a:solidFill>
          </a:ln>
        </p:spPr>
      </p:pic>
    </p:spTree>
    <p:extLst>
      <p:ext uri="{BB962C8B-B14F-4D97-AF65-F5344CB8AC3E}">
        <p14:creationId xmlns:p14="http://schemas.microsoft.com/office/powerpoint/2010/main" val="1359069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Écrire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5" name="Table 124">
            <a:extLst>
              <a:ext uri="{FF2B5EF4-FFF2-40B4-BE49-F238E27FC236}">
                <a16:creationId xmlns:a16="http://schemas.microsoft.com/office/drawing/2014/main" id="{682E233B-9089-4C44-83A8-33FBC4582CE9}"/>
              </a:ext>
            </a:extLst>
          </p:cNvPr>
          <p:cNvGraphicFramePr>
            <a:graphicFrameLocks noGrp="1"/>
          </p:cNvGraphicFramePr>
          <p:nvPr>
            <p:extLst>
              <p:ext uri="{D42A27DB-BD31-4B8C-83A1-F6EECF244321}">
                <p14:modId xmlns:p14="http://schemas.microsoft.com/office/powerpoint/2010/main" val="2892364207"/>
              </p:ext>
            </p:extLst>
          </p:nvPr>
        </p:nvGraphicFramePr>
        <p:xfrm>
          <a:off x="463245" y="4302258"/>
          <a:ext cx="11265510" cy="1981200"/>
        </p:xfrm>
        <a:graphic>
          <a:graphicData uri="http://schemas.openxmlformats.org/drawingml/2006/table">
            <a:tbl>
              <a:tblPr firstRow="1" bandRow="1"/>
              <a:tblGrid>
                <a:gridCol w="604945">
                  <a:extLst>
                    <a:ext uri="{9D8B030D-6E8A-4147-A177-3AD203B41FA5}">
                      <a16:colId xmlns:a16="http://schemas.microsoft.com/office/drawing/2014/main" val="355615923"/>
                    </a:ext>
                  </a:extLst>
                </a:gridCol>
                <a:gridCol w="10660565">
                  <a:extLst>
                    <a:ext uri="{9D8B030D-6E8A-4147-A177-3AD203B41FA5}">
                      <a16:colId xmlns:a16="http://schemas.microsoft.com/office/drawing/2014/main" val="1369551641"/>
                    </a:ext>
                  </a:extLst>
                </a:gridCol>
              </a:tblGrid>
              <a:tr h="368507">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000" dirty="0">
                        <a:solidFill>
                          <a:srgbClr val="0055A4"/>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dirty="0">
                          <a:solidFill>
                            <a:srgbClr val="0055A4"/>
                          </a:solidFill>
                          <a:latin typeface="Century Gothic" panose="020B0502020202020204" pitchFamily="34" charset="0"/>
                        </a:rPr>
                        <a:t>Write the descriptions for four of the young people</a:t>
                      </a:r>
                      <a:endParaRPr lang="en-GB" sz="2400" dirty="0">
                        <a:solidFill>
                          <a:srgbClr val="0055A4"/>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2758141"/>
                  </a:ext>
                </a:extLst>
              </a:tr>
              <a:tr h="37362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rgbClr val="EF4235"/>
                          </a:solidFill>
                          <a:latin typeface="Century Gothic" panose="020B0502020202020204" pitchFamily="34" charset="0"/>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652736"/>
                  </a:ext>
                </a:extLst>
              </a:tr>
              <a:tr h="37362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rgbClr val="EF4235"/>
                          </a:solidFill>
                          <a:latin typeface="Century Gothic" panose="020B0502020202020204" pitchFamily="34" charset="0"/>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3258630"/>
                  </a:ext>
                </a:extLst>
              </a:tr>
              <a:tr h="37362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rgbClr val="EF4235"/>
                          </a:solidFill>
                          <a:latin typeface="Century Gothic" panose="020B0502020202020204" pitchFamily="34" charset="0"/>
                        </a:rPr>
                        <a:t>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488362"/>
                  </a:ext>
                </a:extLst>
              </a:tr>
              <a:tr h="37362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rgbClr val="EF4235"/>
                          </a:solidFill>
                          <a:latin typeface="Century Gothic" panose="020B0502020202020204" pitchFamily="34" charset="0"/>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5986216"/>
                  </a:ext>
                </a:extLst>
              </a:tr>
            </a:tbl>
          </a:graphicData>
        </a:graphic>
      </p:graphicFrame>
      <p:sp>
        <p:nvSpPr>
          <p:cNvPr id="126" name="TextBox 125">
            <a:extLst>
              <a:ext uri="{FF2B5EF4-FFF2-40B4-BE49-F238E27FC236}">
                <a16:creationId xmlns:a16="http://schemas.microsoft.com/office/drawing/2014/main" id="{72AF0E23-70A2-4372-ADB4-028B8D1147F5}"/>
              </a:ext>
            </a:extLst>
          </p:cNvPr>
          <p:cNvSpPr txBox="1"/>
          <p:nvPr/>
        </p:nvSpPr>
        <p:spPr>
          <a:xfrm>
            <a:off x="1031187" y="4682076"/>
            <a:ext cx="1000257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55A4"/>
                </a:solidFill>
                <a:effectLst/>
                <a:uLnTx/>
                <a:uFillTx/>
              </a:rPr>
              <a:t>e.g., Zara – je </a:t>
            </a:r>
            <a:r>
              <a:rPr kumimoji="0" lang="en-GB" sz="2400" b="0" i="0" u="none" strike="noStrike" kern="0" cap="none" spc="0" normalizeH="0" baseline="0" noProof="0" dirty="0" err="1">
                <a:ln>
                  <a:noFill/>
                </a:ln>
                <a:solidFill>
                  <a:srgbClr val="0055A4"/>
                </a:solidFill>
                <a:effectLst/>
                <a:uLnTx/>
                <a:uFillTx/>
              </a:rPr>
              <a:t>suis</a:t>
            </a:r>
            <a:r>
              <a:rPr kumimoji="0" lang="en-GB" sz="2400" b="0" i="0" u="none" strike="noStrike" kern="0" cap="none" spc="0" normalizeH="0" baseline="0" noProof="0" dirty="0">
                <a:ln>
                  <a:noFill/>
                </a:ln>
                <a:solidFill>
                  <a:srgbClr val="0055A4"/>
                </a:solidFill>
                <a:effectLst/>
                <a:uLnTx/>
                <a:uFillTx/>
              </a:rPr>
              <a:t> </a:t>
            </a:r>
            <a:r>
              <a:rPr kumimoji="0" lang="en-GB" sz="2400" b="0" i="0" u="none" strike="noStrike" kern="0" cap="none" spc="0" normalizeH="0" baseline="0" noProof="0" dirty="0" err="1">
                <a:ln>
                  <a:noFill/>
                </a:ln>
                <a:solidFill>
                  <a:srgbClr val="0055A4"/>
                </a:solidFill>
                <a:effectLst/>
                <a:uLnTx/>
                <a:uFillTx/>
              </a:rPr>
              <a:t>grande</a:t>
            </a:r>
            <a:r>
              <a:rPr kumimoji="0" lang="en-GB" sz="2400" b="0" i="0" u="none" strike="noStrike" kern="0" cap="none" spc="0" normalizeH="0" baseline="0" noProof="0" dirty="0">
                <a:ln>
                  <a:noFill/>
                </a:ln>
                <a:solidFill>
                  <a:srgbClr val="0055A4"/>
                </a:solidFill>
                <a:effectLst/>
                <a:uLnTx/>
                <a:uFillTx/>
              </a:rPr>
              <a:t> et anglaise.</a:t>
            </a:r>
          </a:p>
        </p:txBody>
      </p:sp>
      <p:graphicFrame>
        <p:nvGraphicFramePr>
          <p:cNvPr id="65" name="Table 64">
            <a:extLst>
              <a:ext uri="{FF2B5EF4-FFF2-40B4-BE49-F238E27FC236}">
                <a16:creationId xmlns:a16="http://schemas.microsoft.com/office/drawing/2014/main" id="{DF45900D-AB17-4D23-A562-D82E74172E4F}"/>
              </a:ext>
            </a:extLst>
          </p:cNvPr>
          <p:cNvGraphicFramePr>
            <a:graphicFrameLocks noGrp="1"/>
          </p:cNvGraphicFramePr>
          <p:nvPr/>
        </p:nvGraphicFramePr>
        <p:xfrm>
          <a:off x="336000" y="1320763"/>
          <a:ext cx="11520000" cy="2880000"/>
        </p:xfrm>
        <a:graphic>
          <a:graphicData uri="http://schemas.openxmlformats.org/drawingml/2006/table">
            <a:tbl>
              <a:tblPr firstRow="1" bandRow="1"/>
              <a:tblGrid>
                <a:gridCol w="2880000">
                  <a:extLst>
                    <a:ext uri="{9D8B030D-6E8A-4147-A177-3AD203B41FA5}">
                      <a16:colId xmlns:a16="http://schemas.microsoft.com/office/drawing/2014/main" val="967578112"/>
                    </a:ext>
                  </a:extLst>
                </a:gridCol>
                <a:gridCol w="2880000">
                  <a:extLst>
                    <a:ext uri="{9D8B030D-6E8A-4147-A177-3AD203B41FA5}">
                      <a16:colId xmlns:a16="http://schemas.microsoft.com/office/drawing/2014/main" val="2220065947"/>
                    </a:ext>
                  </a:extLst>
                </a:gridCol>
                <a:gridCol w="2880000">
                  <a:extLst>
                    <a:ext uri="{9D8B030D-6E8A-4147-A177-3AD203B41FA5}">
                      <a16:colId xmlns:a16="http://schemas.microsoft.com/office/drawing/2014/main" val="630679724"/>
                    </a:ext>
                  </a:extLst>
                </a:gridCol>
                <a:gridCol w="2880000">
                  <a:extLst>
                    <a:ext uri="{9D8B030D-6E8A-4147-A177-3AD203B41FA5}">
                      <a16:colId xmlns:a16="http://schemas.microsoft.com/office/drawing/2014/main" val="3027758060"/>
                    </a:ext>
                  </a:extLst>
                </a:gridCol>
              </a:tblGrid>
              <a:tr h="144000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3764650"/>
                  </a:ext>
                </a:extLst>
              </a:tr>
              <a:tr h="144000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7067693"/>
                  </a:ext>
                </a:extLst>
              </a:tr>
            </a:tbl>
          </a:graphicData>
        </a:graphic>
      </p:graphicFrame>
      <p:grpSp>
        <p:nvGrpSpPr>
          <p:cNvPr id="66" name="Group 65">
            <a:extLst>
              <a:ext uri="{FF2B5EF4-FFF2-40B4-BE49-F238E27FC236}">
                <a16:creationId xmlns:a16="http://schemas.microsoft.com/office/drawing/2014/main" id="{076B6207-24E3-452B-8E2F-CC3705476863}"/>
              </a:ext>
            </a:extLst>
          </p:cNvPr>
          <p:cNvGrpSpPr/>
          <p:nvPr/>
        </p:nvGrpSpPr>
        <p:grpSpPr>
          <a:xfrm>
            <a:off x="809382" y="1818602"/>
            <a:ext cx="914605" cy="768330"/>
            <a:chOff x="12297240" y="3985624"/>
            <a:chExt cx="1667202" cy="1953518"/>
          </a:xfrm>
        </p:grpSpPr>
        <p:pic>
          <p:nvPicPr>
            <p:cNvPr id="127" name="Picture 126">
              <a:extLst>
                <a:ext uri="{FF2B5EF4-FFF2-40B4-BE49-F238E27FC236}">
                  <a16:creationId xmlns:a16="http://schemas.microsoft.com/office/drawing/2014/main" id="{5015BC15-0613-4519-BFA4-4CCA80CA1B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28" name="Picture 127">
              <a:extLst>
                <a:ext uri="{FF2B5EF4-FFF2-40B4-BE49-F238E27FC236}">
                  <a16:creationId xmlns:a16="http://schemas.microsoft.com/office/drawing/2014/main" id="{DA7D0E67-054F-4B76-AE07-CC2CDF65C0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29" name="Down Arrow 6">
              <a:extLst>
                <a:ext uri="{FF2B5EF4-FFF2-40B4-BE49-F238E27FC236}">
                  <a16:creationId xmlns:a16="http://schemas.microsoft.com/office/drawing/2014/main" id="{3FE4AB0E-FB60-4C94-BEA9-78416C3CCE28}"/>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130" name="Group 129">
            <a:extLst>
              <a:ext uri="{FF2B5EF4-FFF2-40B4-BE49-F238E27FC236}">
                <a16:creationId xmlns:a16="http://schemas.microsoft.com/office/drawing/2014/main" id="{1C60DA56-0072-4A35-A7CB-68B1280DAB68}"/>
              </a:ext>
            </a:extLst>
          </p:cNvPr>
          <p:cNvGrpSpPr/>
          <p:nvPr/>
        </p:nvGrpSpPr>
        <p:grpSpPr>
          <a:xfrm>
            <a:off x="9472670" y="3111779"/>
            <a:ext cx="901223" cy="824260"/>
            <a:chOff x="1199148" y="1347764"/>
            <a:chExt cx="1423730" cy="1953518"/>
          </a:xfrm>
        </p:grpSpPr>
        <p:pic>
          <p:nvPicPr>
            <p:cNvPr id="131" name="Picture 130">
              <a:extLst>
                <a:ext uri="{FF2B5EF4-FFF2-40B4-BE49-F238E27FC236}">
                  <a16:creationId xmlns:a16="http://schemas.microsoft.com/office/drawing/2014/main" id="{B40472EB-2D94-4B21-8FB4-BA7926A145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32" name="Picture 131">
              <a:extLst>
                <a:ext uri="{FF2B5EF4-FFF2-40B4-BE49-F238E27FC236}">
                  <a16:creationId xmlns:a16="http://schemas.microsoft.com/office/drawing/2014/main" id="{AD999DBE-74CA-4DE5-8A70-63011E9765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33" name="Down Arrow 10">
              <a:extLst>
                <a:ext uri="{FF2B5EF4-FFF2-40B4-BE49-F238E27FC236}">
                  <a16:creationId xmlns:a16="http://schemas.microsoft.com/office/drawing/2014/main" id="{FED7913B-2D81-466D-8CA9-B9C443EED6DC}"/>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pic>
        <p:nvPicPr>
          <p:cNvPr id="134" name="Picture 133">
            <a:extLst>
              <a:ext uri="{FF2B5EF4-FFF2-40B4-BE49-F238E27FC236}">
                <a16:creationId xmlns:a16="http://schemas.microsoft.com/office/drawing/2014/main" id="{356AAA01-33A6-4C5D-9B16-679F53B0F0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126" y="1677451"/>
            <a:ext cx="1140346" cy="714156"/>
          </a:xfrm>
          <a:prstGeom prst="rect">
            <a:avLst/>
          </a:prstGeom>
        </p:spPr>
      </p:pic>
      <p:grpSp>
        <p:nvGrpSpPr>
          <p:cNvPr id="135" name="Group 134">
            <a:extLst>
              <a:ext uri="{FF2B5EF4-FFF2-40B4-BE49-F238E27FC236}">
                <a16:creationId xmlns:a16="http://schemas.microsoft.com/office/drawing/2014/main" id="{AB291762-68A6-4311-BED8-E816264C0CF0}"/>
              </a:ext>
            </a:extLst>
          </p:cNvPr>
          <p:cNvGrpSpPr/>
          <p:nvPr/>
        </p:nvGrpSpPr>
        <p:grpSpPr>
          <a:xfrm>
            <a:off x="3893155" y="3210686"/>
            <a:ext cx="901223" cy="824260"/>
            <a:chOff x="1199148" y="1347764"/>
            <a:chExt cx="1423730" cy="1953518"/>
          </a:xfrm>
        </p:grpSpPr>
        <p:pic>
          <p:nvPicPr>
            <p:cNvPr id="136" name="Picture 135">
              <a:extLst>
                <a:ext uri="{FF2B5EF4-FFF2-40B4-BE49-F238E27FC236}">
                  <a16:creationId xmlns:a16="http://schemas.microsoft.com/office/drawing/2014/main" id="{4CE22D66-28EF-43E8-9A24-B6E775875E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37" name="Picture 136">
              <a:extLst>
                <a:ext uri="{FF2B5EF4-FFF2-40B4-BE49-F238E27FC236}">
                  <a16:creationId xmlns:a16="http://schemas.microsoft.com/office/drawing/2014/main" id="{2D12C813-D59D-4563-8736-C1F18E0CE6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38" name="Down Arrow 21">
              <a:extLst>
                <a:ext uri="{FF2B5EF4-FFF2-40B4-BE49-F238E27FC236}">
                  <a16:creationId xmlns:a16="http://schemas.microsoft.com/office/drawing/2014/main" id="{EB9D9E0F-8DC1-48F2-A769-B3EC1B12665C}"/>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139" name="Rectangle 138">
            <a:extLst>
              <a:ext uri="{FF2B5EF4-FFF2-40B4-BE49-F238E27FC236}">
                <a16:creationId xmlns:a16="http://schemas.microsoft.com/office/drawing/2014/main" id="{9B9EFEFF-6ED8-4784-BFB6-306BE2575C3A}"/>
              </a:ext>
            </a:extLst>
          </p:cNvPr>
          <p:cNvSpPr/>
          <p:nvPr/>
        </p:nvSpPr>
        <p:spPr>
          <a:xfrm>
            <a:off x="293007" y="1586291"/>
            <a:ext cx="654439"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Paul</a:t>
            </a:r>
          </a:p>
        </p:txBody>
      </p:sp>
      <p:sp>
        <p:nvSpPr>
          <p:cNvPr id="140" name="Rectangle 139">
            <a:extLst>
              <a:ext uri="{FF2B5EF4-FFF2-40B4-BE49-F238E27FC236}">
                <a16:creationId xmlns:a16="http://schemas.microsoft.com/office/drawing/2014/main" id="{84336CCD-06A7-4E4B-983E-4716724ED54B}"/>
              </a:ext>
            </a:extLst>
          </p:cNvPr>
          <p:cNvSpPr/>
          <p:nvPr/>
        </p:nvSpPr>
        <p:spPr>
          <a:xfrm>
            <a:off x="391075" y="3137041"/>
            <a:ext cx="6719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Zara</a:t>
            </a:r>
          </a:p>
        </p:txBody>
      </p:sp>
      <p:sp>
        <p:nvSpPr>
          <p:cNvPr id="141" name="Rectangle 140">
            <a:extLst>
              <a:ext uri="{FF2B5EF4-FFF2-40B4-BE49-F238E27FC236}">
                <a16:creationId xmlns:a16="http://schemas.microsoft.com/office/drawing/2014/main" id="{3F1BA8CC-0751-414B-A6A6-3467E8AC4AAF}"/>
              </a:ext>
            </a:extLst>
          </p:cNvPr>
          <p:cNvSpPr/>
          <p:nvPr/>
        </p:nvSpPr>
        <p:spPr>
          <a:xfrm>
            <a:off x="8955570" y="1785971"/>
            <a:ext cx="844962"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Isobel</a:t>
            </a:r>
          </a:p>
        </p:txBody>
      </p:sp>
      <p:sp>
        <p:nvSpPr>
          <p:cNvPr id="142" name="Rectangle 141">
            <a:extLst>
              <a:ext uri="{FF2B5EF4-FFF2-40B4-BE49-F238E27FC236}">
                <a16:creationId xmlns:a16="http://schemas.microsoft.com/office/drawing/2014/main" id="{7DF498E2-5A13-487C-B804-218D29FAF794}"/>
              </a:ext>
            </a:extLst>
          </p:cNvPr>
          <p:cNvSpPr/>
          <p:nvPr/>
        </p:nvSpPr>
        <p:spPr>
          <a:xfrm>
            <a:off x="3178570" y="1700927"/>
            <a:ext cx="776691"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Anna</a:t>
            </a:r>
          </a:p>
        </p:txBody>
      </p:sp>
      <p:sp>
        <p:nvSpPr>
          <p:cNvPr id="143" name="Rectangle 142">
            <a:extLst>
              <a:ext uri="{FF2B5EF4-FFF2-40B4-BE49-F238E27FC236}">
                <a16:creationId xmlns:a16="http://schemas.microsoft.com/office/drawing/2014/main" id="{7910C3F4-C830-49A3-B835-BAD967FC8E7D}"/>
              </a:ext>
            </a:extLst>
          </p:cNvPr>
          <p:cNvSpPr/>
          <p:nvPr/>
        </p:nvSpPr>
        <p:spPr>
          <a:xfrm>
            <a:off x="3184029" y="3215715"/>
            <a:ext cx="844962"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Chloe</a:t>
            </a:r>
          </a:p>
        </p:txBody>
      </p:sp>
      <p:sp>
        <p:nvSpPr>
          <p:cNvPr id="144" name="Rectangle 143">
            <a:extLst>
              <a:ext uri="{FF2B5EF4-FFF2-40B4-BE49-F238E27FC236}">
                <a16:creationId xmlns:a16="http://schemas.microsoft.com/office/drawing/2014/main" id="{EE12E501-27D6-4419-B74D-6809F0EC4B56}"/>
              </a:ext>
            </a:extLst>
          </p:cNvPr>
          <p:cNvSpPr/>
          <p:nvPr/>
        </p:nvSpPr>
        <p:spPr>
          <a:xfrm>
            <a:off x="9020363" y="3039915"/>
            <a:ext cx="565530"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Luc</a:t>
            </a:r>
          </a:p>
        </p:txBody>
      </p:sp>
      <p:sp>
        <p:nvSpPr>
          <p:cNvPr id="145" name="Rectangle 144">
            <a:extLst>
              <a:ext uri="{FF2B5EF4-FFF2-40B4-BE49-F238E27FC236}">
                <a16:creationId xmlns:a16="http://schemas.microsoft.com/office/drawing/2014/main" id="{55A1457D-399D-4DAB-AD2A-02224DD604AA}"/>
              </a:ext>
            </a:extLst>
          </p:cNvPr>
          <p:cNvSpPr/>
          <p:nvPr/>
        </p:nvSpPr>
        <p:spPr>
          <a:xfrm>
            <a:off x="6275930" y="1585065"/>
            <a:ext cx="182964" cy="2986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endParaRPr>
          </a:p>
        </p:txBody>
      </p:sp>
      <p:pic>
        <p:nvPicPr>
          <p:cNvPr id="146" name="Picture 145">
            <a:extLst>
              <a:ext uri="{FF2B5EF4-FFF2-40B4-BE49-F238E27FC236}">
                <a16:creationId xmlns:a16="http://schemas.microsoft.com/office/drawing/2014/main" id="{BE6984AB-587C-428F-982C-5D892571BF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7165" y="1817724"/>
            <a:ext cx="1140346" cy="714156"/>
          </a:xfrm>
          <a:prstGeom prst="rect">
            <a:avLst/>
          </a:prstGeom>
        </p:spPr>
      </p:pic>
      <p:grpSp>
        <p:nvGrpSpPr>
          <p:cNvPr id="147" name="Group 146">
            <a:extLst>
              <a:ext uri="{FF2B5EF4-FFF2-40B4-BE49-F238E27FC236}">
                <a16:creationId xmlns:a16="http://schemas.microsoft.com/office/drawing/2014/main" id="{1AFB567C-1E58-411C-AB8D-39395991F6E4}"/>
              </a:ext>
            </a:extLst>
          </p:cNvPr>
          <p:cNvGrpSpPr/>
          <p:nvPr/>
        </p:nvGrpSpPr>
        <p:grpSpPr>
          <a:xfrm>
            <a:off x="6737883" y="1762672"/>
            <a:ext cx="901223" cy="824260"/>
            <a:chOff x="1199148" y="1347764"/>
            <a:chExt cx="1423730" cy="1953518"/>
          </a:xfrm>
        </p:grpSpPr>
        <p:pic>
          <p:nvPicPr>
            <p:cNvPr id="148" name="Picture 147">
              <a:extLst>
                <a:ext uri="{FF2B5EF4-FFF2-40B4-BE49-F238E27FC236}">
                  <a16:creationId xmlns:a16="http://schemas.microsoft.com/office/drawing/2014/main" id="{C57D0066-7360-45CB-999E-79CC89C8B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49" name="Picture 148">
              <a:extLst>
                <a:ext uri="{FF2B5EF4-FFF2-40B4-BE49-F238E27FC236}">
                  <a16:creationId xmlns:a16="http://schemas.microsoft.com/office/drawing/2014/main" id="{900E815A-8C8F-494A-BA1C-956AAAC0BF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50" name="Down Arrow 34">
              <a:extLst>
                <a:ext uri="{FF2B5EF4-FFF2-40B4-BE49-F238E27FC236}">
                  <a16:creationId xmlns:a16="http://schemas.microsoft.com/office/drawing/2014/main" id="{C943235B-4D0C-476B-B342-4761CDA8A783}"/>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151" name="Group 150">
            <a:extLst>
              <a:ext uri="{FF2B5EF4-FFF2-40B4-BE49-F238E27FC236}">
                <a16:creationId xmlns:a16="http://schemas.microsoft.com/office/drawing/2014/main" id="{CC0B42BD-D27E-4AE9-BBE7-9A943F1E25F4}"/>
              </a:ext>
            </a:extLst>
          </p:cNvPr>
          <p:cNvGrpSpPr/>
          <p:nvPr/>
        </p:nvGrpSpPr>
        <p:grpSpPr>
          <a:xfrm>
            <a:off x="6738801" y="3200882"/>
            <a:ext cx="914605" cy="768330"/>
            <a:chOff x="12297240" y="3985624"/>
            <a:chExt cx="1667202" cy="1953518"/>
          </a:xfrm>
        </p:grpSpPr>
        <p:pic>
          <p:nvPicPr>
            <p:cNvPr id="152" name="Picture 151">
              <a:extLst>
                <a:ext uri="{FF2B5EF4-FFF2-40B4-BE49-F238E27FC236}">
                  <a16:creationId xmlns:a16="http://schemas.microsoft.com/office/drawing/2014/main" id="{466C2315-19F7-4A25-BCDE-B4B092AC0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53" name="Picture 152">
              <a:extLst>
                <a:ext uri="{FF2B5EF4-FFF2-40B4-BE49-F238E27FC236}">
                  <a16:creationId xmlns:a16="http://schemas.microsoft.com/office/drawing/2014/main" id="{D4654AC5-1B1F-49BC-A74D-AB364F7A62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54" name="Down Arrow 44">
              <a:extLst>
                <a:ext uri="{FF2B5EF4-FFF2-40B4-BE49-F238E27FC236}">
                  <a16:creationId xmlns:a16="http://schemas.microsoft.com/office/drawing/2014/main" id="{BD09A766-8F67-46BD-BF85-E65287CD77FB}"/>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155" name="Group 154">
            <a:extLst>
              <a:ext uri="{FF2B5EF4-FFF2-40B4-BE49-F238E27FC236}">
                <a16:creationId xmlns:a16="http://schemas.microsoft.com/office/drawing/2014/main" id="{BDD95279-6E9B-4B0E-989B-F88508E41A0D}"/>
              </a:ext>
            </a:extLst>
          </p:cNvPr>
          <p:cNvGrpSpPr/>
          <p:nvPr/>
        </p:nvGrpSpPr>
        <p:grpSpPr>
          <a:xfrm>
            <a:off x="3823477" y="1742350"/>
            <a:ext cx="914605" cy="768330"/>
            <a:chOff x="12297240" y="3985624"/>
            <a:chExt cx="1667202" cy="1953518"/>
          </a:xfrm>
        </p:grpSpPr>
        <p:pic>
          <p:nvPicPr>
            <p:cNvPr id="156" name="Picture 155">
              <a:extLst>
                <a:ext uri="{FF2B5EF4-FFF2-40B4-BE49-F238E27FC236}">
                  <a16:creationId xmlns:a16="http://schemas.microsoft.com/office/drawing/2014/main" id="{3ABCA78D-F93B-41F5-9429-94053EC015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57" name="Picture 156">
              <a:extLst>
                <a:ext uri="{FF2B5EF4-FFF2-40B4-BE49-F238E27FC236}">
                  <a16:creationId xmlns:a16="http://schemas.microsoft.com/office/drawing/2014/main" id="{FAA1DDE8-8E64-4A9B-8787-FA61DE835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58" name="Down Arrow 49">
              <a:extLst>
                <a:ext uri="{FF2B5EF4-FFF2-40B4-BE49-F238E27FC236}">
                  <a16:creationId xmlns:a16="http://schemas.microsoft.com/office/drawing/2014/main" id="{4613229E-F30E-47E4-A427-4F185C57D675}"/>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pic>
        <p:nvPicPr>
          <p:cNvPr id="159" name="Picture 158">
            <a:extLst>
              <a:ext uri="{FF2B5EF4-FFF2-40B4-BE49-F238E27FC236}">
                <a16:creationId xmlns:a16="http://schemas.microsoft.com/office/drawing/2014/main" id="{86C4930D-F8F2-4B9A-8238-2B5939433D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7922" y="1818602"/>
            <a:ext cx="1140346" cy="714156"/>
          </a:xfrm>
          <a:prstGeom prst="rect">
            <a:avLst/>
          </a:prstGeom>
        </p:spPr>
      </p:pic>
      <p:sp>
        <p:nvSpPr>
          <p:cNvPr id="160" name="Rectangle 159">
            <a:extLst>
              <a:ext uri="{FF2B5EF4-FFF2-40B4-BE49-F238E27FC236}">
                <a16:creationId xmlns:a16="http://schemas.microsoft.com/office/drawing/2014/main" id="{8D6DBE14-B806-431D-889F-E3C5BA34715A}"/>
              </a:ext>
            </a:extLst>
          </p:cNvPr>
          <p:cNvSpPr/>
          <p:nvPr/>
        </p:nvSpPr>
        <p:spPr>
          <a:xfrm>
            <a:off x="6042317" y="1654875"/>
            <a:ext cx="805269"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Pierre</a:t>
            </a:r>
          </a:p>
        </p:txBody>
      </p:sp>
      <p:sp>
        <p:nvSpPr>
          <p:cNvPr id="161" name="Rectangle 160">
            <a:extLst>
              <a:ext uri="{FF2B5EF4-FFF2-40B4-BE49-F238E27FC236}">
                <a16:creationId xmlns:a16="http://schemas.microsoft.com/office/drawing/2014/main" id="{53102C12-1E12-4642-8A60-1A1FB1A298D7}"/>
              </a:ext>
            </a:extLst>
          </p:cNvPr>
          <p:cNvSpPr/>
          <p:nvPr/>
        </p:nvSpPr>
        <p:spPr>
          <a:xfrm>
            <a:off x="6074492" y="3180540"/>
            <a:ext cx="759228"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Marc</a:t>
            </a:r>
          </a:p>
        </p:txBody>
      </p:sp>
      <p:pic>
        <p:nvPicPr>
          <p:cNvPr id="162" name="Picture 161">
            <a:extLst>
              <a:ext uri="{FF2B5EF4-FFF2-40B4-BE49-F238E27FC236}">
                <a16:creationId xmlns:a16="http://schemas.microsoft.com/office/drawing/2014/main" id="{E28FE747-1947-4EF6-BED1-134BA07FA9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8144" y="3071922"/>
            <a:ext cx="1140346" cy="714156"/>
          </a:xfrm>
          <a:prstGeom prst="rect">
            <a:avLst/>
          </a:prstGeom>
        </p:spPr>
      </p:pic>
      <p:grpSp>
        <p:nvGrpSpPr>
          <p:cNvPr id="163" name="Group 162">
            <a:extLst>
              <a:ext uri="{FF2B5EF4-FFF2-40B4-BE49-F238E27FC236}">
                <a16:creationId xmlns:a16="http://schemas.microsoft.com/office/drawing/2014/main" id="{B4F53041-B9D9-468A-98E9-D1B93BCDCA33}"/>
              </a:ext>
            </a:extLst>
          </p:cNvPr>
          <p:cNvGrpSpPr/>
          <p:nvPr/>
        </p:nvGrpSpPr>
        <p:grpSpPr>
          <a:xfrm>
            <a:off x="9638313" y="1868680"/>
            <a:ext cx="901223" cy="824260"/>
            <a:chOff x="1199148" y="1347764"/>
            <a:chExt cx="1423730" cy="1953518"/>
          </a:xfrm>
        </p:grpSpPr>
        <p:pic>
          <p:nvPicPr>
            <p:cNvPr id="164" name="Picture 163">
              <a:extLst>
                <a:ext uri="{FF2B5EF4-FFF2-40B4-BE49-F238E27FC236}">
                  <a16:creationId xmlns:a16="http://schemas.microsoft.com/office/drawing/2014/main" id="{3F463923-2808-4AD3-887D-A46E389990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65" name="Picture 164">
              <a:extLst>
                <a:ext uri="{FF2B5EF4-FFF2-40B4-BE49-F238E27FC236}">
                  <a16:creationId xmlns:a16="http://schemas.microsoft.com/office/drawing/2014/main" id="{1DBBF218-55CB-4A6A-B36A-336C56C69E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66" name="Down Arrow 74">
              <a:extLst>
                <a:ext uri="{FF2B5EF4-FFF2-40B4-BE49-F238E27FC236}">
                  <a16:creationId xmlns:a16="http://schemas.microsoft.com/office/drawing/2014/main" id="{2622C03B-A515-4217-9A8C-A3AF24C9DE45}"/>
                </a:ext>
              </a:extLst>
            </p:cNvPr>
            <p:cNvSpPr/>
            <p:nvPr/>
          </p:nvSpPr>
          <p:spPr>
            <a:xfrm>
              <a:off x="2151840" y="1347764"/>
              <a:ext cx="315601" cy="635876"/>
            </a:xfrm>
            <a:prstGeom prst="downArrow">
              <a:avLst/>
            </a:prstGeom>
            <a:solidFill>
              <a:srgbClr val="E65D00"/>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167" name="Group 166">
            <a:extLst>
              <a:ext uri="{FF2B5EF4-FFF2-40B4-BE49-F238E27FC236}">
                <a16:creationId xmlns:a16="http://schemas.microsoft.com/office/drawing/2014/main" id="{66D578D9-59C4-4168-B720-691244930474}"/>
              </a:ext>
            </a:extLst>
          </p:cNvPr>
          <p:cNvGrpSpPr/>
          <p:nvPr/>
        </p:nvGrpSpPr>
        <p:grpSpPr>
          <a:xfrm>
            <a:off x="923872" y="3251733"/>
            <a:ext cx="914605" cy="768330"/>
            <a:chOff x="12297240" y="3985624"/>
            <a:chExt cx="1667202" cy="1953518"/>
          </a:xfrm>
        </p:grpSpPr>
        <p:pic>
          <p:nvPicPr>
            <p:cNvPr id="168" name="Picture 167">
              <a:extLst>
                <a:ext uri="{FF2B5EF4-FFF2-40B4-BE49-F238E27FC236}">
                  <a16:creationId xmlns:a16="http://schemas.microsoft.com/office/drawing/2014/main" id="{F661BB3F-1FC0-439B-BF7C-C421715C8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69" name="Picture 168">
              <a:extLst>
                <a:ext uri="{FF2B5EF4-FFF2-40B4-BE49-F238E27FC236}">
                  <a16:creationId xmlns:a16="http://schemas.microsoft.com/office/drawing/2014/main" id="{CF7F991D-630E-4477-B7D3-EE78C98DD7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70" name="Down Arrow 86">
              <a:extLst>
                <a:ext uri="{FF2B5EF4-FFF2-40B4-BE49-F238E27FC236}">
                  <a16:creationId xmlns:a16="http://schemas.microsoft.com/office/drawing/2014/main" id="{FF34D6F3-700A-45EF-8AAE-AC27C865A7CF}"/>
                </a:ext>
              </a:extLst>
            </p:cNvPr>
            <p:cNvSpPr/>
            <p:nvPr/>
          </p:nvSpPr>
          <p:spPr>
            <a:xfrm rot="16200000" flipV="1">
              <a:off x="13373782" y="3931972"/>
              <a:ext cx="409638" cy="771682"/>
            </a:xfrm>
            <a:prstGeom prst="downArrow">
              <a:avLst/>
            </a:prstGeom>
            <a:solidFill>
              <a:srgbClr val="E65D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pic>
        <p:nvPicPr>
          <p:cNvPr id="171" name="Picture 170" descr="A red cross on a white background&#10;&#10;Description automatically generated with medium confidence">
            <a:extLst>
              <a:ext uri="{FF2B5EF4-FFF2-40B4-BE49-F238E27FC236}">
                <a16:creationId xmlns:a16="http://schemas.microsoft.com/office/drawing/2014/main" id="{1E41B9CC-B548-413C-9AC9-89A299479F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52200" y="3143945"/>
            <a:ext cx="1125492" cy="750914"/>
          </a:xfrm>
          <a:prstGeom prst="rect">
            <a:avLst/>
          </a:prstGeom>
          <a:ln w="12700">
            <a:solidFill>
              <a:srgbClr val="3D3C3C"/>
            </a:solidFill>
          </a:ln>
        </p:spPr>
      </p:pic>
      <p:pic>
        <p:nvPicPr>
          <p:cNvPr id="172" name="Picture 171" descr="A red cross on a white background&#10;&#10;Description automatically generated with medium confidence">
            <a:extLst>
              <a:ext uri="{FF2B5EF4-FFF2-40B4-BE49-F238E27FC236}">
                <a16:creationId xmlns:a16="http://schemas.microsoft.com/office/drawing/2014/main" id="{242EEEEC-ACEF-4698-8C39-270134B072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68988" y="1721738"/>
            <a:ext cx="1125492" cy="750914"/>
          </a:xfrm>
          <a:prstGeom prst="rect">
            <a:avLst/>
          </a:prstGeom>
          <a:ln w="12700">
            <a:solidFill>
              <a:srgbClr val="3D3C3C"/>
            </a:solidFill>
          </a:ln>
        </p:spPr>
      </p:pic>
      <p:pic>
        <p:nvPicPr>
          <p:cNvPr id="173" name="Picture 172" descr="A red cross on a white background&#10;&#10;Description automatically generated with medium confidence">
            <a:extLst>
              <a:ext uri="{FF2B5EF4-FFF2-40B4-BE49-F238E27FC236}">
                <a16:creationId xmlns:a16="http://schemas.microsoft.com/office/drawing/2014/main" id="{DF55F6F6-5AB2-4CCB-B673-9C7D91A380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62214" y="3143945"/>
            <a:ext cx="1125492" cy="750914"/>
          </a:xfrm>
          <a:prstGeom prst="rect">
            <a:avLst/>
          </a:prstGeom>
          <a:ln w="12700">
            <a:solidFill>
              <a:srgbClr val="3D3C3C"/>
            </a:solidFill>
          </a:ln>
        </p:spPr>
      </p:pic>
      <p:pic>
        <p:nvPicPr>
          <p:cNvPr id="174" name="Picture 173" descr="A red cross on a white background&#10;&#10;Description automatically generated with medium confidence">
            <a:extLst>
              <a:ext uri="{FF2B5EF4-FFF2-40B4-BE49-F238E27FC236}">
                <a16:creationId xmlns:a16="http://schemas.microsoft.com/office/drawing/2014/main" id="{CDB14550-9A53-43DA-AE45-B872365A79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2827" y="3107737"/>
            <a:ext cx="1125492" cy="750914"/>
          </a:xfrm>
          <a:prstGeom prst="rect">
            <a:avLst/>
          </a:prstGeom>
          <a:ln w="12700">
            <a:solidFill>
              <a:srgbClr val="3D3C3C"/>
            </a:solidFill>
          </a:ln>
        </p:spPr>
      </p:pic>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Au revoir!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45249" y="249869"/>
            <a:ext cx="2164671"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icture containing toy, sign&#10;&#10;Description automatically generated">
            <a:extLst>
              <a:ext uri="{FF2B5EF4-FFF2-40B4-BE49-F238E27FC236}">
                <a16:creationId xmlns:a16="http://schemas.microsoft.com/office/drawing/2014/main" id="{123F034A-CA6C-42B9-A21C-B3E1F580B4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80" y="1465543"/>
            <a:ext cx="2649255" cy="2649255"/>
          </a:xfrm>
          <a:prstGeom prst="rect">
            <a:avLst/>
          </a:prstGeom>
        </p:spPr>
      </p:pic>
      <p:sp>
        <p:nvSpPr>
          <p:cNvPr id="9" name="TextBox 8">
            <a:extLst>
              <a:ext uri="{FF2B5EF4-FFF2-40B4-BE49-F238E27FC236}">
                <a16:creationId xmlns:a16="http://schemas.microsoft.com/office/drawing/2014/main" id="{5C4C566D-7E38-47C8-81D2-31DDB050F01E}"/>
              </a:ext>
            </a:extLst>
          </p:cNvPr>
          <p:cNvSpPr txBox="1"/>
          <p:nvPr/>
        </p:nvSpPr>
        <p:spPr>
          <a:xfrm>
            <a:off x="721535" y="3933172"/>
            <a:ext cx="1954060" cy="400110"/>
          </a:xfrm>
          <a:prstGeom prst="rect">
            <a:avLst/>
          </a:prstGeom>
          <a:solidFill>
            <a:srgbClr val="0055A4"/>
          </a:solidFill>
          <a:ln>
            <a:solidFill>
              <a:srgbClr val="E65D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lumMod val="95000"/>
                  </a:prstClr>
                </a:solidFill>
                <a:effectLst/>
                <a:uLnTx/>
                <a:uFillTx/>
                <a:latin typeface="Century Gothic" panose="020F0302020204030204"/>
                <a:ea typeface="+mn-ea"/>
                <a:cs typeface="+mn-cs"/>
              </a:rPr>
              <a:t>Léa</a:t>
            </a:r>
            <a:r>
              <a:rPr kumimoji="0" lang="en-GB" sz="20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 (12), Paris</a:t>
            </a:r>
          </a:p>
        </p:txBody>
      </p:sp>
      <p:sp>
        <p:nvSpPr>
          <p:cNvPr id="10" name="Speech Bubble: Rectangle with Corners Rounded 9">
            <a:extLst>
              <a:ext uri="{FF2B5EF4-FFF2-40B4-BE49-F238E27FC236}">
                <a16:creationId xmlns:a16="http://schemas.microsoft.com/office/drawing/2014/main" id="{FFA3B239-4857-474C-95D7-A59A1A15AB2D}"/>
              </a:ext>
            </a:extLst>
          </p:cNvPr>
          <p:cNvSpPr/>
          <p:nvPr/>
        </p:nvSpPr>
        <p:spPr>
          <a:xfrm>
            <a:off x="4844406" y="3245283"/>
            <a:ext cx="2503187" cy="1775887"/>
          </a:xfrm>
          <a:prstGeom prst="wedgeRoundRectCallout">
            <a:avLst>
              <a:gd name="adj1" fmla="val 21483"/>
              <a:gd name="adj2" fmla="val -65072"/>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55A4"/>
                </a:solidFill>
                <a:effectLst/>
                <a:uLnTx/>
                <a:uFillTx/>
                <a:latin typeface="Century Gothic" panose="020F0302020204030204"/>
                <a:ea typeface="+mn-ea"/>
                <a:cs typeface="+mn-cs"/>
              </a:rPr>
              <a:t>Au revoir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4"/>
                </a:solidFill>
                <a:effectLst/>
                <a:uLnTx/>
                <a:uFillTx/>
                <a:latin typeface="Century Gothic" panose="020F0302020204030204"/>
                <a:ea typeface="+mn-ea"/>
                <a:cs typeface="+mn-cs"/>
              </a:rPr>
              <a:t>[goodbye!]</a:t>
            </a:r>
          </a:p>
        </p:txBody>
      </p:sp>
      <p:pic>
        <p:nvPicPr>
          <p:cNvPr id="12" name="Picture 11" descr="A picture containing food&#10;&#10;Description automatically generated">
            <a:extLst>
              <a:ext uri="{FF2B5EF4-FFF2-40B4-BE49-F238E27FC236}">
                <a16:creationId xmlns:a16="http://schemas.microsoft.com/office/drawing/2014/main" id="{3AED71B5-43F9-4668-8231-23DE42B26B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6100" y="1465543"/>
            <a:ext cx="2623820" cy="2623820"/>
          </a:xfrm>
          <a:prstGeom prst="rect">
            <a:avLst/>
          </a:prstGeom>
        </p:spPr>
      </p:pic>
      <p:sp>
        <p:nvSpPr>
          <p:cNvPr id="13" name="TextBox 12">
            <a:extLst>
              <a:ext uri="{FF2B5EF4-FFF2-40B4-BE49-F238E27FC236}">
                <a16:creationId xmlns:a16="http://schemas.microsoft.com/office/drawing/2014/main" id="{F359ABAE-066D-4D65-A84D-9F084C7A821C}"/>
              </a:ext>
            </a:extLst>
          </p:cNvPr>
          <p:cNvSpPr txBox="1"/>
          <p:nvPr/>
        </p:nvSpPr>
        <p:spPr>
          <a:xfrm>
            <a:off x="9620980" y="3870968"/>
            <a:ext cx="1954060" cy="400110"/>
          </a:xfrm>
          <a:prstGeom prst="rect">
            <a:avLst/>
          </a:prstGeom>
          <a:solidFill>
            <a:srgbClr val="0055A4"/>
          </a:solidFill>
          <a:ln>
            <a:solidFill>
              <a:srgbClr val="E65D00"/>
            </a:solidFill>
          </a:ln>
        </p:spPr>
        <p:txBody>
          <a:bodyPr wrap="square" lIns="72000" r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Amir (11), Nice</a:t>
            </a:r>
          </a:p>
        </p:txBody>
      </p:sp>
      <p:sp>
        <p:nvSpPr>
          <p:cNvPr id="5" name="Speech Bubble: Rectangle with Corners Rounded 4">
            <a:extLst>
              <a:ext uri="{FF2B5EF4-FFF2-40B4-BE49-F238E27FC236}">
                <a16:creationId xmlns:a16="http://schemas.microsoft.com/office/drawing/2014/main" id="{02ED549C-5069-4707-B3CC-F0B54668E1D4}"/>
              </a:ext>
            </a:extLst>
          </p:cNvPr>
          <p:cNvSpPr/>
          <p:nvPr/>
        </p:nvSpPr>
        <p:spPr>
          <a:xfrm>
            <a:off x="5858933" y="649469"/>
            <a:ext cx="3081867" cy="1484131"/>
          </a:xfrm>
          <a:prstGeom prst="wedgeRoundRectCallout">
            <a:avLst>
              <a:gd name="adj1" fmla="val 52793"/>
              <a:gd name="adj2" fmla="val 9216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Au revoir, </a:t>
            </a:r>
            <a:r>
              <a:rPr lang="en-GB" sz="3600" dirty="0" err="1"/>
              <a:t>Léa</a:t>
            </a:r>
            <a:r>
              <a:rPr lang="en-GB" sz="3600" dirty="0"/>
              <a:t> !</a:t>
            </a:r>
          </a:p>
        </p:txBody>
      </p:sp>
      <p:sp>
        <p:nvSpPr>
          <p:cNvPr id="14" name="Speech Bubble: Rectangle with Corners Rounded 13">
            <a:extLst>
              <a:ext uri="{FF2B5EF4-FFF2-40B4-BE49-F238E27FC236}">
                <a16:creationId xmlns:a16="http://schemas.microsoft.com/office/drawing/2014/main" id="{1D57DCF1-F6CE-44DE-A3C4-DF60D3336F21}"/>
              </a:ext>
            </a:extLst>
          </p:cNvPr>
          <p:cNvSpPr/>
          <p:nvPr/>
        </p:nvSpPr>
        <p:spPr>
          <a:xfrm>
            <a:off x="2675595" y="1205310"/>
            <a:ext cx="3081867" cy="1484131"/>
          </a:xfrm>
          <a:prstGeom prst="wedgeRoundRectCallout">
            <a:avLst>
              <a:gd name="adj1" fmla="val -47207"/>
              <a:gd name="adj2" fmla="val 10699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Au revoir, Amir !</a:t>
            </a:r>
          </a:p>
        </p:txBody>
      </p:sp>
    </p:spTree>
    <p:extLst>
      <p:ext uri="{BB962C8B-B14F-4D97-AF65-F5344CB8AC3E}">
        <p14:creationId xmlns:p14="http://schemas.microsoft.com/office/powerpoint/2010/main" val="224478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u revoi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6" name="TextBox 5"/>
          <p:cNvSpPr txBox="1"/>
          <p:nvPr/>
        </p:nvSpPr>
        <p:spPr>
          <a:xfrm>
            <a:off x="0" y="1766758"/>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Calibri" panose="020F0502020204030204" pitchFamily="34" charset="0"/>
              </a:rPr>
              <a:t>Term 1.1, Week 2)</a:t>
            </a:r>
            <a:endParaRPr kumimoji="0" lang="en-GB" sz="2800" b="0"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287066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4510311"/>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1" name="Picture 10" descr="A blue cartoon face with orange headphones&#10;&#10;Description automatically generated">
            <a:extLst>
              <a:ext uri="{FF2B5EF4-FFF2-40B4-BE49-F238E27FC236}">
                <a16:creationId xmlns:a16="http://schemas.microsoft.com/office/drawing/2014/main" id="{D49EB544-6650-4DD7-8F48-9BAC35931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174482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0" y="-9247"/>
            <a:ext cx="10515600" cy="1325563"/>
          </a:xfrm>
        </p:spPr>
        <p:txBody>
          <a:bodyPr>
            <a:normAutofit fontScale="90000"/>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dans</a:t>
            </a: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rgbClr val="FA6500"/>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134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195" y="277181"/>
            <a:ext cx="10515600" cy="1325563"/>
          </a:xfrm>
        </p:spPr>
        <p:txBody>
          <a:bodyPr>
            <a:normAutofit fontScale="90000"/>
          </a:bodyPr>
          <a:lstStyle/>
          <a:p>
            <a:pPr lvl="0" algn="ctr">
              <a:lnSpc>
                <a:spcPct val="100000"/>
              </a:lnSpc>
              <a:spcBef>
                <a:spcPts val="0"/>
              </a:spcBef>
            </a:pPr>
            <a:r>
              <a:rPr lang="en-GB" sz="10800" b="1" dirty="0">
                <a:solidFill>
                  <a:srgbClr val="115076"/>
                </a:solidFill>
                <a:ea typeface="+mn-ea"/>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open box"/>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26" name="Down Arrow 25" descr="arrow pointing into open box"/>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fr-FR"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grpSp>
        <p:nvGrpSpPr>
          <p:cNvPr id="38" name="Group 37" descr="a tall boy and a small boy with arrow pointing to the small boy"/>
          <p:cNvGrpSpPr/>
          <p:nvPr/>
        </p:nvGrpSpPr>
        <p:grpSpPr>
          <a:xfrm>
            <a:off x="1199148" y="1347764"/>
            <a:ext cx="1423730" cy="1953518"/>
            <a:chOff x="1199148" y="1347764"/>
            <a:chExt cx="1423730" cy="1953518"/>
          </a:xfrm>
        </p:grpSpPr>
        <p:pic>
          <p:nvPicPr>
            <p:cNvPr id="2" name="Picture 1"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32" name="Picture 31"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33" name="Down Arrow 32"/>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pic>
        <p:nvPicPr>
          <p:cNvPr id="16" name="Picture 2" descr="crossword with word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061" y="4451526"/>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fr-FR"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p>
        </p:txBody>
      </p:sp>
      <p:sp>
        <p:nvSpPr>
          <p:cNvPr id="24" name="TextBox 23"/>
          <p:cNvSpPr txBox="1"/>
          <p:nvPr/>
        </p:nvSpPr>
        <p:spPr>
          <a:xfrm>
            <a:off x="5008069" y="5623594"/>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[but]</a:t>
            </a:r>
          </a:p>
        </p:txBody>
      </p:sp>
      <p:pic>
        <p:nvPicPr>
          <p:cNvPr id="20" name="Picture 19" descr="face icon to show 'but'"/>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3198" y="4962383"/>
            <a:ext cx="1455327" cy="1455327"/>
          </a:xfrm>
          <a:prstGeom prst="rect">
            <a:avLst/>
          </a:prstGeom>
        </p:spPr>
      </p:pic>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grpSp>
        <p:nvGrpSpPr>
          <p:cNvPr id="30" name="Group 29" descr="a prize"/>
          <p:cNvGrpSpPr/>
          <p:nvPr/>
        </p:nvGrpSpPr>
        <p:grpSpPr>
          <a:xfrm>
            <a:off x="8704595" y="1029553"/>
            <a:ext cx="2725699" cy="1936044"/>
            <a:chOff x="8711284" y="862548"/>
            <a:chExt cx="2725699" cy="1936044"/>
          </a:xfrm>
        </p:grpSpPr>
        <p:pic>
          <p:nvPicPr>
            <p:cNvPr id="13" name="Picture 12" descr="priz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711284" y="1100550"/>
              <a:ext cx="1371776" cy="1159150"/>
            </a:xfrm>
            <a:prstGeom prst="rect">
              <a:avLst/>
            </a:prstGeom>
          </p:spPr>
        </p:pic>
        <p:pic>
          <p:nvPicPr>
            <p:cNvPr id="14" name="Picture 13" descr="a priz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83060" y="862548"/>
              <a:ext cx="1353923" cy="1936044"/>
            </a:xfrm>
            <a:prstGeom prst="rect">
              <a:avLst/>
            </a:prstGeom>
          </p:spPr>
        </p:pic>
        <p:sp>
          <p:nvSpPr>
            <p:cNvPr id="15" name="TextBox 14"/>
            <p:cNvSpPr txBox="1"/>
            <p:nvPr/>
          </p:nvSpPr>
          <p:spPr>
            <a:xfrm rot="19534011">
              <a:off x="8803874" y="1335977"/>
              <a:ext cx="1490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€15.95</a:t>
              </a:r>
            </a:p>
          </p:txBody>
        </p:sp>
      </p:gr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grpSp>
        <p:nvGrpSpPr>
          <p:cNvPr id="37" name="Group 36" descr="tall boy and a small boy with the arrow pointing to the tall boy"/>
          <p:cNvGrpSpPr/>
          <p:nvPr/>
        </p:nvGrpSpPr>
        <p:grpSpPr>
          <a:xfrm>
            <a:off x="9353908" y="4032078"/>
            <a:ext cx="1667202" cy="1953518"/>
            <a:chOff x="12297240" y="3985624"/>
            <a:chExt cx="1667202" cy="1953518"/>
          </a:xfrm>
        </p:grpSpPr>
        <p:pic>
          <p:nvPicPr>
            <p:cNvPr id="31" name="Picture 30" descr="t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35" name="Picture 34" descr="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36" name="Down Arrow 35" descr="arrow"/>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5650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SFC_dans.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subTnLst>
                                    <p:audio>
                                      <p:cMediaNode>
                                        <p:cTn display="0" masterRel="sameClick">
                                          <p:stCondLst>
                                            <p:cond evt="begin" delay="0">
                                              <p:tn val="14"/>
                                            </p:cond>
                                          </p:stCondLst>
                                          <p:endCondLst>
                                            <p:cond evt="onStopAudio" delay="0">
                                              <p:tgtEl>
                                                <p:sldTgt/>
                                              </p:tgtEl>
                                            </p:cond>
                                          </p:endCondLst>
                                        </p:cTn>
                                        <p:tgtEl>
                                          <p:sndTgt r:embed="rId4" name="dans.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5" name="petit.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subTnLst>
                                    <p:audio>
                                      <p:cMediaNode>
                                        <p:cTn display="0" masterRel="sameClick">
                                          <p:stCondLst>
                                            <p:cond evt="begin" delay="0">
                                              <p:tn val="33"/>
                                            </p:cond>
                                          </p:stCondLst>
                                          <p:endCondLst>
                                            <p:cond evt="onStopAudio" delay="0">
                                              <p:tgtEl>
                                                <p:sldTgt/>
                                              </p:tgtEl>
                                            </p:cond>
                                          </p:endCondLst>
                                        </p:cTn>
                                        <p:tgtEl>
                                          <p:sndTgt r:embed="rId5" name="petit.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6" name="prix.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subTnLst>
                                    <p:audio>
                                      <p:cMediaNode>
                                        <p:cTn display="0" masterRel="sameClick">
                                          <p:stCondLst>
                                            <p:cond evt="begin" delay="0">
                                              <p:tn val="43"/>
                                            </p:cond>
                                          </p:stCondLst>
                                          <p:endCondLst>
                                            <p:cond evt="onStopAudio" delay="0">
                                              <p:tgtEl>
                                                <p:sldTgt/>
                                              </p:tgtEl>
                                            </p:cond>
                                          </p:endCondLst>
                                        </p:cTn>
                                        <p:tgtEl>
                                          <p:sndTgt r:embed="rId6" name="prix.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7" name="mot.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7" name="mot.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subTnLst>
                                    <p:audio>
                                      <p:cMediaNode>
                                        <p:cTn display="0" masterRel="sameClick">
                                          <p:stCondLst>
                                            <p:cond evt="begin" delay="0">
                                              <p:tn val="58"/>
                                            </p:cond>
                                          </p:stCondLst>
                                          <p:endCondLst>
                                            <p:cond evt="onStopAudio" delay="0">
                                              <p:tgtEl>
                                                <p:sldTgt/>
                                              </p:tgtEl>
                                            </p:cond>
                                          </p:endCondLst>
                                        </p:cTn>
                                        <p:tgtEl>
                                          <p:sndTgt r:embed="rId8" name="mai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9" name="SFC_mais.wav"/>
                                        </p:tgtEl>
                                      </p:cMediaNode>
                                    </p:audio>
                                  </p:subTnLst>
                                </p:cTn>
                              </p:par>
                              <p:par>
                                <p:cTn id="66" presetID="10" presetClass="entr" presetSubtype="0"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8" name="mais.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subTnLst>
                                    <p:audio>
                                      <p:cMediaNode>
                                        <p:cTn display="0" masterRel="sameClick">
                                          <p:stCondLst>
                                            <p:cond evt="begin" delay="0">
                                              <p:tn val="71"/>
                                            </p:cond>
                                          </p:stCondLst>
                                          <p:endCondLst>
                                            <p:cond evt="onStopAudio" delay="0">
                                              <p:tgtEl>
                                                <p:sldTgt/>
                                              </p:tgtEl>
                                            </p:cond>
                                          </p:endCondLst>
                                        </p:cTn>
                                        <p:tgtEl>
                                          <p:sndTgt r:embed="rId10" name="grand.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subTnLst>
                                    <p:audio>
                                      <p:cMediaNode>
                                        <p:cTn display="0" masterRel="sameClick">
                                          <p:stCondLst>
                                            <p:cond evt="begin" delay="0">
                                              <p:tn val="76"/>
                                            </p:cond>
                                          </p:stCondLst>
                                          <p:endCondLst>
                                            <p:cond evt="onStopAudio" delay="0">
                                              <p:tgtEl>
                                                <p:sldTgt/>
                                              </p:tgtEl>
                                            </p:cond>
                                          </p:endCondLst>
                                        </p:cTn>
                                        <p:tgtEl>
                                          <p:sndTgt r:embed="rId10" name="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26" grpId="0" animBg="1"/>
      <p:bldP spid="22" grpId="0"/>
      <p:bldP spid="27" grpId="0"/>
      <p:bldP spid="7" grpId="0"/>
      <p:bldP spid="5" grpId="0"/>
      <p:bldP spid="8" grpId="0"/>
      <p:bldP spid="24" grpId="0"/>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08" y="347673"/>
            <a:ext cx="10515600" cy="1325563"/>
          </a:xfrm>
        </p:spPr>
        <p:txBody>
          <a:bodyPr>
            <a:normAutofit fontScale="90000"/>
          </a:bodyPr>
          <a:lstStyle/>
          <a:p>
            <a:pPr algn="ctr"/>
            <a:r>
              <a:rPr lang="en-GB" sz="10800" b="1" dirty="0">
                <a:solidFill>
                  <a:srgbClr val="115076"/>
                </a:solidFill>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fr-FR"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fr-FR"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p>
        </p:txBody>
      </p:sp>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pic>
        <p:nvPicPr>
          <p:cNvPr id="13" name="Picture 12" descr="open box">
            <a:extLst>
              <a:ext uri="{FF2B5EF4-FFF2-40B4-BE49-F238E27FC236}">
                <a16:creationId xmlns:a16="http://schemas.microsoft.com/office/drawing/2014/main" id="{DF3CEC5B-8FFF-034D-BA78-438C926705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14" name="Down Arrow 13" descr="arrow pointing into open box">
            <a:extLst>
              <a:ext uri="{FF2B5EF4-FFF2-40B4-BE49-F238E27FC236}">
                <a16:creationId xmlns:a16="http://schemas.microsoft.com/office/drawing/2014/main" id="{C2DDD984-6B36-A844-B703-292BA0B8D725}"/>
              </a:ext>
            </a:extLst>
          </p:cNvPr>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075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SFC_dan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4" name="dans.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5" name="petit.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prix.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mot.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subTnLst>
                                    <p:audio>
                                      <p:cMediaNode>
                                        <p:cTn display="0" masterRel="sameClick">
                                          <p:stCondLst>
                                            <p:cond evt="begin" delay="0">
                                              <p:tn val="43"/>
                                            </p:cond>
                                          </p:stCondLst>
                                          <p:endCondLst>
                                            <p:cond evt="onStopAudio" delay="0">
                                              <p:tgtEl>
                                                <p:sldTgt/>
                                              </p:tgtEl>
                                            </p:cond>
                                          </p:endCondLst>
                                        </p:cTn>
                                        <p:tgtEl>
                                          <p:sndTgt r:embed="rId8" name="mais.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9" name="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2" grpId="0"/>
      <p:bldP spid="27" grpId="0"/>
      <p:bldP spid="7" grpId="0"/>
      <p:bldP spid="5" grpId="0"/>
      <p:bldP spid="8" grpId="0"/>
      <p:bldP spid="3" grpId="0"/>
      <p:bldP spid="6"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08" y="347673"/>
            <a:ext cx="10515600" cy="1325563"/>
          </a:xfrm>
        </p:spPr>
        <p:txBody>
          <a:bodyPr>
            <a:normAutofit fontScale="90000"/>
          </a:bodyPr>
          <a:lstStyle/>
          <a:p>
            <a:pPr algn="ctr"/>
            <a:r>
              <a:rPr lang="en-GB" sz="10800" b="1" dirty="0">
                <a:solidFill>
                  <a:srgbClr val="115076"/>
                </a:solidFill>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fr-FR"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fr-FR"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p>
        </p:txBody>
      </p:sp>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pic>
        <p:nvPicPr>
          <p:cNvPr id="13" name="Picture 12" descr="open box">
            <a:extLst>
              <a:ext uri="{FF2B5EF4-FFF2-40B4-BE49-F238E27FC236}">
                <a16:creationId xmlns:a16="http://schemas.microsoft.com/office/drawing/2014/main" id="{DF3CEC5B-8FFF-034D-BA78-438C92670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14" name="Down Arrow 13" descr="arrow pointing into open box">
            <a:extLst>
              <a:ext uri="{FF2B5EF4-FFF2-40B4-BE49-F238E27FC236}">
                <a16:creationId xmlns:a16="http://schemas.microsoft.com/office/drawing/2014/main" id="{C2DDD984-6B36-A844-B703-292BA0B8D725}"/>
              </a:ext>
            </a:extLst>
          </p:cNvPr>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9206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27" grpId="0"/>
      <p:bldP spid="7" grpId="0"/>
      <p:bldP spid="5" grpId="0"/>
      <p:bldP spid="8" grpId="0"/>
      <p:bldP spid="3" grpId="0"/>
      <p:bldP spid="6"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rectangle for timer">
            <a:extLst>
              <a:ext uri="{FF2B5EF4-FFF2-40B4-BE49-F238E27FC236}">
                <a16:creationId xmlns:a16="http://schemas.microsoft.com/office/drawing/2014/main" id="{836516EE-C93E-4415-BCEE-018FD8F4B137}"/>
              </a:ext>
            </a:extLst>
          </p:cNvPr>
          <p:cNvSpPr>
            <a:spLocks noChangeArrowheads="1"/>
          </p:cNvSpPr>
          <p:nvPr/>
        </p:nvSpPr>
        <p:spPr bwMode="auto">
          <a:xfrm>
            <a:off x="10348146" y="1179857"/>
            <a:ext cx="483827" cy="4153710"/>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 name="Rectangle 2" descr="box to hide timer as it goes off the page">
            <a:extLst>
              <a:ext uri="{FF2B5EF4-FFF2-40B4-BE49-F238E27FC236}">
                <a16:creationId xmlns:a16="http://schemas.microsoft.com/office/drawing/2014/main" id="{942EA48C-1D07-4902-97C5-004DAF84470A}"/>
              </a:ext>
            </a:extLst>
          </p:cNvPr>
          <p:cNvSpPr/>
          <p:nvPr/>
        </p:nvSpPr>
        <p:spPr>
          <a:xfrm>
            <a:off x="10216372" y="5347851"/>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Rectangle 2" descr="rectangle that moves down the slide to show the 60 second timer">
            <a:extLst>
              <a:ext uri="{FF2B5EF4-FFF2-40B4-BE49-F238E27FC236}">
                <a16:creationId xmlns:a16="http://schemas.microsoft.com/office/drawing/2014/main" id="{F81EE662-CFA0-4850-90E6-D373EA8B4193}"/>
              </a:ext>
            </a:extLst>
          </p:cNvPr>
          <p:cNvSpPr>
            <a:spLocks noChangeArrowheads="1"/>
          </p:cNvSpPr>
          <p:nvPr/>
        </p:nvSpPr>
        <p:spPr bwMode="auto">
          <a:xfrm>
            <a:off x="10340784" y="1180054"/>
            <a:ext cx="502131" cy="4156257"/>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 name="Line 7" descr="top line for timer, 60 seconds">
            <a:extLst>
              <a:ext uri="{FF2B5EF4-FFF2-40B4-BE49-F238E27FC236}">
                <a16:creationId xmlns:a16="http://schemas.microsoft.com/office/drawing/2014/main" id="{0C24CE02-39CD-41EC-BFD3-160D36C823A5}"/>
              </a:ext>
            </a:extLst>
          </p:cNvPr>
          <p:cNvSpPr>
            <a:spLocks noChangeShapeType="1"/>
          </p:cNvSpPr>
          <p:nvPr/>
        </p:nvSpPr>
        <p:spPr bwMode="auto">
          <a:xfrm>
            <a:off x="11029390" y="1168626"/>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6" name="Line 4" descr="line to show the length of 60 seconds">
            <a:extLst>
              <a:ext uri="{FF2B5EF4-FFF2-40B4-BE49-F238E27FC236}">
                <a16:creationId xmlns:a16="http://schemas.microsoft.com/office/drawing/2014/main" id="{120372C0-3394-42FE-8398-2C8CA92A080A}"/>
              </a:ext>
            </a:extLst>
          </p:cNvPr>
          <p:cNvSpPr>
            <a:spLocks noChangeShapeType="1"/>
          </p:cNvSpPr>
          <p:nvPr/>
        </p:nvSpPr>
        <p:spPr bwMode="auto">
          <a:xfrm>
            <a:off x="11033034" y="1168626"/>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7" name="Line 9" descr="bottom line for timer, 0 seconds">
            <a:extLst>
              <a:ext uri="{FF2B5EF4-FFF2-40B4-BE49-F238E27FC236}">
                <a16:creationId xmlns:a16="http://schemas.microsoft.com/office/drawing/2014/main" id="{564639B6-0AE0-4E0C-9FAD-681002A9B741}"/>
              </a:ext>
            </a:extLst>
          </p:cNvPr>
          <p:cNvSpPr>
            <a:spLocks noChangeShapeType="1"/>
          </p:cNvSpPr>
          <p:nvPr/>
        </p:nvSpPr>
        <p:spPr bwMode="auto">
          <a:xfrm>
            <a:off x="11024157" y="5324885"/>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8" name="AutoShape 11">
            <a:hlinkClick r:id="" action="ppaction://noaction" highlightClick="1"/>
            <a:extLst>
              <a:ext uri="{FF2B5EF4-FFF2-40B4-BE49-F238E27FC236}">
                <a16:creationId xmlns:a16="http://schemas.microsoft.com/office/drawing/2014/main" id="{F7B1D074-DF80-4B5C-8536-90B85F956282}"/>
              </a:ext>
            </a:extLst>
          </p:cNvPr>
          <p:cNvSpPr>
            <a:spLocks noChangeArrowheads="1"/>
          </p:cNvSpPr>
          <p:nvPr/>
        </p:nvSpPr>
        <p:spPr bwMode="auto">
          <a:xfrm>
            <a:off x="10102398" y="5555305"/>
            <a:ext cx="943583" cy="382082"/>
          </a:xfrm>
          <a:prstGeom prst="actionButtonBlank">
            <a:avLst/>
          </a:prstGeom>
          <a:solidFill>
            <a:schemeClr val="tx2"/>
          </a:solidFill>
          <a:ln>
            <a:noFill/>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000" b="1" dirty="0">
                <a:solidFill>
                  <a:schemeClr val="bg1"/>
                </a:solidFill>
                <a:latin typeface="+mj-lt"/>
              </a:rPr>
              <a:t>DÉBUT</a:t>
            </a:r>
          </a:p>
        </p:txBody>
      </p:sp>
      <p:sp>
        <p:nvSpPr>
          <p:cNvPr id="9" name="Text Placeholder 2">
            <a:extLst>
              <a:ext uri="{FF2B5EF4-FFF2-40B4-BE49-F238E27FC236}">
                <a16:creationId xmlns:a16="http://schemas.microsoft.com/office/drawing/2014/main" id="{9B72DCF9-935B-45CA-97C3-E8EAED82AE1D}"/>
              </a:ext>
            </a:extLst>
          </p:cNvPr>
          <p:cNvSpPr txBox="1">
            <a:spLocks/>
          </p:cNvSpPr>
          <p:nvPr/>
        </p:nvSpPr>
        <p:spPr>
          <a:xfrm>
            <a:off x="11337914" y="984561"/>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20</a:t>
            </a:r>
            <a:endParaRPr lang="en-GB" dirty="0"/>
          </a:p>
        </p:txBody>
      </p:sp>
      <p:sp>
        <p:nvSpPr>
          <p:cNvPr id="10" name="Text Placeholder 2">
            <a:extLst>
              <a:ext uri="{FF2B5EF4-FFF2-40B4-BE49-F238E27FC236}">
                <a16:creationId xmlns:a16="http://schemas.microsoft.com/office/drawing/2014/main" id="{8374E3F9-B312-465B-BFBE-2419F643D405}"/>
              </a:ext>
            </a:extLst>
          </p:cNvPr>
          <p:cNvSpPr txBox="1">
            <a:spLocks/>
          </p:cNvSpPr>
          <p:nvPr/>
        </p:nvSpPr>
        <p:spPr>
          <a:xfrm>
            <a:off x="11324944" y="5125302"/>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a:t>
            </a:r>
            <a:endParaRPr lang="en-GB" dirty="0"/>
          </a:p>
        </p:txBody>
      </p:sp>
      <p:sp>
        <p:nvSpPr>
          <p:cNvPr id="11" name="Title 10">
            <a:extLst>
              <a:ext uri="{FF2B5EF4-FFF2-40B4-BE49-F238E27FC236}">
                <a16:creationId xmlns:a16="http://schemas.microsoft.com/office/drawing/2014/main" id="{3385BB3E-E73C-400C-9F6E-8C905AAE7639}"/>
              </a:ext>
            </a:extLst>
          </p:cNvPr>
          <p:cNvSpPr>
            <a:spLocks noGrp="1"/>
          </p:cNvSpPr>
          <p:nvPr>
            <p:ph type="title"/>
          </p:nvPr>
        </p:nvSpPr>
        <p:spPr/>
        <p:txBody>
          <a:bodyPr/>
          <a:lstStyle/>
          <a:p>
            <a:r>
              <a:rPr lang="en-GB" dirty="0" err="1"/>
              <a:t>Phonétique</a:t>
            </a:r>
            <a:r>
              <a:rPr lang="en-GB" dirty="0"/>
              <a:t> (1/3)</a:t>
            </a:r>
          </a:p>
        </p:txBody>
      </p:sp>
      <p:sp>
        <p:nvSpPr>
          <p:cNvPr id="13" name="Google Shape;533;p13">
            <a:extLst>
              <a:ext uri="{FF2B5EF4-FFF2-40B4-BE49-F238E27FC236}">
                <a16:creationId xmlns:a16="http://schemas.microsoft.com/office/drawing/2014/main" id="{B7F6006C-0EBA-4E94-ACCC-3397A2164512}"/>
              </a:ext>
            </a:extLst>
          </p:cNvPr>
          <p:cNvSpPr/>
          <p:nvPr/>
        </p:nvSpPr>
        <p:spPr>
          <a:xfrm>
            <a:off x="10046043" y="249869"/>
            <a:ext cx="1863877" cy="399600"/>
          </a:xfrm>
          <a:prstGeom prst="roundRect">
            <a:avLst>
              <a:gd name="adj" fmla="val 16667"/>
            </a:avLst>
          </a:prstGeom>
          <a:solidFill>
            <a:srgbClr val="0055A4"/>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14" name="Google Shape;533;p13">
            <a:extLst>
              <a:ext uri="{FF2B5EF4-FFF2-40B4-BE49-F238E27FC236}">
                <a16:creationId xmlns:a16="http://schemas.microsoft.com/office/drawing/2014/main" id="{9BF25919-269C-434B-95E0-A2E2D593EE5D}"/>
              </a:ext>
            </a:extLst>
          </p:cNvPr>
          <p:cNvSpPr/>
          <p:nvPr/>
        </p:nvSpPr>
        <p:spPr>
          <a:xfrm>
            <a:off x="10046043" y="249869"/>
            <a:ext cx="1863877" cy="399600"/>
          </a:xfrm>
          <a:prstGeom prst="roundRect">
            <a:avLst>
              <a:gd name="adj" fmla="val 16667"/>
            </a:avLst>
          </a:prstGeom>
          <a:solidFill>
            <a:srgbClr val="0055A4"/>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pic>
        <p:nvPicPr>
          <p:cNvPr id="15" name="Google Shape;543;p13" descr="Hand A Ok Clip Art">
            <a:extLst>
              <a:ext uri="{FF2B5EF4-FFF2-40B4-BE49-F238E27FC236}">
                <a16:creationId xmlns:a16="http://schemas.microsoft.com/office/drawing/2014/main" id="{19833CB0-E141-49B0-8707-C7936DDF70B8}"/>
              </a:ext>
            </a:extLst>
          </p:cNvPr>
          <p:cNvPicPr preferRelativeResize="0"/>
          <p:nvPr/>
        </p:nvPicPr>
        <p:blipFill rotWithShape="1">
          <a:blip r:embed="rId3">
            <a:alphaModFix/>
          </a:blip>
          <a:srcRect/>
          <a:stretch/>
        </p:blipFill>
        <p:spPr>
          <a:xfrm>
            <a:off x="5168929" y="2512170"/>
            <a:ext cx="706260" cy="981469"/>
          </a:xfrm>
          <a:prstGeom prst="rect">
            <a:avLst/>
          </a:prstGeom>
          <a:noFill/>
          <a:ln>
            <a:noFill/>
          </a:ln>
        </p:spPr>
      </p:pic>
      <p:pic>
        <p:nvPicPr>
          <p:cNvPr id="16" name="Google Shape;544;p13" descr="Duck, Face, Standing, Odd, Strange, Bird, Animal">
            <a:extLst>
              <a:ext uri="{FF2B5EF4-FFF2-40B4-BE49-F238E27FC236}">
                <a16:creationId xmlns:a16="http://schemas.microsoft.com/office/drawing/2014/main" id="{CF8206F8-1C0B-48D4-B9E2-907DDCFEF1B4}"/>
              </a:ext>
            </a:extLst>
          </p:cNvPr>
          <p:cNvPicPr preferRelativeResize="0"/>
          <p:nvPr/>
        </p:nvPicPr>
        <p:blipFill rotWithShape="1">
          <a:blip r:embed="rId4">
            <a:alphaModFix/>
          </a:blip>
          <a:srcRect/>
          <a:stretch/>
        </p:blipFill>
        <p:spPr>
          <a:xfrm>
            <a:off x="1046023" y="4632623"/>
            <a:ext cx="966858" cy="1412044"/>
          </a:xfrm>
          <a:prstGeom prst="rect">
            <a:avLst/>
          </a:prstGeom>
          <a:noFill/>
          <a:ln>
            <a:noFill/>
          </a:ln>
        </p:spPr>
      </p:pic>
      <p:pic>
        <p:nvPicPr>
          <p:cNvPr id="17" name="Google Shape;545;p13" descr="Arm, Left, Hand, Human, Body, Part, Organ">
            <a:extLst>
              <a:ext uri="{FF2B5EF4-FFF2-40B4-BE49-F238E27FC236}">
                <a16:creationId xmlns:a16="http://schemas.microsoft.com/office/drawing/2014/main" id="{053A0543-4F7F-4333-93C9-BAC5263D70F5}"/>
              </a:ext>
            </a:extLst>
          </p:cNvPr>
          <p:cNvPicPr preferRelativeResize="0"/>
          <p:nvPr/>
        </p:nvPicPr>
        <p:blipFill rotWithShape="1">
          <a:blip r:embed="rId5">
            <a:alphaModFix/>
          </a:blip>
          <a:srcRect/>
          <a:stretch/>
        </p:blipFill>
        <p:spPr>
          <a:xfrm>
            <a:off x="8350131" y="4591730"/>
            <a:ext cx="768099" cy="1536198"/>
          </a:xfrm>
          <a:prstGeom prst="rect">
            <a:avLst/>
          </a:prstGeom>
          <a:noFill/>
          <a:ln>
            <a:noFill/>
          </a:ln>
        </p:spPr>
      </p:pic>
      <p:pic>
        <p:nvPicPr>
          <p:cNvPr id="18" name="Google Shape;546;p13" descr="Green Splat Clip Art">
            <a:extLst>
              <a:ext uri="{FF2B5EF4-FFF2-40B4-BE49-F238E27FC236}">
                <a16:creationId xmlns:a16="http://schemas.microsoft.com/office/drawing/2014/main" id="{9745323F-C5B7-4214-ADD0-220D7B75D17C}"/>
              </a:ext>
            </a:extLst>
          </p:cNvPr>
          <p:cNvPicPr preferRelativeResize="0"/>
          <p:nvPr/>
        </p:nvPicPr>
        <p:blipFill rotWithShape="1">
          <a:blip r:embed="rId6">
            <a:alphaModFix/>
          </a:blip>
          <a:srcRect/>
          <a:stretch/>
        </p:blipFill>
        <p:spPr>
          <a:xfrm>
            <a:off x="8197537" y="2512170"/>
            <a:ext cx="1073289" cy="1015663"/>
          </a:xfrm>
          <a:prstGeom prst="rect">
            <a:avLst/>
          </a:prstGeom>
          <a:noFill/>
          <a:ln>
            <a:noFill/>
          </a:ln>
        </p:spPr>
      </p:pic>
      <p:sp>
        <p:nvSpPr>
          <p:cNvPr id="19" name="Google Shape;547;p13">
            <a:extLst>
              <a:ext uri="{FF2B5EF4-FFF2-40B4-BE49-F238E27FC236}">
                <a16:creationId xmlns:a16="http://schemas.microsoft.com/office/drawing/2014/main" id="{3C75F802-78B0-4A72-ABA1-E3D058BEFA95}"/>
              </a:ext>
            </a:extLst>
          </p:cNvPr>
          <p:cNvSpPr txBox="1"/>
          <p:nvPr/>
        </p:nvSpPr>
        <p:spPr>
          <a:xfrm>
            <a:off x="8136622" y="1995465"/>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[green]</a:t>
            </a:r>
            <a:endParaRPr/>
          </a:p>
        </p:txBody>
      </p:sp>
      <p:sp>
        <p:nvSpPr>
          <p:cNvPr id="20" name="Google Shape;549;p13">
            <a:extLst>
              <a:ext uri="{FF2B5EF4-FFF2-40B4-BE49-F238E27FC236}">
                <a16:creationId xmlns:a16="http://schemas.microsoft.com/office/drawing/2014/main" id="{628EBE62-439D-41D4-8919-7698BCF998EF}"/>
              </a:ext>
            </a:extLst>
          </p:cNvPr>
          <p:cNvSpPr txBox="1"/>
          <p:nvPr/>
        </p:nvSpPr>
        <p:spPr>
          <a:xfrm>
            <a:off x="989044" y="1995465"/>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[sheet]</a:t>
            </a:r>
            <a:endParaRPr/>
          </a:p>
        </p:txBody>
      </p:sp>
      <p:pic>
        <p:nvPicPr>
          <p:cNvPr id="21" name="Google Shape;550;p13" descr="Cover Draped Hanging - Free vector graphic on Pixabay">
            <a:extLst>
              <a:ext uri="{FF2B5EF4-FFF2-40B4-BE49-F238E27FC236}">
                <a16:creationId xmlns:a16="http://schemas.microsoft.com/office/drawing/2014/main" id="{72FBAA89-CEAF-42F1-8C44-097B4C45778D}"/>
              </a:ext>
            </a:extLst>
          </p:cNvPr>
          <p:cNvPicPr preferRelativeResize="0"/>
          <p:nvPr/>
        </p:nvPicPr>
        <p:blipFill rotWithShape="1">
          <a:blip r:embed="rId7">
            <a:alphaModFix/>
          </a:blip>
          <a:srcRect/>
          <a:stretch/>
        </p:blipFill>
        <p:spPr>
          <a:xfrm>
            <a:off x="960305" y="2427852"/>
            <a:ext cx="1195192" cy="1301873"/>
          </a:xfrm>
          <a:prstGeom prst="rect">
            <a:avLst/>
          </a:prstGeom>
          <a:noFill/>
          <a:ln>
            <a:noFill/>
          </a:ln>
        </p:spPr>
      </p:pic>
      <p:sp>
        <p:nvSpPr>
          <p:cNvPr id="22" name="Google Shape;551;p13">
            <a:extLst>
              <a:ext uri="{FF2B5EF4-FFF2-40B4-BE49-F238E27FC236}">
                <a16:creationId xmlns:a16="http://schemas.microsoft.com/office/drawing/2014/main" id="{75641469-6EEE-41A5-96E9-7A5E8B231187}"/>
              </a:ext>
            </a:extLst>
          </p:cNvPr>
          <p:cNvSpPr txBox="1"/>
          <p:nvPr/>
        </p:nvSpPr>
        <p:spPr>
          <a:xfrm>
            <a:off x="4836979" y="1995465"/>
            <a:ext cx="119519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[okay]</a:t>
            </a:r>
            <a:endParaRPr/>
          </a:p>
        </p:txBody>
      </p:sp>
      <p:sp>
        <p:nvSpPr>
          <p:cNvPr id="23" name="Google Shape;619;p15">
            <a:hlinkClick r:id="" action="ppaction://noaction">
              <a:snd r:embed="rId8" name="canard.wav"/>
            </a:hlinkClick>
            <a:extLst>
              <a:ext uri="{FF2B5EF4-FFF2-40B4-BE49-F238E27FC236}">
                <a16:creationId xmlns:a16="http://schemas.microsoft.com/office/drawing/2014/main" id="{6D860A94-D3EC-4F79-A1C6-A912718B48D0}"/>
              </a:ext>
            </a:extLst>
          </p:cNvPr>
          <p:cNvSpPr txBox="1"/>
          <p:nvPr/>
        </p:nvSpPr>
        <p:spPr>
          <a:xfrm>
            <a:off x="9346" y="3524639"/>
            <a:ext cx="29854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canar</a:t>
            </a:r>
            <a:r>
              <a:rPr lang="en-GB" sz="6000" b="0" i="0" u="none" cap="none" dirty="0">
                <a:solidFill>
                  <a:srgbClr val="EE6000"/>
                </a:solidFill>
                <a:latin typeface="Century Gothic"/>
                <a:ea typeface="Century Gothic"/>
                <a:cs typeface="Century Gothic"/>
                <a:sym typeface="Century Gothic"/>
              </a:rPr>
              <a:t>d</a:t>
            </a:r>
            <a:endParaRPr dirty="0"/>
          </a:p>
        </p:txBody>
      </p:sp>
      <p:sp>
        <p:nvSpPr>
          <p:cNvPr id="24" name="Google Shape;623;p15">
            <a:hlinkClick r:id="" action="ppaction://noaction">
              <a:snd r:embed="rId9" name="bras.wav"/>
            </a:hlinkClick>
            <a:extLst>
              <a:ext uri="{FF2B5EF4-FFF2-40B4-BE49-F238E27FC236}">
                <a16:creationId xmlns:a16="http://schemas.microsoft.com/office/drawing/2014/main" id="{D539EEAF-C3DA-4044-ADB9-21099A60EB8C}"/>
              </a:ext>
            </a:extLst>
          </p:cNvPr>
          <p:cNvSpPr txBox="1"/>
          <p:nvPr/>
        </p:nvSpPr>
        <p:spPr>
          <a:xfrm>
            <a:off x="7874360" y="3524639"/>
            <a:ext cx="185998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15076"/>
                </a:solidFill>
                <a:latin typeface="Century Gothic"/>
                <a:ea typeface="Century Gothic"/>
                <a:cs typeface="Century Gothic"/>
                <a:sym typeface="Century Gothic"/>
              </a:rPr>
              <a:t>bra</a:t>
            </a:r>
            <a:r>
              <a:rPr lang="fr-FR" sz="6000" b="0" i="0" u="none" cap="none" dirty="0">
                <a:solidFill>
                  <a:srgbClr val="EE6000"/>
                </a:solidFill>
                <a:latin typeface="Century Gothic"/>
                <a:ea typeface="Century Gothic"/>
                <a:cs typeface="Century Gothic"/>
                <a:sym typeface="Century Gothic"/>
              </a:rPr>
              <a:t>s</a:t>
            </a:r>
            <a:endParaRPr lang="fr-FR" dirty="0"/>
          </a:p>
        </p:txBody>
      </p:sp>
      <p:sp>
        <p:nvSpPr>
          <p:cNvPr id="25" name="Google Shape;445;p10">
            <a:hlinkClick r:id="" action="ppaction://noaction">
              <a:snd r:embed="rId10" name="drap.wav"/>
            </a:hlinkClick>
            <a:extLst>
              <a:ext uri="{FF2B5EF4-FFF2-40B4-BE49-F238E27FC236}">
                <a16:creationId xmlns:a16="http://schemas.microsoft.com/office/drawing/2014/main" id="{518E4FD0-696F-4329-894F-1914D30B10AD}"/>
              </a:ext>
            </a:extLst>
          </p:cNvPr>
          <p:cNvSpPr txBox="1"/>
          <p:nvPr/>
        </p:nvSpPr>
        <p:spPr>
          <a:xfrm>
            <a:off x="586140" y="1179857"/>
            <a:ext cx="201798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15076"/>
                </a:solidFill>
                <a:latin typeface="Century Gothic"/>
                <a:ea typeface="Century Gothic"/>
                <a:cs typeface="Century Gothic"/>
                <a:sym typeface="Century Gothic"/>
              </a:rPr>
              <a:t>dra</a:t>
            </a:r>
            <a:r>
              <a:rPr lang="fr-FR" sz="6000" b="0" i="0" u="none" cap="none" dirty="0">
                <a:solidFill>
                  <a:srgbClr val="EE6000"/>
                </a:solidFill>
                <a:latin typeface="Century Gothic"/>
                <a:ea typeface="Century Gothic"/>
                <a:cs typeface="Century Gothic"/>
                <a:sym typeface="Century Gothic"/>
              </a:rPr>
              <a:t>p</a:t>
            </a:r>
          </a:p>
        </p:txBody>
      </p:sp>
      <p:sp>
        <p:nvSpPr>
          <p:cNvPr id="26" name="Google Shape;447;p10">
            <a:hlinkClick r:id="" action="ppaction://noaction">
              <a:snd r:embed="rId11" name="vert.wav"/>
            </a:hlinkClick>
            <a:extLst>
              <a:ext uri="{FF2B5EF4-FFF2-40B4-BE49-F238E27FC236}">
                <a16:creationId xmlns:a16="http://schemas.microsoft.com/office/drawing/2014/main" id="{3454C672-B84A-4CFC-AE1B-E92678377EED}"/>
              </a:ext>
            </a:extLst>
          </p:cNvPr>
          <p:cNvSpPr txBox="1"/>
          <p:nvPr/>
        </p:nvSpPr>
        <p:spPr>
          <a:xfrm>
            <a:off x="7888828" y="1179857"/>
            <a:ext cx="16907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cap="none" dirty="0">
                <a:solidFill>
                  <a:srgbClr val="115076"/>
                </a:solidFill>
                <a:latin typeface="Century Gothic"/>
                <a:ea typeface="Century Gothic"/>
                <a:cs typeface="Century Gothic"/>
                <a:sym typeface="Century Gothic"/>
              </a:rPr>
              <a:t>ver</a:t>
            </a:r>
            <a:r>
              <a:rPr lang="en-GB" sz="6000" b="0" i="0" u="none" cap="none" dirty="0">
                <a:solidFill>
                  <a:srgbClr val="EE6000"/>
                </a:solidFill>
                <a:latin typeface="Century Gothic"/>
                <a:ea typeface="Century Gothic"/>
                <a:cs typeface="Century Gothic"/>
                <a:sym typeface="Century Gothic"/>
              </a:rPr>
              <a:t>t</a:t>
            </a:r>
            <a:endParaRPr dirty="0"/>
          </a:p>
        </p:txBody>
      </p:sp>
      <p:sp>
        <p:nvSpPr>
          <p:cNvPr id="27" name="Google Shape;449;p10">
            <a:hlinkClick r:id="" action="ppaction://noaction">
              <a:snd r:embed="rId12" name="d'accord.wav"/>
            </a:hlinkClick>
            <a:extLst>
              <a:ext uri="{FF2B5EF4-FFF2-40B4-BE49-F238E27FC236}">
                <a16:creationId xmlns:a16="http://schemas.microsoft.com/office/drawing/2014/main" id="{7B77BCDB-EF90-47A0-8DD6-1B98CCCCBBAD}"/>
              </a:ext>
            </a:extLst>
          </p:cNvPr>
          <p:cNvSpPr txBox="1"/>
          <p:nvPr/>
        </p:nvSpPr>
        <p:spPr>
          <a:xfrm flipH="1">
            <a:off x="3424090" y="1179857"/>
            <a:ext cx="376840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6000" b="0" i="0" u="none" cap="none" dirty="0">
                <a:solidFill>
                  <a:srgbClr val="1E4E79"/>
                </a:solidFill>
                <a:latin typeface="Century Gothic"/>
                <a:ea typeface="Century Gothic"/>
                <a:cs typeface="Century Gothic"/>
                <a:sym typeface="Century Gothic"/>
              </a:rPr>
              <a:t>d’accor</a:t>
            </a:r>
            <a:r>
              <a:rPr lang="fr-FR" sz="6000" b="0" i="0" u="none" cap="none" dirty="0">
                <a:solidFill>
                  <a:srgbClr val="E65D00"/>
                </a:solidFill>
                <a:latin typeface="Century Gothic"/>
                <a:ea typeface="Century Gothic"/>
                <a:cs typeface="Century Gothic"/>
                <a:sym typeface="Century Gothic"/>
              </a:rPr>
              <a:t>d</a:t>
            </a:r>
          </a:p>
        </p:txBody>
      </p:sp>
      <p:sp>
        <p:nvSpPr>
          <p:cNvPr id="28" name="Google Shape;614;p15">
            <a:extLst>
              <a:ext uri="{FF2B5EF4-FFF2-40B4-BE49-F238E27FC236}">
                <a16:creationId xmlns:a16="http://schemas.microsoft.com/office/drawing/2014/main" id="{83805A0C-D3CE-4BC1-8651-78A9C46B9468}"/>
              </a:ext>
            </a:extLst>
          </p:cNvPr>
          <p:cNvSpPr txBox="1"/>
          <p:nvPr/>
        </p:nvSpPr>
        <p:spPr>
          <a:xfrm>
            <a:off x="4740586" y="4309247"/>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t>
            </a:r>
            <a:r>
              <a:rPr lang="en-GB" sz="2000" dirty="0">
                <a:solidFill>
                  <a:srgbClr val="1F3864"/>
                </a:solidFill>
                <a:latin typeface="Century Gothic"/>
                <a:ea typeface="Century Gothic"/>
                <a:cs typeface="Century Gothic"/>
                <a:sym typeface="Century Gothic"/>
              </a:rPr>
              <a:t>wolf</a:t>
            </a:r>
            <a:r>
              <a:rPr lang="en-GB" sz="2000" b="0" i="0" u="none" strike="noStrike" cap="none" dirty="0">
                <a:solidFill>
                  <a:srgbClr val="1F3864"/>
                </a:solidFill>
                <a:latin typeface="Century Gothic"/>
                <a:ea typeface="Century Gothic"/>
                <a:cs typeface="Century Gothic"/>
                <a:sym typeface="Century Gothic"/>
              </a:rPr>
              <a:t>]</a:t>
            </a:r>
            <a:endParaRPr dirty="0"/>
          </a:p>
        </p:txBody>
      </p:sp>
      <p:sp>
        <p:nvSpPr>
          <p:cNvPr id="29" name="Google Shape;621;p15">
            <a:hlinkClick r:id="" action="ppaction://noaction">
              <a:snd r:embed="rId13" name="7.1.1.1 - Loup.wav"/>
            </a:hlinkClick>
            <a:extLst>
              <a:ext uri="{FF2B5EF4-FFF2-40B4-BE49-F238E27FC236}">
                <a16:creationId xmlns:a16="http://schemas.microsoft.com/office/drawing/2014/main" id="{D689C103-0F0E-4CF6-9493-D92850CCEB9E}"/>
              </a:ext>
            </a:extLst>
          </p:cNvPr>
          <p:cNvSpPr txBox="1"/>
          <p:nvPr/>
        </p:nvSpPr>
        <p:spPr>
          <a:xfrm>
            <a:off x="3673882" y="3493639"/>
            <a:ext cx="355620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6000" dirty="0">
                <a:solidFill>
                  <a:srgbClr val="1E4E79"/>
                </a:solidFill>
                <a:latin typeface="Century Gothic"/>
                <a:ea typeface="Century Gothic"/>
                <a:cs typeface="Century Gothic"/>
                <a:sym typeface="Century Gothic"/>
              </a:rPr>
              <a:t>lou</a:t>
            </a:r>
            <a:r>
              <a:rPr lang="fr-FR" sz="6000" dirty="0">
                <a:solidFill>
                  <a:srgbClr val="E65D00"/>
                </a:solidFill>
                <a:latin typeface="Century Gothic"/>
                <a:ea typeface="Century Gothic"/>
                <a:cs typeface="Century Gothic"/>
                <a:sym typeface="Century Gothic"/>
              </a:rPr>
              <a:t>p</a:t>
            </a:r>
            <a:endParaRPr lang="fr-FR" sz="6000" b="0" i="0" u="none" cap="none" dirty="0">
              <a:solidFill>
                <a:srgbClr val="E65D00"/>
              </a:solidFill>
              <a:latin typeface="Century Gothic"/>
              <a:ea typeface="Century Gothic"/>
              <a:cs typeface="Century Gothic"/>
              <a:sym typeface="Century Gothic"/>
            </a:endParaRPr>
          </a:p>
        </p:txBody>
      </p:sp>
      <p:pic>
        <p:nvPicPr>
          <p:cNvPr id="30" name="Picture 29">
            <a:extLst>
              <a:ext uri="{FF2B5EF4-FFF2-40B4-BE49-F238E27FC236}">
                <a16:creationId xmlns:a16="http://schemas.microsoft.com/office/drawing/2014/main" id="{85976F7E-4330-4B15-A484-A1EAE0BF66B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89056" y="4722671"/>
            <a:ext cx="1206156" cy="1536199"/>
          </a:xfrm>
          <a:prstGeom prst="rect">
            <a:avLst/>
          </a:prstGeom>
        </p:spPr>
      </p:pic>
      <p:sp>
        <p:nvSpPr>
          <p:cNvPr id="31" name="Google Shape;614;p15">
            <a:extLst>
              <a:ext uri="{FF2B5EF4-FFF2-40B4-BE49-F238E27FC236}">
                <a16:creationId xmlns:a16="http://schemas.microsoft.com/office/drawing/2014/main" id="{C22CD637-D996-4CE2-8B64-61BCEC255CE5}"/>
              </a:ext>
            </a:extLst>
          </p:cNvPr>
          <p:cNvSpPr txBox="1"/>
          <p:nvPr/>
        </p:nvSpPr>
        <p:spPr>
          <a:xfrm>
            <a:off x="734882" y="4309247"/>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t>
            </a:r>
            <a:r>
              <a:rPr lang="en-GB" sz="2000" dirty="0">
                <a:solidFill>
                  <a:srgbClr val="1F3864"/>
                </a:solidFill>
                <a:latin typeface="Century Gothic"/>
                <a:ea typeface="Century Gothic"/>
                <a:cs typeface="Century Gothic"/>
                <a:sym typeface="Century Gothic"/>
              </a:rPr>
              <a:t>duck</a:t>
            </a:r>
            <a:r>
              <a:rPr lang="en-GB" sz="2000" b="0" i="0" u="none" strike="noStrike" cap="none" dirty="0">
                <a:solidFill>
                  <a:srgbClr val="1F3864"/>
                </a:solidFill>
                <a:latin typeface="Century Gothic"/>
                <a:ea typeface="Century Gothic"/>
                <a:cs typeface="Century Gothic"/>
                <a:sym typeface="Century Gothic"/>
              </a:rPr>
              <a:t>]</a:t>
            </a:r>
            <a:endParaRPr dirty="0"/>
          </a:p>
        </p:txBody>
      </p:sp>
      <p:sp>
        <p:nvSpPr>
          <p:cNvPr id="32" name="Google Shape;614;p15">
            <a:extLst>
              <a:ext uri="{FF2B5EF4-FFF2-40B4-BE49-F238E27FC236}">
                <a16:creationId xmlns:a16="http://schemas.microsoft.com/office/drawing/2014/main" id="{72CBCAC8-2EC9-414B-AF7D-B0062E7B37BB}"/>
              </a:ext>
            </a:extLst>
          </p:cNvPr>
          <p:cNvSpPr txBox="1"/>
          <p:nvPr/>
        </p:nvSpPr>
        <p:spPr>
          <a:xfrm>
            <a:off x="8014665" y="4322561"/>
            <a:ext cx="15629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a:t>
            </a:r>
            <a:r>
              <a:rPr lang="en-GB" sz="2000" dirty="0">
                <a:solidFill>
                  <a:srgbClr val="1F3864"/>
                </a:solidFill>
                <a:latin typeface="Century Gothic"/>
                <a:ea typeface="Century Gothic"/>
                <a:cs typeface="Century Gothic"/>
                <a:sym typeface="Century Gothic"/>
              </a:rPr>
              <a:t>arm</a:t>
            </a:r>
            <a:r>
              <a:rPr lang="en-GB" sz="2000" b="0" i="0" u="none" strike="noStrike" cap="none" dirty="0">
                <a:solidFill>
                  <a:srgbClr val="1F3864"/>
                </a:solidFill>
                <a:latin typeface="Century Gothic"/>
                <a:ea typeface="Century Gothic"/>
                <a:cs typeface="Century Gothic"/>
                <a:sym typeface="Century Gothic"/>
              </a:rPr>
              <a:t>]</a:t>
            </a:r>
            <a:endParaRPr dirty="0"/>
          </a:p>
        </p:txBody>
      </p:sp>
      <p:sp>
        <p:nvSpPr>
          <p:cNvPr id="33" name="Text Box 10">
            <a:extLst>
              <a:ext uri="{FF2B5EF4-FFF2-40B4-BE49-F238E27FC236}">
                <a16:creationId xmlns:a16="http://schemas.microsoft.com/office/drawing/2014/main" id="{40F5E0CE-CF6E-40A9-B8DD-2F360C9A6560}"/>
              </a:ext>
            </a:extLst>
          </p:cNvPr>
          <p:cNvSpPr txBox="1">
            <a:spLocks noChangeArrowheads="1"/>
          </p:cNvSpPr>
          <p:nvPr/>
        </p:nvSpPr>
        <p:spPr bwMode="auto">
          <a:xfrm>
            <a:off x="10904526" y="3090798"/>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dirty="0">
                <a:ln>
                  <a:noFill/>
                </a:ln>
                <a:solidFill>
                  <a:srgbClr val="0055A4"/>
                </a:solidFill>
                <a:effectLst/>
                <a:uLnTx/>
                <a:uFillTx/>
                <a:latin typeface="Century Gothic" panose="020B0502020202020204" pitchFamily="34" charset="0"/>
                <a:ea typeface="+mn-ea"/>
                <a:cs typeface="Arial" charset="0"/>
                <a:sym typeface="Arial"/>
              </a:rPr>
              <a:t>secondes</a:t>
            </a:r>
          </a:p>
        </p:txBody>
      </p:sp>
      <p:pic>
        <p:nvPicPr>
          <p:cNvPr id="35" name="Picture 34" descr="A picture containing sandglass, design&#10;&#10;Description automatically generated">
            <a:extLst>
              <a:ext uri="{FF2B5EF4-FFF2-40B4-BE49-F238E27FC236}">
                <a16:creationId xmlns:a16="http://schemas.microsoft.com/office/drawing/2014/main" id="{8A18B0C1-BF14-41C0-BB21-3E9BA72058D4}"/>
              </a:ext>
            </a:extLst>
          </p:cNvPr>
          <p:cNvPicPr>
            <a:picLocks noChangeAspect="1"/>
          </p:cNvPicPr>
          <p:nvPr/>
        </p:nvPicPr>
        <p:blipFill>
          <a:blip r:embed="rId15"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113989" y="-225400"/>
            <a:ext cx="1732698" cy="1732698"/>
          </a:xfrm>
          <a:prstGeom prst="rect">
            <a:avLst/>
          </a:prstGeom>
        </p:spPr>
      </p:pic>
    </p:spTree>
    <p:extLst>
      <p:ext uri="{BB962C8B-B14F-4D97-AF65-F5344CB8AC3E}">
        <p14:creationId xmlns:p14="http://schemas.microsoft.com/office/powerpoint/2010/main" val="4064064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20000"/>
                                        <p:tgtEl>
                                          <p:spTgt spid="2"/>
                                        </p:tgtEl>
                                      </p:cBhvr>
                                    </p:animEffect>
                                    <p:set>
                                      <p:cBhvr>
                                        <p:cTn id="7" dur="1" fill="hold">
                                          <p:stCondLst>
                                            <p:cond delay="19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LDP_French_Powerpoint_Template</Template>
  <TotalTime>964</TotalTime>
  <Words>6219</Words>
  <Application>Microsoft Office PowerPoint</Application>
  <PresentationFormat>Widescreen</PresentationFormat>
  <Paragraphs>932</Paragraphs>
  <Slides>44</Slides>
  <Notes>44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1" baseType="lpstr">
      <vt:lpstr>Arial</vt:lpstr>
      <vt:lpstr>Arial</vt:lpstr>
      <vt:lpstr>Calibri</vt:lpstr>
      <vt:lpstr>Century Gothic</vt:lpstr>
      <vt:lpstr>Tw Cen MT</vt:lpstr>
      <vt:lpstr>NCELP_German_2022</vt:lpstr>
      <vt:lpstr>Bitmap Image</vt:lpstr>
      <vt:lpstr>PowerPoint Presentation</vt:lpstr>
      <vt:lpstr>Bonjour !</vt:lpstr>
      <vt:lpstr>SFC</vt:lpstr>
      <vt:lpstr>SFC</vt:lpstr>
      <vt:lpstr>SFC</vt:lpstr>
      <vt:lpstr>SFC</vt:lpstr>
      <vt:lpstr>SFC</vt:lpstr>
      <vt:lpstr>SFC</vt:lpstr>
      <vt:lpstr>Phonétique (1/3)</vt:lpstr>
      <vt:lpstr>Phonétique (1/3)</vt:lpstr>
      <vt:lpstr>Phonétique (1/3)</vt:lpstr>
      <vt:lpstr>Vocabulaire</vt:lpstr>
      <vt:lpstr>Vocabulaire</vt:lpstr>
      <vt:lpstr>être</vt:lpstr>
      <vt:lpstr>être</vt:lpstr>
      <vt:lpstr>es</vt:lpstr>
      <vt:lpstr>être</vt:lpstr>
      <vt:lpstr>es</vt:lpstr>
      <vt:lpstr>être</vt:lpstr>
      <vt:lpstr>I am &amp; you are</vt:lpstr>
      <vt:lpstr>Opposites attract – je/tu?</vt:lpstr>
      <vt:lpstr>Hit or miss – je/tu?</vt:lpstr>
      <vt:lpstr>Hit or miss – je/tu?</vt:lpstr>
      <vt:lpstr>Parler !</vt:lpstr>
      <vt:lpstr>Écrire</vt:lpstr>
      <vt:lpstr>Devoirs</vt:lpstr>
      <vt:lpstr>PowerPoint Presentation</vt:lpstr>
      <vt:lpstr>a</vt:lpstr>
      <vt:lpstr>a</vt:lpstr>
      <vt:lpstr>a</vt:lpstr>
      <vt:lpstr>a</vt:lpstr>
      <vt:lpstr>a</vt:lpstr>
      <vt:lpstr>a</vt:lpstr>
      <vt:lpstr>Phonétique  </vt:lpstr>
      <vt:lpstr>Adjectives</vt:lpstr>
      <vt:lpstr>Using adjectives</vt:lpstr>
      <vt:lpstr>Vocabulaire (1/2)</vt:lpstr>
      <vt:lpstr>Vocabulaire</vt:lpstr>
      <vt:lpstr>PowerPoint Presentation</vt:lpstr>
      <vt:lpstr>Lost!</vt:lpstr>
      <vt:lpstr>Parler !</vt:lpstr>
      <vt:lpstr>Écrire</vt:lpstr>
      <vt:lpstr>Au revoir!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36</cp:revision>
  <dcterms:created xsi:type="dcterms:W3CDTF">2023-05-20T06:13:43Z</dcterms:created>
  <dcterms:modified xsi:type="dcterms:W3CDTF">2023-09-06T14:02:45Z</dcterms:modified>
</cp:coreProperties>
</file>