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492" r:id="rId2"/>
    <p:sldId id="854" r:id="rId3"/>
    <p:sldId id="806" r:id="rId4"/>
    <p:sldId id="673" r:id="rId5"/>
    <p:sldId id="498" r:id="rId6"/>
    <p:sldId id="567" r:id="rId7"/>
    <p:sldId id="568" r:id="rId8"/>
    <p:sldId id="569" r:id="rId9"/>
    <p:sldId id="500" r:id="rId10"/>
    <p:sldId id="632" r:id="rId11"/>
    <p:sldId id="609" r:id="rId12"/>
    <p:sldId id="669" r:id="rId13"/>
    <p:sldId id="572" r:id="rId14"/>
    <p:sldId id="571" r:id="rId15"/>
    <p:sldId id="670" r:id="rId16"/>
    <p:sldId id="573" r:id="rId17"/>
    <p:sldId id="672" r:id="rId18"/>
    <p:sldId id="805" r:id="rId19"/>
    <p:sldId id="674" r:id="rId20"/>
    <p:sldId id="675" r:id="rId21"/>
    <p:sldId id="676" r:id="rId22"/>
    <p:sldId id="677" r:id="rId23"/>
    <p:sldId id="475" r:id="rId24"/>
    <p:sldId id="680" r:id="rId25"/>
    <p:sldId id="678" r:id="rId26"/>
    <p:sldId id="679" r:id="rId27"/>
    <p:sldId id="681" r:id="rId28"/>
    <p:sldId id="801" r:id="rId29"/>
    <p:sldId id="802" r:id="rId30"/>
    <p:sldId id="803" r:id="rId31"/>
    <p:sldId id="804" r:id="rId32"/>
    <p:sldId id="682" r:id="rId33"/>
    <p:sldId id="807" r:id="rId34"/>
    <p:sldId id="808" r:id="rId35"/>
    <p:sldId id="799" r:id="rId36"/>
    <p:sldId id="809" r:id="rId37"/>
    <p:sldId id="796" r:id="rId38"/>
    <p:sldId id="683" r:id="rId39"/>
    <p:sldId id="797" r:id="rId40"/>
    <p:sldId id="798" r:id="rId41"/>
    <p:sldId id="800" r:id="rId42"/>
    <p:sldId id="779" r:id="rId43"/>
    <p:sldId id="85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9107" autoAdjust="0"/>
  </p:normalViewPr>
  <p:slideViewPr>
    <p:cSldViewPr snapToGrid="0">
      <p:cViewPr varScale="1">
        <p:scale>
          <a:sx n="67" d="100"/>
          <a:sy n="67" d="100"/>
        </p:scale>
        <p:origin x="2214" y="4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112D71-6971-48BB-B01D-CC9D70480CFD}" type="datetimeFigureOut">
              <a:rPr lang="en-GB" smtClean="0"/>
              <a:t>30/03/2024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F7C85B-5EFF-4AC9-8D28-3B222F6654DF}" type="slidenum">
              <a:rPr lang="en-GB" smtClean="0"/>
              <a:t>‹#›</a:t>
            </a:fld>
            <a:endParaRPr lang="en-GB"/>
          </a:p>
        </p:txBody>
      </p:sp>
    </p:spTree>
    <p:extLst>
      <p:ext uri="{BB962C8B-B14F-4D97-AF65-F5344CB8AC3E}">
        <p14:creationId xmlns:p14="http://schemas.microsoft.com/office/powerpoint/2010/main" val="3651414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All words from this lesson’s vocabulary are on the three AO GCSE wordlists, with the following exception(s):</a:t>
            </a: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AQA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cuello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espalda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rodilla</a:t>
            </a:r>
            <a:r>
              <a:rPr lang="en-GB" sz="1200" b="0" i="0" u="none" strike="noStrike" dirty="0">
                <a:solidFill>
                  <a:schemeClr val="dk1"/>
                </a:solidFill>
                <a:latin typeface="Calibri"/>
                <a:ea typeface="Calibri"/>
                <a:cs typeface="Calibri"/>
                <a:sym typeface="Calibri"/>
              </a:rPr>
              <a:t>, hombre, </a:t>
            </a:r>
            <a:r>
              <a:rPr lang="en-GB" sz="1200" b="0" i="0" u="none" strike="noStrike" dirty="0" err="1">
                <a:solidFill>
                  <a:schemeClr val="dk1"/>
                </a:solidFill>
                <a:latin typeface="Calibri"/>
                <a:ea typeface="Calibri"/>
                <a:cs typeface="Calibri"/>
                <a:sym typeface="Calibri"/>
              </a:rPr>
              <a:t>nariz</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almorzar</a:t>
            </a:r>
            <a:r>
              <a:rPr lang="en-GB" sz="1200" b="0" i="0" u="none" strike="noStrike" dirty="0">
                <a:solidFill>
                  <a:schemeClr val="dk1"/>
                </a:solidFill>
                <a:latin typeface="Calibri"/>
                <a:ea typeface="Calibri"/>
                <a:cs typeface="Calibri"/>
                <a:sym typeface="Calibri"/>
              </a:rPr>
              <a:t>, RENFE, </a:t>
            </a:r>
            <a:r>
              <a:rPr lang="en-GB" sz="1200" b="0" i="0" u="none" strike="noStrike" dirty="0" err="1">
                <a:solidFill>
                  <a:schemeClr val="dk1"/>
                </a:solidFill>
                <a:latin typeface="Calibri"/>
                <a:ea typeface="Calibri"/>
                <a:cs typeface="Calibri"/>
                <a:sym typeface="Calibri"/>
              </a:rPr>
              <a:t>hoja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secar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instante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lindo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objetivo</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Edexcel: </a:t>
            </a:r>
            <a:r>
              <a:rPr lang="en-GB" sz="1200" b="0" i="0" u="none" strike="noStrike" dirty="0" err="1">
                <a:solidFill>
                  <a:schemeClr val="dk1"/>
                </a:solidFill>
                <a:latin typeface="Calibri"/>
                <a:ea typeface="Calibri"/>
                <a:cs typeface="Calibri"/>
                <a:sym typeface="Calibri"/>
              </a:rPr>
              <a:t>cuello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exigir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cierto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correcto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enseguida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almorzar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pegar</a:t>
            </a:r>
            <a:r>
              <a:rPr lang="en-GB" sz="1200" b="0" i="0" u="none" strike="noStrike" dirty="0">
                <a:solidFill>
                  <a:schemeClr val="dk1"/>
                </a:solidFill>
                <a:latin typeface="Calibri"/>
                <a:ea typeface="Calibri"/>
                <a:cs typeface="Calibri"/>
                <a:sym typeface="Calibri"/>
              </a:rPr>
              <a:t>, RENFE, </a:t>
            </a:r>
            <a:r>
              <a:rPr lang="en-GB" sz="1200" b="0" i="0" u="none" strike="noStrike" dirty="0" err="1">
                <a:solidFill>
                  <a:schemeClr val="dk1"/>
                </a:solidFill>
                <a:latin typeface="Calibri"/>
                <a:ea typeface="Calibri"/>
                <a:cs typeface="Calibri"/>
                <a:sym typeface="Calibri"/>
              </a:rPr>
              <a:t>secar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entorno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instante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límite</a:t>
            </a:r>
            <a:br>
              <a:rPr lang="en-GB" sz="1200" b="0" i="0" u="none" strike="noStrike" dirty="0">
                <a:solidFill>
                  <a:schemeClr val="dk1"/>
                </a:solidFill>
                <a:latin typeface="Calibri"/>
                <a:ea typeface="Calibri"/>
                <a:cs typeface="Calibri"/>
                <a:sym typeface="Calibri"/>
              </a:rPr>
            </a:br>
            <a:br>
              <a:rPr lang="en-GB" sz="1200" b="0" i="0" u="none" strike="noStrike" dirty="0">
                <a:solidFill>
                  <a:schemeClr val="dk1"/>
                </a:solidFill>
                <a:latin typeface="Calibri"/>
                <a:ea typeface="Calibri"/>
                <a:cs typeface="Calibri"/>
                <a:sym typeface="Calibri"/>
              </a:rPr>
            </a:b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dirty="0">
                <a:solidFill>
                  <a:schemeClr val="tx1"/>
                </a:solidFill>
                <a:effectLst/>
                <a:latin typeface="+mn-lt"/>
                <a:ea typeface="+mn-ea"/>
                <a:cs typeface="+mn-cs"/>
              </a:rPr>
              <a:t>With thanks to Rachel Hawkes for her input on the lesson material and Jo Cairns for teacher feedback.</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word order of indirect object pronouns (me, </a:t>
            </a:r>
            <a:r>
              <a:rPr lang="en-GB" sz="1200" b="0" i="0" u="none" strike="noStrike" cap="none" dirty="0" err="1">
                <a:solidFill>
                  <a:schemeClr val="dk1"/>
                </a:solidFill>
                <a:latin typeface="Calibri"/>
                <a:ea typeface="Calibri"/>
                <a:cs typeface="Calibri"/>
                <a:sym typeface="Calibri"/>
              </a:rPr>
              <a:t>te</a:t>
            </a:r>
            <a:r>
              <a:rPr lang="en-GB" sz="1200" b="0" i="0" u="none" strike="noStrike" cap="none" dirty="0">
                <a:solidFill>
                  <a:schemeClr val="dk1"/>
                </a:solidFill>
                <a:latin typeface="Calibri"/>
                <a:ea typeface="Calibri"/>
                <a:cs typeface="Calibri"/>
                <a:sym typeface="Calibri"/>
              </a:rPr>
              <a:t>, le) in two verb constructions (e.g. </a:t>
            </a:r>
            <a:r>
              <a:rPr lang="en-GB" sz="1200" b="0" i="0" u="none" strike="noStrike" cap="none" dirty="0" err="1">
                <a:solidFill>
                  <a:schemeClr val="dk1"/>
                </a:solidFill>
                <a:latin typeface="Calibri"/>
                <a:ea typeface="Calibri"/>
                <a:cs typeface="Calibri"/>
                <a:sym typeface="Calibri"/>
              </a:rPr>
              <a:t>quiere</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llamarme</a:t>
            </a:r>
            <a:r>
              <a:rPr lang="en-GB" sz="1200" b="0"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(H) indirect object pronouns '</a:t>
            </a:r>
            <a:r>
              <a:rPr lang="en-GB" sz="1200" b="0" i="0" u="none" strike="noStrike" cap="none" dirty="0" err="1">
                <a:solidFill>
                  <a:schemeClr val="dk1"/>
                </a:solidFill>
                <a:latin typeface="Calibri"/>
                <a:ea typeface="Calibri"/>
                <a:cs typeface="Calibri"/>
                <a:sym typeface="Calibri"/>
              </a:rPr>
              <a:t>nos</a:t>
            </a:r>
            <a:r>
              <a:rPr lang="en-GB" sz="1200" b="0" i="0" u="none" strike="noStrike" cap="none" dirty="0">
                <a:solidFill>
                  <a:schemeClr val="dk1"/>
                </a:solidFill>
                <a:latin typeface="Calibri"/>
                <a:ea typeface="Calibri"/>
                <a:cs typeface="Calibri"/>
                <a:sym typeface="Calibri"/>
              </a:rPr>
              <a:t>' and '</a:t>
            </a:r>
            <a:r>
              <a:rPr lang="en-GB" sz="1200" b="0" i="0" u="none" strike="noStrike" cap="none" dirty="0" err="1">
                <a:solidFill>
                  <a:schemeClr val="dk1"/>
                </a:solidFill>
                <a:latin typeface="Calibri"/>
                <a:ea typeface="Calibri"/>
                <a:cs typeface="Calibri"/>
                <a:sym typeface="Calibri"/>
              </a:rPr>
              <a:t>os</a:t>
            </a:r>
            <a:r>
              <a:rPr lang="en-GB" sz="1200" b="0" i="0" u="none" strike="noStrike" cap="none"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Revisited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indirect object pronouns 'me', '</a:t>
            </a:r>
            <a:r>
              <a:rPr lang="en-GB" sz="1200" b="1" i="0" u="none" strike="noStrike" cap="none" dirty="0" err="1">
                <a:solidFill>
                  <a:schemeClr val="dk1"/>
                </a:solidFill>
                <a:latin typeface="Calibri"/>
                <a:ea typeface="Calibri"/>
                <a:cs typeface="Calibri"/>
                <a:sym typeface="Calibri"/>
              </a:rPr>
              <a:t>te</a:t>
            </a:r>
            <a:r>
              <a:rPr lang="en-GB" sz="1200" b="1" i="0" u="none" strike="noStrike" cap="none" dirty="0">
                <a:solidFill>
                  <a:schemeClr val="dk1"/>
                </a:solidFill>
                <a:latin typeface="Calibri"/>
                <a:ea typeface="Calibri"/>
                <a:cs typeface="Calibri"/>
                <a:sym typeface="Calibri"/>
              </a:rPr>
              <a:t>', 'le', 'les' in one-verb constructions (e.g. me </a:t>
            </a:r>
            <a:r>
              <a:rPr lang="en-GB" sz="1200" b="1" i="0" u="none" strike="noStrike" cap="none" dirty="0" err="1">
                <a:solidFill>
                  <a:schemeClr val="dk1"/>
                </a:solidFill>
                <a:latin typeface="Calibri"/>
                <a:ea typeface="Calibri"/>
                <a:cs typeface="Calibri"/>
                <a:sym typeface="Calibri"/>
              </a:rPr>
              <a:t>escriben</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present tense -er/-</a:t>
            </a:r>
            <a:r>
              <a:rPr lang="en-GB" sz="1200" b="1" i="0" u="none" strike="noStrike" cap="none" dirty="0" err="1">
                <a:solidFill>
                  <a:schemeClr val="dk1"/>
                </a:solidFill>
                <a:latin typeface="Calibri"/>
                <a:ea typeface="Calibri"/>
                <a:cs typeface="Calibri"/>
                <a:sym typeface="Calibri"/>
              </a:rPr>
              <a:t>ir</a:t>
            </a:r>
            <a:r>
              <a:rPr lang="en-GB" sz="1200" b="1" i="0" u="none" strike="noStrike" cap="none" dirty="0">
                <a:solidFill>
                  <a:schemeClr val="dk1"/>
                </a:solidFill>
                <a:latin typeface="Calibri"/>
                <a:ea typeface="Calibri"/>
                <a:cs typeface="Calibri"/>
                <a:sym typeface="Calibri"/>
              </a:rPr>
              <a:t> verbs in 3rd person singular and plural (-e, -</a:t>
            </a:r>
            <a:r>
              <a:rPr lang="en-GB" sz="1200" b="1" i="0" u="none" strike="noStrike" cap="none" dirty="0" err="1">
                <a:solidFill>
                  <a:schemeClr val="dk1"/>
                </a:solidFill>
                <a:latin typeface="Calibri"/>
                <a:ea typeface="Calibri"/>
                <a:cs typeface="Calibri"/>
                <a:sym typeface="Calibri"/>
              </a:rPr>
              <a:t>en</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present '-ER' verbs (1st, 2nd and 3rd person plural)</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err="1">
                <a:solidFill>
                  <a:schemeClr val="dk1"/>
                </a:solidFill>
                <a:latin typeface="Calibri"/>
                <a:ea typeface="Calibri"/>
                <a:cs typeface="Calibri"/>
                <a:sym typeface="Calibri"/>
              </a:rPr>
              <a:t>hacer</a:t>
            </a:r>
            <a:r>
              <a:rPr lang="en-GB" sz="1200" b="0" i="0" u="none" strike="noStrike" cap="none" dirty="0">
                <a:solidFill>
                  <a:schemeClr val="dk1"/>
                </a:solidFill>
                <a:latin typeface="Calibri"/>
                <a:ea typeface="Calibri"/>
                <a:cs typeface="Calibri"/>
                <a:sym typeface="Calibri"/>
              </a:rPr>
              <a:t> (1st, 2nd and 3rd person plural)</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syntax of </a:t>
            </a:r>
            <a:r>
              <a:rPr lang="en-GB" sz="1200" b="1" i="0" u="none" strike="noStrike" cap="none" dirty="0" err="1">
                <a:solidFill>
                  <a:schemeClr val="dk1"/>
                </a:solidFill>
                <a:latin typeface="Calibri"/>
                <a:ea typeface="Calibri"/>
                <a:cs typeface="Calibri"/>
                <a:sym typeface="Calibri"/>
              </a:rPr>
              <a:t>interesar</a:t>
            </a:r>
            <a:r>
              <a:rPr lang="en-GB" sz="1200" b="1" i="0" u="none" strike="noStrike" cap="none" dirty="0">
                <a:solidFill>
                  <a:schemeClr val="dk1"/>
                </a:solidFill>
                <a:latin typeface="Calibri"/>
                <a:ea typeface="Calibri"/>
                <a:cs typeface="Calibri"/>
                <a:sym typeface="Calibri"/>
              </a:rPr>
              <a:t>-like verbs (object vs subject-first word order)</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word order of direct and indirect object pronouns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verbs like </a:t>
            </a:r>
            <a:r>
              <a:rPr lang="en-GB" sz="1200" b="1" i="0" u="none" strike="noStrike" cap="none" dirty="0" err="1">
                <a:solidFill>
                  <a:schemeClr val="dk1"/>
                </a:solidFill>
                <a:latin typeface="Calibri"/>
                <a:ea typeface="Calibri"/>
                <a:cs typeface="Calibri"/>
                <a:sym typeface="Calibri"/>
              </a:rPr>
              <a:t>pedir</a:t>
            </a:r>
            <a:r>
              <a:rPr lang="en-GB" sz="1200" b="1" i="0" u="none" strike="noStrike" cap="none" dirty="0">
                <a:solidFill>
                  <a:schemeClr val="dk1"/>
                </a:solidFill>
                <a:latin typeface="Calibri"/>
                <a:ea typeface="Calibri"/>
                <a:cs typeface="Calibri"/>
                <a:sym typeface="Calibri"/>
              </a:rPr>
              <a:t> (e&gt;</a:t>
            </a:r>
            <a:r>
              <a:rPr lang="en-GB" sz="1200" b="1" i="0" u="none" strike="noStrike" cap="none" dirty="0" err="1">
                <a:solidFill>
                  <a:schemeClr val="dk1"/>
                </a:solidFill>
                <a:latin typeface="Calibri"/>
                <a:ea typeface="Calibri"/>
                <a:cs typeface="Calibri"/>
                <a:sym typeface="Calibri"/>
              </a:rPr>
              <a:t>i</a:t>
            </a:r>
            <a:r>
              <a:rPr lang="en-GB" sz="1200" b="1" i="0" u="none" strike="noStrike" cap="none" dirty="0">
                <a:solidFill>
                  <a:schemeClr val="dk1"/>
                </a:solidFill>
                <a:latin typeface="Calibri"/>
                <a:ea typeface="Calibri"/>
                <a:cs typeface="Calibri"/>
                <a:sym typeface="Calibri"/>
              </a:rPr>
              <a:t>) (1st, 2nd and 3rd person singular and plural)</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strong and weak vowels together (diphthongs) [</a:t>
            </a:r>
            <a:r>
              <a:rPr lang="en-GB" sz="1200" b="1" i="0" u="none" strike="noStrike" cap="none" dirty="0" err="1">
                <a:solidFill>
                  <a:schemeClr val="dk1"/>
                </a:solidFill>
                <a:latin typeface="Calibri"/>
                <a:ea typeface="Calibri"/>
                <a:cs typeface="Calibri"/>
                <a:sym typeface="Calibri"/>
              </a:rPr>
              <a:t>ia</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ie</a:t>
            </a:r>
            <a:r>
              <a:rPr lang="en-GB" sz="1200" b="1" i="0" u="none" strike="noStrike" cap="none" dirty="0">
                <a:solidFill>
                  <a:schemeClr val="dk1"/>
                </a:solidFill>
                <a:latin typeface="Calibri"/>
                <a:ea typeface="Calibri"/>
                <a:cs typeface="Calibri"/>
                <a:sym typeface="Calibri"/>
              </a:rPr>
              <a:t>], [ai], [</a:t>
            </a:r>
            <a:r>
              <a:rPr lang="en-GB" sz="1200" b="1" i="0" u="none" strike="noStrike" cap="none" dirty="0" err="1">
                <a:solidFill>
                  <a:schemeClr val="dk1"/>
                </a:solidFill>
                <a:latin typeface="Calibri"/>
                <a:ea typeface="Calibri"/>
                <a:cs typeface="Calibri"/>
                <a:sym typeface="Calibri"/>
              </a:rPr>
              <a:t>ei</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ue</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ll</a:t>
            </a:r>
            <a:r>
              <a:rPr lang="en-GB" sz="1200" b="0" i="0" u="none" strike="noStrike" cap="none" dirty="0">
                <a:solidFill>
                  <a:schemeClr val="dk1"/>
                </a:solidFill>
                <a:latin typeface="Calibri"/>
                <a:ea typeface="Calibri"/>
                <a:cs typeface="Calibri"/>
                <a:sym typeface="Calibri"/>
              </a:rPr>
              <a:t>] vs [l]</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rr</a:t>
            </a:r>
            <a:r>
              <a:rPr lang="en-GB" sz="1200" b="0" i="0" u="none" strike="noStrike" cap="none" dirty="0">
                <a:solidFill>
                  <a:schemeClr val="dk1"/>
                </a:solidFill>
                <a:latin typeface="Calibri"/>
                <a:ea typeface="Calibri"/>
                <a:cs typeface="Calibri"/>
                <a:sym typeface="Calibri"/>
              </a:rPr>
              <a:t>], [r-]</a:t>
            </a: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n-GB" b="0" i="0" u="none" strike="noStrike" dirty="0" err="1">
                <a:solidFill>
                  <a:srgbClr val="000000"/>
                </a:solidFill>
                <a:effectLst/>
                <a:latin typeface="docs-Century Gothic"/>
              </a:rPr>
              <a:t>doler</a:t>
            </a:r>
            <a:r>
              <a:rPr lang="en-GB" b="0" i="0" u="none" strike="noStrike" dirty="0">
                <a:solidFill>
                  <a:srgbClr val="000000"/>
                </a:solidFill>
                <a:effectLst/>
                <a:latin typeface="docs-Century Gothic"/>
              </a:rPr>
              <a:t> [1629]; </a:t>
            </a:r>
            <a:r>
              <a:rPr lang="en-GB" b="0" i="0" u="none" strike="noStrike" dirty="0" err="1">
                <a:solidFill>
                  <a:srgbClr val="000000"/>
                </a:solidFill>
                <a:effectLst/>
                <a:latin typeface="docs-Century Gothic"/>
              </a:rPr>
              <a:t>recomendar</a:t>
            </a:r>
            <a:r>
              <a:rPr lang="en-GB" b="0" i="0" u="none" strike="noStrike" dirty="0">
                <a:solidFill>
                  <a:srgbClr val="000000"/>
                </a:solidFill>
                <a:effectLst/>
                <a:latin typeface="docs-Century Gothic"/>
              </a:rPr>
              <a:t> [1247]; </a:t>
            </a:r>
            <a:r>
              <a:rPr lang="en-GB" b="0" i="0" u="none" strike="noStrike" dirty="0" err="1">
                <a:solidFill>
                  <a:srgbClr val="000000"/>
                </a:solidFill>
                <a:effectLst/>
                <a:latin typeface="docs-Century Gothic"/>
              </a:rPr>
              <a:t>repetir</a:t>
            </a:r>
            <a:r>
              <a:rPr lang="en-GB" b="0" i="0" u="none" strike="noStrike" dirty="0">
                <a:solidFill>
                  <a:srgbClr val="000000"/>
                </a:solidFill>
                <a:effectLst/>
                <a:latin typeface="docs-Century Gothic"/>
              </a:rPr>
              <a:t> [512]; </a:t>
            </a:r>
            <a:r>
              <a:rPr lang="en-GB" b="0" i="0" u="none" strike="noStrike" dirty="0" err="1">
                <a:solidFill>
                  <a:srgbClr val="000000"/>
                </a:solidFill>
                <a:effectLst/>
                <a:latin typeface="docs-Century Gothic"/>
              </a:rPr>
              <a:t>alumno</a:t>
            </a:r>
            <a:r>
              <a:rPr lang="en-GB" b="0" i="0" u="none" strike="noStrike" dirty="0">
                <a:solidFill>
                  <a:srgbClr val="000000"/>
                </a:solidFill>
                <a:effectLst/>
                <a:latin typeface="docs-Century Gothic"/>
              </a:rPr>
              <a:t> [862]; boca [465]; cita¹ (appointment) [2002]; </a:t>
            </a:r>
            <a:r>
              <a:rPr lang="en-GB" b="0" i="0" u="none" strike="noStrike" dirty="0" err="1">
                <a:solidFill>
                  <a:srgbClr val="000000"/>
                </a:solidFill>
                <a:effectLst/>
                <a:latin typeface="docs-Century Gothic"/>
              </a:rPr>
              <a:t>cuello</a:t>
            </a:r>
            <a:r>
              <a:rPr lang="en-GB" b="0" i="0" u="none" strike="noStrike" dirty="0">
                <a:solidFill>
                  <a:srgbClr val="000000"/>
                </a:solidFill>
                <a:effectLst/>
                <a:latin typeface="docs-Century Gothic"/>
              </a:rPr>
              <a:t> [1298]; </a:t>
            </a:r>
            <a:r>
              <a:rPr lang="en-GB" b="0" i="0" u="none" strike="noStrike" dirty="0" err="1">
                <a:solidFill>
                  <a:srgbClr val="000000"/>
                </a:solidFill>
                <a:effectLst/>
                <a:latin typeface="docs-Century Gothic"/>
              </a:rPr>
              <a:t>derecho</a:t>
            </a:r>
            <a:r>
              <a:rPr lang="en-GB" b="0" i="0" u="none" strike="noStrike" dirty="0">
                <a:solidFill>
                  <a:srgbClr val="000000"/>
                </a:solidFill>
                <a:effectLst/>
                <a:latin typeface="docs-Century Gothic"/>
              </a:rPr>
              <a:t> [1334]; </a:t>
            </a:r>
            <a:r>
              <a:rPr lang="en-GB" b="0" i="0" u="none" strike="noStrike" dirty="0" err="1">
                <a:solidFill>
                  <a:srgbClr val="000000"/>
                </a:solidFill>
                <a:effectLst/>
                <a:latin typeface="docs-Century Gothic"/>
              </a:rPr>
              <a:t>diente</a:t>
            </a:r>
            <a:r>
              <a:rPr lang="en-GB" b="0" i="0" u="none" strike="noStrike" dirty="0">
                <a:solidFill>
                  <a:srgbClr val="000000"/>
                </a:solidFill>
                <a:effectLst/>
                <a:latin typeface="docs-Century Gothic"/>
              </a:rPr>
              <a:t> [1365]; error [886]; </a:t>
            </a:r>
            <a:r>
              <a:rPr lang="en-GB" b="0" i="0" u="none" strike="noStrike" dirty="0" err="1">
                <a:solidFill>
                  <a:srgbClr val="000000"/>
                </a:solidFill>
                <a:effectLst/>
                <a:latin typeface="docs-Century Gothic"/>
              </a:rPr>
              <a:t>espalda</a:t>
            </a:r>
            <a:r>
              <a:rPr lang="en-GB" b="0" i="0" u="none" strike="noStrike" dirty="0">
                <a:solidFill>
                  <a:srgbClr val="000000"/>
                </a:solidFill>
                <a:effectLst/>
                <a:latin typeface="docs-Century Gothic"/>
              </a:rPr>
              <a:t> [942]; hospital [1050]; </a:t>
            </a:r>
            <a:r>
              <a:rPr lang="en-GB" b="0" i="0" u="none" strike="noStrike" dirty="0" err="1">
                <a:solidFill>
                  <a:srgbClr val="000000"/>
                </a:solidFill>
                <a:effectLst/>
                <a:latin typeface="docs-Century Gothic"/>
              </a:rPr>
              <a:t>rodilla</a:t>
            </a:r>
            <a:r>
              <a:rPr lang="en-GB" b="0" i="0" u="none" strike="noStrike" dirty="0">
                <a:solidFill>
                  <a:srgbClr val="000000"/>
                </a:solidFill>
                <a:effectLst/>
                <a:latin typeface="docs-Century Gothic"/>
              </a:rPr>
              <a:t> [1839] </a:t>
            </a:r>
            <a:r>
              <a:rPr lang="en-GB" b="1" i="0" u="none" strike="noStrike" dirty="0">
                <a:solidFill>
                  <a:srgbClr val="000000"/>
                </a:solidFill>
                <a:effectLst/>
                <a:latin typeface="docs-Century Gothic"/>
              </a:rPr>
              <a:t>(13)</a:t>
            </a:r>
            <a:r>
              <a:rPr lang="en-GB" b="0" i="0" u="none" strike="noStrike" dirty="0">
                <a:solidFill>
                  <a:srgbClr val="000000"/>
                </a:solidFill>
                <a:effectLst/>
                <a:latin typeface="docs-Century Gothic"/>
              </a:rPr>
              <a:t> </a:t>
            </a:r>
            <a:r>
              <a:rPr lang="en-GB" b="1" i="0" u="none" strike="noStrike" dirty="0">
                <a:solidFill>
                  <a:srgbClr val="000000"/>
                </a:solidFill>
                <a:effectLst/>
                <a:latin typeface="docs-Century Gothic"/>
              </a:rPr>
              <a:t>/H only: </a:t>
            </a:r>
            <a:r>
              <a:rPr lang="en-GB" b="0" i="0" u="none" strike="noStrike" dirty="0" err="1">
                <a:solidFill>
                  <a:srgbClr val="FF0000"/>
                </a:solidFill>
                <a:effectLst/>
                <a:latin typeface="docs-Century Gothic"/>
              </a:rPr>
              <a:t>asegurar</a:t>
            </a:r>
            <a:r>
              <a:rPr lang="en-GB" b="0" i="0" u="none" strike="noStrike" dirty="0">
                <a:solidFill>
                  <a:srgbClr val="FF0000"/>
                </a:solidFill>
                <a:effectLst/>
                <a:latin typeface="docs-Century Gothic"/>
              </a:rPr>
              <a:t> [497]; </a:t>
            </a:r>
            <a:r>
              <a:rPr lang="en-GB" b="0" i="0" u="none" strike="noStrike" dirty="0" err="1">
                <a:solidFill>
                  <a:srgbClr val="FF0000"/>
                </a:solidFill>
                <a:effectLst/>
                <a:latin typeface="docs-Century Gothic"/>
              </a:rPr>
              <a:t>exigir</a:t>
            </a:r>
            <a:r>
              <a:rPr lang="en-GB" b="0" i="0" u="none" strike="noStrike" dirty="0">
                <a:solidFill>
                  <a:srgbClr val="FF0000"/>
                </a:solidFill>
                <a:effectLst/>
                <a:latin typeface="docs-Century Gothic"/>
              </a:rPr>
              <a:t> [854]; </a:t>
            </a:r>
            <a:r>
              <a:rPr lang="en-GB" b="0" i="0" u="none" strike="noStrike" dirty="0" err="1">
                <a:solidFill>
                  <a:srgbClr val="FF0000"/>
                </a:solidFill>
                <a:effectLst/>
                <a:latin typeface="docs-Century Gothic"/>
              </a:rPr>
              <a:t>nos</a:t>
            </a:r>
            <a:r>
              <a:rPr lang="en-GB" b="0" i="0" u="none" strike="noStrike" dirty="0">
                <a:solidFill>
                  <a:srgbClr val="FF0000"/>
                </a:solidFill>
                <a:effectLst/>
                <a:latin typeface="docs-Century Gothic"/>
              </a:rPr>
              <a:t> [52]; </a:t>
            </a:r>
            <a:r>
              <a:rPr lang="en-GB" b="0" i="0" u="none" strike="noStrike" dirty="0" err="1">
                <a:solidFill>
                  <a:srgbClr val="FF0000"/>
                </a:solidFill>
                <a:effectLst/>
                <a:latin typeface="docs-Century Gothic"/>
              </a:rPr>
              <a:t>os</a:t>
            </a:r>
            <a:r>
              <a:rPr lang="en-GB" b="0" i="0" u="none" strike="noStrike" dirty="0">
                <a:solidFill>
                  <a:srgbClr val="FF0000"/>
                </a:solidFill>
                <a:effectLst/>
                <a:latin typeface="docs-Century Gothic"/>
              </a:rPr>
              <a:t> [695]; </a:t>
            </a:r>
            <a:r>
              <a:rPr lang="en-GB" b="0" i="0" u="none" strike="noStrike" dirty="0" err="1">
                <a:solidFill>
                  <a:srgbClr val="FF0000"/>
                </a:solidFill>
                <a:effectLst/>
                <a:latin typeface="docs-Century Gothic"/>
              </a:rPr>
              <a:t>hombro</a:t>
            </a:r>
            <a:r>
              <a:rPr lang="en-GB" b="0" i="0" u="none" strike="noStrike" dirty="0">
                <a:solidFill>
                  <a:srgbClr val="FF0000"/>
                </a:solidFill>
                <a:effectLst/>
                <a:latin typeface="docs-Century Gothic"/>
              </a:rPr>
              <a:t> [1146]; </a:t>
            </a:r>
            <a:r>
              <a:rPr lang="en-GB" b="0" i="0" u="none" strike="noStrike" dirty="0" err="1">
                <a:solidFill>
                  <a:srgbClr val="FF0000"/>
                </a:solidFill>
                <a:effectLst/>
                <a:latin typeface="docs-Century Gothic"/>
              </a:rPr>
              <a:t>nariz</a:t>
            </a:r>
            <a:r>
              <a:rPr lang="en-GB" b="0" i="0" u="none" strike="noStrike" dirty="0">
                <a:solidFill>
                  <a:srgbClr val="FF0000"/>
                </a:solidFill>
                <a:effectLst/>
                <a:latin typeface="docs-Century Gothic"/>
              </a:rPr>
              <a:t> [1570]; </a:t>
            </a:r>
            <a:r>
              <a:rPr lang="en-GB" b="0" i="0" u="none" strike="noStrike" dirty="0" err="1">
                <a:solidFill>
                  <a:srgbClr val="FF0000"/>
                </a:solidFill>
                <a:effectLst/>
                <a:latin typeface="docs-Century Gothic"/>
              </a:rPr>
              <a:t>justo</a:t>
            </a:r>
            <a:r>
              <a:rPr lang="en-GB" b="0" i="0" u="none" strike="noStrike" dirty="0">
                <a:solidFill>
                  <a:srgbClr val="FF0000"/>
                </a:solidFill>
                <a:effectLst/>
                <a:latin typeface="docs-Century Gothic"/>
              </a:rPr>
              <a:t> [1782] </a:t>
            </a:r>
            <a:r>
              <a:rPr lang="en-GB" b="1" i="0" u="none" strike="noStrike" dirty="0">
                <a:solidFill>
                  <a:srgbClr val="FF0000"/>
                </a:solidFill>
                <a:effectLst/>
                <a:latin typeface="docs-Century Gothic"/>
              </a:rPr>
              <a:t>(7)</a:t>
            </a:r>
            <a:endParaRPr lang="en-GB" sz="1200" b="0" i="0" u="none" strike="noStrike" cap="none" dirty="0">
              <a:solidFill>
                <a:srgbClr val="FF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b="1" i="0" dirty="0"/>
              <a:t>Thematic revisited vocabulary</a:t>
            </a:r>
            <a:r>
              <a:rPr lang="en-GB" b="0" i="0" dirty="0"/>
              <a:t>: </a:t>
            </a:r>
            <a:r>
              <a:rPr lang="es-ES" b="0" i="0" u="none" strike="noStrike" dirty="0">
                <a:solidFill>
                  <a:srgbClr val="000000"/>
                </a:solidFill>
                <a:effectLst/>
                <a:latin typeface="docs-Century Gothic"/>
              </a:rPr>
              <a:t>entregar [626]; accidente [1661]; pierna [776]; brazo [470]; mano [135]; cabeza [265]; dolor [591]; médico [692]; mañana [779]; regla [1380]; bolígrafo [&gt;5000]; tarea [295]; demasiado [494]; deberes [2187]; gritar [691]; tiempo [80]; contar [172]; historia [186] x2 </a:t>
            </a:r>
            <a:r>
              <a:rPr lang="es-ES" b="0" i="0" u="none" strike="noStrike" dirty="0" err="1">
                <a:solidFill>
                  <a:srgbClr val="000000"/>
                </a:solidFill>
                <a:effectLst/>
                <a:latin typeface="docs-Century Gothic"/>
              </a:rPr>
              <a:t>meanings</a:t>
            </a:r>
            <a:r>
              <a:rPr lang="es-ES" b="0" i="0" u="none" strike="noStrike" dirty="0">
                <a:solidFill>
                  <a:srgbClr val="000000"/>
                </a:solidFill>
                <a:effectLst/>
                <a:latin typeface="docs-Century Gothic"/>
              </a:rPr>
              <a:t>; mandar [588] explicar [304]; interesar [27]; clase [320]; baño [1340]; cierto [159]; otra vez [n/a]; casi [166]; beneficio [1169]; opinión [578]; falso [1599]; correcto [1467]; estudiante [795]; ¡perdón! [1729]; libro [230]; rápido [87]; enseguida [2866]; colegio [628]; pero [30] </a:t>
            </a:r>
            <a:r>
              <a:rPr lang="es-ES" b="1" i="0" u="none" strike="noStrike" dirty="0">
                <a:solidFill>
                  <a:srgbClr val="000000"/>
                </a:solidFill>
                <a:effectLst/>
                <a:latin typeface="docs-Century Gothic"/>
              </a:rPr>
              <a:t>(37) </a:t>
            </a:r>
            <a:endParaRPr lang="en-GB" b="0" i="0" u="none" strike="noStrike" dirty="0">
              <a:solidFill>
                <a:srgbClr val="000000"/>
              </a:solidFill>
              <a:effectLst/>
              <a:latin typeface="docs-Century Gothic"/>
            </a:endParaRPr>
          </a:p>
          <a:p>
            <a:pPr marL="0" lvl="0" indent="0" algn="l" rtl="0">
              <a:lnSpc>
                <a:spcPct val="100000"/>
              </a:lnSpc>
              <a:spcBef>
                <a:spcPts val="0"/>
              </a:spcBef>
              <a:spcAft>
                <a:spcPts val="0"/>
              </a:spcAft>
              <a:buSzPts val="1400"/>
              <a:buNone/>
            </a:pPr>
            <a:r>
              <a:rPr lang="en-GB" b="1" i="0" u="none" strike="noStrike" dirty="0">
                <a:solidFill>
                  <a:srgbClr val="000000"/>
                </a:solidFill>
                <a:effectLst/>
                <a:latin typeface="docs-Century Gothic"/>
              </a:rPr>
              <a:t>Spaced repetition: </a:t>
            </a:r>
            <a:r>
              <a:rPr lang="en-GB" b="0" i="0" dirty="0" err="1">
                <a:solidFill>
                  <a:srgbClr val="000000"/>
                </a:solidFill>
                <a:effectLst/>
                <a:latin typeface="docs-Century Gothic"/>
              </a:rPr>
              <a:t>almorzar</a:t>
            </a:r>
            <a:r>
              <a:rPr lang="en-GB" b="0" i="0" dirty="0">
                <a:solidFill>
                  <a:srgbClr val="000000"/>
                </a:solidFill>
                <a:effectLst/>
                <a:latin typeface="docs-Century Gothic"/>
              </a:rPr>
              <a:t> [4018]; pegar¹ (to stick) [1135]; </a:t>
            </a:r>
            <a:r>
              <a:rPr lang="en-GB" b="0" i="0" dirty="0" err="1">
                <a:solidFill>
                  <a:srgbClr val="000000"/>
                </a:solidFill>
                <a:effectLst/>
                <a:latin typeface="docs-Century Gothic"/>
              </a:rPr>
              <a:t>quemar</a:t>
            </a:r>
            <a:r>
              <a:rPr lang="en-GB" b="0" i="0" dirty="0">
                <a:solidFill>
                  <a:srgbClr val="000000"/>
                </a:solidFill>
                <a:effectLst/>
                <a:latin typeface="docs-Century Gothic"/>
              </a:rPr>
              <a:t> [1648]; </a:t>
            </a:r>
            <a:r>
              <a:rPr lang="en-GB" b="0" i="0" dirty="0" err="1">
                <a:solidFill>
                  <a:srgbClr val="000000"/>
                </a:solidFill>
                <a:effectLst/>
                <a:latin typeface="docs-Century Gothic"/>
              </a:rPr>
              <a:t>reservar</a:t>
            </a:r>
            <a:r>
              <a:rPr lang="en-GB" b="0" i="0" dirty="0">
                <a:solidFill>
                  <a:srgbClr val="000000"/>
                </a:solidFill>
                <a:effectLst/>
                <a:latin typeface="docs-Century Gothic"/>
              </a:rPr>
              <a:t> [3067]; </a:t>
            </a:r>
            <a:r>
              <a:rPr lang="en-GB" b="0" i="0" dirty="0" err="1">
                <a:solidFill>
                  <a:srgbClr val="000000"/>
                </a:solidFill>
                <a:effectLst/>
                <a:latin typeface="docs-Century Gothic"/>
              </a:rPr>
              <a:t>calidad</a:t>
            </a:r>
            <a:r>
              <a:rPr lang="en-GB" b="0" i="0" dirty="0">
                <a:solidFill>
                  <a:srgbClr val="000000"/>
                </a:solidFill>
                <a:effectLst/>
                <a:latin typeface="docs-Century Gothic"/>
              </a:rPr>
              <a:t> [637]; las </a:t>
            </a:r>
            <a:r>
              <a:rPr lang="en-GB" b="0" i="0" dirty="0" err="1">
                <a:solidFill>
                  <a:srgbClr val="000000"/>
                </a:solidFill>
                <a:effectLst/>
                <a:latin typeface="docs-Century Gothic"/>
              </a:rPr>
              <a:t>Fallas</a:t>
            </a:r>
            <a:r>
              <a:rPr lang="en-GB" b="0" i="0" dirty="0">
                <a:solidFill>
                  <a:srgbClr val="000000"/>
                </a:solidFill>
                <a:effectLst/>
                <a:latin typeface="docs-Century Gothic"/>
              </a:rPr>
              <a:t> [n/a]; hotel [1163]; </a:t>
            </a:r>
            <a:r>
              <a:rPr lang="en-GB" b="0" i="0" dirty="0" err="1">
                <a:solidFill>
                  <a:srgbClr val="000000"/>
                </a:solidFill>
                <a:effectLst/>
                <a:latin typeface="docs-Century Gothic"/>
              </a:rPr>
              <a:t>pescado</a:t>
            </a:r>
            <a:r>
              <a:rPr lang="en-GB" b="0" i="0" dirty="0">
                <a:solidFill>
                  <a:srgbClr val="000000"/>
                </a:solidFill>
                <a:effectLst/>
                <a:latin typeface="docs-Century Gothic"/>
              </a:rPr>
              <a:t> [3449]; RENFE [n/a]; </a:t>
            </a:r>
            <a:r>
              <a:rPr lang="en-GB" b="0" i="0" dirty="0" err="1">
                <a:solidFill>
                  <a:srgbClr val="000000"/>
                </a:solidFill>
                <a:effectLst/>
                <a:latin typeface="docs-Century Gothic"/>
              </a:rPr>
              <a:t>algún</a:t>
            </a:r>
            <a:r>
              <a:rPr lang="en-GB" b="0" i="0" dirty="0">
                <a:solidFill>
                  <a:srgbClr val="000000"/>
                </a:solidFill>
                <a:effectLst/>
                <a:latin typeface="docs-Century Gothic"/>
              </a:rPr>
              <a:t> [51]; </a:t>
            </a:r>
            <a:r>
              <a:rPr lang="en-GB" b="0" i="0" dirty="0" err="1">
                <a:solidFill>
                  <a:srgbClr val="000000"/>
                </a:solidFill>
                <a:effectLst/>
                <a:latin typeface="docs-Century Gothic"/>
              </a:rPr>
              <a:t>alguno</a:t>
            </a:r>
            <a:r>
              <a:rPr lang="en-GB" b="0" i="0" dirty="0">
                <a:solidFill>
                  <a:srgbClr val="000000"/>
                </a:solidFill>
                <a:effectLst/>
                <a:latin typeface="docs-Century Gothic"/>
              </a:rPr>
              <a:t> [51]; </a:t>
            </a:r>
            <a:r>
              <a:rPr lang="es-ES" b="0" i="0" dirty="0">
                <a:solidFill>
                  <a:srgbClr val="000000"/>
                </a:solidFill>
                <a:effectLst/>
                <a:latin typeface="docs-Century Gothic"/>
              </a:rPr>
              <a:t>aprobar [1248]; examen [2005]; hoja [916]; imagen [384]; nota [1141] </a:t>
            </a:r>
            <a:r>
              <a:rPr lang="es-ES" b="1" i="0" dirty="0">
                <a:solidFill>
                  <a:srgbClr val="000000"/>
                </a:solidFill>
                <a:effectLst/>
                <a:latin typeface="docs-Century Gothic"/>
              </a:rPr>
              <a:t>(16) /H </a:t>
            </a:r>
            <a:r>
              <a:rPr lang="es-ES" b="1" i="0" dirty="0" err="1">
                <a:solidFill>
                  <a:srgbClr val="000000"/>
                </a:solidFill>
                <a:effectLst/>
                <a:latin typeface="docs-Century Gothic"/>
              </a:rPr>
              <a:t>only</a:t>
            </a:r>
            <a:r>
              <a:rPr lang="es-ES" b="1" i="0" dirty="0">
                <a:solidFill>
                  <a:srgbClr val="000000"/>
                </a:solidFill>
                <a:effectLst/>
                <a:latin typeface="docs-Century Gothic"/>
              </a:rPr>
              <a:t>: </a:t>
            </a:r>
            <a:r>
              <a:rPr lang="en-GB" b="0" i="0" dirty="0" err="1">
                <a:solidFill>
                  <a:srgbClr val="FF0000"/>
                </a:solidFill>
                <a:effectLst/>
                <a:latin typeface="docs-Century Gothic"/>
              </a:rPr>
              <a:t>colgar</a:t>
            </a:r>
            <a:r>
              <a:rPr lang="en-GB" b="0" i="0" dirty="0">
                <a:solidFill>
                  <a:srgbClr val="FF0000"/>
                </a:solidFill>
                <a:effectLst/>
                <a:latin typeface="docs-Century Gothic"/>
              </a:rPr>
              <a:t> [1669]; </a:t>
            </a:r>
            <a:r>
              <a:rPr lang="en-GB" b="0" i="0" dirty="0" err="1">
                <a:solidFill>
                  <a:srgbClr val="FF0000"/>
                </a:solidFill>
                <a:effectLst/>
                <a:latin typeface="docs-Century Gothic"/>
              </a:rPr>
              <a:t>secar</a:t>
            </a:r>
            <a:r>
              <a:rPr lang="en-GB" b="0" i="0" dirty="0">
                <a:solidFill>
                  <a:srgbClr val="FF0000"/>
                </a:solidFill>
                <a:effectLst/>
                <a:latin typeface="docs-Century Gothic"/>
              </a:rPr>
              <a:t> [2239]; </a:t>
            </a:r>
            <a:r>
              <a:rPr lang="en-GB" b="0" i="0" dirty="0" err="1">
                <a:solidFill>
                  <a:srgbClr val="FF0000"/>
                </a:solidFill>
                <a:effectLst/>
                <a:latin typeface="docs-Century Gothic"/>
              </a:rPr>
              <a:t>arquitectura</a:t>
            </a:r>
            <a:r>
              <a:rPr lang="en-GB" b="0" i="0" dirty="0">
                <a:solidFill>
                  <a:srgbClr val="FF0000"/>
                </a:solidFill>
                <a:effectLst/>
                <a:latin typeface="docs-Century Gothic"/>
              </a:rPr>
              <a:t> [1627]; </a:t>
            </a:r>
            <a:r>
              <a:rPr lang="en-GB" b="0" i="0" dirty="0" err="1">
                <a:solidFill>
                  <a:srgbClr val="FF0000"/>
                </a:solidFill>
                <a:effectLst/>
                <a:latin typeface="docs-Century Gothic"/>
              </a:rPr>
              <a:t>entorno</a:t>
            </a:r>
            <a:r>
              <a:rPr lang="en-GB" b="0" i="0" dirty="0">
                <a:solidFill>
                  <a:srgbClr val="FF0000"/>
                </a:solidFill>
                <a:effectLst/>
                <a:latin typeface="docs-Century Gothic"/>
              </a:rPr>
              <a:t> [1891]; </a:t>
            </a:r>
            <a:r>
              <a:rPr lang="en-GB" b="0" i="0" dirty="0" err="1">
                <a:solidFill>
                  <a:srgbClr val="FF0000"/>
                </a:solidFill>
                <a:effectLst/>
                <a:latin typeface="docs-Century Gothic"/>
              </a:rPr>
              <a:t>instante</a:t>
            </a:r>
            <a:r>
              <a:rPr lang="en-GB" b="0" i="0" dirty="0">
                <a:solidFill>
                  <a:srgbClr val="FF0000"/>
                </a:solidFill>
                <a:effectLst/>
                <a:latin typeface="docs-Century Gothic"/>
              </a:rPr>
              <a:t> [992]; </a:t>
            </a:r>
            <a:r>
              <a:rPr lang="en-GB" b="0" i="0" dirty="0" err="1">
                <a:solidFill>
                  <a:srgbClr val="FF0000"/>
                </a:solidFill>
                <a:effectLst/>
                <a:latin typeface="docs-Century Gothic"/>
              </a:rPr>
              <a:t>puerto</a:t>
            </a:r>
            <a:r>
              <a:rPr lang="en-GB" b="0" i="0" dirty="0">
                <a:solidFill>
                  <a:srgbClr val="FF0000"/>
                </a:solidFill>
                <a:effectLst/>
                <a:latin typeface="docs-Century Gothic"/>
              </a:rPr>
              <a:t> [1077]; </a:t>
            </a:r>
            <a:r>
              <a:rPr lang="en-GB" b="0" i="0" dirty="0" err="1">
                <a:solidFill>
                  <a:srgbClr val="FF0000"/>
                </a:solidFill>
                <a:effectLst/>
                <a:latin typeface="docs-Century Gothic"/>
              </a:rPr>
              <a:t>lindo</a:t>
            </a:r>
            <a:r>
              <a:rPr lang="en-GB" b="0" i="0" dirty="0">
                <a:solidFill>
                  <a:srgbClr val="FF0000"/>
                </a:solidFill>
                <a:effectLst/>
                <a:latin typeface="docs-Century Gothic"/>
              </a:rPr>
              <a:t> [1332];</a:t>
            </a:r>
            <a:r>
              <a:rPr lang="en-GB" b="1" i="0" dirty="0">
                <a:solidFill>
                  <a:srgbClr val="FF0000"/>
                </a:solidFill>
                <a:effectLst/>
                <a:latin typeface="docs-Century Gothic"/>
              </a:rPr>
              <a:t> </a:t>
            </a:r>
            <a:r>
              <a:rPr lang="es-ES" b="0" i="0" dirty="0">
                <a:solidFill>
                  <a:srgbClr val="FF0000"/>
                </a:solidFill>
                <a:effectLst/>
                <a:latin typeface="docs-Century Gothic"/>
              </a:rPr>
              <a:t>fecha límite [límite-1194]; objetivo [657] </a:t>
            </a:r>
            <a:r>
              <a:rPr lang="es-ES" b="1" i="0" dirty="0">
                <a:solidFill>
                  <a:srgbClr val="FF0000"/>
                </a:solidFill>
                <a:effectLst/>
                <a:latin typeface="docs-Century Gothic"/>
              </a:rPr>
              <a:t>(9)</a:t>
            </a:r>
            <a:br>
              <a:rPr lang="en-GB" b="0" i="0" dirty="0"/>
            </a:br>
            <a:r>
              <a:rPr lang="en-GB" b="1" i="0" dirty="0"/>
              <a:t>Revisited function words</a:t>
            </a:r>
            <a:r>
              <a:rPr lang="en-GB" b="0" i="0" dirty="0"/>
              <a:t>: </a:t>
            </a:r>
            <a:r>
              <a:rPr lang="es-ES" b="0" i="0" dirty="0">
                <a:solidFill>
                  <a:srgbClr val="000000"/>
                </a:solidFill>
                <a:effectLst/>
                <a:latin typeface="docs-Century Gothic"/>
              </a:rPr>
              <a:t>me [22]; te [48]; le [25]; les [25]; hacer [26]; pedir [217] </a:t>
            </a:r>
            <a:r>
              <a:rPr lang="es-ES" b="1" i="0" dirty="0">
                <a:solidFill>
                  <a:srgbClr val="000000"/>
                </a:solidFill>
                <a:effectLst/>
                <a:latin typeface="docs-Century Gothic"/>
              </a:rPr>
              <a:t>(6)</a:t>
            </a:r>
            <a:endParaRPr lang="en-GB" b="0" i="0" u="none" strike="noStrike" dirty="0">
              <a:solidFill>
                <a:srgbClr val="00000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333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a:t>
            </a:r>
            <a:r>
              <a:rPr lang="en-GB" b="0" noProof="0" dirty="0"/>
              <a:t> recap the use of indirect object pronouns; to recap the use of verb endings –e/–</a:t>
            </a:r>
            <a:r>
              <a:rPr lang="en-GB" b="0" noProof="0" dirty="0" err="1"/>
              <a:t>en</a:t>
            </a:r>
            <a:r>
              <a:rPr lang="en-GB" b="0" noProof="0" dirty="0"/>
              <a:t>. </a:t>
            </a:r>
            <a:endParaRPr lang="en-GB" sz="1200" kern="1200" noProof="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indent="-228600">
              <a:buAutoNum type="arabicPeriod"/>
            </a:pPr>
            <a:r>
              <a:rPr lang="en-US" b="0" baseline="0" dirty="0"/>
              <a:t>Use the callouts to remind students of the word order of pronouns and the verb endings for singular vs plural 3</a:t>
            </a:r>
            <a:r>
              <a:rPr lang="en-US" b="0" baseline="30000" dirty="0"/>
              <a:t>rd</a:t>
            </a:r>
            <a:r>
              <a:rPr lang="en-US" b="0" baseline="0" dirty="0"/>
              <a:t> person subjects.</a:t>
            </a:r>
          </a:p>
          <a:p>
            <a:pPr marL="228600" indent="-228600">
              <a:buAutoNum type="arabicPeriod"/>
            </a:pPr>
            <a:endParaRPr lang="en-US" b="0" baseline="0" dirty="0"/>
          </a:p>
          <a:p>
            <a:pPr marL="0" indent="0">
              <a:buNone/>
            </a:pPr>
            <a:r>
              <a:rPr lang="en-US" b="1" baseline="0" dirty="0"/>
              <a:t>Note: </a:t>
            </a:r>
            <a:r>
              <a:rPr lang="en-US" b="0" baseline="0" dirty="0"/>
              <a:t>Spanish uses ‘me’ and ‘</a:t>
            </a:r>
            <a:r>
              <a:rPr lang="en-US" b="0" baseline="0" dirty="0" err="1"/>
              <a:t>te</a:t>
            </a:r>
            <a:r>
              <a:rPr lang="en-US" b="0" baseline="0" dirty="0"/>
              <a:t>’ as both </a:t>
            </a:r>
            <a:r>
              <a:rPr lang="en-US" b="0" i="0" baseline="0" dirty="0"/>
              <a:t>direct and indirect object pronouns. It is only in the 3</a:t>
            </a:r>
            <a:r>
              <a:rPr lang="en-US" b="0" i="0" baseline="30000" dirty="0"/>
              <a:t>rd</a:t>
            </a:r>
            <a:r>
              <a:rPr lang="en-US" b="0" i="0" baseline="0" dirty="0"/>
              <a:t> person where these pronouns differ (lo, la, los, las as direct object pronouns and le, les as indirect object pronouns). It may be useful to use the second example to illustrate (‘los </a:t>
            </a:r>
            <a:r>
              <a:rPr lang="en-US" b="0" i="0" baseline="0" dirty="0" err="1"/>
              <a:t>deberes</a:t>
            </a:r>
            <a:r>
              <a:rPr lang="en-US" b="0" i="0" baseline="0" dirty="0"/>
              <a:t>’ being the direct object, and ‘</a:t>
            </a:r>
            <a:r>
              <a:rPr lang="en-US" b="0" i="0" baseline="0" dirty="0" err="1"/>
              <a:t>te</a:t>
            </a:r>
            <a:r>
              <a:rPr lang="en-US" b="0" i="0" baseline="0" dirty="0"/>
              <a:t>’ being the indirect object).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052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n-GB" b="0" dirty="0"/>
              <a:t>recap</a:t>
            </a:r>
            <a:r>
              <a:rPr lang="en-GB" b="0" baseline="0" dirty="0"/>
              <a:t> object-first word order and personal ‘a’.</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indent="-228600">
              <a:buAutoNum type="arabicPeriod"/>
            </a:pPr>
            <a:r>
              <a:rPr lang="en-US" b="0" baseline="0" dirty="0"/>
              <a:t>Prompt students for the 2</a:t>
            </a:r>
            <a:r>
              <a:rPr lang="en-US" b="0" baseline="30000" dirty="0"/>
              <a:t>nd</a:t>
            </a:r>
            <a:r>
              <a:rPr lang="en-US" b="0" baseline="0" dirty="0"/>
              <a:t> possible English translation, too. i.e. </a:t>
            </a:r>
            <a:r>
              <a:rPr lang="en-US" b="0" i="1" baseline="0" dirty="0"/>
              <a:t>The boy brings chocolate to/for the girl.</a:t>
            </a:r>
            <a:br>
              <a:rPr lang="en-US" b="0" i="1" baseline="0" dirty="0"/>
            </a:br>
            <a:r>
              <a:rPr lang="en-US" b="0" i="1" baseline="0" dirty="0"/>
              <a:t>Daniel bring chocolate to/for him/her/it.</a:t>
            </a:r>
            <a:br>
              <a:rPr lang="en-US" b="0" i="1" baseline="0" dirty="0"/>
            </a:br>
            <a:r>
              <a:rPr lang="en-US" b="0" i="1" baseline="0" dirty="0"/>
              <a:t>She/he/it brings chocolate to/for Daniel.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834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a:t>
            </a:r>
            <a:r>
              <a:rPr lang="es-ES" b="0" dirty="0"/>
              <a:t>recap the use of indirect </a:t>
            </a:r>
            <a:r>
              <a:rPr lang="es-ES" b="0" dirty="0" err="1"/>
              <a:t>object</a:t>
            </a:r>
            <a:r>
              <a:rPr lang="es-ES" b="0" dirty="0"/>
              <a:t> </a:t>
            </a:r>
            <a:r>
              <a:rPr lang="es-ES" b="0" dirty="0" err="1"/>
              <a:t>pronouns</a:t>
            </a:r>
            <a:r>
              <a:rPr lang="es-ES" b="0" dirty="0"/>
              <a:t>; to introduce </a:t>
            </a:r>
            <a:r>
              <a:rPr lang="es-ES" b="0" dirty="0" err="1"/>
              <a:t>verbs</a:t>
            </a:r>
            <a:r>
              <a:rPr lang="es-ES" b="0" dirty="0"/>
              <a:t> </a:t>
            </a:r>
            <a:r>
              <a:rPr lang="es-ES" b="0" dirty="0" err="1"/>
              <a:t>that</a:t>
            </a:r>
            <a:r>
              <a:rPr lang="es-ES" b="0" dirty="0"/>
              <a:t> </a:t>
            </a:r>
            <a:r>
              <a:rPr lang="es-ES" b="0" dirty="0" err="1"/>
              <a:t>commonly</a:t>
            </a:r>
            <a:r>
              <a:rPr lang="es-ES" b="0" dirty="0"/>
              <a:t> use indirect </a:t>
            </a:r>
            <a:r>
              <a:rPr lang="es-ES" b="0" dirty="0" err="1"/>
              <a:t>object</a:t>
            </a:r>
            <a:r>
              <a:rPr lang="es-ES" b="0" dirty="0"/>
              <a:t> </a:t>
            </a:r>
            <a:r>
              <a:rPr lang="es-ES" b="0" dirty="0" err="1"/>
              <a:t>pronouns</a:t>
            </a:r>
            <a:r>
              <a:rPr lang="es-ES" b="0" dirty="0"/>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939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a:t>
            </a:r>
            <a:r>
              <a:rPr lang="es-ES" b="0" dirty="0" err="1"/>
              <a:t>recap</a:t>
            </a:r>
            <a:r>
              <a:rPr lang="es-ES" b="0" dirty="0"/>
              <a:t> </a:t>
            </a:r>
            <a:r>
              <a:rPr lang="es-ES" b="0" dirty="0" err="1"/>
              <a:t>the</a:t>
            </a:r>
            <a:r>
              <a:rPr lang="es-ES" b="0" dirty="0"/>
              <a:t> </a:t>
            </a:r>
            <a:r>
              <a:rPr lang="es-ES" b="0" dirty="0" err="1"/>
              <a:t>meaning</a:t>
            </a:r>
            <a:r>
              <a:rPr lang="es-ES" b="0" dirty="0"/>
              <a:t> </a:t>
            </a:r>
            <a:r>
              <a:rPr lang="es-ES" b="0" dirty="0" err="1"/>
              <a:t>of</a:t>
            </a:r>
            <a:r>
              <a:rPr lang="es-ES" b="0" dirty="0"/>
              <a:t> </a:t>
            </a:r>
            <a:r>
              <a:rPr lang="es-ES" b="0" dirty="0" err="1"/>
              <a:t>indirect</a:t>
            </a:r>
            <a:r>
              <a:rPr lang="es-ES" b="0" dirty="0"/>
              <a:t> </a:t>
            </a:r>
            <a:r>
              <a:rPr lang="es-ES" b="0" dirty="0" err="1"/>
              <a:t>object</a:t>
            </a:r>
            <a:r>
              <a:rPr lang="es-ES" b="0" dirty="0"/>
              <a:t> </a:t>
            </a:r>
            <a:r>
              <a:rPr lang="es-ES" b="0" dirty="0" err="1"/>
              <a:t>pronouns</a:t>
            </a:r>
            <a:r>
              <a:rPr lang="es-ES" b="0" dirty="0"/>
              <a:t>.</a:t>
            </a:r>
          </a:p>
          <a:p>
            <a:endParaRPr lang="en-US" b="1" dirty="0"/>
          </a:p>
          <a:p>
            <a:r>
              <a:rPr lang="en-US" b="1" dirty="0"/>
              <a:t>Procedure:</a:t>
            </a:r>
          </a:p>
          <a:p>
            <a:pPr marL="228600" indent="-228600">
              <a:buAutoNum type="arabicPeriod"/>
            </a:pPr>
            <a:r>
              <a:rPr lang="en-US" b="0" dirty="0"/>
              <a:t>Read the Spanish phrase.</a:t>
            </a:r>
          </a:p>
          <a:p>
            <a:pPr marL="228600" indent="-228600">
              <a:buAutoNum type="arabicPeriod"/>
            </a:pPr>
            <a:r>
              <a:rPr lang="en-US" b="0" baseline="0" dirty="0"/>
              <a:t>Select the correct translation from the options on the right.</a:t>
            </a:r>
          </a:p>
          <a:p>
            <a:pPr marL="228600" indent="-228600">
              <a:buAutoNum type="arabicPeriod"/>
            </a:pPr>
            <a:r>
              <a:rPr lang="en-US" b="0" baseline="0" dirty="0"/>
              <a:t>Click the reveal responses.</a:t>
            </a:r>
          </a:p>
          <a:p>
            <a:endParaRPr lang="en-GB"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13</a:t>
            </a:fld>
            <a:endParaRPr lang="es-ES_tradnl"/>
          </a:p>
        </p:txBody>
      </p:sp>
    </p:spTree>
    <p:extLst>
      <p:ext uri="{BB962C8B-B14F-4D97-AF65-F5344CB8AC3E}">
        <p14:creationId xmlns:p14="http://schemas.microsoft.com/office/powerpoint/2010/main" val="581550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a:t>
            </a:r>
            <a:r>
              <a:rPr lang="es-ES" b="0" dirty="0" err="1"/>
              <a:t>recap</a:t>
            </a:r>
            <a:r>
              <a:rPr lang="es-ES" b="0" dirty="0"/>
              <a:t> </a:t>
            </a:r>
            <a:r>
              <a:rPr lang="es-ES" b="0" dirty="0" err="1"/>
              <a:t>the</a:t>
            </a:r>
            <a:r>
              <a:rPr lang="es-ES" b="0" dirty="0"/>
              <a:t> </a:t>
            </a:r>
            <a:r>
              <a:rPr lang="es-ES" b="0" dirty="0" err="1"/>
              <a:t>meaning</a:t>
            </a:r>
            <a:r>
              <a:rPr lang="es-ES" b="0" dirty="0"/>
              <a:t> </a:t>
            </a:r>
            <a:r>
              <a:rPr lang="es-ES" b="0" dirty="0" err="1"/>
              <a:t>if</a:t>
            </a:r>
            <a:r>
              <a:rPr lang="es-ES" b="0" dirty="0"/>
              <a:t> </a:t>
            </a:r>
            <a:r>
              <a:rPr lang="es-ES" b="0" dirty="0" err="1"/>
              <a:t>indirect</a:t>
            </a:r>
            <a:r>
              <a:rPr lang="es-ES" b="0" dirty="0"/>
              <a:t> </a:t>
            </a:r>
            <a:r>
              <a:rPr lang="es-ES" b="0" dirty="0" err="1"/>
              <a:t>object</a:t>
            </a:r>
            <a:r>
              <a:rPr lang="es-ES" b="0" dirty="0"/>
              <a:t> </a:t>
            </a:r>
            <a:r>
              <a:rPr lang="es-ES" b="0" dirty="0" err="1"/>
              <a:t>pronouns</a:t>
            </a:r>
            <a:r>
              <a:rPr lang="es-ES" b="0" dirty="0"/>
              <a:t>; </a:t>
            </a:r>
          </a:p>
          <a:p>
            <a:endParaRPr lang="en-US" b="1" dirty="0"/>
          </a:p>
          <a:p>
            <a:r>
              <a:rPr lang="en-US" b="1" dirty="0"/>
              <a:t>Procedure:</a:t>
            </a:r>
          </a:p>
          <a:p>
            <a:pPr marL="228600" indent="-228600">
              <a:buAutoNum type="arabicPeriod"/>
            </a:pPr>
            <a:r>
              <a:rPr lang="en-US" b="0" dirty="0"/>
              <a:t>Read the text, select the correct phrase to fill each gap.</a:t>
            </a:r>
          </a:p>
          <a:p>
            <a:pPr marL="228600" indent="-228600">
              <a:buAutoNum type="arabicPeriod"/>
            </a:pPr>
            <a:r>
              <a:rPr lang="en-US" b="0" baseline="0" dirty="0"/>
              <a:t>Click the reveal the answers.</a:t>
            </a:r>
          </a:p>
          <a:p>
            <a:pPr marL="228600" indent="-228600">
              <a:buAutoNum type="arabicPeriod"/>
            </a:pPr>
            <a:endParaRPr lang="en-US" b="0" baseline="0" dirty="0"/>
          </a:p>
          <a:p>
            <a:pPr marL="0" indent="0">
              <a:buNone/>
            </a:pPr>
            <a:r>
              <a:rPr lang="en-US" b="1" baseline="0" dirty="0"/>
              <a:t>Transcript:</a:t>
            </a:r>
          </a:p>
          <a:p>
            <a:r>
              <a:rPr lang="en-GB" sz="1200" dirty="0" err="1"/>
              <a:t>Normalmente</a:t>
            </a:r>
            <a:r>
              <a:rPr lang="en-GB" sz="1200" dirty="0"/>
              <a:t> </a:t>
            </a:r>
            <a:r>
              <a:rPr lang="en-GB" sz="1200" dirty="0" err="1"/>
              <a:t>después</a:t>
            </a:r>
            <a:r>
              <a:rPr lang="en-GB" sz="1200" dirty="0"/>
              <a:t> de la </a:t>
            </a:r>
            <a:r>
              <a:rPr lang="en-GB" sz="1200" dirty="0" err="1"/>
              <a:t>escuela</a:t>
            </a:r>
            <a:r>
              <a:rPr lang="en-GB" sz="1200" dirty="0"/>
              <a:t> Lucía </a:t>
            </a:r>
            <a:r>
              <a:rPr lang="en-GB" sz="1200" dirty="0" err="1"/>
              <a:t>almuerza</a:t>
            </a:r>
            <a:r>
              <a:rPr lang="en-GB" sz="1200" dirty="0"/>
              <a:t> </a:t>
            </a:r>
            <a:r>
              <a:rPr lang="en-GB" sz="1200" dirty="0" err="1"/>
              <a:t>en</a:t>
            </a:r>
            <a:r>
              <a:rPr lang="en-GB" sz="1200" dirty="0"/>
              <a:t> casa con sus amigas, </a:t>
            </a:r>
            <a:r>
              <a:rPr lang="en-GB" sz="1200" dirty="0" err="1"/>
              <a:t>pero</a:t>
            </a:r>
            <a:r>
              <a:rPr lang="en-GB" sz="1200" dirty="0"/>
              <a:t> hoy </a:t>
            </a:r>
            <a:r>
              <a:rPr lang="en-GB" sz="1200" dirty="0" err="1"/>
              <a:t>juega</a:t>
            </a:r>
            <a:r>
              <a:rPr lang="en-GB" sz="1200" dirty="0"/>
              <a:t> </a:t>
            </a:r>
            <a:r>
              <a:rPr lang="en-GB" sz="1200" dirty="0" err="1"/>
              <a:t>en</a:t>
            </a:r>
            <a:r>
              <a:rPr lang="en-GB" sz="1200" dirty="0"/>
              <a:t> un </a:t>
            </a:r>
            <a:r>
              <a:rPr lang="en-GB" sz="1200" dirty="0" err="1"/>
              <a:t>partido</a:t>
            </a:r>
            <a:r>
              <a:rPr lang="en-GB" sz="1200" dirty="0"/>
              <a:t> de </a:t>
            </a:r>
            <a:r>
              <a:rPr lang="en-GB" sz="1200" dirty="0" err="1"/>
              <a:t>balonmano</a:t>
            </a:r>
            <a:r>
              <a:rPr lang="en-GB" sz="1200" dirty="0"/>
              <a:t> con </a:t>
            </a:r>
            <a:r>
              <a:rPr lang="en-GB" sz="1200" dirty="0" err="1"/>
              <a:t>estudiantes</a:t>
            </a:r>
            <a:r>
              <a:rPr lang="en-GB" sz="1200" dirty="0"/>
              <a:t> de </a:t>
            </a:r>
            <a:r>
              <a:rPr lang="en-GB" sz="1200" dirty="0" err="1"/>
              <a:t>otro</a:t>
            </a:r>
            <a:r>
              <a:rPr lang="en-GB" sz="1200" dirty="0"/>
              <a:t> colegio.  Al principio </a:t>
            </a:r>
            <a:r>
              <a:rPr lang="en-GB" sz="1200" dirty="0" err="1"/>
              <a:t>el</a:t>
            </a:r>
            <a:r>
              <a:rPr lang="en-GB" sz="1200" dirty="0"/>
              <a:t> </a:t>
            </a:r>
            <a:r>
              <a:rPr lang="en-GB" sz="1200" dirty="0" err="1"/>
              <a:t>partido</a:t>
            </a:r>
            <a:r>
              <a:rPr lang="en-GB" sz="1200" dirty="0"/>
              <a:t> </a:t>
            </a:r>
            <a:r>
              <a:rPr lang="en-GB" sz="1200" dirty="0" err="1"/>
              <a:t>va</a:t>
            </a:r>
            <a:r>
              <a:rPr lang="en-GB" sz="1200" dirty="0"/>
              <a:t> </a:t>
            </a:r>
            <a:r>
              <a:rPr lang="en-GB" sz="1200" dirty="0" err="1"/>
              <a:t>muy</a:t>
            </a:r>
            <a:r>
              <a:rPr lang="en-GB" sz="1200" dirty="0"/>
              <a:t> bien. Nadia le </a:t>
            </a:r>
            <a:r>
              <a:rPr lang="en-GB" sz="1200" dirty="0" err="1"/>
              <a:t>pasa</a:t>
            </a:r>
            <a:r>
              <a:rPr lang="en-GB" sz="1200" dirty="0"/>
              <a:t> la pelota y </a:t>
            </a:r>
            <a:r>
              <a:rPr lang="en-GB" sz="1200" dirty="0" err="1"/>
              <a:t>casi</a:t>
            </a:r>
            <a:r>
              <a:rPr lang="en-GB" sz="1200" dirty="0"/>
              <a:t> </a:t>
            </a:r>
            <a:r>
              <a:rPr lang="en-GB" sz="1200" dirty="0" err="1"/>
              <a:t>marca</a:t>
            </a:r>
            <a:r>
              <a:rPr lang="en-GB" sz="1200" dirty="0"/>
              <a:t> un </a:t>
            </a:r>
            <a:r>
              <a:rPr lang="en-GB" sz="1200" dirty="0" err="1"/>
              <a:t>gol</a:t>
            </a:r>
            <a:r>
              <a:rPr lang="en-GB" sz="1200" dirty="0"/>
              <a:t>.  </a:t>
            </a:r>
            <a:r>
              <a:rPr lang="en-GB" sz="1200" dirty="0" err="1"/>
              <a:t>En</a:t>
            </a:r>
            <a:r>
              <a:rPr lang="en-GB" sz="1200" dirty="0"/>
              <a:t> un </a:t>
            </a:r>
            <a:r>
              <a:rPr lang="en-GB" sz="1200" dirty="0" err="1"/>
              <a:t>momento</a:t>
            </a:r>
            <a:r>
              <a:rPr lang="en-GB" sz="1200" dirty="0"/>
              <a:t>, la pelota le </a:t>
            </a:r>
            <a:r>
              <a:rPr lang="en-GB" sz="1200" dirty="0" err="1"/>
              <a:t>llega</a:t>
            </a:r>
            <a:r>
              <a:rPr lang="en-GB" sz="1200" dirty="0"/>
              <a:t> a Lucía </a:t>
            </a:r>
            <a:r>
              <a:rPr lang="en-GB" sz="1200" dirty="0" err="1"/>
              <a:t>demasidado</a:t>
            </a:r>
            <a:r>
              <a:rPr lang="en-GB" sz="1200" dirty="0"/>
              <a:t> </a:t>
            </a:r>
            <a:r>
              <a:rPr lang="en-GB" sz="1200" dirty="0" err="1"/>
              <a:t>rápido</a:t>
            </a:r>
            <a:r>
              <a:rPr lang="en-GB" sz="1200" dirty="0"/>
              <a:t>.  No </a:t>
            </a:r>
            <a:r>
              <a:rPr lang="en-GB" sz="1200" dirty="0" err="1"/>
              <a:t>tiene</a:t>
            </a:r>
            <a:r>
              <a:rPr lang="en-GB" sz="1200" dirty="0"/>
              <a:t> </a:t>
            </a:r>
            <a:r>
              <a:rPr lang="en-GB" sz="1200" dirty="0" err="1"/>
              <a:t>suficiente</a:t>
            </a:r>
            <a:r>
              <a:rPr lang="en-GB" sz="1200" dirty="0"/>
              <a:t> </a:t>
            </a:r>
            <a:r>
              <a:rPr lang="en-GB" sz="1200" dirty="0" err="1"/>
              <a:t>tiempo</a:t>
            </a:r>
            <a:r>
              <a:rPr lang="en-GB" sz="1200" dirty="0"/>
              <a:t> para </a:t>
            </a:r>
            <a:r>
              <a:rPr lang="en-GB" sz="1200" dirty="0" err="1"/>
              <a:t>reaccionar</a:t>
            </a:r>
            <a:r>
              <a:rPr lang="en-GB" sz="1200" dirty="0"/>
              <a:t>*.  </a:t>
            </a:r>
            <a:r>
              <a:rPr lang="en-GB" sz="1200" dirty="0" err="1"/>
              <a:t>Sufre</a:t>
            </a:r>
            <a:r>
              <a:rPr lang="en-GB" sz="1200" dirty="0"/>
              <a:t> un </a:t>
            </a:r>
            <a:r>
              <a:rPr lang="en-GB" sz="1200" dirty="0" err="1"/>
              <a:t>dolor</a:t>
            </a:r>
            <a:r>
              <a:rPr lang="en-GB" sz="1200" dirty="0"/>
              <a:t> </a:t>
            </a:r>
            <a:r>
              <a:rPr lang="en-GB" sz="1200" dirty="0" err="1"/>
              <a:t>fuerte</a:t>
            </a:r>
            <a:r>
              <a:rPr lang="en-GB" sz="1200" dirty="0"/>
              <a:t> de cabeza.</a:t>
            </a:r>
          </a:p>
          <a:p>
            <a:r>
              <a:rPr lang="en-GB" sz="1200" dirty="0"/>
              <a:t>Lucía </a:t>
            </a:r>
            <a:r>
              <a:rPr lang="en-GB" sz="1200" dirty="0" err="1"/>
              <a:t>grita</a:t>
            </a:r>
            <a:r>
              <a:rPr lang="en-GB" sz="1200" dirty="0"/>
              <a:t>: – </a:t>
            </a:r>
            <a:r>
              <a:rPr lang="en-ES" sz="1200" dirty="0"/>
              <a:t>¡</a:t>
            </a:r>
            <a:r>
              <a:rPr lang="en-GB" sz="1200" dirty="0"/>
              <a:t>me </a:t>
            </a:r>
            <a:r>
              <a:rPr lang="en-GB" sz="1200" dirty="0" err="1"/>
              <a:t>duele</a:t>
            </a:r>
            <a:r>
              <a:rPr lang="en-GB" sz="1200" dirty="0"/>
              <a:t> la cabeza</a:t>
            </a:r>
            <a:r>
              <a:rPr lang="en-ES" sz="1200" dirty="0"/>
              <a:t>! </a:t>
            </a:r>
            <a:endParaRPr lang="en-GB" sz="1200" dirty="0"/>
          </a:p>
          <a:p>
            <a:r>
              <a:rPr lang="en-GB" sz="1200" dirty="0"/>
              <a:t>El </a:t>
            </a:r>
            <a:r>
              <a:rPr lang="en-GB" sz="1200" dirty="0" err="1"/>
              <a:t>profesor</a:t>
            </a:r>
            <a:r>
              <a:rPr lang="en-GB" sz="1200" dirty="0"/>
              <a:t> le </a:t>
            </a:r>
            <a:r>
              <a:rPr lang="en-GB" sz="1200" dirty="0" err="1"/>
              <a:t>pregunta</a:t>
            </a:r>
            <a:r>
              <a:rPr lang="en-GB" sz="1200" dirty="0"/>
              <a:t>: – </a:t>
            </a:r>
            <a:r>
              <a:rPr lang="en-ES" sz="1200" dirty="0"/>
              <a:t>“¿</a:t>
            </a:r>
            <a:r>
              <a:rPr lang="en-GB" sz="1200" dirty="0" err="1"/>
              <a:t>te</a:t>
            </a:r>
            <a:r>
              <a:rPr lang="en-GB" sz="1200" dirty="0"/>
              <a:t> </a:t>
            </a:r>
            <a:r>
              <a:rPr lang="en-GB" sz="1200" dirty="0" err="1"/>
              <a:t>duele</a:t>
            </a:r>
            <a:r>
              <a:rPr lang="en-GB" sz="1200" dirty="0"/>
              <a:t> </a:t>
            </a:r>
            <a:r>
              <a:rPr lang="en-GB" sz="1200" dirty="0" err="1"/>
              <a:t>el</a:t>
            </a:r>
            <a:r>
              <a:rPr lang="en-ES" sz="1200" dirty="0"/>
              <a:t> cuello también? </a:t>
            </a:r>
            <a:endParaRPr lang="en-GB" sz="1200" dirty="0"/>
          </a:p>
          <a:p>
            <a:r>
              <a:rPr lang="en-GB" sz="1200" dirty="0" err="1"/>
              <a:t>Entonces</a:t>
            </a:r>
            <a:r>
              <a:rPr lang="en-GB" sz="1200" dirty="0"/>
              <a:t> le </a:t>
            </a:r>
            <a:r>
              <a:rPr lang="en-GB" sz="1200" dirty="0" err="1"/>
              <a:t>responde</a:t>
            </a:r>
            <a:r>
              <a:rPr lang="en-GB" sz="1200" dirty="0"/>
              <a:t>: – </a:t>
            </a:r>
            <a:r>
              <a:rPr lang="en-GB" sz="1200" dirty="0" err="1"/>
              <a:t>Sí</a:t>
            </a:r>
            <a:r>
              <a:rPr lang="en-GB" sz="1200" dirty="0"/>
              <a:t>.  Y me </a:t>
            </a:r>
            <a:r>
              <a:rPr lang="en-GB" sz="1200" dirty="0" err="1"/>
              <a:t>duelen</a:t>
            </a:r>
            <a:r>
              <a:rPr lang="en-GB" sz="1200" dirty="0"/>
              <a:t> la boca y </a:t>
            </a:r>
            <a:r>
              <a:rPr lang="en-GB" sz="1200" dirty="0" err="1"/>
              <a:t>los</a:t>
            </a:r>
            <a:r>
              <a:rPr lang="en-GB" sz="1200" dirty="0"/>
              <a:t> </a:t>
            </a:r>
            <a:r>
              <a:rPr lang="en-GB" sz="1200" dirty="0" err="1"/>
              <a:t>dientes</a:t>
            </a:r>
            <a:r>
              <a:rPr lang="en-GB" sz="1200" dirty="0"/>
              <a:t>. El </a:t>
            </a:r>
            <a:r>
              <a:rPr lang="en-GB" sz="1200" dirty="0" err="1"/>
              <a:t>profesor</a:t>
            </a:r>
            <a:r>
              <a:rPr lang="en-GB" sz="1200" dirty="0"/>
              <a:t> le dice – </a:t>
            </a:r>
            <a:r>
              <a:rPr lang="en-GB" sz="1200" dirty="0" err="1"/>
              <a:t>te</a:t>
            </a:r>
            <a:r>
              <a:rPr lang="en-GB" sz="1200" dirty="0"/>
              <a:t> </a:t>
            </a:r>
            <a:r>
              <a:rPr lang="en-GB" sz="1200" dirty="0" err="1"/>
              <a:t>llevo</a:t>
            </a:r>
            <a:r>
              <a:rPr lang="en-GB" sz="1200" dirty="0"/>
              <a:t> al hospital </a:t>
            </a:r>
            <a:r>
              <a:rPr lang="en-GB" sz="1200" dirty="0" err="1"/>
              <a:t>inmediatamente</a:t>
            </a:r>
            <a:r>
              <a:rPr lang="en-GB"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t>Cuando</a:t>
            </a:r>
            <a:r>
              <a:rPr lang="en-GB" sz="1200" dirty="0"/>
              <a:t> Ana </a:t>
            </a:r>
            <a:r>
              <a:rPr lang="en-GB" sz="1200" dirty="0" err="1"/>
              <a:t>llega</a:t>
            </a:r>
            <a:r>
              <a:rPr lang="en-GB" sz="1200" dirty="0"/>
              <a:t> al hospital, le </a:t>
            </a:r>
            <a:r>
              <a:rPr lang="en-GB" sz="1200" dirty="0" err="1"/>
              <a:t>hace</a:t>
            </a:r>
            <a:r>
              <a:rPr lang="en-GB" sz="1200" dirty="0"/>
              <a:t> </a:t>
            </a:r>
            <a:r>
              <a:rPr lang="en-GB" sz="1200" dirty="0" err="1"/>
              <a:t>unas</a:t>
            </a:r>
            <a:r>
              <a:rPr lang="en-GB" sz="1200" dirty="0"/>
              <a:t> </a:t>
            </a:r>
            <a:r>
              <a:rPr lang="en-GB" sz="1200" dirty="0" err="1"/>
              <a:t>preguntas</a:t>
            </a:r>
            <a:r>
              <a:rPr lang="en-GB" sz="1200" dirty="0"/>
              <a:t> al medico </a:t>
            </a:r>
            <a:r>
              <a:rPr lang="en-GB" sz="1200" dirty="0" err="1"/>
              <a:t>sobre</a:t>
            </a:r>
            <a:r>
              <a:rPr lang="en-GB" sz="1200" dirty="0"/>
              <a:t> Lucía. Le dice que no hay </a:t>
            </a:r>
            <a:r>
              <a:rPr lang="en-GB" sz="1200" dirty="0" err="1"/>
              <a:t>daño</a:t>
            </a:r>
            <a:r>
              <a:rPr lang="en-GB" sz="1200" dirty="0"/>
              <a:t> </a:t>
            </a:r>
            <a:r>
              <a:rPr lang="en-GB" sz="1200" dirty="0" err="1"/>
              <a:t>en</a:t>
            </a:r>
            <a:r>
              <a:rPr lang="en-GB" sz="1200" dirty="0"/>
              <a:t> la cabeza.  le da </a:t>
            </a:r>
            <a:r>
              <a:rPr lang="en-GB" sz="1200" dirty="0" err="1"/>
              <a:t>una</a:t>
            </a:r>
            <a:r>
              <a:rPr lang="en-GB" sz="1200" dirty="0"/>
              <a:t>  </a:t>
            </a:r>
            <a:r>
              <a:rPr lang="en-GB" sz="1200" dirty="0" err="1"/>
              <a:t>medicina</a:t>
            </a:r>
            <a:r>
              <a:rPr lang="en-GB" sz="1200" dirty="0"/>
              <a:t> y </a:t>
            </a:r>
            <a:r>
              <a:rPr lang="es-ES" sz="1200" dirty="0"/>
              <a:t>le recomienda </a:t>
            </a:r>
            <a:r>
              <a:rPr lang="en-ES" sz="1200" dirty="0"/>
              <a:t>descansar</a:t>
            </a:r>
            <a:r>
              <a:rPr lang="en-GB" sz="1200" dirty="0"/>
              <a:t>.</a:t>
            </a:r>
          </a:p>
          <a:p>
            <a:endParaRPr lang="en-GB" sz="1200" dirty="0"/>
          </a:p>
          <a:p>
            <a:endParaRPr lang="en-GB" sz="1200"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14</a:t>
            </a:fld>
            <a:endParaRPr lang="es-ES_tradnl"/>
          </a:p>
        </p:txBody>
      </p:sp>
    </p:spTree>
    <p:extLst>
      <p:ext uri="{BB962C8B-B14F-4D97-AF65-F5344CB8AC3E}">
        <p14:creationId xmlns:p14="http://schemas.microsoft.com/office/powerpoint/2010/main" val="2420433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4 minutes</a:t>
            </a:r>
          </a:p>
          <a:p>
            <a:endParaRPr lang="en-US" b="1" dirty="0"/>
          </a:p>
          <a:p>
            <a:r>
              <a:rPr lang="en-US" b="1" dirty="0"/>
              <a:t>Aim: </a:t>
            </a:r>
            <a:r>
              <a:rPr lang="en-US" b="0" dirty="0"/>
              <a:t>to </a:t>
            </a:r>
            <a:r>
              <a:rPr lang="es-ES" b="0" dirty="0" err="1"/>
              <a:t>practise</a:t>
            </a:r>
            <a:r>
              <a:rPr lang="es-ES" b="0" dirty="0"/>
              <a:t> </a:t>
            </a:r>
            <a:r>
              <a:rPr lang="es-ES" b="0" dirty="0" err="1"/>
              <a:t>understanding</a:t>
            </a:r>
            <a:r>
              <a:rPr lang="es-ES" b="0" dirty="0"/>
              <a:t> </a:t>
            </a:r>
            <a:r>
              <a:rPr lang="es-ES" b="0" dirty="0" err="1"/>
              <a:t>of</a:t>
            </a:r>
            <a:r>
              <a:rPr lang="es-ES" b="0" dirty="0"/>
              <a:t> </a:t>
            </a:r>
            <a:r>
              <a:rPr lang="es-ES" b="0" dirty="0" err="1"/>
              <a:t>indirect</a:t>
            </a:r>
            <a:r>
              <a:rPr lang="es-ES" b="0" dirty="0"/>
              <a:t> </a:t>
            </a:r>
            <a:r>
              <a:rPr lang="es-ES" b="0" dirty="0" err="1"/>
              <a:t>object</a:t>
            </a:r>
            <a:r>
              <a:rPr lang="es-ES" b="0" dirty="0"/>
              <a:t> </a:t>
            </a:r>
            <a:r>
              <a:rPr lang="es-ES" b="0" dirty="0" err="1"/>
              <a:t>pronouns</a:t>
            </a:r>
            <a:r>
              <a:rPr lang="es-ES" b="0" dirty="0"/>
              <a:t> and </a:t>
            </a:r>
            <a:r>
              <a:rPr lang="es-ES" b="0" dirty="0" err="1"/>
              <a:t>this</a:t>
            </a:r>
            <a:r>
              <a:rPr lang="es-ES" b="0" dirty="0"/>
              <a:t> </a:t>
            </a:r>
            <a:r>
              <a:rPr lang="es-ES" b="0" dirty="0" err="1"/>
              <a:t>week’s</a:t>
            </a:r>
            <a:r>
              <a:rPr lang="es-ES" b="0" dirty="0"/>
              <a:t> </a:t>
            </a:r>
            <a:r>
              <a:rPr lang="es-ES" b="0" dirty="0" err="1"/>
              <a:t>vocabulary</a:t>
            </a:r>
            <a:endParaRPr lang="es-ES" b="0" dirty="0"/>
          </a:p>
          <a:p>
            <a:endParaRPr lang="en-US" b="1" dirty="0"/>
          </a:p>
          <a:p>
            <a:r>
              <a:rPr lang="en-US" b="1" dirty="0"/>
              <a:t>Procedure:</a:t>
            </a:r>
          </a:p>
          <a:p>
            <a:pPr marL="228600" indent="-228600">
              <a:buAutoNum type="arabicPeriod"/>
            </a:pPr>
            <a:r>
              <a:rPr lang="en-US" b="0" dirty="0"/>
              <a:t>Create a summary of the previous text in English, using 9 of the phrases in the table.  Be careful, there are also 7 incorrect phrases in the table.</a:t>
            </a:r>
          </a:p>
          <a:p>
            <a:pPr marL="228600" indent="-228600">
              <a:buAutoNum type="arabicPeriod"/>
            </a:pPr>
            <a:r>
              <a:rPr lang="en-US" b="0" dirty="0"/>
              <a:t>Put the phrases in the correct order.</a:t>
            </a:r>
            <a:endParaRPr lang="en-GB" b="0" dirty="0"/>
          </a:p>
          <a:p>
            <a:pPr marL="228600" indent="-228600">
              <a:buAutoNum type="arabicPeriod"/>
            </a:pPr>
            <a:r>
              <a:rPr lang="en-GB" b="0" dirty="0"/>
              <a:t>Click to reveal the answers.</a:t>
            </a:r>
          </a:p>
          <a:p>
            <a:pPr marL="228600" indent="-228600">
              <a:buAutoNum type="arabicPeriod"/>
            </a:pPr>
            <a:endParaRPr lang="en-GB" b="0" dirty="0"/>
          </a:p>
          <a:p>
            <a:pPr marL="0" indent="0">
              <a:buNone/>
            </a:pPr>
            <a:r>
              <a:rPr lang="en-GB" b="1" dirty="0"/>
              <a:t>Frequency of unknown vocabulary:</a:t>
            </a:r>
          </a:p>
          <a:p>
            <a:pPr marL="0" indent="0">
              <a:buNone/>
            </a:pPr>
            <a:r>
              <a:rPr lang="en-GB" b="0" dirty="0" err="1"/>
              <a:t>ordenar</a:t>
            </a:r>
            <a:r>
              <a:rPr lang="en-GB" b="0" dirty="0"/>
              <a:t> [1184]</a:t>
            </a:r>
            <a:endParaRPr lang="en-US" b="0"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15</a:t>
            </a:fld>
            <a:endParaRPr lang="es-ES_tradnl"/>
          </a:p>
        </p:txBody>
      </p:sp>
    </p:spTree>
    <p:extLst>
      <p:ext uri="{BB962C8B-B14F-4D97-AF65-F5344CB8AC3E}">
        <p14:creationId xmlns:p14="http://schemas.microsoft.com/office/powerpoint/2010/main" val="3628142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a:t>
            </a:r>
            <a:r>
              <a:rPr lang="es-ES" b="0" dirty="0" err="1"/>
              <a:t>recap</a:t>
            </a:r>
            <a:r>
              <a:rPr lang="es-ES" b="0" dirty="0"/>
              <a:t> </a:t>
            </a:r>
            <a:r>
              <a:rPr lang="es-ES" b="0" dirty="0" err="1"/>
              <a:t>the</a:t>
            </a:r>
            <a:r>
              <a:rPr lang="es-ES" b="0" dirty="0"/>
              <a:t> </a:t>
            </a:r>
            <a:r>
              <a:rPr lang="es-ES" b="0" dirty="0" err="1"/>
              <a:t>meaning</a:t>
            </a:r>
            <a:r>
              <a:rPr lang="es-ES" b="0" dirty="0"/>
              <a:t> </a:t>
            </a:r>
            <a:r>
              <a:rPr lang="es-ES" b="0" dirty="0" err="1"/>
              <a:t>if</a:t>
            </a:r>
            <a:r>
              <a:rPr lang="es-ES" b="0" dirty="0"/>
              <a:t> </a:t>
            </a:r>
            <a:r>
              <a:rPr lang="es-ES" b="0" dirty="0" err="1"/>
              <a:t>indirect</a:t>
            </a:r>
            <a:r>
              <a:rPr lang="es-ES" b="0" dirty="0"/>
              <a:t> </a:t>
            </a:r>
            <a:r>
              <a:rPr lang="es-ES" b="0" dirty="0" err="1"/>
              <a:t>object</a:t>
            </a:r>
            <a:r>
              <a:rPr lang="es-ES" b="0" dirty="0"/>
              <a:t> </a:t>
            </a:r>
            <a:r>
              <a:rPr lang="es-ES" b="0" dirty="0" err="1"/>
              <a:t>pronouns</a:t>
            </a:r>
            <a:r>
              <a:rPr lang="es-ES" b="0" dirty="0"/>
              <a:t>.</a:t>
            </a:r>
          </a:p>
          <a:p>
            <a:endParaRPr lang="en-US" b="1" dirty="0"/>
          </a:p>
          <a:p>
            <a:r>
              <a:rPr lang="en-US" b="1" dirty="0"/>
              <a:t>Procedure:</a:t>
            </a:r>
          </a:p>
          <a:p>
            <a:pPr marL="228600" indent="-228600">
              <a:buAutoNum type="arabicPeriod"/>
            </a:pPr>
            <a:r>
              <a:rPr lang="en-US" b="0" dirty="0"/>
              <a:t>Put the Spanish words in the correct order to create a meaningful sentence.</a:t>
            </a:r>
          </a:p>
          <a:p>
            <a:pPr marL="228600" indent="-228600">
              <a:buAutoNum type="arabicPeriod"/>
            </a:pPr>
            <a:r>
              <a:rPr lang="en-US" b="0" baseline="0" dirty="0"/>
              <a:t>Click to reveal the answers.</a:t>
            </a:r>
          </a:p>
          <a:p>
            <a:pPr marL="228600" indent="-228600">
              <a:buAutoNum type="arabicPeriod"/>
            </a:pPr>
            <a:endParaRPr lang="en-US" b="0" baseline="0" dirty="0"/>
          </a:p>
          <a:p>
            <a:pPr marL="0" indent="0">
              <a:buNone/>
            </a:pPr>
            <a:r>
              <a:rPr lang="en-US" b="1" baseline="0" dirty="0"/>
              <a:t>Frequency of unknown vocabulary:</a:t>
            </a:r>
          </a:p>
          <a:p>
            <a:pPr marL="0" indent="0">
              <a:buNone/>
            </a:pPr>
            <a:r>
              <a:rPr lang="en-US" b="0" baseline="0" dirty="0" err="1"/>
              <a:t>orden</a:t>
            </a:r>
            <a:r>
              <a:rPr lang="en-US" b="0" baseline="0" dirty="0"/>
              <a:t> [421]</a:t>
            </a:r>
          </a:p>
          <a:p>
            <a:endParaRPr lang="en-GB"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16</a:t>
            </a:fld>
            <a:endParaRPr lang="es-ES_tradnl"/>
          </a:p>
        </p:txBody>
      </p:sp>
    </p:spTree>
    <p:extLst>
      <p:ext uri="{BB962C8B-B14F-4D97-AF65-F5344CB8AC3E}">
        <p14:creationId xmlns:p14="http://schemas.microsoft.com/office/powerpoint/2010/main" val="1245012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All words from this lesson’s vocabulary are on the three AO GCSE wordlists, with the following exception(s):</a:t>
            </a: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AQA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cuello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espalda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rodilla</a:t>
            </a:r>
            <a:r>
              <a:rPr lang="en-GB" sz="1200" b="0" i="0" u="none" strike="noStrike" dirty="0">
                <a:solidFill>
                  <a:schemeClr val="dk1"/>
                </a:solidFill>
                <a:latin typeface="Calibri"/>
                <a:ea typeface="Calibri"/>
                <a:cs typeface="Calibri"/>
                <a:sym typeface="Calibri"/>
              </a:rPr>
              <a:t>, hombre, </a:t>
            </a:r>
            <a:r>
              <a:rPr lang="en-GB" sz="1200" b="0" i="0" u="none" strike="noStrike" dirty="0" err="1">
                <a:solidFill>
                  <a:schemeClr val="dk1"/>
                </a:solidFill>
                <a:latin typeface="Calibri"/>
                <a:ea typeface="Calibri"/>
                <a:cs typeface="Calibri"/>
                <a:sym typeface="Calibri"/>
              </a:rPr>
              <a:t>nariz</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almorzar</a:t>
            </a:r>
            <a:r>
              <a:rPr lang="en-GB" sz="1200" b="0" i="0" u="none" strike="noStrike" dirty="0">
                <a:solidFill>
                  <a:schemeClr val="dk1"/>
                </a:solidFill>
                <a:latin typeface="Calibri"/>
                <a:ea typeface="Calibri"/>
                <a:cs typeface="Calibri"/>
                <a:sym typeface="Calibri"/>
              </a:rPr>
              <a:t>, RENFE, </a:t>
            </a:r>
            <a:r>
              <a:rPr lang="en-GB" sz="1200" b="0" i="0" u="none" strike="noStrike" dirty="0" err="1">
                <a:solidFill>
                  <a:schemeClr val="dk1"/>
                </a:solidFill>
                <a:latin typeface="Calibri"/>
                <a:ea typeface="Calibri"/>
                <a:cs typeface="Calibri"/>
                <a:sym typeface="Calibri"/>
              </a:rPr>
              <a:t>hoja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secar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instante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lindo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objetivo</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Edexcel: </a:t>
            </a:r>
            <a:r>
              <a:rPr lang="en-GB" sz="1200" b="0" i="0" u="none" strike="noStrike" dirty="0" err="1">
                <a:solidFill>
                  <a:schemeClr val="dk1"/>
                </a:solidFill>
                <a:latin typeface="Calibri"/>
                <a:ea typeface="Calibri"/>
                <a:cs typeface="Calibri"/>
                <a:sym typeface="Calibri"/>
              </a:rPr>
              <a:t>cuello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exigir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cierto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correcto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enseguida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almorzar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pegar</a:t>
            </a:r>
            <a:r>
              <a:rPr lang="en-GB" sz="1200" b="0" i="0" u="none" strike="noStrike" dirty="0">
                <a:solidFill>
                  <a:schemeClr val="dk1"/>
                </a:solidFill>
                <a:latin typeface="Calibri"/>
                <a:ea typeface="Calibri"/>
                <a:cs typeface="Calibri"/>
                <a:sym typeface="Calibri"/>
              </a:rPr>
              <a:t>, RENFE, </a:t>
            </a:r>
            <a:r>
              <a:rPr lang="en-GB" sz="1200" b="0" i="0" u="none" strike="noStrike" dirty="0" err="1">
                <a:solidFill>
                  <a:schemeClr val="dk1"/>
                </a:solidFill>
                <a:latin typeface="Calibri"/>
                <a:ea typeface="Calibri"/>
                <a:cs typeface="Calibri"/>
                <a:sym typeface="Calibri"/>
              </a:rPr>
              <a:t>secar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entorno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instante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límite</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dirty="0">
                <a:solidFill>
                  <a:schemeClr val="tx1"/>
                </a:solidFill>
                <a:effectLst/>
                <a:latin typeface="+mn-lt"/>
                <a:ea typeface="+mn-ea"/>
                <a:cs typeface="+mn-cs"/>
              </a:rPr>
              <a:t>With thanks to Rachel Hawkes for her input on the lesson material and Jo Cairns for teacher feedback.</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word order of indirect object pronouns (me, </a:t>
            </a:r>
            <a:r>
              <a:rPr lang="en-GB" sz="1200" b="1" i="0" u="none" strike="noStrike" cap="none" dirty="0" err="1">
                <a:solidFill>
                  <a:schemeClr val="dk1"/>
                </a:solidFill>
                <a:latin typeface="Calibri"/>
                <a:ea typeface="Calibri"/>
                <a:cs typeface="Calibri"/>
                <a:sym typeface="Calibri"/>
              </a:rPr>
              <a:t>te</a:t>
            </a:r>
            <a:r>
              <a:rPr lang="en-GB" sz="1200" b="1" i="0" u="none" strike="noStrike" cap="none" dirty="0">
                <a:solidFill>
                  <a:schemeClr val="dk1"/>
                </a:solidFill>
                <a:latin typeface="Calibri"/>
                <a:ea typeface="Calibri"/>
                <a:cs typeface="Calibri"/>
                <a:sym typeface="Calibri"/>
              </a:rPr>
              <a:t>, le) in two verb constructions (e.g. </a:t>
            </a:r>
            <a:r>
              <a:rPr lang="en-GB" sz="1200" b="1" i="0" u="none" strike="noStrike" cap="none" dirty="0" err="1">
                <a:solidFill>
                  <a:schemeClr val="dk1"/>
                </a:solidFill>
                <a:latin typeface="Calibri"/>
                <a:ea typeface="Calibri"/>
                <a:cs typeface="Calibri"/>
                <a:sym typeface="Calibri"/>
              </a:rPr>
              <a:t>quiere</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llamarme</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indirect object pronouns '</a:t>
            </a:r>
            <a:r>
              <a:rPr lang="en-GB" sz="1200" b="1" i="0" u="none" strike="noStrike" cap="none" dirty="0" err="1">
                <a:solidFill>
                  <a:schemeClr val="dk1"/>
                </a:solidFill>
                <a:latin typeface="Calibri"/>
                <a:ea typeface="Calibri"/>
                <a:cs typeface="Calibri"/>
                <a:sym typeface="Calibri"/>
              </a:rPr>
              <a:t>nos</a:t>
            </a:r>
            <a:r>
              <a:rPr lang="en-GB" sz="1200" b="1" i="0" u="none" strike="noStrike" cap="none" dirty="0">
                <a:solidFill>
                  <a:schemeClr val="dk1"/>
                </a:solidFill>
                <a:latin typeface="Calibri"/>
                <a:ea typeface="Calibri"/>
                <a:cs typeface="Calibri"/>
                <a:sym typeface="Calibri"/>
              </a:rPr>
              <a:t>' and '</a:t>
            </a:r>
            <a:r>
              <a:rPr lang="en-GB" sz="1200" b="1" i="0" u="none" strike="noStrike" cap="none" dirty="0" err="1">
                <a:solidFill>
                  <a:schemeClr val="dk1"/>
                </a:solidFill>
                <a:latin typeface="Calibri"/>
                <a:ea typeface="Calibri"/>
                <a:cs typeface="Calibri"/>
                <a:sym typeface="Calibri"/>
              </a:rPr>
              <a:t>os</a:t>
            </a:r>
            <a:r>
              <a:rPr lang="en-GB" sz="1200" b="1" i="0" u="none" strike="noStrike" cap="none"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Revisited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indirect object pronouns 'me', '</a:t>
            </a:r>
            <a:r>
              <a:rPr lang="en-GB" sz="1200" b="1" i="0" u="none" strike="noStrike" cap="none" dirty="0" err="1">
                <a:solidFill>
                  <a:schemeClr val="dk1"/>
                </a:solidFill>
                <a:latin typeface="Calibri"/>
                <a:ea typeface="Calibri"/>
                <a:cs typeface="Calibri"/>
                <a:sym typeface="Calibri"/>
              </a:rPr>
              <a:t>te</a:t>
            </a:r>
            <a:r>
              <a:rPr lang="en-GB" sz="1200" b="1" i="0" u="none" strike="noStrike" cap="none" dirty="0">
                <a:solidFill>
                  <a:schemeClr val="dk1"/>
                </a:solidFill>
                <a:latin typeface="Calibri"/>
                <a:ea typeface="Calibri"/>
                <a:cs typeface="Calibri"/>
                <a:sym typeface="Calibri"/>
              </a:rPr>
              <a:t>', 'le', 'les' in one-verb constructions (e.g. me </a:t>
            </a:r>
            <a:r>
              <a:rPr lang="en-GB" sz="1200" b="1" i="0" u="none" strike="noStrike" cap="none" dirty="0" err="1">
                <a:solidFill>
                  <a:schemeClr val="dk1"/>
                </a:solidFill>
                <a:latin typeface="Calibri"/>
                <a:ea typeface="Calibri"/>
                <a:cs typeface="Calibri"/>
                <a:sym typeface="Calibri"/>
              </a:rPr>
              <a:t>escriben</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present tense -er/-</a:t>
            </a:r>
            <a:r>
              <a:rPr lang="en-GB" sz="1200" b="1" i="0" u="none" strike="noStrike" cap="none" dirty="0" err="1">
                <a:solidFill>
                  <a:schemeClr val="dk1"/>
                </a:solidFill>
                <a:latin typeface="Calibri"/>
                <a:ea typeface="Calibri"/>
                <a:cs typeface="Calibri"/>
                <a:sym typeface="Calibri"/>
              </a:rPr>
              <a:t>ir</a:t>
            </a:r>
            <a:r>
              <a:rPr lang="en-GB" sz="1200" b="1" i="0" u="none" strike="noStrike" cap="none" dirty="0">
                <a:solidFill>
                  <a:schemeClr val="dk1"/>
                </a:solidFill>
                <a:latin typeface="Calibri"/>
                <a:ea typeface="Calibri"/>
                <a:cs typeface="Calibri"/>
                <a:sym typeface="Calibri"/>
              </a:rPr>
              <a:t> verbs in 3rd person singular and plural (-e, -</a:t>
            </a:r>
            <a:r>
              <a:rPr lang="en-GB" sz="1200" b="1" i="0" u="none" strike="noStrike" cap="none" dirty="0" err="1">
                <a:solidFill>
                  <a:schemeClr val="dk1"/>
                </a:solidFill>
                <a:latin typeface="Calibri"/>
                <a:ea typeface="Calibri"/>
                <a:cs typeface="Calibri"/>
                <a:sym typeface="Calibri"/>
              </a:rPr>
              <a:t>en</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present '-ER' verbs (1st, 2nd and 3rd person plural)</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err="1">
                <a:solidFill>
                  <a:schemeClr val="dk1"/>
                </a:solidFill>
                <a:latin typeface="Calibri"/>
                <a:ea typeface="Calibri"/>
                <a:cs typeface="Calibri"/>
                <a:sym typeface="Calibri"/>
              </a:rPr>
              <a:t>hacer</a:t>
            </a:r>
            <a:r>
              <a:rPr lang="en-GB" sz="1200" b="0" i="0" u="none" strike="noStrike" cap="none" dirty="0">
                <a:solidFill>
                  <a:schemeClr val="dk1"/>
                </a:solidFill>
                <a:latin typeface="Calibri"/>
                <a:ea typeface="Calibri"/>
                <a:cs typeface="Calibri"/>
                <a:sym typeface="Calibri"/>
              </a:rPr>
              <a:t> (1st, 2nd and 3rd person plural)</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syntax of </a:t>
            </a:r>
            <a:r>
              <a:rPr lang="en-GB" sz="1200" b="0" i="0" u="none" strike="noStrike" cap="none" dirty="0" err="1">
                <a:solidFill>
                  <a:schemeClr val="dk1"/>
                </a:solidFill>
                <a:latin typeface="Calibri"/>
                <a:ea typeface="Calibri"/>
                <a:cs typeface="Calibri"/>
                <a:sym typeface="Calibri"/>
              </a:rPr>
              <a:t>interesar</a:t>
            </a:r>
            <a:r>
              <a:rPr lang="en-GB" sz="1200" b="0" i="0" u="none" strike="noStrike" cap="none" dirty="0">
                <a:solidFill>
                  <a:schemeClr val="dk1"/>
                </a:solidFill>
                <a:latin typeface="Calibri"/>
                <a:ea typeface="Calibri"/>
                <a:cs typeface="Calibri"/>
                <a:sym typeface="Calibri"/>
              </a:rPr>
              <a:t>-like verbs (object vs subject-first word order)</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word order of direct and indirect object pronouns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verbs like </a:t>
            </a:r>
            <a:r>
              <a:rPr lang="en-GB" sz="1200" b="0" i="0" u="none" strike="noStrike" cap="none" dirty="0" err="1">
                <a:solidFill>
                  <a:schemeClr val="dk1"/>
                </a:solidFill>
                <a:latin typeface="Calibri"/>
                <a:ea typeface="Calibri"/>
                <a:cs typeface="Calibri"/>
                <a:sym typeface="Calibri"/>
              </a:rPr>
              <a:t>pedir</a:t>
            </a:r>
            <a:r>
              <a:rPr lang="en-GB" sz="1200" b="0" i="0" u="none" strike="noStrike" cap="none" dirty="0">
                <a:solidFill>
                  <a:schemeClr val="dk1"/>
                </a:solidFill>
                <a:latin typeface="Calibri"/>
                <a:ea typeface="Calibri"/>
                <a:cs typeface="Calibri"/>
                <a:sym typeface="Calibri"/>
              </a:rPr>
              <a:t> (e&gt;</a:t>
            </a:r>
            <a:r>
              <a:rPr lang="en-GB" sz="1200" b="0" i="0" u="none" strike="noStrike" cap="none" dirty="0" err="1">
                <a:solidFill>
                  <a:schemeClr val="dk1"/>
                </a:solidFill>
                <a:latin typeface="Calibri"/>
                <a:ea typeface="Calibri"/>
                <a:cs typeface="Calibri"/>
                <a:sym typeface="Calibri"/>
              </a:rPr>
              <a:t>i</a:t>
            </a:r>
            <a:r>
              <a:rPr lang="en-GB" sz="1200" b="0" i="0" u="none" strike="noStrike" cap="none" dirty="0">
                <a:solidFill>
                  <a:schemeClr val="dk1"/>
                </a:solidFill>
                <a:latin typeface="Calibri"/>
                <a:ea typeface="Calibri"/>
                <a:cs typeface="Calibri"/>
                <a:sym typeface="Calibri"/>
              </a:rPr>
              <a:t>) (1st, 2nd and 3rd person singular and plural)</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strong and weak vowels together (diphthongs) [</a:t>
            </a:r>
            <a:r>
              <a:rPr lang="en-GB" sz="1200" b="0" i="0" u="none" strike="noStrike" cap="none" dirty="0" err="1">
                <a:solidFill>
                  <a:schemeClr val="dk1"/>
                </a:solidFill>
                <a:latin typeface="Calibri"/>
                <a:ea typeface="Calibri"/>
                <a:cs typeface="Calibri"/>
                <a:sym typeface="Calibri"/>
              </a:rPr>
              <a:t>ia</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ie</a:t>
            </a:r>
            <a:r>
              <a:rPr lang="en-GB" sz="1200" b="0" i="0" u="none" strike="noStrike" cap="none" dirty="0">
                <a:solidFill>
                  <a:schemeClr val="dk1"/>
                </a:solidFill>
                <a:latin typeface="Calibri"/>
                <a:ea typeface="Calibri"/>
                <a:cs typeface="Calibri"/>
                <a:sym typeface="Calibri"/>
              </a:rPr>
              <a:t>], [ai], [</a:t>
            </a:r>
            <a:r>
              <a:rPr lang="en-GB" sz="1200" b="0" i="0" u="none" strike="noStrike" cap="none" dirty="0" err="1">
                <a:solidFill>
                  <a:schemeClr val="dk1"/>
                </a:solidFill>
                <a:latin typeface="Calibri"/>
                <a:ea typeface="Calibri"/>
                <a:cs typeface="Calibri"/>
                <a:sym typeface="Calibri"/>
              </a:rPr>
              <a:t>ei</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ue</a:t>
            </a:r>
            <a:r>
              <a:rPr lang="en-GB" sz="1200" b="0"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ll</a:t>
            </a:r>
            <a:r>
              <a:rPr lang="en-GB" sz="1200" b="0" i="0" u="none" strike="noStrike" cap="none" dirty="0">
                <a:solidFill>
                  <a:schemeClr val="dk1"/>
                </a:solidFill>
                <a:latin typeface="Calibri"/>
                <a:ea typeface="Calibri"/>
                <a:cs typeface="Calibri"/>
                <a:sym typeface="Calibri"/>
              </a:rPr>
              <a:t>] vs [l]</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rr</a:t>
            </a:r>
            <a:r>
              <a:rPr lang="en-GB" sz="1200" b="0" i="0" u="none" strike="noStrike" cap="none" dirty="0">
                <a:solidFill>
                  <a:schemeClr val="dk1"/>
                </a:solidFill>
                <a:latin typeface="Calibri"/>
                <a:ea typeface="Calibri"/>
                <a:cs typeface="Calibri"/>
                <a:sym typeface="Calibri"/>
              </a:rPr>
              <a:t>], [r-]</a:t>
            </a:r>
            <a:br>
              <a:rPr lang="en-GB" sz="1200" b="1" dirty="0"/>
            </a:br>
            <a:endParaRPr lang="en-GB" sz="1200" b="0" i="0" u="none" strike="noStrike" cap="none" dirty="0">
              <a:solidFill>
                <a:schemeClr val="dk1"/>
              </a:solidFill>
              <a:latin typeface="Calibri"/>
              <a:cs typeface="Calibri"/>
              <a:sym typeface="Calibri"/>
            </a:endParaRPr>
          </a:p>
          <a:p>
            <a:pPr marL="0" marR="0" lvl="0" indent="0" algn="l" rtl="0">
              <a:lnSpc>
                <a:spcPct val="100000"/>
              </a:lnSpc>
              <a:spcBef>
                <a:spcPts val="0"/>
              </a:spcBef>
              <a:spcAft>
                <a:spcPts val="0"/>
              </a:spcAft>
              <a:buClr>
                <a:schemeClr val="dk1"/>
              </a:buClr>
              <a:buSzPts val="1200"/>
              <a:buFont typeface="Arial" panose="020B0604020202020204" pitchFamily="34" charset="0"/>
              <a:buNone/>
            </a:pPr>
            <a:r>
              <a:rPr lang="en-GB" sz="1200" b="1" i="0" u="none" strike="noStrike" cap="none" dirty="0">
                <a:solidFill>
                  <a:schemeClr val="dk1"/>
                </a:solidFill>
                <a:latin typeface="Calibri"/>
                <a:ea typeface="Calibri"/>
                <a:cs typeface="Calibri"/>
                <a:sym typeface="Calibri"/>
              </a:rPr>
              <a:t>Word frequency (1 is the most frequent word in Spanish):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n-GB" b="0" i="0" u="none" strike="noStrike" dirty="0" err="1">
                <a:solidFill>
                  <a:srgbClr val="000000"/>
                </a:solidFill>
                <a:effectLst/>
                <a:latin typeface="docs-Century Gothic"/>
              </a:rPr>
              <a:t>doler</a:t>
            </a:r>
            <a:r>
              <a:rPr lang="en-GB" b="0" i="0" u="none" strike="noStrike" dirty="0">
                <a:solidFill>
                  <a:srgbClr val="000000"/>
                </a:solidFill>
                <a:effectLst/>
                <a:latin typeface="docs-Century Gothic"/>
              </a:rPr>
              <a:t> [1629]; </a:t>
            </a:r>
            <a:r>
              <a:rPr lang="en-GB" b="0" i="0" u="none" strike="noStrike" dirty="0" err="1">
                <a:solidFill>
                  <a:srgbClr val="000000"/>
                </a:solidFill>
                <a:effectLst/>
                <a:latin typeface="docs-Century Gothic"/>
              </a:rPr>
              <a:t>recomendar</a:t>
            </a:r>
            <a:r>
              <a:rPr lang="en-GB" b="0" i="0" u="none" strike="noStrike" dirty="0">
                <a:solidFill>
                  <a:srgbClr val="000000"/>
                </a:solidFill>
                <a:effectLst/>
                <a:latin typeface="docs-Century Gothic"/>
              </a:rPr>
              <a:t> [1247]; </a:t>
            </a:r>
            <a:r>
              <a:rPr lang="en-GB" b="0" i="0" u="none" strike="noStrike" dirty="0" err="1">
                <a:solidFill>
                  <a:srgbClr val="000000"/>
                </a:solidFill>
                <a:effectLst/>
                <a:latin typeface="docs-Century Gothic"/>
              </a:rPr>
              <a:t>repetir</a:t>
            </a:r>
            <a:r>
              <a:rPr lang="en-GB" b="0" i="0" u="none" strike="noStrike" dirty="0">
                <a:solidFill>
                  <a:srgbClr val="000000"/>
                </a:solidFill>
                <a:effectLst/>
                <a:latin typeface="docs-Century Gothic"/>
              </a:rPr>
              <a:t> [512]; </a:t>
            </a:r>
            <a:r>
              <a:rPr lang="en-GB" b="0" i="0" u="none" strike="noStrike" dirty="0" err="1">
                <a:solidFill>
                  <a:srgbClr val="000000"/>
                </a:solidFill>
                <a:effectLst/>
                <a:latin typeface="docs-Century Gothic"/>
              </a:rPr>
              <a:t>alumno</a:t>
            </a:r>
            <a:r>
              <a:rPr lang="en-GB" b="0" i="0" u="none" strike="noStrike" dirty="0">
                <a:solidFill>
                  <a:srgbClr val="000000"/>
                </a:solidFill>
                <a:effectLst/>
                <a:latin typeface="docs-Century Gothic"/>
              </a:rPr>
              <a:t> [862]; boca [465]; cita¹ (appointment) [2002]; </a:t>
            </a:r>
            <a:r>
              <a:rPr lang="en-GB" b="0" i="0" u="none" strike="noStrike" dirty="0" err="1">
                <a:solidFill>
                  <a:srgbClr val="000000"/>
                </a:solidFill>
                <a:effectLst/>
                <a:latin typeface="docs-Century Gothic"/>
              </a:rPr>
              <a:t>cuello</a:t>
            </a:r>
            <a:r>
              <a:rPr lang="en-GB" b="0" i="0" u="none" strike="noStrike" dirty="0">
                <a:solidFill>
                  <a:srgbClr val="000000"/>
                </a:solidFill>
                <a:effectLst/>
                <a:latin typeface="docs-Century Gothic"/>
              </a:rPr>
              <a:t> [1298]; </a:t>
            </a:r>
            <a:r>
              <a:rPr lang="en-GB" b="0" i="0" u="none" strike="noStrike" dirty="0" err="1">
                <a:solidFill>
                  <a:srgbClr val="000000"/>
                </a:solidFill>
                <a:effectLst/>
                <a:latin typeface="docs-Century Gothic"/>
              </a:rPr>
              <a:t>derecho</a:t>
            </a:r>
            <a:r>
              <a:rPr lang="en-GB" b="0" i="0" u="none" strike="noStrike" dirty="0">
                <a:solidFill>
                  <a:srgbClr val="000000"/>
                </a:solidFill>
                <a:effectLst/>
                <a:latin typeface="docs-Century Gothic"/>
              </a:rPr>
              <a:t> [1334]; </a:t>
            </a:r>
            <a:r>
              <a:rPr lang="en-GB" b="0" i="0" u="none" strike="noStrike" dirty="0" err="1">
                <a:solidFill>
                  <a:srgbClr val="000000"/>
                </a:solidFill>
                <a:effectLst/>
                <a:latin typeface="docs-Century Gothic"/>
              </a:rPr>
              <a:t>diente</a:t>
            </a:r>
            <a:r>
              <a:rPr lang="en-GB" b="0" i="0" u="none" strike="noStrike" dirty="0">
                <a:solidFill>
                  <a:srgbClr val="000000"/>
                </a:solidFill>
                <a:effectLst/>
                <a:latin typeface="docs-Century Gothic"/>
              </a:rPr>
              <a:t> [1365]; error [886]; </a:t>
            </a:r>
            <a:r>
              <a:rPr lang="en-GB" b="0" i="0" u="none" strike="noStrike" dirty="0" err="1">
                <a:solidFill>
                  <a:srgbClr val="000000"/>
                </a:solidFill>
                <a:effectLst/>
                <a:latin typeface="docs-Century Gothic"/>
              </a:rPr>
              <a:t>espalda</a:t>
            </a:r>
            <a:r>
              <a:rPr lang="en-GB" b="0" i="0" u="none" strike="noStrike" dirty="0">
                <a:solidFill>
                  <a:srgbClr val="000000"/>
                </a:solidFill>
                <a:effectLst/>
                <a:latin typeface="docs-Century Gothic"/>
              </a:rPr>
              <a:t> [942]; hospital [1050]; </a:t>
            </a:r>
            <a:r>
              <a:rPr lang="en-GB" b="0" i="0" u="none" strike="noStrike" dirty="0" err="1">
                <a:solidFill>
                  <a:srgbClr val="000000"/>
                </a:solidFill>
                <a:effectLst/>
                <a:latin typeface="docs-Century Gothic"/>
              </a:rPr>
              <a:t>rodilla</a:t>
            </a:r>
            <a:r>
              <a:rPr lang="en-GB" b="0" i="0" u="none" strike="noStrike" dirty="0">
                <a:solidFill>
                  <a:srgbClr val="000000"/>
                </a:solidFill>
                <a:effectLst/>
                <a:latin typeface="docs-Century Gothic"/>
              </a:rPr>
              <a:t> [1839] </a:t>
            </a:r>
            <a:r>
              <a:rPr lang="en-GB" b="1" i="0" u="none" strike="noStrike" dirty="0">
                <a:solidFill>
                  <a:srgbClr val="000000"/>
                </a:solidFill>
                <a:effectLst/>
                <a:latin typeface="docs-Century Gothic"/>
              </a:rPr>
              <a:t>(13)</a:t>
            </a:r>
            <a:r>
              <a:rPr lang="en-GB" b="0" i="0" u="none" strike="noStrike" dirty="0">
                <a:solidFill>
                  <a:srgbClr val="000000"/>
                </a:solidFill>
                <a:effectLst/>
                <a:latin typeface="docs-Century Gothic"/>
              </a:rPr>
              <a:t> </a:t>
            </a:r>
            <a:r>
              <a:rPr lang="en-GB" b="1" i="0" u="none" strike="noStrike" dirty="0">
                <a:solidFill>
                  <a:srgbClr val="000000"/>
                </a:solidFill>
                <a:effectLst/>
                <a:latin typeface="docs-Century Gothic"/>
              </a:rPr>
              <a:t>/H only: </a:t>
            </a:r>
            <a:r>
              <a:rPr lang="en-GB" b="0" i="0" u="none" strike="noStrike" dirty="0" err="1">
                <a:solidFill>
                  <a:srgbClr val="FF0000"/>
                </a:solidFill>
                <a:effectLst/>
                <a:latin typeface="docs-Century Gothic"/>
              </a:rPr>
              <a:t>asegurar</a:t>
            </a:r>
            <a:r>
              <a:rPr lang="en-GB" b="0" i="0" u="none" strike="noStrike" dirty="0">
                <a:solidFill>
                  <a:srgbClr val="FF0000"/>
                </a:solidFill>
                <a:effectLst/>
                <a:latin typeface="docs-Century Gothic"/>
              </a:rPr>
              <a:t> [497]; </a:t>
            </a:r>
            <a:r>
              <a:rPr lang="en-GB" b="0" i="0" u="none" strike="noStrike" dirty="0" err="1">
                <a:solidFill>
                  <a:srgbClr val="FF0000"/>
                </a:solidFill>
                <a:effectLst/>
                <a:latin typeface="docs-Century Gothic"/>
              </a:rPr>
              <a:t>exigir</a:t>
            </a:r>
            <a:r>
              <a:rPr lang="en-GB" b="0" i="0" u="none" strike="noStrike" dirty="0">
                <a:solidFill>
                  <a:srgbClr val="FF0000"/>
                </a:solidFill>
                <a:effectLst/>
                <a:latin typeface="docs-Century Gothic"/>
              </a:rPr>
              <a:t> [854]; </a:t>
            </a:r>
            <a:r>
              <a:rPr lang="en-GB" b="0" i="0" u="none" strike="noStrike" dirty="0" err="1">
                <a:solidFill>
                  <a:srgbClr val="FF0000"/>
                </a:solidFill>
                <a:effectLst/>
                <a:latin typeface="docs-Century Gothic"/>
              </a:rPr>
              <a:t>nos</a:t>
            </a:r>
            <a:r>
              <a:rPr lang="en-GB" b="0" i="0" u="none" strike="noStrike" dirty="0">
                <a:solidFill>
                  <a:srgbClr val="FF0000"/>
                </a:solidFill>
                <a:effectLst/>
                <a:latin typeface="docs-Century Gothic"/>
              </a:rPr>
              <a:t> [52]; </a:t>
            </a:r>
            <a:r>
              <a:rPr lang="en-GB" b="0" i="0" u="none" strike="noStrike" dirty="0" err="1">
                <a:solidFill>
                  <a:srgbClr val="FF0000"/>
                </a:solidFill>
                <a:effectLst/>
                <a:latin typeface="docs-Century Gothic"/>
              </a:rPr>
              <a:t>os</a:t>
            </a:r>
            <a:r>
              <a:rPr lang="en-GB" b="0" i="0" u="none" strike="noStrike" dirty="0">
                <a:solidFill>
                  <a:srgbClr val="FF0000"/>
                </a:solidFill>
                <a:effectLst/>
                <a:latin typeface="docs-Century Gothic"/>
              </a:rPr>
              <a:t> [695]; </a:t>
            </a:r>
            <a:r>
              <a:rPr lang="en-GB" b="0" i="0" u="none" strike="noStrike" dirty="0" err="1">
                <a:solidFill>
                  <a:srgbClr val="FF0000"/>
                </a:solidFill>
                <a:effectLst/>
                <a:latin typeface="docs-Century Gothic"/>
              </a:rPr>
              <a:t>hombro</a:t>
            </a:r>
            <a:r>
              <a:rPr lang="en-GB" b="0" i="0" u="none" strike="noStrike" dirty="0">
                <a:solidFill>
                  <a:srgbClr val="FF0000"/>
                </a:solidFill>
                <a:effectLst/>
                <a:latin typeface="docs-Century Gothic"/>
              </a:rPr>
              <a:t> [1146]; </a:t>
            </a:r>
            <a:r>
              <a:rPr lang="en-GB" b="0" i="0" u="none" strike="noStrike" dirty="0" err="1">
                <a:solidFill>
                  <a:srgbClr val="FF0000"/>
                </a:solidFill>
                <a:effectLst/>
                <a:latin typeface="docs-Century Gothic"/>
              </a:rPr>
              <a:t>nariz</a:t>
            </a:r>
            <a:r>
              <a:rPr lang="en-GB" b="0" i="0" u="none" strike="noStrike" dirty="0">
                <a:solidFill>
                  <a:srgbClr val="FF0000"/>
                </a:solidFill>
                <a:effectLst/>
                <a:latin typeface="docs-Century Gothic"/>
              </a:rPr>
              <a:t> [1570]; </a:t>
            </a:r>
            <a:r>
              <a:rPr lang="en-GB" b="0" i="0" u="none" strike="noStrike" dirty="0" err="1">
                <a:solidFill>
                  <a:srgbClr val="FF0000"/>
                </a:solidFill>
                <a:effectLst/>
                <a:latin typeface="docs-Century Gothic"/>
              </a:rPr>
              <a:t>justo</a:t>
            </a:r>
            <a:r>
              <a:rPr lang="en-GB" b="0" i="0" u="none" strike="noStrike" dirty="0">
                <a:solidFill>
                  <a:srgbClr val="FF0000"/>
                </a:solidFill>
                <a:effectLst/>
                <a:latin typeface="docs-Century Gothic"/>
              </a:rPr>
              <a:t> [1782] </a:t>
            </a:r>
            <a:r>
              <a:rPr lang="en-GB" b="1" i="0" u="none" strike="noStrike" dirty="0">
                <a:solidFill>
                  <a:srgbClr val="FF0000"/>
                </a:solidFill>
                <a:effectLst/>
                <a:latin typeface="docs-Century Gothic"/>
              </a:rPr>
              <a:t>(7)</a:t>
            </a:r>
            <a:endParaRPr lang="en-GB" sz="1200" b="0" i="0" u="none" strike="noStrike" cap="none" dirty="0">
              <a:solidFill>
                <a:srgbClr val="FF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b="1" i="0" dirty="0"/>
              <a:t>Thematic revisited vocabulary</a:t>
            </a:r>
            <a:r>
              <a:rPr lang="en-GB" b="0" i="0" dirty="0"/>
              <a:t>: </a:t>
            </a:r>
            <a:r>
              <a:rPr lang="es-ES" b="0" i="0" u="none" strike="noStrike" dirty="0">
                <a:solidFill>
                  <a:srgbClr val="000000"/>
                </a:solidFill>
                <a:effectLst/>
                <a:latin typeface="docs-Century Gothic"/>
              </a:rPr>
              <a:t>entregar [626]; accidente [1661]; pierna [776]; brazo [470]; mano [135]; cabeza [265]; dolor [591]; médico [692]; mañana [779]; regla [1380]; bolígrafo [&gt;5000]; tarea [295]; demasiado [494]; deberes [2187]; gritar [691]; tiempo [80]; contar [172]; historia [186] x2 </a:t>
            </a:r>
            <a:r>
              <a:rPr lang="es-ES" b="0" i="0" u="none" strike="noStrike" dirty="0" err="1">
                <a:solidFill>
                  <a:srgbClr val="000000"/>
                </a:solidFill>
                <a:effectLst/>
                <a:latin typeface="docs-Century Gothic"/>
              </a:rPr>
              <a:t>meanings</a:t>
            </a:r>
            <a:r>
              <a:rPr lang="es-ES" b="0" i="0" u="none" strike="noStrike" dirty="0">
                <a:solidFill>
                  <a:srgbClr val="000000"/>
                </a:solidFill>
                <a:effectLst/>
                <a:latin typeface="docs-Century Gothic"/>
              </a:rPr>
              <a:t>; mandar [588] explicar [304]; interesar [27]; clase [320]; baño [1340]; cierto [159]; otra vez [n/a]; casi [166]; beneficio [1169]; opinión [578]; falso [1599]; correcto [1467]; estudiante [795]; ¡perdón! [1729]; libro [230]; rápido [87]; enseguida [2866]; colegio [628]; pero [30] </a:t>
            </a:r>
            <a:r>
              <a:rPr lang="es-ES" b="1" i="0" u="none" strike="noStrike" dirty="0">
                <a:solidFill>
                  <a:srgbClr val="000000"/>
                </a:solidFill>
                <a:effectLst/>
                <a:latin typeface="docs-Century Gothic"/>
              </a:rPr>
              <a:t>(37) </a:t>
            </a:r>
            <a:endParaRPr lang="en-GB" b="0" i="0" u="none" strike="noStrike" dirty="0">
              <a:solidFill>
                <a:srgbClr val="000000"/>
              </a:solidFill>
              <a:effectLst/>
              <a:latin typeface="docs-Century Gothic"/>
            </a:endParaRPr>
          </a:p>
          <a:p>
            <a:pPr marL="0" lvl="0" indent="0" algn="l" rtl="0">
              <a:lnSpc>
                <a:spcPct val="100000"/>
              </a:lnSpc>
              <a:spcBef>
                <a:spcPts val="0"/>
              </a:spcBef>
              <a:spcAft>
                <a:spcPts val="0"/>
              </a:spcAft>
              <a:buSzPts val="1400"/>
              <a:buNone/>
            </a:pPr>
            <a:r>
              <a:rPr lang="en-GB" b="1" i="0" u="none" strike="noStrike" dirty="0">
                <a:solidFill>
                  <a:srgbClr val="000000"/>
                </a:solidFill>
                <a:effectLst/>
                <a:latin typeface="docs-Century Gothic"/>
              </a:rPr>
              <a:t>Spaced repetition: </a:t>
            </a:r>
            <a:r>
              <a:rPr lang="en-GB" b="0" i="0" dirty="0" err="1">
                <a:solidFill>
                  <a:srgbClr val="000000"/>
                </a:solidFill>
                <a:effectLst/>
                <a:latin typeface="docs-Century Gothic"/>
              </a:rPr>
              <a:t>almorzar</a:t>
            </a:r>
            <a:r>
              <a:rPr lang="en-GB" b="0" i="0" dirty="0">
                <a:solidFill>
                  <a:srgbClr val="000000"/>
                </a:solidFill>
                <a:effectLst/>
                <a:latin typeface="docs-Century Gothic"/>
              </a:rPr>
              <a:t> [4018]; pegar¹ (to stick) [1135]; </a:t>
            </a:r>
            <a:r>
              <a:rPr lang="en-GB" b="0" i="0" dirty="0" err="1">
                <a:solidFill>
                  <a:srgbClr val="000000"/>
                </a:solidFill>
                <a:effectLst/>
                <a:latin typeface="docs-Century Gothic"/>
              </a:rPr>
              <a:t>quemar</a:t>
            </a:r>
            <a:r>
              <a:rPr lang="en-GB" b="0" i="0" dirty="0">
                <a:solidFill>
                  <a:srgbClr val="000000"/>
                </a:solidFill>
                <a:effectLst/>
                <a:latin typeface="docs-Century Gothic"/>
              </a:rPr>
              <a:t> [1648]; </a:t>
            </a:r>
            <a:r>
              <a:rPr lang="en-GB" b="0" i="0" dirty="0" err="1">
                <a:solidFill>
                  <a:srgbClr val="000000"/>
                </a:solidFill>
                <a:effectLst/>
                <a:latin typeface="docs-Century Gothic"/>
              </a:rPr>
              <a:t>reservar</a:t>
            </a:r>
            <a:r>
              <a:rPr lang="en-GB" b="0" i="0" dirty="0">
                <a:solidFill>
                  <a:srgbClr val="000000"/>
                </a:solidFill>
                <a:effectLst/>
                <a:latin typeface="docs-Century Gothic"/>
              </a:rPr>
              <a:t> [3067]; </a:t>
            </a:r>
            <a:r>
              <a:rPr lang="en-GB" b="0" i="0" dirty="0" err="1">
                <a:solidFill>
                  <a:srgbClr val="000000"/>
                </a:solidFill>
                <a:effectLst/>
                <a:latin typeface="docs-Century Gothic"/>
              </a:rPr>
              <a:t>calidad</a:t>
            </a:r>
            <a:r>
              <a:rPr lang="en-GB" b="0" i="0" dirty="0">
                <a:solidFill>
                  <a:srgbClr val="000000"/>
                </a:solidFill>
                <a:effectLst/>
                <a:latin typeface="docs-Century Gothic"/>
              </a:rPr>
              <a:t> [637]; las </a:t>
            </a:r>
            <a:r>
              <a:rPr lang="en-GB" b="0" i="0" dirty="0" err="1">
                <a:solidFill>
                  <a:srgbClr val="000000"/>
                </a:solidFill>
                <a:effectLst/>
                <a:latin typeface="docs-Century Gothic"/>
              </a:rPr>
              <a:t>Fallas</a:t>
            </a:r>
            <a:r>
              <a:rPr lang="en-GB" b="0" i="0" dirty="0">
                <a:solidFill>
                  <a:srgbClr val="000000"/>
                </a:solidFill>
                <a:effectLst/>
                <a:latin typeface="docs-Century Gothic"/>
              </a:rPr>
              <a:t> [n/a]; hotel [1163]; </a:t>
            </a:r>
            <a:r>
              <a:rPr lang="en-GB" b="0" i="0" dirty="0" err="1">
                <a:solidFill>
                  <a:srgbClr val="000000"/>
                </a:solidFill>
                <a:effectLst/>
                <a:latin typeface="docs-Century Gothic"/>
              </a:rPr>
              <a:t>pescado</a:t>
            </a:r>
            <a:r>
              <a:rPr lang="en-GB" b="0" i="0" dirty="0">
                <a:solidFill>
                  <a:srgbClr val="000000"/>
                </a:solidFill>
                <a:effectLst/>
                <a:latin typeface="docs-Century Gothic"/>
              </a:rPr>
              <a:t> [3449]; RENFE [n/a]; </a:t>
            </a:r>
            <a:r>
              <a:rPr lang="en-GB" b="0" i="0" dirty="0" err="1">
                <a:solidFill>
                  <a:srgbClr val="000000"/>
                </a:solidFill>
                <a:effectLst/>
                <a:latin typeface="docs-Century Gothic"/>
              </a:rPr>
              <a:t>algún</a:t>
            </a:r>
            <a:r>
              <a:rPr lang="en-GB" b="0" i="0" dirty="0">
                <a:solidFill>
                  <a:srgbClr val="000000"/>
                </a:solidFill>
                <a:effectLst/>
                <a:latin typeface="docs-Century Gothic"/>
              </a:rPr>
              <a:t> [51]; </a:t>
            </a:r>
            <a:r>
              <a:rPr lang="en-GB" b="0" i="0" dirty="0" err="1">
                <a:solidFill>
                  <a:srgbClr val="000000"/>
                </a:solidFill>
                <a:effectLst/>
                <a:latin typeface="docs-Century Gothic"/>
              </a:rPr>
              <a:t>alguno</a:t>
            </a:r>
            <a:r>
              <a:rPr lang="en-GB" b="0" i="0" dirty="0">
                <a:solidFill>
                  <a:srgbClr val="000000"/>
                </a:solidFill>
                <a:effectLst/>
                <a:latin typeface="docs-Century Gothic"/>
              </a:rPr>
              <a:t> [51]; </a:t>
            </a:r>
            <a:r>
              <a:rPr lang="es-ES" b="0" i="0" dirty="0">
                <a:solidFill>
                  <a:srgbClr val="000000"/>
                </a:solidFill>
                <a:effectLst/>
                <a:latin typeface="docs-Century Gothic"/>
              </a:rPr>
              <a:t>aprobar [1248]; examen [2005]; hoja [916]; imagen [384]; nota [1141] </a:t>
            </a:r>
            <a:r>
              <a:rPr lang="es-ES" b="1" i="0" dirty="0">
                <a:solidFill>
                  <a:srgbClr val="000000"/>
                </a:solidFill>
                <a:effectLst/>
                <a:latin typeface="docs-Century Gothic"/>
              </a:rPr>
              <a:t>(16) /H </a:t>
            </a:r>
            <a:r>
              <a:rPr lang="es-ES" b="1" i="0" dirty="0" err="1">
                <a:solidFill>
                  <a:srgbClr val="000000"/>
                </a:solidFill>
                <a:effectLst/>
                <a:latin typeface="docs-Century Gothic"/>
              </a:rPr>
              <a:t>only</a:t>
            </a:r>
            <a:r>
              <a:rPr lang="es-ES" b="1" i="0" dirty="0">
                <a:solidFill>
                  <a:srgbClr val="000000"/>
                </a:solidFill>
                <a:effectLst/>
                <a:latin typeface="docs-Century Gothic"/>
              </a:rPr>
              <a:t>: </a:t>
            </a:r>
            <a:r>
              <a:rPr lang="en-GB" b="0" i="0" dirty="0" err="1">
                <a:solidFill>
                  <a:srgbClr val="FF0000"/>
                </a:solidFill>
                <a:effectLst/>
                <a:latin typeface="docs-Century Gothic"/>
              </a:rPr>
              <a:t>colgar</a:t>
            </a:r>
            <a:r>
              <a:rPr lang="en-GB" b="0" i="0" dirty="0">
                <a:solidFill>
                  <a:srgbClr val="FF0000"/>
                </a:solidFill>
                <a:effectLst/>
                <a:latin typeface="docs-Century Gothic"/>
              </a:rPr>
              <a:t> [1669]; </a:t>
            </a:r>
            <a:r>
              <a:rPr lang="en-GB" b="0" i="0" dirty="0" err="1">
                <a:solidFill>
                  <a:srgbClr val="FF0000"/>
                </a:solidFill>
                <a:effectLst/>
                <a:latin typeface="docs-Century Gothic"/>
              </a:rPr>
              <a:t>secar</a:t>
            </a:r>
            <a:r>
              <a:rPr lang="en-GB" b="0" i="0" dirty="0">
                <a:solidFill>
                  <a:srgbClr val="FF0000"/>
                </a:solidFill>
                <a:effectLst/>
                <a:latin typeface="docs-Century Gothic"/>
              </a:rPr>
              <a:t> [2239]; </a:t>
            </a:r>
            <a:r>
              <a:rPr lang="en-GB" b="0" i="0" dirty="0" err="1">
                <a:solidFill>
                  <a:srgbClr val="FF0000"/>
                </a:solidFill>
                <a:effectLst/>
                <a:latin typeface="docs-Century Gothic"/>
              </a:rPr>
              <a:t>arquitectura</a:t>
            </a:r>
            <a:r>
              <a:rPr lang="en-GB" b="0" i="0" dirty="0">
                <a:solidFill>
                  <a:srgbClr val="FF0000"/>
                </a:solidFill>
                <a:effectLst/>
                <a:latin typeface="docs-Century Gothic"/>
              </a:rPr>
              <a:t> [1627]; </a:t>
            </a:r>
            <a:r>
              <a:rPr lang="en-GB" b="0" i="0" dirty="0" err="1">
                <a:solidFill>
                  <a:srgbClr val="FF0000"/>
                </a:solidFill>
                <a:effectLst/>
                <a:latin typeface="docs-Century Gothic"/>
              </a:rPr>
              <a:t>entorno</a:t>
            </a:r>
            <a:r>
              <a:rPr lang="en-GB" b="0" i="0" dirty="0">
                <a:solidFill>
                  <a:srgbClr val="FF0000"/>
                </a:solidFill>
                <a:effectLst/>
                <a:latin typeface="docs-Century Gothic"/>
              </a:rPr>
              <a:t> [1891]; </a:t>
            </a:r>
            <a:r>
              <a:rPr lang="en-GB" b="0" i="0" dirty="0" err="1">
                <a:solidFill>
                  <a:srgbClr val="FF0000"/>
                </a:solidFill>
                <a:effectLst/>
                <a:latin typeface="docs-Century Gothic"/>
              </a:rPr>
              <a:t>instante</a:t>
            </a:r>
            <a:r>
              <a:rPr lang="en-GB" b="0" i="0" dirty="0">
                <a:solidFill>
                  <a:srgbClr val="FF0000"/>
                </a:solidFill>
                <a:effectLst/>
                <a:latin typeface="docs-Century Gothic"/>
              </a:rPr>
              <a:t> [992]; </a:t>
            </a:r>
            <a:r>
              <a:rPr lang="en-GB" b="0" i="0" dirty="0" err="1">
                <a:solidFill>
                  <a:srgbClr val="FF0000"/>
                </a:solidFill>
                <a:effectLst/>
                <a:latin typeface="docs-Century Gothic"/>
              </a:rPr>
              <a:t>puerto</a:t>
            </a:r>
            <a:r>
              <a:rPr lang="en-GB" b="0" i="0" dirty="0">
                <a:solidFill>
                  <a:srgbClr val="FF0000"/>
                </a:solidFill>
                <a:effectLst/>
                <a:latin typeface="docs-Century Gothic"/>
              </a:rPr>
              <a:t> [1077]; </a:t>
            </a:r>
            <a:r>
              <a:rPr lang="en-GB" b="0" i="0" dirty="0" err="1">
                <a:solidFill>
                  <a:srgbClr val="FF0000"/>
                </a:solidFill>
                <a:effectLst/>
                <a:latin typeface="docs-Century Gothic"/>
              </a:rPr>
              <a:t>lindo</a:t>
            </a:r>
            <a:r>
              <a:rPr lang="en-GB" b="0" i="0" dirty="0">
                <a:solidFill>
                  <a:srgbClr val="FF0000"/>
                </a:solidFill>
                <a:effectLst/>
                <a:latin typeface="docs-Century Gothic"/>
              </a:rPr>
              <a:t> [1332];</a:t>
            </a:r>
            <a:r>
              <a:rPr lang="en-GB" b="1" i="0" dirty="0">
                <a:solidFill>
                  <a:srgbClr val="FF0000"/>
                </a:solidFill>
                <a:effectLst/>
                <a:latin typeface="docs-Century Gothic"/>
              </a:rPr>
              <a:t> </a:t>
            </a:r>
            <a:r>
              <a:rPr lang="es-ES" b="0" i="0" dirty="0">
                <a:solidFill>
                  <a:srgbClr val="FF0000"/>
                </a:solidFill>
                <a:effectLst/>
                <a:latin typeface="docs-Century Gothic"/>
              </a:rPr>
              <a:t>fecha límite [límite-1194]; objetivo [657] </a:t>
            </a:r>
            <a:r>
              <a:rPr lang="es-ES" b="1" i="0" dirty="0">
                <a:solidFill>
                  <a:srgbClr val="FF0000"/>
                </a:solidFill>
                <a:effectLst/>
                <a:latin typeface="docs-Century Gothic"/>
              </a:rPr>
              <a:t>(9)</a:t>
            </a:r>
            <a:br>
              <a:rPr lang="en-GB" b="0" i="0" dirty="0"/>
            </a:br>
            <a:r>
              <a:rPr lang="en-GB" b="1" i="0" dirty="0"/>
              <a:t>Revisited function words</a:t>
            </a:r>
            <a:r>
              <a:rPr lang="en-GB" b="0" i="0" dirty="0"/>
              <a:t>: </a:t>
            </a:r>
            <a:r>
              <a:rPr lang="es-ES" b="0" i="0" dirty="0">
                <a:solidFill>
                  <a:srgbClr val="000000"/>
                </a:solidFill>
                <a:effectLst/>
                <a:latin typeface="docs-Century Gothic"/>
              </a:rPr>
              <a:t>me [22]; te [48]; le [25]; les [25]; hacer [26]; pedir [217] </a:t>
            </a:r>
            <a:r>
              <a:rPr lang="es-ES" b="1" i="0" dirty="0">
                <a:solidFill>
                  <a:srgbClr val="000000"/>
                </a:solidFill>
                <a:effectLst/>
                <a:latin typeface="docs-Century Gothic"/>
              </a:rPr>
              <a:t>(6)</a:t>
            </a:r>
            <a:endParaRPr lang="en-GB" b="0" i="0" u="none" strike="noStrike" dirty="0">
              <a:solidFill>
                <a:srgbClr val="00000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344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b="0" dirty="0"/>
              <a:t>to practice this week’s vocabulary.</a:t>
            </a:r>
            <a:endParaRPr lang="en-US" b="1" dirty="0"/>
          </a:p>
          <a:p>
            <a:endParaRPr lang="en-US" b="1" dirty="0"/>
          </a:p>
          <a:p>
            <a:r>
              <a:rPr lang="en-US" b="1" dirty="0"/>
              <a:t>Procedure:</a:t>
            </a:r>
          </a:p>
          <a:p>
            <a:pPr marL="228600" indent="-228600">
              <a:buAutoNum type="arabicPeriod"/>
            </a:pPr>
            <a:r>
              <a:rPr lang="en-US" b="0" dirty="0"/>
              <a:t>Teacher clicks to bring up speech bubbles (some are standalone statements and others are part of a conversation).</a:t>
            </a:r>
          </a:p>
          <a:p>
            <a:pPr marL="228600" indent="-228600">
              <a:buAutoNum type="arabicPeriod"/>
            </a:pPr>
            <a:r>
              <a:rPr lang="en-US" b="0" dirty="0"/>
              <a:t>Students translate the English words into Spanish and say/write them (they must conjugate some of the verbs and consider adjective endings).</a:t>
            </a:r>
          </a:p>
          <a:p>
            <a:pPr marL="228600" indent="-228600">
              <a:buAutoNum type="arabicPeriod"/>
            </a:pPr>
            <a:r>
              <a:rPr lang="en-US" b="0" dirty="0"/>
              <a:t>Teacher clicks to reveal the answers for each speech bubble, one at a time, before the next speech bubble appears.</a:t>
            </a:r>
          </a:p>
          <a:p>
            <a:pPr marL="228600" indent="-228600">
              <a:buAutoNum type="arabicPeriod"/>
            </a:pPr>
            <a:r>
              <a:rPr lang="en-US" b="0" dirty="0"/>
              <a:t>Speech bubbles disappear once a conversation is finished.</a:t>
            </a:r>
          </a:p>
          <a:p>
            <a:pPr marL="228600" indent="-228600">
              <a:buAutoNum type="arabicPeriod"/>
            </a:pPr>
            <a:r>
              <a:rPr lang="en-US" b="0" dirty="0"/>
              <a:t>Teacher can check understanding of other vocab during the course of the activity if desired. Unknown words are glossed.</a:t>
            </a:r>
          </a:p>
          <a:p>
            <a:endParaRPr lang="en-GB" dirty="0"/>
          </a:p>
          <a:p>
            <a:r>
              <a:rPr lang="en-GB" b="1" dirty="0"/>
              <a:t>Notes: </a:t>
            </a:r>
            <a:r>
              <a:rPr lang="en-GB" b="0" dirty="0"/>
              <a:t>The last conversation to appear contains Higher vocab. The colour of the speech bubbles is different (yellow) to help distinguish it.</a:t>
            </a:r>
            <a:endParaRPr lang="en-GB"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unknown/glossed words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usted [113]; el experimento [2739]; el recreo [&gt;5000]</a:t>
            </a:r>
            <a:r>
              <a:rPr lang="en-GB"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estricto [3155]</a:t>
            </a:r>
          </a:p>
        </p:txBody>
      </p:sp>
      <p:sp>
        <p:nvSpPr>
          <p:cNvPr id="4" name="Slide Number Placeholder 3"/>
          <p:cNvSpPr>
            <a:spLocks noGrp="1"/>
          </p:cNvSpPr>
          <p:nvPr>
            <p:ph type="sldNum" sz="quarter" idx="5"/>
          </p:nvPr>
        </p:nvSpPr>
        <p:spPr/>
        <p:txBody>
          <a:bodyPr/>
          <a:lstStyle/>
          <a:p>
            <a:fld id="{776D6D86-1863-4B60-A858-7AAF6E563CDC}" type="slidenum">
              <a:rPr lang="es-ES_tradnl" smtClean="0"/>
              <a:t>18</a:t>
            </a:fld>
            <a:endParaRPr lang="es-ES_tradnl"/>
          </a:p>
        </p:txBody>
      </p:sp>
    </p:spTree>
    <p:extLst>
      <p:ext uri="{BB962C8B-B14F-4D97-AF65-F5344CB8AC3E}">
        <p14:creationId xmlns:p14="http://schemas.microsoft.com/office/powerpoint/2010/main" val="909122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revise the formation of</a:t>
            </a:r>
            <a:r>
              <a:rPr lang="en-US" b="0" baseline="0" dirty="0"/>
              <a:t> </a:t>
            </a:r>
            <a:r>
              <a:rPr lang="en-GB" b="0" baseline="0" dirty="0"/>
              <a:t>-ER </a:t>
            </a:r>
            <a:r>
              <a:rPr lang="en-US" b="0" dirty="0"/>
              <a:t>verbs in the present tense.</a:t>
            </a:r>
            <a:endParaRPr lang="en-US" b="1" dirty="0"/>
          </a:p>
          <a:p>
            <a:endParaRPr lang="en-US" b="1" dirty="0"/>
          </a:p>
          <a:p>
            <a:r>
              <a:rPr lang="en-US" b="1" dirty="0"/>
              <a:t>Procedure:</a:t>
            </a:r>
          </a:p>
          <a:p>
            <a:pPr marL="241516" indent="-241516">
              <a:buAutoNum type="arabicPeriod"/>
            </a:pPr>
            <a:r>
              <a:rPr lang="en-US" b="0" dirty="0"/>
              <a:t>Click to reveal the information.</a:t>
            </a:r>
          </a:p>
          <a:p>
            <a:pPr marL="241516" indent="-241516">
              <a:buAutoNum type="arabicPeriod"/>
            </a:pPr>
            <a:r>
              <a:rPr lang="en-US" b="0" dirty="0"/>
              <a:t>Elicit English translations from students</a:t>
            </a:r>
          </a:p>
          <a:p>
            <a:pPr marL="241516" indent="-241516">
              <a:buAutoNum type="arabicPeriod"/>
            </a:pPr>
            <a:r>
              <a:rPr lang="en-US" b="0" dirty="0"/>
              <a:t>Click to reveal answers.</a:t>
            </a:r>
          </a:p>
          <a:p>
            <a:pPr marL="241516" indent="-241516">
              <a:buAutoNum type="arabicPeriod"/>
            </a:pPr>
            <a:endParaRPr lang="en-US" b="0"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2571494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1" dirty="0">
                <a:latin typeface="Calibri"/>
                <a:ea typeface="Calibri"/>
                <a:cs typeface="Calibri"/>
                <a:sym typeface="Calibri"/>
              </a:rPr>
              <a:t>Timing: 8 minutes</a:t>
            </a:r>
            <a:endParaRPr dirty="0"/>
          </a:p>
          <a:p>
            <a:pPr marL="0" lvl="0" indent="0" algn="l" rtl="0">
              <a:spcBef>
                <a:spcPts val="0"/>
              </a:spcBef>
              <a:spcAft>
                <a:spcPts val="0"/>
              </a:spcAft>
              <a:buNone/>
            </a:pPr>
            <a:br>
              <a:rPr lang="en-GB" sz="1200" b="1" dirty="0">
                <a:latin typeface="Calibri"/>
                <a:ea typeface="Calibri"/>
                <a:cs typeface="Calibri"/>
                <a:sym typeface="Calibri"/>
              </a:rPr>
            </a:br>
            <a:r>
              <a:rPr lang="en-GB" sz="1200" b="1" dirty="0">
                <a:latin typeface="Calibri"/>
                <a:ea typeface="Calibri"/>
                <a:cs typeface="Calibri"/>
                <a:sym typeface="Calibri"/>
              </a:rPr>
              <a:t>Aim: </a:t>
            </a:r>
            <a:r>
              <a:rPr lang="en-GB" sz="1200" b="0" dirty="0">
                <a:latin typeface="Calibri"/>
                <a:ea typeface="Calibri"/>
                <a:cs typeface="Calibri"/>
                <a:sym typeface="Calibri"/>
              </a:rPr>
              <a:t>to recognise this week’s new vocabulary in the oral and written modalities.</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1" dirty="0">
                <a:solidFill>
                  <a:schemeClr val="dk1"/>
                </a:solidFill>
                <a:latin typeface="Calibri"/>
                <a:ea typeface="Calibri"/>
                <a:cs typeface="Calibri"/>
                <a:sym typeface="Calibri"/>
              </a:rPr>
              <a:t>Procedure:</a:t>
            </a:r>
          </a:p>
          <a:p>
            <a:pPr marL="228600" lvl="0" indent="-228600" algn="l" rtl="0">
              <a:spcBef>
                <a:spcPts val="0"/>
              </a:spcBef>
              <a:spcAft>
                <a:spcPts val="0"/>
              </a:spcAft>
              <a:buFont typeface="+mj-lt"/>
              <a:buAutoNum type="arabicPeriod"/>
            </a:pPr>
            <a:r>
              <a:rPr lang="en-GB" sz="1200" dirty="0">
                <a:solidFill>
                  <a:schemeClr val="dk1"/>
                </a:solidFill>
                <a:latin typeface="Calibri"/>
                <a:ea typeface="Calibri"/>
                <a:cs typeface="Calibri"/>
                <a:sym typeface="Calibri"/>
              </a:rPr>
              <a:t>Teacher clicks on the numbers to hear each word in Spanish.</a:t>
            </a:r>
          </a:p>
          <a:p>
            <a:pPr marL="228600" lvl="0" indent="-228600" algn="l" rtl="0">
              <a:spcBef>
                <a:spcPts val="0"/>
              </a:spcBef>
              <a:spcAft>
                <a:spcPts val="0"/>
              </a:spcAft>
              <a:buFont typeface="+mj-lt"/>
              <a:buAutoNum type="arabicPeriod"/>
            </a:pPr>
            <a:r>
              <a:rPr lang="en-GB" sz="1200" dirty="0">
                <a:solidFill>
                  <a:schemeClr val="dk1"/>
                </a:solidFill>
                <a:latin typeface="Calibri"/>
                <a:ea typeface="Calibri"/>
                <a:cs typeface="Calibri"/>
                <a:sym typeface="Calibri"/>
              </a:rPr>
              <a:t>Students transcribe the Spanish word, including the gender (which they don’t hear)</a:t>
            </a:r>
          </a:p>
          <a:p>
            <a:pPr marL="228600" lvl="0" indent="-228600" algn="l" rtl="0">
              <a:spcBef>
                <a:spcPts val="0"/>
              </a:spcBef>
              <a:spcAft>
                <a:spcPts val="0"/>
              </a:spcAft>
              <a:buFont typeface="+mj-lt"/>
              <a:buAutoNum type="arabicPeriod"/>
            </a:pPr>
            <a:r>
              <a:rPr lang="en-GB" sz="1200" dirty="0">
                <a:solidFill>
                  <a:schemeClr val="dk1"/>
                </a:solidFill>
                <a:latin typeface="Calibri"/>
                <a:ea typeface="Calibri"/>
                <a:cs typeface="Calibri"/>
                <a:sym typeface="Calibri"/>
              </a:rPr>
              <a:t>Students also write down the English meaning.</a:t>
            </a:r>
          </a:p>
          <a:p>
            <a:pPr marL="228600" lvl="0" indent="-228600" algn="l" rtl="0">
              <a:spcBef>
                <a:spcPts val="0"/>
              </a:spcBef>
              <a:spcAft>
                <a:spcPts val="0"/>
              </a:spcAft>
              <a:buFont typeface="+mj-lt"/>
              <a:buAutoNum type="arabicPeriod"/>
            </a:pPr>
            <a:r>
              <a:rPr lang="en-GB" sz="1200" dirty="0">
                <a:solidFill>
                  <a:schemeClr val="dk1"/>
                </a:solidFill>
                <a:latin typeface="Calibri"/>
                <a:ea typeface="Calibri"/>
                <a:cs typeface="Calibri"/>
                <a:sym typeface="Calibri"/>
              </a:rPr>
              <a:t>Teacher clicks to reveal transcriptions and English meanings, one by one.</a:t>
            </a:r>
          </a:p>
          <a:p>
            <a:pPr marL="228600" lvl="0" indent="-228600" algn="l" rtl="0">
              <a:spcBef>
                <a:spcPts val="0"/>
              </a:spcBef>
              <a:spcAft>
                <a:spcPts val="0"/>
              </a:spcAft>
              <a:buFont typeface="+mj-lt"/>
              <a:buAutoNum type="arabicPeriod"/>
            </a:pPr>
            <a:r>
              <a:rPr lang="en-GB" sz="1200" dirty="0">
                <a:solidFill>
                  <a:schemeClr val="dk1"/>
                </a:solidFill>
                <a:latin typeface="Calibri"/>
                <a:ea typeface="Calibri"/>
                <a:cs typeface="Calibri"/>
                <a:sym typeface="Calibri"/>
              </a:rPr>
              <a:t>Click to cover the English.</a:t>
            </a:r>
          </a:p>
          <a:p>
            <a:pPr marL="228600" lvl="0" indent="-228600" algn="l" rtl="0">
              <a:spcBef>
                <a:spcPts val="0"/>
              </a:spcBef>
              <a:spcAft>
                <a:spcPts val="0"/>
              </a:spcAft>
              <a:buFont typeface="+mj-lt"/>
              <a:buAutoNum type="arabicPeriod"/>
            </a:pPr>
            <a:r>
              <a:rPr lang="en-GB" sz="1200" b="0" i="0" u="none" strike="noStrike" cap="none" dirty="0">
                <a:solidFill>
                  <a:schemeClr val="dk1"/>
                </a:solidFill>
                <a:latin typeface="Calibri"/>
                <a:ea typeface="Calibri"/>
                <a:cs typeface="Calibri"/>
                <a:sym typeface="Calibri"/>
              </a:rPr>
              <a:t>Teacher now points at the Spanish words in a random order.</a:t>
            </a:r>
          </a:p>
          <a:p>
            <a:pPr marL="228600" lvl="0" indent="-228600" algn="l" rtl="0">
              <a:spcBef>
                <a:spcPts val="0"/>
              </a:spcBef>
              <a:spcAft>
                <a:spcPts val="0"/>
              </a:spcAft>
              <a:buFont typeface="+mj-lt"/>
              <a:buAutoNum type="arabicPeriod"/>
            </a:pPr>
            <a:r>
              <a:rPr lang="en-GB" sz="1200" b="0" i="0" u="none" strike="noStrike" cap="none" dirty="0">
                <a:solidFill>
                  <a:schemeClr val="dk1"/>
                </a:solidFill>
                <a:latin typeface="Calibri"/>
                <a:ea typeface="Calibri"/>
                <a:cs typeface="Calibri"/>
                <a:sym typeface="Calibri"/>
              </a:rPr>
              <a:t>Students say the English.</a:t>
            </a:r>
            <a:endParaRPr dirty="0"/>
          </a:p>
          <a:p>
            <a:pPr marL="0" lvl="0" indent="0" algn="l" rtl="0">
              <a:spcBef>
                <a:spcPts val="0"/>
              </a:spcBef>
              <a:spcAft>
                <a:spcPts val="0"/>
              </a:spcAft>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dirty="0">
                <a:latin typeface="Calibri"/>
                <a:ea typeface="Calibri"/>
                <a:cs typeface="Calibri"/>
                <a:sym typeface="Calibri"/>
              </a:rPr>
              <a:t>Note:</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dirty="0">
                <a:latin typeface="Calibri"/>
                <a:ea typeface="Calibri"/>
                <a:cs typeface="Calibri"/>
                <a:sym typeface="Calibri"/>
              </a:rPr>
              <a:t>F/H vocab numbers 1-12</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dirty="0">
                <a:latin typeface="Calibri"/>
                <a:ea typeface="Calibri"/>
                <a:cs typeface="Calibri"/>
                <a:sym typeface="Calibri"/>
              </a:rPr>
              <a:t>H only vocab numbers 13-20</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dirty="0">
                <a:latin typeface="Calibri"/>
                <a:ea typeface="Calibri"/>
                <a:cs typeface="Calibri"/>
                <a:sym typeface="Calibri"/>
              </a:rPr>
              <a:t>Here are the full English definitions for numbers 15 and 18 (not enough space on the slide):</a:t>
            </a:r>
          </a:p>
          <a:p>
            <a:pPr marL="628650" marR="0" lvl="1"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dirty="0"/>
              <a:t>us, (to) us, (to) ourselves, (to) each other</a:t>
            </a:r>
            <a:endParaRPr lang="en-GB" dirty="0"/>
          </a:p>
          <a:p>
            <a:pPr marL="628650" marR="0" lvl="1"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you (pl informal), (to) you, (to) yourselves, (to) each other</a:t>
            </a:r>
            <a:endParaRPr lang="en-GB" sz="1200" b="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dirty="0">
                <a:latin typeface="Calibri"/>
                <a:ea typeface="Calibri"/>
                <a:cs typeface="Calibri"/>
                <a:sym typeface="Calibri"/>
              </a:rPr>
              <a:t>Transcript:</a:t>
            </a:r>
            <a:endParaRPr dirty="0"/>
          </a:p>
          <a:p>
            <a:pPr marL="228600" lvl="0" indent="-228600" algn="l" rtl="0">
              <a:lnSpc>
                <a:spcPct val="107000"/>
              </a:lnSpc>
              <a:spcBef>
                <a:spcPts val="0"/>
              </a:spcBef>
              <a:spcAft>
                <a:spcPts val="0"/>
              </a:spcAft>
              <a:buAutoNum type="arabicPeriod"/>
            </a:pPr>
            <a:r>
              <a:rPr lang="en-GB" sz="1200" dirty="0">
                <a:solidFill>
                  <a:srgbClr val="1F4E79"/>
                </a:solidFill>
                <a:highlight>
                  <a:srgbClr val="FFFF00"/>
                </a:highlight>
                <a:latin typeface="Calibri"/>
                <a:ea typeface="Calibri"/>
                <a:cs typeface="Calibri"/>
                <a:sym typeface="Calibri"/>
              </a:rPr>
              <a:t>la </a:t>
            </a:r>
            <a:r>
              <a:rPr lang="en-GB" sz="1200" dirty="0" err="1">
                <a:solidFill>
                  <a:srgbClr val="1F4E79"/>
                </a:solidFill>
                <a:highlight>
                  <a:srgbClr val="FFFF00"/>
                </a:highlight>
                <a:latin typeface="Calibri"/>
                <a:ea typeface="Calibri"/>
                <a:cs typeface="Calibri"/>
                <a:sym typeface="Calibri"/>
              </a:rPr>
              <a:t>cita</a:t>
            </a:r>
            <a:endParaRPr lang="en-GB" sz="1200" dirty="0">
              <a:solidFill>
                <a:srgbClr val="1F4E79"/>
              </a:solidFill>
              <a:highlight>
                <a:srgbClr val="FFFF00"/>
              </a:highlight>
              <a:latin typeface="Calibri"/>
              <a:ea typeface="Calibri"/>
              <a:cs typeface="Calibri"/>
              <a:sym typeface="Calibri"/>
            </a:endParaRPr>
          </a:p>
          <a:p>
            <a:pPr marL="228600" lvl="0" indent="-228600" algn="l" rtl="0">
              <a:lnSpc>
                <a:spcPct val="107000"/>
              </a:lnSpc>
              <a:spcBef>
                <a:spcPts val="0"/>
              </a:spcBef>
              <a:spcAft>
                <a:spcPts val="0"/>
              </a:spcAft>
              <a:buAutoNum type="arabicPeriod"/>
            </a:pPr>
            <a:r>
              <a:rPr lang="en-GB" dirty="0" err="1"/>
              <a:t>justo</a:t>
            </a:r>
            <a:endParaRPr lang="en-GB" dirty="0"/>
          </a:p>
          <a:p>
            <a:pPr marL="228600" lvl="0" indent="-228600" algn="l" rtl="0">
              <a:lnSpc>
                <a:spcPct val="107000"/>
              </a:lnSpc>
              <a:spcBef>
                <a:spcPts val="0"/>
              </a:spcBef>
              <a:spcAft>
                <a:spcPts val="0"/>
              </a:spcAft>
              <a:buAutoNum type="arabicPeriod"/>
            </a:pPr>
            <a:r>
              <a:rPr lang="en-GB" dirty="0" err="1"/>
              <a:t>repetir</a:t>
            </a:r>
            <a:endParaRPr lang="en-GB" dirty="0"/>
          </a:p>
          <a:p>
            <a:pPr marL="228600" lvl="0" indent="-228600" algn="l" rtl="0">
              <a:lnSpc>
                <a:spcPct val="107000"/>
              </a:lnSpc>
              <a:spcBef>
                <a:spcPts val="0"/>
              </a:spcBef>
              <a:spcAft>
                <a:spcPts val="0"/>
              </a:spcAft>
              <a:buAutoNum type="arabicPeriod"/>
            </a:pPr>
            <a:r>
              <a:rPr lang="en-GB" dirty="0" err="1"/>
              <a:t>el</a:t>
            </a:r>
            <a:r>
              <a:rPr lang="en-GB" dirty="0"/>
              <a:t> hospital</a:t>
            </a:r>
          </a:p>
          <a:p>
            <a:pPr marL="228600" lvl="0" indent="-228600" algn="l" rtl="0">
              <a:lnSpc>
                <a:spcPct val="107000"/>
              </a:lnSpc>
              <a:spcBef>
                <a:spcPts val="0"/>
              </a:spcBef>
              <a:spcAft>
                <a:spcPts val="0"/>
              </a:spcAft>
              <a:buAutoNum type="arabicPeriod"/>
            </a:pPr>
            <a:r>
              <a:rPr lang="en-GB" dirty="0"/>
              <a:t>la </a:t>
            </a:r>
            <a:r>
              <a:rPr lang="en-GB" dirty="0" err="1"/>
              <a:t>regla</a:t>
            </a:r>
            <a:endParaRPr lang="en-GB" dirty="0"/>
          </a:p>
          <a:p>
            <a:pPr marL="228600" lvl="0" indent="-228600" algn="l" rtl="0">
              <a:lnSpc>
                <a:spcPct val="107000"/>
              </a:lnSpc>
              <a:spcBef>
                <a:spcPts val="0"/>
              </a:spcBef>
              <a:spcAft>
                <a:spcPts val="0"/>
              </a:spcAft>
              <a:buAutoNum type="arabicPeriod"/>
            </a:pPr>
            <a:r>
              <a:rPr lang="en-GB" dirty="0" err="1"/>
              <a:t>dereho</a:t>
            </a:r>
            <a:endParaRPr lang="en-GB" dirty="0"/>
          </a:p>
          <a:p>
            <a:pPr marL="228600" lvl="0" indent="-228600" algn="l" rtl="0">
              <a:lnSpc>
                <a:spcPct val="107000"/>
              </a:lnSpc>
              <a:spcBef>
                <a:spcPts val="0"/>
              </a:spcBef>
              <a:spcAft>
                <a:spcPts val="0"/>
              </a:spcAft>
              <a:buAutoNum type="arabicPeriod"/>
            </a:pPr>
            <a:r>
              <a:rPr lang="en-GB" dirty="0"/>
              <a:t>la </a:t>
            </a:r>
            <a:r>
              <a:rPr lang="en-GB" dirty="0" err="1"/>
              <a:t>espalda</a:t>
            </a:r>
            <a:endParaRPr lang="en-GB" dirty="0"/>
          </a:p>
          <a:p>
            <a:pPr marL="228600" lvl="0" indent="-228600" algn="l" rtl="0">
              <a:lnSpc>
                <a:spcPct val="107000"/>
              </a:lnSpc>
              <a:spcBef>
                <a:spcPts val="0"/>
              </a:spcBef>
              <a:spcAft>
                <a:spcPts val="0"/>
              </a:spcAft>
              <a:buAutoNum type="arabicPeriod"/>
            </a:pPr>
            <a:r>
              <a:rPr lang="en-GB" dirty="0" err="1"/>
              <a:t>doler</a:t>
            </a:r>
            <a:endParaRPr lang="en-GB" dirty="0"/>
          </a:p>
          <a:p>
            <a:pPr marL="228600" lvl="0" indent="-228600" algn="l" rtl="0">
              <a:lnSpc>
                <a:spcPct val="107000"/>
              </a:lnSpc>
              <a:spcBef>
                <a:spcPts val="0"/>
              </a:spcBef>
              <a:spcAft>
                <a:spcPts val="0"/>
              </a:spcAft>
              <a:buAutoNum type="arabicPeriod"/>
            </a:pPr>
            <a:r>
              <a:rPr lang="en-GB" dirty="0" err="1"/>
              <a:t>el</a:t>
            </a:r>
            <a:r>
              <a:rPr lang="en-GB" dirty="0"/>
              <a:t> error</a:t>
            </a:r>
          </a:p>
          <a:p>
            <a:pPr marL="228600" lvl="0" indent="-228600" algn="l" rtl="0">
              <a:lnSpc>
                <a:spcPct val="107000"/>
              </a:lnSpc>
              <a:spcBef>
                <a:spcPts val="0"/>
              </a:spcBef>
              <a:spcAft>
                <a:spcPts val="0"/>
              </a:spcAft>
              <a:buAutoNum type="arabicPeriod"/>
            </a:pPr>
            <a:r>
              <a:rPr lang="en-GB" dirty="0"/>
              <a:t>la boca</a:t>
            </a:r>
          </a:p>
          <a:p>
            <a:pPr marL="228600" lvl="0" indent="-228600" algn="l" rtl="0">
              <a:lnSpc>
                <a:spcPct val="107000"/>
              </a:lnSpc>
              <a:spcBef>
                <a:spcPts val="0"/>
              </a:spcBef>
              <a:spcAft>
                <a:spcPts val="0"/>
              </a:spcAft>
              <a:buAutoNum type="arabicPeriod"/>
            </a:pPr>
            <a:r>
              <a:rPr lang="en-GB" dirty="0" err="1"/>
              <a:t>recomendar</a:t>
            </a:r>
            <a:endParaRPr lang="en-GB" dirty="0"/>
          </a:p>
          <a:p>
            <a:pPr marL="228600" lvl="0" indent="-228600" algn="l" rtl="0">
              <a:lnSpc>
                <a:spcPct val="107000"/>
              </a:lnSpc>
              <a:spcBef>
                <a:spcPts val="0"/>
              </a:spcBef>
              <a:spcAft>
                <a:spcPts val="0"/>
              </a:spcAft>
              <a:buAutoNum type="arabicPeriod"/>
            </a:pPr>
            <a:r>
              <a:rPr lang="en-GB" dirty="0" err="1"/>
              <a:t>el</a:t>
            </a:r>
            <a:r>
              <a:rPr lang="en-GB" dirty="0"/>
              <a:t> </a:t>
            </a:r>
            <a:r>
              <a:rPr lang="en-GB" dirty="0" err="1"/>
              <a:t>diente</a:t>
            </a:r>
            <a:endParaRPr lang="en-GB" dirty="0"/>
          </a:p>
          <a:p>
            <a:pPr marL="228600" lvl="0" indent="-228600" algn="l" rtl="0">
              <a:lnSpc>
                <a:spcPct val="107000"/>
              </a:lnSpc>
              <a:spcBef>
                <a:spcPts val="0"/>
              </a:spcBef>
              <a:spcAft>
                <a:spcPts val="0"/>
              </a:spcAft>
              <a:buAutoNum type="arabicPeriod"/>
            </a:pPr>
            <a:r>
              <a:rPr lang="en-GB" dirty="0" err="1"/>
              <a:t>asegurar</a:t>
            </a:r>
            <a:endParaRPr lang="en-GB" dirty="0"/>
          </a:p>
          <a:p>
            <a:pPr marL="228600" lvl="0" indent="-228600" algn="l" rtl="0">
              <a:lnSpc>
                <a:spcPct val="107000"/>
              </a:lnSpc>
              <a:spcBef>
                <a:spcPts val="0"/>
              </a:spcBef>
              <a:spcAft>
                <a:spcPts val="0"/>
              </a:spcAft>
              <a:buAutoNum type="arabicPeriod"/>
            </a:pPr>
            <a:r>
              <a:rPr lang="en-GB" dirty="0" err="1"/>
              <a:t>el</a:t>
            </a:r>
            <a:r>
              <a:rPr lang="en-GB" dirty="0"/>
              <a:t> </a:t>
            </a:r>
            <a:r>
              <a:rPr lang="en-GB" dirty="0" err="1"/>
              <a:t>cuello</a:t>
            </a:r>
            <a:endParaRPr lang="en-GB" dirty="0"/>
          </a:p>
          <a:p>
            <a:pPr marL="228600" lvl="0" indent="-228600" algn="l" rtl="0">
              <a:lnSpc>
                <a:spcPct val="107000"/>
              </a:lnSpc>
              <a:spcBef>
                <a:spcPts val="0"/>
              </a:spcBef>
              <a:spcAft>
                <a:spcPts val="0"/>
              </a:spcAft>
              <a:buAutoNum type="arabicPeriod"/>
            </a:pPr>
            <a:r>
              <a:rPr lang="en-GB" dirty="0" err="1"/>
              <a:t>nos</a:t>
            </a:r>
            <a:endParaRPr lang="en-GB" dirty="0"/>
          </a:p>
          <a:p>
            <a:pPr marL="228600" lvl="0" indent="-228600" algn="l" rtl="0">
              <a:lnSpc>
                <a:spcPct val="107000"/>
              </a:lnSpc>
              <a:spcBef>
                <a:spcPts val="0"/>
              </a:spcBef>
              <a:spcAft>
                <a:spcPts val="0"/>
              </a:spcAft>
              <a:buAutoNum type="arabicPeriod"/>
            </a:pPr>
            <a:r>
              <a:rPr lang="en-GB" dirty="0"/>
              <a:t>la </a:t>
            </a:r>
            <a:r>
              <a:rPr lang="en-GB" dirty="0" err="1"/>
              <a:t>nariz</a:t>
            </a:r>
            <a:endParaRPr lang="en-GB" dirty="0"/>
          </a:p>
          <a:p>
            <a:pPr marL="228600" lvl="0" indent="-228600" algn="l" rtl="0">
              <a:lnSpc>
                <a:spcPct val="107000"/>
              </a:lnSpc>
              <a:spcBef>
                <a:spcPts val="0"/>
              </a:spcBef>
              <a:spcAft>
                <a:spcPts val="0"/>
              </a:spcAft>
              <a:buAutoNum type="arabicPeriod"/>
            </a:pPr>
            <a:r>
              <a:rPr lang="en-GB" dirty="0"/>
              <a:t>la </a:t>
            </a:r>
            <a:r>
              <a:rPr lang="en-GB" dirty="0" err="1"/>
              <a:t>rodilla</a:t>
            </a:r>
            <a:endParaRPr lang="en-GB" dirty="0"/>
          </a:p>
          <a:p>
            <a:pPr marL="228600" lvl="0" indent="-228600" algn="l" rtl="0">
              <a:lnSpc>
                <a:spcPct val="107000"/>
              </a:lnSpc>
              <a:spcBef>
                <a:spcPts val="0"/>
              </a:spcBef>
              <a:spcAft>
                <a:spcPts val="0"/>
              </a:spcAft>
              <a:buAutoNum type="arabicPeriod"/>
            </a:pPr>
            <a:r>
              <a:rPr lang="en-GB" dirty="0" err="1"/>
              <a:t>os</a:t>
            </a:r>
            <a:endParaRPr lang="en-GB" dirty="0"/>
          </a:p>
          <a:p>
            <a:pPr marL="228600" lvl="0" indent="-228600" algn="l" rtl="0">
              <a:lnSpc>
                <a:spcPct val="107000"/>
              </a:lnSpc>
              <a:spcBef>
                <a:spcPts val="0"/>
              </a:spcBef>
              <a:spcAft>
                <a:spcPts val="0"/>
              </a:spcAft>
              <a:buAutoNum type="arabicPeriod"/>
            </a:pPr>
            <a:r>
              <a:rPr lang="en-GB" dirty="0" err="1"/>
              <a:t>exigir</a:t>
            </a:r>
            <a:endParaRPr lang="en-GB" dirty="0"/>
          </a:p>
          <a:p>
            <a:pPr marL="228600" lvl="0" indent="-228600" algn="l" rtl="0">
              <a:lnSpc>
                <a:spcPct val="107000"/>
              </a:lnSpc>
              <a:spcBef>
                <a:spcPts val="0"/>
              </a:spcBef>
              <a:spcAft>
                <a:spcPts val="0"/>
              </a:spcAft>
              <a:buAutoNum type="arabicPeriod"/>
            </a:pPr>
            <a:r>
              <a:rPr lang="en-GB" dirty="0" err="1"/>
              <a:t>el</a:t>
            </a:r>
            <a:r>
              <a:rPr lang="en-GB" dirty="0"/>
              <a:t> </a:t>
            </a:r>
            <a:r>
              <a:rPr lang="en-GB" dirty="0" err="1"/>
              <a:t>hombro</a:t>
            </a:r>
            <a:endParaRPr dirty="0"/>
          </a:p>
        </p:txBody>
      </p:sp>
      <p:sp>
        <p:nvSpPr>
          <p:cNvPr id="54" name="Google Shape;5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58831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p>
          <a:p>
            <a:pPr marL="285750" indent="-285750">
              <a:buAutoNum type="romanLcParenR"/>
            </a:pPr>
            <a:r>
              <a:rPr lang="en-US" b="0" dirty="0"/>
              <a:t>to</a:t>
            </a:r>
            <a:r>
              <a:rPr lang="en-GB" b="0" noProof="0" dirty="0"/>
              <a:t> recap the use of indirect object pronouns.</a:t>
            </a:r>
          </a:p>
          <a:p>
            <a:pPr marL="285750" indent="-285750">
              <a:buAutoNum type="romanLcParenR"/>
            </a:pPr>
            <a:r>
              <a:rPr lang="en-GB" b="0" noProof="0" dirty="0"/>
              <a:t>to recap the use of verb endings –e/–</a:t>
            </a:r>
            <a:r>
              <a:rPr lang="en-GB" b="0" noProof="0" dirty="0" err="1"/>
              <a:t>en</a:t>
            </a:r>
            <a:r>
              <a:rPr lang="en-GB" b="0" noProof="0" dirty="0"/>
              <a:t>. </a:t>
            </a:r>
            <a:endParaRPr lang="en-GB" sz="1200" kern="1200" noProof="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indent="-228600">
              <a:buAutoNum type="arabicPeriod"/>
            </a:pPr>
            <a:r>
              <a:rPr lang="en-US" b="0" baseline="0" dirty="0"/>
              <a:t>Use the callouts to remind students of the word order of pronouns and the verb endings for singular vs plural 3</a:t>
            </a:r>
            <a:r>
              <a:rPr lang="en-US" b="0" baseline="30000" dirty="0"/>
              <a:t>rd</a:t>
            </a:r>
            <a:r>
              <a:rPr lang="en-US" b="0" baseline="0" dirty="0"/>
              <a:t> person subjects.</a:t>
            </a:r>
          </a:p>
          <a:p>
            <a:pPr marL="228600" indent="-228600">
              <a:buAutoNum type="arabicPeriod"/>
            </a:pPr>
            <a:endParaRPr lang="en-US" b="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352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7 minutes</a:t>
            </a:r>
            <a:endParaRPr lang="en-ES" b="1" dirty="0"/>
          </a:p>
          <a:p>
            <a:endParaRPr lang="en-ES" b="1" dirty="0"/>
          </a:p>
          <a:p>
            <a:r>
              <a:rPr lang="en-ES" b="1" dirty="0"/>
              <a:t>Aim:</a:t>
            </a:r>
            <a:r>
              <a:rPr lang="en-GB" b="1" dirty="0"/>
              <a:t> </a:t>
            </a:r>
            <a:r>
              <a:rPr lang="en-GB" b="0" dirty="0"/>
              <a:t>to recognise the meaning of the indirect object pronoun and connect it with the correct object; to recognise the meaning of the present tense –ER verb endings and connect it with the correct subject</a:t>
            </a:r>
            <a:endParaRPr lang="en-ES" b="1" dirty="0"/>
          </a:p>
          <a:p>
            <a:endParaRPr lang="en-ES" b="1" dirty="0"/>
          </a:p>
          <a:p>
            <a:r>
              <a:rPr lang="en-ES" b="1" dirty="0"/>
              <a:t>Procedure:</a:t>
            </a:r>
            <a:endParaRPr lang="en-GB" b="1" dirty="0"/>
          </a:p>
          <a:p>
            <a:pPr marL="228600" indent="-228600">
              <a:buFont typeface="+mj-lt"/>
              <a:buAutoNum type="arabicPeriod"/>
            </a:pPr>
            <a:r>
              <a:rPr lang="en-GB" b="0" dirty="0"/>
              <a:t>Read each sentence.</a:t>
            </a:r>
          </a:p>
          <a:p>
            <a:pPr marL="228600" indent="-228600">
              <a:buFont typeface="+mj-lt"/>
              <a:buAutoNum type="arabicPeriod"/>
            </a:pPr>
            <a:r>
              <a:rPr lang="en-GB" b="0" dirty="0"/>
              <a:t>Use the verb ending to determine who does the action.</a:t>
            </a:r>
          </a:p>
          <a:p>
            <a:pPr marL="228600" indent="-228600">
              <a:buFont typeface="+mj-lt"/>
              <a:buAutoNum type="arabicPeriod"/>
            </a:pPr>
            <a:r>
              <a:rPr lang="en-GB" b="0" dirty="0"/>
              <a:t>Use the object pronoun to determine who receives the action.</a:t>
            </a:r>
          </a:p>
          <a:p>
            <a:pPr marL="228600" indent="-228600">
              <a:buFont typeface="+mj-lt"/>
              <a:buAutoNum type="arabicPeriod"/>
            </a:pPr>
            <a:r>
              <a:rPr lang="en-GB" b="0" dirty="0"/>
              <a:t>Click to reveal the answers.</a:t>
            </a:r>
          </a:p>
          <a:p>
            <a:pPr marL="228600" indent="-228600">
              <a:buFont typeface="+mj-lt"/>
              <a:buAutoNum type="arabicPeriod"/>
            </a:pPr>
            <a:r>
              <a:rPr lang="en-GB" b="0" dirty="0"/>
              <a:t>Click to reveal a reminder about stem-changing verbs.</a:t>
            </a:r>
          </a:p>
          <a:p>
            <a:pPr marL="228600" indent="-228600">
              <a:buFont typeface="+mj-lt"/>
              <a:buAutoNum type="arabicPeriod"/>
            </a:pPr>
            <a:endParaRPr lang="en-GB" b="0" dirty="0"/>
          </a:p>
          <a:p>
            <a:pPr marL="0" indent="0">
              <a:buFont typeface="+mj-lt"/>
              <a:buNone/>
            </a:pPr>
            <a:r>
              <a:rPr lang="en-GB" b="1" dirty="0"/>
              <a:t>Note that questions 7 and 8 contain higher only vocabulary.</a:t>
            </a:r>
            <a:endParaRPr lang="en-ES" b="1"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21</a:t>
            </a:fld>
            <a:endParaRPr lang="es-ES_tradnl"/>
          </a:p>
        </p:txBody>
      </p:sp>
    </p:spTree>
    <p:extLst>
      <p:ext uri="{BB962C8B-B14F-4D97-AF65-F5344CB8AC3E}">
        <p14:creationId xmlns:p14="http://schemas.microsoft.com/office/powerpoint/2010/main" val="4172930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7 minutes</a:t>
            </a:r>
            <a:endParaRPr lang="en-ES" b="1" dirty="0"/>
          </a:p>
          <a:p>
            <a:endParaRPr lang="en-ES" b="1" dirty="0"/>
          </a:p>
          <a:p>
            <a:r>
              <a:rPr lang="en-ES" b="1" dirty="0"/>
              <a:t>Aim:</a:t>
            </a:r>
            <a:r>
              <a:rPr lang="en-GB" b="1" dirty="0"/>
              <a:t> </a:t>
            </a:r>
            <a:r>
              <a:rPr lang="en-GB" b="0" dirty="0"/>
              <a:t>to recognise the meaning of the indirect object pronoun and connect it with the correct object and to recognise the meaning of the present tense –ER verb endings and connect it with the correct subject in spoken text</a:t>
            </a:r>
            <a:endParaRPr lang="en-ES" b="1" dirty="0"/>
          </a:p>
          <a:p>
            <a:endParaRPr lang="en-ES" b="1" dirty="0"/>
          </a:p>
          <a:p>
            <a:r>
              <a:rPr lang="en-ES" b="1" dirty="0"/>
              <a:t>Procedure:</a:t>
            </a:r>
          </a:p>
          <a:p>
            <a:pPr marL="228600" indent="-228600">
              <a:buFont typeface="+mj-lt"/>
              <a:buAutoNum type="arabicPeriod"/>
            </a:pPr>
            <a:r>
              <a:rPr lang="en-GB" b="0" dirty="0"/>
              <a:t>Listen to the phrase.</a:t>
            </a:r>
          </a:p>
          <a:p>
            <a:pPr marL="228600" indent="-228600">
              <a:buFont typeface="+mj-lt"/>
              <a:buAutoNum type="arabicPeriod"/>
            </a:pPr>
            <a:r>
              <a:rPr lang="en-GB" b="0" dirty="0"/>
              <a:t>Compare what you have heard with the English translation on the slide.</a:t>
            </a:r>
          </a:p>
          <a:p>
            <a:pPr marL="228600" indent="-228600">
              <a:buFont typeface="+mj-lt"/>
              <a:buAutoNum type="arabicPeriod"/>
            </a:pPr>
            <a:r>
              <a:rPr lang="en-GB" b="0" dirty="0"/>
              <a:t>Write ‘V’ if the two are the same and ‘F’ if they are different.  </a:t>
            </a:r>
          </a:p>
          <a:p>
            <a:pPr marL="228600" indent="-228600">
              <a:buFont typeface="+mj-lt"/>
              <a:buAutoNum type="arabicPeriod"/>
            </a:pPr>
            <a:r>
              <a:rPr lang="en-GB" b="0" dirty="0"/>
              <a:t>Click to reveal answers.  Students should be able to justify their responses for questions 3, 4, 5, 7 and 8.</a:t>
            </a:r>
          </a:p>
          <a:p>
            <a:pPr marL="228600" indent="-228600">
              <a:buFont typeface="+mj-lt"/>
              <a:buAutoNum type="arabicPeriod"/>
            </a:pPr>
            <a:endParaRPr lang="en-GB" b="0" dirty="0"/>
          </a:p>
          <a:p>
            <a:pPr marL="0" indent="0">
              <a:buFont typeface="+mj-lt"/>
              <a:buNone/>
            </a:pPr>
            <a:r>
              <a:rPr lang="en-GB" b="1" dirty="0"/>
              <a:t>Note that questions 7 and 8 contain higher vocabulary.</a:t>
            </a:r>
          </a:p>
          <a:p>
            <a:endParaRPr lang="en-ES" b="1" dirty="0"/>
          </a:p>
          <a:p>
            <a:r>
              <a:rPr lang="en-ES" b="1" dirty="0"/>
              <a:t>Transcript:</a:t>
            </a:r>
            <a:endParaRPr lang="en-ES" b="0" dirty="0"/>
          </a:p>
          <a:p>
            <a:pPr marL="228600" indent="-228600">
              <a:buAutoNum type="arabicPeriod"/>
            </a:pPr>
            <a:r>
              <a:rPr lang="en-ES" b="0" dirty="0"/>
              <a:t>Le esconden los libros.</a:t>
            </a:r>
          </a:p>
          <a:p>
            <a:pPr marL="228600" indent="-228600">
              <a:buAutoNum type="arabicPeriod"/>
            </a:pPr>
            <a:r>
              <a:rPr lang="en-ES" b="0" dirty="0"/>
              <a:t>Les vende un móvil viejo.</a:t>
            </a:r>
          </a:p>
          <a:p>
            <a:pPr marL="228600" indent="-228600">
              <a:buAutoNum type="arabicPeriod"/>
            </a:pPr>
            <a:r>
              <a:rPr lang="en-ES" b="0" dirty="0"/>
              <a:t>Le rompen las gafas.</a:t>
            </a:r>
          </a:p>
          <a:p>
            <a:pPr marL="228600" indent="-228600">
              <a:buAutoNum type="arabicPeriod"/>
            </a:pPr>
            <a:r>
              <a:rPr lang="en-ES" b="0" dirty="0"/>
              <a:t>Le escribe frases tontas en </a:t>
            </a:r>
            <a:r>
              <a:rPr lang="en-GB" b="0" dirty="0"/>
              <a:t>la</a:t>
            </a:r>
            <a:r>
              <a:rPr lang="en-ES" b="0" dirty="0"/>
              <a:t> hoja.</a:t>
            </a:r>
          </a:p>
          <a:p>
            <a:pPr marL="228600" indent="-228600">
              <a:buAutoNum type="arabicPeriod"/>
            </a:pPr>
            <a:r>
              <a:rPr lang="en-ES" b="0" dirty="0"/>
              <a:t>Les hace un dibujo en la mesa.</a:t>
            </a:r>
          </a:p>
          <a:p>
            <a:pPr marL="228600" indent="-228600">
              <a:buAutoNum type="arabicPeriod"/>
            </a:pPr>
            <a:r>
              <a:rPr lang="en-ES" b="0" dirty="0"/>
              <a:t>Le piden comida.</a:t>
            </a:r>
          </a:p>
          <a:p>
            <a:pPr marL="228600" indent="-228600">
              <a:buAutoNum type="arabicPeriod"/>
            </a:pPr>
            <a:r>
              <a:rPr lang="en-ES" b="0" dirty="0"/>
              <a:t>Les exige dinero.</a:t>
            </a:r>
          </a:p>
          <a:p>
            <a:pPr marL="228600" indent="-228600">
              <a:buAutoNum type="arabicPeriod"/>
            </a:pPr>
            <a:r>
              <a:rPr lang="en-ES" b="0" dirty="0"/>
              <a:t>Le traen bebidas en un instante.</a:t>
            </a:r>
            <a:endParaRPr lang="en-ES" b="1"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22</a:t>
            </a:fld>
            <a:endParaRPr lang="es-ES_tradnl"/>
          </a:p>
        </p:txBody>
      </p:sp>
    </p:spTree>
    <p:extLst>
      <p:ext uri="{BB962C8B-B14F-4D97-AF65-F5344CB8AC3E}">
        <p14:creationId xmlns:p14="http://schemas.microsoft.com/office/powerpoint/2010/main" val="1213015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2 minutes</a:t>
            </a:r>
            <a:endParaRPr lang="en-ES" b="1" dirty="0"/>
          </a:p>
          <a:p>
            <a:endParaRPr lang="en-ES" b="1" dirty="0"/>
          </a:p>
          <a:p>
            <a:r>
              <a:rPr lang="en-ES" b="1" dirty="0"/>
              <a:t>Aim: </a:t>
            </a:r>
            <a:r>
              <a:rPr lang="en-ES" b="0" dirty="0"/>
              <a:t>to </a:t>
            </a:r>
            <a:r>
              <a:rPr lang="en-ES" b="1" dirty="0"/>
              <a:t>introduce</a:t>
            </a:r>
            <a:r>
              <a:rPr lang="en-ES" b="0" dirty="0"/>
              <a:t> the use of singular object pronouns in two verb constructions.</a:t>
            </a:r>
            <a:endParaRPr lang="en-ES" b="1" dirty="0"/>
          </a:p>
          <a:p>
            <a:endParaRPr lang="en-ES" b="1" dirty="0"/>
          </a:p>
          <a:p>
            <a:r>
              <a:rPr lang="en-ES" b="1" dirty="0"/>
              <a:t>Procedure:</a:t>
            </a:r>
            <a:endParaRPr lang="en-ES" b="0" dirty="0"/>
          </a:p>
          <a:p>
            <a:r>
              <a:rPr lang="en-ES" b="0" dirty="0"/>
              <a:t>1. Go through the explanation with the students.</a:t>
            </a:r>
          </a:p>
          <a:p>
            <a:r>
              <a:rPr lang="en-ES" b="0" dirty="0"/>
              <a:t>2. Elicit the English for the Spanish examples.</a:t>
            </a:r>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3937273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GB" b="0" noProof="0" dirty="0"/>
              <a:t> </a:t>
            </a:r>
            <a:r>
              <a:rPr lang="en-GB" b="1" noProof="0" dirty="0"/>
              <a:t>introduce</a:t>
            </a:r>
            <a:r>
              <a:rPr lang="en-GB" b="0" noProof="0" dirty="0"/>
              <a:t> indirect pronouns ‘</a:t>
            </a:r>
            <a:r>
              <a:rPr lang="en-GB" b="0" noProof="0" dirty="0" err="1"/>
              <a:t>nos</a:t>
            </a:r>
            <a:r>
              <a:rPr lang="en-GB" b="0" noProof="0" dirty="0"/>
              <a:t>’ and ‘</a:t>
            </a:r>
            <a:r>
              <a:rPr lang="en-GB" b="0" noProof="0" dirty="0" err="1"/>
              <a:t>os</a:t>
            </a:r>
            <a:r>
              <a:rPr lang="en-GB" b="0" noProof="0" dirty="0"/>
              <a:t>’.</a:t>
            </a:r>
            <a:endParaRPr lang="en-GB" sz="1200" kern="1200" noProof="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indent="-228600">
              <a:buAutoNum type="arabicPeriod"/>
            </a:pPr>
            <a:r>
              <a:rPr lang="en-US" b="0" baseline="0" dirty="0"/>
              <a:t>Use the callouts to remind students of the word order of pronouns and the verb endings for singular vs plural 3</a:t>
            </a:r>
            <a:r>
              <a:rPr lang="en-US" b="0" baseline="30000" dirty="0"/>
              <a:t>rd</a:t>
            </a:r>
            <a:r>
              <a:rPr lang="en-US" b="0" baseline="0" dirty="0"/>
              <a:t> person subjects.</a:t>
            </a:r>
          </a:p>
          <a:p>
            <a:endParaRPr lang="en-ES"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24</a:t>
            </a:fld>
            <a:endParaRPr lang="es-ES_tradnl"/>
          </a:p>
        </p:txBody>
      </p:sp>
    </p:spTree>
    <p:extLst>
      <p:ext uri="{BB962C8B-B14F-4D97-AF65-F5344CB8AC3E}">
        <p14:creationId xmlns:p14="http://schemas.microsoft.com/office/powerpoint/2010/main" val="1310046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7 minutes</a:t>
            </a:r>
            <a:endParaRPr lang="en-ES" b="1" dirty="0"/>
          </a:p>
          <a:p>
            <a:endParaRPr lang="en-ES" b="1" dirty="0"/>
          </a:p>
          <a:p>
            <a:r>
              <a:rPr lang="en-ES" b="1" dirty="0"/>
              <a:t>Aim:</a:t>
            </a:r>
            <a:r>
              <a:rPr lang="en-GB" b="1" dirty="0"/>
              <a:t> </a:t>
            </a:r>
          </a:p>
          <a:p>
            <a:r>
              <a:rPr lang="en-GB" b="0" dirty="0" err="1"/>
              <a:t>i</a:t>
            </a:r>
            <a:r>
              <a:rPr lang="en-GB" b="0" dirty="0"/>
              <a:t>) to understand the meaning of indirect object pronouns and how they are used in two-verb constructions.</a:t>
            </a:r>
          </a:p>
          <a:p>
            <a:r>
              <a:rPr lang="en-GB" b="0" dirty="0"/>
              <a:t>ii) (H) to recognise indirect object pronouns ‘</a:t>
            </a:r>
            <a:r>
              <a:rPr lang="en-GB" b="0" dirty="0" err="1"/>
              <a:t>os</a:t>
            </a:r>
            <a:r>
              <a:rPr lang="en-GB" b="0" dirty="0"/>
              <a:t>’ and ‘</a:t>
            </a:r>
            <a:r>
              <a:rPr lang="en-GB" b="0" dirty="0" err="1"/>
              <a:t>nos</a:t>
            </a:r>
            <a:r>
              <a:rPr lang="en-GB" b="0" dirty="0"/>
              <a:t>’.</a:t>
            </a:r>
            <a:endParaRPr lang="en-ES" b="1" dirty="0"/>
          </a:p>
          <a:p>
            <a:endParaRPr lang="en-ES" b="1" dirty="0"/>
          </a:p>
          <a:p>
            <a:r>
              <a:rPr lang="en-ES" b="1" dirty="0"/>
              <a:t>Procedure:</a:t>
            </a:r>
          </a:p>
          <a:p>
            <a:pPr marL="228600" indent="-228600">
              <a:buFont typeface="+mj-lt"/>
              <a:buAutoNum type="arabicPeriod"/>
            </a:pPr>
            <a:r>
              <a:rPr lang="en-GB" dirty="0"/>
              <a:t>Read each speech bubble and complete the corresponding English translation.</a:t>
            </a:r>
          </a:p>
          <a:p>
            <a:pPr marL="228600" indent="-228600">
              <a:buFont typeface="+mj-lt"/>
              <a:buAutoNum type="arabicPeriod"/>
            </a:pPr>
            <a:r>
              <a:rPr lang="en-GB" dirty="0"/>
              <a:t>Click to reveal the answers.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If time allows, students can try to say the phrase putting the indirect object pronoun in its other possible position e.g. </a:t>
            </a:r>
            <a:r>
              <a:rPr lang="en-ES" dirty="0">
                <a:highlight>
                  <a:srgbClr val="FFFF00"/>
                </a:highlight>
              </a:rPr>
              <a:t>Te quiere llamar más tarde / Quiere llamarte más tarde.</a:t>
            </a:r>
          </a:p>
          <a:p>
            <a:pPr marL="228600" indent="-228600">
              <a:buFont typeface="+mj-lt"/>
              <a:buAutoNum type="arabicPeriod"/>
            </a:pPr>
            <a:endParaRPr lang="en-ES" dirty="0"/>
          </a:p>
          <a:p>
            <a:endParaRPr lang="en-ES"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25</a:t>
            </a:fld>
            <a:endParaRPr lang="es-ES_tradnl"/>
          </a:p>
        </p:txBody>
      </p:sp>
    </p:spTree>
    <p:extLst>
      <p:ext uri="{BB962C8B-B14F-4D97-AF65-F5344CB8AC3E}">
        <p14:creationId xmlns:p14="http://schemas.microsoft.com/office/powerpoint/2010/main" val="2025593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8 minutes</a:t>
            </a:r>
            <a:endParaRPr lang="en-ES" b="1" dirty="0"/>
          </a:p>
          <a:p>
            <a:endParaRPr lang="en-ES" b="1" dirty="0"/>
          </a:p>
          <a:p>
            <a:r>
              <a:rPr lang="en-ES" b="1" dirty="0"/>
              <a:t>Aim:</a:t>
            </a:r>
            <a:r>
              <a:rPr lang="en-GB" b="1" dirty="0"/>
              <a:t> </a:t>
            </a:r>
            <a:r>
              <a:rPr lang="en-GB" b="0" dirty="0"/>
              <a:t>to understand the meaning of indirect object pronouns in spoken text</a:t>
            </a:r>
            <a:endParaRPr lang="en-ES" b="1" dirty="0"/>
          </a:p>
          <a:p>
            <a:endParaRPr lang="en-ES" b="1" dirty="0"/>
          </a:p>
          <a:p>
            <a:r>
              <a:rPr lang="en-ES" b="1" dirty="0"/>
              <a:t>Procedure:</a:t>
            </a:r>
            <a:endParaRPr lang="en-GB" b="1" dirty="0"/>
          </a:p>
          <a:p>
            <a:pPr marL="228600" indent="-228600">
              <a:buAutoNum type="arabicPeriod"/>
            </a:pPr>
            <a:r>
              <a:rPr lang="en-GB" b="0" dirty="0"/>
              <a:t>Listen to each recording and choose the correct English translation.</a:t>
            </a:r>
          </a:p>
          <a:p>
            <a:pPr marL="228600" indent="-228600">
              <a:buAutoNum type="arabicPeriod"/>
            </a:pPr>
            <a:r>
              <a:rPr lang="en-GB" b="0" dirty="0"/>
              <a:t>Click to reveal the answers.</a:t>
            </a:r>
          </a:p>
          <a:p>
            <a:pPr marL="228600" indent="-228600">
              <a:buAutoNum type="arabicPeriod"/>
            </a:pPr>
            <a:endParaRPr lang="en-GB" b="0" dirty="0"/>
          </a:p>
          <a:p>
            <a:pPr marL="0" indent="0">
              <a:buNone/>
            </a:pPr>
            <a:r>
              <a:rPr lang="en-GB" b="1" dirty="0"/>
              <a:t>Note that questions 7 and 8 contain higher only vocabulary.</a:t>
            </a:r>
            <a:endParaRPr lang="en-ES" b="1" dirty="0"/>
          </a:p>
          <a:p>
            <a:endParaRPr lang="en-ES" dirty="0"/>
          </a:p>
          <a:p>
            <a:r>
              <a:rPr lang="en-ES" b="1" dirty="0"/>
              <a:t>Transcript</a:t>
            </a:r>
            <a:r>
              <a:rPr lang="en-ES" dirty="0"/>
              <a:t>:</a:t>
            </a:r>
          </a:p>
          <a:p>
            <a:pPr marL="228600" indent="-228600">
              <a:buAutoNum type="arabicPeriod"/>
            </a:pPr>
            <a:r>
              <a:rPr lang="en-ES" b="0" dirty="0"/>
              <a:t>Le debes pedir permiso.</a:t>
            </a:r>
          </a:p>
          <a:p>
            <a:pPr marL="228600" indent="-228600">
              <a:buAutoNum type="arabicPeriod"/>
            </a:pPr>
            <a:r>
              <a:rPr lang="en-ES" b="0" dirty="0"/>
              <a:t>Tiene que traerte el videojuego.</a:t>
            </a:r>
          </a:p>
          <a:p>
            <a:pPr marL="228600" indent="-228600">
              <a:buAutoNum type="arabicPeriod"/>
            </a:pPr>
            <a:r>
              <a:rPr lang="en-ES" b="0" dirty="0"/>
              <a:t>¿Me puedes dar cinco euros?</a:t>
            </a:r>
          </a:p>
          <a:p>
            <a:pPr marL="228600" indent="-228600">
              <a:buAutoNum type="arabicPeriod"/>
            </a:pPr>
            <a:r>
              <a:rPr lang="en-ES" b="0" dirty="0"/>
              <a:t>Quiero pedirle un favor.</a:t>
            </a:r>
          </a:p>
          <a:p>
            <a:pPr marL="228600" indent="-228600">
              <a:buAutoNum type="arabicPeriod"/>
            </a:pPr>
            <a:r>
              <a:rPr lang="en-ES" b="0" dirty="0"/>
              <a:t>Les debe reservar unas entradas.</a:t>
            </a:r>
          </a:p>
          <a:p>
            <a:pPr marL="228600" indent="-228600">
              <a:buAutoNum type="arabicPeriod"/>
            </a:pPr>
            <a:r>
              <a:rPr lang="en-ES" b="0" dirty="0"/>
              <a:t>Puedo prestarte el móvil.</a:t>
            </a:r>
          </a:p>
          <a:p>
            <a:pPr marL="228600" indent="-228600">
              <a:buAutoNum type="arabicPeriod"/>
            </a:pPr>
            <a:r>
              <a:rPr lang="en-ES" b="0" dirty="0"/>
              <a:t>Nos tiene que asegurar que el examen es fácil.</a:t>
            </a:r>
          </a:p>
          <a:p>
            <a:pPr marL="228600" indent="-228600">
              <a:buAutoNum type="arabicPeriod"/>
            </a:pPr>
            <a:r>
              <a:rPr lang="en-ES" b="0" dirty="0"/>
              <a:t>Quieren exigirnos más tareas.</a:t>
            </a:r>
          </a:p>
        </p:txBody>
      </p:sp>
      <p:sp>
        <p:nvSpPr>
          <p:cNvPr id="4" name="Slide Number Placeholder 3"/>
          <p:cNvSpPr>
            <a:spLocks noGrp="1"/>
          </p:cNvSpPr>
          <p:nvPr>
            <p:ph type="sldNum" sz="quarter" idx="5"/>
          </p:nvPr>
        </p:nvSpPr>
        <p:spPr/>
        <p:txBody>
          <a:bodyPr/>
          <a:lstStyle/>
          <a:p>
            <a:fld id="{776D6D86-1863-4B60-A858-7AAF6E563CDC}" type="slidenum">
              <a:rPr lang="es-ES_tradnl" smtClean="0"/>
              <a:t>26</a:t>
            </a:fld>
            <a:endParaRPr lang="es-ES_tradnl"/>
          </a:p>
        </p:txBody>
      </p:sp>
    </p:spTree>
    <p:extLst>
      <p:ext uri="{BB962C8B-B14F-4D97-AF65-F5344CB8AC3E}">
        <p14:creationId xmlns:p14="http://schemas.microsoft.com/office/powerpoint/2010/main" val="912582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8 minutes</a:t>
            </a:r>
            <a:endParaRPr lang="en-ES" b="1" dirty="0"/>
          </a:p>
          <a:p>
            <a:endParaRPr lang="en-ES" b="1" dirty="0"/>
          </a:p>
          <a:p>
            <a:pPr marL="0" indent="0">
              <a:buFont typeface="+mj-lt"/>
              <a:buNone/>
            </a:pPr>
            <a:r>
              <a:rPr lang="en-GB" b="1" dirty="0"/>
              <a:t>Aim: </a:t>
            </a:r>
            <a:r>
              <a:rPr lang="en-GB" b="0" dirty="0"/>
              <a:t>to practise spoken production of sentences using indirect object pronouns in two verb constructions and –</a:t>
            </a:r>
            <a:r>
              <a:rPr lang="en-GB" b="0" dirty="0" err="1"/>
              <a:t>er</a:t>
            </a:r>
            <a:r>
              <a:rPr lang="en-GB" b="0" dirty="0"/>
              <a:t> verb endings for singular persons in the present tense, without reference to notes, but with English translations as support.</a:t>
            </a:r>
            <a:br>
              <a:rPr lang="en-GB" b="0" dirty="0"/>
            </a:br>
            <a:br>
              <a:rPr lang="en-GB" b="0" dirty="0"/>
            </a:br>
            <a:r>
              <a:rPr lang="en-GB" b="1" dirty="0"/>
              <a:t>Procedure: </a:t>
            </a:r>
          </a:p>
          <a:p>
            <a:pPr marL="228600" indent="-228600">
              <a:buFont typeface="+mj-lt"/>
              <a:buAutoNum type="arabicPeriod"/>
            </a:pPr>
            <a:r>
              <a:rPr lang="en-GB" b="0" dirty="0"/>
              <a:t>Student A reads the first part of phrase 1 in Spanish.</a:t>
            </a:r>
          </a:p>
          <a:p>
            <a:pPr marL="228600" indent="-228600">
              <a:buFont typeface="+mj-lt"/>
              <a:buAutoNum type="arabicPeriod"/>
            </a:pPr>
            <a:r>
              <a:rPr lang="en-GB" b="0" dirty="0"/>
              <a:t>Student B listens and identify which pronoun has been used ‘le’ (to him/her) or ‘les’ (to them)</a:t>
            </a:r>
          </a:p>
          <a:p>
            <a:pPr marL="228600" indent="-228600">
              <a:buFont typeface="+mj-lt"/>
              <a:buAutoNum type="arabicPeriod"/>
            </a:pPr>
            <a:r>
              <a:rPr lang="en-GB" b="0" dirty="0"/>
              <a:t>Student B selects the correct option to finish the phrase, and says the word in Spanish.</a:t>
            </a:r>
          </a:p>
          <a:p>
            <a:pPr marL="228600" indent="-228600">
              <a:buFont typeface="+mj-lt"/>
              <a:buAutoNum type="arabicPeriod"/>
            </a:pPr>
            <a:r>
              <a:rPr lang="en-GB" b="0" dirty="0"/>
              <a:t>After completely the 6 phrases, students swap roles</a:t>
            </a:r>
          </a:p>
          <a:p>
            <a:endParaRPr lang="en-ES"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27</a:t>
            </a:fld>
            <a:endParaRPr lang="es-ES_tradnl"/>
          </a:p>
        </p:txBody>
      </p:sp>
    </p:spTree>
    <p:extLst>
      <p:ext uri="{BB962C8B-B14F-4D97-AF65-F5344CB8AC3E}">
        <p14:creationId xmlns:p14="http://schemas.microsoft.com/office/powerpoint/2010/main" val="27142325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Font typeface="+mj-lt"/>
              <a:buNone/>
            </a:pPr>
            <a:r>
              <a:rPr lang="en-GB" b="1" dirty="0"/>
              <a:t>CARD FOR STUDENT A – DO NOT SHOW DURING THE ACTIVITY</a:t>
            </a:r>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Font typeface="+mj-lt"/>
              <a:buNone/>
            </a:pPr>
            <a:r>
              <a:rPr lang="en-GB" b="1" dirty="0"/>
              <a:t>CARD FOR STUDENT B – DO NOT SHOW DURING THE ACTIVITY</a:t>
            </a:r>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89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[1/2]</a:t>
            </a:r>
          </a:p>
          <a:p>
            <a:endParaRPr lang="en-US" b="1" dirty="0"/>
          </a:p>
          <a:p>
            <a:r>
              <a:rPr lang="en-US" b="1" dirty="0"/>
              <a:t>Timing</a:t>
            </a:r>
            <a:r>
              <a:rPr lang="en-US" b="0" dirty="0"/>
              <a:t>: 8 minutes</a:t>
            </a:r>
          </a:p>
          <a:p>
            <a:endParaRPr lang="en-US" b="1" dirty="0"/>
          </a:p>
          <a:p>
            <a:r>
              <a:rPr lang="en-US" b="1" dirty="0"/>
              <a:t>Aim: </a:t>
            </a:r>
            <a:r>
              <a:rPr lang="en-US" b="0" dirty="0"/>
              <a:t>a paired read aloud task to </a:t>
            </a:r>
            <a:r>
              <a:rPr lang="en-US" b="0" dirty="0" err="1"/>
              <a:t>practise</a:t>
            </a:r>
            <a:r>
              <a:rPr lang="en-US" b="0" baseline="0" dirty="0"/>
              <a:t> oral production and recognition of words containing the SSCs </a:t>
            </a:r>
            <a:r>
              <a:rPr kumimoji="0" lang="es-ES_tradnl" sz="1200" b="0" i="0" u="none" strike="noStrike" kern="1200" cap="none" spc="0" normalizeH="0" baseline="0" noProof="0" dirty="0">
                <a:ln>
                  <a:noFill/>
                </a:ln>
                <a:solidFill>
                  <a:srgbClr val="3A3838"/>
                </a:solidFill>
                <a:effectLst/>
                <a:uLnTx/>
                <a:uFillTx/>
                <a:latin typeface="Century Gothic"/>
                <a:ea typeface="+mn-ea"/>
                <a:cs typeface="+mn-cs"/>
              </a:rPr>
              <a:t>[</a:t>
            </a:r>
            <a:r>
              <a:rPr kumimoji="0" lang="es-ES_tradnl" sz="1200" b="0" i="0" u="none" strike="noStrike" kern="1200" cap="none" spc="0" normalizeH="0" baseline="0" noProof="0" dirty="0" err="1">
                <a:ln>
                  <a:noFill/>
                </a:ln>
                <a:solidFill>
                  <a:srgbClr val="3A3838"/>
                </a:solidFill>
                <a:effectLst/>
                <a:uLnTx/>
                <a:uFillTx/>
                <a:latin typeface="Century Gothic"/>
                <a:ea typeface="+mn-ea"/>
                <a:cs typeface="+mn-cs"/>
              </a:rPr>
              <a:t>ia</a:t>
            </a:r>
            <a:r>
              <a:rPr kumimoji="0" lang="es-ES_tradnl" sz="1200" b="0" i="0" u="none" strike="noStrike" kern="1200" cap="none" spc="0" normalizeH="0" baseline="0" noProof="0" dirty="0">
                <a:ln>
                  <a:noFill/>
                </a:ln>
                <a:solidFill>
                  <a:srgbClr val="3A3838"/>
                </a:solidFill>
                <a:effectLst/>
                <a:uLnTx/>
                <a:uFillTx/>
                <a:latin typeface="Century Gothic"/>
                <a:ea typeface="+mn-ea"/>
                <a:cs typeface="+mn-cs"/>
              </a:rPr>
              <a:t>], [</a:t>
            </a:r>
            <a:r>
              <a:rPr kumimoji="0" lang="es-ES_tradnl" sz="1200" b="0" i="0" u="none" strike="noStrike" kern="1200" cap="none" spc="0" normalizeH="0" baseline="0" noProof="0" dirty="0" err="1">
                <a:ln>
                  <a:noFill/>
                </a:ln>
                <a:solidFill>
                  <a:srgbClr val="3A3838"/>
                </a:solidFill>
                <a:effectLst/>
                <a:uLnTx/>
                <a:uFillTx/>
                <a:latin typeface="Century Gothic"/>
                <a:ea typeface="+mn-ea"/>
                <a:cs typeface="+mn-cs"/>
              </a:rPr>
              <a:t>ie</a:t>
            </a:r>
            <a:r>
              <a:rPr kumimoji="0" lang="es-ES_tradnl" sz="1200" b="0" i="0" u="none" strike="noStrike" kern="1200" cap="none" spc="0" normalizeH="0" baseline="0" noProof="0" dirty="0">
                <a:ln>
                  <a:noFill/>
                </a:ln>
                <a:solidFill>
                  <a:srgbClr val="3A3838"/>
                </a:solidFill>
                <a:effectLst/>
                <a:uLnTx/>
                <a:uFillTx/>
                <a:latin typeface="Century Gothic"/>
                <a:ea typeface="+mn-ea"/>
                <a:cs typeface="+mn-cs"/>
              </a:rPr>
              <a:t>], [</a:t>
            </a:r>
            <a:r>
              <a:rPr kumimoji="0" lang="es-ES_tradnl" sz="1200" b="0" i="0" u="none" strike="noStrike" kern="1200" cap="none" spc="0" normalizeH="0" baseline="0" noProof="0" dirty="0" err="1">
                <a:ln>
                  <a:noFill/>
                </a:ln>
                <a:solidFill>
                  <a:srgbClr val="3A3838"/>
                </a:solidFill>
                <a:effectLst/>
                <a:uLnTx/>
                <a:uFillTx/>
                <a:latin typeface="Century Gothic"/>
                <a:ea typeface="+mn-ea"/>
                <a:cs typeface="+mn-cs"/>
              </a:rPr>
              <a:t>ai</a:t>
            </a:r>
            <a:r>
              <a:rPr kumimoji="0" lang="es-ES_tradnl" sz="1200" b="0" i="0" u="none" strike="noStrike" kern="1200" cap="none" spc="0" normalizeH="0" baseline="0" noProof="0" dirty="0">
                <a:ln>
                  <a:noFill/>
                </a:ln>
                <a:solidFill>
                  <a:srgbClr val="3A3838"/>
                </a:solidFill>
                <a:effectLst/>
                <a:uLnTx/>
                <a:uFillTx/>
                <a:latin typeface="Century Gothic"/>
                <a:ea typeface="+mn-ea"/>
                <a:cs typeface="+mn-cs"/>
              </a:rPr>
              <a:t>], [</a:t>
            </a:r>
            <a:r>
              <a:rPr kumimoji="0" lang="es-ES_tradnl" sz="1200" b="0" i="0" u="none" strike="noStrike" kern="1200" cap="none" spc="0" normalizeH="0" baseline="0" noProof="0" dirty="0" err="1">
                <a:ln>
                  <a:noFill/>
                </a:ln>
                <a:solidFill>
                  <a:srgbClr val="3A3838"/>
                </a:solidFill>
                <a:effectLst/>
                <a:uLnTx/>
                <a:uFillTx/>
                <a:latin typeface="Century Gothic"/>
                <a:ea typeface="+mn-ea"/>
                <a:cs typeface="+mn-cs"/>
              </a:rPr>
              <a:t>ei</a:t>
            </a:r>
            <a:r>
              <a:rPr kumimoji="0" lang="es-ES_tradnl" sz="1200" b="0" i="0" u="none" strike="noStrike" kern="1200" cap="none" spc="0" normalizeH="0" baseline="0" noProof="0" dirty="0">
                <a:ln>
                  <a:noFill/>
                </a:ln>
                <a:solidFill>
                  <a:srgbClr val="3A3838"/>
                </a:solidFill>
                <a:effectLst/>
                <a:uLnTx/>
                <a:uFillTx/>
                <a:latin typeface="Century Gothic"/>
                <a:ea typeface="+mn-ea"/>
                <a:cs typeface="+mn-cs"/>
              </a:rPr>
              <a:t>], [</a:t>
            </a:r>
            <a:r>
              <a:rPr kumimoji="0" lang="es-ES_tradnl" sz="1200" b="0" i="0" u="none" strike="noStrike" kern="1200" cap="none" spc="0" normalizeH="0" baseline="0" noProof="0" dirty="0" err="1">
                <a:ln>
                  <a:noFill/>
                </a:ln>
                <a:solidFill>
                  <a:srgbClr val="3A3838"/>
                </a:solidFill>
                <a:effectLst/>
                <a:uLnTx/>
                <a:uFillTx/>
                <a:latin typeface="Century Gothic"/>
                <a:ea typeface="+mn-ea"/>
                <a:cs typeface="+mn-cs"/>
              </a:rPr>
              <a:t>ue</a:t>
            </a:r>
            <a:r>
              <a:rPr kumimoji="0" lang="es-ES_tradnl" sz="1200" b="0" i="0" u="none" strike="noStrike" kern="1200" cap="none" spc="0" normalizeH="0" baseline="0" noProof="0" dirty="0">
                <a:ln>
                  <a:noFill/>
                </a:ln>
                <a:solidFill>
                  <a:srgbClr val="3A3838"/>
                </a:solidFill>
                <a:effectLst/>
                <a:uLnTx/>
                <a:uFillTx/>
                <a:latin typeface="Century Gothic"/>
                <a:ea typeface="+mn-ea"/>
                <a:cs typeface="+mn-cs"/>
              </a:rPr>
              <a:t>] </a:t>
            </a:r>
            <a:r>
              <a:rPr lang="en-US" b="0" baseline="0" dirty="0"/>
              <a:t>at text level.</a:t>
            </a:r>
            <a:endParaRPr lang="en-US" b="0" dirty="0"/>
          </a:p>
          <a:p>
            <a:endParaRPr lang="en-US" b="1" dirty="0"/>
          </a:p>
          <a:p>
            <a:r>
              <a:rPr lang="en-US" b="1" dirty="0"/>
              <a:t>Procedure:</a:t>
            </a:r>
          </a:p>
          <a:p>
            <a:pPr marL="228600" indent="-228600">
              <a:buFont typeface="+mj-lt"/>
              <a:buAutoNum type="arabicPeriod"/>
            </a:pPr>
            <a:r>
              <a:rPr lang="en-US" b="0" dirty="0"/>
              <a:t>Teacher clicks to show task instructions, one step at a time</a:t>
            </a:r>
          </a:p>
          <a:p>
            <a:pPr marL="228600" indent="-228600">
              <a:buFont typeface="+mj-lt"/>
              <a:buAutoNum type="arabicPeriod"/>
            </a:pPr>
            <a:r>
              <a:rPr lang="en-US" b="0" dirty="0"/>
              <a:t>Teacher advises student B to turn away from the board and clicks to bring up the text for student A, along with a glossary for unknown words.</a:t>
            </a:r>
          </a:p>
          <a:p>
            <a:pPr marL="228600" indent="-228600">
              <a:buFont typeface="+mj-lt"/>
              <a:buAutoNum type="arabicPeriod"/>
            </a:pPr>
            <a:r>
              <a:rPr lang="en-US" b="0" dirty="0"/>
              <a:t>Student</a:t>
            </a:r>
            <a:r>
              <a:rPr lang="en-US" b="0" baseline="0" dirty="0"/>
              <a:t> A reads the text (twice) to student B, who writes down all the words containing the following SSCs: 6 with </a:t>
            </a:r>
            <a:r>
              <a:rPr lang="en-GB" sz="1200" b="0" dirty="0">
                <a:solidFill>
                  <a:srgbClr val="C00000"/>
                </a:solidFill>
              </a:rPr>
              <a:t>[</a:t>
            </a:r>
            <a:r>
              <a:rPr lang="en-GB" sz="1200" b="0" dirty="0" err="1">
                <a:solidFill>
                  <a:srgbClr val="C00000"/>
                </a:solidFill>
              </a:rPr>
              <a:t>ie</a:t>
            </a:r>
            <a:r>
              <a:rPr lang="en-GB" sz="1200" b="0" dirty="0">
                <a:solidFill>
                  <a:srgbClr val="C00000"/>
                </a:solidFill>
              </a:rPr>
              <a:t>], 2 with [</a:t>
            </a:r>
            <a:r>
              <a:rPr lang="en-GB" sz="1200" b="0" dirty="0" err="1">
                <a:solidFill>
                  <a:srgbClr val="C00000"/>
                </a:solidFill>
              </a:rPr>
              <a:t>ia</a:t>
            </a:r>
            <a:r>
              <a:rPr lang="en-GB" sz="1200" b="0" dirty="0">
                <a:solidFill>
                  <a:srgbClr val="C00000"/>
                </a:solidFill>
              </a:rPr>
              <a:t>] and 3 with [</a:t>
            </a:r>
            <a:r>
              <a:rPr lang="en-GB" sz="1200" b="0" dirty="0" err="1">
                <a:solidFill>
                  <a:srgbClr val="C00000"/>
                </a:solidFill>
              </a:rPr>
              <a:t>ue</a:t>
            </a:r>
            <a:r>
              <a:rPr lang="en-GB" sz="1200" b="0" dirty="0">
                <a:solidFill>
                  <a:srgbClr val="C00000"/>
                </a:solidFill>
              </a:rPr>
              <a:t>]</a:t>
            </a:r>
            <a:r>
              <a:rPr lang="en-GB" sz="1100" b="0" dirty="0">
                <a:solidFill>
                  <a:schemeClr val="tx1"/>
                </a:solidFill>
              </a:rPr>
              <a:t>. </a:t>
            </a:r>
            <a:endParaRPr lang="en-US" sz="1100" b="0" baseline="0" dirty="0">
              <a:solidFill>
                <a:schemeClr val="tx1"/>
              </a:solidFill>
            </a:endParaRPr>
          </a:p>
          <a:p>
            <a:pPr marL="228600" indent="-228600">
              <a:buFont typeface="+mj-lt"/>
              <a:buAutoNum type="arabicPeriod"/>
            </a:pPr>
            <a:r>
              <a:rPr lang="en-US" b="0" baseline="0" dirty="0"/>
              <a:t>Click again to hide student A’s text. Students now swap roles.</a:t>
            </a:r>
          </a:p>
          <a:p>
            <a:pPr marL="228600" indent="-228600">
              <a:buFont typeface="+mj-lt"/>
              <a:buAutoNum type="arabicPeriod"/>
            </a:pPr>
            <a:r>
              <a:rPr lang="en-US" b="0" baseline="0" dirty="0"/>
              <a:t>Teacher advises student A to turn away from the board and clicks to bring up the text for student B, along with a glossary for unknown words.</a:t>
            </a:r>
          </a:p>
          <a:p>
            <a:pPr marL="228600" indent="-228600">
              <a:buFont typeface="+mj-lt"/>
              <a:buAutoNum type="arabicPeriod"/>
            </a:pPr>
            <a:r>
              <a:rPr lang="en-US" b="0" baseline="0" dirty="0"/>
              <a:t>Student B reads the text (twice) to student A, who writes down all the words containing the following SSCs: 4 with </a:t>
            </a:r>
            <a:r>
              <a:rPr lang="en-GB" sz="1200" b="0" dirty="0">
                <a:solidFill>
                  <a:srgbClr val="3A5EAC"/>
                </a:solidFill>
              </a:rPr>
              <a:t>[ai], 2 with [</a:t>
            </a:r>
            <a:r>
              <a:rPr lang="en-GB" sz="1200" b="0" dirty="0" err="1">
                <a:solidFill>
                  <a:srgbClr val="3A5EAC"/>
                </a:solidFill>
              </a:rPr>
              <a:t>ei</a:t>
            </a:r>
            <a:r>
              <a:rPr lang="en-GB" sz="1200" b="0" dirty="0">
                <a:solidFill>
                  <a:srgbClr val="3A5EAC"/>
                </a:solidFill>
              </a:rPr>
              <a:t>], 3 with [</a:t>
            </a:r>
            <a:r>
              <a:rPr lang="en-GB" sz="1200" b="0" dirty="0" err="1">
                <a:solidFill>
                  <a:srgbClr val="3A5EAC"/>
                </a:solidFill>
              </a:rPr>
              <a:t>ue</a:t>
            </a:r>
            <a:r>
              <a:rPr lang="en-GB" sz="1200" b="0" dirty="0">
                <a:solidFill>
                  <a:srgbClr val="3A5EAC"/>
                </a:solidFill>
              </a:rPr>
              <a:t>]</a:t>
            </a:r>
            <a:r>
              <a:rPr lang="en-GB" sz="1100" b="0" dirty="0">
                <a:solidFill>
                  <a:srgbClr val="3A5EAC"/>
                </a:solidFill>
              </a:rPr>
              <a:t> and 2 with [</a:t>
            </a:r>
            <a:r>
              <a:rPr lang="en-GB" sz="1100" b="0" dirty="0" err="1">
                <a:solidFill>
                  <a:srgbClr val="3A5EAC"/>
                </a:solidFill>
              </a:rPr>
              <a:t>ie</a:t>
            </a:r>
            <a:r>
              <a:rPr lang="en-GB" sz="1100" b="0" dirty="0">
                <a:solidFill>
                  <a:srgbClr val="3A5EAC"/>
                </a:solidFill>
              </a:rPr>
              <a:t>].</a:t>
            </a:r>
            <a:r>
              <a:rPr lang="en-GB" dirty="0"/>
              <a:t> </a:t>
            </a:r>
            <a:endParaRPr lang="en-US" b="0" dirty="0"/>
          </a:p>
          <a:p>
            <a:pPr marL="228600" indent="-228600">
              <a:buFont typeface="+mj-lt"/>
              <a:buAutoNum type="arabicPeriod"/>
            </a:pPr>
            <a:r>
              <a:rPr lang="en-US" b="0" dirty="0"/>
              <a:t>Teacher can use the answer</a:t>
            </a:r>
            <a:r>
              <a:rPr lang="en-US" b="0" baseline="0" dirty="0"/>
              <a:t> slide (next slide) to bring the activity to a close. Elicit the meanings of the target words in English.</a:t>
            </a:r>
          </a:p>
          <a:p>
            <a:pPr marL="228600" indent="-228600">
              <a:buFont typeface="+mj-lt"/>
              <a:buAutoNum type="arabicPeriod"/>
            </a:pPr>
            <a:r>
              <a:rPr lang="en-US" b="0" baseline="0" dirty="0"/>
              <a:t>Teachers may also want to ask students to consider the meanings of the texts as a whole before moving on. Give pairs a minute per text and then take feedback.</a:t>
            </a:r>
          </a:p>
          <a:p>
            <a:endParaRPr lang="en-US" b="0" baseline="0" dirty="0"/>
          </a:p>
          <a:p>
            <a:r>
              <a:rPr lang="en-US" b="1" baseline="0" dirty="0"/>
              <a:t>Frequency of unknown/glossed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baile [2040]; </a:t>
            </a:r>
            <a:r>
              <a:rPr lang="en-GB" sz="1200" kern="1200" dirty="0" err="1">
                <a:solidFill>
                  <a:schemeClr val="tx1"/>
                </a:solidFill>
                <a:effectLst/>
                <a:latin typeface="+mn-lt"/>
                <a:ea typeface="+mn-ea"/>
                <a:cs typeface="+mn-cs"/>
              </a:rPr>
              <a:t>entrenamiento</a:t>
            </a:r>
            <a:r>
              <a:rPr lang="en-GB" sz="1200" kern="1200" dirty="0">
                <a:solidFill>
                  <a:schemeClr val="tx1"/>
                </a:solidFill>
                <a:effectLst/>
                <a:latin typeface="+mn-lt"/>
                <a:ea typeface="+mn-ea"/>
                <a:cs typeface="+mn-cs"/>
              </a:rPr>
              <a:t> [3078]; </a:t>
            </a:r>
            <a:r>
              <a:rPr lang="en-GB" sz="1200" kern="1200" dirty="0" err="1">
                <a:solidFill>
                  <a:schemeClr val="tx1"/>
                </a:solidFill>
                <a:effectLst/>
                <a:latin typeface="+mn-lt"/>
                <a:ea typeface="+mn-ea"/>
                <a:cs typeface="+mn-cs"/>
              </a:rPr>
              <a:t>fuerza</a:t>
            </a:r>
            <a:r>
              <a:rPr lang="en-GB" sz="1200" kern="1200" dirty="0">
                <a:solidFill>
                  <a:schemeClr val="tx1"/>
                </a:solidFill>
                <a:effectLst/>
                <a:latin typeface="+mn-lt"/>
                <a:ea typeface="+mn-ea"/>
                <a:cs typeface="+mn-cs"/>
              </a:rPr>
              <a:t> [290]; </a:t>
            </a:r>
            <a:r>
              <a:rPr lang="en-US" b="0" baseline="0" dirty="0" err="1"/>
              <a:t>pizarra</a:t>
            </a:r>
            <a:r>
              <a:rPr lang="en-US" b="0" baseline="0" dirty="0"/>
              <a:t> [&gt;5000]; </a:t>
            </a:r>
            <a:r>
              <a:rPr lang="en-US" b="0" baseline="0" dirty="0" err="1"/>
              <a:t>izquierdo</a:t>
            </a:r>
            <a:r>
              <a:rPr lang="en-US" b="0" baseline="0" dirty="0"/>
              <a:t> [2268]</a:t>
            </a:r>
          </a:p>
        </p:txBody>
      </p:sp>
      <p:sp>
        <p:nvSpPr>
          <p:cNvPr id="4" name="Slide Number Placeholder 3"/>
          <p:cNvSpPr>
            <a:spLocks noGrp="1"/>
          </p:cNvSpPr>
          <p:nvPr>
            <p:ph type="sldNum" sz="quarter" idx="5"/>
          </p:nvPr>
        </p:nvSpPr>
        <p:spPr/>
        <p:txBody>
          <a:bodyPr/>
          <a:lstStyle/>
          <a:p>
            <a:fld id="{776D6D86-1863-4B60-A858-7AAF6E563CDC}" type="slidenum">
              <a:rPr lang="es-ES_tradnl" smtClean="0"/>
              <a:t>3</a:t>
            </a:fld>
            <a:endParaRPr lang="es-ES_tradnl"/>
          </a:p>
        </p:txBody>
      </p:sp>
    </p:spTree>
    <p:extLst>
      <p:ext uri="{BB962C8B-B14F-4D97-AF65-F5344CB8AC3E}">
        <p14:creationId xmlns:p14="http://schemas.microsoft.com/office/powerpoint/2010/main" val="1558660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Font typeface="+mj-lt"/>
              <a:buNone/>
            </a:pPr>
            <a:r>
              <a:rPr lang="en-GB" b="1" dirty="0"/>
              <a:t>ANSWERS FOR STUDENT A – DO NOT SHOW DURING THE ACTIVITY</a:t>
            </a:r>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348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Font typeface="+mj-lt"/>
              <a:buNone/>
            </a:pPr>
            <a:r>
              <a:rPr lang="en-GB" b="1" dirty="0"/>
              <a:t>ANSWERS FOR STUDENT B – DO NOT SHOW DURING THE ACTIVITY</a:t>
            </a:r>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4515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All words from this lesson’s vocabulary are on the three AO GCSE wordlists, with the following exception(s):</a:t>
            </a: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AQA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cuello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espalda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rodilla</a:t>
            </a:r>
            <a:r>
              <a:rPr lang="en-GB" sz="1200" b="0" i="0" u="none" strike="noStrike" dirty="0">
                <a:solidFill>
                  <a:schemeClr val="dk1"/>
                </a:solidFill>
                <a:latin typeface="Calibri"/>
                <a:ea typeface="Calibri"/>
                <a:cs typeface="Calibri"/>
                <a:sym typeface="Calibri"/>
              </a:rPr>
              <a:t>, hombre, </a:t>
            </a:r>
            <a:r>
              <a:rPr lang="en-GB" sz="1200" b="0" i="0" u="none" strike="noStrike" dirty="0" err="1">
                <a:solidFill>
                  <a:schemeClr val="dk1"/>
                </a:solidFill>
                <a:latin typeface="Calibri"/>
                <a:ea typeface="Calibri"/>
                <a:cs typeface="Calibri"/>
                <a:sym typeface="Calibri"/>
              </a:rPr>
              <a:t>nariz</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almorzar</a:t>
            </a:r>
            <a:r>
              <a:rPr lang="en-GB" sz="1200" b="0" i="0" u="none" strike="noStrike" dirty="0">
                <a:solidFill>
                  <a:schemeClr val="dk1"/>
                </a:solidFill>
                <a:latin typeface="Calibri"/>
                <a:ea typeface="Calibri"/>
                <a:cs typeface="Calibri"/>
                <a:sym typeface="Calibri"/>
              </a:rPr>
              <a:t>, RENFE, </a:t>
            </a:r>
            <a:r>
              <a:rPr lang="en-GB" sz="1200" b="0" i="0" u="none" strike="noStrike" dirty="0" err="1">
                <a:solidFill>
                  <a:schemeClr val="dk1"/>
                </a:solidFill>
                <a:latin typeface="Calibri"/>
                <a:ea typeface="Calibri"/>
                <a:cs typeface="Calibri"/>
                <a:sym typeface="Calibri"/>
              </a:rPr>
              <a:t>hoja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secar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instante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lindo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objetivo</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Edexcel: </a:t>
            </a:r>
            <a:r>
              <a:rPr lang="en-GB" sz="1200" b="0" i="0" u="none" strike="noStrike" dirty="0" err="1">
                <a:solidFill>
                  <a:schemeClr val="dk1"/>
                </a:solidFill>
                <a:latin typeface="Calibri"/>
                <a:ea typeface="Calibri"/>
                <a:cs typeface="Calibri"/>
                <a:sym typeface="Calibri"/>
              </a:rPr>
              <a:t>cuello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exigir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cierto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correcto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enseguida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almorzar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pegar</a:t>
            </a:r>
            <a:r>
              <a:rPr lang="en-GB" sz="1200" b="0" i="0" u="none" strike="noStrike" dirty="0">
                <a:solidFill>
                  <a:schemeClr val="dk1"/>
                </a:solidFill>
                <a:latin typeface="Calibri"/>
                <a:ea typeface="Calibri"/>
                <a:cs typeface="Calibri"/>
                <a:sym typeface="Calibri"/>
              </a:rPr>
              <a:t>, RENFE, </a:t>
            </a:r>
            <a:r>
              <a:rPr lang="en-GB" sz="1200" b="0" i="0" u="none" strike="noStrike" dirty="0" err="1">
                <a:solidFill>
                  <a:schemeClr val="dk1"/>
                </a:solidFill>
                <a:latin typeface="Calibri"/>
                <a:ea typeface="Calibri"/>
                <a:cs typeface="Calibri"/>
                <a:sym typeface="Calibri"/>
              </a:rPr>
              <a:t>secar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entorno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instante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límite</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dirty="0">
                <a:solidFill>
                  <a:schemeClr val="tx1"/>
                </a:solidFill>
                <a:effectLst/>
                <a:latin typeface="+mn-lt"/>
                <a:ea typeface="+mn-ea"/>
                <a:cs typeface="+mn-cs"/>
              </a:rPr>
              <a:t>With thanks to Rachel Hawkes for her input on the lesson material and Jo Cairns for teacher feedback.</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word order of indirect object pronouns (me, </a:t>
            </a:r>
            <a:r>
              <a:rPr lang="en-GB" sz="1200" b="1" i="0" u="none" strike="noStrike" cap="none" dirty="0" err="1">
                <a:solidFill>
                  <a:schemeClr val="dk1"/>
                </a:solidFill>
                <a:latin typeface="Calibri"/>
                <a:ea typeface="Calibri"/>
                <a:cs typeface="Calibri"/>
                <a:sym typeface="Calibri"/>
              </a:rPr>
              <a:t>te</a:t>
            </a:r>
            <a:r>
              <a:rPr lang="en-GB" sz="1200" b="1" i="0" u="none" strike="noStrike" cap="none" dirty="0">
                <a:solidFill>
                  <a:schemeClr val="dk1"/>
                </a:solidFill>
                <a:latin typeface="Calibri"/>
                <a:ea typeface="Calibri"/>
                <a:cs typeface="Calibri"/>
                <a:sym typeface="Calibri"/>
              </a:rPr>
              <a:t>, le) in two verb constructions (e.g. </a:t>
            </a:r>
            <a:r>
              <a:rPr lang="en-GB" sz="1200" b="1" i="0" u="none" strike="noStrike" cap="none" dirty="0" err="1">
                <a:solidFill>
                  <a:schemeClr val="dk1"/>
                </a:solidFill>
                <a:latin typeface="Calibri"/>
                <a:ea typeface="Calibri"/>
                <a:cs typeface="Calibri"/>
                <a:sym typeface="Calibri"/>
              </a:rPr>
              <a:t>quiere</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llamarme</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indirect object pronouns '</a:t>
            </a:r>
            <a:r>
              <a:rPr lang="en-GB" sz="1200" b="1" i="0" u="none" strike="noStrike" cap="none" dirty="0" err="1">
                <a:solidFill>
                  <a:schemeClr val="dk1"/>
                </a:solidFill>
                <a:latin typeface="Calibri"/>
                <a:ea typeface="Calibri"/>
                <a:cs typeface="Calibri"/>
                <a:sym typeface="Calibri"/>
              </a:rPr>
              <a:t>nos</a:t>
            </a:r>
            <a:r>
              <a:rPr lang="en-GB" sz="1200" b="1" i="0" u="none" strike="noStrike" cap="none" dirty="0">
                <a:solidFill>
                  <a:schemeClr val="dk1"/>
                </a:solidFill>
                <a:latin typeface="Calibri"/>
                <a:ea typeface="Calibri"/>
                <a:cs typeface="Calibri"/>
                <a:sym typeface="Calibri"/>
              </a:rPr>
              <a:t>' and '</a:t>
            </a:r>
            <a:r>
              <a:rPr lang="en-GB" sz="1200" b="1" i="0" u="none" strike="noStrike" cap="none" dirty="0" err="1">
                <a:solidFill>
                  <a:schemeClr val="dk1"/>
                </a:solidFill>
                <a:latin typeface="Calibri"/>
                <a:ea typeface="Calibri"/>
                <a:cs typeface="Calibri"/>
                <a:sym typeface="Calibri"/>
              </a:rPr>
              <a:t>os</a:t>
            </a:r>
            <a:r>
              <a:rPr lang="en-GB" sz="1200" b="1" i="0" u="none" strike="noStrike" cap="none"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Revisited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indirect object pronouns 'me', '</a:t>
            </a:r>
            <a:r>
              <a:rPr lang="en-GB" sz="1200" b="1" i="0" u="none" strike="noStrike" cap="none" dirty="0" err="1">
                <a:solidFill>
                  <a:schemeClr val="dk1"/>
                </a:solidFill>
                <a:latin typeface="Calibri"/>
                <a:ea typeface="Calibri"/>
                <a:cs typeface="Calibri"/>
                <a:sym typeface="Calibri"/>
              </a:rPr>
              <a:t>te</a:t>
            </a:r>
            <a:r>
              <a:rPr lang="en-GB" sz="1200" b="1" i="0" u="none" strike="noStrike" cap="none" dirty="0">
                <a:solidFill>
                  <a:schemeClr val="dk1"/>
                </a:solidFill>
                <a:latin typeface="Calibri"/>
                <a:ea typeface="Calibri"/>
                <a:cs typeface="Calibri"/>
                <a:sym typeface="Calibri"/>
              </a:rPr>
              <a:t>', 'le', 'les' in one-verb constructions (e.g. me </a:t>
            </a:r>
            <a:r>
              <a:rPr lang="en-GB" sz="1200" b="1" i="0" u="none" strike="noStrike" cap="none" dirty="0" err="1">
                <a:solidFill>
                  <a:schemeClr val="dk1"/>
                </a:solidFill>
                <a:latin typeface="Calibri"/>
                <a:ea typeface="Calibri"/>
                <a:cs typeface="Calibri"/>
                <a:sym typeface="Calibri"/>
              </a:rPr>
              <a:t>escriben</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present tense -er/-</a:t>
            </a:r>
            <a:r>
              <a:rPr lang="en-GB" sz="1200" b="1" i="0" u="none" strike="noStrike" cap="none" dirty="0" err="1">
                <a:solidFill>
                  <a:schemeClr val="dk1"/>
                </a:solidFill>
                <a:latin typeface="Calibri"/>
                <a:ea typeface="Calibri"/>
                <a:cs typeface="Calibri"/>
                <a:sym typeface="Calibri"/>
              </a:rPr>
              <a:t>ir</a:t>
            </a:r>
            <a:r>
              <a:rPr lang="en-GB" sz="1200" b="1" i="0" u="none" strike="noStrike" cap="none" dirty="0">
                <a:solidFill>
                  <a:schemeClr val="dk1"/>
                </a:solidFill>
                <a:latin typeface="Calibri"/>
                <a:ea typeface="Calibri"/>
                <a:cs typeface="Calibri"/>
                <a:sym typeface="Calibri"/>
              </a:rPr>
              <a:t> verbs in 3rd person singular and plural (-e, -</a:t>
            </a:r>
            <a:r>
              <a:rPr lang="en-GB" sz="1200" b="1" i="0" u="none" strike="noStrike" cap="none" dirty="0" err="1">
                <a:solidFill>
                  <a:schemeClr val="dk1"/>
                </a:solidFill>
                <a:latin typeface="Calibri"/>
                <a:ea typeface="Calibri"/>
                <a:cs typeface="Calibri"/>
                <a:sym typeface="Calibri"/>
              </a:rPr>
              <a:t>en</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present '-ER' verbs (1st, 2nd and 3rd person plural)</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err="1">
                <a:solidFill>
                  <a:schemeClr val="dk1"/>
                </a:solidFill>
                <a:latin typeface="Calibri"/>
                <a:ea typeface="Calibri"/>
                <a:cs typeface="Calibri"/>
                <a:sym typeface="Calibri"/>
              </a:rPr>
              <a:t>hacer</a:t>
            </a:r>
            <a:r>
              <a:rPr lang="en-GB" sz="1200" b="1" i="0" u="none" strike="noStrike" cap="none" dirty="0">
                <a:solidFill>
                  <a:schemeClr val="dk1"/>
                </a:solidFill>
                <a:latin typeface="Calibri"/>
                <a:ea typeface="Calibri"/>
                <a:cs typeface="Calibri"/>
                <a:sym typeface="Calibri"/>
              </a:rPr>
              <a:t> (1st, 2nd and 3rd person plural)</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syntax of </a:t>
            </a:r>
            <a:r>
              <a:rPr lang="en-GB" sz="1200" b="1" i="0" u="none" strike="noStrike" cap="none" dirty="0" err="1">
                <a:solidFill>
                  <a:schemeClr val="dk1"/>
                </a:solidFill>
                <a:latin typeface="Calibri"/>
                <a:ea typeface="Calibri"/>
                <a:cs typeface="Calibri"/>
                <a:sym typeface="Calibri"/>
              </a:rPr>
              <a:t>interesar</a:t>
            </a:r>
            <a:r>
              <a:rPr lang="en-GB" sz="1200" b="1" i="0" u="none" strike="noStrike" cap="none" dirty="0">
                <a:solidFill>
                  <a:schemeClr val="dk1"/>
                </a:solidFill>
                <a:latin typeface="Calibri"/>
                <a:ea typeface="Calibri"/>
                <a:cs typeface="Calibri"/>
                <a:sym typeface="Calibri"/>
              </a:rPr>
              <a:t>-like verbs (object vs subject-first word order)</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word order of direct and indirect object pronouns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verbs like </a:t>
            </a:r>
            <a:r>
              <a:rPr lang="en-GB" sz="1200" b="1" i="0" u="none" strike="noStrike" cap="none" dirty="0" err="1">
                <a:solidFill>
                  <a:schemeClr val="dk1"/>
                </a:solidFill>
                <a:latin typeface="Calibri"/>
                <a:ea typeface="Calibri"/>
                <a:cs typeface="Calibri"/>
                <a:sym typeface="Calibri"/>
              </a:rPr>
              <a:t>pedir</a:t>
            </a:r>
            <a:r>
              <a:rPr lang="en-GB" sz="1200" b="1" i="0" u="none" strike="noStrike" cap="none" dirty="0">
                <a:solidFill>
                  <a:schemeClr val="dk1"/>
                </a:solidFill>
                <a:latin typeface="Calibri"/>
                <a:ea typeface="Calibri"/>
                <a:cs typeface="Calibri"/>
                <a:sym typeface="Calibri"/>
              </a:rPr>
              <a:t> (e&gt;</a:t>
            </a:r>
            <a:r>
              <a:rPr lang="en-GB" sz="1200" b="1" i="0" u="none" strike="noStrike" cap="none" dirty="0" err="1">
                <a:solidFill>
                  <a:schemeClr val="dk1"/>
                </a:solidFill>
                <a:latin typeface="Calibri"/>
                <a:ea typeface="Calibri"/>
                <a:cs typeface="Calibri"/>
                <a:sym typeface="Calibri"/>
              </a:rPr>
              <a:t>i</a:t>
            </a:r>
            <a:r>
              <a:rPr lang="en-GB" sz="1200" b="1" i="0" u="none" strike="noStrike" cap="none" dirty="0">
                <a:solidFill>
                  <a:schemeClr val="dk1"/>
                </a:solidFill>
                <a:latin typeface="Calibri"/>
                <a:ea typeface="Calibri"/>
                <a:cs typeface="Calibri"/>
                <a:sym typeface="Calibri"/>
              </a:rPr>
              <a:t>) (1st, 2nd and 3rd person singular and plural)</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strong and weak vowels together (diphthongs) [</a:t>
            </a:r>
            <a:r>
              <a:rPr lang="en-GB" sz="1200" b="0" i="0" u="none" strike="noStrike" cap="none" dirty="0" err="1">
                <a:solidFill>
                  <a:schemeClr val="dk1"/>
                </a:solidFill>
                <a:latin typeface="Calibri"/>
                <a:ea typeface="Calibri"/>
                <a:cs typeface="Calibri"/>
                <a:sym typeface="Calibri"/>
              </a:rPr>
              <a:t>ia</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ie</a:t>
            </a:r>
            <a:r>
              <a:rPr lang="en-GB" sz="1200" b="0" i="0" u="none" strike="noStrike" cap="none" dirty="0">
                <a:solidFill>
                  <a:schemeClr val="dk1"/>
                </a:solidFill>
                <a:latin typeface="Calibri"/>
                <a:ea typeface="Calibri"/>
                <a:cs typeface="Calibri"/>
                <a:sym typeface="Calibri"/>
              </a:rPr>
              <a:t>], [ai], [</a:t>
            </a:r>
            <a:r>
              <a:rPr lang="en-GB" sz="1200" b="0" i="0" u="none" strike="noStrike" cap="none" dirty="0" err="1">
                <a:solidFill>
                  <a:schemeClr val="dk1"/>
                </a:solidFill>
                <a:latin typeface="Calibri"/>
                <a:ea typeface="Calibri"/>
                <a:cs typeface="Calibri"/>
                <a:sym typeface="Calibri"/>
              </a:rPr>
              <a:t>ei</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ue</a:t>
            </a:r>
            <a:r>
              <a:rPr lang="en-GB" sz="1200" b="0"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a:t>
            </a:r>
            <a:r>
              <a:rPr lang="en-GB" sz="1200" b="1" i="0" u="none" strike="noStrike" cap="none" dirty="0" err="1">
                <a:solidFill>
                  <a:schemeClr val="dk1"/>
                </a:solidFill>
                <a:latin typeface="Calibri"/>
                <a:ea typeface="Calibri"/>
                <a:cs typeface="Calibri"/>
                <a:sym typeface="Calibri"/>
              </a:rPr>
              <a:t>ll</a:t>
            </a:r>
            <a:r>
              <a:rPr lang="en-GB" sz="1200" b="1" i="0" u="none" strike="noStrike" cap="none" dirty="0">
                <a:solidFill>
                  <a:schemeClr val="dk1"/>
                </a:solidFill>
                <a:latin typeface="Calibri"/>
                <a:ea typeface="Calibri"/>
                <a:cs typeface="Calibri"/>
                <a:sym typeface="Calibri"/>
              </a:rPr>
              <a:t>] vs [l]</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a:t>
            </a:r>
            <a:r>
              <a:rPr lang="en-GB" sz="1200" b="1" i="0" u="none" strike="noStrike" cap="none" dirty="0" err="1">
                <a:solidFill>
                  <a:schemeClr val="dk1"/>
                </a:solidFill>
                <a:latin typeface="Calibri"/>
                <a:ea typeface="Calibri"/>
                <a:cs typeface="Calibri"/>
                <a:sym typeface="Calibri"/>
              </a:rPr>
              <a:t>rr</a:t>
            </a:r>
            <a:r>
              <a:rPr lang="en-GB" sz="1200" b="1" i="0" u="none" strike="noStrike" cap="none" dirty="0">
                <a:solidFill>
                  <a:schemeClr val="dk1"/>
                </a:solidFill>
                <a:latin typeface="Calibri"/>
                <a:ea typeface="Calibri"/>
                <a:cs typeface="Calibri"/>
                <a:sym typeface="Calibri"/>
              </a:rPr>
              <a:t>], [r-]</a:t>
            </a: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n-GB" b="0" i="0" u="none" strike="noStrike" dirty="0" err="1">
                <a:solidFill>
                  <a:srgbClr val="000000"/>
                </a:solidFill>
                <a:effectLst/>
                <a:latin typeface="docs-Century Gothic"/>
              </a:rPr>
              <a:t>doler</a:t>
            </a:r>
            <a:r>
              <a:rPr lang="en-GB" b="0" i="0" u="none" strike="noStrike" dirty="0">
                <a:solidFill>
                  <a:srgbClr val="000000"/>
                </a:solidFill>
                <a:effectLst/>
                <a:latin typeface="docs-Century Gothic"/>
              </a:rPr>
              <a:t> [1629]; </a:t>
            </a:r>
            <a:r>
              <a:rPr lang="en-GB" b="0" i="0" u="none" strike="noStrike" dirty="0" err="1">
                <a:solidFill>
                  <a:srgbClr val="000000"/>
                </a:solidFill>
                <a:effectLst/>
                <a:latin typeface="docs-Century Gothic"/>
              </a:rPr>
              <a:t>recomendar</a:t>
            </a:r>
            <a:r>
              <a:rPr lang="en-GB" b="0" i="0" u="none" strike="noStrike" dirty="0">
                <a:solidFill>
                  <a:srgbClr val="000000"/>
                </a:solidFill>
                <a:effectLst/>
                <a:latin typeface="docs-Century Gothic"/>
              </a:rPr>
              <a:t> [1247]; </a:t>
            </a:r>
            <a:r>
              <a:rPr lang="en-GB" b="0" i="0" u="none" strike="noStrike" dirty="0" err="1">
                <a:solidFill>
                  <a:srgbClr val="000000"/>
                </a:solidFill>
                <a:effectLst/>
                <a:latin typeface="docs-Century Gothic"/>
              </a:rPr>
              <a:t>repetir</a:t>
            </a:r>
            <a:r>
              <a:rPr lang="en-GB" b="0" i="0" u="none" strike="noStrike" dirty="0">
                <a:solidFill>
                  <a:srgbClr val="000000"/>
                </a:solidFill>
                <a:effectLst/>
                <a:latin typeface="docs-Century Gothic"/>
              </a:rPr>
              <a:t> [512]; </a:t>
            </a:r>
            <a:r>
              <a:rPr lang="en-GB" b="0" i="0" u="none" strike="noStrike" dirty="0" err="1">
                <a:solidFill>
                  <a:srgbClr val="000000"/>
                </a:solidFill>
                <a:effectLst/>
                <a:latin typeface="docs-Century Gothic"/>
              </a:rPr>
              <a:t>alumno</a:t>
            </a:r>
            <a:r>
              <a:rPr lang="en-GB" b="0" i="0" u="none" strike="noStrike" dirty="0">
                <a:solidFill>
                  <a:srgbClr val="000000"/>
                </a:solidFill>
                <a:effectLst/>
                <a:latin typeface="docs-Century Gothic"/>
              </a:rPr>
              <a:t> [862]; boca [465]; cita¹ (appointment) [2002]; </a:t>
            </a:r>
            <a:r>
              <a:rPr lang="en-GB" b="0" i="0" u="none" strike="noStrike" dirty="0" err="1">
                <a:solidFill>
                  <a:srgbClr val="000000"/>
                </a:solidFill>
                <a:effectLst/>
                <a:latin typeface="docs-Century Gothic"/>
              </a:rPr>
              <a:t>cuello</a:t>
            </a:r>
            <a:r>
              <a:rPr lang="en-GB" b="0" i="0" u="none" strike="noStrike" dirty="0">
                <a:solidFill>
                  <a:srgbClr val="000000"/>
                </a:solidFill>
                <a:effectLst/>
                <a:latin typeface="docs-Century Gothic"/>
              </a:rPr>
              <a:t> [1298]; </a:t>
            </a:r>
            <a:r>
              <a:rPr lang="en-GB" b="0" i="0" u="none" strike="noStrike" dirty="0" err="1">
                <a:solidFill>
                  <a:srgbClr val="000000"/>
                </a:solidFill>
                <a:effectLst/>
                <a:latin typeface="docs-Century Gothic"/>
              </a:rPr>
              <a:t>derecho</a:t>
            </a:r>
            <a:r>
              <a:rPr lang="en-GB" b="0" i="0" u="none" strike="noStrike" dirty="0">
                <a:solidFill>
                  <a:srgbClr val="000000"/>
                </a:solidFill>
                <a:effectLst/>
                <a:latin typeface="docs-Century Gothic"/>
              </a:rPr>
              <a:t> [1334]; </a:t>
            </a:r>
            <a:r>
              <a:rPr lang="en-GB" b="0" i="0" u="none" strike="noStrike" dirty="0" err="1">
                <a:solidFill>
                  <a:srgbClr val="000000"/>
                </a:solidFill>
                <a:effectLst/>
                <a:latin typeface="docs-Century Gothic"/>
              </a:rPr>
              <a:t>diente</a:t>
            </a:r>
            <a:r>
              <a:rPr lang="en-GB" b="0" i="0" u="none" strike="noStrike" dirty="0">
                <a:solidFill>
                  <a:srgbClr val="000000"/>
                </a:solidFill>
                <a:effectLst/>
                <a:latin typeface="docs-Century Gothic"/>
              </a:rPr>
              <a:t> [1365]; error [886]; </a:t>
            </a:r>
            <a:r>
              <a:rPr lang="en-GB" b="0" i="0" u="none" strike="noStrike" dirty="0" err="1">
                <a:solidFill>
                  <a:srgbClr val="000000"/>
                </a:solidFill>
                <a:effectLst/>
                <a:latin typeface="docs-Century Gothic"/>
              </a:rPr>
              <a:t>espalda</a:t>
            </a:r>
            <a:r>
              <a:rPr lang="en-GB" b="0" i="0" u="none" strike="noStrike" dirty="0">
                <a:solidFill>
                  <a:srgbClr val="000000"/>
                </a:solidFill>
                <a:effectLst/>
                <a:latin typeface="docs-Century Gothic"/>
              </a:rPr>
              <a:t> [942]; hospital [1050]; </a:t>
            </a:r>
            <a:r>
              <a:rPr lang="en-GB" b="0" i="0" u="none" strike="noStrike" dirty="0" err="1">
                <a:solidFill>
                  <a:srgbClr val="000000"/>
                </a:solidFill>
                <a:effectLst/>
                <a:latin typeface="docs-Century Gothic"/>
              </a:rPr>
              <a:t>rodilla</a:t>
            </a:r>
            <a:r>
              <a:rPr lang="en-GB" b="0" i="0" u="none" strike="noStrike" dirty="0">
                <a:solidFill>
                  <a:srgbClr val="000000"/>
                </a:solidFill>
                <a:effectLst/>
                <a:latin typeface="docs-Century Gothic"/>
              </a:rPr>
              <a:t> [1839] </a:t>
            </a:r>
            <a:r>
              <a:rPr lang="en-GB" b="1" i="0" u="none" strike="noStrike" dirty="0">
                <a:solidFill>
                  <a:srgbClr val="000000"/>
                </a:solidFill>
                <a:effectLst/>
                <a:latin typeface="docs-Century Gothic"/>
              </a:rPr>
              <a:t>(13)</a:t>
            </a:r>
            <a:r>
              <a:rPr lang="en-GB" b="0" i="0" u="none" strike="noStrike" dirty="0">
                <a:solidFill>
                  <a:srgbClr val="000000"/>
                </a:solidFill>
                <a:effectLst/>
                <a:latin typeface="docs-Century Gothic"/>
              </a:rPr>
              <a:t> </a:t>
            </a:r>
            <a:r>
              <a:rPr lang="en-GB" b="1" i="0" u="none" strike="noStrike" dirty="0">
                <a:solidFill>
                  <a:srgbClr val="000000"/>
                </a:solidFill>
                <a:effectLst/>
                <a:latin typeface="docs-Century Gothic"/>
              </a:rPr>
              <a:t>/H only: </a:t>
            </a:r>
            <a:r>
              <a:rPr lang="en-GB" b="0" i="0" u="none" strike="noStrike" dirty="0" err="1">
                <a:solidFill>
                  <a:srgbClr val="FF0000"/>
                </a:solidFill>
                <a:effectLst/>
                <a:latin typeface="docs-Century Gothic"/>
              </a:rPr>
              <a:t>asegurar</a:t>
            </a:r>
            <a:r>
              <a:rPr lang="en-GB" b="0" i="0" u="none" strike="noStrike" dirty="0">
                <a:solidFill>
                  <a:srgbClr val="FF0000"/>
                </a:solidFill>
                <a:effectLst/>
                <a:latin typeface="docs-Century Gothic"/>
              </a:rPr>
              <a:t> [497]; </a:t>
            </a:r>
            <a:r>
              <a:rPr lang="en-GB" b="0" i="0" u="none" strike="noStrike" dirty="0" err="1">
                <a:solidFill>
                  <a:srgbClr val="FF0000"/>
                </a:solidFill>
                <a:effectLst/>
                <a:latin typeface="docs-Century Gothic"/>
              </a:rPr>
              <a:t>exigir</a:t>
            </a:r>
            <a:r>
              <a:rPr lang="en-GB" b="0" i="0" u="none" strike="noStrike" dirty="0">
                <a:solidFill>
                  <a:srgbClr val="FF0000"/>
                </a:solidFill>
                <a:effectLst/>
                <a:latin typeface="docs-Century Gothic"/>
              </a:rPr>
              <a:t> [854]; </a:t>
            </a:r>
            <a:r>
              <a:rPr lang="en-GB" b="0" i="0" u="none" strike="noStrike" dirty="0" err="1">
                <a:solidFill>
                  <a:srgbClr val="FF0000"/>
                </a:solidFill>
                <a:effectLst/>
                <a:latin typeface="docs-Century Gothic"/>
              </a:rPr>
              <a:t>nos</a:t>
            </a:r>
            <a:r>
              <a:rPr lang="en-GB" b="0" i="0" u="none" strike="noStrike" dirty="0">
                <a:solidFill>
                  <a:srgbClr val="FF0000"/>
                </a:solidFill>
                <a:effectLst/>
                <a:latin typeface="docs-Century Gothic"/>
              </a:rPr>
              <a:t> [52]; </a:t>
            </a:r>
            <a:r>
              <a:rPr lang="en-GB" b="0" i="0" u="none" strike="noStrike" dirty="0" err="1">
                <a:solidFill>
                  <a:srgbClr val="FF0000"/>
                </a:solidFill>
                <a:effectLst/>
                <a:latin typeface="docs-Century Gothic"/>
              </a:rPr>
              <a:t>os</a:t>
            </a:r>
            <a:r>
              <a:rPr lang="en-GB" b="0" i="0" u="none" strike="noStrike" dirty="0">
                <a:solidFill>
                  <a:srgbClr val="FF0000"/>
                </a:solidFill>
                <a:effectLst/>
                <a:latin typeface="docs-Century Gothic"/>
              </a:rPr>
              <a:t> [695]; </a:t>
            </a:r>
            <a:r>
              <a:rPr lang="en-GB" b="0" i="0" u="none" strike="noStrike" dirty="0" err="1">
                <a:solidFill>
                  <a:srgbClr val="FF0000"/>
                </a:solidFill>
                <a:effectLst/>
                <a:latin typeface="docs-Century Gothic"/>
              </a:rPr>
              <a:t>hombro</a:t>
            </a:r>
            <a:r>
              <a:rPr lang="en-GB" b="0" i="0" u="none" strike="noStrike" dirty="0">
                <a:solidFill>
                  <a:srgbClr val="FF0000"/>
                </a:solidFill>
                <a:effectLst/>
                <a:latin typeface="docs-Century Gothic"/>
              </a:rPr>
              <a:t> [1146]; </a:t>
            </a:r>
            <a:r>
              <a:rPr lang="en-GB" b="0" i="0" u="none" strike="noStrike" dirty="0" err="1">
                <a:solidFill>
                  <a:srgbClr val="FF0000"/>
                </a:solidFill>
                <a:effectLst/>
                <a:latin typeface="docs-Century Gothic"/>
              </a:rPr>
              <a:t>nariz</a:t>
            </a:r>
            <a:r>
              <a:rPr lang="en-GB" b="0" i="0" u="none" strike="noStrike" dirty="0">
                <a:solidFill>
                  <a:srgbClr val="FF0000"/>
                </a:solidFill>
                <a:effectLst/>
                <a:latin typeface="docs-Century Gothic"/>
              </a:rPr>
              <a:t> [1570]; </a:t>
            </a:r>
            <a:r>
              <a:rPr lang="en-GB" b="0" i="0" u="none" strike="noStrike" dirty="0" err="1">
                <a:solidFill>
                  <a:srgbClr val="FF0000"/>
                </a:solidFill>
                <a:effectLst/>
                <a:latin typeface="docs-Century Gothic"/>
              </a:rPr>
              <a:t>justo</a:t>
            </a:r>
            <a:r>
              <a:rPr lang="en-GB" b="0" i="0" u="none" strike="noStrike" dirty="0">
                <a:solidFill>
                  <a:srgbClr val="FF0000"/>
                </a:solidFill>
                <a:effectLst/>
                <a:latin typeface="docs-Century Gothic"/>
              </a:rPr>
              <a:t> [1782] </a:t>
            </a:r>
            <a:r>
              <a:rPr lang="en-GB" b="1" i="0" u="none" strike="noStrike" dirty="0">
                <a:solidFill>
                  <a:srgbClr val="FF0000"/>
                </a:solidFill>
                <a:effectLst/>
                <a:latin typeface="docs-Century Gothic"/>
              </a:rPr>
              <a:t>(7)</a:t>
            </a:r>
            <a:endParaRPr lang="en-GB" sz="1200" b="0" i="0" u="none" strike="noStrike" cap="none" dirty="0">
              <a:solidFill>
                <a:srgbClr val="FF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b="1" i="0" dirty="0"/>
              <a:t>Thematic revisited vocabulary</a:t>
            </a:r>
            <a:r>
              <a:rPr lang="en-GB" b="0" i="0" dirty="0"/>
              <a:t>: </a:t>
            </a:r>
            <a:r>
              <a:rPr lang="es-ES" b="0" i="0" u="none" strike="noStrike" dirty="0">
                <a:solidFill>
                  <a:srgbClr val="000000"/>
                </a:solidFill>
                <a:effectLst/>
                <a:latin typeface="docs-Century Gothic"/>
              </a:rPr>
              <a:t>entregar [626]; accidente [1661]; pierna [776]; brazo [470]; mano [135]; cabeza [265]; dolor [591]; médico [692]; mañana [779]; regla [1380]; bolígrafo [&gt;5000]; tarea [295]; demasiado [494]; deberes [2187]; gritar [691]; tiempo [80]; contar [172]; historia [186] x2 </a:t>
            </a:r>
            <a:r>
              <a:rPr lang="es-ES" b="0" i="0" u="none" strike="noStrike" dirty="0" err="1">
                <a:solidFill>
                  <a:srgbClr val="000000"/>
                </a:solidFill>
                <a:effectLst/>
                <a:latin typeface="docs-Century Gothic"/>
              </a:rPr>
              <a:t>meanings</a:t>
            </a:r>
            <a:r>
              <a:rPr lang="es-ES" b="0" i="0" u="none" strike="noStrike" dirty="0">
                <a:solidFill>
                  <a:srgbClr val="000000"/>
                </a:solidFill>
                <a:effectLst/>
                <a:latin typeface="docs-Century Gothic"/>
              </a:rPr>
              <a:t>; mandar [588] explicar [304]; interesar [27]; clase [320]; baño [1340]; cierto [159]; otra vez [n/a]; casi [166]; beneficio [1169]; opinión [578]; falso [1599]; correcto [1467]; estudiante [795]; ¡perdón! [1729]; libro [230]; rápido [87]; enseguida [2866]; colegio [628]; pero [30] </a:t>
            </a:r>
            <a:r>
              <a:rPr lang="es-ES" b="1" i="0" u="none" strike="noStrike" dirty="0">
                <a:solidFill>
                  <a:srgbClr val="000000"/>
                </a:solidFill>
                <a:effectLst/>
                <a:latin typeface="docs-Century Gothic"/>
              </a:rPr>
              <a:t>(37) </a:t>
            </a:r>
            <a:endParaRPr lang="en-GB" b="0" i="0" u="none" strike="noStrike" dirty="0">
              <a:solidFill>
                <a:srgbClr val="000000"/>
              </a:solidFill>
              <a:effectLst/>
              <a:latin typeface="docs-Century Gothic"/>
            </a:endParaRPr>
          </a:p>
          <a:p>
            <a:pPr marL="0" lvl="0" indent="0" algn="l" rtl="0">
              <a:lnSpc>
                <a:spcPct val="100000"/>
              </a:lnSpc>
              <a:spcBef>
                <a:spcPts val="0"/>
              </a:spcBef>
              <a:spcAft>
                <a:spcPts val="0"/>
              </a:spcAft>
              <a:buSzPts val="1400"/>
              <a:buNone/>
            </a:pPr>
            <a:r>
              <a:rPr lang="en-GB" b="1" i="0" u="none" strike="noStrike" dirty="0">
                <a:solidFill>
                  <a:srgbClr val="000000"/>
                </a:solidFill>
                <a:effectLst/>
                <a:latin typeface="docs-Century Gothic"/>
              </a:rPr>
              <a:t>Spaced repetition: </a:t>
            </a:r>
            <a:r>
              <a:rPr lang="en-GB" b="0" i="0" dirty="0" err="1">
                <a:solidFill>
                  <a:srgbClr val="000000"/>
                </a:solidFill>
                <a:effectLst/>
                <a:latin typeface="docs-Century Gothic"/>
              </a:rPr>
              <a:t>almorzar</a:t>
            </a:r>
            <a:r>
              <a:rPr lang="en-GB" b="0" i="0" dirty="0">
                <a:solidFill>
                  <a:srgbClr val="000000"/>
                </a:solidFill>
                <a:effectLst/>
                <a:latin typeface="docs-Century Gothic"/>
              </a:rPr>
              <a:t> [4018]; pegar¹ (to stick) [1135]; </a:t>
            </a:r>
            <a:r>
              <a:rPr lang="en-GB" b="0" i="0" dirty="0" err="1">
                <a:solidFill>
                  <a:srgbClr val="000000"/>
                </a:solidFill>
                <a:effectLst/>
                <a:latin typeface="docs-Century Gothic"/>
              </a:rPr>
              <a:t>quemar</a:t>
            </a:r>
            <a:r>
              <a:rPr lang="en-GB" b="0" i="0" dirty="0">
                <a:solidFill>
                  <a:srgbClr val="000000"/>
                </a:solidFill>
                <a:effectLst/>
                <a:latin typeface="docs-Century Gothic"/>
              </a:rPr>
              <a:t> [1648]; </a:t>
            </a:r>
            <a:r>
              <a:rPr lang="en-GB" b="0" i="0" dirty="0" err="1">
                <a:solidFill>
                  <a:srgbClr val="000000"/>
                </a:solidFill>
                <a:effectLst/>
                <a:latin typeface="docs-Century Gothic"/>
              </a:rPr>
              <a:t>reservar</a:t>
            </a:r>
            <a:r>
              <a:rPr lang="en-GB" b="0" i="0" dirty="0">
                <a:solidFill>
                  <a:srgbClr val="000000"/>
                </a:solidFill>
                <a:effectLst/>
                <a:latin typeface="docs-Century Gothic"/>
              </a:rPr>
              <a:t> [3067]; </a:t>
            </a:r>
            <a:r>
              <a:rPr lang="en-GB" b="0" i="0" dirty="0" err="1">
                <a:solidFill>
                  <a:srgbClr val="000000"/>
                </a:solidFill>
                <a:effectLst/>
                <a:latin typeface="docs-Century Gothic"/>
              </a:rPr>
              <a:t>calidad</a:t>
            </a:r>
            <a:r>
              <a:rPr lang="en-GB" b="0" i="0" dirty="0">
                <a:solidFill>
                  <a:srgbClr val="000000"/>
                </a:solidFill>
                <a:effectLst/>
                <a:latin typeface="docs-Century Gothic"/>
              </a:rPr>
              <a:t> [637]; las </a:t>
            </a:r>
            <a:r>
              <a:rPr lang="en-GB" b="0" i="0" dirty="0" err="1">
                <a:solidFill>
                  <a:srgbClr val="000000"/>
                </a:solidFill>
                <a:effectLst/>
                <a:latin typeface="docs-Century Gothic"/>
              </a:rPr>
              <a:t>Fallas</a:t>
            </a:r>
            <a:r>
              <a:rPr lang="en-GB" b="0" i="0" dirty="0">
                <a:solidFill>
                  <a:srgbClr val="000000"/>
                </a:solidFill>
                <a:effectLst/>
                <a:latin typeface="docs-Century Gothic"/>
              </a:rPr>
              <a:t> [n/a]; hotel [1163]; </a:t>
            </a:r>
            <a:r>
              <a:rPr lang="en-GB" b="0" i="0" dirty="0" err="1">
                <a:solidFill>
                  <a:srgbClr val="000000"/>
                </a:solidFill>
                <a:effectLst/>
                <a:latin typeface="docs-Century Gothic"/>
              </a:rPr>
              <a:t>pescado</a:t>
            </a:r>
            <a:r>
              <a:rPr lang="en-GB" b="0" i="0" dirty="0">
                <a:solidFill>
                  <a:srgbClr val="000000"/>
                </a:solidFill>
                <a:effectLst/>
                <a:latin typeface="docs-Century Gothic"/>
              </a:rPr>
              <a:t> [3449]; RENFE [n/a]; </a:t>
            </a:r>
            <a:r>
              <a:rPr lang="en-GB" b="0" i="0" dirty="0" err="1">
                <a:solidFill>
                  <a:srgbClr val="000000"/>
                </a:solidFill>
                <a:effectLst/>
                <a:latin typeface="docs-Century Gothic"/>
              </a:rPr>
              <a:t>algún</a:t>
            </a:r>
            <a:r>
              <a:rPr lang="en-GB" b="0" i="0" dirty="0">
                <a:solidFill>
                  <a:srgbClr val="000000"/>
                </a:solidFill>
                <a:effectLst/>
                <a:latin typeface="docs-Century Gothic"/>
              </a:rPr>
              <a:t> [51]; </a:t>
            </a:r>
            <a:r>
              <a:rPr lang="en-GB" b="0" i="0" dirty="0" err="1">
                <a:solidFill>
                  <a:srgbClr val="000000"/>
                </a:solidFill>
                <a:effectLst/>
                <a:latin typeface="docs-Century Gothic"/>
              </a:rPr>
              <a:t>alguno</a:t>
            </a:r>
            <a:r>
              <a:rPr lang="en-GB" b="0" i="0" dirty="0">
                <a:solidFill>
                  <a:srgbClr val="000000"/>
                </a:solidFill>
                <a:effectLst/>
                <a:latin typeface="docs-Century Gothic"/>
              </a:rPr>
              <a:t> [51]; </a:t>
            </a:r>
            <a:r>
              <a:rPr lang="es-ES" b="0" i="0" dirty="0">
                <a:solidFill>
                  <a:srgbClr val="000000"/>
                </a:solidFill>
                <a:effectLst/>
                <a:latin typeface="docs-Century Gothic"/>
              </a:rPr>
              <a:t>aprobar [1248]; examen [2005]; hoja [916]; imagen [384]; nota [1141] </a:t>
            </a:r>
            <a:r>
              <a:rPr lang="es-ES" b="1" i="0" dirty="0">
                <a:solidFill>
                  <a:srgbClr val="000000"/>
                </a:solidFill>
                <a:effectLst/>
                <a:latin typeface="docs-Century Gothic"/>
              </a:rPr>
              <a:t>(16) /H </a:t>
            </a:r>
            <a:r>
              <a:rPr lang="es-ES" b="1" i="0" dirty="0" err="1">
                <a:solidFill>
                  <a:srgbClr val="000000"/>
                </a:solidFill>
                <a:effectLst/>
                <a:latin typeface="docs-Century Gothic"/>
              </a:rPr>
              <a:t>only</a:t>
            </a:r>
            <a:r>
              <a:rPr lang="es-ES" b="1" i="0" dirty="0">
                <a:solidFill>
                  <a:srgbClr val="000000"/>
                </a:solidFill>
                <a:effectLst/>
                <a:latin typeface="docs-Century Gothic"/>
              </a:rPr>
              <a:t>: </a:t>
            </a:r>
            <a:r>
              <a:rPr lang="en-GB" b="0" i="0" dirty="0" err="1">
                <a:solidFill>
                  <a:srgbClr val="FF0000"/>
                </a:solidFill>
                <a:effectLst/>
                <a:latin typeface="docs-Century Gothic"/>
              </a:rPr>
              <a:t>colgar</a:t>
            </a:r>
            <a:r>
              <a:rPr lang="en-GB" b="0" i="0" dirty="0">
                <a:solidFill>
                  <a:srgbClr val="FF0000"/>
                </a:solidFill>
                <a:effectLst/>
                <a:latin typeface="docs-Century Gothic"/>
              </a:rPr>
              <a:t> [1669]; </a:t>
            </a:r>
            <a:r>
              <a:rPr lang="en-GB" b="0" i="0" dirty="0" err="1">
                <a:solidFill>
                  <a:srgbClr val="FF0000"/>
                </a:solidFill>
                <a:effectLst/>
                <a:latin typeface="docs-Century Gothic"/>
              </a:rPr>
              <a:t>secar</a:t>
            </a:r>
            <a:r>
              <a:rPr lang="en-GB" b="0" i="0" dirty="0">
                <a:solidFill>
                  <a:srgbClr val="FF0000"/>
                </a:solidFill>
                <a:effectLst/>
                <a:latin typeface="docs-Century Gothic"/>
              </a:rPr>
              <a:t> [2239]; </a:t>
            </a:r>
            <a:r>
              <a:rPr lang="en-GB" b="0" i="0" dirty="0" err="1">
                <a:solidFill>
                  <a:srgbClr val="FF0000"/>
                </a:solidFill>
                <a:effectLst/>
                <a:latin typeface="docs-Century Gothic"/>
              </a:rPr>
              <a:t>arquitectura</a:t>
            </a:r>
            <a:r>
              <a:rPr lang="en-GB" b="0" i="0" dirty="0">
                <a:solidFill>
                  <a:srgbClr val="FF0000"/>
                </a:solidFill>
                <a:effectLst/>
                <a:latin typeface="docs-Century Gothic"/>
              </a:rPr>
              <a:t> [1627]; </a:t>
            </a:r>
            <a:r>
              <a:rPr lang="en-GB" b="0" i="0" dirty="0" err="1">
                <a:solidFill>
                  <a:srgbClr val="FF0000"/>
                </a:solidFill>
                <a:effectLst/>
                <a:latin typeface="docs-Century Gothic"/>
              </a:rPr>
              <a:t>entorno</a:t>
            </a:r>
            <a:r>
              <a:rPr lang="en-GB" b="0" i="0" dirty="0">
                <a:solidFill>
                  <a:srgbClr val="FF0000"/>
                </a:solidFill>
                <a:effectLst/>
                <a:latin typeface="docs-Century Gothic"/>
              </a:rPr>
              <a:t> [1891]; </a:t>
            </a:r>
            <a:r>
              <a:rPr lang="en-GB" b="0" i="0" dirty="0" err="1">
                <a:solidFill>
                  <a:srgbClr val="FF0000"/>
                </a:solidFill>
                <a:effectLst/>
                <a:latin typeface="docs-Century Gothic"/>
              </a:rPr>
              <a:t>instante</a:t>
            </a:r>
            <a:r>
              <a:rPr lang="en-GB" b="0" i="0" dirty="0">
                <a:solidFill>
                  <a:srgbClr val="FF0000"/>
                </a:solidFill>
                <a:effectLst/>
                <a:latin typeface="docs-Century Gothic"/>
              </a:rPr>
              <a:t> [992]; </a:t>
            </a:r>
            <a:r>
              <a:rPr lang="en-GB" b="0" i="0" dirty="0" err="1">
                <a:solidFill>
                  <a:srgbClr val="FF0000"/>
                </a:solidFill>
                <a:effectLst/>
                <a:latin typeface="docs-Century Gothic"/>
              </a:rPr>
              <a:t>puerto</a:t>
            </a:r>
            <a:r>
              <a:rPr lang="en-GB" b="0" i="0" dirty="0">
                <a:solidFill>
                  <a:srgbClr val="FF0000"/>
                </a:solidFill>
                <a:effectLst/>
                <a:latin typeface="docs-Century Gothic"/>
              </a:rPr>
              <a:t> [1077]; </a:t>
            </a:r>
            <a:r>
              <a:rPr lang="en-GB" b="0" i="0" dirty="0" err="1">
                <a:solidFill>
                  <a:srgbClr val="FF0000"/>
                </a:solidFill>
                <a:effectLst/>
                <a:latin typeface="docs-Century Gothic"/>
              </a:rPr>
              <a:t>lindo</a:t>
            </a:r>
            <a:r>
              <a:rPr lang="en-GB" b="0" i="0" dirty="0">
                <a:solidFill>
                  <a:srgbClr val="FF0000"/>
                </a:solidFill>
                <a:effectLst/>
                <a:latin typeface="docs-Century Gothic"/>
              </a:rPr>
              <a:t> [1332];</a:t>
            </a:r>
            <a:r>
              <a:rPr lang="en-GB" b="1" i="0" dirty="0">
                <a:solidFill>
                  <a:srgbClr val="FF0000"/>
                </a:solidFill>
                <a:effectLst/>
                <a:latin typeface="docs-Century Gothic"/>
              </a:rPr>
              <a:t> </a:t>
            </a:r>
            <a:r>
              <a:rPr lang="es-ES" b="0" i="0" dirty="0">
                <a:solidFill>
                  <a:srgbClr val="FF0000"/>
                </a:solidFill>
                <a:effectLst/>
                <a:latin typeface="docs-Century Gothic"/>
              </a:rPr>
              <a:t>fecha límite [límite-1194]; objetivo [657] </a:t>
            </a:r>
            <a:r>
              <a:rPr lang="es-ES" b="1" i="0" dirty="0">
                <a:solidFill>
                  <a:srgbClr val="FF0000"/>
                </a:solidFill>
                <a:effectLst/>
                <a:latin typeface="docs-Century Gothic"/>
              </a:rPr>
              <a:t>(9)</a:t>
            </a:r>
            <a:br>
              <a:rPr lang="en-GB" b="0" i="0" dirty="0"/>
            </a:br>
            <a:r>
              <a:rPr lang="en-GB" b="1" i="0" dirty="0"/>
              <a:t>Revisited function words</a:t>
            </a:r>
            <a:r>
              <a:rPr lang="en-GB" b="0" i="0" dirty="0"/>
              <a:t>: </a:t>
            </a:r>
            <a:r>
              <a:rPr lang="es-ES" b="0" i="0" dirty="0">
                <a:solidFill>
                  <a:srgbClr val="000000"/>
                </a:solidFill>
                <a:effectLst/>
                <a:latin typeface="docs-Century Gothic"/>
              </a:rPr>
              <a:t>me [22]; te [48]; le [25]; les [25]; hacer [26]; pedir [217] </a:t>
            </a:r>
            <a:r>
              <a:rPr lang="es-ES" b="1" i="0" dirty="0">
                <a:solidFill>
                  <a:srgbClr val="000000"/>
                </a:solidFill>
                <a:effectLst/>
                <a:latin typeface="docs-Century Gothic"/>
              </a:rPr>
              <a:t>(6)</a:t>
            </a:r>
            <a:endParaRPr lang="en-GB" b="0" i="0" u="none" strike="noStrike" dirty="0">
              <a:solidFill>
                <a:srgbClr val="00000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488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a:t>
            </a:r>
            <a:r>
              <a:rPr lang="en-US" b="0" dirty="0"/>
              <a:t>: to </a:t>
            </a:r>
            <a:r>
              <a:rPr lang="en-US" b="0" dirty="0" err="1"/>
              <a:t>practise</a:t>
            </a:r>
            <a:r>
              <a:rPr lang="en-US" b="0" dirty="0"/>
              <a:t> </a:t>
            </a:r>
            <a:r>
              <a:rPr lang="en-US" b="0" dirty="0" err="1"/>
              <a:t>recognising</a:t>
            </a:r>
            <a:r>
              <a:rPr lang="en-US" b="0" baseline="0" dirty="0"/>
              <a:t> words from this week</a:t>
            </a:r>
            <a:r>
              <a:rPr lang="en-GB" b="0" baseline="0" dirty="0"/>
              <a:t>’s new vocabulary as well as revisited vocabulary.</a:t>
            </a:r>
            <a:endParaRPr lang="en-US" b="0" baseline="0" dirty="0"/>
          </a:p>
          <a:p>
            <a:endParaRPr lang="en-US" b="0" dirty="0"/>
          </a:p>
          <a:p>
            <a:r>
              <a:rPr lang="en-US" b="1" dirty="0"/>
              <a:t>Procedure:</a:t>
            </a:r>
          </a:p>
          <a:p>
            <a:pPr marL="228600" indent="-228600">
              <a:buFont typeface="+mj-lt"/>
              <a:buAutoNum type="arabicPeriod"/>
            </a:pPr>
            <a:r>
              <a:rPr lang="en-US" b="0" dirty="0"/>
              <a:t>Teacher clicks to bring up a word in English, which spins before settling in the </a:t>
            </a:r>
            <a:r>
              <a:rPr lang="en-US" b="0" dirty="0" err="1"/>
              <a:t>centre</a:t>
            </a:r>
            <a:r>
              <a:rPr lang="en-US" b="0" dirty="0"/>
              <a:t> of the slide.</a:t>
            </a:r>
          </a:p>
          <a:p>
            <a:pPr marL="228600" indent="-228600">
              <a:buFont typeface="+mj-lt"/>
              <a:buAutoNum type="arabicPeriod"/>
            </a:pPr>
            <a:r>
              <a:rPr lang="en-US" b="0" dirty="0"/>
              <a:t>Students supply the Spanis</a:t>
            </a:r>
            <a:r>
              <a:rPr lang="en-US" b="0" baseline="0" dirty="0"/>
              <a:t>h for the word that appears in English. The aim is to be able to give the Spanish before the image stops spinning.</a:t>
            </a:r>
          </a:p>
          <a:p>
            <a:pPr marL="228600" indent="-228600">
              <a:buFont typeface="+mj-lt"/>
              <a:buAutoNum type="arabicPeriod"/>
            </a:pPr>
            <a:r>
              <a:rPr lang="en-US" b="0" baseline="0" dirty="0"/>
              <a:t>Teacher then clicks to show the correct Spanish word highlighted in blue.</a:t>
            </a:r>
          </a:p>
          <a:p>
            <a:pPr marL="228600" indent="-228600">
              <a:buFont typeface="+mj-lt"/>
              <a:buAutoNum type="arabicPeriod"/>
            </a:pPr>
            <a:r>
              <a:rPr lang="en-US" b="0" baseline="0" dirty="0"/>
              <a:t>Repeat for all 23 words.</a:t>
            </a:r>
            <a:endParaRPr lang="en-US" b="0" dirty="0"/>
          </a:p>
          <a:p>
            <a:endParaRPr lang="en-US" b="0" dirty="0"/>
          </a:p>
          <a:p>
            <a:r>
              <a:rPr lang="en-US" b="1" dirty="0"/>
              <a:t>Notes:</a:t>
            </a:r>
          </a:p>
          <a:p>
            <a:pPr marL="228600" indent="-228600">
              <a:buAutoNum type="arabicPeriod"/>
            </a:pPr>
            <a:r>
              <a:rPr lang="en-US" b="0" baseline="0" dirty="0"/>
              <a:t>T</a:t>
            </a:r>
            <a:r>
              <a:rPr lang="en-US" b="0" dirty="0"/>
              <a:t>he</a:t>
            </a:r>
            <a:r>
              <a:rPr lang="en-US" b="0" baseline="0" dirty="0"/>
              <a:t> activity</a:t>
            </a:r>
            <a:r>
              <a:rPr lang="en-US" b="0" dirty="0"/>
              <a:t> can be repeated,</a:t>
            </a:r>
            <a:r>
              <a:rPr lang="en-US" b="0" baseline="0" dirty="0"/>
              <a:t> clicking faster through the animations to increase speed of recall.</a:t>
            </a:r>
          </a:p>
          <a:p>
            <a:pPr marL="228600" indent="-228600">
              <a:buAutoNum type="arabicPeriod"/>
            </a:pPr>
            <a:r>
              <a:rPr lang="en-US" b="0" baseline="0" dirty="0"/>
              <a:t>Teachers may wish to give students 30 seconds to look at the Spanish words before showing the English prompts</a:t>
            </a:r>
            <a:endParaRPr lang="en-US" b="0"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33</a:t>
            </a:fld>
            <a:endParaRPr lang="es-ES_tradnl"/>
          </a:p>
        </p:txBody>
      </p:sp>
    </p:spTree>
    <p:extLst>
      <p:ext uri="{BB962C8B-B14F-4D97-AF65-F5344CB8AC3E}">
        <p14:creationId xmlns:p14="http://schemas.microsoft.com/office/powerpoint/2010/main" val="2678136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HIGHER</a:t>
            </a:r>
          </a:p>
          <a:p>
            <a:endParaRPr lang="en-US" b="1" dirty="0"/>
          </a:p>
          <a:p>
            <a:r>
              <a:rPr lang="en-US" b="1" dirty="0"/>
              <a:t>Timing: </a:t>
            </a:r>
            <a:r>
              <a:rPr lang="en-US" b="0" dirty="0"/>
              <a:t>5 minutes</a:t>
            </a:r>
          </a:p>
          <a:p>
            <a:endParaRPr lang="en-US" b="1" dirty="0"/>
          </a:p>
          <a:p>
            <a:r>
              <a:rPr lang="en-US" b="1" dirty="0"/>
              <a:t>Aim</a:t>
            </a:r>
            <a:r>
              <a:rPr lang="en-US" b="0" dirty="0"/>
              <a:t>: to </a:t>
            </a:r>
            <a:r>
              <a:rPr lang="en-US" b="0" dirty="0" err="1"/>
              <a:t>practise</a:t>
            </a:r>
            <a:r>
              <a:rPr lang="en-US" b="0" dirty="0"/>
              <a:t> </a:t>
            </a:r>
            <a:r>
              <a:rPr lang="en-US" b="0" dirty="0" err="1"/>
              <a:t>recognising</a:t>
            </a:r>
            <a:r>
              <a:rPr lang="en-US" b="0" baseline="0" dirty="0"/>
              <a:t> words from this week</a:t>
            </a:r>
            <a:r>
              <a:rPr lang="en-GB" b="0" baseline="0" dirty="0"/>
              <a:t>’s new vocabulary as well as revisited vocabulary. All vocabulary is higher tier.</a:t>
            </a:r>
            <a:endParaRPr lang="en-US" b="0" baseline="0" dirty="0"/>
          </a:p>
          <a:p>
            <a:endParaRPr lang="en-US" b="0" dirty="0"/>
          </a:p>
          <a:p>
            <a:r>
              <a:rPr lang="en-US" b="1" dirty="0"/>
              <a:t>Procedure:</a:t>
            </a:r>
          </a:p>
          <a:p>
            <a:pPr marL="228600" indent="-228600">
              <a:buFont typeface="+mj-lt"/>
              <a:buAutoNum type="arabicPeriod"/>
            </a:pPr>
            <a:r>
              <a:rPr lang="en-US" b="0" dirty="0"/>
              <a:t>Teacher clicks to bring up a word in English, which spins before settling in the </a:t>
            </a:r>
            <a:r>
              <a:rPr lang="en-US" b="0" dirty="0" err="1"/>
              <a:t>centre</a:t>
            </a:r>
            <a:r>
              <a:rPr lang="en-US" b="0" dirty="0"/>
              <a:t> of the slide.</a:t>
            </a:r>
          </a:p>
          <a:p>
            <a:pPr marL="228600" indent="-228600">
              <a:buFont typeface="+mj-lt"/>
              <a:buAutoNum type="arabicPeriod"/>
            </a:pPr>
            <a:r>
              <a:rPr lang="en-US" b="0" dirty="0"/>
              <a:t>Students supply the Spanis</a:t>
            </a:r>
            <a:r>
              <a:rPr lang="en-US" b="0" baseline="0" dirty="0"/>
              <a:t>h for the word that appears in English. The aim is to be able to give the Spanish before the image stops spinning.</a:t>
            </a:r>
          </a:p>
          <a:p>
            <a:pPr marL="228600" indent="-228600">
              <a:buFont typeface="+mj-lt"/>
              <a:buAutoNum type="arabicPeriod"/>
            </a:pPr>
            <a:r>
              <a:rPr lang="en-US" b="0" baseline="0" dirty="0"/>
              <a:t>Teacher then clicks to show the correct Spanish word highlighted in blue.</a:t>
            </a:r>
          </a:p>
          <a:p>
            <a:pPr marL="228600" indent="-228600">
              <a:buFont typeface="+mj-lt"/>
              <a:buAutoNum type="arabicPeriod"/>
            </a:pPr>
            <a:r>
              <a:rPr lang="en-US" b="0" baseline="0" dirty="0"/>
              <a:t>Repeat for all 20 words.</a:t>
            </a:r>
            <a:endParaRPr lang="en-US" b="0" dirty="0"/>
          </a:p>
          <a:p>
            <a:endParaRPr lang="en-US" b="0" dirty="0"/>
          </a:p>
          <a:p>
            <a:r>
              <a:rPr lang="en-US" b="1" dirty="0"/>
              <a:t>Notes:</a:t>
            </a:r>
          </a:p>
          <a:p>
            <a:pPr marL="228600" indent="-228600">
              <a:buAutoNum type="arabicPeriod"/>
            </a:pPr>
            <a:r>
              <a:rPr lang="en-US" b="0" baseline="0" dirty="0"/>
              <a:t>T</a:t>
            </a:r>
            <a:r>
              <a:rPr lang="en-US" b="0" dirty="0"/>
              <a:t>he</a:t>
            </a:r>
            <a:r>
              <a:rPr lang="en-US" b="0" baseline="0" dirty="0"/>
              <a:t> activity</a:t>
            </a:r>
            <a:r>
              <a:rPr lang="en-US" b="0" dirty="0"/>
              <a:t> can be repeated,</a:t>
            </a:r>
            <a:r>
              <a:rPr lang="en-US" b="0" baseline="0" dirty="0"/>
              <a:t> clicking faster through the animations to increase speed of recall.</a:t>
            </a:r>
          </a:p>
          <a:p>
            <a:pPr marL="228600" indent="-228600">
              <a:buAutoNum type="arabicPeriod"/>
            </a:pPr>
            <a:r>
              <a:rPr lang="en-US" b="0" baseline="0" dirty="0"/>
              <a:t>Teachers may wish to give students 30 seconds to look at the Spanish words before showing the English prompts</a:t>
            </a:r>
            <a:endParaRPr lang="en-US" b="0" dirty="0"/>
          </a:p>
          <a:p>
            <a:endParaRPr lang="en-US" b="0"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34</a:t>
            </a:fld>
            <a:endParaRPr lang="es-ES_tradnl"/>
          </a:p>
        </p:txBody>
      </p:sp>
    </p:spTree>
    <p:extLst>
      <p:ext uri="{BB962C8B-B14F-4D97-AF65-F5344CB8AC3E}">
        <p14:creationId xmlns:p14="http://schemas.microsoft.com/office/powerpoint/2010/main" val="2406443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 [1/2]</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revisit the SSCs [</a:t>
            </a:r>
            <a:r>
              <a:rPr lang="en-US" dirty="0" err="1"/>
              <a:t>ll</a:t>
            </a:r>
            <a:r>
              <a:rPr lang="en-US" dirty="0"/>
              <a:t>] and [l] and focus on</a:t>
            </a:r>
            <a:r>
              <a:rPr lang="en-US" baseline="0" dirty="0"/>
              <a:t> how they differ from one another</a:t>
            </a:r>
            <a:r>
              <a:rPr lang="en-US" dirty="0"/>
              <a:t>;</a:t>
            </a:r>
            <a:r>
              <a:rPr lang="en-US" baseline="0" dirty="0"/>
              <a:t> to consolidate understanding of vocabulary</a:t>
            </a:r>
            <a:endParaRPr lang="en-US" dirty="0"/>
          </a:p>
          <a:p>
            <a:endParaRPr lang="en-US" dirty="0"/>
          </a:p>
          <a:p>
            <a:r>
              <a:rPr lang="en-US" b="1" dirty="0"/>
              <a:t>Procedure:</a:t>
            </a:r>
          </a:p>
          <a:p>
            <a:pPr marL="228600" indent="-228600">
              <a:buFont typeface="+mj-lt"/>
              <a:buAutoNum type="arabicPeriod"/>
            </a:pPr>
            <a:r>
              <a:rPr lang="en-US" dirty="0"/>
              <a:t>Students copy down the two column grid with the SSCs as headers and three rows underneath for writing in the words they hear with those sounds</a:t>
            </a:r>
            <a:r>
              <a:rPr lang="en-US" baseline="0" dirty="0"/>
              <a:t>. Beneath this grid they should write down numbers 1-3 so that they can write their answers to the second part of the activity next to each number.</a:t>
            </a:r>
          </a:p>
          <a:p>
            <a:pPr marL="228600" indent="-228600">
              <a:buFont typeface="+mj-lt"/>
              <a:buAutoNum type="arabicPeriod"/>
            </a:pPr>
            <a:r>
              <a:rPr lang="en-US" baseline="0" dirty="0"/>
              <a:t>Teacher clicks to bring up a callout which tells students one gap does not mean one word. Teacher clicks again to make this disappear.</a:t>
            </a:r>
          </a:p>
          <a:p>
            <a:pPr marL="228600" indent="-228600">
              <a:buFont typeface="+mj-lt"/>
              <a:buAutoNum type="arabicPeriod"/>
            </a:pPr>
            <a:r>
              <a:rPr lang="en-US" baseline="0" dirty="0"/>
              <a:t>Teacher clicks on number 1 to play the first sentence. Students listen and write down in their grid any words they hear that contain [</a:t>
            </a:r>
            <a:r>
              <a:rPr lang="en-US" baseline="0" dirty="0" err="1"/>
              <a:t>ll</a:t>
            </a:r>
            <a:r>
              <a:rPr lang="en-US" baseline="0" dirty="0"/>
              <a:t>] or [l] in the correct column.</a:t>
            </a:r>
          </a:p>
          <a:p>
            <a:pPr marL="228600" indent="-228600">
              <a:buFont typeface="+mj-lt"/>
              <a:buAutoNum type="arabicPeriod"/>
            </a:pPr>
            <a:r>
              <a:rPr lang="en-US" baseline="0" dirty="0"/>
              <a:t>Teacher clicks on number 1 to play the sentence a second time. This time, students write down the words missing from the English translation on the board. Some of the gaps contain the target words from part one of the activity, with the SSCs [</a:t>
            </a:r>
            <a:r>
              <a:rPr lang="en-US" baseline="0" dirty="0" err="1"/>
              <a:t>ll</a:t>
            </a:r>
            <a:r>
              <a:rPr lang="en-US" baseline="0" dirty="0"/>
              <a:t>] and [l], whilst others simply contain previously taught vocabulary.</a:t>
            </a:r>
          </a:p>
          <a:p>
            <a:pPr marL="228600" indent="-228600">
              <a:buFont typeface="+mj-lt"/>
              <a:buAutoNum type="arabicPeriod"/>
            </a:pPr>
            <a:r>
              <a:rPr lang="en-US" baseline="0" dirty="0"/>
              <a:t>For each sentence, teacher first clicks to reveal the words containing the target SSCs in each column. These appear one at time from left to right. Then teacher clicks to reveal the English words missing from the translations one at a time. Repeat this process for each sentence.</a:t>
            </a:r>
          </a:p>
          <a:p>
            <a:pPr marL="0" indent="0">
              <a:buFont typeface="+mj-lt"/>
              <a:buNone/>
            </a:pPr>
            <a:endParaRPr lang="en-US" dirty="0"/>
          </a:p>
          <a:p>
            <a:r>
              <a:rPr lang="en-US" b="1" dirty="0"/>
              <a:t>Notes:</a:t>
            </a:r>
            <a:endParaRPr lang="en-US" b="0" dirty="0"/>
          </a:p>
          <a:p>
            <a:r>
              <a:rPr lang="en-US" b="0" baseline="0" dirty="0"/>
              <a:t>The activity could be adapted for a higher ability group by removing some or all of the scaffolding for the translations.</a:t>
            </a:r>
            <a:endParaRPr lang="en-US" b="1" dirty="0"/>
          </a:p>
          <a:p>
            <a:endParaRPr lang="en-US" dirty="0"/>
          </a:p>
          <a:p>
            <a:r>
              <a:rPr lang="en-US" b="1" dirty="0"/>
              <a:t>Transcript:</a:t>
            </a:r>
          </a:p>
          <a:p>
            <a:pPr marL="342900" lvl="0" indent="-342900">
              <a:lnSpc>
                <a:spcPct val="107000"/>
              </a:lnSpc>
              <a:buFont typeface="+mj-lt"/>
              <a:buAutoNum type="arabicPeriod"/>
            </a:pPr>
            <a:r>
              <a:rPr lang="es-ES_tradnl" sz="1800" b="0" u="none"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Voy a</a:t>
            </a:r>
            <a:r>
              <a:rPr lang="es-ES_tradnl" sz="1800" b="0" u="none" dirty="0">
                <a:effectLst/>
                <a:latin typeface="Calibri" panose="020F0502020204030204" pitchFamily="34" charset="0"/>
                <a:ea typeface="Calibri" panose="020F0502020204030204" pitchFamily="34" charset="0"/>
                <a:cs typeface="Times New Roman" panose="02020603050405020304" pitchFamily="18" charset="0"/>
              </a:rPr>
              <a:t> </a:t>
            </a:r>
            <a:r>
              <a:rPr lang="es-ES_tradnl" sz="1800" b="0" u="none"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quedar con mis amigos para celebrar las Fallas en las calles de Valencia</a:t>
            </a:r>
            <a:endParaRPr lang="en-GB" sz="1800" b="0" u="non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ES_tradnl" sz="1800" b="0" u="none"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Los lunes, muchos alumnos hacen deporte después del colegio</a:t>
            </a:r>
            <a:endParaRPr lang="en-GB" sz="1800" b="0" u="non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GB" sz="1800" b="0" u="none"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a:t>
            </a:r>
            <a:r>
              <a:rPr lang="en-GB" sz="1800" b="0" u="none"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Puedes</a:t>
            </a:r>
            <a:r>
              <a:rPr lang="en-GB" sz="1800" b="0" u="none"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llamar</a:t>
            </a:r>
            <a:r>
              <a:rPr lang="en-GB" sz="1800" b="0" u="none"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 María? Creo que </a:t>
            </a:r>
            <a:r>
              <a:rPr lang="en-GB" sz="1800" b="0" u="none"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vamos</a:t>
            </a:r>
            <a:r>
              <a:rPr lang="en-GB" sz="1800" b="0" u="none"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 </a:t>
            </a:r>
            <a:r>
              <a:rPr lang="en-GB" sz="1800" b="0" u="none"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llegar</a:t>
            </a:r>
            <a:r>
              <a:rPr lang="en-GB" sz="1800" b="0" u="none"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tarde</a:t>
            </a:r>
            <a:r>
              <a:rPr lang="en-GB" sz="1800" b="0" u="none"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1800" b="0" u="non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76D6D86-1863-4B60-A858-7AAF6E563CDC}" type="slidenum">
              <a:rPr lang="es-ES_tradnl" smtClean="0"/>
              <a:t>35</a:t>
            </a:fld>
            <a:endParaRPr lang="es-ES_tradnl"/>
          </a:p>
        </p:txBody>
      </p:sp>
    </p:spTree>
    <p:extLst>
      <p:ext uri="{BB962C8B-B14F-4D97-AF65-F5344CB8AC3E}">
        <p14:creationId xmlns:p14="http://schemas.microsoft.com/office/powerpoint/2010/main" val="32832642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revisit the SSCs [</a:t>
            </a:r>
            <a:r>
              <a:rPr lang="en-US" dirty="0" err="1"/>
              <a:t>rr</a:t>
            </a:r>
            <a:r>
              <a:rPr lang="en-US" dirty="0"/>
              <a:t>] and [r-] (at the beginning of a word);</a:t>
            </a:r>
            <a:r>
              <a:rPr lang="en-US" baseline="0" dirty="0"/>
              <a:t> to consolidate understanding of vocabulary</a:t>
            </a:r>
            <a:endParaRPr lang="en-US" dirty="0"/>
          </a:p>
          <a:p>
            <a:endParaRPr lang="en-US" dirty="0"/>
          </a:p>
          <a:p>
            <a:r>
              <a:rPr lang="en-US" b="1" dirty="0"/>
              <a:t>Procedure:</a:t>
            </a:r>
          </a:p>
          <a:p>
            <a:pPr marL="0" indent="0">
              <a:buFont typeface="+mj-lt"/>
              <a:buNone/>
            </a:pPr>
            <a:r>
              <a:rPr lang="en-US" dirty="0"/>
              <a:t>(see previous slide)</a:t>
            </a:r>
          </a:p>
          <a:p>
            <a:pPr marL="0" indent="0">
              <a:buFont typeface="+mj-lt"/>
              <a:buNone/>
            </a:pPr>
            <a:endParaRPr lang="en-US" dirty="0"/>
          </a:p>
          <a:p>
            <a:r>
              <a:rPr lang="en-US" b="1" dirty="0"/>
              <a:t>Notes:</a:t>
            </a:r>
            <a:endParaRPr lang="en-US" b="0" dirty="0"/>
          </a:p>
          <a:p>
            <a:pPr marL="171450" indent="-171450">
              <a:buFont typeface="Arial" panose="020B0604020202020204" pitchFamily="34" charset="0"/>
              <a:buChar char="•"/>
            </a:pPr>
            <a:r>
              <a:rPr lang="en-US" b="0" baseline="0" dirty="0"/>
              <a:t>Students are permitted to write numbers as digits rather than spelling them out.</a:t>
            </a:r>
          </a:p>
          <a:p>
            <a:pPr marL="171450" indent="-171450">
              <a:buFont typeface="Arial" panose="020B0604020202020204" pitchFamily="34" charset="0"/>
              <a:buChar char="•"/>
            </a:pPr>
            <a:r>
              <a:rPr lang="en-US" b="0" baseline="0" dirty="0"/>
              <a:t>The activity could be adapted for a higher ability group by removing some or all of the scaffolding for the translations.</a:t>
            </a:r>
            <a:endParaRPr lang="en-US" b="1" dirty="0"/>
          </a:p>
          <a:p>
            <a:endParaRPr lang="en-US" dirty="0"/>
          </a:p>
          <a:p>
            <a:r>
              <a:rPr lang="en-US" b="1" dirty="0"/>
              <a:t>Transcript:</a:t>
            </a:r>
          </a:p>
          <a:p>
            <a:pPr marL="342900" lvl="0" indent="-342900">
              <a:lnSpc>
                <a:spcPct val="107000"/>
              </a:lnSpc>
              <a:buFont typeface="+mj-lt"/>
              <a:buAutoNum type="arabicPeriod"/>
            </a:pPr>
            <a:r>
              <a:rPr lang="es-ES" sz="1800" b="0" u="none"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Tengo que regresar a casa antes de las siete. No me gusta esta regla.</a:t>
            </a:r>
          </a:p>
          <a:p>
            <a:pPr marL="342900" lvl="0" indent="-342900">
              <a:lnSpc>
                <a:spcPct val="107000"/>
              </a:lnSpc>
              <a:buFont typeface="+mj-lt"/>
              <a:buAutoNum type="arabicPeriod"/>
            </a:pPr>
            <a:r>
              <a:rPr lang="es-ES" sz="1800" b="0" u="none"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Después de la escuela corremos muy rápido a nuestro barrio para jugar al fútbol con nuestros amigos.</a:t>
            </a:r>
          </a:p>
          <a:p>
            <a:pPr marL="342900" lvl="0" indent="-342900">
              <a:lnSpc>
                <a:spcPct val="107000"/>
              </a:lnSpc>
              <a:buFont typeface="+mj-lt"/>
              <a:buAutoNum type="arabicPeriod"/>
            </a:pPr>
            <a:r>
              <a:rPr lang="es-ES" sz="1800" b="0" u="none"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Señor, esa respuesta no es correcta, hay un error. Debe ser ochenta y seis.</a:t>
            </a:r>
          </a:p>
          <a:p>
            <a:endParaRPr lang="en-GB"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36</a:t>
            </a:fld>
            <a:endParaRPr lang="es-ES_tradnl"/>
          </a:p>
        </p:txBody>
      </p:sp>
    </p:spTree>
    <p:extLst>
      <p:ext uri="{BB962C8B-B14F-4D97-AF65-F5344CB8AC3E}">
        <p14:creationId xmlns:p14="http://schemas.microsoft.com/office/powerpoint/2010/main" val="11008901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2 minutes</a:t>
            </a: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recap ‘</a:t>
            </a:r>
            <a:r>
              <a:rPr lang="en-US" b="0" dirty="0" err="1"/>
              <a:t>hago</a:t>
            </a:r>
            <a:r>
              <a:rPr lang="en-US" b="0" dirty="0"/>
              <a:t>’, ‘</a:t>
            </a:r>
            <a:r>
              <a:rPr lang="en-US" b="0" dirty="0" err="1"/>
              <a:t>haces</a:t>
            </a:r>
            <a:r>
              <a:rPr lang="en-US" b="0" dirty="0"/>
              <a:t>’ and ‘</a:t>
            </a:r>
            <a:r>
              <a:rPr lang="en-US" b="0" dirty="0" err="1"/>
              <a:t>hace</a:t>
            </a:r>
            <a:r>
              <a:rPr lang="en-US" b="0" dirty="0"/>
              <a:t>’.</a:t>
            </a: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0" lvl="0" indent="0" algn="l" rtl="0">
              <a:spcBef>
                <a:spcPts val="0"/>
              </a:spcBef>
              <a:spcAft>
                <a:spcPts val="0"/>
              </a:spcAft>
              <a:buNone/>
            </a:pPr>
            <a:r>
              <a:rPr lang="en-US" b="0" dirty="0"/>
              <a:t>1. Teachers click to go through the slide and examples. Animations allow teachers to elicit answers for recapped grammar and example sentences.</a:t>
            </a:r>
          </a:p>
          <a:p>
            <a:endParaRPr lang="en-GB"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37</a:t>
            </a:fld>
            <a:endParaRPr lang="es-ES_tradnl"/>
          </a:p>
        </p:txBody>
      </p:sp>
    </p:spTree>
    <p:extLst>
      <p:ext uri="{BB962C8B-B14F-4D97-AF65-F5344CB8AC3E}">
        <p14:creationId xmlns:p14="http://schemas.microsoft.com/office/powerpoint/2010/main" val="21103208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[1/3] </a:t>
            </a:r>
            <a:r>
              <a:rPr lang="en-ES" b="1" dirty="0"/>
              <a:t>Timing: </a:t>
            </a:r>
            <a:r>
              <a:rPr lang="en-ES" b="0" dirty="0"/>
              <a:t>10 min.</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sz="1200" dirty="0">
                <a:highlight>
                  <a:srgbClr val="FFFF00"/>
                </a:highlight>
              </a:rPr>
              <a:t> to practise </a:t>
            </a:r>
            <a:r>
              <a:rPr lang="en-GB" sz="1200" dirty="0" err="1">
                <a:highlight>
                  <a:srgbClr val="FFFF00"/>
                </a:highlight>
              </a:rPr>
              <a:t>recoginising</a:t>
            </a:r>
            <a:r>
              <a:rPr lang="en-GB" sz="1200" dirty="0">
                <a:highlight>
                  <a:srgbClr val="FFFF00"/>
                </a:highlight>
              </a:rPr>
              <a:t> </a:t>
            </a:r>
            <a:r>
              <a:rPr lang="en-ES" sz="1200" dirty="0">
                <a:highlight>
                  <a:srgbClr val="FFFF00"/>
                </a:highlight>
              </a:rPr>
              <a:t>‘hago’, ‘haces’, ‘hace’</a:t>
            </a:r>
            <a:r>
              <a:rPr lang="en-GB" sz="1200" dirty="0">
                <a:highlight>
                  <a:srgbClr val="FFFF00"/>
                </a:highlight>
              </a:rPr>
              <a:t> and this week’s vocabulary in context</a:t>
            </a:r>
            <a:endParaRPr lang="en-ES" b="1" dirty="0"/>
          </a:p>
          <a:p>
            <a:endParaRPr lang="en-ES" b="1" dirty="0"/>
          </a:p>
          <a:p>
            <a:r>
              <a:rPr lang="en-ES" b="1" dirty="0"/>
              <a:t>Procedure: </a:t>
            </a:r>
            <a:endParaRPr lang="en-GB" b="1" dirty="0"/>
          </a:p>
          <a:p>
            <a:pPr marL="228600" indent="-228600">
              <a:buFont typeface="+mj-lt"/>
              <a:buAutoNum type="arabicPeriod"/>
            </a:pPr>
            <a:r>
              <a:rPr lang="en-GB" sz="1200" dirty="0">
                <a:highlight>
                  <a:srgbClr val="FFFF00"/>
                </a:highlight>
              </a:rPr>
              <a:t>Students get a copy of the text. They have to find examples of ‘</a:t>
            </a:r>
            <a:r>
              <a:rPr lang="en-GB" sz="1200" dirty="0" err="1">
                <a:highlight>
                  <a:srgbClr val="FFFF00"/>
                </a:highlight>
              </a:rPr>
              <a:t>hago</a:t>
            </a:r>
            <a:r>
              <a:rPr lang="en-GB" sz="1200" dirty="0">
                <a:highlight>
                  <a:srgbClr val="FFFF00"/>
                </a:highlight>
              </a:rPr>
              <a:t>’, ‘</a:t>
            </a:r>
            <a:r>
              <a:rPr lang="en-GB" sz="1200" dirty="0" err="1">
                <a:highlight>
                  <a:srgbClr val="FFFF00"/>
                </a:highlight>
              </a:rPr>
              <a:t>haces</a:t>
            </a:r>
            <a:r>
              <a:rPr lang="en-GB" sz="1200" dirty="0">
                <a:highlight>
                  <a:srgbClr val="FFFF00"/>
                </a:highlight>
              </a:rPr>
              <a:t>’ and ‘</a:t>
            </a:r>
            <a:r>
              <a:rPr lang="en-GB" sz="1200" dirty="0" err="1">
                <a:highlight>
                  <a:srgbClr val="FFFF00"/>
                </a:highlight>
              </a:rPr>
              <a:t>hace</a:t>
            </a:r>
            <a:r>
              <a:rPr lang="en-GB" sz="1200" dirty="0">
                <a:highlight>
                  <a:srgbClr val="FFFF00"/>
                </a:highlight>
              </a:rPr>
              <a:t>’.</a:t>
            </a:r>
          </a:p>
          <a:p>
            <a:pPr marL="228600" indent="-228600">
              <a:buFont typeface="+mj-lt"/>
              <a:buAutoNum type="arabicPeriod"/>
            </a:pPr>
            <a:r>
              <a:rPr lang="en-GB" sz="1200" dirty="0">
                <a:highlight>
                  <a:srgbClr val="FFFF00"/>
                </a:highlight>
              </a:rPr>
              <a:t>Find the English translation for the phrase in the table and select the correct subject for the verb. There is one verb missing, ‘</a:t>
            </a:r>
            <a:r>
              <a:rPr lang="en-GB" sz="1200" dirty="0" err="1">
                <a:highlight>
                  <a:srgbClr val="FFFF00"/>
                </a:highlight>
              </a:rPr>
              <a:t>hace</a:t>
            </a:r>
            <a:r>
              <a:rPr lang="en-GB" sz="1200" dirty="0">
                <a:highlight>
                  <a:srgbClr val="FFFF00"/>
                </a:highlight>
              </a:rPr>
              <a:t> sol’ as it is an impersonal verb and therefore not used as part of the task.</a:t>
            </a:r>
          </a:p>
          <a:p>
            <a:pPr marL="228600" indent="-228600">
              <a:buFont typeface="+mj-lt"/>
              <a:buAutoNum type="arabicPeriod"/>
            </a:pPr>
            <a:r>
              <a:rPr lang="en-GB" sz="1200" dirty="0">
                <a:highlight>
                  <a:srgbClr val="FFFF00"/>
                </a:highlight>
              </a:rPr>
              <a:t>Click to reveal answers.</a:t>
            </a:r>
          </a:p>
          <a:p>
            <a:pPr marL="228600" indent="-228600">
              <a:buFont typeface="+mj-lt"/>
              <a:buAutoNum type="arabicPeriod"/>
            </a:pPr>
            <a:r>
              <a:rPr lang="en-GB" sz="1200" b="0" dirty="0">
                <a:highlight>
                  <a:srgbClr val="FFFF00"/>
                </a:highlight>
              </a:rPr>
              <a:t>Click again to reveal follow up comprehension questions in English (answers on the following 2 slides)</a:t>
            </a:r>
          </a:p>
          <a:p>
            <a:pPr marL="228600" indent="-228600">
              <a:buFont typeface="+mj-lt"/>
              <a:buAutoNum type="arabicPeriod"/>
            </a:pPr>
            <a:r>
              <a:rPr lang="en-GB" sz="1200" b="0" dirty="0">
                <a:highlight>
                  <a:srgbClr val="FFFF00"/>
                </a:highlight>
              </a:rPr>
              <a:t>Click once more to reveal the Spanish version of the same questions.</a:t>
            </a:r>
          </a:p>
        </p:txBody>
      </p:sp>
      <p:sp>
        <p:nvSpPr>
          <p:cNvPr id="4" name="Slide Number Placeholder 3"/>
          <p:cNvSpPr>
            <a:spLocks noGrp="1"/>
          </p:cNvSpPr>
          <p:nvPr>
            <p:ph type="sldNum" sz="quarter" idx="5"/>
          </p:nvPr>
        </p:nvSpPr>
        <p:spPr/>
        <p:txBody>
          <a:bodyPr/>
          <a:lstStyle/>
          <a:p>
            <a:fld id="{776D6D86-1863-4B60-A858-7AAF6E563CDC}" type="slidenum">
              <a:rPr lang="es-ES_tradnl" smtClean="0"/>
              <a:t>38</a:t>
            </a:fld>
            <a:endParaRPr lang="es-ES_tradnl"/>
          </a:p>
        </p:txBody>
      </p:sp>
    </p:spTree>
    <p:extLst>
      <p:ext uri="{BB962C8B-B14F-4D97-AF65-F5344CB8AC3E}">
        <p14:creationId xmlns:p14="http://schemas.microsoft.com/office/powerpoint/2010/main" val="28321698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[2/3]</a:t>
            </a:r>
            <a:endParaRPr lang="en-ES" sz="1200" dirty="0">
              <a:highlight>
                <a:srgbClr val="FFFF00"/>
              </a:highlight>
            </a:endParaRPr>
          </a:p>
          <a:p>
            <a:endParaRPr lang="en-ES" b="1"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39</a:t>
            </a:fld>
            <a:endParaRPr lang="es-ES_tradnl"/>
          </a:p>
        </p:txBody>
      </p:sp>
    </p:spTree>
    <p:extLst>
      <p:ext uri="{BB962C8B-B14F-4D97-AF65-F5344CB8AC3E}">
        <p14:creationId xmlns:p14="http://schemas.microsoft.com/office/powerpoint/2010/main" val="3825950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endParaRPr lang="en-GB" b="1" dirty="0"/>
          </a:p>
          <a:p>
            <a:r>
              <a:rPr lang="en-GB" b="1" dirty="0"/>
              <a:t>ANSWERS</a:t>
            </a:r>
          </a:p>
        </p:txBody>
      </p:sp>
      <p:sp>
        <p:nvSpPr>
          <p:cNvPr id="4" name="Slide Number Placeholder 3"/>
          <p:cNvSpPr>
            <a:spLocks noGrp="1"/>
          </p:cNvSpPr>
          <p:nvPr>
            <p:ph type="sldNum" sz="quarter" idx="5"/>
          </p:nvPr>
        </p:nvSpPr>
        <p:spPr/>
        <p:txBody>
          <a:bodyPr/>
          <a:lstStyle/>
          <a:p>
            <a:fld id="{776D6D86-1863-4B60-A858-7AAF6E563CDC}" type="slidenum">
              <a:rPr lang="es-ES_tradnl" smtClean="0"/>
              <a:t>4</a:t>
            </a:fld>
            <a:endParaRPr lang="es-ES_tradnl"/>
          </a:p>
        </p:txBody>
      </p:sp>
    </p:spTree>
    <p:extLst>
      <p:ext uri="{BB962C8B-B14F-4D97-AF65-F5344CB8AC3E}">
        <p14:creationId xmlns:p14="http://schemas.microsoft.com/office/powerpoint/2010/main" val="40301303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[3/3]</a:t>
            </a:r>
            <a:endParaRPr lang="en-ES" sz="1200" dirty="0">
              <a:highlight>
                <a:srgbClr val="FFFF00"/>
              </a:highlight>
            </a:endParaRPr>
          </a:p>
          <a:p>
            <a:endParaRPr lang="en-ES" b="1"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40</a:t>
            </a:fld>
            <a:endParaRPr lang="es-ES_tradnl"/>
          </a:p>
        </p:txBody>
      </p:sp>
    </p:spTree>
    <p:extLst>
      <p:ext uri="{BB962C8B-B14F-4D97-AF65-F5344CB8AC3E}">
        <p14:creationId xmlns:p14="http://schemas.microsoft.com/office/powerpoint/2010/main" val="7293475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Note: this is a Foundation version of the task. The animated callouts are presented as static tip boxes on the handouts.</a:t>
            </a:r>
            <a:br>
              <a:rPr lang="en-GB" b="1" dirty="0"/>
            </a:br>
            <a:endParaRPr b="1" dirty="0"/>
          </a:p>
          <a:p>
            <a:pPr marL="0" lvl="0" indent="0" algn="l" rtl="0">
              <a:lnSpc>
                <a:spcPct val="100000"/>
              </a:lnSpc>
              <a:spcBef>
                <a:spcPts val="0"/>
              </a:spcBef>
              <a:spcAft>
                <a:spcPts val="0"/>
              </a:spcAft>
              <a:buSzPts val="1400"/>
              <a:buNone/>
            </a:pPr>
            <a:r>
              <a:rPr lang="en-GB" b="1" dirty="0"/>
              <a:t>Timing: </a:t>
            </a:r>
            <a:r>
              <a:rPr lang="en-GB" b="0" dirty="0"/>
              <a:t>12 minutes</a:t>
            </a:r>
            <a:br>
              <a:rPr lang="en-GB" dirty="0"/>
            </a:br>
            <a:br>
              <a:rPr lang="en-GB" b="1" dirty="0"/>
            </a:br>
            <a:r>
              <a:rPr lang="en-GB" b="1" dirty="0"/>
              <a:t>Aim: </a:t>
            </a:r>
            <a:r>
              <a:rPr lang="en-GB" b="0" dirty="0"/>
              <a:t>to practise written production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translate the six sentences from Spanish to English</a:t>
            </a:r>
            <a:br>
              <a:rPr lang="en-GB" dirty="0"/>
            </a:br>
            <a:r>
              <a:rPr lang="en-GB" dirty="0"/>
              <a:t>2. Students can peer mark this task (at the start of next lesson, perhaps).</a:t>
            </a:r>
            <a:br>
              <a:rPr lang="en-GB" dirty="0"/>
            </a:br>
            <a:br>
              <a:rPr lang="en-GB" dirty="0"/>
            </a:br>
            <a:r>
              <a:rPr lang="en-GB" b="1" dirty="0"/>
              <a:t>Note</a:t>
            </a:r>
            <a:r>
              <a:rPr lang="en-GB" dirty="0"/>
              <a:t>: this task deliberately targets words and grammar from this week, whilst including other previously taught language, which is not credited in the </a:t>
            </a:r>
            <a:r>
              <a:rPr lang="en-GB" dirty="0" err="1"/>
              <a:t>markscheme</a:t>
            </a:r>
            <a:r>
              <a:rPr lang="en-GB" dirty="0"/>
              <a:t>.  Students should write full, coherent sentences, but they should also be clear which words are targeted.</a:t>
            </a:r>
            <a:br>
              <a:rPr lang="en-GB" dirty="0"/>
            </a:br>
            <a:r>
              <a:rPr lang="en-GB" dirty="0"/>
              <a:t>Each underlined section is worth 1 point, giving a total of 20 for the task.</a:t>
            </a:r>
            <a:br>
              <a:rPr lang="en-GB" dirty="0"/>
            </a:br>
            <a:endParaRPr dirty="0"/>
          </a:p>
          <a:p>
            <a:pPr marL="0" lvl="0" indent="0" algn="l" rtl="0">
              <a:lnSpc>
                <a:spcPct val="100000"/>
              </a:lnSpc>
              <a:spcBef>
                <a:spcPts val="0"/>
              </a:spcBef>
              <a:spcAft>
                <a:spcPts val="0"/>
              </a:spcAft>
              <a:buSzPts val="1400"/>
              <a:buNone/>
            </a:pPr>
            <a:r>
              <a:rPr lang="en-GB"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endParaRPr dirty="0"/>
          </a:p>
        </p:txBody>
      </p:sp>
      <p:sp>
        <p:nvSpPr>
          <p:cNvPr id="712" name="Google Shape;7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41</a:t>
            </a:fld>
            <a:endParaRPr/>
          </a:p>
        </p:txBody>
      </p:sp>
    </p:spTree>
    <p:extLst>
      <p:ext uri="{BB962C8B-B14F-4D97-AF65-F5344CB8AC3E}">
        <p14:creationId xmlns:p14="http://schemas.microsoft.com/office/powerpoint/2010/main" val="27439810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Note: this is a Higher version of the task. The animated callouts are presented as static tip boxes on the handouts.</a:t>
            </a:r>
            <a:br>
              <a:rPr lang="en-GB" b="1" dirty="0"/>
            </a:br>
            <a:endParaRPr b="1" dirty="0"/>
          </a:p>
          <a:p>
            <a:pPr marL="0" lvl="0" indent="0" algn="l" rtl="0">
              <a:lnSpc>
                <a:spcPct val="100000"/>
              </a:lnSpc>
              <a:spcBef>
                <a:spcPts val="0"/>
              </a:spcBef>
              <a:spcAft>
                <a:spcPts val="0"/>
              </a:spcAft>
              <a:buSzPts val="1400"/>
              <a:buNone/>
            </a:pPr>
            <a:r>
              <a:rPr lang="en-GB" b="1" dirty="0"/>
              <a:t>Timing: </a:t>
            </a:r>
            <a:r>
              <a:rPr lang="en-GB" b="0" dirty="0"/>
              <a:t>12 minutes</a:t>
            </a:r>
            <a:br>
              <a:rPr lang="en-GB" dirty="0"/>
            </a:br>
            <a:br>
              <a:rPr lang="en-GB" b="1" dirty="0"/>
            </a:br>
            <a:r>
              <a:rPr lang="en-GB" b="1" dirty="0"/>
              <a:t>Aim: </a:t>
            </a:r>
            <a:r>
              <a:rPr lang="en-GB" b="0" dirty="0"/>
              <a:t>to practise written production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translate the six sentences from Spanish to English</a:t>
            </a:r>
            <a:br>
              <a:rPr lang="en-GB" dirty="0"/>
            </a:br>
            <a:r>
              <a:rPr lang="en-GB" dirty="0"/>
              <a:t>2. Students can peer mark this task (at the start of next lesson, perhaps).</a:t>
            </a:r>
            <a:br>
              <a:rPr lang="en-GB" dirty="0"/>
            </a:br>
            <a:br>
              <a:rPr lang="en-GB" dirty="0"/>
            </a:br>
            <a:r>
              <a:rPr lang="en-GB" b="1" dirty="0"/>
              <a:t>Note</a:t>
            </a:r>
            <a:r>
              <a:rPr lang="en-GB" dirty="0"/>
              <a:t>: this task deliberately targets words and grammar from this week, whilst including other previously taught language, which is not credited in the </a:t>
            </a:r>
            <a:r>
              <a:rPr lang="en-GB" dirty="0" err="1"/>
              <a:t>markscheme</a:t>
            </a:r>
            <a:r>
              <a:rPr lang="en-GB" dirty="0"/>
              <a:t>.  Students should write full, coherent sentences, but they should also be clear which words are targeted.</a:t>
            </a:r>
            <a:br>
              <a:rPr lang="en-GB" dirty="0"/>
            </a:br>
            <a:r>
              <a:rPr lang="en-GB" dirty="0"/>
              <a:t>Each underlined section is worth 1 point, giving a total of 20 for the task.</a:t>
            </a:r>
            <a:br>
              <a:rPr lang="en-GB" dirty="0"/>
            </a:br>
            <a:endParaRPr dirty="0"/>
          </a:p>
          <a:p>
            <a:pPr marL="0" lvl="0" indent="0" algn="l" rtl="0">
              <a:lnSpc>
                <a:spcPct val="100000"/>
              </a:lnSpc>
              <a:spcBef>
                <a:spcPts val="0"/>
              </a:spcBef>
              <a:spcAft>
                <a:spcPts val="0"/>
              </a:spcAft>
              <a:buSzPts val="1400"/>
              <a:buNone/>
            </a:pPr>
            <a:r>
              <a:rPr lang="en-GB"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endParaRPr dirty="0"/>
          </a:p>
        </p:txBody>
      </p:sp>
      <p:sp>
        <p:nvSpPr>
          <p:cNvPr id="712" name="Google Shape;7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42</a:t>
            </a:fld>
            <a:endParaRPr/>
          </a:p>
        </p:txBody>
      </p:sp>
    </p:spTree>
    <p:extLst>
      <p:ext uri="{BB962C8B-B14F-4D97-AF65-F5344CB8AC3E}">
        <p14:creationId xmlns:p14="http://schemas.microsoft.com/office/powerpoint/2010/main" val="2670682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Homework slide</a:t>
            </a:r>
          </a:p>
          <a:p>
            <a:endParaRPr lang="en-ES" dirty="0"/>
          </a:p>
          <a:p>
            <a:r>
              <a:rPr lang="en-ES" dirty="0"/>
              <a:t>Students have 2 sets of vocabulary to study: a set of new vocabulary to be introduced in the next lesson and a set of revisited vocabulary from Year 9.</a:t>
            </a:r>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43</a:t>
            </a:fld>
            <a:endParaRPr lang="es-ES_tradnl"/>
          </a:p>
        </p:txBody>
      </p:sp>
    </p:spTree>
    <p:extLst>
      <p:ext uri="{BB962C8B-B14F-4D97-AF65-F5344CB8AC3E}">
        <p14:creationId xmlns:p14="http://schemas.microsoft.com/office/powerpoint/2010/main" val="2982683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recall that some </a:t>
            </a:r>
            <a:r>
              <a:rPr lang="en-GB" b="0" baseline="0" dirty="0"/>
              <a:t>-ER </a:t>
            </a:r>
            <a:r>
              <a:rPr lang="en-US" b="0" dirty="0"/>
              <a:t>verbs have a spelling change in the present tense.</a:t>
            </a:r>
            <a:endParaRPr lang="en-US" b="1" dirty="0"/>
          </a:p>
          <a:p>
            <a:endParaRPr lang="en-US" b="1" dirty="0"/>
          </a:p>
          <a:p>
            <a:r>
              <a:rPr lang="en-US" b="1" dirty="0"/>
              <a:t>Procedure:</a:t>
            </a:r>
          </a:p>
          <a:p>
            <a:pPr marL="241516" indent="-241516">
              <a:buAutoNum type="arabicPeriod"/>
            </a:pPr>
            <a:r>
              <a:rPr lang="en-US" b="0" dirty="0"/>
              <a:t>Click to reveal the information.</a:t>
            </a:r>
          </a:p>
          <a:p>
            <a:pPr marL="241516" indent="-241516">
              <a:buAutoNum type="arabicPeriod"/>
            </a:pPr>
            <a:r>
              <a:rPr lang="en-US" b="0" dirty="0"/>
              <a:t>Elicit English translations from students</a:t>
            </a:r>
          </a:p>
          <a:p>
            <a:pPr marL="241516" indent="-241516">
              <a:buAutoNum type="arabicPeriod"/>
            </a:pPr>
            <a:r>
              <a:rPr lang="en-US" b="0" dirty="0"/>
              <a:t>Click to reveal answers.</a:t>
            </a:r>
          </a:p>
        </p:txBody>
      </p:sp>
      <p:sp>
        <p:nvSpPr>
          <p:cNvPr id="4" name="Slide Number Placeholder 3"/>
          <p:cNvSpPr>
            <a:spLocks noGrp="1"/>
          </p:cNvSpPr>
          <p:nvPr>
            <p:ph type="sldNum" sz="quarter" idx="5"/>
          </p:nvPr>
        </p:nvSpPr>
        <p:spPr/>
        <p:txBody>
          <a:bodyPr/>
          <a:lstStyle/>
          <a:p>
            <a:fld id="{776D6D86-1863-4B60-A858-7AAF6E563CDC}" type="slidenum">
              <a:rPr lang="es-ES_tradnl" smtClean="0"/>
              <a:t>5</a:t>
            </a:fld>
            <a:endParaRPr lang="es-ES_tradnl"/>
          </a:p>
        </p:txBody>
      </p:sp>
    </p:spTree>
    <p:extLst>
      <p:ext uri="{BB962C8B-B14F-4D97-AF65-F5344CB8AC3E}">
        <p14:creationId xmlns:p14="http://schemas.microsoft.com/office/powerpoint/2010/main" val="1265553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revise the formation of</a:t>
            </a:r>
            <a:r>
              <a:rPr lang="en-US" b="0" baseline="0" dirty="0"/>
              <a:t> </a:t>
            </a:r>
            <a:r>
              <a:rPr lang="en-GB" b="0" baseline="0" dirty="0"/>
              <a:t>-ER </a:t>
            </a:r>
            <a:r>
              <a:rPr lang="en-US" b="0" dirty="0"/>
              <a:t>verbs in the present tense.</a:t>
            </a:r>
            <a:endParaRPr lang="en-US" b="1" dirty="0"/>
          </a:p>
          <a:p>
            <a:endParaRPr lang="en-US" b="1" dirty="0"/>
          </a:p>
          <a:p>
            <a:r>
              <a:rPr lang="en-US" b="1" dirty="0"/>
              <a:t>Procedure:</a:t>
            </a:r>
          </a:p>
          <a:p>
            <a:pPr marL="241516" indent="-241516">
              <a:buAutoNum type="arabicPeriod"/>
            </a:pPr>
            <a:r>
              <a:rPr lang="en-US" b="0" dirty="0"/>
              <a:t>Click to reveal the information.</a:t>
            </a:r>
          </a:p>
          <a:p>
            <a:pPr marL="241516" indent="-241516">
              <a:buAutoNum type="arabicPeriod"/>
            </a:pPr>
            <a:r>
              <a:rPr lang="en-US" b="0" dirty="0"/>
              <a:t>Elicit English translations from students</a:t>
            </a:r>
          </a:p>
          <a:p>
            <a:pPr marL="241516" indent="-241516">
              <a:buAutoNum type="arabicPeriod"/>
            </a:pPr>
            <a:r>
              <a:rPr lang="en-US" b="0" dirty="0"/>
              <a:t>Click to reveal answers.</a:t>
            </a:r>
          </a:p>
          <a:p>
            <a:pPr marL="241516" indent="-241516">
              <a:buAutoNum type="arabicPeriod"/>
            </a:pPr>
            <a:endParaRPr lang="en-US" b="0"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31496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GB" b="1" dirty="0"/>
              <a:t> </a:t>
            </a:r>
            <a:r>
              <a:rPr lang="en-GB" b="0" dirty="0"/>
              <a:t>5 minutes</a:t>
            </a:r>
            <a:endParaRPr lang="en-ES" b="0" dirty="0"/>
          </a:p>
          <a:p>
            <a:endParaRPr lang="en-ES" b="1" dirty="0"/>
          </a:p>
          <a:p>
            <a:r>
              <a:rPr lang="en-ES" b="1" dirty="0"/>
              <a:t>Aim:</a:t>
            </a:r>
            <a:r>
              <a:rPr lang="en-GB" b="1" dirty="0"/>
              <a:t> </a:t>
            </a:r>
            <a:r>
              <a:rPr lang="en-GB" b="0" dirty="0"/>
              <a:t>to practise using the correct ending for –ER present tense verbs in their singular forms, applying spelling change rules where indicated; to practise this week’s vocabulary in context</a:t>
            </a:r>
            <a:endParaRPr lang="en-ES" b="1" dirty="0"/>
          </a:p>
          <a:p>
            <a:endParaRPr lang="en-ES" b="1" dirty="0"/>
          </a:p>
          <a:p>
            <a:r>
              <a:rPr lang="en-ES" b="1" dirty="0"/>
              <a:t>Procedure:</a:t>
            </a:r>
            <a:endParaRPr lang="en-GB" b="1" dirty="0"/>
          </a:p>
          <a:p>
            <a:pPr marL="228600" indent="-228600">
              <a:buAutoNum type="arabicPeriod"/>
            </a:pPr>
            <a:r>
              <a:rPr lang="en-GB" b="0" dirty="0"/>
              <a:t>Read comments and fill in the gaps with the most appropriate verb.</a:t>
            </a:r>
          </a:p>
          <a:p>
            <a:pPr marL="228600" indent="-228600">
              <a:buAutoNum type="arabicPeriod"/>
            </a:pPr>
            <a:r>
              <a:rPr lang="en-GB" b="0" dirty="0"/>
              <a:t>Put the correct ending on the verb and apply the spelling change rules to the stem of the verb when necessary.</a:t>
            </a:r>
          </a:p>
          <a:p>
            <a:pPr marL="228600" indent="-228600">
              <a:buAutoNum type="arabicPeriod"/>
            </a:pPr>
            <a:r>
              <a:rPr lang="en-GB" b="0" dirty="0"/>
              <a:t>Listen to hear the conversation and check you answers.</a:t>
            </a:r>
            <a:endParaRPr lang="en-ES" b="0" dirty="0"/>
          </a:p>
          <a:p>
            <a:endParaRPr lang="en-ES"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7</a:t>
            </a:fld>
            <a:endParaRPr lang="es-ES_tradnl"/>
          </a:p>
        </p:txBody>
      </p:sp>
    </p:spTree>
    <p:extLst>
      <p:ext uri="{BB962C8B-B14F-4D97-AF65-F5344CB8AC3E}">
        <p14:creationId xmlns:p14="http://schemas.microsoft.com/office/powerpoint/2010/main" val="3158024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recall that some </a:t>
            </a:r>
            <a:r>
              <a:rPr lang="en-GB" b="0" baseline="0" dirty="0"/>
              <a:t>-ER </a:t>
            </a:r>
            <a:r>
              <a:rPr lang="en-US" b="0" dirty="0"/>
              <a:t>verbs have a spelling change in the present tense.</a:t>
            </a:r>
            <a:endParaRPr lang="en-US" b="1" dirty="0"/>
          </a:p>
          <a:p>
            <a:endParaRPr lang="en-US" b="1" dirty="0"/>
          </a:p>
          <a:p>
            <a:r>
              <a:rPr lang="en-US" b="1" dirty="0"/>
              <a:t>Procedure:</a:t>
            </a:r>
          </a:p>
          <a:p>
            <a:pPr marL="241516" indent="-241516">
              <a:buAutoNum type="arabicPeriod"/>
            </a:pPr>
            <a:r>
              <a:rPr lang="en-US" b="0" dirty="0"/>
              <a:t>Click to reveal the information.</a:t>
            </a:r>
          </a:p>
          <a:p>
            <a:pPr marL="241516" indent="-241516">
              <a:buAutoNum type="arabicPeriod"/>
            </a:pPr>
            <a:r>
              <a:rPr lang="en-US" b="0" dirty="0"/>
              <a:t>Elicit English translations from students</a:t>
            </a:r>
          </a:p>
          <a:p>
            <a:pPr marL="241516" indent="-241516">
              <a:buAutoNum type="arabicPeriod"/>
            </a:pPr>
            <a:r>
              <a:rPr lang="en-US" b="0" dirty="0"/>
              <a:t>Click to reveal answers.</a:t>
            </a:r>
          </a:p>
        </p:txBody>
      </p:sp>
      <p:sp>
        <p:nvSpPr>
          <p:cNvPr id="4" name="Slide Number Placeholder 3"/>
          <p:cNvSpPr>
            <a:spLocks noGrp="1"/>
          </p:cNvSpPr>
          <p:nvPr>
            <p:ph type="sldNum" sz="quarter" idx="5"/>
          </p:nvPr>
        </p:nvSpPr>
        <p:spPr/>
        <p:txBody>
          <a:bodyPr/>
          <a:lstStyle/>
          <a:p>
            <a:fld id="{776D6D86-1863-4B60-A858-7AAF6E563CDC}" type="slidenum">
              <a:rPr lang="es-ES_tradnl" smtClean="0"/>
              <a:t>8</a:t>
            </a:fld>
            <a:endParaRPr lang="es-ES_tradnl"/>
          </a:p>
        </p:txBody>
      </p:sp>
    </p:spTree>
    <p:extLst>
      <p:ext uri="{BB962C8B-B14F-4D97-AF65-F5344CB8AC3E}">
        <p14:creationId xmlns:p14="http://schemas.microsoft.com/office/powerpoint/2010/main" val="2860413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GB" b="1" dirty="0"/>
              <a:t> </a:t>
            </a:r>
            <a:r>
              <a:rPr lang="en-GB" b="0" dirty="0"/>
              <a:t>5 minutes</a:t>
            </a:r>
            <a:endParaRPr lang="en-ES" b="0" dirty="0"/>
          </a:p>
          <a:p>
            <a:endParaRPr lang="en-ES" b="1" dirty="0"/>
          </a:p>
          <a:p>
            <a:r>
              <a:rPr lang="en-ES" b="1" dirty="0"/>
              <a:t>Aim:</a:t>
            </a:r>
            <a:r>
              <a:rPr lang="en-GB" b="1" dirty="0"/>
              <a:t> </a:t>
            </a:r>
            <a:r>
              <a:rPr lang="en-GB" b="0" dirty="0"/>
              <a:t>to practise the recognition of present –ER verb endings for plural persons.</a:t>
            </a:r>
            <a:endParaRPr lang="en-ES" b="1" dirty="0"/>
          </a:p>
          <a:p>
            <a:endParaRPr lang="en-ES" b="1" dirty="0"/>
          </a:p>
          <a:p>
            <a:r>
              <a:rPr lang="en-ES" b="1" dirty="0"/>
              <a:t>Procedure:</a:t>
            </a:r>
            <a:endParaRPr lang="en-GB" b="1" dirty="0"/>
          </a:p>
          <a:p>
            <a:pPr marL="228600" indent="-228600">
              <a:buAutoNum type="arabicPeriod"/>
            </a:pPr>
            <a:r>
              <a:rPr lang="en-GB" b="0" dirty="0"/>
              <a:t>Read the text messages and identify the </a:t>
            </a:r>
            <a:r>
              <a:rPr lang="en-GB" b="1" dirty="0"/>
              <a:t>11</a:t>
            </a:r>
            <a:r>
              <a:rPr lang="en-GB" b="0" dirty="0"/>
              <a:t> –ER present tense verbs for plural persons (ending in </a:t>
            </a:r>
            <a:r>
              <a:rPr lang="en-GB" b="1" i="0" dirty="0"/>
              <a:t>–</a:t>
            </a:r>
            <a:r>
              <a:rPr lang="en-GB" b="1" i="0" dirty="0" err="1"/>
              <a:t>emos</a:t>
            </a:r>
            <a:r>
              <a:rPr lang="en-GB" b="1" i="0" dirty="0"/>
              <a:t>, -</a:t>
            </a:r>
            <a:r>
              <a:rPr lang="en-GB" b="1" i="0" dirty="0" err="1"/>
              <a:t>éis</a:t>
            </a:r>
            <a:r>
              <a:rPr lang="en-GB" b="1" i="0" dirty="0"/>
              <a:t> </a:t>
            </a:r>
            <a:r>
              <a:rPr lang="en-GB" b="0" i="0" dirty="0"/>
              <a:t>or </a:t>
            </a:r>
            <a:r>
              <a:rPr lang="en-GB" b="1" i="0" dirty="0"/>
              <a:t>–</a:t>
            </a:r>
            <a:r>
              <a:rPr lang="en-GB" b="1" i="0" dirty="0" err="1"/>
              <a:t>en</a:t>
            </a:r>
            <a:r>
              <a:rPr lang="en-GB" b="0" i="0" dirty="0"/>
              <a:t>)</a:t>
            </a:r>
          </a:p>
          <a:p>
            <a:pPr marL="228600" indent="-228600">
              <a:buAutoNum type="arabicPeriod"/>
            </a:pPr>
            <a:r>
              <a:rPr lang="en-GB" b="0" dirty="0"/>
              <a:t>write the English translation of the verb in the table on the right.</a:t>
            </a:r>
          </a:p>
          <a:p>
            <a:pPr marL="228600" indent="-228600">
              <a:buAutoNum type="arabicPeriod"/>
            </a:pPr>
            <a:r>
              <a:rPr lang="en-GB" b="0" dirty="0"/>
              <a:t>Click to reveal the answers</a:t>
            </a:r>
          </a:p>
          <a:p>
            <a:pPr marL="228600" indent="-228600">
              <a:buAutoNum type="arabicPeriod"/>
            </a:pPr>
            <a:r>
              <a:rPr lang="en-GB" b="0" dirty="0"/>
              <a:t>Some students may be able to identify that ‘</a:t>
            </a:r>
            <a:r>
              <a:rPr lang="en-GB" b="0" dirty="0" err="1"/>
              <a:t>querer</a:t>
            </a:r>
            <a:r>
              <a:rPr lang="en-GB" b="0" dirty="0"/>
              <a:t>’ and ‘</a:t>
            </a:r>
            <a:r>
              <a:rPr lang="en-GB" b="0" dirty="0" err="1"/>
              <a:t>suelen</a:t>
            </a:r>
            <a:r>
              <a:rPr lang="en-GB" b="0" dirty="0"/>
              <a:t>’ are stem changing.</a:t>
            </a:r>
            <a:endParaRPr lang="en-ES" b="0" dirty="0"/>
          </a:p>
          <a:p>
            <a:endParaRPr lang="en-ES" dirty="0"/>
          </a:p>
        </p:txBody>
      </p:sp>
      <p:sp>
        <p:nvSpPr>
          <p:cNvPr id="4" name="Slide Number Placeholder 3"/>
          <p:cNvSpPr>
            <a:spLocks noGrp="1"/>
          </p:cNvSpPr>
          <p:nvPr>
            <p:ph type="sldNum" sz="quarter" idx="5"/>
          </p:nvPr>
        </p:nvSpPr>
        <p:spPr/>
        <p:txBody>
          <a:bodyPr/>
          <a:lstStyle/>
          <a:p>
            <a:fld id="{776D6D86-1863-4B60-A858-7AAF6E563CDC}" type="slidenum">
              <a:rPr lang="es-ES_tradnl" smtClean="0"/>
              <a:t>9</a:t>
            </a:fld>
            <a:endParaRPr lang="es-ES_tradnl"/>
          </a:p>
        </p:txBody>
      </p:sp>
    </p:spTree>
    <p:extLst>
      <p:ext uri="{BB962C8B-B14F-4D97-AF65-F5344CB8AC3E}">
        <p14:creationId xmlns:p14="http://schemas.microsoft.com/office/powerpoint/2010/main" val="18599607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713645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92786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101878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071398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9592014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599496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2360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26670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482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1652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75970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958032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968839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323713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8176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27814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410796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microsoft.com/office/2007/relationships/hdphoto" Target="../media/hdphoto1.wdp"/><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18" Type="http://schemas.openxmlformats.org/officeDocument/2006/relationships/audio" Target="../media/audio16.wav"/><Relationship Id="rId3" Type="http://schemas.openxmlformats.org/officeDocument/2006/relationships/audio" Target="../media/audio1.wav"/><Relationship Id="rId21" Type="http://schemas.openxmlformats.org/officeDocument/2006/relationships/audio" Target="../media/audio19.wav"/><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5.wav"/><Relationship Id="rId2" Type="http://schemas.openxmlformats.org/officeDocument/2006/relationships/notesSlide" Target="../notesSlides/notesSlide2.xml"/><Relationship Id="rId16" Type="http://schemas.openxmlformats.org/officeDocument/2006/relationships/audio" Target="../media/audio14.wav"/><Relationship Id="rId20" Type="http://schemas.openxmlformats.org/officeDocument/2006/relationships/audio" Target="../media/audio18.wav"/><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audio" Target="../media/audio13.wav"/><Relationship Id="rId10" Type="http://schemas.openxmlformats.org/officeDocument/2006/relationships/audio" Target="../media/audio8.wav"/><Relationship Id="rId19" Type="http://schemas.openxmlformats.org/officeDocument/2006/relationships/audio" Target="../media/audio17.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 Id="rId22" Type="http://schemas.openxmlformats.org/officeDocument/2006/relationships/audio" Target="../media/audio20.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34.png"/><Relationship Id="rId3" Type="http://schemas.openxmlformats.org/officeDocument/2006/relationships/audio" Target="../media/audio21.wav"/><Relationship Id="rId7" Type="http://schemas.openxmlformats.org/officeDocument/2006/relationships/audio" Target="../media/audio25.wav"/><Relationship Id="rId12" Type="http://schemas.openxmlformats.org/officeDocument/2006/relationships/image" Target="../media/image32.png"/><Relationship Id="rId2" Type="http://schemas.openxmlformats.org/officeDocument/2006/relationships/notesSlide" Target="../notesSlides/notesSlide22.xml"/><Relationship Id="rId16"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audio" Target="../media/audio24.wav"/><Relationship Id="rId11" Type="http://schemas.openxmlformats.org/officeDocument/2006/relationships/image" Target="../media/image33.png"/><Relationship Id="rId5" Type="http://schemas.openxmlformats.org/officeDocument/2006/relationships/audio" Target="../media/audio23.wav"/><Relationship Id="rId15" Type="http://schemas.openxmlformats.org/officeDocument/2006/relationships/image" Target="../media/image36.png"/><Relationship Id="rId10" Type="http://schemas.openxmlformats.org/officeDocument/2006/relationships/audio" Target="../media/audio28.wav"/><Relationship Id="rId4" Type="http://schemas.openxmlformats.org/officeDocument/2006/relationships/audio" Target="../media/audio22.wav"/><Relationship Id="rId9" Type="http://schemas.openxmlformats.org/officeDocument/2006/relationships/audio" Target="../media/audio27.wav"/><Relationship Id="rId1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image" Target="../media/image44.png"/><Relationship Id="rId3" Type="http://schemas.openxmlformats.org/officeDocument/2006/relationships/image" Target="../media/image21.jpg"/><Relationship Id="rId7" Type="http://schemas.openxmlformats.org/officeDocument/2006/relationships/audio" Target="../media/audio32.wav"/><Relationship Id="rId12"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audio" Target="../media/audio31.wav"/><Relationship Id="rId11" Type="http://schemas.openxmlformats.org/officeDocument/2006/relationships/audio" Target="../media/audio36.wav"/><Relationship Id="rId5" Type="http://schemas.openxmlformats.org/officeDocument/2006/relationships/audio" Target="../media/audio30.wav"/><Relationship Id="rId10" Type="http://schemas.openxmlformats.org/officeDocument/2006/relationships/audio" Target="../media/audio35.wav"/><Relationship Id="rId4" Type="http://schemas.openxmlformats.org/officeDocument/2006/relationships/audio" Target="../media/audio29.wav"/><Relationship Id="rId9" Type="http://schemas.openxmlformats.org/officeDocument/2006/relationships/audio" Target="../media/audio34.wav"/></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audio" Target="../media/audio39.wav"/><Relationship Id="rId4" Type="http://schemas.openxmlformats.org/officeDocument/2006/relationships/audio" Target="../media/audio38.wav"/></Relationships>
</file>

<file path=ppt/slides/_rels/slide36.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audio" Target="../media/audio42.wav"/><Relationship Id="rId4" Type="http://schemas.openxmlformats.org/officeDocument/2006/relationships/audio" Target="../media/audio41.wav"/></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A857F-F2A2-441C-9F58-601DA3815080}"/>
              </a:ext>
            </a:extLst>
          </p:cNvPr>
          <p:cNvSpPr>
            <a:spLocks noGrp="1"/>
          </p:cNvSpPr>
          <p:nvPr>
            <p:ph type="body" sz="quarter" idx="12"/>
          </p:nvPr>
        </p:nvSpPr>
        <p:spPr>
          <a:xfrm>
            <a:off x="160790" y="5329485"/>
            <a:ext cx="4164919" cy="1154112"/>
          </a:xfrm>
        </p:spPr>
        <p:txBody>
          <a:bodyPr>
            <a:normAutofit fontScale="62500" lnSpcReduction="20000"/>
          </a:bodyPr>
          <a:lstStyle/>
          <a:p>
            <a:r>
              <a:rPr lang="en-ES" dirty="0"/>
              <a:t>Louise Caruso / Amanda Izquierdo</a:t>
            </a:r>
          </a:p>
          <a:p>
            <a:r>
              <a:rPr lang="en-ES" dirty="0"/>
              <a:t>Mollie Bentley-Smith / Emily Cutts</a:t>
            </a:r>
          </a:p>
          <a:p>
            <a:r>
              <a:rPr lang="en-ES" dirty="0"/>
              <a:t>Artwork: Mark Davies</a:t>
            </a:r>
          </a:p>
          <a:p>
            <a:r>
              <a:rPr lang="en-ES" dirty="0"/>
              <a:t>Date updated </a:t>
            </a:r>
            <a:r>
              <a:rPr lang="en-GB" dirty="0"/>
              <a:t>20/02/23</a:t>
            </a:r>
            <a:endParaRPr lang="en-ES" dirty="0"/>
          </a:p>
        </p:txBody>
      </p:sp>
      <p:sp>
        <p:nvSpPr>
          <p:cNvPr id="3" name="Text Placeholder 2">
            <a:extLst>
              <a:ext uri="{FF2B5EF4-FFF2-40B4-BE49-F238E27FC236}">
                <a16:creationId xmlns:a16="http://schemas.microsoft.com/office/drawing/2014/main" id="{256A3B44-AA77-DC83-797E-DE8698233EE4}"/>
              </a:ext>
            </a:extLst>
          </p:cNvPr>
          <p:cNvSpPr>
            <a:spLocks noGrp="1"/>
          </p:cNvSpPr>
          <p:nvPr>
            <p:ph type="body" sz="quarter" idx="13"/>
          </p:nvPr>
        </p:nvSpPr>
        <p:spPr>
          <a:xfrm>
            <a:off x="363538" y="2796466"/>
            <a:ext cx="5732462" cy="1930279"/>
          </a:xfrm>
        </p:spPr>
        <p:txBody>
          <a:bodyPr>
            <a:norm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200" b="0" i="0" u="none" strike="noStrike" kern="1200" cap="none" spc="0" normalizeH="0" baseline="0" noProof="0" dirty="0">
                <a:ln>
                  <a:noFill/>
                </a:ln>
                <a:effectLst/>
                <a:uLnTx/>
                <a:uFillTx/>
                <a:latin typeface="+mn-lt"/>
                <a:ea typeface="+mn-ea"/>
                <a:cs typeface="+mn-cs"/>
              </a:rPr>
              <a:t>present tense -er/-</a:t>
            </a:r>
            <a:r>
              <a:rPr kumimoji="0" lang="en-GB" sz="2200" b="0" i="0" u="none" strike="noStrike" kern="1200" cap="none" spc="0" normalizeH="0" baseline="0" noProof="0" dirty="0" err="1">
                <a:ln>
                  <a:noFill/>
                </a:ln>
                <a:effectLst/>
                <a:uLnTx/>
                <a:uFillTx/>
                <a:latin typeface="+mn-lt"/>
                <a:ea typeface="+mn-ea"/>
                <a:cs typeface="+mn-cs"/>
              </a:rPr>
              <a:t>ir</a:t>
            </a:r>
            <a:r>
              <a:rPr kumimoji="0" lang="en-GB" sz="2200" b="0" i="0" u="none" strike="noStrike" kern="1200" cap="none" spc="0" normalizeH="0" baseline="0" noProof="0" dirty="0">
                <a:ln>
                  <a:noFill/>
                </a:ln>
                <a:effectLst/>
                <a:uLnTx/>
                <a:uFillTx/>
                <a:latin typeface="+mn-lt"/>
                <a:ea typeface="+mn-ea"/>
                <a:cs typeface="+mn-cs"/>
              </a:rPr>
              <a:t> verbs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200" b="0" i="0" u="none" strike="noStrike" kern="1200" cap="none" spc="0" normalizeH="0" baseline="0" noProof="0" dirty="0">
                <a:ln>
                  <a:noFill/>
                </a:ln>
                <a:effectLst/>
                <a:uLnTx/>
                <a:uFillTx/>
                <a:latin typeface="+mn-lt"/>
                <a:ea typeface="+mn-ea"/>
                <a:cs typeface="+mn-cs"/>
              </a:rPr>
              <a:t>verbs like </a:t>
            </a:r>
            <a:r>
              <a:rPr kumimoji="0" lang="en-GB" sz="2200" b="0" i="0" u="none" strike="noStrike" kern="1200" cap="none" spc="0" normalizeH="0" baseline="0" noProof="0" dirty="0" err="1">
                <a:ln>
                  <a:noFill/>
                </a:ln>
                <a:effectLst/>
                <a:uLnTx/>
                <a:uFillTx/>
                <a:latin typeface="+mn-lt"/>
                <a:ea typeface="+mn-ea"/>
                <a:cs typeface="+mn-cs"/>
              </a:rPr>
              <a:t>pedir</a:t>
            </a:r>
            <a:r>
              <a:rPr kumimoji="0" lang="en-GB" sz="2200" b="0" i="0" u="none" strike="noStrike" kern="1200" cap="none" spc="0" normalizeH="0" baseline="0" noProof="0" dirty="0">
                <a:ln>
                  <a:noFill/>
                </a:ln>
                <a:effectLst/>
                <a:uLnTx/>
                <a:uFillTx/>
                <a:latin typeface="+mn-lt"/>
                <a:ea typeface="+mn-ea"/>
                <a:cs typeface="+mn-cs"/>
              </a:rPr>
              <a:t> (e&gt;</a:t>
            </a:r>
            <a:r>
              <a:rPr kumimoji="0" lang="en-GB" sz="2200" b="0" i="0" u="none" strike="noStrike" kern="1200" cap="none" spc="0" normalizeH="0" baseline="0" noProof="0" dirty="0" err="1">
                <a:ln>
                  <a:noFill/>
                </a:ln>
                <a:effectLst/>
                <a:uLnTx/>
                <a:uFillTx/>
                <a:latin typeface="+mn-lt"/>
                <a:ea typeface="+mn-ea"/>
                <a:cs typeface="+mn-cs"/>
              </a:rPr>
              <a:t>i</a:t>
            </a:r>
            <a:r>
              <a:rPr kumimoji="0" lang="en-GB" sz="2200" b="0" i="0" u="none" strike="noStrike" kern="1200" cap="none" spc="0" normalizeH="0" baseline="0" noProof="0" dirty="0">
                <a:ln>
                  <a:noFill/>
                </a:ln>
                <a:effectLst/>
                <a:uLnTx/>
                <a:uFillTx/>
                <a:latin typeface="+mn-lt"/>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200" b="0" i="0" u="none" strike="noStrike" kern="1200" cap="none" spc="0" normalizeH="0" baseline="0" noProof="0" dirty="0">
                <a:ln>
                  <a:noFill/>
                </a:ln>
                <a:effectLst/>
                <a:uLnTx/>
                <a:uFillTx/>
                <a:latin typeface="+mn-lt"/>
                <a:ea typeface="+mn-ea"/>
                <a:cs typeface="+mn-cs"/>
              </a:rPr>
              <a:t>indirect object pronouns 'me', '</a:t>
            </a:r>
            <a:r>
              <a:rPr kumimoji="0" lang="en-GB" sz="2200" b="0" i="0" u="none" strike="noStrike" kern="1200" cap="none" spc="0" normalizeH="0" baseline="0" noProof="0" dirty="0" err="1">
                <a:ln>
                  <a:noFill/>
                </a:ln>
                <a:effectLst/>
                <a:uLnTx/>
                <a:uFillTx/>
                <a:latin typeface="+mn-lt"/>
                <a:ea typeface="+mn-ea"/>
                <a:cs typeface="+mn-cs"/>
              </a:rPr>
              <a:t>te</a:t>
            </a:r>
            <a:r>
              <a:rPr kumimoji="0" lang="en-GB" sz="2200" b="0" i="0" u="none" strike="noStrike" kern="1200" cap="none" spc="0" normalizeH="0" baseline="0" noProof="0" dirty="0">
                <a:ln>
                  <a:noFill/>
                </a:ln>
                <a:effectLst/>
                <a:uLnTx/>
                <a:uFillTx/>
                <a:latin typeface="+mn-lt"/>
                <a:ea typeface="+mn-ea"/>
                <a:cs typeface="+mn-cs"/>
              </a:rPr>
              <a:t>', 'le', </a:t>
            </a:r>
            <a:r>
              <a:rPr kumimoji="0" lang="en-GB" sz="2200" b="1" i="0" u="none" strike="noStrike" kern="1200" cap="none" spc="0" normalizeH="0" baseline="0" noProof="0" dirty="0">
                <a:ln>
                  <a:noFill/>
                </a:ln>
                <a:effectLst/>
                <a:uLnTx/>
                <a:uFillTx/>
                <a:latin typeface="+mn-lt"/>
                <a:ea typeface="+mn-ea"/>
                <a:cs typeface="+mn-cs"/>
              </a:rPr>
              <a:t>'les</a:t>
            </a:r>
            <a:r>
              <a:rPr kumimoji="0" lang="en-GB" sz="2200" b="0" i="0" u="none" strike="noStrike" kern="1200" cap="none" spc="0" normalizeH="0" baseline="0" noProof="0" dirty="0">
                <a:ln>
                  <a:noFill/>
                </a:ln>
                <a:effectLst/>
                <a:uLnTx/>
                <a:uFillTx/>
                <a:latin typeface="+mn-lt"/>
                <a:ea typeface="+mn-ea"/>
                <a:cs typeface="+mn-cs"/>
              </a:rPr>
              <a:t>' in one-verb constructions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200" b="0" i="0" u="none" strike="noStrike" kern="1200" cap="none" spc="0" normalizeH="0" baseline="0" noProof="0" dirty="0">
                <a:ln>
                  <a:noFill/>
                </a:ln>
                <a:effectLst/>
                <a:uLnTx/>
                <a:uFillTx/>
                <a:latin typeface="+mn-lt"/>
                <a:ea typeface="+mn-ea"/>
                <a:cs typeface="+mn-cs"/>
              </a:rPr>
              <a:t>syntax of </a:t>
            </a:r>
            <a:r>
              <a:rPr kumimoji="0" lang="en-GB" sz="2200" b="0" i="0" u="none" strike="noStrike" kern="1200" cap="none" spc="0" normalizeH="0" baseline="0" noProof="0" dirty="0" err="1">
                <a:ln>
                  <a:noFill/>
                </a:ln>
                <a:effectLst/>
                <a:uLnTx/>
                <a:uFillTx/>
                <a:latin typeface="+mn-lt"/>
                <a:ea typeface="+mn-ea"/>
                <a:cs typeface="+mn-cs"/>
              </a:rPr>
              <a:t>interesar</a:t>
            </a:r>
            <a:r>
              <a:rPr kumimoji="0" lang="en-GB" sz="2200" b="0" i="0" u="none" strike="noStrike" kern="1200" cap="none" spc="0" normalizeH="0" baseline="0" noProof="0" dirty="0">
                <a:ln>
                  <a:noFill/>
                </a:ln>
                <a:effectLst/>
                <a:uLnTx/>
                <a:uFillTx/>
                <a:latin typeface="+mn-lt"/>
                <a:ea typeface="+mn-ea"/>
                <a:cs typeface="+mn-cs"/>
              </a:rPr>
              <a:t>-like verbs</a:t>
            </a:r>
          </a:p>
        </p:txBody>
      </p:sp>
      <p:sp>
        <p:nvSpPr>
          <p:cNvPr id="4" name="Text Placeholder 3">
            <a:extLst>
              <a:ext uri="{FF2B5EF4-FFF2-40B4-BE49-F238E27FC236}">
                <a16:creationId xmlns:a16="http://schemas.microsoft.com/office/drawing/2014/main" id="{85B9A500-C87A-BD9E-BB7A-C2A275C8596F}"/>
              </a:ext>
            </a:extLst>
          </p:cNvPr>
          <p:cNvSpPr>
            <a:spLocks noGrp="1"/>
          </p:cNvSpPr>
          <p:nvPr>
            <p:ph type="body" sz="quarter" idx="14"/>
          </p:nvPr>
        </p:nvSpPr>
        <p:spPr>
          <a:xfrm>
            <a:off x="287399" y="1951916"/>
            <a:ext cx="7854187" cy="844550"/>
          </a:xfrm>
        </p:spPr>
        <p:txBody>
          <a:bodyPr>
            <a:normAutofit/>
          </a:bodyPr>
          <a:lstStyle/>
          <a:p>
            <a:r>
              <a:rPr lang="en-ES" dirty="0"/>
              <a:t>School days</a:t>
            </a:r>
          </a:p>
        </p:txBody>
      </p:sp>
      <p:sp>
        <p:nvSpPr>
          <p:cNvPr id="5" name="Google Shape;125;p1">
            <a:extLst>
              <a:ext uri="{FF2B5EF4-FFF2-40B4-BE49-F238E27FC236}">
                <a16:creationId xmlns:a16="http://schemas.microsoft.com/office/drawing/2014/main" id="{13C81C34-23BC-C251-52AC-EDBAF813F1DB}"/>
              </a:ext>
            </a:extLst>
          </p:cNvPr>
          <p:cNvSpPr txBox="1">
            <a:spLocks/>
          </p:cNvSpPr>
          <p:nvPr/>
        </p:nvSpPr>
        <p:spPr>
          <a:xfrm>
            <a:off x="138455" y="4788418"/>
            <a:ext cx="5732462" cy="479394"/>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Year 10 Term 1.1 Week </a:t>
            </a:r>
            <a:r>
              <a:rPr lang="en-GB" dirty="0">
                <a:solidFill>
                  <a:srgbClr val="FFFFFF"/>
                </a:solidFill>
              </a:rPr>
              <a:t>4 – Lesson 1</a:t>
            </a:r>
            <a:endPar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09713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6"/>
            <a:ext cx="7882760" cy="1042709"/>
          </a:xfrm>
        </p:spPr>
        <p:txBody>
          <a:bodyPr>
            <a:normAutofit/>
          </a:bodyPr>
          <a:lstStyle/>
          <a:p>
            <a:r>
              <a:rPr lang="en-GB" sz="2700" b="1" dirty="0">
                <a:solidFill>
                  <a:schemeClr val="bg1"/>
                </a:solidFill>
              </a:rPr>
              <a:t>Saying who is affected by the verb</a:t>
            </a:r>
            <a:br>
              <a:rPr lang="en-GB" sz="2700" b="1" dirty="0">
                <a:solidFill>
                  <a:schemeClr val="bg1"/>
                </a:solidFill>
              </a:rPr>
            </a:br>
            <a:r>
              <a:rPr lang="en-GB" sz="2700" dirty="0">
                <a:solidFill>
                  <a:schemeClr val="bg1"/>
                </a:solidFill>
              </a:rPr>
              <a:t>Object pronouns ‘me’ and ‘</a:t>
            </a:r>
            <a:r>
              <a:rPr lang="en-GB" sz="2700" dirty="0" err="1">
                <a:solidFill>
                  <a:schemeClr val="bg1"/>
                </a:solidFill>
              </a:rPr>
              <a:t>te</a:t>
            </a:r>
            <a:r>
              <a:rPr lang="en-GB" sz="2700"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7">
            <a:extLst>
              <a:ext uri="{FF2B5EF4-FFF2-40B4-BE49-F238E27FC236}">
                <a16:creationId xmlns:a16="http://schemas.microsoft.com/office/drawing/2014/main" id="{A57F0AA1-FDE9-C546-8FC3-775A9DC72304}"/>
              </a:ext>
            </a:extLst>
          </p:cNvPr>
          <p:cNvSpPr txBox="1"/>
          <p:nvPr/>
        </p:nvSpPr>
        <p:spPr>
          <a:xfrm>
            <a:off x="228488" y="1294365"/>
            <a:ext cx="11368780" cy="830997"/>
          </a:xfrm>
          <a:prstGeom prst="rect">
            <a:avLst/>
          </a:prstGeom>
          <a:noFill/>
        </p:spPr>
        <p:txBody>
          <a:bodyPr wrap="square" rtlCol="0">
            <a:spAutoFit/>
          </a:bodyPr>
          <a:lstStyle/>
          <a:p>
            <a:pPr lvl="0">
              <a:defRPr/>
            </a:pPr>
            <a:r>
              <a:rPr lang="en-GB" sz="2400" dirty="0">
                <a:latin typeface="Century Gothic" panose="020B0502020202020204" pitchFamily="34" charset="0"/>
              </a:rPr>
              <a:t>Remember, object pronouns indicate the person or thing that is affected by the verb. </a:t>
            </a:r>
            <a:endParaRPr kumimoji="0" lang="en-GB" sz="2400" b="0" i="0" u="none" strike="noStrike" kern="1200" cap="none" spc="0" normalizeH="0" baseline="0" noProof="0" dirty="0">
              <a:ln>
                <a:noFill/>
              </a:ln>
              <a:effectLst/>
              <a:uLnTx/>
              <a:uFillTx/>
              <a:latin typeface="Tw Cen MT" panose="020B0602020104020603"/>
            </a:endParaRPr>
          </a:p>
        </p:txBody>
      </p:sp>
      <p:sp>
        <p:nvSpPr>
          <p:cNvPr id="13" name="TextBox 7">
            <a:extLst>
              <a:ext uri="{FF2B5EF4-FFF2-40B4-BE49-F238E27FC236}">
                <a16:creationId xmlns:a16="http://schemas.microsoft.com/office/drawing/2014/main" id="{1CC8D292-4A50-9242-9A22-191240819016}"/>
              </a:ext>
            </a:extLst>
          </p:cNvPr>
          <p:cNvSpPr txBox="1"/>
          <p:nvPr/>
        </p:nvSpPr>
        <p:spPr>
          <a:xfrm>
            <a:off x="248195" y="2227916"/>
            <a:ext cx="11722942" cy="461665"/>
          </a:xfrm>
          <a:prstGeom prst="rect">
            <a:avLst/>
          </a:prstGeom>
          <a:noFill/>
        </p:spPr>
        <p:txBody>
          <a:bodyPr wrap="square" rtlCol="0">
            <a:spAutoFit/>
          </a:bodyPr>
          <a:lstStyle/>
          <a:p>
            <a:pPr lvl="0">
              <a:defRPr/>
            </a:pPr>
            <a:r>
              <a:rPr lang="en-GB" sz="2400" dirty="0">
                <a:latin typeface="Century Gothic" panose="020B0502020202020204" pitchFamily="34" charset="0"/>
              </a:rPr>
              <a:t>If the person affected by </a:t>
            </a:r>
            <a:r>
              <a:rPr lang="en-GB" sz="2400">
                <a:latin typeface="Century Gothic" panose="020B0502020202020204" pitchFamily="34" charset="0"/>
              </a:rPr>
              <a:t>the verb </a:t>
            </a:r>
            <a:r>
              <a:rPr lang="en-GB" sz="2400" dirty="0">
                <a:latin typeface="Century Gothic" panose="020B0502020202020204" pitchFamily="34" charset="0"/>
              </a:rPr>
              <a:t>is ‘</a:t>
            </a:r>
            <a:r>
              <a:rPr lang="en-GB" sz="2400" b="1" dirty="0">
                <a:latin typeface="Century Gothic" panose="020B0502020202020204" pitchFamily="34" charset="0"/>
              </a:rPr>
              <a:t>me</a:t>
            </a:r>
            <a:r>
              <a:rPr lang="en-GB" sz="2400" dirty="0">
                <a:latin typeface="Century Gothic" panose="020B0502020202020204" pitchFamily="34" charset="0"/>
              </a:rPr>
              <a:t>’, </a:t>
            </a:r>
            <a:r>
              <a:rPr lang="en-GB" sz="2400">
                <a:latin typeface="Century Gothic" panose="020B0502020202020204" pitchFamily="34" charset="0"/>
              </a:rPr>
              <a:t>use ____.</a:t>
            </a:r>
            <a:endParaRPr kumimoji="0" lang="en-GB" sz="2400" b="0" i="0" u="none" strike="noStrike" kern="1200" cap="none" spc="0" normalizeH="0" baseline="0" noProof="0" dirty="0">
              <a:ln>
                <a:noFill/>
              </a:ln>
              <a:effectLst/>
              <a:uLnTx/>
              <a:uFillTx/>
              <a:latin typeface="Tw Cen MT" panose="020B0602020104020603"/>
            </a:endParaRPr>
          </a:p>
        </p:txBody>
      </p:sp>
      <p:sp>
        <p:nvSpPr>
          <p:cNvPr id="14" name="TextBox 7">
            <a:extLst>
              <a:ext uri="{FF2B5EF4-FFF2-40B4-BE49-F238E27FC236}">
                <a16:creationId xmlns:a16="http://schemas.microsoft.com/office/drawing/2014/main" id="{1C62F8CB-AA75-A045-AF80-25D4782658C8}"/>
              </a:ext>
            </a:extLst>
          </p:cNvPr>
          <p:cNvSpPr txBox="1"/>
          <p:nvPr/>
        </p:nvSpPr>
        <p:spPr>
          <a:xfrm>
            <a:off x="228488" y="3647880"/>
            <a:ext cx="11722942" cy="461665"/>
          </a:xfrm>
          <a:prstGeom prst="rect">
            <a:avLst/>
          </a:prstGeom>
          <a:noFill/>
        </p:spPr>
        <p:txBody>
          <a:bodyPr wrap="square" rtlCol="0">
            <a:spAutoFit/>
          </a:bodyPr>
          <a:lstStyle/>
          <a:p>
            <a:pPr lvl="0">
              <a:defRPr/>
            </a:pPr>
            <a:r>
              <a:rPr lang="en-GB" sz="2400" dirty="0">
                <a:latin typeface="Century Gothic" panose="020B0502020202020204" pitchFamily="34" charset="0"/>
              </a:rPr>
              <a:t>If the person affected by the verb is ‘</a:t>
            </a:r>
            <a:r>
              <a:rPr lang="en-GB" sz="2400" b="1" dirty="0">
                <a:latin typeface="Century Gothic" panose="020B0502020202020204" pitchFamily="34" charset="0"/>
              </a:rPr>
              <a:t>you</a:t>
            </a:r>
            <a:r>
              <a:rPr lang="en-GB" sz="2400" dirty="0">
                <a:latin typeface="Century Gothic" panose="020B0502020202020204" pitchFamily="34" charset="0"/>
              </a:rPr>
              <a:t>’, use ____.</a:t>
            </a:r>
            <a:endParaRPr kumimoji="0" lang="en-GB" sz="2400" b="0" i="0" u="none" strike="noStrike" kern="1200" cap="none" spc="0" normalizeH="0" baseline="0" noProof="0" dirty="0">
              <a:ln>
                <a:noFill/>
              </a:ln>
              <a:effectLst/>
              <a:uLnTx/>
              <a:uFillTx/>
              <a:latin typeface="Tw Cen MT" panose="020B0602020104020603"/>
            </a:endParaRPr>
          </a:p>
        </p:txBody>
      </p:sp>
      <p:sp>
        <p:nvSpPr>
          <p:cNvPr id="9" name="CuadroTexto 8">
            <a:extLst>
              <a:ext uri="{FF2B5EF4-FFF2-40B4-BE49-F238E27FC236}">
                <a16:creationId xmlns:a16="http://schemas.microsoft.com/office/drawing/2014/main" id="{3770137D-F06D-A546-877B-D8E93607FCD2}"/>
              </a:ext>
            </a:extLst>
          </p:cNvPr>
          <p:cNvSpPr txBox="1"/>
          <p:nvPr/>
        </p:nvSpPr>
        <p:spPr>
          <a:xfrm>
            <a:off x="7119791" y="2200756"/>
            <a:ext cx="670376" cy="461665"/>
          </a:xfrm>
          <a:prstGeom prst="rect">
            <a:avLst/>
          </a:prstGeom>
          <a:noFill/>
        </p:spPr>
        <p:txBody>
          <a:bodyPr wrap="none" rtlCol="0">
            <a:spAutoFit/>
          </a:bodyPr>
          <a:lstStyle/>
          <a:p>
            <a:pPr algn="l"/>
            <a:r>
              <a:rPr lang="es-GB" sz="2400" b="1" dirty="0">
                <a:solidFill>
                  <a:schemeClr val="tx2"/>
                </a:solidFill>
              </a:rPr>
              <a:t>me</a:t>
            </a:r>
          </a:p>
        </p:txBody>
      </p:sp>
      <p:sp>
        <p:nvSpPr>
          <p:cNvPr id="19" name="CuadroTexto 18">
            <a:extLst>
              <a:ext uri="{FF2B5EF4-FFF2-40B4-BE49-F238E27FC236}">
                <a16:creationId xmlns:a16="http://schemas.microsoft.com/office/drawing/2014/main" id="{2EB45EE7-09CE-774D-8471-D1DFE6292B6B}"/>
              </a:ext>
            </a:extLst>
          </p:cNvPr>
          <p:cNvSpPr txBox="1"/>
          <p:nvPr/>
        </p:nvSpPr>
        <p:spPr>
          <a:xfrm>
            <a:off x="7265366" y="3634071"/>
            <a:ext cx="474810" cy="461665"/>
          </a:xfrm>
          <a:prstGeom prst="rect">
            <a:avLst/>
          </a:prstGeom>
          <a:noFill/>
        </p:spPr>
        <p:txBody>
          <a:bodyPr wrap="none" rtlCol="0">
            <a:spAutoFit/>
          </a:bodyPr>
          <a:lstStyle/>
          <a:p>
            <a:pPr algn="l"/>
            <a:r>
              <a:rPr lang="es-GB" sz="2400" b="1" dirty="0">
                <a:solidFill>
                  <a:schemeClr val="tx2"/>
                </a:solidFill>
              </a:rPr>
              <a:t>te</a:t>
            </a:r>
          </a:p>
        </p:txBody>
      </p:sp>
      <p:sp>
        <p:nvSpPr>
          <p:cNvPr id="17" name="TextBox 7">
            <a:extLst>
              <a:ext uri="{FF2B5EF4-FFF2-40B4-BE49-F238E27FC236}">
                <a16:creationId xmlns:a16="http://schemas.microsoft.com/office/drawing/2014/main" id="{934C04E2-20EE-1B4C-AFE8-4671726F204D}"/>
              </a:ext>
            </a:extLst>
          </p:cNvPr>
          <p:cNvSpPr txBox="1"/>
          <p:nvPr/>
        </p:nvSpPr>
        <p:spPr>
          <a:xfrm>
            <a:off x="248195" y="2792135"/>
            <a:ext cx="5861471" cy="461665"/>
          </a:xfrm>
          <a:prstGeom prst="rect">
            <a:avLst/>
          </a:prstGeom>
          <a:noFill/>
        </p:spPr>
        <p:txBody>
          <a:bodyPr wrap="square" rtlCol="0">
            <a:spAutoFit/>
          </a:bodyPr>
          <a:lstStyle/>
          <a:p>
            <a:pPr lvl="0">
              <a:defRPr/>
            </a:pPr>
            <a:r>
              <a:rPr lang="en-GB" sz="2400" noProof="0" dirty="0">
                <a:latin typeface="Century Gothic" panose="020B0502020202020204" pitchFamily="34" charset="0"/>
              </a:rPr>
              <a:t>La </a:t>
            </a:r>
            <a:r>
              <a:rPr lang="en-GB" sz="2400" noProof="0" dirty="0" err="1">
                <a:latin typeface="Century Gothic" panose="020B0502020202020204" pitchFamily="34" charset="0"/>
              </a:rPr>
              <a:t>espalda</a:t>
            </a:r>
            <a:r>
              <a:rPr lang="en-GB" sz="2400" noProof="0" dirty="0">
                <a:latin typeface="Century Gothic" panose="020B0502020202020204" pitchFamily="34" charset="0"/>
              </a:rPr>
              <a:t> </a:t>
            </a:r>
            <a:r>
              <a:rPr lang="en-GB" sz="2400" b="1" noProof="0" dirty="0">
                <a:latin typeface="Century Gothic" panose="020B0502020202020204" pitchFamily="34" charset="0"/>
              </a:rPr>
              <a:t>me</a:t>
            </a:r>
            <a:r>
              <a:rPr lang="en-GB" sz="2400" noProof="0" dirty="0">
                <a:latin typeface="Century Gothic" panose="020B0502020202020204" pitchFamily="34" charset="0"/>
              </a:rPr>
              <a:t> </a:t>
            </a:r>
            <a:r>
              <a:rPr lang="en-GB" sz="2400" noProof="0" dirty="0" err="1">
                <a:latin typeface="Century Gothic" panose="020B0502020202020204" pitchFamily="34" charset="0"/>
              </a:rPr>
              <a:t>duele</a:t>
            </a:r>
            <a:r>
              <a:rPr lang="en-GB" sz="2400" noProof="0" dirty="0">
                <a:latin typeface="Century Gothic" panose="020B0502020202020204" pitchFamily="34" charset="0"/>
              </a:rPr>
              <a:t>.</a:t>
            </a:r>
            <a:endParaRPr kumimoji="0" lang="en-GB" sz="2400" b="0" i="0" u="none" strike="noStrike" kern="1200" cap="none" spc="0" normalizeH="0" baseline="0" noProof="0" dirty="0">
              <a:ln>
                <a:noFill/>
              </a:ln>
              <a:effectLst/>
              <a:uLnTx/>
              <a:uFillTx/>
              <a:latin typeface="Tw Cen MT" panose="020B0602020104020603"/>
            </a:endParaRPr>
          </a:p>
        </p:txBody>
      </p:sp>
      <p:sp>
        <p:nvSpPr>
          <p:cNvPr id="6" name="CuadroTexto 5">
            <a:extLst>
              <a:ext uri="{FF2B5EF4-FFF2-40B4-BE49-F238E27FC236}">
                <a16:creationId xmlns:a16="http://schemas.microsoft.com/office/drawing/2014/main" id="{8B6770E2-0879-E04B-B8CC-9821CF2CBAA8}"/>
              </a:ext>
            </a:extLst>
          </p:cNvPr>
          <p:cNvSpPr txBox="1"/>
          <p:nvPr/>
        </p:nvSpPr>
        <p:spPr>
          <a:xfrm>
            <a:off x="4066007" y="2776072"/>
            <a:ext cx="2351926" cy="461665"/>
          </a:xfrm>
          <a:prstGeom prst="rect">
            <a:avLst/>
          </a:prstGeom>
          <a:noFill/>
        </p:spPr>
        <p:txBody>
          <a:bodyPr wrap="none" rtlCol="0">
            <a:spAutoFit/>
          </a:bodyPr>
          <a:lstStyle/>
          <a:p>
            <a:r>
              <a:rPr lang="en-GB" sz="2400" i="1" dirty="0">
                <a:latin typeface="Century Gothic" panose="020B0502020202020204" pitchFamily="34" charset="0"/>
              </a:rPr>
              <a:t>My back hurts.</a:t>
            </a:r>
            <a:endParaRPr lang="es-GB" sz="2400" i="1" dirty="0"/>
          </a:p>
        </p:txBody>
      </p:sp>
      <p:sp>
        <p:nvSpPr>
          <p:cNvPr id="21" name="TextBox 7">
            <a:extLst>
              <a:ext uri="{FF2B5EF4-FFF2-40B4-BE49-F238E27FC236}">
                <a16:creationId xmlns:a16="http://schemas.microsoft.com/office/drawing/2014/main" id="{BCB2667F-5E1F-1E49-AAC5-27CB0D20D807}"/>
              </a:ext>
            </a:extLst>
          </p:cNvPr>
          <p:cNvSpPr txBox="1"/>
          <p:nvPr/>
        </p:nvSpPr>
        <p:spPr>
          <a:xfrm>
            <a:off x="271018" y="4246297"/>
            <a:ext cx="6280571" cy="461665"/>
          </a:xfrm>
          <a:prstGeom prst="rect">
            <a:avLst/>
          </a:prstGeom>
          <a:noFill/>
        </p:spPr>
        <p:txBody>
          <a:bodyPr wrap="square" rtlCol="0">
            <a:spAutoFit/>
          </a:bodyPr>
          <a:lstStyle/>
          <a:p>
            <a:pPr lvl="0">
              <a:defRPr/>
            </a:pPr>
            <a:r>
              <a:rPr lang="en-GB" sz="2400" b="1" dirty="0">
                <a:latin typeface="Century Gothic" panose="020B0502020202020204" pitchFamily="34" charset="0"/>
              </a:rPr>
              <a:t>T</a:t>
            </a:r>
            <a:r>
              <a:rPr lang="en-GB" sz="2400" b="1" noProof="0" dirty="0">
                <a:latin typeface="Century Gothic" panose="020B0502020202020204" pitchFamily="34" charset="0"/>
              </a:rPr>
              <a:t>e</a:t>
            </a:r>
            <a:r>
              <a:rPr lang="en-GB" sz="2400" noProof="0" dirty="0">
                <a:latin typeface="Century Gothic" panose="020B0502020202020204" pitchFamily="34" charset="0"/>
              </a:rPr>
              <a:t> </a:t>
            </a:r>
            <a:r>
              <a:rPr lang="en-GB" sz="2400" noProof="0" dirty="0" err="1">
                <a:latin typeface="Century Gothic" panose="020B0502020202020204" pitchFamily="34" charset="0"/>
              </a:rPr>
              <a:t>duelen</a:t>
            </a:r>
            <a:r>
              <a:rPr lang="en-GB" sz="2400" noProof="0" dirty="0">
                <a:latin typeface="Century Gothic" panose="020B0502020202020204" pitchFamily="34" charset="0"/>
              </a:rPr>
              <a:t> las </a:t>
            </a:r>
            <a:r>
              <a:rPr lang="en-GB" sz="2400" noProof="0" dirty="0" err="1">
                <a:latin typeface="Century Gothic" panose="020B0502020202020204" pitchFamily="34" charset="0"/>
              </a:rPr>
              <a:t>piernas</a:t>
            </a:r>
            <a:r>
              <a:rPr lang="en-GB" sz="2400" dirty="0">
                <a:latin typeface="Century Gothic" panose="020B0502020202020204" pitchFamily="34" charset="0"/>
              </a:rPr>
              <a:t>.</a:t>
            </a:r>
            <a:endParaRPr kumimoji="0" lang="en-GB" sz="2400" b="0" i="0" u="none" strike="noStrike" kern="1200" cap="none" spc="0" normalizeH="0" baseline="0" noProof="0" dirty="0">
              <a:ln>
                <a:noFill/>
              </a:ln>
              <a:effectLst/>
              <a:uLnTx/>
              <a:uFillTx/>
              <a:latin typeface="Tw Cen MT" panose="020B0602020104020603"/>
            </a:endParaRPr>
          </a:p>
        </p:txBody>
      </p:sp>
      <p:sp>
        <p:nvSpPr>
          <p:cNvPr id="22" name="CuadroTexto 21">
            <a:extLst>
              <a:ext uri="{FF2B5EF4-FFF2-40B4-BE49-F238E27FC236}">
                <a16:creationId xmlns:a16="http://schemas.microsoft.com/office/drawing/2014/main" id="{07B7A20D-4FBA-0140-84CE-D55D4D69362F}"/>
              </a:ext>
            </a:extLst>
          </p:cNvPr>
          <p:cNvSpPr txBox="1"/>
          <p:nvPr/>
        </p:nvSpPr>
        <p:spPr>
          <a:xfrm>
            <a:off x="3599793" y="4249109"/>
            <a:ext cx="2265364" cy="461665"/>
          </a:xfrm>
          <a:prstGeom prst="rect">
            <a:avLst/>
          </a:prstGeom>
          <a:noFill/>
        </p:spPr>
        <p:txBody>
          <a:bodyPr wrap="none" rtlCol="0">
            <a:spAutoFit/>
          </a:bodyPr>
          <a:lstStyle/>
          <a:p>
            <a:r>
              <a:rPr lang="en-GB" sz="2400" i="1" dirty="0">
                <a:latin typeface="Century Gothic" panose="020B0502020202020204" pitchFamily="34" charset="0"/>
              </a:rPr>
              <a:t>Your legs hurt.</a:t>
            </a:r>
            <a:endParaRPr lang="es-GB" sz="2400" i="1" dirty="0"/>
          </a:p>
        </p:txBody>
      </p:sp>
      <p:sp>
        <p:nvSpPr>
          <p:cNvPr id="7" name="Llamada rectangular redondeada 6">
            <a:extLst>
              <a:ext uri="{FF2B5EF4-FFF2-40B4-BE49-F238E27FC236}">
                <a16:creationId xmlns:a16="http://schemas.microsoft.com/office/drawing/2014/main" id="{CECAD304-014E-E247-96EA-2384AA300C74}"/>
              </a:ext>
            </a:extLst>
          </p:cNvPr>
          <p:cNvSpPr/>
          <p:nvPr/>
        </p:nvSpPr>
        <p:spPr>
          <a:xfrm>
            <a:off x="8592208" y="2048725"/>
            <a:ext cx="3180693" cy="994469"/>
          </a:xfrm>
          <a:prstGeom prst="wedgeRoundRectCallout">
            <a:avLst>
              <a:gd name="adj1" fmla="val -62769"/>
              <a:gd name="adj2" fmla="val -16400"/>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rPr>
              <a:t>Remember: </a:t>
            </a:r>
            <a:r>
              <a:rPr lang="en-GB" sz="2000" dirty="0" err="1">
                <a:solidFill>
                  <a:schemeClr val="tx1"/>
                </a:solidFill>
              </a:rPr>
              <a:t>i</a:t>
            </a:r>
            <a:r>
              <a:rPr lang="es-GB" sz="2000" dirty="0">
                <a:solidFill>
                  <a:schemeClr val="tx1"/>
                </a:solidFill>
              </a:rPr>
              <a:t>n Spanish</a:t>
            </a:r>
            <a:r>
              <a:rPr lang="en-GB" sz="2000" dirty="0">
                <a:solidFill>
                  <a:schemeClr val="tx1"/>
                </a:solidFill>
              </a:rPr>
              <a:t>,</a:t>
            </a:r>
            <a:r>
              <a:rPr lang="es-GB" sz="2000" dirty="0">
                <a:solidFill>
                  <a:schemeClr val="tx1"/>
                </a:solidFill>
              </a:rPr>
              <a:t> object pronoun</a:t>
            </a:r>
            <a:r>
              <a:rPr lang="en-GB" sz="2000" dirty="0">
                <a:solidFill>
                  <a:schemeClr val="tx1"/>
                </a:solidFill>
              </a:rPr>
              <a:t>s</a:t>
            </a:r>
            <a:r>
              <a:rPr lang="es-GB" sz="2000" dirty="0">
                <a:solidFill>
                  <a:schemeClr val="tx1"/>
                </a:solidFill>
              </a:rPr>
              <a:t> </a:t>
            </a:r>
            <a:r>
              <a:rPr lang="en-GB" sz="2000" dirty="0">
                <a:solidFill>
                  <a:schemeClr val="tx1"/>
                </a:solidFill>
              </a:rPr>
              <a:t>go</a:t>
            </a:r>
            <a:r>
              <a:rPr lang="es-GB" sz="2000" dirty="0">
                <a:solidFill>
                  <a:schemeClr val="tx1"/>
                </a:solidFill>
              </a:rPr>
              <a:t> before the verb.</a:t>
            </a:r>
          </a:p>
        </p:txBody>
      </p:sp>
      <p:sp>
        <p:nvSpPr>
          <p:cNvPr id="8" name="Anillo 7">
            <a:extLst>
              <a:ext uri="{FF2B5EF4-FFF2-40B4-BE49-F238E27FC236}">
                <a16:creationId xmlns:a16="http://schemas.microsoft.com/office/drawing/2014/main" id="{70EF5523-F372-864D-8CE6-2C1B63D3184E}"/>
              </a:ext>
            </a:extLst>
          </p:cNvPr>
          <p:cNvSpPr/>
          <p:nvPr/>
        </p:nvSpPr>
        <p:spPr>
          <a:xfrm>
            <a:off x="1932034" y="2848260"/>
            <a:ext cx="724429" cy="389867"/>
          </a:xfrm>
          <a:prstGeom prst="donut">
            <a:avLst>
              <a:gd name="adj" fmla="val 1054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3" name="Anillo 22">
            <a:extLst>
              <a:ext uri="{FF2B5EF4-FFF2-40B4-BE49-F238E27FC236}">
                <a16:creationId xmlns:a16="http://schemas.microsoft.com/office/drawing/2014/main" id="{F3FA6413-5EEC-E142-8120-AE43A16EA713}"/>
              </a:ext>
            </a:extLst>
          </p:cNvPr>
          <p:cNvSpPr/>
          <p:nvPr/>
        </p:nvSpPr>
        <p:spPr>
          <a:xfrm>
            <a:off x="228488" y="4245544"/>
            <a:ext cx="572229" cy="480998"/>
          </a:xfrm>
          <a:prstGeom prst="donut">
            <a:avLst>
              <a:gd name="adj" fmla="val 1054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4" name="Llamada rectangular redondeada 23">
            <a:extLst>
              <a:ext uri="{FF2B5EF4-FFF2-40B4-BE49-F238E27FC236}">
                <a16:creationId xmlns:a16="http://schemas.microsoft.com/office/drawing/2014/main" id="{39113107-0891-184A-A030-4ED3F2FBE43F}"/>
              </a:ext>
            </a:extLst>
          </p:cNvPr>
          <p:cNvSpPr/>
          <p:nvPr/>
        </p:nvSpPr>
        <p:spPr>
          <a:xfrm>
            <a:off x="8664233" y="3878712"/>
            <a:ext cx="3224048" cy="1066351"/>
          </a:xfrm>
          <a:prstGeom prst="wedgeRoundRectCallout">
            <a:avLst>
              <a:gd name="adj1" fmla="val -60486"/>
              <a:gd name="adj2" fmla="val -2470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For </a:t>
            </a:r>
            <a:r>
              <a:rPr lang="es-GB" sz="2000" dirty="0">
                <a:solidFill>
                  <a:schemeClr val="tx1"/>
                </a:solidFill>
              </a:rPr>
              <a:t>-ar verbs</a:t>
            </a:r>
            <a:r>
              <a:rPr lang="en-GB" sz="2000" dirty="0">
                <a:solidFill>
                  <a:schemeClr val="tx1"/>
                </a:solidFill>
              </a:rPr>
              <a:t>,</a:t>
            </a:r>
            <a:r>
              <a:rPr lang="es-GB" sz="2000" dirty="0">
                <a:solidFill>
                  <a:schemeClr val="tx1"/>
                </a:solidFill>
              </a:rPr>
              <a:t> </a:t>
            </a:r>
            <a:r>
              <a:rPr lang="en-GB" sz="2000" dirty="0">
                <a:solidFill>
                  <a:schemeClr val="tx1"/>
                </a:solidFill>
              </a:rPr>
              <a:t>use </a:t>
            </a:r>
            <a:r>
              <a:rPr lang="es-GB" sz="2000" b="1" dirty="0">
                <a:solidFill>
                  <a:schemeClr val="tx1"/>
                </a:solidFill>
              </a:rPr>
              <a:t>–</a:t>
            </a:r>
            <a:r>
              <a:rPr lang="en-GB" sz="2000" b="1" dirty="0">
                <a:solidFill>
                  <a:schemeClr val="tx1"/>
                </a:solidFill>
              </a:rPr>
              <a:t>e </a:t>
            </a:r>
            <a:r>
              <a:rPr lang="en-GB" sz="2000" dirty="0">
                <a:solidFill>
                  <a:schemeClr val="tx1"/>
                </a:solidFill>
              </a:rPr>
              <a:t>if the subject is ‘s/he’ or ‘it’</a:t>
            </a:r>
            <a:r>
              <a:rPr lang="es-GB" sz="2000" dirty="0">
                <a:solidFill>
                  <a:schemeClr val="tx1"/>
                </a:solidFill>
              </a:rPr>
              <a:t>. </a:t>
            </a:r>
            <a:r>
              <a:rPr lang="en-GB" sz="2000" dirty="0">
                <a:solidFill>
                  <a:schemeClr val="tx1"/>
                </a:solidFill>
              </a:rPr>
              <a:t>Use</a:t>
            </a:r>
            <a:r>
              <a:rPr lang="es-GB" sz="2000" b="1" dirty="0">
                <a:solidFill>
                  <a:schemeClr val="tx1"/>
                </a:solidFill>
              </a:rPr>
              <a:t> –</a:t>
            </a:r>
            <a:r>
              <a:rPr lang="en-GB" sz="2000" b="1" dirty="0">
                <a:solidFill>
                  <a:schemeClr val="tx1"/>
                </a:solidFill>
              </a:rPr>
              <a:t>e</a:t>
            </a:r>
            <a:r>
              <a:rPr lang="es-GB" sz="2000" b="1" dirty="0">
                <a:solidFill>
                  <a:schemeClr val="tx1"/>
                </a:solidFill>
              </a:rPr>
              <a:t>n</a:t>
            </a:r>
            <a:r>
              <a:rPr lang="en-GB" sz="2000" b="1" dirty="0">
                <a:solidFill>
                  <a:schemeClr val="tx1"/>
                </a:solidFill>
              </a:rPr>
              <a:t> </a:t>
            </a:r>
            <a:r>
              <a:rPr lang="en-GB" sz="2000" dirty="0">
                <a:solidFill>
                  <a:schemeClr val="tx1"/>
                </a:solidFill>
              </a:rPr>
              <a:t>for ‘they’</a:t>
            </a:r>
            <a:r>
              <a:rPr lang="es-GB" sz="2000" dirty="0">
                <a:solidFill>
                  <a:schemeClr val="tx1"/>
                </a:solidFill>
              </a:rPr>
              <a:t>. </a:t>
            </a:r>
          </a:p>
        </p:txBody>
      </p:sp>
      <p:sp>
        <p:nvSpPr>
          <p:cNvPr id="28" name="TextBox 7">
            <a:extLst>
              <a:ext uri="{FF2B5EF4-FFF2-40B4-BE49-F238E27FC236}">
                <a16:creationId xmlns:a16="http://schemas.microsoft.com/office/drawing/2014/main" id="{42B6B6A0-AEC1-46B0-83B0-5AC140D5B330}"/>
              </a:ext>
            </a:extLst>
          </p:cNvPr>
          <p:cNvSpPr txBox="1"/>
          <p:nvPr/>
        </p:nvSpPr>
        <p:spPr>
          <a:xfrm>
            <a:off x="248195" y="5121649"/>
            <a:ext cx="11722942" cy="461665"/>
          </a:xfrm>
          <a:prstGeom prst="rect">
            <a:avLst/>
          </a:prstGeom>
          <a:noFill/>
        </p:spPr>
        <p:txBody>
          <a:bodyPr wrap="square" rtlCol="0">
            <a:spAutoFit/>
          </a:bodyPr>
          <a:lstStyle/>
          <a:p>
            <a:pPr lvl="0">
              <a:defRPr/>
            </a:pPr>
            <a:r>
              <a:rPr lang="en-GB" sz="2400" dirty="0">
                <a:latin typeface="Century Gothic" panose="020B0502020202020204" pitchFamily="34" charset="0"/>
              </a:rPr>
              <a:t>If the person affected by the verb is ‘</a:t>
            </a:r>
            <a:r>
              <a:rPr lang="en-GB" sz="2400" b="1" dirty="0">
                <a:latin typeface="Century Gothic" panose="020B0502020202020204" pitchFamily="34" charset="0"/>
              </a:rPr>
              <a:t>s/he</a:t>
            </a:r>
            <a:r>
              <a:rPr lang="en-GB" sz="2400" dirty="0">
                <a:latin typeface="Century Gothic" panose="020B0502020202020204" pitchFamily="34" charset="0"/>
              </a:rPr>
              <a:t>’, use ____.</a:t>
            </a:r>
            <a:endParaRPr kumimoji="0" lang="en-GB" sz="2400" b="0" i="0" u="none" strike="noStrike" kern="1200" cap="none" spc="0" normalizeH="0" baseline="0" noProof="0" dirty="0">
              <a:ln>
                <a:noFill/>
              </a:ln>
              <a:effectLst/>
              <a:uLnTx/>
              <a:uFillTx/>
              <a:latin typeface="Tw Cen MT" panose="020B0602020104020603"/>
            </a:endParaRPr>
          </a:p>
        </p:txBody>
      </p:sp>
      <p:sp>
        <p:nvSpPr>
          <p:cNvPr id="29" name="CuadroTexto 18">
            <a:extLst>
              <a:ext uri="{FF2B5EF4-FFF2-40B4-BE49-F238E27FC236}">
                <a16:creationId xmlns:a16="http://schemas.microsoft.com/office/drawing/2014/main" id="{4225EA49-6661-4EFF-8556-6C50D85F3D9D}"/>
              </a:ext>
            </a:extLst>
          </p:cNvPr>
          <p:cNvSpPr txBox="1"/>
          <p:nvPr/>
        </p:nvSpPr>
        <p:spPr>
          <a:xfrm>
            <a:off x="7279031" y="5107087"/>
            <a:ext cx="455574" cy="461665"/>
          </a:xfrm>
          <a:prstGeom prst="rect">
            <a:avLst/>
          </a:prstGeom>
          <a:noFill/>
        </p:spPr>
        <p:txBody>
          <a:bodyPr wrap="none" rtlCol="0">
            <a:spAutoFit/>
          </a:bodyPr>
          <a:lstStyle/>
          <a:p>
            <a:pPr algn="l"/>
            <a:r>
              <a:rPr lang="en-GB" sz="2400" b="1" dirty="0">
                <a:solidFill>
                  <a:schemeClr val="tx2"/>
                </a:solidFill>
              </a:rPr>
              <a:t>l</a:t>
            </a:r>
            <a:r>
              <a:rPr lang="es-GB" sz="2400" b="1" dirty="0">
                <a:solidFill>
                  <a:schemeClr val="tx2"/>
                </a:solidFill>
              </a:rPr>
              <a:t>e</a:t>
            </a:r>
          </a:p>
        </p:txBody>
      </p:sp>
      <p:sp>
        <p:nvSpPr>
          <p:cNvPr id="30" name="TextBox 7">
            <a:extLst>
              <a:ext uri="{FF2B5EF4-FFF2-40B4-BE49-F238E27FC236}">
                <a16:creationId xmlns:a16="http://schemas.microsoft.com/office/drawing/2014/main" id="{BAFF25EE-DC3A-45A3-88EE-7A5A2FC7E0F6}"/>
              </a:ext>
            </a:extLst>
          </p:cNvPr>
          <p:cNvSpPr txBox="1"/>
          <p:nvPr/>
        </p:nvSpPr>
        <p:spPr>
          <a:xfrm>
            <a:off x="284684" y="5719313"/>
            <a:ext cx="3118608" cy="461665"/>
          </a:xfrm>
          <a:prstGeom prst="rect">
            <a:avLst/>
          </a:prstGeom>
          <a:noFill/>
        </p:spPr>
        <p:txBody>
          <a:bodyPr wrap="square" rtlCol="0">
            <a:spAutoFit/>
          </a:bodyPr>
          <a:lstStyle/>
          <a:p>
            <a:pPr lvl="0">
              <a:defRPr/>
            </a:pPr>
            <a:r>
              <a:rPr lang="en-GB" sz="2400" noProof="0" dirty="0">
                <a:latin typeface="Century Gothic" panose="020B0502020202020204" pitchFamily="34" charset="0"/>
              </a:rPr>
              <a:t>El </a:t>
            </a:r>
            <a:r>
              <a:rPr lang="en-GB" sz="2400" noProof="0" dirty="0" err="1">
                <a:latin typeface="Century Gothic" panose="020B0502020202020204" pitchFamily="34" charset="0"/>
              </a:rPr>
              <a:t>profesor</a:t>
            </a:r>
            <a:r>
              <a:rPr lang="en-GB" sz="2400" noProof="0" dirty="0">
                <a:latin typeface="Century Gothic" panose="020B0502020202020204" pitchFamily="34" charset="0"/>
              </a:rPr>
              <a:t> </a:t>
            </a:r>
            <a:r>
              <a:rPr lang="en-GB" sz="2400" b="1" dirty="0">
                <a:latin typeface="Century Gothic" panose="020B0502020202020204" pitchFamily="34" charset="0"/>
              </a:rPr>
              <a:t>l</a:t>
            </a:r>
            <a:r>
              <a:rPr lang="en-GB" sz="2400" b="1" noProof="0" dirty="0">
                <a:latin typeface="Century Gothic" panose="020B0502020202020204" pitchFamily="34" charset="0"/>
              </a:rPr>
              <a:t>e</a:t>
            </a:r>
            <a:r>
              <a:rPr lang="en-GB" sz="2400" noProof="0" dirty="0">
                <a:latin typeface="Century Gothic" panose="020B0502020202020204" pitchFamily="34" charset="0"/>
              </a:rPr>
              <a:t> </a:t>
            </a:r>
            <a:r>
              <a:rPr lang="en-GB" sz="2400" noProof="0" dirty="0" err="1">
                <a:latin typeface="Century Gothic" panose="020B0502020202020204" pitchFamily="34" charset="0"/>
              </a:rPr>
              <a:t>grita</a:t>
            </a:r>
            <a:r>
              <a:rPr lang="en-GB" sz="2400" noProof="0" dirty="0">
                <a:latin typeface="Century Gothic" panose="020B0502020202020204" pitchFamily="34" charset="0"/>
              </a:rPr>
              <a:t>.</a:t>
            </a:r>
            <a:endParaRPr kumimoji="0" lang="en-GB" sz="2400" b="0" i="0" u="none" strike="noStrike" kern="1200" cap="none" spc="0" normalizeH="0" baseline="0" noProof="0" dirty="0">
              <a:ln>
                <a:noFill/>
              </a:ln>
              <a:effectLst/>
              <a:uLnTx/>
              <a:uFillTx/>
              <a:latin typeface="Tw Cen MT" panose="020B0602020104020603"/>
            </a:endParaRPr>
          </a:p>
        </p:txBody>
      </p:sp>
      <p:sp>
        <p:nvSpPr>
          <p:cNvPr id="31" name="CuadroTexto 21">
            <a:extLst>
              <a:ext uri="{FF2B5EF4-FFF2-40B4-BE49-F238E27FC236}">
                <a16:creationId xmlns:a16="http://schemas.microsoft.com/office/drawing/2014/main" id="{E274BF2D-AC8A-48FA-A1E4-74DA9A4921C3}"/>
              </a:ext>
            </a:extLst>
          </p:cNvPr>
          <p:cNvSpPr txBox="1"/>
          <p:nvPr/>
        </p:nvSpPr>
        <p:spPr>
          <a:xfrm>
            <a:off x="3403291" y="5692996"/>
            <a:ext cx="4095993" cy="461665"/>
          </a:xfrm>
          <a:prstGeom prst="rect">
            <a:avLst/>
          </a:prstGeom>
          <a:noFill/>
        </p:spPr>
        <p:txBody>
          <a:bodyPr wrap="none" rtlCol="0">
            <a:spAutoFit/>
          </a:bodyPr>
          <a:lstStyle/>
          <a:p>
            <a:r>
              <a:rPr lang="en-GB" sz="2400" i="1" dirty="0">
                <a:latin typeface="Century Gothic" panose="020B0502020202020204" pitchFamily="34" charset="0"/>
              </a:rPr>
              <a:t>The teacher shouts at him.</a:t>
            </a:r>
            <a:endParaRPr lang="es-GB" sz="2400" i="1" dirty="0"/>
          </a:p>
        </p:txBody>
      </p:sp>
    </p:spTree>
    <p:extLst>
      <p:ext uri="{BB962C8B-B14F-4D97-AF65-F5344CB8AC3E}">
        <p14:creationId xmlns:p14="http://schemas.microsoft.com/office/powerpoint/2010/main" val="112053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P spid="19" grpId="0"/>
      <p:bldP spid="22" grpId="0"/>
      <p:bldP spid="7" grpId="0" animBg="1"/>
      <p:bldP spid="8" grpId="0" animBg="1"/>
      <p:bldP spid="23" grpId="0" animBg="1"/>
      <p:bldP spid="24" grpId="0" animBg="1"/>
      <p:bldP spid="29"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7984273" cy="647577"/>
          </a:xfrm>
        </p:spPr>
        <p:txBody>
          <a:bodyPr>
            <a:normAutofit/>
          </a:bodyPr>
          <a:lstStyle/>
          <a:p>
            <a:r>
              <a:rPr lang="en-GB" sz="2800" b="1" dirty="0">
                <a:solidFill>
                  <a:schemeClr val="bg1"/>
                </a:solidFill>
              </a:rPr>
              <a:t>Object-first word order and personal ‘a’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CuadroTexto 36">
            <a:extLst>
              <a:ext uri="{FF2B5EF4-FFF2-40B4-BE49-F238E27FC236}">
                <a16:creationId xmlns:a16="http://schemas.microsoft.com/office/drawing/2014/main" id="{1E5B31ED-A363-2E47-9FE0-211AC3197BBD}"/>
              </a:ext>
            </a:extLst>
          </p:cNvPr>
          <p:cNvSpPr txBox="1"/>
          <p:nvPr/>
        </p:nvSpPr>
        <p:spPr>
          <a:xfrm>
            <a:off x="153335" y="1018106"/>
            <a:ext cx="11641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effectLst/>
                <a:uLnTx/>
                <a:uFillTx/>
                <a:latin typeface="Century Gothic" panose="020F0302020204030204"/>
                <a:ea typeface="+mn-ea"/>
                <a:cs typeface="+mn-cs"/>
              </a:rPr>
              <a:t>As </a:t>
            </a:r>
            <a:r>
              <a:rPr kumimoji="0" lang="es-ES" sz="2400" b="0" i="0" u="none" strike="noStrike" kern="1200" cap="none" spc="0" normalizeH="0" baseline="0" noProof="0" dirty="0" err="1">
                <a:ln>
                  <a:noFill/>
                </a:ln>
                <a:effectLst/>
                <a:uLnTx/>
                <a:uFillTx/>
                <a:latin typeface="Century Gothic" panose="020F0302020204030204"/>
                <a:ea typeface="+mn-ea"/>
                <a:cs typeface="+mn-cs"/>
              </a:rPr>
              <a:t>you</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know</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Spanish</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sentences</a:t>
            </a:r>
            <a:r>
              <a:rPr kumimoji="0" lang="es-ES" sz="2400" b="0" i="0" u="none" strike="noStrike" kern="1200" cap="none" spc="0" normalizeH="0" baseline="0" noProof="0" dirty="0">
                <a:ln>
                  <a:noFill/>
                </a:ln>
                <a:effectLst/>
                <a:uLnTx/>
                <a:uFillTx/>
                <a:latin typeface="Century Gothic" panose="020F0302020204030204"/>
                <a:ea typeface="+mn-ea"/>
                <a:cs typeface="+mn-cs"/>
              </a:rPr>
              <a:t> can </a:t>
            </a:r>
            <a:r>
              <a:rPr kumimoji="0" lang="es-ES" sz="2400" b="0" i="0" u="none" strike="noStrike" kern="1200" cap="none" spc="0" normalizeH="0" baseline="0" noProof="0" dirty="0" err="1">
                <a:ln>
                  <a:noFill/>
                </a:ln>
                <a:effectLst/>
                <a:uLnTx/>
                <a:uFillTx/>
                <a:latin typeface="Century Gothic" panose="020F0302020204030204"/>
                <a:ea typeface="+mn-ea"/>
                <a:cs typeface="+mn-cs"/>
              </a:rPr>
              <a:t>start</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with</a:t>
            </a:r>
            <a:r>
              <a:rPr kumimoji="0" lang="es-ES" sz="2400" b="0" i="0" u="none" strike="noStrike" kern="1200" cap="none" spc="0" normalizeH="0" baseline="0" noProof="0" dirty="0">
                <a:ln>
                  <a:noFill/>
                </a:ln>
                <a:effectLst/>
                <a:uLnTx/>
                <a:uFillTx/>
                <a:latin typeface="Century Gothic" panose="020F0302020204030204"/>
                <a:ea typeface="+mn-ea"/>
                <a:cs typeface="+mn-cs"/>
              </a:rPr>
              <a:t> the </a:t>
            </a:r>
            <a:r>
              <a:rPr kumimoji="0" lang="es-ES" sz="2400" b="0" i="0" u="none" strike="noStrike" kern="1200" cap="none" spc="0" normalizeH="0" baseline="0" noProof="0" dirty="0" err="1">
                <a:ln>
                  <a:noFill/>
                </a:ln>
                <a:effectLst/>
                <a:uLnTx/>
                <a:uFillTx/>
                <a:latin typeface="Century Gothic" panose="020F0302020204030204"/>
                <a:ea typeface="+mn-ea"/>
                <a:cs typeface="+mn-cs"/>
              </a:rPr>
              <a:t>subject</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or</a:t>
            </a:r>
            <a:r>
              <a:rPr kumimoji="0" lang="es-ES" sz="2400" b="0" i="0" u="none" strike="noStrike" kern="1200" cap="none" spc="0" normalizeH="0" baseline="0" noProof="0" dirty="0">
                <a:ln>
                  <a:noFill/>
                </a:ln>
                <a:effectLst/>
                <a:uLnTx/>
                <a:uFillTx/>
                <a:latin typeface="Century Gothic" panose="020F0302020204030204"/>
                <a:ea typeface="+mn-ea"/>
                <a:cs typeface="+mn-cs"/>
              </a:rPr>
              <a:t> </a:t>
            </a:r>
            <a:r>
              <a:rPr kumimoji="0" lang="es-ES" sz="2400" b="0" i="0" u="none" strike="noStrike" kern="1200" cap="none" spc="0" normalizeH="0" baseline="0" noProof="0" dirty="0" err="1">
                <a:ln>
                  <a:noFill/>
                </a:ln>
                <a:effectLst/>
                <a:uLnTx/>
                <a:uFillTx/>
                <a:latin typeface="Century Gothic" panose="020F0302020204030204"/>
                <a:ea typeface="+mn-ea"/>
                <a:cs typeface="+mn-cs"/>
              </a:rPr>
              <a:t>with</a:t>
            </a:r>
            <a:r>
              <a:rPr kumimoji="0" lang="es-ES" sz="2400" b="0" i="0" u="none" strike="noStrike" kern="1200" cap="none" spc="0" normalizeH="0" baseline="0" noProof="0" dirty="0">
                <a:ln>
                  <a:noFill/>
                </a:ln>
                <a:effectLst/>
                <a:uLnTx/>
                <a:uFillTx/>
                <a:latin typeface="Century Gothic" panose="020F0302020204030204"/>
                <a:ea typeface="+mn-ea"/>
                <a:cs typeface="+mn-cs"/>
              </a:rPr>
              <a:t> the object. </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1" name="TextBox 7">
            <a:extLst>
              <a:ext uri="{FF2B5EF4-FFF2-40B4-BE49-F238E27FC236}">
                <a16:creationId xmlns:a16="http://schemas.microsoft.com/office/drawing/2014/main" id="{84CB0B40-6CAB-4045-9DF4-074190624C05}"/>
              </a:ext>
            </a:extLst>
          </p:cNvPr>
          <p:cNvSpPr txBox="1"/>
          <p:nvPr/>
        </p:nvSpPr>
        <p:spPr>
          <a:xfrm>
            <a:off x="793151" y="2366256"/>
            <a:ext cx="131880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rPr>
              <a:t>El </a:t>
            </a:r>
            <a:r>
              <a:rPr kumimoji="0" lang="en-GB" sz="2800" b="0" i="0" u="none" strike="noStrike" kern="1200" cap="none" spc="0" normalizeH="0" baseline="0" noProof="0" dirty="0" err="1">
                <a:ln>
                  <a:noFill/>
                </a:ln>
                <a:effectLst/>
                <a:uLnTx/>
                <a:uFillTx/>
                <a:latin typeface="Century Gothic" panose="020B0502020202020204" pitchFamily="34" charset="0"/>
              </a:rPr>
              <a:t>profesor</a:t>
            </a:r>
            <a:r>
              <a:rPr kumimoji="0" lang="en-GB" sz="2800" b="0" i="0" u="none" strike="noStrike" kern="1200" cap="none" spc="0" normalizeH="0" baseline="0" noProof="0" dirty="0">
                <a:ln>
                  <a:noFill/>
                </a:ln>
                <a:effectLst/>
                <a:uLnTx/>
                <a:uFillTx/>
                <a:latin typeface="Century Gothic" panose="020B0502020202020204" pitchFamily="34" charset="0"/>
              </a:rPr>
              <a:t> </a:t>
            </a:r>
            <a:r>
              <a:rPr kumimoji="0" lang="en-GB" sz="2800" b="1" i="0" u="none" strike="noStrike" kern="1200" cap="none" spc="0" normalizeH="0" baseline="0" noProof="0" dirty="0">
                <a:ln>
                  <a:noFill/>
                </a:ln>
                <a:effectLst/>
                <a:uLnTx/>
                <a:uFillTx/>
                <a:latin typeface="Century Gothic" panose="020B0502020202020204" pitchFamily="34" charset="0"/>
              </a:rPr>
              <a:t>le</a:t>
            </a:r>
            <a:r>
              <a:rPr kumimoji="0" lang="en-GB" sz="2800" b="0" i="0" u="none" strike="noStrike" kern="1200" cap="none" spc="0" normalizeH="0" baseline="0" noProof="0" dirty="0">
                <a:ln>
                  <a:noFill/>
                </a:ln>
                <a:effectLst/>
                <a:uLnTx/>
                <a:uFillTx/>
                <a:latin typeface="Century Gothic" panose="020B0502020202020204" pitchFamily="34" charset="0"/>
              </a:rPr>
              <a:t> </a:t>
            </a:r>
            <a:r>
              <a:rPr lang="en-GB" sz="2800" dirty="0" err="1">
                <a:latin typeface="Century Gothic" panose="020B0502020202020204" pitchFamily="34" charset="0"/>
              </a:rPr>
              <a:t>manda</a:t>
            </a:r>
            <a:r>
              <a:rPr lang="en-GB" sz="2800" dirty="0">
                <a:latin typeface="Century Gothic" panose="020B0502020202020204" pitchFamily="34" charset="0"/>
              </a:rPr>
              <a:t> la </a:t>
            </a:r>
            <a:r>
              <a:rPr lang="en-GB" sz="2800" dirty="0" err="1">
                <a:latin typeface="Century Gothic" panose="020B0502020202020204" pitchFamily="34" charset="0"/>
              </a:rPr>
              <a:t>tarea</a:t>
            </a:r>
            <a:r>
              <a:rPr lang="en-GB" sz="2800" dirty="0">
                <a:latin typeface="Century Gothic" panose="020B0502020202020204" pitchFamily="34" charset="0"/>
              </a:rPr>
              <a:t> al </a:t>
            </a:r>
            <a:r>
              <a:rPr lang="en-GB" sz="2800" dirty="0" err="1">
                <a:latin typeface="Century Gothic" panose="020B0502020202020204" pitchFamily="34" charset="0"/>
              </a:rPr>
              <a:t>estudiante</a:t>
            </a:r>
            <a:r>
              <a:rPr kumimoji="0" lang="en-GB" sz="2800" b="0" i="0" u="none" strike="noStrike" kern="1200" cap="none" spc="0" normalizeH="0" baseline="0" noProof="0" dirty="0">
                <a:ln>
                  <a:noFill/>
                </a:ln>
                <a:effectLst/>
                <a:uLnTx/>
                <a:uFillTx/>
                <a:latin typeface="Century Gothic" panose="020B0502020202020204" pitchFamily="34" charset="0"/>
              </a:rPr>
              <a:t>. </a:t>
            </a:r>
            <a:endParaRPr kumimoji="0" lang="en-GB" sz="2800" b="0" i="0" u="none" strike="noStrike" kern="1200" cap="none" spc="0" normalizeH="0" baseline="0" noProof="0" dirty="0">
              <a:ln>
                <a:noFill/>
              </a:ln>
              <a:effectLst/>
              <a:uLnTx/>
              <a:uFillTx/>
              <a:latin typeface="Tw Cen MT" panose="020B0602020104020603"/>
            </a:endParaRPr>
          </a:p>
        </p:txBody>
      </p:sp>
      <p:sp>
        <p:nvSpPr>
          <p:cNvPr id="12" name="TextBox 7">
            <a:extLst>
              <a:ext uri="{FF2B5EF4-FFF2-40B4-BE49-F238E27FC236}">
                <a16:creationId xmlns:a16="http://schemas.microsoft.com/office/drawing/2014/main" id="{FD874E0D-304F-BA4A-AF20-785AC22A92A4}"/>
              </a:ext>
            </a:extLst>
          </p:cNvPr>
          <p:cNvSpPr txBox="1"/>
          <p:nvPr/>
        </p:nvSpPr>
        <p:spPr>
          <a:xfrm>
            <a:off x="793151" y="2995197"/>
            <a:ext cx="94386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Al</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effectLst/>
                <a:uLnTx/>
                <a:uFillTx/>
                <a:latin typeface="Century Gothic" panose="020B0502020202020204" pitchFamily="34" charset="0"/>
                <a:ea typeface="+mn-ea"/>
                <a:cs typeface="+mn-cs"/>
              </a:rPr>
              <a:t>estudiante</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le</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manda</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la</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effectLst/>
                <a:uLnTx/>
                <a:uFillTx/>
                <a:latin typeface="Century Gothic" panose="020B0502020202020204" pitchFamily="34" charset="0"/>
                <a:ea typeface="+mn-ea"/>
                <a:cs typeface="+mn-cs"/>
              </a:rPr>
              <a:t>tarea</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el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profesor</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effectLst/>
              <a:uLnTx/>
              <a:uFillTx/>
              <a:latin typeface="Tw Cen MT" panose="020B0602020104020603"/>
              <a:ea typeface="+mn-ea"/>
              <a:cs typeface="+mn-cs"/>
            </a:endParaRPr>
          </a:p>
        </p:txBody>
      </p:sp>
      <p:sp>
        <p:nvSpPr>
          <p:cNvPr id="17" name="TextBox 7">
            <a:extLst>
              <a:ext uri="{FF2B5EF4-FFF2-40B4-BE49-F238E27FC236}">
                <a16:creationId xmlns:a16="http://schemas.microsoft.com/office/drawing/2014/main" id="{FC6E5224-7E1B-2F4A-A935-A8FD91559D9E}"/>
              </a:ext>
            </a:extLst>
          </p:cNvPr>
          <p:cNvSpPr txBox="1"/>
          <p:nvPr/>
        </p:nvSpPr>
        <p:spPr>
          <a:xfrm>
            <a:off x="8522248" y="2460905"/>
            <a:ext cx="39284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The teacher sends</a:t>
            </a:r>
            <a:r>
              <a:rPr kumimoji="0" lang="en-GB" sz="2400" b="0" i="1" u="none" strike="noStrike" kern="1200" cap="none" spc="0" normalizeH="0" noProof="0" dirty="0">
                <a:ln>
                  <a:noFill/>
                </a:ln>
                <a:effectLst/>
                <a:uLnTx/>
                <a:uFillTx/>
                <a:latin typeface="Century Gothic" panose="020B0502020202020204" pitchFamily="34" charset="0"/>
                <a:ea typeface="+mn-ea"/>
                <a:cs typeface="+mn-cs"/>
              </a:rPr>
              <a:t> the task to the student</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400" b="0" i="1" u="none" strike="noStrike" kern="1200" cap="none" spc="0" normalizeH="0" baseline="0" noProof="0" dirty="0">
              <a:ln>
                <a:noFill/>
              </a:ln>
              <a:effectLst/>
              <a:uLnTx/>
              <a:uFillTx/>
              <a:latin typeface="Tw Cen MT" panose="020B0602020104020603"/>
              <a:ea typeface="+mn-ea"/>
              <a:cs typeface="+mn-cs"/>
            </a:endParaRPr>
          </a:p>
        </p:txBody>
      </p:sp>
      <p:sp>
        <p:nvSpPr>
          <p:cNvPr id="16" name="TextBox 7">
            <a:extLst>
              <a:ext uri="{FF2B5EF4-FFF2-40B4-BE49-F238E27FC236}">
                <a16:creationId xmlns:a16="http://schemas.microsoft.com/office/drawing/2014/main" id="{E0095605-D10F-6C4A-ADDE-877F6AE5DA39}"/>
              </a:ext>
            </a:extLst>
          </p:cNvPr>
          <p:cNvSpPr txBox="1"/>
          <p:nvPr/>
        </p:nvSpPr>
        <p:spPr>
          <a:xfrm>
            <a:off x="181245" y="4172843"/>
            <a:ext cx="117468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Remember, the personal ‘a’ is used before the object when it is a living thing.</a:t>
            </a:r>
          </a:p>
        </p:txBody>
      </p:sp>
      <p:sp>
        <p:nvSpPr>
          <p:cNvPr id="19" name="TextBox 7">
            <a:extLst>
              <a:ext uri="{FF2B5EF4-FFF2-40B4-BE49-F238E27FC236}">
                <a16:creationId xmlns:a16="http://schemas.microsoft.com/office/drawing/2014/main" id="{18C4FCA6-AAB1-FF46-94FD-1617D1297342}"/>
              </a:ext>
            </a:extLst>
          </p:cNvPr>
          <p:cNvSpPr txBox="1"/>
          <p:nvPr/>
        </p:nvSpPr>
        <p:spPr>
          <a:xfrm>
            <a:off x="194054" y="5805267"/>
            <a:ext cx="53081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A</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Daniel le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manda</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los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deberes</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effectLst/>
              <a:uLnTx/>
              <a:uFillTx/>
              <a:latin typeface="Tw Cen MT" panose="020B0602020104020603"/>
              <a:ea typeface="+mn-ea"/>
              <a:cs typeface="+mn-cs"/>
            </a:endParaRPr>
          </a:p>
        </p:txBody>
      </p:sp>
      <p:sp>
        <p:nvSpPr>
          <p:cNvPr id="20" name="TextBox 7">
            <a:extLst>
              <a:ext uri="{FF2B5EF4-FFF2-40B4-BE49-F238E27FC236}">
                <a16:creationId xmlns:a16="http://schemas.microsoft.com/office/drawing/2014/main" id="{FAFEA3E4-B85A-6B46-9383-3EF7B92800DA}"/>
              </a:ext>
            </a:extLst>
          </p:cNvPr>
          <p:cNvSpPr txBox="1"/>
          <p:nvPr/>
        </p:nvSpPr>
        <p:spPr>
          <a:xfrm>
            <a:off x="5168541" y="5219907"/>
            <a:ext cx="69155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Daniel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sends </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him/her/it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homework.</a:t>
            </a:r>
            <a:endParaRPr kumimoji="0" lang="en-GB" sz="2400" b="0" i="0" u="none" strike="noStrike" kern="1200" cap="none" spc="0" normalizeH="0" baseline="0" noProof="0" dirty="0">
              <a:ln>
                <a:noFill/>
              </a:ln>
              <a:effectLst/>
              <a:uLnTx/>
              <a:uFillTx/>
              <a:latin typeface="Tw Cen MT" panose="020B0602020104020603"/>
              <a:ea typeface="+mn-ea"/>
              <a:cs typeface="+mn-cs"/>
            </a:endParaRPr>
          </a:p>
        </p:txBody>
      </p:sp>
      <p:sp>
        <p:nvSpPr>
          <p:cNvPr id="15" name="Rectangle 14">
            <a:extLst>
              <a:ext uri="{FF2B5EF4-FFF2-40B4-BE49-F238E27FC236}">
                <a16:creationId xmlns:a16="http://schemas.microsoft.com/office/drawing/2014/main" id="{CBD6499D-0BD5-44C5-825E-EB9408557BBD}"/>
              </a:ext>
            </a:extLst>
          </p:cNvPr>
          <p:cNvSpPr/>
          <p:nvPr/>
        </p:nvSpPr>
        <p:spPr>
          <a:xfrm>
            <a:off x="1338216" y="1852222"/>
            <a:ext cx="1388004" cy="430879"/>
          </a:xfrm>
          <a:prstGeom prst="rect">
            <a:avLst/>
          </a:prstGeom>
          <a:solidFill>
            <a:srgbClr val="3A5EAC"/>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SUBJECT</a:t>
            </a:r>
          </a:p>
        </p:txBody>
      </p:sp>
      <p:sp>
        <p:nvSpPr>
          <p:cNvPr id="21" name="Rectangle 20">
            <a:extLst>
              <a:ext uri="{FF2B5EF4-FFF2-40B4-BE49-F238E27FC236}">
                <a16:creationId xmlns:a16="http://schemas.microsoft.com/office/drawing/2014/main" id="{963B89B3-6E24-4CBC-9A9F-AB1B35734399}"/>
              </a:ext>
            </a:extLst>
          </p:cNvPr>
          <p:cNvSpPr/>
          <p:nvPr/>
        </p:nvSpPr>
        <p:spPr>
          <a:xfrm>
            <a:off x="3353098" y="1872119"/>
            <a:ext cx="936465" cy="430879"/>
          </a:xfrm>
          <a:prstGeom prst="rect">
            <a:avLst/>
          </a:prstGeom>
          <a:solidFill>
            <a:srgbClr val="FABD00"/>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VERB</a:t>
            </a:r>
          </a:p>
        </p:txBody>
      </p:sp>
      <p:sp>
        <p:nvSpPr>
          <p:cNvPr id="22" name="Rectangle 21">
            <a:extLst>
              <a:ext uri="{FF2B5EF4-FFF2-40B4-BE49-F238E27FC236}">
                <a16:creationId xmlns:a16="http://schemas.microsoft.com/office/drawing/2014/main" id="{E8252DC1-9DDB-483C-92DE-EE8AA5216417}"/>
              </a:ext>
            </a:extLst>
          </p:cNvPr>
          <p:cNvSpPr/>
          <p:nvPr/>
        </p:nvSpPr>
        <p:spPr>
          <a:xfrm>
            <a:off x="6472634" y="1617543"/>
            <a:ext cx="1705228" cy="700294"/>
          </a:xfrm>
          <a:prstGeom prst="rect">
            <a:avLst/>
          </a:prstGeom>
          <a:solidFill>
            <a:srgbClr val="AE1518"/>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INDIRECT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OBJECT</a:t>
            </a:r>
          </a:p>
        </p:txBody>
      </p:sp>
      <p:sp>
        <p:nvSpPr>
          <p:cNvPr id="24" name="Rectangle 23">
            <a:extLst>
              <a:ext uri="{FF2B5EF4-FFF2-40B4-BE49-F238E27FC236}">
                <a16:creationId xmlns:a16="http://schemas.microsoft.com/office/drawing/2014/main" id="{963B89B3-6E24-4CBC-9A9F-AB1B35734399}"/>
              </a:ext>
            </a:extLst>
          </p:cNvPr>
          <p:cNvSpPr/>
          <p:nvPr/>
        </p:nvSpPr>
        <p:spPr>
          <a:xfrm>
            <a:off x="3748759" y="3540751"/>
            <a:ext cx="1081608" cy="430879"/>
          </a:xfrm>
          <a:prstGeom prst="rect">
            <a:avLst/>
          </a:prstGeom>
          <a:solidFill>
            <a:srgbClr val="FABD00"/>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VERB</a:t>
            </a:r>
          </a:p>
        </p:txBody>
      </p:sp>
      <p:sp>
        <p:nvSpPr>
          <p:cNvPr id="25" name="Rectangle 24">
            <a:extLst>
              <a:ext uri="{FF2B5EF4-FFF2-40B4-BE49-F238E27FC236}">
                <a16:creationId xmlns:a16="http://schemas.microsoft.com/office/drawing/2014/main" id="{CBD6499D-0BD5-44C5-825E-EB9408557BBD}"/>
              </a:ext>
            </a:extLst>
          </p:cNvPr>
          <p:cNvSpPr/>
          <p:nvPr/>
        </p:nvSpPr>
        <p:spPr>
          <a:xfrm>
            <a:off x="6854870" y="3501318"/>
            <a:ext cx="1406875" cy="430879"/>
          </a:xfrm>
          <a:prstGeom prst="rect">
            <a:avLst/>
          </a:prstGeom>
          <a:solidFill>
            <a:srgbClr val="3A5EAC"/>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SUBJECT</a:t>
            </a:r>
          </a:p>
        </p:txBody>
      </p:sp>
      <p:sp>
        <p:nvSpPr>
          <p:cNvPr id="26" name="TextBox 7">
            <a:extLst>
              <a:ext uri="{FF2B5EF4-FFF2-40B4-BE49-F238E27FC236}">
                <a16:creationId xmlns:a16="http://schemas.microsoft.com/office/drawing/2014/main" id="{FD874E0D-304F-BA4A-AF20-785AC22A92A4}"/>
              </a:ext>
            </a:extLst>
          </p:cNvPr>
          <p:cNvSpPr txBox="1"/>
          <p:nvPr/>
        </p:nvSpPr>
        <p:spPr>
          <a:xfrm>
            <a:off x="153656" y="5217086"/>
            <a:ext cx="49859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Daniel</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le </a:t>
            </a:r>
            <a:r>
              <a:rPr lang="en-GB" sz="2400" dirty="0" err="1">
                <a:latin typeface="Century Gothic" panose="020B0502020202020204" pitchFamily="34" charset="0"/>
              </a:rPr>
              <a:t>manda</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los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deberes</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effectLst/>
              <a:uLnTx/>
              <a:uFillTx/>
              <a:latin typeface="Tw Cen MT" panose="020B0602020104020603"/>
              <a:ea typeface="+mn-ea"/>
              <a:cs typeface="+mn-cs"/>
            </a:endParaRPr>
          </a:p>
        </p:txBody>
      </p:sp>
      <p:sp>
        <p:nvSpPr>
          <p:cNvPr id="27" name="TextBox 7">
            <a:extLst>
              <a:ext uri="{FF2B5EF4-FFF2-40B4-BE49-F238E27FC236}">
                <a16:creationId xmlns:a16="http://schemas.microsoft.com/office/drawing/2014/main" id="{FAFEA3E4-B85A-6B46-9383-3EF7B92800DA}"/>
              </a:ext>
            </a:extLst>
          </p:cNvPr>
          <p:cNvSpPr txBox="1"/>
          <p:nvPr/>
        </p:nvSpPr>
        <p:spPr>
          <a:xfrm>
            <a:off x="5168541" y="5826696"/>
            <a:ext cx="61059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She/he/it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sends </a:t>
            </a:r>
            <a:r>
              <a:rPr lang="en-GB" sz="2400" i="1" dirty="0">
                <a:latin typeface="Century Gothic" panose="020B0502020202020204" pitchFamily="34" charset="0"/>
              </a:rPr>
              <a:t>Daniel </a:t>
            </a:r>
            <a:r>
              <a:rPr lang="en-GB" sz="2400" dirty="0">
                <a:latin typeface="Century Gothic" panose="020B0502020202020204" pitchFamily="34" charset="0"/>
              </a:rPr>
              <a:t>homework</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effectLst/>
              <a:uLnTx/>
              <a:uFillTx/>
              <a:latin typeface="Tw Cen MT" panose="020B0602020104020603"/>
              <a:ea typeface="+mn-ea"/>
              <a:cs typeface="+mn-cs"/>
            </a:endParaRPr>
          </a:p>
        </p:txBody>
      </p:sp>
      <p:sp>
        <p:nvSpPr>
          <p:cNvPr id="3" name="Oval 2"/>
          <p:cNvSpPr/>
          <p:nvPr/>
        </p:nvSpPr>
        <p:spPr>
          <a:xfrm>
            <a:off x="848141" y="3011373"/>
            <a:ext cx="490075" cy="460392"/>
          </a:xfrm>
          <a:prstGeom prst="ellipse">
            <a:avLst/>
          </a:prstGeom>
          <a:noFill/>
          <a:ln w="57150">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7" name="Rectangle 6"/>
          <p:cNvSpPr/>
          <p:nvPr/>
        </p:nvSpPr>
        <p:spPr>
          <a:xfrm>
            <a:off x="153334" y="4651358"/>
            <a:ext cx="1218380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Look at how it can change the meaning of a sentence: </a:t>
            </a:r>
          </a:p>
        </p:txBody>
      </p:sp>
      <p:sp>
        <p:nvSpPr>
          <p:cNvPr id="9" name="Rounded Rectangular Callout 8"/>
          <p:cNvSpPr/>
          <p:nvPr/>
        </p:nvSpPr>
        <p:spPr>
          <a:xfrm>
            <a:off x="2230009" y="4623162"/>
            <a:ext cx="6250862" cy="572496"/>
          </a:xfrm>
          <a:prstGeom prst="wedgeRoundRectCallout">
            <a:avLst>
              <a:gd name="adj1" fmla="val -58932"/>
              <a:gd name="adj2" fmla="val 54808"/>
              <a:gd name="adj3" fmla="val 16667"/>
            </a:avLst>
          </a:prstGeom>
          <a:solidFill>
            <a:schemeClr val="accent4">
              <a:lumMod val="20000"/>
              <a:lumOff val="80000"/>
            </a:schemeClr>
          </a:solidFill>
          <a:ln w="38100">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Remember, this ‘le’ has no translation in English.</a:t>
            </a:r>
          </a:p>
        </p:txBody>
      </p:sp>
      <p:sp>
        <p:nvSpPr>
          <p:cNvPr id="33" name="Rectangle 32">
            <a:extLst>
              <a:ext uri="{FF2B5EF4-FFF2-40B4-BE49-F238E27FC236}">
                <a16:creationId xmlns:a16="http://schemas.microsoft.com/office/drawing/2014/main" id="{4E590514-0F6A-4330-8C1C-5E85F08F1BC7}"/>
              </a:ext>
            </a:extLst>
          </p:cNvPr>
          <p:cNvSpPr/>
          <p:nvPr/>
        </p:nvSpPr>
        <p:spPr>
          <a:xfrm>
            <a:off x="1143299" y="3510036"/>
            <a:ext cx="1864862" cy="662807"/>
          </a:xfrm>
          <a:prstGeom prst="rect">
            <a:avLst/>
          </a:prstGeom>
          <a:solidFill>
            <a:srgbClr val="AE1518"/>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INDIRECT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OBJECT</a:t>
            </a:r>
          </a:p>
        </p:txBody>
      </p:sp>
    </p:spTree>
    <p:extLst>
      <p:ext uri="{BB962C8B-B14F-4D97-AF65-F5344CB8AC3E}">
        <p14:creationId xmlns:p14="http://schemas.microsoft.com/office/powerpoint/2010/main" val="163191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
                                        </p:tgtEl>
                                      </p:cBhvr>
                                    </p:animEffect>
                                    <p:animScale>
                                      <p:cBhvr>
                                        <p:cTn id="51" dur="250" autoRev="1" fill="hold"/>
                                        <p:tgtEl>
                                          <p:spTgt spid="3"/>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1" grpId="0"/>
      <p:bldP spid="12" grpId="0"/>
      <p:bldP spid="17" grpId="0"/>
      <p:bldP spid="16" grpId="0"/>
      <p:bldP spid="19" grpId="0"/>
      <p:bldP spid="20" grpId="0"/>
      <p:bldP spid="15" grpId="0" animBg="1"/>
      <p:bldP spid="21" grpId="0" animBg="1"/>
      <p:bldP spid="22" grpId="0" animBg="1"/>
      <p:bldP spid="24" grpId="0" animBg="1"/>
      <p:bldP spid="25" grpId="0" animBg="1"/>
      <p:bldP spid="26" grpId="0"/>
      <p:bldP spid="27" grpId="0"/>
      <p:bldP spid="3" grpId="0" animBg="1"/>
      <p:bldP spid="3" grpId="1" animBg="1"/>
      <p:bldP spid="7" grpId="0"/>
      <p:bldP spid="9"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9695793" cy="647577"/>
          </a:xfrm>
        </p:spPr>
        <p:txBody>
          <a:bodyPr>
            <a:normAutofit/>
          </a:bodyPr>
          <a:lstStyle/>
          <a:p>
            <a:r>
              <a:rPr lang="en-GB" sz="2600" b="1" dirty="0">
                <a:solidFill>
                  <a:schemeClr val="bg1"/>
                </a:solidFill>
              </a:rPr>
              <a:t>Verbs commonly used with indirect object pronouns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CuadroTexto 37">
            <a:extLst>
              <a:ext uri="{FF2B5EF4-FFF2-40B4-BE49-F238E27FC236}">
                <a16:creationId xmlns:a16="http://schemas.microsoft.com/office/drawing/2014/main" id="{C6D8C309-0654-0A4E-A169-7629F10AC5DB}"/>
              </a:ext>
            </a:extLst>
          </p:cNvPr>
          <p:cNvSpPr txBox="1"/>
          <p:nvPr/>
        </p:nvSpPr>
        <p:spPr>
          <a:xfrm>
            <a:off x="163628" y="921617"/>
            <a:ext cx="1186474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Some verbs in Spanish are very commonly used with an indirect object pronoun (e.g., </a:t>
            </a:r>
            <a:r>
              <a:rPr kumimoji="0" lang="en-GB" sz="2400" b="1" i="0" u="none" strike="noStrike" kern="1200" cap="none" spc="0" normalizeH="0" baseline="0" noProof="0" dirty="0">
                <a:ln>
                  <a:noFill/>
                </a:ln>
                <a:effectLst/>
                <a:uLnTx/>
                <a:uFillTx/>
                <a:latin typeface="Century Gothic" panose="020F0302020204030204"/>
                <a:ea typeface="+mn-ea"/>
                <a:cs typeface="+mn-cs"/>
              </a:rPr>
              <a:t>me</a:t>
            </a:r>
            <a:r>
              <a:rPr kumimoji="0" lang="en-GB" sz="2400" b="0" i="0" u="none" strike="noStrike" kern="1200" cap="none" spc="0" normalizeH="0" baseline="0" noProof="0" dirty="0">
                <a:ln>
                  <a:noFill/>
                </a:ln>
                <a:effectLst/>
                <a:uLnTx/>
                <a:uFillTx/>
                <a:latin typeface="Century Gothic" panose="020F0302020204030204"/>
                <a:ea typeface="+mn-ea"/>
                <a:cs typeface="+mn-cs"/>
              </a:rPr>
              <a:t>) because they show an </a:t>
            </a:r>
            <a:r>
              <a:rPr kumimoji="0" lang="en-GB" sz="2400" b="1" i="1" u="none" strike="noStrike" kern="1200" cap="none" spc="0" normalizeH="0" baseline="0" noProof="0" dirty="0">
                <a:ln>
                  <a:noFill/>
                </a:ln>
                <a:effectLst/>
                <a:uLnTx/>
                <a:uFillTx/>
                <a:latin typeface="Century Gothic" panose="020F0302020204030204"/>
                <a:ea typeface="+mn-ea"/>
                <a:cs typeface="+mn-cs"/>
              </a:rPr>
              <a:t>effect</a:t>
            </a:r>
            <a:r>
              <a:rPr kumimoji="0" lang="en-GB" sz="2400" b="0" i="0" u="none" strike="noStrike" kern="1200" cap="none" spc="0" normalizeH="0" baseline="0" noProof="0" dirty="0">
                <a:ln>
                  <a:noFill/>
                </a:ln>
                <a:effectLst/>
                <a:uLnTx/>
                <a:uFillTx/>
                <a:latin typeface="Century Gothic" panose="020F0302020204030204"/>
                <a:ea typeface="+mn-ea"/>
                <a:cs typeface="+mn-cs"/>
              </a:rPr>
              <a:t> on someone/something.</a:t>
            </a:r>
          </a:p>
        </p:txBody>
      </p:sp>
      <p:sp>
        <p:nvSpPr>
          <p:cNvPr id="46" name="TextBox 7">
            <a:extLst>
              <a:ext uri="{FF2B5EF4-FFF2-40B4-BE49-F238E27FC236}">
                <a16:creationId xmlns:a16="http://schemas.microsoft.com/office/drawing/2014/main" id="{057D5E0D-1465-FE48-8955-CF235CBC28D2}"/>
              </a:ext>
            </a:extLst>
          </p:cNvPr>
          <p:cNvSpPr txBox="1"/>
          <p:nvPr/>
        </p:nvSpPr>
        <p:spPr>
          <a:xfrm>
            <a:off x="163628" y="1906514"/>
            <a:ext cx="11864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doler</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(to hurt, be painful) is one of these.</a:t>
            </a:r>
            <a:endParaRPr kumimoji="0" lang="en-GB" sz="2400" b="0" i="0" u="none" strike="noStrike" kern="1200" cap="none" spc="0" normalizeH="0" baseline="0" noProof="0" dirty="0">
              <a:ln>
                <a:noFill/>
              </a:ln>
              <a:effectLst/>
              <a:uLnTx/>
              <a:uFillTx/>
              <a:latin typeface="Tw Cen MT" panose="020B0602020104020603"/>
              <a:ea typeface="+mn-ea"/>
              <a:cs typeface="+mn-cs"/>
            </a:endParaRPr>
          </a:p>
        </p:txBody>
      </p:sp>
      <p:sp>
        <p:nvSpPr>
          <p:cNvPr id="13" name="TextBox 7">
            <a:extLst>
              <a:ext uri="{FF2B5EF4-FFF2-40B4-BE49-F238E27FC236}">
                <a16:creationId xmlns:a16="http://schemas.microsoft.com/office/drawing/2014/main" id="{30387F9B-D240-4D4D-81AA-6B8CDAB0AB4E}"/>
              </a:ext>
            </a:extLst>
          </p:cNvPr>
          <p:cNvSpPr txBox="1"/>
          <p:nvPr/>
        </p:nvSpPr>
        <p:spPr>
          <a:xfrm>
            <a:off x="7889775" y="2735772"/>
            <a:ext cx="461025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My head hurts.</a:t>
            </a:r>
            <a:endParaRPr kumimoji="0" lang="en-GB" sz="2600" b="1" i="0" u="none" strike="noStrike" kern="1200" cap="none" spc="0" normalizeH="0" baseline="0" noProof="0" dirty="0">
              <a:ln>
                <a:noFill/>
              </a:ln>
              <a:effectLst/>
              <a:uLnTx/>
              <a:uFillTx/>
              <a:latin typeface="Tw Cen MT" panose="020B0602020104020603"/>
              <a:ea typeface="+mn-ea"/>
              <a:cs typeface="+mn-cs"/>
            </a:endParaRPr>
          </a:p>
        </p:txBody>
      </p:sp>
      <p:sp>
        <p:nvSpPr>
          <p:cNvPr id="14" name="TextBox 7">
            <a:extLst>
              <a:ext uri="{FF2B5EF4-FFF2-40B4-BE49-F238E27FC236}">
                <a16:creationId xmlns:a16="http://schemas.microsoft.com/office/drawing/2014/main" id="{5B038AD9-4A6B-5045-8E4A-C5AB7C83A23D}"/>
              </a:ext>
            </a:extLst>
          </p:cNvPr>
          <p:cNvSpPr txBox="1"/>
          <p:nvPr/>
        </p:nvSpPr>
        <p:spPr>
          <a:xfrm>
            <a:off x="8906518" y="4092056"/>
            <a:ext cx="301069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latin typeface="Century Gothic" panose="020B0502020202020204" pitchFamily="34" charset="0"/>
              </a:rPr>
              <a:t>Your back hurts.</a:t>
            </a:r>
            <a:endParaRPr kumimoji="0" lang="en-GB" sz="2600" b="1" i="0" u="none" strike="noStrike" kern="1200" cap="none" spc="0" normalizeH="0" baseline="0" noProof="0" dirty="0">
              <a:ln>
                <a:noFill/>
              </a:ln>
              <a:effectLst/>
              <a:uLnTx/>
              <a:uFillTx/>
              <a:latin typeface="Tw Cen MT" panose="020B0602020104020603"/>
              <a:ea typeface="+mn-ea"/>
              <a:cs typeface="+mn-cs"/>
            </a:endParaRPr>
          </a:p>
        </p:txBody>
      </p:sp>
      <p:sp>
        <p:nvSpPr>
          <p:cNvPr id="3" name="Rectangle 2"/>
          <p:cNvSpPr/>
          <p:nvPr/>
        </p:nvSpPr>
        <p:spPr>
          <a:xfrm>
            <a:off x="2007006" y="2632630"/>
            <a:ext cx="697627"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Me</a:t>
            </a:r>
            <a:endParaRPr kumimoji="0" lang="en-GB" sz="2600" b="0" i="0" u="none" strike="noStrike" kern="1200" cap="none" spc="0" normalizeH="0" baseline="0" noProof="0" dirty="0">
              <a:ln>
                <a:noFill/>
              </a:ln>
              <a:effectLst/>
              <a:uLnTx/>
              <a:uFillTx/>
              <a:latin typeface="Century Gothic" panose="020F0302020204030204"/>
              <a:ea typeface="+mn-ea"/>
              <a:cs typeface="+mn-cs"/>
            </a:endParaRPr>
          </a:p>
        </p:txBody>
      </p:sp>
      <p:sp>
        <p:nvSpPr>
          <p:cNvPr id="15" name="Rectangle 14"/>
          <p:cNvSpPr/>
          <p:nvPr/>
        </p:nvSpPr>
        <p:spPr>
          <a:xfrm>
            <a:off x="3951789" y="2630707"/>
            <a:ext cx="1111202"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duele</a:t>
            </a:r>
            <a:endParaRPr kumimoji="0" lang="en-GB" sz="2600" b="0" i="0" u="none" strike="noStrike" kern="1200" cap="none" spc="0" normalizeH="0" baseline="0" noProof="0" dirty="0">
              <a:ln>
                <a:noFill/>
              </a:ln>
              <a:effectLst/>
              <a:uLnTx/>
              <a:uFillTx/>
              <a:latin typeface="Century Gothic" panose="020F0302020204030204"/>
              <a:ea typeface="+mn-ea"/>
              <a:cs typeface="+mn-cs"/>
            </a:endParaRPr>
          </a:p>
        </p:txBody>
      </p:sp>
      <p:sp>
        <p:nvSpPr>
          <p:cNvPr id="16" name="Rectangle 15"/>
          <p:cNvSpPr/>
          <p:nvPr/>
        </p:nvSpPr>
        <p:spPr>
          <a:xfrm>
            <a:off x="6220026" y="2626720"/>
            <a:ext cx="1816523"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la cabeza</a:t>
            </a:r>
            <a:endParaRPr kumimoji="0" lang="en-GB" sz="2600" b="0" i="0" u="none" strike="noStrike" kern="1200" cap="none" spc="0" normalizeH="0" baseline="0" noProof="0" dirty="0">
              <a:ln>
                <a:noFill/>
              </a:ln>
              <a:effectLst/>
              <a:uLnTx/>
              <a:uFillTx/>
              <a:latin typeface="Century Gothic" panose="020F0302020204030204"/>
              <a:ea typeface="+mn-ea"/>
              <a:cs typeface="+mn-cs"/>
            </a:endParaRPr>
          </a:p>
        </p:txBody>
      </p:sp>
      <p:sp>
        <p:nvSpPr>
          <p:cNvPr id="6" name="Rectangle 5"/>
          <p:cNvSpPr/>
          <p:nvPr/>
        </p:nvSpPr>
        <p:spPr>
          <a:xfrm>
            <a:off x="1932300" y="3165567"/>
            <a:ext cx="1210588"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to me </a:t>
            </a:r>
            <a:endPar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18" name="Rectangle 17"/>
          <p:cNvSpPr/>
          <p:nvPr/>
        </p:nvSpPr>
        <p:spPr>
          <a:xfrm>
            <a:off x="3947219" y="3137643"/>
            <a:ext cx="1212191"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chemeClr val="tx2"/>
                </a:solidFill>
                <a:latin typeface="Century Gothic" panose="020B0502020202020204" pitchFamily="34" charset="0"/>
              </a:rPr>
              <a:t>it hurts</a:t>
            </a:r>
            <a:endPar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19" name="Rectangle 18"/>
          <p:cNvSpPr/>
          <p:nvPr/>
        </p:nvSpPr>
        <p:spPr>
          <a:xfrm>
            <a:off x="6191808" y="3140263"/>
            <a:ext cx="1643399"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the head</a:t>
            </a:r>
            <a:endPar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20" name="Rectangle 19"/>
          <p:cNvSpPr/>
          <p:nvPr/>
        </p:nvSpPr>
        <p:spPr>
          <a:xfrm>
            <a:off x="2098138" y="3982597"/>
            <a:ext cx="537327"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Te</a:t>
            </a:r>
            <a:endParaRPr kumimoji="0" lang="en-GB" sz="2600" b="0" i="0" u="none" strike="noStrike" kern="1200" cap="none" spc="0" normalizeH="0" baseline="0" noProof="0" dirty="0">
              <a:ln>
                <a:noFill/>
              </a:ln>
              <a:effectLst/>
              <a:uLnTx/>
              <a:uFillTx/>
              <a:latin typeface="Century Gothic" panose="020F0302020204030204"/>
              <a:ea typeface="+mn-ea"/>
              <a:cs typeface="+mn-cs"/>
            </a:endParaRPr>
          </a:p>
        </p:txBody>
      </p:sp>
      <p:sp>
        <p:nvSpPr>
          <p:cNvPr id="21" name="Rectangle 20"/>
          <p:cNvSpPr/>
          <p:nvPr/>
        </p:nvSpPr>
        <p:spPr>
          <a:xfrm>
            <a:off x="3951789" y="3980289"/>
            <a:ext cx="1111202"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duele</a:t>
            </a:r>
            <a:endParaRPr kumimoji="0" lang="en-GB" sz="2600" b="0" i="0" u="none" strike="noStrike" kern="1200" cap="none" spc="0" normalizeH="0" baseline="0" noProof="0" dirty="0">
              <a:ln>
                <a:noFill/>
              </a:ln>
              <a:effectLst/>
              <a:uLnTx/>
              <a:uFillTx/>
              <a:latin typeface="Century Gothic" panose="020F0302020204030204"/>
              <a:ea typeface="+mn-ea"/>
              <a:cs typeface="+mn-cs"/>
            </a:endParaRPr>
          </a:p>
        </p:txBody>
      </p:sp>
      <p:sp>
        <p:nvSpPr>
          <p:cNvPr id="22" name="Rectangle 21"/>
          <p:cNvSpPr/>
          <p:nvPr/>
        </p:nvSpPr>
        <p:spPr>
          <a:xfrm>
            <a:off x="6220026" y="3976302"/>
            <a:ext cx="1989647"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latin typeface="Century Gothic" panose="020B0502020202020204" pitchFamily="34" charset="0"/>
              </a:rPr>
              <a:t>la </a:t>
            </a:r>
            <a:r>
              <a:rPr lang="en-GB" sz="2600" b="1" dirty="0" err="1">
                <a:latin typeface="Century Gothic" panose="020B0502020202020204" pitchFamily="34" charset="0"/>
              </a:rPr>
              <a:t>espalda</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600" b="0" i="0" u="none" strike="noStrike" kern="1200" cap="none" spc="0" normalizeH="0" baseline="0" noProof="0" dirty="0">
              <a:ln>
                <a:noFill/>
              </a:ln>
              <a:effectLst/>
              <a:uLnTx/>
              <a:uFillTx/>
              <a:latin typeface="Century Gothic" panose="020F0302020204030204"/>
              <a:ea typeface="+mn-ea"/>
              <a:cs typeface="+mn-cs"/>
            </a:endParaRPr>
          </a:p>
        </p:txBody>
      </p:sp>
      <p:sp>
        <p:nvSpPr>
          <p:cNvPr id="23" name="Rectangle 22"/>
          <p:cNvSpPr/>
          <p:nvPr/>
        </p:nvSpPr>
        <p:spPr>
          <a:xfrm>
            <a:off x="1936870" y="4446359"/>
            <a:ext cx="1197764"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to you</a:t>
            </a:r>
            <a:endPar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24" name="Rectangle 23"/>
          <p:cNvSpPr/>
          <p:nvPr/>
        </p:nvSpPr>
        <p:spPr>
          <a:xfrm>
            <a:off x="3917393" y="4446359"/>
            <a:ext cx="1871025"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it is </a:t>
            </a:r>
            <a:r>
              <a:rPr lang="en-GB" sz="2600" b="1" dirty="0">
                <a:solidFill>
                  <a:schemeClr val="tx2"/>
                </a:solidFill>
                <a:latin typeface="Century Gothic" panose="020B0502020202020204" pitchFamily="34" charset="0"/>
              </a:rPr>
              <a:t>painful</a:t>
            </a:r>
            <a:endPar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25" name="Rectangle 24"/>
          <p:cNvSpPr/>
          <p:nvPr/>
        </p:nvSpPr>
        <p:spPr>
          <a:xfrm>
            <a:off x="6174464" y="4452284"/>
            <a:ext cx="1679690"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the back</a:t>
            </a:r>
            <a:endPar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26" name="Rectangle 25"/>
          <p:cNvSpPr/>
          <p:nvPr/>
        </p:nvSpPr>
        <p:spPr>
          <a:xfrm>
            <a:off x="225882" y="3165413"/>
            <a:ext cx="1431802"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literally:</a:t>
            </a:r>
            <a:endPar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27" name="Rectangle 26"/>
          <p:cNvSpPr/>
          <p:nvPr/>
        </p:nvSpPr>
        <p:spPr>
          <a:xfrm>
            <a:off x="225882" y="4446359"/>
            <a:ext cx="1431802"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literally:</a:t>
            </a:r>
            <a:endPar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28" name="Rounded Rectangular Callout 27"/>
          <p:cNvSpPr/>
          <p:nvPr/>
        </p:nvSpPr>
        <p:spPr>
          <a:xfrm>
            <a:off x="8376879" y="4513288"/>
            <a:ext cx="3515062" cy="935052"/>
          </a:xfrm>
          <a:prstGeom prst="wedgeRoundRectCallout">
            <a:avLst>
              <a:gd name="adj1" fmla="val -61383"/>
              <a:gd name="adj2" fmla="val -28857"/>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rPr>
              <a:t>You can also start the sentence with the subject: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chemeClr val="tx1"/>
                </a:solidFill>
                <a:latin typeface="Century Gothic" panose="020F0302020204030204"/>
              </a:rPr>
              <a:t>La </a:t>
            </a:r>
            <a:r>
              <a:rPr lang="en-GB" sz="2000" noProof="0" dirty="0" err="1">
                <a:solidFill>
                  <a:schemeClr val="tx1"/>
                </a:solidFill>
                <a:latin typeface="Century Gothic" panose="020F0302020204030204"/>
              </a:rPr>
              <a:t>espalda</a:t>
            </a:r>
            <a:r>
              <a:rPr lang="en-GB" sz="2000" noProof="0" dirty="0">
                <a:solidFill>
                  <a:schemeClr val="tx1"/>
                </a:solidFill>
                <a:latin typeface="Century Gothic" panose="020F0302020204030204"/>
              </a:rPr>
              <a:t> </a:t>
            </a:r>
            <a:r>
              <a:rPr lang="en-GB" sz="2000" noProof="0" dirty="0" err="1">
                <a:solidFill>
                  <a:schemeClr val="tx1"/>
                </a:solidFill>
                <a:latin typeface="Century Gothic" panose="020F0302020204030204"/>
              </a:rPr>
              <a:t>te</a:t>
            </a:r>
            <a:r>
              <a:rPr lang="en-GB" sz="2000" noProof="0" dirty="0">
                <a:solidFill>
                  <a:schemeClr val="tx1"/>
                </a:solidFill>
                <a:latin typeface="Century Gothic" panose="020F0302020204030204"/>
              </a:rPr>
              <a:t> </a:t>
            </a:r>
            <a:r>
              <a:rPr lang="en-GB" sz="2000" noProof="0" dirty="0" err="1">
                <a:solidFill>
                  <a:schemeClr val="tx1"/>
                </a:solidFill>
                <a:latin typeface="Century Gothic" panose="020F0302020204030204"/>
              </a:rPr>
              <a:t>duele</a:t>
            </a:r>
            <a:r>
              <a:rPr lang="en-GB" sz="2000" noProof="0" dirty="0">
                <a:solidFill>
                  <a:schemeClr val="tx1"/>
                </a:solidFill>
                <a:latin typeface="Century Gothic" panose="020F0302020204030204"/>
              </a:rPr>
              <a:t>.</a:t>
            </a:r>
            <a:endParaRPr kumimoji="0" lang="en-GB" sz="2000" i="0" u="none" strike="noStrike" kern="1200" cap="none" spc="0" normalizeH="0" baseline="0" noProof="0" dirty="0">
              <a:ln>
                <a:noFill/>
              </a:ln>
              <a:solidFill>
                <a:schemeClr val="tx1"/>
              </a:solidFill>
              <a:effectLst/>
              <a:uLnTx/>
              <a:uFillTx/>
              <a:latin typeface="Century Gothic" panose="020F0302020204030204"/>
            </a:endParaRPr>
          </a:p>
        </p:txBody>
      </p:sp>
      <p:sp>
        <p:nvSpPr>
          <p:cNvPr id="35" name="TextBox 7">
            <a:extLst>
              <a:ext uri="{FF2B5EF4-FFF2-40B4-BE49-F238E27FC236}">
                <a16:creationId xmlns:a16="http://schemas.microsoft.com/office/drawing/2014/main" id="{961C63F1-D0D6-415A-BF4F-FE09F6057E55}"/>
              </a:ext>
            </a:extLst>
          </p:cNvPr>
          <p:cNvSpPr txBox="1"/>
          <p:nvPr/>
        </p:nvSpPr>
        <p:spPr>
          <a:xfrm>
            <a:off x="8681709" y="5521335"/>
            <a:ext cx="3460319"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Scienc</a:t>
            </a:r>
            <a:r>
              <a:rPr lang="en-GB" sz="2600" b="1" dirty="0">
                <a:latin typeface="Century Gothic" panose="020B0502020202020204" pitchFamily="34" charset="0"/>
              </a:rPr>
              <a:t>e interests him / her</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600" b="1" i="0" u="none" strike="noStrike" kern="1200" cap="none" spc="0" normalizeH="0" baseline="0" noProof="0" dirty="0">
              <a:ln>
                <a:noFill/>
              </a:ln>
              <a:effectLst/>
              <a:uLnTx/>
              <a:uFillTx/>
              <a:latin typeface="Tw Cen MT" panose="020B0602020104020603"/>
              <a:ea typeface="+mn-ea"/>
              <a:cs typeface="+mn-cs"/>
            </a:endParaRPr>
          </a:p>
        </p:txBody>
      </p:sp>
      <p:sp>
        <p:nvSpPr>
          <p:cNvPr id="36" name="Rectangle 35">
            <a:extLst>
              <a:ext uri="{FF2B5EF4-FFF2-40B4-BE49-F238E27FC236}">
                <a16:creationId xmlns:a16="http://schemas.microsoft.com/office/drawing/2014/main" id="{62969834-B972-4C69-A054-226B9F905F0E}"/>
              </a:ext>
            </a:extLst>
          </p:cNvPr>
          <p:cNvSpPr/>
          <p:nvPr/>
        </p:nvSpPr>
        <p:spPr>
          <a:xfrm>
            <a:off x="2098138" y="5173778"/>
            <a:ext cx="545342"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noProof="0" dirty="0">
                <a:latin typeface="Century Gothic" panose="020B0502020202020204" pitchFamily="34" charset="0"/>
              </a:rPr>
              <a:t>L</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e</a:t>
            </a:r>
            <a:endParaRPr kumimoji="0" lang="en-GB" sz="2600" b="0" i="0" u="none" strike="noStrike" kern="1200" cap="none" spc="0" normalizeH="0" baseline="0" noProof="0" dirty="0">
              <a:ln>
                <a:noFill/>
              </a:ln>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47E66685-73B7-40A3-883E-A0284D52B7D0}"/>
              </a:ext>
            </a:extLst>
          </p:cNvPr>
          <p:cNvSpPr/>
          <p:nvPr/>
        </p:nvSpPr>
        <p:spPr>
          <a:xfrm>
            <a:off x="3951789" y="5171470"/>
            <a:ext cx="1665841"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interesan</a:t>
            </a:r>
            <a:endParaRPr kumimoji="0" lang="en-GB" sz="2600" b="0" i="0" u="none" strike="noStrike" kern="1200" cap="none" spc="0" normalizeH="0" baseline="0" noProof="0" dirty="0">
              <a:ln>
                <a:noFill/>
              </a:ln>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22C1E7F8-885D-4D61-ABD0-22CB91AD87A0}"/>
              </a:ext>
            </a:extLst>
          </p:cNvPr>
          <p:cNvSpPr/>
          <p:nvPr/>
        </p:nvSpPr>
        <p:spPr>
          <a:xfrm>
            <a:off x="6220026" y="5167483"/>
            <a:ext cx="2185214"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latin typeface="Century Gothic" panose="020B0502020202020204" pitchFamily="34" charset="0"/>
              </a:rPr>
              <a:t>las </a:t>
            </a:r>
            <a:r>
              <a:rPr lang="en-GB" sz="2600" b="1" dirty="0" err="1">
                <a:latin typeface="Century Gothic" panose="020B0502020202020204" pitchFamily="34" charset="0"/>
              </a:rPr>
              <a:t>ciencias</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600" b="0" i="0" u="none" strike="noStrike" kern="1200" cap="none" spc="0" normalizeH="0" baseline="0" noProof="0" dirty="0">
              <a:ln>
                <a:noFill/>
              </a:ln>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33ADCB1B-085D-47C4-8861-49D35F542323}"/>
              </a:ext>
            </a:extLst>
          </p:cNvPr>
          <p:cNvSpPr/>
          <p:nvPr/>
        </p:nvSpPr>
        <p:spPr>
          <a:xfrm>
            <a:off x="1936870" y="5637540"/>
            <a:ext cx="1859805"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to him/her</a:t>
            </a:r>
            <a:endPar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17812109-A131-43AF-A6C0-1F947BCA6285}"/>
              </a:ext>
            </a:extLst>
          </p:cNvPr>
          <p:cNvSpPr/>
          <p:nvPr/>
        </p:nvSpPr>
        <p:spPr>
          <a:xfrm>
            <a:off x="3963310" y="5547740"/>
            <a:ext cx="239934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chemeClr val="tx2"/>
                </a:solidFill>
                <a:latin typeface="Century Gothic" panose="020B0502020202020204" pitchFamily="34" charset="0"/>
              </a:rPr>
              <a:t>they are </a:t>
            </a:r>
            <a:r>
              <a:rPr lang="en-GB" sz="2600" b="1" dirty="0" err="1">
                <a:solidFill>
                  <a:schemeClr val="tx2"/>
                </a:solidFill>
                <a:latin typeface="Century Gothic" panose="020B0502020202020204" pitchFamily="34" charset="0"/>
              </a:rPr>
              <a:t>interesing</a:t>
            </a:r>
            <a:endPar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BE978E23-4234-491C-A7B3-1766FB93D20B}"/>
              </a:ext>
            </a:extLst>
          </p:cNvPr>
          <p:cNvSpPr/>
          <p:nvPr/>
        </p:nvSpPr>
        <p:spPr>
          <a:xfrm>
            <a:off x="6220026" y="5611999"/>
            <a:ext cx="1679690"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science</a:t>
            </a:r>
            <a:endPar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FF1370DE-178D-4EDF-B20F-26E26CC38661}"/>
              </a:ext>
            </a:extLst>
          </p:cNvPr>
          <p:cNvSpPr/>
          <p:nvPr/>
        </p:nvSpPr>
        <p:spPr>
          <a:xfrm>
            <a:off x="225882" y="5637540"/>
            <a:ext cx="1431802"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literally:</a:t>
            </a:r>
            <a:endPar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45" name="Rounded Rectangular Callout 27">
            <a:extLst>
              <a:ext uri="{FF2B5EF4-FFF2-40B4-BE49-F238E27FC236}">
                <a16:creationId xmlns:a16="http://schemas.microsoft.com/office/drawing/2014/main" id="{3120825E-26CE-4758-9D2D-D0687046FB78}"/>
              </a:ext>
            </a:extLst>
          </p:cNvPr>
          <p:cNvSpPr/>
          <p:nvPr/>
        </p:nvSpPr>
        <p:spPr>
          <a:xfrm>
            <a:off x="7772400" y="1773714"/>
            <a:ext cx="4155743" cy="883769"/>
          </a:xfrm>
          <a:prstGeom prst="wedgeRoundRectCallout">
            <a:avLst>
              <a:gd name="adj1" fmla="val -66188"/>
              <a:gd name="adj2" fmla="val 54053"/>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F0302020204030204"/>
              </a:rPr>
              <a:t>In Spanish we use the article e.g. el/la with body parts rather than ‘my’ / ‘yours’.</a:t>
            </a:r>
            <a:endParaRPr kumimoji="0" lang="en-GB" sz="2000" i="0" u="none" strike="noStrike" kern="1200" cap="none" spc="0" normalizeH="0" baseline="0" noProof="0" dirty="0">
              <a:ln>
                <a:noFill/>
              </a:ln>
              <a:solidFill>
                <a:schemeClr val="tx1"/>
              </a:solidFill>
              <a:effectLst/>
              <a:uLnTx/>
              <a:uFillTx/>
              <a:latin typeface="Century Gothic" panose="020F0302020204030204"/>
            </a:endParaRPr>
          </a:p>
        </p:txBody>
      </p:sp>
    </p:spTree>
    <p:extLst>
      <p:ext uri="{BB962C8B-B14F-4D97-AF65-F5344CB8AC3E}">
        <p14:creationId xmlns:p14="http://schemas.microsoft.com/office/powerpoint/2010/main" val="241020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3" grpId="0"/>
      <p:bldP spid="3" grpId="0"/>
      <p:bldP spid="15" grpId="0"/>
      <p:bldP spid="16" grpId="0"/>
      <p:bldP spid="6" grpId="0"/>
      <p:bldP spid="18" grpId="0"/>
      <p:bldP spid="19" grpId="0"/>
      <p:bldP spid="20" grpId="0"/>
      <p:bldP spid="21" grpId="0"/>
      <p:bldP spid="22" grpId="0"/>
      <p:bldP spid="23" grpId="0"/>
      <p:bldP spid="24" grpId="0"/>
      <p:bldP spid="25" grpId="0"/>
      <p:bldP spid="26" grpId="0"/>
      <p:bldP spid="27" grpId="0"/>
      <p:bldP spid="28" grpId="0" animBg="1"/>
      <p:bldP spid="36" grpId="0"/>
      <p:bldP spid="37" grpId="0"/>
      <p:bldP spid="39" grpId="0"/>
      <p:bldP spid="40" grpId="0"/>
      <p:bldP spid="41" grpId="0"/>
      <p:bldP spid="42" grpId="0"/>
      <p:bldP spid="43" grpId="0"/>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6CA171-CF30-2556-49CF-33C912167BE8}"/>
              </a:ext>
            </a:extLst>
          </p:cNvPr>
          <p:cNvSpPr>
            <a:spLocks noGrp="1"/>
          </p:cNvSpPr>
          <p:nvPr>
            <p:ph type="title"/>
          </p:nvPr>
        </p:nvSpPr>
        <p:spPr/>
        <p:txBody>
          <a:bodyPr/>
          <a:lstStyle/>
          <a:p>
            <a:r>
              <a:rPr lang="en-ES" dirty="0"/>
              <a:t>¡</a:t>
            </a:r>
            <a:r>
              <a:rPr lang="en-GB" dirty="0"/>
              <a:t>Un </a:t>
            </a:r>
            <a:r>
              <a:rPr lang="en-GB" dirty="0" err="1"/>
              <a:t>accidente</a:t>
            </a:r>
            <a:r>
              <a:rPr lang="en-GB" dirty="0"/>
              <a:t>!</a:t>
            </a:r>
            <a:endParaRPr lang="en-ES" dirty="0"/>
          </a:p>
        </p:txBody>
      </p:sp>
      <p:sp>
        <p:nvSpPr>
          <p:cNvPr id="4" name="Rounded Rectangle 11">
            <a:extLst>
              <a:ext uri="{FF2B5EF4-FFF2-40B4-BE49-F238E27FC236}">
                <a16:creationId xmlns:a16="http://schemas.microsoft.com/office/drawing/2014/main" id="{1A7527C6-4832-625C-5455-2FC14BA2DC85}"/>
              </a:ext>
            </a:extLst>
          </p:cNvPr>
          <p:cNvSpPr/>
          <p:nvPr/>
        </p:nvSpPr>
        <p:spPr>
          <a:xfrm>
            <a:off x="10748513" y="258166"/>
            <a:ext cx="1179630"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graphicFrame>
        <p:nvGraphicFramePr>
          <p:cNvPr id="5" name="Table 5">
            <a:extLst>
              <a:ext uri="{FF2B5EF4-FFF2-40B4-BE49-F238E27FC236}">
                <a16:creationId xmlns:a16="http://schemas.microsoft.com/office/drawing/2014/main" id="{13199DA2-FEEE-3F86-43AA-41CE4AFCF89D}"/>
              </a:ext>
            </a:extLst>
          </p:cNvPr>
          <p:cNvGraphicFramePr>
            <a:graphicFrameLocks noGrp="1"/>
          </p:cNvGraphicFramePr>
          <p:nvPr/>
        </p:nvGraphicFramePr>
        <p:xfrm>
          <a:off x="144780" y="1066864"/>
          <a:ext cx="11902439" cy="5128933"/>
        </p:xfrm>
        <a:graphic>
          <a:graphicData uri="http://schemas.openxmlformats.org/drawingml/2006/table">
            <a:tbl>
              <a:tblPr firstRow="1" bandRow="1">
                <a:tableStyleId>{22838BEF-8BB2-4498-84A7-C5851F593DF1}</a:tableStyleId>
              </a:tblPr>
              <a:tblGrid>
                <a:gridCol w="327659">
                  <a:extLst>
                    <a:ext uri="{9D8B030D-6E8A-4147-A177-3AD203B41FA5}">
                      <a16:colId xmlns:a16="http://schemas.microsoft.com/office/drawing/2014/main" val="276583042"/>
                    </a:ext>
                  </a:extLst>
                </a:gridCol>
                <a:gridCol w="2956560">
                  <a:extLst>
                    <a:ext uri="{9D8B030D-6E8A-4147-A177-3AD203B41FA5}">
                      <a16:colId xmlns:a16="http://schemas.microsoft.com/office/drawing/2014/main" val="53125786"/>
                    </a:ext>
                  </a:extLst>
                </a:gridCol>
                <a:gridCol w="2872740">
                  <a:extLst>
                    <a:ext uri="{9D8B030D-6E8A-4147-A177-3AD203B41FA5}">
                      <a16:colId xmlns:a16="http://schemas.microsoft.com/office/drawing/2014/main" val="2346853846"/>
                    </a:ext>
                  </a:extLst>
                </a:gridCol>
                <a:gridCol w="2872740">
                  <a:extLst>
                    <a:ext uri="{9D8B030D-6E8A-4147-A177-3AD203B41FA5}">
                      <a16:colId xmlns:a16="http://schemas.microsoft.com/office/drawing/2014/main" val="2035754204"/>
                    </a:ext>
                  </a:extLst>
                </a:gridCol>
                <a:gridCol w="2872740">
                  <a:extLst>
                    <a:ext uri="{9D8B030D-6E8A-4147-A177-3AD203B41FA5}">
                      <a16:colId xmlns:a16="http://schemas.microsoft.com/office/drawing/2014/main" val="3223084033"/>
                    </a:ext>
                  </a:extLst>
                </a:gridCol>
              </a:tblGrid>
              <a:tr h="661095">
                <a:tc>
                  <a:txBody>
                    <a:bodyPr/>
                    <a:lstStyle/>
                    <a:p>
                      <a:pPr algn="ctr"/>
                      <a:r>
                        <a:rPr lang="en-GB" sz="2100" b="1" dirty="0"/>
                        <a:t>1</a:t>
                      </a:r>
                      <a:endParaRPr lang="en-ES" sz="2100" b="1" dirty="0"/>
                    </a:p>
                  </a:txBody>
                  <a:tcPr anchor="ctr">
                    <a:lnL w="38100" cap="flat" cmpd="sng" algn="ctr">
                      <a:solidFill>
                        <a:schemeClr val="tx2"/>
                      </a:solidFill>
                      <a:prstDash val="solid"/>
                      <a:round/>
                      <a:headEnd type="none" w="med" len="med"/>
                      <a:tailEnd type="none" w="med" len="med"/>
                    </a:lnL>
                    <a:lnT w="38100" cap="flat" cmpd="sng" algn="ctr">
                      <a:solidFill>
                        <a:schemeClr val="tx2"/>
                      </a:solidFill>
                      <a:prstDash val="solid"/>
                      <a:round/>
                      <a:headEnd type="none" w="med" len="med"/>
                      <a:tailEnd type="none" w="med" len="med"/>
                    </a:lnT>
                  </a:tcPr>
                </a:tc>
                <a:tc>
                  <a:txBody>
                    <a:bodyPr/>
                    <a:lstStyle/>
                    <a:p>
                      <a:r>
                        <a:rPr lang="en-GB" sz="2100" b="1" dirty="0"/>
                        <a:t>A Marta le </a:t>
                      </a:r>
                      <a:r>
                        <a:rPr lang="en-GB" sz="2100" b="1" dirty="0" err="1"/>
                        <a:t>pasa</a:t>
                      </a:r>
                      <a:r>
                        <a:rPr lang="en-GB" sz="2100" b="1" dirty="0"/>
                        <a:t> la pelota Lucía.</a:t>
                      </a:r>
                      <a:endParaRPr lang="en-ES" sz="2100" b="1" dirty="0"/>
                    </a:p>
                  </a:txBody>
                  <a:tcPr anchor="ctr">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tcPr>
                </a:tc>
                <a:tc>
                  <a:txBody>
                    <a:bodyPr/>
                    <a:lstStyle/>
                    <a:p>
                      <a:r>
                        <a:rPr lang="en-GB" sz="2000" b="0" dirty="0"/>
                        <a:t>Lucía passes the ball to Marta.</a:t>
                      </a:r>
                      <a:endParaRPr lang="en-ES" sz="2000" b="0" dirty="0"/>
                    </a:p>
                  </a:txBody>
                  <a:tcPr>
                    <a:lnL w="38100" cap="flat" cmpd="sng" algn="ctr">
                      <a:solidFill>
                        <a:schemeClr val="tx2"/>
                      </a:solidFill>
                      <a:prstDash val="solid"/>
                      <a:round/>
                      <a:headEnd type="none" w="med" len="med"/>
                      <a:tailEnd type="none" w="med" len="med"/>
                    </a:lnL>
                    <a:lnT w="38100" cap="flat" cmpd="sng" algn="ctr">
                      <a:solidFill>
                        <a:schemeClr val="tx2"/>
                      </a:solidFill>
                      <a:prstDash val="solid"/>
                      <a:round/>
                      <a:headEnd type="none" w="med" len="med"/>
                      <a:tailEnd type="none" w="med" len="med"/>
                    </a:lnT>
                  </a:tcPr>
                </a:tc>
                <a:tc>
                  <a:txBody>
                    <a:bodyPr/>
                    <a:lstStyle/>
                    <a:p>
                      <a:r>
                        <a:rPr lang="en-GB" sz="2000" b="0" dirty="0"/>
                        <a:t>Lucía passes the ball to him.</a:t>
                      </a:r>
                      <a:endParaRPr lang="en-ES" sz="2000" b="0" dirty="0"/>
                    </a:p>
                  </a:txBody>
                  <a:tcPr>
                    <a:lnT w="38100" cap="flat" cmpd="sng" algn="ctr">
                      <a:solidFill>
                        <a:schemeClr val="tx2"/>
                      </a:solidFill>
                      <a:prstDash val="solid"/>
                      <a:round/>
                      <a:headEnd type="none" w="med" len="med"/>
                      <a:tailEnd type="none" w="med" len="med"/>
                    </a:lnT>
                  </a:tcPr>
                </a:tc>
                <a:tc>
                  <a:txBody>
                    <a:bodyPr/>
                    <a:lstStyle/>
                    <a:p>
                      <a:r>
                        <a:rPr lang="en-GB" sz="2000" b="0" dirty="0"/>
                        <a:t>Marta passes the ball to Lucía.</a:t>
                      </a:r>
                      <a:endParaRPr lang="en-ES" sz="2000" b="0" dirty="0"/>
                    </a:p>
                  </a:txBody>
                  <a:tcPr>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tcPr>
                </a:tc>
                <a:extLst>
                  <a:ext uri="{0D108BD9-81ED-4DB2-BD59-A6C34878D82A}">
                    <a16:rowId xmlns:a16="http://schemas.microsoft.com/office/drawing/2014/main" val="2861476073"/>
                  </a:ext>
                </a:extLst>
              </a:tr>
              <a:tr h="661095">
                <a:tc>
                  <a:txBody>
                    <a:bodyPr/>
                    <a:lstStyle/>
                    <a:p>
                      <a:pPr algn="ctr"/>
                      <a:r>
                        <a:rPr lang="en-GB" sz="2100" b="1" dirty="0"/>
                        <a:t>2</a:t>
                      </a:r>
                      <a:endParaRPr lang="en-ES" sz="2100" b="1" dirty="0"/>
                    </a:p>
                  </a:txBody>
                  <a:tcPr anchor="ctr">
                    <a:lnL w="38100" cap="flat" cmpd="sng" algn="ctr">
                      <a:solidFill>
                        <a:schemeClr val="tx2"/>
                      </a:solidFill>
                      <a:prstDash val="solid"/>
                      <a:round/>
                      <a:headEnd type="none" w="med" len="med"/>
                      <a:tailEnd type="none" w="med" len="med"/>
                    </a:lnL>
                  </a:tcPr>
                </a:tc>
                <a:tc>
                  <a:txBody>
                    <a:bodyPr/>
                    <a:lstStyle/>
                    <a:p>
                      <a:r>
                        <a:rPr lang="en-GB" sz="2100" b="1" dirty="0" err="1"/>
                        <a:t>Finalmente</a:t>
                      </a:r>
                      <a:r>
                        <a:rPr lang="en-GB" sz="2100" b="1" dirty="0"/>
                        <a:t> le </a:t>
                      </a:r>
                      <a:r>
                        <a:rPr lang="en-GB" sz="2100" b="1" dirty="0" err="1"/>
                        <a:t>llega</a:t>
                      </a:r>
                      <a:r>
                        <a:rPr lang="en-GB" sz="2100" b="1" dirty="0"/>
                        <a:t> la pelota a Nadia</a:t>
                      </a:r>
                      <a:endParaRPr lang="en-ES" sz="2100" b="1" dirty="0"/>
                    </a:p>
                  </a:txBody>
                  <a:tcPr anchor="ctr">
                    <a:lnR w="38100" cap="flat" cmpd="sng" algn="ctr">
                      <a:solidFill>
                        <a:schemeClr val="tx2"/>
                      </a:solidFill>
                      <a:prstDash val="solid"/>
                      <a:round/>
                      <a:headEnd type="none" w="med" len="med"/>
                      <a:tailEnd type="none" w="med" len="med"/>
                    </a:lnR>
                  </a:tcPr>
                </a:tc>
                <a:tc>
                  <a:txBody>
                    <a:bodyPr/>
                    <a:lstStyle/>
                    <a:p>
                      <a:r>
                        <a:rPr lang="en-GB" sz="2000" b="0" dirty="0"/>
                        <a:t>Finally Nadia arrives on the ball.</a:t>
                      </a:r>
                      <a:endParaRPr lang="en-ES" sz="2000" b="0" dirty="0"/>
                    </a:p>
                  </a:txBody>
                  <a:tcPr>
                    <a:lnL w="38100" cap="flat" cmpd="sng" algn="ctr">
                      <a:solidFill>
                        <a:schemeClr val="tx2"/>
                      </a:solidFill>
                      <a:prstDash val="solid"/>
                      <a:round/>
                      <a:headEnd type="none" w="med" len="med"/>
                      <a:tailEnd type="none" w="med" len="med"/>
                    </a:lnL>
                  </a:tcPr>
                </a:tc>
                <a:tc>
                  <a:txBody>
                    <a:bodyPr/>
                    <a:lstStyle/>
                    <a:p>
                      <a:r>
                        <a:rPr lang="en-GB" sz="2000" b="0" dirty="0"/>
                        <a:t>Finally the ball arrives to Nadia.</a:t>
                      </a:r>
                      <a:endParaRPr lang="en-ES" sz="2000" b="0" dirty="0"/>
                    </a:p>
                  </a:txBody>
                  <a:tcPr/>
                </a:tc>
                <a:tc>
                  <a:txBody>
                    <a:bodyPr/>
                    <a:lstStyle/>
                    <a:p>
                      <a:r>
                        <a:rPr lang="en-GB" sz="2000" b="0" dirty="0"/>
                        <a:t>Finally Nadia throws the ball.</a:t>
                      </a:r>
                      <a:endParaRPr lang="en-ES" sz="2000" b="0" dirty="0"/>
                    </a:p>
                  </a:txBody>
                  <a:tcP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2930659722"/>
                  </a:ext>
                </a:extLst>
              </a:tr>
              <a:tr h="377593">
                <a:tc>
                  <a:txBody>
                    <a:bodyPr/>
                    <a:lstStyle/>
                    <a:p>
                      <a:pPr algn="ctr"/>
                      <a:r>
                        <a:rPr lang="en-GB" sz="2100" b="1" dirty="0"/>
                        <a:t>3</a:t>
                      </a:r>
                      <a:endParaRPr lang="en-ES" sz="2100" b="1" dirty="0"/>
                    </a:p>
                  </a:txBody>
                  <a:tcPr anchor="ctr">
                    <a:lnL w="38100" cap="flat" cmpd="sng" algn="ctr">
                      <a:solidFill>
                        <a:schemeClr val="tx2"/>
                      </a:solidFill>
                      <a:prstDash val="solid"/>
                      <a:round/>
                      <a:headEnd type="none" w="med" len="med"/>
                      <a:tailEnd type="none" w="med" len="med"/>
                    </a:lnL>
                  </a:tcPr>
                </a:tc>
                <a:tc>
                  <a:txBody>
                    <a:bodyPr/>
                    <a:lstStyle/>
                    <a:p>
                      <a:r>
                        <a:rPr lang="en-GB" sz="2100" b="1" dirty="0"/>
                        <a:t>Me </a:t>
                      </a:r>
                      <a:r>
                        <a:rPr lang="en-GB" sz="2100" b="1" dirty="0" err="1"/>
                        <a:t>duele</a:t>
                      </a:r>
                      <a:r>
                        <a:rPr lang="en-GB" sz="2100" b="1" dirty="0"/>
                        <a:t> la </a:t>
                      </a:r>
                      <a:r>
                        <a:rPr lang="en-GB" sz="2100" b="1" dirty="0" err="1"/>
                        <a:t>pierna</a:t>
                      </a:r>
                      <a:endParaRPr lang="en-ES" sz="2100" b="1" dirty="0"/>
                    </a:p>
                  </a:txBody>
                  <a:tcPr anchor="ctr">
                    <a:lnR w="38100" cap="flat" cmpd="sng" algn="ctr">
                      <a:solidFill>
                        <a:schemeClr val="tx2"/>
                      </a:solidFill>
                      <a:prstDash val="solid"/>
                      <a:round/>
                      <a:headEnd type="none" w="med" len="med"/>
                      <a:tailEnd type="none" w="med" len="med"/>
                    </a:lnR>
                  </a:tcPr>
                </a:tc>
                <a:tc>
                  <a:txBody>
                    <a:bodyPr/>
                    <a:lstStyle/>
                    <a:p>
                      <a:r>
                        <a:rPr lang="en-GB" sz="2000" b="0" dirty="0"/>
                        <a:t>His leg hurt.</a:t>
                      </a:r>
                      <a:endParaRPr lang="en-ES" sz="2000" b="0" dirty="0"/>
                    </a:p>
                  </a:txBody>
                  <a:tcPr>
                    <a:lnL w="38100" cap="flat" cmpd="sng" algn="ctr">
                      <a:solidFill>
                        <a:schemeClr val="tx2"/>
                      </a:solidFill>
                      <a:prstDash val="solid"/>
                      <a:round/>
                      <a:headEnd type="none" w="med" len="med"/>
                      <a:tailEnd type="none" w="med" len="med"/>
                    </a:lnL>
                  </a:tcPr>
                </a:tc>
                <a:tc>
                  <a:txBody>
                    <a:bodyPr/>
                    <a:lstStyle/>
                    <a:p>
                      <a:r>
                        <a:rPr lang="en-GB" sz="2000" b="0" dirty="0"/>
                        <a:t>My leg hurts.</a:t>
                      </a:r>
                      <a:endParaRPr lang="en-ES" sz="2000" b="0" dirty="0"/>
                    </a:p>
                  </a:txBody>
                  <a:tcPr/>
                </a:tc>
                <a:tc>
                  <a:txBody>
                    <a:bodyPr/>
                    <a:lstStyle/>
                    <a:p>
                      <a:r>
                        <a:rPr lang="en-GB" sz="2000" b="0" dirty="0"/>
                        <a:t>Her leg hurts.</a:t>
                      </a:r>
                      <a:endParaRPr lang="en-ES" sz="2000" b="0" dirty="0"/>
                    </a:p>
                  </a:txBody>
                  <a:tcP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2094214508"/>
                  </a:ext>
                </a:extLst>
              </a:tr>
              <a:tr h="661095">
                <a:tc>
                  <a:txBody>
                    <a:bodyPr/>
                    <a:lstStyle/>
                    <a:p>
                      <a:pPr algn="ctr"/>
                      <a:r>
                        <a:rPr lang="en-GB" sz="2100" b="1" dirty="0"/>
                        <a:t>4</a:t>
                      </a:r>
                      <a:endParaRPr lang="en-ES" sz="2100" b="1" dirty="0"/>
                    </a:p>
                  </a:txBody>
                  <a:tcPr anchor="ctr">
                    <a:lnL w="38100" cap="flat" cmpd="sng" algn="ctr">
                      <a:solidFill>
                        <a:schemeClr val="tx2"/>
                      </a:solidFill>
                      <a:prstDash val="solid"/>
                      <a:round/>
                      <a:headEnd type="none" w="med" len="med"/>
                      <a:tailEnd type="none" w="med" len="med"/>
                    </a:lnL>
                  </a:tcPr>
                </a:tc>
                <a:tc>
                  <a:txBody>
                    <a:bodyPr/>
                    <a:lstStyle/>
                    <a:p>
                      <a:r>
                        <a:rPr lang="en-GB" sz="2100" b="1" dirty="0"/>
                        <a:t>¿</a:t>
                      </a:r>
                      <a:r>
                        <a:rPr lang="en-GB" sz="2100" b="1" dirty="0" err="1"/>
                        <a:t>Te</a:t>
                      </a:r>
                      <a:r>
                        <a:rPr lang="en-GB" sz="2100" b="1" dirty="0"/>
                        <a:t> </a:t>
                      </a:r>
                      <a:r>
                        <a:rPr lang="en-GB" sz="2100" b="1" dirty="0" err="1"/>
                        <a:t>duelen</a:t>
                      </a:r>
                      <a:r>
                        <a:rPr lang="en-GB" sz="2100" b="1" dirty="0"/>
                        <a:t> los </a:t>
                      </a:r>
                      <a:r>
                        <a:rPr lang="en-GB" sz="2100" b="1" dirty="0" err="1"/>
                        <a:t>brazos</a:t>
                      </a:r>
                      <a:r>
                        <a:rPr lang="en-GB" sz="2100" b="1" dirty="0"/>
                        <a:t>?</a:t>
                      </a:r>
                      <a:endParaRPr lang="en-ES" sz="2100" b="1" dirty="0"/>
                    </a:p>
                  </a:txBody>
                  <a:tcPr anchor="ctr">
                    <a:lnR w="38100" cap="flat" cmpd="sng" algn="ctr">
                      <a:solidFill>
                        <a:schemeClr val="tx2"/>
                      </a:solidFill>
                      <a:prstDash val="solid"/>
                      <a:round/>
                      <a:headEnd type="none" w="med" len="med"/>
                      <a:tailEnd type="none" w="med" len="med"/>
                    </a:lnR>
                  </a:tcPr>
                </a:tc>
                <a:tc>
                  <a:txBody>
                    <a:bodyPr/>
                    <a:lstStyle/>
                    <a:p>
                      <a:r>
                        <a:rPr lang="en-GB" sz="2000" b="0" dirty="0"/>
                        <a:t>Does your arm hurt?</a:t>
                      </a:r>
                      <a:endParaRPr lang="en-ES" sz="2000" b="0" dirty="0"/>
                    </a:p>
                  </a:txBody>
                  <a:tcPr>
                    <a:lnL w="38100" cap="flat" cmpd="sng" algn="ctr">
                      <a:solidFill>
                        <a:schemeClr val="tx2"/>
                      </a:solidFill>
                      <a:prstDash val="solid"/>
                      <a:round/>
                      <a:headEnd type="none" w="med" len="med"/>
                      <a:tailEnd type="none" w="med" len="med"/>
                    </a:lnL>
                  </a:tcPr>
                </a:tc>
                <a:tc>
                  <a:txBody>
                    <a:bodyPr/>
                    <a:lstStyle/>
                    <a:p>
                      <a:r>
                        <a:rPr lang="en-GB" sz="2000" b="0" dirty="0"/>
                        <a:t>Does my arm hurt?</a:t>
                      </a:r>
                      <a:endParaRPr lang="en-ES" sz="2000" b="0" dirty="0"/>
                    </a:p>
                  </a:txBody>
                  <a:tcPr/>
                </a:tc>
                <a:tc>
                  <a:txBody>
                    <a:bodyPr/>
                    <a:lstStyle/>
                    <a:p>
                      <a:r>
                        <a:rPr lang="en-GB" sz="2000" b="0" dirty="0"/>
                        <a:t>Do your arms hurt?</a:t>
                      </a:r>
                      <a:endParaRPr lang="en-ES" sz="2000" b="0" dirty="0"/>
                    </a:p>
                  </a:txBody>
                  <a:tcP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3838824380"/>
                  </a:ext>
                </a:extLst>
              </a:tr>
              <a:tr h="661095">
                <a:tc>
                  <a:txBody>
                    <a:bodyPr/>
                    <a:lstStyle/>
                    <a:p>
                      <a:pPr algn="ctr"/>
                      <a:r>
                        <a:rPr lang="en-GB" sz="2100" b="1" dirty="0"/>
                        <a:t>5</a:t>
                      </a:r>
                      <a:endParaRPr lang="en-ES" sz="2100" b="1" dirty="0"/>
                    </a:p>
                  </a:txBody>
                  <a:tcPr anchor="ctr">
                    <a:lnL w="38100" cap="flat" cmpd="sng" algn="ctr">
                      <a:solidFill>
                        <a:schemeClr val="tx2"/>
                      </a:solidFill>
                      <a:prstDash val="solid"/>
                      <a:round/>
                      <a:headEnd type="none" w="med" len="med"/>
                      <a:tailEnd type="none" w="med" len="med"/>
                    </a:lnL>
                  </a:tcPr>
                </a:tc>
                <a:tc>
                  <a:txBody>
                    <a:bodyPr/>
                    <a:lstStyle/>
                    <a:p>
                      <a:r>
                        <a:rPr lang="en-GB" sz="2100" b="1" dirty="0"/>
                        <a:t>A Lucía le </a:t>
                      </a:r>
                      <a:r>
                        <a:rPr lang="en-GB" sz="2100" b="1" dirty="0" err="1"/>
                        <a:t>cuenta</a:t>
                      </a:r>
                      <a:r>
                        <a:rPr lang="en-GB" sz="2100" b="1" dirty="0"/>
                        <a:t> </a:t>
                      </a:r>
                      <a:r>
                        <a:rPr lang="en-GB" sz="2100" b="1" dirty="0" err="1"/>
                        <a:t>una</a:t>
                      </a:r>
                      <a:r>
                        <a:rPr lang="en-GB" sz="2100" b="1" dirty="0"/>
                        <a:t> </a:t>
                      </a:r>
                      <a:r>
                        <a:rPr lang="en-GB" sz="2100" b="1" dirty="0" err="1"/>
                        <a:t>historia</a:t>
                      </a:r>
                      <a:r>
                        <a:rPr lang="en-GB" sz="2100" b="1" dirty="0"/>
                        <a:t> Ana.</a:t>
                      </a:r>
                    </a:p>
                  </a:txBody>
                  <a:tcPr anchor="ctr">
                    <a:lnR w="38100" cap="flat" cmpd="sng" algn="ctr">
                      <a:solidFill>
                        <a:schemeClr val="tx2"/>
                      </a:solidFill>
                      <a:prstDash val="solid"/>
                      <a:round/>
                      <a:headEnd type="none" w="med" len="med"/>
                      <a:tailEnd type="none" w="med" len="med"/>
                    </a:lnR>
                  </a:tcPr>
                </a:tc>
                <a:tc>
                  <a:txBody>
                    <a:bodyPr/>
                    <a:lstStyle/>
                    <a:p>
                      <a:r>
                        <a:rPr lang="en-GB" sz="2000" dirty="0"/>
                        <a:t>Lucía tells a story to Ana.</a:t>
                      </a:r>
                    </a:p>
                  </a:txBody>
                  <a:tcPr>
                    <a:lnL w="38100" cap="flat" cmpd="sng" algn="ctr">
                      <a:solidFill>
                        <a:schemeClr val="tx2"/>
                      </a:solidFill>
                      <a:prstDash val="solid"/>
                      <a:round/>
                      <a:headEnd type="none" w="med" len="med"/>
                      <a:tailEnd type="none" w="med" len="med"/>
                    </a:lnL>
                  </a:tcPr>
                </a:tc>
                <a:tc>
                  <a:txBody>
                    <a:bodyPr/>
                    <a:lstStyle/>
                    <a:p>
                      <a:r>
                        <a:rPr lang="en-GB" sz="2000" dirty="0"/>
                        <a:t>Ana tells a story to Lucía.</a:t>
                      </a:r>
                    </a:p>
                  </a:txBody>
                  <a:tcPr/>
                </a:tc>
                <a:tc>
                  <a:txBody>
                    <a:bodyPr/>
                    <a:lstStyle/>
                    <a:p>
                      <a:r>
                        <a:rPr lang="en-GB" sz="2000" dirty="0"/>
                        <a:t>Ana and Lucía tell them a story.</a:t>
                      </a:r>
                    </a:p>
                  </a:txBody>
                  <a:tcP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40196552"/>
                  </a:ext>
                </a:extLst>
              </a:tr>
              <a:tr h="661095">
                <a:tc>
                  <a:txBody>
                    <a:bodyPr/>
                    <a:lstStyle/>
                    <a:p>
                      <a:pPr algn="ctr"/>
                      <a:r>
                        <a:rPr lang="en-GB" sz="2100" b="1" dirty="0"/>
                        <a:t>6</a:t>
                      </a:r>
                      <a:endParaRPr lang="en-ES" sz="2100" b="1" dirty="0"/>
                    </a:p>
                  </a:txBody>
                  <a:tcPr anchor="ctr">
                    <a:lnL w="38100" cap="flat" cmpd="sng" algn="ctr">
                      <a:solidFill>
                        <a:schemeClr val="tx2"/>
                      </a:solidFill>
                      <a:prstDash val="solid"/>
                      <a:round/>
                      <a:headEnd type="none" w="med" len="med"/>
                      <a:tailEnd type="none" w="med" len="med"/>
                    </a:lnL>
                  </a:tcPr>
                </a:tc>
                <a:tc>
                  <a:txBody>
                    <a:bodyPr/>
                    <a:lstStyle/>
                    <a:p>
                      <a:r>
                        <a:rPr lang="en-GB" sz="2100" b="1" dirty="0"/>
                        <a:t>Ana le </a:t>
                      </a:r>
                      <a:r>
                        <a:rPr lang="en-GB" sz="2100" b="1" dirty="0" err="1"/>
                        <a:t>trae</a:t>
                      </a:r>
                      <a:r>
                        <a:rPr lang="en-GB" sz="2100" b="1" dirty="0"/>
                        <a:t> </a:t>
                      </a:r>
                      <a:r>
                        <a:rPr lang="en-GB" sz="2100" b="1" dirty="0" err="1"/>
                        <a:t>el</a:t>
                      </a:r>
                      <a:r>
                        <a:rPr lang="en-GB" sz="2100" b="1" dirty="0"/>
                        <a:t> </a:t>
                      </a:r>
                      <a:r>
                        <a:rPr lang="en-GB" sz="2100" b="1" dirty="0" err="1"/>
                        <a:t>libro</a:t>
                      </a:r>
                      <a:r>
                        <a:rPr lang="en-GB" sz="2100" b="1" dirty="0"/>
                        <a:t> al colegio.</a:t>
                      </a:r>
                      <a:endParaRPr lang="en-ES" sz="2100" b="1" dirty="0"/>
                    </a:p>
                  </a:txBody>
                  <a:tcPr anchor="ctr">
                    <a:lnR w="38100" cap="flat" cmpd="sng" algn="ctr">
                      <a:solidFill>
                        <a:schemeClr val="tx2"/>
                      </a:solidFill>
                      <a:prstDash val="solid"/>
                      <a:round/>
                      <a:headEnd type="none" w="med" len="med"/>
                      <a:tailEnd type="none" w="med" len="med"/>
                    </a:lnR>
                  </a:tcPr>
                </a:tc>
                <a:tc>
                  <a:txBody>
                    <a:bodyPr/>
                    <a:lstStyle/>
                    <a:p>
                      <a:r>
                        <a:rPr lang="en-GB" sz="2000" b="0" dirty="0"/>
                        <a:t>Ana brings her the book to school.</a:t>
                      </a:r>
                      <a:endParaRPr lang="en-ES" sz="2000" b="0" dirty="0"/>
                    </a:p>
                  </a:txBody>
                  <a:tcPr>
                    <a:lnL w="38100" cap="flat" cmpd="sng" algn="ctr">
                      <a:solidFill>
                        <a:schemeClr val="tx2"/>
                      </a:solidFill>
                      <a:prstDash val="solid"/>
                      <a:round/>
                      <a:headEnd type="none" w="med" len="med"/>
                      <a:tailEnd type="none" w="med" len="med"/>
                    </a:lnL>
                  </a:tcPr>
                </a:tc>
                <a:tc>
                  <a:txBody>
                    <a:bodyPr/>
                    <a:lstStyle/>
                    <a:p>
                      <a:r>
                        <a:rPr lang="en-GB" sz="2000" b="0" dirty="0"/>
                        <a:t>Ana brings her to school with a book.</a:t>
                      </a:r>
                      <a:endParaRPr lang="en-ES" sz="2000" b="0" dirty="0"/>
                    </a:p>
                  </a:txBody>
                  <a:tcPr/>
                </a:tc>
                <a:tc>
                  <a:txBody>
                    <a:bodyPr/>
                    <a:lstStyle/>
                    <a:p>
                      <a:r>
                        <a:rPr lang="en-GB" sz="2000" b="0" dirty="0"/>
                        <a:t>Ana brings a book for her school. </a:t>
                      </a:r>
                      <a:endParaRPr lang="en-ES" sz="2000" b="0" dirty="0"/>
                    </a:p>
                  </a:txBody>
                  <a:tcP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246998877"/>
                  </a:ext>
                </a:extLst>
              </a:tr>
              <a:tr h="1059853">
                <a:tc>
                  <a:txBody>
                    <a:bodyPr/>
                    <a:lstStyle/>
                    <a:p>
                      <a:pPr algn="ctr"/>
                      <a:r>
                        <a:rPr lang="en-GB" sz="2100" b="1" dirty="0"/>
                        <a:t>7</a:t>
                      </a:r>
                      <a:endParaRPr lang="en-ES" sz="2100" b="1" dirty="0"/>
                    </a:p>
                  </a:txBody>
                  <a:tcPr anchor="ctr">
                    <a:lnL w="38100" cap="flat" cmpd="sng" algn="ctr">
                      <a:solidFill>
                        <a:schemeClr val="tx2"/>
                      </a:solidFill>
                      <a:prstDash val="solid"/>
                      <a:round/>
                      <a:headEnd type="none" w="med" len="med"/>
                      <a:tailEnd type="none" w="med" len="med"/>
                    </a:lnL>
                    <a:lnB w="38100" cap="flat" cmpd="sng" algn="ctr">
                      <a:solidFill>
                        <a:schemeClr val="tx2"/>
                      </a:solidFill>
                      <a:prstDash val="solid"/>
                      <a:round/>
                      <a:headEnd type="none" w="med" len="med"/>
                      <a:tailEnd type="none" w="med" len="med"/>
                    </a:lnB>
                  </a:tcPr>
                </a:tc>
                <a:tc>
                  <a:txBody>
                    <a:bodyPr/>
                    <a:lstStyle/>
                    <a:p>
                      <a:r>
                        <a:rPr lang="en-GB" sz="2100" b="1" dirty="0"/>
                        <a:t>Le </a:t>
                      </a:r>
                      <a:r>
                        <a:rPr lang="en-GB" sz="2100" b="1" dirty="0" err="1"/>
                        <a:t>recomienda</a:t>
                      </a:r>
                      <a:r>
                        <a:rPr lang="en-GB" sz="2100" b="1" dirty="0"/>
                        <a:t> a Lucía </a:t>
                      </a:r>
                      <a:r>
                        <a:rPr lang="en-GB" sz="2100" b="1" dirty="0" err="1"/>
                        <a:t>ir</a:t>
                      </a:r>
                      <a:r>
                        <a:rPr lang="en-GB" sz="2100" b="1" dirty="0"/>
                        <a:t> al hospital.</a:t>
                      </a:r>
                      <a:endParaRPr lang="en-ES" sz="2100" b="1" dirty="0"/>
                    </a:p>
                  </a:txBody>
                  <a:tcPr anchor="ctr">
                    <a:lnR w="38100" cap="flat" cmpd="sng" algn="ctr">
                      <a:solidFill>
                        <a:schemeClr val="tx2"/>
                      </a:solidFill>
                      <a:prstDash val="solid"/>
                      <a:round/>
                      <a:headEnd type="none" w="med" len="med"/>
                      <a:tailEnd type="none" w="med" len="med"/>
                    </a:lnR>
                    <a:lnB w="38100" cap="flat" cmpd="sng" algn="ctr">
                      <a:solidFill>
                        <a:schemeClr val="tx2"/>
                      </a:solidFill>
                      <a:prstDash val="solid"/>
                      <a:round/>
                      <a:headEnd type="none" w="med" len="med"/>
                      <a:tailEnd type="none" w="med" len="med"/>
                    </a:lnB>
                  </a:tcPr>
                </a:tc>
                <a:tc>
                  <a:txBody>
                    <a:bodyPr/>
                    <a:lstStyle/>
                    <a:p>
                      <a:r>
                        <a:rPr lang="en-GB" sz="2000" b="0" dirty="0"/>
                        <a:t>Lucía recommends her to go hospital. </a:t>
                      </a:r>
                      <a:endParaRPr lang="en-ES" sz="2000" b="0" dirty="0"/>
                    </a:p>
                  </a:txBody>
                  <a:tcPr>
                    <a:lnL w="38100" cap="flat" cmpd="sng" algn="ctr">
                      <a:solidFill>
                        <a:schemeClr val="tx2"/>
                      </a:solidFill>
                      <a:prstDash val="solid"/>
                      <a:round/>
                      <a:headEnd type="none" w="med" len="med"/>
                      <a:tailEnd type="none" w="med" len="med"/>
                    </a:lnL>
                    <a:lnB w="38100" cap="flat" cmpd="sng" algn="ctr">
                      <a:solidFill>
                        <a:schemeClr val="tx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Lucía is in hospital and recommends her/him to go.</a:t>
                      </a:r>
                      <a:endParaRPr lang="en-ES" sz="2000" b="0" dirty="0"/>
                    </a:p>
                  </a:txBody>
                  <a:tcPr>
                    <a:lnB w="38100" cap="flat" cmpd="sng" algn="ctr">
                      <a:solidFill>
                        <a:schemeClr val="tx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S/he recommends Lucía to go to hospital.</a:t>
                      </a:r>
                      <a:endParaRPr lang="en-ES" sz="2000" b="0" dirty="0"/>
                    </a:p>
                  </a:txBody>
                  <a:tcPr>
                    <a:lnR w="38100" cap="flat" cmpd="sng" algn="ctr">
                      <a:solidFill>
                        <a:schemeClr val="tx2"/>
                      </a:solidFill>
                      <a:prstDash val="solid"/>
                      <a:round/>
                      <a:headEnd type="none" w="med" len="med"/>
                      <a:tailEnd type="none" w="med" len="med"/>
                    </a:lnR>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491550265"/>
                  </a:ext>
                </a:extLst>
              </a:tr>
            </a:tbl>
          </a:graphicData>
        </a:graphic>
      </p:graphicFrame>
      <p:sp>
        <p:nvSpPr>
          <p:cNvPr id="9" name="Text Placeholder 8">
            <a:extLst>
              <a:ext uri="{FF2B5EF4-FFF2-40B4-BE49-F238E27FC236}">
                <a16:creationId xmlns:a16="http://schemas.microsoft.com/office/drawing/2014/main" id="{F327E2F4-64CD-4057-B5D6-C43AE123E77B}"/>
              </a:ext>
            </a:extLst>
          </p:cNvPr>
          <p:cNvSpPr>
            <a:spLocks noGrp="1"/>
          </p:cNvSpPr>
          <p:nvPr>
            <p:ph type="body" sz="quarter" idx="10"/>
          </p:nvPr>
        </p:nvSpPr>
        <p:spPr>
          <a:xfrm>
            <a:off x="3940164" y="572966"/>
            <a:ext cx="6725672" cy="647577"/>
          </a:xfrm>
        </p:spPr>
        <p:txBody>
          <a:bodyPr>
            <a:normAutofit fontScale="92500"/>
          </a:bodyPr>
          <a:lstStyle/>
          <a:p>
            <a:r>
              <a:rPr lang="en-GB" dirty="0"/>
              <a:t>Lee las </a:t>
            </a:r>
            <a:r>
              <a:rPr lang="en-GB" dirty="0" err="1"/>
              <a:t>frases</a:t>
            </a:r>
            <a:r>
              <a:rPr lang="en-GB" dirty="0"/>
              <a:t>. ¿</a:t>
            </a:r>
            <a:r>
              <a:rPr lang="en-GB" dirty="0" err="1"/>
              <a:t>Cuál</a:t>
            </a:r>
            <a:r>
              <a:rPr lang="en-GB" dirty="0"/>
              <a:t> es la </a:t>
            </a:r>
            <a:r>
              <a:rPr lang="en-GB" dirty="0" err="1"/>
              <a:t>traducción</a:t>
            </a:r>
            <a:r>
              <a:rPr lang="en-GB" dirty="0"/>
              <a:t> </a:t>
            </a:r>
            <a:r>
              <a:rPr lang="en-GB" dirty="0" err="1"/>
              <a:t>correcta</a:t>
            </a:r>
            <a:r>
              <a:rPr lang="en-GB" dirty="0"/>
              <a:t>?</a:t>
            </a:r>
          </a:p>
        </p:txBody>
      </p:sp>
      <p:sp>
        <p:nvSpPr>
          <p:cNvPr id="13" name="Rectangle: Rounded Corners 12">
            <a:extLst>
              <a:ext uri="{FF2B5EF4-FFF2-40B4-BE49-F238E27FC236}">
                <a16:creationId xmlns:a16="http://schemas.microsoft.com/office/drawing/2014/main" id="{ABB65B52-7B31-417D-883E-1A6C7C23D3CB}"/>
              </a:ext>
            </a:extLst>
          </p:cNvPr>
          <p:cNvSpPr/>
          <p:nvPr/>
        </p:nvSpPr>
        <p:spPr>
          <a:xfrm>
            <a:off x="3474719" y="1066863"/>
            <a:ext cx="2804160" cy="687657"/>
          </a:xfrm>
          <a:prstGeom prst="roundRect">
            <a:avLst/>
          </a:prstGeom>
          <a:noFill/>
          <a:ln w="5715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B764DD5E-2ED2-48B1-9BBD-1048D1DDE1F3}"/>
              </a:ext>
            </a:extLst>
          </p:cNvPr>
          <p:cNvSpPr/>
          <p:nvPr/>
        </p:nvSpPr>
        <p:spPr>
          <a:xfrm>
            <a:off x="6278879" y="1788148"/>
            <a:ext cx="2926080" cy="741749"/>
          </a:xfrm>
          <a:prstGeom prst="roundRect">
            <a:avLst/>
          </a:prstGeom>
          <a:noFill/>
          <a:ln w="5715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1FAE58CA-C682-7D50-B37D-040E8E104976}"/>
              </a:ext>
            </a:extLst>
          </p:cNvPr>
          <p:cNvSpPr/>
          <p:nvPr/>
        </p:nvSpPr>
        <p:spPr>
          <a:xfrm>
            <a:off x="6278879" y="2529897"/>
            <a:ext cx="2804160" cy="474338"/>
          </a:xfrm>
          <a:prstGeom prst="roundRect">
            <a:avLst/>
          </a:prstGeom>
          <a:noFill/>
          <a:ln w="5715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4E7EC789-FC67-531F-A72E-B54AE7901BA0}"/>
              </a:ext>
            </a:extLst>
          </p:cNvPr>
          <p:cNvSpPr/>
          <p:nvPr/>
        </p:nvSpPr>
        <p:spPr>
          <a:xfrm>
            <a:off x="9204959" y="3019721"/>
            <a:ext cx="2804160" cy="671438"/>
          </a:xfrm>
          <a:prstGeom prst="roundRect">
            <a:avLst/>
          </a:prstGeom>
          <a:noFill/>
          <a:ln w="5715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2AA46284-081A-E9B1-4DB8-B0D943C21E46}"/>
              </a:ext>
            </a:extLst>
          </p:cNvPr>
          <p:cNvSpPr/>
          <p:nvPr/>
        </p:nvSpPr>
        <p:spPr>
          <a:xfrm>
            <a:off x="3474719" y="4459219"/>
            <a:ext cx="2804160" cy="687657"/>
          </a:xfrm>
          <a:prstGeom prst="roundRect">
            <a:avLst/>
          </a:prstGeom>
          <a:noFill/>
          <a:ln w="5715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BF1EEE8A-18D9-F168-30EF-CF24B03EF196}"/>
              </a:ext>
            </a:extLst>
          </p:cNvPr>
          <p:cNvSpPr/>
          <p:nvPr/>
        </p:nvSpPr>
        <p:spPr>
          <a:xfrm>
            <a:off x="6333892" y="3719638"/>
            <a:ext cx="2804160" cy="705425"/>
          </a:xfrm>
          <a:prstGeom prst="roundRect">
            <a:avLst/>
          </a:prstGeom>
          <a:noFill/>
          <a:ln w="5715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378CD9F7-3122-5D79-B35A-4E11025E7659}"/>
              </a:ext>
            </a:extLst>
          </p:cNvPr>
          <p:cNvSpPr/>
          <p:nvPr/>
        </p:nvSpPr>
        <p:spPr>
          <a:xfrm>
            <a:off x="9204959" y="5167476"/>
            <a:ext cx="2804160" cy="957080"/>
          </a:xfrm>
          <a:prstGeom prst="roundRect">
            <a:avLst/>
          </a:prstGeom>
          <a:noFill/>
          <a:ln w="5715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picture containing doll, vector graphics&#10;&#10;Description automatically generated">
            <a:extLst>
              <a:ext uri="{FF2B5EF4-FFF2-40B4-BE49-F238E27FC236}">
                <a16:creationId xmlns:a16="http://schemas.microsoft.com/office/drawing/2014/main" id="{CD15242F-BDC3-A8F6-2632-5544E241A6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766" t="12115" r="30129" b="51792"/>
          <a:stretch/>
        </p:blipFill>
        <p:spPr>
          <a:xfrm>
            <a:off x="10440778" y="169026"/>
            <a:ext cx="793888" cy="890213"/>
          </a:xfrm>
          <a:prstGeom prst="rect">
            <a:avLst/>
          </a:prstGeom>
        </p:spPr>
      </p:pic>
    </p:spTree>
    <p:extLst>
      <p:ext uri="{BB962C8B-B14F-4D97-AF65-F5344CB8AC3E}">
        <p14:creationId xmlns:p14="http://schemas.microsoft.com/office/powerpoint/2010/main" val="318762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 grpId="0" animBg="1"/>
      <p:bldP spid="6" grpId="0" animBg="1"/>
      <p:bldP spid="7" grpId="0" animBg="1"/>
      <p:bldP spid="8"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B80D69-62FC-1842-F3DB-AE4981E9C7BE}"/>
              </a:ext>
            </a:extLst>
          </p:cNvPr>
          <p:cNvSpPr>
            <a:spLocks noGrp="1"/>
          </p:cNvSpPr>
          <p:nvPr>
            <p:ph type="body" sz="quarter" idx="10"/>
          </p:nvPr>
        </p:nvSpPr>
        <p:spPr>
          <a:xfrm>
            <a:off x="3720120" y="184900"/>
            <a:ext cx="6655099" cy="765300"/>
          </a:xfrm>
        </p:spPr>
        <p:txBody>
          <a:bodyPr>
            <a:normAutofit/>
          </a:bodyPr>
          <a:lstStyle/>
          <a:p>
            <a:r>
              <a:rPr lang="en-ES" sz="2200" dirty="0">
                <a:solidFill>
                  <a:schemeClr val="tx1"/>
                </a:solidFill>
              </a:rPr>
              <a:t>¡Lucía sufre un accidente en la escuela!</a:t>
            </a:r>
            <a:r>
              <a:rPr lang="en-GB" sz="2200" dirty="0">
                <a:solidFill>
                  <a:schemeClr val="tx1"/>
                </a:solidFill>
              </a:rPr>
              <a:t> Lee la </a:t>
            </a:r>
            <a:r>
              <a:rPr lang="en-GB" sz="2200" dirty="0" err="1">
                <a:solidFill>
                  <a:schemeClr val="tx1"/>
                </a:solidFill>
              </a:rPr>
              <a:t>historia</a:t>
            </a:r>
            <a:r>
              <a:rPr lang="en-GB" sz="2200" dirty="0">
                <a:solidFill>
                  <a:schemeClr val="tx1"/>
                </a:solidFill>
              </a:rPr>
              <a:t> y escribe las </a:t>
            </a:r>
            <a:r>
              <a:rPr lang="en-GB" sz="2200" dirty="0" err="1">
                <a:solidFill>
                  <a:schemeClr val="tx1"/>
                </a:solidFill>
              </a:rPr>
              <a:t>frases</a:t>
            </a:r>
            <a:r>
              <a:rPr lang="en-GB" sz="2200" dirty="0">
                <a:solidFill>
                  <a:schemeClr val="tx1"/>
                </a:solidFill>
              </a:rPr>
              <a:t> </a:t>
            </a:r>
            <a:r>
              <a:rPr lang="en-GB" sz="2200" dirty="0" err="1">
                <a:solidFill>
                  <a:schemeClr val="tx1"/>
                </a:solidFill>
              </a:rPr>
              <a:t>en</a:t>
            </a:r>
            <a:r>
              <a:rPr lang="en-GB" sz="2200" dirty="0">
                <a:solidFill>
                  <a:schemeClr val="tx1"/>
                </a:solidFill>
              </a:rPr>
              <a:t> la </a:t>
            </a:r>
            <a:r>
              <a:rPr lang="en-GB" sz="2200" dirty="0" err="1">
                <a:solidFill>
                  <a:schemeClr val="tx1"/>
                </a:solidFill>
              </a:rPr>
              <a:t>parte</a:t>
            </a:r>
            <a:r>
              <a:rPr lang="en-GB" sz="2200" dirty="0">
                <a:solidFill>
                  <a:schemeClr val="tx1"/>
                </a:solidFill>
              </a:rPr>
              <a:t> </a:t>
            </a:r>
            <a:r>
              <a:rPr lang="en-GB" sz="2200" dirty="0" err="1">
                <a:solidFill>
                  <a:schemeClr val="tx1"/>
                </a:solidFill>
              </a:rPr>
              <a:t>correcta</a:t>
            </a:r>
            <a:r>
              <a:rPr lang="en-GB" sz="2200" dirty="0">
                <a:solidFill>
                  <a:schemeClr val="tx1"/>
                </a:solidFill>
              </a:rPr>
              <a:t>.</a:t>
            </a:r>
            <a:endParaRPr lang="en-ES" sz="2200" dirty="0">
              <a:solidFill>
                <a:schemeClr val="tx1"/>
              </a:solidFill>
            </a:endParaRPr>
          </a:p>
        </p:txBody>
      </p:sp>
      <p:sp>
        <p:nvSpPr>
          <p:cNvPr id="3" name="Title 2">
            <a:extLst>
              <a:ext uri="{FF2B5EF4-FFF2-40B4-BE49-F238E27FC236}">
                <a16:creationId xmlns:a16="http://schemas.microsoft.com/office/drawing/2014/main" id="{4CF65BE7-4FB5-7BD9-69E0-8C761F210B34}"/>
              </a:ext>
            </a:extLst>
          </p:cNvPr>
          <p:cNvSpPr>
            <a:spLocks noGrp="1"/>
          </p:cNvSpPr>
          <p:nvPr>
            <p:ph type="title"/>
          </p:nvPr>
        </p:nvSpPr>
        <p:spPr>
          <a:xfrm>
            <a:off x="0" y="213557"/>
            <a:ext cx="3804745" cy="647577"/>
          </a:xfrm>
        </p:spPr>
        <p:txBody>
          <a:bodyPr/>
          <a:lstStyle/>
          <a:p>
            <a:r>
              <a:rPr lang="en-ES" dirty="0"/>
              <a:t>¡</a:t>
            </a:r>
            <a:r>
              <a:rPr lang="en-GB" dirty="0"/>
              <a:t>Un </a:t>
            </a:r>
            <a:r>
              <a:rPr lang="en-GB" dirty="0" err="1"/>
              <a:t>accidente</a:t>
            </a:r>
            <a:r>
              <a:rPr lang="en-GB" dirty="0"/>
              <a:t>!</a:t>
            </a:r>
            <a:endParaRPr lang="en-ES" dirty="0"/>
          </a:p>
        </p:txBody>
      </p:sp>
      <p:sp>
        <p:nvSpPr>
          <p:cNvPr id="8" name="Rounded Rectangle 11">
            <a:extLst>
              <a:ext uri="{FF2B5EF4-FFF2-40B4-BE49-F238E27FC236}">
                <a16:creationId xmlns:a16="http://schemas.microsoft.com/office/drawing/2014/main" id="{632F50E5-9699-C57C-DF3C-0EC53A5660CE}"/>
              </a:ext>
            </a:extLst>
          </p:cNvPr>
          <p:cNvSpPr/>
          <p:nvPr/>
        </p:nvSpPr>
        <p:spPr>
          <a:xfrm>
            <a:off x="10748513" y="258166"/>
            <a:ext cx="1179630"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9" name="TextBox 8">
            <a:extLst>
              <a:ext uri="{FF2B5EF4-FFF2-40B4-BE49-F238E27FC236}">
                <a16:creationId xmlns:a16="http://schemas.microsoft.com/office/drawing/2014/main" id="{7570AE34-7166-BF95-0C55-9EBF2CCFC8C4}"/>
              </a:ext>
            </a:extLst>
          </p:cNvPr>
          <p:cNvSpPr txBox="1"/>
          <p:nvPr/>
        </p:nvSpPr>
        <p:spPr>
          <a:xfrm>
            <a:off x="232693" y="950200"/>
            <a:ext cx="9704070" cy="2123658"/>
          </a:xfrm>
          <a:prstGeom prst="rect">
            <a:avLst/>
          </a:prstGeom>
          <a:noFill/>
        </p:spPr>
        <p:txBody>
          <a:bodyPr wrap="square" rtlCol="0">
            <a:spAutoFit/>
          </a:bodyPr>
          <a:lstStyle/>
          <a:p>
            <a:r>
              <a:rPr lang="en-GB" sz="2200" dirty="0" err="1"/>
              <a:t>Normalmente</a:t>
            </a:r>
            <a:r>
              <a:rPr lang="en-GB" sz="2200" dirty="0"/>
              <a:t> </a:t>
            </a:r>
            <a:r>
              <a:rPr lang="en-GB" sz="2200" dirty="0" err="1"/>
              <a:t>después</a:t>
            </a:r>
            <a:r>
              <a:rPr lang="en-GB" sz="2200" dirty="0"/>
              <a:t> de la </a:t>
            </a:r>
            <a:r>
              <a:rPr lang="en-GB" sz="2200" dirty="0" err="1"/>
              <a:t>escuela</a:t>
            </a:r>
            <a:r>
              <a:rPr lang="en-GB" sz="2200" dirty="0"/>
              <a:t> Lucía </a:t>
            </a:r>
            <a:r>
              <a:rPr lang="en-GB" sz="2200" dirty="0" err="1"/>
              <a:t>almuerza</a:t>
            </a:r>
            <a:r>
              <a:rPr lang="en-GB" sz="2200" dirty="0"/>
              <a:t> </a:t>
            </a:r>
            <a:r>
              <a:rPr lang="en-GB" sz="2200" dirty="0" err="1"/>
              <a:t>en</a:t>
            </a:r>
            <a:r>
              <a:rPr lang="en-GB" sz="2200" dirty="0"/>
              <a:t> casa con sus amigas, </a:t>
            </a:r>
            <a:r>
              <a:rPr lang="en-GB" sz="2200" dirty="0" err="1"/>
              <a:t>pero</a:t>
            </a:r>
            <a:r>
              <a:rPr lang="en-GB" sz="2200" dirty="0"/>
              <a:t> hoy </a:t>
            </a:r>
            <a:r>
              <a:rPr lang="en-GB" sz="2200" dirty="0" err="1"/>
              <a:t>juega</a:t>
            </a:r>
            <a:r>
              <a:rPr lang="en-GB" sz="2200" dirty="0"/>
              <a:t> un </a:t>
            </a:r>
            <a:r>
              <a:rPr lang="en-GB" sz="2200" dirty="0" err="1"/>
              <a:t>partido</a:t>
            </a:r>
            <a:r>
              <a:rPr lang="en-GB" sz="2200" dirty="0"/>
              <a:t> de </a:t>
            </a:r>
            <a:r>
              <a:rPr lang="en-GB" sz="2200" dirty="0" err="1"/>
              <a:t>balonmano</a:t>
            </a:r>
            <a:r>
              <a:rPr lang="en-GB" sz="2200" dirty="0"/>
              <a:t> con </a:t>
            </a:r>
            <a:r>
              <a:rPr lang="en-GB" sz="2200" dirty="0" err="1"/>
              <a:t>estudiantes</a:t>
            </a:r>
            <a:r>
              <a:rPr lang="en-GB" sz="2200" dirty="0"/>
              <a:t> de </a:t>
            </a:r>
            <a:r>
              <a:rPr lang="en-GB" sz="2200" dirty="0" err="1"/>
              <a:t>otro</a:t>
            </a:r>
            <a:r>
              <a:rPr lang="en-GB" sz="2200" dirty="0"/>
              <a:t> colegio.  Al principio el </a:t>
            </a:r>
            <a:r>
              <a:rPr lang="en-GB" sz="2200" dirty="0" err="1"/>
              <a:t>partido</a:t>
            </a:r>
            <a:r>
              <a:rPr lang="en-GB" sz="2200" dirty="0"/>
              <a:t> </a:t>
            </a:r>
            <a:r>
              <a:rPr lang="en-GB" sz="2200" dirty="0" err="1"/>
              <a:t>va</a:t>
            </a:r>
            <a:r>
              <a:rPr lang="en-GB" sz="2200" dirty="0"/>
              <a:t> </a:t>
            </a:r>
            <a:r>
              <a:rPr lang="en-GB" sz="2200" dirty="0" err="1"/>
              <a:t>muy</a:t>
            </a:r>
            <a:r>
              <a:rPr lang="en-GB" sz="2200" dirty="0"/>
              <a:t> bien. Nadia _______________ la pelota y </a:t>
            </a:r>
            <a:r>
              <a:rPr lang="en-GB" sz="2200" dirty="0" err="1"/>
              <a:t>casi</a:t>
            </a:r>
            <a:r>
              <a:rPr lang="en-GB" sz="2200" dirty="0"/>
              <a:t> </a:t>
            </a:r>
            <a:r>
              <a:rPr lang="en-GB" sz="2200" dirty="0" err="1"/>
              <a:t>marca</a:t>
            </a:r>
            <a:r>
              <a:rPr lang="en-GB" sz="2200" dirty="0"/>
              <a:t> un </a:t>
            </a:r>
            <a:r>
              <a:rPr lang="en-GB" sz="2200" dirty="0" err="1"/>
              <a:t>gol</a:t>
            </a:r>
            <a:r>
              <a:rPr lang="en-GB" sz="2200" dirty="0"/>
              <a:t>.  </a:t>
            </a:r>
            <a:r>
              <a:rPr lang="en-GB" sz="2200" dirty="0" err="1"/>
              <a:t>En</a:t>
            </a:r>
            <a:r>
              <a:rPr lang="en-GB" sz="2200" dirty="0"/>
              <a:t> un </a:t>
            </a:r>
            <a:r>
              <a:rPr lang="en-GB" sz="2200" dirty="0" err="1"/>
              <a:t>momento</a:t>
            </a:r>
            <a:r>
              <a:rPr lang="en-GB" sz="2200" dirty="0"/>
              <a:t>, la pelota _____________ a Lucía </a:t>
            </a:r>
            <a:r>
              <a:rPr lang="en-GB" sz="2200" dirty="0" err="1"/>
              <a:t>demasidado</a:t>
            </a:r>
            <a:r>
              <a:rPr lang="en-GB" sz="2200" dirty="0"/>
              <a:t> </a:t>
            </a:r>
            <a:r>
              <a:rPr lang="en-GB" sz="2200" dirty="0" err="1"/>
              <a:t>rápido</a:t>
            </a:r>
            <a:r>
              <a:rPr lang="en-GB" sz="2200" dirty="0"/>
              <a:t>.  No </a:t>
            </a:r>
            <a:r>
              <a:rPr lang="en-GB" sz="2200" dirty="0" err="1"/>
              <a:t>tiene</a:t>
            </a:r>
            <a:r>
              <a:rPr lang="en-GB" sz="2200" dirty="0"/>
              <a:t> </a:t>
            </a:r>
            <a:r>
              <a:rPr lang="en-GB" sz="2200" dirty="0" err="1"/>
              <a:t>suficiente</a:t>
            </a:r>
            <a:r>
              <a:rPr lang="en-GB" sz="2200" dirty="0"/>
              <a:t> </a:t>
            </a:r>
            <a:r>
              <a:rPr lang="en-GB" sz="2200" dirty="0" err="1"/>
              <a:t>tiempo</a:t>
            </a:r>
            <a:r>
              <a:rPr lang="en-GB" sz="2200" dirty="0"/>
              <a:t> para </a:t>
            </a:r>
            <a:r>
              <a:rPr lang="en-GB" sz="2200" dirty="0" err="1"/>
              <a:t>reaccionar</a:t>
            </a:r>
            <a:r>
              <a:rPr lang="en-GB" sz="2200" dirty="0"/>
              <a:t>*.  </a:t>
            </a:r>
            <a:r>
              <a:rPr lang="en-GB" sz="2200" dirty="0" err="1"/>
              <a:t>Sufre</a:t>
            </a:r>
            <a:r>
              <a:rPr lang="en-GB" sz="2200" dirty="0"/>
              <a:t> un </a:t>
            </a:r>
            <a:r>
              <a:rPr lang="en-GB" sz="2200" dirty="0" err="1"/>
              <a:t>dolor</a:t>
            </a:r>
            <a:r>
              <a:rPr lang="en-GB" sz="2200" dirty="0"/>
              <a:t> </a:t>
            </a:r>
            <a:r>
              <a:rPr lang="en-GB" sz="2200" dirty="0" err="1"/>
              <a:t>fuerte</a:t>
            </a:r>
            <a:r>
              <a:rPr lang="en-GB" sz="2200" dirty="0"/>
              <a:t> de cabeza.</a:t>
            </a:r>
          </a:p>
        </p:txBody>
      </p:sp>
      <p:sp>
        <p:nvSpPr>
          <p:cNvPr id="10" name="Rectangle 9">
            <a:extLst>
              <a:ext uri="{FF2B5EF4-FFF2-40B4-BE49-F238E27FC236}">
                <a16:creationId xmlns:a16="http://schemas.microsoft.com/office/drawing/2014/main" id="{239A3959-8E96-48D0-9D5E-526ECBDC6376}"/>
              </a:ext>
            </a:extLst>
          </p:cNvPr>
          <p:cNvSpPr/>
          <p:nvPr/>
        </p:nvSpPr>
        <p:spPr>
          <a:xfrm>
            <a:off x="9085173" y="2798586"/>
            <a:ext cx="2861681" cy="400110"/>
          </a:xfrm>
          <a:prstGeom prst="rect">
            <a:avLst/>
          </a:prstGeom>
          <a:solidFill>
            <a:schemeClr val="accent5"/>
          </a:solidFill>
        </p:spPr>
        <p:txBody>
          <a:bodyPr wrap="none">
            <a:spAutoFit/>
          </a:bodyPr>
          <a:lstStyle/>
          <a:p>
            <a:r>
              <a:rPr lang="en-GB" sz="2000" dirty="0"/>
              <a:t>me </a:t>
            </a:r>
            <a:r>
              <a:rPr lang="en-GB" sz="2000" dirty="0" err="1"/>
              <a:t>duelen</a:t>
            </a:r>
            <a:r>
              <a:rPr lang="en-GB" sz="2000" dirty="0"/>
              <a:t> </a:t>
            </a:r>
            <a:r>
              <a:rPr lang="en-GB" sz="2000" dirty="0" err="1"/>
              <a:t>mucho</a:t>
            </a:r>
            <a:r>
              <a:rPr lang="en-GB" sz="2000" dirty="0"/>
              <a:t> la </a:t>
            </a:r>
          </a:p>
        </p:txBody>
      </p:sp>
      <p:sp>
        <p:nvSpPr>
          <p:cNvPr id="11" name="Rectangle 10">
            <a:extLst>
              <a:ext uri="{FF2B5EF4-FFF2-40B4-BE49-F238E27FC236}">
                <a16:creationId xmlns:a16="http://schemas.microsoft.com/office/drawing/2014/main" id="{0928B98E-0B63-407F-8E15-19D69D5CF9AC}"/>
              </a:ext>
            </a:extLst>
          </p:cNvPr>
          <p:cNvSpPr/>
          <p:nvPr/>
        </p:nvSpPr>
        <p:spPr>
          <a:xfrm>
            <a:off x="10375219" y="1280766"/>
            <a:ext cx="1584088" cy="400110"/>
          </a:xfrm>
          <a:prstGeom prst="rect">
            <a:avLst/>
          </a:prstGeom>
          <a:solidFill>
            <a:schemeClr val="accent5"/>
          </a:solidFill>
        </p:spPr>
        <p:txBody>
          <a:bodyPr wrap="none">
            <a:spAutoFit/>
          </a:bodyPr>
          <a:lstStyle/>
          <a:p>
            <a:r>
              <a:rPr lang="en-ES" sz="2000" dirty="0"/>
              <a:t>te duele</a:t>
            </a:r>
            <a:r>
              <a:rPr lang="en-GB" sz="2000" dirty="0"/>
              <a:t> </a:t>
            </a:r>
            <a:r>
              <a:rPr lang="en-ES" sz="2000" dirty="0"/>
              <a:t>el </a:t>
            </a:r>
            <a:endParaRPr lang="en-GB" sz="2000" dirty="0"/>
          </a:p>
        </p:txBody>
      </p:sp>
      <p:sp>
        <p:nvSpPr>
          <p:cNvPr id="12" name="Rectangle 11">
            <a:extLst>
              <a:ext uri="{FF2B5EF4-FFF2-40B4-BE49-F238E27FC236}">
                <a16:creationId xmlns:a16="http://schemas.microsoft.com/office/drawing/2014/main" id="{E221CF65-86ED-4190-9385-5F125EFCB99A}"/>
              </a:ext>
            </a:extLst>
          </p:cNvPr>
          <p:cNvSpPr/>
          <p:nvPr/>
        </p:nvSpPr>
        <p:spPr>
          <a:xfrm>
            <a:off x="10200021" y="1758605"/>
            <a:ext cx="1745991" cy="400110"/>
          </a:xfrm>
          <a:prstGeom prst="rect">
            <a:avLst/>
          </a:prstGeom>
          <a:solidFill>
            <a:schemeClr val="accent5"/>
          </a:solidFill>
        </p:spPr>
        <p:txBody>
          <a:bodyPr wrap="none">
            <a:spAutoFit/>
          </a:bodyPr>
          <a:lstStyle/>
          <a:p>
            <a:r>
              <a:rPr lang="en-ES" sz="2000" dirty="0"/>
              <a:t>me duele la </a:t>
            </a:r>
            <a:endParaRPr lang="en-GB" sz="2000" dirty="0"/>
          </a:p>
        </p:txBody>
      </p:sp>
      <p:sp>
        <p:nvSpPr>
          <p:cNvPr id="13" name="Rectangle 12">
            <a:extLst>
              <a:ext uri="{FF2B5EF4-FFF2-40B4-BE49-F238E27FC236}">
                <a16:creationId xmlns:a16="http://schemas.microsoft.com/office/drawing/2014/main" id="{FB710F64-0260-45A7-9028-AE65C6481298}"/>
              </a:ext>
            </a:extLst>
          </p:cNvPr>
          <p:cNvSpPr/>
          <p:nvPr/>
        </p:nvSpPr>
        <p:spPr>
          <a:xfrm>
            <a:off x="9891766" y="2254312"/>
            <a:ext cx="2089033" cy="400110"/>
          </a:xfrm>
          <a:prstGeom prst="rect">
            <a:avLst/>
          </a:prstGeom>
          <a:solidFill>
            <a:schemeClr val="accent5"/>
          </a:solidFill>
        </p:spPr>
        <p:txBody>
          <a:bodyPr wrap="none">
            <a:spAutoFit/>
          </a:bodyPr>
          <a:lstStyle/>
          <a:p>
            <a:r>
              <a:rPr lang="en-ES" sz="2000" dirty="0"/>
              <a:t>le recomienda </a:t>
            </a:r>
            <a:endParaRPr lang="en-GB" sz="2000" dirty="0"/>
          </a:p>
        </p:txBody>
      </p:sp>
      <p:sp>
        <p:nvSpPr>
          <p:cNvPr id="14" name="Rectangle 13">
            <a:extLst>
              <a:ext uri="{FF2B5EF4-FFF2-40B4-BE49-F238E27FC236}">
                <a16:creationId xmlns:a16="http://schemas.microsoft.com/office/drawing/2014/main" id="{1C9EF74D-0932-4ABD-A03D-920D9438D3A5}"/>
              </a:ext>
            </a:extLst>
          </p:cNvPr>
          <p:cNvSpPr/>
          <p:nvPr/>
        </p:nvSpPr>
        <p:spPr>
          <a:xfrm>
            <a:off x="10855649" y="816136"/>
            <a:ext cx="1090363" cy="400110"/>
          </a:xfrm>
          <a:prstGeom prst="rect">
            <a:avLst/>
          </a:prstGeom>
          <a:solidFill>
            <a:schemeClr val="accent5"/>
          </a:solidFill>
        </p:spPr>
        <p:txBody>
          <a:bodyPr wrap="none">
            <a:spAutoFit/>
          </a:bodyPr>
          <a:lstStyle/>
          <a:p>
            <a:r>
              <a:rPr lang="en-GB" sz="2000" dirty="0"/>
              <a:t>le </a:t>
            </a:r>
            <a:r>
              <a:rPr lang="en-GB" sz="2000" dirty="0" err="1"/>
              <a:t>llega</a:t>
            </a:r>
            <a:endParaRPr lang="en-GB" sz="2000" dirty="0"/>
          </a:p>
        </p:txBody>
      </p:sp>
      <p:sp>
        <p:nvSpPr>
          <p:cNvPr id="15" name="Rectangle 14">
            <a:extLst>
              <a:ext uri="{FF2B5EF4-FFF2-40B4-BE49-F238E27FC236}">
                <a16:creationId xmlns:a16="http://schemas.microsoft.com/office/drawing/2014/main" id="{EE779B70-5F1E-4247-B10D-96F3CCF665F8}"/>
              </a:ext>
            </a:extLst>
          </p:cNvPr>
          <p:cNvSpPr/>
          <p:nvPr/>
        </p:nvSpPr>
        <p:spPr>
          <a:xfrm>
            <a:off x="10839383" y="3264904"/>
            <a:ext cx="1088760" cy="400110"/>
          </a:xfrm>
          <a:prstGeom prst="rect">
            <a:avLst/>
          </a:prstGeom>
          <a:solidFill>
            <a:schemeClr val="accent5"/>
          </a:solidFill>
        </p:spPr>
        <p:txBody>
          <a:bodyPr wrap="none">
            <a:spAutoFit/>
          </a:bodyPr>
          <a:lstStyle/>
          <a:p>
            <a:r>
              <a:rPr lang="en-GB" sz="2000" dirty="0" err="1"/>
              <a:t>te</a:t>
            </a:r>
            <a:r>
              <a:rPr lang="en-GB" sz="2000" dirty="0"/>
              <a:t> </a:t>
            </a:r>
            <a:r>
              <a:rPr lang="en-GB" sz="2000" dirty="0" err="1"/>
              <a:t>llevo</a:t>
            </a:r>
            <a:endParaRPr lang="en-GB" sz="2000" dirty="0"/>
          </a:p>
        </p:txBody>
      </p:sp>
      <p:sp>
        <p:nvSpPr>
          <p:cNvPr id="16" name="TextBox 15">
            <a:extLst>
              <a:ext uri="{FF2B5EF4-FFF2-40B4-BE49-F238E27FC236}">
                <a16:creationId xmlns:a16="http://schemas.microsoft.com/office/drawing/2014/main" id="{FD836FAD-8748-425F-BA0B-C0024F42D168}"/>
              </a:ext>
            </a:extLst>
          </p:cNvPr>
          <p:cNvSpPr txBox="1"/>
          <p:nvPr/>
        </p:nvSpPr>
        <p:spPr>
          <a:xfrm>
            <a:off x="7860050" y="4666873"/>
            <a:ext cx="4220427" cy="1631216"/>
          </a:xfrm>
          <a:prstGeom prst="rect">
            <a:avLst/>
          </a:prstGeom>
          <a:solidFill>
            <a:schemeClr val="accent4"/>
          </a:solidFill>
        </p:spPr>
        <p:txBody>
          <a:bodyPr wrap="square" numCol="1" rtlCol="0">
            <a:spAutoFit/>
          </a:bodyPr>
          <a:lstStyle/>
          <a:p>
            <a:r>
              <a:rPr lang="en-GB" sz="2000" b="1" dirty="0"/>
              <a:t>Higher: </a:t>
            </a:r>
            <a:r>
              <a:rPr lang="en-GB" sz="2000" dirty="0"/>
              <a:t>where can you substitute these words into the text?</a:t>
            </a:r>
          </a:p>
          <a:p>
            <a:r>
              <a:rPr lang="en-GB" sz="2000" b="1" dirty="0" err="1"/>
              <a:t>asegura</a:t>
            </a:r>
            <a:r>
              <a:rPr lang="en-GB" sz="2000" b="1" dirty="0"/>
              <a:t>	</a:t>
            </a:r>
            <a:r>
              <a:rPr lang="en-GB" sz="2000" b="1" dirty="0" err="1"/>
              <a:t>enseguida</a:t>
            </a:r>
            <a:endParaRPr lang="en-GB" sz="2000" b="1" dirty="0"/>
          </a:p>
          <a:p>
            <a:r>
              <a:rPr lang="en-GB" sz="2000" b="1" dirty="0" err="1"/>
              <a:t>hombro</a:t>
            </a:r>
            <a:r>
              <a:rPr lang="en-GB" sz="2000" b="1" dirty="0"/>
              <a:t>	</a:t>
            </a:r>
            <a:r>
              <a:rPr lang="en-GB" sz="2000" b="1" dirty="0" err="1"/>
              <a:t>nariz</a:t>
            </a:r>
            <a:endParaRPr lang="en-GB" sz="2000" b="1" dirty="0"/>
          </a:p>
          <a:p>
            <a:r>
              <a:rPr lang="en-GB" sz="2000" b="1" dirty="0"/>
              <a:t>		</a:t>
            </a:r>
            <a:r>
              <a:rPr lang="en-GB" sz="2000" b="1" dirty="0" err="1"/>
              <a:t>instante</a:t>
            </a:r>
            <a:endParaRPr lang="en-GB" sz="2000" b="1" dirty="0"/>
          </a:p>
        </p:txBody>
      </p:sp>
      <p:sp>
        <p:nvSpPr>
          <p:cNvPr id="18" name="Rectangle 17">
            <a:extLst>
              <a:ext uri="{FF2B5EF4-FFF2-40B4-BE49-F238E27FC236}">
                <a16:creationId xmlns:a16="http://schemas.microsoft.com/office/drawing/2014/main" id="{7036CBE7-295A-491E-B1CA-AA5976E13B1E}"/>
              </a:ext>
            </a:extLst>
          </p:cNvPr>
          <p:cNvSpPr/>
          <p:nvPr/>
        </p:nvSpPr>
        <p:spPr>
          <a:xfrm>
            <a:off x="233865" y="3109482"/>
            <a:ext cx="9958779" cy="1446550"/>
          </a:xfrm>
          <a:prstGeom prst="rect">
            <a:avLst/>
          </a:prstGeom>
        </p:spPr>
        <p:txBody>
          <a:bodyPr wrap="square">
            <a:spAutoFit/>
          </a:bodyPr>
          <a:lstStyle/>
          <a:p>
            <a:r>
              <a:rPr lang="en-GB" sz="2200" dirty="0"/>
              <a:t>Lucía </a:t>
            </a:r>
            <a:r>
              <a:rPr lang="en-GB" sz="2200" dirty="0" err="1"/>
              <a:t>grita</a:t>
            </a:r>
            <a:r>
              <a:rPr lang="en-GB" sz="2200" dirty="0"/>
              <a:t>: – </a:t>
            </a:r>
            <a:r>
              <a:rPr lang="en-ES" sz="2200" dirty="0"/>
              <a:t>¡</a:t>
            </a:r>
            <a:r>
              <a:rPr lang="en-GB" sz="2200" dirty="0"/>
              <a:t>_______________ cabeza</a:t>
            </a:r>
            <a:r>
              <a:rPr lang="en-ES" sz="2200" dirty="0"/>
              <a:t>! </a:t>
            </a:r>
            <a:endParaRPr lang="en-GB" sz="2200" dirty="0"/>
          </a:p>
          <a:p>
            <a:r>
              <a:rPr lang="en-GB" sz="2200" dirty="0"/>
              <a:t>El </a:t>
            </a:r>
            <a:r>
              <a:rPr lang="en-GB" sz="2200" dirty="0" err="1"/>
              <a:t>profesor</a:t>
            </a:r>
            <a:r>
              <a:rPr lang="en-GB" sz="2200" dirty="0"/>
              <a:t> le </a:t>
            </a:r>
            <a:r>
              <a:rPr lang="en-GB" sz="2200" dirty="0" err="1"/>
              <a:t>pregunta</a:t>
            </a:r>
            <a:r>
              <a:rPr lang="en-GB" sz="2200" dirty="0"/>
              <a:t>: – </a:t>
            </a:r>
            <a:r>
              <a:rPr lang="en-ES" sz="2200" dirty="0"/>
              <a:t>“¿</a:t>
            </a:r>
            <a:r>
              <a:rPr lang="en-GB" sz="2200" dirty="0"/>
              <a:t>_____________</a:t>
            </a:r>
            <a:r>
              <a:rPr lang="en-ES" sz="2200" dirty="0"/>
              <a:t> cuello también? </a:t>
            </a:r>
            <a:endParaRPr lang="en-GB" sz="2200" dirty="0"/>
          </a:p>
          <a:p>
            <a:r>
              <a:rPr lang="en-GB" sz="2200" dirty="0" err="1"/>
              <a:t>Entonces</a:t>
            </a:r>
            <a:r>
              <a:rPr lang="en-GB" sz="2200" dirty="0"/>
              <a:t> le </a:t>
            </a:r>
            <a:r>
              <a:rPr lang="en-GB" sz="2200" dirty="0" err="1"/>
              <a:t>responde</a:t>
            </a:r>
            <a:r>
              <a:rPr lang="en-GB" sz="2200" dirty="0"/>
              <a:t>: – </a:t>
            </a:r>
            <a:r>
              <a:rPr lang="en-GB" sz="2200" dirty="0" err="1"/>
              <a:t>Sí</a:t>
            </a:r>
            <a:r>
              <a:rPr lang="en-GB" sz="2200" dirty="0"/>
              <a:t>.  Y _______________________ boca y los </a:t>
            </a:r>
            <a:r>
              <a:rPr lang="en-GB" sz="2200" dirty="0" err="1"/>
              <a:t>dientes</a:t>
            </a:r>
            <a:r>
              <a:rPr lang="en-GB" sz="2200" dirty="0"/>
              <a:t>. El </a:t>
            </a:r>
            <a:r>
              <a:rPr lang="en-GB" sz="2200" dirty="0" err="1"/>
              <a:t>profesor</a:t>
            </a:r>
            <a:r>
              <a:rPr lang="en-GB" sz="2200" dirty="0"/>
              <a:t> ________: – ____________ al hospital </a:t>
            </a:r>
            <a:r>
              <a:rPr lang="en-GB" sz="2200" dirty="0" err="1"/>
              <a:t>inmediatamente</a:t>
            </a:r>
            <a:r>
              <a:rPr lang="en-GB" sz="2200" dirty="0"/>
              <a:t>*.</a:t>
            </a:r>
          </a:p>
        </p:txBody>
      </p:sp>
      <p:sp>
        <p:nvSpPr>
          <p:cNvPr id="19" name="Rectangle 18">
            <a:extLst>
              <a:ext uri="{FF2B5EF4-FFF2-40B4-BE49-F238E27FC236}">
                <a16:creationId xmlns:a16="http://schemas.microsoft.com/office/drawing/2014/main" id="{58F3EAFA-8D59-4044-8267-0B19852E9629}"/>
              </a:ext>
            </a:extLst>
          </p:cNvPr>
          <p:cNvSpPr/>
          <p:nvPr/>
        </p:nvSpPr>
        <p:spPr>
          <a:xfrm>
            <a:off x="232693" y="4769561"/>
            <a:ext cx="7686561" cy="1446550"/>
          </a:xfrm>
          <a:prstGeom prst="rect">
            <a:avLst/>
          </a:prstGeom>
        </p:spPr>
        <p:txBody>
          <a:bodyPr wrap="square">
            <a:spAutoFit/>
          </a:bodyPr>
          <a:lstStyle/>
          <a:p>
            <a:r>
              <a:rPr lang="en-GB" sz="2200" dirty="0" err="1"/>
              <a:t>Cuando</a:t>
            </a:r>
            <a:r>
              <a:rPr lang="en-GB" sz="2200" dirty="0"/>
              <a:t> Ana </a:t>
            </a:r>
            <a:r>
              <a:rPr lang="en-GB" sz="2200" dirty="0" err="1"/>
              <a:t>llega</a:t>
            </a:r>
            <a:r>
              <a:rPr lang="en-GB" sz="2200" dirty="0"/>
              <a:t> al hospital, le </a:t>
            </a:r>
            <a:r>
              <a:rPr lang="en-GB" sz="2200" dirty="0" err="1"/>
              <a:t>hace</a:t>
            </a:r>
            <a:r>
              <a:rPr lang="en-GB" sz="2200" dirty="0"/>
              <a:t> </a:t>
            </a:r>
            <a:r>
              <a:rPr lang="en-GB" sz="2200" dirty="0" err="1"/>
              <a:t>unas</a:t>
            </a:r>
            <a:r>
              <a:rPr lang="en-GB" sz="2200" dirty="0"/>
              <a:t> </a:t>
            </a:r>
            <a:r>
              <a:rPr lang="en-GB" sz="2200" dirty="0" err="1"/>
              <a:t>preguntas</a:t>
            </a:r>
            <a:r>
              <a:rPr lang="en-GB" sz="2200" dirty="0"/>
              <a:t> al </a:t>
            </a:r>
            <a:r>
              <a:rPr lang="en-GB" sz="2200" dirty="0" err="1"/>
              <a:t>médico</a:t>
            </a:r>
            <a:r>
              <a:rPr lang="en-GB" sz="2200" dirty="0"/>
              <a:t> </a:t>
            </a:r>
            <a:r>
              <a:rPr lang="en-GB" sz="2200" dirty="0" err="1"/>
              <a:t>sobre</a:t>
            </a:r>
            <a:r>
              <a:rPr lang="en-GB" sz="2200" dirty="0"/>
              <a:t> Lucía. Le dice que no hay </a:t>
            </a:r>
            <a:r>
              <a:rPr lang="en-GB" sz="2200" dirty="0" err="1"/>
              <a:t>daño</a:t>
            </a:r>
            <a:r>
              <a:rPr lang="en-GB" sz="2200" dirty="0"/>
              <a:t> </a:t>
            </a:r>
            <a:r>
              <a:rPr lang="en-GB" sz="2200" dirty="0" err="1"/>
              <a:t>en</a:t>
            </a:r>
            <a:r>
              <a:rPr lang="en-GB" sz="2200" dirty="0"/>
              <a:t> la cabeza.  _______ </a:t>
            </a:r>
            <a:r>
              <a:rPr lang="en-GB" sz="2200" dirty="0" err="1"/>
              <a:t>una</a:t>
            </a:r>
            <a:r>
              <a:rPr lang="en-GB" sz="2200" dirty="0"/>
              <a:t>  </a:t>
            </a:r>
            <a:r>
              <a:rPr lang="en-GB" sz="2200" dirty="0" err="1"/>
              <a:t>medicina</a:t>
            </a:r>
            <a:r>
              <a:rPr lang="en-GB" sz="2200" dirty="0"/>
              <a:t> y ___________________</a:t>
            </a:r>
            <a:r>
              <a:rPr lang="en-ES" sz="2200" dirty="0"/>
              <a:t> descansar</a:t>
            </a:r>
            <a:r>
              <a:rPr lang="en-GB" sz="2200" dirty="0"/>
              <a:t>.</a:t>
            </a:r>
          </a:p>
        </p:txBody>
      </p:sp>
      <p:sp>
        <p:nvSpPr>
          <p:cNvPr id="20" name="Rectangle 19">
            <a:extLst>
              <a:ext uri="{FF2B5EF4-FFF2-40B4-BE49-F238E27FC236}">
                <a16:creationId xmlns:a16="http://schemas.microsoft.com/office/drawing/2014/main" id="{87FCD1D8-78DB-416D-BA0A-FE25FF147DA2}"/>
              </a:ext>
            </a:extLst>
          </p:cNvPr>
          <p:cNvSpPr/>
          <p:nvPr/>
        </p:nvSpPr>
        <p:spPr>
          <a:xfrm>
            <a:off x="11113181" y="3758221"/>
            <a:ext cx="824265" cy="400110"/>
          </a:xfrm>
          <a:prstGeom prst="rect">
            <a:avLst/>
          </a:prstGeom>
          <a:solidFill>
            <a:schemeClr val="accent5"/>
          </a:solidFill>
        </p:spPr>
        <p:txBody>
          <a:bodyPr wrap="none">
            <a:spAutoFit/>
          </a:bodyPr>
          <a:lstStyle/>
          <a:p>
            <a:r>
              <a:rPr lang="en-GB" sz="2000" dirty="0"/>
              <a:t>le da</a:t>
            </a:r>
          </a:p>
        </p:txBody>
      </p:sp>
      <p:sp>
        <p:nvSpPr>
          <p:cNvPr id="21" name="Rectangle 20">
            <a:extLst>
              <a:ext uri="{FF2B5EF4-FFF2-40B4-BE49-F238E27FC236}">
                <a16:creationId xmlns:a16="http://schemas.microsoft.com/office/drawing/2014/main" id="{53C2108E-B664-4A20-80E9-A47211AC95E1}"/>
              </a:ext>
            </a:extLst>
          </p:cNvPr>
          <p:cNvSpPr/>
          <p:nvPr/>
        </p:nvSpPr>
        <p:spPr>
          <a:xfrm>
            <a:off x="9970263" y="3758221"/>
            <a:ext cx="1096775" cy="400110"/>
          </a:xfrm>
          <a:prstGeom prst="rect">
            <a:avLst/>
          </a:prstGeom>
          <a:solidFill>
            <a:schemeClr val="accent5"/>
          </a:solidFill>
        </p:spPr>
        <p:txBody>
          <a:bodyPr wrap="none">
            <a:spAutoFit/>
          </a:bodyPr>
          <a:lstStyle/>
          <a:p>
            <a:r>
              <a:rPr lang="en-GB" sz="2000" dirty="0"/>
              <a:t>le </a:t>
            </a:r>
            <a:r>
              <a:rPr lang="en-GB" sz="2000" dirty="0" err="1"/>
              <a:t>pasa</a:t>
            </a:r>
            <a:endParaRPr lang="en-GB" sz="2000" dirty="0"/>
          </a:p>
        </p:txBody>
      </p:sp>
      <p:sp>
        <p:nvSpPr>
          <p:cNvPr id="22" name="Rectangle 21">
            <a:extLst>
              <a:ext uri="{FF2B5EF4-FFF2-40B4-BE49-F238E27FC236}">
                <a16:creationId xmlns:a16="http://schemas.microsoft.com/office/drawing/2014/main" id="{ECCC68E8-53BF-4301-998E-294FE74C27FE}"/>
              </a:ext>
            </a:extLst>
          </p:cNvPr>
          <p:cNvSpPr/>
          <p:nvPr/>
        </p:nvSpPr>
        <p:spPr>
          <a:xfrm>
            <a:off x="9714256" y="3289303"/>
            <a:ext cx="1034257" cy="400110"/>
          </a:xfrm>
          <a:prstGeom prst="rect">
            <a:avLst/>
          </a:prstGeom>
          <a:solidFill>
            <a:schemeClr val="accent5"/>
          </a:solidFill>
        </p:spPr>
        <p:txBody>
          <a:bodyPr wrap="none">
            <a:spAutoFit/>
          </a:bodyPr>
          <a:lstStyle/>
          <a:p>
            <a:r>
              <a:rPr lang="en-GB" sz="2000" dirty="0"/>
              <a:t>le dice</a:t>
            </a:r>
          </a:p>
        </p:txBody>
      </p:sp>
      <p:sp>
        <p:nvSpPr>
          <p:cNvPr id="23" name="Rectangle 22">
            <a:extLst>
              <a:ext uri="{FF2B5EF4-FFF2-40B4-BE49-F238E27FC236}">
                <a16:creationId xmlns:a16="http://schemas.microsoft.com/office/drawing/2014/main" id="{DDEB7BF4-C80C-422A-AD4A-7AC85FDC9EFB}"/>
              </a:ext>
            </a:extLst>
          </p:cNvPr>
          <p:cNvSpPr/>
          <p:nvPr/>
        </p:nvSpPr>
        <p:spPr>
          <a:xfrm>
            <a:off x="4280902" y="3738966"/>
            <a:ext cx="3246402" cy="446276"/>
          </a:xfrm>
          <a:prstGeom prst="rect">
            <a:avLst/>
          </a:prstGeom>
          <a:noFill/>
        </p:spPr>
        <p:txBody>
          <a:bodyPr wrap="none">
            <a:spAutoFit/>
          </a:bodyPr>
          <a:lstStyle/>
          <a:p>
            <a:r>
              <a:rPr lang="en-GB" sz="2300" b="1" dirty="0">
                <a:solidFill>
                  <a:schemeClr val="tx2"/>
                </a:solidFill>
              </a:rPr>
              <a:t>me </a:t>
            </a:r>
            <a:r>
              <a:rPr lang="en-GB" sz="2300" b="1" dirty="0" err="1">
                <a:solidFill>
                  <a:schemeClr val="tx2"/>
                </a:solidFill>
              </a:rPr>
              <a:t>duelen</a:t>
            </a:r>
            <a:r>
              <a:rPr lang="en-GB" sz="2300" b="1" dirty="0">
                <a:solidFill>
                  <a:schemeClr val="tx2"/>
                </a:solidFill>
              </a:rPr>
              <a:t> </a:t>
            </a:r>
            <a:r>
              <a:rPr lang="en-GB" sz="2300" b="1" dirty="0" err="1">
                <a:solidFill>
                  <a:schemeClr val="tx2"/>
                </a:solidFill>
              </a:rPr>
              <a:t>mucho</a:t>
            </a:r>
            <a:r>
              <a:rPr lang="en-GB" sz="2300" b="1" dirty="0">
                <a:solidFill>
                  <a:schemeClr val="tx2"/>
                </a:solidFill>
              </a:rPr>
              <a:t> la </a:t>
            </a:r>
          </a:p>
        </p:txBody>
      </p:sp>
      <p:sp>
        <p:nvSpPr>
          <p:cNvPr id="24" name="Rectangle 23">
            <a:extLst>
              <a:ext uri="{FF2B5EF4-FFF2-40B4-BE49-F238E27FC236}">
                <a16:creationId xmlns:a16="http://schemas.microsoft.com/office/drawing/2014/main" id="{686F4FE4-EF4D-41A7-BA3E-1985FD05B9DF}"/>
              </a:ext>
            </a:extLst>
          </p:cNvPr>
          <p:cNvSpPr/>
          <p:nvPr/>
        </p:nvSpPr>
        <p:spPr>
          <a:xfrm>
            <a:off x="4144842" y="3432274"/>
            <a:ext cx="1821332" cy="446276"/>
          </a:xfrm>
          <a:prstGeom prst="rect">
            <a:avLst/>
          </a:prstGeom>
          <a:noFill/>
        </p:spPr>
        <p:txBody>
          <a:bodyPr wrap="none">
            <a:spAutoFit/>
          </a:bodyPr>
          <a:lstStyle/>
          <a:p>
            <a:r>
              <a:rPr lang="en-ES" sz="2300" b="1" dirty="0">
                <a:solidFill>
                  <a:schemeClr val="tx2"/>
                </a:solidFill>
              </a:rPr>
              <a:t>Te duele</a:t>
            </a:r>
            <a:r>
              <a:rPr lang="en-GB" sz="2300" b="1" dirty="0">
                <a:solidFill>
                  <a:schemeClr val="tx2"/>
                </a:solidFill>
              </a:rPr>
              <a:t> </a:t>
            </a:r>
            <a:r>
              <a:rPr lang="en-ES" sz="2300" b="1" dirty="0">
                <a:solidFill>
                  <a:schemeClr val="tx2"/>
                </a:solidFill>
              </a:rPr>
              <a:t>el </a:t>
            </a:r>
            <a:endParaRPr lang="en-GB" sz="2300" b="1" dirty="0">
              <a:solidFill>
                <a:schemeClr val="tx2"/>
              </a:solidFill>
            </a:endParaRPr>
          </a:p>
        </p:txBody>
      </p:sp>
      <p:sp>
        <p:nvSpPr>
          <p:cNvPr id="25" name="Rectangle 24">
            <a:extLst>
              <a:ext uri="{FF2B5EF4-FFF2-40B4-BE49-F238E27FC236}">
                <a16:creationId xmlns:a16="http://schemas.microsoft.com/office/drawing/2014/main" id="{6F3A717C-7D49-4D98-A9BD-B54E28964C55}"/>
              </a:ext>
            </a:extLst>
          </p:cNvPr>
          <p:cNvSpPr/>
          <p:nvPr/>
        </p:nvSpPr>
        <p:spPr>
          <a:xfrm>
            <a:off x="2243114" y="3086446"/>
            <a:ext cx="1968809" cy="446276"/>
          </a:xfrm>
          <a:prstGeom prst="rect">
            <a:avLst/>
          </a:prstGeom>
          <a:noFill/>
        </p:spPr>
        <p:txBody>
          <a:bodyPr wrap="none">
            <a:spAutoFit/>
          </a:bodyPr>
          <a:lstStyle/>
          <a:p>
            <a:r>
              <a:rPr lang="en-ES" sz="2300" b="1" dirty="0">
                <a:solidFill>
                  <a:schemeClr val="tx2"/>
                </a:solidFill>
              </a:rPr>
              <a:t>Me duele la </a:t>
            </a:r>
            <a:endParaRPr lang="en-GB" sz="2300" b="1" dirty="0">
              <a:solidFill>
                <a:schemeClr val="tx2"/>
              </a:solidFill>
            </a:endParaRPr>
          </a:p>
        </p:txBody>
      </p:sp>
      <p:sp>
        <p:nvSpPr>
          <p:cNvPr id="26" name="Rectangle 25">
            <a:extLst>
              <a:ext uri="{FF2B5EF4-FFF2-40B4-BE49-F238E27FC236}">
                <a16:creationId xmlns:a16="http://schemas.microsoft.com/office/drawing/2014/main" id="{66687E2C-999B-4701-87FD-687871E466B2}"/>
              </a:ext>
            </a:extLst>
          </p:cNvPr>
          <p:cNvSpPr/>
          <p:nvPr/>
        </p:nvSpPr>
        <p:spPr>
          <a:xfrm>
            <a:off x="4971810" y="5393336"/>
            <a:ext cx="2371162" cy="446276"/>
          </a:xfrm>
          <a:prstGeom prst="rect">
            <a:avLst/>
          </a:prstGeom>
          <a:noFill/>
        </p:spPr>
        <p:txBody>
          <a:bodyPr wrap="none">
            <a:spAutoFit/>
          </a:bodyPr>
          <a:lstStyle/>
          <a:p>
            <a:r>
              <a:rPr lang="en-ES" sz="2300" b="1" dirty="0">
                <a:solidFill>
                  <a:schemeClr val="tx2"/>
                </a:solidFill>
              </a:rPr>
              <a:t>le recomienda </a:t>
            </a:r>
            <a:endParaRPr lang="en-GB" sz="2300" b="1" dirty="0">
              <a:solidFill>
                <a:schemeClr val="tx2"/>
              </a:solidFill>
            </a:endParaRPr>
          </a:p>
        </p:txBody>
      </p:sp>
      <p:sp>
        <p:nvSpPr>
          <p:cNvPr id="27" name="Rectangle 26">
            <a:extLst>
              <a:ext uri="{FF2B5EF4-FFF2-40B4-BE49-F238E27FC236}">
                <a16:creationId xmlns:a16="http://schemas.microsoft.com/office/drawing/2014/main" id="{99DB5A4C-4BB1-486C-AF75-93441C86F7F0}"/>
              </a:ext>
            </a:extLst>
          </p:cNvPr>
          <p:cNvSpPr/>
          <p:nvPr/>
        </p:nvSpPr>
        <p:spPr>
          <a:xfrm>
            <a:off x="1598799" y="2286451"/>
            <a:ext cx="1244251" cy="446276"/>
          </a:xfrm>
          <a:prstGeom prst="rect">
            <a:avLst/>
          </a:prstGeom>
          <a:noFill/>
        </p:spPr>
        <p:txBody>
          <a:bodyPr wrap="none">
            <a:spAutoFit/>
          </a:bodyPr>
          <a:lstStyle/>
          <a:p>
            <a:r>
              <a:rPr lang="en-GB" sz="2300" b="1" dirty="0">
                <a:solidFill>
                  <a:schemeClr val="tx2"/>
                </a:solidFill>
              </a:rPr>
              <a:t>le </a:t>
            </a:r>
            <a:r>
              <a:rPr lang="en-GB" sz="2300" b="1" dirty="0" err="1">
                <a:solidFill>
                  <a:schemeClr val="tx2"/>
                </a:solidFill>
              </a:rPr>
              <a:t>llega</a:t>
            </a:r>
            <a:endParaRPr lang="en-GB" sz="2300" b="1" dirty="0">
              <a:solidFill>
                <a:schemeClr val="tx2"/>
              </a:solidFill>
            </a:endParaRPr>
          </a:p>
        </p:txBody>
      </p:sp>
      <p:sp>
        <p:nvSpPr>
          <p:cNvPr id="28" name="Rectangle 27">
            <a:extLst>
              <a:ext uri="{FF2B5EF4-FFF2-40B4-BE49-F238E27FC236}">
                <a16:creationId xmlns:a16="http://schemas.microsoft.com/office/drawing/2014/main" id="{255CCB4A-3726-481A-8AD8-3BB60A0CA2E7}"/>
              </a:ext>
            </a:extLst>
          </p:cNvPr>
          <p:cNvSpPr/>
          <p:nvPr/>
        </p:nvSpPr>
        <p:spPr>
          <a:xfrm>
            <a:off x="4452984" y="4045658"/>
            <a:ext cx="1263487" cy="446276"/>
          </a:xfrm>
          <a:prstGeom prst="rect">
            <a:avLst/>
          </a:prstGeom>
          <a:noFill/>
        </p:spPr>
        <p:txBody>
          <a:bodyPr wrap="none">
            <a:spAutoFit/>
          </a:bodyPr>
          <a:lstStyle/>
          <a:p>
            <a:r>
              <a:rPr lang="en-GB" sz="2300" b="1" dirty="0" err="1">
                <a:solidFill>
                  <a:schemeClr val="tx2"/>
                </a:solidFill>
              </a:rPr>
              <a:t>Te</a:t>
            </a:r>
            <a:r>
              <a:rPr lang="en-GB" sz="2300" b="1" dirty="0">
                <a:solidFill>
                  <a:schemeClr val="tx2"/>
                </a:solidFill>
              </a:rPr>
              <a:t> </a:t>
            </a:r>
            <a:r>
              <a:rPr lang="en-GB" sz="2300" b="1" dirty="0" err="1">
                <a:solidFill>
                  <a:schemeClr val="tx2"/>
                </a:solidFill>
              </a:rPr>
              <a:t>llevo</a:t>
            </a:r>
            <a:endParaRPr lang="en-GB" sz="2300" b="1" dirty="0">
              <a:solidFill>
                <a:schemeClr val="tx2"/>
              </a:solidFill>
            </a:endParaRPr>
          </a:p>
        </p:txBody>
      </p:sp>
      <p:sp>
        <p:nvSpPr>
          <p:cNvPr id="29" name="Rectangle 28">
            <a:extLst>
              <a:ext uri="{FF2B5EF4-FFF2-40B4-BE49-F238E27FC236}">
                <a16:creationId xmlns:a16="http://schemas.microsoft.com/office/drawing/2014/main" id="{7947B1B1-5ACE-4E5B-BEDA-F23E5E206282}"/>
              </a:ext>
            </a:extLst>
          </p:cNvPr>
          <p:cNvSpPr/>
          <p:nvPr/>
        </p:nvSpPr>
        <p:spPr>
          <a:xfrm>
            <a:off x="1598799" y="5393336"/>
            <a:ext cx="973343" cy="446276"/>
          </a:xfrm>
          <a:prstGeom prst="rect">
            <a:avLst/>
          </a:prstGeom>
          <a:noFill/>
        </p:spPr>
        <p:txBody>
          <a:bodyPr wrap="none">
            <a:spAutoFit/>
          </a:bodyPr>
          <a:lstStyle/>
          <a:p>
            <a:r>
              <a:rPr lang="en-GB" sz="2300" b="1" dirty="0">
                <a:solidFill>
                  <a:schemeClr val="tx2"/>
                </a:solidFill>
              </a:rPr>
              <a:t>Le da</a:t>
            </a:r>
          </a:p>
        </p:txBody>
      </p:sp>
      <p:sp>
        <p:nvSpPr>
          <p:cNvPr id="30" name="Rectangle 29">
            <a:extLst>
              <a:ext uri="{FF2B5EF4-FFF2-40B4-BE49-F238E27FC236}">
                <a16:creationId xmlns:a16="http://schemas.microsoft.com/office/drawing/2014/main" id="{A19E6078-18E5-41A2-B212-A9AE51431D4A}"/>
              </a:ext>
            </a:extLst>
          </p:cNvPr>
          <p:cNvSpPr/>
          <p:nvPr/>
        </p:nvSpPr>
        <p:spPr>
          <a:xfrm>
            <a:off x="676577" y="1940176"/>
            <a:ext cx="1237839" cy="446276"/>
          </a:xfrm>
          <a:prstGeom prst="rect">
            <a:avLst/>
          </a:prstGeom>
          <a:noFill/>
        </p:spPr>
        <p:txBody>
          <a:bodyPr wrap="none">
            <a:spAutoFit/>
          </a:bodyPr>
          <a:lstStyle/>
          <a:p>
            <a:r>
              <a:rPr lang="en-GB" sz="2300" b="1" dirty="0">
                <a:solidFill>
                  <a:schemeClr val="tx2"/>
                </a:solidFill>
              </a:rPr>
              <a:t>le </a:t>
            </a:r>
            <a:r>
              <a:rPr lang="en-GB" sz="2300" b="1" dirty="0" err="1">
                <a:solidFill>
                  <a:schemeClr val="tx2"/>
                </a:solidFill>
              </a:rPr>
              <a:t>pasa</a:t>
            </a:r>
            <a:endParaRPr lang="en-GB" sz="2300" b="1" dirty="0">
              <a:solidFill>
                <a:schemeClr val="tx2"/>
              </a:solidFill>
            </a:endParaRPr>
          </a:p>
        </p:txBody>
      </p:sp>
      <p:sp>
        <p:nvSpPr>
          <p:cNvPr id="31" name="Rectangle 30">
            <a:extLst>
              <a:ext uri="{FF2B5EF4-FFF2-40B4-BE49-F238E27FC236}">
                <a16:creationId xmlns:a16="http://schemas.microsoft.com/office/drawing/2014/main" id="{401B752A-426E-407E-92B8-D570B18B1573}"/>
              </a:ext>
            </a:extLst>
          </p:cNvPr>
          <p:cNvSpPr/>
          <p:nvPr/>
        </p:nvSpPr>
        <p:spPr>
          <a:xfrm>
            <a:off x="2900043" y="4090532"/>
            <a:ext cx="1213794" cy="461665"/>
          </a:xfrm>
          <a:prstGeom prst="rect">
            <a:avLst/>
          </a:prstGeom>
          <a:noFill/>
        </p:spPr>
        <p:txBody>
          <a:bodyPr wrap="none">
            <a:spAutoFit/>
          </a:bodyPr>
          <a:lstStyle/>
          <a:p>
            <a:r>
              <a:rPr lang="en-GB" sz="2300" b="1" dirty="0">
                <a:solidFill>
                  <a:schemeClr val="tx2"/>
                </a:solidFill>
              </a:rPr>
              <a:t>le dice</a:t>
            </a:r>
          </a:p>
        </p:txBody>
      </p:sp>
      <p:sp>
        <p:nvSpPr>
          <p:cNvPr id="4" name="TextBox 3">
            <a:extLst>
              <a:ext uri="{FF2B5EF4-FFF2-40B4-BE49-F238E27FC236}">
                <a16:creationId xmlns:a16="http://schemas.microsoft.com/office/drawing/2014/main" id="{6E462EBD-06DD-13C7-059A-5E08C83804F1}"/>
              </a:ext>
            </a:extLst>
          </p:cNvPr>
          <p:cNvSpPr txBox="1"/>
          <p:nvPr/>
        </p:nvSpPr>
        <p:spPr>
          <a:xfrm>
            <a:off x="1919597" y="5982579"/>
            <a:ext cx="7154523" cy="400110"/>
          </a:xfrm>
          <a:prstGeom prst="rect">
            <a:avLst/>
          </a:prstGeom>
          <a:noFill/>
        </p:spPr>
        <p:txBody>
          <a:bodyPr wrap="none" rtlCol="0">
            <a:spAutoFit/>
          </a:bodyPr>
          <a:lstStyle/>
          <a:p>
            <a:r>
              <a:rPr lang="en-ES" sz="2000" dirty="0">
                <a:solidFill>
                  <a:srgbClr val="504E4E"/>
                </a:solidFill>
                <a:highlight>
                  <a:srgbClr val="FFFFFF"/>
                </a:highlight>
              </a:rPr>
              <a:t>*reaccionar = to react. *inmediatamente = immediately</a:t>
            </a:r>
          </a:p>
        </p:txBody>
      </p:sp>
      <p:pic>
        <p:nvPicPr>
          <p:cNvPr id="5" name="Picture 4">
            <a:extLst>
              <a:ext uri="{FF2B5EF4-FFF2-40B4-BE49-F238E27FC236}">
                <a16:creationId xmlns:a16="http://schemas.microsoft.com/office/drawing/2014/main" id="{C616A800-7EF2-BE9A-0D54-28A04EB9BB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37582" y="3027544"/>
            <a:ext cx="649019" cy="647577"/>
          </a:xfrm>
          <a:prstGeom prst="rect">
            <a:avLst/>
          </a:prstGeom>
        </p:spPr>
      </p:pic>
      <p:pic>
        <p:nvPicPr>
          <p:cNvPr id="6" name="Un accidente.wav">
            <a:hlinkClick r:id="" action="ppaction://media"/>
            <a:extLst>
              <a:ext uri="{FF2B5EF4-FFF2-40B4-BE49-F238E27FC236}">
                <a16:creationId xmlns:a16="http://schemas.microsoft.com/office/drawing/2014/main" id="{53C2D797-2AFF-8B57-3F3F-075F3CDA5F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20178" y="1463344"/>
            <a:ext cx="812800" cy="812800"/>
          </a:xfrm>
          <a:prstGeom prst="rect">
            <a:avLst/>
          </a:prstGeom>
        </p:spPr>
      </p:pic>
    </p:spTree>
    <p:extLst>
      <p:ext uri="{BB962C8B-B14F-4D97-AF65-F5344CB8AC3E}">
        <p14:creationId xmlns:p14="http://schemas.microsoft.com/office/powerpoint/2010/main" val="70571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794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11">
            <a:extLst>
              <a:ext uri="{FF2B5EF4-FFF2-40B4-BE49-F238E27FC236}">
                <a16:creationId xmlns:a16="http://schemas.microsoft.com/office/drawing/2014/main" id="{632F50E5-9699-C57C-DF3C-0EC53A5660CE}"/>
              </a:ext>
            </a:extLst>
          </p:cNvPr>
          <p:cNvSpPr/>
          <p:nvPr/>
        </p:nvSpPr>
        <p:spPr>
          <a:xfrm>
            <a:off x="10748513" y="258166"/>
            <a:ext cx="1179630"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graphicFrame>
        <p:nvGraphicFramePr>
          <p:cNvPr id="2" name="Table 1">
            <a:extLst>
              <a:ext uri="{FF2B5EF4-FFF2-40B4-BE49-F238E27FC236}">
                <a16:creationId xmlns:a16="http://schemas.microsoft.com/office/drawing/2014/main" id="{A7506554-8C9F-455B-8E39-3B2F843BD6AC}"/>
              </a:ext>
            </a:extLst>
          </p:cNvPr>
          <p:cNvGraphicFramePr>
            <a:graphicFrameLocks noGrp="1"/>
          </p:cNvGraphicFramePr>
          <p:nvPr/>
        </p:nvGraphicFramePr>
        <p:xfrm>
          <a:off x="48427" y="39730"/>
          <a:ext cx="9560796" cy="6216256"/>
        </p:xfrm>
        <a:graphic>
          <a:graphicData uri="http://schemas.openxmlformats.org/drawingml/2006/table">
            <a:tbl>
              <a:tblPr firstRow="1" bandRow="1">
                <a:tableStyleId>{22838BEF-8BB2-4498-84A7-C5851F593DF1}</a:tableStyleId>
              </a:tblPr>
              <a:tblGrid>
                <a:gridCol w="2390199">
                  <a:extLst>
                    <a:ext uri="{9D8B030D-6E8A-4147-A177-3AD203B41FA5}">
                      <a16:colId xmlns:a16="http://schemas.microsoft.com/office/drawing/2014/main" val="2093507920"/>
                    </a:ext>
                  </a:extLst>
                </a:gridCol>
                <a:gridCol w="2390199">
                  <a:extLst>
                    <a:ext uri="{9D8B030D-6E8A-4147-A177-3AD203B41FA5}">
                      <a16:colId xmlns:a16="http://schemas.microsoft.com/office/drawing/2014/main" val="74122392"/>
                    </a:ext>
                  </a:extLst>
                </a:gridCol>
                <a:gridCol w="2390199">
                  <a:extLst>
                    <a:ext uri="{9D8B030D-6E8A-4147-A177-3AD203B41FA5}">
                      <a16:colId xmlns:a16="http://schemas.microsoft.com/office/drawing/2014/main" val="3991899636"/>
                    </a:ext>
                  </a:extLst>
                </a:gridCol>
                <a:gridCol w="2390199">
                  <a:extLst>
                    <a:ext uri="{9D8B030D-6E8A-4147-A177-3AD203B41FA5}">
                      <a16:colId xmlns:a16="http://schemas.microsoft.com/office/drawing/2014/main" val="501593859"/>
                    </a:ext>
                  </a:extLst>
                </a:gridCol>
              </a:tblGrid>
              <a:tr h="1717190">
                <a:tc>
                  <a:txBody>
                    <a:bodyPr/>
                    <a:lstStyle/>
                    <a:p>
                      <a:pPr algn="l"/>
                      <a:r>
                        <a:rPr lang="en-GB" sz="2400" b="1" dirty="0"/>
                        <a:t>The ball comes at Lucía too quickly.</a:t>
                      </a:r>
                    </a:p>
                  </a:txBody>
                  <a:tcPr/>
                </a:tc>
                <a:tc>
                  <a:txBody>
                    <a:bodyPr/>
                    <a:lstStyle/>
                    <a:p>
                      <a:pPr algn="l"/>
                      <a:r>
                        <a:rPr lang="en-GB" sz="2400" b="1" dirty="0"/>
                        <a:t>The doctor asks Ana some questions.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t>Lucia hurts her head, neck, mouth and teeth.</a:t>
                      </a:r>
                    </a:p>
                  </a:txBody>
                  <a:tcPr/>
                </a:tc>
                <a:tc>
                  <a:txBody>
                    <a:bodyPr/>
                    <a:lstStyle/>
                    <a:p>
                      <a:pPr algn="l"/>
                      <a:r>
                        <a:rPr lang="en-GB" sz="2400" b="1" dirty="0"/>
                        <a:t>Lucía tells the teacher that she will go to hospital.</a:t>
                      </a:r>
                    </a:p>
                  </a:txBody>
                  <a:tcPr/>
                </a:tc>
                <a:extLst>
                  <a:ext uri="{0D108BD9-81ED-4DB2-BD59-A6C34878D82A}">
                    <a16:rowId xmlns:a16="http://schemas.microsoft.com/office/drawing/2014/main" val="2385084404"/>
                  </a:ext>
                </a:extLst>
              </a:tr>
              <a:tr h="1390106">
                <a:tc>
                  <a:txBody>
                    <a:bodyPr/>
                    <a:lstStyle/>
                    <a:p>
                      <a:pPr algn="l"/>
                      <a:r>
                        <a:rPr lang="en-GB" sz="2400" b="1" dirty="0"/>
                        <a:t>The teacher asked her if Lucía’s head hurt.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t>The doctor gives Lucía some medicine.</a:t>
                      </a:r>
                    </a:p>
                  </a:txBody>
                  <a:tcPr/>
                </a:tc>
                <a:tc>
                  <a:txBody>
                    <a:bodyPr/>
                    <a:lstStyle/>
                    <a:p>
                      <a:pPr algn="l"/>
                      <a:r>
                        <a:rPr lang="en-GB" sz="2400" b="1" dirty="0"/>
                        <a:t>Ana asks the doctor some questions.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t>The doctor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t>says there’s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t>no damage.</a:t>
                      </a:r>
                    </a:p>
                  </a:txBody>
                  <a:tcPr/>
                </a:tc>
                <a:extLst>
                  <a:ext uri="{0D108BD9-81ED-4DB2-BD59-A6C34878D82A}">
                    <a16:rowId xmlns:a16="http://schemas.microsoft.com/office/drawing/2014/main" val="2398337358"/>
                  </a:ext>
                </a:extLst>
              </a:tr>
              <a:tr h="13901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t>Nadia almost scores.</a:t>
                      </a:r>
                    </a:p>
                    <a:p>
                      <a:pPr algn="l"/>
                      <a:endParaRPr lang="en-GB" sz="2400" b="1" dirty="0"/>
                    </a:p>
                  </a:txBody>
                  <a:tcPr/>
                </a:tc>
                <a:tc>
                  <a:txBody>
                    <a:bodyPr/>
                    <a:lstStyle/>
                    <a:p>
                      <a:pPr algn="l"/>
                      <a:r>
                        <a:rPr lang="en-GB" sz="2400" b="1" dirty="0"/>
                        <a:t>Lucía suffers a strong pain in her back.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t>The teacher takes her to the hospital.</a:t>
                      </a:r>
                    </a:p>
                  </a:txBody>
                  <a:tcPr/>
                </a:tc>
                <a:tc>
                  <a:txBody>
                    <a:bodyPr/>
                    <a:lstStyle/>
                    <a:p>
                      <a:pPr algn="l"/>
                      <a:r>
                        <a:rPr lang="en-GB" sz="2400" b="1" dirty="0"/>
                        <a:t>Lucía passes the ball to Nadia.</a:t>
                      </a:r>
                    </a:p>
                  </a:txBody>
                  <a:tcPr/>
                </a:tc>
                <a:extLst>
                  <a:ext uri="{0D108BD9-81ED-4DB2-BD59-A6C34878D82A}">
                    <a16:rowId xmlns:a16="http://schemas.microsoft.com/office/drawing/2014/main" val="3141320208"/>
                  </a:ext>
                </a:extLst>
              </a:tr>
              <a:tr h="13901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t>Nadia passes Lucía the ball.</a:t>
                      </a:r>
                    </a:p>
                    <a:p>
                      <a:pPr algn="l"/>
                      <a:endParaRPr lang="en-GB" sz="24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t>The doctor recommends that Lucía rests.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t>Today Lucía has a handball match.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t>Lucía normally eats at home.</a:t>
                      </a:r>
                    </a:p>
                    <a:p>
                      <a:pPr algn="l"/>
                      <a:endParaRPr lang="en-GB" sz="2400" b="1" dirty="0"/>
                    </a:p>
                  </a:txBody>
                  <a:tcPr/>
                </a:tc>
                <a:extLst>
                  <a:ext uri="{0D108BD9-81ED-4DB2-BD59-A6C34878D82A}">
                    <a16:rowId xmlns:a16="http://schemas.microsoft.com/office/drawing/2014/main" val="2288004232"/>
                  </a:ext>
                </a:extLst>
              </a:tr>
            </a:tbl>
          </a:graphicData>
        </a:graphic>
      </p:graphicFrame>
      <p:sp>
        <p:nvSpPr>
          <p:cNvPr id="3" name="TextBox 2">
            <a:extLst>
              <a:ext uri="{FF2B5EF4-FFF2-40B4-BE49-F238E27FC236}">
                <a16:creationId xmlns:a16="http://schemas.microsoft.com/office/drawing/2014/main" id="{647A9ABD-F74B-4669-BA3D-13B6940A4E0F}"/>
              </a:ext>
            </a:extLst>
          </p:cNvPr>
          <p:cNvSpPr txBox="1"/>
          <p:nvPr/>
        </p:nvSpPr>
        <p:spPr>
          <a:xfrm>
            <a:off x="8998105" y="5732766"/>
            <a:ext cx="603777" cy="523220"/>
          </a:xfrm>
          <a:prstGeom prst="rect">
            <a:avLst/>
          </a:prstGeom>
          <a:solidFill>
            <a:schemeClr val="accent2"/>
          </a:solidFill>
        </p:spPr>
        <p:txBody>
          <a:bodyPr wrap="square" rtlCol="0">
            <a:spAutoFit/>
          </a:bodyPr>
          <a:lstStyle/>
          <a:p>
            <a:pPr algn="ctr"/>
            <a:r>
              <a:rPr lang="en-GB" sz="2800" b="1" dirty="0"/>
              <a:t>1</a:t>
            </a:r>
          </a:p>
        </p:txBody>
      </p:sp>
      <p:sp>
        <p:nvSpPr>
          <p:cNvPr id="6" name="TextBox 5">
            <a:extLst>
              <a:ext uri="{FF2B5EF4-FFF2-40B4-BE49-F238E27FC236}">
                <a16:creationId xmlns:a16="http://schemas.microsoft.com/office/drawing/2014/main" id="{B04E05B5-B17C-4993-9F17-66F8A4CF8B0B}"/>
              </a:ext>
            </a:extLst>
          </p:cNvPr>
          <p:cNvSpPr txBox="1"/>
          <p:nvPr/>
        </p:nvSpPr>
        <p:spPr>
          <a:xfrm>
            <a:off x="6616662" y="5732766"/>
            <a:ext cx="603777" cy="523220"/>
          </a:xfrm>
          <a:prstGeom prst="rect">
            <a:avLst/>
          </a:prstGeom>
          <a:solidFill>
            <a:schemeClr val="accent2"/>
          </a:solidFill>
        </p:spPr>
        <p:txBody>
          <a:bodyPr wrap="square" rtlCol="0">
            <a:spAutoFit/>
          </a:bodyPr>
          <a:lstStyle/>
          <a:p>
            <a:pPr algn="ctr"/>
            <a:r>
              <a:rPr lang="en-GB" sz="2800" b="1" dirty="0"/>
              <a:t>2</a:t>
            </a:r>
          </a:p>
        </p:txBody>
      </p:sp>
      <p:sp>
        <p:nvSpPr>
          <p:cNvPr id="7" name="TextBox 6">
            <a:extLst>
              <a:ext uri="{FF2B5EF4-FFF2-40B4-BE49-F238E27FC236}">
                <a16:creationId xmlns:a16="http://schemas.microsoft.com/office/drawing/2014/main" id="{8B751FE1-4F49-44EC-8EBA-63971F2F45CF}"/>
              </a:ext>
            </a:extLst>
          </p:cNvPr>
          <p:cNvSpPr txBox="1"/>
          <p:nvPr/>
        </p:nvSpPr>
        <p:spPr>
          <a:xfrm>
            <a:off x="1821727" y="5732766"/>
            <a:ext cx="603777" cy="523220"/>
          </a:xfrm>
          <a:prstGeom prst="rect">
            <a:avLst/>
          </a:prstGeom>
          <a:solidFill>
            <a:schemeClr val="accent2"/>
          </a:solidFill>
        </p:spPr>
        <p:txBody>
          <a:bodyPr wrap="square" rtlCol="0">
            <a:spAutoFit/>
          </a:bodyPr>
          <a:lstStyle/>
          <a:p>
            <a:pPr algn="ctr"/>
            <a:r>
              <a:rPr lang="en-GB" sz="2800" b="1" dirty="0"/>
              <a:t>3</a:t>
            </a:r>
          </a:p>
        </p:txBody>
      </p:sp>
      <p:sp>
        <p:nvSpPr>
          <p:cNvPr id="9" name="TextBox 8">
            <a:extLst>
              <a:ext uri="{FF2B5EF4-FFF2-40B4-BE49-F238E27FC236}">
                <a16:creationId xmlns:a16="http://schemas.microsoft.com/office/drawing/2014/main" id="{D920D51F-2E51-4ADB-86A2-168D8CD869C8}"/>
              </a:ext>
            </a:extLst>
          </p:cNvPr>
          <p:cNvSpPr txBox="1"/>
          <p:nvPr/>
        </p:nvSpPr>
        <p:spPr>
          <a:xfrm>
            <a:off x="1837769" y="1240346"/>
            <a:ext cx="603777" cy="523220"/>
          </a:xfrm>
          <a:prstGeom prst="rect">
            <a:avLst/>
          </a:prstGeom>
          <a:solidFill>
            <a:schemeClr val="accent2"/>
          </a:solidFill>
        </p:spPr>
        <p:txBody>
          <a:bodyPr wrap="square" rtlCol="0">
            <a:spAutoFit/>
          </a:bodyPr>
          <a:lstStyle/>
          <a:p>
            <a:pPr algn="ctr"/>
            <a:r>
              <a:rPr lang="en-GB" sz="2800" b="1" dirty="0"/>
              <a:t>4</a:t>
            </a:r>
          </a:p>
        </p:txBody>
      </p:sp>
      <p:sp>
        <p:nvSpPr>
          <p:cNvPr id="10" name="TextBox 9">
            <a:extLst>
              <a:ext uri="{FF2B5EF4-FFF2-40B4-BE49-F238E27FC236}">
                <a16:creationId xmlns:a16="http://schemas.microsoft.com/office/drawing/2014/main" id="{9DC3562F-6EAC-4BFE-BC5F-F6E1FCA825D0}"/>
              </a:ext>
            </a:extLst>
          </p:cNvPr>
          <p:cNvSpPr txBox="1"/>
          <p:nvPr/>
        </p:nvSpPr>
        <p:spPr>
          <a:xfrm>
            <a:off x="6612327" y="1234472"/>
            <a:ext cx="603777" cy="523220"/>
          </a:xfrm>
          <a:prstGeom prst="rect">
            <a:avLst/>
          </a:prstGeom>
          <a:solidFill>
            <a:schemeClr val="accent2"/>
          </a:solidFill>
        </p:spPr>
        <p:txBody>
          <a:bodyPr wrap="square" rtlCol="0">
            <a:spAutoFit/>
          </a:bodyPr>
          <a:lstStyle/>
          <a:p>
            <a:pPr algn="ctr"/>
            <a:r>
              <a:rPr lang="en-GB" sz="2800" b="1" dirty="0"/>
              <a:t>5</a:t>
            </a:r>
          </a:p>
        </p:txBody>
      </p:sp>
      <p:sp>
        <p:nvSpPr>
          <p:cNvPr id="11" name="TextBox 10">
            <a:extLst>
              <a:ext uri="{FF2B5EF4-FFF2-40B4-BE49-F238E27FC236}">
                <a16:creationId xmlns:a16="http://schemas.microsoft.com/office/drawing/2014/main" id="{1CC30681-4C75-483C-B68E-A4B89674755C}"/>
              </a:ext>
            </a:extLst>
          </p:cNvPr>
          <p:cNvSpPr txBox="1"/>
          <p:nvPr/>
        </p:nvSpPr>
        <p:spPr>
          <a:xfrm>
            <a:off x="6612327" y="4190291"/>
            <a:ext cx="603777" cy="523220"/>
          </a:xfrm>
          <a:prstGeom prst="rect">
            <a:avLst/>
          </a:prstGeom>
          <a:solidFill>
            <a:schemeClr val="accent2"/>
          </a:solidFill>
        </p:spPr>
        <p:txBody>
          <a:bodyPr wrap="square" rtlCol="0">
            <a:spAutoFit/>
          </a:bodyPr>
          <a:lstStyle/>
          <a:p>
            <a:pPr algn="ctr"/>
            <a:r>
              <a:rPr lang="en-GB" sz="2800" b="1" dirty="0"/>
              <a:t>6</a:t>
            </a:r>
          </a:p>
        </p:txBody>
      </p:sp>
      <p:sp>
        <p:nvSpPr>
          <p:cNvPr id="12" name="TextBox 11">
            <a:extLst>
              <a:ext uri="{FF2B5EF4-FFF2-40B4-BE49-F238E27FC236}">
                <a16:creationId xmlns:a16="http://schemas.microsoft.com/office/drawing/2014/main" id="{EAC10C5D-69B3-485E-95DF-C9142B26FE37}"/>
              </a:ext>
            </a:extLst>
          </p:cNvPr>
          <p:cNvSpPr txBox="1"/>
          <p:nvPr/>
        </p:nvSpPr>
        <p:spPr>
          <a:xfrm>
            <a:off x="4225048" y="1234472"/>
            <a:ext cx="603777" cy="523220"/>
          </a:xfrm>
          <a:prstGeom prst="rect">
            <a:avLst/>
          </a:prstGeom>
          <a:solidFill>
            <a:schemeClr val="accent2"/>
          </a:solidFill>
        </p:spPr>
        <p:txBody>
          <a:bodyPr wrap="square" rtlCol="0">
            <a:spAutoFit/>
          </a:bodyPr>
          <a:lstStyle/>
          <a:p>
            <a:pPr algn="ctr"/>
            <a:r>
              <a:rPr lang="en-GB" sz="2800" b="1" dirty="0"/>
              <a:t>7</a:t>
            </a:r>
          </a:p>
        </p:txBody>
      </p:sp>
      <p:sp>
        <p:nvSpPr>
          <p:cNvPr id="13" name="TextBox 12">
            <a:extLst>
              <a:ext uri="{FF2B5EF4-FFF2-40B4-BE49-F238E27FC236}">
                <a16:creationId xmlns:a16="http://schemas.microsoft.com/office/drawing/2014/main" id="{74A44C76-46ED-484B-B9CE-F30FE0C24B29}"/>
              </a:ext>
            </a:extLst>
          </p:cNvPr>
          <p:cNvSpPr txBox="1"/>
          <p:nvPr/>
        </p:nvSpPr>
        <p:spPr>
          <a:xfrm>
            <a:off x="9005446" y="2796138"/>
            <a:ext cx="603777" cy="523220"/>
          </a:xfrm>
          <a:prstGeom prst="rect">
            <a:avLst/>
          </a:prstGeom>
          <a:solidFill>
            <a:schemeClr val="accent2"/>
          </a:solidFill>
        </p:spPr>
        <p:txBody>
          <a:bodyPr wrap="square" rtlCol="0">
            <a:spAutoFit/>
          </a:bodyPr>
          <a:lstStyle/>
          <a:p>
            <a:pPr algn="ctr"/>
            <a:r>
              <a:rPr lang="en-GB" sz="2800" b="1" dirty="0"/>
              <a:t>8</a:t>
            </a:r>
          </a:p>
        </p:txBody>
      </p:sp>
      <p:sp>
        <p:nvSpPr>
          <p:cNvPr id="14" name="TextBox 13">
            <a:extLst>
              <a:ext uri="{FF2B5EF4-FFF2-40B4-BE49-F238E27FC236}">
                <a16:creationId xmlns:a16="http://schemas.microsoft.com/office/drawing/2014/main" id="{DA11E4BB-A62A-4498-8BB6-945E95E46DA0}"/>
              </a:ext>
            </a:extLst>
          </p:cNvPr>
          <p:cNvSpPr txBox="1"/>
          <p:nvPr/>
        </p:nvSpPr>
        <p:spPr>
          <a:xfrm>
            <a:off x="4235219" y="5732766"/>
            <a:ext cx="603777" cy="523220"/>
          </a:xfrm>
          <a:prstGeom prst="rect">
            <a:avLst/>
          </a:prstGeom>
          <a:solidFill>
            <a:schemeClr val="accent2"/>
          </a:solidFill>
        </p:spPr>
        <p:txBody>
          <a:bodyPr wrap="square" rtlCol="0">
            <a:spAutoFit/>
          </a:bodyPr>
          <a:lstStyle/>
          <a:p>
            <a:pPr algn="ctr"/>
            <a:r>
              <a:rPr lang="en-GB" sz="2800" b="1" dirty="0"/>
              <a:t>9</a:t>
            </a:r>
          </a:p>
        </p:txBody>
      </p:sp>
      <p:sp>
        <p:nvSpPr>
          <p:cNvPr id="5" name="TextBox 4">
            <a:extLst>
              <a:ext uri="{FF2B5EF4-FFF2-40B4-BE49-F238E27FC236}">
                <a16:creationId xmlns:a16="http://schemas.microsoft.com/office/drawing/2014/main" id="{597EFAFB-B7E5-419D-B729-C661107E2BEF}"/>
              </a:ext>
            </a:extLst>
          </p:cNvPr>
          <p:cNvSpPr txBox="1"/>
          <p:nvPr/>
        </p:nvSpPr>
        <p:spPr>
          <a:xfrm>
            <a:off x="9701562" y="803569"/>
            <a:ext cx="2442011" cy="1862048"/>
          </a:xfrm>
          <a:prstGeom prst="rect">
            <a:avLst/>
          </a:prstGeom>
          <a:solidFill>
            <a:schemeClr val="accent6">
              <a:lumMod val="20000"/>
              <a:lumOff val="80000"/>
            </a:schemeClr>
          </a:solidFill>
        </p:spPr>
        <p:txBody>
          <a:bodyPr wrap="square" rtlCol="0">
            <a:spAutoFit/>
          </a:bodyPr>
          <a:lstStyle/>
          <a:p>
            <a:r>
              <a:rPr lang="en-GB" sz="2300" dirty="0" err="1"/>
              <a:t>Ordena</a:t>
            </a:r>
            <a:r>
              <a:rPr lang="en-GB" sz="2300" dirty="0"/>
              <a:t>* </a:t>
            </a:r>
            <a:r>
              <a:rPr lang="en-GB" sz="2300" dirty="0" err="1"/>
              <a:t>estas</a:t>
            </a:r>
            <a:r>
              <a:rPr lang="en-GB" sz="2300" dirty="0"/>
              <a:t> </a:t>
            </a:r>
            <a:r>
              <a:rPr lang="en-GB" sz="2300" dirty="0" err="1"/>
              <a:t>nueve</a:t>
            </a:r>
            <a:r>
              <a:rPr lang="en-GB" sz="2300" dirty="0"/>
              <a:t> </a:t>
            </a:r>
            <a:r>
              <a:rPr lang="en-GB" sz="2300" dirty="0" err="1"/>
              <a:t>frases</a:t>
            </a:r>
            <a:r>
              <a:rPr lang="en-GB" sz="2300" b="1" dirty="0"/>
              <a:t> </a:t>
            </a:r>
            <a:r>
              <a:rPr lang="en-GB" sz="2300" dirty="0" err="1"/>
              <a:t>sobre</a:t>
            </a:r>
            <a:r>
              <a:rPr lang="en-GB" sz="2300" dirty="0"/>
              <a:t> </a:t>
            </a:r>
            <a:r>
              <a:rPr lang="en-GB" sz="2300" dirty="0" err="1"/>
              <a:t>el</a:t>
            </a:r>
            <a:r>
              <a:rPr lang="en-GB" sz="2300" dirty="0"/>
              <a:t> </a:t>
            </a:r>
            <a:r>
              <a:rPr lang="en-GB" sz="2300" dirty="0" err="1"/>
              <a:t>texto</a:t>
            </a:r>
            <a:r>
              <a:rPr lang="en-GB" sz="2300" dirty="0"/>
              <a:t> </a:t>
            </a:r>
            <a:r>
              <a:rPr lang="en-GB" sz="2300" dirty="0" err="1"/>
              <a:t>en</a:t>
            </a:r>
            <a:r>
              <a:rPr lang="en-GB" sz="2300" dirty="0"/>
              <a:t> </a:t>
            </a:r>
            <a:r>
              <a:rPr lang="en-GB" sz="2300" dirty="0" err="1"/>
              <a:t>el</a:t>
            </a:r>
            <a:r>
              <a:rPr lang="en-GB" sz="2300" dirty="0"/>
              <a:t> </a:t>
            </a:r>
            <a:r>
              <a:rPr lang="en-GB" sz="2300" dirty="0" err="1"/>
              <a:t>orden</a:t>
            </a:r>
            <a:r>
              <a:rPr lang="en-GB" sz="2300" dirty="0"/>
              <a:t> </a:t>
            </a:r>
            <a:r>
              <a:rPr lang="en-GB" sz="2300" dirty="0" err="1"/>
              <a:t>correcto</a:t>
            </a:r>
            <a:r>
              <a:rPr lang="en-GB" sz="2300" dirty="0"/>
              <a:t>.</a:t>
            </a:r>
          </a:p>
        </p:txBody>
      </p:sp>
      <p:sp>
        <p:nvSpPr>
          <p:cNvPr id="4" name="TextBox 3">
            <a:extLst>
              <a:ext uri="{FF2B5EF4-FFF2-40B4-BE49-F238E27FC236}">
                <a16:creationId xmlns:a16="http://schemas.microsoft.com/office/drawing/2014/main" id="{2FCBCD67-90D1-468C-D412-3F678473BAB7}"/>
              </a:ext>
            </a:extLst>
          </p:cNvPr>
          <p:cNvSpPr txBox="1"/>
          <p:nvPr/>
        </p:nvSpPr>
        <p:spPr>
          <a:xfrm>
            <a:off x="9785455" y="3145302"/>
            <a:ext cx="2229454" cy="1154162"/>
          </a:xfrm>
          <a:prstGeom prst="rect">
            <a:avLst/>
          </a:prstGeom>
          <a:solidFill>
            <a:schemeClr val="accent6">
              <a:lumMod val="20000"/>
              <a:lumOff val="80000"/>
            </a:schemeClr>
          </a:solidFill>
        </p:spPr>
        <p:txBody>
          <a:bodyPr wrap="square" rtlCol="0">
            <a:spAutoFit/>
          </a:bodyPr>
          <a:lstStyle/>
          <a:p>
            <a:pPr algn="ctr"/>
            <a:r>
              <a:rPr lang="en-GB" sz="2300" dirty="0"/>
              <a:t>¡</a:t>
            </a:r>
            <a:r>
              <a:rPr lang="en-GB" sz="2300" dirty="0" err="1"/>
              <a:t>Atención</a:t>
            </a:r>
            <a:r>
              <a:rPr lang="en-GB" sz="2300" dirty="0"/>
              <a:t>! Hay 7 </a:t>
            </a:r>
            <a:r>
              <a:rPr lang="en-GB" sz="2300" dirty="0" err="1"/>
              <a:t>frases</a:t>
            </a:r>
            <a:r>
              <a:rPr lang="en-GB" sz="2300" dirty="0"/>
              <a:t> </a:t>
            </a:r>
            <a:r>
              <a:rPr lang="en-GB" sz="2300" dirty="0" err="1"/>
              <a:t>incorrectas</a:t>
            </a:r>
            <a:r>
              <a:rPr lang="en-GB" sz="2300" dirty="0"/>
              <a:t>.</a:t>
            </a:r>
          </a:p>
        </p:txBody>
      </p:sp>
      <p:pic>
        <p:nvPicPr>
          <p:cNvPr id="16" name="Picture 15" descr="A picture containing doll, vector graphics&#10;&#10;Description automatically generated">
            <a:extLst>
              <a:ext uri="{FF2B5EF4-FFF2-40B4-BE49-F238E27FC236}">
                <a16:creationId xmlns:a16="http://schemas.microsoft.com/office/drawing/2014/main" id="{3D5B78D2-B43C-18EA-435E-3A26084590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308" t="10619" r="31041" b="5280"/>
          <a:stretch/>
        </p:blipFill>
        <p:spPr>
          <a:xfrm>
            <a:off x="10536953" y="4380568"/>
            <a:ext cx="727102" cy="2065695"/>
          </a:xfrm>
          <a:prstGeom prst="rect">
            <a:avLst/>
          </a:prstGeom>
        </p:spPr>
      </p:pic>
      <p:sp>
        <p:nvSpPr>
          <p:cNvPr id="15" name="TextBox 14">
            <a:extLst>
              <a:ext uri="{FF2B5EF4-FFF2-40B4-BE49-F238E27FC236}">
                <a16:creationId xmlns:a16="http://schemas.microsoft.com/office/drawing/2014/main" id="{2D7924F5-E6B9-F02C-D90F-20AB94E8BE70}"/>
              </a:ext>
            </a:extLst>
          </p:cNvPr>
          <p:cNvSpPr txBox="1"/>
          <p:nvPr/>
        </p:nvSpPr>
        <p:spPr>
          <a:xfrm>
            <a:off x="9785455" y="2631098"/>
            <a:ext cx="2230098" cy="400110"/>
          </a:xfrm>
          <a:prstGeom prst="rect">
            <a:avLst/>
          </a:prstGeom>
          <a:noFill/>
        </p:spPr>
        <p:txBody>
          <a:bodyPr wrap="none" rtlCol="0">
            <a:spAutoFit/>
          </a:bodyPr>
          <a:lstStyle/>
          <a:p>
            <a:r>
              <a:rPr lang="en-ES" sz="2000" dirty="0"/>
              <a:t>*Ordena = order</a:t>
            </a:r>
          </a:p>
        </p:txBody>
      </p:sp>
    </p:spTree>
    <p:extLst>
      <p:ext uri="{BB962C8B-B14F-4D97-AF65-F5344CB8AC3E}">
        <p14:creationId xmlns:p14="http://schemas.microsoft.com/office/powerpoint/2010/main" val="366936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P spid="11" grpId="0" animBg="1"/>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C6949BD8-BEF9-434D-8678-CE26854E64C2}"/>
              </a:ext>
            </a:extLst>
          </p:cNvPr>
          <p:cNvGraphicFramePr>
            <a:graphicFrameLocks noGrp="1"/>
          </p:cNvGraphicFramePr>
          <p:nvPr/>
        </p:nvGraphicFramePr>
        <p:xfrm>
          <a:off x="3331946" y="162138"/>
          <a:ext cx="7836825" cy="6180799"/>
        </p:xfrm>
        <a:graphic>
          <a:graphicData uri="http://schemas.openxmlformats.org/drawingml/2006/table">
            <a:tbl>
              <a:tblPr firstRow="1" bandRow="1">
                <a:tableStyleId>{22838BEF-8BB2-4498-84A7-C5851F593DF1}</a:tableStyleId>
              </a:tblPr>
              <a:tblGrid>
                <a:gridCol w="7836825">
                  <a:extLst>
                    <a:ext uri="{9D8B030D-6E8A-4147-A177-3AD203B41FA5}">
                      <a16:colId xmlns:a16="http://schemas.microsoft.com/office/drawing/2014/main" val="2794667200"/>
                    </a:ext>
                  </a:extLst>
                </a:gridCol>
              </a:tblGrid>
              <a:tr h="799583">
                <a:tc>
                  <a:txBody>
                    <a:bodyPr/>
                    <a:lstStyle/>
                    <a:p>
                      <a:endParaRPr lang="en-GB" dirty="0"/>
                    </a:p>
                  </a:txBody>
                  <a:tcPr/>
                </a:tc>
                <a:extLst>
                  <a:ext uri="{0D108BD9-81ED-4DB2-BD59-A6C34878D82A}">
                    <a16:rowId xmlns:a16="http://schemas.microsoft.com/office/drawing/2014/main" val="186008362"/>
                  </a:ext>
                </a:extLst>
              </a:tr>
              <a:tr h="799583">
                <a:tc>
                  <a:txBody>
                    <a:bodyPr/>
                    <a:lstStyle/>
                    <a:p>
                      <a:endParaRPr lang="en-GB"/>
                    </a:p>
                  </a:txBody>
                  <a:tcPr/>
                </a:tc>
                <a:extLst>
                  <a:ext uri="{0D108BD9-81ED-4DB2-BD59-A6C34878D82A}">
                    <a16:rowId xmlns:a16="http://schemas.microsoft.com/office/drawing/2014/main" val="443127865"/>
                  </a:ext>
                </a:extLst>
              </a:tr>
              <a:tr h="811252">
                <a:tc>
                  <a:txBody>
                    <a:bodyPr/>
                    <a:lstStyle/>
                    <a:p>
                      <a:endParaRPr lang="en-GB" dirty="0"/>
                    </a:p>
                  </a:txBody>
                  <a:tcPr/>
                </a:tc>
                <a:extLst>
                  <a:ext uri="{0D108BD9-81ED-4DB2-BD59-A6C34878D82A}">
                    <a16:rowId xmlns:a16="http://schemas.microsoft.com/office/drawing/2014/main" val="1909175098"/>
                  </a:ext>
                </a:extLst>
              </a:tr>
              <a:tr h="897222">
                <a:tc>
                  <a:txBody>
                    <a:bodyPr/>
                    <a:lstStyle/>
                    <a:p>
                      <a:endParaRPr lang="en-GB"/>
                    </a:p>
                  </a:txBody>
                  <a:tcPr/>
                </a:tc>
                <a:extLst>
                  <a:ext uri="{0D108BD9-81ED-4DB2-BD59-A6C34878D82A}">
                    <a16:rowId xmlns:a16="http://schemas.microsoft.com/office/drawing/2014/main" val="296560554"/>
                  </a:ext>
                </a:extLst>
              </a:tr>
              <a:tr h="850249">
                <a:tc>
                  <a:txBody>
                    <a:bodyPr/>
                    <a:lstStyle/>
                    <a:p>
                      <a:endParaRPr lang="en-GB"/>
                    </a:p>
                  </a:txBody>
                  <a:tcPr/>
                </a:tc>
                <a:extLst>
                  <a:ext uri="{0D108BD9-81ED-4DB2-BD59-A6C34878D82A}">
                    <a16:rowId xmlns:a16="http://schemas.microsoft.com/office/drawing/2014/main" val="717767416"/>
                  </a:ext>
                </a:extLst>
              </a:tr>
              <a:tr h="834190">
                <a:tc>
                  <a:txBody>
                    <a:bodyPr/>
                    <a:lstStyle/>
                    <a:p>
                      <a:endParaRPr lang="en-GB" dirty="0"/>
                    </a:p>
                  </a:txBody>
                  <a:tcPr>
                    <a:solidFill>
                      <a:schemeClr val="accent4">
                        <a:lumMod val="20000"/>
                        <a:lumOff val="80000"/>
                      </a:schemeClr>
                    </a:solidFill>
                  </a:tcPr>
                </a:tc>
                <a:extLst>
                  <a:ext uri="{0D108BD9-81ED-4DB2-BD59-A6C34878D82A}">
                    <a16:rowId xmlns:a16="http://schemas.microsoft.com/office/drawing/2014/main" val="3843598591"/>
                  </a:ext>
                </a:extLst>
              </a:tr>
              <a:tr h="1162036">
                <a:tc>
                  <a:txBody>
                    <a:bodyPr/>
                    <a:lstStyle/>
                    <a:p>
                      <a:endParaRPr lang="en-GB" dirty="0"/>
                    </a:p>
                    <a:p>
                      <a:endParaRPr lang="en-GB" dirty="0"/>
                    </a:p>
                    <a:p>
                      <a:endParaRPr lang="en-GB" dirty="0"/>
                    </a:p>
                    <a:p>
                      <a:endParaRPr lang="en-GB" dirty="0"/>
                    </a:p>
                  </a:txBody>
                  <a:tcPr>
                    <a:solidFill>
                      <a:schemeClr val="accent4">
                        <a:lumMod val="40000"/>
                        <a:lumOff val="60000"/>
                      </a:schemeClr>
                    </a:solidFill>
                  </a:tcPr>
                </a:tc>
                <a:extLst>
                  <a:ext uri="{0D108BD9-81ED-4DB2-BD59-A6C34878D82A}">
                    <a16:rowId xmlns:a16="http://schemas.microsoft.com/office/drawing/2014/main" val="465033199"/>
                  </a:ext>
                </a:extLst>
              </a:tr>
            </a:tbl>
          </a:graphicData>
        </a:graphic>
      </p:graphicFrame>
      <p:sp>
        <p:nvSpPr>
          <p:cNvPr id="2" name="Text Placeholder 1">
            <a:extLst>
              <a:ext uri="{FF2B5EF4-FFF2-40B4-BE49-F238E27FC236}">
                <a16:creationId xmlns:a16="http://schemas.microsoft.com/office/drawing/2014/main" id="{B6D05D80-0D4E-B9FC-DF28-F751711788FF}"/>
              </a:ext>
            </a:extLst>
          </p:cNvPr>
          <p:cNvSpPr>
            <a:spLocks noGrp="1"/>
          </p:cNvSpPr>
          <p:nvPr>
            <p:ph type="body" sz="quarter" idx="10"/>
          </p:nvPr>
        </p:nvSpPr>
        <p:spPr>
          <a:xfrm>
            <a:off x="3398480" y="190301"/>
            <a:ext cx="8077457" cy="5816604"/>
          </a:xfrm>
        </p:spPr>
        <p:txBody>
          <a:bodyPr>
            <a:normAutofit lnSpcReduction="10000"/>
          </a:bodyPr>
          <a:lstStyle/>
          <a:p>
            <a:r>
              <a:rPr lang="en-GB" b="1" dirty="0"/>
              <a:t>1. </a:t>
            </a:r>
            <a:r>
              <a:rPr lang="en-GB" b="1" dirty="0" err="1"/>
              <a:t>los</a:t>
            </a:r>
            <a:r>
              <a:rPr lang="en-GB" b="1" dirty="0"/>
              <a:t> </a:t>
            </a:r>
            <a:r>
              <a:rPr lang="en-GB" b="1" dirty="0" err="1"/>
              <a:t>brazos</a:t>
            </a:r>
            <a:r>
              <a:rPr lang="en-GB" b="1" dirty="0"/>
              <a:t> </a:t>
            </a:r>
            <a:r>
              <a:rPr lang="en-GB" b="1" dirty="0" err="1"/>
              <a:t>duelen</a:t>
            </a:r>
            <a:r>
              <a:rPr lang="en-GB" b="1" dirty="0"/>
              <a:t> me</a:t>
            </a:r>
          </a:p>
          <a:p>
            <a:pPr marL="457200" indent="-457200">
              <a:buFont typeface="+mj-lt"/>
              <a:buAutoNum type="arabicPeriod"/>
            </a:pPr>
            <a:endParaRPr lang="en-GB" b="1" dirty="0"/>
          </a:p>
          <a:p>
            <a:r>
              <a:rPr lang="en-GB" b="1" dirty="0"/>
              <a:t>2. al le </a:t>
            </a:r>
            <a:r>
              <a:rPr lang="en-GB" b="1" dirty="0" err="1"/>
              <a:t>útil</a:t>
            </a:r>
            <a:r>
              <a:rPr lang="en-GB" b="1" dirty="0"/>
              <a:t> </a:t>
            </a:r>
            <a:r>
              <a:rPr lang="en-GB" b="1" dirty="0" err="1"/>
              <a:t>recomienda</a:t>
            </a:r>
            <a:r>
              <a:rPr lang="en-GB" b="1" dirty="0"/>
              <a:t> un </a:t>
            </a:r>
            <a:r>
              <a:rPr lang="en-GB" b="1" dirty="0" err="1"/>
              <a:t>libro</a:t>
            </a:r>
            <a:r>
              <a:rPr lang="en-GB" b="1" dirty="0"/>
              <a:t> </a:t>
            </a:r>
            <a:r>
              <a:rPr lang="en-GB" b="1" dirty="0" err="1"/>
              <a:t>estudiante</a:t>
            </a:r>
            <a:r>
              <a:rPr lang="en-GB" b="1" dirty="0"/>
              <a:t> </a:t>
            </a:r>
          </a:p>
          <a:p>
            <a:pPr marL="457200" indent="-457200">
              <a:buFont typeface="+mj-lt"/>
              <a:buAutoNum type="arabicPeriod"/>
            </a:pPr>
            <a:endParaRPr lang="en-GB" b="1" dirty="0"/>
          </a:p>
          <a:p>
            <a:r>
              <a:rPr lang="en-GB" b="1" dirty="0"/>
              <a:t>3. ¿</a:t>
            </a:r>
            <a:r>
              <a:rPr lang="en-GB" b="1" dirty="0" err="1"/>
              <a:t>interesan</a:t>
            </a:r>
            <a:r>
              <a:rPr lang="en-GB" b="1" dirty="0"/>
              <a:t> los </a:t>
            </a:r>
            <a:r>
              <a:rPr lang="en-GB" b="1" dirty="0" err="1"/>
              <a:t>te</a:t>
            </a:r>
            <a:r>
              <a:rPr lang="en-GB" b="1" dirty="0"/>
              <a:t> </a:t>
            </a:r>
            <a:r>
              <a:rPr lang="en-GB" b="1" dirty="0" err="1"/>
              <a:t>deportes</a:t>
            </a:r>
            <a:r>
              <a:rPr lang="en-GB" b="1" dirty="0"/>
              <a:t>?</a:t>
            </a:r>
          </a:p>
          <a:p>
            <a:pPr marL="457200" indent="-457200">
              <a:buFont typeface="+mj-lt"/>
              <a:buAutoNum type="arabicPeriod"/>
            </a:pPr>
            <a:endParaRPr lang="en-GB" b="1" dirty="0"/>
          </a:p>
          <a:p>
            <a:r>
              <a:rPr lang="en-GB" b="1" dirty="0"/>
              <a:t>4. </a:t>
            </a:r>
            <a:r>
              <a:rPr lang="en-GB" b="1" dirty="0" err="1"/>
              <a:t>profesora</a:t>
            </a:r>
            <a:r>
              <a:rPr lang="en-GB" b="1" dirty="0"/>
              <a:t> </a:t>
            </a:r>
            <a:r>
              <a:rPr lang="en-GB" b="1" dirty="0" err="1"/>
              <a:t>tareas</a:t>
            </a:r>
            <a:r>
              <a:rPr lang="en-GB" b="1" dirty="0"/>
              <a:t> </a:t>
            </a:r>
            <a:r>
              <a:rPr lang="en-GB" b="1" dirty="0" err="1"/>
              <a:t>manda</a:t>
            </a:r>
            <a:r>
              <a:rPr lang="en-GB" b="1" dirty="0"/>
              <a:t> las la al </a:t>
            </a:r>
            <a:r>
              <a:rPr lang="en-GB" b="1" dirty="0" err="1"/>
              <a:t>estudiante</a:t>
            </a:r>
            <a:endParaRPr lang="en-GB" b="1" dirty="0"/>
          </a:p>
          <a:p>
            <a:pPr marL="457200" indent="-457200">
              <a:buFont typeface="+mj-lt"/>
              <a:buAutoNum type="arabicPeriod"/>
            </a:pPr>
            <a:endParaRPr lang="en-GB" b="1" dirty="0"/>
          </a:p>
          <a:p>
            <a:r>
              <a:rPr lang="en-GB" b="1" dirty="0"/>
              <a:t>5. A le </a:t>
            </a:r>
            <a:r>
              <a:rPr lang="en-GB" b="1" dirty="0" err="1"/>
              <a:t>cuenta</a:t>
            </a:r>
            <a:r>
              <a:rPr lang="en-GB" b="1" dirty="0"/>
              <a:t> Daniel </a:t>
            </a:r>
            <a:r>
              <a:rPr lang="en-GB" b="1" dirty="0" err="1"/>
              <a:t>toda</a:t>
            </a:r>
            <a:r>
              <a:rPr lang="en-GB" b="1" dirty="0"/>
              <a:t> la </a:t>
            </a:r>
            <a:r>
              <a:rPr lang="en-GB" b="1" dirty="0" err="1"/>
              <a:t>accidente</a:t>
            </a:r>
            <a:r>
              <a:rPr lang="en-GB" b="1" dirty="0"/>
              <a:t> </a:t>
            </a:r>
            <a:r>
              <a:rPr lang="en-GB" b="1" dirty="0" err="1"/>
              <a:t>historia</a:t>
            </a:r>
            <a:r>
              <a:rPr lang="en-GB" b="1" dirty="0"/>
              <a:t> del.</a:t>
            </a:r>
          </a:p>
          <a:p>
            <a:pPr marL="457200" indent="-457200">
              <a:buFont typeface="+mj-lt"/>
              <a:buAutoNum type="arabicPeriod"/>
            </a:pPr>
            <a:endParaRPr lang="en-GB" b="1" dirty="0"/>
          </a:p>
          <a:p>
            <a:r>
              <a:rPr lang="en-GB" b="1" i="1" dirty="0">
                <a:solidFill>
                  <a:srgbClr val="FF6600"/>
                </a:solidFill>
              </a:rPr>
              <a:t>6. </a:t>
            </a:r>
            <a:r>
              <a:rPr lang="en-GB" b="1" i="1" dirty="0" err="1">
                <a:solidFill>
                  <a:srgbClr val="FF6600"/>
                </a:solidFill>
              </a:rPr>
              <a:t>toca</a:t>
            </a:r>
            <a:r>
              <a:rPr lang="en-GB" b="1" i="1" dirty="0">
                <a:solidFill>
                  <a:srgbClr val="FF6600"/>
                </a:solidFill>
              </a:rPr>
              <a:t> Daniel le el amigo </a:t>
            </a:r>
            <a:r>
              <a:rPr lang="en-GB" b="1" i="1" dirty="0" err="1">
                <a:solidFill>
                  <a:srgbClr val="FF6600"/>
                </a:solidFill>
              </a:rPr>
              <a:t>hombro</a:t>
            </a:r>
            <a:r>
              <a:rPr lang="en-GB" b="1" i="1" dirty="0">
                <a:solidFill>
                  <a:srgbClr val="FF6600"/>
                </a:solidFill>
              </a:rPr>
              <a:t> a </a:t>
            </a:r>
            <a:r>
              <a:rPr lang="en-GB" b="1" i="1" dirty="0" err="1">
                <a:solidFill>
                  <a:srgbClr val="FF6600"/>
                </a:solidFill>
              </a:rPr>
              <a:t>su</a:t>
            </a:r>
            <a:endParaRPr lang="en-GB" b="1" i="1" dirty="0">
              <a:solidFill>
                <a:srgbClr val="FF6600"/>
              </a:solidFill>
            </a:endParaRPr>
          </a:p>
          <a:p>
            <a:pPr marL="457200" indent="-457200">
              <a:buFont typeface="+mj-lt"/>
              <a:buAutoNum type="arabicPeriod"/>
            </a:pPr>
            <a:endParaRPr lang="en-GB" b="1" i="1" dirty="0">
              <a:solidFill>
                <a:srgbClr val="FF6600"/>
              </a:solidFill>
            </a:endParaRPr>
          </a:p>
          <a:p>
            <a:r>
              <a:rPr lang="en-GB" b="1" i="1" dirty="0">
                <a:solidFill>
                  <a:srgbClr val="FF6600"/>
                </a:solidFill>
              </a:rPr>
              <a:t>7. A le el Lucía </a:t>
            </a:r>
            <a:r>
              <a:rPr lang="en-GB" b="1" i="1" dirty="0" err="1">
                <a:solidFill>
                  <a:srgbClr val="FF6600"/>
                </a:solidFill>
              </a:rPr>
              <a:t>médico</a:t>
            </a:r>
            <a:r>
              <a:rPr lang="en-GB" b="1" i="1" dirty="0">
                <a:solidFill>
                  <a:srgbClr val="FF6600"/>
                </a:solidFill>
              </a:rPr>
              <a:t> que no </a:t>
            </a:r>
            <a:r>
              <a:rPr lang="en-GB" b="1" i="1" dirty="0" err="1">
                <a:solidFill>
                  <a:srgbClr val="FF6600"/>
                </a:solidFill>
              </a:rPr>
              <a:t>asegura</a:t>
            </a:r>
            <a:r>
              <a:rPr lang="en-GB" b="1" i="1" dirty="0">
                <a:solidFill>
                  <a:srgbClr val="FF6600"/>
                </a:solidFill>
              </a:rPr>
              <a:t> cabeza hay </a:t>
            </a:r>
            <a:r>
              <a:rPr lang="en-GB" b="1" i="1" dirty="0" err="1">
                <a:solidFill>
                  <a:srgbClr val="FF6600"/>
                </a:solidFill>
              </a:rPr>
              <a:t>daño</a:t>
            </a:r>
            <a:r>
              <a:rPr lang="en-GB" b="1" i="1" dirty="0">
                <a:solidFill>
                  <a:srgbClr val="FF6600"/>
                </a:solidFill>
              </a:rPr>
              <a:t> a la.</a:t>
            </a:r>
          </a:p>
          <a:p>
            <a:pPr marL="457200" indent="-457200">
              <a:buFont typeface="+mj-lt"/>
              <a:buAutoNum type="arabicPeriod"/>
            </a:pPr>
            <a:endParaRPr lang="en-GB" i="1" dirty="0">
              <a:solidFill>
                <a:srgbClr val="FF6600"/>
              </a:solidFill>
            </a:endParaRPr>
          </a:p>
          <a:p>
            <a:pPr marL="457200" indent="-457200">
              <a:buFont typeface="+mj-lt"/>
              <a:buAutoNum type="arabicPeriod"/>
            </a:pPr>
            <a:endParaRPr lang="en-ES" dirty="0"/>
          </a:p>
        </p:txBody>
      </p:sp>
      <p:sp>
        <p:nvSpPr>
          <p:cNvPr id="3" name="Title 2">
            <a:extLst>
              <a:ext uri="{FF2B5EF4-FFF2-40B4-BE49-F238E27FC236}">
                <a16:creationId xmlns:a16="http://schemas.microsoft.com/office/drawing/2014/main" id="{D76DEEE1-0D34-4FCF-1A80-805726B266AF}"/>
              </a:ext>
            </a:extLst>
          </p:cNvPr>
          <p:cNvSpPr>
            <a:spLocks noGrp="1"/>
          </p:cNvSpPr>
          <p:nvPr>
            <p:ph type="title"/>
          </p:nvPr>
        </p:nvSpPr>
        <p:spPr>
          <a:xfrm>
            <a:off x="1" y="213557"/>
            <a:ext cx="3024780" cy="647577"/>
          </a:xfrm>
        </p:spPr>
        <p:txBody>
          <a:bodyPr>
            <a:normAutofit/>
          </a:bodyPr>
          <a:lstStyle/>
          <a:p>
            <a:r>
              <a:rPr lang="en-GB" dirty="0" err="1"/>
              <a:t>Frases</a:t>
            </a:r>
            <a:r>
              <a:rPr lang="en-GB" dirty="0"/>
              <a:t> </a:t>
            </a:r>
            <a:r>
              <a:rPr lang="en-GB" dirty="0" err="1"/>
              <a:t>locas</a:t>
            </a:r>
            <a:endParaRPr lang="en-ES" dirty="0"/>
          </a:p>
        </p:txBody>
      </p:sp>
      <p:sp>
        <p:nvSpPr>
          <p:cNvPr id="4" name="Rounded Rectangle 11">
            <a:extLst>
              <a:ext uri="{FF2B5EF4-FFF2-40B4-BE49-F238E27FC236}">
                <a16:creationId xmlns:a16="http://schemas.microsoft.com/office/drawing/2014/main" id="{533F8006-1488-F339-0211-9F442949769E}"/>
              </a:ext>
            </a:extLst>
          </p:cNvPr>
          <p:cNvSpPr/>
          <p:nvPr/>
        </p:nvSpPr>
        <p:spPr>
          <a:xfrm>
            <a:off x="10748513" y="258166"/>
            <a:ext cx="1179630"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8E06B3FA-460E-4A1C-A234-21D5D9BA326B}"/>
              </a:ext>
            </a:extLst>
          </p:cNvPr>
          <p:cNvSpPr/>
          <p:nvPr/>
        </p:nvSpPr>
        <p:spPr>
          <a:xfrm>
            <a:off x="3766277" y="440826"/>
            <a:ext cx="3268844" cy="446276"/>
          </a:xfrm>
          <a:prstGeom prst="rect">
            <a:avLst/>
          </a:prstGeom>
        </p:spPr>
        <p:txBody>
          <a:bodyPr wrap="none">
            <a:spAutoFit/>
          </a:bodyPr>
          <a:lstStyle/>
          <a:p>
            <a:r>
              <a:rPr lang="en-GB" sz="2300" dirty="0">
                <a:solidFill>
                  <a:srgbClr val="504E4E"/>
                </a:solidFill>
              </a:rPr>
              <a:t>Me </a:t>
            </a:r>
            <a:r>
              <a:rPr lang="en-GB" sz="2300" dirty="0" err="1">
                <a:solidFill>
                  <a:srgbClr val="504E4E"/>
                </a:solidFill>
              </a:rPr>
              <a:t>duelen</a:t>
            </a:r>
            <a:r>
              <a:rPr lang="en-GB" sz="2300" dirty="0">
                <a:solidFill>
                  <a:srgbClr val="504E4E"/>
                </a:solidFill>
              </a:rPr>
              <a:t> los </a:t>
            </a:r>
            <a:r>
              <a:rPr lang="en-GB" sz="2300" dirty="0" err="1">
                <a:solidFill>
                  <a:srgbClr val="504E4E"/>
                </a:solidFill>
              </a:rPr>
              <a:t>brazos</a:t>
            </a:r>
            <a:r>
              <a:rPr lang="en-GB" sz="2300" dirty="0">
                <a:solidFill>
                  <a:srgbClr val="504E4E"/>
                </a:solidFill>
              </a:rPr>
              <a:t>.</a:t>
            </a:r>
          </a:p>
        </p:txBody>
      </p:sp>
      <p:sp>
        <p:nvSpPr>
          <p:cNvPr id="7" name="Rectangle 6">
            <a:extLst>
              <a:ext uri="{FF2B5EF4-FFF2-40B4-BE49-F238E27FC236}">
                <a16:creationId xmlns:a16="http://schemas.microsoft.com/office/drawing/2014/main" id="{BB99C60B-323F-4604-9AB6-46038015687A}"/>
              </a:ext>
            </a:extLst>
          </p:cNvPr>
          <p:cNvSpPr/>
          <p:nvPr/>
        </p:nvSpPr>
        <p:spPr>
          <a:xfrm>
            <a:off x="3718151" y="1295332"/>
            <a:ext cx="5939446" cy="446276"/>
          </a:xfrm>
          <a:prstGeom prst="rect">
            <a:avLst/>
          </a:prstGeom>
        </p:spPr>
        <p:txBody>
          <a:bodyPr wrap="none">
            <a:spAutoFit/>
          </a:bodyPr>
          <a:lstStyle/>
          <a:p>
            <a:r>
              <a:rPr lang="en-GB" sz="2300" dirty="0">
                <a:solidFill>
                  <a:srgbClr val="504E4E"/>
                </a:solidFill>
              </a:rPr>
              <a:t>Al </a:t>
            </a:r>
            <a:r>
              <a:rPr lang="en-GB" sz="2300" dirty="0" err="1">
                <a:solidFill>
                  <a:srgbClr val="504E4E"/>
                </a:solidFill>
              </a:rPr>
              <a:t>estudiante</a:t>
            </a:r>
            <a:r>
              <a:rPr lang="en-GB" sz="2300" dirty="0">
                <a:solidFill>
                  <a:srgbClr val="504E4E"/>
                </a:solidFill>
              </a:rPr>
              <a:t> le </a:t>
            </a:r>
            <a:r>
              <a:rPr lang="en-GB" sz="2300" dirty="0" err="1">
                <a:solidFill>
                  <a:srgbClr val="504E4E"/>
                </a:solidFill>
              </a:rPr>
              <a:t>recomineda</a:t>
            </a:r>
            <a:r>
              <a:rPr lang="en-GB" sz="2300" dirty="0">
                <a:solidFill>
                  <a:srgbClr val="504E4E"/>
                </a:solidFill>
              </a:rPr>
              <a:t> un </a:t>
            </a:r>
            <a:r>
              <a:rPr lang="en-GB" sz="2300" dirty="0" err="1">
                <a:solidFill>
                  <a:srgbClr val="504E4E"/>
                </a:solidFill>
              </a:rPr>
              <a:t>libro</a:t>
            </a:r>
            <a:r>
              <a:rPr lang="en-GB" sz="2300" dirty="0">
                <a:solidFill>
                  <a:srgbClr val="504E4E"/>
                </a:solidFill>
              </a:rPr>
              <a:t> </a:t>
            </a:r>
            <a:r>
              <a:rPr lang="en-GB" sz="2300" dirty="0" err="1">
                <a:solidFill>
                  <a:srgbClr val="504E4E"/>
                </a:solidFill>
              </a:rPr>
              <a:t>útil</a:t>
            </a:r>
            <a:r>
              <a:rPr lang="en-GB" sz="2300" dirty="0">
                <a:solidFill>
                  <a:srgbClr val="504E4E"/>
                </a:solidFill>
              </a:rPr>
              <a:t>.</a:t>
            </a:r>
          </a:p>
        </p:txBody>
      </p:sp>
      <p:sp>
        <p:nvSpPr>
          <p:cNvPr id="8" name="Rectangle 7">
            <a:extLst>
              <a:ext uri="{FF2B5EF4-FFF2-40B4-BE49-F238E27FC236}">
                <a16:creationId xmlns:a16="http://schemas.microsoft.com/office/drawing/2014/main" id="{0AE64FAC-73A0-4D6E-8C08-4C4A44F6A888}"/>
              </a:ext>
            </a:extLst>
          </p:cNvPr>
          <p:cNvSpPr/>
          <p:nvPr/>
        </p:nvSpPr>
        <p:spPr>
          <a:xfrm>
            <a:off x="3718151" y="2134509"/>
            <a:ext cx="4051109" cy="446276"/>
          </a:xfrm>
          <a:prstGeom prst="rect">
            <a:avLst/>
          </a:prstGeom>
        </p:spPr>
        <p:txBody>
          <a:bodyPr wrap="none">
            <a:spAutoFit/>
          </a:bodyPr>
          <a:lstStyle/>
          <a:p>
            <a:r>
              <a:rPr lang="en-GB" sz="2300" dirty="0">
                <a:solidFill>
                  <a:srgbClr val="504E4E"/>
                </a:solidFill>
              </a:rPr>
              <a:t>¿</a:t>
            </a:r>
            <a:r>
              <a:rPr lang="en-GB" sz="2300" dirty="0" err="1">
                <a:solidFill>
                  <a:srgbClr val="504E4E"/>
                </a:solidFill>
              </a:rPr>
              <a:t>Te</a:t>
            </a:r>
            <a:r>
              <a:rPr lang="en-GB" sz="2300" dirty="0">
                <a:solidFill>
                  <a:srgbClr val="504E4E"/>
                </a:solidFill>
              </a:rPr>
              <a:t> </a:t>
            </a:r>
            <a:r>
              <a:rPr lang="en-GB" sz="2300" dirty="0" err="1">
                <a:solidFill>
                  <a:srgbClr val="504E4E"/>
                </a:solidFill>
              </a:rPr>
              <a:t>interesan</a:t>
            </a:r>
            <a:r>
              <a:rPr lang="en-GB" sz="2300" dirty="0">
                <a:solidFill>
                  <a:srgbClr val="504E4E"/>
                </a:solidFill>
              </a:rPr>
              <a:t> los </a:t>
            </a:r>
            <a:r>
              <a:rPr lang="en-GB" sz="2300" dirty="0" err="1">
                <a:solidFill>
                  <a:srgbClr val="504E4E"/>
                </a:solidFill>
              </a:rPr>
              <a:t>deportes</a:t>
            </a:r>
            <a:r>
              <a:rPr lang="en-GB" sz="2300" dirty="0">
                <a:solidFill>
                  <a:srgbClr val="504E4E"/>
                </a:solidFill>
              </a:rPr>
              <a:t>?</a:t>
            </a:r>
          </a:p>
        </p:txBody>
      </p:sp>
      <p:sp>
        <p:nvSpPr>
          <p:cNvPr id="9" name="Rectangle 8">
            <a:extLst>
              <a:ext uri="{FF2B5EF4-FFF2-40B4-BE49-F238E27FC236}">
                <a16:creationId xmlns:a16="http://schemas.microsoft.com/office/drawing/2014/main" id="{078DF01B-ED81-4ADC-96A9-A8CA2A1FBCFD}"/>
              </a:ext>
            </a:extLst>
          </p:cNvPr>
          <p:cNvSpPr/>
          <p:nvPr/>
        </p:nvSpPr>
        <p:spPr>
          <a:xfrm>
            <a:off x="3718151" y="2969871"/>
            <a:ext cx="6494085" cy="446276"/>
          </a:xfrm>
          <a:prstGeom prst="rect">
            <a:avLst/>
          </a:prstGeom>
        </p:spPr>
        <p:txBody>
          <a:bodyPr wrap="none">
            <a:spAutoFit/>
          </a:bodyPr>
          <a:lstStyle/>
          <a:p>
            <a:r>
              <a:rPr lang="en-GB" sz="2300" dirty="0">
                <a:solidFill>
                  <a:srgbClr val="504E4E"/>
                </a:solidFill>
              </a:rPr>
              <a:t>La </a:t>
            </a:r>
            <a:r>
              <a:rPr lang="en-GB" sz="2300" dirty="0" err="1">
                <a:solidFill>
                  <a:srgbClr val="504E4E"/>
                </a:solidFill>
              </a:rPr>
              <a:t>profesora</a:t>
            </a:r>
            <a:r>
              <a:rPr lang="en-GB" sz="2300" dirty="0">
                <a:solidFill>
                  <a:srgbClr val="504E4E"/>
                </a:solidFill>
              </a:rPr>
              <a:t> </a:t>
            </a:r>
            <a:r>
              <a:rPr lang="en-GB" sz="2300" dirty="0" err="1">
                <a:solidFill>
                  <a:srgbClr val="504E4E"/>
                </a:solidFill>
              </a:rPr>
              <a:t>manda</a:t>
            </a:r>
            <a:r>
              <a:rPr lang="en-GB" sz="2300" dirty="0">
                <a:solidFill>
                  <a:srgbClr val="504E4E"/>
                </a:solidFill>
              </a:rPr>
              <a:t> las </a:t>
            </a:r>
            <a:r>
              <a:rPr lang="en-GB" sz="2300" dirty="0" err="1">
                <a:solidFill>
                  <a:srgbClr val="504E4E"/>
                </a:solidFill>
              </a:rPr>
              <a:t>tareas</a:t>
            </a:r>
            <a:r>
              <a:rPr lang="en-GB" sz="2300" dirty="0">
                <a:solidFill>
                  <a:srgbClr val="504E4E"/>
                </a:solidFill>
              </a:rPr>
              <a:t> al </a:t>
            </a:r>
            <a:r>
              <a:rPr lang="en-GB" sz="2300" dirty="0" err="1">
                <a:solidFill>
                  <a:srgbClr val="504E4E"/>
                </a:solidFill>
              </a:rPr>
              <a:t>estudiante</a:t>
            </a:r>
            <a:endParaRPr lang="en-GB" sz="2300" dirty="0">
              <a:solidFill>
                <a:srgbClr val="504E4E"/>
              </a:solidFill>
            </a:endParaRPr>
          </a:p>
        </p:txBody>
      </p:sp>
      <p:sp>
        <p:nvSpPr>
          <p:cNvPr id="10" name="Rectangle 9">
            <a:extLst>
              <a:ext uri="{FF2B5EF4-FFF2-40B4-BE49-F238E27FC236}">
                <a16:creationId xmlns:a16="http://schemas.microsoft.com/office/drawing/2014/main" id="{FB0F7C4E-09F3-4567-8FF2-062C22C515F9}"/>
              </a:ext>
            </a:extLst>
          </p:cNvPr>
          <p:cNvSpPr/>
          <p:nvPr/>
        </p:nvSpPr>
        <p:spPr>
          <a:xfrm>
            <a:off x="3718151" y="4673095"/>
            <a:ext cx="5495415" cy="446276"/>
          </a:xfrm>
          <a:prstGeom prst="rect">
            <a:avLst/>
          </a:prstGeom>
        </p:spPr>
        <p:txBody>
          <a:bodyPr wrap="none">
            <a:spAutoFit/>
          </a:bodyPr>
          <a:lstStyle/>
          <a:p>
            <a:r>
              <a:rPr lang="es-ES" sz="2300" dirty="0">
                <a:solidFill>
                  <a:srgbClr val="504E4E"/>
                </a:solidFill>
              </a:rPr>
              <a:t>Daniel le toca el hombro a su amigo.</a:t>
            </a:r>
          </a:p>
        </p:txBody>
      </p:sp>
      <p:sp>
        <p:nvSpPr>
          <p:cNvPr id="11" name="Rectangle 10">
            <a:extLst>
              <a:ext uri="{FF2B5EF4-FFF2-40B4-BE49-F238E27FC236}">
                <a16:creationId xmlns:a16="http://schemas.microsoft.com/office/drawing/2014/main" id="{22A1FCE4-0DBD-4F5B-A03E-483B601E3223}"/>
              </a:ext>
            </a:extLst>
          </p:cNvPr>
          <p:cNvSpPr/>
          <p:nvPr/>
        </p:nvSpPr>
        <p:spPr>
          <a:xfrm>
            <a:off x="3798360" y="3855880"/>
            <a:ext cx="8393640" cy="461665"/>
          </a:xfrm>
          <a:prstGeom prst="rect">
            <a:avLst/>
          </a:prstGeom>
        </p:spPr>
        <p:txBody>
          <a:bodyPr wrap="square">
            <a:spAutoFit/>
          </a:bodyPr>
          <a:lstStyle/>
          <a:p>
            <a:r>
              <a:rPr lang="en-GB" sz="2300" dirty="0">
                <a:solidFill>
                  <a:srgbClr val="504E4E"/>
                </a:solidFill>
              </a:rPr>
              <a:t>A Daniel le </a:t>
            </a:r>
            <a:r>
              <a:rPr lang="en-GB" sz="2300" dirty="0" err="1">
                <a:solidFill>
                  <a:srgbClr val="504E4E"/>
                </a:solidFill>
              </a:rPr>
              <a:t>cuenta</a:t>
            </a:r>
            <a:r>
              <a:rPr lang="en-GB" sz="2300" dirty="0">
                <a:solidFill>
                  <a:srgbClr val="504E4E"/>
                </a:solidFill>
              </a:rPr>
              <a:t> </a:t>
            </a:r>
            <a:r>
              <a:rPr lang="en-GB" sz="2300" dirty="0" err="1">
                <a:solidFill>
                  <a:srgbClr val="504E4E"/>
                </a:solidFill>
              </a:rPr>
              <a:t>toda</a:t>
            </a:r>
            <a:r>
              <a:rPr lang="en-GB" sz="2300" dirty="0">
                <a:solidFill>
                  <a:srgbClr val="504E4E"/>
                </a:solidFill>
              </a:rPr>
              <a:t> la </a:t>
            </a:r>
            <a:r>
              <a:rPr lang="en-GB" sz="2300" dirty="0" err="1">
                <a:solidFill>
                  <a:srgbClr val="504E4E"/>
                </a:solidFill>
              </a:rPr>
              <a:t>historia</a:t>
            </a:r>
            <a:r>
              <a:rPr lang="en-GB" sz="2300" dirty="0">
                <a:solidFill>
                  <a:srgbClr val="504E4E"/>
                </a:solidFill>
              </a:rPr>
              <a:t> del </a:t>
            </a:r>
            <a:r>
              <a:rPr lang="en-GB" sz="2300" dirty="0" err="1">
                <a:solidFill>
                  <a:srgbClr val="504E4E"/>
                </a:solidFill>
              </a:rPr>
              <a:t>accidente</a:t>
            </a:r>
            <a:r>
              <a:rPr lang="en-GB" sz="2300" dirty="0">
                <a:solidFill>
                  <a:srgbClr val="504E4E"/>
                </a:solidFill>
              </a:rPr>
              <a:t>.</a:t>
            </a:r>
          </a:p>
        </p:txBody>
      </p:sp>
      <p:sp>
        <p:nvSpPr>
          <p:cNvPr id="5" name="TextBox 4">
            <a:extLst>
              <a:ext uri="{FF2B5EF4-FFF2-40B4-BE49-F238E27FC236}">
                <a16:creationId xmlns:a16="http://schemas.microsoft.com/office/drawing/2014/main" id="{92472258-B27C-48E0-A706-BAC20FD5E4E9}"/>
              </a:ext>
            </a:extLst>
          </p:cNvPr>
          <p:cNvSpPr txBox="1"/>
          <p:nvPr/>
        </p:nvSpPr>
        <p:spPr>
          <a:xfrm>
            <a:off x="147331" y="1049110"/>
            <a:ext cx="3024780" cy="1384995"/>
          </a:xfrm>
          <a:prstGeom prst="rect">
            <a:avLst/>
          </a:prstGeom>
          <a:noFill/>
        </p:spPr>
        <p:txBody>
          <a:bodyPr wrap="square" rtlCol="0">
            <a:spAutoFit/>
          </a:bodyPr>
          <a:lstStyle/>
          <a:p>
            <a:r>
              <a:rPr lang="en-GB" sz="2800" dirty="0">
                <a:solidFill>
                  <a:srgbClr val="504E4E"/>
                </a:solidFill>
              </a:rPr>
              <a:t>Escribe las </a:t>
            </a:r>
            <a:r>
              <a:rPr lang="en-GB" sz="2800" dirty="0" err="1">
                <a:solidFill>
                  <a:srgbClr val="504E4E"/>
                </a:solidFill>
              </a:rPr>
              <a:t>frases</a:t>
            </a:r>
            <a:r>
              <a:rPr lang="en-GB" sz="2800" dirty="0">
                <a:solidFill>
                  <a:srgbClr val="504E4E"/>
                </a:solidFill>
              </a:rPr>
              <a:t> </a:t>
            </a:r>
            <a:r>
              <a:rPr lang="en-GB" sz="2800" dirty="0" err="1">
                <a:solidFill>
                  <a:srgbClr val="504E4E"/>
                </a:solidFill>
              </a:rPr>
              <a:t>en</a:t>
            </a:r>
            <a:r>
              <a:rPr lang="en-GB" sz="2800" dirty="0">
                <a:solidFill>
                  <a:srgbClr val="504E4E"/>
                </a:solidFill>
              </a:rPr>
              <a:t> </a:t>
            </a:r>
            <a:r>
              <a:rPr lang="en-GB" sz="2800" dirty="0" err="1">
                <a:solidFill>
                  <a:srgbClr val="504E4E"/>
                </a:solidFill>
              </a:rPr>
              <a:t>el</a:t>
            </a:r>
            <a:r>
              <a:rPr lang="en-GB" sz="2800" dirty="0">
                <a:solidFill>
                  <a:srgbClr val="504E4E"/>
                </a:solidFill>
              </a:rPr>
              <a:t> </a:t>
            </a:r>
            <a:r>
              <a:rPr lang="en-GB" sz="2800" dirty="0" err="1">
                <a:solidFill>
                  <a:srgbClr val="504E4E"/>
                </a:solidFill>
              </a:rPr>
              <a:t>orden</a:t>
            </a:r>
            <a:r>
              <a:rPr lang="en-GB" sz="2800" dirty="0">
                <a:solidFill>
                  <a:srgbClr val="504E4E"/>
                </a:solidFill>
              </a:rPr>
              <a:t>* </a:t>
            </a:r>
            <a:r>
              <a:rPr lang="en-GB" sz="2800" dirty="0" err="1">
                <a:solidFill>
                  <a:srgbClr val="504E4E"/>
                </a:solidFill>
              </a:rPr>
              <a:t>correcto</a:t>
            </a:r>
            <a:r>
              <a:rPr lang="en-GB" sz="2800" dirty="0">
                <a:solidFill>
                  <a:srgbClr val="504E4E"/>
                </a:solidFill>
              </a:rPr>
              <a:t>.</a:t>
            </a:r>
          </a:p>
        </p:txBody>
      </p:sp>
      <p:sp>
        <p:nvSpPr>
          <p:cNvPr id="12" name="Rectangle 11">
            <a:extLst>
              <a:ext uri="{FF2B5EF4-FFF2-40B4-BE49-F238E27FC236}">
                <a16:creationId xmlns:a16="http://schemas.microsoft.com/office/drawing/2014/main" id="{7A15E9D2-BB77-474A-8062-6BD033B59894}"/>
              </a:ext>
            </a:extLst>
          </p:cNvPr>
          <p:cNvSpPr/>
          <p:nvPr/>
        </p:nvSpPr>
        <p:spPr>
          <a:xfrm>
            <a:off x="4982525" y="5536662"/>
            <a:ext cx="5684398" cy="800219"/>
          </a:xfrm>
          <a:prstGeom prst="rect">
            <a:avLst/>
          </a:prstGeom>
        </p:spPr>
        <p:txBody>
          <a:bodyPr wrap="square">
            <a:spAutoFit/>
          </a:bodyPr>
          <a:lstStyle/>
          <a:p>
            <a:r>
              <a:rPr lang="es-ES" sz="2300" dirty="0">
                <a:solidFill>
                  <a:srgbClr val="504E4E"/>
                </a:solidFill>
              </a:rPr>
              <a:t>A Lucía le asegura el médico que no hay daño a la cabeza.</a:t>
            </a:r>
          </a:p>
        </p:txBody>
      </p:sp>
      <p:pic>
        <p:nvPicPr>
          <p:cNvPr id="17" name="Picture 16">
            <a:extLst>
              <a:ext uri="{FF2B5EF4-FFF2-40B4-BE49-F238E27FC236}">
                <a16:creationId xmlns:a16="http://schemas.microsoft.com/office/drawing/2014/main" id="{8AFD3FB7-3AC4-91F1-3157-01A1EBA791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40018" y="4817231"/>
            <a:ext cx="809014" cy="1422768"/>
          </a:xfrm>
          <a:prstGeom prst="rect">
            <a:avLst/>
          </a:prstGeom>
        </p:spPr>
      </p:pic>
      <p:pic>
        <p:nvPicPr>
          <p:cNvPr id="19" name="Picture 18">
            <a:extLst>
              <a:ext uri="{FF2B5EF4-FFF2-40B4-BE49-F238E27FC236}">
                <a16:creationId xmlns:a16="http://schemas.microsoft.com/office/drawing/2014/main" id="{6359096A-C14D-2FF4-4BB6-C7F2DF53E446}"/>
              </a:ext>
            </a:extLst>
          </p:cNvPr>
          <p:cNvPicPr>
            <a:picLocks noChangeAspect="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977268" y="1295332"/>
            <a:ext cx="1836848" cy="1517396"/>
          </a:xfrm>
          <a:prstGeom prst="rect">
            <a:avLst/>
          </a:prstGeom>
        </p:spPr>
      </p:pic>
      <p:pic>
        <p:nvPicPr>
          <p:cNvPr id="16" name="Picture 15">
            <a:extLst>
              <a:ext uri="{FF2B5EF4-FFF2-40B4-BE49-F238E27FC236}">
                <a16:creationId xmlns:a16="http://schemas.microsoft.com/office/drawing/2014/main" id="{0C446FEE-51B8-F026-2AFD-AE49C76C9D3C}"/>
              </a:ext>
            </a:extLst>
          </p:cNvPr>
          <p:cNvPicPr>
            <a:picLocks noChangeAspect="1"/>
          </p:cNvPicPr>
          <p:nvPr/>
        </p:nvPicPr>
        <p:blipFill>
          <a:blip r:embed="rId5"/>
          <a:stretch>
            <a:fillRect/>
          </a:stretch>
        </p:blipFill>
        <p:spPr>
          <a:xfrm>
            <a:off x="180851" y="2972186"/>
            <a:ext cx="2224907" cy="1845045"/>
          </a:xfrm>
          <a:prstGeom prst="rect">
            <a:avLst/>
          </a:prstGeom>
        </p:spPr>
      </p:pic>
      <p:pic>
        <p:nvPicPr>
          <p:cNvPr id="18" name="Picture 17">
            <a:extLst>
              <a:ext uri="{FF2B5EF4-FFF2-40B4-BE49-F238E27FC236}">
                <a16:creationId xmlns:a16="http://schemas.microsoft.com/office/drawing/2014/main" id="{68C55F21-7266-0910-457A-72E8ABC664A3}"/>
              </a:ext>
            </a:extLst>
          </p:cNvPr>
          <p:cNvPicPr>
            <a:picLocks noChangeAspect="1"/>
          </p:cNvPicPr>
          <p:nvPr/>
        </p:nvPicPr>
        <p:blipFill>
          <a:blip r:embed="rId6"/>
          <a:stretch>
            <a:fillRect/>
          </a:stretch>
        </p:blipFill>
        <p:spPr>
          <a:xfrm>
            <a:off x="665541" y="4740694"/>
            <a:ext cx="1422400" cy="1422400"/>
          </a:xfrm>
          <a:prstGeom prst="rect">
            <a:avLst/>
          </a:prstGeom>
        </p:spPr>
      </p:pic>
      <p:sp>
        <p:nvSpPr>
          <p:cNvPr id="14" name="TextBox 13">
            <a:extLst>
              <a:ext uri="{FF2B5EF4-FFF2-40B4-BE49-F238E27FC236}">
                <a16:creationId xmlns:a16="http://schemas.microsoft.com/office/drawing/2014/main" id="{0B023068-AAE9-E4CD-83C7-2BF0213D19E5}"/>
              </a:ext>
            </a:extLst>
          </p:cNvPr>
          <p:cNvSpPr txBox="1"/>
          <p:nvPr/>
        </p:nvSpPr>
        <p:spPr>
          <a:xfrm>
            <a:off x="190037" y="2429587"/>
            <a:ext cx="2000869" cy="400110"/>
          </a:xfrm>
          <a:prstGeom prst="rect">
            <a:avLst/>
          </a:prstGeom>
          <a:noFill/>
        </p:spPr>
        <p:txBody>
          <a:bodyPr wrap="none" rtlCol="0">
            <a:spAutoFit/>
          </a:bodyPr>
          <a:lstStyle/>
          <a:p>
            <a:r>
              <a:rPr lang="en-ES" sz="2000" dirty="0"/>
              <a:t>*orden = order</a:t>
            </a:r>
          </a:p>
        </p:txBody>
      </p:sp>
    </p:spTree>
    <p:extLst>
      <p:ext uri="{BB962C8B-B14F-4D97-AF65-F5344CB8AC3E}">
        <p14:creationId xmlns:p14="http://schemas.microsoft.com/office/powerpoint/2010/main" val="171580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A857F-F2A2-441C-9F58-601DA3815080}"/>
              </a:ext>
            </a:extLst>
          </p:cNvPr>
          <p:cNvSpPr>
            <a:spLocks noGrp="1"/>
          </p:cNvSpPr>
          <p:nvPr>
            <p:ph type="body" sz="quarter" idx="12"/>
          </p:nvPr>
        </p:nvSpPr>
        <p:spPr>
          <a:xfrm>
            <a:off x="151503" y="5245773"/>
            <a:ext cx="4164919" cy="1154112"/>
          </a:xfrm>
        </p:spPr>
        <p:txBody>
          <a:bodyPr>
            <a:normAutofit fontScale="62500" lnSpcReduction="20000"/>
          </a:bodyPr>
          <a:lstStyle/>
          <a:p>
            <a:r>
              <a:rPr lang="en-ES" dirty="0"/>
              <a:t>Louise Caruso / Amanda Izquierdo</a:t>
            </a:r>
          </a:p>
          <a:p>
            <a:r>
              <a:rPr lang="en-ES" dirty="0"/>
              <a:t>Mollie Bentley-Smith / Emily Cutts</a:t>
            </a:r>
          </a:p>
          <a:p>
            <a:r>
              <a:rPr lang="en-ES" dirty="0"/>
              <a:t>Artwork: Mark Davies</a:t>
            </a:r>
          </a:p>
          <a:p>
            <a:r>
              <a:rPr lang="en-ES" dirty="0"/>
              <a:t>Date updated </a:t>
            </a:r>
            <a:r>
              <a:rPr lang="en-GB" dirty="0"/>
              <a:t>20/02/23</a:t>
            </a:r>
            <a:endParaRPr lang="en-ES" dirty="0"/>
          </a:p>
        </p:txBody>
      </p:sp>
      <p:sp>
        <p:nvSpPr>
          <p:cNvPr id="3" name="Text Placeholder 2">
            <a:extLst>
              <a:ext uri="{FF2B5EF4-FFF2-40B4-BE49-F238E27FC236}">
                <a16:creationId xmlns:a16="http://schemas.microsoft.com/office/drawing/2014/main" id="{256A3B44-AA77-DC83-797E-DE8698233EE4}"/>
              </a:ext>
            </a:extLst>
          </p:cNvPr>
          <p:cNvSpPr>
            <a:spLocks noGrp="1"/>
          </p:cNvSpPr>
          <p:nvPr>
            <p:ph type="body" sz="quarter" idx="13"/>
          </p:nvPr>
        </p:nvSpPr>
        <p:spPr>
          <a:xfrm>
            <a:off x="151503" y="2555848"/>
            <a:ext cx="6206074" cy="1909204"/>
          </a:xfrm>
        </p:spPr>
        <p:txBody>
          <a:bodyPr>
            <a:normAutofit/>
          </a:bodyPr>
          <a:lstStyle/>
          <a:p>
            <a:r>
              <a:rPr lang="en-GB" sz="2000" dirty="0"/>
              <a:t>present tense -er/-</a:t>
            </a:r>
            <a:r>
              <a:rPr lang="en-GB" sz="2000" dirty="0" err="1"/>
              <a:t>ir</a:t>
            </a:r>
            <a:r>
              <a:rPr lang="en-GB" sz="2000" dirty="0"/>
              <a:t> verbs (-e, -</a:t>
            </a:r>
            <a:r>
              <a:rPr lang="en-GB" sz="2000" dirty="0" err="1"/>
              <a:t>en</a:t>
            </a:r>
            <a:r>
              <a:rPr lang="en-GB" sz="2000" dirty="0"/>
              <a:t>) </a:t>
            </a:r>
          </a:p>
          <a:p>
            <a:r>
              <a:rPr lang="en-GB" sz="2000" dirty="0"/>
              <a:t>indirect object pronouns 'le', 'les'</a:t>
            </a:r>
          </a:p>
          <a:p>
            <a:r>
              <a:rPr lang="en-GB" sz="2000" b="1" dirty="0"/>
              <a:t>word order of indirect object pronouns in two verb constructions </a:t>
            </a:r>
          </a:p>
          <a:p>
            <a:r>
              <a:rPr lang="en-GB" sz="2000" b="1" dirty="0"/>
              <a:t>(H) indirect object pronouns '</a:t>
            </a:r>
            <a:r>
              <a:rPr lang="en-GB" sz="2000" b="1" dirty="0" err="1"/>
              <a:t>nos</a:t>
            </a:r>
            <a:r>
              <a:rPr lang="en-GB" sz="2000" b="1" dirty="0"/>
              <a:t>' and '</a:t>
            </a:r>
            <a:r>
              <a:rPr lang="en-GB" sz="2000" b="1" dirty="0" err="1"/>
              <a:t>os</a:t>
            </a:r>
            <a:r>
              <a:rPr lang="en-GB" sz="2000" b="1" dirty="0"/>
              <a:t>'</a:t>
            </a:r>
            <a:endParaRPr lang="en-ES" sz="2000" b="1" dirty="0"/>
          </a:p>
        </p:txBody>
      </p:sp>
      <p:sp>
        <p:nvSpPr>
          <p:cNvPr id="4" name="Text Placeholder 3">
            <a:extLst>
              <a:ext uri="{FF2B5EF4-FFF2-40B4-BE49-F238E27FC236}">
                <a16:creationId xmlns:a16="http://schemas.microsoft.com/office/drawing/2014/main" id="{85B9A500-C87A-BD9E-BB7A-C2A275C8596F}"/>
              </a:ext>
            </a:extLst>
          </p:cNvPr>
          <p:cNvSpPr>
            <a:spLocks noGrp="1"/>
          </p:cNvSpPr>
          <p:nvPr>
            <p:ph type="body" sz="quarter" idx="14"/>
          </p:nvPr>
        </p:nvSpPr>
        <p:spPr>
          <a:xfrm>
            <a:off x="151503" y="1612227"/>
            <a:ext cx="7854187" cy="844550"/>
          </a:xfrm>
        </p:spPr>
        <p:txBody>
          <a:bodyPr>
            <a:normAutofit/>
          </a:bodyPr>
          <a:lstStyle/>
          <a:p>
            <a:r>
              <a:rPr lang="en-ES" dirty="0"/>
              <a:t>School days</a:t>
            </a:r>
          </a:p>
        </p:txBody>
      </p:sp>
      <p:sp>
        <p:nvSpPr>
          <p:cNvPr id="5" name="Google Shape;125;p1">
            <a:extLst>
              <a:ext uri="{FF2B5EF4-FFF2-40B4-BE49-F238E27FC236}">
                <a16:creationId xmlns:a16="http://schemas.microsoft.com/office/drawing/2014/main" id="{13C81C34-23BC-C251-52AC-EDBAF813F1DB}"/>
              </a:ext>
            </a:extLst>
          </p:cNvPr>
          <p:cNvSpPr txBox="1">
            <a:spLocks/>
          </p:cNvSpPr>
          <p:nvPr/>
        </p:nvSpPr>
        <p:spPr>
          <a:xfrm>
            <a:off x="151503" y="4664562"/>
            <a:ext cx="6206074" cy="479394"/>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Year 10 Term 1.1 Week </a:t>
            </a:r>
            <a:r>
              <a:rPr lang="en-GB" dirty="0">
                <a:solidFill>
                  <a:srgbClr val="FFFFFF"/>
                </a:solidFill>
              </a:rPr>
              <a:t>4 – Lesson 2</a:t>
            </a:r>
            <a:endPar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97561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6A7FD24E-7837-3A8B-F754-7003A45DD24D}"/>
              </a:ext>
            </a:extLst>
          </p:cNvPr>
          <p:cNvPicPr>
            <a:picLocks noChangeAspect="1"/>
          </p:cNvPicPr>
          <p:nvPr/>
        </p:nvPicPr>
        <p:blipFill rotWithShape="1">
          <a:blip r:embed="rId3">
            <a:extLst>
              <a:ext uri="{28A0092B-C50C-407E-A947-70E740481C1C}">
                <a14:useLocalDpi xmlns:a14="http://schemas.microsoft.com/office/drawing/2010/main"/>
              </a:ext>
            </a:extLst>
          </a:blip>
          <a:srcRect b="7046"/>
          <a:stretch/>
        </p:blipFill>
        <p:spPr>
          <a:xfrm>
            <a:off x="0" y="0"/>
            <a:ext cx="12192000" cy="6380922"/>
          </a:xfrm>
          <a:prstGeom prst="rect">
            <a:avLst/>
          </a:prstGeom>
        </p:spPr>
      </p:pic>
      <p:sp>
        <p:nvSpPr>
          <p:cNvPr id="2" name="Title 1">
            <a:extLst>
              <a:ext uri="{FF2B5EF4-FFF2-40B4-BE49-F238E27FC236}">
                <a16:creationId xmlns:a16="http://schemas.microsoft.com/office/drawing/2014/main" id="{F9EEE18F-E008-DE42-F0CA-6212473357F2}"/>
              </a:ext>
            </a:extLst>
          </p:cNvPr>
          <p:cNvSpPr>
            <a:spLocks noGrp="1"/>
          </p:cNvSpPr>
          <p:nvPr>
            <p:ph type="title"/>
          </p:nvPr>
        </p:nvSpPr>
        <p:spPr>
          <a:xfrm>
            <a:off x="0" y="213557"/>
            <a:ext cx="3438939" cy="647577"/>
          </a:xfrm>
        </p:spPr>
        <p:txBody>
          <a:bodyPr/>
          <a:lstStyle/>
          <a:p>
            <a:r>
              <a:rPr lang="en-ES" dirty="0"/>
              <a:t>En el colegio</a:t>
            </a:r>
          </a:p>
        </p:txBody>
      </p:sp>
      <p:sp>
        <p:nvSpPr>
          <p:cNvPr id="9" name="Rounded Rectangle 11">
            <a:extLst>
              <a:ext uri="{FF2B5EF4-FFF2-40B4-BE49-F238E27FC236}">
                <a16:creationId xmlns:a16="http://schemas.microsoft.com/office/drawing/2014/main" id="{B7349C12-C455-CA9F-A3FF-86192FDD5470}"/>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vocabulario</a:t>
            </a:r>
            <a:endParaRPr lang="en-GB" sz="2000" b="1" dirty="0">
              <a:solidFill>
                <a:prstClr val="white"/>
              </a:solidFill>
              <a:latin typeface="Century Gothic" panose="020B0502020202020204" pitchFamily="34" charset="0"/>
            </a:endParaRPr>
          </a:p>
        </p:txBody>
      </p:sp>
      <p:sp>
        <p:nvSpPr>
          <p:cNvPr id="21" name="Rounded Rectangular Callout 10">
            <a:extLst>
              <a:ext uri="{FF2B5EF4-FFF2-40B4-BE49-F238E27FC236}">
                <a16:creationId xmlns:a16="http://schemas.microsoft.com/office/drawing/2014/main" id="{244993B5-89CF-448F-9378-E38D7BEA90D2}"/>
              </a:ext>
            </a:extLst>
          </p:cNvPr>
          <p:cNvSpPr/>
          <p:nvPr/>
        </p:nvSpPr>
        <p:spPr>
          <a:xfrm>
            <a:off x="7349706" y="1032735"/>
            <a:ext cx="3871747" cy="1658179"/>
          </a:xfrm>
          <a:prstGeom prst="wedgeRoundRectCallout">
            <a:avLst>
              <a:gd name="adj1" fmla="val 36819"/>
              <a:gd name="adj2" fmla="val 89361"/>
              <a:gd name="adj3" fmla="val 16667"/>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504E4E"/>
                </a:solidFill>
              </a:rPr>
              <a:t>El profesor no me </a:t>
            </a:r>
            <a:r>
              <a:rPr lang="en-ES" sz="2000" b="1" u="sng" dirty="0">
                <a:solidFill>
                  <a:srgbClr val="504E4E"/>
                </a:solidFill>
              </a:rPr>
              <a:t>aprobó</a:t>
            </a:r>
            <a:r>
              <a:rPr lang="en-ES" sz="2000" dirty="0">
                <a:solidFill>
                  <a:srgbClr val="504E4E"/>
                </a:solidFill>
              </a:rPr>
              <a:t> por un  </a:t>
            </a:r>
            <a:r>
              <a:rPr lang="en-ES" sz="2000" b="1" u="sng" dirty="0">
                <a:solidFill>
                  <a:srgbClr val="504E4E"/>
                </a:solidFill>
              </a:rPr>
              <a:t>error</a:t>
            </a:r>
            <a:r>
              <a:rPr lang="en-ES" sz="2000" dirty="0">
                <a:solidFill>
                  <a:srgbClr val="504E4E"/>
                </a:solidFill>
              </a:rPr>
              <a:t>  muy pequeño. En mi  </a:t>
            </a:r>
            <a:r>
              <a:rPr lang="en-ES" sz="2000" b="1" u="sng" dirty="0">
                <a:solidFill>
                  <a:srgbClr val="504E4E"/>
                </a:solidFill>
              </a:rPr>
              <a:t>opinión</a:t>
            </a:r>
            <a:r>
              <a:rPr lang="en-ES" sz="2000" dirty="0">
                <a:solidFill>
                  <a:srgbClr val="504E4E"/>
                </a:solidFill>
              </a:rPr>
              <a:t>  ¡no es </a:t>
            </a:r>
            <a:r>
              <a:rPr lang="en-ES" sz="2000" b="1" u="sng" dirty="0">
                <a:solidFill>
                  <a:srgbClr val="504E4E"/>
                </a:solidFill>
              </a:rPr>
              <a:t>justo</a:t>
            </a:r>
            <a:r>
              <a:rPr lang="en-ES" sz="2000" dirty="0">
                <a:solidFill>
                  <a:srgbClr val="504E4E"/>
                </a:solidFill>
              </a:rPr>
              <a:t>! Ahora tengo que hacer el examen </a:t>
            </a:r>
            <a:r>
              <a:rPr lang="en-ES" sz="2000" b="1" u="sng" dirty="0">
                <a:solidFill>
                  <a:srgbClr val="504E4E"/>
                </a:solidFill>
              </a:rPr>
              <a:t>otra vez</a:t>
            </a:r>
            <a:r>
              <a:rPr lang="en-ES" sz="2000" dirty="0">
                <a:solidFill>
                  <a:srgbClr val="504E4E"/>
                </a:solidFill>
              </a:rPr>
              <a:t>…</a:t>
            </a:r>
          </a:p>
        </p:txBody>
      </p:sp>
      <p:sp>
        <p:nvSpPr>
          <p:cNvPr id="22" name="Rounded Rectangle 11">
            <a:extLst>
              <a:ext uri="{FF2B5EF4-FFF2-40B4-BE49-F238E27FC236}">
                <a16:creationId xmlns:a16="http://schemas.microsoft.com/office/drawing/2014/main" id="{AA8EE3FB-D013-4FD9-B927-087AE9776FDE}"/>
              </a:ext>
            </a:extLst>
          </p:cNvPr>
          <p:cNvSpPr/>
          <p:nvPr/>
        </p:nvSpPr>
        <p:spPr>
          <a:xfrm>
            <a:off x="9856948" y="1098518"/>
            <a:ext cx="1112875"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i="1" dirty="0">
                <a:solidFill>
                  <a:schemeClr val="bg2"/>
                </a:solidFill>
              </a:rPr>
              <a:t>passed</a:t>
            </a:r>
          </a:p>
        </p:txBody>
      </p:sp>
      <p:sp>
        <p:nvSpPr>
          <p:cNvPr id="23" name="Rounded Rectangle 12">
            <a:extLst>
              <a:ext uri="{FF2B5EF4-FFF2-40B4-BE49-F238E27FC236}">
                <a16:creationId xmlns:a16="http://schemas.microsoft.com/office/drawing/2014/main" id="{A1243CC0-F4B2-40A0-BF06-6046AD151114}"/>
              </a:ext>
            </a:extLst>
          </p:cNvPr>
          <p:cNvSpPr/>
          <p:nvPr/>
        </p:nvSpPr>
        <p:spPr>
          <a:xfrm>
            <a:off x="8366493" y="1379151"/>
            <a:ext cx="795894"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i="1" dirty="0">
                <a:solidFill>
                  <a:schemeClr val="bg2"/>
                </a:solidFill>
              </a:rPr>
              <a:t>error</a:t>
            </a:r>
          </a:p>
        </p:txBody>
      </p:sp>
      <p:sp>
        <p:nvSpPr>
          <p:cNvPr id="24" name="Rounded Rectangle 13">
            <a:extLst>
              <a:ext uri="{FF2B5EF4-FFF2-40B4-BE49-F238E27FC236}">
                <a16:creationId xmlns:a16="http://schemas.microsoft.com/office/drawing/2014/main" id="{C2EC1E7F-4155-4435-9C25-95E1C2D03D63}"/>
              </a:ext>
            </a:extLst>
          </p:cNvPr>
          <p:cNvSpPr/>
          <p:nvPr/>
        </p:nvSpPr>
        <p:spPr>
          <a:xfrm>
            <a:off x="8330450" y="1707777"/>
            <a:ext cx="1134425"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i="1" dirty="0">
                <a:solidFill>
                  <a:schemeClr val="bg2"/>
                </a:solidFill>
              </a:rPr>
              <a:t>opinion</a:t>
            </a:r>
          </a:p>
        </p:txBody>
      </p:sp>
      <p:sp>
        <p:nvSpPr>
          <p:cNvPr id="25" name="Rounded Rectangle 14">
            <a:extLst>
              <a:ext uri="{FF2B5EF4-FFF2-40B4-BE49-F238E27FC236}">
                <a16:creationId xmlns:a16="http://schemas.microsoft.com/office/drawing/2014/main" id="{408806DC-A586-4DB8-AACA-473FA287C65F}"/>
              </a:ext>
            </a:extLst>
          </p:cNvPr>
          <p:cNvSpPr/>
          <p:nvPr/>
        </p:nvSpPr>
        <p:spPr>
          <a:xfrm>
            <a:off x="10234696" y="1706415"/>
            <a:ext cx="627644"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i="1" dirty="0">
                <a:solidFill>
                  <a:schemeClr val="bg2"/>
                </a:solidFill>
              </a:rPr>
              <a:t>fair</a:t>
            </a:r>
          </a:p>
        </p:txBody>
      </p:sp>
      <p:pic>
        <p:nvPicPr>
          <p:cNvPr id="5" name="Picture 4" descr="A close up of a toy&#10;&#10;Description automatically generated with low confidence">
            <a:extLst>
              <a:ext uri="{FF2B5EF4-FFF2-40B4-BE49-F238E27FC236}">
                <a16:creationId xmlns:a16="http://schemas.microsoft.com/office/drawing/2014/main" id="{D119A0FA-2710-C949-43AD-0AA14D0069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23391" y="3289191"/>
            <a:ext cx="815426" cy="2692200"/>
          </a:xfrm>
          <a:prstGeom prst="rect">
            <a:avLst/>
          </a:prstGeom>
        </p:spPr>
      </p:pic>
      <p:grpSp>
        <p:nvGrpSpPr>
          <p:cNvPr id="34" name="Group 33">
            <a:extLst>
              <a:ext uri="{FF2B5EF4-FFF2-40B4-BE49-F238E27FC236}">
                <a16:creationId xmlns:a16="http://schemas.microsoft.com/office/drawing/2014/main" id="{23750E36-3B68-871D-0348-86B196172106}"/>
              </a:ext>
            </a:extLst>
          </p:cNvPr>
          <p:cNvGrpSpPr/>
          <p:nvPr/>
        </p:nvGrpSpPr>
        <p:grpSpPr>
          <a:xfrm>
            <a:off x="5400600" y="2687246"/>
            <a:ext cx="1411594" cy="3447662"/>
            <a:chOff x="5257758" y="2037915"/>
            <a:chExt cx="1782876" cy="4152737"/>
          </a:xfrm>
        </p:grpSpPr>
        <p:pic>
          <p:nvPicPr>
            <p:cNvPr id="12" name="Picture 11" descr="A picture containing toy, doll&#10;&#10;Description automatically generated">
              <a:extLst>
                <a:ext uri="{FF2B5EF4-FFF2-40B4-BE49-F238E27FC236}">
                  <a16:creationId xmlns:a16="http://schemas.microsoft.com/office/drawing/2014/main" id="{5FFCB2CB-FF9B-5D58-B8AA-0527ECF5A37C}"/>
                </a:ext>
              </a:extLst>
            </p:cNvPr>
            <p:cNvPicPr>
              <a:picLocks noChangeAspect="1"/>
            </p:cNvPicPr>
            <p:nvPr/>
          </p:nvPicPr>
          <p:blipFill rotWithShape="1">
            <a:blip r:embed="rId5">
              <a:extLst>
                <a:ext uri="{28A0092B-C50C-407E-A947-70E740481C1C}">
                  <a14:useLocalDpi xmlns:a14="http://schemas.microsoft.com/office/drawing/2010/main"/>
                </a:ext>
              </a:extLst>
            </a:blip>
            <a:srcRect l="29381" t="7763" r="49516" b="4771"/>
            <a:stretch/>
          </p:blipFill>
          <p:spPr>
            <a:xfrm>
              <a:off x="5257758" y="2037915"/>
              <a:ext cx="1782876" cy="4152737"/>
            </a:xfrm>
            <a:prstGeom prst="rect">
              <a:avLst/>
            </a:prstGeom>
          </p:spPr>
        </p:pic>
        <p:pic>
          <p:nvPicPr>
            <p:cNvPr id="14" name="Picture 13">
              <a:extLst>
                <a:ext uri="{FF2B5EF4-FFF2-40B4-BE49-F238E27FC236}">
                  <a16:creationId xmlns:a16="http://schemas.microsoft.com/office/drawing/2014/main" id="{7F06C467-C7F3-A3A1-15E0-B7AB65C1504C}"/>
                </a:ext>
              </a:extLst>
            </p:cNvPr>
            <p:cNvPicPr>
              <a:picLocks noChangeAspect="1"/>
            </p:cNvPicPr>
            <p:nvPr/>
          </p:nvPicPr>
          <p:blipFill>
            <a:blip r:embed="rId6" cstate="screen">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9559" b="96324" l="813" r="98103">
                          <a14:foregroundMark x1="11382" y1="24265" x2="1626" y2="28676"/>
                          <a14:foregroundMark x1="57724" y1="86029" x2="38753" y2="96324"/>
                          <a14:foregroundMark x1="38753" y1="96324" x2="34146" y2="88235"/>
                          <a14:foregroundMark x1="88618" y1="86765" x2="91599" y2="38971"/>
                          <a14:foregroundMark x1="95935" y1="31618" x2="98103" y2="50735"/>
                        </a14:backgroundRemoval>
                      </a14:imgEffect>
                    </a14:imgLayer>
                  </a14:imgProps>
                </a:ext>
                <a:ext uri="{28A0092B-C50C-407E-A947-70E740481C1C}">
                  <a14:useLocalDpi xmlns:a14="http://schemas.microsoft.com/office/drawing/2010/main"/>
                </a:ext>
              </a:extLst>
            </a:blip>
            <a:stretch>
              <a:fillRect/>
            </a:stretch>
          </p:blipFill>
          <p:spPr>
            <a:xfrm>
              <a:off x="5558928" y="2479060"/>
              <a:ext cx="1373809" cy="504564"/>
            </a:xfrm>
            <a:prstGeom prst="rect">
              <a:avLst/>
            </a:prstGeom>
          </p:spPr>
        </p:pic>
      </p:grpSp>
      <p:sp>
        <p:nvSpPr>
          <p:cNvPr id="26" name="Rounded Rectangle 15">
            <a:extLst>
              <a:ext uri="{FF2B5EF4-FFF2-40B4-BE49-F238E27FC236}">
                <a16:creationId xmlns:a16="http://schemas.microsoft.com/office/drawing/2014/main" id="{3C12DCB6-81D5-4C0F-BBCA-57C6BFE28A15}"/>
              </a:ext>
            </a:extLst>
          </p:cNvPr>
          <p:cNvSpPr/>
          <p:nvPr/>
        </p:nvSpPr>
        <p:spPr>
          <a:xfrm>
            <a:off x="9186858" y="2321703"/>
            <a:ext cx="1014782"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i="1" dirty="0">
                <a:solidFill>
                  <a:schemeClr val="bg2"/>
                </a:solidFill>
              </a:rPr>
              <a:t>again</a:t>
            </a:r>
          </a:p>
        </p:txBody>
      </p:sp>
      <p:sp>
        <p:nvSpPr>
          <p:cNvPr id="27" name="Rounded Rectangular Callout 10">
            <a:extLst>
              <a:ext uri="{FF2B5EF4-FFF2-40B4-BE49-F238E27FC236}">
                <a16:creationId xmlns:a16="http://schemas.microsoft.com/office/drawing/2014/main" id="{90A5A3FC-90B2-43B6-8D58-BABF97A863EB}"/>
              </a:ext>
            </a:extLst>
          </p:cNvPr>
          <p:cNvSpPr/>
          <p:nvPr/>
        </p:nvSpPr>
        <p:spPr>
          <a:xfrm>
            <a:off x="7149886" y="754528"/>
            <a:ext cx="3871747" cy="1658178"/>
          </a:xfrm>
          <a:prstGeom prst="wedgeRoundRectCallout">
            <a:avLst>
              <a:gd name="adj1" fmla="val -34077"/>
              <a:gd name="adj2" fmla="val 105857"/>
              <a:gd name="adj3" fmla="val 16667"/>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rgbClr val="504E4E"/>
                </a:solidFill>
              </a:rPr>
              <a:t>¡</a:t>
            </a:r>
            <a:r>
              <a:rPr lang="es-ES" sz="2000" b="1" u="sng" dirty="0">
                <a:solidFill>
                  <a:srgbClr val="504E4E"/>
                </a:solidFill>
              </a:rPr>
              <a:t>Perdón</a:t>
            </a:r>
            <a:r>
              <a:rPr lang="es-ES" sz="2000" dirty="0">
                <a:solidFill>
                  <a:srgbClr val="504E4E"/>
                </a:solidFill>
              </a:rPr>
              <a:t>, profe! No entiendo el </a:t>
            </a:r>
            <a:r>
              <a:rPr lang="es-ES" sz="2000" b="1" u="sng" dirty="0">
                <a:solidFill>
                  <a:srgbClr val="504E4E"/>
                </a:solidFill>
              </a:rPr>
              <a:t>trabajo</a:t>
            </a:r>
            <a:r>
              <a:rPr lang="es-ES" sz="2000" dirty="0">
                <a:solidFill>
                  <a:srgbClr val="504E4E"/>
                </a:solidFill>
              </a:rPr>
              <a:t> de la clase de ayer, ¿Usted* puede  </a:t>
            </a:r>
            <a:r>
              <a:rPr lang="es-ES" sz="2000" b="1" u="sng" dirty="0">
                <a:solidFill>
                  <a:srgbClr val="504E4E"/>
                </a:solidFill>
              </a:rPr>
              <a:t>recomendar</a:t>
            </a:r>
            <a:r>
              <a:rPr lang="es-ES" sz="2000" b="1" dirty="0">
                <a:solidFill>
                  <a:srgbClr val="504E4E"/>
                </a:solidFill>
              </a:rPr>
              <a:t> </a:t>
            </a:r>
            <a:r>
              <a:rPr lang="es-ES" sz="2000" dirty="0">
                <a:solidFill>
                  <a:srgbClr val="504E4E"/>
                </a:solidFill>
              </a:rPr>
              <a:t> una </a:t>
            </a:r>
            <a:r>
              <a:rPr lang="es-ES" sz="2000" b="1" u="sng" dirty="0">
                <a:solidFill>
                  <a:srgbClr val="504E4E"/>
                </a:solidFill>
              </a:rPr>
              <a:t>tarea</a:t>
            </a:r>
            <a:r>
              <a:rPr lang="es-ES" sz="2000" dirty="0">
                <a:solidFill>
                  <a:srgbClr val="504E4E"/>
                </a:solidFill>
              </a:rPr>
              <a:t> para ayudar?</a:t>
            </a:r>
            <a:endParaRPr lang="en-ES" sz="2000" dirty="0">
              <a:solidFill>
                <a:srgbClr val="504E4E"/>
              </a:solidFill>
            </a:endParaRPr>
          </a:p>
        </p:txBody>
      </p:sp>
      <p:sp>
        <p:nvSpPr>
          <p:cNvPr id="28" name="Rounded Rectangle 11">
            <a:extLst>
              <a:ext uri="{FF2B5EF4-FFF2-40B4-BE49-F238E27FC236}">
                <a16:creationId xmlns:a16="http://schemas.microsoft.com/office/drawing/2014/main" id="{D5C5EC7C-35A6-4A92-8ABC-4F4DE3CCD26D}"/>
              </a:ext>
            </a:extLst>
          </p:cNvPr>
          <p:cNvSpPr/>
          <p:nvPr/>
        </p:nvSpPr>
        <p:spPr>
          <a:xfrm>
            <a:off x="7422250" y="820260"/>
            <a:ext cx="900893"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Sorry</a:t>
            </a:r>
            <a:endParaRPr lang="en-ES" sz="2000" i="1" dirty="0">
              <a:solidFill>
                <a:schemeClr val="bg2"/>
              </a:solidFill>
            </a:endParaRPr>
          </a:p>
        </p:txBody>
      </p:sp>
      <p:sp>
        <p:nvSpPr>
          <p:cNvPr id="29" name="Rounded Rectangle 11">
            <a:extLst>
              <a:ext uri="{FF2B5EF4-FFF2-40B4-BE49-F238E27FC236}">
                <a16:creationId xmlns:a16="http://schemas.microsoft.com/office/drawing/2014/main" id="{644F5B65-71A8-4381-9153-6814FB6A4BE3}"/>
              </a:ext>
            </a:extLst>
          </p:cNvPr>
          <p:cNvSpPr/>
          <p:nvPr/>
        </p:nvSpPr>
        <p:spPr>
          <a:xfrm>
            <a:off x="9187066" y="1128690"/>
            <a:ext cx="1001750"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work</a:t>
            </a:r>
            <a:endParaRPr lang="en-ES" sz="2000" i="1" dirty="0">
              <a:solidFill>
                <a:schemeClr val="bg2"/>
              </a:solidFill>
            </a:endParaRPr>
          </a:p>
        </p:txBody>
      </p:sp>
      <p:sp>
        <p:nvSpPr>
          <p:cNvPr id="30" name="Rounded Rectangle 11">
            <a:extLst>
              <a:ext uri="{FF2B5EF4-FFF2-40B4-BE49-F238E27FC236}">
                <a16:creationId xmlns:a16="http://schemas.microsoft.com/office/drawing/2014/main" id="{7527E298-3EA9-4580-A7CB-BC944A44F017}"/>
              </a:ext>
            </a:extLst>
          </p:cNvPr>
          <p:cNvSpPr/>
          <p:nvPr/>
        </p:nvSpPr>
        <p:spPr>
          <a:xfrm>
            <a:off x="7424797" y="1767986"/>
            <a:ext cx="1796692"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recommend</a:t>
            </a:r>
            <a:endParaRPr lang="en-ES" sz="2000" i="1" dirty="0">
              <a:solidFill>
                <a:schemeClr val="bg2"/>
              </a:solidFill>
            </a:endParaRPr>
          </a:p>
        </p:txBody>
      </p:sp>
      <p:sp>
        <p:nvSpPr>
          <p:cNvPr id="31" name="Rounded Rectangle 11">
            <a:extLst>
              <a:ext uri="{FF2B5EF4-FFF2-40B4-BE49-F238E27FC236}">
                <a16:creationId xmlns:a16="http://schemas.microsoft.com/office/drawing/2014/main" id="{9B8C1974-D4EC-4695-9034-380705140918}"/>
              </a:ext>
            </a:extLst>
          </p:cNvPr>
          <p:cNvSpPr/>
          <p:nvPr/>
        </p:nvSpPr>
        <p:spPr>
          <a:xfrm>
            <a:off x="9842454" y="1767985"/>
            <a:ext cx="857408"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task</a:t>
            </a:r>
            <a:endParaRPr lang="en-ES" sz="2000" i="1" dirty="0">
              <a:solidFill>
                <a:schemeClr val="bg2"/>
              </a:solidFill>
            </a:endParaRPr>
          </a:p>
        </p:txBody>
      </p:sp>
      <p:sp>
        <p:nvSpPr>
          <p:cNvPr id="37" name="Rounded Rectangular Callout 10">
            <a:extLst>
              <a:ext uri="{FF2B5EF4-FFF2-40B4-BE49-F238E27FC236}">
                <a16:creationId xmlns:a16="http://schemas.microsoft.com/office/drawing/2014/main" id="{0C377600-9B30-4700-B077-A4C27CF8D854}"/>
              </a:ext>
            </a:extLst>
          </p:cNvPr>
          <p:cNvSpPr/>
          <p:nvPr/>
        </p:nvSpPr>
        <p:spPr>
          <a:xfrm>
            <a:off x="1454331" y="889876"/>
            <a:ext cx="3840081" cy="1431827"/>
          </a:xfrm>
          <a:prstGeom prst="wedgeRoundRectCallout">
            <a:avLst>
              <a:gd name="adj1" fmla="val 56635"/>
              <a:gd name="adj2" fmla="val 72542"/>
              <a:gd name="adj3" fmla="val 16667"/>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Creo que    </a:t>
            </a:r>
            <a:r>
              <a:rPr lang="es-ES" sz="2000" b="1" u="sng" dirty="0">
                <a:solidFill>
                  <a:schemeClr val="tx1"/>
                </a:solidFill>
              </a:rPr>
              <a:t>casi</a:t>
            </a:r>
            <a:r>
              <a:rPr lang="es-ES" sz="2000" dirty="0">
                <a:solidFill>
                  <a:schemeClr val="tx1"/>
                </a:solidFill>
              </a:rPr>
              <a:t>    todos los </a:t>
            </a:r>
            <a:r>
              <a:rPr lang="es-ES" sz="2000" b="1" u="sng" dirty="0">
                <a:solidFill>
                  <a:schemeClr val="tx1"/>
                </a:solidFill>
              </a:rPr>
              <a:t>estudiantes</a:t>
            </a:r>
            <a:r>
              <a:rPr lang="es-ES" sz="2000" dirty="0">
                <a:solidFill>
                  <a:schemeClr val="tx1"/>
                </a:solidFill>
              </a:rPr>
              <a:t> tienen problemas. Mañana podemos  </a:t>
            </a:r>
            <a:r>
              <a:rPr lang="es-ES" sz="2000" b="1" u="sng" dirty="0">
                <a:solidFill>
                  <a:schemeClr val="tx1"/>
                </a:solidFill>
              </a:rPr>
              <a:t>repetir</a:t>
            </a:r>
            <a:r>
              <a:rPr lang="es-ES" sz="2000" dirty="0">
                <a:solidFill>
                  <a:schemeClr val="tx1"/>
                </a:solidFill>
              </a:rPr>
              <a:t>  el </a:t>
            </a:r>
            <a:r>
              <a:rPr lang="es-ES" sz="2000" b="1" u="sng" dirty="0">
                <a:solidFill>
                  <a:schemeClr val="tx1"/>
                </a:solidFill>
              </a:rPr>
              <a:t>trabajo</a:t>
            </a:r>
            <a:r>
              <a:rPr lang="es-ES" sz="2000" dirty="0">
                <a:solidFill>
                  <a:schemeClr val="tx1"/>
                </a:solidFill>
              </a:rPr>
              <a:t>.</a:t>
            </a:r>
            <a:endParaRPr lang="en-ES" sz="2000" dirty="0">
              <a:solidFill>
                <a:schemeClr val="tx1"/>
              </a:solidFill>
            </a:endParaRPr>
          </a:p>
        </p:txBody>
      </p:sp>
      <p:sp>
        <p:nvSpPr>
          <p:cNvPr id="38" name="Rounded Rectangle 11">
            <a:extLst>
              <a:ext uri="{FF2B5EF4-FFF2-40B4-BE49-F238E27FC236}">
                <a16:creationId xmlns:a16="http://schemas.microsoft.com/office/drawing/2014/main" id="{5B4D400D-EFC4-4E12-A6CD-BD2A0D464ECA}"/>
              </a:ext>
            </a:extLst>
          </p:cNvPr>
          <p:cNvSpPr/>
          <p:nvPr/>
        </p:nvSpPr>
        <p:spPr>
          <a:xfrm>
            <a:off x="2923480" y="983160"/>
            <a:ext cx="1030844"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almost</a:t>
            </a:r>
            <a:endParaRPr lang="en-ES" sz="2000" i="1" dirty="0">
              <a:solidFill>
                <a:schemeClr val="bg2"/>
              </a:solidFill>
            </a:endParaRPr>
          </a:p>
        </p:txBody>
      </p:sp>
      <p:sp>
        <p:nvSpPr>
          <p:cNvPr id="39" name="Rounded Rectangle 11">
            <a:extLst>
              <a:ext uri="{FF2B5EF4-FFF2-40B4-BE49-F238E27FC236}">
                <a16:creationId xmlns:a16="http://schemas.microsoft.com/office/drawing/2014/main" id="{E265E8C2-18AE-4B33-8C47-E59B524D4D11}"/>
              </a:ext>
            </a:extLst>
          </p:cNvPr>
          <p:cNvSpPr/>
          <p:nvPr/>
        </p:nvSpPr>
        <p:spPr>
          <a:xfrm>
            <a:off x="2200213" y="1299361"/>
            <a:ext cx="1518347"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students</a:t>
            </a:r>
            <a:endParaRPr lang="en-ES" sz="2000" i="1" dirty="0">
              <a:solidFill>
                <a:schemeClr val="bg2"/>
              </a:solidFill>
            </a:endParaRPr>
          </a:p>
        </p:txBody>
      </p:sp>
      <p:sp>
        <p:nvSpPr>
          <p:cNvPr id="40" name="Rounded Rectangle 11">
            <a:extLst>
              <a:ext uri="{FF2B5EF4-FFF2-40B4-BE49-F238E27FC236}">
                <a16:creationId xmlns:a16="http://schemas.microsoft.com/office/drawing/2014/main" id="{17E04C52-200F-4316-9905-537FBDD88943}"/>
              </a:ext>
            </a:extLst>
          </p:cNvPr>
          <p:cNvSpPr/>
          <p:nvPr/>
        </p:nvSpPr>
        <p:spPr>
          <a:xfrm>
            <a:off x="2806459" y="1915845"/>
            <a:ext cx="1066846"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repeat</a:t>
            </a:r>
            <a:endParaRPr lang="en-ES" sz="2000" i="1" dirty="0">
              <a:solidFill>
                <a:schemeClr val="bg2"/>
              </a:solidFill>
            </a:endParaRPr>
          </a:p>
        </p:txBody>
      </p:sp>
      <p:sp>
        <p:nvSpPr>
          <p:cNvPr id="41" name="Rounded Rectangle 11">
            <a:extLst>
              <a:ext uri="{FF2B5EF4-FFF2-40B4-BE49-F238E27FC236}">
                <a16:creationId xmlns:a16="http://schemas.microsoft.com/office/drawing/2014/main" id="{B68DA907-CEFC-4AF6-8D01-12B93A5BBE58}"/>
              </a:ext>
            </a:extLst>
          </p:cNvPr>
          <p:cNvSpPr/>
          <p:nvPr/>
        </p:nvSpPr>
        <p:spPr>
          <a:xfrm>
            <a:off x="4129131" y="1915845"/>
            <a:ext cx="991509"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work.</a:t>
            </a:r>
            <a:endParaRPr lang="en-ES" sz="2000" i="1" dirty="0">
              <a:solidFill>
                <a:schemeClr val="bg2"/>
              </a:solidFill>
            </a:endParaRPr>
          </a:p>
        </p:txBody>
      </p:sp>
      <p:sp>
        <p:nvSpPr>
          <p:cNvPr id="52" name="Rounded Rectangular Callout 10">
            <a:extLst>
              <a:ext uri="{FF2B5EF4-FFF2-40B4-BE49-F238E27FC236}">
                <a16:creationId xmlns:a16="http://schemas.microsoft.com/office/drawing/2014/main" id="{EC5D0CC7-D459-434E-A3D6-3E24052F3AA7}"/>
              </a:ext>
            </a:extLst>
          </p:cNvPr>
          <p:cNvSpPr/>
          <p:nvPr/>
        </p:nvSpPr>
        <p:spPr>
          <a:xfrm>
            <a:off x="27362" y="996656"/>
            <a:ext cx="5593455" cy="2045095"/>
          </a:xfrm>
          <a:prstGeom prst="wedgeRoundRectCallout">
            <a:avLst>
              <a:gd name="adj1" fmla="val 48872"/>
              <a:gd name="adj2" fmla="val 67463"/>
              <a:gd name="adj3" fmla="val 16667"/>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Para los deberes, tienes que </a:t>
            </a:r>
            <a:r>
              <a:rPr lang="es-ES" sz="2000" b="1" u="sng" dirty="0">
                <a:solidFill>
                  <a:schemeClr val="tx1"/>
                </a:solidFill>
              </a:rPr>
              <a:t>pegar</a:t>
            </a:r>
            <a:r>
              <a:rPr lang="es-ES" sz="2000" dirty="0">
                <a:solidFill>
                  <a:schemeClr val="tx1"/>
                </a:solidFill>
              </a:rPr>
              <a:t> las </a:t>
            </a:r>
            <a:r>
              <a:rPr lang="es-ES" sz="2000" b="1" u="sng" dirty="0">
                <a:solidFill>
                  <a:schemeClr val="tx1"/>
                </a:solidFill>
              </a:rPr>
              <a:t>imágenes</a:t>
            </a:r>
            <a:r>
              <a:rPr lang="es-ES" sz="2000" dirty="0">
                <a:solidFill>
                  <a:schemeClr val="tx1"/>
                </a:solidFill>
              </a:rPr>
              <a:t> en el lado </a:t>
            </a:r>
            <a:r>
              <a:rPr lang="es-ES" sz="2000" b="1" u="sng" dirty="0">
                <a:solidFill>
                  <a:schemeClr val="tx1"/>
                </a:solidFill>
              </a:rPr>
              <a:t>derecho</a:t>
            </a:r>
            <a:r>
              <a:rPr lang="es-ES" sz="2000" dirty="0">
                <a:solidFill>
                  <a:schemeClr val="tx1"/>
                </a:solidFill>
              </a:rPr>
              <a:t> de la </a:t>
            </a:r>
            <a:r>
              <a:rPr lang="es-ES" sz="2000" b="1" u="sng" dirty="0">
                <a:solidFill>
                  <a:schemeClr val="tx1"/>
                </a:solidFill>
              </a:rPr>
              <a:t>hoja</a:t>
            </a:r>
            <a:br>
              <a:rPr lang="es-ES" sz="2000" b="1" u="sng" dirty="0">
                <a:solidFill>
                  <a:schemeClr val="tx1"/>
                </a:solidFill>
              </a:rPr>
            </a:br>
            <a:r>
              <a:rPr lang="es-ES" sz="2000" dirty="0">
                <a:solidFill>
                  <a:schemeClr val="tx1"/>
                </a:solidFill>
              </a:rPr>
              <a:t>y luego debes mostrar las frases </a:t>
            </a:r>
            <a:r>
              <a:rPr lang="es-ES" sz="2000" b="1" u="sng" dirty="0">
                <a:solidFill>
                  <a:schemeClr val="tx1"/>
                </a:solidFill>
              </a:rPr>
              <a:t>correctas</a:t>
            </a:r>
            <a:r>
              <a:rPr lang="es-ES" sz="2000" dirty="0">
                <a:solidFill>
                  <a:schemeClr val="tx1"/>
                </a:solidFill>
              </a:rPr>
              <a:t> y las frases </a:t>
            </a:r>
            <a:r>
              <a:rPr lang="es-ES" sz="2000" b="1" u="sng" dirty="0">
                <a:solidFill>
                  <a:schemeClr val="tx1"/>
                </a:solidFill>
              </a:rPr>
              <a:t>falsas</a:t>
            </a:r>
            <a:r>
              <a:rPr lang="es-ES" sz="2000" dirty="0">
                <a:solidFill>
                  <a:schemeClr val="tx1"/>
                </a:solidFill>
              </a:rPr>
              <a:t>. Puedes usar un </a:t>
            </a:r>
            <a:r>
              <a:rPr lang="es-ES" sz="2000" b="1" u="sng" dirty="0">
                <a:solidFill>
                  <a:schemeClr val="tx1"/>
                </a:solidFill>
              </a:rPr>
              <a:t>bolígrafo</a:t>
            </a:r>
            <a:r>
              <a:rPr lang="es-ES" sz="2000" dirty="0">
                <a:solidFill>
                  <a:schemeClr val="tx1"/>
                </a:solidFill>
              </a:rPr>
              <a:t> verde y un </a:t>
            </a:r>
            <a:r>
              <a:rPr lang="es-ES" sz="2000" b="1" u="sng" dirty="0">
                <a:solidFill>
                  <a:schemeClr val="tx1"/>
                </a:solidFill>
              </a:rPr>
              <a:t>bolígrafo</a:t>
            </a:r>
            <a:r>
              <a:rPr lang="es-ES" sz="2000" dirty="0">
                <a:solidFill>
                  <a:schemeClr val="tx1"/>
                </a:solidFill>
              </a:rPr>
              <a:t> rojo. Es una actividad muy </a:t>
            </a:r>
            <a:r>
              <a:rPr lang="es-ES" sz="2000" b="1" u="sng" dirty="0">
                <a:solidFill>
                  <a:schemeClr val="tx1"/>
                </a:solidFill>
              </a:rPr>
              <a:t>rápida</a:t>
            </a:r>
            <a:r>
              <a:rPr lang="es-ES" sz="2000" dirty="0">
                <a:solidFill>
                  <a:schemeClr val="tx1"/>
                </a:solidFill>
              </a:rPr>
              <a:t>.</a:t>
            </a:r>
            <a:endParaRPr lang="en-ES" sz="2000" dirty="0">
              <a:solidFill>
                <a:schemeClr val="tx1"/>
              </a:solidFill>
            </a:endParaRPr>
          </a:p>
        </p:txBody>
      </p:sp>
      <p:sp>
        <p:nvSpPr>
          <p:cNvPr id="53" name="Rounded Rectangle 11">
            <a:extLst>
              <a:ext uri="{FF2B5EF4-FFF2-40B4-BE49-F238E27FC236}">
                <a16:creationId xmlns:a16="http://schemas.microsoft.com/office/drawing/2014/main" id="{674307F7-D902-4937-9BCD-2BFFF7C3AD0C}"/>
              </a:ext>
            </a:extLst>
          </p:cNvPr>
          <p:cNvSpPr/>
          <p:nvPr/>
        </p:nvSpPr>
        <p:spPr>
          <a:xfrm>
            <a:off x="3983220" y="1100418"/>
            <a:ext cx="812534"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stick</a:t>
            </a:r>
            <a:endParaRPr lang="en-ES" sz="2000" i="1" dirty="0">
              <a:solidFill>
                <a:schemeClr val="bg2"/>
              </a:solidFill>
            </a:endParaRPr>
          </a:p>
        </p:txBody>
      </p:sp>
      <p:sp>
        <p:nvSpPr>
          <p:cNvPr id="54" name="Rounded Rectangle 11">
            <a:extLst>
              <a:ext uri="{FF2B5EF4-FFF2-40B4-BE49-F238E27FC236}">
                <a16:creationId xmlns:a16="http://schemas.microsoft.com/office/drawing/2014/main" id="{B95907F8-71DD-4F42-9990-91A8538C90BE}"/>
              </a:ext>
            </a:extLst>
          </p:cNvPr>
          <p:cNvSpPr/>
          <p:nvPr/>
        </p:nvSpPr>
        <p:spPr>
          <a:xfrm>
            <a:off x="3265699" y="2644781"/>
            <a:ext cx="957048"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quick.</a:t>
            </a:r>
            <a:endParaRPr lang="en-ES" sz="2000" i="1" dirty="0">
              <a:solidFill>
                <a:schemeClr val="bg2"/>
              </a:solidFill>
            </a:endParaRPr>
          </a:p>
        </p:txBody>
      </p:sp>
      <p:sp>
        <p:nvSpPr>
          <p:cNvPr id="55" name="Rounded Rectangle 11">
            <a:extLst>
              <a:ext uri="{FF2B5EF4-FFF2-40B4-BE49-F238E27FC236}">
                <a16:creationId xmlns:a16="http://schemas.microsoft.com/office/drawing/2014/main" id="{9536F6FA-D9E8-4D17-BD0A-861360928F1A}"/>
              </a:ext>
            </a:extLst>
          </p:cNvPr>
          <p:cNvSpPr/>
          <p:nvPr/>
        </p:nvSpPr>
        <p:spPr>
          <a:xfrm>
            <a:off x="260357" y="1417943"/>
            <a:ext cx="1321009"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pictures</a:t>
            </a:r>
            <a:endParaRPr lang="en-ES" sz="2000" i="1" dirty="0">
              <a:solidFill>
                <a:schemeClr val="bg2"/>
              </a:solidFill>
            </a:endParaRPr>
          </a:p>
        </p:txBody>
      </p:sp>
      <p:sp>
        <p:nvSpPr>
          <p:cNvPr id="56" name="Rounded Rectangle 11">
            <a:extLst>
              <a:ext uri="{FF2B5EF4-FFF2-40B4-BE49-F238E27FC236}">
                <a16:creationId xmlns:a16="http://schemas.microsoft.com/office/drawing/2014/main" id="{02FBB38E-5B9E-4767-9EF9-9CBEFACD60E7}"/>
              </a:ext>
            </a:extLst>
          </p:cNvPr>
          <p:cNvSpPr/>
          <p:nvPr/>
        </p:nvSpPr>
        <p:spPr>
          <a:xfrm>
            <a:off x="2864301" y="1406277"/>
            <a:ext cx="1128028"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right</a:t>
            </a:r>
            <a:endParaRPr lang="en-ES" sz="2000" i="1" dirty="0">
              <a:solidFill>
                <a:schemeClr val="bg2"/>
              </a:solidFill>
            </a:endParaRPr>
          </a:p>
        </p:txBody>
      </p:sp>
      <p:sp>
        <p:nvSpPr>
          <p:cNvPr id="57" name="Rounded Rectangle 11">
            <a:extLst>
              <a:ext uri="{FF2B5EF4-FFF2-40B4-BE49-F238E27FC236}">
                <a16:creationId xmlns:a16="http://schemas.microsoft.com/office/drawing/2014/main" id="{993418BF-AAC1-4ECF-8541-CA2E0349112E}"/>
              </a:ext>
            </a:extLst>
          </p:cNvPr>
          <p:cNvSpPr/>
          <p:nvPr/>
        </p:nvSpPr>
        <p:spPr>
          <a:xfrm>
            <a:off x="4720046" y="1417943"/>
            <a:ext cx="900771"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sheet</a:t>
            </a:r>
            <a:endParaRPr lang="en-ES" sz="2000" i="1" dirty="0">
              <a:solidFill>
                <a:schemeClr val="bg2"/>
              </a:solidFill>
            </a:endParaRPr>
          </a:p>
        </p:txBody>
      </p:sp>
      <p:sp>
        <p:nvSpPr>
          <p:cNvPr id="58" name="Rounded Rectangle 11">
            <a:extLst>
              <a:ext uri="{FF2B5EF4-FFF2-40B4-BE49-F238E27FC236}">
                <a16:creationId xmlns:a16="http://schemas.microsoft.com/office/drawing/2014/main" id="{1116C099-A7EE-457C-AF66-281BB722BD53}"/>
              </a:ext>
            </a:extLst>
          </p:cNvPr>
          <p:cNvSpPr/>
          <p:nvPr/>
        </p:nvSpPr>
        <p:spPr>
          <a:xfrm>
            <a:off x="4165813" y="1755927"/>
            <a:ext cx="1259881"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correct</a:t>
            </a:r>
            <a:endParaRPr lang="en-ES" sz="2000" i="1" dirty="0">
              <a:solidFill>
                <a:schemeClr val="bg2"/>
              </a:solidFill>
            </a:endParaRPr>
          </a:p>
        </p:txBody>
      </p:sp>
      <p:sp>
        <p:nvSpPr>
          <p:cNvPr id="59" name="Rounded Rectangle 11">
            <a:extLst>
              <a:ext uri="{FF2B5EF4-FFF2-40B4-BE49-F238E27FC236}">
                <a16:creationId xmlns:a16="http://schemas.microsoft.com/office/drawing/2014/main" id="{B88198B5-3252-4775-99D8-ED661254B73F}"/>
              </a:ext>
            </a:extLst>
          </p:cNvPr>
          <p:cNvSpPr/>
          <p:nvPr/>
        </p:nvSpPr>
        <p:spPr>
          <a:xfrm>
            <a:off x="2128266" y="2019203"/>
            <a:ext cx="850066"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false.</a:t>
            </a:r>
            <a:endParaRPr lang="en-ES" sz="2000" i="1" dirty="0">
              <a:solidFill>
                <a:schemeClr val="bg2"/>
              </a:solidFill>
            </a:endParaRPr>
          </a:p>
        </p:txBody>
      </p:sp>
      <p:sp>
        <p:nvSpPr>
          <p:cNvPr id="60" name="Rounded Rectangle 11">
            <a:extLst>
              <a:ext uri="{FF2B5EF4-FFF2-40B4-BE49-F238E27FC236}">
                <a16:creationId xmlns:a16="http://schemas.microsoft.com/office/drawing/2014/main" id="{4D026ECD-FEE3-407E-BC67-6A32AE9E6FD9}"/>
              </a:ext>
            </a:extLst>
          </p:cNvPr>
          <p:cNvSpPr/>
          <p:nvPr/>
        </p:nvSpPr>
        <p:spPr>
          <a:xfrm>
            <a:off x="212080" y="2331992"/>
            <a:ext cx="1181392"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pen</a:t>
            </a:r>
            <a:endParaRPr lang="en-ES" sz="2000" i="1" dirty="0">
              <a:solidFill>
                <a:schemeClr val="bg2"/>
              </a:solidFill>
            </a:endParaRPr>
          </a:p>
        </p:txBody>
      </p:sp>
      <p:sp>
        <p:nvSpPr>
          <p:cNvPr id="61" name="Rounded Rectangle 11">
            <a:extLst>
              <a:ext uri="{FF2B5EF4-FFF2-40B4-BE49-F238E27FC236}">
                <a16:creationId xmlns:a16="http://schemas.microsoft.com/office/drawing/2014/main" id="{B2EB7DBA-06DC-4E96-BF44-1DBC1EF3A8FF}"/>
              </a:ext>
            </a:extLst>
          </p:cNvPr>
          <p:cNvSpPr/>
          <p:nvPr/>
        </p:nvSpPr>
        <p:spPr>
          <a:xfrm>
            <a:off x="2733439" y="2331992"/>
            <a:ext cx="1181392"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bg2"/>
                </a:solidFill>
              </a:rPr>
              <a:t>pen</a:t>
            </a:r>
            <a:endParaRPr lang="en-ES" sz="2000" i="1" dirty="0">
              <a:solidFill>
                <a:schemeClr val="bg2"/>
              </a:solidFill>
            </a:endParaRPr>
          </a:p>
        </p:txBody>
      </p:sp>
      <p:sp>
        <p:nvSpPr>
          <p:cNvPr id="62" name="Rounded Rectangular Callout 10">
            <a:extLst>
              <a:ext uri="{FF2B5EF4-FFF2-40B4-BE49-F238E27FC236}">
                <a16:creationId xmlns:a16="http://schemas.microsoft.com/office/drawing/2014/main" id="{75D760BA-482E-409D-A00A-3ED1318B7ECF}"/>
              </a:ext>
            </a:extLst>
          </p:cNvPr>
          <p:cNvSpPr/>
          <p:nvPr/>
        </p:nvSpPr>
        <p:spPr>
          <a:xfrm>
            <a:off x="7202532" y="820260"/>
            <a:ext cx="4535889" cy="2097875"/>
          </a:xfrm>
          <a:prstGeom prst="wedgeRoundRectCallout">
            <a:avLst>
              <a:gd name="adj1" fmla="val 27227"/>
              <a:gd name="adj2" fmla="val 70993"/>
              <a:gd name="adj3" fmla="val 16667"/>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Durante una clase, solo puedes salir para ir al       </a:t>
            </a:r>
            <a:r>
              <a:rPr lang="es-ES" sz="2000" b="1" u="sng" dirty="0">
                <a:solidFill>
                  <a:schemeClr val="tx1"/>
                </a:solidFill>
              </a:rPr>
              <a:t>baño</a:t>
            </a:r>
            <a:r>
              <a:rPr lang="es-ES" sz="2000" dirty="0">
                <a:solidFill>
                  <a:schemeClr val="tx1"/>
                </a:solidFill>
              </a:rPr>
              <a:t>      o si estás </a:t>
            </a:r>
            <a:r>
              <a:rPr lang="es-ES" sz="2000" b="1" u="sng" dirty="0">
                <a:solidFill>
                  <a:schemeClr val="tx1"/>
                </a:solidFill>
              </a:rPr>
              <a:t>enfermo</a:t>
            </a:r>
            <a:r>
              <a:rPr lang="es-ES" sz="2000" dirty="0">
                <a:solidFill>
                  <a:schemeClr val="tx1"/>
                </a:solidFill>
              </a:rPr>
              <a:t>, por ejemplo, si te </a:t>
            </a:r>
            <a:r>
              <a:rPr lang="es-ES" sz="2000" b="1" u="sng" dirty="0">
                <a:solidFill>
                  <a:schemeClr val="tx1"/>
                </a:solidFill>
              </a:rPr>
              <a:t>duele</a:t>
            </a:r>
            <a:r>
              <a:rPr lang="es-ES" sz="2000" dirty="0">
                <a:solidFill>
                  <a:schemeClr val="tx1"/>
                </a:solidFill>
              </a:rPr>
              <a:t> la cabeza. Creo que es una </a:t>
            </a:r>
            <a:r>
              <a:rPr lang="es-ES" sz="2000" b="1" u="sng" dirty="0">
                <a:solidFill>
                  <a:schemeClr val="tx1"/>
                </a:solidFill>
              </a:rPr>
              <a:t>regla</a:t>
            </a:r>
            <a:r>
              <a:rPr lang="es-ES" sz="2000" dirty="0">
                <a:solidFill>
                  <a:schemeClr val="tx1"/>
                </a:solidFill>
              </a:rPr>
              <a:t> </a:t>
            </a:r>
            <a:r>
              <a:rPr lang="es-ES" sz="2000" b="1" u="sng" dirty="0">
                <a:solidFill>
                  <a:schemeClr val="tx1"/>
                </a:solidFill>
              </a:rPr>
              <a:t>demasiado</a:t>
            </a:r>
            <a:r>
              <a:rPr lang="es-ES" sz="2000" dirty="0">
                <a:solidFill>
                  <a:schemeClr val="tx1"/>
                </a:solidFill>
              </a:rPr>
              <a:t> estricta*.</a:t>
            </a:r>
            <a:endParaRPr lang="en-ES" sz="2000" dirty="0">
              <a:solidFill>
                <a:schemeClr val="tx1"/>
              </a:solidFill>
            </a:endParaRPr>
          </a:p>
        </p:txBody>
      </p:sp>
      <p:sp>
        <p:nvSpPr>
          <p:cNvPr id="63" name="Rounded Rectangle 15">
            <a:extLst>
              <a:ext uri="{FF2B5EF4-FFF2-40B4-BE49-F238E27FC236}">
                <a16:creationId xmlns:a16="http://schemas.microsoft.com/office/drawing/2014/main" id="{E08189FF-E4C0-4B30-833D-C318FD7D4DC6}"/>
              </a:ext>
            </a:extLst>
          </p:cNvPr>
          <p:cNvSpPr/>
          <p:nvPr/>
        </p:nvSpPr>
        <p:spPr>
          <a:xfrm>
            <a:off x="9342025" y="1402820"/>
            <a:ext cx="1474621"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bathroom</a:t>
            </a:r>
            <a:endParaRPr lang="en-ES" sz="2000" i="1" dirty="0">
              <a:solidFill>
                <a:schemeClr val="bg2"/>
              </a:solidFill>
            </a:endParaRPr>
          </a:p>
        </p:txBody>
      </p:sp>
      <p:sp>
        <p:nvSpPr>
          <p:cNvPr id="64" name="Rounded Rectangle 15">
            <a:extLst>
              <a:ext uri="{FF2B5EF4-FFF2-40B4-BE49-F238E27FC236}">
                <a16:creationId xmlns:a16="http://schemas.microsoft.com/office/drawing/2014/main" id="{3F25C082-E006-49A7-B755-CB8E394D3511}"/>
              </a:ext>
            </a:extLst>
          </p:cNvPr>
          <p:cNvSpPr/>
          <p:nvPr/>
        </p:nvSpPr>
        <p:spPr>
          <a:xfrm>
            <a:off x="8157237" y="1710875"/>
            <a:ext cx="1140325"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ill</a:t>
            </a:r>
            <a:r>
              <a:rPr lang="es-ES" sz="2000" i="1" dirty="0">
                <a:solidFill>
                  <a:schemeClr val="bg2"/>
                </a:solidFill>
              </a:rPr>
              <a:t>,</a:t>
            </a:r>
            <a:endParaRPr lang="en-ES" sz="2000" i="1" dirty="0">
              <a:solidFill>
                <a:schemeClr val="bg2"/>
              </a:solidFill>
            </a:endParaRPr>
          </a:p>
        </p:txBody>
      </p:sp>
      <p:sp>
        <p:nvSpPr>
          <p:cNvPr id="65" name="Rounded Rectangle 15">
            <a:extLst>
              <a:ext uri="{FF2B5EF4-FFF2-40B4-BE49-F238E27FC236}">
                <a16:creationId xmlns:a16="http://schemas.microsoft.com/office/drawing/2014/main" id="{C434771C-0259-4346-BE69-1F696F36B55F}"/>
              </a:ext>
            </a:extLst>
          </p:cNvPr>
          <p:cNvSpPr/>
          <p:nvPr/>
        </p:nvSpPr>
        <p:spPr>
          <a:xfrm>
            <a:off x="8815892" y="2329253"/>
            <a:ext cx="1474622"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too</a:t>
            </a:r>
            <a:endParaRPr lang="en-ES" sz="2000" i="1" dirty="0">
              <a:solidFill>
                <a:schemeClr val="bg2"/>
              </a:solidFill>
            </a:endParaRPr>
          </a:p>
        </p:txBody>
      </p:sp>
      <p:sp>
        <p:nvSpPr>
          <p:cNvPr id="66" name="Rounded Rectangle 15">
            <a:extLst>
              <a:ext uri="{FF2B5EF4-FFF2-40B4-BE49-F238E27FC236}">
                <a16:creationId xmlns:a16="http://schemas.microsoft.com/office/drawing/2014/main" id="{B7C0C07A-DD85-4309-A517-99CE88395768}"/>
              </a:ext>
            </a:extLst>
          </p:cNvPr>
          <p:cNvSpPr/>
          <p:nvPr/>
        </p:nvSpPr>
        <p:spPr>
          <a:xfrm>
            <a:off x="8076229" y="2329253"/>
            <a:ext cx="719889"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a:solidFill>
                  <a:schemeClr val="bg2"/>
                </a:solidFill>
              </a:rPr>
              <a:t>rule</a:t>
            </a:r>
            <a:endParaRPr lang="en-ES" sz="2000" i="1" dirty="0">
              <a:solidFill>
                <a:schemeClr val="bg2"/>
              </a:solidFill>
            </a:endParaRPr>
          </a:p>
        </p:txBody>
      </p:sp>
      <p:sp>
        <p:nvSpPr>
          <p:cNvPr id="67" name="Rounded Rectangle 15">
            <a:extLst>
              <a:ext uri="{FF2B5EF4-FFF2-40B4-BE49-F238E27FC236}">
                <a16:creationId xmlns:a16="http://schemas.microsoft.com/office/drawing/2014/main" id="{8021BEBC-8EBE-45CE-B587-756BCD124BFE}"/>
              </a:ext>
            </a:extLst>
          </p:cNvPr>
          <p:cNvSpPr/>
          <p:nvPr/>
        </p:nvSpPr>
        <p:spPr>
          <a:xfrm>
            <a:off x="7508091" y="2016464"/>
            <a:ext cx="842899"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hurts</a:t>
            </a:r>
            <a:endParaRPr lang="en-ES" sz="2000" i="1" dirty="0">
              <a:solidFill>
                <a:schemeClr val="bg2"/>
              </a:solidFill>
            </a:endParaRPr>
          </a:p>
        </p:txBody>
      </p:sp>
      <p:sp>
        <p:nvSpPr>
          <p:cNvPr id="68" name="Rounded Rectangular Callout 10">
            <a:extLst>
              <a:ext uri="{FF2B5EF4-FFF2-40B4-BE49-F238E27FC236}">
                <a16:creationId xmlns:a16="http://schemas.microsoft.com/office/drawing/2014/main" id="{B311341E-D352-4CC5-A3CC-241DB4E5E967}"/>
              </a:ext>
            </a:extLst>
          </p:cNvPr>
          <p:cNvSpPr/>
          <p:nvPr/>
        </p:nvSpPr>
        <p:spPr>
          <a:xfrm>
            <a:off x="397438" y="1098518"/>
            <a:ext cx="4535889" cy="1687379"/>
          </a:xfrm>
          <a:prstGeom prst="wedgeRoundRectCallout">
            <a:avLst>
              <a:gd name="adj1" fmla="val -34302"/>
              <a:gd name="adj2" fmla="val 85396"/>
              <a:gd name="adj3" fmla="val 16667"/>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No me </a:t>
            </a:r>
            <a:r>
              <a:rPr lang="es-ES" sz="2000" b="1" u="sng" dirty="0">
                <a:solidFill>
                  <a:schemeClr val="tx1"/>
                </a:solidFill>
              </a:rPr>
              <a:t>interesan</a:t>
            </a:r>
            <a:r>
              <a:rPr lang="es-ES" sz="2000" dirty="0">
                <a:solidFill>
                  <a:schemeClr val="tx1"/>
                </a:solidFill>
              </a:rPr>
              <a:t> las ciencias. No me gusta </a:t>
            </a:r>
            <a:r>
              <a:rPr lang="es-ES" sz="2000" b="1" u="sng" dirty="0">
                <a:solidFill>
                  <a:schemeClr val="tx1"/>
                </a:solidFill>
              </a:rPr>
              <a:t>quemar</a:t>
            </a:r>
            <a:r>
              <a:rPr lang="es-ES" sz="2000" dirty="0">
                <a:solidFill>
                  <a:schemeClr val="tx1"/>
                </a:solidFill>
              </a:rPr>
              <a:t> cosas para los experimentos*. Voy a </a:t>
            </a:r>
            <a:r>
              <a:rPr lang="es-ES" sz="2000" b="1" u="sng" dirty="0">
                <a:solidFill>
                  <a:schemeClr val="tx1"/>
                </a:solidFill>
              </a:rPr>
              <a:t>contar</a:t>
            </a:r>
            <a:r>
              <a:rPr lang="es-ES" sz="2000" dirty="0">
                <a:solidFill>
                  <a:schemeClr val="tx1"/>
                </a:solidFill>
              </a:rPr>
              <a:t>  los minutos hasta el próximo recreo*. Quiero </a:t>
            </a:r>
            <a:r>
              <a:rPr lang="es-ES" sz="2000" b="1" u="sng" dirty="0">
                <a:solidFill>
                  <a:schemeClr val="tx1"/>
                </a:solidFill>
              </a:rPr>
              <a:t>almorzar</a:t>
            </a:r>
            <a:r>
              <a:rPr lang="es-ES" sz="2000" dirty="0">
                <a:solidFill>
                  <a:schemeClr val="tx1"/>
                </a:solidFill>
              </a:rPr>
              <a:t>.</a:t>
            </a:r>
            <a:endParaRPr lang="en-ES" sz="2000" dirty="0">
              <a:solidFill>
                <a:schemeClr val="tx1"/>
              </a:solidFill>
            </a:endParaRPr>
          </a:p>
        </p:txBody>
      </p:sp>
      <p:sp>
        <p:nvSpPr>
          <p:cNvPr id="69" name="Rounded Rectangle 15">
            <a:extLst>
              <a:ext uri="{FF2B5EF4-FFF2-40B4-BE49-F238E27FC236}">
                <a16:creationId xmlns:a16="http://schemas.microsoft.com/office/drawing/2014/main" id="{4587A3F8-242A-431F-8756-D673282A0585}"/>
              </a:ext>
            </a:extLst>
          </p:cNvPr>
          <p:cNvSpPr/>
          <p:nvPr/>
        </p:nvSpPr>
        <p:spPr>
          <a:xfrm>
            <a:off x="1828794" y="1484834"/>
            <a:ext cx="1069259"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burn</a:t>
            </a:r>
            <a:endParaRPr lang="en-ES" sz="2000" i="1" dirty="0">
              <a:solidFill>
                <a:schemeClr val="bg2"/>
              </a:solidFill>
            </a:endParaRPr>
          </a:p>
        </p:txBody>
      </p:sp>
      <p:sp>
        <p:nvSpPr>
          <p:cNvPr id="70" name="Rounded Rectangle 15">
            <a:extLst>
              <a:ext uri="{FF2B5EF4-FFF2-40B4-BE49-F238E27FC236}">
                <a16:creationId xmlns:a16="http://schemas.microsoft.com/office/drawing/2014/main" id="{7683B456-DA68-4EC3-ACF6-26B3AF6551DC}"/>
              </a:ext>
            </a:extLst>
          </p:cNvPr>
          <p:cNvSpPr/>
          <p:nvPr/>
        </p:nvSpPr>
        <p:spPr>
          <a:xfrm>
            <a:off x="1550504" y="1193839"/>
            <a:ext cx="1163405"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interest</a:t>
            </a:r>
            <a:endParaRPr lang="en-ES" sz="2000" i="1" dirty="0">
              <a:solidFill>
                <a:schemeClr val="bg2"/>
              </a:solidFill>
            </a:endParaRPr>
          </a:p>
        </p:txBody>
      </p:sp>
      <p:sp>
        <p:nvSpPr>
          <p:cNvPr id="71" name="Rounded Rectangle 15">
            <a:extLst>
              <a:ext uri="{FF2B5EF4-FFF2-40B4-BE49-F238E27FC236}">
                <a16:creationId xmlns:a16="http://schemas.microsoft.com/office/drawing/2014/main" id="{82DFF92E-5428-419A-86AA-D63CDD892CF6}"/>
              </a:ext>
            </a:extLst>
          </p:cNvPr>
          <p:cNvSpPr/>
          <p:nvPr/>
        </p:nvSpPr>
        <p:spPr>
          <a:xfrm>
            <a:off x="3351564" y="1778438"/>
            <a:ext cx="948349"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count</a:t>
            </a:r>
            <a:endParaRPr lang="en-ES" sz="2000" i="1" dirty="0">
              <a:solidFill>
                <a:schemeClr val="bg2"/>
              </a:solidFill>
            </a:endParaRPr>
          </a:p>
        </p:txBody>
      </p:sp>
      <p:sp>
        <p:nvSpPr>
          <p:cNvPr id="72" name="Rounded Rectangle 15">
            <a:extLst>
              <a:ext uri="{FF2B5EF4-FFF2-40B4-BE49-F238E27FC236}">
                <a16:creationId xmlns:a16="http://schemas.microsoft.com/office/drawing/2014/main" id="{B8BD99E6-9C60-41A9-93E6-93CA22D393DE}"/>
              </a:ext>
            </a:extLst>
          </p:cNvPr>
          <p:cNvSpPr/>
          <p:nvPr/>
        </p:nvSpPr>
        <p:spPr>
          <a:xfrm>
            <a:off x="2492469" y="2394887"/>
            <a:ext cx="1696066"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have</a:t>
            </a:r>
            <a:r>
              <a:rPr lang="es-ES" sz="2000" i="1" dirty="0">
                <a:solidFill>
                  <a:schemeClr val="bg2"/>
                </a:solidFill>
              </a:rPr>
              <a:t> lunch.</a:t>
            </a:r>
            <a:endParaRPr lang="en-ES" sz="2000" i="1" dirty="0">
              <a:solidFill>
                <a:schemeClr val="bg2"/>
              </a:solidFill>
            </a:endParaRPr>
          </a:p>
        </p:txBody>
      </p:sp>
      <p:sp>
        <p:nvSpPr>
          <p:cNvPr id="73" name="Rounded Rectangular Callout 10">
            <a:extLst>
              <a:ext uri="{FF2B5EF4-FFF2-40B4-BE49-F238E27FC236}">
                <a16:creationId xmlns:a16="http://schemas.microsoft.com/office/drawing/2014/main" id="{151BB307-2FA8-44FD-A3EB-FE1152F816C9}"/>
              </a:ext>
            </a:extLst>
          </p:cNvPr>
          <p:cNvSpPr/>
          <p:nvPr/>
        </p:nvSpPr>
        <p:spPr>
          <a:xfrm>
            <a:off x="3596724" y="3339416"/>
            <a:ext cx="3448801" cy="1303745"/>
          </a:xfrm>
          <a:prstGeom prst="wedgeRoundRectCallout">
            <a:avLst>
              <a:gd name="adj1" fmla="val -58225"/>
              <a:gd name="adj2" fmla="val 76499"/>
              <a:gd name="adj3" fmla="val 16667"/>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Yo voy a </a:t>
            </a:r>
            <a:r>
              <a:rPr lang="es-ES" sz="2000" b="1" u="sng" dirty="0">
                <a:solidFill>
                  <a:schemeClr val="tx1"/>
                </a:solidFill>
              </a:rPr>
              <a:t>imaginar</a:t>
            </a:r>
            <a:r>
              <a:rPr lang="es-ES" sz="2000" dirty="0">
                <a:solidFill>
                  <a:schemeClr val="tx1"/>
                </a:solidFill>
              </a:rPr>
              <a:t> qué voy a hacer después de la escuela durante esa clase.</a:t>
            </a:r>
            <a:endParaRPr lang="en-ES" sz="2000" dirty="0">
              <a:solidFill>
                <a:schemeClr val="tx1"/>
              </a:solidFill>
            </a:endParaRPr>
          </a:p>
        </p:txBody>
      </p:sp>
      <p:sp>
        <p:nvSpPr>
          <p:cNvPr id="74" name="Rounded Rectangle 15">
            <a:extLst>
              <a:ext uri="{FF2B5EF4-FFF2-40B4-BE49-F238E27FC236}">
                <a16:creationId xmlns:a16="http://schemas.microsoft.com/office/drawing/2014/main" id="{D3BC865E-2D50-40D3-B157-465591B6F208}"/>
              </a:ext>
            </a:extLst>
          </p:cNvPr>
          <p:cNvSpPr/>
          <p:nvPr/>
        </p:nvSpPr>
        <p:spPr>
          <a:xfrm>
            <a:off x="5004799" y="3380564"/>
            <a:ext cx="1233718"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a:solidFill>
                  <a:schemeClr val="bg2"/>
                </a:solidFill>
              </a:rPr>
              <a:t>imagine</a:t>
            </a:r>
            <a:endParaRPr lang="en-ES" sz="2000" i="1" dirty="0">
              <a:solidFill>
                <a:schemeClr val="bg2"/>
              </a:solidFill>
            </a:endParaRPr>
          </a:p>
        </p:txBody>
      </p:sp>
      <p:sp>
        <p:nvSpPr>
          <p:cNvPr id="75" name="Rounded Rectangular Callout 10">
            <a:extLst>
              <a:ext uri="{FF2B5EF4-FFF2-40B4-BE49-F238E27FC236}">
                <a16:creationId xmlns:a16="http://schemas.microsoft.com/office/drawing/2014/main" id="{E42FE9E2-2C15-4EE3-8543-8E2CD628576E}"/>
              </a:ext>
            </a:extLst>
          </p:cNvPr>
          <p:cNvSpPr/>
          <p:nvPr/>
        </p:nvSpPr>
        <p:spPr>
          <a:xfrm>
            <a:off x="1553675" y="2150697"/>
            <a:ext cx="3135181" cy="904550"/>
          </a:xfrm>
          <a:prstGeom prst="wedgeRoundRectCallout">
            <a:avLst>
              <a:gd name="adj1" fmla="val -44557"/>
              <a:gd name="adj2" fmla="val 89058"/>
              <a:gd name="adj3" fmla="val 16667"/>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Necesito </a:t>
            </a:r>
            <a:r>
              <a:rPr lang="es-ES" sz="2000" b="1" u="sng" dirty="0">
                <a:solidFill>
                  <a:schemeClr val="tx1"/>
                </a:solidFill>
              </a:rPr>
              <a:t>mandar</a:t>
            </a:r>
            <a:r>
              <a:rPr lang="es-ES" sz="2000" dirty="0">
                <a:solidFill>
                  <a:schemeClr val="tx1"/>
                </a:solidFill>
              </a:rPr>
              <a:t> un mensaje a mi madre.</a:t>
            </a:r>
            <a:endParaRPr lang="en-ES" sz="2000" dirty="0">
              <a:solidFill>
                <a:schemeClr val="tx1"/>
              </a:solidFill>
            </a:endParaRPr>
          </a:p>
        </p:txBody>
      </p:sp>
      <p:sp>
        <p:nvSpPr>
          <p:cNvPr id="76" name="Rounded Rectangle 15">
            <a:extLst>
              <a:ext uri="{FF2B5EF4-FFF2-40B4-BE49-F238E27FC236}">
                <a16:creationId xmlns:a16="http://schemas.microsoft.com/office/drawing/2014/main" id="{AFE2828F-D4E0-4DA6-9DD3-5ADFD2033E40}"/>
              </a:ext>
            </a:extLst>
          </p:cNvPr>
          <p:cNvSpPr/>
          <p:nvPr/>
        </p:nvSpPr>
        <p:spPr>
          <a:xfrm>
            <a:off x="2979704" y="2296533"/>
            <a:ext cx="1041400"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send</a:t>
            </a:r>
            <a:endParaRPr lang="en-ES" sz="2000" i="1" dirty="0">
              <a:solidFill>
                <a:schemeClr val="bg2"/>
              </a:solidFill>
            </a:endParaRPr>
          </a:p>
        </p:txBody>
      </p:sp>
      <p:sp>
        <p:nvSpPr>
          <p:cNvPr id="77" name="Rounded Rectangular Callout 10">
            <a:extLst>
              <a:ext uri="{FF2B5EF4-FFF2-40B4-BE49-F238E27FC236}">
                <a16:creationId xmlns:a16="http://schemas.microsoft.com/office/drawing/2014/main" id="{8CAD155A-1872-49F1-9D9F-4F0621DA2AAC}"/>
              </a:ext>
            </a:extLst>
          </p:cNvPr>
          <p:cNvSpPr/>
          <p:nvPr/>
        </p:nvSpPr>
        <p:spPr>
          <a:xfrm>
            <a:off x="3422590" y="3184069"/>
            <a:ext cx="3797069" cy="1162915"/>
          </a:xfrm>
          <a:prstGeom prst="wedgeRoundRectCallout">
            <a:avLst>
              <a:gd name="adj1" fmla="val -52437"/>
              <a:gd name="adj2" fmla="val 72063"/>
              <a:gd name="adj3" fmla="val 16667"/>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u="sng" dirty="0">
                <a:solidFill>
                  <a:schemeClr val="tx1"/>
                </a:solidFill>
              </a:rPr>
              <a:t>Pero</a:t>
            </a:r>
            <a:r>
              <a:rPr lang="es-ES" sz="2000" dirty="0">
                <a:solidFill>
                  <a:schemeClr val="tx1"/>
                </a:solidFill>
              </a:rPr>
              <a:t> a veces los profesores </a:t>
            </a:r>
            <a:r>
              <a:rPr lang="es-ES" sz="2000" b="1" u="sng" dirty="0">
                <a:solidFill>
                  <a:schemeClr val="tx1"/>
                </a:solidFill>
              </a:rPr>
              <a:t>gritan</a:t>
            </a:r>
            <a:r>
              <a:rPr lang="es-ES" sz="2000" dirty="0">
                <a:solidFill>
                  <a:schemeClr val="tx1"/>
                </a:solidFill>
              </a:rPr>
              <a:t> cuando un </a:t>
            </a:r>
            <a:r>
              <a:rPr lang="es-ES" sz="2000" b="1" u="sng" dirty="0">
                <a:solidFill>
                  <a:schemeClr val="tx1"/>
                </a:solidFill>
              </a:rPr>
              <a:t>estudiante</a:t>
            </a:r>
            <a:r>
              <a:rPr lang="es-ES" sz="2000" dirty="0">
                <a:solidFill>
                  <a:schemeClr val="tx1"/>
                </a:solidFill>
              </a:rPr>
              <a:t> usa su móvil.</a:t>
            </a:r>
            <a:endParaRPr lang="en-ES" sz="2000" dirty="0">
              <a:solidFill>
                <a:schemeClr val="tx1"/>
              </a:solidFill>
            </a:endParaRPr>
          </a:p>
        </p:txBody>
      </p:sp>
      <p:sp>
        <p:nvSpPr>
          <p:cNvPr id="78" name="Rounded Rectangle 15">
            <a:extLst>
              <a:ext uri="{FF2B5EF4-FFF2-40B4-BE49-F238E27FC236}">
                <a16:creationId xmlns:a16="http://schemas.microsoft.com/office/drawing/2014/main" id="{2BDF7888-42EC-46A7-B863-7B215A4A8DDB}"/>
              </a:ext>
            </a:extLst>
          </p:cNvPr>
          <p:cNvSpPr/>
          <p:nvPr/>
        </p:nvSpPr>
        <p:spPr>
          <a:xfrm>
            <a:off x="3568640" y="3304886"/>
            <a:ext cx="667137"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But</a:t>
            </a:r>
            <a:endParaRPr lang="en-ES" sz="2000" i="1" dirty="0">
              <a:solidFill>
                <a:schemeClr val="bg2"/>
              </a:solidFill>
            </a:endParaRPr>
          </a:p>
        </p:txBody>
      </p:sp>
      <p:sp>
        <p:nvSpPr>
          <p:cNvPr id="79" name="Rounded Rectangle 15">
            <a:extLst>
              <a:ext uri="{FF2B5EF4-FFF2-40B4-BE49-F238E27FC236}">
                <a16:creationId xmlns:a16="http://schemas.microsoft.com/office/drawing/2014/main" id="{BFB1CAA7-B02B-4FC1-AA60-C5538813FB16}"/>
              </a:ext>
            </a:extLst>
          </p:cNvPr>
          <p:cNvSpPr/>
          <p:nvPr/>
        </p:nvSpPr>
        <p:spPr>
          <a:xfrm>
            <a:off x="4121477" y="3609131"/>
            <a:ext cx="895350"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shout</a:t>
            </a:r>
            <a:endParaRPr lang="en-ES" sz="2000" i="1" dirty="0">
              <a:solidFill>
                <a:schemeClr val="bg2"/>
              </a:solidFill>
            </a:endParaRPr>
          </a:p>
        </p:txBody>
      </p:sp>
      <p:sp>
        <p:nvSpPr>
          <p:cNvPr id="80" name="Rounded Rectangle 15">
            <a:extLst>
              <a:ext uri="{FF2B5EF4-FFF2-40B4-BE49-F238E27FC236}">
                <a16:creationId xmlns:a16="http://schemas.microsoft.com/office/drawing/2014/main" id="{3F3B5ACD-0DDE-4A72-AA6D-47525E7A8E78}"/>
              </a:ext>
            </a:extLst>
          </p:cNvPr>
          <p:cNvSpPr/>
          <p:nvPr/>
        </p:nvSpPr>
        <p:spPr>
          <a:xfrm>
            <a:off x="3772227" y="3925874"/>
            <a:ext cx="1447800"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student</a:t>
            </a:r>
            <a:endParaRPr lang="en-ES" sz="2000" i="1" dirty="0">
              <a:solidFill>
                <a:schemeClr val="bg2"/>
              </a:solidFill>
            </a:endParaRPr>
          </a:p>
        </p:txBody>
      </p:sp>
      <p:sp>
        <p:nvSpPr>
          <p:cNvPr id="81" name="Rounded Rectangular Callout 10">
            <a:extLst>
              <a:ext uri="{FF2B5EF4-FFF2-40B4-BE49-F238E27FC236}">
                <a16:creationId xmlns:a16="http://schemas.microsoft.com/office/drawing/2014/main" id="{AAB5FA34-5D6C-4C14-BC0A-7E96C605D4EF}"/>
              </a:ext>
            </a:extLst>
          </p:cNvPr>
          <p:cNvSpPr/>
          <p:nvPr/>
        </p:nvSpPr>
        <p:spPr>
          <a:xfrm>
            <a:off x="103427" y="1963595"/>
            <a:ext cx="1349907" cy="567124"/>
          </a:xfrm>
          <a:prstGeom prst="wedgeRoundRectCallout">
            <a:avLst>
              <a:gd name="adj1" fmla="val 25368"/>
              <a:gd name="adj2" fmla="val 189938"/>
              <a:gd name="adj3" fmla="val 16667"/>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Es </a:t>
            </a:r>
            <a:r>
              <a:rPr lang="es-ES" sz="2000" b="1" u="sng" dirty="0">
                <a:solidFill>
                  <a:schemeClr val="tx1"/>
                </a:solidFill>
              </a:rPr>
              <a:t>cierto</a:t>
            </a:r>
            <a:r>
              <a:rPr lang="es-ES" sz="2000" dirty="0">
                <a:solidFill>
                  <a:schemeClr val="tx1"/>
                </a:solidFill>
              </a:rPr>
              <a:t>.</a:t>
            </a:r>
            <a:endParaRPr lang="en-ES" sz="2000" dirty="0">
              <a:solidFill>
                <a:schemeClr val="tx1"/>
              </a:solidFill>
            </a:endParaRPr>
          </a:p>
        </p:txBody>
      </p:sp>
      <p:sp>
        <p:nvSpPr>
          <p:cNvPr id="82" name="Rounded Rectangle 15">
            <a:extLst>
              <a:ext uri="{FF2B5EF4-FFF2-40B4-BE49-F238E27FC236}">
                <a16:creationId xmlns:a16="http://schemas.microsoft.com/office/drawing/2014/main" id="{62A6FEF3-3528-4E24-A3ED-E3A2DED8C316}"/>
              </a:ext>
            </a:extLst>
          </p:cNvPr>
          <p:cNvSpPr/>
          <p:nvPr/>
        </p:nvSpPr>
        <p:spPr>
          <a:xfrm>
            <a:off x="509606" y="2096731"/>
            <a:ext cx="755650"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a:solidFill>
                  <a:schemeClr val="bg2"/>
                </a:solidFill>
              </a:rPr>
              <a:t>true</a:t>
            </a:r>
            <a:endParaRPr lang="en-ES" sz="2000" i="1" dirty="0">
              <a:solidFill>
                <a:schemeClr val="bg2"/>
              </a:solidFill>
            </a:endParaRPr>
          </a:p>
        </p:txBody>
      </p:sp>
      <p:sp>
        <p:nvSpPr>
          <p:cNvPr id="4" name="TextBox 3">
            <a:extLst>
              <a:ext uri="{FF2B5EF4-FFF2-40B4-BE49-F238E27FC236}">
                <a16:creationId xmlns:a16="http://schemas.microsoft.com/office/drawing/2014/main" id="{09BC1EBC-38E0-4181-AC69-BE34E660B205}"/>
              </a:ext>
            </a:extLst>
          </p:cNvPr>
          <p:cNvSpPr txBox="1"/>
          <p:nvPr/>
        </p:nvSpPr>
        <p:spPr>
          <a:xfrm>
            <a:off x="2959386" y="5008949"/>
            <a:ext cx="2560044" cy="1169551"/>
          </a:xfrm>
          <a:prstGeom prst="rect">
            <a:avLst/>
          </a:prstGeom>
          <a:solidFill>
            <a:schemeClr val="accent5"/>
          </a:solidFill>
          <a:ln>
            <a:solidFill>
              <a:schemeClr val="accent1"/>
            </a:solidFill>
          </a:ln>
        </p:spPr>
        <p:txBody>
          <a:bodyPr wrap="square" rtlCol="0">
            <a:spAutoFit/>
          </a:bodyPr>
          <a:lstStyle/>
          <a:p>
            <a:r>
              <a:rPr lang="es-ES" sz="1400" b="1" u="sng" dirty="0" err="1"/>
              <a:t>Glossary</a:t>
            </a:r>
            <a:r>
              <a:rPr lang="es-ES" sz="1400" b="1" u="sng" dirty="0"/>
              <a:t>:</a:t>
            </a:r>
          </a:p>
          <a:p>
            <a:r>
              <a:rPr lang="es-ES" sz="1400" dirty="0"/>
              <a:t>estricto* = </a:t>
            </a:r>
            <a:r>
              <a:rPr lang="es-ES" sz="1400" dirty="0" err="1"/>
              <a:t>strict</a:t>
            </a:r>
            <a:endParaRPr lang="es-ES" sz="1400" dirty="0"/>
          </a:p>
          <a:p>
            <a:r>
              <a:rPr lang="es-ES" sz="1400" dirty="0"/>
              <a:t>experimento* = </a:t>
            </a:r>
            <a:r>
              <a:rPr lang="es-ES" sz="1400" dirty="0" err="1"/>
              <a:t>experiment</a:t>
            </a:r>
            <a:endParaRPr lang="en-GB" sz="1400" dirty="0"/>
          </a:p>
          <a:p>
            <a:r>
              <a:rPr lang="es-ES" sz="1400" dirty="0"/>
              <a:t>recreo* = </a:t>
            </a:r>
            <a:r>
              <a:rPr lang="es-ES" sz="1400" dirty="0" err="1"/>
              <a:t>breaktime</a:t>
            </a:r>
            <a:endParaRPr lang="en-GB" sz="1400" dirty="0"/>
          </a:p>
          <a:p>
            <a:r>
              <a:rPr lang="es-ES" sz="1400" dirty="0"/>
              <a:t>usted* = </a:t>
            </a:r>
            <a:r>
              <a:rPr lang="es-ES" sz="1400" dirty="0" err="1"/>
              <a:t>you</a:t>
            </a:r>
            <a:r>
              <a:rPr lang="es-ES" sz="1400" dirty="0"/>
              <a:t> (</a:t>
            </a:r>
            <a:r>
              <a:rPr lang="es-ES" sz="1400" dirty="0" err="1"/>
              <a:t>sing</a:t>
            </a:r>
            <a:r>
              <a:rPr lang="es-ES" sz="1400" dirty="0"/>
              <a:t>. formal)</a:t>
            </a:r>
            <a:endParaRPr lang="en-GB" sz="1400" dirty="0"/>
          </a:p>
        </p:txBody>
      </p:sp>
      <p:sp>
        <p:nvSpPr>
          <p:cNvPr id="83" name="Rounded Rectangular Callout 10">
            <a:extLst>
              <a:ext uri="{FF2B5EF4-FFF2-40B4-BE49-F238E27FC236}">
                <a16:creationId xmlns:a16="http://schemas.microsoft.com/office/drawing/2014/main" id="{87D9393F-996C-419E-A50F-9BE7548BF3AD}"/>
              </a:ext>
            </a:extLst>
          </p:cNvPr>
          <p:cNvSpPr/>
          <p:nvPr/>
        </p:nvSpPr>
        <p:spPr>
          <a:xfrm>
            <a:off x="2056042" y="3429649"/>
            <a:ext cx="3419542" cy="1162915"/>
          </a:xfrm>
          <a:prstGeom prst="wedgeRoundRectCallout">
            <a:avLst>
              <a:gd name="adj1" fmla="val -55778"/>
              <a:gd name="adj2" fmla="val 71237"/>
              <a:gd name="adj3" fmla="val 16667"/>
            </a:avLst>
          </a:prstGeom>
          <a:solidFill>
            <a:srgbClr val="FABD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¡Hoy recibí unos deberes que tengo que hacer para mañana!</a:t>
            </a:r>
            <a:endParaRPr lang="en-ES" sz="2000" dirty="0">
              <a:solidFill>
                <a:schemeClr val="tx1"/>
              </a:solidFill>
            </a:endParaRPr>
          </a:p>
        </p:txBody>
      </p:sp>
      <p:sp>
        <p:nvSpPr>
          <p:cNvPr id="84" name="Rounded Rectangular Callout 10">
            <a:extLst>
              <a:ext uri="{FF2B5EF4-FFF2-40B4-BE49-F238E27FC236}">
                <a16:creationId xmlns:a16="http://schemas.microsoft.com/office/drawing/2014/main" id="{9B11E95B-2F5C-431A-8468-863545EEB34F}"/>
              </a:ext>
            </a:extLst>
          </p:cNvPr>
          <p:cNvSpPr/>
          <p:nvPr/>
        </p:nvSpPr>
        <p:spPr>
          <a:xfrm>
            <a:off x="5727176" y="477983"/>
            <a:ext cx="4343594" cy="1336944"/>
          </a:xfrm>
          <a:prstGeom prst="wedgeRoundRectCallout">
            <a:avLst>
              <a:gd name="adj1" fmla="val -38515"/>
              <a:gd name="adj2" fmla="val 59412"/>
              <a:gd name="adj3" fmla="val 16667"/>
            </a:avLst>
          </a:prstGeom>
          <a:solidFill>
            <a:srgbClr val="FABD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¿La </a:t>
            </a:r>
            <a:r>
              <a:rPr lang="es-ES" sz="2000" b="1" u="sng" dirty="0">
                <a:solidFill>
                  <a:schemeClr val="tx1"/>
                </a:solidFill>
              </a:rPr>
              <a:t>fecha límite</a:t>
            </a:r>
            <a:r>
              <a:rPr lang="es-ES" sz="2000" dirty="0">
                <a:solidFill>
                  <a:schemeClr val="tx1"/>
                </a:solidFill>
              </a:rPr>
              <a:t> es mañana? Tu profesor no puede    </a:t>
            </a:r>
            <a:r>
              <a:rPr lang="es-ES" sz="2000" b="1" u="sng" dirty="0">
                <a:solidFill>
                  <a:schemeClr val="tx1"/>
                </a:solidFill>
              </a:rPr>
              <a:t>exigir</a:t>
            </a:r>
            <a:r>
              <a:rPr lang="es-ES" sz="2000" dirty="0">
                <a:solidFill>
                  <a:schemeClr val="tx1"/>
                </a:solidFill>
              </a:rPr>
              <a:t>     eso. ¿Cuál es el </a:t>
            </a:r>
            <a:r>
              <a:rPr lang="es-ES" sz="2000" b="1" u="sng" dirty="0">
                <a:solidFill>
                  <a:schemeClr val="tx1"/>
                </a:solidFill>
              </a:rPr>
              <a:t>beneficio</a:t>
            </a:r>
            <a:r>
              <a:rPr lang="es-ES" sz="2000" dirty="0">
                <a:solidFill>
                  <a:schemeClr val="tx1"/>
                </a:solidFill>
              </a:rPr>
              <a:t>?</a:t>
            </a:r>
            <a:endParaRPr lang="en-ES" sz="2000" dirty="0">
              <a:solidFill>
                <a:schemeClr val="tx1"/>
              </a:solidFill>
            </a:endParaRPr>
          </a:p>
        </p:txBody>
      </p:sp>
      <p:sp>
        <p:nvSpPr>
          <p:cNvPr id="85" name="Rounded Rectangle 15">
            <a:extLst>
              <a:ext uri="{FF2B5EF4-FFF2-40B4-BE49-F238E27FC236}">
                <a16:creationId xmlns:a16="http://schemas.microsoft.com/office/drawing/2014/main" id="{E52519B7-D512-4911-9E64-A962051A28EC}"/>
              </a:ext>
            </a:extLst>
          </p:cNvPr>
          <p:cNvSpPr/>
          <p:nvPr/>
        </p:nvSpPr>
        <p:spPr>
          <a:xfrm>
            <a:off x="8214873" y="1302805"/>
            <a:ext cx="1196966"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benefit</a:t>
            </a:r>
            <a:endParaRPr lang="en-ES" sz="2000" i="1" dirty="0">
              <a:solidFill>
                <a:schemeClr val="bg2"/>
              </a:solidFill>
            </a:endParaRPr>
          </a:p>
        </p:txBody>
      </p:sp>
      <p:sp>
        <p:nvSpPr>
          <p:cNvPr id="86" name="Rounded Rectangle 15">
            <a:extLst>
              <a:ext uri="{FF2B5EF4-FFF2-40B4-BE49-F238E27FC236}">
                <a16:creationId xmlns:a16="http://schemas.microsoft.com/office/drawing/2014/main" id="{1C527318-FC3D-4FF5-8837-2CB1CF777C64}"/>
              </a:ext>
            </a:extLst>
          </p:cNvPr>
          <p:cNvSpPr/>
          <p:nvPr/>
        </p:nvSpPr>
        <p:spPr>
          <a:xfrm>
            <a:off x="8605590" y="990060"/>
            <a:ext cx="1297249"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demand</a:t>
            </a:r>
            <a:endParaRPr lang="en-ES" sz="2000" i="1" dirty="0">
              <a:solidFill>
                <a:schemeClr val="bg2"/>
              </a:solidFill>
            </a:endParaRPr>
          </a:p>
        </p:txBody>
      </p:sp>
      <p:sp>
        <p:nvSpPr>
          <p:cNvPr id="87" name="Rounded Rectangle 15">
            <a:extLst>
              <a:ext uri="{FF2B5EF4-FFF2-40B4-BE49-F238E27FC236}">
                <a16:creationId xmlns:a16="http://schemas.microsoft.com/office/drawing/2014/main" id="{D686F274-828A-4DB2-8F9A-D2E6DF7DE918}"/>
              </a:ext>
            </a:extLst>
          </p:cNvPr>
          <p:cNvSpPr/>
          <p:nvPr/>
        </p:nvSpPr>
        <p:spPr>
          <a:xfrm>
            <a:off x="6406369" y="684318"/>
            <a:ext cx="1520028"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deadline</a:t>
            </a:r>
            <a:endParaRPr lang="en-ES" sz="2000" i="1" dirty="0">
              <a:solidFill>
                <a:schemeClr val="bg2"/>
              </a:solidFill>
            </a:endParaRPr>
          </a:p>
        </p:txBody>
      </p:sp>
      <p:sp>
        <p:nvSpPr>
          <p:cNvPr id="88" name="Rounded Rectangular Callout 10">
            <a:extLst>
              <a:ext uri="{FF2B5EF4-FFF2-40B4-BE49-F238E27FC236}">
                <a16:creationId xmlns:a16="http://schemas.microsoft.com/office/drawing/2014/main" id="{3D6274D1-F801-4C2A-A549-A5CBD8EED202}"/>
              </a:ext>
            </a:extLst>
          </p:cNvPr>
          <p:cNvSpPr/>
          <p:nvPr/>
        </p:nvSpPr>
        <p:spPr>
          <a:xfrm>
            <a:off x="387179" y="1145799"/>
            <a:ext cx="4814533" cy="1778356"/>
          </a:xfrm>
          <a:prstGeom prst="wedgeRoundRectCallout">
            <a:avLst>
              <a:gd name="adj1" fmla="val -32096"/>
              <a:gd name="adj2" fmla="val 75817"/>
              <a:gd name="adj3" fmla="val 16667"/>
            </a:avLst>
          </a:prstGeom>
          <a:solidFill>
            <a:srgbClr val="FABD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¡Lo sé! Le pregunté eso al profesor </a:t>
            </a:r>
            <a:r>
              <a:rPr lang="es-ES" sz="2000" b="1" u="sng" dirty="0">
                <a:solidFill>
                  <a:schemeClr val="tx1"/>
                </a:solidFill>
              </a:rPr>
              <a:t>enseguida</a:t>
            </a:r>
            <a:r>
              <a:rPr lang="es-ES" sz="2000" dirty="0">
                <a:solidFill>
                  <a:schemeClr val="tx1"/>
                </a:solidFill>
              </a:rPr>
              <a:t>,      pero no me escuchó. Creo que el   </a:t>
            </a:r>
            <a:r>
              <a:rPr lang="es-ES" sz="2000" b="1" u="sng" dirty="0">
                <a:solidFill>
                  <a:schemeClr val="tx1"/>
                </a:solidFill>
              </a:rPr>
              <a:t>objetivo</a:t>
            </a:r>
            <a:r>
              <a:rPr lang="es-ES" sz="2000" dirty="0">
                <a:solidFill>
                  <a:schemeClr val="tx1"/>
                </a:solidFill>
              </a:rPr>
              <a:t>   es terminar la </a:t>
            </a:r>
            <a:r>
              <a:rPr lang="es-ES" sz="2000" b="1" u="sng" dirty="0">
                <a:solidFill>
                  <a:schemeClr val="tx1"/>
                </a:solidFill>
              </a:rPr>
              <a:t>tarea</a:t>
            </a:r>
            <a:r>
              <a:rPr lang="es-ES" sz="2000" dirty="0">
                <a:solidFill>
                  <a:schemeClr val="tx1"/>
                </a:solidFill>
              </a:rPr>
              <a:t> en poco </a:t>
            </a:r>
            <a:r>
              <a:rPr lang="es-ES" sz="2000" b="1" u="sng" dirty="0">
                <a:solidFill>
                  <a:schemeClr val="tx1"/>
                </a:solidFill>
              </a:rPr>
              <a:t>tiempo</a:t>
            </a:r>
            <a:r>
              <a:rPr lang="es-ES" sz="2000" dirty="0">
                <a:solidFill>
                  <a:schemeClr val="tx1"/>
                </a:solidFill>
              </a:rPr>
              <a:t>, como en un examen.</a:t>
            </a:r>
            <a:endParaRPr lang="en-ES" sz="2400" dirty="0">
              <a:solidFill>
                <a:schemeClr val="tx1"/>
              </a:solidFill>
            </a:endParaRPr>
          </a:p>
        </p:txBody>
      </p:sp>
      <p:sp>
        <p:nvSpPr>
          <p:cNvPr id="89" name="Rounded Rectangle 15">
            <a:extLst>
              <a:ext uri="{FF2B5EF4-FFF2-40B4-BE49-F238E27FC236}">
                <a16:creationId xmlns:a16="http://schemas.microsoft.com/office/drawing/2014/main" id="{0E5302B1-DC92-4DA0-A731-2033030BA985}"/>
              </a:ext>
            </a:extLst>
          </p:cNvPr>
          <p:cNvSpPr/>
          <p:nvPr/>
        </p:nvSpPr>
        <p:spPr>
          <a:xfrm>
            <a:off x="883581" y="2179143"/>
            <a:ext cx="776687"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task</a:t>
            </a:r>
            <a:endParaRPr lang="en-ES" sz="2000" i="1" dirty="0">
              <a:solidFill>
                <a:schemeClr val="bg2"/>
              </a:solidFill>
            </a:endParaRPr>
          </a:p>
        </p:txBody>
      </p:sp>
      <p:sp>
        <p:nvSpPr>
          <p:cNvPr id="90" name="Rounded Rectangle 15">
            <a:extLst>
              <a:ext uri="{FF2B5EF4-FFF2-40B4-BE49-F238E27FC236}">
                <a16:creationId xmlns:a16="http://schemas.microsoft.com/office/drawing/2014/main" id="{650FEC7F-B6DC-4F4B-B213-609011F91AB2}"/>
              </a:ext>
            </a:extLst>
          </p:cNvPr>
          <p:cNvSpPr/>
          <p:nvPr/>
        </p:nvSpPr>
        <p:spPr>
          <a:xfrm>
            <a:off x="418435" y="1570612"/>
            <a:ext cx="1944000"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straight</a:t>
            </a:r>
            <a:r>
              <a:rPr lang="es-ES" sz="2000" i="1" dirty="0">
                <a:solidFill>
                  <a:schemeClr val="bg2"/>
                </a:solidFill>
              </a:rPr>
              <a:t> </a:t>
            </a:r>
            <a:r>
              <a:rPr lang="es-ES" sz="2000" i="1" dirty="0" err="1">
                <a:solidFill>
                  <a:schemeClr val="bg2"/>
                </a:solidFill>
              </a:rPr>
              <a:t>away</a:t>
            </a:r>
            <a:r>
              <a:rPr lang="es-ES" sz="2000" i="1" dirty="0">
                <a:solidFill>
                  <a:schemeClr val="bg2"/>
                </a:solidFill>
              </a:rPr>
              <a:t>,</a:t>
            </a:r>
            <a:endParaRPr lang="en-ES" sz="2000" i="1" dirty="0">
              <a:solidFill>
                <a:schemeClr val="bg2"/>
              </a:solidFill>
            </a:endParaRPr>
          </a:p>
        </p:txBody>
      </p:sp>
      <p:sp>
        <p:nvSpPr>
          <p:cNvPr id="91" name="Rounded Rectangle 15">
            <a:extLst>
              <a:ext uri="{FF2B5EF4-FFF2-40B4-BE49-F238E27FC236}">
                <a16:creationId xmlns:a16="http://schemas.microsoft.com/office/drawing/2014/main" id="{D3372203-90A1-4E88-BFDB-6045DC9A61A9}"/>
              </a:ext>
            </a:extLst>
          </p:cNvPr>
          <p:cNvSpPr/>
          <p:nvPr/>
        </p:nvSpPr>
        <p:spPr>
          <a:xfrm>
            <a:off x="2157495" y="1886826"/>
            <a:ext cx="1382373"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objective</a:t>
            </a:r>
            <a:endParaRPr lang="en-ES" sz="2000" i="1" dirty="0">
              <a:solidFill>
                <a:schemeClr val="bg2"/>
              </a:solidFill>
            </a:endParaRPr>
          </a:p>
        </p:txBody>
      </p:sp>
      <p:sp>
        <p:nvSpPr>
          <p:cNvPr id="92" name="Rounded Rectangle 15">
            <a:extLst>
              <a:ext uri="{FF2B5EF4-FFF2-40B4-BE49-F238E27FC236}">
                <a16:creationId xmlns:a16="http://schemas.microsoft.com/office/drawing/2014/main" id="{4D5ADFCB-3C84-4619-BCD1-6E8EAC3A00D7}"/>
              </a:ext>
            </a:extLst>
          </p:cNvPr>
          <p:cNvSpPr/>
          <p:nvPr/>
        </p:nvSpPr>
        <p:spPr>
          <a:xfrm>
            <a:off x="2741986" y="2199615"/>
            <a:ext cx="1041400"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a:solidFill>
                  <a:schemeClr val="bg2"/>
                </a:solidFill>
              </a:rPr>
              <a:t>time,</a:t>
            </a:r>
            <a:endParaRPr lang="en-ES" sz="2000" i="1" dirty="0">
              <a:solidFill>
                <a:schemeClr val="bg2"/>
              </a:solidFill>
            </a:endParaRPr>
          </a:p>
        </p:txBody>
      </p:sp>
      <p:sp>
        <p:nvSpPr>
          <p:cNvPr id="93" name="Rounded Rectangular Callout 10">
            <a:extLst>
              <a:ext uri="{FF2B5EF4-FFF2-40B4-BE49-F238E27FC236}">
                <a16:creationId xmlns:a16="http://schemas.microsoft.com/office/drawing/2014/main" id="{D2483065-2301-4E7D-945A-E4F62C89463A}"/>
              </a:ext>
            </a:extLst>
          </p:cNvPr>
          <p:cNvSpPr/>
          <p:nvPr/>
        </p:nvSpPr>
        <p:spPr>
          <a:xfrm>
            <a:off x="7437800" y="2097546"/>
            <a:ext cx="2829378" cy="1162915"/>
          </a:xfrm>
          <a:prstGeom prst="wedgeRoundRectCallout">
            <a:avLst>
              <a:gd name="adj1" fmla="val 64387"/>
              <a:gd name="adj2" fmla="val 54856"/>
              <a:gd name="adj3" fmla="val 16667"/>
            </a:avLst>
          </a:prstGeom>
          <a:solidFill>
            <a:srgbClr val="FABD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a:t>
            </a:r>
            <a:r>
              <a:rPr lang="es-ES" sz="2000" b="1" u="sng" dirty="0">
                <a:solidFill>
                  <a:schemeClr val="tx1"/>
                </a:solidFill>
              </a:rPr>
              <a:t>Pero</a:t>
            </a:r>
            <a:r>
              <a:rPr lang="es-ES" sz="2000" dirty="0">
                <a:solidFill>
                  <a:schemeClr val="tx1"/>
                </a:solidFill>
              </a:rPr>
              <a:t> eso no </a:t>
            </a:r>
            <a:r>
              <a:rPr lang="es-ES" sz="2000" b="1" u="sng" dirty="0">
                <a:solidFill>
                  <a:schemeClr val="tx1"/>
                </a:solidFill>
              </a:rPr>
              <a:t>asegura</a:t>
            </a:r>
            <a:r>
              <a:rPr lang="es-ES" sz="2000" dirty="0">
                <a:solidFill>
                  <a:schemeClr val="tx1"/>
                </a:solidFill>
              </a:rPr>
              <a:t> un </a:t>
            </a:r>
            <a:r>
              <a:rPr lang="es-ES" sz="2000" b="1" u="sng" dirty="0">
                <a:solidFill>
                  <a:schemeClr val="tx1"/>
                </a:solidFill>
              </a:rPr>
              <a:t>trabajo</a:t>
            </a:r>
            <a:r>
              <a:rPr lang="es-ES" sz="2000" dirty="0">
                <a:solidFill>
                  <a:schemeClr val="tx1"/>
                </a:solidFill>
              </a:rPr>
              <a:t> de buena </a:t>
            </a:r>
            <a:r>
              <a:rPr lang="es-ES" sz="2000" b="1" u="sng" dirty="0">
                <a:solidFill>
                  <a:schemeClr val="tx1"/>
                </a:solidFill>
              </a:rPr>
              <a:t>calidad</a:t>
            </a:r>
            <a:r>
              <a:rPr lang="es-ES" sz="2000" dirty="0">
                <a:solidFill>
                  <a:schemeClr val="tx1"/>
                </a:solidFill>
              </a:rPr>
              <a:t>!</a:t>
            </a:r>
            <a:endParaRPr lang="en-ES" sz="2400" dirty="0">
              <a:solidFill>
                <a:schemeClr val="tx1"/>
              </a:solidFill>
            </a:endParaRPr>
          </a:p>
        </p:txBody>
      </p:sp>
      <p:sp>
        <p:nvSpPr>
          <p:cNvPr id="94" name="Rounded Rectangle 15">
            <a:extLst>
              <a:ext uri="{FF2B5EF4-FFF2-40B4-BE49-F238E27FC236}">
                <a16:creationId xmlns:a16="http://schemas.microsoft.com/office/drawing/2014/main" id="{224C97D6-DC75-430D-A1A8-CBBC4D915F84}"/>
              </a:ext>
            </a:extLst>
          </p:cNvPr>
          <p:cNvSpPr/>
          <p:nvPr/>
        </p:nvSpPr>
        <p:spPr>
          <a:xfrm>
            <a:off x="8964568" y="2893944"/>
            <a:ext cx="1041400"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quality</a:t>
            </a:r>
            <a:endParaRPr lang="en-ES" sz="2000" i="1" dirty="0">
              <a:solidFill>
                <a:schemeClr val="bg2"/>
              </a:solidFill>
            </a:endParaRPr>
          </a:p>
        </p:txBody>
      </p:sp>
      <p:sp>
        <p:nvSpPr>
          <p:cNvPr id="95" name="Rounded Rectangle 15">
            <a:extLst>
              <a:ext uri="{FF2B5EF4-FFF2-40B4-BE49-F238E27FC236}">
                <a16:creationId xmlns:a16="http://schemas.microsoft.com/office/drawing/2014/main" id="{D90E687D-2E51-4545-B373-59F46ED5A3F1}"/>
              </a:ext>
            </a:extLst>
          </p:cNvPr>
          <p:cNvSpPr/>
          <p:nvPr/>
        </p:nvSpPr>
        <p:spPr>
          <a:xfrm>
            <a:off x="9097720" y="2527428"/>
            <a:ext cx="962843"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work</a:t>
            </a:r>
            <a:endParaRPr lang="en-ES" sz="2000" i="1" dirty="0">
              <a:solidFill>
                <a:schemeClr val="bg2"/>
              </a:solidFill>
            </a:endParaRPr>
          </a:p>
        </p:txBody>
      </p:sp>
      <p:sp>
        <p:nvSpPr>
          <p:cNvPr id="96" name="Rounded Rectangle 15">
            <a:extLst>
              <a:ext uri="{FF2B5EF4-FFF2-40B4-BE49-F238E27FC236}">
                <a16:creationId xmlns:a16="http://schemas.microsoft.com/office/drawing/2014/main" id="{57F1D7AC-913F-4102-BF8A-6E3A01E7A7F5}"/>
              </a:ext>
            </a:extLst>
          </p:cNvPr>
          <p:cNvSpPr/>
          <p:nvPr/>
        </p:nvSpPr>
        <p:spPr>
          <a:xfrm>
            <a:off x="7642853" y="2527428"/>
            <a:ext cx="1041400"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assure</a:t>
            </a:r>
            <a:endParaRPr lang="en-ES" sz="2000" i="1" dirty="0">
              <a:solidFill>
                <a:schemeClr val="bg2"/>
              </a:solidFill>
            </a:endParaRPr>
          </a:p>
        </p:txBody>
      </p:sp>
      <p:sp>
        <p:nvSpPr>
          <p:cNvPr id="97" name="Rounded Rectangle 15">
            <a:extLst>
              <a:ext uri="{FF2B5EF4-FFF2-40B4-BE49-F238E27FC236}">
                <a16:creationId xmlns:a16="http://schemas.microsoft.com/office/drawing/2014/main" id="{9EDBF2FD-76E6-494B-BC55-D2A4E1E85854}"/>
              </a:ext>
            </a:extLst>
          </p:cNvPr>
          <p:cNvSpPr/>
          <p:nvPr/>
        </p:nvSpPr>
        <p:spPr>
          <a:xfrm>
            <a:off x="8158798" y="2227728"/>
            <a:ext cx="604142" cy="312789"/>
          </a:xfrm>
          <a:prstGeom prst="roundRect">
            <a:avLst/>
          </a:prstGeom>
          <a:solidFill>
            <a:srgbClr val="50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i="1" dirty="0" err="1">
                <a:solidFill>
                  <a:schemeClr val="bg2"/>
                </a:solidFill>
              </a:rPr>
              <a:t>But</a:t>
            </a:r>
            <a:endParaRPr lang="en-ES" sz="2000" i="1" dirty="0">
              <a:solidFill>
                <a:schemeClr val="bg2"/>
              </a:solidFill>
            </a:endParaRPr>
          </a:p>
        </p:txBody>
      </p:sp>
      <p:pic>
        <p:nvPicPr>
          <p:cNvPr id="6" name="Picture 5" descr="A picture containing text, toy, doll, vector graphics&#10;&#10;Description automatically generated">
            <a:extLst>
              <a:ext uri="{FF2B5EF4-FFF2-40B4-BE49-F238E27FC236}">
                <a16:creationId xmlns:a16="http://schemas.microsoft.com/office/drawing/2014/main" id="{3147187D-E149-228A-C3EA-EEDB5CAF485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9088" t="5905" r="50582" b="7475"/>
          <a:stretch/>
        </p:blipFill>
        <p:spPr>
          <a:xfrm>
            <a:off x="341209" y="3132256"/>
            <a:ext cx="1216044" cy="2914456"/>
          </a:xfrm>
          <a:prstGeom prst="rect">
            <a:avLst/>
          </a:prstGeom>
          <a:effectLst/>
        </p:spPr>
      </p:pic>
      <p:pic>
        <p:nvPicPr>
          <p:cNvPr id="10" name="Picture 9" descr="A picture containing toy, doll, vector graphics&#10;&#10;Description automatically generated">
            <a:extLst>
              <a:ext uri="{FF2B5EF4-FFF2-40B4-BE49-F238E27FC236}">
                <a16:creationId xmlns:a16="http://schemas.microsoft.com/office/drawing/2014/main" id="{3F36BA03-16E2-A600-54D0-6A0890372DB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48700" t="10912" r="26437" b="3421"/>
          <a:stretch/>
        </p:blipFill>
        <p:spPr>
          <a:xfrm>
            <a:off x="9911170" y="3153431"/>
            <a:ext cx="1552745" cy="3009403"/>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id="{8683C906-2B0B-6CC0-5A6D-CCE7D97D23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2287" y="3268740"/>
            <a:ext cx="1010653" cy="2676865"/>
          </a:xfrm>
          <a:prstGeom prst="rect">
            <a:avLst/>
          </a:prstGeom>
        </p:spPr>
      </p:pic>
    </p:spTree>
    <p:extLst>
      <p:ext uri="{BB962C8B-B14F-4D97-AF65-F5344CB8AC3E}">
        <p14:creationId xmlns:p14="http://schemas.microsoft.com/office/powerpoint/2010/main" val="386525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2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3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3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38"/>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39"/>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4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4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27"/>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3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6"/>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7"/>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58"/>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9"/>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6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61"/>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54"/>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53"/>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55"/>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grpId="1" nodeType="clickEffect">
                                  <p:stCondLst>
                                    <p:cond delay="0"/>
                                  </p:stCondLst>
                                  <p:childTnLst>
                                    <p:set>
                                      <p:cBhvr>
                                        <p:cTn id="136" dur="1" fill="hold">
                                          <p:stCondLst>
                                            <p:cond delay="0"/>
                                          </p:stCondLst>
                                        </p:cTn>
                                        <p:tgtEl>
                                          <p:spTgt spid="56"/>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1" nodeType="clickEffect">
                                  <p:stCondLst>
                                    <p:cond delay="0"/>
                                  </p:stCondLst>
                                  <p:childTnLst>
                                    <p:set>
                                      <p:cBhvr>
                                        <p:cTn id="140" dur="1" fill="hold">
                                          <p:stCondLst>
                                            <p:cond delay="0"/>
                                          </p:stCondLst>
                                        </p:cTn>
                                        <p:tgtEl>
                                          <p:spTgt spid="57"/>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58"/>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1" nodeType="clickEffect">
                                  <p:stCondLst>
                                    <p:cond delay="0"/>
                                  </p:stCondLst>
                                  <p:childTnLst>
                                    <p:set>
                                      <p:cBhvr>
                                        <p:cTn id="148" dur="1" fill="hold">
                                          <p:stCondLst>
                                            <p:cond delay="0"/>
                                          </p:stCondLst>
                                        </p:cTn>
                                        <p:tgtEl>
                                          <p:spTgt spid="59"/>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1" presetClass="exit" presetSubtype="0" fill="hold" grpId="1" nodeType="clickEffect">
                                  <p:stCondLst>
                                    <p:cond delay="0"/>
                                  </p:stCondLst>
                                  <p:childTnLst>
                                    <p:set>
                                      <p:cBhvr>
                                        <p:cTn id="152" dur="1" fill="hold">
                                          <p:stCondLst>
                                            <p:cond delay="0"/>
                                          </p:stCondLst>
                                        </p:cTn>
                                        <p:tgtEl>
                                          <p:spTgt spid="60"/>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 presetClass="exit" presetSubtype="0" fill="hold" grpId="1" nodeType="clickEffect">
                                  <p:stCondLst>
                                    <p:cond delay="0"/>
                                  </p:stCondLst>
                                  <p:childTnLst>
                                    <p:set>
                                      <p:cBhvr>
                                        <p:cTn id="156" dur="1" fill="hold">
                                          <p:stCondLst>
                                            <p:cond delay="0"/>
                                          </p:stCondLst>
                                        </p:cTn>
                                        <p:tgtEl>
                                          <p:spTgt spid="61"/>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xit" presetSubtype="0" fill="hold" grpId="1" nodeType="clickEffect">
                                  <p:stCondLst>
                                    <p:cond delay="0"/>
                                  </p:stCondLst>
                                  <p:childTnLst>
                                    <p:set>
                                      <p:cBhvr>
                                        <p:cTn id="160" dur="1" fill="hold">
                                          <p:stCondLst>
                                            <p:cond delay="0"/>
                                          </p:stCondLst>
                                        </p:cTn>
                                        <p:tgtEl>
                                          <p:spTgt spid="54"/>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grpId="1" nodeType="clickEffect">
                                  <p:stCondLst>
                                    <p:cond delay="0"/>
                                  </p:stCondLst>
                                  <p:childTnLst>
                                    <p:set>
                                      <p:cBhvr>
                                        <p:cTn id="164" dur="1" fill="hold">
                                          <p:stCondLst>
                                            <p:cond delay="0"/>
                                          </p:stCondLst>
                                        </p:cTn>
                                        <p:tgtEl>
                                          <p:spTgt spid="52"/>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62"/>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63"/>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64"/>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67"/>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66"/>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65"/>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1" nodeType="clickEffect">
                                  <p:stCondLst>
                                    <p:cond delay="0"/>
                                  </p:stCondLst>
                                  <p:childTnLst>
                                    <p:set>
                                      <p:cBhvr>
                                        <p:cTn id="182" dur="1" fill="hold">
                                          <p:stCondLst>
                                            <p:cond delay="0"/>
                                          </p:stCondLst>
                                        </p:cTn>
                                        <p:tgtEl>
                                          <p:spTgt spid="63"/>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grpId="1" nodeType="clickEffect">
                                  <p:stCondLst>
                                    <p:cond delay="0"/>
                                  </p:stCondLst>
                                  <p:childTnLst>
                                    <p:set>
                                      <p:cBhvr>
                                        <p:cTn id="186" dur="1" fill="hold">
                                          <p:stCondLst>
                                            <p:cond delay="0"/>
                                          </p:stCondLst>
                                        </p:cTn>
                                        <p:tgtEl>
                                          <p:spTgt spid="64"/>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1" nodeType="clickEffect">
                                  <p:stCondLst>
                                    <p:cond delay="0"/>
                                  </p:stCondLst>
                                  <p:childTnLst>
                                    <p:set>
                                      <p:cBhvr>
                                        <p:cTn id="190" dur="1" fill="hold">
                                          <p:stCondLst>
                                            <p:cond delay="0"/>
                                          </p:stCondLst>
                                        </p:cTn>
                                        <p:tgtEl>
                                          <p:spTgt spid="67"/>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1" nodeType="clickEffect">
                                  <p:stCondLst>
                                    <p:cond delay="0"/>
                                  </p:stCondLst>
                                  <p:childTnLst>
                                    <p:set>
                                      <p:cBhvr>
                                        <p:cTn id="194" dur="1" fill="hold">
                                          <p:stCondLst>
                                            <p:cond delay="0"/>
                                          </p:stCondLst>
                                        </p:cTn>
                                        <p:tgtEl>
                                          <p:spTgt spid="66"/>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1" nodeType="clickEffect">
                                  <p:stCondLst>
                                    <p:cond delay="0"/>
                                  </p:stCondLst>
                                  <p:childTnLst>
                                    <p:set>
                                      <p:cBhvr>
                                        <p:cTn id="198" dur="1" fill="hold">
                                          <p:stCondLst>
                                            <p:cond delay="0"/>
                                          </p:stCondLst>
                                        </p:cTn>
                                        <p:tgtEl>
                                          <p:spTgt spid="65"/>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xit" presetSubtype="0" fill="hold" grpId="1" nodeType="clickEffect">
                                  <p:stCondLst>
                                    <p:cond delay="0"/>
                                  </p:stCondLst>
                                  <p:childTnLst>
                                    <p:set>
                                      <p:cBhvr>
                                        <p:cTn id="202" dur="1" fill="hold">
                                          <p:stCondLst>
                                            <p:cond delay="0"/>
                                          </p:stCondLst>
                                        </p:cTn>
                                        <p:tgtEl>
                                          <p:spTgt spid="62"/>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68"/>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70"/>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69"/>
                                        </p:tgtEl>
                                        <p:attrNameLst>
                                          <p:attrName>style.visibility</p:attrName>
                                        </p:attrNameLst>
                                      </p:cBhvr>
                                      <p:to>
                                        <p:strVal val="visible"/>
                                      </p:to>
                                    </p:set>
                                  </p:childTnLst>
                                </p:cTn>
                              </p:par>
                              <p:par>
                                <p:cTn id="211" presetID="1" presetClass="entr" presetSubtype="0" fill="hold" grpId="0" nodeType="withEffect">
                                  <p:stCondLst>
                                    <p:cond delay="0"/>
                                  </p:stCondLst>
                                  <p:childTnLst>
                                    <p:set>
                                      <p:cBhvr>
                                        <p:cTn id="212" dur="1" fill="hold">
                                          <p:stCondLst>
                                            <p:cond delay="0"/>
                                          </p:stCondLst>
                                        </p:cTn>
                                        <p:tgtEl>
                                          <p:spTgt spid="71"/>
                                        </p:tgtEl>
                                        <p:attrNameLst>
                                          <p:attrName>style.visibility</p:attrName>
                                        </p:attrNameLst>
                                      </p:cBhvr>
                                      <p:to>
                                        <p:strVal val="visible"/>
                                      </p:to>
                                    </p:set>
                                  </p:childTnLst>
                                </p:cTn>
                              </p:par>
                              <p:par>
                                <p:cTn id="213" presetID="1" presetClass="entr" presetSubtype="0" fill="hold" grpId="0" nodeType="withEffect">
                                  <p:stCondLst>
                                    <p:cond delay="0"/>
                                  </p:stCondLst>
                                  <p:childTnLst>
                                    <p:set>
                                      <p:cBhvr>
                                        <p:cTn id="214" dur="1" fill="hold">
                                          <p:stCondLst>
                                            <p:cond delay="0"/>
                                          </p:stCondLst>
                                        </p:cTn>
                                        <p:tgtEl>
                                          <p:spTgt spid="72"/>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xit" presetSubtype="0" fill="hold" grpId="1" nodeType="clickEffect">
                                  <p:stCondLst>
                                    <p:cond delay="0"/>
                                  </p:stCondLst>
                                  <p:childTnLst>
                                    <p:set>
                                      <p:cBhvr>
                                        <p:cTn id="218" dur="1" fill="hold">
                                          <p:stCondLst>
                                            <p:cond delay="0"/>
                                          </p:stCondLst>
                                        </p:cTn>
                                        <p:tgtEl>
                                          <p:spTgt spid="70"/>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 presetClass="exit" presetSubtype="0" fill="hold" grpId="1" nodeType="clickEffect">
                                  <p:stCondLst>
                                    <p:cond delay="0"/>
                                  </p:stCondLst>
                                  <p:childTnLst>
                                    <p:set>
                                      <p:cBhvr>
                                        <p:cTn id="222" dur="1" fill="hold">
                                          <p:stCondLst>
                                            <p:cond delay="0"/>
                                          </p:stCondLst>
                                        </p:cTn>
                                        <p:tgtEl>
                                          <p:spTgt spid="69"/>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xit" presetSubtype="0" fill="hold" grpId="1" nodeType="clickEffect">
                                  <p:stCondLst>
                                    <p:cond delay="0"/>
                                  </p:stCondLst>
                                  <p:childTnLst>
                                    <p:set>
                                      <p:cBhvr>
                                        <p:cTn id="226" dur="1" fill="hold">
                                          <p:stCondLst>
                                            <p:cond delay="0"/>
                                          </p:stCondLst>
                                        </p:cTn>
                                        <p:tgtEl>
                                          <p:spTgt spid="71"/>
                                        </p:tgtEl>
                                        <p:attrNameLst>
                                          <p:attrName>style.visibility</p:attrName>
                                        </p:attrNameLst>
                                      </p:cBhvr>
                                      <p:to>
                                        <p:strVal val="hidden"/>
                                      </p:to>
                                    </p:set>
                                  </p:childTnLst>
                                </p:cTn>
                              </p:par>
                            </p:childTnLst>
                          </p:cTn>
                        </p:par>
                      </p:childTnLst>
                    </p:cTn>
                  </p:par>
                  <p:par>
                    <p:cTn id="227" fill="hold">
                      <p:stCondLst>
                        <p:cond delay="indefinite"/>
                      </p:stCondLst>
                      <p:childTnLst>
                        <p:par>
                          <p:cTn id="228" fill="hold">
                            <p:stCondLst>
                              <p:cond delay="0"/>
                            </p:stCondLst>
                            <p:childTnLst>
                              <p:par>
                                <p:cTn id="229" presetID="1" presetClass="exit" presetSubtype="0" fill="hold" grpId="1" nodeType="clickEffect">
                                  <p:stCondLst>
                                    <p:cond delay="0"/>
                                  </p:stCondLst>
                                  <p:childTnLst>
                                    <p:set>
                                      <p:cBhvr>
                                        <p:cTn id="230" dur="1" fill="hold">
                                          <p:stCondLst>
                                            <p:cond delay="0"/>
                                          </p:stCondLst>
                                        </p:cTn>
                                        <p:tgtEl>
                                          <p:spTgt spid="72"/>
                                        </p:tgtEl>
                                        <p:attrNameLst>
                                          <p:attrName>style.visibility</p:attrName>
                                        </p:attrNameLst>
                                      </p:cBhvr>
                                      <p:to>
                                        <p:strVal val="hidden"/>
                                      </p:to>
                                    </p:set>
                                  </p:childTnLst>
                                </p:cTn>
                              </p:par>
                            </p:childTnLst>
                          </p:cTn>
                        </p:par>
                      </p:childTnLst>
                    </p:cTn>
                  </p:par>
                  <p:par>
                    <p:cTn id="231" fill="hold">
                      <p:stCondLst>
                        <p:cond delay="indefinite"/>
                      </p:stCondLst>
                      <p:childTnLst>
                        <p:par>
                          <p:cTn id="232" fill="hold">
                            <p:stCondLst>
                              <p:cond delay="0"/>
                            </p:stCondLst>
                            <p:childTnLst>
                              <p:par>
                                <p:cTn id="233" presetID="1" presetClass="entr" presetSubtype="0" fill="hold" grpId="0" nodeType="clickEffect">
                                  <p:stCondLst>
                                    <p:cond delay="0"/>
                                  </p:stCondLst>
                                  <p:childTnLst>
                                    <p:set>
                                      <p:cBhvr>
                                        <p:cTn id="234" dur="1" fill="hold">
                                          <p:stCondLst>
                                            <p:cond delay="0"/>
                                          </p:stCondLst>
                                        </p:cTn>
                                        <p:tgtEl>
                                          <p:spTgt spid="73"/>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74"/>
                                        </p:tgtEl>
                                        <p:attrNameLst>
                                          <p:attrName>style.visibility</p:attrName>
                                        </p:attrNameLst>
                                      </p:cBhvr>
                                      <p:to>
                                        <p:strVal val="visible"/>
                                      </p:to>
                                    </p:set>
                                  </p:childTnLst>
                                </p:cTn>
                              </p:par>
                            </p:childTnLst>
                          </p:cTn>
                        </p:par>
                      </p:childTnLst>
                    </p:cTn>
                  </p:par>
                  <p:par>
                    <p:cTn id="237" fill="hold">
                      <p:stCondLst>
                        <p:cond delay="indefinite"/>
                      </p:stCondLst>
                      <p:childTnLst>
                        <p:par>
                          <p:cTn id="238" fill="hold">
                            <p:stCondLst>
                              <p:cond delay="0"/>
                            </p:stCondLst>
                            <p:childTnLst>
                              <p:par>
                                <p:cTn id="239" presetID="1" presetClass="exit" presetSubtype="0" fill="hold" grpId="1" nodeType="clickEffect">
                                  <p:stCondLst>
                                    <p:cond delay="0"/>
                                  </p:stCondLst>
                                  <p:childTnLst>
                                    <p:set>
                                      <p:cBhvr>
                                        <p:cTn id="240" dur="1" fill="hold">
                                          <p:stCondLst>
                                            <p:cond delay="0"/>
                                          </p:stCondLst>
                                        </p:cTn>
                                        <p:tgtEl>
                                          <p:spTgt spid="74"/>
                                        </p:tgtEl>
                                        <p:attrNameLst>
                                          <p:attrName>style.visibility</p:attrName>
                                        </p:attrNameLst>
                                      </p:cBhvr>
                                      <p:to>
                                        <p:strVal val="hidden"/>
                                      </p:to>
                                    </p:set>
                                  </p:childTnLst>
                                </p:cTn>
                              </p:par>
                            </p:childTnLst>
                          </p:cTn>
                        </p:par>
                      </p:childTnLst>
                    </p:cTn>
                  </p:par>
                  <p:par>
                    <p:cTn id="241" fill="hold">
                      <p:stCondLst>
                        <p:cond delay="indefinite"/>
                      </p:stCondLst>
                      <p:childTnLst>
                        <p:par>
                          <p:cTn id="242" fill="hold">
                            <p:stCondLst>
                              <p:cond delay="0"/>
                            </p:stCondLst>
                            <p:childTnLst>
                              <p:par>
                                <p:cTn id="243" presetID="1" presetClass="exit" presetSubtype="0" fill="hold" grpId="1" nodeType="clickEffect">
                                  <p:stCondLst>
                                    <p:cond delay="0"/>
                                  </p:stCondLst>
                                  <p:childTnLst>
                                    <p:set>
                                      <p:cBhvr>
                                        <p:cTn id="244" dur="1" fill="hold">
                                          <p:stCondLst>
                                            <p:cond delay="0"/>
                                          </p:stCondLst>
                                        </p:cTn>
                                        <p:tgtEl>
                                          <p:spTgt spid="68"/>
                                        </p:tgtEl>
                                        <p:attrNameLst>
                                          <p:attrName>style.visibility</p:attrName>
                                        </p:attrNameLst>
                                      </p:cBhvr>
                                      <p:to>
                                        <p:strVal val="hidden"/>
                                      </p:to>
                                    </p:set>
                                  </p:childTnLst>
                                </p:cTn>
                              </p:par>
                              <p:par>
                                <p:cTn id="245" presetID="1" presetClass="exit" presetSubtype="0" fill="hold" grpId="1" nodeType="withEffect">
                                  <p:stCondLst>
                                    <p:cond delay="0"/>
                                  </p:stCondLst>
                                  <p:childTnLst>
                                    <p:set>
                                      <p:cBhvr>
                                        <p:cTn id="246" dur="1" fill="hold">
                                          <p:stCondLst>
                                            <p:cond delay="0"/>
                                          </p:stCondLst>
                                        </p:cTn>
                                        <p:tgtEl>
                                          <p:spTgt spid="73"/>
                                        </p:tgtEl>
                                        <p:attrNameLst>
                                          <p:attrName>style.visibility</p:attrName>
                                        </p:attrNameLst>
                                      </p:cBhvr>
                                      <p:to>
                                        <p:strVal val="hidden"/>
                                      </p:to>
                                    </p:set>
                                  </p:childTnLst>
                                </p:cTn>
                              </p:par>
                            </p:childTnLst>
                          </p:cTn>
                        </p:par>
                      </p:childTnLst>
                    </p:cTn>
                  </p:par>
                  <p:par>
                    <p:cTn id="247" fill="hold">
                      <p:stCondLst>
                        <p:cond delay="indefinite"/>
                      </p:stCondLst>
                      <p:childTnLst>
                        <p:par>
                          <p:cTn id="248" fill="hold">
                            <p:stCondLst>
                              <p:cond delay="0"/>
                            </p:stCondLst>
                            <p:childTnLst>
                              <p:par>
                                <p:cTn id="249" presetID="1" presetClass="entr" presetSubtype="0" fill="hold" grpId="0" nodeType="clickEffect">
                                  <p:stCondLst>
                                    <p:cond delay="0"/>
                                  </p:stCondLst>
                                  <p:childTnLst>
                                    <p:set>
                                      <p:cBhvr>
                                        <p:cTn id="250" dur="1" fill="hold">
                                          <p:stCondLst>
                                            <p:cond delay="0"/>
                                          </p:stCondLst>
                                        </p:cTn>
                                        <p:tgtEl>
                                          <p:spTgt spid="75"/>
                                        </p:tgtEl>
                                        <p:attrNameLst>
                                          <p:attrName>style.visibility</p:attrName>
                                        </p:attrNameLst>
                                      </p:cBhvr>
                                      <p:to>
                                        <p:strVal val="visible"/>
                                      </p:to>
                                    </p:set>
                                  </p:childTnLst>
                                </p:cTn>
                              </p:par>
                              <p:par>
                                <p:cTn id="251" presetID="1" presetClass="entr" presetSubtype="0" fill="hold" grpId="0" nodeType="withEffect">
                                  <p:stCondLst>
                                    <p:cond delay="0"/>
                                  </p:stCondLst>
                                  <p:childTnLst>
                                    <p:set>
                                      <p:cBhvr>
                                        <p:cTn id="252" dur="1" fill="hold">
                                          <p:stCondLst>
                                            <p:cond delay="0"/>
                                          </p:stCondLst>
                                        </p:cTn>
                                        <p:tgtEl>
                                          <p:spTgt spid="76"/>
                                        </p:tgtEl>
                                        <p:attrNameLst>
                                          <p:attrName>style.visibility</p:attrName>
                                        </p:attrNameLst>
                                      </p:cBhvr>
                                      <p:to>
                                        <p:strVal val="visible"/>
                                      </p:to>
                                    </p:set>
                                  </p:childTnLst>
                                </p:cTn>
                              </p:par>
                            </p:childTnLst>
                          </p:cTn>
                        </p:par>
                      </p:childTnLst>
                    </p:cTn>
                  </p:par>
                  <p:par>
                    <p:cTn id="253" fill="hold">
                      <p:stCondLst>
                        <p:cond delay="indefinite"/>
                      </p:stCondLst>
                      <p:childTnLst>
                        <p:par>
                          <p:cTn id="254" fill="hold">
                            <p:stCondLst>
                              <p:cond delay="0"/>
                            </p:stCondLst>
                            <p:childTnLst>
                              <p:par>
                                <p:cTn id="255" presetID="1" presetClass="exit" presetSubtype="0" fill="hold" grpId="1" nodeType="clickEffect">
                                  <p:stCondLst>
                                    <p:cond delay="0"/>
                                  </p:stCondLst>
                                  <p:childTnLst>
                                    <p:set>
                                      <p:cBhvr>
                                        <p:cTn id="256" dur="1" fill="hold">
                                          <p:stCondLst>
                                            <p:cond delay="0"/>
                                          </p:stCondLst>
                                        </p:cTn>
                                        <p:tgtEl>
                                          <p:spTgt spid="76"/>
                                        </p:tgtEl>
                                        <p:attrNameLst>
                                          <p:attrName>style.visibility</p:attrName>
                                        </p:attrNameLst>
                                      </p:cBhvr>
                                      <p:to>
                                        <p:strVal val="hidden"/>
                                      </p:to>
                                    </p:set>
                                  </p:childTnLst>
                                </p:cTn>
                              </p:par>
                            </p:childTnLst>
                          </p:cTn>
                        </p:par>
                      </p:childTnLst>
                    </p:cTn>
                  </p:par>
                  <p:par>
                    <p:cTn id="257" fill="hold">
                      <p:stCondLst>
                        <p:cond delay="indefinite"/>
                      </p:stCondLst>
                      <p:childTnLst>
                        <p:par>
                          <p:cTn id="258" fill="hold">
                            <p:stCondLst>
                              <p:cond delay="0"/>
                            </p:stCondLst>
                            <p:childTnLst>
                              <p:par>
                                <p:cTn id="259" presetID="1" presetClass="entr" presetSubtype="0" fill="hold" grpId="0" nodeType="clickEffect">
                                  <p:stCondLst>
                                    <p:cond delay="0"/>
                                  </p:stCondLst>
                                  <p:childTnLst>
                                    <p:set>
                                      <p:cBhvr>
                                        <p:cTn id="260" dur="1" fill="hold">
                                          <p:stCondLst>
                                            <p:cond delay="0"/>
                                          </p:stCondLst>
                                        </p:cTn>
                                        <p:tgtEl>
                                          <p:spTgt spid="77"/>
                                        </p:tgtEl>
                                        <p:attrNameLst>
                                          <p:attrName>style.visibility</p:attrName>
                                        </p:attrNameLst>
                                      </p:cBhvr>
                                      <p:to>
                                        <p:strVal val="visible"/>
                                      </p:to>
                                    </p:set>
                                  </p:childTnLst>
                                </p:cTn>
                              </p:par>
                              <p:par>
                                <p:cTn id="261" presetID="1" presetClass="entr" presetSubtype="0" fill="hold" grpId="0" nodeType="withEffect">
                                  <p:stCondLst>
                                    <p:cond delay="0"/>
                                  </p:stCondLst>
                                  <p:childTnLst>
                                    <p:set>
                                      <p:cBhvr>
                                        <p:cTn id="262" dur="1" fill="hold">
                                          <p:stCondLst>
                                            <p:cond delay="0"/>
                                          </p:stCondLst>
                                        </p:cTn>
                                        <p:tgtEl>
                                          <p:spTgt spid="78"/>
                                        </p:tgtEl>
                                        <p:attrNameLst>
                                          <p:attrName>style.visibility</p:attrName>
                                        </p:attrNameLst>
                                      </p:cBhvr>
                                      <p:to>
                                        <p:strVal val="visible"/>
                                      </p:to>
                                    </p:set>
                                  </p:childTnLst>
                                </p:cTn>
                              </p:par>
                              <p:par>
                                <p:cTn id="263" presetID="1" presetClass="entr" presetSubtype="0" fill="hold" grpId="0" nodeType="withEffect">
                                  <p:stCondLst>
                                    <p:cond delay="0"/>
                                  </p:stCondLst>
                                  <p:childTnLst>
                                    <p:set>
                                      <p:cBhvr>
                                        <p:cTn id="264" dur="1" fill="hold">
                                          <p:stCondLst>
                                            <p:cond delay="0"/>
                                          </p:stCondLst>
                                        </p:cTn>
                                        <p:tgtEl>
                                          <p:spTgt spid="79"/>
                                        </p:tgtEl>
                                        <p:attrNameLst>
                                          <p:attrName>style.visibility</p:attrName>
                                        </p:attrNameLst>
                                      </p:cBhvr>
                                      <p:to>
                                        <p:strVal val="visible"/>
                                      </p:to>
                                    </p:set>
                                  </p:childTnLst>
                                </p:cTn>
                              </p:par>
                              <p:par>
                                <p:cTn id="265" presetID="1" presetClass="entr" presetSubtype="0" fill="hold" grpId="0" nodeType="withEffect">
                                  <p:stCondLst>
                                    <p:cond delay="0"/>
                                  </p:stCondLst>
                                  <p:childTnLst>
                                    <p:set>
                                      <p:cBhvr>
                                        <p:cTn id="266" dur="1" fill="hold">
                                          <p:stCondLst>
                                            <p:cond delay="0"/>
                                          </p:stCondLst>
                                        </p:cTn>
                                        <p:tgtEl>
                                          <p:spTgt spid="80"/>
                                        </p:tgtEl>
                                        <p:attrNameLst>
                                          <p:attrName>style.visibility</p:attrName>
                                        </p:attrNameLst>
                                      </p:cBhvr>
                                      <p:to>
                                        <p:strVal val="visible"/>
                                      </p:to>
                                    </p:set>
                                  </p:childTnLst>
                                </p:cTn>
                              </p:par>
                            </p:childTnLst>
                          </p:cTn>
                        </p:par>
                      </p:childTnLst>
                    </p:cTn>
                  </p:par>
                  <p:par>
                    <p:cTn id="267" fill="hold">
                      <p:stCondLst>
                        <p:cond delay="indefinite"/>
                      </p:stCondLst>
                      <p:childTnLst>
                        <p:par>
                          <p:cTn id="268" fill="hold">
                            <p:stCondLst>
                              <p:cond delay="0"/>
                            </p:stCondLst>
                            <p:childTnLst>
                              <p:par>
                                <p:cTn id="269" presetID="1" presetClass="exit" presetSubtype="0" fill="hold" grpId="1" nodeType="clickEffect">
                                  <p:stCondLst>
                                    <p:cond delay="0"/>
                                  </p:stCondLst>
                                  <p:childTnLst>
                                    <p:set>
                                      <p:cBhvr>
                                        <p:cTn id="270" dur="1" fill="hold">
                                          <p:stCondLst>
                                            <p:cond delay="0"/>
                                          </p:stCondLst>
                                        </p:cTn>
                                        <p:tgtEl>
                                          <p:spTgt spid="78"/>
                                        </p:tgtEl>
                                        <p:attrNameLst>
                                          <p:attrName>style.visibility</p:attrName>
                                        </p:attrNameLst>
                                      </p:cBhvr>
                                      <p:to>
                                        <p:strVal val="hidden"/>
                                      </p:to>
                                    </p:set>
                                  </p:childTnLst>
                                </p:cTn>
                              </p:par>
                            </p:childTnLst>
                          </p:cTn>
                        </p:par>
                      </p:childTnLst>
                    </p:cTn>
                  </p:par>
                  <p:par>
                    <p:cTn id="271" fill="hold">
                      <p:stCondLst>
                        <p:cond delay="indefinite"/>
                      </p:stCondLst>
                      <p:childTnLst>
                        <p:par>
                          <p:cTn id="272" fill="hold">
                            <p:stCondLst>
                              <p:cond delay="0"/>
                            </p:stCondLst>
                            <p:childTnLst>
                              <p:par>
                                <p:cTn id="273" presetID="1" presetClass="exit" presetSubtype="0" fill="hold" grpId="1" nodeType="clickEffect">
                                  <p:stCondLst>
                                    <p:cond delay="0"/>
                                  </p:stCondLst>
                                  <p:childTnLst>
                                    <p:set>
                                      <p:cBhvr>
                                        <p:cTn id="274" dur="1" fill="hold">
                                          <p:stCondLst>
                                            <p:cond delay="0"/>
                                          </p:stCondLst>
                                        </p:cTn>
                                        <p:tgtEl>
                                          <p:spTgt spid="79"/>
                                        </p:tgtEl>
                                        <p:attrNameLst>
                                          <p:attrName>style.visibility</p:attrName>
                                        </p:attrNameLst>
                                      </p:cBhvr>
                                      <p:to>
                                        <p:strVal val="hidden"/>
                                      </p:to>
                                    </p:set>
                                  </p:childTnLst>
                                </p:cTn>
                              </p:par>
                            </p:childTnLst>
                          </p:cTn>
                        </p:par>
                      </p:childTnLst>
                    </p:cTn>
                  </p:par>
                  <p:par>
                    <p:cTn id="275" fill="hold">
                      <p:stCondLst>
                        <p:cond delay="indefinite"/>
                      </p:stCondLst>
                      <p:childTnLst>
                        <p:par>
                          <p:cTn id="276" fill="hold">
                            <p:stCondLst>
                              <p:cond delay="0"/>
                            </p:stCondLst>
                            <p:childTnLst>
                              <p:par>
                                <p:cTn id="277" presetID="1" presetClass="exit" presetSubtype="0" fill="hold" grpId="1" nodeType="clickEffect">
                                  <p:stCondLst>
                                    <p:cond delay="0"/>
                                  </p:stCondLst>
                                  <p:childTnLst>
                                    <p:set>
                                      <p:cBhvr>
                                        <p:cTn id="278" dur="1" fill="hold">
                                          <p:stCondLst>
                                            <p:cond delay="0"/>
                                          </p:stCondLst>
                                        </p:cTn>
                                        <p:tgtEl>
                                          <p:spTgt spid="80"/>
                                        </p:tgtEl>
                                        <p:attrNameLst>
                                          <p:attrName>style.visibility</p:attrName>
                                        </p:attrNameLst>
                                      </p:cBhvr>
                                      <p:to>
                                        <p:strVal val="hidden"/>
                                      </p:to>
                                    </p:set>
                                  </p:childTnLst>
                                </p:cTn>
                              </p:par>
                            </p:childTnLst>
                          </p:cTn>
                        </p:par>
                      </p:childTnLst>
                    </p:cTn>
                  </p:par>
                  <p:par>
                    <p:cTn id="279" fill="hold">
                      <p:stCondLst>
                        <p:cond delay="indefinite"/>
                      </p:stCondLst>
                      <p:childTnLst>
                        <p:par>
                          <p:cTn id="280" fill="hold">
                            <p:stCondLst>
                              <p:cond delay="0"/>
                            </p:stCondLst>
                            <p:childTnLst>
                              <p:par>
                                <p:cTn id="281" presetID="1" presetClass="entr" presetSubtype="0" fill="hold" grpId="0" nodeType="clickEffect">
                                  <p:stCondLst>
                                    <p:cond delay="0"/>
                                  </p:stCondLst>
                                  <p:childTnLst>
                                    <p:set>
                                      <p:cBhvr>
                                        <p:cTn id="282" dur="1" fill="hold">
                                          <p:stCondLst>
                                            <p:cond delay="0"/>
                                          </p:stCondLst>
                                        </p:cTn>
                                        <p:tgtEl>
                                          <p:spTgt spid="81"/>
                                        </p:tgtEl>
                                        <p:attrNameLst>
                                          <p:attrName>style.visibility</p:attrName>
                                        </p:attrNameLst>
                                      </p:cBhvr>
                                      <p:to>
                                        <p:strVal val="visible"/>
                                      </p:to>
                                    </p:set>
                                  </p:childTnLst>
                                </p:cTn>
                              </p:par>
                              <p:par>
                                <p:cTn id="283" presetID="1" presetClass="entr" presetSubtype="0" fill="hold" grpId="0" nodeType="withEffect">
                                  <p:stCondLst>
                                    <p:cond delay="0"/>
                                  </p:stCondLst>
                                  <p:childTnLst>
                                    <p:set>
                                      <p:cBhvr>
                                        <p:cTn id="284" dur="1" fill="hold">
                                          <p:stCondLst>
                                            <p:cond delay="0"/>
                                          </p:stCondLst>
                                        </p:cTn>
                                        <p:tgtEl>
                                          <p:spTgt spid="82"/>
                                        </p:tgtEl>
                                        <p:attrNameLst>
                                          <p:attrName>style.visibility</p:attrName>
                                        </p:attrNameLst>
                                      </p:cBhvr>
                                      <p:to>
                                        <p:strVal val="visible"/>
                                      </p:to>
                                    </p:set>
                                  </p:childTnLst>
                                </p:cTn>
                              </p:par>
                            </p:childTnLst>
                          </p:cTn>
                        </p:par>
                      </p:childTnLst>
                    </p:cTn>
                  </p:par>
                  <p:par>
                    <p:cTn id="285" fill="hold">
                      <p:stCondLst>
                        <p:cond delay="indefinite"/>
                      </p:stCondLst>
                      <p:childTnLst>
                        <p:par>
                          <p:cTn id="286" fill="hold">
                            <p:stCondLst>
                              <p:cond delay="0"/>
                            </p:stCondLst>
                            <p:childTnLst>
                              <p:par>
                                <p:cTn id="287" presetID="1" presetClass="exit" presetSubtype="0" fill="hold" grpId="1" nodeType="clickEffect">
                                  <p:stCondLst>
                                    <p:cond delay="0"/>
                                  </p:stCondLst>
                                  <p:childTnLst>
                                    <p:set>
                                      <p:cBhvr>
                                        <p:cTn id="288" dur="1" fill="hold">
                                          <p:stCondLst>
                                            <p:cond delay="0"/>
                                          </p:stCondLst>
                                        </p:cTn>
                                        <p:tgtEl>
                                          <p:spTgt spid="82"/>
                                        </p:tgtEl>
                                        <p:attrNameLst>
                                          <p:attrName>style.visibility</p:attrName>
                                        </p:attrNameLst>
                                      </p:cBhvr>
                                      <p:to>
                                        <p:strVal val="hidden"/>
                                      </p:to>
                                    </p:set>
                                  </p:childTnLst>
                                </p:cTn>
                              </p:par>
                            </p:childTnLst>
                          </p:cTn>
                        </p:par>
                      </p:childTnLst>
                    </p:cTn>
                  </p:par>
                  <p:par>
                    <p:cTn id="289" fill="hold">
                      <p:stCondLst>
                        <p:cond delay="indefinite"/>
                      </p:stCondLst>
                      <p:childTnLst>
                        <p:par>
                          <p:cTn id="290" fill="hold">
                            <p:stCondLst>
                              <p:cond delay="0"/>
                            </p:stCondLst>
                            <p:childTnLst>
                              <p:par>
                                <p:cTn id="291" presetID="1" presetClass="exit" presetSubtype="0" fill="hold" grpId="1" nodeType="clickEffect">
                                  <p:stCondLst>
                                    <p:cond delay="0"/>
                                  </p:stCondLst>
                                  <p:childTnLst>
                                    <p:set>
                                      <p:cBhvr>
                                        <p:cTn id="292" dur="1" fill="hold">
                                          <p:stCondLst>
                                            <p:cond delay="0"/>
                                          </p:stCondLst>
                                        </p:cTn>
                                        <p:tgtEl>
                                          <p:spTgt spid="75"/>
                                        </p:tgtEl>
                                        <p:attrNameLst>
                                          <p:attrName>style.visibility</p:attrName>
                                        </p:attrNameLst>
                                      </p:cBhvr>
                                      <p:to>
                                        <p:strVal val="hidden"/>
                                      </p:to>
                                    </p:set>
                                  </p:childTnLst>
                                </p:cTn>
                              </p:par>
                              <p:par>
                                <p:cTn id="293" presetID="1" presetClass="exit" presetSubtype="0" fill="hold" grpId="1" nodeType="withEffect">
                                  <p:stCondLst>
                                    <p:cond delay="0"/>
                                  </p:stCondLst>
                                  <p:childTnLst>
                                    <p:set>
                                      <p:cBhvr>
                                        <p:cTn id="294" dur="1" fill="hold">
                                          <p:stCondLst>
                                            <p:cond delay="0"/>
                                          </p:stCondLst>
                                        </p:cTn>
                                        <p:tgtEl>
                                          <p:spTgt spid="77"/>
                                        </p:tgtEl>
                                        <p:attrNameLst>
                                          <p:attrName>style.visibility</p:attrName>
                                        </p:attrNameLst>
                                      </p:cBhvr>
                                      <p:to>
                                        <p:strVal val="hidden"/>
                                      </p:to>
                                    </p:set>
                                  </p:childTnLst>
                                </p:cTn>
                              </p:par>
                              <p:par>
                                <p:cTn id="295" presetID="1" presetClass="exit" presetSubtype="0" fill="hold" grpId="1" nodeType="withEffect">
                                  <p:stCondLst>
                                    <p:cond delay="0"/>
                                  </p:stCondLst>
                                  <p:childTnLst>
                                    <p:set>
                                      <p:cBhvr>
                                        <p:cTn id="296" dur="1" fill="hold">
                                          <p:stCondLst>
                                            <p:cond delay="0"/>
                                          </p:stCondLst>
                                        </p:cTn>
                                        <p:tgtEl>
                                          <p:spTgt spid="81"/>
                                        </p:tgtEl>
                                        <p:attrNameLst>
                                          <p:attrName>style.visibility</p:attrName>
                                        </p:attrNameLst>
                                      </p:cBhvr>
                                      <p:to>
                                        <p:strVal val="hidden"/>
                                      </p:to>
                                    </p:set>
                                  </p:childTnLst>
                                </p:cTn>
                              </p:par>
                            </p:childTnLst>
                          </p:cTn>
                        </p:par>
                      </p:childTnLst>
                    </p:cTn>
                  </p:par>
                  <p:par>
                    <p:cTn id="297" fill="hold">
                      <p:stCondLst>
                        <p:cond delay="indefinite"/>
                      </p:stCondLst>
                      <p:childTnLst>
                        <p:par>
                          <p:cTn id="298" fill="hold">
                            <p:stCondLst>
                              <p:cond delay="0"/>
                            </p:stCondLst>
                            <p:childTnLst>
                              <p:par>
                                <p:cTn id="299" presetID="1" presetClass="entr" presetSubtype="0" fill="hold" grpId="0" nodeType="clickEffect">
                                  <p:stCondLst>
                                    <p:cond delay="0"/>
                                  </p:stCondLst>
                                  <p:childTnLst>
                                    <p:set>
                                      <p:cBhvr>
                                        <p:cTn id="300" dur="1" fill="hold">
                                          <p:stCondLst>
                                            <p:cond delay="0"/>
                                          </p:stCondLst>
                                        </p:cTn>
                                        <p:tgtEl>
                                          <p:spTgt spid="83"/>
                                        </p:tgtEl>
                                        <p:attrNameLst>
                                          <p:attrName>style.visibility</p:attrName>
                                        </p:attrNameLst>
                                      </p:cBhvr>
                                      <p:to>
                                        <p:strVal val="visible"/>
                                      </p:to>
                                    </p:set>
                                  </p:childTnLst>
                                </p:cTn>
                              </p:par>
                            </p:childTnLst>
                          </p:cTn>
                        </p:par>
                      </p:childTnLst>
                    </p:cTn>
                  </p:par>
                  <p:par>
                    <p:cTn id="301" fill="hold">
                      <p:stCondLst>
                        <p:cond delay="indefinite"/>
                      </p:stCondLst>
                      <p:childTnLst>
                        <p:par>
                          <p:cTn id="302" fill="hold">
                            <p:stCondLst>
                              <p:cond delay="0"/>
                            </p:stCondLst>
                            <p:childTnLst>
                              <p:par>
                                <p:cTn id="303" presetID="1" presetClass="entr" presetSubtype="0" fill="hold" grpId="0" nodeType="clickEffect">
                                  <p:stCondLst>
                                    <p:cond delay="0"/>
                                  </p:stCondLst>
                                  <p:childTnLst>
                                    <p:set>
                                      <p:cBhvr>
                                        <p:cTn id="304" dur="1" fill="hold">
                                          <p:stCondLst>
                                            <p:cond delay="0"/>
                                          </p:stCondLst>
                                        </p:cTn>
                                        <p:tgtEl>
                                          <p:spTgt spid="84"/>
                                        </p:tgtEl>
                                        <p:attrNameLst>
                                          <p:attrName>style.visibility</p:attrName>
                                        </p:attrNameLst>
                                      </p:cBhvr>
                                      <p:to>
                                        <p:strVal val="visible"/>
                                      </p:to>
                                    </p:set>
                                  </p:childTnLst>
                                </p:cTn>
                              </p:par>
                              <p:par>
                                <p:cTn id="305" presetID="1" presetClass="entr" presetSubtype="0" fill="hold" grpId="0" nodeType="withEffect">
                                  <p:stCondLst>
                                    <p:cond delay="0"/>
                                  </p:stCondLst>
                                  <p:childTnLst>
                                    <p:set>
                                      <p:cBhvr>
                                        <p:cTn id="306" dur="1" fill="hold">
                                          <p:stCondLst>
                                            <p:cond delay="0"/>
                                          </p:stCondLst>
                                        </p:cTn>
                                        <p:tgtEl>
                                          <p:spTgt spid="87"/>
                                        </p:tgtEl>
                                        <p:attrNameLst>
                                          <p:attrName>style.visibility</p:attrName>
                                        </p:attrNameLst>
                                      </p:cBhvr>
                                      <p:to>
                                        <p:strVal val="visible"/>
                                      </p:to>
                                    </p:set>
                                  </p:childTnLst>
                                </p:cTn>
                              </p:par>
                              <p:par>
                                <p:cTn id="307" presetID="1" presetClass="entr" presetSubtype="0" fill="hold" grpId="0" nodeType="withEffect">
                                  <p:stCondLst>
                                    <p:cond delay="0"/>
                                  </p:stCondLst>
                                  <p:childTnLst>
                                    <p:set>
                                      <p:cBhvr>
                                        <p:cTn id="308" dur="1" fill="hold">
                                          <p:stCondLst>
                                            <p:cond delay="0"/>
                                          </p:stCondLst>
                                        </p:cTn>
                                        <p:tgtEl>
                                          <p:spTgt spid="86"/>
                                        </p:tgtEl>
                                        <p:attrNameLst>
                                          <p:attrName>style.visibility</p:attrName>
                                        </p:attrNameLst>
                                      </p:cBhvr>
                                      <p:to>
                                        <p:strVal val="visible"/>
                                      </p:to>
                                    </p:set>
                                  </p:childTnLst>
                                </p:cTn>
                              </p:par>
                              <p:par>
                                <p:cTn id="309" presetID="1" presetClass="entr" presetSubtype="0" fill="hold" grpId="0" nodeType="withEffect">
                                  <p:stCondLst>
                                    <p:cond delay="0"/>
                                  </p:stCondLst>
                                  <p:childTnLst>
                                    <p:set>
                                      <p:cBhvr>
                                        <p:cTn id="310" dur="1" fill="hold">
                                          <p:stCondLst>
                                            <p:cond delay="0"/>
                                          </p:stCondLst>
                                        </p:cTn>
                                        <p:tgtEl>
                                          <p:spTgt spid="85"/>
                                        </p:tgtEl>
                                        <p:attrNameLst>
                                          <p:attrName>style.visibility</p:attrName>
                                        </p:attrNameLst>
                                      </p:cBhvr>
                                      <p:to>
                                        <p:strVal val="visible"/>
                                      </p:to>
                                    </p:set>
                                  </p:childTnLst>
                                </p:cTn>
                              </p:par>
                            </p:childTnLst>
                          </p:cTn>
                        </p:par>
                      </p:childTnLst>
                    </p:cTn>
                  </p:par>
                  <p:par>
                    <p:cTn id="311" fill="hold">
                      <p:stCondLst>
                        <p:cond delay="indefinite"/>
                      </p:stCondLst>
                      <p:childTnLst>
                        <p:par>
                          <p:cTn id="312" fill="hold">
                            <p:stCondLst>
                              <p:cond delay="0"/>
                            </p:stCondLst>
                            <p:childTnLst>
                              <p:par>
                                <p:cTn id="313" presetID="1" presetClass="exit" presetSubtype="0" fill="hold" grpId="1" nodeType="clickEffect">
                                  <p:stCondLst>
                                    <p:cond delay="0"/>
                                  </p:stCondLst>
                                  <p:childTnLst>
                                    <p:set>
                                      <p:cBhvr>
                                        <p:cTn id="314" dur="1" fill="hold">
                                          <p:stCondLst>
                                            <p:cond delay="0"/>
                                          </p:stCondLst>
                                        </p:cTn>
                                        <p:tgtEl>
                                          <p:spTgt spid="87"/>
                                        </p:tgtEl>
                                        <p:attrNameLst>
                                          <p:attrName>style.visibility</p:attrName>
                                        </p:attrNameLst>
                                      </p:cBhvr>
                                      <p:to>
                                        <p:strVal val="hidden"/>
                                      </p:to>
                                    </p:set>
                                  </p:childTnLst>
                                </p:cTn>
                              </p:par>
                            </p:childTnLst>
                          </p:cTn>
                        </p:par>
                      </p:childTnLst>
                    </p:cTn>
                  </p:par>
                  <p:par>
                    <p:cTn id="315" fill="hold">
                      <p:stCondLst>
                        <p:cond delay="indefinite"/>
                      </p:stCondLst>
                      <p:childTnLst>
                        <p:par>
                          <p:cTn id="316" fill="hold">
                            <p:stCondLst>
                              <p:cond delay="0"/>
                            </p:stCondLst>
                            <p:childTnLst>
                              <p:par>
                                <p:cTn id="317" presetID="1" presetClass="exit" presetSubtype="0" fill="hold" grpId="1" nodeType="clickEffect">
                                  <p:stCondLst>
                                    <p:cond delay="0"/>
                                  </p:stCondLst>
                                  <p:childTnLst>
                                    <p:set>
                                      <p:cBhvr>
                                        <p:cTn id="318" dur="1" fill="hold">
                                          <p:stCondLst>
                                            <p:cond delay="0"/>
                                          </p:stCondLst>
                                        </p:cTn>
                                        <p:tgtEl>
                                          <p:spTgt spid="86"/>
                                        </p:tgtEl>
                                        <p:attrNameLst>
                                          <p:attrName>style.visibility</p:attrName>
                                        </p:attrNameLst>
                                      </p:cBhvr>
                                      <p:to>
                                        <p:strVal val="hidden"/>
                                      </p:to>
                                    </p:set>
                                  </p:childTnLst>
                                </p:cTn>
                              </p:par>
                            </p:childTnLst>
                          </p:cTn>
                        </p:par>
                      </p:childTnLst>
                    </p:cTn>
                  </p:par>
                  <p:par>
                    <p:cTn id="319" fill="hold">
                      <p:stCondLst>
                        <p:cond delay="indefinite"/>
                      </p:stCondLst>
                      <p:childTnLst>
                        <p:par>
                          <p:cTn id="320" fill="hold">
                            <p:stCondLst>
                              <p:cond delay="0"/>
                            </p:stCondLst>
                            <p:childTnLst>
                              <p:par>
                                <p:cTn id="321" presetID="1" presetClass="exit" presetSubtype="0" fill="hold" grpId="1" nodeType="clickEffect">
                                  <p:stCondLst>
                                    <p:cond delay="0"/>
                                  </p:stCondLst>
                                  <p:childTnLst>
                                    <p:set>
                                      <p:cBhvr>
                                        <p:cTn id="322" dur="1" fill="hold">
                                          <p:stCondLst>
                                            <p:cond delay="0"/>
                                          </p:stCondLst>
                                        </p:cTn>
                                        <p:tgtEl>
                                          <p:spTgt spid="85"/>
                                        </p:tgtEl>
                                        <p:attrNameLst>
                                          <p:attrName>style.visibility</p:attrName>
                                        </p:attrNameLst>
                                      </p:cBhvr>
                                      <p:to>
                                        <p:strVal val="hidden"/>
                                      </p:to>
                                    </p:set>
                                  </p:childTnLst>
                                </p:cTn>
                              </p:par>
                            </p:childTnLst>
                          </p:cTn>
                        </p:par>
                      </p:childTnLst>
                    </p:cTn>
                  </p:par>
                  <p:par>
                    <p:cTn id="323" fill="hold">
                      <p:stCondLst>
                        <p:cond delay="indefinite"/>
                      </p:stCondLst>
                      <p:childTnLst>
                        <p:par>
                          <p:cTn id="324" fill="hold">
                            <p:stCondLst>
                              <p:cond delay="0"/>
                            </p:stCondLst>
                            <p:childTnLst>
                              <p:par>
                                <p:cTn id="325" presetID="1" presetClass="entr" presetSubtype="0" fill="hold" grpId="0" nodeType="clickEffect">
                                  <p:stCondLst>
                                    <p:cond delay="0"/>
                                  </p:stCondLst>
                                  <p:childTnLst>
                                    <p:set>
                                      <p:cBhvr>
                                        <p:cTn id="326" dur="1" fill="hold">
                                          <p:stCondLst>
                                            <p:cond delay="0"/>
                                          </p:stCondLst>
                                        </p:cTn>
                                        <p:tgtEl>
                                          <p:spTgt spid="88"/>
                                        </p:tgtEl>
                                        <p:attrNameLst>
                                          <p:attrName>style.visibility</p:attrName>
                                        </p:attrNameLst>
                                      </p:cBhvr>
                                      <p:to>
                                        <p:strVal val="visible"/>
                                      </p:to>
                                    </p:set>
                                  </p:childTnLst>
                                </p:cTn>
                              </p:par>
                              <p:par>
                                <p:cTn id="327" presetID="1" presetClass="entr" presetSubtype="0" fill="hold" grpId="0" nodeType="withEffect">
                                  <p:stCondLst>
                                    <p:cond delay="0"/>
                                  </p:stCondLst>
                                  <p:childTnLst>
                                    <p:set>
                                      <p:cBhvr>
                                        <p:cTn id="328" dur="1" fill="hold">
                                          <p:stCondLst>
                                            <p:cond delay="0"/>
                                          </p:stCondLst>
                                        </p:cTn>
                                        <p:tgtEl>
                                          <p:spTgt spid="92"/>
                                        </p:tgtEl>
                                        <p:attrNameLst>
                                          <p:attrName>style.visibility</p:attrName>
                                        </p:attrNameLst>
                                      </p:cBhvr>
                                      <p:to>
                                        <p:strVal val="visible"/>
                                      </p:to>
                                    </p:set>
                                  </p:childTnLst>
                                </p:cTn>
                              </p:par>
                              <p:par>
                                <p:cTn id="329" presetID="1" presetClass="entr" presetSubtype="0" fill="hold" grpId="0" nodeType="withEffect">
                                  <p:stCondLst>
                                    <p:cond delay="0"/>
                                  </p:stCondLst>
                                  <p:childTnLst>
                                    <p:set>
                                      <p:cBhvr>
                                        <p:cTn id="330" dur="1" fill="hold">
                                          <p:stCondLst>
                                            <p:cond delay="0"/>
                                          </p:stCondLst>
                                        </p:cTn>
                                        <p:tgtEl>
                                          <p:spTgt spid="91"/>
                                        </p:tgtEl>
                                        <p:attrNameLst>
                                          <p:attrName>style.visibility</p:attrName>
                                        </p:attrNameLst>
                                      </p:cBhvr>
                                      <p:to>
                                        <p:strVal val="visible"/>
                                      </p:to>
                                    </p:set>
                                  </p:childTnLst>
                                </p:cTn>
                              </p:par>
                              <p:par>
                                <p:cTn id="331" presetID="1" presetClass="entr" presetSubtype="0" fill="hold" grpId="0" nodeType="withEffect">
                                  <p:stCondLst>
                                    <p:cond delay="0"/>
                                  </p:stCondLst>
                                  <p:childTnLst>
                                    <p:set>
                                      <p:cBhvr>
                                        <p:cTn id="332" dur="1" fill="hold">
                                          <p:stCondLst>
                                            <p:cond delay="0"/>
                                          </p:stCondLst>
                                        </p:cTn>
                                        <p:tgtEl>
                                          <p:spTgt spid="90"/>
                                        </p:tgtEl>
                                        <p:attrNameLst>
                                          <p:attrName>style.visibility</p:attrName>
                                        </p:attrNameLst>
                                      </p:cBhvr>
                                      <p:to>
                                        <p:strVal val="visible"/>
                                      </p:to>
                                    </p:set>
                                  </p:childTnLst>
                                </p:cTn>
                              </p:par>
                              <p:par>
                                <p:cTn id="333" presetID="1" presetClass="entr" presetSubtype="0" fill="hold" grpId="0" nodeType="withEffect">
                                  <p:stCondLst>
                                    <p:cond delay="0"/>
                                  </p:stCondLst>
                                  <p:childTnLst>
                                    <p:set>
                                      <p:cBhvr>
                                        <p:cTn id="334" dur="1" fill="hold">
                                          <p:stCondLst>
                                            <p:cond delay="0"/>
                                          </p:stCondLst>
                                        </p:cTn>
                                        <p:tgtEl>
                                          <p:spTgt spid="89"/>
                                        </p:tgtEl>
                                        <p:attrNameLst>
                                          <p:attrName>style.visibility</p:attrName>
                                        </p:attrNameLst>
                                      </p:cBhvr>
                                      <p:to>
                                        <p:strVal val="visible"/>
                                      </p:to>
                                    </p:set>
                                  </p:childTnLst>
                                </p:cTn>
                              </p:par>
                            </p:childTnLst>
                          </p:cTn>
                        </p:par>
                      </p:childTnLst>
                    </p:cTn>
                  </p:par>
                  <p:par>
                    <p:cTn id="335" fill="hold">
                      <p:stCondLst>
                        <p:cond delay="indefinite"/>
                      </p:stCondLst>
                      <p:childTnLst>
                        <p:par>
                          <p:cTn id="336" fill="hold">
                            <p:stCondLst>
                              <p:cond delay="0"/>
                            </p:stCondLst>
                            <p:childTnLst>
                              <p:par>
                                <p:cTn id="337" presetID="1" presetClass="exit" presetSubtype="0" fill="hold" grpId="1" nodeType="clickEffect">
                                  <p:stCondLst>
                                    <p:cond delay="0"/>
                                  </p:stCondLst>
                                  <p:childTnLst>
                                    <p:set>
                                      <p:cBhvr>
                                        <p:cTn id="338" dur="1" fill="hold">
                                          <p:stCondLst>
                                            <p:cond delay="0"/>
                                          </p:stCondLst>
                                        </p:cTn>
                                        <p:tgtEl>
                                          <p:spTgt spid="90"/>
                                        </p:tgtEl>
                                        <p:attrNameLst>
                                          <p:attrName>style.visibility</p:attrName>
                                        </p:attrNameLst>
                                      </p:cBhvr>
                                      <p:to>
                                        <p:strVal val="hidden"/>
                                      </p:to>
                                    </p:set>
                                  </p:childTnLst>
                                </p:cTn>
                              </p:par>
                            </p:childTnLst>
                          </p:cTn>
                        </p:par>
                      </p:childTnLst>
                    </p:cTn>
                  </p:par>
                  <p:par>
                    <p:cTn id="339" fill="hold">
                      <p:stCondLst>
                        <p:cond delay="indefinite"/>
                      </p:stCondLst>
                      <p:childTnLst>
                        <p:par>
                          <p:cTn id="340" fill="hold">
                            <p:stCondLst>
                              <p:cond delay="0"/>
                            </p:stCondLst>
                            <p:childTnLst>
                              <p:par>
                                <p:cTn id="341" presetID="1" presetClass="exit" presetSubtype="0" fill="hold" grpId="1" nodeType="clickEffect">
                                  <p:stCondLst>
                                    <p:cond delay="0"/>
                                  </p:stCondLst>
                                  <p:childTnLst>
                                    <p:set>
                                      <p:cBhvr>
                                        <p:cTn id="342" dur="1" fill="hold">
                                          <p:stCondLst>
                                            <p:cond delay="0"/>
                                          </p:stCondLst>
                                        </p:cTn>
                                        <p:tgtEl>
                                          <p:spTgt spid="91"/>
                                        </p:tgtEl>
                                        <p:attrNameLst>
                                          <p:attrName>style.visibility</p:attrName>
                                        </p:attrNameLst>
                                      </p:cBhvr>
                                      <p:to>
                                        <p:strVal val="hidden"/>
                                      </p:to>
                                    </p:set>
                                  </p:childTnLst>
                                </p:cTn>
                              </p:par>
                            </p:childTnLst>
                          </p:cTn>
                        </p:par>
                      </p:childTnLst>
                    </p:cTn>
                  </p:par>
                  <p:par>
                    <p:cTn id="343" fill="hold">
                      <p:stCondLst>
                        <p:cond delay="indefinite"/>
                      </p:stCondLst>
                      <p:childTnLst>
                        <p:par>
                          <p:cTn id="344" fill="hold">
                            <p:stCondLst>
                              <p:cond delay="0"/>
                            </p:stCondLst>
                            <p:childTnLst>
                              <p:par>
                                <p:cTn id="345" presetID="1" presetClass="exit" presetSubtype="0" fill="hold" grpId="1" nodeType="clickEffect">
                                  <p:stCondLst>
                                    <p:cond delay="0"/>
                                  </p:stCondLst>
                                  <p:childTnLst>
                                    <p:set>
                                      <p:cBhvr>
                                        <p:cTn id="346" dur="1" fill="hold">
                                          <p:stCondLst>
                                            <p:cond delay="0"/>
                                          </p:stCondLst>
                                        </p:cTn>
                                        <p:tgtEl>
                                          <p:spTgt spid="89"/>
                                        </p:tgtEl>
                                        <p:attrNameLst>
                                          <p:attrName>style.visibility</p:attrName>
                                        </p:attrNameLst>
                                      </p:cBhvr>
                                      <p:to>
                                        <p:strVal val="hidden"/>
                                      </p:to>
                                    </p:set>
                                  </p:childTnLst>
                                </p:cTn>
                              </p:par>
                            </p:childTnLst>
                          </p:cTn>
                        </p:par>
                      </p:childTnLst>
                    </p:cTn>
                  </p:par>
                  <p:par>
                    <p:cTn id="347" fill="hold">
                      <p:stCondLst>
                        <p:cond delay="indefinite"/>
                      </p:stCondLst>
                      <p:childTnLst>
                        <p:par>
                          <p:cTn id="348" fill="hold">
                            <p:stCondLst>
                              <p:cond delay="0"/>
                            </p:stCondLst>
                            <p:childTnLst>
                              <p:par>
                                <p:cTn id="349" presetID="1" presetClass="exit" presetSubtype="0" fill="hold" grpId="1" nodeType="clickEffect">
                                  <p:stCondLst>
                                    <p:cond delay="0"/>
                                  </p:stCondLst>
                                  <p:childTnLst>
                                    <p:set>
                                      <p:cBhvr>
                                        <p:cTn id="350" dur="1" fill="hold">
                                          <p:stCondLst>
                                            <p:cond delay="0"/>
                                          </p:stCondLst>
                                        </p:cTn>
                                        <p:tgtEl>
                                          <p:spTgt spid="92"/>
                                        </p:tgtEl>
                                        <p:attrNameLst>
                                          <p:attrName>style.visibility</p:attrName>
                                        </p:attrNameLst>
                                      </p:cBhvr>
                                      <p:to>
                                        <p:strVal val="hidden"/>
                                      </p:to>
                                    </p:set>
                                  </p:childTnLst>
                                </p:cTn>
                              </p:par>
                            </p:childTnLst>
                          </p:cTn>
                        </p:par>
                      </p:childTnLst>
                    </p:cTn>
                  </p:par>
                  <p:par>
                    <p:cTn id="351" fill="hold">
                      <p:stCondLst>
                        <p:cond delay="indefinite"/>
                      </p:stCondLst>
                      <p:childTnLst>
                        <p:par>
                          <p:cTn id="352" fill="hold">
                            <p:stCondLst>
                              <p:cond delay="0"/>
                            </p:stCondLst>
                            <p:childTnLst>
                              <p:par>
                                <p:cTn id="353" presetID="1" presetClass="entr" presetSubtype="0" fill="hold" grpId="0" nodeType="clickEffect">
                                  <p:stCondLst>
                                    <p:cond delay="0"/>
                                  </p:stCondLst>
                                  <p:childTnLst>
                                    <p:set>
                                      <p:cBhvr>
                                        <p:cTn id="354" dur="1" fill="hold">
                                          <p:stCondLst>
                                            <p:cond delay="0"/>
                                          </p:stCondLst>
                                        </p:cTn>
                                        <p:tgtEl>
                                          <p:spTgt spid="93"/>
                                        </p:tgtEl>
                                        <p:attrNameLst>
                                          <p:attrName>style.visibility</p:attrName>
                                        </p:attrNameLst>
                                      </p:cBhvr>
                                      <p:to>
                                        <p:strVal val="visible"/>
                                      </p:to>
                                    </p:set>
                                  </p:childTnLst>
                                </p:cTn>
                              </p:par>
                              <p:par>
                                <p:cTn id="355" presetID="1" presetClass="entr" presetSubtype="0" fill="hold" grpId="0" nodeType="withEffect">
                                  <p:stCondLst>
                                    <p:cond delay="0"/>
                                  </p:stCondLst>
                                  <p:childTnLst>
                                    <p:set>
                                      <p:cBhvr>
                                        <p:cTn id="356" dur="1" fill="hold">
                                          <p:stCondLst>
                                            <p:cond delay="0"/>
                                          </p:stCondLst>
                                        </p:cTn>
                                        <p:tgtEl>
                                          <p:spTgt spid="94"/>
                                        </p:tgtEl>
                                        <p:attrNameLst>
                                          <p:attrName>style.visibility</p:attrName>
                                        </p:attrNameLst>
                                      </p:cBhvr>
                                      <p:to>
                                        <p:strVal val="visible"/>
                                      </p:to>
                                    </p:set>
                                  </p:childTnLst>
                                </p:cTn>
                              </p:par>
                              <p:par>
                                <p:cTn id="357" presetID="1" presetClass="entr" presetSubtype="0" fill="hold" grpId="0" nodeType="withEffect">
                                  <p:stCondLst>
                                    <p:cond delay="0"/>
                                  </p:stCondLst>
                                  <p:childTnLst>
                                    <p:set>
                                      <p:cBhvr>
                                        <p:cTn id="358" dur="1" fill="hold">
                                          <p:stCondLst>
                                            <p:cond delay="0"/>
                                          </p:stCondLst>
                                        </p:cTn>
                                        <p:tgtEl>
                                          <p:spTgt spid="95"/>
                                        </p:tgtEl>
                                        <p:attrNameLst>
                                          <p:attrName>style.visibility</p:attrName>
                                        </p:attrNameLst>
                                      </p:cBhvr>
                                      <p:to>
                                        <p:strVal val="visible"/>
                                      </p:to>
                                    </p:set>
                                  </p:childTnLst>
                                </p:cTn>
                              </p:par>
                              <p:par>
                                <p:cTn id="359" presetID="1" presetClass="entr" presetSubtype="0" fill="hold" grpId="0" nodeType="withEffect">
                                  <p:stCondLst>
                                    <p:cond delay="0"/>
                                  </p:stCondLst>
                                  <p:childTnLst>
                                    <p:set>
                                      <p:cBhvr>
                                        <p:cTn id="360" dur="1" fill="hold">
                                          <p:stCondLst>
                                            <p:cond delay="0"/>
                                          </p:stCondLst>
                                        </p:cTn>
                                        <p:tgtEl>
                                          <p:spTgt spid="96"/>
                                        </p:tgtEl>
                                        <p:attrNameLst>
                                          <p:attrName>style.visibility</p:attrName>
                                        </p:attrNameLst>
                                      </p:cBhvr>
                                      <p:to>
                                        <p:strVal val="visible"/>
                                      </p:to>
                                    </p:set>
                                  </p:childTnLst>
                                </p:cTn>
                              </p:par>
                              <p:par>
                                <p:cTn id="361" presetID="1" presetClass="entr" presetSubtype="0" fill="hold" grpId="0" nodeType="withEffect">
                                  <p:stCondLst>
                                    <p:cond delay="0"/>
                                  </p:stCondLst>
                                  <p:childTnLst>
                                    <p:set>
                                      <p:cBhvr>
                                        <p:cTn id="362" dur="1" fill="hold">
                                          <p:stCondLst>
                                            <p:cond delay="0"/>
                                          </p:stCondLst>
                                        </p:cTn>
                                        <p:tgtEl>
                                          <p:spTgt spid="97"/>
                                        </p:tgtEl>
                                        <p:attrNameLst>
                                          <p:attrName>style.visibility</p:attrName>
                                        </p:attrNameLst>
                                      </p:cBhvr>
                                      <p:to>
                                        <p:strVal val="visible"/>
                                      </p:to>
                                    </p:set>
                                  </p:childTnLst>
                                </p:cTn>
                              </p:par>
                            </p:childTnLst>
                          </p:cTn>
                        </p:par>
                      </p:childTnLst>
                    </p:cTn>
                  </p:par>
                  <p:par>
                    <p:cTn id="363" fill="hold">
                      <p:stCondLst>
                        <p:cond delay="indefinite"/>
                      </p:stCondLst>
                      <p:childTnLst>
                        <p:par>
                          <p:cTn id="364" fill="hold">
                            <p:stCondLst>
                              <p:cond delay="0"/>
                            </p:stCondLst>
                            <p:childTnLst>
                              <p:par>
                                <p:cTn id="365" presetID="1" presetClass="exit" presetSubtype="0" fill="hold" grpId="1" nodeType="clickEffect">
                                  <p:stCondLst>
                                    <p:cond delay="0"/>
                                  </p:stCondLst>
                                  <p:childTnLst>
                                    <p:set>
                                      <p:cBhvr>
                                        <p:cTn id="366" dur="1" fill="hold">
                                          <p:stCondLst>
                                            <p:cond delay="0"/>
                                          </p:stCondLst>
                                        </p:cTn>
                                        <p:tgtEl>
                                          <p:spTgt spid="97"/>
                                        </p:tgtEl>
                                        <p:attrNameLst>
                                          <p:attrName>style.visibility</p:attrName>
                                        </p:attrNameLst>
                                      </p:cBhvr>
                                      <p:to>
                                        <p:strVal val="hidden"/>
                                      </p:to>
                                    </p:set>
                                  </p:childTnLst>
                                </p:cTn>
                              </p:par>
                            </p:childTnLst>
                          </p:cTn>
                        </p:par>
                      </p:childTnLst>
                    </p:cTn>
                  </p:par>
                  <p:par>
                    <p:cTn id="367" fill="hold">
                      <p:stCondLst>
                        <p:cond delay="indefinite"/>
                      </p:stCondLst>
                      <p:childTnLst>
                        <p:par>
                          <p:cTn id="368" fill="hold">
                            <p:stCondLst>
                              <p:cond delay="0"/>
                            </p:stCondLst>
                            <p:childTnLst>
                              <p:par>
                                <p:cTn id="369" presetID="1" presetClass="exit" presetSubtype="0" fill="hold" grpId="1" nodeType="clickEffect">
                                  <p:stCondLst>
                                    <p:cond delay="0"/>
                                  </p:stCondLst>
                                  <p:childTnLst>
                                    <p:set>
                                      <p:cBhvr>
                                        <p:cTn id="370" dur="1" fill="hold">
                                          <p:stCondLst>
                                            <p:cond delay="0"/>
                                          </p:stCondLst>
                                        </p:cTn>
                                        <p:tgtEl>
                                          <p:spTgt spid="96"/>
                                        </p:tgtEl>
                                        <p:attrNameLst>
                                          <p:attrName>style.visibility</p:attrName>
                                        </p:attrNameLst>
                                      </p:cBhvr>
                                      <p:to>
                                        <p:strVal val="hidden"/>
                                      </p:to>
                                    </p:set>
                                  </p:childTnLst>
                                </p:cTn>
                              </p:par>
                            </p:childTnLst>
                          </p:cTn>
                        </p:par>
                      </p:childTnLst>
                    </p:cTn>
                  </p:par>
                  <p:par>
                    <p:cTn id="371" fill="hold">
                      <p:stCondLst>
                        <p:cond delay="indefinite"/>
                      </p:stCondLst>
                      <p:childTnLst>
                        <p:par>
                          <p:cTn id="372" fill="hold">
                            <p:stCondLst>
                              <p:cond delay="0"/>
                            </p:stCondLst>
                            <p:childTnLst>
                              <p:par>
                                <p:cTn id="373" presetID="1" presetClass="exit" presetSubtype="0" fill="hold" grpId="1" nodeType="clickEffect">
                                  <p:stCondLst>
                                    <p:cond delay="0"/>
                                  </p:stCondLst>
                                  <p:childTnLst>
                                    <p:set>
                                      <p:cBhvr>
                                        <p:cTn id="374" dur="1" fill="hold">
                                          <p:stCondLst>
                                            <p:cond delay="0"/>
                                          </p:stCondLst>
                                        </p:cTn>
                                        <p:tgtEl>
                                          <p:spTgt spid="95"/>
                                        </p:tgtEl>
                                        <p:attrNameLst>
                                          <p:attrName>style.visibility</p:attrName>
                                        </p:attrNameLst>
                                      </p:cBhvr>
                                      <p:to>
                                        <p:strVal val="hidden"/>
                                      </p:to>
                                    </p:set>
                                  </p:childTnLst>
                                </p:cTn>
                              </p:par>
                            </p:childTnLst>
                          </p:cTn>
                        </p:par>
                      </p:childTnLst>
                    </p:cTn>
                  </p:par>
                  <p:par>
                    <p:cTn id="375" fill="hold">
                      <p:stCondLst>
                        <p:cond delay="indefinite"/>
                      </p:stCondLst>
                      <p:childTnLst>
                        <p:par>
                          <p:cTn id="376" fill="hold">
                            <p:stCondLst>
                              <p:cond delay="0"/>
                            </p:stCondLst>
                            <p:childTnLst>
                              <p:par>
                                <p:cTn id="377" presetID="1" presetClass="exit" presetSubtype="0" fill="hold" grpId="1" nodeType="clickEffect">
                                  <p:stCondLst>
                                    <p:cond delay="0"/>
                                  </p:stCondLst>
                                  <p:childTnLst>
                                    <p:set>
                                      <p:cBhvr>
                                        <p:cTn id="378" dur="1" fill="hold">
                                          <p:stCondLst>
                                            <p:cond delay="0"/>
                                          </p:stCondLst>
                                        </p:cTn>
                                        <p:tgtEl>
                                          <p:spTgt spid="94"/>
                                        </p:tgtEl>
                                        <p:attrNameLst>
                                          <p:attrName>style.visibility</p:attrName>
                                        </p:attrNameLst>
                                      </p:cBhvr>
                                      <p:to>
                                        <p:strVal val="hidden"/>
                                      </p:to>
                                    </p:set>
                                  </p:childTnLst>
                                </p:cTn>
                              </p:par>
                            </p:childTnLst>
                          </p:cTn>
                        </p:par>
                      </p:childTnLst>
                    </p:cTn>
                  </p:par>
                  <p:par>
                    <p:cTn id="379" fill="hold">
                      <p:stCondLst>
                        <p:cond delay="indefinite"/>
                      </p:stCondLst>
                      <p:childTnLst>
                        <p:par>
                          <p:cTn id="380" fill="hold">
                            <p:stCondLst>
                              <p:cond delay="0"/>
                            </p:stCondLst>
                            <p:childTnLst>
                              <p:par>
                                <p:cTn id="381" presetID="1" presetClass="exit" presetSubtype="0" fill="hold" grpId="1" nodeType="clickEffect">
                                  <p:stCondLst>
                                    <p:cond delay="0"/>
                                  </p:stCondLst>
                                  <p:childTnLst>
                                    <p:set>
                                      <p:cBhvr>
                                        <p:cTn id="382" dur="1" fill="hold">
                                          <p:stCondLst>
                                            <p:cond delay="0"/>
                                          </p:stCondLst>
                                        </p:cTn>
                                        <p:tgtEl>
                                          <p:spTgt spid="83"/>
                                        </p:tgtEl>
                                        <p:attrNameLst>
                                          <p:attrName>style.visibility</p:attrName>
                                        </p:attrNameLst>
                                      </p:cBhvr>
                                      <p:to>
                                        <p:strVal val="hidden"/>
                                      </p:to>
                                    </p:set>
                                  </p:childTnLst>
                                </p:cTn>
                              </p:par>
                              <p:par>
                                <p:cTn id="383" presetID="1" presetClass="exit" presetSubtype="0" fill="hold" grpId="1" nodeType="withEffect">
                                  <p:stCondLst>
                                    <p:cond delay="0"/>
                                  </p:stCondLst>
                                  <p:childTnLst>
                                    <p:set>
                                      <p:cBhvr>
                                        <p:cTn id="384" dur="1" fill="hold">
                                          <p:stCondLst>
                                            <p:cond delay="0"/>
                                          </p:stCondLst>
                                        </p:cTn>
                                        <p:tgtEl>
                                          <p:spTgt spid="84"/>
                                        </p:tgtEl>
                                        <p:attrNameLst>
                                          <p:attrName>style.visibility</p:attrName>
                                        </p:attrNameLst>
                                      </p:cBhvr>
                                      <p:to>
                                        <p:strVal val="hidden"/>
                                      </p:to>
                                    </p:set>
                                  </p:childTnLst>
                                </p:cTn>
                              </p:par>
                              <p:par>
                                <p:cTn id="385" presetID="1" presetClass="exit" presetSubtype="0" fill="hold" grpId="1" nodeType="withEffect">
                                  <p:stCondLst>
                                    <p:cond delay="0"/>
                                  </p:stCondLst>
                                  <p:childTnLst>
                                    <p:set>
                                      <p:cBhvr>
                                        <p:cTn id="386" dur="1" fill="hold">
                                          <p:stCondLst>
                                            <p:cond delay="0"/>
                                          </p:stCondLst>
                                        </p:cTn>
                                        <p:tgtEl>
                                          <p:spTgt spid="88"/>
                                        </p:tgtEl>
                                        <p:attrNameLst>
                                          <p:attrName>style.visibility</p:attrName>
                                        </p:attrNameLst>
                                      </p:cBhvr>
                                      <p:to>
                                        <p:strVal val="hidden"/>
                                      </p:to>
                                    </p:set>
                                  </p:childTnLst>
                                </p:cTn>
                              </p:par>
                              <p:par>
                                <p:cTn id="387" presetID="1" presetClass="exit" presetSubtype="0" fill="hold" grpId="1" nodeType="withEffect">
                                  <p:stCondLst>
                                    <p:cond delay="0"/>
                                  </p:stCondLst>
                                  <p:childTnLst>
                                    <p:set>
                                      <p:cBhvr>
                                        <p:cTn id="388" dur="1" fill="hold">
                                          <p:stCondLst>
                                            <p:cond delay="0"/>
                                          </p:stCondLst>
                                        </p:cTn>
                                        <p:tgtEl>
                                          <p:spTgt spid="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rl and boy running race - Clip Art Library">
            <a:extLst>
              <a:ext uri="{FF2B5EF4-FFF2-40B4-BE49-F238E27FC236}">
                <a16:creationId xmlns:a16="http://schemas.microsoft.com/office/drawing/2014/main" id="{4C8B6BE3-E271-CAA9-6258-828FFF457A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00484" y="4446769"/>
            <a:ext cx="2476500" cy="1847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B4107B6B-D261-3292-DB81-6481AC7F13B8}"/>
              </a:ext>
            </a:extLst>
          </p:cNvPr>
          <p:cNvSpPr>
            <a:spLocks noGrp="1"/>
          </p:cNvSpPr>
          <p:nvPr>
            <p:ph type="body" sz="quarter" idx="10"/>
          </p:nvPr>
        </p:nvSpPr>
        <p:spPr>
          <a:xfrm>
            <a:off x="149147" y="861134"/>
            <a:ext cx="11490903" cy="877258"/>
          </a:xfrm>
        </p:spPr>
        <p:txBody>
          <a:bodyPr>
            <a:normAutofit/>
          </a:bodyPr>
          <a:lstStyle/>
          <a:p>
            <a:r>
              <a:rPr lang="en-GB" dirty="0">
                <a:solidFill>
                  <a:schemeClr val="tx1"/>
                </a:solidFill>
              </a:rPr>
              <a:t>Remember that to form the present tense of verbs ending with </a:t>
            </a:r>
            <a:r>
              <a:rPr lang="en-GB" b="1" dirty="0">
                <a:solidFill>
                  <a:schemeClr val="tx1"/>
                </a:solidFill>
              </a:rPr>
              <a:t>-</a:t>
            </a:r>
            <a:r>
              <a:rPr lang="en-GB" b="1" dirty="0" err="1">
                <a:solidFill>
                  <a:schemeClr val="tx1"/>
                </a:solidFill>
              </a:rPr>
              <a:t>er</a:t>
            </a:r>
            <a:r>
              <a:rPr lang="en-GB" dirty="0">
                <a:solidFill>
                  <a:schemeClr val="tx1"/>
                </a:solidFill>
              </a:rPr>
              <a:t>, we take the following steps:</a:t>
            </a:r>
            <a:endParaRPr lang="en-GB" sz="1600" dirty="0">
              <a:solidFill>
                <a:schemeClr val="tx1"/>
              </a:solidFill>
            </a:endParaRPr>
          </a:p>
        </p:txBody>
      </p:sp>
      <p:sp>
        <p:nvSpPr>
          <p:cNvPr id="3" name="Title 2">
            <a:extLst>
              <a:ext uri="{FF2B5EF4-FFF2-40B4-BE49-F238E27FC236}">
                <a16:creationId xmlns:a16="http://schemas.microsoft.com/office/drawing/2014/main" id="{A4EBE5D8-FC22-BCA1-4642-FFA8406200AA}"/>
              </a:ext>
            </a:extLst>
          </p:cNvPr>
          <p:cNvSpPr>
            <a:spLocks noGrp="1"/>
          </p:cNvSpPr>
          <p:nvPr>
            <p:ph type="title"/>
          </p:nvPr>
        </p:nvSpPr>
        <p:spPr>
          <a:xfrm>
            <a:off x="0" y="213557"/>
            <a:ext cx="7747820" cy="647577"/>
          </a:xfrm>
        </p:spPr>
        <p:txBody>
          <a:bodyPr>
            <a:normAutofit fontScale="90000"/>
          </a:bodyPr>
          <a:lstStyle/>
          <a:p>
            <a:r>
              <a:rPr lang="fr-FR" dirty="0" err="1"/>
              <a:t>Present</a:t>
            </a:r>
            <a:r>
              <a:rPr lang="fr-FR" dirty="0"/>
              <a:t> </a:t>
            </a:r>
            <a:r>
              <a:rPr lang="fr-FR" dirty="0" err="1"/>
              <a:t>tense</a:t>
            </a:r>
            <a:r>
              <a:rPr lang="fr-FR" dirty="0"/>
              <a:t> for </a:t>
            </a:r>
            <a:r>
              <a:rPr lang="fr-FR" dirty="0" err="1"/>
              <a:t>we</a:t>
            </a:r>
            <a:r>
              <a:rPr lang="fr-FR" dirty="0"/>
              <a:t>, </a:t>
            </a:r>
            <a:r>
              <a:rPr lang="fr-FR" dirty="0" err="1"/>
              <a:t>you</a:t>
            </a:r>
            <a:r>
              <a:rPr lang="fr-FR" dirty="0"/>
              <a:t> plural, </a:t>
            </a:r>
            <a:r>
              <a:rPr lang="fr-FR" dirty="0" err="1"/>
              <a:t>they</a:t>
            </a:r>
            <a:br>
              <a:rPr lang="fr-FR" dirty="0"/>
            </a:br>
            <a:endParaRPr lang="fr-FR" dirty="0"/>
          </a:p>
        </p:txBody>
      </p:sp>
      <p:sp>
        <p:nvSpPr>
          <p:cNvPr id="4" name="Callout: Right Arrow 3">
            <a:extLst>
              <a:ext uri="{FF2B5EF4-FFF2-40B4-BE49-F238E27FC236}">
                <a16:creationId xmlns:a16="http://schemas.microsoft.com/office/drawing/2014/main" id="{8BDDD348-C311-1650-BBCC-851AA560D0F0}"/>
              </a:ext>
            </a:extLst>
          </p:cNvPr>
          <p:cNvSpPr/>
          <p:nvPr/>
        </p:nvSpPr>
        <p:spPr>
          <a:xfrm>
            <a:off x="266610" y="2296352"/>
            <a:ext cx="2439268" cy="1407622"/>
          </a:xfrm>
          <a:prstGeom prst="rightArrowCallout">
            <a:avLst>
              <a:gd name="adj1" fmla="val 25000"/>
              <a:gd name="adj2" fmla="val 21497"/>
              <a:gd name="adj3" fmla="val 28941"/>
              <a:gd name="adj4" fmla="val 76810"/>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err="1"/>
              <a:t>respond</a:t>
            </a:r>
            <a:r>
              <a:rPr lang="fr-FR" sz="2600" b="1" dirty="0" err="1">
                <a:solidFill>
                  <a:schemeClr val="accent2"/>
                </a:solidFill>
              </a:rPr>
              <a:t>er</a:t>
            </a:r>
            <a:r>
              <a:rPr lang="fr-FR" sz="2600" b="1" dirty="0">
                <a:solidFill>
                  <a:schemeClr val="accent2"/>
                </a:solidFill>
              </a:rPr>
              <a:t> </a:t>
            </a:r>
          </a:p>
          <a:p>
            <a:pPr algn="ctr"/>
            <a:r>
              <a:rPr lang="en-GB" sz="2400" dirty="0">
                <a:solidFill>
                  <a:schemeClr val="bg2"/>
                </a:solidFill>
              </a:rPr>
              <a:t>[to learn]</a:t>
            </a:r>
          </a:p>
        </p:txBody>
      </p:sp>
      <p:sp>
        <p:nvSpPr>
          <p:cNvPr id="14" name="Callout: Right Arrow 13">
            <a:extLst>
              <a:ext uri="{FF2B5EF4-FFF2-40B4-BE49-F238E27FC236}">
                <a16:creationId xmlns:a16="http://schemas.microsoft.com/office/drawing/2014/main" id="{63DABFB4-121F-61A3-B0DA-96D2C78A07FA}"/>
              </a:ext>
            </a:extLst>
          </p:cNvPr>
          <p:cNvSpPr/>
          <p:nvPr/>
        </p:nvSpPr>
        <p:spPr>
          <a:xfrm>
            <a:off x="2657375" y="2296352"/>
            <a:ext cx="2162995" cy="1407622"/>
          </a:xfrm>
          <a:prstGeom prst="rightArrowCallout">
            <a:avLst>
              <a:gd name="adj1" fmla="val 25000"/>
              <a:gd name="adj2" fmla="val 25000"/>
              <a:gd name="adj3" fmla="val 25000"/>
              <a:gd name="adj4" fmla="val 773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a:t>respond-</a:t>
            </a:r>
          </a:p>
        </p:txBody>
      </p:sp>
      <p:sp>
        <p:nvSpPr>
          <p:cNvPr id="30" name="Rectangle 29">
            <a:extLst>
              <a:ext uri="{FF2B5EF4-FFF2-40B4-BE49-F238E27FC236}">
                <a16:creationId xmlns:a16="http://schemas.microsoft.com/office/drawing/2014/main" id="{4EA593DC-5315-3B71-6B83-91615761409C}"/>
              </a:ext>
            </a:extLst>
          </p:cNvPr>
          <p:cNvSpPr/>
          <p:nvPr/>
        </p:nvSpPr>
        <p:spPr>
          <a:xfrm>
            <a:off x="8200103" y="2289670"/>
            <a:ext cx="2312998" cy="14076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err="1"/>
              <a:t>aprend</a:t>
            </a:r>
            <a:r>
              <a:rPr lang="fr-FR" sz="2600" b="1" dirty="0">
                <a:solidFill>
                  <a:schemeClr val="accent2"/>
                </a:solidFill>
              </a:rPr>
              <a:t>e</a:t>
            </a:r>
          </a:p>
          <a:p>
            <a:pPr algn="ctr"/>
            <a:r>
              <a:rPr lang="en-GB" sz="2600" dirty="0" err="1"/>
              <a:t>aprend</a:t>
            </a:r>
            <a:r>
              <a:rPr lang="fr-FR" sz="2600" b="1" dirty="0">
                <a:solidFill>
                  <a:schemeClr val="accent2"/>
                </a:solidFill>
              </a:rPr>
              <a:t>en</a:t>
            </a:r>
          </a:p>
        </p:txBody>
      </p:sp>
      <p:sp>
        <p:nvSpPr>
          <p:cNvPr id="33" name="Callout: Right Arrow 32">
            <a:extLst>
              <a:ext uri="{FF2B5EF4-FFF2-40B4-BE49-F238E27FC236}">
                <a16:creationId xmlns:a16="http://schemas.microsoft.com/office/drawing/2014/main" id="{D73B9880-3F83-0B25-16BF-BE92B1661836}"/>
              </a:ext>
            </a:extLst>
          </p:cNvPr>
          <p:cNvSpPr/>
          <p:nvPr/>
        </p:nvSpPr>
        <p:spPr>
          <a:xfrm>
            <a:off x="4820371" y="2296352"/>
            <a:ext cx="3379731" cy="1407622"/>
          </a:xfrm>
          <a:prstGeom prst="rightArrowCallout">
            <a:avLst>
              <a:gd name="adj1" fmla="val 25000"/>
              <a:gd name="adj2" fmla="val 25000"/>
              <a:gd name="adj3" fmla="val 24495"/>
              <a:gd name="adj4" fmla="val 863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err="1"/>
              <a:t>él</a:t>
            </a:r>
            <a:r>
              <a:rPr lang="fr-FR" sz="2600" dirty="0"/>
              <a:t>/</a:t>
            </a:r>
            <a:r>
              <a:rPr lang="fr-FR" sz="2600" dirty="0" err="1"/>
              <a:t>ella</a:t>
            </a:r>
            <a:r>
              <a:rPr lang="fr-FR" sz="2600" dirty="0"/>
              <a:t>: </a:t>
            </a:r>
            <a:r>
              <a:rPr lang="fr-FR" sz="2600" b="1" dirty="0">
                <a:solidFill>
                  <a:schemeClr val="accent2"/>
                </a:solidFill>
              </a:rPr>
              <a:t>-e</a:t>
            </a:r>
          </a:p>
          <a:p>
            <a:pPr algn="ctr"/>
            <a:r>
              <a:rPr lang="fr-FR" sz="2600" dirty="0" err="1"/>
              <a:t>ellos</a:t>
            </a:r>
            <a:r>
              <a:rPr lang="fr-FR" sz="2600" dirty="0"/>
              <a:t>/</a:t>
            </a:r>
            <a:r>
              <a:rPr lang="fr-FR" sz="2600" dirty="0" err="1"/>
              <a:t>ellas</a:t>
            </a:r>
            <a:r>
              <a:rPr lang="fr-FR" sz="2600" dirty="0"/>
              <a:t>: </a:t>
            </a:r>
            <a:r>
              <a:rPr lang="fr-FR" sz="2600" b="1" dirty="0">
                <a:solidFill>
                  <a:schemeClr val="accent2"/>
                </a:solidFill>
              </a:rPr>
              <a:t>-en</a:t>
            </a:r>
          </a:p>
        </p:txBody>
      </p:sp>
      <p:sp>
        <p:nvSpPr>
          <p:cNvPr id="36" name="TextBox 35">
            <a:extLst>
              <a:ext uri="{FF2B5EF4-FFF2-40B4-BE49-F238E27FC236}">
                <a16:creationId xmlns:a16="http://schemas.microsoft.com/office/drawing/2014/main" id="{93F9687A-47D6-C5DA-E2BE-F2DDA61B955C}"/>
              </a:ext>
            </a:extLst>
          </p:cNvPr>
          <p:cNvSpPr txBox="1"/>
          <p:nvPr/>
        </p:nvSpPr>
        <p:spPr>
          <a:xfrm>
            <a:off x="149147" y="1734941"/>
            <a:ext cx="1823797" cy="461665"/>
          </a:xfrm>
          <a:prstGeom prst="rect">
            <a:avLst/>
          </a:prstGeom>
          <a:noFill/>
        </p:spPr>
        <p:txBody>
          <a:bodyPr wrap="square" rtlCol="0">
            <a:spAutoFit/>
          </a:bodyPr>
          <a:lstStyle/>
          <a:p>
            <a:pPr algn="ctr"/>
            <a:r>
              <a:rPr lang="en-GB" sz="2400" dirty="0"/>
              <a:t> Infinitive</a:t>
            </a:r>
          </a:p>
        </p:txBody>
      </p:sp>
      <p:sp>
        <p:nvSpPr>
          <p:cNvPr id="38" name="TextBox 37">
            <a:extLst>
              <a:ext uri="{FF2B5EF4-FFF2-40B4-BE49-F238E27FC236}">
                <a16:creationId xmlns:a16="http://schemas.microsoft.com/office/drawing/2014/main" id="{362F43B5-164D-DFB7-6615-43D44FF10A52}"/>
              </a:ext>
            </a:extLst>
          </p:cNvPr>
          <p:cNvSpPr txBox="1"/>
          <p:nvPr/>
        </p:nvSpPr>
        <p:spPr>
          <a:xfrm>
            <a:off x="1947735" y="1734941"/>
            <a:ext cx="2847251" cy="461665"/>
          </a:xfrm>
          <a:prstGeom prst="rect">
            <a:avLst/>
          </a:prstGeom>
          <a:noFill/>
        </p:spPr>
        <p:txBody>
          <a:bodyPr wrap="square" rtlCol="0">
            <a:spAutoFit/>
          </a:bodyPr>
          <a:lstStyle/>
          <a:p>
            <a:pPr algn="ctr"/>
            <a:r>
              <a:rPr lang="en-GB" sz="2400" dirty="0"/>
              <a:t>Remove </a:t>
            </a:r>
            <a:r>
              <a:rPr lang="en-GB" sz="2400" b="1" dirty="0"/>
              <a:t>-</a:t>
            </a:r>
            <a:r>
              <a:rPr lang="en-GB" sz="2400" b="1" dirty="0" err="1"/>
              <a:t>er</a:t>
            </a:r>
            <a:endParaRPr lang="en-GB" sz="2400" dirty="0"/>
          </a:p>
        </p:txBody>
      </p:sp>
      <p:sp>
        <p:nvSpPr>
          <p:cNvPr id="40" name="TextBox 39">
            <a:extLst>
              <a:ext uri="{FF2B5EF4-FFF2-40B4-BE49-F238E27FC236}">
                <a16:creationId xmlns:a16="http://schemas.microsoft.com/office/drawing/2014/main" id="{1B447061-3E82-D8A1-50C0-3EA784E5E2A4}"/>
              </a:ext>
            </a:extLst>
          </p:cNvPr>
          <p:cNvSpPr txBox="1"/>
          <p:nvPr/>
        </p:nvSpPr>
        <p:spPr>
          <a:xfrm>
            <a:off x="4394205" y="1686146"/>
            <a:ext cx="2713779" cy="461665"/>
          </a:xfrm>
          <a:prstGeom prst="rect">
            <a:avLst/>
          </a:prstGeom>
          <a:noFill/>
        </p:spPr>
        <p:txBody>
          <a:bodyPr wrap="square" rtlCol="0">
            <a:spAutoFit/>
          </a:bodyPr>
          <a:lstStyle/>
          <a:p>
            <a:pPr algn="ctr"/>
            <a:r>
              <a:rPr lang="en-GB" sz="2400" dirty="0"/>
              <a:t>Add </a:t>
            </a:r>
            <a:r>
              <a:rPr lang="en-GB" sz="2400" b="1" dirty="0"/>
              <a:t>endings</a:t>
            </a:r>
            <a:endParaRPr lang="en-GB" sz="2400" dirty="0"/>
          </a:p>
        </p:txBody>
      </p:sp>
      <p:sp>
        <p:nvSpPr>
          <p:cNvPr id="34" name="Rounded Rectangle 11">
            <a:extLst>
              <a:ext uri="{FF2B5EF4-FFF2-40B4-BE49-F238E27FC236}">
                <a16:creationId xmlns:a16="http://schemas.microsoft.com/office/drawing/2014/main" id="{D1975356-F2D3-4FE2-BECA-1F7C94E9EE0C}"/>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37" name="Text Placeholder 1">
            <a:extLst>
              <a:ext uri="{FF2B5EF4-FFF2-40B4-BE49-F238E27FC236}">
                <a16:creationId xmlns:a16="http://schemas.microsoft.com/office/drawing/2014/main" id="{4B1CEDA3-B8D9-483F-9DFF-E2E87C7DFFF7}"/>
              </a:ext>
            </a:extLst>
          </p:cNvPr>
          <p:cNvSpPr txBox="1">
            <a:spLocks/>
          </p:cNvSpPr>
          <p:nvPr/>
        </p:nvSpPr>
        <p:spPr>
          <a:xfrm>
            <a:off x="437241" y="4932065"/>
            <a:ext cx="11490903"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 </a:t>
            </a:r>
            <a:endParaRPr lang="en-GB" sz="1600" b="1" dirty="0">
              <a:solidFill>
                <a:schemeClr val="tx1"/>
              </a:solidFill>
            </a:endParaRPr>
          </a:p>
        </p:txBody>
      </p:sp>
      <p:sp>
        <p:nvSpPr>
          <p:cNvPr id="39" name="Text Placeholder 1">
            <a:extLst>
              <a:ext uri="{FF2B5EF4-FFF2-40B4-BE49-F238E27FC236}">
                <a16:creationId xmlns:a16="http://schemas.microsoft.com/office/drawing/2014/main" id="{3695429F-8B09-48BA-BF1B-344D76F62898}"/>
              </a:ext>
            </a:extLst>
          </p:cNvPr>
          <p:cNvSpPr txBox="1">
            <a:spLocks/>
          </p:cNvSpPr>
          <p:nvPr/>
        </p:nvSpPr>
        <p:spPr>
          <a:xfrm>
            <a:off x="149147" y="4054807"/>
            <a:ext cx="11490903"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Present tense verbs in Spanish can refer to what </a:t>
            </a:r>
            <a:r>
              <a:rPr lang="en-GB" b="1" dirty="0">
                <a:solidFill>
                  <a:schemeClr val="tx1"/>
                </a:solidFill>
              </a:rPr>
              <a:t>normally </a:t>
            </a:r>
            <a:r>
              <a:rPr lang="en-GB" dirty="0">
                <a:solidFill>
                  <a:schemeClr val="tx1"/>
                </a:solidFill>
              </a:rPr>
              <a:t>happens, what’s </a:t>
            </a:r>
            <a:r>
              <a:rPr lang="en-GB" b="1" dirty="0">
                <a:solidFill>
                  <a:schemeClr val="tx1"/>
                </a:solidFill>
              </a:rPr>
              <a:t>happing now </a:t>
            </a:r>
            <a:r>
              <a:rPr lang="en-GB" dirty="0">
                <a:solidFill>
                  <a:schemeClr val="tx1"/>
                </a:solidFill>
              </a:rPr>
              <a:t>and sometimes </a:t>
            </a:r>
            <a:r>
              <a:rPr lang="en-GB" b="1" dirty="0">
                <a:solidFill>
                  <a:schemeClr val="tx1"/>
                </a:solidFill>
              </a:rPr>
              <a:t>future plans.</a:t>
            </a:r>
            <a:endParaRPr lang="en-GB" sz="1600" b="1" dirty="0">
              <a:solidFill>
                <a:schemeClr val="tx1"/>
              </a:solidFill>
            </a:endParaRPr>
          </a:p>
        </p:txBody>
      </p:sp>
      <p:sp>
        <p:nvSpPr>
          <p:cNvPr id="43" name="Text Placeholder 1">
            <a:extLst>
              <a:ext uri="{FF2B5EF4-FFF2-40B4-BE49-F238E27FC236}">
                <a16:creationId xmlns:a16="http://schemas.microsoft.com/office/drawing/2014/main" id="{C20710AE-8D61-45C6-B04E-73E7C8C55DFB}"/>
              </a:ext>
            </a:extLst>
          </p:cNvPr>
          <p:cNvSpPr txBox="1">
            <a:spLocks/>
          </p:cNvSpPr>
          <p:nvPr/>
        </p:nvSpPr>
        <p:spPr>
          <a:xfrm>
            <a:off x="149147" y="4893063"/>
            <a:ext cx="8676678"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a:t>
            </a:r>
            <a:r>
              <a:rPr lang="en-GB" dirty="0" err="1">
                <a:solidFill>
                  <a:schemeClr val="tx1"/>
                </a:solidFill>
              </a:rPr>
              <a:t>Corre</a:t>
            </a:r>
            <a:r>
              <a:rPr lang="en-GB" dirty="0">
                <a:solidFill>
                  <a:schemeClr val="tx1"/>
                </a:solidFill>
              </a:rPr>
              <a:t> </a:t>
            </a:r>
            <a:r>
              <a:rPr lang="en-GB" dirty="0" err="1">
                <a:solidFill>
                  <a:schemeClr val="tx1"/>
                </a:solidFill>
              </a:rPr>
              <a:t>en</a:t>
            </a:r>
            <a:r>
              <a:rPr lang="en-GB" dirty="0">
                <a:solidFill>
                  <a:schemeClr val="tx1"/>
                </a:solidFill>
              </a:rPr>
              <a:t> la </a:t>
            </a:r>
            <a:r>
              <a:rPr lang="en-GB" dirty="0" err="1">
                <a:solidFill>
                  <a:schemeClr val="tx1"/>
                </a:solidFill>
              </a:rPr>
              <a:t>carrera</a:t>
            </a:r>
            <a:r>
              <a:rPr lang="en-GB" dirty="0">
                <a:solidFill>
                  <a:schemeClr val="tx1"/>
                </a:solidFill>
              </a:rPr>
              <a:t> </a:t>
            </a:r>
            <a:r>
              <a:rPr lang="en-GB" dirty="0" err="1">
                <a:solidFill>
                  <a:schemeClr val="tx1"/>
                </a:solidFill>
              </a:rPr>
              <a:t>mañana</a:t>
            </a:r>
            <a:r>
              <a:rPr lang="en-GB" dirty="0">
                <a:solidFill>
                  <a:schemeClr val="tx1"/>
                </a:solidFill>
              </a:rPr>
              <a:t>?</a:t>
            </a:r>
            <a:endParaRPr lang="en-GB" sz="1600" b="1" dirty="0">
              <a:solidFill>
                <a:schemeClr val="tx1"/>
              </a:solidFill>
            </a:endParaRPr>
          </a:p>
        </p:txBody>
      </p:sp>
      <p:sp>
        <p:nvSpPr>
          <p:cNvPr id="44" name="Text Placeholder 1">
            <a:extLst>
              <a:ext uri="{FF2B5EF4-FFF2-40B4-BE49-F238E27FC236}">
                <a16:creationId xmlns:a16="http://schemas.microsoft.com/office/drawing/2014/main" id="{DEAD374F-1ADB-4B89-9FBE-5A7756C0E735}"/>
              </a:ext>
            </a:extLst>
          </p:cNvPr>
          <p:cNvSpPr txBox="1">
            <a:spLocks/>
          </p:cNvSpPr>
          <p:nvPr/>
        </p:nvSpPr>
        <p:spPr>
          <a:xfrm>
            <a:off x="189943" y="5405860"/>
            <a:ext cx="7367934"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Los </a:t>
            </a:r>
            <a:r>
              <a:rPr lang="en-GB" dirty="0" err="1">
                <a:solidFill>
                  <a:schemeClr val="tx1"/>
                </a:solidFill>
              </a:rPr>
              <a:t>estudiantes</a:t>
            </a:r>
            <a:r>
              <a:rPr lang="en-GB" dirty="0">
                <a:solidFill>
                  <a:schemeClr val="tx1"/>
                </a:solidFill>
              </a:rPr>
              <a:t> </a:t>
            </a:r>
            <a:r>
              <a:rPr lang="en-GB" dirty="0" err="1">
                <a:solidFill>
                  <a:schemeClr val="tx1"/>
                </a:solidFill>
              </a:rPr>
              <a:t>recogen</a:t>
            </a:r>
            <a:r>
              <a:rPr lang="en-GB" dirty="0">
                <a:solidFill>
                  <a:schemeClr val="tx1"/>
                </a:solidFill>
              </a:rPr>
              <a:t> los </a:t>
            </a:r>
            <a:r>
              <a:rPr lang="en-GB" dirty="0" err="1">
                <a:solidFill>
                  <a:schemeClr val="tx1"/>
                </a:solidFill>
              </a:rPr>
              <a:t>papeles</a:t>
            </a:r>
            <a:r>
              <a:rPr lang="en-GB" dirty="0">
                <a:solidFill>
                  <a:schemeClr val="tx1"/>
                </a:solidFill>
              </a:rPr>
              <a:t>.</a:t>
            </a:r>
            <a:endParaRPr lang="en-GB" sz="1600" b="1" dirty="0">
              <a:solidFill>
                <a:schemeClr val="tx1"/>
              </a:solidFill>
            </a:endParaRPr>
          </a:p>
        </p:txBody>
      </p:sp>
    </p:spTree>
    <p:extLst>
      <p:ext uri="{BB962C8B-B14F-4D97-AF65-F5344CB8AC3E}">
        <p14:creationId xmlns:p14="http://schemas.microsoft.com/office/powerpoint/2010/main" val="104035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P spid="14" grpId="0" animBg="1"/>
      <p:bldP spid="30" grpId="0" animBg="1"/>
      <p:bldP spid="33" grpId="0" animBg="1"/>
      <p:bldP spid="36" grpId="0"/>
      <p:bldP spid="38" grpId="0"/>
      <p:bldP spid="40" grpId="0"/>
      <p:bldP spid="37" grpId="0" build="p"/>
      <p:bldP spid="39" grpId="0" build="p"/>
      <p:bldP spid="43" grpId="0" build="p"/>
      <p:bldP spid="4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6" name="Text Placeholder 5">
            <a:extLst>
              <a:ext uri="{FF2B5EF4-FFF2-40B4-BE49-F238E27FC236}">
                <a16:creationId xmlns:a16="http://schemas.microsoft.com/office/drawing/2014/main" id="{F7F788B9-7DF5-4EE6-B5CD-37B8559A15D9}"/>
              </a:ext>
            </a:extLst>
          </p:cNvPr>
          <p:cNvSpPr>
            <a:spLocks noGrp="1"/>
          </p:cNvSpPr>
          <p:nvPr>
            <p:ph type="body" sz="quarter" idx="10"/>
          </p:nvPr>
        </p:nvSpPr>
        <p:spPr>
          <a:xfrm>
            <a:off x="82218" y="942860"/>
            <a:ext cx="7996788" cy="450486"/>
          </a:xfrm>
        </p:spPr>
        <p:txBody>
          <a:bodyPr>
            <a:normAutofit/>
          </a:bodyPr>
          <a:lstStyle/>
          <a:p>
            <a:r>
              <a:rPr lang="en-GB" dirty="0" err="1">
                <a:solidFill>
                  <a:schemeClr val="tx1"/>
                </a:solidFill>
              </a:rPr>
              <a:t>Escucha</a:t>
            </a:r>
            <a:r>
              <a:rPr lang="en-GB" dirty="0">
                <a:solidFill>
                  <a:schemeClr val="tx1"/>
                </a:solidFill>
              </a:rPr>
              <a:t>. Escribe la palabra </a:t>
            </a:r>
            <a:r>
              <a:rPr lang="en-GB" dirty="0" err="1">
                <a:solidFill>
                  <a:schemeClr val="tx1"/>
                </a:solidFill>
              </a:rPr>
              <a:t>en</a:t>
            </a:r>
            <a:r>
              <a:rPr lang="en-GB" dirty="0">
                <a:solidFill>
                  <a:schemeClr val="tx1"/>
                </a:solidFill>
              </a:rPr>
              <a:t> </a:t>
            </a:r>
            <a:r>
              <a:rPr lang="es-ES" dirty="0">
                <a:solidFill>
                  <a:schemeClr val="tx1"/>
                </a:solidFill>
              </a:rPr>
              <a:t>español y en inglés.</a:t>
            </a:r>
            <a:r>
              <a:rPr lang="en-GB" dirty="0">
                <a:solidFill>
                  <a:schemeClr val="tx1"/>
                </a:solidFill>
              </a:rPr>
              <a:t> </a:t>
            </a:r>
          </a:p>
        </p:txBody>
      </p:sp>
      <p:sp>
        <p:nvSpPr>
          <p:cNvPr id="5" name="Title 4">
            <a:extLst>
              <a:ext uri="{FF2B5EF4-FFF2-40B4-BE49-F238E27FC236}">
                <a16:creationId xmlns:a16="http://schemas.microsoft.com/office/drawing/2014/main" id="{F853987F-2474-4F84-90FD-362F72860B69}"/>
              </a:ext>
            </a:extLst>
          </p:cNvPr>
          <p:cNvSpPr>
            <a:spLocks noGrp="1"/>
          </p:cNvSpPr>
          <p:nvPr>
            <p:ph type="title"/>
          </p:nvPr>
        </p:nvSpPr>
        <p:spPr/>
        <p:txBody>
          <a:bodyPr/>
          <a:lstStyle/>
          <a:p>
            <a:r>
              <a:rPr lang="en-GB" dirty="0" err="1"/>
              <a:t>Vocabulario</a:t>
            </a:r>
            <a:endParaRPr lang="en-GB" dirty="0"/>
          </a:p>
        </p:txBody>
      </p:sp>
      <p:sp>
        <p:nvSpPr>
          <p:cNvPr id="104" name="Rounded Rectangle 11">
            <a:extLst>
              <a:ext uri="{FF2B5EF4-FFF2-40B4-BE49-F238E27FC236}">
                <a16:creationId xmlns:a16="http://schemas.microsoft.com/office/drawing/2014/main" id="{B68EF87B-61BC-44F9-9FCB-E07096107842}"/>
              </a:ext>
            </a:extLst>
          </p:cNvPr>
          <p:cNvSpPr/>
          <p:nvPr/>
        </p:nvSpPr>
        <p:spPr>
          <a:xfrm>
            <a:off x="10160000" y="198531"/>
            <a:ext cx="1768143" cy="647577"/>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a:t>
            </a:r>
            <a:br>
              <a:rPr lang="en-GB" sz="2000" b="1" dirty="0">
                <a:solidFill>
                  <a:prstClr val="white"/>
                </a:solidFill>
                <a:latin typeface="Century Gothic" panose="020B0502020202020204" pitchFamily="34" charset="0"/>
              </a:rPr>
            </a:b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/leer</a:t>
            </a:r>
          </a:p>
        </p:txBody>
      </p:sp>
      <p:graphicFrame>
        <p:nvGraphicFramePr>
          <p:cNvPr id="10" name="Table 9">
            <a:extLst>
              <a:ext uri="{FF2B5EF4-FFF2-40B4-BE49-F238E27FC236}">
                <a16:creationId xmlns:a16="http://schemas.microsoft.com/office/drawing/2014/main" id="{D6EEB0C9-73D7-4FA1-B806-611E27F2BF7A}"/>
              </a:ext>
            </a:extLst>
          </p:cNvPr>
          <p:cNvGraphicFramePr>
            <a:graphicFrameLocks noGrp="1"/>
          </p:cNvGraphicFramePr>
          <p:nvPr/>
        </p:nvGraphicFramePr>
        <p:xfrm>
          <a:off x="82218" y="1432615"/>
          <a:ext cx="5308644" cy="4831706"/>
        </p:xfrm>
        <a:graphic>
          <a:graphicData uri="http://schemas.openxmlformats.org/drawingml/2006/table">
            <a:tbl>
              <a:tblPr firstRow="1" bandRow="1">
                <a:tableStyleId>{5C22544A-7EE6-4342-B048-85BDC9FD1C3A}</a:tableStyleId>
              </a:tblPr>
              <a:tblGrid>
                <a:gridCol w="503583">
                  <a:extLst>
                    <a:ext uri="{9D8B030D-6E8A-4147-A177-3AD203B41FA5}">
                      <a16:colId xmlns:a16="http://schemas.microsoft.com/office/drawing/2014/main" val="1164536248"/>
                    </a:ext>
                  </a:extLst>
                </a:gridCol>
                <a:gridCol w="2186609">
                  <a:extLst>
                    <a:ext uri="{9D8B030D-6E8A-4147-A177-3AD203B41FA5}">
                      <a16:colId xmlns:a16="http://schemas.microsoft.com/office/drawing/2014/main" val="1308888052"/>
                    </a:ext>
                  </a:extLst>
                </a:gridCol>
                <a:gridCol w="2618452">
                  <a:extLst>
                    <a:ext uri="{9D8B030D-6E8A-4147-A177-3AD203B41FA5}">
                      <a16:colId xmlns:a16="http://schemas.microsoft.com/office/drawing/2014/main" val="4085502878"/>
                    </a:ext>
                  </a:extLst>
                </a:gridCol>
              </a:tblGrid>
              <a:tr h="439246">
                <a:tc>
                  <a:txBody>
                    <a:bodyPr/>
                    <a:lstStyle/>
                    <a:p>
                      <a:endParaRPr lang="en-GB" sz="2200" dirty="0"/>
                    </a:p>
                  </a:txBody>
                  <a:tcPr/>
                </a:tc>
                <a:tc>
                  <a:txBody>
                    <a:bodyPr/>
                    <a:lstStyle/>
                    <a:p>
                      <a:pPr algn="ctr"/>
                      <a:r>
                        <a:rPr lang="es-ES" sz="2200" dirty="0"/>
                        <a:t>Español</a:t>
                      </a:r>
                      <a:endParaRPr lang="en-GB" sz="2200" dirty="0"/>
                    </a:p>
                  </a:txBody>
                  <a:tcPr/>
                </a:tc>
                <a:tc>
                  <a:txBody>
                    <a:bodyPr/>
                    <a:lstStyle/>
                    <a:p>
                      <a:pPr algn="ctr"/>
                      <a:r>
                        <a:rPr lang="es-ES" sz="2200" dirty="0"/>
                        <a:t>Inglés</a:t>
                      </a:r>
                      <a:endParaRPr lang="en-GB" sz="2200" dirty="0"/>
                    </a:p>
                  </a:txBody>
                  <a:tcPr/>
                </a:tc>
                <a:extLst>
                  <a:ext uri="{0D108BD9-81ED-4DB2-BD59-A6C34878D82A}">
                    <a16:rowId xmlns:a16="http://schemas.microsoft.com/office/drawing/2014/main" val="1399571856"/>
                  </a:ext>
                </a:extLst>
              </a:tr>
              <a:tr h="439246">
                <a:tc>
                  <a:txBody>
                    <a:bodyPr/>
                    <a:lstStyle/>
                    <a:p>
                      <a:endParaRPr lang="en-GB" sz="2200"/>
                    </a:p>
                  </a:txBody>
                  <a:tcPr/>
                </a:tc>
                <a:tc>
                  <a:txBody>
                    <a:bodyPr/>
                    <a:lstStyle/>
                    <a:p>
                      <a:r>
                        <a:rPr lang="en-GB" sz="2200" dirty="0"/>
                        <a:t>la </a:t>
                      </a:r>
                      <a:r>
                        <a:rPr lang="en-GB" sz="2200" dirty="0" err="1"/>
                        <a:t>cita</a:t>
                      </a:r>
                      <a:endParaRPr lang="en-GB" sz="2200" dirty="0"/>
                    </a:p>
                  </a:txBody>
                  <a:tcPr/>
                </a:tc>
                <a:tc>
                  <a:txBody>
                    <a:bodyPr/>
                    <a:lstStyle/>
                    <a:p>
                      <a:r>
                        <a:rPr lang="en-GB" sz="2200" dirty="0"/>
                        <a:t>appointment</a:t>
                      </a:r>
                    </a:p>
                  </a:txBody>
                  <a:tcPr/>
                </a:tc>
                <a:extLst>
                  <a:ext uri="{0D108BD9-81ED-4DB2-BD59-A6C34878D82A}">
                    <a16:rowId xmlns:a16="http://schemas.microsoft.com/office/drawing/2014/main" val="44952711"/>
                  </a:ext>
                </a:extLst>
              </a:tr>
              <a:tr h="439246">
                <a:tc>
                  <a:txBody>
                    <a:bodyPr/>
                    <a:lstStyle/>
                    <a:p>
                      <a:endParaRPr lang="en-GB" sz="2200" dirty="0"/>
                    </a:p>
                  </a:txBody>
                  <a:tcPr/>
                </a:tc>
                <a:tc>
                  <a:txBody>
                    <a:bodyPr/>
                    <a:lstStyle/>
                    <a:p>
                      <a:r>
                        <a:rPr lang="en-GB" sz="2200" dirty="0" err="1"/>
                        <a:t>justo</a:t>
                      </a:r>
                      <a:endParaRPr lang="en-GB" sz="2200" dirty="0"/>
                    </a:p>
                  </a:txBody>
                  <a:tcPr/>
                </a:tc>
                <a:tc>
                  <a:txBody>
                    <a:bodyPr/>
                    <a:lstStyle/>
                    <a:p>
                      <a:r>
                        <a:rPr lang="en-GB" sz="2200" dirty="0"/>
                        <a:t>fair, just</a:t>
                      </a:r>
                    </a:p>
                  </a:txBody>
                  <a:tcPr/>
                </a:tc>
                <a:extLst>
                  <a:ext uri="{0D108BD9-81ED-4DB2-BD59-A6C34878D82A}">
                    <a16:rowId xmlns:a16="http://schemas.microsoft.com/office/drawing/2014/main" val="2681873765"/>
                  </a:ext>
                </a:extLst>
              </a:tr>
              <a:tr h="439246">
                <a:tc>
                  <a:txBody>
                    <a:bodyPr/>
                    <a:lstStyle/>
                    <a:p>
                      <a:endParaRPr lang="en-GB" sz="2200" dirty="0"/>
                    </a:p>
                  </a:txBody>
                  <a:tcPr/>
                </a:tc>
                <a:tc>
                  <a:txBody>
                    <a:bodyPr/>
                    <a:lstStyle/>
                    <a:p>
                      <a:r>
                        <a:rPr lang="en-GB" sz="2200" dirty="0" err="1"/>
                        <a:t>repetir</a:t>
                      </a:r>
                      <a:endParaRPr lang="en-GB" sz="2200" dirty="0"/>
                    </a:p>
                  </a:txBody>
                  <a:tcPr/>
                </a:tc>
                <a:tc>
                  <a:txBody>
                    <a:bodyPr/>
                    <a:lstStyle/>
                    <a:p>
                      <a:r>
                        <a:rPr lang="en-GB" sz="2200" dirty="0"/>
                        <a:t>to repeat</a:t>
                      </a:r>
                    </a:p>
                  </a:txBody>
                  <a:tcPr/>
                </a:tc>
                <a:extLst>
                  <a:ext uri="{0D108BD9-81ED-4DB2-BD59-A6C34878D82A}">
                    <a16:rowId xmlns:a16="http://schemas.microsoft.com/office/drawing/2014/main" val="1267303860"/>
                  </a:ext>
                </a:extLst>
              </a:tr>
              <a:tr h="439246">
                <a:tc>
                  <a:txBody>
                    <a:bodyPr/>
                    <a:lstStyle/>
                    <a:p>
                      <a:endParaRPr lang="en-GB" sz="2200" dirty="0"/>
                    </a:p>
                  </a:txBody>
                  <a:tcPr/>
                </a:tc>
                <a:tc>
                  <a:txBody>
                    <a:bodyPr/>
                    <a:lstStyle/>
                    <a:p>
                      <a:r>
                        <a:rPr lang="en-GB" sz="2200" dirty="0"/>
                        <a:t>el hospital</a:t>
                      </a:r>
                    </a:p>
                  </a:txBody>
                  <a:tcPr/>
                </a:tc>
                <a:tc>
                  <a:txBody>
                    <a:bodyPr/>
                    <a:lstStyle/>
                    <a:p>
                      <a:r>
                        <a:rPr lang="en-GB" sz="2200" dirty="0"/>
                        <a:t>hospital</a:t>
                      </a:r>
                    </a:p>
                  </a:txBody>
                  <a:tcPr/>
                </a:tc>
                <a:extLst>
                  <a:ext uri="{0D108BD9-81ED-4DB2-BD59-A6C34878D82A}">
                    <a16:rowId xmlns:a16="http://schemas.microsoft.com/office/drawing/2014/main" val="1091215239"/>
                  </a:ext>
                </a:extLst>
              </a:tr>
              <a:tr h="439246">
                <a:tc>
                  <a:txBody>
                    <a:bodyPr/>
                    <a:lstStyle/>
                    <a:p>
                      <a:endParaRPr lang="en-GB" sz="2200" dirty="0"/>
                    </a:p>
                  </a:txBody>
                  <a:tcPr/>
                </a:tc>
                <a:tc>
                  <a:txBody>
                    <a:bodyPr/>
                    <a:lstStyle/>
                    <a:p>
                      <a:r>
                        <a:rPr lang="en-GB" sz="2200" dirty="0"/>
                        <a:t>la </a:t>
                      </a:r>
                      <a:r>
                        <a:rPr lang="en-GB" sz="2200" dirty="0" err="1"/>
                        <a:t>regla</a:t>
                      </a:r>
                      <a:endParaRPr lang="en-GB" sz="2200" dirty="0"/>
                    </a:p>
                  </a:txBody>
                  <a:tcPr/>
                </a:tc>
                <a:tc>
                  <a:txBody>
                    <a:bodyPr/>
                    <a:lstStyle/>
                    <a:p>
                      <a:r>
                        <a:rPr lang="en-GB" sz="2200" dirty="0"/>
                        <a:t>rule</a:t>
                      </a:r>
                    </a:p>
                  </a:txBody>
                  <a:tcPr/>
                </a:tc>
                <a:extLst>
                  <a:ext uri="{0D108BD9-81ED-4DB2-BD59-A6C34878D82A}">
                    <a16:rowId xmlns:a16="http://schemas.microsoft.com/office/drawing/2014/main" val="3328634108"/>
                  </a:ext>
                </a:extLst>
              </a:tr>
              <a:tr h="439246">
                <a:tc>
                  <a:txBody>
                    <a:bodyPr/>
                    <a:lstStyle/>
                    <a:p>
                      <a:endParaRPr lang="en-GB" sz="2200"/>
                    </a:p>
                  </a:txBody>
                  <a:tcPr/>
                </a:tc>
                <a:tc>
                  <a:txBody>
                    <a:bodyPr/>
                    <a:lstStyle/>
                    <a:p>
                      <a:r>
                        <a:rPr lang="en-GB" sz="2200" dirty="0" err="1"/>
                        <a:t>derecho</a:t>
                      </a:r>
                      <a:endParaRPr lang="en-GB" sz="2200" dirty="0"/>
                    </a:p>
                  </a:txBody>
                  <a:tcPr/>
                </a:tc>
                <a:tc>
                  <a:txBody>
                    <a:bodyPr/>
                    <a:lstStyle/>
                    <a:p>
                      <a:r>
                        <a:rPr lang="en-GB" sz="2200" dirty="0"/>
                        <a:t>right, straight</a:t>
                      </a:r>
                    </a:p>
                  </a:txBody>
                  <a:tcPr/>
                </a:tc>
                <a:extLst>
                  <a:ext uri="{0D108BD9-81ED-4DB2-BD59-A6C34878D82A}">
                    <a16:rowId xmlns:a16="http://schemas.microsoft.com/office/drawing/2014/main" val="3925879509"/>
                  </a:ext>
                </a:extLst>
              </a:tr>
              <a:tr h="439246">
                <a:tc>
                  <a:txBody>
                    <a:bodyPr/>
                    <a:lstStyle/>
                    <a:p>
                      <a:endParaRPr lang="en-GB" sz="2200"/>
                    </a:p>
                  </a:txBody>
                  <a:tcPr/>
                </a:tc>
                <a:tc>
                  <a:txBody>
                    <a:bodyPr/>
                    <a:lstStyle/>
                    <a:p>
                      <a:r>
                        <a:rPr lang="en-GB" sz="2200" dirty="0"/>
                        <a:t>la </a:t>
                      </a:r>
                      <a:r>
                        <a:rPr lang="en-GB" sz="2200" dirty="0" err="1"/>
                        <a:t>espalda</a:t>
                      </a:r>
                      <a:endParaRPr lang="en-GB" sz="2200" dirty="0"/>
                    </a:p>
                  </a:txBody>
                  <a:tcPr/>
                </a:tc>
                <a:tc>
                  <a:txBody>
                    <a:bodyPr/>
                    <a:lstStyle/>
                    <a:p>
                      <a:r>
                        <a:rPr lang="en-GB" sz="2200" dirty="0"/>
                        <a:t>back (body part)</a:t>
                      </a:r>
                    </a:p>
                  </a:txBody>
                  <a:tcPr/>
                </a:tc>
                <a:extLst>
                  <a:ext uri="{0D108BD9-81ED-4DB2-BD59-A6C34878D82A}">
                    <a16:rowId xmlns:a16="http://schemas.microsoft.com/office/drawing/2014/main" val="2079860337"/>
                  </a:ext>
                </a:extLst>
              </a:tr>
              <a:tr h="439246">
                <a:tc>
                  <a:txBody>
                    <a:bodyPr/>
                    <a:lstStyle/>
                    <a:p>
                      <a:endParaRPr lang="en-GB" sz="2200"/>
                    </a:p>
                  </a:txBody>
                  <a:tcPr/>
                </a:tc>
                <a:tc>
                  <a:txBody>
                    <a:bodyPr/>
                    <a:lstStyle/>
                    <a:p>
                      <a:r>
                        <a:rPr lang="en-GB" sz="2200" dirty="0" err="1"/>
                        <a:t>doler</a:t>
                      </a:r>
                      <a:endParaRPr lang="en-GB" sz="2200" dirty="0"/>
                    </a:p>
                  </a:txBody>
                  <a:tcPr/>
                </a:tc>
                <a:tc>
                  <a:txBody>
                    <a:bodyPr/>
                    <a:lstStyle/>
                    <a:p>
                      <a:r>
                        <a:rPr lang="en-GB" sz="2200" dirty="0"/>
                        <a:t>to hurt, be painful</a:t>
                      </a:r>
                    </a:p>
                  </a:txBody>
                  <a:tcPr/>
                </a:tc>
                <a:extLst>
                  <a:ext uri="{0D108BD9-81ED-4DB2-BD59-A6C34878D82A}">
                    <a16:rowId xmlns:a16="http://schemas.microsoft.com/office/drawing/2014/main" val="3755812401"/>
                  </a:ext>
                </a:extLst>
              </a:tr>
              <a:tr h="439246">
                <a:tc>
                  <a:txBody>
                    <a:bodyPr/>
                    <a:lstStyle/>
                    <a:p>
                      <a:endParaRPr lang="en-GB" sz="2200"/>
                    </a:p>
                  </a:txBody>
                  <a:tcPr/>
                </a:tc>
                <a:tc>
                  <a:txBody>
                    <a:bodyPr/>
                    <a:lstStyle/>
                    <a:p>
                      <a:r>
                        <a:rPr lang="en-GB" sz="2200" dirty="0"/>
                        <a:t>el error</a:t>
                      </a:r>
                    </a:p>
                  </a:txBody>
                  <a:tcPr/>
                </a:tc>
                <a:tc>
                  <a:txBody>
                    <a:bodyPr/>
                    <a:lstStyle/>
                    <a:p>
                      <a:r>
                        <a:rPr lang="en-GB" sz="2200" dirty="0"/>
                        <a:t>error, mistake</a:t>
                      </a:r>
                    </a:p>
                  </a:txBody>
                  <a:tcPr/>
                </a:tc>
                <a:extLst>
                  <a:ext uri="{0D108BD9-81ED-4DB2-BD59-A6C34878D82A}">
                    <a16:rowId xmlns:a16="http://schemas.microsoft.com/office/drawing/2014/main" val="912275355"/>
                  </a:ext>
                </a:extLst>
              </a:tr>
              <a:tr h="439246">
                <a:tc>
                  <a:txBody>
                    <a:bodyPr/>
                    <a:lstStyle/>
                    <a:p>
                      <a:endParaRPr lang="en-GB" sz="2200"/>
                    </a:p>
                  </a:txBody>
                  <a:tcPr/>
                </a:tc>
                <a:tc>
                  <a:txBody>
                    <a:bodyPr/>
                    <a:lstStyle/>
                    <a:p>
                      <a:r>
                        <a:rPr lang="en-GB" sz="2200" dirty="0"/>
                        <a:t>la </a:t>
                      </a:r>
                      <a:r>
                        <a:rPr lang="en-GB" sz="2200" dirty="0" err="1"/>
                        <a:t>boca</a:t>
                      </a:r>
                      <a:endParaRPr lang="en-GB" sz="2200" dirty="0"/>
                    </a:p>
                  </a:txBody>
                  <a:tcPr/>
                </a:tc>
                <a:tc>
                  <a:txBody>
                    <a:bodyPr/>
                    <a:lstStyle/>
                    <a:p>
                      <a:r>
                        <a:rPr lang="en-GB" sz="2200" dirty="0"/>
                        <a:t>mouth</a:t>
                      </a:r>
                    </a:p>
                  </a:txBody>
                  <a:tcPr/>
                </a:tc>
                <a:extLst>
                  <a:ext uri="{0D108BD9-81ED-4DB2-BD59-A6C34878D82A}">
                    <a16:rowId xmlns:a16="http://schemas.microsoft.com/office/drawing/2014/main" val="3048144282"/>
                  </a:ext>
                </a:extLst>
              </a:tr>
            </a:tbl>
          </a:graphicData>
        </a:graphic>
      </p:graphicFrame>
      <p:sp>
        <p:nvSpPr>
          <p:cNvPr id="105" name="Google Shape;68;p1">
            <a:hlinkClick r:id="" action="ppaction://noaction">
              <a:snd r:embed="rId3" name="1. La cita.wav"/>
            </a:hlinkClick>
            <a:extLst>
              <a:ext uri="{FF2B5EF4-FFF2-40B4-BE49-F238E27FC236}">
                <a16:creationId xmlns:a16="http://schemas.microsoft.com/office/drawing/2014/main" id="{EF8E787F-2D0F-4085-8E22-ABABAB73A8B0}"/>
              </a:ext>
            </a:extLst>
          </p:cNvPr>
          <p:cNvSpPr/>
          <p:nvPr/>
        </p:nvSpPr>
        <p:spPr>
          <a:xfrm>
            <a:off x="156408" y="1909005"/>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1</a:t>
            </a:r>
            <a:endParaRPr dirty="0"/>
          </a:p>
        </p:txBody>
      </p:sp>
      <p:sp>
        <p:nvSpPr>
          <p:cNvPr id="106" name="Google Shape;68;p1">
            <a:hlinkClick r:id="" action="ppaction://noaction">
              <a:snd r:embed="rId4" name="2. Justo.wav"/>
            </a:hlinkClick>
            <a:extLst>
              <a:ext uri="{FF2B5EF4-FFF2-40B4-BE49-F238E27FC236}">
                <a16:creationId xmlns:a16="http://schemas.microsoft.com/office/drawing/2014/main" id="{1F82D817-439F-4B93-8413-7271224DCB8A}"/>
              </a:ext>
            </a:extLst>
          </p:cNvPr>
          <p:cNvSpPr/>
          <p:nvPr/>
        </p:nvSpPr>
        <p:spPr>
          <a:xfrm>
            <a:off x="156408" y="2347806"/>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2</a:t>
            </a:r>
            <a:endParaRPr dirty="0"/>
          </a:p>
        </p:txBody>
      </p:sp>
      <p:sp>
        <p:nvSpPr>
          <p:cNvPr id="107" name="Google Shape;68;p1">
            <a:hlinkClick r:id="" action="ppaction://noaction">
              <a:snd r:embed="rId5" name="3. Repetir.wav"/>
            </a:hlinkClick>
            <a:extLst>
              <a:ext uri="{FF2B5EF4-FFF2-40B4-BE49-F238E27FC236}">
                <a16:creationId xmlns:a16="http://schemas.microsoft.com/office/drawing/2014/main" id="{B901CFA4-096B-45F3-AADF-40B79A864D76}"/>
              </a:ext>
            </a:extLst>
          </p:cNvPr>
          <p:cNvSpPr/>
          <p:nvPr/>
        </p:nvSpPr>
        <p:spPr>
          <a:xfrm>
            <a:off x="156408" y="2789816"/>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3</a:t>
            </a:r>
            <a:endParaRPr dirty="0"/>
          </a:p>
        </p:txBody>
      </p:sp>
      <p:sp>
        <p:nvSpPr>
          <p:cNvPr id="108" name="Google Shape;68;p1">
            <a:hlinkClick r:id="" action="ppaction://noaction">
              <a:snd r:embed="rId6" name="4. El hospital.wav"/>
            </a:hlinkClick>
            <a:extLst>
              <a:ext uri="{FF2B5EF4-FFF2-40B4-BE49-F238E27FC236}">
                <a16:creationId xmlns:a16="http://schemas.microsoft.com/office/drawing/2014/main" id="{601351E8-538D-40F6-95C5-62780E546B69}"/>
              </a:ext>
            </a:extLst>
          </p:cNvPr>
          <p:cNvSpPr/>
          <p:nvPr/>
        </p:nvSpPr>
        <p:spPr>
          <a:xfrm>
            <a:off x="156408" y="3228354"/>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4</a:t>
            </a:r>
            <a:endParaRPr dirty="0"/>
          </a:p>
        </p:txBody>
      </p:sp>
      <p:sp>
        <p:nvSpPr>
          <p:cNvPr id="109" name="Google Shape;68;p1">
            <a:hlinkClick r:id="" action="ppaction://noaction">
              <a:snd r:embed="rId7" name="5. La regla.wav"/>
            </a:hlinkClick>
            <a:extLst>
              <a:ext uri="{FF2B5EF4-FFF2-40B4-BE49-F238E27FC236}">
                <a16:creationId xmlns:a16="http://schemas.microsoft.com/office/drawing/2014/main" id="{77FE7121-2A50-467F-BACB-E52218BF902F}"/>
              </a:ext>
            </a:extLst>
          </p:cNvPr>
          <p:cNvSpPr/>
          <p:nvPr/>
        </p:nvSpPr>
        <p:spPr>
          <a:xfrm>
            <a:off x="156408" y="3666892"/>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5</a:t>
            </a:r>
            <a:endParaRPr dirty="0"/>
          </a:p>
        </p:txBody>
      </p:sp>
      <p:sp>
        <p:nvSpPr>
          <p:cNvPr id="110" name="Google Shape;68;p1">
            <a:hlinkClick r:id="" action="ppaction://noaction">
              <a:snd r:embed="rId8" name="6. Derecho.wav"/>
            </a:hlinkClick>
            <a:extLst>
              <a:ext uri="{FF2B5EF4-FFF2-40B4-BE49-F238E27FC236}">
                <a16:creationId xmlns:a16="http://schemas.microsoft.com/office/drawing/2014/main" id="{CCA4AA0F-BF92-4F89-831E-7151C2CC93D2}"/>
              </a:ext>
            </a:extLst>
          </p:cNvPr>
          <p:cNvSpPr/>
          <p:nvPr/>
        </p:nvSpPr>
        <p:spPr>
          <a:xfrm>
            <a:off x="156408" y="4105430"/>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6</a:t>
            </a:r>
            <a:endParaRPr dirty="0"/>
          </a:p>
        </p:txBody>
      </p:sp>
      <p:sp>
        <p:nvSpPr>
          <p:cNvPr id="111" name="Google Shape;68;p1">
            <a:hlinkClick r:id="" action="ppaction://noaction">
              <a:snd r:embed="rId9" name="7. La espalda.wav"/>
            </a:hlinkClick>
            <a:extLst>
              <a:ext uri="{FF2B5EF4-FFF2-40B4-BE49-F238E27FC236}">
                <a16:creationId xmlns:a16="http://schemas.microsoft.com/office/drawing/2014/main" id="{A121C926-A6AB-468D-ACB5-54F893B84033}"/>
              </a:ext>
            </a:extLst>
          </p:cNvPr>
          <p:cNvSpPr/>
          <p:nvPr/>
        </p:nvSpPr>
        <p:spPr>
          <a:xfrm>
            <a:off x="156408" y="4543968"/>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7</a:t>
            </a:r>
            <a:endParaRPr dirty="0"/>
          </a:p>
        </p:txBody>
      </p:sp>
      <p:sp>
        <p:nvSpPr>
          <p:cNvPr id="112" name="Google Shape;68;p1">
            <a:hlinkClick r:id="" action="ppaction://noaction">
              <a:snd r:embed="rId10" name="8. Doler.wav"/>
            </a:hlinkClick>
            <a:extLst>
              <a:ext uri="{FF2B5EF4-FFF2-40B4-BE49-F238E27FC236}">
                <a16:creationId xmlns:a16="http://schemas.microsoft.com/office/drawing/2014/main" id="{CFD5A6E6-B0E7-4B44-B7B7-BC89C9E60CE2}"/>
              </a:ext>
            </a:extLst>
          </p:cNvPr>
          <p:cNvSpPr/>
          <p:nvPr/>
        </p:nvSpPr>
        <p:spPr>
          <a:xfrm>
            <a:off x="156408" y="4982506"/>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8</a:t>
            </a:r>
            <a:endParaRPr dirty="0"/>
          </a:p>
        </p:txBody>
      </p:sp>
      <p:sp>
        <p:nvSpPr>
          <p:cNvPr id="113" name="Google Shape;68;p1">
            <a:hlinkClick r:id="" action="ppaction://noaction">
              <a:snd r:embed="rId11" name="9. El error.wav"/>
            </a:hlinkClick>
            <a:extLst>
              <a:ext uri="{FF2B5EF4-FFF2-40B4-BE49-F238E27FC236}">
                <a16:creationId xmlns:a16="http://schemas.microsoft.com/office/drawing/2014/main" id="{073E18B9-39AC-40DF-960B-2526C1250DAE}"/>
              </a:ext>
            </a:extLst>
          </p:cNvPr>
          <p:cNvSpPr/>
          <p:nvPr/>
        </p:nvSpPr>
        <p:spPr>
          <a:xfrm>
            <a:off x="156408" y="5421044"/>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9</a:t>
            </a:r>
            <a:endParaRPr dirty="0"/>
          </a:p>
        </p:txBody>
      </p:sp>
      <p:sp>
        <p:nvSpPr>
          <p:cNvPr id="114" name="Google Shape;68;p1">
            <a:hlinkClick r:id="" action="ppaction://noaction">
              <a:snd r:embed="rId12" name="10. La boca.wav"/>
            </a:hlinkClick>
            <a:extLst>
              <a:ext uri="{FF2B5EF4-FFF2-40B4-BE49-F238E27FC236}">
                <a16:creationId xmlns:a16="http://schemas.microsoft.com/office/drawing/2014/main" id="{0F327E08-818F-4E48-B360-700EB4596455}"/>
              </a:ext>
            </a:extLst>
          </p:cNvPr>
          <p:cNvSpPr/>
          <p:nvPr/>
        </p:nvSpPr>
        <p:spPr>
          <a:xfrm>
            <a:off x="156408" y="5859579"/>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10</a:t>
            </a:r>
            <a:endParaRPr dirty="0"/>
          </a:p>
        </p:txBody>
      </p:sp>
      <p:graphicFrame>
        <p:nvGraphicFramePr>
          <p:cNvPr id="116" name="Table 115">
            <a:extLst>
              <a:ext uri="{FF2B5EF4-FFF2-40B4-BE49-F238E27FC236}">
                <a16:creationId xmlns:a16="http://schemas.microsoft.com/office/drawing/2014/main" id="{959F3F3B-12A6-46F4-8C4E-A472D9360951}"/>
              </a:ext>
            </a:extLst>
          </p:cNvPr>
          <p:cNvGraphicFramePr>
            <a:graphicFrameLocks noGrp="1"/>
          </p:cNvGraphicFramePr>
          <p:nvPr/>
        </p:nvGraphicFramePr>
        <p:xfrm>
          <a:off x="5487626" y="1432615"/>
          <a:ext cx="6249449" cy="4831706"/>
        </p:xfrm>
        <a:graphic>
          <a:graphicData uri="http://schemas.openxmlformats.org/drawingml/2006/table">
            <a:tbl>
              <a:tblPr firstRow="1" bandRow="1">
                <a:tableStyleId>{5C22544A-7EE6-4342-B048-85BDC9FD1C3A}</a:tableStyleId>
              </a:tblPr>
              <a:tblGrid>
                <a:gridCol w="503583">
                  <a:extLst>
                    <a:ext uri="{9D8B030D-6E8A-4147-A177-3AD203B41FA5}">
                      <a16:colId xmlns:a16="http://schemas.microsoft.com/office/drawing/2014/main" val="1164536248"/>
                    </a:ext>
                  </a:extLst>
                </a:gridCol>
                <a:gridCol w="2186609">
                  <a:extLst>
                    <a:ext uri="{9D8B030D-6E8A-4147-A177-3AD203B41FA5}">
                      <a16:colId xmlns:a16="http://schemas.microsoft.com/office/drawing/2014/main" val="1308888052"/>
                    </a:ext>
                  </a:extLst>
                </a:gridCol>
                <a:gridCol w="3559257">
                  <a:extLst>
                    <a:ext uri="{9D8B030D-6E8A-4147-A177-3AD203B41FA5}">
                      <a16:colId xmlns:a16="http://schemas.microsoft.com/office/drawing/2014/main" val="4085502878"/>
                    </a:ext>
                  </a:extLst>
                </a:gridCol>
              </a:tblGrid>
              <a:tr h="439246">
                <a:tc>
                  <a:txBody>
                    <a:bodyPr/>
                    <a:lstStyle/>
                    <a:p>
                      <a:endParaRPr lang="en-GB" sz="2200" dirty="0"/>
                    </a:p>
                  </a:txBody>
                  <a:tcPr/>
                </a:tc>
                <a:tc>
                  <a:txBody>
                    <a:bodyPr/>
                    <a:lstStyle/>
                    <a:p>
                      <a:pPr algn="ctr"/>
                      <a:r>
                        <a:rPr lang="es-ES" sz="2200" dirty="0"/>
                        <a:t>Español</a:t>
                      </a:r>
                      <a:endParaRPr lang="en-GB" sz="2200" dirty="0"/>
                    </a:p>
                  </a:txBody>
                  <a:tcPr/>
                </a:tc>
                <a:tc>
                  <a:txBody>
                    <a:bodyPr/>
                    <a:lstStyle/>
                    <a:p>
                      <a:pPr algn="ctr"/>
                      <a:r>
                        <a:rPr lang="es-ES" sz="2200" dirty="0"/>
                        <a:t>Inglés</a:t>
                      </a:r>
                      <a:endParaRPr lang="en-GB" sz="2200" dirty="0"/>
                    </a:p>
                  </a:txBody>
                  <a:tcPr/>
                </a:tc>
                <a:extLst>
                  <a:ext uri="{0D108BD9-81ED-4DB2-BD59-A6C34878D82A}">
                    <a16:rowId xmlns:a16="http://schemas.microsoft.com/office/drawing/2014/main" val="1399571856"/>
                  </a:ext>
                </a:extLst>
              </a:tr>
              <a:tr h="439246">
                <a:tc>
                  <a:txBody>
                    <a:bodyPr/>
                    <a:lstStyle/>
                    <a:p>
                      <a:endParaRPr lang="en-GB" sz="2200"/>
                    </a:p>
                  </a:txBody>
                  <a:tcPr/>
                </a:tc>
                <a:tc>
                  <a:txBody>
                    <a:bodyPr/>
                    <a:lstStyle/>
                    <a:p>
                      <a:r>
                        <a:rPr lang="en-GB" sz="2200" dirty="0" err="1"/>
                        <a:t>recomendar</a:t>
                      </a:r>
                      <a:endParaRPr lang="en-GB" sz="2200" dirty="0"/>
                    </a:p>
                  </a:txBody>
                  <a:tcPr/>
                </a:tc>
                <a:tc>
                  <a:txBody>
                    <a:bodyPr/>
                    <a:lstStyle/>
                    <a:p>
                      <a:r>
                        <a:rPr lang="en-GB" sz="2200" dirty="0"/>
                        <a:t>to recommend</a:t>
                      </a:r>
                    </a:p>
                  </a:txBody>
                  <a:tcPr/>
                </a:tc>
                <a:extLst>
                  <a:ext uri="{0D108BD9-81ED-4DB2-BD59-A6C34878D82A}">
                    <a16:rowId xmlns:a16="http://schemas.microsoft.com/office/drawing/2014/main" val="44952711"/>
                  </a:ext>
                </a:extLst>
              </a:tr>
              <a:tr h="439246">
                <a:tc>
                  <a:txBody>
                    <a:bodyPr/>
                    <a:lstStyle/>
                    <a:p>
                      <a:endParaRPr lang="en-GB" sz="2200"/>
                    </a:p>
                  </a:txBody>
                  <a:tcPr/>
                </a:tc>
                <a:tc>
                  <a:txBody>
                    <a:bodyPr/>
                    <a:lstStyle/>
                    <a:p>
                      <a:r>
                        <a:rPr lang="en-GB" sz="2200" dirty="0"/>
                        <a:t>el </a:t>
                      </a:r>
                      <a:r>
                        <a:rPr lang="en-GB" sz="2200" dirty="0" err="1"/>
                        <a:t>diente</a:t>
                      </a:r>
                      <a:endParaRPr lang="en-GB" sz="2200" dirty="0"/>
                    </a:p>
                  </a:txBody>
                  <a:tcPr/>
                </a:tc>
                <a:tc>
                  <a:txBody>
                    <a:bodyPr/>
                    <a:lstStyle/>
                    <a:p>
                      <a:r>
                        <a:rPr lang="en-GB" sz="2200" dirty="0"/>
                        <a:t>tooth</a:t>
                      </a:r>
                    </a:p>
                  </a:txBody>
                  <a:tcPr/>
                </a:tc>
                <a:extLst>
                  <a:ext uri="{0D108BD9-81ED-4DB2-BD59-A6C34878D82A}">
                    <a16:rowId xmlns:a16="http://schemas.microsoft.com/office/drawing/2014/main" val="2681873765"/>
                  </a:ext>
                </a:extLst>
              </a:tr>
              <a:tr h="439246">
                <a:tc>
                  <a:txBody>
                    <a:bodyPr/>
                    <a:lstStyle/>
                    <a:p>
                      <a:endParaRPr lang="en-GB" sz="2200"/>
                    </a:p>
                  </a:txBody>
                  <a:tcPr/>
                </a:tc>
                <a:tc>
                  <a:txBody>
                    <a:bodyPr/>
                    <a:lstStyle/>
                    <a:p>
                      <a:r>
                        <a:rPr lang="en-GB" sz="2200" dirty="0" err="1"/>
                        <a:t>asegurar</a:t>
                      </a:r>
                      <a:endParaRPr lang="en-GB" sz="2200" dirty="0"/>
                    </a:p>
                  </a:txBody>
                  <a:tcPr/>
                </a:tc>
                <a:tc>
                  <a:txBody>
                    <a:bodyPr/>
                    <a:lstStyle/>
                    <a:p>
                      <a:r>
                        <a:rPr lang="en-GB" sz="2200" dirty="0"/>
                        <a:t>to assure</a:t>
                      </a:r>
                    </a:p>
                  </a:txBody>
                  <a:tcPr/>
                </a:tc>
                <a:extLst>
                  <a:ext uri="{0D108BD9-81ED-4DB2-BD59-A6C34878D82A}">
                    <a16:rowId xmlns:a16="http://schemas.microsoft.com/office/drawing/2014/main" val="1267303860"/>
                  </a:ext>
                </a:extLst>
              </a:tr>
              <a:tr h="439246">
                <a:tc>
                  <a:txBody>
                    <a:bodyPr/>
                    <a:lstStyle/>
                    <a:p>
                      <a:endParaRPr lang="en-GB" sz="2200"/>
                    </a:p>
                  </a:txBody>
                  <a:tcPr/>
                </a:tc>
                <a:tc>
                  <a:txBody>
                    <a:bodyPr/>
                    <a:lstStyle/>
                    <a:p>
                      <a:r>
                        <a:rPr lang="en-GB" sz="2200" dirty="0"/>
                        <a:t>el </a:t>
                      </a:r>
                      <a:r>
                        <a:rPr lang="en-GB" sz="2200" dirty="0" err="1"/>
                        <a:t>cuello</a:t>
                      </a:r>
                      <a:endParaRPr lang="en-GB" sz="2200" dirty="0"/>
                    </a:p>
                  </a:txBody>
                  <a:tcPr/>
                </a:tc>
                <a:tc>
                  <a:txBody>
                    <a:bodyPr/>
                    <a:lstStyle/>
                    <a:p>
                      <a:r>
                        <a:rPr lang="en-GB" sz="2200" dirty="0"/>
                        <a:t>neck, collar</a:t>
                      </a:r>
                    </a:p>
                  </a:txBody>
                  <a:tcPr/>
                </a:tc>
                <a:extLst>
                  <a:ext uri="{0D108BD9-81ED-4DB2-BD59-A6C34878D82A}">
                    <a16:rowId xmlns:a16="http://schemas.microsoft.com/office/drawing/2014/main" val="1091215239"/>
                  </a:ext>
                </a:extLst>
              </a:tr>
              <a:tr h="439246">
                <a:tc>
                  <a:txBody>
                    <a:bodyPr/>
                    <a:lstStyle/>
                    <a:p>
                      <a:endParaRPr lang="en-GB" sz="2200"/>
                    </a:p>
                  </a:txBody>
                  <a:tcPr/>
                </a:tc>
                <a:tc>
                  <a:txBody>
                    <a:bodyPr/>
                    <a:lstStyle/>
                    <a:p>
                      <a:r>
                        <a:rPr lang="en-GB" sz="2200" dirty="0" err="1"/>
                        <a:t>nos</a:t>
                      </a:r>
                      <a:endParaRPr lang="en-GB" sz="2200" dirty="0"/>
                    </a:p>
                  </a:txBody>
                  <a:tcPr/>
                </a:tc>
                <a:tc>
                  <a:txBody>
                    <a:bodyPr/>
                    <a:lstStyle/>
                    <a:p>
                      <a:r>
                        <a:rPr lang="en-GB" sz="2200" dirty="0"/>
                        <a:t>(to) us, ourselves</a:t>
                      </a:r>
                    </a:p>
                  </a:txBody>
                  <a:tcPr/>
                </a:tc>
                <a:extLst>
                  <a:ext uri="{0D108BD9-81ED-4DB2-BD59-A6C34878D82A}">
                    <a16:rowId xmlns:a16="http://schemas.microsoft.com/office/drawing/2014/main" val="3328634108"/>
                  </a:ext>
                </a:extLst>
              </a:tr>
              <a:tr h="439246">
                <a:tc>
                  <a:txBody>
                    <a:bodyPr/>
                    <a:lstStyle/>
                    <a:p>
                      <a:endParaRPr lang="en-GB" sz="2200"/>
                    </a:p>
                  </a:txBody>
                  <a:tcPr/>
                </a:tc>
                <a:tc>
                  <a:txBody>
                    <a:bodyPr/>
                    <a:lstStyle/>
                    <a:p>
                      <a:r>
                        <a:rPr lang="en-GB" sz="2200" dirty="0"/>
                        <a:t>la </a:t>
                      </a:r>
                      <a:r>
                        <a:rPr lang="en-GB" sz="2200" dirty="0" err="1"/>
                        <a:t>nariz</a:t>
                      </a:r>
                      <a:endParaRPr lang="en-GB" sz="2200" dirty="0"/>
                    </a:p>
                  </a:txBody>
                  <a:tcPr/>
                </a:tc>
                <a:tc>
                  <a:txBody>
                    <a:bodyPr/>
                    <a:lstStyle/>
                    <a:p>
                      <a:r>
                        <a:rPr lang="en-GB" sz="2200" dirty="0"/>
                        <a:t>nose</a:t>
                      </a:r>
                    </a:p>
                  </a:txBody>
                  <a:tcPr/>
                </a:tc>
                <a:extLst>
                  <a:ext uri="{0D108BD9-81ED-4DB2-BD59-A6C34878D82A}">
                    <a16:rowId xmlns:a16="http://schemas.microsoft.com/office/drawing/2014/main" val="3925879509"/>
                  </a:ext>
                </a:extLst>
              </a:tr>
              <a:tr h="439246">
                <a:tc>
                  <a:txBody>
                    <a:bodyPr/>
                    <a:lstStyle/>
                    <a:p>
                      <a:endParaRPr lang="en-GB" sz="2200"/>
                    </a:p>
                  </a:txBody>
                  <a:tcPr/>
                </a:tc>
                <a:tc>
                  <a:txBody>
                    <a:bodyPr/>
                    <a:lstStyle/>
                    <a:p>
                      <a:r>
                        <a:rPr lang="en-GB" sz="2200" dirty="0"/>
                        <a:t>la </a:t>
                      </a:r>
                      <a:r>
                        <a:rPr lang="en-GB" sz="2200" dirty="0" err="1"/>
                        <a:t>rodilla</a:t>
                      </a:r>
                      <a:endParaRPr lang="en-GB" sz="2200" dirty="0"/>
                    </a:p>
                  </a:txBody>
                  <a:tcPr/>
                </a:tc>
                <a:tc>
                  <a:txBody>
                    <a:bodyPr/>
                    <a:lstStyle/>
                    <a:p>
                      <a:r>
                        <a:rPr lang="en-GB" sz="2200" dirty="0"/>
                        <a:t>knee</a:t>
                      </a:r>
                    </a:p>
                  </a:txBody>
                  <a:tcPr/>
                </a:tc>
                <a:extLst>
                  <a:ext uri="{0D108BD9-81ED-4DB2-BD59-A6C34878D82A}">
                    <a16:rowId xmlns:a16="http://schemas.microsoft.com/office/drawing/2014/main" val="2079860337"/>
                  </a:ext>
                </a:extLst>
              </a:tr>
              <a:tr h="439246">
                <a:tc>
                  <a:txBody>
                    <a:bodyPr/>
                    <a:lstStyle/>
                    <a:p>
                      <a:endParaRPr lang="en-GB" sz="2200"/>
                    </a:p>
                  </a:txBody>
                  <a:tcPr/>
                </a:tc>
                <a:tc>
                  <a:txBody>
                    <a:bodyPr/>
                    <a:lstStyle/>
                    <a:p>
                      <a:r>
                        <a:rPr lang="en-GB" sz="2200" dirty="0" err="1"/>
                        <a:t>os</a:t>
                      </a:r>
                      <a:endParaRPr lang="en-GB" sz="2200" dirty="0"/>
                    </a:p>
                  </a:txBody>
                  <a:tcPr/>
                </a:tc>
                <a:tc>
                  <a:txBody>
                    <a:bodyPr/>
                    <a:lstStyle/>
                    <a:p>
                      <a:r>
                        <a:rPr lang="en-GB" sz="2200" dirty="0"/>
                        <a:t>(to) you, yourselves </a:t>
                      </a:r>
                      <a:r>
                        <a:rPr lang="en-GB" sz="1400" dirty="0"/>
                        <a:t>(pl., inf.)</a:t>
                      </a:r>
                      <a:endParaRPr lang="en-GB" sz="2200" dirty="0"/>
                    </a:p>
                  </a:txBody>
                  <a:tcPr/>
                </a:tc>
                <a:extLst>
                  <a:ext uri="{0D108BD9-81ED-4DB2-BD59-A6C34878D82A}">
                    <a16:rowId xmlns:a16="http://schemas.microsoft.com/office/drawing/2014/main" val="3755812401"/>
                  </a:ext>
                </a:extLst>
              </a:tr>
              <a:tr h="439246">
                <a:tc>
                  <a:txBody>
                    <a:bodyPr/>
                    <a:lstStyle/>
                    <a:p>
                      <a:endParaRPr lang="en-GB" sz="2200"/>
                    </a:p>
                  </a:txBody>
                  <a:tcPr/>
                </a:tc>
                <a:tc>
                  <a:txBody>
                    <a:bodyPr/>
                    <a:lstStyle/>
                    <a:p>
                      <a:r>
                        <a:rPr lang="en-GB" sz="2200" dirty="0" err="1"/>
                        <a:t>exigir</a:t>
                      </a:r>
                      <a:endParaRPr lang="en-GB" sz="2200" dirty="0"/>
                    </a:p>
                  </a:txBody>
                  <a:tcPr/>
                </a:tc>
                <a:tc>
                  <a:txBody>
                    <a:bodyPr/>
                    <a:lstStyle/>
                    <a:p>
                      <a:r>
                        <a:rPr lang="en-GB" sz="2200" dirty="0"/>
                        <a:t>to demand</a:t>
                      </a:r>
                    </a:p>
                  </a:txBody>
                  <a:tcPr/>
                </a:tc>
                <a:extLst>
                  <a:ext uri="{0D108BD9-81ED-4DB2-BD59-A6C34878D82A}">
                    <a16:rowId xmlns:a16="http://schemas.microsoft.com/office/drawing/2014/main" val="912275355"/>
                  </a:ext>
                </a:extLst>
              </a:tr>
              <a:tr h="439246">
                <a:tc>
                  <a:txBody>
                    <a:bodyPr/>
                    <a:lstStyle/>
                    <a:p>
                      <a:endParaRPr lang="en-GB" sz="2200"/>
                    </a:p>
                  </a:txBody>
                  <a:tcPr/>
                </a:tc>
                <a:tc>
                  <a:txBody>
                    <a:bodyPr/>
                    <a:lstStyle/>
                    <a:p>
                      <a:r>
                        <a:rPr lang="en-GB" sz="2200" dirty="0"/>
                        <a:t>el </a:t>
                      </a:r>
                      <a:r>
                        <a:rPr lang="en-GB" sz="2200" dirty="0" err="1"/>
                        <a:t>hombro</a:t>
                      </a:r>
                      <a:endParaRPr lang="en-GB" sz="2200" dirty="0"/>
                    </a:p>
                  </a:txBody>
                  <a:tcPr/>
                </a:tc>
                <a:tc>
                  <a:txBody>
                    <a:bodyPr/>
                    <a:lstStyle/>
                    <a:p>
                      <a:r>
                        <a:rPr lang="en-GB" sz="2200" dirty="0"/>
                        <a:t>shoulder</a:t>
                      </a:r>
                    </a:p>
                  </a:txBody>
                  <a:tcPr/>
                </a:tc>
                <a:extLst>
                  <a:ext uri="{0D108BD9-81ED-4DB2-BD59-A6C34878D82A}">
                    <a16:rowId xmlns:a16="http://schemas.microsoft.com/office/drawing/2014/main" val="3048144282"/>
                  </a:ext>
                </a:extLst>
              </a:tr>
            </a:tbl>
          </a:graphicData>
        </a:graphic>
      </p:graphicFrame>
      <p:sp>
        <p:nvSpPr>
          <p:cNvPr id="117" name="Google Shape;68;p1">
            <a:hlinkClick r:id="" action="ppaction://noaction">
              <a:snd r:embed="rId13" name="11. Recomendar.wav"/>
            </a:hlinkClick>
            <a:extLst>
              <a:ext uri="{FF2B5EF4-FFF2-40B4-BE49-F238E27FC236}">
                <a16:creationId xmlns:a16="http://schemas.microsoft.com/office/drawing/2014/main" id="{80847C3A-1C23-4F62-9AEC-1AC1A0209001}"/>
              </a:ext>
            </a:extLst>
          </p:cNvPr>
          <p:cNvSpPr/>
          <p:nvPr/>
        </p:nvSpPr>
        <p:spPr>
          <a:xfrm>
            <a:off x="5561816" y="1912740"/>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11</a:t>
            </a:r>
            <a:endParaRPr dirty="0"/>
          </a:p>
        </p:txBody>
      </p:sp>
      <p:sp>
        <p:nvSpPr>
          <p:cNvPr id="118" name="Google Shape;68;p1">
            <a:hlinkClick r:id="" action="ppaction://noaction">
              <a:snd r:embed="rId14" name="12. El diente.wav"/>
            </a:hlinkClick>
            <a:extLst>
              <a:ext uri="{FF2B5EF4-FFF2-40B4-BE49-F238E27FC236}">
                <a16:creationId xmlns:a16="http://schemas.microsoft.com/office/drawing/2014/main" id="{60B0DC62-5E8B-421E-AE6D-9726B161DB2E}"/>
              </a:ext>
            </a:extLst>
          </p:cNvPr>
          <p:cNvSpPr/>
          <p:nvPr/>
        </p:nvSpPr>
        <p:spPr>
          <a:xfrm>
            <a:off x="5561816" y="2351278"/>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FABD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12</a:t>
            </a:r>
            <a:endParaRPr dirty="0"/>
          </a:p>
        </p:txBody>
      </p:sp>
      <p:sp>
        <p:nvSpPr>
          <p:cNvPr id="119" name="Google Shape;68;p1">
            <a:hlinkClick r:id="" action="ppaction://noaction">
              <a:snd r:embed="rId15" name="13. Asegurar.wav"/>
            </a:hlinkClick>
            <a:extLst>
              <a:ext uri="{FF2B5EF4-FFF2-40B4-BE49-F238E27FC236}">
                <a16:creationId xmlns:a16="http://schemas.microsoft.com/office/drawing/2014/main" id="{2E5A5FC9-C319-4582-9068-7F60E95313B4}"/>
              </a:ext>
            </a:extLst>
          </p:cNvPr>
          <p:cNvSpPr/>
          <p:nvPr/>
        </p:nvSpPr>
        <p:spPr>
          <a:xfrm>
            <a:off x="5561816" y="2789816"/>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0"/>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13</a:t>
            </a:r>
            <a:endParaRPr dirty="0"/>
          </a:p>
        </p:txBody>
      </p:sp>
      <p:sp>
        <p:nvSpPr>
          <p:cNvPr id="120" name="Google Shape;68;p1">
            <a:hlinkClick r:id="" action="ppaction://noaction">
              <a:snd r:embed="rId16" name="14. El cuello.wav"/>
            </a:hlinkClick>
            <a:extLst>
              <a:ext uri="{FF2B5EF4-FFF2-40B4-BE49-F238E27FC236}">
                <a16:creationId xmlns:a16="http://schemas.microsoft.com/office/drawing/2014/main" id="{DBDD9963-7165-4B9B-AE8C-8D583656D34A}"/>
              </a:ext>
            </a:extLst>
          </p:cNvPr>
          <p:cNvSpPr/>
          <p:nvPr/>
        </p:nvSpPr>
        <p:spPr>
          <a:xfrm>
            <a:off x="5561816" y="3228354"/>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0"/>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14</a:t>
            </a:r>
            <a:endParaRPr dirty="0"/>
          </a:p>
        </p:txBody>
      </p:sp>
      <p:sp>
        <p:nvSpPr>
          <p:cNvPr id="121" name="Google Shape;68;p1">
            <a:hlinkClick r:id="" action="ppaction://noaction">
              <a:snd r:embed="rId17" name="15. Nos.wav"/>
            </a:hlinkClick>
            <a:extLst>
              <a:ext uri="{FF2B5EF4-FFF2-40B4-BE49-F238E27FC236}">
                <a16:creationId xmlns:a16="http://schemas.microsoft.com/office/drawing/2014/main" id="{DC607408-86BE-4A45-AD42-0246585B734A}"/>
              </a:ext>
            </a:extLst>
          </p:cNvPr>
          <p:cNvSpPr/>
          <p:nvPr/>
        </p:nvSpPr>
        <p:spPr>
          <a:xfrm>
            <a:off x="5561816" y="3666892"/>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0"/>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15</a:t>
            </a:r>
            <a:endParaRPr dirty="0"/>
          </a:p>
        </p:txBody>
      </p:sp>
      <p:sp>
        <p:nvSpPr>
          <p:cNvPr id="122" name="Google Shape;68;p1">
            <a:hlinkClick r:id="" action="ppaction://noaction">
              <a:snd r:embed="rId18" name="16. La nariz.wav"/>
            </a:hlinkClick>
            <a:extLst>
              <a:ext uri="{FF2B5EF4-FFF2-40B4-BE49-F238E27FC236}">
                <a16:creationId xmlns:a16="http://schemas.microsoft.com/office/drawing/2014/main" id="{7BC6769E-1E57-405F-82FE-97984ADB846D}"/>
              </a:ext>
            </a:extLst>
          </p:cNvPr>
          <p:cNvSpPr/>
          <p:nvPr/>
        </p:nvSpPr>
        <p:spPr>
          <a:xfrm>
            <a:off x="5561816" y="4105430"/>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0"/>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16</a:t>
            </a:r>
            <a:endParaRPr dirty="0"/>
          </a:p>
        </p:txBody>
      </p:sp>
      <p:sp>
        <p:nvSpPr>
          <p:cNvPr id="123" name="Google Shape;68;p1">
            <a:hlinkClick r:id="" action="ppaction://noaction">
              <a:snd r:embed="rId19" name="17. La rodilla.wav"/>
            </a:hlinkClick>
            <a:extLst>
              <a:ext uri="{FF2B5EF4-FFF2-40B4-BE49-F238E27FC236}">
                <a16:creationId xmlns:a16="http://schemas.microsoft.com/office/drawing/2014/main" id="{45A4AA6E-FACF-4076-9BBC-6E75E4E80D60}"/>
              </a:ext>
            </a:extLst>
          </p:cNvPr>
          <p:cNvSpPr/>
          <p:nvPr/>
        </p:nvSpPr>
        <p:spPr>
          <a:xfrm>
            <a:off x="5561816" y="4543968"/>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0"/>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17</a:t>
            </a:r>
            <a:endParaRPr dirty="0"/>
          </a:p>
        </p:txBody>
      </p:sp>
      <p:sp>
        <p:nvSpPr>
          <p:cNvPr id="124" name="Google Shape;68;p1">
            <a:hlinkClick r:id="" action="ppaction://noaction">
              <a:snd r:embed="rId20" name="18. Os.wav"/>
            </a:hlinkClick>
            <a:extLst>
              <a:ext uri="{FF2B5EF4-FFF2-40B4-BE49-F238E27FC236}">
                <a16:creationId xmlns:a16="http://schemas.microsoft.com/office/drawing/2014/main" id="{9D1DF30E-6FAE-4CD0-8677-F6EFF95B0332}"/>
              </a:ext>
            </a:extLst>
          </p:cNvPr>
          <p:cNvSpPr/>
          <p:nvPr/>
        </p:nvSpPr>
        <p:spPr>
          <a:xfrm>
            <a:off x="5561816" y="4982506"/>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0"/>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18</a:t>
            </a:r>
            <a:endParaRPr dirty="0"/>
          </a:p>
        </p:txBody>
      </p:sp>
      <p:sp>
        <p:nvSpPr>
          <p:cNvPr id="125" name="Google Shape;68;p1">
            <a:hlinkClick r:id="" action="ppaction://noaction">
              <a:snd r:embed="rId21" name="19. Exigir.wav"/>
            </a:hlinkClick>
            <a:extLst>
              <a:ext uri="{FF2B5EF4-FFF2-40B4-BE49-F238E27FC236}">
                <a16:creationId xmlns:a16="http://schemas.microsoft.com/office/drawing/2014/main" id="{09FE9323-32C6-4167-AA39-19D8B15CF52A}"/>
              </a:ext>
            </a:extLst>
          </p:cNvPr>
          <p:cNvSpPr/>
          <p:nvPr/>
        </p:nvSpPr>
        <p:spPr>
          <a:xfrm>
            <a:off x="5561816" y="5421044"/>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0"/>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sym typeface="Century Gothic"/>
              </a:rPr>
              <a:t>19</a:t>
            </a:r>
            <a:endParaRPr dirty="0"/>
          </a:p>
        </p:txBody>
      </p:sp>
      <p:sp>
        <p:nvSpPr>
          <p:cNvPr id="126" name="Google Shape;68;p1">
            <a:hlinkClick r:id="" action="ppaction://noaction">
              <a:snd r:embed="rId22" name="20. El hombro.wav"/>
            </a:hlinkClick>
            <a:extLst>
              <a:ext uri="{FF2B5EF4-FFF2-40B4-BE49-F238E27FC236}">
                <a16:creationId xmlns:a16="http://schemas.microsoft.com/office/drawing/2014/main" id="{BF8D6750-ACA5-479B-9B31-AD57CCAEA77A}"/>
              </a:ext>
            </a:extLst>
          </p:cNvPr>
          <p:cNvSpPr/>
          <p:nvPr/>
        </p:nvSpPr>
        <p:spPr>
          <a:xfrm>
            <a:off x="5561816" y="5859579"/>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0"/>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20</a:t>
            </a:r>
            <a:endParaRPr dirty="0"/>
          </a:p>
        </p:txBody>
      </p:sp>
      <p:sp>
        <p:nvSpPr>
          <p:cNvPr id="17" name="TextBox 16">
            <a:extLst>
              <a:ext uri="{FF2B5EF4-FFF2-40B4-BE49-F238E27FC236}">
                <a16:creationId xmlns:a16="http://schemas.microsoft.com/office/drawing/2014/main" id="{7BE2C6A4-53E8-4A18-9B4E-9E437846DE44}"/>
              </a:ext>
            </a:extLst>
          </p:cNvPr>
          <p:cNvSpPr txBox="1"/>
          <p:nvPr/>
        </p:nvSpPr>
        <p:spPr>
          <a:xfrm rot="5400000">
            <a:off x="10993870" y="4316265"/>
            <a:ext cx="2048959" cy="430887"/>
          </a:xfrm>
          <a:prstGeom prst="rect">
            <a:avLst/>
          </a:prstGeom>
          <a:noFill/>
        </p:spPr>
        <p:txBody>
          <a:bodyPr wrap="none" rtlCol="0">
            <a:spAutoFit/>
          </a:bodyPr>
          <a:lstStyle/>
          <a:p>
            <a:r>
              <a:rPr lang="en-GB" sz="2200" dirty="0">
                <a:solidFill>
                  <a:srgbClr val="FABD00"/>
                </a:solidFill>
              </a:rPr>
              <a:t>Higher vocab</a:t>
            </a:r>
          </a:p>
        </p:txBody>
      </p:sp>
      <p:cxnSp>
        <p:nvCxnSpPr>
          <p:cNvPr id="21" name="Straight Arrow Connector 20">
            <a:extLst>
              <a:ext uri="{FF2B5EF4-FFF2-40B4-BE49-F238E27FC236}">
                <a16:creationId xmlns:a16="http://schemas.microsoft.com/office/drawing/2014/main" id="{D2707F06-CB19-4FC4-8D8A-257DA8B75636}"/>
              </a:ext>
            </a:extLst>
          </p:cNvPr>
          <p:cNvCxnSpPr>
            <a:cxnSpLocks/>
          </p:cNvCxnSpPr>
          <p:nvPr/>
        </p:nvCxnSpPr>
        <p:spPr>
          <a:xfrm>
            <a:off x="11773690" y="2797968"/>
            <a:ext cx="0" cy="3492000"/>
          </a:xfrm>
          <a:prstGeom prst="straightConnector1">
            <a:avLst/>
          </a:prstGeom>
          <a:ln w="38100">
            <a:solidFill>
              <a:srgbClr val="FABD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F30784A-1BDB-4E2E-9F26-51C28A92068A}"/>
              </a:ext>
            </a:extLst>
          </p:cNvPr>
          <p:cNvSpPr/>
          <p:nvPr/>
        </p:nvSpPr>
        <p:spPr>
          <a:xfrm>
            <a:off x="8221483" y="2347806"/>
            <a:ext cx="3446642"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0F1D410B-30DB-4765-BF9A-7E87A6F3C41F}"/>
              </a:ext>
            </a:extLst>
          </p:cNvPr>
          <p:cNvSpPr/>
          <p:nvPr/>
        </p:nvSpPr>
        <p:spPr>
          <a:xfrm>
            <a:off x="2830769" y="1912740"/>
            <a:ext cx="2499686"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extLst>
              <a:ext uri="{FF2B5EF4-FFF2-40B4-BE49-F238E27FC236}">
                <a16:creationId xmlns:a16="http://schemas.microsoft.com/office/drawing/2014/main" id="{BF8BC769-97A1-48BC-A4F0-3B91AD8485D4}"/>
              </a:ext>
            </a:extLst>
          </p:cNvPr>
          <p:cNvSpPr/>
          <p:nvPr/>
        </p:nvSpPr>
        <p:spPr>
          <a:xfrm>
            <a:off x="622366" y="1912740"/>
            <a:ext cx="2111639"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201659A5-885F-4D2A-A2A7-EF0F003F82BB}"/>
              </a:ext>
            </a:extLst>
          </p:cNvPr>
          <p:cNvSpPr/>
          <p:nvPr/>
        </p:nvSpPr>
        <p:spPr>
          <a:xfrm>
            <a:off x="622366" y="2351278"/>
            <a:ext cx="2111639"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BAF7F015-E45F-4C54-BEE9-A90AE6E6BA40}"/>
              </a:ext>
            </a:extLst>
          </p:cNvPr>
          <p:cNvSpPr/>
          <p:nvPr/>
        </p:nvSpPr>
        <p:spPr>
          <a:xfrm>
            <a:off x="2830769" y="2351278"/>
            <a:ext cx="2499686"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8F1D213D-04CE-48B6-8DB0-D53E5C7C2636}"/>
              </a:ext>
            </a:extLst>
          </p:cNvPr>
          <p:cNvSpPr/>
          <p:nvPr/>
        </p:nvSpPr>
        <p:spPr>
          <a:xfrm>
            <a:off x="2830769" y="2789816"/>
            <a:ext cx="2499686"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D28F349A-4A6A-4A9B-9A5D-FD483DD4E2B1}"/>
              </a:ext>
            </a:extLst>
          </p:cNvPr>
          <p:cNvSpPr/>
          <p:nvPr/>
        </p:nvSpPr>
        <p:spPr>
          <a:xfrm>
            <a:off x="622366" y="2788608"/>
            <a:ext cx="2111639"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EB257EE3-B6AE-4A18-B0A7-99115D5E14A2}"/>
              </a:ext>
            </a:extLst>
          </p:cNvPr>
          <p:cNvSpPr/>
          <p:nvPr/>
        </p:nvSpPr>
        <p:spPr>
          <a:xfrm>
            <a:off x="2830769" y="3228354"/>
            <a:ext cx="2499686"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42FD6EE7-6A3D-4255-835F-CA5F35E9A3C4}"/>
              </a:ext>
            </a:extLst>
          </p:cNvPr>
          <p:cNvSpPr/>
          <p:nvPr/>
        </p:nvSpPr>
        <p:spPr>
          <a:xfrm>
            <a:off x="622366" y="3228354"/>
            <a:ext cx="2111639"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CF0ACD02-952F-4E1D-B16E-B6CA1766631A}"/>
              </a:ext>
            </a:extLst>
          </p:cNvPr>
          <p:cNvSpPr/>
          <p:nvPr/>
        </p:nvSpPr>
        <p:spPr>
          <a:xfrm>
            <a:off x="2830769" y="3666892"/>
            <a:ext cx="2499686"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8F2EBC0F-7F15-4580-8DAE-4A97FDD0594B}"/>
              </a:ext>
            </a:extLst>
          </p:cNvPr>
          <p:cNvSpPr/>
          <p:nvPr/>
        </p:nvSpPr>
        <p:spPr>
          <a:xfrm>
            <a:off x="622366" y="3666892"/>
            <a:ext cx="2111639"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5D964804-0040-41B5-8457-E3CA8C5568FE}"/>
              </a:ext>
            </a:extLst>
          </p:cNvPr>
          <p:cNvSpPr/>
          <p:nvPr/>
        </p:nvSpPr>
        <p:spPr>
          <a:xfrm>
            <a:off x="2830769" y="4105430"/>
            <a:ext cx="2499686"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39A9897A-4018-4082-90E0-D33C02DA73D0}"/>
              </a:ext>
            </a:extLst>
          </p:cNvPr>
          <p:cNvSpPr/>
          <p:nvPr/>
        </p:nvSpPr>
        <p:spPr>
          <a:xfrm>
            <a:off x="623985" y="4105430"/>
            <a:ext cx="2110020"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E2DE877E-2E76-4795-939B-97FB58026CB0}"/>
              </a:ext>
            </a:extLst>
          </p:cNvPr>
          <p:cNvSpPr/>
          <p:nvPr/>
        </p:nvSpPr>
        <p:spPr>
          <a:xfrm>
            <a:off x="2830769" y="4543968"/>
            <a:ext cx="2499686"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98DC81F7-5233-40F5-9076-6F141E2FDC62}"/>
              </a:ext>
            </a:extLst>
          </p:cNvPr>
          <p:cNvSpPr/>
          <p:nvPr/>
        </p:nvSpPr>
        <p:spPr>
          <a:xfrm>
            <a:off x="622366" y="4543968"/>
            <a:ext cx="2110020"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FDB0C31F-B479-45EE-878C-257F6EF931F8}"/>
              </a:ext>
            </a:extLst>
          </p:cNvPr>
          <p:cNvSpPr/>
          <p:nvPr/>
        </p:nvSpPr>
        <p:spPr>
          <a:xfrm>
            <a:off x="2830769" y="4982506"/>
            <a:ext cx="2499686"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6BBAB742-30AF-4271-B75C-1D94C9D3AFE9}"/>
              </a:ext>
            </a:extLst>
          </p:cNvPr>
          <p:cNvSpPr/>
          <p:nvPr/>
        </p:nvSpPr>
        <p:spPr>
          <a:xfrm>
            <a:off x="622366" y="4982506"/>
            <a:ext cx="2110020"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FB548258-957E-4AC8-8D52-A33D147C2599}"/>
              </a:ext>
            </a:extLst>
          </p:cNvPr>
          <p:cNvSpPr/>
          <p:nvPr/>
        </p:nvSpPr>
        <p:spPr>
          <a:xfrm>
            <a:off x="2830769" y="5421044"/>
            <a:ext cx="2499686"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AEF0B31-1EBA-46A6-B735-17058D0AEA5D}"/>
              </a:ext>
            </a:extLst>
          </p:cNvPr>
          <p:cNvSpPr/>
          <p:nvPr/>
        </p:nvSpPr>
        <p:spPr>
          <a:xfrm>
            <a:off x="622366" y="5421044"/>
            <a:ext cx="2110020"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B2A09BB9-4054-427C-AAA5-E684C9F8829D}"/>
              </a:ext>
            </a:extLst>
          </p:cNvPr>
          <p:cNvSpPr/>
          <p:nvPr/>
        </p:nvSpPr>
        <p:spPr>
          <a:xfrm>
            <a:off x="622366" y="5859579"/>
            <a:ext cx="2110020"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0964B08E-8118-40B1-BAB0-4363D685E79D}"/>
              </a:ext>
            </a:extLst>
          </p:cNvPr>
          <p:cNvSpPr/>
          <p:nvPr/>
        </p:nvSpPr>
        <p:spPr>
          <a:xfrm>
            <a:off x="2829150" y="5859579"/>
            <a:ext cx="2499686"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564FA068-CD0B-4130-AFD7-43E282664011}"/>
              </a:ext>
            </a:extLst>
          </p:cNvPr>
          <p:cNvSpPr/>
          <p:nvPr/>
        </p:nvSpPr>
        <p:spPr>
          <a:xfrm>
            <a:off x="8221483" y="1912740"/>
            <a:ext cx="3446642"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74CE9ABE-311D-4531-80B0-A5F07B9B35F6}"/>
              </a:ext>
            </a:extLst>
          </p:cNvPr>
          <p:cNvSpPr/>
          <p:nvPr/>
        </p:nvSpPr>
        <p:spPr>
          <a:xfrm>
            <a:off x="8218097" y="4543968"/>
            <a:ext cx="3446642"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6B19CB0A-3C20-40F9-A19C-6F57AA78F26D}"/>
              </a:ext>
            </a:extLst>
          </p:cNvPr>
          <p:cNvSpPr/>
          <p:nvPr/>
        </p:nvSpPr>
        <p:spPr>
          <a:xfrm>
            <a:off x="8218097" y="5859579"/>
            <a:ext cx="3446642"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ectangle 54">
            <a:extLst>
              <a:ext uri="{FF2B5EF4-FFF2-40B4-BE49-F238E27FC236}">
                <a16:creationId xmlns:a16="http://schemas.microsoft.com/office/drawing/2014/main" id="{CC081446-3097-4AA0-8A50-D09928C6706B}"/>
              </a:ext>
            </a:extLst>
          </p:cNvPr>
          <p:cNvSpPr/>
          <p:nvPr/>
        </p:nvSpPr>
        <p:spPr>
          <a:xfrm>
            <a:off x="6018580" y="1912740"/>
            <a:ext cx="2060426"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ectangle 55">
            <a:extLst>
              <a:ext uri="{FF2B5EF4-FFF2-40B4-BE49-F238E27FC236}">
                <a16:creationId xmlns:a16="http://schemas.microsoft.com/office/drawing/2014/main" id="{7E9B4A44-4FD1-400C-A751-22BF2F8104E7}"/>
              </a:ext>
            </a:extLst>
          </p:cNvPr>
          <p:cNvSpPr/>
          <p:nvPr/>
        </p:nvSpPr>
        <p:spPr>
          <a:xfrm>
            <a:off x="6018580" y="2347806"/>
            <a:ext cx="2060426"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573C6790-1DB1-43F8-B6CE-DBD7B0683540}"/>
              </a:ext>
            </a:extLst>
          </p:cNvPr>
          <p:cNvSpPr/>
          <p:nvPr/>
        </p:nvSpPr>
        <p:spPr>
          <a:xfrm>
            <a:off x="8221483" y="2788608"/>
            <a:ext cx="3446642"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3329AD42-C3AF-4FAC-80A6-966C02F66B35}"/>
              </a:ext>
            </a:extLst>
          </p:cNvPr>
          <p:cNvSpPr/>
          <p:nvPr/>
        </p:nvSpPr>
        <p:spPr>
          <a:xfrm>
            <a:off x="6029082" y="2788608"/>
            <a:ext cx="2060426"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975B2C5C-B368-4240-A58E-0075A7FC6537}"/>
              </a:ext>
            </a:extLst>
          </p:cNvPr>
          <p:cNvSpPr/>
          <p:nvPr/>
        </p:nvSpPr>
        <p:spPr>
          <a:xfrm>
            <a:off x="8221483" y="3228354"/>
            <a:ext cx="3446642"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6FC25CE9-629D-42F0-8312-5E8F8D9EC115}"/>
              </a:ext>
            </a:extLst>
          </p:cNvPr>
          <p:cNvSpPr/>
          <p:nvPr/>
        </p:nvSpPr>
        <p:spPr>
          <a:xfrm>
            <a:off x="6029082" y="3223674"/>
            <a:ext cx="2060426"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817F1B7E-3996-490A-8732-1BFCAE4A3853}"/>
              </a:ext>
            </a:extLst>
          </p:cNvPr>
          <p:cNvSpPr/>
          <p:nvPr/>
        </p:nvSpPr>
        <p:spPr>
          <a:xfrm>
            <a:off x="8218097" y="3666892"/>
            <a:ext cx="3446642"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9C506B98-E171-4504-AB95-C6413005992E}"/>
              </a:ext>
            </a:extLst>
          </p:cNvPr>
          <p:cNvSpPr/>
          <p:nvPr/>
        </p:nvSpPr>
        <p:spPr>
          <a:xfrm>
            <a:off x="6018580" y="3665161"/>
            <a:ext cx="2070928"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7CEEBADF-AF71-42D7-8400-FAB5FEFAA542}"/>
              </a:ext>
            </a:extLst>
          </p:cNvPr>
          <p:cNvSpPr/>
          <p:nvPr/>
        </p:nvSpPr>
        <p:spPr>
          <a:xfrm>
            <a:off x="6029082" y="5425743"/>
            <a:ext cx="2070928"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25FD8262-9398-4FBA-9836-64E9773910A5}"/>
              </a:ext>
            </a:extLst>
          </p:cNvPr>
          <p:cNvSpPr/>
          <p:nvPr/>
        </p:nvSpPr>
        <p:spPr>
          <a:xfrm>
            <a:off x="8218097" y="4105430"/>
            <a:ext cx="3446642"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A7DCC079-3A12-4FB2-AE44-846267DFBA4C}"/>
              </a:ext>
            </a:extLst>
          </p:cNvPr>
          <p:cNvSpPr/>
          <p:nvPr/>
        </p:nvSpPr>
        <p:spPr>
          <a:xfrm>
            <a:off x="6018580" y="4097229"/>
            <a:ext cx="2070928"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B8DF2C3A-767F-43F6-AB5C-13392CFC65DE}"/>
              </a:ext>
            </a:extLst>
          </p:cNvPr>
          <p:cNvSpPr/>
          <p:nvPr/>
        </p:nvSpPr>
        <p:spPr>
          <a:xfrm>
            <a:off x="6029082" y="4539269"/>
            <a:ext cx="2070928"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ECF97935-C3B2-4D7B-8674-5106C7DF53CA}"/>
              </a:ext>
            </a:extLst>
          </p:cNvPr>
          <p:cNvSpPr/>
          <p:nvPr/>
        </p:nvSpPr>
        <p:spPr>
          <a:xfrm>
            <a:off x="8218097" y="4982506"/>
            <a:ext cx="3446642"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464973DC-3055-41C9-A1FC-F2793E9CCE8B}"/>
              </a:ext>
            </a:extLst>
          </p:cNvPr>
          <p:cNvSpPr/>
          <p:nvPr/>
        </p:nvSpPr>
        <p:spPr>
          <a:xfrm>
            <a:off x="6018580" y="4982506"/>
            <a:ext cx="2070928"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3358AC95-5F56-4B16-AD74-B566DBE28454}"/>
              </a:ext>
            </a:extLst>
          </p:cNvPr>
          <p:cNvSpPr/>
          <p:nvPr/>
        </p:nvSpPr>
        <p:spPr>
          <a:xfrm>
            <a:off x="8218097" y="5421044"/>
            <a:ext cx="3446642" cy="360000"/>
          </a:xfrm>
          <a:prstGeom prst="rect">
            <a:avLst/>
          </a:prstGeom>
          <a:solidFill>
            <a:srgbClr val="E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952D3EDC-AF8A-451A-B825-C9EF459DAAAF}"/>
              </a:ext>
            </a:extLst>
          </p:cNvPr>
          <p:cNvSpPr/>
          <p:nvPr/>
        </p:nvSpPr>
        <p:spPr>
          <a:xfrm>
            <a:off x="6018580" y="5864281"/>
            <a:ext cx="2070928" cy="360000"/>
          </a:xfrm>
          <a:prstGeom prst="rect">
            <a:avLst/>
          </a:prstGeom>
          <a:solidFill>
            <a:srgbClr val="F1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1285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5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5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52"/>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56"/>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2"/>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5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6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5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62"/>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6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65"/>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64"/>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66"/>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53"/>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68"/>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67"/>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63"/>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69"/>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70"/>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0" nodeType="clickEffect">
                                  <p:stCondLst>
                                    <p:cond delay="0"/>
                                  </p:stCondLst>
                                  <p:childTnLst>
                                    <p:set>
                                      <p:cBhvr>
                                        <p:cTn id="162" dur="1" fill="hold">
                                          <p:stCondLst>
                                            <p:cond delay="0"/>
                                          </p:stCondLst>
                                        </p:cTn>
                                        <p:tgtEl>
                                          <p:spTgt spid="54"/>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1" nodeType="clickEffect">
                                  <p:stCondLst>
                                    <p:cond delay="0"/>
                                  </p:stCondLst>
                                  <p:childTnLst>
                                    <p:set>
                                      <p:cBhvr>
                                        <p:cTn id="166" dur="1" fill="hold">
                                          <p:stCondLst>
                                            <p:cond delay="0"/>
                                          </p:stCondLst>
                                        </p:cTn>
                                        <p:tgtEl>
                                          <p:spTgt spid="32"/>
                                        </p:tgtEl>
                                        <p:attrNameLst>
                                          <p:attrName>style.visibility</p:attrName>
                                        </p:attrNameLst>
                                      </p:cBhvr>
                                      <p:to>
                                        <p:strVal val="visible"/>
                                      </p:to>
                                    </p:set>
                                  </p:childTnLst>
                                </p:cTn>
                              </p:par>
                              <p:par>
                                <p:cTn id="167" presetID="1" presetClass="entr" presetSubtype="0" fill="hold" grpId="1" nodeType="withEffect">
                                  <p:stCondLst>
                                    <p:cond delay="0"/>
                                  </p:stCondLst>
                                  <p:childTnLst>
                                    <p:set>
                                      <p:cBhvr>
                                        <p:cTn id="168" dur="1" fill="hold">
                                          <p:stCondLst>
                                            <p:cond delay="0"/>
                                          </p:stCondLst>
                                        </p:cTn>
                                        <p:tgtEl>
                                          <p:spTgt spid="35"/>
                                        </p:tgtEl>
                                        <p:attrNameLst>
                                          <p:attrName>style.visibility</p:attrName>
                                        </p:attrNameLst>
                                      </p:cBhvr>
                                      <p:to>
                                        <p:strVal val="visible"/>
                                      </p:to>
                                    </p:set>
                                  </p:childTnLst>
                                </p:cTn>
                              </p:par>
                              <p:par>
                                <p:cTn id="169" presetID="1" presetClass="entr" presetSubtype="0" fill="hold" grpId="1" nodeType="withEffect">
                                  <p:stCondLst>
                                    <p:cond delay="0"/>
                                  </p:stCondLst>
                                  <p:childTnLst>
                                    <p:set>
                                      <p:cBhvr>
                                        <p:cTn id="170" dur="1" fill="hold">
                                          <p:stCondLst>
                                            <p:cond delay="0"/>
                                          </p:stCondLst>
                                        </p:cTn>
                                        <p:tgtEl>
                                          <p:spTgt spid="36"/>
                                        </p:tgtEl>
                                        <p:attrNameLst>
                                          <p:attrName>style.visibility</p:attrName>
                                        </p:attrNameLst>
                                      </p:cBhvr>
                                      <p:to>
                                        <p:strVal val="visible"/>
                                      </p:to>
                                    </p:set>
                                  </p:childTnLst>
                                </p:cTn>
                              </p:par>
                              <p:par>
                                <p:cTn id="171" presetID="1" presetClass="entr" presetSubtype="0" fill="hold" grpId="1" nodeType="withEffect">
                                  <p:stCondLst>
                                    <p:cond delay="0"/>
                                  </p:stCondLst>
                                  <p:childTnLst>
                                    <p:set>
                                      <p:cBhvr>
                                        <p:cTn id="172" dur="1" fill="hold">
                                          <p:stCondLst>
                                            <p:cond delay="0"/>
                                          </p:stCondLst>
                                        </p:cTn>
                                        <p:tgtEl>
                                          <p:spTgt spid="38"/>
                                        </p:tgtEl>
                                        <p:attrNameLst>
                                          <p:attrName>style.visibility</p:attrName>
                                        </p:attrNameLst>
                                      </p:cBhvr>
                                      <p:to>
                                        <p:strVal val="visible"/>
                                      </p:to>
                                    </p:set>
                                  </p:childTnLst>
                                </p:cTn>
                              </p:par>
                              <p:par>
                                <p:cTn id="173" presetID="1" presetClass="entr" presetSubtype="0" fill="hold" grpId="1" nodeType="withEffect">
                                  <p:stCondLst>
                                    <p:cond delay="0"/>
                                  </p:stCondLst>
                                  <p:childTnLst>
                                    <p:set>
                                      <p:cBhvr>
                                        <p:cTn id="174" dur="1" fill="hold">
                                          <p:stCondLst>
                                            <p:cond delay="0"/>
                                          </p:stCondLst>
                                        </p:cTn>
                                        <p:tgtEl>
                                          <p:spTgt spid="40"/>
                                        </p:tgtEl>
                                        <p:attrNameLst>
                                          <p:attrName>style.visibility</p:attrName>
                                        </p:attrNameLst>
                                      </p:cBhvr>
                                      <p:to>
                                        <p:strVal val="visible"/>
                                      </p:to>
                                    </p:set>
                                  </p:childTnLst>
                                </p:cTn>
                              </p:par>
                              <p:par>
                                <p:cTn id="175" presetID="1" presetClass="entr" presetSubtype="0" fill="hold" grpId="1" nodeType="withEffect">
                                  <p:stCondLst>
                                    <p:cond delay="0"/>
                                  </p:stCondLst>
                                  <p:childTnLst>
                                    <p:set>
                                      <p:cBhvr>
                                        <p:cTn id="176" dur="1" fill="hold">
                                          <p:stCondLst>
                                            <p:cond delay="0"/>
                                          </p:stCondLst>
                                        </p:cTn>
                                        <p:tgtEl>
                                          <p:spTgt spid="42"/>
                                        </p:tgtEl>
                                        <p:attrNameLst>
                                          <p:attrName>style.visibility</p:attrName>
                                        </p:attrNameLst>
                                      </p:cBhvr>
                                      <p:to>
                                        <p:strVal val="visible"/>
                                      </p:to>
                                    </p:set>
                                  </p:childTnLst>
                                </p:cTn>
                              </p:par>
                              <p:par>
                                <p:cTn id="177" presetID="1" presetClass="entr" presetSubtype="0" fill="hold" grpId="1" nodeType="withEffect">
                                  <p:stCondLst>
                                    <p:cond delay="0"/>
                                  </p:stCondLst>
                                  <p:childTnLst>
                                    <p:set>
                                      <p:cBhvr>
                                        <p:cTn id="178" dur="1" fill="hold">
                                          <p:stCondLst>
                                            <p:cond delay="0"/>
                                          </p:stCondLst>
                                        </p:cTn>
                                        <p:tgtEl>
                                          <p:spTgt spid="44"/>
                                        </p:tgtEl>
                                        <p:attrNameLst>
                                          <p:attrName>style.visibility</p:attrName>
                                        </p:attrNameLst>
                                      </p:cBhvr>
                                      <p:to>
                                        <p:strVal val="visible"/>
                                      </p:to>
                                    </p:set>
                                  </p:childTnLst>
                                </p:cTn>
                              </p:par>
                              <p:par>
                                <p:cTn id="179" presetID="1" presetClass="entr" presetSubtype="0" fill="hold" grpId="1" nodeType="withEffect">
                                  <p:stCondLst>
                                    <p:cond delay="0"/>
                                  </p:stCondLst>
                                  <p:childTnLst>
                                    <p:set>
                                      <p:cBhvr>
                                        <p:cTn id="180" dur="1" fill="hold">
                                          <p:stCondLst>
                                            <p:cond delay="0"/>
                                          </p:stCondLst>
                                        </p:cTn>
                                        <p:tgtEl>
                                          <p:spTgt spid="46"/>
                                        </p:tgtEl>
                                        <p:attrNameLst>
                                          <p:attrName>style.visibility</p:attrName>
                                        </p:attrNameLst>
                                      </p:cBhvr>
                                      <p:to>
                                        <p:strVal val="visible"/>
                                      </p:to>
                                    </p:set>
                                  </p:childTnLst>
                                </p:cTn>
                              </p:par>
                              <p:par>
                                <p:cTn id="181" presetID="1" presetClass="entr" presetSubtype="0" fill="hold" grpId="1" nodeType="withEffect">
                                  <p:stCondLst>
                                    <p:cond delay="0"/>
                                  </p:stCondLst>
                                  <p:childTnLst>
                                    <p:set>
                                      <p:cBhvr>
                                        <p:cTn id="182" dur="1" fill="hold">
                                          <p:stCondLst>
                                            <p:cond delay="0"/>
                                          </p:stCondLst>
                                        </p:cTn>
                                        <p:tgtEl>
                                          <p:spTgt spid="48"/>
                                        </p:tgtEl>
                                        <p:attrNameLst>
                                          <p:attrName>style.visibility</p:attrName>
                                        </p:attrNameLst>
                                      </p:cBhvr>
                                      <p:to>
                                        <p:strVal val="visible"/>
                                      </p:to>
                                    </p:set>
                                  </p:childTnLst>
                                </p:cTn>
                              </p:par>
                              <p:par>
                                <p:cTn id="183" presetID="1" presetClass="entr" presetSubtype="0" fill="hold" grpId="1" nodeType="withEffect">
                                  <p:stCondLst>
                                    <p:cond delay="0"/>
                                  </p:stCondLst>
                                  <p:childTnLst>
                                    <p:set>
                                      <p:cBhvr>
                                        <p:cTn id="184" dur="1" fill="hold">
                                          <p:stCondLst>
                                            <p:cond delay="0"/>
                                          </p:stCondLst>
                                        </p:cTn>
                                        <p:tgtEl>
                                          <p:spTgt spid="51"/>
                                        </p:tgtEl>
                                        <p:attrNameLst>
                                          <p:attrName>style.visibility</p:attrName>
                                        </p:attrNameLst>
                                      </p:cBhvr>
                                      <p:to>
                                        <p:strVal val="visible"/>
                                      </p:to>
                                    </p:set>
                                  </p:childTnLst>
                                </p:cTn>
                              </p:par>
                              <p:par>
                                <p:cTn id="185" presetID="1" presetClass="entr" presetSubtype="0" fill="hold" grpId="1" nodeType="withEffect">
                                  <p:stCondLst>
                                    <p:cond delay="0"/>
                                  </p:stCondLst>
                                  <p:childTnLst>
                                    <p:set>
                                      <p:cBhvr>
                                        <p:cTn id="186" dur="1" fill="hold">
                                          <p:stCondLst>
                                            <p:cond delay="0"/>
                                          </p:stCondLst>
                                        </p:cTn>
                                        <p:tgtEl>
                                          <p:spTgt spid="52"/>
                                        </p:tgtEl>
                                        <p:attrNameLst>
                                          <p:attrName>style.visibility</p:attrName>
                                        </p:attrNameLst>
                                      </p:cBhvr>
                                      <p:to>
                                        <p:strVal val="visible"/>
                                      </p:to>
                                    </p:set>
                                  </p:childTnLst>
                                </p:cTn>
                              </p:par>
                              <p:par>
                                <p:cTn id="187" presetID="1" presetClass="entr" presetSubtype="0" fill="hold" grpId="1" nodeType="withEffect">
                                  <p:stCondLst>
                                    <p:cond delay="0"/>
                                  </p:stCondLst>
                                  <p:childTnLst>
                                    <p:set>
                                      <p:cBhvr>
                                        <p:cTn id="188" dur="1" fill="hold">
                                          <p:stCondLst>
                                            <p:cond delay="0"/>
                                          </p:stCondLst>
                                        </p:cTn>
                                        <p:tgtEl>
                                          <p:spTgt spid="2"/>
                                        </p:tgtEl>
                                        <p:attrNameLst>
                                          <p:attrName>style.visibility</p:attrName>
                                        </p:attrNameLst>
                                      </p:cBhvr>
                                      <p:to>
                                        <p:strVal val="visible"/>
                                      </p:to>
                                    </p:set>
                                  </p:childTnLst>
                                </p:cTn>
                              </p:par>
                              <p:par>
                                <p:cTn id="189" presetID="1" presetClass="entr" presetSubtype="0" fill="hold" grpId="1" nodeType="withEffect">
                                  <p:stCondLst>
                                    <p:cond delay="0"/>
                                  </p:stCondLst>
                                  <p:childTnLst>
                                    <p:set>
                                      <p:cBhvr>
                                        <p:cTn id="190" dur="1" fill="hold">
                                          <p:stCondLst>
                                            <p:cond delay="0"/>
                                          </p:stCondLst>
                                        </p:cTn>
                                        <p:tgtEl>
                                          <p:spTgt spid="57"/>
                                        </p:tgtEl>
                                        <p:attrNameLst>
                                          <p:attrName>style.visibility</p:attrName>
                                        </p:attrNameLst>
                                      </p:cBhvr>
                                      <p:to>
                                        <p:strVal val="visible"/>
                                      </p:to>
                                    </p:set>
                                  </p:childTnLst>
                                </p:cTn>
                              </p:par>
                              <p:par>
                                <p:cTn id="191" presetID="1" presetClass="entr" presetSubtype="0" fill="hold" grpId="1" nodeType="withEffect">
                                  <p:stCondLst>
                                    <p:cond delay="0"/>
                                  </p:stCondLst>
                                  <p:childTnLst>
                                    <p:set>
                                      <p:cBhvr>
                                        <p:cTn id="192" dur="1" fill="hold">
                                          <p:stCondLst>
                                            <p:cond delay="0"/>
                                          </p:stCondLst>
                                        </p:cTn>
                                        <p:tgtEl>
                                          <p:spTgt spid="59"/>
                                        </p:tgtEl>
                                        <p:attrNameLst>
                                          <p:attrName>style.visibility</p:attrName>
                                        </p:attrNameLst>
                                      </p:cBhvr>
                                      <p:to>
                                        <p:strVal val="visible"/>
                                      </p:to>
                                    </p:set>
                                  </p:childTnLst>
                                </p:cTn>
                              </p:par>
                              <p:par>
                                <p:cTn id="193" presetID="1" presetClass="entr" presetSubtype="0" fill="hold" grpId="1" nodeType="withEffect">
                                  <p:stCondLst>
                                    <p:cond delay="0"/>
                                  </p:stCondLst>
                                  <p:childTnLst>
                                    <p:set>
                                      <p:cBhvr>
                                        <p:cTn id="194" dur="1" fill="hold">
                                          <p:stCondLst>
                                            <p:cond delay="0"/>
                                          </p:stCondLst>
                                        </p:cTn>
                                        <p:tgtEl>
                                          <p:spTgt spid="61"/>
                                        </p:tgtEl>
                                        <p:attrNameLst>
                                          <p:attrName>style.visibility</p:attrName>
                                        </p:attrNameLst>
                                      </p:cBhvr>
                                      <p:to>
                                        <p:strVal val="visible"/>
                                      </p:to>
                                    </p:set>
                                  </p:childTnLst>
                                </p:cTn>
                              </p:par>
                              <p:par>
                                <p:cTn id="195" presetID="1" presetClass="entr" presetSubtype="0" fill="hold" grpId="1" nodeType="withEffect">
                                  <p:stCondLst>
                                    <p:cond delay="0"/>
                                  </p:stCondLst>
                                  <p:childTnLst>
                                    <p:set>
                                      <p:cBhvr>
                                        <p:cTn id="196" dur="1" fill="hold">
                                          <p:stCondLst>
                                            <p:cond delay="0"/>
                                          </p:stCondLst>
                                        </p:cTn>
                                        <p:tgtEl>
                                          <p:spTgt spid="64"/>
                                        </p:tgtEl>
                                        <p:attrNameLst>
                                          <p:attrName>style.visibility</p:attrName>
                                        </p:attrNameLst>
                                      </p:cBhvr>
                                      <p:to>
                                        <p:strVal val="visible"/>
                                      </p:to>
                                    </p:set>
                                  </p:childTnLst>
                                </p:cTn>
                              </p:par>
                              <p:par>
                                <p:cTn id="197" presetID="1" presetClass="entr" presetSubtype="0" fill="hold" grpId="1" nodeType="withEffect">
                                  <p:stCondLst>
                                    <p:cond delay="0"/>
                                  </p:stCondLst>
                                  <p:childTnLst>
                                    <p:set>
                                      <p:cBhvr>
                                        <p:cTn id="198" dur="1" fill="hold">
                                          <p:stCondLst>
                                            <p:cond delay="0"/>
                                          </p:stCondLst>
                                        </p:cTn>
                                        <p:tgtEl>
                                          <p:spTgt spid="53"/>
                                        </p:tgtEl>
                                        <p:attrNameLst>
                                          <p:attrName>style.visibility</p:attrName>
                                        </p:attrNameLst>
                                      </p:cBhvr>
                                      <p:to>
                                        <p:strVal val="visible"/>
                                      </p:to>
                                    </p:set>
                                  </p:childTnLst>
                                </p:cTn>
                              </p:par>
                              <p:par>
                                <p:cTn id="199" presetID="1" presetClass="entr" presetSubtype="0" fill="hold" grpId="1" nodeType="withEffect">
                                  <p:stCondLst>
                                    <p:cond delay="0"/>
                                  </p:stCondLst>
                                  <p:childTnLst>
                                    <p:set>
                                      <p:cBhvr>
                                        <p:cTn id="200" dur="1" fill="hold">
                                          <p:stCondLst>
                                            <p:cond delay="0"/>
                                          </p:stCondLst>
                                        </p:cTn>
                                        <p:tgtEl>
                                          <p:spTgt spid="67"/>
                                        </p:tgtEl>
                                        <p:attrNameLst>
                                          <p:attrName>style.visibility</p:attrName>
                                        </p:attrNameLst>
                                      </p:cBhvr>
                                      <p:to>
                                        <p:strVal val="visible"/>
                                      </p:to>
                                    </p:set>
                                  </p:childTnLst>
                                </p:cTn>
                              </p:par>
                              <p:par>
                                <p:cTn id="201" presetID="1" presetClass="entr" presetSubtype="0" fill="hold" grpId="1" nodeType="withEffect">
                                  <p:stCondLst>
                                    <p:cond delay="0"/>
                                  </p:stCondLst>
                                  <p:childTnLst>
                                    <p:set>
                                      <p:cBhvr>
                                        <p:cTn id="202" dur="1" fill="hold">
                                          <p:stCondLst>
                                            <p:cond delay="0"/>
                                          </p:stCondLst>
                                        </p:cTn>
                                        <p:tgtEl>
                                          <p:spTgt spid="69"/>
                                        </p:tgtEl>
                                        <p:attrNameLst>
                                          <p:attrName>style.visibility</p:attrName>
                                        </p:attrNameLst>
                                      </p:cBhvr>
                                      <p:to>
                                        <p:strVal val="visible"/>
                                      </p:to>
                                    </p:set>
                                  </p:childTnLst>
                                </p:cTn>
                              </p:par>
                              <p:par>
                                <p:cTn id="203" presetID="1" presetClass="entr" presetSubtype="0" fill="hold" grpId="1" nodeType="withEffect">
                                  <p:stCondLst>
                                    <p:cond delay="0"/>
                                  </p:stCondLst>
                                  <p:childTnLst>
                                    <p:set>
                                      <p:cBhvr>
                                        <p:cTn id="20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2" grpId="0" animBg="1"/>
      <p:bldP spid="32" grpId="1" animBg="1"/>
      <p:bldP spid="33" grpId="0" animBg="1"/>
      <p:bldP spid="34" grpId="0" animBg="1"/>
      <p:bldP spid="35" grpId="0" animBg="1"/>
      <p:bldP spid="35" grpId="1" animBg="1"/>
      <p:bldP spid="36" grpId="0" animBg="1"/>
      <p:bldP spid="36" grpId="1" animBg="1"/>
      <p:bldP spid="37" grpId="0" animBg="1"/>
      <p:bldP spid="38" grpId="0" animBg="1"/>
      <p:bldP spid="38" grpId="1" animBg="1"/>
      <p:bldP spid="39" grpId="0" animBg="1"/>
      <p:bldP spid="40" grpId="0" animBg="1"/>
      <p:bldP spid="40" grpId="1" animBg="1"/>
      <p:bldP spid="41" grpId="0" animBg="1"/>
      <p:bldP spid="42" grpId="0" animBg="1"/>
      <p:bldP spid="42" grpId="1" animBg="1"/>
      <p:bldP spid="43" grpId="0" animBg="1"/>
      <p:bldP spid="44" grpId="0" animBg="1"/>
      <p:bldP spid="44" grpId="1" animBg="1"/>
      <p:bldP spid="45" grpId="0" animBg="1"/>
      <p:bldP spid="46" grpId="0" animBg="1"/>
      <p:bldP spid="46" grpId="1" animBg="1"/>
      <p:bldP spid="47" grpId="0" animBg="1"/>
      <p:bldP spid="48" grpId="0" animBg="1"/>
      <p:bldP spid="48" grpId="1" animBg="1"/>
      <p:bldP spid="49" grpId="0" animBg="1"/>
      <p:bldP spid="50" grpId="0" animBg="1"/>
      <p:bldP spid="51" grpId="0" animBg="1"/>
      <p:bldP spid="51" grpId="1" animBg="1"/>
      <p:bldP spid="52" grpId="0" animBg="1"/>
      <p:bldP spid="52" grpId="1" animBg="1"/>
      <p:bldP spid="53" grpId="0" animBg="1"/>
      <p:bldP spid="53" grpId="1" animBg="1"/>
      <p:bldP spid="54" grpId="0" animBg="1"/>
      <p:bldP spid="54" grpId="1" animBg="1"/>
      <p:bldP spid="55" grpId="0" animBg="1"/>
      <p:bldP spid="56" grpId="0" animBg="1"/>
      <p:bldP spid="57" grpId="0" animBg="1"/>
      <p:bldP spid="57" grpId="1" animBg="1"/>
      <p:bldP spid="58" grpId="0" animBg="1"/>
      <p:bldP spid="59" grpId="0" animBg="1"/>
      <p:bldP spid="59" grpId="1" animBg="1"/>
      <p:bldP spid="60" grpId="0" animBg="1"/>
      <p:bldP spid="61" grpId="0" animBg="1"/>
      <p:bldP spid="61" grpId="1" animBg="1"/>
      <p:bldP spid="62" grpId="0" animBg="1"/>
      <p:bldP spid="63" grpId="0" animBg="1"/>
      <p:bldP spid="64" grpId="0" animBg="1"/>
      <p:bldP spid="64" grpId="1" animBg="1"/>
      <p:bldP spid="65" grpId="0" animBg="1"/>
      <p:bldP spid="66" grpId="0" animBg="1"/>
      <p:bldP spid="67" grpId="0" animBg="1"/>
      <p:bldP spid="67" grpId="1" animBg="1"/>
      <p:bldP spid="68" grpId="0" animBg="1"/>
      <p:bldP spid="69" grpId="0" animBg="1"/>
      <p:bldP spid="69" grpId="1" animBg="1"/>
      <p:bldP spid="7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7882760" cy="1056060"/>
          </a:xfrm>
        </p:spPr>
        <p:txBody>
          <a:bodyPr>
            <a:normAutofit/>
          </a:bodyPr>
          <a:lstStyle/>
          <a:p>
            <a:r>
              <a:rPr lang="en-GB" sz="2700" b="1" dirty="0">
                <a:solidFill>
                  <a:schemeClr val="bg1"/>
                </a:solidFill>
              </a:rPr>
              <a:t>Saying who is affected by the verb</a:t>
            </a:r>
            <a:br>
              <a:rPr lang="en-GB" sz="2700" b="1" dirty="0">
                <a:solidFill>
                  <a:schemeClr val="bg1"/>
                </a:solidFill>
              </a:rPr>
            </a:br>
            <a:r>
              <a:rPr lang="en-GB" sz="2700" dirty="0">
                <a:solidFill>
                  <a:schemeClr val="bg1"/>
                </a:solidFill>
              </a:rPr>
              <a:t>Indirect object pronouns ‘le’ and ‘les’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7">
            <a:extLst>
              <a:ext uri="{FF2B5EF4-FFF2-40B4-BE49-F238E27FC236}">
                <a16:creationId xmlns:a16="http://schemas.microsoft.com/office/drawing/2014/main" id="{A57F0AA1-FDE9-C546-8FC3-775A9DC72304}"/>
              </a:ext>
            </a:extLst>
          </p:cNvPr>
          <p:cNvSpPr txBox="1"/>
          <p:nvPr/>
        </p:nvSpPr>
        <p:spPr>
          <a:xfrm>
            <a:off x="205201" y="1283044"/>
            <a:ext cx="11722942" cy="830997"/>
          </a:xfrm>
          <a:prstGeom prst="rect">
            <a:avLst/>
          </a:prstGeom>
          <a:noFill/>
        </p:spPr>
        <p:txBody>
          <a:bodyPr wrap="square" rtlCol="0">
            <a:spAutoFit/>
          </a:bodyPr>
          <a:lstStyle/>
          <a:p>
            <a:pPr lvl="0">
              <a:defRPr/>
            </a:pPr>
            <a:r>
              <a:rPr lang="en-GB" sz="2400" dirty="0">
                <a:latin typeface="Century Gothic" panose="020B0502020202020204" pitchFamily="34" charset="0"/>
              </a:rPr>
              <a:t>Remember, object pronouns (e.g., me) indicate the person or thing that is affected by the verb. The effect of the verb may be direct or indirect.</a:t>
            </a:r>
            <a:endParaRPr kumimoji="0" lang="en-GB" sz="2400" b="0" i="0" u="none" strike="noStrike" kern="1200" cap="none" spc="0" normalizeH="0" baseline="0" noProof="0" dirty="0">
              <a:ln>
                <a:noFill/>
              </a:ln>
              <a:effectLst/>
              <a:uLnTx/>
              <a:uFillTx/>
              <a:latin typeface="Tw Cen MT" panose="020B0602020104020603"/>
            </a:endParaRPr>
          </a:p>
        </p:txBody>
      </p:sp>
      <p:sp>
        <p:nvSpPr>
          <p:cNvPr id="13" name="TextBox 7">
            <a:extLst>
              <a:ext uri="{FF2B5EF4-FFF2-40B4-BE49-F238E27FC236}">
                <a16:creationId xmlns:a16="http://schemas.microsoft.com/office/drawing/2014/main" id="{1CC8D292-4A50-9242-9A22-191240819016}"/>
              </a:ext>
            </a:extLst>
          </p:cNvPr>
          <p:cNvSpPr txBox="1"/>
          <p:nvPr/>
        </p:nvSpPr>
        <p:spPr>
          <a:xfrm>
            <a:off x="248195" y="2227916"/>
            <a:ext cx="11722942" cy="461665"/>
          </a:xfrm>
          <a:prstGeom prst="rect">
            <a:avLst/>
          </a:prstGeom>
          <a:noFill/>
        </p:spPr>
        <p:txBody>
          <a:bodyPr wrap="square" rtlCol="0">
            <a:spAutoFit/>
          </a:bodyPr>
          <a:lstStyle/>
          <a:p>
            <a:pPr lvl="0">
              <a:defRPr/>
            </a:pPr>
            <a:r>
              <a:rPr lang="en-GB" sz="2400" dirty="0">
                <a:latin typeface="Century Gothic" panose="020B0502020202020204" pitchFamily="34" charset="0"/>
              </a:rPr>
              <a:t>If the person is </a:t>
            </a:r>
            <a:r>
              <a:rPr lang="en-GB" sz="2400" i="1" dirty="0">
                <a:latin typeface="Century Gothic" panose="020B0502020202020204" pitchFamily="34" charset="0"/>
              </a:rPr>
              <a:t>indirectly</a:t>
            </a:r>
            <a:r>
              <a:rPr lang="en-GB" sz="2400" dirty="0">
                <a:latin typeface="Century Gothic" panose="020B0502020202020204" pitchFamily="34" charset="0"/>
              </a:rPr>
              <a:t> affected by the verb is ‘</a:t>
            </a:r>
            <a:r>
              <a:rPr lang="en-GB" sz="2400" b="1" dirty="0">
                <a:latin typeface="Century Gothic" panose="020B0502020202020204" pitchFamily="34" charset="0"/>
              </a:rPr>
              <a:t>him</a:t>
            </a:r>
            <a:r>
              <a:rPr lang="en-GB" sz="2400" dirty="0">
                <a:latin typeface="Century Gothic" panose="020B0502020202020204" pitchFamily="34" charset="0"/>
              </a:rPr>
              <a:t>’, ‘</a:t>
            </a:r>
            <a:r>
              <a:rPr lang="en-GB" sz="2400" b="1" dirty="0">
                <a:latin typeface="Century Gothic" panose="020B0502020202020204" pitchFamily="34" charset="0"/>
              </a:rPr>
              <a:t>her</a:t>
            </a:r>
            <a:r>
              <a:rPr lang="en-GB" sz="2400" dirty="0">
                <a:latin typeface="Century Gothic" panose="020B0502020202020204" pitchFamily="34" charset="0"/>
              </a:rPr>
              <a:t>’ or ‘</a:t>
            </a:r>
            <a:r>
              <a:rPr lang="en-GB" sz="2400" b="1" dirty="0">
                <a:latin typeface="Century Gothic" panose="020B0502020202020204" pitchFamily="34" charset="0"/>
              </a:rPr>
              <a:t>it</a:t>
            </a:r>
            <a:r>
              <a:rPr lang="en-GB" sz="2400" dirty="0">
                <a:latin typeface="Century Gothic" panose="020B0502020202020204" pitchFamily="34" charset="0"/>
              </a:rPr>
              <a:t>’ use ____.</a:t>
            </a:r>
            <a:endParaRPr kumimoji="0" lang="en-GB" sz="2400" b="0" i="0" u="none" strike="noStrike" kern="1200" cap="none" spc="0" normalizeH="0" baseline="0" noProof="0" dirty="0">
              <a:ln>
                <a:noFill/>
              </a:ln>
              <a:effectLst/>
              <a:uLnTx/>
              <a:uFillTx/>
              <a:latin typeface="Tw Cen MT" panose="020B0602020104020603"/>
            </a:endParaRPr>
          </a:p>
        </p:txBody>
      </p:sp>
      <p:sp>
        <p:nvSpPr>
          <p:cNvPr id="14" name="TextBox 7">
            <a:extLst>
              <a:ext uri="{FF2B5EF4-FFF2-40B4-BE49-F238E27FC236}">
                <a16:creationId xmlns:a16="http://schemas.microsoft.com/office/drawing/2014/main" id="{1C62F8CB-AA75-A045-AF80-25D4782658C8}"/>
              </a:ext>
            </a:extLst>
          </p:cNvPr>
          <p:cNvSpPr txBox="1"/>
          <p:nvPr/>
        </p:nvSpPr>
        <p:spPr>
          <a:xfrm>
            <a:off x="228488" y="3304011"/>
            <a:ext cx="11722942" cy="461665"/>
          </a:xfrm>
          <a:prstGeom prst="rect">
            <a:avLst/>
          </a:prstGeom>
          <a:noFill/>
        </p:spPr>
        <p:txBody>
          <a:bodyPr wrap="square" rtlCol="0">
            <a:spAutoFit/>
          </a:bodyPr>
          <a:lstStyle/>
          <a:p>
            <a:pPr lvl="0">
              <a:defRPr/>
            </a:pPr>
            <a:r>
              <a:rPr lang="en-GB" sz="2400" dirty="0">
                <a:latin typeface="Century Gothic" panose="020B0502020202020204" pitchFamily="34" charset="0"/>
              </a:rPr>
              <a:t>If the person indirectly affected by the verb is ‘</a:t>
            </a:r>
            <a:r>
              <a:rPr lang="en-GB" sz="2400" b="1" dirty="0">
                <a:latin typeface="Century Gothic" panose="020B0502020202020204" pitchFamily="34" charset="0"/>
              </a:rPr>
              <a:t>they</a:t>
            </a:r>
            <a:r>
              <a:rPr lang="en-GB" sz="2400" dirty="0">
                <a:latin typeface="Century Gothic" panose="020B0502020202020204" pitchFamily="34" charset="0"/>
              </a:rPr>
              <a:t>’, use ____.</a:t>
            </a:r>
            <a:endParaRPr kumimoji="0" lang="en-GB" sz="2400" b="0" i="0" u="none" strike="noStrike" kern="1200" cap="none" spc="0" normalizeH="0" baseline="0" noProof="0" dirty="0">
              <a:ln>
                <a:noFill/>
              </a:ln>
              <a:effectLst/>
              <a:uLnTx/>
              <a:uFillTx/>
              <a:latin typeface="Tw Cen MT" panose="020B0602020104020603"/>
            </a:endParaRPr>
          </a:p>
        </p:txBody>
      </p:sp>
      <p:sp>
        <p:nvSpPr>
          <p:cNvPr id="9" name="CuadroTexto 8">
            <a:extLst>
              <a:ext uri="{FF2B5EF4-FFF2-40B4-BE49-F238E27FC236}">
                <a16:creationId xmlns:a16="http://schemas.microsoft.com/office/drawing/2014/main" id="{3770137D-F06D-A546-877B-D8E93607FCD2}"/>
              </a:ext>
            </a:extLst>
          </p:cNvPr>
          <p:cNvSpPr txBox="1"/>
          <p:nvPr/>
        </p:nvSpPr>
        <p:spPr>
          <a:xfrm>
            <a:off x="10477500" y="2185273"/>
            <a:ext cx="537883" cy="461665"/>
          </a:xfrm>
          <a:prstGeom prst="rect">
            <a:avLst/>
          </a:prstGeom>
          <a:noFill/>
        </p:spPr>
        <p:txBody>
          <a:bodyPr wrap="square" rtlCol="0">
            <a:spAutoFit/>
          </a:bodyPr>
          <a:lstStyle/>
          <a:p>
            <a:pPr algn="l"/>
            <a:r>
              <a:rPr lang="en-GB" sz="2400" b="1" dirty="0">
                <a:solidFill>
                  <a:schemeClr val="tx2"/>
                </a:solidFill>
              </a:rPr>
              <a:t>le</a:t>
            </a:r>
            <a:endParaRPr lang="es-GB" sz="2400" b="1" dirty="0">
              <a:solidFill>
                <a:schemeClr val="tx2"/>
              </a:solidFill>
            </a:endParaRPr>
          </a:p>
        </p:txBody>
      </p:sp>
      <p:sp>
        <p:nvSpPr>
          <p:cNvPr id="19" name="CuadroTexto 18">
            <a:extLst>
              <a:ext uri="{FF2B5EF4-FFF2-40B4-BE49-F238E27FC236}">
                <a16:creationId xmlns:a16="http://schemas.microsoft.com/office/drawing/2014/main" id="{2EB45EE7-09CE-774D-8471-D1DFE6292B6B}"/>
              </a:ext>
            </a:extLst>
          </p:cNvPr>
          <p:cNvSpPr txBox="1"/>
          <p:nvPr/>
        </p:nvSpPr>
        <p:spPr>
          <a:xfrm>
            <a:off x="8735052" y="3254144"/>
            <a:ext cx="590226" cy="461665"/>
          </a:xfrm>
          <a:prstGeom prst="rect">
            <a:avLst/>
          </a:prstGeom>
          <a:noFill/>
        </p:spPr>
        <p:txBody>
          <a:bodyPr wrap="none" rtlCol="0">
            <a:spAutoFit/>
          </a:bodyPr>
          <a:lstStyle/>
          <a:p>
            <a:pPr algn="l"/>
            <a:r>
              <a:rPr lang="en-GB" sz="2400" b="1" dirty="0">
                <a:solidFill>
                  <a:schemeClr val="tx2"/>
                </a:solidFill>
              </a:rPr>
              <a:t>les</a:t>
            </a:r>
            <a:endParaRPr lang="es-GB" sz="2400" b="1" dirty="0">
              <a:solidFill>
                <a:schemeClr val="tx2"/>
              </a:solidFill>
            </a:endParaRPr>
          </a:p>
        </p:txBody>
      </p:sp>
      <p:sp>
        <p:nvSpPr>
          <p:cNvPr id="17" name="TextBox 7">
            <a:extLst>
              <a:ext uri="{FF2B5EF4-FFF2-40B4-BE49-F238E27FC236}">
                <a16:creationId xmlns:a16="http://schemas.microsoft.com/office/drawing/2014/main" id="{934C04E2-20EE-1B4C-AFE8-4671726F204D}"/>
              </a:ext>
            </a:extLst>
          </p:cNvPr>
          <p:cNvSpPr txBox="1"/>
          <p:nvPr/>
        </p:nvSpPr>
        <p:spPr>
          <a:xfrm>
            <a:off x="248195" y="2630660"/>
            <a:ext cx="5861471" cy="461665"/>
          </a:xfrm>
          <a:prstGeom prst="rect">
            <a:avLst/>
          </a:prstGeom>
          <a:noFill/>
        </p:spPr>
        <p:txBody>
          <a:bodyPr wrap="square" rtlCol="0">
            <a:spAutoFit/>
          </a:bodyPr>
          <a:lstStyle/>
          <a:p>
            <a:pPr lvl="0">
              <a:defRPr/>
            </a:pPr>
            <a:r>
              <a:rPr lang="en-GB" sz="2400" b="1" dirty="0">
                <a:latin typeface="Century Gothic" panose="020B0502020202020204" pitchFamily="34" charset="0"/>
              </a:rPr>
              <a:t>L</a:t>
            </a:r>
            <a:r>
              <a:rPr lang="en-GB" sz="2400" b="1" noProof="0" dirty="0">
                <a:latin typeface="Century Gothic" panose="020B0502020202020204" pitchFamily="34" charset="0"/>
              </a:rPr>
              <a:t>e</a:t>
            </a:r>
            <a:r>
              <a:rPr lang="en-GB" sz="2400" noProof="0" dirty="0">
                <a:latin typeface="Century Gothic" panose="020B0502020202020204" pitchFamily="34" charset="0"/>
              </a:rPr>
              <a:t> </a:t>
            </a:r>
            <a:r>
              <a:rPr lang="en-GB" sz="2400" noProof="0" dirty="0" err="1">
                <a:latin typeface="Century Gothic" panose="020B0502020202020204" pitchFamily="34" charset="0"/>
              </a:rPr>
              <a:t>pide</a:t>
            </a:r>
            <a:r>
              <a:rPr lang="en-GB" sz="2400" noProof="0" dirty="0">
                <a:latin typeface="Century Gothic" panose="020B0502020202020204" pitchFamily="34" charset="0"/>
              </a:rPr>
              <a:t> </a:t>
            </a:r>
            <a:r>
              <a:rPr lang="en-GB" sz="2400" noProof="0" dirty="0" err="1">
                <a:latin typeface="Century Gothic" panose="020B0502020202020204" pitchFamily="34" charset="0"/>
              </a:rPr>
              <a:t>ayuda</a:t>
            </a:r>
            <a:r>
              <a:rPr lang="en-GB" sz="2400" noProof="0" dirty="0">
                <a:latin typeface="Century Gothic" panose="020B0502020202020204" pitchFamily="34" charset="0"/>
              </a:rPr>
              <a:t>.</a:t>
            </a:r>
            <a:endParaRPr kumimoji="0" lang="en-GB" sz="2400" b="0" i="0" u="none" strike="noStrike" kern="1200" cap="none" spc="0" normalizeH="0" baseline="0" noProof="0" dirty="0">
              <a:ln>
                <a:noFill/>
              </a:ln>
              <a:effectLst/>
              <a:uLnTx/>
              <a:uFillTx/>
              <a:latin typeface="Tw Cen MT" panose="020B0602020104020603"/>
            </a:endParaRPr>
          </a:p>
        </p:txBody>
      </p:sp>
      <p:sp>
        <p:nvSpPr>
          <p:cNvPr id="6" name="CuadroTexto 5">
            <a:extLst>
              <a:ext uri="{FF2B5EF4-FFF2-40B4-BE49-F238E27FC236}">
                <a16:creationId xmlns:a16="http://schemas.microsoft.com/office/drawing/2014/main" id="{8B6770E2-0879-E04B-B8CC-9821CF2CBAA8}"/>
              </a:ext>
            </a:extLst>
          </p:cNvPr>
          <p:cNvSpPr txBox="1"/>
          <p:nvPr/>
        </p:nvSpPr>
        <p:spPr>
          <a:xfrm>
            <a:off x="4066007" y="2614597"/>
            <a:ext cx="4477508" cy="461665"/>
          </a:xfrm>
          <a:prstGeom prst="rect">
            <a:avLst/>
          </a:prstGeom>
          <a:noFill/>
        </p:spPr>
        <p:txBody>
          <a:bodyPr wrap="none" rtlCol="0">
            <a:spAutoFit/>
          </a:bodyPr>
          <a:lstStyle/>
          <a:p>
            <a:r>
              <a:rPr lang="en-GB" sz="2400" i="1" dirty="0">
                <a:latin typeface="Century Gothic" panose="020B0502020202020204" pitchFamily="34" charset="0"/>
              </a:rPr>
              <a:t>S/he asks him/ her/it for help.</a:t>
            </a:r>
            <a:endParaRPr lang="es-GB" sz="2400" i="1" dirty="0"/>
          </a:p>
        </p:txBody>
      </p:sp>
      <p:sp>
        <p:nvSpPr>
          <p:cNvPr id="21" name="TextBox 7">
            <a:extLst>
              <a:ext uri="{FF2B5EF4-FFF2-40B4-BE49-F238E27FC236}">
                <a16:creationId xmlns:a16="http://schemas.microsoft.com/office/drawing/2014/main" id="{BCB2667F-5E1F-1E49-AAC5-27CB0D20D807}"/>
              </a:ext>
            </a:extLst>
          </p:cNvPr>
          <p:cNvSpPr txBox="1"/>
          <p:nvPr/>
        </p:nvSpPr>
        <p:spPr>
          <a:xfrm>
            <a:off x="248195" y="3693011"/>
            <a:ext cx="6280571" cy="461665"/>
          </a:xfrm>
          <a:prstGeom prst="rect">
            <a:avLst/>
          </a:prstGeom>
          <a:noFill/>
        </p:spPr>
        <p:txBody>
          <a:bodyPr wrap="square" rtlCol="0">
            <a:spAutoFit/>
          </a:bodyPr>
          <a:lstStyle/>
          <a:p>
            <a:pPr lvl="0">
              <a:defRPr/>
            </a:pPr>
            <a:r>
              <a:rPr lang="en-GB" sz="2400" b="1" dirty="0">
                <a:latin typeface="Century Gothic" panose="020B0502020202020204" pitchFamily="34" charset="0"/>
              </a:rPr>
              <a:t>Les</a:t>
            </a:r>
            <a:r>
              <a:rPr lang="en-GB" sz="2400" dirty="0">
                <a:latin typeface="Century Gothic" panose="020B0502020202020204" pitchFamily="34" charset="0"/>
              </a:rPr>
              <a:t> da </a:t>
            </a:r>
            <a:r>
              <a:rPr lang="en-GB" sz="2400" dirty="0" err="1">
                <a:latin typeface="Century Gothic" panose="020B0502020202020204" pitchFamily="34" charset="0"/>
              </a:rPr>
              <a:t>muchos</a:t>
            </a:r>
            <a:r>
              <a:rPr lang="en-GB" sz="2400" dirty="0">
                <a:latin typeface="Century Gothic" panose="020B0502020202020204" pitchFamily="34" charset="0"/>
              </a:rPr>
              <a:t> </a:t>
            </a:r>
            <a:r>
              <a:rPr lang="en-GB" sz="2400" dirty="0" err="1">
                <a:latin typeface="Century Gothic" panose="020B0502020202020204" pitchFamily="34" charset="0"/>
              </a:rPr>
              <a:t>deberes</a:t>
            </a:r>
            <a:r>
              <a:rPr lang="en-GB" sz="2400" dirty="0">
                <a:latin typeface="Century Gothic" panose="020B0502020202020204" pitchFamily="34" charset="0"/>
              </a:rPr>
              <a:t>.</a:t>
            </a:r>
            <a:endParaRPr kumimoji="0" lang="en-GB" sz="2400" b="0" i="0" u="none" strike="noStrike" kern="1200" cap="none" spc="0" normalizeH="0" baseline="0" noProof="0" dirty="0">
              <a:ln>
                <a:noFill/>
              </a:ln>
              <a:effectLst/>
              <a:uLnTx/>
              <a:uFillTx/>
              <a:latin typeface="Tw Cen MT" panose="020B0602020104020603"/>
            </a:endParaRPr>
          </a:p>
        </p:txBody>
      </p:sp>
      <p:sp>
        <p:nvSpPr>
          <p:cNvPr id="22" name="CuadroTexto 21">
            <a:extLst>
              <a:ext uri="{FF2B5EF4-FFF2-40B4-BE49-F238E27FC236}">
                <a16:creationId xmlns:a16="http://schemas.microsoft.com/office/drawing/2014/main" id="{07B7A20D-4FBA-0140-84CE-D55D4D69362F}"/>
              </a:ext>
            </a:extLst>
          </p:cNvPr>
          <p:cNvSpPr txBox="1"/>
          <p:nvPr/>
        </p:nvSpPr>
        <p:spPr>
          <a:xfrm>
            <a:off x="4433762" y="3665941"/>
            <a:ext cx="5453737" cy="461665"/>
          </a:xfrm>
          <a:prstGeom prst="rect">
            <a:avLst/>
          </a:prstGeom>
          <a:noFill/>
        </p:spPr>
        <p:txBody>
          <a:bodyPr wrap="none" rtlCol="0">
            <a:spAutoFit/>
          </a:bodyPr>
          <a:lstStyle/>
          <a:p>
            <a:r>
              <a:rPr lang="en-GB" sz="2400" i="1" dirty="0">
                <a:latin typeface="Century Gothic" panose="020B0502020202020204" pitchFamily="34" charset="0"/>
              </a:rPr>
              <a:t>S/he gives them a lot of homework.</a:t>
            </a:r>
            <a:endParaRPr lang="es-GB" sz="2400" i="1" dirty="0"/>
          </a:p>
        </p:txBody>
      </p:sp>
      <p:sp>
        <p:nvSpPr>
          <p:cNvPr id="28" name="TextBox 7">
            <a:extLst>
              <a:ext uri="{FF2B5EF4-FFF2-40B4-BE49-F238E27FC236}">
                <a16:creationId xmlns:a16="http://schemas.microsoft.com/office/drawing/2014/main" id="{42B6B6A0-AEC1-46B0-83B0-5AC140D5B330}"/>
              </a:ext>
            </a:extLst>
          </p:cNvPr>
          <p:cNvSpPr txBox="1"/>
          <p:nvPr/>
        </p:nvSpPr>
        <p:spPr>
          <a:xfrm>
            <a:off x="248195" y="4268698"/>
            <a:ext cx="10229305" cy="2100575"/>
          </a:xfrm>
          <a:prstGeom prst="rect">
            <a:avLst/>
          </a:prstGeom>
          <a:noFill/>
        </p:spPr>
        <p:txBody>
          <a:bodyPr wrap="square" rtlCol="0">
            <a:spAutoFit/>
          </a:bodyPr>
          <a:lstStyle/>
          <a:p>
            <a:pPr lvl="0">
              <a:defRPr/>
            </a:pPr>
            <a:r>
              <a:rPr lang="en-GB" sz="2400" dirty="0">
                <a:latin typeface="Century Gothic" panose="020B0502020202020204" pitchFamily="34" charset="0"/>
              </a:rPr>
              <a:t>In Spanish, we can use indirect object pronouns to show possession.  In English we say:	</a:t>
            </a:r>
          </a:p>
          <a:p>
            <a:pPr lvl="0">
              <a:defRPr/>
            </a:pPr>
            <a:endParaRPr lang="en-GB" sz="1050" dirty="0">
              <a:latin typeface="Century Gothic" panose="020B0502020202020204" pitchFamily="34" charset="0"/>
            </a:endParaRPr>
          </a:p>
          <a:p>
            <a:pPr lvl="0">
              <a:defRPr/>
            </a:pPr>
            <a:r>
              <a:rPr lang="en-GB" sz="2400" dirty="0">
                <a:latin typeface="Century Gothic" panose="020B0502020202020204" pitchFamily="34" charset="0"/>
              </a:rPr>
              <a:t>‘</a:t>
            </a:r>
            <a:r>
              <a:rPr lang="en-GB" sz="2400" i="1" u="sng" dirty="0">
                <a:latin typeface="Century Gothic" panose="020B0502020202020204" pitchFamily="34" charset="0"/>
              </a:rPr>
              <a:t>my</a:t>
            </a:r>
            <a:r>
              <a:rPr lang="en-GB" sz="2400" i="1" dirty="0">
                <a:latin typeface="Century Gothic" panose="020B0502020202020204" pitchFamily="34" charset="0"/>
              </a:rPr>
              <a:t> </a:t>
            </a:r>
            <a:r>
              <a:rPr lang="en-GB" sz="2400" dirty="0">
                <a:latin typeface="Century Gothic" panose="020B0502020202020204" pitchFamily="34" charset="0"/>
              </a:rPr>
              <a:t>head hurts’      </a:t>
            </a:r>
          </a:p>
          <a:p>
            <a:pPr lvl="0">
              <a:defRPr/>
            </a:pPr>
            <a:r>
              <a:rPr lang="en-GB" sz="2400" dirty="0">
                <a:latin typeface="Century Gothic" panose="020B0502020202020204" pitchFamily="34" charset="0"/>
              </a:rPr>
              <a:t>‘I broke </a:t>
            </a:r>
            <a:r>
              <a:rPr lang="en-GB" sz="2400" i="1" u="sng" dirty="0">
                <a:latin typeface="Century Gothic" panose="020B0502020202020204" pitchFamily="34" charset="0"/>
              </a:rPr>
              <a:t>his</a:t>
            </a:r>
            <a:r>
              <a:rPr lang="en-GB" sz="2400" dirty="0">
                <a:latin typeface="Century Gothic" panose="020B0502020202020204" pitchFamily="34" charset="0"/>
              </a:rPr>
              <a:t> phone’ </a:t>
            </a:r>
          </a:p>
          <a:p>
            <a:pPr lvl="0">
              <a:defRPr/>
            </a:pPr>
            <a:r>
              <a:rPr lang="en-GB" sz="2400" dirty="0">
                <a:latin typeface="Century Gothic" panose="020B0502020202020204" pitchFamily="34" charset="0"/>
              </a:rPr>
              <a:t>‘she hid </a:t>
            </a:r>
            <a:r>
              <a:rPr lang="en-GB" sz="2400" i="1" u="sng" dirty="0">
                <a:latin typeface="Century Gothic" panose="020B0502020202020204" pitchFamily="34" charset="0"/>
              </a:rPr>
              <a:t>my</a:t>
            </a:r>
            <a:r>
              <a:rPr lang="en-GB" sz="2400" dirty="0">
                <a:latin typeface="Century Gothic" panose="020B0502020202020204" pitchFamily="34" charset="0"/>
              </a:rPr>
              <a:t> pen			  	</a:t>
            </a:r>
          </a:p>
        </p:txBody>
      </p:sp>
      <p:sp>
        <p:nvSpPr>
          <p:cNvPr id="30" name="TextBox 7">
            <a:extLst>
              <a:ext uri="{FF2B5EF4-FFF2-40B4-BE49-F238E27FC236}">
                <a16:creationId xmlns:a16="http://schemas.microsoft.com/office/drawing/2014/main" id="{BAFF25EE-DC3A-45A3-88EE-7A5A2FC7E0F6}"/>
              </a:ext>
            </a:extLst>
          </p:cNvPr>
          <p:cNvSpPr txBox="1"/>
          <p:nvPr/>
        </p:nvSpPr>
        <p:spPr>
          <a:xfrm>
            <a:off x="4433762" y="5072597"/>
            <a:ext cx="3367533" cy="461665"/>
          </a:xfrm>
          <a:prstGeom prst="rect">
            <a:avLst/>
          </a:prstGeom>
          <a:noFill/>
        </p:spPr>
        <p:txBody>
          <a:bodyPr wrap="square" rtlCol="0">
            <a:spAutoFit/>
          </a:bodyPr>
          <a:lstStyle/>
          <a:p>
            <a:pPr lvl="0">
              <a:defRPr/>
            </a:pPr>
            <a:r>
              <a:rPr lang="en-GB" sz="2400" b="1" noProof="0" dirty="0">
                <a:latin typeface="Century Gothic" panose="020B0502020202020204" pitchFamily="34" charset="0"/>
              </a:rPr>
              <a:t>Me </a:t>
            </a:r>
            <a:r>
              <a:rPr lang="en-GB" sz="2400" dirty="0" err="1">
                <a:latin typeface="Century Gothic" panose="020B0502020202020204" pitchFamily="34" charset="0"/>
              </a:rPr>
              <a:t>duele</a:t>
            </a:r>
            <a:r>
              <a:rPr lang="en-GB" sz="2400" dirty="0">
                <a:latin typeface="Century Gothic" panose="020B0502020202020204" pitchFamily="34" charset="0"/>
              </a:rPr>
              <a:t> </a:t>
            </a:r>
            <a:r>
              <a:rPr lang="en-GB" sz="2400" b="1" u="sng" dirty="0">
                <a:latin typeface="Century Gothic" panose="020B0502020202020204" pitchFamily="34" charset="0"/>
              </a:rPr>
              <a:t>la </a:t>
            </a:r>
            <a:r>
              <a:rPr lang="en-GB" sz="2400" dirty="0">
                <a:latin typeface="Century Gothic" panose="020B0502020202020204" pitchFamily="34" charset="0"/>
              </a:rPr>
              <a:t>cabeza.</a:t>
            </a:r>
            <a:endParaRPr kumimoji="0" lang="en-GB" sz="2400" b="0" i="0" u="none" strike="noStrike" kern="1200" cap="none" spc="0" normalizeH="0" baseline="0" noProof="0" dirty="0">
              <a:ln>
                <a:noFill/>
              </a:ln>
              <a:effectLst/>
              <a:uLnTx/>
              <a:uFillTx/>
              <a:latin typeface="Tw Cen MT" panose="020B0602020104020603"/>
            </a:endParaRPr>
          </a:p>
        </p:txBody>
      </p:sp>
      <p:sp>
        <p:nvSpPr>
          <p:cNvPr id="31" name="CuadroTexto 21">
            <a:extLst>
              <a:ext uri="{FF2B5EF4-FFF2-40B4-BE49-F238E27FC236}">
                <a16:creationId xmlns:a16="http://schemas.microsoft.com/office/drawing/2014/main" id="{E274BF2D-AC8A-48FA-A1E4-74DA9A4921C3}"/>
              </a:ext>
            </a:extLst>
          </p:cNvPr>
          <p:cNvSpPr txBox="1"/>
          <p:nvPr/>
        </p:nvSpPr>
        <p:spPr>
          <a:xfrm>
            <a:off x="4433762" y="5487284"/>
            <a:ext cx="2755883" cy="461665"/>
          </a:xfrm>
          <a:prstGeom prst="rect">
            <a:avLst/>
          </a:prstGeom>
          <a:noFill/>
        </p:spPr>
        <p:txBody>
          <a:bodyPr wrap="none" rtlCol="0">
            <a:spAutoFit/>
          </a:bodyPr>
          <a:lstStyle/>
          <a:p>
            <a:r>
              <a:rPr lang="en-GB" sz="2400" b="1" dirty="0">
                <a:latin typeface="Century Gothic" panose="020B0502020202020204" pitchFamily="34" charset="0"/>
              </a:rPr>
              <a:t>Le </a:t>
            </a:r>
            <a:r>
              <a:rPr lang="en-GB" sz="2400" dirty="0" err="1">
                <a:latin typeface="Century Gothic" panose="020B0502020202020204" pitchFamily="34" charset="0"/>
              </a:rPr>
              <a:t>rompí</a:t>
            </a:r>
            <a:r>
              <a:rPr lang="en-GB" sz="2400" dirty="0">
                <a:latin typeface="Century Gothic" panose="020B0502020202020204" pitchFamily="34" charset="0"/>
              </a:rPr>
              <a:t> </a:t>
            </a:r>
            <a:r>
              <a:rPr lang="en-GB" sz="2400" b="1" u="sng" dirty="0">
                <a:latin typeface="Century Gothic" panose="020B0502020202020204" pitchFamily="34" charset="0"/>
              </a:rPr>
              <a:t>el</a:t>
            </a:r>
            <a:r>
              <a:rPr lang="en-GB" sz="2400" dirty="0">
                <a:latin typeface="Century Gothic" panose="020B0502020202020204" pitchFamily="34" charset="0"/>
              </a:rPr>
              <a:t> </a:t>
            </a:r>
            <a:r>
              <a:rPr lang="en-GB" sz="2400" dirty="0" err="1">
                <a:latin typeface="Century Gothic" panose="020B0502020202020204" pitchFamily="34" charset="0"/>
              </a:rPr>
              <a:t>móvil</a:t>
            </a:r>
            <a:r>
              <a:rPr lang="en-GB" sz="2400" i="1" dirty="0">
                <a:latin typeface="Century Gothic" panose="020B0502020202020204" pitchFamily="34" charset="0"/>
              </a:rPr>
              <a:t>.</a:t>
            </a:r>
            <a:endParaRPr lang="es-GB" sz="2400" i="1" dirty="0"/>
          </a:p>
        </p:txBody>
      </p:sp>
      <p:sp>
        <p:nvSpPr>
          <p:cNvPr id="25" name="CuadroTexto 21">
            <a:extLst>
              <a:ext uri="{FF2B5EF4-FFF2-40B4-BE49-F238E27FC236}">
                <a16:creationId xmlns:a16="http://schemas.microsoft.com/office/drawing/2014/main" id="{8B57FCB6-C715-43EF-B9F6-D203257730F6}"/>
              </a:ext>
            </a:extLst>
          </p:cNvPr>
          <p:cNvSpPr txBox="1"/>
          <p:nvPr/>
        </p:nvSpPr>
        <p:spPr>
          <a:xfrm>
            <a:off x="4433762" y="4630601"/>
            <a:ext cx="2906565" cy="461665"/>
          </a:xfrm>
          <a:prstGeom prst="rect">
            <a:avLst/>
          </a:prstGeom>
          <a:noFill/>
        </p:spPr>
        <p:txBody>
          <a:bodyPr wrap="none" rtlCol="0">
            <a:spAutoFit/>
          </a:bodyPr>
          <a:lstStyle/>
          <a:p>
            <a:r>
              <a:rPr lang="en-GB" sz="2400" dirty="0">
                <a:latin typeface="Century Gothic" panose="020B0502020202020204" pitchFamily="34" charset="0"/>
              </a:rPr>
              <a:t>In Spanish we say:</a:t>
            </a:r>
            <a:endParaRPr lang="es-GB" sz="2400" i="1" dirty="0"/>
          </a:p>
        </p:txBody>
      </p:sp>
      <p:sp>
        <p:nvSpPr>
          <p:cNvPr id="26" name="CuadroTexto 21">
            <a:extLst>
              <a:ext uri="{FF2B5EF4-FFF2-40B4-BE49-F238E27FC236}">
                <a16:creationId xmlns:a16="http://schemas.microsoft.com/office/drawing/2014/main" id="{6F6C0D3C-F757-402B-9E71-4C28129342CB}"/>
              </a:ext>
            </a:extLst>
          </p:cNvPr>
          <p:cNvSpPr txBox="1"/>
          <p:nvPr/>
        </p:nvSpPr>
        <p:spPr>
          <a:xfrm>
            <a:off x="4433762" y="5904859"/>
            <a:ext cx="3996607" cy="461665"/>
          </a:xfrm>
          <a:prstGeom prst="rect">
            <a:avLst/>
          </a:prstGeom>
          <a:noFill/>
        </p:spPr>
        <p:txBody>
          <a:bodyPr wrap="none" rtlCol="0">
            <a:spAutoFit/>
          </a:bodyPr>
          <a:lstStyle/>
          <a:p>
            <a:r>
              <a:rPr lang="en-GB" sz="2400" b="1" dirty="0">
                <a:latin typeface="Century Gothic" panose="020B0502020202020204" pitchFamily="34" charset="0"/>
              </a:rPr>
              <a:t>Me </a:t>
            </a:r>
            <a:r>
              <a:rPr lang="en-GB" sz="2400" dirty="0" err="1">
                <a:latin typeface="Century Gothic" panose="020B0502020202020204" pitchFamily="34" charset="0"/>
              </a:rPr>
              <a:t>escondió</a:t>
            </a:r>
            <a:r>
              <a:rPr lang="en-GB" sz="2400" dirty="0">
                <a:latin typeface="Century Gothic" panose="020B0502020202020204" pitchFamily="34" charset="0"/>
              </a:rPr>
              <a:t> </a:t>
            </a:r>
            <a:r>
              <a:rPr lang="en-GB" sz="2400" b="1" u="sng" dirty="0">
                <a:latin typeface="Century Gothic" panose="020B0502020202020204" pitchFamily="34" charset="0"/>
              </a:rPr>
              <a:t>el</a:t>
            </a:r>
            <a:r>
              <a:rPr lang="en-GB" sz="2400" dirty="0">
                <a:latin typeface="Century Gothic" panose="020B0502020202020204" pitchFamily="34" charset="0"/>
              </a:rPr>
              <a:t> </a:t>
            </a:r>
            <a:r>
              <a:rPr lang="en-GB" sz="2400" dirty="0" err="1">
                <a:latin typeface="Century Gothic" panose="020B0502020202020204" pitchFamily="34" charset="0"/>
              </a:rPr>
              <a:t>bolígrafo</a:t>
            </a:r>
            <a:r>
              <a:rPr lang="en-GB" sz="2400" dirty="0">
                <a:latin typeface="Century Gothic" panose="020B0502020202020204" pitchFamily="34" charset="0"/>
              </a:rPr>
              <a:t>.</a:t>
            </a:r>
            <a:endParaRPr lang="es-GB" sz="2400" i="1" dirty="0"/>
          </a:p>
        </p:txBody>
      </p:sp>
      <p:sp>
        <p:nvSpPr>
          <p:cNvPr id="7" name="Llamada rectangular redondeada 6">
            <a:extLst>
              <a:ext uri="{FF2B5EF4-FFF2-40B4-BE49-F238E27FC236}">
                <a16:creationId xmlns:a16="http://schemas.microsoft.com/office/drawing/2014/main" id="{CECAD304-014E-E247-96EA-2384AA300C74}"/>
              </a:ext>
            </a:extLst>
          </p:cNvPr>
          <p:cNvSpPr/>
          <p:nvPr/>
        </p:nvSpPr>
        <p:spPr>
          <a:xfrm>
            <a:off x="8332049" y="4754880"/>
            <a:ext cx="3639088" cy="1491175"/>
          </a:xfrm>
          <a:prstGeom prst="wedgeRoundRectCallout">
            <a:avLst>
              <a:gd name="adj1" fmla="val -63069"/>
              <a:gd name="adj2" fmla="val 1572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The object pronoun tells us </a:t>
            </a:r>
            <a:r>
              <a:rPr lang="en-GB" sz="2000" i="1" dirty="0">
                <a:solidFill>
                  <a:schemeClr val="tx1"/>
                </a:solidFill>
              </a:rPr>
              <a:t>who </a:t>
            </a:r>
            <a:r>
              <a:rPr lang="en-GB" sz="2000" dirty="0">
                <a:solidFill>
                  <a:schemeClr val="tx1"/>
                </a:solidFill>
              </a:rPr>
              <a:t>the object belongs to, so the article (el, la) is used instead of possessive adjectives ‘mi’ / ‘</a:t>
            </a:r>
            <a:r>
              <a:rPr lang="en-GB" sz="2000" dirty="0" err="1">
                <a:solidFill>
                  <a:schemeClr val="tx1"/>
                </a:solidFill>
              </a:rPr>
              <a:t>su</a:t>
            </a:r>
            <a:r>
              <a:rPr lang="en-GB" sz="2000" dirty="0">
                <a:solidFill>
                  <a:schemeClr val="tx1"/>
                </a:solidFill>
              </a:rPr>
              <a:t>’ </a:t>
            </a:r>
            <a:endParaRPr lang="es-GB" sz="2000" dirty="0">
              <a:solidFill>
                <a:schemeClr val="tx1"/>
              </a:solidFill>
            </a:endParaRPr>
          </a:p>
        </p:txBody>
      </p:sp>
    </p:spTree>
    <p:extLst>
      <p:ext uri="{BB962C8B-B14F-4D97-AF65-F5344CB8AC3E}">
        <p14:creationId xmlns:p14="http://schemas.microsoft.com/office/powerpoint/2010/main" val="63755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P spid="19" grpId="0"/>
      <p:bldP spid="22" grpId="0"/>
      <p:bldP spid="31" grpId="0"/>
      <p:bldP spid="25" grpId="0"/>
      <p:bldP spid="26"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D899D6F-81FE-46C7-B1E3-7518750D8DD1}"/>
              </a:ext>
            </a:extLst>
          </p:cNvPr>
          <p:cNvGraphicFramePr>
            <a:graphicFrameLocks noGrp="1"/>
          </p:cNvGraphicFramePr>
          <p:nvPr/>
        </p:nvGraphicFramePr>
        <p:xfrm>
          <a:off x="159173" y="989369"/>
          <a:ext cx="11882733" cy="5361609"/>
        </p:xfrm>
        <a:graphic>
          <a:graphicData uri="http://schemas.openxmlformats.org/drawingml/2006/table">
            <a:tbl>
              <a:tblPr firstRow="1" bandRow="1">
                <a:tableStyleId>{5C22544A-7EE6-4342-B048-85BDC9FD1C3A}</a:tableStyleId>
              </a:tblPr>
              <a:tblGrid>
                <a:gridCol w="4961467">
                  <a:extLst>
                    <a:ext uri="{9D8B030D-6E8A-4147-A177-3AD203B41FA5}">
                      <a16:colId xmlns:a16="http://schemas.microsoft.com/office/drawing/2014/main" val="380075588"/>
                    </a:ext>
                  </a:extLst>
                </a:gridCol>
                <a:gridCol w="1726209">
                  <a:extLst>
                    <a:ext uri="{9D8B030D-6E8A-4147-A177-3AD203B41FA5}">
                      <a16:colId xmlns:a16="http://schemas.microsoft.com/office/drawing/2014/main" val="583596274"/>
                    </a:ext>
                  </a:extLst>
                </a:gridCol>
                <a:gridCol w="1918010">
                  <a:extLst>
                    <a:ext uri="{9D8B030D-6E8A-4147-A177-3AD203B41FA5}">
                      <a16:colId xmlns:a16="http://schemas.microsoft.com/office/drawing/2014/main" val="752061057"/>
                    </a:ext>
                  </a:extLst>
                </a:gridCol>
                <a:gridCol w="1650380">
                  <a:extLst>
                    <a:ext uri="{9D8B030D-6E8A-4147-A177-3AD203B41FA5}">
                      <a16:colId xmlns:a16="http://schemas.microsoft.com/office/drawing/2014/main" val="1895081925"/>
                    </a:ext>
                  </a:extLst>
                </a:gridCol>
                <a:gridCol w="1626667">
                  <a:extLst>
                    <a:ext uri="{9D8B030D-6E8A-4147-A177-3AD203B41FA5}">
                      <a16:colId xmlns:a16="http://schemas.microsoft.com/office/drawing/2014/main" val="1211643518"/>
                    </a:ext>
                  </a:extLst>
                </a:gridCol>
              </a:tblGrid>
              <a:tr h="375695">
                <a:tc>
                  <a:txBody>
                    <a:bodyPr/>
                    <a:lstStyle/>
                    <a:p>
                      <a:endParaRPr lang="en-GB" dirty="0"/>
                    </a:p>
                  </a:txBody>
                  <a:tcPr>
                    <a:lnR w="12700" cap="flat" cmpd="sng" algn="ctr">
                      <a:noFill/>
                      <a:prstDash val="solid"/>
                      <a:round/>
                      <a:headEnd type="none" w="med" len="med"/>
                      <a:tailEnd type="none" w="med" len="med"/>
                    </a:lnR>
                    <a:noFill/>
                  </a:tcPr>
                </a:tc>
                <a:tc>
                  <a:txBody>
                    <a:bodyPr/>
                    <a:lstStyle/>
                    <a:p>
                      <a:endParaRPr lang="en-GB" dirty="0">
                        <a:ln>
                          <a:solidFill>
                            <a:srgbClr val="AE1518"/>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ln>
                          <a:solidFill>
                            <a:srgbClr val="AE1518"/>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ln>
                          <a:solidFill>
                            <a:srgbClr val="AE1518"/>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ln>
                          <a:solidFill>
                            <a:srgbClr val="AE1518"/>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16694976"/>
                  </a:ext>
                </a:extLst>
              </a:tr>
              <a:tr h="754899">
                <a:tc>
                  <a:txBody>
                    <a:bodyPr/>
                    <a:lstStyle/>
                    <a:p>
                      <a:endParaRPr lang="en-GB" dirty="0"/>
                    </a:p>
                  </a:txBody>
                  <a:tcPr>
                    <a:lnR w="12700" cap="flat" cmpd="sng" algn="ctr">
                      <a:noFill/>
                      <a:prstDash val="solid"/>
                      <a:round/>
                      <a:headEnd type="none" w="med" len="med"/>
                      <a:tailEnd type="none" w="med" len="med"/>
                    </a:lnR>
                    <a:noFill/>
                  </a:tcPr>
                </a:tc>
                <a:tc>
                  <a:txBody>
                    <a:bodyPr/>
                    <a:lstStyle/>
                    <a:p>
                      <a:endParaRPr lang="en-GB" dirty="0">
                        <a:ln>
                          <a:solidFill>
                            <a:srgbClr val="AE1518"/>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ln>
                          <a:solidFill>
                            <a:srgbClr val="AE1518"/>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ln>
                          <a:solidFill>
                            <a:srgbClr val="AE1518"/>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ln>
                          <a:solidFill>
                            <a:srgbClr val="AE1518"/>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31881820"/>
                  </a:ext>
                </a:extLst>
              </a:tr>
              <a:tr h="488774">
                <a:tc>
                  <a:txBody>
                    <a:bodyPr/>
                    <a:lstStyle/>
                    <a:p>
                      <a:endParaRPr lang="en-GB"/>
                    </a:p>
                  </a:txBody>
                  <a:tcPr/>
                </a:tc>
                <a:tc>
                  <a:txBody>
                    <a:bodyPr/>
                    <a:lstStyle/>
                    <a:p>
                      <a:endParaRPr lang="en-GB" dirty="0"/>
                    </a:p>
                  </a:txBody>
                  <a:tcPr>
                    <a:lnT w="12700" cap="flat" cmpd="sng" algn="ctr">
                      <a:noFill/>
                      <a:prstDash val="solid"/>
                      <a:round/>
                      <a:headEnd type="none" w="med" len="med"/>
                      <a:tailEnd type="none" w="med" len="med"/>
                    </a:lnT>
                  </a:tcPr>
                </a:tc>
                <a:tc>
                  <a:txBody>
                    <a:bodyPr/>
                    <a:lstStyle/>
                    <a:p>
                      <a:endParaRPr lang="en-GB" dirty="0"/>
                    </a:p>
                  </a:txBody>
                  <a:tcPr>
                    <a:lnT w="12700" cap="flat" cmpd="sng" algn="ctr">
                      <a:noFill/>
                      <a:prstDash val="solid"/>
                      <a:round/>
                      <a:headEnd type="none" w="med" len="med"/>
                      <a:tailEnd type="none" w="med" len="med"/>
                    </a:lnT>
                  </a:tcPr>
                </a:tc>
                <a:tc>
                  <a:txBody>
                    <a:bodyPr/>
                    <a:lstStyle/>
                    <a:p>
                      <a:endParaRPr lang="en-GB"/>
                    </a:p>
                  </a:txBody>
                  <a:tcPr>
                    <a:lnT w="12700" cap="flat" cmpd="sng" algn="ctr">
                      <a:noFill/>
                      <a:prstDash val="solid"/>
                      <a:round/>
                      <a:headEnd type="none" w="med" len="med"/>
                      <a:tailEnd type="none" w="med" len="med"/>
                    </a:lnT>
                  </a:tcPr>
                </a:tc>
                <a:tc>
                  <a:txBody>
                    <a:bodyPr/>
                    <a:lstStyle/>
                    <a:p>
                      <a:endParaRPr lang="en-GB" dirty="0"/>
                    </a:p>
                  </a:txBody>
                  <a:tcPr>
                    <a:lnT w="12700" cap="flat" cmpd="sng" algn="ctr">
                      <a:noFill/>
                      <a:prstDash val="solid"/>
                      <a:round/>
                      <a:headEnd type="none" w="med" len="med"/>
                      <a:tailEnd type="none" w="med" len="med"/>
                    </a:lnT>
                  </a:tcPr>
                </a:tc>
                <a:extLst>
                  <a:ext uri="{0D108BD9-81ED-4DB2-BD59-A6C34878D82A}">
                    <a16:rowId xmlns:a16="http://schemas.microsoft.com/office/drawing/2014/main" val="2204840409"/>
                  </a:ext>
                </a:extLst>
              </a:tr>
              <a:tr h="488774">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655620458"/>
                  </a:ext>
                </a:extLst>
              </a:tr>
              <a:tr h="375695">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623038280"/>
                  </a:ext>
                </a:extLst>
              </a:tr>
              <a:tr h="718996">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151371740"/>
                  </a:ext>
                </a:extLst>
              </a:tr>
              <a:tr h="488774">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628410199"/>
                  </a:ext>
                </a:extLst>
              </a:tr>
              <a:tr h="488774">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435549575"/>
                  </a:ext>
                </a:extLst>
              </a:tr>
              <a:tr h="692454">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445937301"/>
                  </a:ext>
                </a:extLst>
              </a:tr>
              <a:tr h="488774">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364919276"/>
                  </a:ext>
                </a:extLst>
              </a:tr>
            </a:tbl>
          </a:graphicData>
        </a:graphic>
      </p:graphicFrame>
      <p:sp>
        <p:nvSpPr>
          <p:cNvPr id="7" name="Rounded Rectangle 11">
            <a:extLst>
              <a:ext uri="{FF2B5EF4-FFF2-40B4-BE49-F238E27FC236}">
                <a16:creationId xmlns:a16="http://schemas.microsoft.com/office/drawing/2014/main" id="{FE5E5BB9-2929-934B-3413-EE2AA7E754BD}"/>
              </a:ext>
            </a:extLst>
          </p:cNvPr>
          <p:cNvSpPr/>
          <p:nvPr/>
        </p:nvSpPr>
        <p:spPr>
          <a:xfrm>
            <a:off x="10748513" y="258166"/>
            <a:ext cx="1179630"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2" name="TextBox 11">
            <a:extLst>
              <a:ext uri="{FF2B5EF4-FFF2-40B4-BE49-F238E27FC236}">
                <a16:creationId xmlns:a16="http://schemas.microsoft.com/office/drawing/2014/main" id="{8B7EBC9A-8A18-8E61-38B4-01AA40FE287A}"/>
              </a:ext>
            </a:extLst>
          </p:cNvPr>
          <p:cNvSpPr txBox="1"/>
          <p:nvPr/>
        </p:nvSpPr>
        <p:spPr>
          <a:xfrm>
            <a:off x="119103" y="77700"/>
            <a:ext cx="10707849" cy="769441"/>
          </a:xfrm>
          <a:prstGeom prst="rect">
            <a:avLst/>
          </a:prstGeom>
          <a:noFill/>
        </p:spPr>
        <p:txBody>
          <a:bodyPr wrap="square" rtlCol="0">
            <a:spAutoFit/>
          </a:bodyPr>
          <a:lstStyle/>
          <a:p>
            <a:r>
              <a:rPr lang="en-GB" sz="2200" dirty="0"/>
              <a:t>La</a:t>
            </a:r>
            <a:r>
              <a:rPr lang="en-ES" sz="2200" dirty="0"/>
              <a:t> profesor</a:t>
            </a:r>
            <a:r>
              <a:rPr lang="en-GB" sz="2200" dirty="0"/>
              <a:t>a</a:t>
            </a:r>
            <a:r>
              <a:rPr lang="en-ES" sz="2200" dirty="0"/>
              <a:t> y el asistente están en la clase. </a:t>
            </a:r>
            <a:endParaRPr lang="en-GB" sz="2200" dirty="0"/>
          </a:p>
          <a:p>
            <a:r>
              <a:rPr lang="en-ES" sz="2200" dirty="0"/>
              <a:t>¿Quién hace la acción: </a:t>
            </a:r>
            <a:r>
              <a:rPr lang="en-GB" sz="2200" dirty="0"/>
              <a:t>la</a:t>
            </a:r>
            <a:r>
              <a:rPr lang="en-ES" sz="2200" dirty="0"/>
              <a:t> profesor</a:t>
            </a:r>
            <a:r>
              <a:rPr lang="en-GB" sz="2200" dirty="0"/>
              <a:t>a</a:t>
            </a:r>
            <a:r>
              <a:rPr lang="en-ES" sz="2200" dirty="0"/>
              <a:t> (-e) o </a:t>
            </a:r>
            <a:r>
              <a:rPr lang="en-GB" sz="2200" dirty="0"/>
              <a:t>la</a:t>
            </a:r>
            <a:r>
              <a:rPr lang="en-ES" sz="2200" dirty="0"/>
              <a:t> profesor</a:t>
            </a:r>
            <a:r>
              <a:rPr lang="en-GB" sz="2200" dirty="0"/>
              <a:t>a</a:t>
            </a:r>
            <a:r>
              <a:rPr lang="en-ES" sz="2200" dirty="0"/>
              <a:t> y el asistente (-en)? </a:t>
            </a:r>
          </a:p>
        </p:txBody>
      </p:sp>
      <p:sp>
        <p:nvSpPr>
          <p:cNvPr id="14" name="TextBox 13">
            <a:extLst>
              <a:ext uri="{FF2B5EF4-FFF2-40B4-BE49-F238E27FC236}">
                <a16:creationId xmlns:a16="http://schemas.microsoft.com/office/drawing/2014/main" id="{33365884-2116-FD1C-4A05-1F17F5072B29}"/>
              </a:ext>
            </a:extLst>
          </p:cNvPr>
          <p:cNvSpPr txBox="1"/>
          <p:nvPr/>
        </p:nvSpPr>
        <p:spPr>
          <a:xfrm>
            <a:off x="146356" y="2212565"/>
            <a:ext cx="3393878" cy="430887"/>
          </a:xfrm>
          <a:prstGeom prst="rect">
            <a:avLst/>
          </a:prstGeom>
          <a:noFill/>
        </p:spPr>
        <p:txBody>
          <a:bodyPr wrap="none" rtlCol="0">
            <a:spAutoFit/>
          </a:bodyPr>
          <a:lstStyle/>
          <a:p>
            <a:r>
              <a:rPr lang="en-ES" sz="2200" dirty="0"/>
              <a:t>1. Le permite ir al baño.</a:t>
            </a:r>
          </a:p>
        </p:txBody>
      </p:sp>
      <p:sp>
        <p:nvSpPr>
          <p:cNvPr id="15" name="TextBox 14">
            <a:extLst>
              <a:ext uri="{FF2B5EF4-FFF2-40B4-BE49-F238E27FC236}">
                <a16:creationId xmlns:a16="http://schemas.microsoft.com/office/drawing/2014/main" id="{7F2396B5-AEC3-C0E4-2DEA-06396981A880}"/>
              </a:ext>
            </a:extLst>
          </p:cNvPr>
          <p:cNvSpPr txBox="1"/>
          <p:nvPr/>
        </p:nvSpPr>
        <p:spPr>
          <a:xfrm>
            <a:off x="8773129" y="1697307"/>
            <a:ext cx="1687860" cy="430887"/>
          </a:xfrm>
          <a:prstGeom prst="rect">
            <a:avLst/>
          </a:prstGeom>
          <a:noFill/>
        </p:spPr>
        <p:txBody>
          <a:bodyPr wrap="square" rtlCol="0">
            <a:spAutoFit/>
          </a:bodyPr>
          <a:lstStyle/>
          <a:p>
            <a:r>
              <a:rPr lang="en-ES" sz="2200" i="1" dirty="0"/>
              <a:t>To him/her</a:t>
            </a:r>
          </a:p>
        </p:txBody>
      </p:sp>
      <p:sp>
        <p:nvSpPr>
          <p:cNvPr id="16" name="TextBox 15">
            <a:extLst>
              <a:ext uri="{FF2B5EF4-FFF2-40B4-BE49-F238E27FC236}">
                <a16:creationId xmlns:a16="http://schemas.microsoft.com/office/drawing/2014/main" id="{C40670CD-95C3-5F69-B0C1-B52101D4C92F}"/>
              </a:ext>
            </a:extLst>
          </p:cNvPr>
          <p:cNvSpPr txBox="1"/>
          <p:nvPr/>
        </p:nvSpPr>
        <p:spPr>
          <a:xfrm>
            <a:off x="5066309" y="1535665"/>
            <a:ext cx="1897335" cy="430887"/>
          </a:xfrm>
          <a:prstGeom prst="rect">
            <a:avLst/>
          </a:prstGeom>
          <a:noFill/>
        </p:spPr>
        <p:txBody>
          <a:bodyPr wrap="square" rtlCol="0">
            <a:spAutoFit/>
          </a:bodyPr>
          <a:lstStyle/>
          <a:p>
            <a:r>
              <a:rPr lang="en-GB" sz="2200" dirty="0"/>
              <a:t>La</a:t>
            </a:r>
            <a:r>
              <a:rPr lang="en-ES" sz="2200" dirty="0"/>
              <a:t> profesor</a:t>
            </a:r>
            <a:r>
              <a:rPr lang="en-GB" sz="2200" dirty="0"/>
              <a:t>a</a:t>
            </a:r>
            <a:endParaRPr lang="en-ES" sz="2200" dirty="0"/>
          </a:p>
        </p:txBody>
      </p:sp>
      <p:sp>
        <p:nvSpPr>
          <p:cNvPr id="17" name="TextBox 16">
            <a:extLst>
              <a:ext uri="{FF2B5EF4-FFF2-40B4-BE49-F238E27FC236}">
                <a16:creationId xmlns:a16="http://schemas.microsoft.com/office/drawing/2014/main" id="{5D2016A8-B28C-ADD1-8C76-B190A0EC7E4D}"/>
              </a:ext>
            </a:extLst>
          </p:cNvPr>
          <p:cNvSpPr txBox="1"/>
          <p:nvPr/>
        </p:nvSpPr>
        <p:spPr>
          <a:xfrm>
            <a:off x="10442020" y="1693365"/>
            <a:ext cx="1282723" cy="430887"/>
          </a:xfrm>
          <a:prstGeom prst="rect">
            <a:avLst/>
          </a:prstGeom>
          <a:noFill/>
        </p:spPr>
        <p:txBody>
          <a:bodyPr wrap="none" rtlCol="0">
            <a:spAutoFit/>
          </a:bodyPr>
          <a:lstStyle/>
          <a:p>
            <a:r>
              <a:rPr lang="en-ES" sz="2200" i="1" dirty="0"/>
              <a:t>To them</a:t>
            </a:r>
          </a:p>
        </p:txBody>
      </p:sp>
      <p:sp>
        <p:nvSpPr>
          <p:cNvPr id="18" name="TextBox 17">
            <a:extLst>
              <a:ext uri="{FF2B5EF4-FFF2-40B4-BE49-F238E27FC236}">
                <a16:creationId xmlns:a16="http://schemas.microsoft.com/office/drawing/2014/main" id="{2DC1611B-0A57-87F3-1094-DAC61F51082E}"/>
              </a:ext>
            </a:extLst>
          </p:cNvPr>
          <p:cNvSpPr txBox="1"/>
          <p:nvPr/>
        </p:nvSpPr>
        <p:spPr>
          <a:xfrm>
            <a:off x="5502787" y="1117020"/>
            <a:ext cx="2472152" cy="430887"/>
          </a:xfrm>
          <a:prstGeom prst="rect">
            <a:avLst/>
          </a:prstGeom>
          <a:noFill/>
        </p:spPr>
        <p:txBody>
          <a:bodyPr wrap="none" rtlCol="0">
            <a:spAutoFit/>
          </a:bodyPr>
          <a:lstStyle/>
          <a:p>
            <a:r>
              <a:rPr lang="en-ES" sz="2200" b="1" dirty="0"/>
              <a:t>¿Quién lo hace?</a:t>
            </a:r>
          </a:p>
        </p:txBody>
      </p:sp>
      <p:sp>
        <p:nvSpPr>
          <p:cNvPr id="19" name="TextBox 18">
            <a:extLst>
              <a:ext uri="{FF2B5EF4-FFF2-40B4-BE49-F238E27FC236}">
                <a16:creationId xmlns:a16="http://schemas.microsoft.com/office/drawing/2014/main" id="{A7592BDE-5982-B164-17AF-F5A2DDD604DC}"/>
              </a:ext>
            </a:extLst>
          </p:cNvPr>
          <p:cNvSpPr txBox="1"/>
          <p:nvPr/>
        </p:nvSpPr>
        <p:spPr>
          <a:xfrm>
            <a:off x="6858085" y="1426556"/>
            <a:ext cx="1984831" cy="769441"/>
          </a:xfrm>
          <a:prstGeom prst="rect">
            <a:avLst/>
          </a:prstGeom>
          <a:noFill/>
        </p:spPr>
        <p:txBody>
          <a:bodyPr wrap="square" rtlCol="0">
            <a:spAutoFit/>
          </a:bodyPr>
          <a:lstStyle/>
          <a:p>
            <a:r>
              <a:rPr lang="en-GB" sz="2200" dirty="0"/>
              <a:t>La</a:t>
            </a:r>
            <a:r>
              <a:rPr lang="en-ES" sz="2200" dirty="0"/>
              <a:t> profesor y el asistente</a:t>
            </a:r>
          </a:p>
        </p:txBody>
      </p:sp>
      <p:sp>
        <p:nvSpPr>
          <p:cNvPr id="23" name="TextBox 22">
            <a:extLst>
              <a:ext uri="{FF2B5EF4-FFF2-40B4-BE49-F238E27FC236}">
                <a16:creationId xmlns:a16="http://schemas.microsoft.com/office/drawing/2014/main" id="{8A58AD3B-CF59-3F57-1500-333A16CA687C}"/>
              </a:ext>
            </a:extLst>
          </p:cNvPr>
          <p:cNvSpPr txBox="1"/>
          <p:nvPr/>
        </p:nvSpPr>
        <p:spPr>
          <a:xfrm>
            <a:off x="9708095" y="1115117"/>
            <a:ext cx="1579278" cy="430887"/>
          </a:xfrm>
          <a:prstGeom prst="rect">
            <a:avLst/>
          </a:prstGeom>
          <a:noFill/>
        </p:spPr>
        <p:txBody>
          <a:bodyPr wrap="none" rtlCol="0">
            <a:spAutoFit/>
          </a:bodyPr>
          <a:lstStyle/>
          <a:p>
            <a:r>
              <a:rPr lang="en-ES" sz="2200" b="1" dirty="0"/>
              <a:t>¿A quién?</a:t>
            </a:r>
          </a:p>
        </p:txBody>
      </p:sp>
      <p:sp>
        <p:nvSpPr>
          <p:cNvPr id="24" name="TextBox 23">
            <a:extLst>
              <a:ext uri="{FF2B5EF4-FFF2-40B4-BE49-F238E27FC236}">
                <a16:creationId xmlns:a16="http://schemas.microsoft.com/office/drawing/2014/main" id="{9F4C6F8F-8297-AC10-FDAC-959B637BA317}"/>
              </a:ext>
            </a:extLst>
          </p:cNvPr>
          <p:cNvSpPr txBox="1"/>
          <p:nvPr/>
        </p:nvSpPr>
        <p:spPr>
          <a:xfrm>
            <a:off x="137876" y="2666914"/>
            <a:ext cx="5104282" cy="430887"/>
          </a:xfrm>
          <a:prstGeom prst="rect">
            <a:avLst/>
          </a:prstGeom>
          <a:noFill/>
        </p:spPr>
        <p:txBody>
          <a:bodyPr wrap="none" rtlCol="0">
            <a:spAutoFit/>
          </a:bodyPr>
          <a:lstStyle/>
          <a:p>
            <a:r>
              <a:rPr lang="en-ES" sz="2200" dirty="0"/>
              <a:t>2. Les ofrece ayuda con el examen.</a:t>
            </a:r>
          </a:p>
        </p:txBody>
      </p:sp>
      <p:sp>
        <p:nvSpPr>
          <p:cNvPr id="25" name="TextBox 24">
            <a:extLst>
              <a:ext uri="{FF2B5EF4-FFF2-40B4-BE49-F238E27FC236}">
                <a16:creationId xmlns:a16="http://schemas.microsoft.com/office/drawing/2014/main" id="{EB44CDEC-1CD7-5FA3-F3F4-61B990B98C78}"/>
              </a:ext>
            </a:extLst>
          </p:cNvPr>
          <p:cNvSpPr txBox="1"/>
          <p:nvPr/>
        </p:nvSpPr>
        <p:spPr>
          <a:xfrm>
            <a:off x="119214" y="3065940"/>
            <a:ext cx="3393878" cy="430887"/>
          </a:xfrm>
          <a:prstGeom prst="rect">
            <a:avLst/>
          </a:prstGeom>
          <a:noFill/>
        </p:spPr>
        <p:txBody>
          <a:bodyPr wrap="none" rtlCol="0">
            <a:spAutoFit/>
          </a:bodyPr>
          <a:lstStyle/>
          <a:p>
            <a:r>
              <a:rPr lang="en-ES" sz="2200" dirty="0"/>
              <a:t>3. Les resuelven dudas. </a:t>
            </a:r>
          </a:p>
        </p:txBody>
      </p:sp>
      <p:pic>
        <p:nvPicPr>
          <p:cNvPr id="3" name="Picture 2">
            <a:extLst>
              <a:ext uri="{FF2B5EF4-FFF2-40B4-BE49-F238E27FC236}">
                <a16:creationId xmlns:a16="http://schemas.microsoft.com/office/drawing/2014/main" id="{CD9AD611-D4EF-4D25-DE0C-8A8DD3BEE03D}"/>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97242" y="2208932"/>
            <a:ext cx="391331" cy="320893"/>
          </a:xfrm>
          <a:prstGeom prst="rect">
            <a:avLst/>
          </a:prstGeom>
        </p:spPr>
      </p:pic>
      <p:sp>
        <p:nvSpPr>
          <p:cNvPr id="10" name="TextBox 9">
            <a:extLst>
              <a:ext uri="{FF2B5EF4-FFF2-40B4-BE49-F238E27FC236}">
                <a16:creationId xmlns:a16="http://schemas.microsoft.com/office/drawing/2014/main" id="{32077ACE-D978-2F3C-3D09-E45F847D8172}"/>
              </a:ext>
            </a:extLst>
          </p:cNvPr>
          <p:cNvSpPr txBox="1"/>
          <p:nvPr/>
        </p:nvSpPr>
        <p:spPr>
          <a:xfrm>
            <a:off x="119103" y="3499740"/>
            <a:ext cx="4938014" cy="769441"/>
          </a:xfrm>
          <a:prstGeom prst="rect">
            <a:avLst/>
          </a:prstGeom>
          <a:noFill/>
        </p:spPr>
        <p:txBody>
          <a:bodyPr wrap="square" rtlCol="0">
            <a:spAutoFit/>
          </a:bodyPr>
          <a:lstStyle/>
          <a:p>
            <a:r>
              <a:rPr lang="en-ES" sz="2200" dirty="0"/>
              <a:t>4. Le prohíbe hablar con los compañeros. </a:t>
            </a:r>
          </a:p>
        </p:txBody>
      </p:sp>
      <p:sp>
        <p:nvSpPr>
          <p:cNvPr id="13" name="TextBox 12">
            <a:extLst>
              <a:ext uri="{FF2B5EF4-FFF2-40B4-BE49-F238E27FC236}">
                <a16:creationId xmlns:a16="http://schemas.microsoft.com/office/drawing/2014/main" id="{6F899568-9C69-9776-C4EE-383F6352ADDD}"/>
              </a:ext>
            </a:extLst>
          </p:cNvPr>
          <p:cNvSpPr txBox="1"/>
          <p:nvPr/>
        </p:nvSpPr>
        <p:spPr>
          <a:xfrm>
            <a:off x="146356" y="5929243"/>
            <a:ext cx="4769254" cy="430887"/>
          </a:xfrm>
          <a:prstGeom prst="rect">
            <a:avLst/>
          </a:prstGeom>
          <a:noFill/>
        </p:spPr>
        <p:txBody>
          <a:bodyPr wrap="none" rtlCol="0">
            <a:spAutoFit/>
          </a:bodyPr>
          <a:lstStyle/>
          <a:p>
            <a:r>
              <a:rPr lang="en-ES" sz="2200" dirty="0"/>
              <a:t>8. Le </a:t>
            </a:r>
            <a:r>
              <a:rPr lang="en-ES" sz="2200" dirty="0">
                <a:solidFill>
                  <a:srgbClr val="C00000"/>
                </a:solidFill>
              </a:rPr>
              <a:t>exigen</a:t>
            </a:r>
            <a:r>
              <a:rPr lang="en-ES" sz="2200" dirty="0"/>
              <a:t> demasiado trabajo.  </a:t>
            </a:r>
          </a:p>
        </p:txBody>
      </p:sp>
      <p:sp>
        <p:nvSpPr>
          <p:cNvPr id="20" name="TextBox 19">
            <a:extLst>
              <a:ext uri="{FF2B5EF4-FFF2-40B4-BE49-F238E27FC236}">
                <a16:creationId xmlns:a16="http://schemas.microsoft.com/office/drawing/2014/main" id="{BF48CE51-5B2A-12E4-B478-84D8C6CE4ED7}"/>
              </a:ext>
            </a:extLst>
          </p:cNvPr>
          <p:cNvSpPr txBox="1"/>
          <p:nvPr/>
        </p:nvSpPr>
        <p:spPr>
          <a:xfrm>
            <a:off x="146356" y="4235273"/>
            <a:ext cx="3092513" cy="430887"/>
          </a:xfrm>
          <a:prstGeom prst="rect">
            <a:avLst/>
          </a:prstGeom>
          <a:noFill/>
        </p:spPr>
        <p:txBody>
          <a:bodyPr wrap="none" rtlCol="0">
            <a:spAutoFit/>
          </a:bodyPr>
          <a:lstStyle/>
          <a:p>
            <a:r>
              <a:rPr lang="en-ES" sz="2200" dirty="0"/>
              <a:t>5. Le repite las reglas.</a:t>
            </a:r>
          </a:p>
        </p:txBody>
      </p:sp>
      <p:sp>
        <p:nvSpPr>
          <p:cNvPr id="27" name="TextBox 26">
            <a:extLst>
              <a:ext uri="{FF2B5EF4-FFF2-40B4-BE49-F238E27FC236}">
                <a16:creationId xmlns:a16="http://schemas.microsoft.com/office/drawing/2014/main" id="{C48EDEE3-7D4B-92DC-81FF-932C17DC3A11}"/>
              </a:ext>
            </a:extLst>
          </p:cNvPr>
          <p:cNvSpPr txBox="1"/>
          <p:nvPr/>
        </p:nvSpPr>
        <p:spPr>
          <a:xfrm>
            <a:off x="159173" y="4692782"/>
            <a:ext cx="3866764" cy="430887"/>
          </a:xfrm>
          <a:prstGeom prst="rect">
            <a:avLst/>
          </a:prstGeom>
          <a:noFill/>
        </p:spPr>
        <p:txBody>
          <a:bodyPr wrap="none" rtlCol="0">
            <a:spAutoFit/>
          </a:bodyPr>
          <a:lstStyle/>
          <a:p>
            <a:r>
              <a:rPr lang="en-ES" sz="2200" dirty="0"/>
              <a:t>6. Les piden algunas notas.</a:t>
            </a:r>
          </a:p>
        </p:txBody>
      </p:sp>
      <p:sp>
        <p:nvSpPr>
          <p:cNvPr id="28" name="TextBox 27">
            <a:extLst>
              <a:ext uri="{FF2B5EF4-FFF2-40B4-BE49-F238E27FC236}">
                <a16:creationId xmlns:a16="http://schemas.microsoft.com/office/drawing/2014/main" id="{2B74B938-192B-AFD4-718F-80FA0FF35A26}"/>
              </a:ext>
            </a:extLst>
          </p:cNvPr>
          <p:cNvSpPr txBox="1"/>
          <p:nvPr/>
        </p:nvSpPr>
        <p:spPr>
          <a:xfrm>
            <a:off x="146356" y="5150967"/>
            <a:ext cx="4617399" cy="769441"/>
          </a:xfrm>
          <a:prstGeom prst="rect">
            <a:avLst/>
          </a:prstGeom>
          <a:noFill/>
        </p:spPr>
        <p:txBody>
          <a:bodyPr wrap="square" rtlCol="0">
            <a:spAutoFit/>
          </a:bodyPr>
          <a:lstStyle/>
          <a:p>
            <a:r>
              <a:rPr lang="en-ES" sz="2200" dirty="0"/>
              <a:t>7. Les responden preguntas </a:t>
            </a:r>
            <a:r>
              <a:rPr lang="en-ES" sz="2200" dirty="0">
                <a:solidFill>
                  <a:srgbClr val="C00000"/>
                </a:solidFill>
              </a:rPr>
              <a:t>enseguida</a:t>
            </a:r>
            <a:r>
              <a:rPr lang="en-ES" sz="2200" dirty="0"/>
              <a:t>.</a:t>
            </a:r>
          </a:p>
        </p:txBody>
      </p:sp>
      <p:pic>
        <p:nvPicPr>
          <p:cNvPr id="29" name="Picture 28">
            <a:extLst>
              <a:ext uri="{FF2B5EF4-FFF2-40B4-BE49-F238E27FC236}">
                <a16:creationId xmlns:a16="http://schemas.microsoft.com/office/drawing/2014/main" id="{A30F20C0-DD7F-47EC-B067-4F845744E4E3}"/>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30482" y="2195997"/>
            <a:ext cx="391331" cy="320893"/>
          </a:xfrm>
          <a:prstGeom prst="rect">
            <a:avLst/>
          </a:prstGeom>
        </p:spPr>
      </p:pic>
      <p:pic>
        <p:nvPicPr>
          <p:cNvPr id="30" name="Picture 29">
            <a:extLst>
              <a:ext uri="{FF2B5EF4-FFF2-40B4-BE49-F238E27FC236}">
                <a16:creationId xmlns:a16="http://schemas.microsoft.com/office/drawing/2014/main" id="{D3FEC65E-CD41-4E3C-A877-0D8CF226C4AA}"/>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97241" y="2716592"/>
            <a:ext cx="391331" cy="320893"/>
          </a:xfrm>
          <a:prstGeom prst="rect">
            <a:avLst/>
          </a:prstGeom>
        </p:spPr>
      </p:pic>
      <p:pic>
        <p:nvPicPr>
          <p:cNvPr id="31" name="Picture 30">
            <a:extLst>
              <a:ext uri="{FF2B5EF4-FFF2-40B4-BE49-F238E27FC236}">
                <a16:creationId xmlns:a16="http://schemas.microsoft.com/office/drawing/2014/main" id="{2C72A2FD-1E57-4F05-8B2C-6B4A443B06C3}"/>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091706" y="2651319"/>
            <a:ext cx="391331" cy="320893"/>
          </a:xfrm>
          <a:prstGeom prst="rect">
            <a:avLst/>
          </a:prstGeom>
        </p:spPr>
      </p:pic>
      <p:pic>
        <p:nvPicPr>
          <p:cNvPr id="32" name="Picture 31">
            <a:extLst>
              <a:ext uri="{FF2B5EF4-FFF2-40B4-BE49-F238E27FC236}">
                <a16:creationId xmlns:a16="http://schemas.microsoft.com/office/drawing/2014/main" id="{1893CB12-7FA3-48D2-A54A-9B2CDB605B18}"/>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15488" y="3144071"/>
            <a:ext cx="391331" cy="320893"/>
          </a:xfrm>
          <a:prstGeom prst="rect">
            <a:avLst/>
          </a:prstGeom>
        </p:spPr>
      </p:pic>
      <p:pic>
        <p:nvPicPr>
          <p:cNvPr id="33" name="Picture 32">
            <a:extLst>
              <a:ext uri="{FF2B5EF4-FFF2-40B4-BE49-F238E27FC236}">
                <a16:creationId xmlns:a16="http://schemas.microsoft.com/office/drawing/2014/main" id="{EA3ACEBF-8D9D-4464-A50C-C8785C517D77}"/>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091707" y="3115609"/>
            <a:ext cx="391331" cy="320893"/>
          </a:xfrm>
          <a:prstGeom prst="rect">
            <a:avLst/>
          </a:prstGeom>
        </p:spPr>
      </p:pic>
      <p:pic>
        <p:nvPicPr>
          <p:cNvPr id="34" name="Picture 33">
            <a:extLst>
              <a:ext uri="{FF2B5EF4-FFF2-40B4-BE49-F238E27FC236}">
                <a16:creationId xmlns:a16="http://schemas.microsoft.com/office/drawing/2014/main" id="{4909C736-882B-4557-A614-967249061541}"/>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97240" y="3651296"/>
            <a:ext cx="391331" cy="320893"/>
          </a:xfrm>
          <a:prstGeom prst="rect">
            <a:avLst/>
          </a:prstGeom>
        </p:spPr>
      </p:pic>
      <p:pic>
        <p:nvPicPr>
          <p:cNvPr id="35" name="Picture 34">
            <a:extLst>
              <a:ext uri="{FF2B5EF4-FFF2-40B4-BE49-F238E27FC236}">
                <a16:creationId xmlns:a16="http://schemas.microsoft.com/office/drawing/2014/main" id="{0263D923-6714-4750-9036-3851485C5F1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381226" y="3723056"/>
            <a:ext cx="391331" cy="320893"/>
          </a:xfrm>
          <a:prstGeom prst="rect">
            <a:avLst/>
          </a:prstGeom>
        </p:spPr>
      </p:pic>
      <p:pic>
        <p:nvPicPr>
          <p:cNvPr id="36" name="Picture 35">
            <a:extLst>
              <a:ext uri="{FF2B5EF4-FFF2-40B4-BE49-F238E27FC236}">
                <a16:creationId xmlns:a16="http://schemas.microsoft.com/office/drawing/2014/main" id="{99C7AF5B-40AE-4AF0-B07A-84E56F990653}"/>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97240" y="4318357"/>
            <a:ext cx="391331" cy="320893"/>
          </a:xfrm>
          <a:prstGeom prst="rect">
            <a:avLst/>
          </a:prstGeom>
        </p:spPr>
      </p:pic>
      <p:pic>
        <p:nvPicPr>
          <p:cNvPr id="37" name="Picture 36">
            <a:extLst>
              <a:ext uri="{FF2B5EF4-FFF2-40B4-BE49-F238E27FC236}">
                <a16:creationId xmlns:a16="http://schemas.microsoft.com/office/drawing/2014/main" id="{38872371-2C25-4B9E-B161-B0FF5DEDCB72}"/>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381226" y="4337660"/>
            <a:ext cx="391331" cy="320893"/>
          </a:xfrm>
          <a:prstGeom prst="rect">
            <a:avLst/>
          </a:prstGeom>
        </p:spPr>
      </p:pic>
      <p:pic>
        <p:nvPicPr>
          <p:cNvPr id="38" name="Picture 37">
            <a:extLst>
              <a:ext uri="{FF2B5EF4-FFF2-40B4-BE49-F238E27FC236}">
                <a16:creationId xmlns:a16="http://schemas.microsoft.com/office/drawing/2014/main" id="{B1A4A96C-B503-4265-A64E-2401B711B709}"/>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83608" y="4762841"/>
            <a:ext cx="391331" cy="320893"/>
          </a:xfrm>
          <a:prstGeom prst="rect">
            <a:avLst/>
          </a:prstGeom>
        </p:spPr>
      </p:pic>
      <p:pic>
        <p:nvPicPr>
          <p:cNvPr id="39" name="Picture 38">
            <a:extLst>
              <a:ext uri="{FF2B5EF4-FFF2-40B4-BE49-F238E27FC236}">
                <a16:creationId xmlns:a16="http://schemas.microsoft.com/office/drawing/2014/main" id="{5ABE3933-246C-4223-A4ED-4A0A3B6271B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102904" y="4762841"/>
            <a:ext cx="391331" cy="320893"/>
          </a:xfrm>
          <a:prstGeom prst="rect">
            <a:avLst/>
          </a:prstGeom>
        </p:spPr>
      </p:pic>
      <p:pic>
        <p:nvPicPr>
          <p:cNvPr id="40" name="Picture 39">
            <a:extLst>
              <a:ext uri="{FF2B5EF4-FFF2-40B4-BE49-F238E27FC236}">
                <a16:creationId xmlns:a16="http://schemas.microsoft.com/office/drawing/2014/main" id="{CD3E79F0-FAD5-4322-A750-DBB5E9406FC7}"/>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55189" y="5375136"/>
            <a:ext cx="391331" cy="320893"/>
          </a:xfrm>
          <a:prstGeom prst="rect">
            <a:avLst/>
          </a:prstGeom>
        </p:spPr>
      </p:pic>
      <p:pic>
        <p:nvPicPr>
          <p:cNvPr id="41" name="Picture 40">
            <a:extLst>
              <a:ext uri="{FF2B5EF4-FFF2-40B4-BE49-F238E27FC236}">
                <a16:creationId xmlns:a16="http://schemas.microsoft.com/office/drawing/2014/main" id="{1109C6A2-1D61-4964-A06F-2329B8BE9281}"/>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091707" y="5421990"/>
            <a:ext cx="391331" cy="320893"/>
          </a:xfrm>
          <a:prstGeom prst="rect">
            <a:avLst/>
          </a:prstGeom>
        </p:spPr>
      </p:pic>
      <p:pic>
        <p:nvPicPr>
          <p:cNvPr id="42" name="Picture 41">
            <a:extLst>
              <a:ext uri="{FF2B5EF4-FFF2-40B4-BE49-F238E27FC236}">
                <a16:creationId xmlns:a16="http://schemas.microsoft.com/office/drawing/2014/main" id="{868FC3A4-1B1A-471B-80C7-2EAB420B9C8F}"/>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55188" y="5954192"/>
            <a:ext cx="391331" cy="320893"/>
          </a:xfrm>
          <a:prstGeom prst="rect">
            <a:avLst/>
          </a:prstGeom>
        </p:spPr>
      </p:pic>
      <p:pic>
        <p:nvPicPr>
          <p:cNvPr id="43" name="Picture 42">
            <a:extLst>
              <a:ext uri="{FF2B5EF4-FFF2-40B4-BE49-F238E27FC236}">
                <a16:creationId xmlns:a16="http://schemas.microsoft.com/office/drawing/2014/main" id="{2B7DF323-68B7-4077-BA18-B9DA002DC60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381226" y="5898359"/>
            <a:ext cx="391331" cy="320893"/>
          </a:xfrm>
          <a:prstGeom prst="rect">
            <a:avLst/>
          </a:prstGeom>
        </p:spPr>
      </p:pic>
      <p:grpSp>
        <p:nvGrpSpPr>
          <p:cNvPr id="6" name="Group 5">
            <a:extLst>
              <a:ext uri="{FF2B5EF4-FFF2-40B4-BE49-F238E27FC236}">
                <a16:creationId xmlns:a16="http://schemas.microsoft.com/office/drawing/2014/main" id="{31B62E84-B507-0DD9-378F-B577C79A0B55}"/>
              </a:ext>
            </a:extLst>
          </p:cNvPr>
          <p:cNvGrpSpPr/>
          <p:nvPr/>
        </p:nvGrpSpPr>
        <p:grpSpPr>
          <a:xfrm>
            <a:off x="5735769" y="3552154"/>
            <a:ext cx="4709980" cy="1797124"/>
            <a:chOff x="5215246" y="-810612"/>
            <a:chExt cx="4709980" cy="1797124"/>
          </a:xfrm>
        </p:grpSpPr>
        <p:sp>
          <p:nvSpPr>
            <p:cNvPr id="22" name="Rounded Rectangular Callout 21">
              <a:extLst>
                <a:ext uri="{FF2B5EF4-FFF2-40B4-BE49-F238E27FC236}">
                  <a16:creationId xmlns:a16="http://schemas.microsoft.com/office/drawing/2014/main" id="{831572ED-FF81-17B3-6C01-BEC399A1D53A}"/>
                </a:ext>
              </a:extLst>
            </p:cNvPr>
            <p:cNvSpPr/>
            <p:nvPr/>
          </p:nvSpPr>
          <p:spPr>
            <a:xfrm>
              <a:off x="5215246" y="-810612"/>
              <a:ext cx="4709980" cy="1797124"/>
            </a:xfrm>
            <a:prstGeom prst="wedgeRoundRectCallout">
              <a:avLst>
                <a:gd name="adj1" fmla="val -69595"/>
                <a:gd name="adj2" fmla="val -21012"/>
                <a:gd name="adj3" fmla="val 16667"/>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dirty="0">
                  <a:solidFill>
                    <a:srgbClr val="504E4E"/>
                  </a:solidFill>
                </a:rPr>
                <a:t>Remember that some verbs in the 3</a:t>
              </a:r>
              <a:r>
                <a:rPr lang="en-GB" sz="2000" baseline="30000" dirty="0">
                  <a:solidFill>
                    <a:srgbClr val="504E4E"/>
                  </a:solidFill>
                </a:rPr>
                <a:t>rd</a:t>
              </a:r>
              <a:r>
                <a:rPr lang="en-GB" sz="2000" dirty="0">
                  <a:solidFill>
                    <a:srgbClr val="504E4E"/>
                  </a:solidFill>
                </a:rPr>
                <a:t> have a </a:t>
              </a:r>
              <a:r>
                <a:rPr lang="en-GB" sz="2000" b="1" dirty="0">
                  <a:solidFill>
                    <a:srgbClr val="504E4E"/>
                  </a:solidFill>
                </a:rPr>
                <a:t>stem-change</a:t>
              </a:r>
              <a:r>
                <a:rPr lang="en-GB" sz="2000" dirty="0">
                  <a:solidFill>
                    <a:srgbClr val="504E4E"/>
                  </a:solidFill>
                </a:rPr>
                <a:t>. Res</a:t>
              </a:r>
              <a:r>
                <a:rPr lang="en-GB" sz="2000" b="1" u="sng" dirty="0">
                  <a:solidFill>
                    <a:srgbClr val="504E4E"/>
                  </a:solidFill>
                </a:rPr>
                <a:t>o</a:t>
              </a:r>
              <a:r>
                <a:rPr lang="en-GB" sz="2000" dirty="0">
                  <a:solidFill>
                    <a:srgbClr val="504E4E"/>
                  </a:solidFill>
                </a:rPr>
                <a:t>lver -&gt; </a:t>
              </a:r>
              <a:r>
                <a:rPr lang="en-GB" sz="2000" dirty="0" err="1">
                  <a:solidFill>
                    <a:srgbClr val="504E4E"/>
                  </a:solidFill>
                </a:rPr>
                <a:t>res</a:t>
              </a:r>
              <a:r>
                <a:rPr lang="en-GB" sz="2000" b="1" dirty="0" err="1">
                  <a:solidFill>
                    <a:srgbClr val="504E4E"/>
                  </a:solidFill>
                </a:rPr>
                <a:t>ue</a:t>
              </a:r>
              <a:r>
                <a:rPr lang="en-GB" sz="2000" dirty="0" err="1">
                  <a:solidFill>
                    <a:srgbClr val="504E4E"/>
                  </a:solidFill>
                </a:rPr>
                <a:t>lven</a:t>
              </a:r>
              <a:r>
                <a:rPr lang="en-GB" sz="2000" dirty="0">
                  <a:solidFill>
                    <a:srgbClr val="504E4E"/>
                  </a:solidFill>
                </a:rPr>
                <a:t>. Can you spot another stem-changing verb?</a:t>
              </a:r>
              <a:endParaRPr lang="en-ES" sz="2000" dirty="0">
                <a:solidFill>
                  <a:srgbClr val="504E4E"/>
                </a:solidFill>
              </a:endParaRPr>
            </a:p>
          </p:txBody>
        </p:sp>
        <p:sp>
          <p:nvSpPr>
            <p:cNvPr id="2" name="TextBox 1">
              <a:extLst>
                <a:ext uri="{FF2B5EF4-FFF2-40B4-BE49-F238E27FC236}">
                  <a16:creationId xmlns:a16="http://schemas.microsoft.com/office/drawing/2014/main" id="{0DB2E77B-9B32-4A01-A063-1C313F002772}"/>
                </a:ext>
              </a:extLst>
            </p:cNvPr>
            <p:cNvSpPr txBox="1"/>
            <p:nvPr/>
          </p:nvSpPr>
          <p:spPr>
            <a:xfrm>
              <a:off x="6279541" y="472356"/>
              <a:ext cx="2413509" cy="430887"/>
            </a:xfrm>
            <a:prstGeom prst="rect">
              <a:avLst/>
            </a:prstGeom>
            <a:noFill/>
          </p:spPr>
          <p:txBody>
            <a:bodyPr wrap="square" rtlCol="0">
              <a:spAutoFit/>
            </a:bodyPr>
            <a:lstStyle/>
            <a:p>
              <a:r>
                <a:rPr lang="en-GB" sz="2200" dirty="0" err="1">
                  <a:solidFill>
                    <a:srgbClr val="504E4E"/>
                  </a:solidFill>
                </a:rPr>
                <a:t>Rep</a:t>
              </a:r>
              <a:r>
                <a:rPr lang="en-GB" sz="2200" b="1" dirty="0" err="1">
                  <a:solidFill>
                    <a:srgbClr val="504E4E"/>
                  </a:solidFill>
                </a:rPr>
                <a:t>e</a:t>
              </a:r>
              <a:r>
                <a:rPr lang="en-GB" sz="2200" dirty="0" err="1">
                  <a:solidFill>
                    <a:srgbClr val="504E4E"/>
                  </a:solidFill>
                </a:rPr>
                <a:t>tir</a:t>
              </a:r>
              <a:r>
                <a:rPr lang="en-GB" sz="2200" dirty="0">
                  <a:solidFill>
                    <a:srgbClr val="504E4E"/>
                  </a:solidFill>
                </a:rPr>
                <a:t> -&gt; </a:t>
              </a:r>
              <a:r>
                <a:rPr lang="en-GB" sz="2200" dirty="0" err="1">
                  <a:solidFill>
                    <a:srgbClr val="504E4E"/>
                  </a:solidFill>
                </a:rPr>
                <a:t>rep</a:t>
              </a:r>
              <a:r>
                <a:rPr lang="en-GB" sz="2200" b="1" dirty="0" err="1">
                  <a:solidFill>
                    <a:srgbClr val="504E4E"/>
                  </a:solidFill>
                </a:rPr>
                <a:t>i</a:t>
              </a:r>
              <a:r>
                <a:rPr lang="en-GB" sz="2200" dirty="0" err="1">
                  <a:solidFill>
                    <a:srgbClr val="504E4E"/>
                  </a:solidFill>
                </a:rPr>
                <a:t>te</a:t>
              </a:r>
              <a:endParaRPr lang="en-GB" sz="2200" dirty="0">
                <a:solidFill>
                  <a:srgbClr val="504E4E"/>
                </a:solidFill>
              </a:endParaRPr>
            </a:p>
          </p:txBody>
        </p:sp>
      </p:grpSp>
      <p:pic>
        <p:nvPicPr>
          <p:cNvPr id="1026" name="Picture 2" descr="Free vector graphics of Teacher">
            <a:extLst>
              <a:ext uri="{FF2B5EF4-FFF2-40B4-BE49-F238E27FC236}">
                <a16:creationId xmlns:a16="http://schemas.microsoft.com/office/drawing/2014/main" id="{B2EFE9BE-AA79-409A-9EE1-1665A3153DA3}"/>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b="61273"/>
          <a:stretch/>
        </p:blipFill>
        <p:spPr bwMode="auto">
          <a:xfrm>
            <a:off x="1108988" y="1129886"/>
            <a:ext cx="1167248" cy="9904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graphics of Cartoon">
            <a:extLst>
              <a:ext uri="{FF2B5EF4-FFF2-40B4-BE49-F238E27FC236}">
                <a16:creationId xmlns:a16="http://schemas.microsoft.com/office/drawing/2014/main" id="{7D3A4715-24A1-4BC1-965E-0DADA4FF8B2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0664" y="1209684"/>
            <a:ext cx="620170" cy="9349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E51D8DB-CF1F-4B12-818C-B00D11AEDDFB}"/>
              </a:ext>
            </a:extLst>
          </p:cNvPr>
          <p:cNvSpPr/>
          <p:nvPr/>
        </p:nvSpPr>
        <p:spPr>
          <a:xfrm>
            <a:off x="119103" y="729170"/>
            <a:ext cx="9262124" cy="430887"/>
          </a:xfrm>
          <a:prstGeom prst="rect">
            <a:avLst/>
          </a:prstGeom>
        </p:spPr>
        <p:txBody>
          <a:bodyPr wrap="square">
            <a:spAutoFit/>
          </a:bodyPr>
          <a:lstStyle/>
          <a:p>
            <a:r>
              <a:rPr lang="en-ES" sz="2200" dirty="0"/>
              <a:t>¿Es a un estudiante (to him/her) o a varios estudiantes (to them)?</a:t>
            </a:r>
            <a:endParaRPr lang="en-GB" sz="2200" dirty="0"/>
          </a:p>
        </p:txBody>
      </p:sp>
      <p:grpSp>
        <p:nvGrpSpPr>
          <p:cNvPr id="11" name="Group 10">
            <a:extLst>
              <a:ext uri="{FF2B5EF4-FFF2-40B4-BE49-F238E27FC236}">
                <a16:creationId xmlns:a16="http://schemas.microsoft.com/office/drawing/2014/main" id="{DFE1ACF4-7EB6-4D58-895F-349FB355D74A}"/>
              </a:ext>
            </a:extLst>
          </p:cNvPr>
          <p:cNvGrpSpPr/>
          <p:nvPr/>
        </p:nvGrpSpPr>
        <p:grpSpPr>
          <a:xfrm>
            <a:off x="2519778" y="1209684"/>
            <a:ext cx="2183457" cy="934975"/>
            <a:chOff x="2316614" y="1129510"/>
            <a:chExt cx="2391294" cy="1005584"/>
          </a:xfrm>
        </p:grpSpPr>
        <p:pic>
          <p:nvPicPr>
            <p:cNvPr id="1034" name="Picture 10" descr="Free vector graphics of Blackboard">
              <a:extLst>
                <a:ext uri="{FF2B5EF4-FFF2-40B4-BE49-F238E27FC236}">
                  <a16:creationId xmlns:a16="http://schemas.microsoft.com/office/drawing/2014/main" id="{9FFA4C30-89CA-4B16-A6B1-5A573F20189D}"/>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t="20878" r="44086" b="37286"/>
            <a:stretch/>
          </p:blipFill>
          <p:spPr bwMode="auto">
            <a:xfrm>
              <a:off x="2316614" y="1129510"/>
              <a:ext cx="2369997" cy="100558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085F75F-5848-4455-8CAD-06608EF41BBB}"/>
                </a:ext>
              </a:extLst>
            </p:cNvPr>
            <p:cNvSpPr/>
            <p:nvPr/>
          </p:nvSpPr>
          <p:spPr>
            <a:xfrm>
              <a:off x="3485392" y="1895589"/>
              <a:ext cx="1222516" cy="237497"/>
            </a:xfrm>
            <a:prstGeom prst="rect">
              <a:avLst/>
            </a:prstGeom>
            <a:solidFill>
              <a:srgbClr val="D39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Triangle 8">
              <a:extLst>
                <a:ext uri="{FF2B5EF4-FFF2-40B4-BE49-F238E27FC236}">
                  <a16:creationId xmlns:a16="http://schemas.microsoft.com/office/drawing/2014/main" id="{CFF874CC-EA99-4ADD-97FE-D84380379397}"/>
                </a:ext>
              </a:extLst>
            </p:cNvPr>
            <p:cNvSpPr/>
            <p:nvPr/>
          </p:nvSpPr>
          <p:spPr>
            <a:xfrm rot="621548" flipH="1">
              <a:off x="3436496" y="1601586"/>
              <a:ext cx="1268940" cy="408927"/>
            </a:xfrm>
            <a:prstGeom prst="rtTriangle">
              <a:avLst/>
            </a:prstGeom>
            <a:solidFill>
              <a:srgbClr val="D39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6409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1">
            <a:extLst>
              <a:ext uri="{FF2B5EF4-FFF2-40B4-BE49-F238E27FC236}">
                <a16:creationId xmlns:a16="http://schemas.microsoft.com/office/drawing/2014/main" id="{FE5E5BB9-2929-934B-3413-EE2AA7E754BD}"/>
              </a:ext>
            </a:extLst>
          </p:cNvPr>
          <p:cNvSpPr/>
          <p:nvPr/>
        </p:nvSpPr>
        <p:spPr>
          <a:xfrm>
            <a:off x="10317480" y="258166"/>
            <a:ext cx="1610663"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2" name="TextBox 11">
            <a:extLst>
              <a:ext uri="{FF2B5EF4-FFF2-40B4-BE49-F238E27FC236}">
                <a16:creationId xmlns:a16="http://schemas.microsoft.com/office/drawing/2014/main" id="{8B7EBC9A-8A18-8E61-38B4-01AA40FE287A}"/>
              </a:ext>
            </a:extLst>
          </p:cNvPr>
          <p:cNvSpPr txBox="1"/>
          <p:nvPr/>
        </p:nvSpPr>
        <p:spPr>
          <a:xfrm>
            <a:off x="169572" y="287997"/>
            <a:ext cx="7045267" cy="769441"/>
          </a:xfrm>
          <a:prstGeom prst="rect">
            <a:avLst/>
          </a:prstGeom>
          <a:noFill/>
        </p:spPr>
        <p:txBody>
          <a:bodyPr wrap="square" rtlCol="0">
            <a:spAutoFit/>
          </a:bodyPr>
          <a:lstStyle/>
          <a:p>
            <a:r>
              <a:rPr lang="en-ES" sz="2200" dirty="0"/>
              <a:t>¡El profesor no está en la clase y pasan muchas cosas! Las frases, ¿son verdaderas o falsas?</a:t>
            </a:r>
          </a:p>
        </p:txBody>
      </p:sp>
      <p:sp>
        <p:nvSpPr>
          <p:cNvPr id="18" name="TextBox 17">
            <a:extLst>
              <a:ext uri="{FF2B5EF4-FFF2-40B4-BE49-F238E27FC236}">
                <a16:creationId xmlns:a16="http://schemas.microsoft.com/office/drawing/2014/main" id="{2DC1611B-0A57-87F3-1094-DAC61F51082E}"/>
              </a:ext>
            </a:extLst>
          </p:cNvPr>
          <p:cNvSpPr txBox="1"/>
          <p:nvPr/>
        </p:nvSpPr>
        <p:spPr>
          <a:xfrm>
            <a:off x="8283786" y="903048"/>
            <a:ext cx="3222357" cy="461665"/>
          </a:xfrm>
          <a:prstGeom prst="rect">
            <a:avLst/>
          </a:prstGeom>
          <a:noFill/>
        </p:spPr>
        <p:txBody>
          <a:bodyPr wrap="none" rtlCol="0">
            <a:spAutoFit/>
          </a:bodyPr>
          <a:lstStyle/>
          <a:p>
            <a:r>
              <a:rPr lang="en-ES" sz="2400" b="1" dirty="0"/>
              <a:t>¿Verdadera o falsa?</a:t>
            </a:r>
          </a:p>
        </p:txBody>
      </p:sp>
      <p:sp>
        <p:nvSpPr>
          <p:cNvPr id="2" name="Rectangle 1">
            <a:hlinkClick r:id="" action="ppaction://noaction">
              <a:snd r:embed="rId3" name="1. Le esconden los libros.wav"/>
            </a:hlinkClick>
            <a:extLst>
              <a:ext uri="{FF2B5EF4-FFF2-40B4-BE49-F238E27FC236}">
                <a16:creationId xmlns:a16="http://schemas.microsoft.com/office/drawing/2014/main" id="{886A8C68-1E40-C3BD-0D08-0EA38794D6BD}"/>
              </a:ext>
            </a:extLst>
          </p:cNvPr>
          <p:cNvSpPr/>
          <p:nvPr/>
        </p:nvSpPr>
        <p:spPr>
          <a:xfrm>
            <a:off x="347072" y="1496672"/>
            <a:ext cx="457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1</a:t>
            </a:r>
          </a:p>
        </p:txBody>
      </p:sp>
      <p:sp>
        <p:nvSpPr>
          <p:cNvPr id="3" name="Rectangle 2">
            <a:hlinkClick r:id="" action="ppaction://noaction">
              <a:snd r:embed="rId4" name="2. Les vende un mo%CC%81vil viejo.wav"/>
            </a:hlinkClick>
            <a:extLst>
              <a:ext uri="{FF2B5EF4-FFF2-40B4-BE49-F238E27FC236}">
                <a16:creationId xmlns:a16="http://schemas.microsoft.com/office/drawing/2014/main" id="{510F5A0D-FA63-FB52-3479-1FCEF31934D6}"/>
              </a:ext>
            </a:extLst>
          </p:cNvPr>
          <p:cNvSpPr/>
          <p:nvPr/>
        </p:nvSpPr>
        <p:spPr>
          <a:xfrm>
            <a:off x="347072" y="2109877"/>
            <a:ext cx="457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2</a:t>
            </a:r>
          </a:p>
        </p:txBody>
      </p:sp>
      <p:sp>
        <p:nvSpPr>
          <p:cNvPr id="4" name="Rectangle 3">
            <a:hlinkClick r:id="" action="ppaction://noaction">
              <a:snd r:embed="rId5" name="3. Le rompen las gafas.wav"/>
            </a:hlinkClick>
            <a:extLst>
              <a:ext uri="{FF2B5EF4-FFF2-40B4-BE49-F238E27FC236}">
                <a16:creationId xmlns:a16="http://schemas.microsoft.com/office/drawing/2014/main" id="{6B7B3839-C692-F504-15E5-1B258CB9108D}"/>
              </a:ext>
            </a:extLst>
          </p:cNvPr>
          <p:cNvSpPr/>
          <p:nvPr/>
        </p:nvSpPr>
        <p:spPr>
          <a:xfrm>
            <a:off x="347072" y="2723082"/>
            <a:ext cx="457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3</a:t>
            </a:r>
          </a:p>
        </p:txBody>
      </p:sp>
      <p:sp>
        <p:nvSpPr>
          <p:cNvPr id="8" name="Rectangle 7">
            <a:hlinkClick r:id="" action="ppaction://noaction">
              <a:snd r:embed="rId6" name="4. Le escribe frases tontas en la hoja.wav"/>
            </a:hlinkClick>
            <a:extLst>
              <a:ext uri="{FF2B5EF4-FFF2-40B4-BE49-F238E27FC236}">
                <a16:creationId xmlns:a16="http://schemas.microsoft.com/office/drawing/2014/main" id="{7B6B0F64-56C9-E786-DD4A-A8DA3AF63D0B}"/>
              </a:ext>
            </a:extLst>
          </p:cNvPr>
          <p:cNvSpPr/>
          <p:nvPr/>
        </p:nvSpPr>
        <p:spPr>
          <a:xfrm>
            <a:off x="347072" y="3336287"/>
            <a:ext cx="457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4</a:t>
            </a:r>
          </a:p>
        </p:txBody>
      </p:sp>
      <p:sp>
        <p:nvSpPr>
          <p:cNvPr id="9" name="Rectangle 8">
            <a:hlinkClick r:id="" action="ppaction://noaction">
              <a:snd r:embed="rId7" name="5. Les hace un dibujo en la mesa.wav"/>
            </a:hlinkClick>
            <a:extLst>
              <a:ext uri="{FF2B5EF4-FFF2-40B4-BE49-F238E27FC236}">
                <a16:creationId xmlns:a16="http://schemas.microsoft.com/office/drawing/2014/main" id="{98F973F4-1E2F-3923-7C93-701B07E50138}"/>
              </a:ext>
            </a:extLst>
          </p:cNvPr>
          <p:cNvSpPr/>
          <p:nvPr/>
        </p:nvSpPr>
        <p:spPr>
          <a:xfrm>
            <a:off x="347072" y="3949492"/>
            <a:ext cx="457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5</a:t>
            </a:r>
          </a:p>
        </p:txBody>
      </p:sp>
      <p:sp>
        <p:nvSpPr>
          <p:cNvPr id="10" name="Rectangle 9">
            <a:hlinkClick r:id="" action="ppaction://noaction">
              <a:snd r:embed="rId8" name="6, Le piden comida.wav"/>
            </a:hlinkClick>
            <a:extLst>
              <a:ext uri="{FF2B5EF4-FFF2-40B4-BE49-F238E27FC236}">
                <a16:creationId xmlns:a16="http://schemas.microsoft.com/office/drawing/2014/main" id="{0BC51375-7310-9B9E-43E4-B050E0DDC234}"/>
              </a:ext>
            </a:extLst>
          </p:cNvPr>
          <p:cNvSpPr/>
          <p:nvPr/>
        </p:nvSpPr>
        <p:spPr>
          <a:xfrm>
            <a:off x="347072" y="4562697"/>
            <a:ext cx="457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6</a:t>
            </a:r>
          </a:p>
        </p:txBody>
      </p:sp>
      <p:sp>
        <p:nvSpPr>
          <p:cNvPr id="13" name="Rectangle 12">
            <a:hlinkClick r:id="" action="ppaction://noaction">
              <a:snd r:embed="rId9" name="7. Les exige dinero.wav"/>
            </a:hlinkClick>
            <a:extLst>
              <a:ext uri="{FF2B5EF4-FFF2-40B4-BE49-F238E27FC236}">
                <a16:creationId xmlns:a16="http://schemas.microsoft.com/office/drawing/2014/main" id="{22D3E7C2-9CB4-BA78-64FD-68EFA8A0B0BB}"/>
              </a:ext>
            </a:extLst>
          </p:cNvPr>
          <p:cNvSpPr/>
          <p:nvPr/>
        </p:nvSpPr>
        <p:spPr>
          <a:xfrm>
            <a:off x="347072" y="5175902"/>
            <a:ext cx="45720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7</a:t>
            </a:r>
          </a:p>
        </p:txBody>
      </p:sp>
      <p:sp>
        <p:nvSpPr>
          <p:cNvPr id="30" name="Rectangle 29">
            <a:hlinkClick r:id="" action="ppaction://noaction">
              <a:snd r:embed="rId10" name="8. Le traen bebidas en un instante.wav"/>
            </a:hlinkClick>
            <a:extLst>
              <a:ext uri="{FF2B5EF4-FFF2-40B4-BE49-F238E27FC236}">
                <a16:creationId xmlns:a16="http://schemas.microsoft.com/office/drawing/2014/main" id="{CDFD741E-5DE7-F403-8279-FEC68868C383}"/>
              </a:ext>
            </a:extLst>
          </p:cNvPr>
          <p:cNvSpPr/>
          <p:nvPr/>
        </p:nvSpPr>
        <p:spPr>
          <a:xfrm>
            <a:off x="347072" y="5789107"/>
            <a:ext cx="45720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8</a:t>
            </a:r>
          </a:p>
        </p:txBody>
      </p:sp>
      <p:sp>
        <p:nvSpPr>
          <p:cNvPr id="31" name="TextBox 30">
            <a:extLst>
              <a:ext uri="{FF2B5EF4-FFF2-40B4-BE49-F238E27FC236}">
                <a16:creationId xmlns:a16="http://schemas.microsoft.com/office/drawing/2014/main" id="{ADA1348E-AE88-B744-DDF7-37549311CCB9}"/>
              </a:ext>
            </a:extLst>
          </p:cNvPr>
          <p:cNvSpPr txBox="1"/>
          <p:nvPr/>
        </p:nvSpPr>
        <p:spPr>
          <a:xfrm>
            <a:off x="8049989" y="1472404"/>
            <a:ext cx="383438" cy="430887"/>
          </a:xfrm>
          <a:prstGeom prst="rect">
            <a:avLst/>
          </a:prstGeom>
          <a:noFill/>
        </p:spPr>
        <p:txBody>
          <a:bodyPr wrap="none" rtlCol="0">
            <a:spAutoFit/>
          </a:bodyPr>
          <a:lstStyle/>
          <a:p>
            <a:r>
              <a:rPr lang="en-ES" sz="2200" dirty="0">
                <a:highlight>
                  <a:srgbClr val="FFFAEA"/>
                </a:highlight>
              </a:rPr>
              <a:t>V</a:t>
            </a:r>
          </a:p>
        </p:txBody>
      </p:sp>
      <p:sp>
        <p:nvSpPr>
          <p:cNvPr id="16" name="TextBox 15">
            <a:extLst>
              <a:ext uri="{FF2B5EF4-FFF2-40B4-BE49-F238E27FC236}">
                <a16:creationId xmlns:a16="http://schemas.microsoft.com/office/drawing/2014/main" id="{67F74754-07BE-47A8-9571-222F675CE1BD}"/>
              </a:ext>
            </a:extLst>
          </p:cNvPr>
          <p:cNvSpPr txBox="1"/>
          <p:nvPr/>
        </p:nvSpPr>
        <p:spPr>
          <a:xfrm>
            <a:off x="967683" y="2065978"/>
            <a:ext cx="4079963" cy="430887"/>
          </a:xfrm>
          <a:prstGeom prst="rect">
            <a:avLst/>
          </a:prstGeom>
          <a:noFill/>
        </p:spPr>
        <p:txBody>
          <a:bodyPr wrap="none" rtlCol="0">
            <a:spAutoFit/>
          </a:bodyPr>
          <a:lstStyle/>
          <a:p>
            <a:r>
              <a:rPr lang="en-GB" sz="2200" dirty="0"/>
              <a:t>She sells them an old phone.</a:t>
            </a:r>
            <a:endParaRPr lang="en-ES" sz="2200" dirty="0"/>
          </a:p>
        </p:txBody>
      </p:sp>
      <p:sp>
        <p:nvSpPr>
          <p:cNvPr id="17" name="TextBox 16">
            <a:extLst>
              <a:ext uri="{FF2B5EF4-FFF2-40B4-BE49-F238E27FC236}">
                <a16:creationId xmlns:a16="http://schemas.microsoft.com/office/drawing/2014/main" id="{48A24667-4560-4423-A2C2-89F1297A6DE1}"/>
              </a:ext>
            </a:extLst>
          </p:cNvPr>
          <p:cNvSpPr txBox="1"/>
          <p:nvPr/>
        </p:nvSpPr>
        <p:spPr>
          <a:xfrm>
            <a:off x="967683" y="1494340"/>
            <a:ext cx="7143302" cy="430887"/>
          </a:xfrm>
          <a:prstGeom prst="rect">
            <a:avLst/>
          </a:prstGeom>
          <a:noFill/>
        </p:spPr>
        <p:txBody>
          <a:bodyPr wrap="none" rtlCol="0">
            <a:spAutoFit/>
          </a:bodyPr>
          <a:lstStyle/>
          <a:p>
            <a:r>
              <a:rPr lang="en-ES" sz="2200" dirty="0"/>
              <a:t>They hide the books to him (or they hide his books).</a:t>
            </a:r>
          </a:p>
        </p:txBody>
      </p:sp>
      <p:sp>
        <p:nvSpPr>
          <p:cNvPr id="21" name="TextBox 20">
            <a:extLst>
              <a:ext uri="{FF2B5EF4-FFF2-40B4-BE49-F238E27FC236}">
                <a16:creationId xmlns:a16="http://schemas.microsoft.com/office/drawing/2014/main" id="{214983DB-6787-4BFC-BF28-46B8D8108B93}"/>
              </a:ext>
            </a:extLst>
          </p:cNvPr>
          <p:cNvSpPr txBox="1"/>
          <p:nvPr/>
        </p:nvSpPr>
        <p:spPr>
          <a:xfrm>
            <a:off x="967683" y="3339753"/>
            <a:ext cx="5681363" cy="430887"/>
          </a:xfrm>
          <a:prstGeom prst="rect">
            <a:avLst/>
          </a:prstGeom>
          <a:noFill/>
        </p:spPr>
        <p:txBody>
          <a:bodyPr wrap="none" rtlCol="0">
            <a:spAutoFit/>
          </a:bodyPr>
          <a:lstStyle/>
          <a:p>
            <a:r>
              <a:rPr lang="en-GB" sz="2200" dirty="0"/>
              <a:t>They write him silly phrases on the sheet. </a:t>
            </a:r>
            <a:endParaRPr lang="en-ES" sz="2200" dirty="0"/>
          </a:p>
        </p:txBody>
      </p:sp>
      <p:sp>
        <p:nvSpPr>
          <p:cNvPr id="22" name="TextBox 21">
            <a:extLst>
              <a:ext uri="{FF2B5EF4-FFF2-40B4-BE49-F238E27FC236}">
                <a16:creationId xmlns:a16="http://schemas.microsoft.com/office/drawing/2014/main" id="{D78452FA-AD81-493B-8B0C-F6D30667FF24}"/>
              </a:ext>
            </a:extLst>
          </p:cNvPr>
          <p:cNvSpPr txBox="1"/>
          <p:nvPr/>
        </p:nvSpPr>
        <p:spPr>
          <a:xfrm>
            <a:off x="967683" y="2706877"/>
            <a:ext cx="3793887" cy="430887"/>
          </a:xfrm>
          <a:prstGeom prst="rect">
            <a:avLst/>
          </a:prstGeom>
          <a:noFill/>
        </p:spPr>
        <p:txBody>
          <a:bodyPr wrap="square" rtlCol="0">
            <a:spAutoFit/>
          </a:bodyPr>
          <a:lstStyle/>
          <a:p>
            <a:r>
              <a:rPr lang="en-GB" sz="2200" dirty="0"/>
              <a:t>She breaks his glasses</a:t>
            </a:r>
            <a:r>
              <a:rPr lang="en-ES" sz="2200" dirty="0"/>
              <a:t>.</a:t>
            </a:r>
          </a:p>
        </p:txBody>
      </p:sp>
      <p:sp>
        <p:nvSpPr>
          <p:cNvPr id="23" name="TextBox 22">
            <a:extLst>
              <a:ext uri="{FF2B5EF4-FFF2-40B4-BE49-F238E27FC236}">
                <a16:creationId xmlns:a16="http://schemas.microsoft.com/office/drawing/2014/main" id="{39A5D9AC-636E-49A6-8CBE-5F09C4FD6D76}"/>
              </a:ext>
            </a:extLst>
          </p:cNvPr>
          <p:cNvSpPr txBox="1"/>
          <p:nvPr/>
        </p:nvSpPr>
        <p:spPr>
          <a:xfrm>
            <a:off x="967683" y="4558421"/>
            <a:ext cx="3092513" cy="430887"/>
          </a:xfrm>
          <a:prstGeom prst="rect">
            <a:avLst/>
          </a:prstGeom>
          <a:noFill/>
        </p:spPr>
        <p:txBody>
          <a:bodyPr wrap="none" rtlCol="0">
            <a:spAutoFit/>
          </a:bodyPr>
          <a:lstStyle/>
          <a:p>
            <a:r>
              <a:rPr lang="en-GB" sz="2200" dirty="0"/>
              <a:t>They ask her for food.</a:t>
            </a:r>
            <a:endParaRPr lang="en-ES" sz="2200" dirty="0"/>
          </a:p>
        </p:txBody>
      </p:sp>
      <p:sp>
        <p:nvSpPr>
          <p:cNvPr id="24" name="TextBox 23">
            <a:extLst>
              <a:ext uri="{FF2B5EF4-FFF2-40B4-BE49-F238E27FC236}">
                <a16:creationId xmlns:a16="http://schemas.microsoft.com/office/drawing/2014/main" id="{7F9FB36B-A0E3-47E1-A25D-71E128E09283}"/>
              </a:ext>
            </a:extLst>
          </p:cNvPr>
          <p:cNvSpPr txBox="1"/>
          <p:nvPr/>
        </p:nvSpPr>
        <p:spPr>
          <a:xfrm>
            <a:off x="967683" y="3927911"/>
            <a:ext cx="5246949" cy="430887"/>
          </a:xfrm>
          <a:prstGeom prst="rect">
            <a:avLst/>
          </a:prstGeom>
          <a:noFill/>
        </p:spPr>
        <p:txBody>
          <a:bodyPr wrap="none" rtlCol="0">
            <a:spAutoFit/>
          </a:bodyPr>
          <a:lstStyle/>
          <a:p>
            <a:r>
              <a:rPr lang="en-GB" sz="2200" dirty="0"/>
              <a:t>She draws her a picture on the table.</a:t>
            </a:r>
            <a:endParaRPr lang="en-ES" sz="2200" dirty="0"/>
          </a:p>
        </p:txBody>
      </p:sp>
      <p:sp>
        <p:nvSpPr>
          <p:cNvPr id="25" name="TextBox 24">
            <a:extLst>
              <a:ext uri="{FF2B5EF4-FFF2-40B4-BE49-F238E27FC236}">
                <a16:creationId xmlns:a16="http://schemas.microsoft.com/office/drawing/2014/main" id="{A6BF2CB9-6570-40F7-8677-682D3B5C5422}"/>
              </a:ext>
            </a:extLst>
          </p:cNvPr>
          <p:cNvSpPr txBox="1"/>
          <p:nvPr/>
        </p:nvSpPr>
        <p:spPr>
          <a:xfrm>
            <a:off x="967683" y="5154091"/>
            <a:ext cx="4469493" cy="430887"/>
          </a:xfrm>
          <a:prstGeom prst="rect">
            <a:avLst/>
          </a:prstGeom>
          <a:noFill/>
        </p:spPr>
        <p:txBody>
          <a:bodyPr wrap="none" rtlCol="0">
            <a:spAutoFit/>
          </a:bodyPr>
          <a:lstStyle/>
          <a:p>
            <a:r>
              <a:rPr lang="en-ES" sz="2200" dirty="0">
                <a:solidFill>
                  <a:schemeClr val="tx2"/>
                </a:solidFill>
              </a:rPr>
              <a:t>They </a:t>
            </a:r>
            <a:r>
              <a:rPr lang="en-GB" sz="2200" dirty="0">
                <a:solidFill>
                  <a:schemeClr val="tx2"/>
                </a:solidFill>
              </a:rPr>
              <a:t>demand money from her</a:t>
            </a:r>
            <a:r>
              <a:rPr lang="en-ES" sz="2200" dirty="0">
                <a:solidFill>
                  <a:schemeClr val="tx2"/>
                </a:solidFill>
              </a:rPr>
              <a:t>.</a:t>
            </a:r>
          </a:p>
        </p:txBody>
      </p:sp>
      <p:sp>
        <p:nvSpPr>
          <p:cNvPr id="26" name="TextBox 25">
            <a:extLst>
              <a:ext uri="{FF2B5EF4-FFF2-40B4-BE49-F238E27FC236}">
                <a16:creationId xmlns:a16="http://schemas.microsoft.com/office/drawing/2014/main" id="{A5CFB637-1CD9-4350-A67E-E42530859BAC}"/>
              </a:ext>
            </a:extLst>
          </p:cNvPr>
          <p:cNvSpPr txBox="1"/>
          <p:nvPr/>
        </p:nvSpPr>
        <p:spPr>
          <a:xfrm>
            <a:off x="967683" y="5789107"/>
            <a:ext cx="4988866" cy="430887"/>
          </a:xfrm>
          <a:prstGeom prst="rect">
            <a:avLst/>
          </a:prstGeom>
          <a:noFill/>
        </p:spPr>
        <p:txBody>
          <a:bodyPr wrap="none" rtlCol="0">
            <a:spAutoFit/>
          </a:bodyPr>
          <a:lstStyle/>
          <a:p>
            <a:r>
              <a:rPr lang="en-GB" sz="2200" dirty="0">
                <a:solidFill>
                  <a:schemeClr val="tx2"/>
                </a:solidFill>
              </a:rPr>
              <a:t>She brings them drinks in an instant.</a:t>
            </a:r>
            <a:endParaRPr lang="en-ES" sz="2200" dirty="0">
              <a:solidFill>
                <a:schemeClr val="tx2"/>
              </a:solidFill>
            </a:endParaRPr>
          </a:p>
        </p:txBody>
      </p:sp>
      <p:sp>
        <p:nvSpPr>
          <p:cNvPr id="27" name="TextBox 26">
            <a:extLst>
              <a:ext uri="{FF2B5EF4-FFF2-40B4-BE49-F238E27FC236}">
                <a16:creationId xmlns:a16="http://schemas.microsoft.com/office/drawing/2014/main" id="{D1F6E3A2-F2EF-4573-9C71-84A13608B421}"/>
              </a:ext>
            </a:extLst>
          </p:cNvPr>
          <p:cNvSpPr txBox="1"/>
          <p:nvPr/>
        </p:nvSpPr>
        <p:spPr>
          <a:xfrm>
            <a:off x="8049990" y="2065978"/>
            <a:ext cx="386955" cy="430887"/>
          </a:xfrm>
          <a:prstGeom prst="rect">
            <a:avLst/>
          </a:prstGeom>
          <a:noFill/>
        </p:spPr>
        <p:txBody>
          <a:bodyPr wrap="square" rtlCol="0">
            <a:spAutoFit/>
          </a:bodyPr>
          <a:lstStyle/>
          <a:p>
            <a:r>
              <a:rPr lang="en-ES" sz="2200" dirty="0">
                <a:highlight>
                  <a:srgbClr val="FFFAEA"/>
                </a:highlight>
              </a:rPr>
              <a:t>V</a:t>
            </a:r>
          </a:p>
        </p:txBody>
      </p:sp>
      <p:sp>
        <p:nvSpPr>
          <p:cNvPr id="28" name="TextBox 27">
            <a:extLst>
              <a:ext uri="{FF2B5EF4-FFF2-40B4-BE49-F238E27FC236}">
                <a16:creationId xmlns:a16="http://schemas.microsoft.com/office/drawing/2014/main" id="{3FF3D077-A5AE-4394-B9E7-07556552D0DE}"/>
              </a:ext>
            </a:extLst>
          </p:cNvPr>
          <p:cNvSpPr txBox="1"/>
          <p:nvPr/>
        </p:nvSpPr>
        <p:spPr>
          <a:xfrm>
            <a:off x="8049990" y="2706877"/>
            <a:ext cx="3813865" cy="430887"/>
          </a:xfrm>
          <a:prstGeom prst="rect">
            <a:avLst/>
          </a:prstGeom>
          <a:noFill/>
        </p:spPr>
        <p:txBody>
          <a:bodyPr wrap="none" rtlCol="0">
            <a:spAutoFit/>
          </a:bodyPr>
          <a:lstStyle/>
          <a:p>
            <a:r>
              <a:rPr lang="en-GB" sz="2200" dirty="0">
                <a:highlight>
                  <a:srgbClr val="FFFAEA"/>
                </a:highlight>
              </a:rPr>
              <a:t>F</a:t>
            </a:r>
            <a:r>
              <a:rPr lang="en-GB" sz="2200" dirty="0"/>
              <a:t> – </a:t>
            </a:r>
            <a:r>
              <a:rPr lang="en-GB" sz="2200" i="1" u="sng" dirty="0"/>
              <a:t>they</a:t>
            </a:r>
            <a:r>
              <a:rPr lang="en-GB" sz="2200" dirty="0"/>
              <a:t> break his glasses. </a:t>
            </a:r>
            <a:endParaRPr lang="en-ES" sz="2200" dirty="0"/>
          </a:p>
        </p:txBody>
      </p:sp>
      <p:sp>
        <p:nvSpPr>
          <p:cNvPr id="29" name="TextBox 28">
            <a:extLst>
              <a:ext uri="{FF2B5EF4-FFF2-40B4-BE49-F238E27FC236}">
                <a16:creationId xmlns:a16="http://schemas.microsoft.com/office/drawing/2014/main" id="{2BD67383-F68D-48BE-9B37-CD403FBAB341}"/>
              </a:ext>
            </a:extLst>
          </p:cNvPr>
          <p:cNvSpPr txBox="1"/>
          <p:nvPr/>
        </p:nvSpPr>
        <p:spPr>
          <a:xfrm>
            <a:off x="8049989" y="3339753"/>
            <a:ext cx="3641633" cy="430887"/>
          </a:xfrm>
          <a:prstGeom prst="rect">
            <a:avLst/>
          </a:prstGeom>
          <a:noFill/>
        </p:spPr>
        <p:txBody>
          <a:bodyPr wrap="square" rtlCol="0">
            <a:spAutoFit/>
          </a:bodyPr>
          <a:lstStyle/>
          <a:p>
            <a:r>
              <a:rPr lang="en-GB" sz="2200" dirty="0">
                <a:highlight>
                  <a:srgbClr val="FFFAEA"/>
                </a:highlight>
              </a:rPr>
              <a:t>F</a:t>
            </a:r>
            <a:r>
              <a:rPr lang="en-GB" sz="2200" dirty="0"/>
              <a:t> – </a:t>
            </a:r>
            <a:r>
              <a:rPr lang="en-GB" sz="2200" i="1" u="sng" dirty="0"/>
              <a:t>she</a:t>
            </a:r>
            <a:r>
              <a:rPr lang="en-GB" sz="2200" dirty="0"/>
              <a:t> writes the phrases.</a:t>
            </a:r>
          </a:p>
        </p:txBody>
      </p:sp>
      <p:sp>
        <p:nvSpPr>
          <p:cNvPr id="33" name="TextBox 32">
            <a:extLst>
              <a:ext uri="{FF2B5EF4-FFF2-40B4-BE49-F238E27FC236}">
                <a16:creationId xmlns:a16="http://schemas.microsoft.com/office/drawing/2014/main" id="{786CA9B3-CCFC-4618-8C58-CBF6F937710A}"/>
              </a:ext>
            </a:extLst>
          </p:cNvPr>
          <p:cNvSpPr txBox="1"/>
          <p:nvPr/>
        </p:nvSpPr>
        <p:spPr>
          <a:xfrm>
            <a:off x="8049989" y="3927911"/>
            <a:ext cx="4163319" cy="430887"/>
          </a:xfrm>
          <a:prstGeom prst="rect">
            <a:avLst/>
          </a:prstGeom>
          <a:noFill/>
        </p:spPr>
        <p:txBody>
          <a:bodyPr wrap="none" rtlCol="0">
            <a:spAutoFit/>
          </a:bodyPr>
          <a:lstStyle/>
          <a:p>
            <a:r>
              <a:rPr lang="en-GB" sz="2200" dirty="0">
                <a:highlight>
                  <a:srgbClr val="FFFAEA"/>
                </a:highlight>
              </a:rPr>
              <a:t>F</a:t>
            </a:r>
            <a:r>
              <a:rPr lang="en-GB" sz="2200" dirty="0"/>
              <a:t> – she draws </a:t>
            </a:r>
            <a:r>
              <a:rPr lang="en-GB" sz="2200" i="1" u="sng" dirty="0"/>
              <a:t>them</a:t>
            </a:r>
            <a:r>
              <a:rPr lang="en-GB" sz="2200" i="1" dirty="0"/>
              <a:t> </a:t>
            </a:r>
            <a:r>
              <a:rPr lang="en-GB" sz="2200" dirty="0"/>
              <a:t>a picture.</a:t>
            </a:r>
          </a:p>
        </p:txBody>
      </p:sp>
      <p:sp>
        <p:nvSpPr>
          <p:cNvPr id="34" name="TextBox 33">
            <a:extLst>
              <a:ext uri="{FF2B5EF4-FFF2-40B4-BE49-F238E27FC236}">
                <a16:creationId xmlns:a16="http://schemas.microsoft.com/office/drawing/2014/main" id="{256A894E-4D6E-4AE5-8DF5-0DFE9670B496}"/>
              </a:ext>
            </a:extLst>
          </p:cNvPr>
          <p:cNvSpPr txBox="1"/>
          <p:nvPr/>
        </p:nvSpPr>
        <p:spPr>
          <a:xfrm>
            <a:off x="8049989" y="4558421"/>
            <a:ext cx="383438" cy="430887"/>
          </a:xfrm>
          <a:prstGeom prst="rect">
            <a:avLst/>
          </a:prstGeom>
          <a:noFill/>
        </p:spPr>
        <p:txBody>
          <a:bodyPr wrap="none" rtlCol="0">
            <a:spAutoFit/>
          </a:bodyPr>
          <a:lstStyle/>
          <a:p>
            <a:r>
              <a:rPr lang="en-ES" sz="2200" dirty="0">
                <a:highlight>
                  <a:srgbClr val="FFFAEA"/>
                </a:highlight>
              </a:rPr>
              <a:t>V</a:t>
            </a:r>
          </a:p>
        </p:txBody>
      </p:sp>
      <p:sp>
        <p:nvSpPr>
          <p:cNvPr id="35" name="TextBox 34">
            <a:extLst>
              <a:ext uri="{FF2B5EF4-FFF2-40B4-BE49-F238E27FC236}">
                <a16:creationId xmlns:a16="http://schemas.microsoft.com/office/drawing/2014/main" id="{0A6C51C6-0EAE-414A-9409-FC9EDA4A8E02}"/>
              </a:ext>
            </a:extLst>
          </p:cNvPr>
          <p:cNvSpPr txBox="1"/>
          <p:nvPr/>
        </p:nvSpPr>
        <p:spPr>
          <a:xfrm>
            <a:off x="8049989" y="5025573"/>
            <a:ext cx="3689952" cy="769441"/>
          </a:xfrm>
          <a:prstGeom prst="rect">
            <a:avLst/>
          </a:prstGeom>
          <a:noFill/>
        </p:spPr>
        <p:txBody>
          <a:bodyPr wrap="square" rtlCol="0">
            <a:spAutoFit/>
          </a:bodyPr>
          <a:lstStyle/>
          <a:p>
            <a:r>
              <a:rPr lang="en-GB" sz="2200" dirty="0">
                <a:highlight>
                  <a:srgbClr val="FFFAEA"/>
                </a:highlight>
              </a:rPr>
              <a:t>F </a:t>
            </a:r>
            <a:r>
              <a:rPr lang="en-GB" sz="2200" dirty="0"/>
              <a:t>– s</a:t>
            </a:r>
            <a:r>
              <a:rPr lang="en-GB" sz="2200" i="1" u="sng" dirty="0"/>
              <a:t>he</a:t>
            </a:r>
            <a:r>
              <a:rPr lang="en-GB" sz="2200" dirty="0"/>
              <a:t> demands money from </a:t>
            </a:r>
            <a:r>
              <a:rPr lang="en-GB" sz="2200" i="1" u="sng" dirty="0"/>
              <a:t>them</a:t>
            </a:r>
            <a:r>
              <a:rPr lang="en-GB" sz="2200" dirty="0"/>
              <a:t>.</a:t>
            </a:r>
          </a:p>
        </p:txBody>
      </p:sp>
      <p:sp>
        <p:nvSpPr>
          <p:cNvPr id="36" name="TextBox 35">
            <a:extLst>
              <a:ext uri="{FF2B5EF4-FFF2-40B4-BE49-F238E27FC236}">
                <a16:creationId xmlns:a16="http://schemas.microsoft.com/office/drawing/2014/main" id="{872ACA5B-5881-4EA9-8137-24168CA2BA32}"/>
              </a:ext>
            </a:extLst>
          </p:cNvPr>
          <p:cNvSpPr txBox="1"/>
          <p:nvPr/>
        </p:nvSpPr>
        <p:spPr>
          <a:xfrm>
            <a:off x="8035206" y="5829293"/>
            <a:ext cx="3448380" cy="430887"/>
          </a:xfrm>
          <a:prstGeom prst="rect">
            <a:avLst/>
          </a:prstGeom>
          <a:noFill/>
        </p:spPr>
        <p:txBody>
          <a:bodyPr wrap="none" rtlCol="0">
            <a:spAutoFit/>
          </a:bodyPr>
          <a:lstStyle/>
          <a:p>
            <a:r>
              <a:rPr lang="en-GB" sz="2200" dirty="0">
                <a:highlight>
                  <a:srgbClr val="FFFAEA"/>
                </a:highlight>
              </a:rPr>
              <a:t>F</a:t>
            </a:r>
            <a:r>
              <a:rPr lang="en-GB" sz="2200" dirty="0"/>
              <a:t> – </a:t>
            </a:r>
            <a:r>
              <a:rPr lang="en-GB" sz="2200" i="1" u="sng" dirty="0"/>
              <a:t>They</a:t>
            </a:r>
            <a:r>
              <a:rPr lang="en-GB" sz="2200" i="1" dirty="0"/>
              <a:t> </a:t>
            </a:r>
            <a:r>
              <a:rPr lang="en-GB" sz="2200" dirty="0"/>
              <a:t>bring </a:t>
            </a:r>
            <a:r>
              <a:rPr lang="en-GB" sz="2200" i="1" u="sng" dirty="0"/>
              <a:t>her</a:t>
            </a:r>
            <a:r>
              <a:rPr lang="en-GB" sz="2200" i="1" dirty="0"/>
              <a:t> </a:t>
            </a:r>
            <a:r>
              <a:rPr lang="en-GB" sz="2200" dirty="0"/>
              <a:t>drinks.</a:t>
            </a:r>
          </a:p>
        </p:txBody>
      </p:sp>
      <p:pic>
        <p:nvPicPr>
          <p:cNvPr id="2050" name="Picture 2" descr="Free vector graphics of Girl">
            <a:extLst>
              <a:ext uri="{FF2B5EF4-FFF2-40B4-BE49-F238E27FC236}">
                <a16:creationId xmlns:a16="http://schemas.microsoft.com/office/drawing/2014/main" id="{A331944B-B847-41BB-8370-0802C8ECA9E8}"/>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013873" y="2150162"/>
            <a:ext cx="924649" cy="166021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427CBF4D-FFC8-479D-8AEA-D9BBC926E1E6}"/>
              </a:ext>
            </a:extLst>
          </p:cNvPr>
          <p:cNvGrpSpPr/>
          <p:nvPr/>
        </p:nvGrpSpPr>
        <p:grpSpPr>
          <a:xfrm>
            <a:off x="5663097" y="4319059"/>
            <a:ext cx="2183457" cy="934975"/>
            <a:chOff x="2316614" y="1129510"/>
            <a:chExt cx="2391294" cy="1005584"/>
          </a:xfrm>
        </p:grpSpPr>
        <p:pic>
          <p:nvPicPr>
            <p:cNvPr id="38" name="Picture 10" descr="Free vector graphics of Blackboard">
              <a:extLst>
                <a:ext uri="{FF2B5EF4-FFF2-40B4-BE49-F238E27FC236}">
                  <a16:creationId xmlns:a16="http://schemas.microsoft.com/office/drawing/2014/main" id="{0DE4AECE-6B69-4E38-8DF8-4EFBC74D608B}"/>
                </a:ext>
              </a:extLst>
            </p:cNvPr>
            <p:cNvPicPr>
              <a:picLocks noChangeAspect="1" noChangeArrowheads="1"/>
            </p:cNvPicPr>
            <p:nvPr/>
          </p:nvPicPr>
          <p:blipFill rotWithShape="1">
            <a:blip r:embed="rId12">
              <a:extLst>
                <a:ext uri="{28A0092B-C50C-407E-A947-70E740481C1C}">
                  <a14:useLocalDpi xmlns:a14="http://schemas.microsoft.com/office/drawing/2010/main"/>
                </a:ext>
              </a:extLst>
            </a:blip>
            <a:srcRect t="20878" r="44086" b="37286"/>
            <a:stretch/>
          </p:blipFill>
          <p:spPr bwMode="auto">
            <a:xfrm>
              <a:off x="2316614" y="1129510"/>
              <a:ext cx="2369997" cy="1005584"/>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61110C0-7DC9-4FAC-8B46-1B425728B261}"/>
                </a:ext>
              </a:extLst>
            </p:cNvPr>
            <p:cNvSpPr/>
            <p:nvPr/>
          </p:nvSpPr>
          <p:spPr>
            <a:xfrm>
              <a:off x="3485392" y="1895589"/>
              <a:ext cx="1222516" cy="237497"/>
            </a:xfrm>
            <a:prstGeom prst="rect">
              <a:avLst/>
            </a:prstGeom>
            <a:solidFill>
              <a:srgbClr val="D39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ight Triangle 39">
              <a:extLst>
                <a:ext uri="{FF2B5EF4-FFF2-40B4-BE49-F238E27FC236}">
                  <a16:creationId xmlns:a16="http://schemas.microsoft.com/office/drawing/2014/main" id="{1B6EB2EC-0D2E-4386-B6EC-4E766D4187DD}"/>
                </a:ext>
              </a:extLst>
            </p:cNvPr>
            <p:cNvSpPr/>
            <p:nvPr/>
          </p:nvSpPr>
          <p:spPr>
            <a:xfrm rot="621548" flipH="1">
              <a:off x="3436496" y="1601586"/>
              <a:ext cx="1268940" cy="408927"/>
            </a:xfrm>
            <a:prstGeom prst="rtTriangle">
              <a:avLst/>
            </a:prstGeom>
            <a:solidFill>
              <a:srgbClr val="D39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52" name="Picture 4" descr="Free vector graphics of Eyeglass">
            <a:extLst>
              <a:ext uri="{FF2B5EF4-FFF2-40B4-BE49-F238E27FC236}">
                <a16:creationId xmlns:a16="http://schemas.microsoft.com/office/drawing/2014/main" id="{8DFD5BAB-28A7-43CE-9958-E3761D345ADC}"/>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rot="20164803">
            <a:off x="4913853" y="2259906"/>
            <a:ext cx="1794052" cy="8970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vector graphics of Books">
            <a:extLst>
              <a:ext uri="{FF2B5EF4-FFF2-40B4-BE49-F238E27FC236}">
                <a16:creationId xmlns:a16="http://schemas.microsoft.com/office/drawing/2014/main" id="{C239D7A9-8BA6-43F6-A173-E6D774F59CC8}"/>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929002" y="375025"/>
            <a:ext cx="1094390" cy="107205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ree vector graphics of Soda">
            <a:extLst>
              <a:ext uri="{FF2B5EF4-FFF2-40B4-BE49-F238E27FC236}">
                <a16:creationId xmlns:a16="http://schemas.microsoft.com/office/drawing/2014/main" id="{CE86E1C5-C56A-4EAE-ACB1-58E1F2154E7E}"/>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329416" y="5456504"/>
            <a:ext cx="476601" cy="83099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vector graphics of Juice">
            <a:extLst>
              <a:ext uri="{FF2B5EF4-FFF2-40B4-BE49-F238E27FC236}">
                <a16:creationId xmlns:a16="http://schemas.microsoft.com/office/drawing/2014/main" id="{5F649421-AE74-4C2D-B732-F8D9C5B07226}"/>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820777" y="5352525"/>
            <a:ext cx="640734" cy="93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2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7" grpId="0"/>
      <p:bldP spid="28" grpId="0"/>
      <p:bldP spid="29" grpId="0"/>
      <p:bldP spid="33" grpId="0"/>
      <p:bldP spid="34" grpId="0"/>
      <p:bldP spid="35"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88C78-81BA-99FE-39B2-CD5923529E11}"/>
              </a:ext>
            </a:extLst>
          </p:cNvPr>
          <p:cNvSpPr>
            <a:spLocks noGrp="1"/>
          </p:cNvSpPr>
          <p:nvPr>
            <p:ph type="title"/>
          </p:nvPr>
        </p:nvSpPr>
        <p:spPr>
          <a:xfrm>
            <a:off x="0" y="213557"/>
            <a:ext cx="10207256" cy="910780"/>
          </a:xfrm>
        </p:spPr>
        <p:txBody>
          <a:bodyPr>
            <a:noAutofit/>
          </a:bodyPr>
          <a:lstStyle/>
          <a:p>
            <a:r>
              <a:rPr lang="en-ES" sz="2600" dirty="0"/>
              <a:t>Saying who or what receives the action</a:t>
            </a:r>
            <a:br>
              <a:rPr lang="en-ES" sz="2400" dirty="0"/>
            </a:br>
            <a:r>
              <a:rPr lang="en-ES" sz="2200" b="0" dirty="0"/>
              <a:t>Using the pronouns ‘</a:t>
            </a:r>
            <a:r>
              <a:rPr lang="en-GB" sz="2200" b="0" dirty="0"/>
              <a:t>me</a:t>
            </a:r>
            <a:r>
              <a:rPr lang="en-ES" sz="2200" b="0" dirty="0"/>
              <a:t>’, ‘</a:t>
            </a:r>
            <a:r>
              <a:rPr lang="en-GB" sz="2200" b="0" dirty="0" err="1"/>
              <a:t>te</a:t>
            </a:r>
            <a:r>
              <a:rPr lang="en-ES" sz="2200" b="0" dirty="0"/>
              <a:t>’, ‘l</a:t>
            </a:r>
            <a:r>
              <a:rPr lang="en-GB" sz="2200" b="0" dirty="0"/>
              <a:t>e</a:t>
            </a:r>
            <a:r>
              <a:rPr lang="en-ES" sz="2200" b="0" dirty="0"/>
              <a:t>, ‘l</a:t>
            </a:r>
            <a:r>
              <a:rPr lang="en-GB" sz="2200" b="0" dirty="0"/>
              <a:t>e</a:t>
            </a:r>
            <a:r>
              <a:rPr lang="en-ES" sz="2200" b="0" dirty="0"/>
              <a:t>s’ in two verb constructions</a:t>
            </a:r>
          </a:p>
        </p:txBody>
      </p:sp>
      <p:sp>
        <p:nvSpPr>
          <p:cNvPr id="4" name="Rounded Rectangle 11">
            <a:extLst>
              <a:ext uri="{FF2B5EF4-FFF2-40B4-BE49-F238E27FC236}">
                <a16:creationId xmlns:a16="http://schemas.microsoft.com/office/drawing/2014/main" id="{7388E613-F70A-9E16-E3C5-FEEE5EA0CE40}"/>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14" name="TextBox 13">
            <a:extLst>
              <a:ext uri="{FF2B5EF4-FFF2-40B4-BE49-F238E27FC236}">
                <a16:creationId xmlns:a16="http://schemas.microsoft.com/office/drawing/2014/main" id="{15AFA500-B09F-0791-3C99-055AF5E4F0B7}"/>
              </a:ext>
            </a:extLst>
          </p:cNvPr>
          <p:cNvSpPr txBox="1"/>
          <p:nvPr/>
        </p:nvSpPr>
        <p:spPr>
          <a:xfrm>
            <a:off x="230905" y="1270457"/>
            <a:ext cx="11677772" cy="1292662"/>
          </a:xfrm>
          <a:prstGeom prst="rect">
            <a:avLst/>
          </a:prstGeom>
          <a:noFill/>
        </p:spPr>
        <p:txBody>
          <a:bodyPr wrap="square" rtlCol="0">
            <a:spAutoFit/>
          </a:bodyPr>
          <a:lstStyle/>
          <a:p>
            <a:r>
              <a:rPr lang="en-ES" sz="2600" dirty="0"/>
              <a:t>In two verb constructions, object pronouns often go before the first verb. However, they can also go right after the infinitive, attached to it.</a:t>
            </a:r>
            <a:endParaRPr lang="en-GB" sz="2600" dirty="0"/>
          </a:p>
          <a:p>
            <a:r>
              <a:rPr lang="en-GB" sz="2600" dirty="0"/>
              <a:t>Look at these examples using modal verbs </a:t>
            </a:r>
            <a:r>
              <a:rPr lang="en-GB" sz="2600" b="1" i="1" dirty="0" err="1"/>
              <a:t>querer</a:t>
            </a:r>
            <a:r>
              <a:rPr lang="en-GB" sz="2600" b="1" i="1" dirty="0"/>
              <a:t> </a:t>
            </a:r>
            <a:r>
              <a:rPr lang="en-GB" sz="2600" dirty="0"/>
              <a:t>and </a:t>
            </a:r>
            <a:r>
              <a:rPr lang="en-GB" sz="2600" b="1" i="1" dirty="0" err="1"/>
              <a:t>deber</a:t>
            </a:r>
            <a:r>
              <a:rPr lang="en-GB" sz="2600" b="1" i="1" dirty="0"/>
              <a:t>.</a:t>
            </a:r>
            <a:endParaRPr lang="en-ES" sz="2600" dirty="0"/>
          </a:p>
        </p:txBody>
      </p:sp>
      <p:sp>
        <p:nvSpPr>
          <p:cNvPr id="22" name="TextBox 21">
            <a:extLst>
              <a:ext uri="{FF2B5EF4-FFF2-40B4-BE49-F238E27FC236}">
                <a16:creationId xmlns:a16="http://schemas.microsoft.com/office/drawing/2014/main" id="{8CA005FA-8B3D-523A-3CC7-CEED03111E0B}"/>
              </a:ext>
            </a:extLst>
          </p:cNvPr>
          <p:cNvSpPr txBox="1"/>
          <p:nvPr/>
        </p:nvSpPr>
        <p:spPr>
          <a:xfrm>
            <a:off x="230905" y="2922961"/>
            <a:ext cx="3893185" cy="492443"/>
          </a:xfrm>
          <a:prstGeom prst="rect">
            <a:avLst/>
          </a:prstGeom>
          <a:noFill/>
        </p:spPr>
        <p:txBody>
          <a:bodyPr wrap="square" rtlCol="0">
            <a:spAutoFit/>
          </a:bodyPr>
          <a:lstStyle/>
          <a:p>
            <a:r>
              <a:rPr lang="en-GB" sz="2600" u="sng" dirty="0"/>
              <a:t>Me</a:t>
            </a:r>
            <a:r>
              <a:rPr lang="en-GB" sz="2600" dirty="0"/>
              <a:t> </a:t>
            </a:r>
            <a:r>
              <a:rPr lang="en-GB" sz="2600" dirty="0" err="1"/>
              <a:t>quiere</a:t>
            </a:r>
            <a:r>
              <a:rPr lang="en-GB" sz="2600" dirty="0"/>
              <a:t> </a:t>
            </a:r>
            <a:r>
              <a:rPr lang="en-GB" sz="2600" dirty="0" err="1"/>
              <a:t>llamar</a:t>
            </a:r>
            <a:r>
              <a:rPr lang="en-ES" sz="2600" dirty="0"/>
              <a:t>. = </a:t>
            </a:r>
          </a:p>
        </p:txBody>
      </p:sp>
      <p:sp>
        <p:nvSpPr>
          <p:cNvPr id="23" name="TextBox 22">
            <a:extLst>
              <a:ext uri="{FF2B5EF4-FFF2-40B4-BE49-F238E27FC236}">
                <a16:creationId xmlns:a16="http://schemas.microsoft.com/office/drawing/2014/main" id="{3E92C023-7E1F-13A7-EC27-BF1BBBCF30BE}"/>
              </a:ext>
            </a:extLst>
          </p:cNvPr>
          <p:cNvSpPr txBox="1"/>
          <p:nvPr/>
        </p:nvSpPr>
        <p:spPr>
          <a:xfrm>
            <a:off x="6793592" y="2946605"/>
            <a:ext cx="4358429" cy="492443"/>
          </a:xfrm>
          <a:prstGeom prst="rect">
            <a:avLst/>
          </a:prstGeom>
          <a:noFill/>
        </p:spPr>
        <p:txBody>
          <a:bodyPr wrap="square" rtlCol="0">
            <a:spAutoFit/>
          </a:bodyPr>
          <a:lstStyle/>
          <a:p>
            <a:r>
              <a:rPr lang="en-GB" sz="2600" dirty="0"/>
              <a:t>S/he wants to ring </a:t>
            </a:r>
            <a:r>
              <a:rPr lang="en-GB" sz="2600" b="1" dirty="0"/>
              <a:t>me</a:t>
            </a:r>
            <a:r>
              <a:rPr lang="en-ES" sz="2600" dirty="0"/>
              <a:t>.</a:t>
            </a:r>
          </a:p>
        </p:txBody>
      </p:sp>
      <p:sp>
        <p:nvSpPr>
          <p:cNvPr id="24" name="TextBox 23">
            <a:extLst>
              <a:ext uri="{FF2B5EF4-FFF2-40B4-BE49-F238E27FC236}">
                <a16:creationId xmlns:a16="http://schemas.microsoft.com/office/drawing/2014/main" id="{884227CE-513C-E6EC-534A-B70DB9CBCF6D}"/>
              </a:ext>
            </a:extLst>
          </p:cNvPr>
          <p:cNvSpPr txBox="1"/>
          <p:nvPr/>
        </p:nvSpPr>
        <p:spPr>
          <a:xfrm>
            <a:off x="230905" y="4185803"/>
            <a:ext cx="6494734" cy="892552"/>
          </a:xfrm>
          <a:prstGeom prst="rect">
            <a:avLst/>
          </a:prstGeom>
          <a:noFill/>
        </p:spPr>
        <p:txBody>
          <a:bodyPr wrap="square" rtlCol="0">
            <a:spAutoFit/>
          </a:bodyPr>
          <a:lstStyle/>
          <a:p>
            <a:r>
              <a:rPr lang="en-GB" sz="2600" u="sng" dirty="0" err="1"/>
              <a:t>Te</a:t>
            </a:r>
            <a:r>
              <a:rPr lang="en-GB" sz="2600" dirty="0"/>
              <a:t> </a:t>
            </a:r>
            <a:r>
              <a:rPr lang="en-GB" sz="2600" dirty="0" err="1"/>
              <a:t>quiero</a:t>
            </a:r>
            <a:r>
              <a:rPr lang="en-GB" sz="2600" dirty="0"/>
              <a:t> </a:t>
            </a:r>
            <a:r>
              <a:rPr lang="en-GB" sz="2600" dirty="0" err="1"/>
              <a:t>recomendar</a:t>
            </a:r>
            <a:r>
              <a:rPr lang="en-GB" sz="2600" dirty="0"/>
              <a:t> </a:t>
            </a:r>
            <a:r>
              <a:rPr lang="en-ES" sz="2600" dirty="0"/>
              <a:t>un</a:t>
            </a:r>
            <a:r>
              <a:rPr lang="en-GB" sz="2600" dirty="0"/>
              <a:t> </a:t>
            </a:r>
            <a:r>
              <a:rPr lang="en-GB" sz="2600" dirty="0" err="1"/>
              <a:t>libro</a:t>
            </a:r>
            <a:r>
              <a:rPr lang="en-ES" sz="2600" dirty="0"/>
              <a:t>.</a:t>
            </a:r>
            <a:r>
              <a:rPr lang="en-GB" sz="2600" dirty="0"/>
              <a:t> </a:t>
            </a:r>
          </a:p>
          <a:p>
            <a:r>
              <a:rPr lang="en-GB" sz="2600" dirty="0"/>
              <a:t>= </a:t>
            </a:r>
            <a:r>
              <a:rPr lang="en-GB" sz="2600" dirty="0" err="1"/>
              <a:t>Quiero</a:t>
            </a:r>
            <a:r>
              <a:rPr lang="en-GB" sz="2600" dirty="0"/>
              <a:t> </a:t>
            </a:r>
            <a:r>
              <a:rPr lang="en-GB" sz="2600" dirty="0" err="1"/>
              <a:t>recomendar</a:t>
            </a:r>
            <a:r>
              <a:rPr lang="en-GB" sz="2600" u="sng" dirty="0" err="1"/>
              <a:t>te</a:t>
            </a:r>
            <a:r>
              <a:rPr lang="en-GB" sz="2600" dirty="0"/>
              <a:t> un </a:t>
            </a:r>
            <a:r>
              <a:rPr lang="en-GB" sz="2600" dirty="0" err="1"/>
              <a:t>libro</a:t>
            </a:r>
            <a:r>
              <a:rPr lang="en-GB" sz="2600" dirty="0"/>
              <a:t> </a:t>
            </a:r>
            <a:r>
              <a:rPr lang="en-ES" sz="2600" dirty="0">
                <a:sym typeface="Wingdings" pitchFamily="2" charset="2"/>
              </a:rPr>
              <a:t></a:t>
            </a:r>
            <a:endParaRPr lang="en-ES" sz="2600" dirty="0"/>
          </a:p>
        </p:txBody>
      </p:sp>
      <p:sp>
        <p:nvSpPr>
          <p:cNvPr id="25" name="TextBox 24">
            <a:extLst>
              <a:ext uri="{FF2B5EF4-FFF2-40B4-BE49-F238E27FC236}">
                <a16:creationId xmlns:a16="http://schemas.microsoft.com/office/drawing/2014/main" id="{591AC436-1C9C-07FD-24D3-ED0A1630CBBB}"/>
              </a:ext>
            </a:extLst>
          </p:cNvPr>
          <p:cNvSpPr txBox="1"/>
          <p:nvPr/>
        </p:nvSpPr>
        <p:spPr>
          <a:xfrm>
            <a:off x="6732206" y="4155105"/>
            <a:ext cx="4019143" cy="892552"/>
          </a:xfrm>
          <a:prstGeom prst="rect">
            <a:avLst/>
          </a:prstGeom>
          <a:noFill/>
        </p:spPr>
        <p:txBody>
          <a:bodyPr wrap="square" rtlCol="0">
            <a:spAutoFit/>
          </a:bodyPr>
          <a:lstStyle/>
          <a:p>
            <a:r>
              <a:rPr lang="en-GB" sz="2600" dirty="0"/>
              <a:t>I want to recommend you a book</a:t>
            </a:r>
            <a:r>
              <a:rPr lang="en-ES" sz="2600" dirty="0"/>
              <a:t>.</a:t>
            </a:r>
          </a:p>
        </p:txBody>
      </p:sp>
      <p:sp>
        <p:nvSpPr>
          <p:cNvPr id="26" name="TextBox 25">
            <a:extLst>
              <a:ext uri="{FF2B5EF4-FFF2-40B4-BE49-F238E27FC236}">
                <a16:creationId xmlns:a16="http://schemas.microsoft.com/office/drawing/2014/main" id="{83A9710F-38A2-27D7-9FEE-E6B201763C73}"/>
              </a:ext>
            </a:extLst>
          </p:cNvPr>
          <p:cNvSpPr txBox="1"/>
          <p:nvPr/>
        </p:nvSpPr>
        <p:spPr>
          <a:xfrm>
            <a:off x="230905" y="5224475"/>
            <a:ext cx="5232523" cy="492443"/>
          </a:xfrm>
          <a:prstGeom prst="rect">
            <a:avLst/>
          </a:prstGeom>
          <a:noFill/>
        </p:spPr>
        <p:txBody>
          <a:bodyPr wrap="square" rtlCol="0">
            <a:spAutoFit/>
          </a:bodyPr>
          <a:lstStyle/>
          <a:p>
            <a:r>
              <a:rPr lang="en-ES" sz="2600" u="sng" dirty="0"/>
              <a:t>L</a:t>
            </a:r>
            <a:r>
              <a:rPr lang="en-GB" sz="2600" u="sng" dirty="0"/>
              <a:t>e</a:t>
            </a:r>
            <a:r>
              <a:rPr lang="en-ES" sz="2600" dirty="0"/>
              <a:t> </a:t>
            </a:r>
            <a:r>
              <a:rPr lang="en-GB" sz="2600" dirty="0"/>
              <a:t>debe </a:t>
            </a:r>
            <a:r>
              <a:rPr lang="en-GB" sz="2600" dirty="0" err="1"/>
              <a:t>repetir</a:t>
            </a:r>
            <a:r>
              <a:rPr lang="en-GB" sz="2600" dirty="0"/>
              <a:t> la </a:t>
            </a:r>
            <a:r>
              <a:rPr lang="en-GB" sz="2600" dirty="0" err="1"/>
              <a:t>pregunta</a:t>
            </a:r>
            <a:r>
              <a:rPr lang="en-ES" sz="2600" dirty="0"/>
              <a:t>. </a:t>
            </a:r>
          </a:p>
        </p:txBody>
      </p:sp>
      <p:sp>
        <p:nvSpPr>
          <p:cNvPr id="27" name="TextBox 26">
            <a:extLst>
              <a:ext uri="{FF2B5EF4-FFF2-40B4-BE49-F238E27FC236}">
                <a16:creationId xmlns:a16="http://schemas.microsoft.com/office/drawing/2014/main" id="{B6267729-12EB-3825-57D2-6DE969E0C3D9}"/>
              </a:ext>
            </a:extLst>
          </p:cNvPr>
          <p:cNvSpPr txBox="1"/>
          <p:nvPr/>
        </p:nvSpPr>
        <p:spPr>
          <a:xfrm>
            <a:off x="6725639" y="5602532"/>
            <a:ext cx="5372164" cy="492443"/>
          </a:xfrm>
          <a:prstGeom prst="rect">
            <a:avLst/>
          </a:prstGeom>
          <a:noFill/>
        </p:spPr>
        <p:txBody>
          <a:bodyPr wrap="square" rtlCol="0">
            <a:spAutoFit/>
          </a:bodyPr>
          <a:lstStyle/>
          <a:p>
            <a:r>
              <a:rPr lang="en-ES" sz="2600" dirty="0"/>
              <a:t>S/</a:t>
            </a:r>
            <a:r>
              <a:rPr lang="en-GB" sz="2600" dirty="0"/>
              <a:t>he must repeat the question</a:t>
            </a:r>
            <a:r>
              <a:rPr lang="en-ES" sz="2600" dirty="0"/>
              <a:t>.</a:t>
            </a:r>
          </a:p>
        </p:txBody>
      </p:sp>
      <p:sp>
        <p:nvSpPr>
          <p:cNvPr id="8" name="TextBox 7">
            <a:extLst>
              <a:ext uri="{FF2B5EF4-FFF2-40B4-BE49-F238E27FC236}">
                <a16:creationId xmlns:a16="http://schemas.microsoft.com/office/drawing/2014/main" id="{169DFBDF-9D7B-A253-4BD9-8A01C3F81165}"/>
              </a:ext>
            </a:extLst>
          </p:cNvPr>
          <p:cNvSpPr txBox="1"/>
          <p:nvPr/>
        </p:nvSpPr>
        <p:spPr>
          <a:xfrm>
            <a:off x="3512508" y="2922961"/>
            <a:ext cx="3893185" cy="492443"/>
          </a:xfrm>
          <a:prstGeom prst="rect">
            <a:avLst/>
          </a:prstGeom>
          <a:noFill/>
        </p:spPr>
        <p:txBody>
          <a:bodyPr wrap="square" rtlCol="0">
            <a:spAutoFit/>
          </a:bodyPr>
          <a:lstStyle/>
          <a:p>
            <a:r>
              <a:rPr lang="en-GB" sz="2600" dirty="0" err="1"/>
              <a:t>Quiere</a:t>
            </a:r>
            <a:r>
              <a:rPr lang="en-GB" sz="2600" dirty="0"/>
              <a:t> </a:t>
            </a:r>
            <a:r>
              <a:rPr lang="en-GB" sz="2600" dirty="0" err="1"/>
              <a:t>llamar</a:t>
            </a:r>
            <a:r>
              <a:rPr lang="en-GB" sz="2600" u="sng" dirty="0" err="1"/>
              <a:t>me</a:t>
            </a:r>
            <a:r>
              <a:rPr lang="en-ES" sz="2600" dirty="0"/>
              <a:t>. </a:t>
            </a:r>
            <a:r>
              <a:rPr lang="en-ES" sz="2600" dirty="0">
                <a:sym typeface="Wingdings" pitchFamily="2" charset="2"/>
              </a:rPr>
              <a:t></a:t>
            </a:r>
            <a:endParaRPr lang="en-ES" sz="2600" u="sng" dirty="0"/>
          </a:p>
        </p:txBody>
      </p:sp>
      <p:sp>
        <p:nvSpPr>
          <p:cNvPr id="9" name="Rounded Rectangular Callout 8">
            <a:extLst>
              <a:ext uri="{FF2B5EF4-FFF2-40B4-BE49-F238E27FC236}">
                <a16:creationId xmlns:a16="http://schemas.microsoft.com/office/drawing/2014/main" id="{382CE215-E5A2-2125-D3FB-FD7B34CEDCE4}"/>
              </a:ext>
            </a:extLst>
          </p:cNvPr>
          <p:cNvSpPr/>
          <p:nvPr/>
        </p:nvSpPr>
        <p:spPr>
          <a:xfrm>
            <a:off x="2767732" y="3532096"/>
            <a:ext cx="3427022" cy="432794"/>
          </a:xfrm>
          <a:prstGeom prst="wedgeRoundRectCallout">
            <a:avLst>
              <a:gd name="adj1" fmla="val -38098"/>
              <a:gd name="adj2" fmla="val -8753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Both options are correct!</a:t>
            </a:r>
          </a:p>
        </p:txBody>
      </p:sp>
      <p:sp>
        <p:nvSpPr>
          <p:cNvPr id="11" name="TextBox 10">
            <a:extLst>
              <a:ext uri="{FF2B5EF4-FFF2-40B4-BE49-F238E27FC236}">
                <a16:creationId xmlns:a16="http://schemas.microsoft.com/office/drawing/2014/main" id="{69C653D2-DB36-415F-AAC6-6165190E6334}"/>
              </a:ext>
            </a:extLst>
          </p:cNvPr>
          <p:cNvSpPr txBox="1"/>
          <p:nvPr/>
        </p:nvSpPr>
        <p:spPr>
          <a:xfrm>
            <a:off x="230905" y="5693097"/>
            <a:ext cx="5232523" cy="492443"/>
          </a:xfrm>
          <a:prstGeom prst="rect">
            <a:avLst/>
          </a:prstGeom>
          <a:noFill/>
        </p:spPr>
        <p:txBody>
          <a:bodyPr wrap="none" rtlCol="0">
            <a:spAutoFit/>
          </a:bodyPr>
          <a:lstStyle/>
          <a:p>
            <a:r>
              <a:rPr lang="en-ES" sz="2600" dirty="0">
                <a:sym typeface="Wingdings" pitchFamily="2" charset="2"/>
              </a:rPr>
              <a:t>= </a:t>
            </a:r>
            <a:r>
              <a:rPr lang="en-GB" sz="2600" dirty="0">
                <a:sym typeface="Wingdings" pitchFamily="2" charset="2"/>
              </a:rPr>
              <a:t>Debe </a:t>
            </a:r>
            <a:r>
              <a:rPr lang="en-GB" sz="2600" dirty="0" err="1">
                <a:sym typeface="Wingdings" pitchFamily="2" charset="2"/>
              </a:rPr>
              <a:t>repetir</a:t>
            </a:r>
            <a:r>
              <a:rPr lang="en-ES" sz="2600" b="1" dirty="0">
                <a:sym typeface="Wingdings" pitchFamily="2" charset="2"/>
              </a:rPr>
              <a:t>l</a:t>
            </a:r>
            <a:r>
              <a:rPr lang="en-GB" sz="2600" b="1" dirty="0">
                <a:sym typeface="Wingdings" pitchFamily="2" charset="2"/>
              </a:rPr>
              <a:t>e </a:t>
            </a:r>
            <a:r>
              <a:rPr lang="en-GB" sz="2600" dirty="0">
                <a:sym typeface="Wingdings" pitchFamily="2" charset="2"/>
              </a:rPr>
              <a:t>la </a:t>
            </a:r>
            <a:r>
              <a:rPr lang="en-GB" sz="2600" dirty="0" err="1">
                <a:sym typeface="Wingdings" pitchFamily="2" charset="2"/>
              </a:rPr>
              <a:t>pregunta</a:t>
            </a:r>
            <a:r>
              <a:rPr lang="en-ES" sz="2600" dirty="0">
                <a:sym typeface="Wingdings" pitchFamily="2" charset="2"/>
              </a:rPr>
              <a:t> </a:t>
            </a:r>
            <a:endParaRPr lang="en-ES" sz="2600" dirty="0"/>
          </a:p>
        </p:txBody>
      </p:sp>
      <p:pic>
        <p:nvPicPr>
          <p:cNvPr id="3074" name="Picture 2" descr="Free vector graphics of Friends">
            <a:extLst>
              <a:ext uri="{FF2B5EF4-FFF2-40B4-BE49-F238E27FC236}">
                <a16:creationId xmlns:a16="http://schemas.microsoft.com/office/drawing/2014/main" id="{C86D88F5-A284-46CD-A324-E290B92EC154}"/>
              </a:ext>
            </a:extLst>
          </p:cNvPr>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56395" t="42621"/>
          <a:stretch/>
        </p:blipFill>
        <p:spPr bwMode="auto">
          <a:xfrm>
            <a:off x="10331762" y="2937089"/>
            <a:ext cx="1686372" cy="22190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vector graphics of A book">
            <a:extLst>
              <a:ext uri="{FF2B5EF4-FFF2-40B4-BE49-F238E27FC236}">
                <a16:creationId xmlns:a16="http://schemas.microsoft.com/office/drawing/2014/main" id="{F45B090D-C143-44B3-9262-DB0C7E73B00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9001905">
            <a:off x="10752922" y="3447417"/>
            <a:ext cx="492443" cy="492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75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7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24" grpId="0"/>
      <p:bldP spid="25" grpId="0"/>
      <p:bldP spid="26" grpId="0"/>
      <p:bldP spid="27" grpId="0"/>
      <p:bldP spid="8" grpId="0"/>
      <p:bldP spid="9"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7F5059-EDBE-8ADF-4A63-801719C6603E}"/>
              </a:ext>
            </a:extLst>
          </p:cNvPr>
          <p:cNvSpPr>
            <a:spLocks noGrp="1"/>
          </p:cNvSpPr>
          <p:nvPr>
            <p:ph type="body" sz="quarter" idx="10"/>
          </p:nvPr>
        </p:nvSpPr>
        <p:spPr>
          <a:xfrm>
            <a:off x="373063" y="1232421"/>
            <a:ext cx="11514137" cy="499173"/>
          </a:xfrm>
        </p:spPr>
        <p:txBody>
          <a:bodyPr>
            <a:normAutofit fontScale="92500"/>
          </a:bodyPr>
          <a:lstStyle/>
          <a:p>
            <a:r>
              <a:rPr lang="en-GB" sz="2800" dirty="0"/>
              <a:t>There are two other indirect object pronouns used for plural persons. </a:t>
            </a:r>
            <a:endParaRPr kumimoji="0" lang="en-GB" sz="2800" b="0" i="0" u="none" strike="noStrike" kern="1200" cap="none" spc="0" normalizeH="0" baseline="0" noProof="0" dirty="0">
              <a:ln>
                <a:noFill/>
              </a:ln>
              <a:solidFill>
                <a:srgbClr val="FF0000"/>
              </a:solidFill>
              <a:effectLst/>
              <a:uLnTx/>
              <a:uFillTx/>
              <a:latin typeface="+mn-lt"/>
              <a:ea typeface="+mn-ea"/>
              <a:cs typeface="+mn-cs"/>
            </a:endParaRPr>
          </a:p>
          <a:p>
            <a:endParaRPr lang="en-ES" sz="2800" dirty="0"/>
          </a:p>
        </p:txBody>
      </p:sp>
      <p:sp>
        <p:nvSpPr>
          <p:cNvPr id="3" name="Title 2">
            <a:extLst>
              <a:ext uri="{FF2B5EF4-FFF2-40B4-BE49-F238E27FC236}">
                <a16:creationId xmlns:a16="http://schemas.microsoft.com/office/drawing/2014/main" id="{0DD5DB93-E4E2-03D1-ECE4-6769DE249E15}"/>
              </a:ext>
            </a:extLst>
          </p:cNvPr>
          <p:cNvSpPr>
            <a:spLocks noGrp="1"/>
          </p:cNvSpPr>
          <p:nvPr>
            <p:ph type="title"/>
          </p:nvPr>
        </p:nvSpPr>
        <p:spPr>
          <a:xfrm>
            <a:off x="-1" y="213557"/>
            <a:ext cx="8353439" cy="977710"/>
          </a:xfrm>
        </p:spPr>
        <p:txBody>
          <a:bodyPr>
            <a:normAutofit/>
          </a:bodyPr>
          <a:lstStyle/>
          <a:p>
            <a:r>
              <a:rPr lang="en-GB" sz="2700" dirty="0"/>
              <a:t>Saying who is affected by the verb</a:t>
            </a:r>
            <a:br>
              <a:rPr lang="en-GB" sz="2700" dirty="0"/>
            </a:br>
            <a:r>
              <a:rPr lang="en-GB" sz="2700" dirty="0"/>
              <a:t>Indirect object pronouns ‘le’ and ‘les </a:t>
            </a:r>
            <a:endParaRPr lang="en-ES" sz="2700" dirty="0"/>
          </a:p>
        </p:txBody>
      </p:sp>
      <p:sp>
        <p:nvSpPr>
          <p:cNvPr id="4" name="Rounded Rectangle 11">
            <a:extLst>
              <a:ext uri="{FF2B5EF4-FFF2-40B4-BE49-F238E27FC236}">
                <a16:creationId xmlns:a16="http://schemas.microsoft.com/office/drawing/2014/main" id="{5FB9FC1E-DD63-D2B2-D947-FBBE758DDEC7}"/>
              </a:ext>
            </a:extLst>
          </p:cNvPr>
          <p:cNvSpPr/>
          <p:nvPr/>
        </p:nvSpPr>
        <p:spPr>
          <a:xfrm>
            <a:off x="10363200" y="258166"/>
            <a:ext cx="1564943"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grpSp>
        <p:nvGrpSpPr>
          <p:cNvPr id="9" name="Group 8">
            <a:extLst>
              <a:ext uri="{FF2B5EF4-FFF2-40B4-BE49-F238E27FC236}">
                <a16:creationId xmlns:a16="http://schemas.microsoft.com/office/drawing/2014/main" id="{D7D0467C-B5FF-4FA5-965B-B1C0DD154003}"/>
              </a:ext>
            </a:extLst>
          </p:cNvPr>
          <p:cNvGrpSpPr/>
          <p:nvPr/>
        </p:nvGrpSpPr>
        <p:grpSpPr>
          <a:xfrm>
            <a:off x="10636439" y="780476"/>
            <a:ext cx="1037097" cy="344128"/>
            <a:chOff x="-14858" y="752330"/>
            <a:chExt cx="1037097" cy="344128"/>
          </a:xfrm>
        </p:grpSpPr>
        <p:sp>
          <p:nvSpPr>
            <p:cNvPr id="10" name="TextBox 9">
              <a:extLst>
                <a:ext uri="{FF2B5EF4-FFF2-40B4-BE49-F238E27FC236}">
                  <a16:creationId xmlns:a16="http://schemas.microsoft.com/office/drawing/2014/main" id="{589815E4-4488-4D50-B785-2CBBC3A283C5}"/>
                </a:ext>
              </a:extLst>
            </p:cNvPr>
            <p:cNvSpPr txBox="1"/>
            <p:nvPr/>
          </p:nvSpPr>
          <p:spPr>
            <a:xfrm>
              <a:off x="0" y="752330"/>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11" name="Straight Connector 10">
              <a:extLst>
                <a:ext uri="{FF2B5EF4-FFF2-40B4-BE49-F238E27FC236}">
                  <a16:creationId xmlns:a16="http://schemas.microsoft.com/office/drawing/2014/main" id="{2F1B32A2-3A44-40CB-BCAD-7BEF7CB3E1B2}"/>
                </a:ext>
              </a:extLst>
            </p:cNvPr>
            <p:cNvCxnSpPr>
              <a:cxnSpLocks/>
            </p:cNvCxnSpPr>
            <p:nvPr/>
          </p:nvCxnSpPr>
          <p:spPr>
            <a:xfrm>
              <a:off x="-5882" y="773513"/>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40E0344-2250-4C21-8D07-1EC35D360D75}"/>
                </a:ext>
              </a:extLst>
            </p:cNvPr>
            <p:cNvCxnSpPr>
              <a:cxnSpLocks/>
            </p:cNvCxnSpPr>
            <p:nvPr/>
          </p:nvCxnSpPr>
          <p:spPr>
            <a:xfrm>
              <a:off x="1004310" y="773513"/>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1B6F1F-DA69-481E-818A-56A171B94026}"/>
                </a:ext>
              </a:extLst>
            </p:cNvPr>
            <p:cNvCxnSpPr>
              <a:cxnSpLocks/>
            </p:cNvCxnSpPr>
            <p:nvPr/>
          </p:nvCxnSpPr>
          <p:spPr>
            <a:xfrm flipH="1" flipV="1">
              <a:off x="-10929" y="1085244"/>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C98B2E-9CC8-4CB2-97E8-572B8EC751EB}"/>
                </a:ext>
              </a:extLst>
            </p:cNvPr>
            <p:cNvCxnSpPr>
              <a:cxnSpLocks/>
            </p:cNvCxnSpPr>
            <p:nvPr/>
          </p:nvCxnSpPr>
          <p:spPr>
            <a:xfrm flipH="1" flipV="1">
              <a:off x="-14858" y="760960"/>
              <a:ext cx="1037097" cy="8705"/>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6" name="TextBox 7">
            <a:extLst>
              <a:ext uri="{FF2B5EF4-FFF2-40B4-BE49-F238E27FC236}">
                <a16:creationId xmlns:a16="http://schemas.microsoft.com/office/drawing/2014/main" id="{3D022DCD-18A4-4FEB-AE3B-0E907DB14D6D}"/>
              </a:ext>
            </a:extLst>
          </p:cNvPr>
          <p:cNvSpPr txBox="1"/>
          <p:nvPr/>
        </p:nvSpPr>
        <p:spPr>
          <a:xfrm>
            <a:off x="392770" y="1755033"/>
            <a:ext cx="11722942" cy="492443"/>
          </a:xfrm>
          <a:prstGeom prst="rect">
            <a:avLst/>
          </a:prstGeom>
          <a:noFill/>
        </p:spPr>
        <p:txBody>
          <a:bodyPr wrap="square" rtlCol="0">
            <a:spAutoFit/>
          </a:bodyPr>
          <a:lstStyle/>
          <a:p>
            <a:pPr lvl="0">
              <a:defRPr/>
            </a:pPr>
            <a:r>
              <a:rPr lang="en-GB" sz="2600" dirty="0">
                <a:latin typeface="Century Gothic" panose="020B0502020202020204" pitchFamily="34" charset="0"/>
              </a:rPr>
              <a:t>If the person affected by the verb is ‘</a:t>
            </a:r>
            <a:r>
              <a:rPr lang="en-GB" sz="2600" b="1" dirty="0">
                <a:latin typeface="Century Gothic" panose="020B0502020202020204" pitchFamily="34" charset="0"/>
              </a:rPr>
              <a:t>we</a:t>
            </a:r>
            <a:r>
              <a:rPr lang="en-GB" sz="2600" dirty="0">
                <a:latin typeface="Century Gothic" panose="020B0502020202020204" pitchFamily="34" charset="0"/>
              </a:rPr>
              <a:t>’ use ____.</a:t>
            </a:r>
            <a:endParaRPr kumimoji="0" lang="en-GB" sz="2600" b="0" i="0" u="none" strike="noStrike" kern="1200" cap="none" spc="0" normalizeH="0" baseline="0" noProof="0" dirty="0">
              <a:ln>
                <a:noFill/>
              </a:ln>
              <a:effectLst/>
              <a:uLnTx/>
              <a:uFillTx/>
              <a:latin typeface="Tw Cen MT" panose="020B0602020104020603"/>
            </a:endParaRPr>
          </a:p>
        </p:txBody>
      </p:sp>
      <p:sp>
        <p:nvSpPr>
          <p:cNvPr id="17" name="TextBox 7">
            <a:extLst>
              <a:ext uri="{FF2B5EF4-FFF2-40B4-BE49-F238E27FC236}">
                <a16:creationId xmlns:a16="http://schemas.microsoft.com/office/drawing/2014/main" id="{9539676B-88E3-4E88-8050-CC788580386C}"/>
              </a:ext>
            </a:extLst>
          </p:cNvPr>
          <p:cNvSpPr txBox="1"/>
          <p:nvPr/>
        </p:nvSpPr>
        <p:spPr>
          <a:xfrm>
            <a:off x="373063" y="4800317"/>
            <a:ext cx="11722942" cy="892552"/>
          </a:xfrm>
          <a:prstGeom prst="rect">
            <a:avLst/>
          </a:prstGeom>
          <a:noFill/>
        </p:spPr>
        <p:txBody>
          <a:bodyPr wrap="square" rtlCol="0">
            <a:spAutoFit/>
          </a:bodyPr>
          <a:lstStyle/>
          <a:p>
            <a:pPr lvl="0">
              <a:defRPr/>
            </a:pPr>
            <a:r>
              <a:rPr lang="en-GB" sz="2600" noProof="0" dirty="0">
                <a:latin typeface="Century Gothic" panose="020B0502020202020204" pitchFamily="34" charset="0"/>
              </a:rPr>
              <a:t>Like other pronouns, they come before the verb or attach to the second verb in two verb constructions</a:t>
            </a:r>
            <a:endParaRPr kumimoji="0" lang="en-GB" sz="2600" b="0" i="0" u="none" strike="noStrike" kern="1200" cap="none" spc="0" normalizeH="0" baseline="0" noProof="0" dirty="0">
              <a:ln>
                <a:noFill/>
              </a:ln>
              <a:effectLst/>
              <a:uLnTx/>
              <a:uFillTx/>
              <a:latin typeface="Tw Cen MT" panose="020B0602020104020603"/>
            </a:endParaRPr>
          </a:p>
        </p:txBody>
      </p:sp>
      <p:sp>
        <p:nvSpPr>
          <p:cNvPr id="18" name="CuadroTexto 18">
            <a:extLst>
              <a:ext uri="{FF2B5EF4-FFF2-40B4-BE49-F238E27FC236}">
                <a16:creationId xmlns:a16="http://schemas.microsoft.com/office/drawing/2014/main" id="{8575CA80-F243-4456-B238-2478A0798C0B}"/>
              </a:ext>
            </a:extLst>
          </p:cNvPr>
          <p:cNvSpPr txBox="1"/>
          <p:nvPr/>
        </p:nvSpPr>
        <p:spPr>
          <a:xfrm>
            <a:off x="9210342" y="3271967"/>
            <a:ext cx="545342" cy="492443"/>
          </a:xfrm>
          <a:prstGeom prst="rect">
            <a:avLst/>
          </a:prstGeom>
          <a:noFill/>
        </p:spPr>
        <p:txBody>
          <a:bodyPr wrap="none" rtlCol="0">
            <a:spAutoFit/>
          </a:bodyPr>
          <a:lstStyle/>
          <a:p>
            <a:pPr algn="l"/>
            <a:r>
              <a:rPr lang="en-GB" sz="2600" b="1" dirty="0" err="1">
                <a:solidFill>
                  <a:schemeClr val="tx2"/>
                </a:solidFill>
              </a:rPr>
              <a:t>os</a:t>
            </a:r>
            <a:endParaRPr lang="es-GB" sz="2600" b="1" dirty="0">
              <a:solidFill>
                <a:schemeClr val="tx2"/>
              </a:solidFill>
            </a:endParaRPr>
          </a:p>
        </p:txBody>
      </p:sp>
      <p:sp>
        <p:nvSpPr>
          <p:cNvPr id="19" name="TextBox 7">
            <a:extLst>
              <a:ext uri="{FF2B5EF4-FFF2-40B4-BE49-F238E27FC236}">
                <a16:creationId xmlns:a16="http://schemas.microsoft.com/office/drawing/2014/main" id="{A46349CD-0590-4EE1-8FA1-37279266983F}"/>
              </a:ext>
            </a:extLst>
          </p:cNvPr>
          <p:cNvSpPr txBox="1"/>
          <p:nvPr/>
        </p:nvSpPr>
        <p:spPr>
          <a:xfrm>
            <a:off x="392770" y="2259504"/>
            <a:ext cx="4842992" cy="892552"/>
          </a:xfrm>
          <a:prstGeom prst="rect">
            <a:avLst/>
          </a:prstGeom>
          <a:noFill/>
        </p:spPr>
        <p:txBody>
          <a:bodyPr wrap="square" rtlCol="0">
            <a:spAutoFit/>
          </a:bodyPr>
          <a:lstStyle/>
          <a:p>
            <a:pPr lvl="0">
              <a:defRPr/>
            </a:pPr>
            <a:r>
              <a:rPr lang="en-GB" sz="2600" b="1" noProof="0" dirty="0">
                <a:latin typeface="Century Gothic" panose="020B0502020202020204" pitchFamily="34" charset="0"/>
              </a:rPr>
              <a:t>Nos</a:t>
            </a:r>
            <a:r>
              <a:rPr lang="en-GB" sz="2600" noProof="0" dirty="0">
                <a:latin typeface="Century Gothic" panose="020B0502020202020204" pitchFamily="34" charset="0"/>
              </a:rPr>
              <a:t> da </a:t>
            </a:r>
            <a:r>
              <a:rPr lang="en-GB" sz="2600" noProof="0" dirty="0" err="1">
                <a:latin typeface="Century Gothic" panose="020B0502020202020204" pitchFamily="34" charset="0"/>
              </a:rPr>
              <a:t>muchos</a:t>
            </a:r>
            <a:r>
              <a:rPr lang="en-GB" sz="2600" noProof="0" dirty="0">
                <a:latin typeface="Century Gothic" panose="020B0502020202020204" pitchFamily="34" charset="0"/>
              </a:rPr>
              <a:t> </a:t>
            </a:r>
            <a:r>
              <a:rPr lang="en-GB" sz="2600" noProof="0" dirty="0" err="1">
                <a:latin typeface="Century Gothic" panose="020B0502020202020204" pitchFamily="34" charset="0"/>
              </a:rPr>
              <a:t>beneficios</a:t>
            </a:r>
            <a:r>
              <a:rPr lang="en-GB" sz="2600" noProof="0" dirty="0">
                <a:latin typeface="Century Gothic" panose="020B0502020202020204" pitchFamily="34" charset="0"/>
              </a:rPr>
              <a:t> </a:t>
            </a:r>
            <a:r>
              <a:rPr lang="en-GB" sz="2600" noProof="0" dirty="0" err="1">
                <a:latin typeface="Century Gothic" panose="020B0502020202020204" pitchFamily="34" charset="0"/>
              </a:rPr>
              <a:t>aprender</a:t>
            </a:r>
            <a:r>
              <a:rPr lang="en-GB" sz="2600" noProof="0" dirty="0">
                <a:latin typeface="Century Gothic" panose="020B0502020202020204" pitchFamily="34" charset="0"/>
              </a:rPr>
              <a:t> </a:t>
            </a:r>
            <a:r>
              <a:rPr lang="en-GB" sz="2600" noProof="0" dirty="0" err="1">
                <a:latin typeface="Century Gothic" panose="020B0502020202020204" pitchFamily="34" charset="0"/>
              </a:rPr>
              <a:t>inglés</a:t>
            </a:r>
            <a:r>
              <a:rPr lang="en-GB" sz="2600" noProof="0" dirty="0">
                <a:latin typeface="Century Gothic" panose="020B0502020202020204" pitchFamily="34" charset="0"/>
              </a:rPr>
              <a:t>.</a:t>
            </a:r>
            <a:endParaRPr kumimoji="0" lang="en-GB" sz="2600" b="0" i="0" u="none" strike="noStrike" kern="1200" cap="none" spc="0" normalizeH="0" baseline="0" noProof="0" dirty="0">
              <a:ln>
                <a:noFill/>
              </a:ln>
              <a:effectLst/>
              <a:uLnTx/>
              <a:uFillTx/>
              <a:latin typeface="Tw Cen MT" panose="020B0602020104020603"/>
            </a:endParaRPr>
          </a:p>
        </p:txBody>
      </p:sp>
      <p:sp>
        <p:nvSpPr>
          <p:cNvPr id="20" name="CuadroTexto 5">
            <a:extLst>
              <a:ext uri="{FF2B5EF4-FFF2-40B4-BE49-F238E27FC236}">
                <a16:creationId xmlns:a16="http://schemas.microsoft.com/office/drawing/2014/main" id="{4314FE93-034B-49FE-8118-B9C650B483AC}"/>
              </a:ext>
            </a:extLst>
          </p:cNvPr>
          <p:cNvSpPr txBox="1"/>
          <p:nvPr/>
        </p:nvSpPr>
        <p:spPr>
          <a:xfrm>
            <a:off x="5559105" y="2246680"/>
            <a:ext cx="3696365" cy="892552"/>
          </a:xfrm>
          <a:prstGeom prst="rect">
            <a:avLst/>
          </a:prstGeom>
          <a:noFill/>
        </p:spPr>
        <p:txBody>
          <a:bodyPr wrap="square" rtlCol="0">
            <a:spAutoFit/>
          </a:bodyPr>
          <a:lstStyle/>
          <a:p>
            <a:r>
              <a:rPr lang="en-GB" sz="2600" i="1" dirty="0">
                <a:latin typeface="Century Gothic" panose="020B0502020202020204" pitchFamily="34" charset="0"/>
              </a:rPr>
              <a:t>Learning English gives </a:t>
            </a:r>
            <a:r>
              <a:rPr lang="en-GB" sz="2600" b="1" i="1" dirty="0">
                <a:latin typeface="Century Gothic" panose="020B0502020202020204" pitchFamily="34" charset="0"/>
              </a:rPr>
              <a:t>us </a:t>
            </a:r>
            <a:r>
              <a:rPr lang="en-GB" sz="2600" i="1" dirty="0">
                <a:latin typeface="Century Gothic" panose="020B0502020202020204" pitchFamily="34" charset="0"/>
              </a:rPr>
              <a:t>lots of benefits.</a:t>
            </a:r>
            <a:endParaRPr lang="es-GB" sz="2600" i="1" dirty="0"/>
          </a:p>
        </p:txBody>
      </p:sp>
      <p:sp>
        <p:nvSpPr>
          <p:cNvPr id="21" name="TextBox 7">
            <a:extLst>
              <a:ext uri="{FF2B5EF4-FFF2-40B4-BE49-F238E27FC236}">
                <a16:creationId xmlns:a16="http://schemas.microsoft.com/office/drawing/2014/main" id="{59E39B90-6CA5-4AE7-BA18-C4CACFBFB0E7}"/>
              </a:ext>
            </a:extLst>
          </p:cNvPr>
          <p:cNvSpPr txBox="1"/>
          <p:nvPr/>
        </p:nvSpPr>
        <p:spPr>
          <a:xfrm>
            <a:off x="449351" y="3904424"/>
            <a:ext cx="6280571" cy="492443"/>
          </a:xfrm>
          <a:prstGeom prst="rect">
            <a:avLst/>
          </a:prstGeom>
          <a:noFill/>
        </p:spPr>
        <p:txBody>
          <a:bodyPr wrap="square" rtlCol="0">
            <a:spAutoFit/>
          </a:bodyPr>
          <a:lstStyle/>
          <a:p>
            <a:pPr lvl="0">
              <a:defRPr/>
            </a:pPr>
            <a:r>
              <a:rPr lang="en-GB" sz="2600" b="1" dirty="0" err="1">
                <a:latin typeface="Century Gothic" panose="020B0502020202020204" pitchFamily="34" charset="0"/>
              </a:rPr>
              <a:t>Os</a:t>
            </a:r>
            <a:r>
              <a:rPr lang="en-GB" sz="2600" dirty="0">
                <a:latin typeface="Century Gothic" panose="020B0502020202020204" pitchFamily="34" charset="0"/>
              </a:rPr>
              <a:t> </a:t>
            </a:r>
            <a:r>
              <a:rPr lang="en-GB" sz="2600" dirty="0" err="1">
                <a:latin typeface="Century Gothic" panose="020B0502020202020204" pitchFamily="34" charset="0"/>
              </a:rPr>
              <a:t>explico</a:t>
            </a:r>
            <a:r>
              <a:rPr lang="en-GB" sz="2600" dirty="0">
                <a:latin typeface="Century Gothic" panose="020B0502020202020204" pitchFamily="34" charset="0"/>
              </a:rPr>
              <a:t> </a:t>
            </a:r>
            <a:r>
              <a:rPr lang="en-GB" sz="2600" dirty="0" err="1">
                <a:latin typeface="Century Gothic" panose="020B0502020202020204" pitchFamily="34" charset="0"/>
              </a:rPr>
              <a:t>los</a:t>
            </a:r>
            <a:r>
              <a:rPr lang="en-GB" sz="2600" dirty="0">
                <a:latin typeface="Century Gothic" panose="020B0502020202020204" pitchFamily="34" charset="0"/>
              </a:rPr>
              <a:t> </a:t>
            </a:r>
            <a:r>
              <a:rPr lang="en-GB" sz="2600" dirty="0" err="1">
                <a:latin typeface="Century Gothic" panose="020B0502020202020204" pitchFamily="34" charset="0"/>
              </a:rPr>
              <a:t>objetivos</a:t>
            </a:r>
            <a:r>
              <a:rPr lang="en-GB" sz="2600" dirty="0">
                <a:latin typeface="Century Gothic" panose="020B0502020202020204" pitchFamily="34" charset="0"/>
              </a:rPr>
              <a:t> de la </a:t>
            </a:r>
            <a:r>
              <a:rPr lang="en-GB" sz="2600" dirty="0" err="1">
                <a:latin typeface="Century Gothic" panose="020B0502020202020204" pitchFamily="34" charset="0"/>
              </a:rPr>
              <a:t>clase</a:t>
            </a:r>
            <a:r>
              <a:rPr lang="en-GB" sz="2600" dirty="0">
                <a:latin typeface="Century Gothic" panose="020B0502020202020204" pitchFamily="34" charset="0"/>
              </a:rPr>
              <a:t>.</a:t>
            </a:r>
            <a:endParaRPr kumimoji="0" lang="en-GB" sz="2600" b="0" i="0" u="none" strike="noStrike" kern="1200" cap="none" spc="0" normalizeH="0" baseline="0" noProof="0" dirty="0">
              <a:ln>
                <a:noFill/>
              </a:ln>
              <a:effectLst/>
              <a:uLnTx/>
              <a:uFillTx/>
              <a:latin typeface="Tw Cen MT" panose="020B0602020104020603"/>
            </a:endParaRPr>
          </a:p>
        </p:txBody>
      </p:sp>
      <p:sp>
        <p:nvSpPr>
          <p:cNvPr id="22" name="CuadroTexto 21">
            <a:extLst>
              <a:ext uri="{FF2B5EF4-FFF2-40B4-BE49-F238E27FC236}">
                <a16:creationId xmlns:a16="http://schemas.microsoft.com/office/drawing/2014/main" id="{18AC751B-13A2-4C68-83E9-B5C7EC940DE0}"/>
              </a:ext>
            </a:extLst>
          </p:cNvPr>
          <p:cNvSpPr txBox="1"/>
          <p:nvPr/>
        </p:nvSpPr>
        <p:spPr>
          <a:xfrm>
            <a:off x="6771854" y="3867655"/>
            <a:ext cx="4705913" cy="892552"/>
          </a:xfrm>
          <a:prstGeom prst="rect">
            <a:avLst/>
          </a:prstGeom>
          <a:noFill/>
        </p:spPr>
        <p:txBody>
          <a:bodyPr wrap="square" rtlCol="0">
            <a:spAutoFit/>
          </a:bodyPr>
          <a:lstStyle/>
          <a:p>
            <a:r>
              <a:rPr lang="en-GB" sz="2600" i="1" dirty="0">
                <a:latin typeface="Century Gothic" panose="020B0502020202020204" pitchFamily="34" charset="0"/>
              </a:rPr>
              <a:t>I explain to </a:t>
            </a:r>
            <a:r>
              <a:rPr lang="en-GB" sz="2600" b="1" i="1" dirty="0">
                <a:latin typeface="Century Gothic" panose="020B0502020202020204" pitchFamily="34" charset="0"/>
              </a:rPr>
              <a:t>you (pl) </a:t>
            </a:r>
            <a:r>
              <a:rPr lang="en-GB" sz="2600" i="1" dirty="0">
                <a:latin typeface="Century Gothic" panose="020B0502020202020204" pitchFamily="34" charset="0"/>
              </a:rPr>
              <a:t>the lesson objectives.</a:t>
            </a:r>
            <a:endParaRPr lang="es-GB" sz="2600" i="1" dirty="0"/>
          </a:p>
        </p:txBody>
      </p:sp>
      <p:sp>
        <p:nvSpPr>
          <p:cNvPr id="26" name="CuadroTexto 18">
            <a:extLst>
              <a:ext uri="{FF2B5EF4-FFF2-40B4-BE49-F238E27FC236}">
                <a16:creationId xmlns:a16="http://schemas.microsoft.com/office/drawing/2014/main" id="{33CBD377-3574-4987-A92D-691FF93E2C1B}"/>
              </a:ext>
            </a:extLst>
          </p:cNvPr>
          <p:cNvSpPr txBox="1"/>
          <p:nvPr/>
        </p:nvSpPr>
        <p:spPr>
          <a:xfrm>
            <a:off x="7607743" y="1742299"/>
            <a:ext cx="745717" cy="492443"/>
          </a:xfrm>
          <a:prstGeom prst="rect">
            <a:avLst/>
          </a:prstGeom>
          <a:noFill/>
        </p:spPr>
        <p:txBody>
          <a:bodyPr wrap="none" rtlCol="0">
            <a:spAutoFit/>
          </a:bodyPr>
          <a:lstStyle/>
          <a:p>
            <a:pPr algn="l"/>
            <a:r>
              <a:rPr lang="en-GB" sz="2600" b="1" dirty="0" err="1">
                <a:solidFill>
                  <a:schemeClr val="tx2"/>
                </a:solidFill>
              </a:rPr>
              <a:t>nos</a:t>
            </a:r>
            <a:endParaRPr lang="es-GB" sz="2600" b="1" dirty="0">
              <a:solidFill>
                <a:schemeClr val="tx2"/>
              </a:solidFill>
            </a:endParaRPr>
          </a:p>
        </p:txBody>
      </p:sp>
      <p:sp>
        <p:nvSpPr>
          <p:cNvPr id="27" name="TextBox 7">
            <a:extLst>
              <a:ext uri="{FF2B5EF4-FFF2-40B4-BE49-F238E27FC236}">
                <a16:creationId xmlns:a16="http://schemas.microsoft.com/office/drawing/2014/main" id="{4D5F9AB3-34FE-45E4-B950-135FE8B3FDE2}"/>
              </a:ext>
            </a:extLst>
          </p:cNvPr>
          <p:cNvSpPr txBox="1"/>
          <p:nvPr/>
        </p:nvSpPr>
        <p:spPr>
          <a:xfrm>
            <a:off x="392770" y="3369143"/>
            <a:ext cx="9913849" cy="492443"/>
          </a:xfrm>
          <a:prstGeom prst="rect">
            <a:avLst/>
          </a:prstGeom>
          <a:noFill/>
        </p:spPr>
        <p:txBody>
          <a:bodyPr wrap="square" rtlCol="0">
            <a:spAutoFit/>
          </a:bodyPr>
          <a:lstStyle/>
          <a:p>
            <a:pPr lvl="0">
              <a:defRPr/>
            </a:pPr>
            <a:r>
              <a:rPr lang="en-GB" sz="2600" dirty="0">
                <a:latin typeface="Century Gothic" panose="020B0502020202020204" pitchFamily="34" charset="0"/>
              </a:rPr>
              <a:t>If the person affected by the verb is ‘</a:t>
            </a:r>
            <a:r>
              <a:rPr lang="en-GB" sz="2600" b="1" dirty="0">
                <a:latin typeface="Century Gothic" panose="020B0502020202020204" pitchFamily="34" charset="0"/>
              </a:rPr>
              <a:t>you (plural)</a:t>
            </a:r>
            <a:r>
              <a:rPr lang="en-GB" sz="2600" dirty="0">
                <a:latin typeface="Century Gothic" panose="020B0502020202020204" pitchFamily="34" charset="0"/>
              </a:rPr>
              <a:t>’, use ____.</a:t>
            </a:r>
            <a:endParaRPr kumimoji="0" lang="en-GB" sz="2600" b="0" i="0" u="none" strike="noStrike" kern="1200" cap="none" spc="0" normalizeH="0" baseline="0" noProof="0" dirty="0">
              <a:ln>
                <a:noFill/>
              </a:ln>
              <a:effectLst/>
              <a:uLnTx/>
              <a:uFillTx/>
              <a:latin typeface="Tw Cen MT" panose="020B0602020104020603"/>
            </a:endParaRPr>
          </a:p>
        </p:txBody>
      </p:sp>
      <p:sp>
        <p:nvSpPr>
          <p:cNvPr id="28" name="TextBox 7">
            <a:extLst>
              <a:ext uri="{FF2B5EF4-FFF2-40B4-BE49-F238E27FC236}">
                <a16:creationId xmlns:a16="http://schemas.microsoft.com/office/drawing/2014/main" id="{85677938-0198-4308-B36C-F686FE1360F6}"/>
              </a:ext>
            </a:extLst>
          </p:cNvPr>
          <p:cNvSpPr txBox="1"/>
          <p:nvPr/>
        </p:nvSpPr>
        <p:spPr>
          <a:xfrm>
            <a:off x="373063" y="5736575"/>
            <a:ext cx="6764282" cy="492443"/>
          </a:xfrm>
          <a:prstGeom prst="rect">
            <a:avLst/>
          </a:prstGeom>
          <a:noFill/>
        </p:spPr>
        <p:txBody>
          <a:bodyPr wrap="square" rtlCol="0">
            <a:spAutoFit/>
          </a:bodyPr>
          <a:lstStyle/>
          <a:p>
            <a:pPr lvl="0">
              <a:defRPr/>
            </a:pPr>
            <a:r>
              <a:rPr lang="en-GB" sz="2600" b="1" dirty="0">
                <a:latin typeface="Century Gothic" panose="020B0502020202020204" pitchFamily="34" charset="0"/>
              </a:rPr>
              <a:t>Nos</a:t>
            </a:r>
            <a:r>
              <a:rPr lang="en-GB" sz="2600" dirty="0">
                <a:latin typeface="Century Gothic" panose="020B0502020202020204" pitchFamily="34" charset="0"/>
              </a:rPr>
              <a:t> </a:t>
            </a:r>
            <a:r>
              <a:rPr lang="en-GB" sz="2600" dirty="0" err="1">
                <a:latin typeface="Century Gothic" panose="020B0502020202020204" pitchFamily="34" charset="0"/>
              </a:rPr>
              <a:t>debéis</a:t>
            </a:r>
            <a:r>
              <a:rPr lang="en-GB" sz="2600" dirty="0">
                <a:latin typeface="Century Gothic" panose="020B0502020202020204" pitchFamily="34" charset="0"/>
              </a:rPr>
              <a:t> </a:t>
            </a:r>
            <a:r>
              <a:rPr lang="en-GB" sz="2600" dirty="0" err="1">
                <a:latin typeface="Century Gothic" panose="020B0502020202020204" pitchFamily="34" charset="0"/>
              </a:rPr>
              <a:t>entregar</a:t>
            </a:r>
            <a:r>
              <a:rPr lang="en-GB" sz="2600" dirty="0">
                <a:latin typeface="Century Gothic" panose="020B0502020202020204" pitchFamily="34" charset="0"/>
              </a:rPr>
              <a:t> la </a:t>
            </a:r>
            <a:r>
              <a:rPr lang="en-GB" sz="2600" dirty="0" err="1">
                <a:latin typeface="Century Gothic" panose="020B0502020202020204" pitchFamily="34" charset="0"/>
              </a:rPr>
              <a:t>tarea</a:t>
            </a:r>
            <a:r>
              <a:rPr lang="en-GB" sz="2600" dirty="0">
                <a:latin typeface="Century Gothic" panose="020B0502020202020204" pitchFamily="34" charset="0"/>
              </a:rPr>
              <a:t> </a:t>
            </a:r>
            <a:r>
              <a:rPr lang="en-GB" sz="2600" dirty="0" err="1">
                <a:latin typeface="Century Gothic" panose="020B0502020202020204" pitchFamily="34" charset="0"/>
              </a:rPr>
              <a:t>mañana</a:t>
            </a:r>
            <a:r>
              <a:rPr lang="en-GB" sz="2600" dirty="0">
                <a:latin typeface="Century Gothic" panose="020B0502020202020204" pitchFamily="34" charset="0"/>
              </a:rPr>
              <a:t>.</a:t>
            </a:r>
            <a:endParaRPr kumimoji="0" lang="en-GB" sz="2600" b="0" i="0" u="none" strike="noStrike" kern="1200" cap="none" spc="0" normalizeH="0" baseline="0" noProof="0" dirty="0">
              <a:ln>
                <a:noFill/>
              </a:ln>
              <a:effectLst/>
              <a:uLnTx/>
              <a:uFillTx/>
              <a:latin typeface="Tw Cen MT" panose="020B0602020104020603"/>
            </a:endParaRPr>
          </a:p>
        </p:txBody>
      </p:sp>
      <p:sp>
        <p:nvSpPr>
          <p:cNvPr id="29" name="TextBox 7">
            <a:extLst>
              <a:ext uri="{FF2B5EF4-FFF2-40B4-BE49-F238E27FC236}">
                <a16:creationId xmlns:a16="http://schemas.microsoft.com/office/drawing/2014/main" id="{6FC78CE9-2046-4F4C-B930-5DE60013E904}"/>
              </a:ext>
            </a:extLst>
          </p:cNvPr>
          <p:cNvSpPr txBox="1"/>
          <p:nvPr/>
        </p:nvSpPr>
        <p:spPr>
          <a:xfrm>
            <a:off x="6821913" y="5426059"/>
            <a:ext cx="5115346" cy="892552"/>
          </a:xfrm>
          <a:prstGeom prst="rect">
            <a:avLst/>
          </a:prstGeom>
          <a:noFill/>
        </p:spPr>
        <p:txBody>
          <a:bodyPr wrap="square" rtlCol="0">
            <a:spAutoFit/>
          </a:bodyPr>
          <a:lstStyle/>
          <a:p>
            <a:pPr lvl="0">
              <a:defRPr/>
            </a:pPr>
            <a:r>
              <a:rPr lang="en-GB" sz="2600" dirty="0">
                <a:latin typeface="Century Gothic" panose="020B0502020202020204" pitchFamily="34" charset="0"/>
              </a:rPr>
              <a:t>You need to hand in to </a:t>
            </a:r>
            <a:r>
              <a:rPr lang="en-GB" sz="2600" b="1" dirty="0">
                <a:latin typeface="Century Gothic" panose="020B0502020202020204" pitchFamily="34" charset="0"/>
              </a:rPr>
              <a:t>us </a:t>
            </a:r>
            <a:r>
              <a:rPr lang="en-GB" sz="2600" dirty="0">
                <a:latin typeface="Century Gothic" panose="020B0502020202020204" pitchFamily="34" charset="0"/>
              </a:rPr>
              <a:t>the task tomorrow.</a:t>
            </a:r>
            <a:endParaRPr kumimoji="0" lang="en-GB" sz="2600" b="0" i="0" u="none" strike="noStrike" kern="1200" cap="none" spc="0" normalizeH="0" baseline="0" noProof="0" dirty="0">
              <a:ln>
                <a:noFill/>
              </a:ln>
              <a:effectLst/>
              <a:uLnTx/>
              <a:uFillTx/>
              <a:latin typeface="Tw Cen MT" panose="020B0602020104020603"/>
            </a:endParaRPr>
          </a:p>
        </p:txBody>
      </p:sp>
      <p:pic>
        <p:nvPicPr>
          <p:cNvPr id="1026" name="Picture 2" descr="Free vector graphics of Teaching">
            <a:extLst>
              <a:ext uri="{FF2B5EF4-FFF2-40B4-BE49-F238E27FC236}">
                <a16:creationId xmlns:a16="http://schemas.microsoft.com/office/drawing/2014/main" id="{01D3ED61-A55A-451F-A81A-27967A1E48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48993" y="1721404"/>
            <a:ext cx="2761938" cy="21699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18EA44-AF9B-4D5C-B84B-611E9037130D}"/>
              </a:ext>
            </a:extLst>
          </p:cNvPr>
          <p:cNvSpPr txBox="1"/>
          <p:nvPr/>
        </p:nvSpPr>
        <p:spPr>
          <a:xfrm>
            <a:off x="9346780" y="1895671"/>
            <a:ext cx="1470745" cy="461665"/>
          </a:xfrm>
          <a:prstGeom prst="rect">
            <a:avLst/>
          </a:prstGeom>
          <a:solidFill>
            <a:srgbClr val="0F684C"/>
          </a:solidFill>
        </p:spPr>
        <p:txBody>
          <a:bodyPr wrap="square" rtlCol="0">
            <a:spAutoFit/>
          </a:bodyPr>
          <a:lstStyle/>
          <a:p>
            <a:r>
              <a:rPr lang="en-GB" sz="2400" i="1" dirty="0">
                <a:solidFill>
                  <a:schemeClr val="bg1"/>
                </a:solidFill>
              </a:rPr>
              <a:t>Hello</a:t>
            </a:r>
          </a:p>
        </p:txBody>
      </p:sp>
    </p:spTree>
    <p:extLst>
      <p:ext uri="{BB962C8B-B14F-4D97-AF65-F5344CB8AC3E}">
        <p14:creationId xmlns:p14="http://schemas.microsoft.com/office/powerpoint/2010/main" val="121897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32494FAF-9709-46AC-93E3-95B3B62C96BB}"/>
              </a:ext>
            </a:extLst>
          </p:cNvPr>
          <p:cNvPicPr>
            <a:picLocks noChangeAspect="1"/>
          </p:cNvPicPr>
          <p:nvPr/>
        </p:nvPicPr>
        <p:blipFill rotWithShape="1">
          <a:blip r:embed="rId3">
            <a:extLst>
              <a:ext uri="{28A0092B-C50C-407E-A947-70E740481C1C}">
                <a14:useLocalDpi xmlns:a14="http://schemas.microsoft.com/office/drawing/2010/main"/>
              </a:ext>
            </a:extLst>
          </a:blip>
          <a:srcRect t="1639"/>
          <a:stretch/>
        </p:blipFill>
        <p:spPr>
          <a:xfrm flipH="1">
            <a:off x="226368" y="777993"/>
            <a:ext cx="11894230" cy="5511294"/>
          </a:xfrm>
          <a:prstGeom prst="rect">
            <a:avLst/>
          </a:prstGeom>
        </p:spPr>
      </p:pic>
      <p:sp>
        <p:nvSpPr>
          <p:cNvPr id="2" name="Rectangle 1">
            <a:extLst>
              <a:ext uri="{FF2B5EF4-FFF2-40B4-BE49-F238E27FC236}">
                <a16:creationId xmlns:a16="http://schemas.microsoft.com/office/drawing/2014/main" id="{D475B232-B11C-43BA-A079-41CB1C718299}"/>
              </a:ext>
            </a:extLst>
          </p:cNvPr>
          <p:cNvSpPr/>
          <p:nvPr/>
        </p:nvSpPr>
        <p:spPr>
          <a:xfrm>
            <a:off x="7145247" y="777993"/>
            <a:ext cx="5046753" cy="5511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11">
            <a:extLst>
              <a:ext uri="{FF2B5EF4-FFF2-40B4-BE49-F238E27FC236}">
                <a16:creationId xmlns:a16="http://schemas.microsoft.com/office/drawing/2014/main" id="{F01537C9-69BD-9D12-AC3E-A9D424B17871}"/>
              </a:ext>
            </a:extLst>
          </p:cNvPr>
          <p:cNvSpPr/>
          <p:nvPr/>
        </p:nvSpPr>
        <p:spPr>
          <a:xfrm>
            <a:off x="10363200" y="258166"/>
            <a:ext cx="1564943"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3" name="Rounded Rectangular Callout 12">
            <a:extLst>
              <a:ext uri="{FF2B5EF4-FFF2-40B4-BE49-F238E27FC236}">
                <a16:creationId xmlns:a16="http://schemas.microsoft.com/office/drawing/2014/main" id="{601F674D-5216-606F-8309-56C28DA7F545}"/>
              </a:ext>
            </a:extLst>
          </p:cNvPr>
          <p:cNvSpPr/>
          <p:nvPr/>
        </p:nvSpPr>
        <p:spPr>
          <a:xfrm>
            <a:off x="261009" y="1145596"/>
            <a:ext cx="2448737" cy="791350"/>
          </a:xfrm>
          <a:prstGeom prst="wedgeRoundRectCallo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504E4E"/>
                </a:solidFill>
              </a:rPr>
              <a:t>Te quiere llamar más tarde. </a:t>
            </a:r>
            <a:r>
              <a:rPr lang="en-ES" sz="2000" dirty="0">
                <a:solidFill>
                  <a:srgbClr val="3A5EAC"/>
                </a:solidFill>
              </a:rPr>
              <a:t> </a:t>
            </a:r>
          </a:p>
        </p:txBody>
      </p:sp>
      <p:sp>
        <p:nvSpPr>
          <p:cNvPr id="14" name="Rounded Rectangular Callout 13">
            <a:extLst>
              <a:ext uri="{FF2B5EF4-FFF2-40B4-BE49-F238E27FC236}">
                <a16:creationId xmlns:a16="http://schemas.microsoft.com/office/drawing/2014/main" id="{0C28FBF1-F87C-B1E9-36D9-E4365B2B344E}"/>
              </a:ext>
            </a:extLst>
          </p:cNvPr>
          <p:cNvSpPr/>
          <p:nvPr/>
        </p:nvSpPr>
        <p:spPr>
          <a:xfrm>
            <a:off x="324397" y="2309346"/>
            <a:ext cx="2385350" cy="1119653"/>
          </a:xfrm>
          <a:prstGeom prst="wedgeRoundRectCallo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504E4E"/>
                </a:solidFill>
              </a:rPr>
              <a:t>Les puede recomendar una película. </a:t>
            </a:r>
            <a:endParaRPr lang="en-ES" sz="2000" dirty="0">
              <a:solidFill>
                <a:srgbClr val="3A5EAC"/>
              </a:solidFill>
            </a:endParaRPr>
          </a:p>
        </p:txBody>
      </p:sp>
      <p:sp>
        <p:nvSpPr>
          <p:cNvPr id="15" name="Rounded Rectangular Callout 14">
            <a:extLst>
              <a:ext uri="{FF2B5EF4-FFF2-40B4-BE49-F238E27FC236}">
                <a16:creationId xmlns:a16="http://schemas.microsoft.com/office/drawing/2014/main" id="{3E072AFE-D20B-F0ED-5040-2978B8B142B1}"/>
              </a:ext>
            </a:extLst>
          </p:cNvPr>
          <p:cNvSpPr/>
          <p:nvPr/>
        </p:nvSpPr>
        <p:spPr>
          <a:xfrm>
            <a:off x="4793026" y="889143"/>
            <a:ext cx="2363869" cy="791350"/>
          </a:xfrm>
          <a:prstGeom prst="wedgeRoundRectCallo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504E4E"/>
                </a:solidFill>
              </a:rPr>
              <a:t>Me quiere dar una buena nota.</a:t>
            </a:r>
            <a:endParaRPr lang="en-ES" sz="2000" dirty="0">
              <a:solidFill>
                <a:srgbClr val="3A5EAC"/>
              </a:solidFill>
            </a:endParaRPr>
          </a:p>
        </p:txBody>
      </p:sp>
      <p:sp>
        <p:nvSpPr>
          <p:cNvPr id="17" name="Rounded Rectangular Callout 16">
            <a:extLst>
              <a:ext uri="{FF2B5EF4-FFF2-40B4-BE49-F238E27FC236}">
                <a16:creationId xmlns:a16="http://schemas.microsoft.com/office/drawing/2014/main" id="{9CE408F1-9511-D5EA-5DC1-C4A80B64F55A}"/>
              </a:ext>
            </a:extLst>
          </p:cNvPr>
          <p:cNvSpPr/>
          <p:nvPr/>
        </p:nvSpPr>
        <p:spPr>
          <a:xfrm>
            <a:off x="446227" y="5200149"/>
            <a:ext cx="3077491" cy="791350"/>
          </a:xfrm>
          <a:prstGeom prst="wedgeRoundRectCallout">
            <a:avLst>
              <a:gd name="adj1" fmla="val 48375"/>
              <a:gd name="adj2" fmla="val -89687"/>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504E4E"/>
                </a:solidFill>
              </a:rPr>
              <a:t>Debes repetirles la dirección de la fiesta.</a:t>
            </a:r>
            <a:endParaRPr lang="en-ES" sz="2000" dirty="0">
              <a:solidFill>
                <a:srgbClr val="3A5EAC"/>
              </a:solidFill>
            </a:endParaRPr>
          </a:p>
        </p:txBody>
      </p:sp>
      <p:sp>
        <p:nvSpPr>
          <p:cNvPr id="18" name="Rounded Rectangular Callout 17">
            <a:extLst>
              <a:ext uri="{FF2B5EF4-FFF2-40B4-BE49-F238E27FC236}">
                <a16:creationId xmlns:a16="http://schemas.microsoft.com/office/drawing/2014/main" id="{450A649D-E39C-C5AA-67A6-34D00483583E}"/>
              </a:ext>
            </a:extLst>
          </p:cNvPr>
          <p:cNvSpPr/>
          <p:nvPr/>
        </p:nvSpPr>
        <p:spPr>
          <a:xfrm>
            <a:off x="4607311" y="1982057"/>
            <a:ext cx="2516486" cy="791350"/>
          </a:xfrm>
          <a:prstGeom prst="wedgeRoundRectCallo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504E4E"/>
                </a:solidFill>
              </a:rPr>
              <a:t>Deben mandarte un mensaje. </a:t>
            </a:r>
            <a:endParaRPr lang="en-ES" sz="2000" dirty="0">
              <a:solidFill>
                <a:srgbClr val="3A5EAC"/>
              </a:solidFill>
            </a:endParaRPr>
          </a:p>
        </p:txBody>
      </p:sp>
      <p:sp>
        <p:nvSpPr>
          <p:cNvPr id="19" name="Rounded Rectangular Callout 18">
            <a:extLst>
              <a:ext uri="{FF2B5EF4-FFF2-40B4-BE49-F238E27FC236}">
                <a16:creationId xmlns:a16="http://schemas.microsoft.com/office/drawing/2014/main" id="{F58F1903-B686-F2A9-2E56-F96905FA49DA}"/>
              </a:ext>
            </a:extLst>
          </p:cNvPr>
          <p:cNvSpPr/>
          <p:nvPr/>
        </p:nvSpPr>
        <p:spPr>
          <a:xfrm>
            <a:off x="3722347" y="3760513"/>
            <a:ext cx="3285085" cy="791350"/>
          </a:xfrm>
          <a:prstGeom prst="wedgeRoundRectCallout">
            <a:avLst>
              <a:gd name="adj1" fmla="val -31017"/>
              <a:gd name="adj2" fmla="val -74186"/>
              <a:gd name="adj3" fmla="val 16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504E4E"/>
                </a:solidFill>
              </a:rPr>
              <a:t>Os puedo asegurar que vienen mañana. </a:t>
            </a:r>
            <a:endParaRPr lang="en-ES" sz="2000" dirty="0">
              <a:solidFill>
                <a:srgbClr val="3A5EAC"/>
              </a:solidFill>
            </a:endParaRPr>
          </a:p>
        </p:txBody>
      </p:sp>
      <p:sp>
        <p:nvSpPr>
          <p:cNvPr id="20" name="Rounded Rectangular Callout 19">
            <a:extLst>
              <a:ext uri="{FF2B5EF4-FFF2-40B4-BE49-F238E27FC236}">
                <a16:creationId xmlns:a16="http://schemas.microsoft.com/office/drawing/2014/main" id="{4AAF0674-ACFA-1807-2781-21E4BDED1234}"/>
              </a:ext>
            </a:extLst>
          </p:cNvPr>
          <p:cNvSpPr/>
          <p:nvPr/>
        </p:nvSpPr>
        <p:spPr>
          <a:xfrm>
            <a:off x="3838712" y="4872770"/>
            <a:ext cx="3285085" cy="1022624"/>
          </a:xfrm>
          <a:prstGeom prst="wedgeRoundRectCallout">
            <a:avLst>
              <a:gd name="adj1" fmla="val -56475"/>
              <a:gd name="adj2" fmla="val -74897"/>
              <a:gd name="adj3" fmla="val 16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504E4E"/>
                </a:solidFill>
              </a:rPr>
              <a:t>Nos tienes que entregar el trabajo antes de la fecha límite.</a:t>
            </a:r>
            <a:endParaRPr lang="en-ES" sz="2000" dirty="0">
              <a:solidFill>
                <a:srgbClr val="3A5EAC"/>
              </a:solidFill>
            </a:endParaRPr>
          </a:p>
        </p:txBody>
      </p:sp>
      <p:sp>
        <p:nvSpPr>
          <p:cNvPr id="21" name="TextBox 20">
            <a:extLst>
              <a:ext uri="{FF2B5EF4-FFF2-40B4-BE49-F238E27FC236}">
                <a16:creationId xmlns:a16="http://schemas.microsoft.com/office/drawing/2014/main" id="{CE3E8416-EEE8-09E1-29EE-3E3F556CBD86}"/>
              </a:ext>
            </a:extLst>
          </p:cNvPr>
          <p:cNvSpPr txBox="1"/>
          <p:nvPr/>
        </p:nvSpPr>
        <p:spPr>
          <a:xfrm>
            <a:off x="226367" y="51115"/>
            <a:ext cx="9824923" cy="769441"/>
          </a:xfrm>
          <a:prstGeom prst="rect">
            <a:avLst/>
          </a:prstGeom>
          <a:noFill/>
        </p:spPr>
        <p:txBody>
          <a:bodyPr wrap="square" rtlCol="0">
            <a:spAutoFit/>
          </a:bodyPr>
          <a:lstStyle/>
          <a:p>
            <a:r>
              <a:rPr lang="en-ES" sz="2200" dirty="0"/>
              <a:t>Aquí tienes una selección de frases de conversaciones a la puerta del colegio. ¿Puedes completar las traducciones?</a:t>
            </a:r>
          </a:p>
        </p:txBody>
      </p:sp>
      <p:sp>
        <p:nvSpPr>
          <p:cNvPr id="24" name="TextBox 23">
            <a:extLst>
              <a:ext uri="{FF2B5EF4-FFF2-40B4-BE49-F238E27FC236}">
                <a16:creationId xmlns:a16="http://schemas.microsoft.com/office/drawing/2014/main" id="{EB17E090-2F04-E2E7-CBF5-AF6F7FE86B6A}"/>
              </a:ext>
            </a:extLst>
          </p:cNvPr>
          <p:cNvSpPr txBox="1"/>
          <p:nvPr/>
        </p:nvSpPr>
        <p:spPr>
          <a:xfrm>
            <a:off x="7228297" y="939817"/>
            <a:ext cx="4262705" cy="430887"/>
          </a:xfrm>
          <a:prstGeom prst="rect">
            <a:avLst/>
          </a:prstGeom>
          <a:noFill/>
        </p:spPr>
        <p:txBody>
          <a:bodyPr wrap="none" rtlCol="0">
            <a:spAutoFit/>
          </a:bodyPr>
          <a:lstStyle/>
          <a:p>
            <a:r>
              <a:rPr lang="en-ES" sz="2200" dirty="0"/>
              <a:t>1. </a:t>
            </a:r>
            <a:r>
              <a:rPr lang="en-GB" sz="2200" dirty="0"/>
              <a:t>I have to </a:t>
            </a:r>
            <a:r>
              <a:rPr lang="en-ES" sz="2200" dirty="0"/>
              <a:t>_____ ____ a </a:t>
            </a:r>
            <a:r>
              <a:rPr lang="en-GB" sz="2200" dirty="0"/>
              <a:t>story</a:t>
            </a:r>
            <a:r>
              <a:rPr lang="en-ES" sz="2200" dirty="0"/>
              <a:t>. </a:t>
            </a:r>
          </a:p>
        </p:txBody>
      </p:sp>
      <p:sp>
        <p:nvSpPr>
          <p:cNvPr id="22" name="TextBox 21">
            <a:extLst>
              <a:ext uri="{FF2B5EF4-FFF2-40B4-BE49-F238E27FC236}">
                <a16:creationId xmlns:a16="http://schemas.microsoft.com/office/drawing/2014/main" id="{B4F54C02-8390-40C3-83C9-CC1A1A8CDC13}"/>
              </a:ext>
            </a:extLst>
          </p:cNvPr>
          <p:cNvSpPr txBox="1"/>
          <p:nvPr/>
        </p:nvSpPr>
        <p:spPr>
          <a:xfrm>
            <a:off x="7188038" y="1426831"/>
            <a:ext cx="5006499" cy="430887"/>
          </a:xfrm>
          <a:prstGeom prst="rect">
            <a:avLst/>
          </a:prstGeom>
          <a:noFill/>
        </p:spPr>
        <p:txBody>
          <a:bodyPr wrap="none" rtlCol="0">
            <a:spAutoFit/>
          </a:bodyPr>
          <a:lstStyle/>
          <a:p>
            <a:r>
              <a:rPr lang="en-GB" sz="2200" dirty="0"/>
              <a:t>2</a:t>
            </a:r>
            <a:r>
              <a:rPr lang="en-ES" sz="2200" dirty="0"/>
              <a:t>. They must _____ ____ a message. </a:t>
            </a:r>
          </a:p>
        </p:txBody>
      </p:sp>
      <p:sp>
        <p:nvSpPr>
          <p:cNvPr id="25" name="TextBox 24">
            <a:extLst>
              <a:ext uri="{FF2B5EF4-FFF2-40B4-BE49-F238E27FC236}">
                <a16:creationId xmlns:a16="http://schemas.microsoft.com/office/drawing/2014/main" id="{9DE606FD-CC3A-452B-A163-52946A97958A}"/>
              </a:ext>
            </a:extLst>
          </p:cNvPr>
          <p:cNvSpPr txBox="1"/>
          <p:nvPr/>
        </p:nvSpPr>
        <p:spPr>
          <a:xfrm>
            <a:off x="7183854" y="1913845"/>
            <a:ext cx="5145961" cy="430887"/>
          </a:xfrm>
          <a:prstGeom prst="rect">
            <a:avLst/>
          </a:prstGeom>
          <a:noFill/>
        </p:spPr>
        <p:txBody>
          <a:bodyPr wrap="none" rtlCol="0">
            <a:spAutoFit/>
          </a:bodyPr>
          <a:lstStyle/>
          <a:p>
            <a:r>
              <a:rPr lang="en-GB" sz="2200" dirty="0"/>
              <a:t>3</a:t>
            </a:r>
            <a:r>
              <a:rPr lang="en-ES" sz="2200" dirty="0"/>
              <a:t>. </a:t>
            </a:r>
            <a:r>
              <a:rPr lang="en-GB" sz="2200" dirty="0"/>
              <a:t>She can </a:t>
            </a:r>
            <a:r>
              <a:rPr lang="en-ES" sz="2200" dirty="0"/>
              <a:t>_</a:t>
            </a:r>
            <a:r>
              <a:rPr lang="en-GB" sz="2200" dirty="0"/>
              <a:t>_______</a:t>
            </a:r>
            <a:r>
              <a:rPr lang="en-ES" sz="2200" dirty="0"/>
              <a:t>____ ___</a:t>
            </a:r>
            <a:r>
              <a:rPr lang="en-GB" sz="2200" dirty="0"/>
              <a:t>_</a:t>
            </a:r>
            <a:r>
              <a:rPr lang="en-ES" sz="2200" dirty="0"/>
              <a:t>_ a </a:t>
            </a:r>
            <a:r>
              <a:rPr lang="en-GB" sz="2200" dirty="0"/>
              <a:t>film</a:t>
            </a:r>
            <a:r>
              <a:rPr lang="en-ES" sz="2200" dirty="0"/>
              <a:t>. </a:t>
            </a:r>
          </a:p>
        </p:txBody>
      </p:sp>
      <p:sp>
        <p:nvSpPr>
          <p:cNvPr id="26" name="TextBox 25">
            <a:extLst>
              <a:ext uri="{FF2B5EF4-FFF2-40B4-BE49-F238E27FC236}">
                <a16:creationId xmlns:a16="http://schemas.microsoft.com/office/drawing/2014/main" id="{2F55E4C4-D925-4971-8230-F8D76BBAE58D}"/>
              </a:ext>
            </a:extLst>
          </p:cNvPr>
          <p:cNvSpPr txBox="1"/>
          <p:nvPr/>
        </p:nvSpPr>
        <p:spPr>
          <a:xfrm>
            <a:off x="7183854" y="2400859"/>
            <a:ext cx="4633000" cy="430887"/>
          </a:xfrm>
          <a:prstGeom prst="rect">
            <a:avLst/>
          </a:prstGeom>
          <a:noFill/>
        </p:spPr>
        <p:txBody>
          <a:bodyPr wrap="none" rtlCol="0">
            <a:spAutoFit/>
          </a:bodyPr>
          <a:lstStyle/>
          <a:p>
            <a:r>
              <a:rPr lang="en-GB" sz="2200" dirty="0"/>
              <a:t>4</a:t>
            </a:r>
            <a:r>
              <a:rPr lang="en-ES" sz="2200" dirty="0"/>
              <a:t>. </a:t>
            </a:r>
            <a:r>
              <a:rPr lang="en-GB" sz="2200" dirty="0"/>
              <a:t>S/he</a:t>
            </a:r>
            <a:r>
              <a:rPr lang="en-ES" sz="2200" dirty="0"/>
              <a:t> </a:t>
            </a:r>
            <a:r>
              <a:rPr lang="en-GB" sz="2200" dirty="0"/>
              <a:t>wants to</a:t>
            </a:r>
            <a:r>
              <a:rPr lang="en-ES" sz="2200" dirty="0"/>
              <a:t> _____ ____ </a:t>
            </a:r>
            <a:r>
              <a:rPr lang="en-GB" sz="2200" dirty="0"/>
              <a:t>later</a:t>
            </a:r>
            <a:r>
              <a:rPr lang="en-ES" sz="2200" dirty="0"/>
              <a:t>. </a:t>
            </a:r>
          </a:p>
        </p:txBody>
      </p:sp>
      <p:sp>
        <p:nvSpPr>
          <p:cNvPr id="27" name="TextBox 26">
            <a:extLst>
              <a:ext uri="{FF2B5EF4-FFF2-40B4-BE49-F238E27FC236}">
                <a16:creationId xmlns:a16="http://schemas.microsoft.com/office/drawing/2014/main" id="{2E711963-63D1-43C3-9595-00B716AD0A42}"/>
              </a:ext>
            </a:extLst>
          </p:cNvPr>
          <p:cNvSpPr txBox="1"/>
          <p:nvPr/>
        </p:nvSpPr>
        <p:spPr>
          <a:xfrm>
            <a:off x="7183854" y="2887873"/>
            <a:ext cx="4680195" cy="769441"/>
          </a:xfrm>
          <a:prstGeom prst="rect">
            <a:avLst/>
          </a:prstGeom>
          <a:noFill/>
        </p:spPr>
        <p:txBody>
          <a:bodyPr wrap="square" rtlCol="0">
            <a:spAutoFit/>
          </a:bodyPr>
          <a:lstStyle/>
          <a:p>
            <a:r>
              <a:rPr lang="en-GB" sz="2200" dirty="0"/>
              <a:t>5</a:t>
            </a:r>
            <a:r>
              <a:rPr lang="en-ES" sz="2200" dirty="0"/>
              <a:t>. </a:t>
            </a:r>
            <a:r>
              <a:rPr lang="en-GB" sz="2200" dirty="0"/>
              <a:t>I can </a:t>
            </a:r>
            <a:r>
              <a:rPr lang="en-ES" sz="2200" dirty="0"/>
              <a:t>____</a:t>
            </a:r>
            <a:r>
              <a:rPr lang="en-GB" sz="2200" dirty="0"/>
              <a:t>__</a:t>
            </a:r>
            <a:r>
              <a:rPr lang="en-ES" sz="2200" dirty="0"/>
              <a:t> __</a:t>
            </a:r>
            <a:r>
              <a:rPr lang="en-GB" sz="2200" dirty="0"/>
              <a:t>_</a:t>
            </a:r>
            <a:r>
              <a:rPr lang="en-ES" sz="2200" dirty="0"/>
              <a:t>_</a:t>
            </a:r>
            <a:r>
              <a:rPr lang="en-GB" sz="2200" dirty="0"/>
              <a:t>__</a:t>
            </a:r>
            <a:r>
              <a:rPr lang="en-ES" sz="2200" dirty="0"/>
              <a:t>_ </a:t>
            </a:r>
            <a:r>
              <a:rPr lang="en-GB" sz="2200" dirty="0"/>
              <a:t>they are coming tomorrow</a:t>
            </a:r>
            <a:r>
              <a:rPr lang="en-ES" sz="2200" dirty="0"/>
              <a:t>. </a:t>
            </a:r>
          </a:p>
        </p:txBody>
      </p:sp>
      <p:sp>
        <p:nvSpPr>
          <p:cNvPr id="28" name="TextBox 27">
            <a:extLst>
              <a:ext uri="{FF2B5EF4-FFF2-40B4-BE49-F238E27FC236}">
                <a16:creationId xmlns:a16="http://schemas.microsoft.com/office/drawing/2014/main" id="{52E1F416-5112-48C8-8B07-9AD070B6E80C}"/>
              </a:ext>
            </a:extLst>
          </p:cNvPr>
          <p:cNvSpPr txBox="1"/>
          <p:nvPr/>
        </p:nvSpPr>
        <p:spPr>
          <a:xfrm>
            <a:off x="7182091" y="3713441"/>
            <a:ext cx="5278365" cy="769441"/>
          </a:xfrm>
          <a:prstGeom prst="rect">
            <a:avLst/>
          </a:prstGeom>
          <a:noFill/>
        </p:spPr>
        <p:txBody>
          <a:bodyPr wrap="square" rtlCol="0">
            <a:spAutoFit/>
          </a:bodyPr>
          <a:lstStyle/>
          <a:p>
            <a:r>
              <a:rPr lang="en-GB" sz="2200" dirty="0"/>
              <a:t>6</a:t>
            </a:r>
            <a:r>
              <a:rPr lang="en-ES" sz="2200" dirty="0"/>
              <a:t>. </a:t>
            </a:r>
            <a:r>
              <a:rPr lang="en-GB" sz="2200" dirty="0"/>
              <a:t>She wants to </a:t>
            </a:r>
            <a:r>
              <a:rPr lang="en-ES" sz="2200" dirty="0"/>
              <a:t>_____ ____ a good </a:t>
            </a:r>
            <a:r>
              <a:rPr lang="en-GB" sz="2200" dirty="0"/>
              <a:t>grade</a:t>
            </a:r>
            <a:r>
              <a:rPr lang="en-ES" sz="2200" dirty="0"/>
              <a:t>. </a:t>
            </a:r>
          </a:p>
        </p:txBody>
      </p:sp>
      <p:sp>
        <p:nvSpPr>
          <p:cNvPr id="29" name="TextBox 28">
            <a:extLst>
              <a:ext uri="{FF2B5EF4-FFF2-40B4-BE49-F238E27FC236}">
                <a16:creationId xmlns:a16="http://schemas.microsoft.com/office/drawing/2014/main" id="{439C76CB-27CA-48CE-B1E9-9F8B3A4367F8}"/>
              </a:ext>
            </a:extLst>
          </p:cNvPr>
          <p:cNvSpPr txBox="1"/>
          <p:nvPr/>
        </p:nvSpPr>
        <p:spPr>
          <a:xfrm>
            <a:off x="7183853" y="4539009"/>
            <a:ext cx="4557162" cy="769441"/>
          </a:xfrm>
          <a:prstGeom prst="rect">
            <a:avLst/>
          </a:prstGeom>
          <a:noFill/>
        </p:spPr>
        <p:txBody>
          <a:bodyPr wrap="square" rtlCol="0">
            <a:spAutoFit/>
          </a:bodyPr>
          <a:lstStyle/>
          <a:p>
            <a:r>
              <a:rPr lang="en-GB" sz="2200" dirty="0"/>
              <a:t>7</a:t>
            </a:r>
            <a:r>
              <a:rPr lang="en-ES" sz="2200" dirty="0"/>
              <a:t>.</a:t>
            </a:r>
            <a:r>
              <a:rPr lang="en-GB" sz="2200" dirty="0"/>
              <a:t>You have to </a:t>
            </a:r>
            <a:r>
              <a:rPr lang="en-ES" sz="2200" dirty="0"/>
              <a:t>_____ ____ </a:t>
            </a:r>
            <a:r>
              <a:rPr lang="en-GB" sz="2200" dirty="0"/>
              <a:t>the work before the deadline</a:t>
            </a:r>
            <a:r>
              <a:rPr lang="en-ES" sz="2200" dirty="0"/>
              <a:t>. </a:t>
            </a:r>
          </a:p>
        </p:txBody>
      </p:sp>
      <p:sp>
        <p:nvSpPr>
          <p:cNvPr id="30" name="TextBox 29">
            <a:extLst>
              <a:ext uri="{FF2B5EF4-FFF2-40B4-BE49-F238E27FC236}">
                <a16:creationId xmlns:a16="http://schemas.microsoft.com/office/drawing/2014/main" id="{41216213-5698-4D45-90F1-FB0F576F361C}"/>
              </a:ext>
            </a:extLst>
          </p:cNvPr>
          <p:cNvSpPr txBox="1"/>
          <p:nvPr/>
        </p:nvSpPr>
        <p:spPr>
          <a:xfrm>
            <a:off x="7183853" y="5364578"/>
            <a:ext cx="4557162" cy="769441"/>
          </a:xfrm>
          <a:prstGeom prst="rect">
            <a:avLst/>
          </a:prstGeom>
          <a:noFill/>
        </p:spPr>
        <p:txBody>
          <a:bodyPr wrap="square" rtlCol="0">
            <a:spAutoFit/>
          </a:bodyPr>
          <a:lstStyle/>
          <a:p>
            <a:r>
              <a:rPr lang="en-GB" sz="2200" dirty="0"/>
              <a:t>8</a:t>
            </a:r>
            <a:r>
              <a:rPr lang="en-ES" sz="2200" dirty="0"/>
              <a:t>. </a:t>
            </a:r>
            <a:r>
              <a:rPr lang="en-GB" sz="2200" dirty="0"/>
              <a:t>You must </a:t>
            </a:r>
            <a:r>
              <a:rPr lang="en-ES" sz="2200" dirty="0"/>
              <a:t>_</a:t>
            </a:r>
            <a:r>
              <a:rPr lang="en-GB" sz="2200" dirty="0"/>
              <a:t>_</a:t>
            </a:r>
            <a:r>
              <a:rPr lang="en-ES" sz="2200" dirty="0"/>
              <a:t>___</a:t>
            </a:r>
            <a:r>
              <a:rPr lang="en-GB" sz="2200" dirty="0"/>
              <a:t>__ _</a:t>
            </a:r>
            <a:r>
              <a:rPr lang="en-ES" sz="2200" dirty="0"/>
              <a:t>_ __</a:t>
            </a:r>
            <a:r>
              <a:rPr lang="en-GB" sz="2200" dirty="0"/>
              <a:t>__</a:t>
            </a:r>
            <a:r>
              <a:rPr lang="en-ES" sz="2200" dirty="0"/>
              <a:t>_ </a:t>
            </a:r>
            <a:r>
              <a:rPr lang="en-GB" sz="2200" dirty="0"/>
              <a:t>the address of the party.</a:t>
            </a:r>
            <a:endParaRPr lang="en-ES" sz="2200" dirty="0"/>
          </a:p>
        </p:txBody>
      </p:sp>
      <p:sp>
        <p:nvSpPr>
          <p:cNvPr id="31" name="TextBox 30">
            <a:extLst>
              <a:ext uri="{FF2B5EF4-FFF2-40B4-BE49-F238E27FC236}">
                <a16:creationId xmlns:a16="http://schemas.microsoft.com/office/drawing/2014/main" id="{7A8BFF79-C3CD-4687-A893-0F0C4DA4DE88}"/>
              </a:ext>
            </a:extLst>
          </p:cNvPr>
          <p:cNvSpPr txBox="1"/>
          <p:nvPr/>
        </p:nvSpPr>
        <p:spPr>
          <a:xfrm>
            <a:off x="8943627" y="907805"/>
            <a:ext cx="1317990" cy="430887"/>
          </a:xfrm>
          <a:prstGeom prst="rect">
            <a:avLst/>
          </a:prstGeom>
          <a:noFill/>
        </p:spPr>
        <p:txBody>
          <a:bodyPr wrap="none" rtlCol="0">
            <a:spAutoFit/>
          </a:bodyPr>
          <a:lstStyle/>
          <a:p>
            <a:r>
              <a:rPr lang="en-GB" sz="2200" dirty="0">
                <a:solidFill>
                  <a:schemeClr val="tx2"/>
                </a:solidFill>
              </a:rPr>
              <a:t>tell   you</a:t>
            </a:r>
            <a:endParaRPr lang="en-ES" sz="2200" dirty="0">
              <a:solidFill>
                <a:schemeClr val="tx2"/>
              </a:solidFill>
            </a:endParaRPr>
          </a:p>
        </p:txBody>
      </p:sp>
      <p:sp>
        <p:nvSpPr>
          <p:cNvPr id="32" name="TextBox 31">
            <a:extLst>
              <a:ext uri="{FF2B5EF4-FFF2-40B4-BE49-F238E27FC236}">
                <a16:creationId xmlns:a16="http://schemas.microsoft.com/office/drawing/2014/main" id="{60A1F4DD-7001-4DA6-9669-2A14E0149A13}"/>
              </a:ext>
            </a:extLst>
          </p:cNvPr>
          <p:cNvSpPr txBox="1"/>
          <p:nvPr/>
        </p:nvSpPr>
        <p:spPr>
          <a:xfrm>
            <a:off x="8943627" y="1404714"/>
            <a:ext cx="1459054" cy="430887"/>
          </a:xfrm>
          <a:prstGeom prst="rect">
            <a:avLst/>
          </a:prstGeom>
          <a:noFill/>
        </p:spPr>
        <p:txBody>
          <a:bodyPr wrap="none" rtlCol="0">
            <a:spAutoFit/>
          </a:bodyPr>
          <a:lstStyle/>
          <a:p>
            <a:r>
              <a:rPr lang="en-GB" sz="2200" dirty="0">
                <a:solidFill>
                  <a:schemeClr val="tx2"/>
                </a:solidFill>
              </a:rPr>
              <a:t>send you</a:t>
            </a:r>
            <a:endParaRPr lang="en-ES" sz="2200" dirty="0">
              <a:solidFill>
                <a:schemeClr val="tx2"/>
              </a:solidFill>
            </a:endParaRPr>
          </a:p>
        </p:txBody>
      </p:sp>
      <p:sp>
        <p:nvSpPr>
          <p:cNvPr id="33" name="TextBox 32">
            <a:extLst>
              <a:ext uri="{FF2B5EF4-FFF2-40B4-BE49-F238E27FC236}">
                <a16:creationId xmlns:a16="http://schemas.microsoft.com/office/drawing/2014/main" id="{0C584ACE-8338-4F79-9724-0614B3A0E1FE}"/>
              </a:ext>
            </a:extLst>
          </p:cNvPr>
          <p:cNvSpPr txBox="1"/>
          <p:nvPr/>
        </p:nvSpPr>
        <p:spPr>
          <a:xfrm>
            <a:off x="8669837" y="1894059"/>
            <a:ext cx="2776722" cy="430887"/>
          </a:xfrm>
          <a:prstGeom prst="rect">
            <a:avLst/>
          </a:prstGeom>
          <a:noFill/>
        </p:spPr>
        <p:txBody>
          <a:bodyPr wrap="none" rtlCol="0">
            <a:spAutoFit/>
          </a:bodyPr>
          <a:lstStyle/>
          <a:p>
            <a:r>
              <a:rPr lang="en-GB" sz="2200" dirty="0">
                <a:solidFill>
                  <a:schemeClr val="tx2"/>
                </a:solidFill>
              </a:rPr>
              <a:t>recommend them</a:t>
            </a:r>
            <a:endParaRPr lang="en-ES" sz="2200" dirty="0">
              <a:solidFill>
                <a:schemeClr val="tx2"/>
              </a:solidFill>
            </a:endParaRPr>
          </a:p>
        </p:txBody>
      </p:sp>
      <p:sp>
        <p:nvSpPr>
          <p:cNvPr id="34" name="TextBox 33">
            <a:extLst>
              <a:ext uri="{FF2B5EF4-FFF2-40B4-BE49-F238E27FC236}">
                <a16:creationId xmlns:a16="http://schemas.microsoft.com/office/drawing/2014/main" id="{A3E11E85-4147-4C2E-AC40-7C88B7914ACD}"/>
              </a:ext>
            </a:extLst>
          </p:cNvPr>
          <p:cNvSpPr txBox="1"/>
          <p:nvPr/>
        </p:nvSpPr>
        <p:spPr>
          <a:xfrm>
            <a:off x="9500354" y="2360531"/>
            <a:ext cx="1414170" cy="430887"/>
          </a:xfrm>
          <a:prstGeom prst="rect">
            <a:avLst/>
          </a:prstGeom>
          <a:noFill/>
        </p:spPr>
        <p:txBody>
          <a:bodyPr wrap="none" rtlCol="0">
            <a:spAutoFit/>
          </a:bodyPr>
          <a:lstStyle/>
          <a:p>
            <a:r>
              <a:rPr lang="en-GB" sz="2200" dirty="0">
                <a:solidFill>
                  <a:schemeClr val="tx2"/>
                </a:solidFill>
              </a:rPr>
              <a:t>call   you</a:t>
            </a:r>
            <a:endParaRPr lang="en-ES" sz="2200" dirty="0">
              <a:solidFill>
                <a:schemeClr val="tx2"/>
              </a:solidFill>
            </a:endParaRPr>
          </a:p>
        </p:txBody>
      </p:sp>
      <p:sp>
        <p:nvSpPr>
          <p:cNvPr id="35" name="TextBox 34">
            <a:extLst>
              <a:ext uri="{FF2B5EF4-FFF2-40B4-BE49-F238E27FC236}">
                <a16:creationId xmlns:a16="http://schemas.microsoft.com/office/drawing/2014/main" id="{78BD99BA-3A46-47DB-850C-5DBF4EC2246B}"/>
              </a:ext>
            </a:extLst>
          </p:cNvPr>
          <p:cNvSpPr txBox="1"/>
          <p:nvPr/>
        </p:nvSpPr>
        <p:spPr>
          <a:xfrm>
            <a:off x="8247924" y="2858626"/>
            <a:ext cx="2154757" cy="430887"/>
          </a:xfrm>
          <a:prstGeom prst="rect">
            <a:avLst/>
          </a:prstGeom>
          <a:noFill/>
        </p:spPr>
        <p:txBody>
          <a:bodyPr wrap="none" rtlCol="0">
            <a:spAutoFit/>
          </a:bodyPr>
          <a:lstStyle/>
          <a:p>
            <a:r>
              <a:rPr lang="en-GB" sz="2200" dirty="0">
                <a:solidFill>
                  <a:schemeClr val="tx2"/>
                </a:solidFill>
              </a:rPr>
              <a:t>assure you (pl)</a:t>
            </a:r>
            <a:endParaRPr lang="en-ES" sz="2200" dirty="0">
              <a:solidFill>
                <a:schemeClr val="tx2"/>
              </a:solidFill>
            </a:endParaRPr>
          </a:p>
        </p:txBody>
      </p:sp>
      <p:sp>
        <p:nvSpPr>
          <p:cNvPr id="36" name="TextBox 35">
            <a:extLst>
              <a:ext uri="{FF2B5EF4-FFF2-40B4-BE49-F238E27FC236}">
                <a16:creationId xmlns:a16="http://schemas.microsoft.com/office/drawing/2014/main" id="{6AA3C85F-5B7B-4FBE-9247-059B9020034B}"/>
              </a:ext>
            </a:extLst>
          </p:cNvPr>
          <p:cNvSpPr txBox="1"/>
          <p:nvPr/>
        </p:nvSpPr>
        <p:spPr>
          <a:xfrm>
            <a:off x="9359649" y="3653105"/>
            <a:ext cx="1374094" cy="430887"/>
          </a:xfrm>
          <a:prstGeom prst="rect">
            <a:avLst/>
          </a:prstGeom>
          <a:noFill/>
        </p:spPr>
        <p:txBody>
          <a:bodyPr wrap="none" rtlCol="0">
            <a:spAutoFit/>
          </a:bodyPr>
          <a:lstStyle/>
          <a:p>
            <a:r>
              <a:rPr lang="en-GB" sz="2200" dirty="0">
                <a:solidFill>
                  <a:schemeClr val="tx2"/>
                </a:solidFill>
              </a:rPr>
              <a:t>give  me</a:t>
            </a:r>
            <a:endParaRPr lang="en-ES" sz="2200" dirty="0">
              <a:solidFill>
                <a:schemeClr val="tx2"/>
              </a:solidFill>
            </a:endParaRPr>
          </a:p>
        </p:txBody>
      </p:sp>
      <p:sp>
        <p:nvSpPr>
          <p:cNvPr id="37" name="TextBox 36">
            <a:extLst>
              <a:ext uri="{FF2B5EF4-FFF2-40B4-BE49-F238E27FC236}">
                <a16:creationId xmlns:a16="http://schemas.microsoft.com/office/drawing/2014/main" id="{BE01AD6D-0F10-4E98-8EFB-0225F5BD7113}"/>
              </a:ext>
            </a:extLst>
          </p:cNvPr>
          <p:cNvSpPr txBox="1"/>
          <p:nvPr/>
        </p:nvSpPr>
        <p:spPr>
          <a:xfrm>
            <a:off x="9164662" y="4492842"/>
            <a:ext cx="1351652" cy="430887"/>
          </a:xfrm>
          <a:prstGeom prst="rect">
            <a:avLst/>
          </a:prstGeom>
          <a:noFill/>
        </p:spPr>
        <p:txBody>
          <a:bodyPr wrap="none" rtlCol="0">
            <a:spAutoFit/>
          </a:bodyPr>
          <a:lstStyle/>
          <a:p>
            <a:r>
              <a:rPr lang="en-GB" sz="2200" dirty="0">
                <a:solidFill>
                  <a:schemeClr val="tx2"/>
                </a:solidFill>
              </a:rPr>
              <a:t>hand  us</a:t>
            </a:r>
            <a:endParaRPr lang="en-ES" sz="2200" dirty="0">
              <a:solidFill>
                <a:schemeClr val="tx2"/>
              </a:solidFill>
            </a:endParaRPr>
          </a:p>
        </p:txBody>
      </p:sp>
      <p:sp>
        <p:nvSpPr>
          <p:cNvPr id="38" name="TextBox 37">
            <a:extLst>
              <a:ext uri="{FF2B5EF4-FFF2-40B4-BE49-F238E27FC236}">
                <a16:creationId xmlns:a16="http://schemas.microsoft.com/office/drawing/2014/main" id="{373F78ED-82C1-4B63-93DF-E1CC2EDE84CA}"/>
              </a:ext>
            </a:extLst>
          </p:cNvPr>
          <p:cNvSpPr txBox="1"/>
          <p:nvPr/>
        </p:nvSpPr>
        <p:spPr>
          <a:xfrm>
            <a:off x="8880632" y="5325275"/>
            <a:ext cx="2355132" cy="430887"/>
          </a:xfrm>
          <a:prstGeom prst="rect">
            <a:avLst/>
          </a:prstGeom>
          <a:noFill/>
        </p:spPr>
        <p:txBody>
          <a:bodyPr wrap="none" rtlCol="0">
            <a:spAutoFit/>
          </a:bodyPr>
          <a:lstStyle/>
          <a:p>
            <a:r>
              <a:rPr lang="en-GB" sz="2200" dirty="0">
                <a:solidFill>
                  <a:schemeClr val="tx2"/>
                </a:solidFill>
              </a:rPr>
              <a:t>repeat to them</a:t>
            </a:r>
            <a:endParaRPr lang="en-ES" sz="2200" dirty="0">
              <a:solidFill>
                <a:schemeClr val="tx2"/>
              </a:solidFill>
            </a:endParaRPr>
          </a:p>
        </p:txBody>
      </p:sp>
      <p:pic>
        <p:nvPicPr>
          <p:cNvPr id="4" name="Picture 3">
            <a:extLst>
              <a:ext uri="{FF2B5EF4-FFF2-40B4-BE49-F238E27FC236}">
                <a16:creationId xmlns:a16="http://schemas.microsoft.com/office/drawing/2014/main" id="{5A5E6ACD-B186-4BAF-B97E-FC9D2DBBE2E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8052" t="8628" r="25320"/>
          <a:stretch/>
        </p:blipFill>
        <p:spPr>
          <a:xfrm>
            <a:off x="3440704" y="1284818"/>
            <a:ext cx="1433620" cy="2767148"/>
          </a:xfrm>
          <a:prstGeom prst="rect">
            <a:avLst/>
          </a:prstGeom>
        </p:spPr>
      </p:pic>
      <p:pic>
        <p:nvPicPr>
          <p:cNvPr id="5" name="Picture 4" descr="A picture containing doll, vector graphics&#10;&#10;Description automatically generated">
            <a:extLst>
              <a:ext uri="{FF2B5EF4-FFF2-40B4-BE49-F238E27FC236}">
                <a16:creationId xmlns:a16="http://schemas.microsoft.com/office/drawing/2014/main" id="{12E90AC1-A5EC-627F-8D70-54723841118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0336" t="9677" r="50611" b="7320"/>
          <a:stretch/>
        </p:blipFill>
        <p:spPr>
          <a:xfrm>
            <a:off x="2249929" y="2142248"/>
            <a:ext cx="1082103" cy="2651696"/>
          </a:xfrm>
          <a:prstGeom prst="rect">
            <a:avLst/>
          </a:prstGeom>
        </p:spPr>
      </p:pic>
      <p:sp>
        <p:nvSpPr>
          <p:cNvPr id="6" name="Rounded Rectangular Callout 5">
            <a:extLst>
              <a:ext uri="{FF2B5EF4-FFF2-40B4-BE49-F238E27FC236}">
                <a16:creationId xmlns:a16="http://schemas.microsoft.com/office/drawing/2014/main" id="{1B979DD8-288E-3CC1-112A-5E1569706E6A}"/>
              </a:ext>
            </a:extLst>
          </p:cNvPr>
          <p:cNvSpPr/>
          <p:nvPr/>
        </p:nvSpPr>
        <p:spPr>
          <a:xfrm>
            <a:off x="305790" y="4138176"/>
            <a:ext cx="2850006" cy="791350"/>
          </a:xfrm>
          <a:prstGeom prst="wedgeRoundRectCallout">
            <a:avLst>
              <a:gd name="adj1" fmla="val 35693"/>
              <a:gd name="adj2" fmla="val -93914"/>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504E4E"/>
                </a:solidFill>
              </a:rPr>
              <a:t>Tengo que contarte una historia.</a:t>
            </a:r>
            <a:endParaRPr lang="en-ES" sz="2000" dirty="0">
              <a:solidFill>
                <a:srgbClr val="3A5EAC"/>
              </a:solidFill>
            </a:endParaRPr>
          </a:p>
        </p:txBody>
      </p:sp>
    </p:spTree>
    <p:extLst>
      <p:ext uri="{BB962C8B-B14F-4D97-AF65-F5344CB8AC3E}">
        <p14:creationId xmlns:p14="http://schemas.microsoft.com/office/powerpoint/2010/main" val="33651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58FA2-EC4D-46F1-8807-F218FFD9EA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9132" y="686180"/>
            <a:ext cx="11814810" cy="5603107"/>
          </a:xfrm>
          <a:prstGeom prst="rect">
            <a:avLst/>
          </a:prstGeom>
        </p:spPr>
      </p:pic>
      <p:sp>
        <p:nvSpPr>
          <p:cNvPr id="8" name="Rounded Rectangle 11">
            <a:extLst>
              <a:ext uri="{FF2B5EF4-FFF2-40B4-BE49-F238E27FC236}">
                <a16:creationId xmlns:a16="http://schemas.microsoft.com/office/drawing/2014/main" id="{F01537C9-69BD-9D12-AC3E-A9D424B17871}"/>
              </a:ext>
            </a:extLst>
          </p:cNvPr>
          <p:cNvSpPr/>
          <p:nvPr/>
        </p:nvSpPr>
        <p:spPr>
          <a:xfrm flipH="1">
            <a:off x="10340626" y="256959"/>
            <a:ext cx="1580864"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21" name="TextBox 20">
            <a:extLst>
              <a:ext uri="{FF2B5EF4-FFF2-40B4-BE49-F238E27FC236}">
                <a16:creationId xmlns:a16="http://schemas.microsoft.com/office/drawing/2014/main" id="{CE3E8416-EEE8-09E1-29EE-3E3F556CBD86}"/>
              </a:ext>
            </a:extLst>
          </p:cNvPr>
          <p:cNvSpPr txBox="1"/>
          <p:nvPr/>
        </p:nvSpPr>
        <p:spPr>
          <a:xfrm>
            <a:off x="243840" y="214841"/>
            <a:ext cx="9745980" cy="430887"/>
          </a:xfrm>
          <a:prstGeom prst="rect">
            <a:avLst/>
          </a:prstGeom>
          <a:noFill/>
        </p:spPr>
        <p:txBody>
          <a:bodyPr wrap="square" rtlCol="0">
            <a:spAutoFit/>
          </a:bodyPr>
          <a:lstStyle/>
          <a:p>
            <a:r>
              <a:rPr lang="en-ES" sz="2200" dirty="0"/>
              <a:t>Ahora escucha unas frases más. ¿Cuál es la traducción correcta? </a:t>
            </a:r>
          </a:p>
        </p:txBody>
      </p:sp>
      <p:grpSp>
        <p:nvGrpSpPr>
          <p:cNvPr id="22" name="Group 21">
            <a:extLst>
              <a:ext uri="{FF2B5EF4-FFF2-40B4-BE49-F238E27FC236}">
                <a16:creationId xmlns:a16="http://schemas.microsoft.com/office/drawing/2014/main" id="{0FEA5025-81C6-7145-B65D-8D807CF1087A}"/>
              </a:ext>
            </a:extLst>
          </p:cNvPr>
          <p:cNvGrpSpPr/>
          <p:nvPr/>
        </p:nvGrpSpPr>
        <p:grpSpPr>
          <a:xfrm>
            <a:off x="331285" y="678272"/>
            <a:ext cx="1008204" cy="961888"/>
            <a:chOff x="575673" y="1725272"/>
            <a:chExt cx="1024528" cy="624275"/>
          </a:xfrm>
        </p:grpSpPr>
        <p:sp>
          <p:nvSpPr>
            <p:cNvPr id="11" name="Rounded Rectangular Callout 10">
              <a:extLst>
                <a:ext uri="{FF2B5EF4-FFF2-40B4-BE49-F238E27FC236}">
                  <a16:creationId xmlns:a16="http://schemas.microsoft.com/office/drawing/2014/main" id="{5D1444E7-8D24-D58E-42C1-0A6999A4D79D}"/>
                </a:ext>
              </a:extLst>
            </p:cNvPr>
            <p:cNvSpPr/>
            <p:nvPr/>
          </p:nvSpPr>
          <p:spPr>
            <a:xfrm>
              <a:off x="575673" y="1725272"/>
              <a:ext cx="1024528" cy="624275"/>
            </a:xfrm>
            <a:prstGeom prst="wedgeRoundRectCallout">
              <a:avLst>
                <a:gd name="adj1" fmla="val -21800"/>
                <a:gd name="adj2" fmla="val 64750"/>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2000" dirty="0">
                <a:solidFill>
                  <a:srgbClr val="3A5EAC"/>
                </a:solidFill>
              </a:endParaRPr>
            </a:p>
          </p:txBody>
        </p:sp>
        <p:sp>
          <p:nvSpPr>
            <p:cNvPr id="12" name="Rectangle 11">
              <a:hlinkClick r:id="" action="ppaction://noaction">
                <a:snd r:embed="rId4" name="Le debes pedir permiso.wav"/>
              </a:hlinkClick>
              <a:extLst>
                <a:ext uri="{FF2B5EF4-FFF2-40B4-BE49-F238E27FC236}">
                  <a16:creationId xmlns:a16="http://schemas.microsoft.com/office/drawing/2014/main" id="{1F0612D5-3CF1-9531-D9B5-75ACCEB45562}"/>
                </a:ext>
              </a:extLst>
            </p:cNvPr>
            <p:cNvSpPr/>
            <p:nvPr/>
          </p:nvSpPr>
          <p:spPr>
            <a:xfrm>
              <a:off x="859337" y="1892347"/>
              <a:ext cx="457200" cy="310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1</a:t>
              </a:r>
            </a:p>
          </p:txBody>
        </p:sp>
      </p:grpSp>
      <p:grpSp>
        <p:nvGrpSpPr>
          <p:cNvPr id="24" name="Group 23">
            <a:extLst>
              <a:ext uri="{FF2B5EF4-FFF2-40B4-BE49-F238E27FC236}">
                <a16:creationId xmlns:a16="http://schemas.microsoft.com/office/drawing/2014/main" id="{DA86CD8F-A0DF-8497-CD17-C6A23FF15BCB}"/>
              </a:ext>
            </a:extLst>
          </p:cNvPr>
          <p:cNvGrpSpPr/>
          <p:nvPr/>
        </p:nvGrpSpPr>
        <p:grpSpPr>
          <a:xfrm>
            <a:off x="323123" y="1754230"/>
            <a:ext cx="1024528" cy="791350"/>
            <a:chOff x="735563" y="1494945"/>
            <a:chExt cx="1024528" cy="791350"/>
          </a:xfrm>
        </p:grpSpPr>
        <p:sp>
          <p:nvSpPr>
            <p:cNvPr id="25" name="Rounded Rectangular Callout 24">
              <a:extLst>
                <a:ext uri="{FF2B5EF4-FFF2-40B4-BE49-F238E27FC236}">
                  <a16:creationId xmlns:a16="http://schemas.microsoft.com/office/drawing/2014/main" id="{FBB9BDD3-699A-935B-176B-4AC8BD427D11}"/>
                </a:ext>
              </a:extLst>
            </p:cNvPr>
            <p:cNvSpPr/>
            <p:nvPr/>
          </p:nvSpPr>
          <p:spPr>
            <a:xfrm>
              <a:off x="735563" y="1494945"/>
              <a:ext cx="1024528" cy="791350"/>
            </a:xfrm>
            <a:prstGeom prst="wedgeRoundRectCallout">
              <a:avLst>
                <a:gd name="adj1" fmla="val -24071"/>
                <a:gd name="adj2" fmla="val 65072"/>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2000" dirty="0">
                <a:solidFill>
                  <a:srgbClr val="3A5EAC"/>
                </a:solidFill>
              </a:endParaRPr>
            </a:p>
          </p:txBody>
        </p:sp>
        <p:sp>
          <p:nvSpPr>
            <p:cNvPr id="26" name="Rectangle 25">
              <a:hlinkClick r:id="" action="ppaction://noaction">
                <a:snd r:embed="rId5" name="2 Tiene que traerte el videojuego..wav"/>
              </a:hlinkClick>
              <a:extLst>
                <a:ext uri="{FF2B5EF4-FFF2-40B4-BE49-F238E27FC236}">
                  <a16:creationId xmlns:a16="http://schemas.microsoft.com/office/drawing/2014/main" id="{5DDB3D4C-1F50-8A09-82BB-D295BB5B957E}"/>
                </a:ext>
              </a:extLst>
            </p:cNvPr>
            <p:cNvSpPr/>
            <p:nvPr/>
          </p:nvSpPr>
          <p:spPr>
            <a:xfrm>
              <a:off x="1069299" y="1663798"/>
              <a:ext cx="457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2</a:t>
              </a:r>
            </a:p>
          </p:txBody>
        </p:sp>
      </p:grpSp>
      <p:grpSp>
        <p:nvGrpSpPr>
          <p:cNvPr id="27" name="Group 26">
            <a:extLst>
              <a:ext uri="{FF2B5EF4-FFF2-40B4-BE49-F238E27FC236}">
                <a16:creationId xmlns:a16="http://schemas.microsoft.com/office/drawing/2014/main" id="{04358755-46FE-6E43-5BAC-683CB3E56D4A}"/>
              </a:ext>
            </a:extLst>
          </p:cNvPr>
          <p:cNvGrpSpPr/>
          <p:nvPr/>
        </p:nvGrpSpPr>
        <p:grpSpPr>
          <a:xfrm>
            <a:off x="323123" y="2659650"/>
            <a:ext cx="1024528" cy="791350"/>
            <a:chOff x="575673" y="1725272"/>
            <a:chExt cx="1024528" cy="791350"/>
          </a:xfrm>
        </p:grpSpPr>
        <p:sp>
          <p:nvSpPr>
            <p:cNvPr id="28" name="Rounded Rectangular Callout 27">
              <a:extLst>
                <a:ext uri="{FF2B5EF4-FFF2-40B4-BE49-F238E27FC236}">
                  <a16:creationId xmlns:a16="http://schemas.microsoft.com/office/drawing/2014/main" id="{3CCE9F1C-9910-6ECE-FBD8-A4D9F96C2EA0}"/>
                </a:ext>
              </a:extLst>
            </p:cNvPr>
            <p:cNvSpPr/>
            <p:nvPr/>
          </p:nvSpPr>
          <p:spPr>
            <a:xfrm>
              <a:off x="575673" y="1725272"/>
              <a:ext cx="1024528" cy="791350"/>
            </a:xfrm>
            <a:prstGeom prst="wedgeRoundRectCallout">
              <a:avLst>
                <a:gd name="adj1" fmla="val 61887"/>
                <a:gd name="adj2" fmla="val 15998"/>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2000" dirty="0">
                <a:solidFill>
                  <a:srgbClr val="3A5EAC"/>
                </a:solidFill>
              </a:endParaRPr>
            </a:p>
          </p:txBody>
        </p:sp>
        <p:sp>
          <p:nvSpPr>
            <p:cNvPr id="29" name="Rectangle 28">
              <a:hlinkClick r:id="" action="ppaction://noaction">
                <a:snd r:embed="rId6" name="3 Me puedes dar cinco.wav"/>
              </a:hlinkClick>
              <a:extLst>
                <a:ext uri="{FF2B5EF4-FFF2-40B4-BE49-F238E27FC236}">
                  <a16:creationId xmlns:a16="http://schemas.microsoft.com/office/drawing/2014/main" id="{10B2DBAB-9667-997B-CABF-02E327C22E88}"/>
                </a:ext>
              </a:extLst>
            </p:cNvPr>
            <p:cNvSpPr/>
            <p:nvPr/>
          </p:nvSpPr>
          <p:spPr>
            <a:xfrm>
              <a:off x="859337" y="1892347"/>
              <a:ext cx="457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3</a:t>
              </a:r>
            </a:p>
          </p:txBody>
        </p:sp>
      </p:grpSp>
      <p:grpSp>
        <p:nvGrpSpPr>
          <p:cNvPr id="30" name="Group 29">
            <a:extLst>
              <a:ext uri="{FF2B5EF4-FFF2-40B4-BE49-F238E27FC236}">
                <a16:creationId xmlns:a16="http://schemas.microsoft.com/office/drawing/2014/main" id="{7B48334E-C0C2-2C33-36DF-3EBFAFED0871}"/>
              </a:ext>
            </a:extLst>
          </p:cNvPr>
          <p:cNvGrpSpPr/>
          <p:nvPr/>
        </p:nvGrpSpPr>
        <p:grpSpPr>
          <a:xfrm>
            <a:off x="323123" y="3565070"/>
            <a:ext cx="1024528" cy="791350"/>
            <a:chOff x="575673" y="1725272"/>
            <a:chExt cx="1024528" cy="791350"/>
          </a:xfrm>
        </p:grpSpPr>
        <p:sp>
          <p:nvSpPr>
            <p:cNvPr id="31" name="Rounded Rectangular Callout 30">
              <a:extLst>
                <a:ext uri="{FF2B5EF4-FFF2-40B4-BE49-F238E27FC236}">
                  <a16:creationId xmlns:a16="http://schemas.microsoft.com/office/drawing/2014/main" id="{ECC961BA-E48D-17B3-A87C-6CF2349C5695}"/>
                </a:ext>
              </a:extLst>
            </p:cNvPr>
            <p:cNvSpPr/>
            <p:nvPr/>
          </p:nvSpPr>
          <p:spPr>
            <a:xfrm>
              <a:off x="575673" y="1725272"/>
              <a:ext cx="1024528" cy="791350"/>
            </a:xfrm>
            <a:prstGeom prst="wedgeRoundRectCallout">
              <a:avLst>
                <a:gd name="adj1" fmla="val 64064"/>
                <a:gd name="adj2" fmla="val 14589"/>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2000" dirty="0">
                <a:solidFill>
                  <a:srgbClr val="3A5EAC"/>
                </a:solidFill>
              </a:endParaRPr>
            </a:p>
          </p:txBody>
        </p:sp>
        <p:sp>
          <p:nvSpPr>
            <p:cNvPr id="32" name="Rectangle 31">
              <a:hlinkClick r:id="" action="ppaction://noaction">
                <a:snd r:embed="rId7" name="4 Quiero pedirle un favor.wav"/>
              </a:hlinkClick>
              <a:extLst>
                <a:ext uri="{FF2B5EF4-FFF2-40B4-BE49-F238E27FC236}">
                  <a16:creationId xmlns:a16="http://schemas.microsoft.com/office/drawing/2014/main" id="{A778AF9A-F407-FFB5-04B8-DB0C3EC0E34D}"/>
                </a:ext>
              </a:extLst>
            </p:cNvPr>
            <p:cNvSpPr/>
            <p:nvPr/>
          </p:nvSpPr>
          <p:spPr>
            <a:xfrm>
              <a:off x="859337" y="1892347"/>
              <a:ext cx="457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4</a:t>
              </a:r>
            </a:p>
          </p:txBody>
        </p:sp>
      </p:grpSp>
      <p:grpSp>
        <p:nvGrpSpPr>
          <p:cNvPr id="33" name="Group 32">
            <a:extLst>
              <a:ext uri="{FF2B5EF4-FFF2-40B4-BE49-F238E27FC236}">
                <a16:creationId xmlns:a16="http://schemas.microsoft.com/office/drawing/2014/main" id="{8F3113EA-6290-5FF7-599F-BA7CC82AB013}"/>
              </a:ext>
            </a:extLst>
          </p:cNvPr>
          <p:cNvGrpSpPr/>
          <p:nvPr/>
        </p:nvGrpSpPr>
        <p:grpSpPr>
          <a:xfrm>
            <a:off x="323123" y="4470490"/>
            <a:ext cx="1024528" cy="791350"/>
            <a:chOff x="575673" y="1725272"/>
            <a:chExt cx="1024528" cy="791350"/>
          </a:xfrm>
        </p:grpSpPr>
        <p:sp>
          <p:nvSpPr>
            <p:cNvPr id="34" name="Rounded Rectangular Callout 33">
              <a:extLst>
                <a:ext uri="{FF2B5EF4-FFF2-40B4-BE49-F238E27FC236}">
                  <a16:creationId xmlns:a16="http://schemas.microsoft.com/office/drawing/2014/main" id="{23AFB466-A564-7844-D10E-9308EB490461}"/>
                </a:ext>
              </a:extLst>
            </p:cNvPr>
            <p:cNvSpPr/>
            <p:nvPr/>
          </p:nvSpPr>
          <p:spPr>
            <a:xfrm>
              <a:off x="575673" y="1725272"/>
              <a:ext cx="1024528" cy="791350"/>
            </a:xfrm>
            <a:prstGeom prst="wedgeRoundRectCallout">
              <a:avLst>
                <a:gd name="adj1" fmla="val -20697"/>
                <a:gd name="adj2" fmla="val 73703"/>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2000" dirty="0">
                <a:solidFill>
                  <a:srgbClr val="3A5EAC"/>
                </a:solidFill>
              </a:endParaRPr>
            </a:p>
          </p:txBody>
        </p:sp>
        <p:sp>
          <p:nvSpPr>
            <p:cNvPr id="35" name="Rectangle 34">
              <a:hlinkClick r:id="" action="ppaction://noaction">
                <a:snd r:embed="rId8" name="5 Les debe reservar.wav"/>
              </a:hlinkClick>
              <a:extLst>
                <a:ext uri="{FF2B5EF4-FFF2-40B4-BE49-F238E27FC236}">
                  <a16:creationId xmlns:a16="http://schemas.microsoft.com/office/drawing/2014/main" id="{ED3370D0-D5B5-609A-9747-E214BD309F4A}"/>
                </a:ext>
              </a:extLst>
            </p:cNvPr>
            <p:cNvSpPr/>
            <p:nvPr/>
          </p:nvSpPr>
          <p:spPr>
            <a:xfrm>
              <a:off x="859337" y="1892347"/>
              <a:ext cx="457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5</a:t>
              </a:r>
            </a:p>
          </p:txBody>
        </p:sp>
      </p:grpSp>
      <p:grpSp>
        <p:nvGrpSpPr>
          <p:cNvPr id="36" name="Group 35">
            <a:extLst>
              <a:ext uri="{FF2B5EF4-FFF2-40B4-BE49-F238E27FC236}">
                <a16:creationId xmlns:a16="http://schemas.microsoft.com/office/drawing/2014/main" id="{7A1FAD7E-30CB-5757-B4D2-F69242C7B7A6}"/>
              </a:ext>
            </a:extLst>
          </p:cNvPr>
          <p:cNvGrpSpPr/>
          <p:nvPr/>
        </p:nvGrpSpPr>
        <p:grpSpPr>
          <a:xfrm>
            <a:off x="323123" y="5375911"/>
            <a:ext cx="1024528" cy="791350"/>
            <a:chOff x="575673" y="1725272"/>
            <a:chExt cx="1024528" cy="791350"/>
          </a:xfrm>
        </p:grpSpPr>
        <p:sp>
          <p:nvSpPr>
            <p:cNvPr id="37" name="Rounded Rectangular Callout 36">
              <a:extLst>
                <a:ext uri="{FF2B5EF4-FFF2-40B4-BE49-F238E27FC236}">
                  <a16:creationId xmlns:a16="http://schemas.microsoft.com/office/drawing/2014/main" id="{1B5C3D04-86F1-B60A-19F4-1AE780FB0EEC}"/>
                </a:ext>
              </a:extLst>
            </p:cNvPr>
            <p:cNvSpPr/>
            <p:nvPr/>
          </p:nvSpPr>
          <p:spPr>
            <a:xfrm>
              <a:off x="575673" y="1725272"/>
              <a:ext cx="1024528" cy="791350"/>
            </a:xfrm>
            <a:prstGeom prst="wedgeRoundRectCallout">
              <a:avLst>
                <a:gd name="adj1" fmla="val 60799"/>
                <a:gd name="adj2" fmla="val 17408"/>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2000" dirty="0">
                <a:solidFill>
                  <a:srgbClr val="3A5EAC"/>
                </a:solidFill>
              </a:endParaRPr>
            </a:p>
          </p:txBody>
        </p:sp>
        <p:sp>
          <p:nvSpPr>
            <p:cNvPr id="38" name="Rectangle 37">
              <a:hlinkClick r:id="" action="ppaction://noaction">
                <a:snd r:embed="rId9" name="6 Puedo prestarte.wav"/>
              </a:hlinkClick>
              <a:extLst>
                <a:ext uri="{FF2B5EF4-FFF2-40B4-BE49-F238E27FC236}">
                  <a16:creationId xmlns:a16="http://schemas.microsoft.com/office/drawing/2014/main" id="{C6F90AE4-0F3D-2788-A72A-DA3A059C301A}"/>
                </a:ext>
              </a:extLst>
            </p:cNvPr>
            <p:cNvSpPr/>
            <p:nvPr/>
          </p:nvSpPr>
          <p:spPr>
            <a:xfrm>
              <a:off x="859337" y="1892347"/>
              <a:ext cx="457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6</a:t>
              </a:r>
            </a:p>
          </p:txBody>
        </p:sp>
      </p:grpSp>
      <p:grpSp>
        <p:nvGrpSpPr>
          <p:cNvPr id="39" name="Group 38">
            <a:extLst>
              <a:ext uri="{FF2B5EF4-FFF2-40B4-BE49-F238E27FC236}">
                <a16:creationId xmlns:a16="http://schemas.microsoft.com/office/drawing/2014/main" id="{6FDBCAA4-A291-25D5-75A4-7F2F223B67DC}"/>
              </a:ext>
            </a:extLst>
          </p:cNvPr>
          <p:cNvGrpSpPr/>
          <p:nvPr/>
        </p:nvGrpSpPr>
        <p:grpSpPr>
          <a:xfrm>
            <a:off x="6339759" y="3287348"/>
            <a:ext cx="982883" cy="791350"/>
            <a:chOff x="575673" y="1725272"/>
            <a:chExt cx="1024528" cy="791350"/>
          </a:xfrm>
        </p:grpSpPr>
        <p:sp>
          <p:nvSpPr>
            <p:cNvPr id="40" name="Rounded Rectangular Callout 39">
              <a:extLst>
                <a:ext uri="{FF2B5EF4-FFF2-40B4-BE49-F238E27FC236}">
                  <a16:creationId xmlns:a16="http://schemas.microsoft.com/office/drawing/2014/main" id="{8096EAC4-AA94-F85C-CF4A-8A460962E698}"/>
                </a:ext>
              </a:extLst>
            </p:cNvPr>
            <p:cNvSpPr/>
            <p:nvPr/>
          </p:nvSpPr>
          <p:spPr>
            <a:xfrm>
              <a:off x="575673" y="1725272"/>
              <a:ext cx="1024528" cy="791350"/>
            </a:xfrm>
            <a:prstGeom prst="wedgeRoundRectCallout">
              <a:avLst>
                <a:gd name="adj1" fmla="val 70595"/>
                <a:gd name="adj2" fmla="val 15998"/>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2000" dirty="0">
                <a:solidFill>
                  <a:srgbClr val="3A5EAC"/>
                </a:solidFill>
              </a:endParaRPr>
            </a:p>
          </p:txBody>
        </p:sp>
        <p:sp>
          <p:nvSpPr>
            <p:cNvPr id="41" name="Rectangle 40">
              <a:hlinkClick r:id="" action="ppaction://noaction">
                <a:snd r:embed="rId10" name="7 Nos tiene que .wav"/>
              </a:hlinkClick>
              <a:extLst>
                <a:ext uri="{FF2B5EF4-FFF2-40B4-BE49-F238E27FC236}">
                  <a16:creationId xmlns:a16="http://schemas.microsoft.com/office/drawing/2014/main" id="{189B288F-E052-0D5A-0887-F6329661B619}"/>
                </a:ext>
              </a:extLst>
            </p:cNvPr>
            <p:cNvSpPr/>
            <p:nvPr/>
          </p:nvSpPr>
          <p:spPr>
            <a:xfrm>
              <a:off x="859337" y="1892347"/>
              <a:ext cx="45720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7</a:t>
              </a:r>
            </a:p>
          </p:txBody>
        </p:sp>
      </p:grpSp>
      <p:grpSp>
        <p:nvGrpSpPr>
          <p:cNvPr id="42" name="Group 41">
            <a:extLst>
              <a:ext uri="{FF2B5EF4-FFF2-40B4-BE49-F238E27FC236}">
                <a16:creationId xmlns:a16="http://schemas.microsoft.com/office/drawing/2014/main" id="{C9553887-BAF5-4831-7771-303053465F32}"/>
              </a:ext>
            </a:extLst>
          </p:cNvPr>
          <p:cNvGrpSpPr/>
          <p:nvPr/>
        </p:nvGrpSpPr>
        <p:grpSpPr>
          <a:xfrm>
            <a:off x="6369370" y="4747434"/>
            <a:ext cx="1024528" cy="791350"/>
            <a:chOff x="575673" y="1725272"/>
            <a:chExt cx="1024528" cy="791350"/>
          </a:xfrm>
        </p:grpSpPr>
        <p:sp>
          <p:nvSpPr>
            <p:cNvPr id="43" name="Rounded Rectangular Callout 42">
              <a:extLst>
                <a:ext uri="{FF2B5EF4-FFF2-40B4-BE49-F238E27FC236}">
                  <a16:creationId xmlns:a16="http://schemas.microsoft.com/office/drawing/2014/main" id="{CDEAD3FE-9CE6-2E7B-2020-1E9BDB1B5ED2}"/>
                </a:ext>
              </a:extLst>
            </p:cNvPr>
            <p:cNvSpPr/>
            <p:nvPr/>
          </p:nvSpPr>
          <p:spPr>
            <a:xfrm>
              <a:off x="575673" y="1725272"/>
              <a:ext cx="1024528" cy="791350"/>
            </a:xfrm>
            <a:prstGeom prst="wedgeRoundRectCallo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2000" dirty="0">
                <a:solidFill>
                  <a:srgbClr val="3A5EAC"/>
                </a:solidFill>
              </a:endParaRPr>
            </a:p>
          </p:txBody>
        </p:sp>
        <p:sp>
          <p:nvSpPr>
            <p:cNvPr id="44" name="Rectangle 43">
              <a:hlinkClick r:id="" action="ppaction://noaction">
                <a:snd r:embed="rId11" name="8 Quieren exigirnos.wav"/>
              </a:hlinkClick>
              <a:extLst>
                <a:ext uri="{FF2B5EF4-FFF2-40B4-BE49-F238E27FC236}">
                  <a16:creationId xmlns:a16="http://schemas.microsoft.com/office/drawing/2014/main" id="{8F6305DA-FBAE-5599-5AF1-DA9555F4694F}"/>
                </a:ext>
              </a:extLst>
            </p:cNvPr>
            <p:cNvSpPr/>
            <p:nvPr/>
          </p:nvSpPr>
          <p:spPr>
            <a:xfrm>
              <a:off x="859337" y="1892347"/>
              <a:ext cx="45720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8</a:t>
              </a:r>
            </a:p>
          </p:txBody>
        </p:sp>
      </p:grpSp>
      <p:sp>
        <p:nvSpPr>
          <p:cNvPr id="4" name="TextBox 3">
            <a:extLst>
              <a:ext uri="{FF2B5EF4-FFF2-40B4-BE49-F238E27FC236}">
                <a16:creationId xmlns:a16="http://schemas.microsoft.com/office/drawing/2014/main" id="{1CA0CEA3-66A5-44D3-9B79-4A63EF6C0EFF}"/>
              </a:ext>
            </a:extLst>
          </p:cNvPr>
          <p:cNvSpPr txBox="1"/>
          <p:nvPr/>
        </p:nvSpPr>
        <p:spPr>
          <a:xfrm>
            <a:off x="1150560" y="731195"/>
            <a:ext cx="4962293" cy="769441"/>
          </a:xfrm>
          <a:prstGeom prst="rect">
            <a:avLst/>
          </a:prstGeom>
          <a:solidFill>
            <a:schemeClr val="bg1"/>
          </a:solidFill>
        </p:spPr>
        <p:txBody>
          <a:bodyPr wrap="square" rtlCol="0">
            <a:spAutoFit/>
          </a:bodyPr>
          <a:lstStyle/>
          <a:p>
            <a:pPr marL="457200" indent="-457200">
              <a:buAutoNum type="alphaLcParenR"/>
            </a:pPr>
            <a:r>
              <a:rPr lang="en-GB" sz="2200" dirty="0"/>
              <a:t>You must ask him for permission.</a:t>
            </a:r>
          </a:p>
          <a:p>
            <a:pPr marL="457200" indent="-457200">
              <a:buAutoNum type="alphaLcParenR"/>
            </a:pPr>
            <a:r>
              <a:rPr lang="en-GB" sz="2200" dirty="0"/>
              <a:t>He must ask you for permission.</a:t>
            </a:r>
          </a:p>
        </p:txBody>
      </p:sp>
      <p:sp>
        <p:nvSpPr>
          <p:cNvPr id="45" name="TextBox 44">
            <a:extLst>
              <a:ext uri="{FF2B5EF4-FFF2-40B4-BE49-F238E27FC236}">
                <a16:creationId xmlns:a16="http://schemas.microsoft.com/office/drawing/2014/main" id="{30021478-F4F4-4B37-9492-F52E470CA35D}"/>
              </a:ext>
            </a:extLst>
          </p:cNvPr>
          <p:cNvSpPr txBox="1"/>
          <p:nvPr/>
        </p:nvSpPr>
        <p:spPr>
          <a:xfrm>
            <a:off x="1240718" y="1769956"/>
            <a:ext cx="5733470" cy="769441"/>
          </a:xfrm>
          <a:prstGeom prst="rect">
            <a:avLst/>
          </a:prstGeom>
          <a:solidFill>
            <a:schemeClr val="bg1"/>
          </a:solidFill>
        </p:spPr>
        <p:txBody>
          <a:bodyPr wrap="square" rtlCol="0">
            <a:spAutoFit/>
          </a:bodyPr>
          <a:lstStyle/>
          <a:p>
            <a:pPr marL="457200" indent="-457200">
              <a:buAutoNum type="alphaLcParenR"/>
            </a:pPr>
            <a:r>
              <a:rPr lang="en-GB" sz="2200" dirty="0"/>
              <a:t>She has to bring you the videogame.</a:t>
            </a:r>
          </a:p>
          <a:p>
            <a:pPr marL="457200" indent="-457200">
              <a:buAutoNum type="alphaLcParenR"/>
            </a:pPr>
            <a:r>
              <a:rPr lang="en-GB" sz="2200" dirty="0"/>
              <a:t>He has to bring me the video game.</a:t>
            </a:r>
          </a:p>
        </p:txBody>
      </p:sp>
      <p:sp>
        <p:nvSpPr>
          <p:cNvPr id="46" name="Oval 45">
            <a:extLst>
              <a:ext uri="{FF2B5EF4-FFF2-40B4-BE49-F238E27FC236}">
                <a16:creationId xmlns:a16="http://schemas.microsoft.com/office/drawing/2014/main" id="{9CDAA33B-00E3-475A-8F7D-8DF15368B698}"/>
              </a:ext>
            </a:extLst>
          </p:cNvPr>
          <p:cNvSpPr/>
          <p:nvPr/>
        </p:nvSpPr>
        <p:spPr>
          <a:xfrm>
            <a:off x="1126352" y="809074"/>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6700F382-AD38-415D-B869-611C5645990C}"/>
              </a:ext>
            </a:extLst>
          </p:cNvPr>
          <p:cNvSpPr/>
          <p:nvPr/>
        </p:nvSpPr>
        <p:spPr>
          <a:xfrm>
            <a:off x="1232782" y="1830263"/>
            <a:ext cx="369614" cy="331407"/>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8BA44403-4372-4C9A-B185-A711C33CFB47}"/>
              </a:ext>
            </a:extLst>
          </p:cNvPr>
          <p:cNvSpPr txBox="1"/>
          <p:nvPr/>
        </p:nvSpPr>
        <p:spPr>
          <a:xfrm>
            <a:off x="1299507" y="2677203"/>
            <a:ext cx="4636368" cy="769441"/>
          </a:xfrm>
          <a:prstGeom prst="rect">
            <a:avLst/>
          </a:prstGeom>
          <a:solidFill>
            <a:schemeClr val="bg1"/>
          </a:solidFill>
        </p:spPr>
        <p:txBody>
          <a:bodyPr wrap="square" rtlCol="0">
            <a:spAutoFit/>
          </a:bodyPr>
          <a:lstStyle/>
          <a:p>
            <a:pPr marL="457200" indent="-457200">
              <a:buAutoNum type="alphaLcParenR"/>
            </a:pPr>
            <a:r>
              <a:rPr lang="en-GB" sz="2200" dirty="0"/>
              <a:t>Can you give me five euros?</a:t>
            </a:r>
          </a:p>
          <a:p>
            <a:pPr marL="457200" indent="-457200">
              <a:buAutoNum type="alphaLcParenR"/>
            </a:pPr>
            <a:r>
              <a:rPr lang="en-GB" sz="2200" dirty="0"/>
              <a:t>Can you give her five euros?</a:t>
            </a:r>
          </a:p>
        </p:txBody>
      </p:sp>
      <p:sp>
        <p:nvSpPr>
          <p:cNvPr id="49" name="Oval 48">
            <a:extLst>
              <a:ext uri="{FF2B5EF4-FFF2-40B4-BE49-F238E27FC236}">
                <a16:creationId xmlns:a16="http://schemas.microsoft.com/office/drawing/2014/main" id="{F1C42E36-9AE6-44A8-83C1-8AF77BBB24B6}"/>
              </a:ext>
            </a:extLst>
          </p:cNvPr>
          <p:cNvSpPr/>
          <p:nvPr/>
        </p:nvSpPr>
        <p:spPr>
          <a:xfrm>
            <a:off x="1299506" y="2770872"/>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FD47526A-E513-4D08-9CC8-FCFCCAA81487}"/>
              </a:ext>
            </a:extLst>
          </p:cNvPr>
          <p:cNvSpPr txBox="1"/>
          <p:nvPr/>
        </p:nvSpPr>
        <p:spPr>
          <a:xfrm>
            <a:off x="1299506" y="3555690"/>
            <a:ext cx="4512365" cy="769441"/>
          </a:xfrm>
          <a:prstGeom prst="rect">
            <a:avLst/>
          </a:prstGeom>
          <a:solidFill>
            <a:schemeClr val="bg1"/>
          </a:solidFill>
        </p:spPr>
        <p:txBody>
          <a:bodyPr wrap="square" rtlCol="0">
            <a:spAutoFit/>
          </a:bodyPr>
          <a:lstStyle/>
          <a:p>
            <a:pPr marL="457200" indent="-457200">
              <a:buAutoNum type="alphaLcParenR"/>
            </a:pPr>
            <a:r>
              <a:rPr lang="en-GB" sz="2200" dirty="0"/>
              <a:t>I want to ask them a favour.</a:t>
            </a:r>
          </a:p>
          <a:p>
            <a:pPr marL="457200" indent="-457200">
              <a:buAutoNum type="alphaLcParenR"/>
            </a:pPr>
            <a:r>
              <a:rPr lang="en-GB" sz="2200" dirty="0"/>
              <a:t>I want to ask him a favour.</a:t>
            </a:r>
          </a:p>
        </p:txBody>
      </p:sp>
      <p:sp>
        <p:nvSpPr>
          <p:cNvPr id="51" name="Oval 50">
            <a:extLst>
              <a:ext uri="{FF2B5EF4-FFF2-40B4-BE49-F238E27FC236}">
                <a16:creationId xmlns:a16="http://schemas.microsoft.com/office/drawing/2014/main" id="{032127DE-518B-4593-A48B-72D57826C51D}"/>
              </a:ext>
            </a:extLst>
          </p:cNvPr>
          <p:cNvSpPr/>
          <p:nvPr/>
        </p:nvSpPr>
        <p:spPr>
          <a:xfrm>
            <a:off x="1299506" y="3917300"/>
            <a:ext cx="39531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205815B7-C4CA-4DC4-B5EF-CB67E845183A}"/>
              </a:ext>
            </a:extLst>
          </p:cNvPr>
          <p:cNvSpPr txBox="1"/>
          <p:nvPr/>
        </p:nvSpPr>
        <p:spPr>
          <a:xfrm>
            <a:off x="1274381" y="4477162"/>
            <a:ext cx="4935480" cy="769441"/>
          </a:xfrm>
          <a:prstGeom prst="rect">
            <a:avLst/>
          </a:prstGeom>
          <a:solidFill>
            <a:schemeClr val="bg1"/>
          </a:solidFill>
        </p:spPr>
        <p:txBody>
          <a:bodyPr wrap="square" rtlCol="0">
            <a:spAutoFit/>
          </a:bodyPr>
          <a:lstStyle/>
          <a:p>
            <a:pPr marL="457200" indent="-457200">
              <a:buAutoNum type="alphaLcParenR"/>
            </a:pPr>
            <a:r>
              <a:rPr lang="en-GB" sz="2200" dirty="0"/>
              <a:t>He must books tickets for him.</a:t>
            </a:r>
          </a:p>
          <a:p>
            <a:pPr marL="457200" indent="-457200">
              <a:buAutoNum type="alphaLcParenR"/>
            </a:pPr>
            <a:r>
              <a:rPr lang="en-GB" sz="2200" dirty="0"/>
              <a:t>He must books tickets for them.</a:t>
            </a:r>
          </a:p>
        </p:txBody>
      </p:sp>
      <p:sp>
        <p:nvSpPr>
          <p:cNvPr id="53" name="Oval 52">
            <a:extLst>
              <a:ext uri="{FF2B5EF4-FFF2-40B4-BE49-F238E27FC236}">
                <a16:creationId xmlns:a16="http://schemas.microsoft.com/office/drawing/2014/main" id="{1466BEA0-E436-4FB8-9223-506AB34B805A}"/>
              </a:ext>
            </a:extLst>
          </p:cNvPr>
          <p:cNvSpPr/>
          <p:nvPr/>
        </p:nvSpPr>
        <p:spPr>
          <a:xfrm>
            <a:off x="1246428" y="4848711"/>
            <a:ext cx="39531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64853F12-6C74-49DB-A7C6-35DEA143622F}"/>
              </a:ext>
            </a:extLst>
          </p:cNvPr>
          <p:cNvSpPr txBox="1"/>
          <p:nvPr/>
        </p:nvSpPr>
        <p:spPr>
          <a:xfrm>
            <a:off x="1240718" y="5390178"/>
            <a:ext cx="4422796" cy="769441"/>
          </a:xfrm>
          <a:prstGeom prst="rect">
            <a:avLst/>
          </a:prstGeom>
          <a:solidFill>
            <a:schemeClr val="bg1"/>
          </a:solidFill>
        </p:spPr>
        <p:txBody>
          <a:bodyPr wrap="square" rtlCol="0">
            <a:spAutoFit/>
          </a:bodyPr>
          <a:lstStyle/>
          <a:p>
            <a:pPr marL="457200" indent="-457200">
              <a:buAutoNum type="alphaLcParenR"/>
            </a:pPr>
            <a:r>
              <a:rPr lang="en-GB" sz="2200" dirty="0"/>
              <a:t>I can lend you the phone.</a:t>
            </a:r>
          </a:p>
          <a:p>
            <a:pPr marL="457200" indent="-457200">
              <a:buAutoNum type="alphaLcParenR"/>
            </a:pPr>
            <a:r>
              <a:rPr lang="en-GB" sz="2200" dirty="0"/>
              <a:t>I can lend her the phone..</a:t>
            </a:r>
          </a:p>
        </p:txBody>
      </p:sp>
      <p:sp>
        <p:nvSpPr>
          <p:cNvPr id="55" name="Oval 54">
            <a:extLst>
              <a:ext uri="{FF2B5EF4-FFF2-40B4-BE49-F238E27FC236}">
                <a16:creationId xmlns:a16="http://schemas.microsoft.com/office/drawing/2014/main" id="{25AAD255-A5E6-41D2-95A2-5976128C0C7D}"/>
              </a:ext>
            </a:extLst>
          </p:cNvPr>
          <p:cNvSpPr/>
          <p:nvPr/>
        </p:nvSpPr>
        <p:spPr>
          <a:xfrm>
            <a:off x="1221715" y="5424650"/>
            <a:ext cx="39531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0" name="Picture 59">
            <a:extLst>
              <a:ext uri="{FF2B5EF4-FFF2-40B4-BE49-F238E27FC236}">
                <a16:creationId xmlns:a16="http://schemas.microsoft.com/office/drawing/2014/main" id="{2991FD83-70A3-45F7-B189-71F3E5B0A74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27308" r="50994"/>
          <a:stretch/>
        </p:blipFill>
        <p:spPr>
          <a:xfrm>
            <a:off x="7725511" y="991446"/>
            <a:ext cx="1208911" cy="3133889"/>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34AB8-CCB3-EA96-0875-16B32A28687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51114" t="4914" r="28546"/>
          <a:stretch/>
        </p:blipFill>
        <p:spPr>
          <a:xfrm>
            <a:off x="9164470" y="1235420"/>
            <a:ext cx="1096555" cy="2883565"/>
          </a:xfrm>
          <a:prstGeom prst="rect">
            <a:avLst/>
          </a:prstGeom>
        </p:spPr>
      </p:pic>
      <p:sp>
        <p:nvSpPr>
          <p:cNvPr id="56" name="TextBox 55">
            <a:extLst>
              <a:ext uri="{FF2B5EF4-FFF2-40B4-BE49-F238E27FC236}">
                <a16:creationId xmlns:a16="http://schemas.microsoft.com/office/drawing/2014/main" id="{C44EAE51-E035-4780-BD9B-EB97880C7D66}"/>
              </a:ext>
            </a:extLst>
          </p:cNvPr>
          <p:cNvSpPr txBox="1"/>
          <p:nvPr/>
        </p:nvSpPr>
        <p:spPr>
          <a:xfrm>
            <a:off x="7196129" y="3283925"/>
            <a:ext cx="4672748" cy="1446550"/>
          </a:xfrm>
          <a:prstGeom prst="rect">
            <a:avLst/>
          </a:prstGeom>
          <a:solidFill>
            <a:schemeClr val="bg1"/>
          </a:solidFill>
        </p:spPr>
        <p:txBody>
          <a:bodyPr wrap="square" rtlCol="0">
            <a:spAutoFit/>
          </a:bodyPr>
          <a:lstStyle/>
          <a:p>
            <a:pPr marL="457200" indent="-457200">
              <a:buAutoNum type="alphaLcParenR"/>
            </a:pPr>
            <a:r>
              <a:rPr lang="en-GB" sz="2200" dirty="0"/>
              <a:t>He has to assure you (pl) that the exam is easy.</a:t>
            </a:r>
          </a:p>
          <a:p>
            <a:pPr marL="457200" indent="-457200">
              <a:buAutoNum type="alphaLcParenR"/>
            </a:pPr>
            <a:r>
              <a:rPr lang="en-GB" sz="2200" dirty="0"/>
              <a:t>He has to assure us that the exam is easy.</a:t>
            </a:r>
          </a:p>
        </p:txBody>
      </p:sp>
      <p:sp>
        <p:nvSpPr>
          <p:cNvPr id="57" name="Oval 56">
            <a:extLst>
              <a:ext uri="{FF2B5EF4-FFF2-40B4-BE49-F238E27FC236}">
                <a16:creationId xmlns:a16="http://schemas.microsoft.com/office/drawing/2014/main" id="{A53966E4-E0D8-4C64-BA86-F8C686420815}"/>
              </a:ext>
            </a:extLst>
          </p:cNvPr>
          <p:cNvSpPr/>
          <p:nvPr/>
        </p:nvSpPr>
        <p:spPr>
          <a:xfrm>
            <a:off x="7207757" y="4015833"/>
            <a:ext cx="39531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D3C08DD9-F543-46DA-884D-89763185D7C9}"/>
              </a:ext>
            </a:extLst>
          </p:cNvPr>
          <p:cNvSpPr txBox="1"/>
          <p:nvPr/>
        </p:nvSpPr>
        <p:spPr>
          <a:xfrm>
            <a:off x="7224225" y="4767315"/>
            <a:ext cx="4672748" cy="1446550"/>
          </a:xfrm>
          <a:prstGeom prst="rect">
            <a:avLst/>
          </a:prstGeom>
          <a:solidFill>
            <a:schemeClr val="bg1"/>
          </a:solidFill>
        </p:spPr>
        <p:txBody>
          <a:bodyPr wrap="square" rtlCol="0">
            <a:spAutoFit/>
          </a:bodyPr>
          <a:lstStyle/>
          <a:p>
            <a:pPr marL="457200" indent="-457200">
              <a:buAutoNum type="alphaLcParenR"/>
            </a:pPr>
            <a:r>
              <a:rPr lang="en-GB" sz="2200" dirty="0"/>
              <a:t>They want to demand more tasks from us.</a:t>
            </a:r>
          </a:p>
          <a:p>
            <a:pPr marL="457200" indent="-457200">
              <a:buAutoNum type="alphaLcParenR"/>
            </a:pPr>
            <a:r>
              <a:rPr lang="en-GB" sz="2200" dirty="0"/>
              <a:t>They want to demand more tasks from you (pl).</a:t>
            </a:r>
          </a:p>
        </p:txBody>
      </p:sp>
      <p:sp>
        <p:nvSpPr>
          <p:cNvPr id="59" name="Oval 58">
            <a:extLst>
              <a:ext uri="{FF2B5EF4-FFF2-40B4-BE49-F238E27FC236}">
                <a16:creationId xmlns:a16="http://schemas.microsoft.com/office/drawing/2014/main" id="{EDA525D7-1CD5-4860-ACC4-CFC04FAE13B9}"/>
              </a:ext>
            </a:extLst>
          </p:cNvPr>
          <p:cNvSpPr/>
          <p:nvPr/>
        </p:nvSpPr>
        <p:spPr>
          <a:xfrm>
            <a:off x="7208169" y="4825062"/>
            <a:ext cx="39531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927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9" grpId="0" animBg="1"/>
      <p:bldP spid="51" grpId="0" animBg="1"/>
      <p:bldP spid="53" grpId="0" animBg="1"/>
      <p:bldP spid="55" grpId="0" animBg="1"/>
      <p:bldP spid="57" grpId="0" animBg="1"/>
      <p:bldP spid="5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2A23C6-D431-71B5-8934-E71E45A814D1}"/>
              </a:ext>
            </a:extLst>
          </p:cNvPr>
          <p:cNvSpPr>
            <a:spLocks noGrp="1"/>
          </p:cNvSpPr>
          <p:nvPr>
            <p:ph type="body" sz="quarter" idx="10"/>
          </p:nvPr>
        </p:nvSpPr>
        <p:spPr>
          <a:xfrm>
            <a:off x="338931" y="1063921"/>
            <a:ext cx="11514137" cy="485695"/>
          </a:xfrm>
        </p:spPr>
        <p:txBody>
          <a:bodyPr>
            <a:normAutofit/>
          </a:bodyPr>
          <a:lstStyle/>
          <a:p>
            <a:r>
              <a:rPr lang="en-ES" dirty="0"/>
              <a:t>Trabajamos en parejas:</a:t>
            </a:r>
          </a:p>
        </p:txBody>
      </p:sp>
      <p:sp>
        <p:nvSpPr>
          <p:cNvPr id="3" name="Title 2">
            <a:extLst>
              <a:ext uri="{FF2B5EF4-FFF2-40B4-BE49-F238E27FC236}">
                <a16:creationId xmlns:a16="http://schemas.microsoft.com/office/drawing/2014/main" id="{55F679BB-700F-54D3-4981-5B353680A978}"/>
              </a:ext>
            </a:extLst>
          </p:cNvPr>
          <p:cNvSpPr>
            <a:spLocks noGrp="1"/>
          </p:cNvSpPr>
          <p:nvPr>
            <p:ph type="title"/>
          </p:nvPr>
        </p:nvSpPr>
        <p:spPr>
          <a:xfrm>
            <a:off x="0" y="213557"/>
            <a:ext cx="6414448" cy="647577"/>
          </a:xfrm>
        </p:spPr>
        <p:txBody>
          <a:bodyPr>
            <a:normAutofit/>
          </a:bodyPr>
          <a:lstStyle/>
          <a:p>
            <a:r>
              <a:rPr lang="en-ES" dirty="0"/>
              <a:t>Comentarios en el colegio</a:t>
            </a:r>
          </a:p>
        </p:txBody>
      </p:sp>
      <p:sp>
        <p:nvSpPr>
          <p:cNvPr id="8" name="Rounded Rectangle 11">
            <a:extLst>
              <a:ext uri="{FF2B5EF4-FFF2-40B4-BE49-F238E27FC236}">
                <a16:creationId xmlns:a16="http://schemas.microsoft.com/office/drawing/2014/main" id="{F99032EE-14D4-58C2-479B-5E0BAA845656}"/>
              </a:ext>
            </a:extLst>
          </p:cNvPr>
          <p:cNvSpPr/>
          <p:nvPr/>
        </p:nvSpPr>
        <p:spPr>
          <a:xfrm>
            <a:off x="10363200" y="258166"/>
            <a:ext cx="1564943"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9" name="TextBox 8">
            <a:extLst>
              <a:ext uri="{FF2B5EF4-FFF2-40B4-BE49-F238E27FC236}">
                <a16:creationId xmlns:a16="http://schemas.microsoft.com/office/drawing/2014/main" id="{2812564D-E778-373F-DE8E-409F4E3BC01C}"/>
              </a:ext>
            </a:extLst>
          </p:cNvPr>
          <p:cNvSpPr txBox="1"/>
          <p:nvPr/>
        </p:nvSpPr>
        <p:spPr>
          <a:xfrm>
            <a:off x="8115821" y="4967919"/>
            <a:ext cx="1316386" cy="430887"/>
          </a:xfrm>
          <a:prstGeom prst="rect">
            <a:avLst/>
          </a:prstGeom>
          <a:noFill/>
        </p:spPr>
        <p:txBody>
          <a:bodyPr wrap="none" rtlCol="0">
            <a:spAutoFit/>
          </a:bodyPr>
          <a:lstStyle/>
          <a:p>
            <a:r>
              <a:rPr lang="en-ES" sz="2200" dirty="0"/>
              <a:t>the help</a:t>
            </a:r>
          </a:p>
        </p:txBody>
      </p:sp>
      <p:sp>
        <p:nvSpPr>
          <p:cNvPr id="10" name="TextBox 9">
            <a:extLst>
              <a:ext uri="{FF2B5EF4-FFF2-40B4-BE49-F238E27FC236}">
                <a16:creationId xmlns:a16="http://schemas.microsoft.com/office/drawing/2014/main" id="{F3D2CEB2-71F1-0A8B-52EF-BB420C110113}"/>
              </a:ext>
            </a:extLst>
          </p:cNvPr>
          <p:cNvSpPr txBox="1"/>
          <p:nvPr/>
        </p:nvSpPr>
        <p:spPr>
          <a:xfrm>
            <a:off x="338931" y="1605258"/>
            <a:ext cx="11258210" cy="461665"/>
          </a:xfrm>
          <a:prstGeom prst="rect">
            <a:avLst/>
          </a:prstGeom>
          <a:noFill/>
        </p:spPr>
        <p:txBody>
          <a:bodyPr wrap="none" rtlCol="0">
            <a:spAutoFit/>
          </a:bodyPr>
          <a:lstStyle/>
          <a:p>
            <a:r>
              <a:rPr lang="en-ES" sz="2400" dirty="0"/>
              <a:t>El estudiante A lee la primera parte de su frase en español al estudiante B.</a:t>
            </a:r>
          </a:p>
        </p:txBody>
      </p:sp>
      <p:sp>
        <p:nvSpPr>
          <p:cNvPr id="11" name="TextBox 10">
            <a:extLst>
              <a:ext uri="{FF2B5EF4-FFF2-40B4-BE49-F238E27FC236}">
                <a16:creationId xmlns:a16="http://schemas.microsoft.com/office/drawing/2014/main" id="{DBC95F5A-E671-8874-5CD2-5FD3E5E0CA0B}"/>
              </a:ext>
            </a:extLst>
          </p:cNvPr>
          <p:cNvSpPr txBox="1"/>
          <p:nvPr/>
        </p:nvSpPr>
        <p:spPr>
          <a:xfrm>
            <a:off x="338932" y="2140960"/>
            <a:ext cx="10806058" cy="830997"/>
          </a:xfrm>
          <a:prstGeom prst="rect">
            <a:avLst/>
          </a:prstGeom>
          <a:noFill/>
        </p:spPr>
        <p:txBody>
          <a:bodyPr wrap="square" rtlCol="0">
            <a:spAutoFit/>
          </a:bodyPr>
          <a:lstStyle/>
          <a:p>
            <a:r>
              <a:rPr lang="en-ES" sz="2400" dirty="0"/>
              <a:t>El estudiante B escucha y mira sus opciones. Debe decir la frase correcta según la persona.</a:t>
            </a:r>
          </a:p>
        </p:txBody>
      </p:sp>
      <p:sp>
        <p:nvSpPr>
          <p:cNvPr id="12" name="TextBox 11">
            <a:extLst>
              <a:ext uri="{FF2B5EF4-FFF2-40B4-BE49-F238E27FC236}">
                <a16:creationId xmlns:a16="http://schemas.microsoft.com/office/drawing/2014/main" id="{67E5A17D-101B-5E5A-1222-F5F86635ADEE}"/>
              </a:ext>
            </a:extLst>
          </p:cNvPr>
          <p:cNvSpPr txBox="1"/>
          <p:nvPr/>
        </p:nvSpPr>
        <p:spPr>
          <a:xfrm>
            <a:off x="402618" y="3791187"/>
            <a:ext cx="1669096" cy="430887"/>
          </a:xfrm>
          <a:prstGeom prst="rect">
            <a:avLst/>
          </a:prstGeom>
          <a:noFill/>
        </p:spPr>
        <p:txBody>
          <a:bodyPr wrap="square" rtlCol="0">
            <a:spAutoFit/>
          </a:bodyPr>
          <a:lstStyle/>
          <a:p>
            <a:r>
              <a:rPr lang="en-ES" sz="2200" b="1" dirty="0"/>
              <a:t>Ejemplo:</a:t>
            </a:r>
          </a:p>
        </p:txBody>
      </p:sp>
      <p:sp>
        <p:nvSpPr>
          <p:cNvPr id="13" name="TextBox 12">
            <a:extLst>
              <a:ext uri="{FF2B5EF4-FFF2-40B4-BE49-F238E27FC236}">
                <a16:creationId xmlns:a16="http://schemas.microsoft.com/office/drawing/2014/main" id="{7480CE1F-0C21-4800-60E1-7356942868A6}"/>
              </a:ext>
            </a:extLst>
          </p:cNvPr>
          <p:cNvSpPr txBox="1"/>
          <p:nvPr/>
        </p:nvSpPr>
        <p:spPr>
          <a:xfrm>
            <a:off x="402617" y="4454687"/>
            <a:ext cx="1891865" cy="430887"/>
          </a:xfrm>
          <a:prstGeom prst="rect">
            <a:avLst/>
          </a:prstGeom>
          <a:noFill/>
        </p:spPr>
        <p:txBody>
          <a:bodyPr wrap="none" rtlCol="0">
            <a:spAutoFit/>
          </a:bodyPr>
          <a:lstStyle/>
          <a:p>
            <a:r>
              <a:rPr lang="en-ES" sz="2200" dirty="0"/>
              <a:t>Estudiante A</a:t>
            </a:r>
          </a:p>
        </p:txBody>
      </p:sp>
      <p:sp>
        <p:nvSpPr>
          <p:cNvPr id="14" name="TextBox 13">
            <a:extLst>
              <a:ext uri="{FF2B5EF4-FFF2-40B4-BE49-F238E27FC236}">
                <a16:creationId xmlns:a16="http://schemas.microsoft.com/office/drawing/2014/main" id="{E7508ECC-F58E-F32D-C278-930E5C39AA38}"/>
              </a:ext>
            </a:extLst>
          </p:cNvPr>
          <p:cNvSpPr txBox="1"/>
          <p:nvPr/>
        </p:nvSpPr>
        <p:spPr>
          <a:xfrm>
            <a:off x="418056" y="5106426"/>
            <a:ext cx="3951723" cy="430887"/>
          </a:xfrm>
          <a:prstGeom prst="rect">
            <a:avLst/>
          </a:prstGeom>
          <a:noFill/>
        </p:spPr>
        <p:txBody>
          <a:bodyPr wrap="none" rtlCol="0">
            <a:spAutoFit/>
          </a:bodyPr>
          <a:lstStyle/>
          <a:p>
            <a:r>
              <a:rPr lang="en-ES" sz="2200" dirty="0"/>
              <a:t>I want to thank them</a:t>
            </a:r>
            <a:r>
              <a:rPr lang="en-GB" sz="2200" dirty="0"/>
              <a:t> (for)</a:t>
            </a:r>
            <a:r>
              <a:rPr lang="en-ES" sz="2200" dirty="0"/>
              <a:t>…</a:t>
            </a:r>
          </a:p>
        </p:txBody>
      </p:sp>
      <p:sp>
        <p:nvSpPr>
          <p:cNvPr id="16" name="Rounded Rectangular Callout 15">
            <a:extLst>
              <a:ext uri="{FF2B5EF4-FFF2-40B4-BE49-F238E27FC236}">
                <a16:creationId xmlns:a16="http://schemas.microsoft.com/office/drawing/2014/main" id="{57B06851-4998-42A2-76CC-2F41665A9A78}"/>
              </a:ext>
            </a:extLst>
          </p:cNvPr>
          <p:cNvSpPr/>
          <p:nvPr/>
        </p:nvSpPr>
        <p:spPr>
          <a:xfrm>
            <a:off x="2682195" y="3380463"/>
            <a:ext cx="4304389" cy="1361368"/>
          </a:xfrm>
          <a:prstGeom prst="wedgeRoundRectCallout">
            <a:avLst>
              <a:gd name="adj1" fmla="val -39857"/>
              <a:gd name="adj2" fmla="val 75533"/>
              <a:gd name="adj3" fmla="val 16667"/>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504E4E"/>
                </a:solidFill>
              </a:rPr>
              <a:t>Puedes elegir el orden que quieres usar: </a:t>
            </a:r>
          </a:p>
          <a:p>
            <a:pPr algn="ctr"/>
            <a:r>
              <a:rPr lang="en-ES" sz="2200" dirty="0">
                <a:solidFill>
                  <a:srgbClr val="504E4E"/>
                </a:solidFill>
              </a:rPr>
              <a:t>“Quiero agradecer</a:t>
            </a:r>
            <a:r>
              <a:rPr lang="en-ES" sz="2200" b="1" dirty="0">
                <a:solidFill>
                  <a:srgbClr val="504E4E"/>
                </a:solidFill>
              </a:rPr>
              <a:t>les…</a:t>
            </a:r>
            <a:r>
              <a:rPr lang="en-ES" sz="2200" dirty="0">
                <a:solidFill>
                  <a:srgbClr val="504E4E"/>
                </a:solidFill>
              </a:rPr>
              <a:t>” OR “</a:t>
            </a:r>
            <a:r>
              <a:rPr lang="en-ES" sz="2200" b="1" dirty="0">
                <a:solidFill>
                  <a:srgbClr val="504E4E"/>
                </a:solidFill>
              </a:rPr>
              <a:t>Les</a:t>
            </a:r>
            <a:r>
              <a:rPr lang="en-ES" sz="2200" dirty="0">
                <a:solidFill>
                  <a:srgbClr val="504E4E"/>
                </a:solidFill>
              </a:rPr>
              <a:t> quiero agradecer…”</a:t>
            </a:r>
          </a:p>
        </p:txBody>
      </p:sp>
      <p:sp>
        <p:nvSpPr>
          <p:cNvPr id="18" name="TextBox 17">
            <a:extLst>
              <a:ext uri="{FF2B5EF4-FFF2-40B4-BE49-F238E27FC236}">
                <a16:creationId xmlns:a16="http://schemas.microsoft.com/office/drawing/2014/main" id="{3ABD6266-D768-5742-80BB-9B1927C40C5F}"/>
              </a:ext>
            </a:extLst>
          </p:cNvPr>
          <p:cNvSpPr txBox="1"/>
          <p:nvPr/>
        </p:nvSpPr>
        <p:spPr>
          <a:xfrm>
            <a:off x="7293401" y="3781816"/>
            <a:ext cx="1845377" cy="430887"/>
          </a:xfrm>
          <a:prstGeom prst="rect">
            <a:avLst/>
          </a:prstGeom>
          <a:noFill/>
        </p:spPr>
        <p:txBody>
          <a:bodyPr wrap="none" rtlCol="0">
            <a:spAutoFit/>
          </a:bodyPr>
          <a:lstStyle/>
          <a:p>
            <a:r>
              <a:rPr lang="en-ES" sz="2200" dirty="0"/>
              <a:t>Estudiante B</a:t>
            </a:r>
          </a:p>
        </p:txBody>
      </p:sp>
      <p:sp>
        <p:nvSpPr>
          <p:cNvPr id="19" name="TextBox 18">
            <a:extLst>
              <a:ext uri="{FF2B5EF4-FFF2-40B4-BE49-F238E27FC236}">
                <a16:creationId xmlns:a16="http://schemas.microsoft.com/office/drawing/2014/main" id="{9FF41FC3-FB0C-A008-098C-7047B3AE223F}"/>
              </a:ext>
            </a:extLst>
          </p:cNvPr>
          <p:cNvSpPr txBox="1"/>
          <p:nvPr/>
        </p:nvSpPr>
        <p:spPr>
          <a:xfrm>
            <a:off x="8006817" y="4449593"/>
            <a:ext cx="1601721" cy="430887"/>
          </a:xfrm>
          <a:prstGeom prst="rect">
            <a:avLst/>
          </a:prstGeom>
          <a:noFill/>
        </p:spPr>
        <p:txBody>
          <a:bodyPr wrap="none" rtlCol="0">
            <a:spAutoFit/>
          </a:bodyPr>
          <a:lstStyle/>
          <a:p>
            <a:r>
              <a:rPr lang="en-ES" sz="2200" b="1" dirty="0"/>
              <a:t>to him/her</a:t>
            </a:r>
          </a:p>
        </p:txBody>
      </p:sp>
      <p:sp>
        <p:nvSpPr>
          <p:cNvPr id="20" name="TextBox 19">
            <a:extLst>
              <a:ext uri="{FF2B5EF4-FFF2-40B4-BE49-F238E27FC236}">
                <a16:creationId xmlns:a16="http://schemas.microsoft.com/office/drawing/2014/main" id="{D12D03A3-3D1D-27C1-6437-5F51045DF7BC}"/>
              </a:ext>
            </a:extLst>
          </p:cNvPr>
          <p:cNvSpPr txBox="1"/>
          <p:nvPr/>
        </p:nvSpPr>
        <p:spPr>
          <a:xfrm>
            <a:off x="10316805" y="4500249"/>
            <a:ext cx="1229824" cy="430887"/>
          </a:xfrm>
          <a:prstGeom prst="rect">
            <a:avLst/>
          </a:prstGeom>
          <a:noFill/>
        </p:spPr>
        <p:txBody>
          <a:bodyPr wrap="none" rtlCol="0">
            <a:spAutoFit/>
          </a:bodyPr>
          <a:lstStyle/>
          <a:p>
            <a:r>
              <a:rPr lang="en-ES" sz="2200" b="1" dirty="0"/>
              <a:t>to them</a:t>
            </a:r>
          </a:p>
        </p:txBody>
      </p:sp>
      <p:sp>
        <p:nvSpPr>
          <p:cNvPr id="21" name="TextBox 20">
            <a:extLst>
              <a:ext uri="{FF2B5EF4-FFF2-40B4-BE49-F238E27FC236}">
                <a16:creationId xmlns:a16="http://schemas.microsoft.com/office/drawing/2014/main" id="{A444243D-47BE-0211-AA30-21AB76C846D9}"/>
              </a:ext>
            </a:extLst>
          </p:cNvPr>
          <p:cNvSpPr txBox="1"/>
          <p:nvPr/>
        </p:nvSpPr>
        <p:spPr>
          <a:xfrm>
            <a:off x="10135666" y="4995821"/>
            <a:ext cx="1592103" cy="430887"/>
          </a:xfrm>
          <a:prstGeom prst="rect">
            <a:avLst/>
          </a:prstGeom>
          <a:noFill/>
        </p:spPr>
        <p:txBody>
          <a:bodyPr wrap="none" rtlCol="0">
            <a:spAutoFit/>
          </a:bodyPr>
          <a:lstStyle/>
          <a:p>
            <a:r>
              <a:rPr lang="en-ES" sz="2200" dirty="0"/>
              <a:t>the favour</a:t>
            </a:r>
          </a:p>
        </p:txBody>
      </p:sp>
      <p:sp>
        <p:nvSpPr>
          <p:cNvPr id="22" name="Rounded Rectangular Callout 21">
            <a:extLst>
              <a:ext uri="{FF2B5EF4-FFF2-40B4-BE49-F238E27FC236}">
                <a16:creationId xmlns:a16="http://schemas.microsoft.com/office/drawing/2014/main" id="{6EE9AC2C-94BE-6190-0A60-046B297AC7C3}"/>
              </a:ext>
            </a:extLst>
          </p:cNvPr>
          <p:cNvSpPr/>
          <p:nvPr/>
        </p:nvSpPr>
        <p:spPr>
          <a:xfrm>
            <a:off x="4571213" y="4715692"/>
            <a:ext cx="3242187" cy="812061"/>
          </a:xfrm>
          <a:prstGeom prst="wedgeRoundRectCallout">
            <a:avLst>
              <a:gd name="adj1" fmla="val 45678"/>
              <a:gd name="adj2" fmla="val -89513"/>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504E4E"/>
                </a:solidFill>
              </a:rPr>
              <a:t>“Quiero agradecerles </a:t>
            </a:r>
            <a:r>
              <a:rPr lang="en-ES" sz="2200" b="1" dirty="0">
                <a:solidFill>
                  <a:srgbClr val="504E4E"/>
                </a:solidFill>
              </a:rPr>
              <a:t>el favor</a:t>
            </a:r>
            <a:r>
              <a:rPr lang="en-ES" sz="2200" dirty="0">
                <a:solidFill>
                  <a:srgbClr val="504E4E"/>
                </a:solidFill>
              </a:rPr>
              <a:t>”</a:t>
            </a:r>
          </a:p>
        </p:txBody>
      </p:sp>
      <p:sp>
        <p:nvSpPr>
          <p:cNvPr id="23" name="TextBox 22">
            <a:extLst>
              <a:ext uri="{FF2B5EF4-FFF2-40B4-BE49-F238E27FC236}">
                <a16:creationId xmlns:a16="http://schemas.microsoft.com/office/drawing/2014/main" id="{4953608A-45FC-419C-2A14-B113C4822F67}"/>
              </a:ext>
            </a:extLst>
          </p:cNvPr>
          <p:cNvSpPr txBox="1"/>
          <p:nvPr/>
        </p:nvSpPr>
        <p:spPr>
          <a:xfrm>
            <a:off x="338931" y="2931847"/>
            <a:ext cx="10806058" cy="461665"/>
          </a:xfrm>
          <a:prstGeom prst="rect">
            <a:avLst/>
          </a:prstGeom>
          <a:noFill/>
        </p:spPr>
        <p:txBody>
          <a:bodyPr wrap="square" rtlCol="0">
            <a:spAutoFit/>
          </a:bodyPr>
          <a:lstStyle/>
          <a:p>
            <a:r>
              <a:rPr lang="en-ES" sz="2400" dirty="0"/>
              <a:t>Entonces, los estudiantes A y B escriben la frase completa en inglés.</a:t>
            </a:r>
          </a:p>
        </p:txBody>
      </p:sp>
      <p:sp>
        <p:nvSpPr>
          <p:cNvPr id="4" name="Doughnut 3">
            <a:extLst>
              <a:ext uri="{FF2B5EF4-FFF2-40B4-BE49-F238E27FC236}">
                <a16:creationId xmlns:a16="http://schemas.microsoft.com/office/drawing/2014/main" id="{E1D0B843-B03E-EC3C-7488-7202F4DE5957}"/>
              </a:ext>
            </a:extLst>
          </p:cNvPr>
          <p:cNvSpPr/>
          <p:nvPr/>
        </p:nvSpPr>
        <p:spPr>
          <a:xfrm>
            <a:off x="9868140" y="4327202"/>
            <a:ext cx="2127153" cy="1361368"/>
          </a:xfrm>
          <a:prstGeom prst="donut">
            <a:avLst>
              <a:gd name="adj" fmla="val 67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pic>
        <p:nvPicPr>
          <p:cNvPr id="6" name="Picture 5" descr="Two people sitting on a bench&#10;&#10;Description automatically generated with medium confidence">
            <a:extLst>
              <a:ext uri="{FF2B5EF4-FFF2-40B4-BE49-F238E27FC236}">
                <a16:creationId xmlns:a16="http://schemas.microsoft.com/office/drawing/2014/main" id="{BF03E65C-3FF6-7795-027D-13235B59D8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8643" y="-178529"/>
            <a:ext cx="3634557" cy="2044438"/>
          </a:xfrm>
          <a:prstGeom prst="rect">
            <a:avLst/>
          </a:prstGeom>
        </p:spPr>
      </p:pic>
      <p:pic>
        <p:nvPicPr>
          <p:cNvPr id="7" name="Picture 6">
            <a:extLst>
              <a:ext uri="{FF2B5EF4-FFF2-40B4-BE49-F238E27FC236}">
                <a16:creationId xmlns:a16="http://schemas.microsoft.com/office/drawing/2014/main" id="{1317534C-9E6B-3D35-FB7F-8026F5F9B9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94495" y="2131608"/>
            <a:ext cx="1348875" cy="1218897"/>
          </a:xfrm>
          <a:prstGeom prst="rect">
            <a:avLst/>
          </a:prstGeom>
        </p:spPr>
      </p:pic>
      <p:sp>
        <p:nvSpPr>
          <p:cNvPr id="15" name="TextBox 14">
            <a:extLst>
              <a:ext uri="{FF2B5EF4-FFF2-40B4-BE49-F238E27FC236}">
                <a16:creationId xmlns:a16="http://schemas.microsoft.com/office/drawing/2014/main" id="{9727B97C-2244-CAF2-777F-0245EACEA125}"/>
              </a:ext>
            </a:extLst>
          </p:cNvPr>
          <p:cNvSpPr txBox="1"/>
          <p:nvPr/>
        </p:nvSpPr>
        <p:spPr>
          <a:xfrm>
            <a:off x="3500052" y="5782803"/>
            <a:ext cx="4935967" cy="430887"/>
          </a:xfrm>
          <a:prstGeom prst="rect">
            <a:avLst/>
          </a:prstGeom>
          <a:noFill/>
        </p:spPr>
        <p:txBody>
          <a:bodyPr wrap="none" rtlCol="0">
            <a:spAutoFit/>
          </a:bodyPr>
          <a:lstStyle/>
          <a:p>
            <a:r>
              <a:rPr lang="en-ES" sz="2200" i="1" dirty="0"/>
              <a:t>I want to thank them</a:t>
            </a:r>
            <a:r>
              <a:rPr lang="en-GB" sz="2200" i="1" dirty="0"/>
              <a:t> for the favour</a:t>
            </a:r>
            <a:endParaRPr lang="en-ES" sz="2200" i="1" dirty="0"/>
          </a:p>
        </p:txBody>
      </p:sp>
      <p:pic>
        <p:nvPicPr>
          <p:cNvPr id="17" name="Picture 16">
            <a:extLst>
              <a:ext uri="{FF2B5EF4-FFF2-40B4-BE49-F238E27FC236}">
                <a16:creationId xmlns:a16="http://schemas.microsoft.com/office/drawing/2014/main" id="{A1734BDB-AB09-9CDA-3C0C-F531997FDA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059398">
            <a:off x="8420287" y="5649933"/>
            <a:ext cx="774783" cy="696625"/>
          </a:xfrm>
          <a:prstGeom prst="rect">
            <a:avLst/>
          </a:prstGeom>
        </p:spPr>
      </p:pic>
    </p:spTree>
    <p:extLst>
      <p:ext uri="{BB962C8B-B14F-4D97-AF65-F5344CB8AC3E}">
        <p14:creationId xmlns:p14="http://schemas.microsoft.com/office/powerpoint/2010/main" val="406851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p:bldP spid="10" grpId="0"/>
      <p:bldP spid="11" grpId="0"/>
      <p:bldP spid="12" grpId="0"/>
      <p:bldP spid="13" grpId="0"/>
      <p:bldP spid="14" grpId="0"/>
      <p:bldP spid="16" grpId="0" animBg="1"/>
      <p:bldP spid="18" grpId="0"/>
      <p:bldP spid="19" grpId="0"/>
      <p:bldP spid="20" grpId="0"/>
      <p:bldP spid="21" grpId="0"/>
      <p:bldP spid="22" grpId="0" animBg="1"/>
      <p:bldP spid="23" grpId="0"/>
      <p:bldP spid="4" grpId="0" animBg="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15"/>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425" name="Google Shape;425;p15"/>
          <p:cNvSpPr txBox="1"/>
          <p:nvPr/>
        </p:nvSpPr>
        <p:spPr>
          <a:xfrm>
            <a:off x="6140189" y="213557"/>
            <a:ext cx="4338198" cy="80017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400"/>
              <a:buFont typeface="Century Gothic"/>
              <a:buNone/>
              <a:tabLst/>
              <a:defRPr/>
            </a:pP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Estudiante</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B </a:t>
            </a: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termina</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la </a:t>
            </a: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frase</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con</a:t>
            </a:r>
            <a:r>
              <a:rPr kumimoji="0" lang="en-GB" sz="2300" b="1" i="0" u="none" strike="noStrike" kern="1200" cap="none" spc="0" normalizeH="0" noProof="0" dirty="0">
                <a:ln>
                  <a:noFill/>
                </a:ln>
                <a:solidFill>
                  <a:srgbClr val="525050"/>
                </a:solidFill>
                <a:effectLst/>
                <a:uLnTx/>
                <a:uFillTx/>
                <a:latin typeface="Century Gothic"/>
                <a:ea typeface="Century Gothic"/>
                <a:cs typeface="Century Gothic"/>
                <a:sym typeface="Century Gothic"/>
              </a:rPr>
              <a:t> la </a:t>
            </a:r>
            <a:r>
              <a:rPr kumimoji="0" lang="en-GB" sz="2300" b="1" i="0" u="none" strike="noStrike" kern="1200" cap="none" spc="0" normalizeH="0" noProof="0" dirty="0" err="1">
                <a:ln>
                  <a:noFill/>
                </a:ln>
                <a:solidFill>
                  <a:srgbClr val="525050"/>
                </a:solidFill>
                <a:effectLst/>
                <a:uLnTx/>
                <a:uFillTx/>
                <a:latin typeface="Century Gothic"/>
                <a:ea typeface="Century Gothic"/>
                <a:cs typeface="Century Gothic"/>
                <a:sym typeface="Century Gothic"/>
              </a:rPr>
              <a:t>opción</a:t>
            </a:r>
            <a:r>
              <a:rPr kumimoji="0" lang="en-GB" sz="2300" b="1" i="0" u="none" strike="noStrike" kern="1200" cap="none" spc="0" normalizeH="0" noProof="0" dirty="0">
                <a:ln>
                  <a:noFill/>
                </a:ln>
                <a:solidFill>
                  <a:srgbClr val="525050"/>
                </a:solidFill>
                <a:effectLst/>
                <a:uLnTx/>
                <a:uFillTx/>
                <a:latin typeface="Century Gothic"/>
                <a:ea typeface="Century Gothic"/>
                <a:cs typeface="Century Gothic"/>
                <a:sym typeface="Century Gothic"/>
              </a:rPr>
              <a:t> </a:t>
            </a:r>
            <a:r>
              <a:rPr kumimoji="0" lang="en-GB" sz="2300" b="1" i="0" u="none" strike="noStrike" kern="1200" cap="none" spc="0" normalizeH="0" noProof="0" dirty="0" err="1">
                <a:ln>
                  <a:noFill/>
                </a:ln>
                <a:solidFill>
                  <a:srgbClr val="525050"/>
                </a:solidFill>
                <a:effectLst/>
                <a:uLnTx/>
                <a:uFillTx/>
                <a:latin typeface="Century Gothic"/>
                <a:ea typeface="Century Gothic"/>
                <a:cs typeface="Century Gothic"/>
                <a:sym typeface="Century Gothic"/>
              </a:rPr>
              <a:t>correcta</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23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30" name="Google Shape;430;p15"/>
          <p:cNvSpPr txBox="1"/>
          <p:nvPr/>
        </p:nvSpPr>
        <p:spPr>
          <a:xfrm>
            <a:off x="5197229" y="5918068"/>
            <a:ext cx="6393088"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400"/>
              <a:buFont typeface="Century Gothic"/>
              <a:buNone/>
              <a:tabLst/>
              <a:defRPr/>
            </a:pPr>
            <a:r>
              <a:rPr kumimoji="0" lang="en-GB" sz="22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Escribe las </a:t>
            </a:r>
            <a:r>
              <a:rPr kumimoji="0" lang="en-GB" sz="22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respuestas</a:t>
            </a:r>
            <a:r>
              <a:rPr kumimoji="0" lang="en-GB" sz="22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2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en</a:t>
            </a:r>
            <a:r>
              <a:rPr kumimoji="0" lang="en-GB" sz="22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2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inglés</a:t>
            </a:r>
            <a:r>
              <a:rPr kumimoji="0" lang="en-GB" sz="22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con </a:t>
            </a:r>
            <a:r>
              <a:rPr kumimoji="0" lang="en-GB" sz="22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tu</a:t>
            </a:r>
            <a:r>
              <a:rPr kumimoji="0" lang="en-GB" sz="22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pareja </a:t>
            </a:r>
            <a:endParaRPr kumimoji="0" sz="22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0" name="Round Diagonal Corner of Rectangle 22">
            <a:extLst>
              <a:ext uri="{FF2B5EF4-FFF2-40B4-BE49-F238E27FC236}">
                <a16:creationId xmlns:a16="http://schemas.microsoft.com/office/drawing/2014/main" id="{C4EE5477-F799-4C38-940E-CC2818ABA128}"/>
              </a:ext>
            </a:extLst>
          </p:cNvPr>
          <p:cNvSpPr/>
          <p:nvPr/>
        </p:nvSpPr>
        <p:spPr>
          <a:xfrm>
            <a:off x="172087" y="911397"/>
            <a:ext cx="5079063" cy="5437518"/>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1" name="Google Shape;335;p11">
            <a:extLst>
              <a:ext uri="{FF2B5EF4-FFF2-40B4-BE49-F238E27FC236}">
                <a16:creationId xmlns:a16="http://schemas.microsoft.com/office/drawing/2014/main" id="{E09C41F9-7288-400E-B12F-75A4457CDA81}"/>
              </a:ext>
            </a:extLst>
          </p:cNvPr>
          <p:cNvSpPr txBox="1"/>
          <p:nvPr/>
        </p:nvSpPr>
        <p:spPr>
          <a:xfrm>
            <a:off x="172087" y="1676754"/>
            <a:ext cx="4896301"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1 I have to ask him (for)...</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2" name="Google Shape;336;p11">
            <a:extLst>
              <a:ext uri="{FF2B5EF4-FFF2-40B4-BE49-F238E27FC236}">
                <a16:creationId xmlns:a16="http://schemas.microsoft.com/office/drawing/2014/main" id="{B12E19FB-1E46-4FEA-838A-26149EECE640}"/>
              </a:ext>
            </a:extLst>
          </p:cNvPr>
          <p:cNvSpPr txBox="1"/>
          <p:nvPr/>
        </p:nvSpPr>
        <p:spPr>
          <a:xfrm>
            <a:off x="172087" y="2366836"/>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2 He has to send them…</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3" name="Google Shape;337;p11">
            <a:extLst>
              <a:ext uri="{FF2B5EF4-FFF2-40B4-BE49-F238E27FC236}">
                <a16:creationId xmlns:a16="http://schemas.microsoft.com/office/drawing/2014/main" id="{D05663EA-0844-4056-979B-3787CC620FAC}"/>
              </a:ext>
            </a:extLst>
          </p:cNvPr>
          <p:cNvSpPr txBox="1"/>
          <p:nvPr/>
        </p:nvSpPr>
        <p:spPr>
          <a:xfrm>
            <a:off x="172087" y="3056918"/>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3 I usually recommend her….</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4" name="Google Shape;338;p11">
            <a:extLst>
              <a:ext uri="{FF2B5EF4-FFF2-40B4-BE49-F238E27FC236}">
                <a16:creationId xmlns:a16="http://schemas.microsoft.com/office/drawing/2014/main" id="{44F750F6-159F-4B23-A4AD-C1C037B29317}"/>
              </a:ext>
            </a:extLst>
          </p:cNvPr>
          <p:cNvSpPr txBox="1"/>
          <p:nvPr/>
        </p:nvSpPr>
        <p:spPr>
          <a:xfrm>
            <a:off x="172087" y="3747000"/>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lang="en-GB" sz="2200" dirty="0">
                <a:solidFill>
                  <a:srgbClr val="525050"/>
                </a:solidFill>
                <a:latin typeface="Century Gothic"/>
                <a:ea typeface="Century Gothic"/>
                <a:cs typeface="Century Gothic"/>
                <a:sym typeface="Century Gothic"/>
              </a:rPr>
              <a:t>4. I can call them… </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5" name="Google Shape;339;p11">
            <a:extLst>
              <a:ext uri="{FF2B5EF4-FFF2-40B4-BE49-F238E27FC236}">
                <a16:creationId xmlns:a16="http://schemas.microsoft.com/office/drawing/2014/main" id="{5638B77D-358C-4006-B99A-B5CC4894B4E5}"/>
              </a:ext>
            </a:extLst>
          </p:cNvPr>
          <p:cNvSpPr txBox="1"/>
          <p:nvPr/>
        </p:nvSpPr>
        <p:spPr>
          <a:xfrm>
            <a:off x="172087" y="4437082"/>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5 Do you want to hide his (to him)…?</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6" name="Google Shape;340;p11">
            <a:extLst>
              <a:ext uri="{FF2B5EF4-FFF2-40B4-BE49-F238E27FC236}">
                <a16:creationId xmlns:a16="http://schemas.microsoft.com/office/drawing/2014/main" id="{D48908DC-6FF5-490D-BB26-8611F4992AD2}"/>
              </a:ext>
            </a:extLst>
          </p:cNvPr>
          <p:cNvSpPr txBox="1"/>
          <p:nvPr/>
        </p:nvSpPr>
        <p:spPr>
          <a:xfrm>
            <a:off x="172087" y="5127165"/>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6 She wants to offer them…</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7" name="Google Shape;335;p11">
            <a:extLst>
              <a:ext uri="{FF2B5EF4-FFF2-40B4-BE49-F238E27FC236}">
                <a16:creationId xmlns:a16="http://schemas.microsoft.com/office/drawing/2014/main" id="{96805813-AD0D-4E91-A27A-29201218D56E}"/>
              </a:ext>
            </a:extLst>
          </p:cNvPr>
          <p:cNvSpPr txBox="1"/>
          <p:nvPr/>
        </p:nvSpPr>
        <p:spPr>
          <a:xfrm>
            <a:off x="275147" y="1138369"/>
            <a:ext cx="551754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Estudiante</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A </a:t>
            </a: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empieza</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la </a:t>
            </a: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frase</a:t>
            </a:r>
            <a:endParaRPr kumimoji="0" sz="2300" b="1" i="0" u="none" strike="noStrike" kern="1200" cap="none" spc="0" normalizeH="0" baseline="0" noProof="0" dirty="0">
              <a:ln>
                <a:noFill/>
              </a:ln>
              <a:solidFill>
                <a:srgbClr val="3A3838"/>
              </a:solidFill>
              <a:effectLst/>
              <a:uLnTx/>
              <a:uFillTx/>
              <a:latin typeface="Century Gothic"/>
              <a:ea typeface="+mn-ea"/>
              <a:cs typeface="+mn-cs"/>
            </a:endParaRPr>
          </a:p>
        </p:txBody>
      </p:sp>
      <p:graphicFrame>
        <p:nvGraphicFramePr>
          <p:cNvPr id="28" name="Table 27">
            <a:extLst>
              <a:ext uri="{FF2B5EF4-FFF2-40B4-BE49-F238E27FC236}">
                <a16:creationId xmlns:a16="http://schemas.microsoft.com/office/drawing/2014/main" id="{C0B41827-7ABF-47B2-91D5-98F603EEE767}"/>
              </a:ext>
            </a:extLst>
          </p:cNvPr>
          <p:cNvGraphicFramePr>
            <a:graphicFrameLocks noGrp="1"/>
          </p:cNvGraphicFramePr>
          <p:nvPr/>
        </p:nvGraphicFramePr>
        <p:xfrm>
          <a:off x="5495518" y="1063693"/>
          <a:ext cx="6326030" cy="4826552"/>
        </p:xfrm>
        <a:graphic>
          <a:graphicData uri="http://schemas.openxmlformats.org/drawingml/2006/table">
            <a:tbl>
              <a:tblPr firstRow="1" bandRow="1">
                <a:tableStyleId>{5C22544A-7EE6-4342-B048-85BDC9FD1C3A}</a:tableStyleId>
              </a:tblPr>
              <a:tblGrid>
                <a:gridCol w="3635951">
                  <a:extLst>
                    <a:ext uri="{9D8B030D-6E8A-4147-A177-3AD203B41FA5}">
                      <a16:colId xmlns:a16="http://schemas.microsoft.com/office/drawing/2014/main" val="3662959886"/>
                    </a:ext>
                  </a:extLst>
                </a:gridCol>
                <a:gridCol w="2690079">
                  <a:extLst>
                    <a:ext uri="{9D8B030D-6E8A-4147-A177-3AD203B41FA5}">
                      <a16:colId xmlns:a16="http://schemas.microsoft.com/office/drawing/2014/main" val="785342036"/>
                    </a:ext>
                  </a:extLst>
                </a:gridCol>
              </a:tblGrid>
              <a:tr h="515806">
                <a:tc>
                  <a:txBody>
                    <a:bodyPr/>
                    <a:lstStyle/>
                    <a:p>
                      <a:pPr algn="ctr"/>
                      <a:r>
                        <a:rPr lang="en-GB" sz="2200" b="1" dirty="0">
                          <a:solidFill>
                            <a:schemeClr val="tx1"/>
                          </a:solidFill>
                        </a:rPr>
                        <a:t>To him/to 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pPr algn="ctr"/>
                      <a:r>
                        <a:rPr lang="en-GB" sz="2200" b="1" dirty="0">
                          <a:solidFill>
                            <a:schemeClr val="tx1"/>
                          </a:solidFill>
                        </a:rPr>
                        <a:t>To them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4152785990"/>
                  </a:ext>
                </a:extLst>
              </a:tr>
              <a:tr h="515806">
                <a:tc>
                  <a:txBody>
                    <a:bodyPr/>
                    <a:lstStyle/>
                    <a:p>
                      <a:r>
                        <a:rPr lang="en-GB" sz="2200" b="0" dirty="0">
                          <a:solidFill>
                            <a:schemeClr val="tx1"/>
                          </a:solidFill>
                        </a:rPr>
                        <a:t>information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0" dirty="0">
                          <a:solidFill>
                            <a:schemeClr val="tx1"/>
                          </a:solidFill>
                        </a:rPr>
                        <a:t>help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163801181"/>
                  </a:ext>
                </a:extLst>
              </a:tr>
              <a:tr h="742761">
                <a:tc>
                  <a:txBody>
                    <a:bodyPr/>
                    <a:lstStyle/>
                    <a:p>
                      <a:r>
                        <a:rPr lang="en-GB" sz="2200" b="0" dirty="0">
                          <a:solidFill>
                            <a:schemeClr val="tx1"/>
                          </a:solidFill>
                        </a:rPr>
                        <a:t>the homework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0" dirty="0">
                          <a:solidFill>
                            <a:schemeClr val="tx1"/>
                          </a:solidFill>
                        </a:rPr>
                        <a:t>the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35690819"/>
                  </a:ext>
                </a:extLst>
              </a:tr>
              <a:tr h="515806">
                <a:tc>
                  <a:txBody>
                    <a:bodyPr/>
                    <a:lstStyle/>
                    <a:p>
                      <a:r>
                        <a:rPr lang="en-GB" sz="2200" b="0" i="0" dirty="0">
                          <a:solidFill>
                            <a:schemeClr val="tx1"/>
                          </a:solidFill>
                        </a:rPr>
                        <a:t>useful books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0" i="0" dirty="0">
                          <a:solidFill>
                            <a:schemeClr val="tx1"/>
                          </a:solidFill>
                        </a:rPr>
                        <a:t>Interesting films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26745531"/>
                  </a:ext>
                </a:extLst>
              </a:tr>
              <a:tr h="515806">
                <a:tc>
                  <a:txBody>
                    <a:bodyPr/>
                    <a:lstStyle/>
                    <a:p>
                      <a:r>
                        <a:rPr lang="en-GB" sz="2200" b="0" dirty="0">
                          <a:solidFill>
                            <a:schemeClr val="tx1"/>
                          </a:solidFill>
                        </a:rPr>
                        <a:t>later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0" dirty="0">
                          <a:solidFill>
                            <a:schemeClr val="tx1"/>
                          </a:solidFill>
                        </a:rPr>
                        <a:t>again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1113239230"/>
                  </a:ext>
                </a:extLst>
              </a:tr>
              <a:tr h="742761">
                <a:tc>
                  <a:txBody>
                    <a:bodyPr/>
                    <a:lstStyle/>
                    <a:p>
                      <a:r>
                        <a:rPr lang="en-GB" sz="2200" b="0" dirty="0">
                          <a:solidFill>
                            <a:schemeClr val="tx1"/>
                          </a:solidFill>
                        </a:rPr>
                        <a:t>pen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0" dirty="0">
                          <a:solidFill>
                            <a:schemeClr val="tx1"/>
                          </a:solidFill>
                        </a:rPr>
                        <a:t>bag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837900580"/>
                  </a:ext>
                </a:extLst>
              </a:tr>
              <a:tr h="515806">
                <a:tc>
                  <a:txBody>
                    <a:bodyPr/>
                    <a:lstStyle/>
                    <a:p>
                      <a:r>
                        <a:rPr lang="en-GB" sz="2200" b="0" dirty="0">
                          <a:solidFill>
                            <a:schemeClr val="tx1"/>
                          </a:solidFill>
                        </a:rPr>
                        <a:t>sweets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0" dirty="0">
                          <a:solidFill>
                            <a:schemeClr val="tx1"/>
                          </a:solidFill>
                        </a:rPr>
                        <a:t>some drinks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672505071"/>
                  </a:ext>
                </a:extLst>
              </a:tr>
              <a:tr h="515806">
                <a:tc>
                  <a:txBody>
                    <a:bodyPr/>
                    <a:lstStyle/>
                    <a:p>
                      <a:r>
                        <a:rPr lang="en-GB" sz="2200" b="1" dirty="0">
                          <a:solidFill>
                            <a:srgbClr val="FF0000"/>
                          </a:solidFill>
                        </a:rPr>
                        <a:t>us (H) </a:t>
                      </a:r>
                      <a:r>
                        <a:rPr lang="en-GB" sz="2200" b="0" dirty="0">
                          <a:solidFill>
                            <a:srgbClr val="FF0000"/>
                          </a:solidFill>
                        </a:rPr>
                        <a:t>some benefits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1" dirty="0">
                          <a:solidFill>
                            <a:srgbClr val="FF0000"/>
                          </a:solidFill>
                        </a:rPr>
                        <a:t>you (pl) (H) </a:t>
                      </a:r>
                      <a:r>
                        <a:rPr lang="en-GB" sz="2200" b="0" dirty="0">
                          <a:solidFill>
                            <a:srgbClr val="FF0000"/>
                          </a:solidFill>
                        </a:rPr>
                        <a:t>some advice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1910901001"/>
                  </a:ext>
                </a:extLst>
              </a:tr>
            </a:tbl>
          </a:graphicData>
        </a:graphic>
      </p:graphicFrame>
      <p:sp>
        <p:nvSpPr>
          <p:cNvPr id="4" name="Title 3">
            <a:extLst>
              <a:ext uri="{FF2B5EF4-FFF2-40B4-BE49-F238E27FC236}">
                <a16:creationId xmlns:a16="http://schemas.microsoft.com/office/drawing/2014/main" id="{E9648AE9-F431-4B25-A066-80E490185270}"/>
              </a:ext>
            </a:extLst>
          </p:cNvPr>
          <p:cNvSpPr>
            <a:spLocks noGrp="1"/>
          </p:cNvSpPr>
          <p:nvPr>
            <p:ph type="title"/>
          </p:nvPr>
        </p:nvSpPr>
        <p:spPr>
          <a:xfrm>
            <a:off x="-1" y="213557"/>
            <a:ext cx="4896301" cy="647577"/>
          </a:xfrm>
        </p:spPr>
        <p:txBody>
          <a:bodyPr/>
          <a:lstStyle/>
          <a:p>
            <a:r>
              <a:rPr lang="en-GB" dirty="0" err="1"/>
              <a:t>Habla</a:t>
            </a:r>
            <a:r>
              <a:rPr lang="en-GB" dirty="0"/>
              <a:t> con </a:t>
            </a:r>
            <a:r>
              <a:rPr lang="en-GB" dirty="0" err="1"/>
              <a:t>tu</a:t>
            </a:r>
            <a:r>
              <a:rPr lang="en-GB" dirty="0"/>
              <a:t> pareja</a:t>
            </a:r>
          </a:p>
        </p:txBody>
      </p:sp>
      <p:sp>
        <p:nvSpPr>
          <p:cNvPr id="33" name="Title 5">
            <a:extLst>
              <a:ext uri="{FF2B5EF4-FFF2-40B4-BE49-F238E27FC236}">
                <a16:creationId xmlns:a16="http://schemas.microsoft.com/office/drawing/2014/main" id="{045274A3-A94E-46CC-89EF-14B940C5F819}"/>
              </a:ext>
            </a:extLst>
          </p:cNvPr>
          <p:cNvSpPr txBox="1">
            <a:spLocks/>
          </p:cNvSpPr>
          <p:nvPr/>
        </p:nvSpPr>
        <p:spPr>
          <a:xfrm>
            <a:off x="-1" y="213557"/>
            <a:ext cx="6140190" cy="64757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lvl="0"/>
            <a:r>
              <a:rPr lang="en-ES" dirty="0"/>
              <a:t>Comentarios en el colegio</a:t>
            </a:r>
            <a:endPar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pic>
        <p:nvPicPr>
          <p:cNvPr id="429" name="Google Shape;429;p1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20342922">
            <a:off x="11376715" y="5622958"/>
            <a:ext cx="645297" cy="660235"/>
          </a:xfrm>
          <a:prstGeom prst="rect">
            <a:avLst/>
          </a:prstGeom>
          <a:noFill/>
          <a:ln>
            <a:noFill/>
          </a:ln>
        </p:spPr>
      </p:pic>
      <p:sp>
        <p:nvSpPr>
          <p:cNvPr id="18" name="Google Shape;340;p11">
            <a:extLst>
              <a:ext uri="{FF2B5EF4-FFF2-40B4-BE49-F238E27FC236}">
                <a16:creationId xmlns:a16="http://schemas.microsoft.com/office/drawing/2014/main" id="{3962AA3D-6690-4349-9449-2C5E1F0BD696}"/>
              </a:ext>
            </a:extLst>
          </p:cNvPr>
          <p:cNvSpPr txBox="1"/>
          <p:nvPr/>
        </p:nvSpPr>
        <p:spPr>
          <a:xfrm>
            <a:off x="181522" y="5811719"/>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7 (H) I can tell you all…</a:t>
            </a:r>
            <a:endParaRPr kumimoji="0" sz="2200" b="0" i="0" u="none" strike="noStrike" kern="1200" cap="none" spc="0" normalizeH="0" baseline="0" noProof="0" dirty="0">
              <a:ln>
                <a:noFill/>
              </a:ln>
              <a:solidFill>
                <a:srgbClr val="FF0000"/>
              </a:solidFill>
              <a:effectLst/>
              <a:uLnTx/>
              <a:uFillTx/>
              <a:latin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15"/>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425" name="Google Shape;425;p15"/>
          <p:cNvSpPr txBox="1"/>
          <p:nvPr/>
        </p:nvSpPr>
        <p:spPr>
          <a:xfrm>
            <a:off x="5933872" y="550495"/>
            <a:ext cx="5883192" cy="80017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400"/>
              <a:buFont typeface="Century Gothic"/>
              <a:buNone/>
              <a:tabLst/>
              <a:defRPr/>
            </a:pP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Estudiante</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B </a:t>
            </a: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termina</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la </a:t>
            </a: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frase</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con</a:t>
            </a:r>
            <a:r>
              <a:rPr kumimoji="0" lang="en-GB" sz="2300" b="1" i="0" u="none" strike="noStrike" kern="1200" cap="none" spc="0" normalizeH="0" noProof="0" dirty="0">
                <a:ln>
                  <a:noFill/>
                </a:ln>
                <a:solidFill>
                  <a:srgbClr val="525050"/>
                </a:solidFill>
                <a:effectLst/>
                <a:uLnTx/>
                <a:uFillTx/>
                <a:latin typeface="Century Gothic"/>
                <a:ea typeface="Century Gothic"/>
                <a:cs typeface="Century Gothic"/>
                <a:sym typeface="Century Gothic"/>
              </a:rPr>
              <a:t> la </a:t>
            </a:r>
            <a:r>
              <a:rPr kumimoji="0" lang="en-GB" sz="2300" b="1" i="0" u="none" strike="noStrike" kern="1200" cap="none" spc="0" normalizeH="0" noProof="0" dirty="0" err="1">
                <a:ln>
                  <a:noFill/>
                </a:ln>
                <a:solidFill>
                  <a:srgbClr val="525050"/>
                </a:solidFill>
                <a:effectLst/>
                <a:uLnTx/>
                <a:uFillTx/>
                <a:latin typeface="Century Gothic"/>
                <a:ea typeface="Century Gothic"/>
                <a:cs typeface="Century Gothic"/>
                <a:sym typeface="Century Gothic"/>
              </a:rPr>
              <a:t>opción</a:t>
            </a:r>
            <a:r>
              <a:rPr kumimoji="0" lang="en-GB" sz="2300" b="1" i="0" u="none" strike="noStrike" kern="1200" cap="none" spc="0" normalizeH="0" noProof="0" dirty="0">
                <a:ln>
                  <a:noFill/>
                </a:ln>
                <a:solidFill>
                  <a:srgbClr val="525050"/>
                </a:solidFill>
                <a:effectLst/>
                <a:uLnTx/>
                <a:uFillTx/>
                <a:latin typeface="Century Gothic"/>
                <a:ea typeface="Century Gothic"/>
                <a:cs typeface="Century Gothic"/>
                <a:sym typeface="Century Gothic"/>
              </a:rPr>
              <a:t> </a:t>
            </a:r>
            <a:r>
              <a:rPr kumimoji="0" lang="en-GB" sz="2300" b="1" i="0" u="none" strike="noStrike" kern="1200" cap="none" spc="0" normalizeH="0" noProof="0" dirty="0" err="1">
                <a:ln>
                  <a:noFill/>
                </a:ln>
                <a:solidFill>
                  <a:srgbClr val="525050"/>
                </a:solidFill>
                <a:effectLst/>
                <a:uLnTx/>
                <a:uFillTx/>
                <a:latin typeface="Century Gothic"/>
                <a:ea typeface="Century Gothic"/>
                <a:cs typeface="Century Gothic"/>
                <a:sym typeface="Century Gothic"/>
              </a:rPr>
              <a:t>correcta</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23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30" name="Google Shape;430;p15"/>
          <p:cNvSpPr txBox="1"/>
          <p:nvPr/>
        </p:nvSpPr>
        <p:spPr>
          <a:xfrm>
            <a:off x="5423976" y="5933760"/>
            <a:ext cx="6393088"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400"/>
              <a:buFont typeface="Century Gothic"/>
              <a:buNone/>
              <a:tabLst/>
              <a:defRPr/>
            </a:pPr>
            <a:r>
              <a:rPr kumimoji="0" lang="en-GB" sz="22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Escribe las </a:t>
            </a:r>
            <a:r>
              <a:rPr kumimoji="0" lang="en-GB" sz="22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respuestas</a:t>
            </a:r>
            <a:r>
              <a:rPr kumimoji="0" lang="en-GB" sz="22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2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en</a:t>
            </a:r>
            <a:r>
              <a:rPr kumimoji="0" lang="en-GB" sz="22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2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inglés</a:t>
            </a:r>
            <a:r>
              <a:rPr kumimoji="0" lang="en-GB" sz="22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con </a:t>
            </a:r>
            <a:r>
              <a:rPr kumimoji="0" lang="en-GB" sz="22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tu</a:t>
            </a:r>
            <a:r>
              <a:rPr kumimoji="0" lang="en-GB" sz="22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pareja </a:t>
            </a:r>
            <a:endParaRPr kumimoji="0" sz="22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0" name="Round Diagonal Corner of Rectangle 22">
            <a:extLst>
              <a:ext uri="{FF2B5EF4-FFF2-40B4-BE49-F238E27FC236}">
                <a16:creationId xmlns:a16="http://schemas.microsoft.com/office/drawing/2014/main" id="{C4EE5477-F799-4C38-940E-CC2818ABA128}"/>
              </a:ext>
            </a:extLst>
          </p:cNvPr>
          <p:cNvSpPr/>
          <p:nvPr/>
        </p:nvSpPr>
        <p:spPr>
          <a:xfrm>
            <a:off x="109748" y="903437"/>
            <a:ext cx="5314228" cy="5445478"/>
          </a:xfrm>
          <a:prstGeom prst="round2Diag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1" name="Google Shape;335;p11">
            <a:extLst>
              <a:ext uri="{FF2B5EF4-FFF2-40B4-BE49-F238E27FC236}">
                <a16:creationId xmlns:a16="http://schemas.microsoft.com/office/drawing/2014/main" id="{E09C41F9-7288-400E-B12F-75A4457CDA81}"/>
              </a:ext>
            </a:extLst>
          </p:cNvPr>
          <p:cNvSpPr txBox="1"/>
          <p:nvPr/>
        </p:nvSpPr>
        <p:spPr>
          <a:xfrm>
            <a:off x="109747" y="1668794"/>
            <a:ext cx="4896301"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1 I can ask him (for)...</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2" name="Google Shape;336;p11">
            <a:extLst>
              <a:ext uri="{FF2B5EF4-FFF2-40B4-BE49-F238E27FC236}">
                <a16:creationId xmlns:a16="http://schemas.microsoft.com/office/drawing/2014/main" id="{B12E19FB-1E46-4FEA-838A-26149EECE640}"/>
              </a:ext>
            </a:extLst>
          </p:cNvPr>
          <p:cNvSpPr txBox="1"/>
          <p:nvPr/>
        </p:nvSpPr>
        <p:spPr>
          <a:xfrm>
            <a:off x="109747" y="2358876"/>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2 He usually writes him…</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3" name="Google Shape;337;p11">
            <a:extLst>
              <a:ext uri="{FF2B5EF4-FFF2-40B4-BE49-F238E27FC236}">
                <a16:creationId xmlns:a16="http://schemas.microsoft.com/office/drawing/2014/main" id="{D05663EA-0844-4056-979B-3787CC620FAC}"/>
              </a:ext>
            </a:extLst>
          </p:cNvPr>
          <p:cNvSpPr txBox="1"/>
          <p:nvPr/>
        </p:nvSpPr>
        <p:spPr>
          <a:xfrm>
            <a:off x="109747" y="3048958"/>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3 I must give them….</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4" name="Google Shape;338;p11">
            <a:extLst>
              <a:ext uri="{FF2B5EF4-FFF2-40B4-BE49-F238E27FC236}">
                <a16:creationId xmlns:a16="http://schemas.microsoft.com/office/drawing/2014/main" id="{44F750F6-159F-4B23-A4AD-C1C037B29317}"/>
              </a:ext>
            </a:extLst>
          </p:cNvPr>
          <p:cNvSpPr txBox="1"/>
          <p:nvPr/>
        </p:nvSpPr>
        <p:spPr>
          <a:xfrm>
            <a:off x="109747" y="3739040"/>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lang="en-GB" sz="2200" dirty="0">
                <a:solidFill>
                  <a:srgbClr val="525050"/>
                </a:solidFill>
                <a:latin typeface="Century Gothic"/>
                <a:ea typeface="Century Gothic"/>
                <a:cs typeface="Century Gothic"/>
                <a:sym typeface="Century Gothic"/>
              </a:rPr>
              <a:t>4 She can bring her… </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5" name="Google Shape;339;p11">
            <a:extLst>
              <a:ext uri="{FF2B5EF4-FFF2-40B4-BE49-F238E27FC236}">
                <a16:creationId xmlns:a16="http://schemas.microsoft.com/office/drawing/2014/main" id="{5638B77D-358C-4006-B99A-B5CC4894B4E5}"/>
              </a:ext>
            </a:extLst>
          </p:cNvPr>
          <p:cNvSpPr txBox="1"/>
          <p:nvPr/>
        </p:nvSpPr>
        <p:spPr>
          <a:xfrm>
            <a:off x="109747" y="4429122"/>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5 Do you have respond to him…</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6" name="Google Shape;340;p11">
            <a:extLst>
              <a:ext uri="{FF2B5EF4-FFF2-40B4-BE49-F238E27FC236}">
                <a16:creationId xmlns:a16="http://schemas.microsoft.com/office/drawing/2014/main" id="{D48908DC-6FF5-490D-BB26-8611F4992AD2}"/>
              </a:ext>
            </a:extLst>
          </p:cNvPr>
          <p:cNvSpPr txBox="1"/>
          <p:nvPr/>
        </p:nvSpPr>
        <p:spPr>
          <a:xfrm>
            <a:off x="109747" y="5119205"/>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6  I want to repeat to them… </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7" name="Google Shape;335;p11">
            <a:extLst>
              <a:ext uri="{FF2B5EF4-FFF2-40B4-BE49-F238E27FC236}">
                <a16:creationId xmlns:a16="http://schemas.microsoft.com/office/drawing/2014/main" id="{96805813-AD0D-4E91-A27A-29201218D56E}"/>
              </a:ext>
            </a:extLst>
          </p:cNvPr>
          <p:cNvSpPr txBox="1"/>
          <p:nvPr/>
        </p:nvSpPr>
        <p:spPr>
          <a:xfrm>
            <a:off x="212807" y="1130409"/>
            <a:ext cx="551754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Estudiante</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B </a:t>
            </a: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empieza</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la </a:t>
            </a: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frase</a:t>
            </a:r>
            <a:endParaRPr kumimoji="0" sz="2300" b="1" i="0" u="none" strike="noStrike" kern="1200" cap="none" spc="0" normalizeH="0" baseline="0" noProof="0" dirty="0">
              <a:ln>
                <a:noFill/>
              </a:ln>
              <a:solidFill>
                <a:srgbClr val="3A3838"/>
              </a:solidFill>
              <a:effectLst/>
              <a:uLnTx/>
              <a:uFillTx/>
              <a:latin typeface="Century Gothic"/>
              <a:ea typeface="+mn-ea"/>
              <a:cs typeface="+mn-cs"/>
            </a:endParaRPr>
          </a:p>
        </p:txBody>
      </p:sp>
      <p:graphicFrame>
        <p:nvGraphicFramePr>
          <p:cNvPr id="28" name="Table 27">
            <a:extLst>
              <a:ext uri="{FF2B5EF4-FFF2-40B4-BE49-F238E27FC236}">
                <a16:creationId xmlns:a16="http://schemas.microsoft.com/office/drawing/2014/main" id="{C0B41827-7ABF-47B2-91D5-98F603EEE767}"/>
              </a:ext>
            </a:extLst>
          </p:cNvPr>
          <p:cNvGraphicFramePr>
            <a:graphicFrameLocks noGrp="1"/>
          </p:cNvGraphicFramePr>
          <p:nvPr/>
        </p:nvGraphicFramePr>
        <p:xfrm>
          <a:off x="6027827" y="1439725"/>
          <a:ext cx="5826350" cy="4506163"/>
        </p:xfrm>
        <a:graphic>
          <a:graphicData uri="http://schemas.openxmlformats.org/drawingml/2006/table">
            <a:tbl>
              <a:tblPr firstRow="1" bandRow="1">
                <a:tableStyleId>{5C22544A-7EE6-4342-B048-85BDC9FD1C3A}</a:tableStyleId>
              </a:tblPr>
              <a:tblGrid>
                <a:gridCol w="2939083">
                  <a:extLst>
                    <a:ext uri="{9D8B030D-6E8A-4147-A177-3AD203B41FA5}">
                      <a16:colId xmlns:a16="http://schemas.microsoft.com/office/drawing/2014/main" val="3662959886"/>
                    </a:ext>
                  </a:extLst>
                </a:gridCol>
                <a:gridCol w="2887267">
                  <a:extLst>
                    <a:ext uri="{9D8B030D-6E8A-4147-A177-3AD203B41FA5}">
                      <a16:colId xmlns:a16="http://schemas.microsoft.com/office/drawing/2014/main" val="785342036"/>
                    </a:ext>
                  </a:extLst>
                </a:gridCol>
              </a:tblGrid>
              <a:tr h="468247">
                <a:tc>
                  <a:txBody>
                    <a:bodyPr/>
                    <a:lstStyle/>
                    <a:p>
                      <a:pPr algn="ctr"/>
                      <a:r>
                        <a:rPr lang="en-GB" sz="2200" b="1" dirty="0">
                          <a:solidFill>
                            <a:schemeClr val="tx1"/>
                          </a:solidFill>
                        </a:rPr>
                        <a:t>To him/to 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pPr algn="ctr"/>
                      <a:r>
                        <a:rPr lang="en-GB" sz="2200" b="1" dirty="0">
                          <a:solidFill>
                            <a:schemeClr val="tx1"/>
                          </a:solidFill>
                        </a:rPr>
                        <a:t>To them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4152785990"/>
                  </a:ext>
                </a:extLst>
              </a:tr>
              <a:tr h="468247">
                <a:tc>
                  <a:txBody>
                    <a:bodyPr/>
                    <a:lstStyle/>
                    <a:p>
                      <a:r>
                        <a:rPr lang="en-GB" sz="2200" b="0" dirty="0">
                          <a:solidFill>
                            <a:schemeClr val="tx1"/>
                          </a:solidFill>
                        </a:rPr>
                        <a:t>an appointment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0" dirty="0">
                          <a:solidFill>
                            <a:schemeClr val="tx1"/>
                          </a:solidFill>
                        </a:rPr>
                        <a:t>help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163801181"/>
                  </a:ext>
                </a:extLst>
              </a:tr>
              <a:tr h="674276">
                <a:tc>
                  <a:txBody>
                    <a:bodyPr/>
                    <a:lstStyle/>
                    <a:p>
                      <a:r>
                        <a:rPr lang="en-GB" sz="2200" b="0" dirty="0">
                          <a:solidFill>
                            <a:schemeClr val="tx1"/>
                          </a:solidFill>
                        </a:rPr>
                        <a:t>a letter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0" dirty="0">
                          <a:solidFill>
                            <a:schemeClr val="tx1"/>
                          </a:solidFill>
                        </a:rPr>
                        <a:t>a message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35690819"/>
                  </a:ext>
                </a:extLst>
              </a:tr>
              <a:tr h="468247">
                <a:tc>
                  <a:txBody>
                    <a:bodyPr/>
                    <a:lstStyle/>
                    <a:p>
                      <a:r>
                        <a:rPr lang="en-GB" sz="2200" b="0" i="0" dirty="0">
                          <a:solidFill>
                            <a:schemeClr val="tx1"/>
                          </a:solidFill>
                        </a:rPr>
                        <a:t>the image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0" i="0" dirty="0">
                          <a:solidFill>
                            <a:schemeClr val="tx1"/>
                          </a:solidFill>
                        </a:rPr>
                        <a:t>my opinion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26745531"/>
                  </a:ext>
                </a:extLst>
              </a:tr>
              <a:tr h="468247">
                <a:tc>
                  <a:txBody>
                    <a:bodyPr/>
                    <a:lstStyle/>
                    <a:p>
                      <a:r>
                        <a:rPr lang="en-GB" sz="2200" b="0" dirty="0">
                          <a:solidFill>
                            <a:schemeClr val="tx1"/>
                          </a:solidFill>
                        </a:rPr>
                        <a:t>a sheet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0" dirty="0">
                          <a:solidFill>
                            <a:schemeClr val="tx1"/>
                          </a:solidFill>
                        </a:rPr>
                        <a:t>a bag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1113239230"/>
                  </a:ext>
                </a:extLst>
              </a:tr>
              <a:tr h="674276">
                <a:tc>
                  <a:txBody>
                    <a:bodyPr/>
                    <a:lstStyle/>
                    <a:p>
                      <a:r>
                        <a:rPr lang="en-GB" sz="2200" b="0" dirty="0">
                          <a:solidFill>
                            <a:schemeClr val="tx1"/>
                          </a:solidFill>
                        </a:rPr>
                        <a:t>now/</a:t>
                      </a:r>
                      <a:r>
                        <a:rPr lang="en-GB" sz="2200" b="0" dirty="0">
                          <a:solidFill>
                            <a:srgbClr val="FF0000"/>
                          </a:solidFill>
                        </a:rPr>
                        <a:t>right away (H)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0" dirty="0">
                          <a:solidFill>
                            <a:schemeClr val="tx1"/>
                          </a:solidFill>
                        </a:rPr>
                        <a:t>again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837900580"/>
                  </a:ext>
                </a:extLst>
              </a:tr>
              <a:tr h="468247">
                <a:tc>
                  <a:txBody>
                    <a:bodyPr/>
                    <a:lstStyle/>
                    <a:p>
                      <a:r>
                        <a:rPr lang="en-GB" sz="2200" b="0" dirty="0">
                          <a:solidFill>
                            <a:schemeClr val="tx1"/>
                          </a:solidFill>
                        </a:rPr>
                        <a:t>all the options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0" dirty="0">
                          <a:solidFill>
                            <a:schemeClr val="tx1"/>
                          </a:solidFill>
                        </a:rPr>
                        <a:t>all the rules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672505071"/>
                  </a:ext>
                </a:extLst>
              </a:tr>
              <a:tr h="816376">
                <a:tc>
                  <a:txBody>
                    <a:bodyPr/>
                    <a:lstStyle/>
                    <a:p>
                      <a:r>
                        <a:rPr lang="en-GB" sz="2200" b="1" dirty="0">
                          <a:solidFill>
                            <a:srgbClr val="FF0000"/>
                          </a:solidFill>
                        </a:rPr>
                        <a:t>us (H) </a:t>
                      </a:r>
                      <a:r>
                        <a:rPr lang="en-GB" sz="2200" b="0" dirty="0">
                          <a:solidFill>
                            <a:srgbClr val="FF0000"/>
                          </a:solidFill>
                        </a:rPr>
                        <a:t>a lot of work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a:txBody>
                    <a:bodyPr/>
                    <a:lstStyle/>
                    <a:p>
                      <a:r>
                        <a:rPr lang="en-GB" sz="2200" b="1" dirty="0">
                          <a:solidFill>
                            <a:srgbClr val="FF0000"/>
                          </a:solidFill>
                        </a:rPr>
                        <a:t>you (pl) (H) </a:t>
                      </a:r>
                      <a:r>
                        <a:rPr lang="en-GB" sz="2200" b="0" dirty="0">
                          <a:solidFill>
                            <a:srgbClr val="FF0000"/>
                          </a:solidFill>
                        </a:rPr>
                        <a:t>a lot of effort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3209739842"/>
                  </a:ext>
                </a:extLst>
              </a:tr>
            </a:tbl>
          </a:graphicData>
        </a:graphic>
      </p:graphicFrame>
      <p:sp>
        <p:nvSpPr>
          <p:cNvPr id="4" name="Title 3">
            <a:extLst>
              <a:ext uri="{FF2B5EF4-FFF2-40B4-BE49-F238E27FC236}">
                <a16:creationId xmlns:a16="http://schemas.microsoft.com/office/drawing/2014/main" id="{E9648AE9-F431-4B25-A066-80E490185270}"/>
              </a:ext>
            </a:extLst>
          </p:cNvPr>
          <p:cNvSpPr>
            <a:spLocks noGrp="1"/>
          </p:cNvSpPr>
          <p:nvPr>
            <p:ph type="title"/>
          </p:nvPr>
        </p:nvSpPr>
        <p:spPr>
          <a:xfrm>
            <a:off x="-1" y="213557"/>
            <a:ext cx="4896301" cy="647577"/>
          </a:xfrm>
        </p:spPr>
        <p:txBody>
          <a:bodyPr/>
          <a:lstStyle/>
          <a:p>
            <a:r>
              <a:rPr lang="en-GB" dirty="0" err="1"/>
              <a:t>Habla</a:t>
            </a:r>
            <a:r>
              <a:rPr lang="en-GB" dirty="0"/>
              <a:t> con </a:t>
            </a:r>
            <a:r>
              <a:rPr lang="en-GB" dirty="0" err="1"/>
              <a:t>tu</a:t>
            </a:r>
            <a:r>
              <a:rPr lang="en-GB" dirty="0"/>
              <a:t> pareja</a:t>
            </a:r>
          </a:p>
        </p:txBody>
      </p:sp>
      <p:sp>
        <p:nvSpPr>
          <p:cNvPr id="33" name="Title 5">
            <a:extLst>
              <a:ext uri="{FF2B5EF4-FFF2-40B4-BE49-F238E27FC236}">
                <a16:creationId xmlns:a16="http://schemas.microsoft.com/office/drawing/2014/main" id="{045274A3-A94E-46CC-89EF-14B940C5F819}"/>
              </a:ext>
            </a:extLst>
          </p:cNvPr>
          <p:cNvSpPr txBox="1">
            <a:spLocks/>
          </p:cNvSpPr>
          <p:nvPr/>
        </p:nvSpPr>
        <p:spPr>
          <a:xfrm>
            <a:off x="-1" y="213557"/>
            <a:ext cx="6243548" cy="64757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lvl="0"/>
            <a:r>
              <a:rPr lang="en-ES" dirty="0"/>
              <a:t>Comentarios en el colegio</a:t>
            </a:r>
            <a:endPar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pic>
        <p:nvPicPr>
          <p:cNvPr id="429" name="Google Shape;429;p1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20342922">
            <a:off x="11376715" y="5622958"/>
            <a:ext cx="645297" cy="660235"/>
          </a:xfrm>
          <a:prstGeom prst="rect">
            <a:avLst/>
          </a:prstGeom>
          <a:noFill/>
          <a:ln>
            <a:noFill/>
          </a:ln>
        </p:spPr>
      </p:pic>
      <p:sp>
        <p:nvSpPr>
          <p:cNvPr id="30" name="Google Shape;340;p11">
            <a:extLst>
              <a:ext uri="{FF2B5EF4-FFF2-40B4-BE49-F238E27FC236}">
                <a16:creationId xmlns:a16="http://schemas.microsoft.com/office/drawing/2014/main" id="{F85B92BE-6C92-4EDE-A760-3307FADCE04F}"/>
              </a:ext>
            </a:extLst>
          </p:cNvPr>
          <p:cNvSpPr txBox="1"/>
          <p:nvPr/>
        </p:nvSpPr>
        <p:spPr>
          <a:xfrm>
            <a:off x="109746" y="5741025"/>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7  (H) He has to demand from us…</a:t>
            </a:r>
            <a:endParaRPr kumimoji="0" sz="2200" b="0" i="0" u="none" strike="noStrike" kern="1200" cap="none" spc="0" normalizeH="0" baseline="0" noProof="0" dirty="0">
              <a:ln>
                <a:noFill/>
              </a:ln>
              <a:solidFill>
                <a:srgbClr val="FF0000"/>
              </a:solidFill>
              <a:effectLst/>
              <a:uLnTx/>
              <a:uFillTx/>
              <a:latin typeface="Century Gothic"/>
            </a:endParaRPr>
          </a:p>
        </p:txBody>
      </p:sp>
    </p:spTree>
    <p:extLst>
      <p:ext uri="{BB962C8B-B14F-4D97-AF65-F5344CB8AC3E}">
        <p14:creationId xmlns:p14="http://schemas.microsoft.com/office/powerpoint/2010/main" val="192940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D10DE0E4-8F21-453E-A960-336EA34E9331}"/>
              </a:ext>
            </a:extLst>
          </p:cNvPr>
          <p:cNvSpPr txBox="1"/>
          <p:nvPr/>
        </p:nvSpPr>
        <p:spPr>
          <a:xfrm>
            <a:off x="1473908" y="4687910"/>
            <a:ext cx="3207929" cy="1107996"/>
          </a:xfrm>
          <a:prstGeom prst="rect">
            <a:avLst/>
          </a:prstGeom>
          <a:solidFill>
            <a:schemeClr val="bg1"/>
          </a:solidFill>
          <a:ln>
            <a:solidFill>
              <a:schemeClr val="accent1"/>
            </a:solidFill>
          </a:ln>
        </p:spPr>
        <p:txBody>
          <a:bodyPr wrap="none" rtlCol="0">
            <a:spAutoFit/>
          </a:bodyPr>
          <a:lstStyle/>
          <a:p>
            <a:r>
              <a:rPr lang="en-GB" sz="2200" b="1" u="sng" dirty="0"/>
              <a:t>Glossary</a:t>
            </a:r>
          </a:p>
          <a:p>
            <a:r>
              <a:rPr lang="en-GB" sz="2200" dirty="0"/>
              <a:t>el </a:t>
            </a:r>
            <a:r>
              <a:rPr lang="en-GB" sz="2200" dirty="0" err="1"/>
              <a:t>baile</a:t>
            </a:r>
            <a:r>
              <a:rPr lang="en-GB" sz="2200" dirty="0"/>
              <a:t>* = dance, ball</a:t>
            </a:r>
          </a:p>
          <a:p>
            <a:r>
              <a:rPr lang="en-GB" sz="2200" dirty="0" err="1"/>
              <a:t>izquierdo</a:t>
            </a:r>
            <a:r>
              <a:rPr lang="en-GB" sz="2200" dirty="0"/>
              <a:t>* (</a:t>
            </a:r>
            <a:r>
              <a:rPr lang="en-GB" sz="2200" dirty="0" err="1"/>
              <a:t>adj</a:t>
            </a:r>
            <a:r>
              <a:rPr lang="en-GB" sz="2200" dirty="0"/>
              <a:t>) = left </a:t>
            </a:r>
          </a:p>
        </p:txBody>
      </p:sp>
      <p:sp>
        <p:nvSpPr>
          <p:cNvPr id="19" name="TextBox 18">
            <a:extLst>
              <a:ext uri="{FF2B5EF4-FFF2-40B4-BE49-F238E27FC236}">
                <a16:creationId xmlns:a16="http://schemas.microsoft.com/office/drawing/2014/main" id="{77E7AADF-9655-4E09-81CD-AC4025332F7B}"/>
              </a:ext>
            </a:extLst>
          </p:cNvPr>
          <p:cNvSpPr txBox="1"/>
          <p:nvPr/>
        </p:nvSpPr>
        <p:spPr>
          <a:xfrm>
            <a:off x="6634121" y="4518633"/>
            <a:ext cx="4960012" cy="1446550"/>
          </a:xfrm>
          <a:prstGeom prst="rect">
            <a:avLst/>
          </a:prstGeom>
          <a:solidFill>
            <a:schemeClr val="bg1"/>
          </a:solidFill>
          <a:ln>
            <a:solidFill>
              <a:schemeClr val="accent1"/>
            </a:solidFill>
          </a:ln>
        </p:spPr>
        <p:txBody>
          <a:bodyPr wrap="none" rtlCol="0">
            <a:spAutoFit/>
          </a:bodyPr>
          <a:lstStyle/>
          <a:p>
            <a:r>
              <a:rPr lang="en-GB" sz="2200" b="1" u="sng" dirty="0"/>
              <a:t>Glossary</a:t>
            </a:r>
          </a:p>
          <a:p>
            <a:r>
              <a:rPr lang="en-GB" sz="2200" dirty="0"/>
              <a:t>me </a:t>
            </a:r>
            <a:r>
              <a:rPr lang="en-GB" sz="2200" dirty="0" err="1"/>
              <a:t>duele</a:t>
            </a:r>
            <a:r>
              <a:rPr lang="en-GB" sz="2200" dirty="0"/>
              <a:t>*… = my … hurts</a:t>
            </a:r>
          </a:p>
          <a:p>
            <a:r>
              <a:rPr lang="en-GB" sz="2200" dirty="0" err="1"/>
              <a:t>el</a:t>
            </a:r>
            <a:r>
              <a:rPr lang="en-GB" sz="2200" dirty="0"/>
              <a:t> </a:t>
            </a:r>
            <a:r>
              <a:rPr lang="en-GB" sz="2200" dirty="0" err="1"/>
              <a:t>entrenamiento</a:t>
            </a:r>
            <a:r>
              <a:rPr lang="en-GB" sz="2200" dirty="0"/>
              <a:t>* = training (sport)</a:t>
            </a:r>
          </a:p>
          <a:p>
            <a:r>
              <a:rPr lang="en-GB" sz="2200" dirty="0"/>
              <a:t>la </a:t>
            </a:r>
            <a:r>
              <a:rPr lang="en-GB" sz="2200" dirty="0" err="1"/>
              <a:t>fuerza</a:t>
            </a:r>
            <a:r>
              <a:rPr lang="en-GB" sz="2200" dirty="0"/>
              <a:t>* = strength, force, power</a:t>
            </a:r>
          </a:p>
        </p:txBody>
      </p:sp>
      <p:sp>
        <p:nvSpPr>
          <p:cNvPr id="17" name="Speech Bubble: Rectangle with Corners Rounded 16">
            <a:extLst>
              <a:ext uri="{FF2B5EF4-FFF2-40B4-BE49-F238E27FC236}">
                <a16:creationId xmlns:a16="http://schemas.microsoft.com/office/drawing/2014/main" id="{096896E3-A26E-450E-AD47-290B3066732A}"/>
              </a:ext>
            </a:extLst>
          </p:cNvPr>
          <p:cNvSpPr/>
          <p:nvPr/>
        </p:nvSpPr>
        <p:spPr>
          <a:xfrm>
            <a:off x="6188114" y="4142363"/>
            <a:ext cx="5852026" cy="2199091"/>
          </a:xfrm>
          <a:prstGeom prst="wedgeRoundRectCallout">
            <a:avLst>
              <a:gd name="adj1" fmla="val -40576"/>
              <a:gd name="adj2" fmla="val -58215"/>
              <a:gd name="adj3" fmla="val 16667"/>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200" dirty="0">
                <a:solidFill>
                  <a:schemeClr val="tx1"/>
                </a:solidFill>
              </a:rPr>
              <a:t>¿Vais al baile* el jueves? Jaime está enfermo y no puede venir. ¡Solo cuesta seis euros, tenéis que asistir! Yo bailo muy mal, ¡tengo dos pies izquierdos*!</a:t>
            </a:r>
            <a:endParaRPr lang="en-GB" sz="2200" dirty="0">
              <a:solidFill>
                <a:schemeClr val="tx1"/>
              </a:solidFill>
            </a:endParaRPr>
          </a:p>
        </p:txBody>
      </p:sp>
      <p:sp>
        <p:nvSpPr>
          <p:cNvPr id="15" name="Speech Bubble: Rectangle with Corners Rounded 14">
            <a:extLst>
              <a:ext uri="{FF2B5EF4-FFF2-40B4-BE49-F238E27FC236}">
                <a16:creationId xmlns:a16="http://schemas.microsoft.com/office/drawing/2014/main" id="{737EB283-116E-4176-BA88-FB0EAA5B6D6D}"/>
              </a:ext>
            </a:extLst>
          </p:cNvPr>
          <p:cNvSpPr/>
          <p:nvPr/>
        </p:nvSpPr>
        <p:spPr>
          <a:xfrm>
            <a:off x="151860" y="4142363"/>
            <a:ext cx="5852026" cy="2199090"/>
          </a:xfrm>
          <a:prstGeom prst="wedgeRoundRectCallout">
            <a:avLst>
              <a:gd name="adj1" fmla="val -39986"/>
              <a:gd name="adj2" fmla="val -58008"/>
              <a:gd name="adj3" fmla="val 16667"/>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200" dirty="0">
                <a:solidFill>
                  <a:schemeClr val="tx1"/>
                </a:solidFill>
              </a:rPr>
              <a:t>Quiero jugar en el partido de fútbol el miércoles, pero esta tarde me duele* la pierna. Ayer tuve un accidente en el tiempo de entrenamiento*. Le pasé la pelota a Nadia con demasiada fuerza*, ¡y no vi la piedra en el suelo! </a:t>
            </a:r>
            <a:endParaRPr lang="en-GB" sz="2200" dirty="0">
              <a:solidFill>
                <a:schemeClr val="tx1"/>
              </a:solidFill>
            </a:endParaRPr>
          </a:p>
        </p:txBody>
      </p:sp>
      <p:sp>
        <p:nvSpPr>
          <p:cNvPr id="2" name="Title 1">
            <a:extLst>
              <a:ext uri="{FF2B5EF4-FFF2-40B4-BE49-F238E27FC236}">
                <a16:creationId xmlns:a16="http://schemas.microsoft.com/office/drawing/2014/main" id="{DCE4B4A8-20E5-556A-5BEC-C7A9A2D1B85E}"/>
              </a:ext>
            </a:extLst>
          </p:cNvPr>
          <p:cNvSpPr>
            <a:spLocks noGrp="1"/>
          </p:cNvSpPr>
          <p:nvPr>
            <p:ph type="title"/>
          </p:nvPr>
        </p:nvSpPr>
        <p:spPr>
          <a:xfrm>
            <a:off x="-1" y="213557"/>
            <a:ext cx="5439845" cy="647577"/>
          </a:xfrm>
        </p:spPr>
        <p:txBody>
          <a:bodyPr>
            <a:normAutofit/>
          </a:bodyPr>
          <a:lstStyle/>
          <a:p>
            <a:r>
              <a:rPr lang="en-GB" sz="2800" dirty="0" err="1"/>
              <a:t>Unas</a:t>
            </a:r>
            <a:r>
              <a:rPr lang="en-GB" sz="2800" dirty="0"/>
              <a:t> </a:t>
            </a:r>
            <a:r>
              <a:rPr lang="en-GB" sz="2800" dirty="0" err="1"/>
              <a:t>llamadas</a:t>
            </a:r>
            <a:r>
              <a:rPr lang="en-GB" sz="2800" dirty="0"/>
              <a:t> de </a:t>
            </a:r>
            <a:r>
              <a:rPr lang="en-GB" sz="2800" dirty="0" err="1"/>
              <a:t>teléfono</a:t>
            </a:r>
            <a:endParaRPr lang="en-ES" sz="2800" dirty="0"/>
          </a:p>
        </p:txBody>
      </p:sp>
      <p:sp>
        <p:nvSpPr>
          <p:cNvPr id="3" name="Text Placeholder 2">
            <a:extLst>
              <a:ext uri="{FF2B5EF4-FFF2-40B4-BE49-F238E27FC236}">
                <a16:creationId xmlns:a16="http://schemas.microsoft.com/office/drawing/2014/main" id="{A8E07E8E-76F5-8C80-E569-99B503551682}"/>
              </a:ext>
            </a:extLst>
          </p:cNvPr>
          <p:cNvSpPr>
            <a:spLocks noGrp="1"/>
          </p:cNvSpPr>
          <p:nvPr>
            <p:ph type="body" sz="quarter" idx="10"/>
          </p:nvPr>
        </p:nvSpPr>
        <p:spPr>
          <a:xfrm>
            <a:off x="103531" y="811278"/>
            <a:ext cx="11984938" cy="3039926"/>
          </a:xfrm>
        </p:spPr>
        <p:txBody>
          <a:bodyPr>
            <a:normAutofit/>
          </a:bodyPr>
          <a:lstStyle/>
          <a:p>
            <a:pPr marL="457200" lvl="0" indent="-457200">
              <a:lnSpc>
                <a:spcPct val="124000"/>
              </a:lnSpc>
              <a:spcBef>
                <a:spcPts val="0"/>
              </a:spcBef>
              <a:buFont typeface="+mj-lt"/>
              <a:buAutoNum type="arabicPeriod"/>
              <a:defRPr/>
            </a:pPr>
            <a:r>
              <a:rPr lang="en-US" sz="2050" dirty="0" err="1">
                <a:solidFill>
                  <a:schemeClr val="tx1"/>
                </a:solidFill>
                <a:latin typeface="Century Gothic" panose="020F0302020204030204"/>
              </a:rPr>
              <a:t>Estudiante</a:t>
            </a:r>
            <a:r>
              <a:rPr lang="en-US" sz="2050" dirty="0">
                <a:solidFill>
                  <a:schemeClr val="tx1"/>
                </a:solidFill>
                <a:latin typeface="Century Gothic" panose="020F0302020204030204"/>
              </a:rPr>
              <a:t> A lee </a:t>
            </a:r>
            <a:r>
              <a:rPr lang="en-US" sz="2050" dirty="0" err="1">
                <a:solidFill>
                  <a:schemeClr val="tx1"/>
                </a:solidFill>
                <a:latin typeface="Century Gothic" panose="020F0302020204030204"/>
              </a:rPr>
              <a:t>su</a:t>
            </a:r>
            <a:r>
              <a:rPr lang="en-US" sz="2050" dirty="0">
                <a:solidFill>
                  <a:schemeClr val="tx1"/>
                </a:solidFill>
                <a:latin typeface="Century Gothic" panose="020F0302020204030204"/>
              </a:rPr>
              <a:t> </a:t>
            </a:r>
            <a:r>
              <a:rPr lang="en-US" sz="2050" dirty="0" err="1">
                <a:solidFill>
                  <a:schemeClr val="tx1"/>
                </a:solidFill>
                <a:latin typeface="Century Gothic" panose="020F0302020204030204"/>
              </a:rPr>
              <a:t>texto</a:t>
            </a:r>
            <a:r>
              <a:rPr lang="en-US" sz="2050" dirty="0">
                <a:solidFill>
                  <a:schemeClr val="tx1"/>
                </a:solidFill>
                <a:latin typeface="Century Gothic" panose="020F0302020204030204"/>
              </a:rPr>
              <a:t> (dos </a:t>
            </a:r>
            <a:r>
              <a:rPr lang="en-US" sz="2050" dirty="0" err="1">
                <a:solidFill>
                  <a:schemeClr val="tx1"/>
                </a:solidFill>
                <a:latin typeface="Century Gothic" panose="020F0302020204030204"/>
              </a:rPr>
              <a:t>veces</a:t>
            </a:r>
            <a:r>
              <a:rPr lang="en-US" sz="2050" dirty="0">
                <a:solidFill>
                  <a:schemeClr val="tx1"/>
                </a:solidFill>
                <a:latin typeface="Century Gothic" panose="020F0302020204030204"/>
              </a:rPr>
              <a:t>) a </a:t>
            </a:r>
            <a:r>
              <a:rPr lang="en-US" sz="2050" dirty="0" err="1">
                <a:solidFill>
                  <a:schemeClr val="tx1"/>
                </a:solidFill>
                <a:latin typeface="Century Gothic" panose="020F0302020204030204"/>
              </a:rPr>
              <a:t>estudiante</a:t>
            </a:r>
            <a:r>
              <a:rPr lang="en-US" sz="2050" dirty="0">
                <a:solidFill>
                  <a:schemeClr val="tx1"/>
                </a:solidFill>
                <a:latin typeface="Century Gothic" panose="020F0302020204030204"/>
              </a:rPr>
              <a:t> B.</a:t>
            </a:r>
          </a:p>
          <a:p>
            <a:pPr marL="457200" lvl="0" indent="-457200">
              <a:lnSpc>
                <a:spcPct val="124000"/>
              </a:lnSpc>
              <a:spcBef>
                <a:spcPts val="0"/>
              </a:spcBef>
              <a:buFont typeface="+mj-lt"/>
              <a:buAutoNum type="arabicPeriod"/>
              <a:defRPr/>
            </a:pPr>
            <a:r>
              <a:rPr lang="en-US" sz="2050" dirty="0">
                <a:solidFill>
                  <a:schemeClr val="tx1"/>
                </a:solidFill>
                <a:latin typeface="Century Gothic" panose="020F0302020204030204"/>
              </a:rPr>
              <a:t>Sin </a:t>
            </a:r>
            <a:r>
              <a:rPr lang="en-US" sz="2050" dirty="0" err="1">
                <a:solidFill>
                  <a:schemeClr val="tx1"/>
                </a:solidFill>
                <a:latin typeface="Century Gothic" panose="020F0302020204030204"/>
              </a:rPr>
              <a:t>mirar</a:t>
            </a:r>
            <a:r>
              <a:rPr lang="en-US" sz="2050" dirty="0">
                <a:solidFill>
                  <a:schemeClr val="tx1"/>
                </a:solidFill>
                <a:latin typeface="Century Gothic" panose="020F0302020204030204"/>
              </a:rPr>
              <a:t> la </a:t>
            </a:r>
            <a:r>
              <a:rPr lang="en-US" sz="2050" dirty="0" err="1">
                <a:solidFill>
                  <a:schemeClr val="tx1"/>
                </a:solidFill>
                <a:latin typeface="Century Gothic" panose="020F0302020204030204"/>
              </a:rPr>
              <a:t>pizarra</a:t>
            </a:r>
            <a:r>
              <a:rPr lang="en-US" sz="2050" dirty="0">
                <a:solidFill>
                  <a:schemeClr val="tx1"/>
                </a:solidFill>
                <a:latin typeface="Century Gothic" panose="020F0302020204030204"/>
              </a:rPr>
              <a:t>*, </a:t>
            </a:r>
            <a:r>
              <a:rPr lang="en-US" sz="2050" b="1" dirty="0" err="1">
                <a:solidFill>
                  <a:srgbClr val="AE1518"/>
                </a:solidFill>
                <a:latin typeface="Century Gothic" panose="020F0302020204030204"/>
              </a:rPr>
              <a:t>Estudiante</a:t>
            </a:r>
            <a:r>
              <a:rPr lang="en-US" sz="2050" b="1" dirty="0">
                <a:solidFill>
                  <a:srgbClr val="AE1518"/>
                </a:solidFill>
                <a:latin typeface="Century Gothic" panose="020F0302020204030204"/>
              </a:rPr>
              <a:t> B</a:t>
            </a:r>
            <a:r>
              <a:rPr lang="en-US" sz="2050" dirty="0">
                <a:solidFill>
                  <a:schemeClr val="tx1"/>
                </a:solidFill>
                <a:latin typeface="Century Gothic" panose="020F0302020204030204"/>
              </a:rPr>
              <a:t> </a:t>
            </a:r>
            <a:r>
              <a:rPr lang="en-US" sz="2050" dirty="0" err="1">
                <a:solidFill>
                  <a:schemeClr val="tx1"/>
                </a:solidFill>
                <a:latin typeface="Century Gothic" panose="020F0302020204030204"/>
              </a:rPr>
              <a:t>escucha</a:t>
            </a:r>
            <a:r>
              <a:rPr lang="en-US" sz="2050" dirty="0">
                <a:solidFill>
                  <a:schemeClr val="tx1"/>
                </a:solidFill>
                <a:latin typeface="Century Gothic" panose="020F0302020204030204"/>
              </a:rPr>
              <a:t> y escribe </a:t>
            </a:r>
            <a:r>
              <a:rPr lang="en-US" sz="2050" b="1" dirty="0">
                <a:solidFill>
                  <a:schemeClr val="tx2"/>
                </a:solidFill>
                <a:latin typeface="Century Gothic" panose="020F0302020204030204"/>
              </a:rPr>
              <a:t>6</a:t>
            </a:r>
            <a:r>
              <a:rPr lang="en-US" sz="2050" dirty="0">
                <a:solidFill>
                  <a:schemeClr val="tx1"/>
                </a:solidFill>
                <a:latin typeface="Century Gothic" panose="020F0302020204030204"/>
              </a:rPr>
              <a:t> palabras con </a:t>
            </a:r>
            <a:r>
              <a:rPr lang="en-GB" sz="2050" b="1" dirty="0">
                <a:solidFill>
                  <a:srgbClr val="C00000"/>
                </a:solidFill>
              </a:rPr>
              <a:t>[</a:t>
            </a:r>
            <a:r>
              <a:rPr lang="en-GB" sz="2050" b="1" dirty="0" err="1">
                <a:solidFill>
                  <a:srgbClr val="C00000"/>
                </a:solidFill>
              </a:rPr>
              <a:t>ie</a:t>
            </a:r>
            <a:r>
              <a:rPr lang="en-GB" sz="2050" b="1" dirty="0">
                <a:solidFill>
                  <a:srgbClr val="C00000"/>
                </a:solidFill>
              </a:rPr>
              <a:t>]</a:t>
            </a:r>
            <a:r>
              <a:rPr lang="en-GB" sz="2050" dirty="0">
                <a:solidFill>
                  <a:schemeClr val="tx1"/>
                </a:solidFill>
              </a:rPr>
              <a:t>, </a:t>
            </a:r>
            <a:r>
              <a:rPr lang="en-GB" sz="2050" b="1" dirty="0">
                <a:solidFill>
                  <a:schemeClr val="tx2"/>
                </a:solidFill>
              </a:rPr>
              <a:t>2</a:t>
            </a:r>
            <a:r>
              <a:rPr lang="en-GB" sz="2050" dirty="0">
                <a:solidFill>
                  <a:schemeClr val="tx1"/>
                </a:solidFill>
              </a:rPr>
              <a:t> con</a:t>
            </a:r>
            <a:r>
              <a:rPr lang="en-GB" sz="2050" b="1" dirty="0">
                <a:solidFill>
                  <a:srgbClr val="C00000"/>
                </a:solidFill>
              </a:rPr>
              <a:t> [</a:t>
            </a:r>
            <a:r>
              <a:rPr lang="en-GB" sz="2050" b="1" dirty="0" err="1">
                <a:solidFill>
                  <a:srgbClr val="C00000"/>
                </a:solidFill>
              </a:rPr>
              <a:t>ia</a:t>
            </a:r>
            <a:r>
              <a:rPr lang="en-GB" sz="2050" b="1" dirty="0">
                <a:solidFill>
                  <a:srgbClr val="C00000"/>
                </a:solidFill>
              </a:rPr>
              <a:t>]</a:t>
            </a:r>
            <a:br>
              <a:rPr lang="en-GB" sz="2050" b="1" dirty="0">
                <a:solidFill>
                  <a:srgbClr val="C00000"/>
                </a:solidFill>
              </a:rPr>
            </a:br>
            <a:r>
              <a:rPr lang="en-GB" sz="2050" dirty="0">
                <a:solidFill>
                  <a:schemeClr val="tx1"/>
                </a:solidFill>
              </a:rPr>
              <a:t>y </a:t>
            </a:r>
            <a:r>
              <a:rPr lang="en-GB" sz="2050" b="1" dirty="0">
                <a:solidFill>
                  <a:schemeClr val="tx2"/>
                </a:solidFill>
              </a:rPr>
              <a:t>3</a:t>
            </a:r>
            <a:r>
              <a:rPr lang="en-GB" sz="2050" dirty="0">
                <a:solidFill>
                  <a:schemeClr val="tx1"/>
                </a:solidFill>
              </a:rPr>
              <a:t> con</a:t>
            </a:r>
            <a:r>
              <a:rPr lang="en-GB" sz="2050" b="1" dirty="0">
                <a:solidFill>
                  <a:srgbClr val="C00000"/>
                </a:solidFill>
              </a:rPr>
              <a:t> [</a:t>
            </a:r>
            <a:r>
              <a:rPr lang="en-GB" sz="2050" b="1" dirty="0" err="1">
                <a:solidFill>
                  <a:srgbClr val="C00000"/>
                </a:solidFill>
              </a:rPr>
              <a:t>ue</a:t>
            </a:r>
            <a:r>
              <a:rPr lang="en-GB" sz="2050" b="1" dirty="0">
                <a:solidFill>
                  <a:srgbClr val="C00000"/>
                </a:solidFill>
              </a:rPr>
              <a:t>]</a:t>
            </a:r>
            <a:r>
              <a:rPr lang="en-GB" sz="2050" dirty="0">
                <a:solidFill>
                  <a:schemeClr val="tx1"/>
                </a:solidFill>
              </a:rPr>
              <a:t>.</a:t>
            </a:r>
            <a:endParaRPr lang="en-GB" sz="2050" b="1" dirty="0">
              <a:solidFill>
                <a:srgbClr val="C00000"/>
              </a:solidFill>
            </a:endParaRPr>
          </a:p>
          <a:p>
            <a:pPr marL="457200" lvl="0" indent="-457200">
              <a:lnSpc>
                <a:spcPct val="124000"/>
              </a:lnSpc>
              <a:spcBef>
                <a:spcPts val="0"/>
              </a:spcBef>
              <a:buFont typeface="+mj-lt"/>
              <a:buAutoNum type="arabicPeriod"/>
              <a:defRPr/>
            </a:pPr>
            <a:r>
              <a:rPr lang="en-GB" sz="2050" dirty="0" err="1">
                <a:solidFill>
                  <a:schemeClr val="tx1"/>
                </a:solidFill>
              </a:rPr>
              <a:t>Luego</a:t>
            </a:r>
            <a:r>
              <a:rPr lang="en-GB" sz="2050" dirty="0">
                <a:solidFill>
                  <a:schemeClr val="tx1"/>
                </a:solidFill>
              </a:rPr>
              <a:t>, </a:t>
            </a:r>
            <a:r>
              <a:rPr lang="en-GB" sz="2050" dirty="0" err="1">
                <a:solidFill>
                  <a:schemeClr val="tx1"/>
                </a:solidFill>
              </a:rPr>
              <a:t>hacen</a:t>
            </a:r>
            <a:r>
              <a:rPr lang="en-GB" sz="2050" dirty="0">
                <a:solidFill>
                  <a:schemeClr val="tx1"/>
                </a:solidFill>
              </a:rPr>
              <a:t> un </a:t>
            </a:r>
            <a:r>
              <a:rPr lang="en-GB" sz="2050" dirty="0" err="1">
                <a:solidFill>
                  <a:schemeClr val="tx1"/>
                </a:solidFill>
              </a:rPr>
              <a:t>cambio</a:t>
            </a:r>
            <a:r>
              <a:rPr lang="en-GB" sz="2050" dirty="0">
                <a:solidFill>
                  <a:schemeClr val="tx1"/>
                </a:solidFill>
              </a:rPr>
              <a:t>…</a:t>
            </a:r>
          </a:p>
          <a:p>
            <a:pPr marL="457200" lvl="0" indent="-457200">
              <a:lnSpc>
                <a:spcPct val="124000"/>
              </a:lnSpc>
              <a:spcBef>
                <a:spcPts val="0"/>
              </a:spcBef>
              <a:buFont typeface="+mj-lt"/>
              <a:buAutoNum type="arabicPeriod"/>
              <a:defRPr/>
            </a:pPr>
            <a:r>
              <a:rPr lang="en-GB" sz="2050" dirty="0" err="1">
                <a:solidFill>
                  <a:schemeClr val="tx1"/>
                </a:solidFill>
              </a:rPr>
              <a:t>Estudiante</a:t>
            </a:r>
            <a:r>
              <a:rPr lang="en-GB" sz="2050" dirty="0">
                <a:solidFill>
                  <a:schemeClr val="tx1"/>
                </a:solidFill>
              </a:rPr>
              <a:t> B lee </a:t>
            </a:r>
            <a:r>
              <a:rPr lang="en-GB" sz="2050" dirty="0" err="1">
                <a:solidFill>
                  <a:schemeClr val="tx1"/>
                </a:solidFill>
              </a:rPr>
              <a:t>su</a:t>
            </a:r>
            <a:r>
              <a:rPr lang="en-GB" sz="2050" dirty="0">
                <a:solidFill>
                  <a:schemeClr val="tx1"/>
                </a:solidFill>
              </a:rPr>
              <a:t> </a:t>
            </a:r>
            <a:r>
              <a:rPr lang="en-GB" sz="2050" dirty="0" err="1">
                <a:solidFill>
                  <a:schemeClr val="tx1"/>
                </a:solidFill>
              </a:rPr>
              <a:t>texto</a:t>
            </a:r>
            <a:r>
              <a:rPr lang="en-GB" sz="2050" dirty="0">
                <a:solidFill>
                  <a:schemeClr val="tx1"/>
                </a:solidFill>
              </a:rPr>
              <a:t> (dos </a:t>
            </a:r>
            <a:r>
              <a:rPr lang="en-GB" sz="2050" dirty="0" err="1">
                <a:solidFill>
                  <a:schemeClr val="tx1"/>
                </a:solidFill>
              </a:rPr>
              <a:t>veces</a:t>
            </a:r>
            <a:r>
              <a:rPr lang="en-GB" sz="2050" dirty="0">
                <a:solidFill>
                  <a:schemeClr val="tx1"/>
                </a:solidFill>
              </a:rPr>
              <a:t>) a </a:t>
            </a:r>
            <a:r>
              <a:rPr lang="en-GB" sz="2050" dirty="0" err="1">
                <a:solidFill>
                  <a:schemeClr val="tx1"/>
                </a:solidFill>
              </a:rPr>
              <a:t>estudiante</a:t>
            </a:r>
            <a:r>
              <a:rPr lang="en-GB" sz="2050" dirty="0">
                <a:solidFill>
                  <a:schemeClr val="tx1"/>
                </a:solidFill>
              </a:rPr>
              <a:t> A.</a:t>
            </a:r>
          </a:p>
          <a:p>
            <a:pPr marL="457200" lvl="0" indent="-457200">
              <a:lnSpc>
                <a:spcPct val="124000"/>
              </a:lnSpc>
              <a:spcBef>
                <a:spcPts val="0"/>
              </a:spcBef>
              <a:buFont typeface="+mj-lt"/>
              <a:buAutoNum type="arabicPeriod"/>
              <a:defRPr/>
            </a:pPr>
            <a:r>
              <a:rPr lang="en-US" sz="2050" dirty="0">
                <a:solidFill>
                  <a:schemeClr val="tx1"/>
                </a:solidFill>
                <a:latin typeface="Century Gothic" panose="020F0302020204030204"/>
              </a:rPr>
              <a:t>Sin </a:t>
            </a:r>
            <a:r>
              <a:rPr lang="en-US" sz="2050" dirty="0" err="1">
                <a:solidFill>
                  <a:schemeClr val="tx1"/>
                </a:solidFill>
                <a:latin typeface="Century Gothic" panose="020F0302020204030204"/>
              </a:rPr>
              <a:t>mirar</a:t>
            </a:r>
            <a:r>
              <a:rPr lang="en-US" sz="2050" dirty="0">
                <a:solidFill>
                  <a:schemeClr val="tx1"/>
                </a:solidFill>
                <a:latin typeface="Century Gothic" panose="020F0302020204030204"/>
              </a:rPr>
              <a:t> la </a:t>
            </a:r>
            <a:r>
              <a:rPr lang="en-US" sz="2050" dirty="0" err="1">
                <a:solidFill>
                  <a:schemeClr val="tx1"/>
                </a:solidFill>
                <a:latin typeface="Century Gothic" panose="020F0302020204030204"/>
              </a:rPr>
              <a:t>pizarra</a:t>
            </a:r>
            <a:r>
              <a:rPr lang="en-US" sz="2050" dirty="0">
                <a:solidFill>
                  <a:schemeClr val="tx1"/>
                </a:solidFill>
                <a:latin typeface="Century Gothic" panose="020F0302020204030204"/>
              </a:rPr>
              <a:t>*, </a:t>
            </a:r>
            <a:r>
              <a:rPr lang="en-GB" sz="2050" b="1" dirty="0" err="1">
                <a:solidFill>
                  <a:srgbClr val="3A5EAC"/>
                </a:solidFill>
              </a:rPr>
              <a:t>Estudiante</a:t>
            </a:r>
            <a:r>
              <a:rPr lang="en-GB" sz="2050" b="1" dirty="0">
                <a:solidFill>
                  <a:srgbClr val="3A5EAC"/>
                </a:solidFill>
              </a:rPr>
              <a:t> A </a:t>
            </a:r>
            <a:r>
              <a:rPr lang="en-GB" sz="2050" dirty="0" err="1">
                <a:solidFill>
                  <a:schemeClr val="tx1"/>
                </a:solidFill>
              </a:rPr>
              <a:t>escucha</a:t>
            </a:r>
            <a:r>
              <a:rPr lang="en-GB" sz="2050" dirty="0">
                <a:solidFill>
                  <a:schemeClr val="tx1"/>
                </a:solidFill>
              </a:rPr>
              <a:t> y escribe </a:t>
            </a:r>
            <a:r>
              <a:rPr lang="en-GB" sz="2050" b="1" dirty="0">
                <a:solidFill>
                  <a:schemeClr val="accent3"/>
                </a:solidFill>
              </a:rPr>
              <a:t>4</a:t>
            </a:r>
            <a:r>
              <a:rPr lang="en-GB" sz="2050" dirty="0">
                <a:solidFill>
                  <a:schemeClr val="tx1"/>
                </a:solidFill>
              </a:rPr>
              <a:t> palabras con </a:t>
            </a:r>
            <a:r>
              <a:rPr lang="en-GB" sz="2050" b="1" dirty="0">
                <a:solidFill>
                  <a:srgbClr val="3A5EAC"/>
                </a:solidFill>
              </a:rPr>
              <a:t>[ai]</a:t>
            </a:r>
            <a:r>
              <a:rPr lang="en-GB" sz="2050" dirty="0">
                <a:solidFill>
                  <a:schemeClr val="tx1"/>
                </a:solidFill>
              </a:rPr>
              <a:t>, </a:t>
            </a:r>
            <a:r>
              <a:rPr lang="en-GB" sz="2050" b="1" dirty="0">
                <a:solidFill>
                  <a:schemeClr val="accent3"/>
                </a:solidFill>
              </a:rPr>
              <a:t>2</a:t>
            </a:r>
            <a:r>
              <a:rPr lang="en-GB" sz="2050" dirty="0">
                <a:solidFill>
                  <a:schemeClr val="tx1"/>
                </a:solidFill>
              </a:rPr>
              <a:t> con</a:t>
            </a:r>
            <a:r>
              <a:rPr lang="en-GB" sz="2050" b="1" dirty="0">
                <a:solidFill>
                  <a:srgbClr val="3A5EAC"/>
                </a:solidFill>
              </a:rPr>
              <a:t> [</a:t>
            </a:r>
            <a:r>
              <a:rPr lang="en-GB" sz="2050" b="1" dirty="0" err="1">
                <a:solidFill>
                  <a:srgbClr val="3A5EAC"/>
                </a:solidFill>
              </a:rPr>
              <a:t>ei</a:t>
            </a:r>
            <a:r>
              <a:rPr lang="en-GB" sz="2050" b="1" dirty="0">
                <a:solidFill>
                  <a:srgbClr val="3A5EAC"/>
                </a:solidFill>
              </a:rPr>
              <a:t>]</a:t>
            </a:r>
            <a:r>
              <a:rPr lang="en-GB" sz="2050" dirty="0">
                <a:solidFill>
                  <a:schemeClr val="tx1"/>
                </a:solidFill>
              </a:rPr>
              <a:t>,</a:t>
            </a:r>
            <a:br>
              <a:rPr lang="en-GB" sz="2050" dirty="0">
                <a:solidFill>
                  <a:schemeClr val="tx1"/>
                </a:solidFill>
              </a:rPr>
            </a:br>
            <a:r>
              <a:rPr lang="en-GB" sz="2050" b="1" dirty="0">
                <a:solidFill>
                  <a:schemeClr val="accent3"/>
                </a:solidFill>
              </a:rPr>
              <a:t>3</a:t>
            </a:r>
            <a:r>
              <a:rPr lang="en-GB" sz="2050" dirty="0">
                <a:solidFill>
                  <a:schemeClr val="tx1"/>
                </a:solidFill>
              </a:rPr>
              <a:t> con</a:t>
            </a:r>
            <a:r>
              <a:rPr lang="en-GB" sz="2050" b="1" dirty="0">
                <a:solidFill>
                  <a:srgbClr val="3A5EAC"/>
                </a:solidFill>
              </a:rPr>
              <a:t> [</a:t>
            </a:r>
            <a:r>
              <a:rPr lang="en-GB" sz="2050" b="1" dirty="0" err="1">
                <a:solidFill>
                  <a:srgbClr val="3A5EAC"/>
                </a:solidFill>
              </a:rPr>
              <a:t>ue</a:t>
            </a:r>
            <a:r>
              <a:rPr lang="en-GB" sz="2050" b="1" dirty="0">
                <a:solidFill>
                  <a:srgbClr val="3A5EAC"/>
                </a:solidFill>
              </a:rPr>
              <a:t>]</a:t>
            </a:r>
            <a:r>
              <a:rPr lang="en-GB" sz="2050" dirty="0"/>
              <a:t> y </a:t>
            </a:r>
            <a:r>
              <a:rPr lang="en-GB" sz="2050" b="1" dirty="0">
                <a:solidFill>
                  <a:schemeClr val="accent3"/>
                </a:solidFill>
              </a:rPr>
              <a:t>2</a:t>
            </a:r>
            <a:r>
              <a:rPr lang="en-GB" sz="2050" dirty="0"/>
              <a:t> con </a:t>
            </a:r>
            <a:r>
              <a:rPr lang="en-GB" sz="2050" b="1" dirty="0">
                <a:solidFill>
                  <a:schemeClr val="accent3"/>
                </a:solidFill>
              </a:rPr>
              <a:t>[</a:t>
            </a:r>
            <a:r>
              <a:rPr lang="en-GB" sz="2050" b="1" dirty="0" err="1">
                <a:solidFill>
                  <a:schemeClr val="accent3"/>
                </a:solidFill>
              </a:rPr>
              <a:t>ie</a:t>
            </a:r>
            <a:r>
              <a:rPr lang="en-GB" sz="2050" b="1" dirty="0">
                <a:solidFill>
                  <a:schemeClr val="accent3"/>
                </a:solidFill>
              </a:rPr>
              <a:t>]</a:t>
            </a:r>
            <a:r>
              <a:rPr lang="en-GB" sz="2050" dirty="0"/>
              <a:t>. </a:t>
            </a:r>
            <a:endParaRPr lang="en-ES" sz="2050" dirty="0">
              <a:solidFill>
                <a:schemeClr val="tx1"/>
              </a:solidFill>
            </a:endParaRPr>
          </a:p>
        </p:txBody>
      </p:sp>
      <p:sp>
        <p:nvSpPr>
          <p:cNvPr id="5" name="Rounded Rectangle 11">
            <a:extLst>
              <a:ext uri="{FF2B5EF4-FFF2-40B4-BE49-F238E27FC236}">
                <a16:creationId xmlns:a16="http://schemas.microsoft.com/office/drawing/2014/main" id="{5A8039B4-F846-4021-9355-F43DD564F637}"/>
              </a:ext>
            </a:extLst>
          </p:cNvPr>
          <p:cNvSpPr/>
          <p:nvPr/>
        </p:nvSpPr>
        <p:spPr>
          <a:xfrm>
            <a:off x="8242852" y="198531"/>
            <a:ext cx="3685292"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A1554114-EBB3-478D-B67F-03EC4D96E1E7}"/>
              </a:ext>
            </a:extLst>
          </p:cNvPr>
          <p:cNvSpPr txBox="1"/>
          <p:nvPr/>
        </p:nvSpPr>
        <p:spPr>
          <a:xfrm>
            <a:off x="5387040" y="327256"/>
            <a:ext cx="2730235" cy="430887"/>
          </a:xfrm>
          <a:prstGeom prst="rect">
            <a:avLst/>
          </a:prstGeom>
          <a:noFill/>
          <a:ln>
            <a:solidFill>
              <a:schemeClr val="accent1"/>
            </a:solidFill>
          </a:ln>
        </p:spPr>
        <p:txBody>
          <a:bodyPr wrap="none" rtlCol="0">
            <a:spAutoFit/>
          </a:bodyPr>
          <a:lstStyle/>
          <a:p>
            <a:r>
              <a:rPr lang="en-GB" sz="2200" b="1" dirty="0"/>
              <a:t>la </a:t>
            </a:r>
            <a:r>
              <a:rPr lang="en-GB" sz="2200" b="1" dirty="0" err="1"/>
              <a:t>pizarra</a:t>
            </a:r>
            <a:r>
              <a:rPr lang="en-GB" sz="2200" b="1" dirty="0"/>
              <a:t>* = board</a:t>
            </a:r>
          </a:p>
        </p:txBody>
      </p:sp>
      <p:sp>
        <p:nvSpPr>
          <p:cNvPr id="11" name="TextBox 10">
            <a:extLst>
              <a:ext uri="{FF2B5EF4-FFF2-40B4-BE49-F238E27FC236}">
                <a16:creationId xmlns:a16="http://schemas.microsoft.com/office/drawing/2014/main" id="{65F5E778-3111-4DDF-9901-ACF51D81EE53}"/>
              </a:ext>
            </a:extLst>
          </p:cNvPr>
          <p:cNvSpPr txBox="1"/>
          <p:nvPr/>
        </p:nvSpPr>
        <p:spPr>
          <a:xfrm>
            <a:off x="151860" y="3543451"/>
            <a:ext cx="1872629" cy="430887"/>
          </a:xfrm>
          <a:prstGeom prst="rect">
            <a:avLst/>
          </a:prstGeom>
          <a:noFill/>
        </p:spPr>
        <p:txBody>
          <a:bodyPr wrap="none" rtlCol="0">
            <a:spAutoFit/>
          </a:bodyPr>
          <a:lstStyle/>
          <a:p>
            <a:r>
              <a:rPr lang="en-GB" sz="2200" b="1" u="sng" dirty="0" err="1"/>
              <a:t>Estudiante</a:t>
            </a:r>
            <a:r>
              <a:rPr lang="en-GB" sz="2200" b="1" u="sng" dirty="0"/>
              <a:t> A</a:t>
            </a:r>
          </a:p>
        </p:txBody>
      </p:sp>
      <p:sp>
        <p:nvSpPr>
          <p:cNvPr id="12" name="TextBox 11">
            <a:extLst>
              <a:ext uri="{FF2B5EF4-FFF2-40B4-BE49-F238E27FC236}">
                <a16:creationId xmlns:a16="http://schemas.microsoft.com/office/drawing/2014/main" id="{7589CECC-B3A7-4B4A-88FB-EBBE371C2F9D}"/>
              </a:ext>
            </a:extLst>
          </p:cNvPr>
          <p:cNvSpPr txBox="1"/>
          <p:nvPr/>
        </p:nvSpPr>
        <p:spPr>
          <a:xfrm>
            <a:off x="6155258" y="3543452"/>
            <a:ext cx="1827744" cy="430887"/>
          </a:xfrm>
          <a:prstGeom prst="rect">
            <a:avLst/>
          </a:prstGeom>
          <a:noFill/>
        </p:spPr>
        <p:txBody>
          <a:bodyPr wrap="none" rtlCol="0">
            <a:spAutoFit/>
          </a:bodyPr>
          <a:lstStyle/>
          <a:p>
            <a:r>
              <a:rPr lang="en-GB" sz="2200" b="1" u="sng" dirty="0" err="1"/>
              <a:t>Estudiante</a:t>
            </a:r>
            <a:r>
              <a:rPr lang="en-GB" sz="2200" b="1" u="sng" dirty="0"/>
              <a:t> B</a:t>
            </a:r>
          </a:p>
        </p:txBody>
      </p:sp>
    </p:spTree>
    <p:extLst>
      <p:ext uri="{BB962C8B-B14F-4D97-AF65-F5344CB8AC3E}">
        <p14:creationId xmlns:p14="http://schemas.microsoft.com/office/powerpoint/2010/main" val="172512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2"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grpId="2"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P spid="19" grpId="1" animBg="1"/>
      <p:bldP spid="17" grpId="0" animBg="1"/>
      <p:bldP spid="15" grpId="0" animBg="1"/>
      <p:bldP spid="15" grpId="1" animBg="1"/>
      <p:bldP spid="15" grpId="2" animBg="1"/>
      <p:bldP spid="6" grpId="0" animBg="1"/>
      <p:bldP spid="11" grpId="0"/>
      <p:bldP spid="11" grpId="1"/>
      <p:bldP spid="11" grpId="2"/>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15"/>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0" name="Round Diagonal Corner of Rectangle 22">
            <a:extLst>
              <a:ext uri="{FF2B5EF4-FFF2-40B4-BE49-F238E27FC236}">
                <a16:creationId xmlns:a16="http://schemas.microsoft.com/office/drawing/2014/main" id="{C4EE5477-F799-4C38-940E-CC2818ABA128}"/>
              </a:ext>
            </a:extLst>
          </p:cNvPr>
          <p:cNvSpPr/>
          <p:nvPr/>
        </p:nvSpPr>
        <p:spPr>
          <a:xfrm>
            <a:off x="172087" y="1014915"/>
            <a:ext cx="10852471" cy="5193064"/>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1" name="Google Shape;335;p11">
            <a:extLst>
              <a:ext uri="{FF2B5EF4-FFF2-40B4-BE49-F238E27FC236}">
                <a16:creationId xmlns:a16="http://schemas.microsoft.com/office/drawing/2014/main" id="{E09C41F9-7288-400E-B12F-75A4457CDA81}"/>
              </a:ext>
            </a:extLst>
          </p:cNvPr>
          <p:cNvSpPr txBox="1"/>
          <p:nvPr/>
        </p:nvSpPr>
        <p:spPr>
          <a:xfrm>
            <a:off x="482641" y="1624995"/>
            <a:ext cx="8488834"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1 Le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debo</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pedir</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(le)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información</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2" name="Google Shape;336;p11">
            <a:extLst>
              <a:ext uri="{FF2B5EF4-FFF2-40B4-BE49-F238E27FC236}">
                <a16:creationId xmlns:a16="http://schemas.microsoft.com/office/drawing/2014/main" id="{B12E19FB-1E46-4FEA-838A-26149EECE640}"/>
              </a:ext>
            </a:extLst>
          </p:cNvPr>
          <p:cNvSpPr txBox="1"/>
          <p:nvPr/>
        </p:nvSpPr>
        <p:spPr>
          <a:xfrm>
            <a:off x="482641" y="2315077"/>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2 Les </a:t>
            </a:r>
            <a:r>
              <a:rPr lang="en-GB" sz="2200" dirty="0">
                <a:solidFill>
                  <a:srgbClr val="525050"/>
                </a:solidFill>
                <a:ea typeface="Century Gothic"/>
                <a:cs typeface="Century Gothic"/>
                <a:sym typeface="Century Gothic"/>
              </a:rPr>
              <a:t>debe mandar(les) la </a:t>
            </a:r>
            <a:r>
              <a:rPr lang="en-GB" sz="2200" dirty="0" err="1">
                <a:solidFill>
                  <a:srgbClr val="525050"/>
                </a:solidFill>
                <a:ea typeface="Century Gothic"/>
                <a:cs typeface="Century Gothic"/>
                <a:sym typeface="Century Gothic"/>
              </a:rPr>
              <a:t>tarea</a:t>
            </a:r>
            <a:r>
              <a:rPr lang="en-GB" sz="2200" dirty="0">
                <a:solidFill>
                  <a:srgbClr val="525050"/>
                </a:solidFill>
                <a:ea typeface="Century Gothic"/>
                <a:cs typeface="Century Gothic"/>
                <a:sym typeface="Century Gothic"/>
              </a:rPr>
              <a:t>. </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3" name="Google Shape;337;p11">
            <a:extLst>
              <a:ext uri="{FF2B5EF4-FFF2-40B4-BE49-F238E27FC236}">
                <a16:creationId xmlns:a16="http://schemas.microsoft.com/office/drawing/2014/main" id="{D05663EA-0844-4056-979B-3787CC620FAC}"/>
              </a:ext>
            </a:extLst>
          </p:cNvPr>
          <p:cNvSpPr txBox="1"/>
          <p:nvPr/>
        </p:nvSpPr>
        <p:spPr>
          <a:xfrm>
            <a:off x="482641" y="3005159"/>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3 </a:t>
            </a:r>
            <a:r>
              <a:rPr lang="en-GB" sz="2200" noProof="0" dirty="0">
                <a:solidFill>
                  <a:srgbClr val="525050"/>
                </a:solidFill>
                <a:latin typeface="Century Gothic"/>
                <a:ea typeface="Century Gothic"/>
                <a:cs typeface="Century Gothic"/>
                <a:sym typeface="Century Gothic"/>
              </a:rPr>
              <a:t>Le </a:t>
            </a:r>
            <a:r>
              <a:rPr lang="en-GB" sz="2200" noProof="0" dirty="0" err="1">
                <a:solidFill>
                  <a:srgbClr val="525050"/>
                </a:solidFill>
                <a:latin typeface="Century Gothic"/>
                <a:ea typeface="Century Gothic"/>
                <a:cs typeface="Century Gothic"/>
                <a:sym typeface="Century Gothic"/>
              </a:rPr>
              <a:t>suelo</a:t>
            </a:r>
            <a:r>
              <a:rPr lang="en-GB" sz="2200" noProof="0" dirty="0">
                <a:solidFill>
                  <a:srgbClr val="525050"/>
                </a:solidFill>
                <a:latin typeface="Century Gothic"/>
                <a:ea typeface="Century Gothic"/>
                <a:cs typeface="Century Gothic"/>
                <a:sym typeface="Century Gothic"/>
              </a:rPr>
              <a:t> </a:t>
            </a:r>
            <a:r>
              <a:rPr lang="en-GB" sz="2200" noProof="0" dirty="0" err="1">
                <a:solidFill>
                  <a:srgbClr val="525050"/>
                </a:solidFill>
                <a:latin typeface="Century Gothic"/>
                <a:ea typeface="Century Gothic"/>
                <a:cs typeface="Century Gothic"/>
                <a:sym typeface="Century Gothic"/>
              </a:rPr>
              <a:t>recomendar</a:t>
            </a:r>
            <a:r>
              <a:rPr lang="en-GB" sz="2200" noProof="0" dirty="0">
                <a:solidFill>
                  <a:srgbClr val="525050"/>
                </a:solidFill>
                <a:latin typeface="Century Gothic"/>
                <a:ea typeface="Century Gothic"/>
                <a:cs typeface="Century Gothic"/>
                <a:sym typeface="Century Gothic"/>
              </a:rPr>
              <a:t>(</a:t>
            </a:r>
            <a:r>
              <a:rPr lang="en-GB" sz="2200" dirty="0">
                <a:solidFill>
                  <a:srgbClr val="525050"/>
                </a:solidFill>
                <a:ea typeface="Century Gothic"/>
                <a:cs typeface="Century Gothic"/>
                <a:sym typeface="Century Gothic"/>
              </a:rPr>
              <a:t>le) </a:t>
            </a:r>
            <a:r>
              <a:rPr lang="en-GB" sz="2200" dirty="0" err="1">
                <a:solidFill>
                  <a:srgbClr val="525050"/>
                </a:solidFill>
                <a:ea typeface="Century Gothic"/>
                <a:cs typeface="Century Gothic"/>
                <a:sym typeface="Century Gothic"/>
              </a:rPr>
              <a:t>libros</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útiles</a:t>
            </a:r>
            <a:r>
              <a:rPr lang="en-GB" sz="2200" dirty="0">
                <a:solidFill>
                  <a:srgbClr val="525050"/>
                </a:solidFill>
                <a:ea typeface="Century Gothic"/>
                <a:cs typeface="Century Gothic"/>
                <a:sym typeface="Century Gothic"/>
              </a:rPr>
              <a:t> </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4" name="Google Shape;338;p11">
            <a:extLst>
              <a:ext uri="{FF2B5EF4-FFF2-40B4-BE49-F238E27FC236}">
                <a16:creationId xmlns:a16="http://schemas.microsoft.com/office/drawing/2014/main" id="{44F750F6-159F-4B23-A4AD-C1C037B29317}"/>
              </a:ext>
            </a:extLst>
          </p:cNvPr>
          <p:cNvSpPr txBox="1"/>
          <p:nvPr/>
        </p:nvSpPr>
        <p:spPr>
          <a:xfrm>
            <a:off x="482641" y="3695241"/>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200" dirty="0">
                <a:solidFill>
                  <a:srgbClr val="525050"/>
                </a:solidFill>
                <a:latin typeface="Century Gothic"/>
                <a:ea typeface="Century Gothic"/>
                <a:cs typeface="Century Gothic"/>
                <a:sym typeface="Century Gothic"/>
              </a:rPr>
              <a:t>4. Les </a:t>
            </a:r>
            <a:r>
              <a:rPr lang="en-GB" sz="2200" dirty="0" err="1">
                <a:solidFill>
                  <a:srgbClr val="525050"/>
                </a:solidFill>
                <a:latin typeface="Century Gothic"/>
                <a:ea typeface="Century Gothic"/>
                <a:cs typeface="Century Gothic"/>
                <a:sym typeface="Century Gothic"/>
              </a:rPr>
              <a:t>puedo</a:t>
            </a:r>
            <a:r>
              <a:rPr lang="en-GB" sz="2200" dirty="0">
                <a:solidFill>
                  <a:srgbClr val="525050"/>
                </a:solidFill>
                <a:latin typeface="Century Gothic"/>
                <a:ea typeface="Century Gothic"/>
                <a:cs typeface="Century Gothic"/>
                <a:sym typeface="Century Gothic"/>
              </a:rPr>
              <a:t> </a:t>
            </a:r>
            <a:r>
              <a:rPr lang="en-GB" sz="2200" dirty="0" err="1">
                <a:solidFill>
                  <a:srgbClr val="525050"/>
                </a:solidFill>
                <a:latin typeface="Century Gothic"/>
                <a:ea typeface="Century Gothic"/>
                <a:cs typeface="Century Gothic"/>
                <a:sym typeface="Century Gothic"/>
              </a:rPr>
              <a:t>llamar</a:t>
            </a:r>
            <a:r>
              <a:rPr lang="en-GB" sz="2200" dirty="0">
                <a:solidFill>
                  <a:srgbClr val="525050"/>
                </a:solidFill>
                <a:ea typeface="Century Gothic"/>
                <a:cs typeface="Century Gothic"/>
                <a:sym typeface="Century Gothic"/>
              </a:rPr>
              <a:t>(les) </a:t>
            </a:r>
            <a:r>
              <a:rPr lang="en-GB" sz="2200" dirty="0" err="1">
                <a:solidFill>
                  <a:srgbClr val="525050"/>
                </a:solidFill>
                <a:ea typeface="Century Gothic"/>
                <a:cs typeface="Century Gothic"/>
                <a:sym typeface="Century Gothic"/>
              </a:rPr>
              <a:t>otra</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vez</a:t>
            </a:r>
            <a:r>
              <a:rPr lang="en-GB" sz="2200" dirty="0">
                <a:solidFill>
                  <a:srgbClr val="525050"/>
                </a:solidFill>
                <a:ea typeface="Century Gothic"/>
                <a:cs typeface="Century Gothic"/>
                <a:sym typeface="Century Gothic"/>
              </a:rPr>
              <a:t>. </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5" name="Google Shape;339;p11">
            <a:extLst>
              <a:ext uri="{FF2B5EF4-FFF2-40B4-BE49-F238E27FC236}">
                <a16:creationId xmlns:a16="http://schemas.microsoft.com/office/drawing/2014/main" id="{5638B77D-358C-4006-B99A-B5CC4894B4E5}"/>
              </a:ext>
            </a:extLst>
          </p:cNvPr>
          <p:cNvSpPr txBox="1"/>
          <p:nvPr/>
        </p:nvSpPr>
        <p:spPr>
          <a:xfrm>
            <a:off x="482641" y="4385323"/>
            <a:ext cx="5918079"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5 ¿Le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quieres</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esconder</a:t>
            </a:r>
            <a:r>
              <a:rPr lang="en-GB" sz="2200" dirty="0">
                <a:solidFill>
                  <a:srgbClr val="525050"/>
                </a:solidFill>
                <a:ea typeface="Century Gothic"/>
                <a:cs typeface="Century Gothic"/>
                <a:sym typeface="Century Gothic"/>
              </a:rPr>
              <a:t>(le) </a:t>
            </a:r>
            <a:r>
              <a:rPr lang="en-GB" sz="2200" dirty="0" err="1">
                <a:solidFill>
                  <a:srgbClr val="525050"/>
                </a:solidFill>
                <a:ea typeface="Century Gothic"/>
                <a:cs typeface="Century Gothic"/>
                <a:sym typeface="Century Gothic"/>
              </a:rPr>
              <a:t>el</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bolígrafo</a:t>
            </a:r>
            <a:r>
              <a:rPr lang="en-GB" sz="2200" dirty="0">
                <a:solidFill>
                  <a:srgbClr val="525050"/>
                </a:solidFill>
                <a:ea typeface="Century Gothic"/>
                <a:cs typeface="Century Gothic"/>
                <a:sym typeface="Century Gothic"/>
              </a:rPr>
              <a:t>? </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6" name="Google Shape;340;p11">
            <a:extLst>
              <a:ext uri="{FF2B5EF4-FFF2-40B4-BE49-F238E27FC236}">
                <a16:creationId xmlns:a16="http://schemas.microsoft.com/office/drawing/2014/main" id="{D48908DC-6FF5-490D-BB26-8611F4992AD2}"/>
              </a:ext>
            </a:extLst>
          </p:cNvPr>
          <p:cNvSpPr txBox="1"/>
          <p:nvPr/>
        </p:nvSpPr>
        <p:spPr>
          <a:xfrm>
            <a:off x="482641" y="5075406"/>
            <a:ext cx="7419158"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6 Les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quiere</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ofrecer</a:t>
            </a:r>
            <a:r>
              <a:rPr lang="en-GB" sz="2200" dirty="0">
                <a:solidFill>
                  <a:srgbClr val="525050"/>
                </a:solidFill>
                <a:ea typeface="Century Gothic"/>
                <a:cs typeface="Century Gothic"/>
                <a:sym typeface="Century Gothic"/>
              </a:rPr>
              <a:t>(les) </a:t>
            </a:r>
            <a:r>
              <a:rPr lang="en-GB" sz="2200" dirty="0" err="1">
                <a:solidFill>
                  <a:srgbClr val="525050"/>
                </a:solidFill>
                <a:ea typeface="Century Gothic"/>
                <a:cs typeface="Century Gothic"/>
                <a:sym typeface="Century Gothic"/>
              </a:rPr>
              <a:t>unas</a:t>
            </a:r>
            <a:r>
              <a:rPr lang="en-GB" sz="2200" dirty="0">
                <a:solidFill>
                  <a:srgbClr val="525050"/>
                </a:solidFill>
                <a:ea typeface="Century Gothic"/>
                <a:cs typeface="Century Gothic"/>
                <a:sym typeface="Century Gothic"/>
              </a:rPr>
              <a:t>/</a:t>
            </a:r>
            <a:r>
              <a:rPr lang="en-GB" sz="2200" dirty="0" err="1">
                <a:solidFill>
                  <a:srgbClr val="525050"/>
                </a:solidFill>
                <a:ea typeface="Century Gothic"/>
                <a:cs typeface="Century Gothic"/>
                <a:sym typeface="Century Gothic"/>
              </a:rPr>
              <a:t>algunas</a:t>
            </a:r>
            <a:r>
              <a:rPr lang="en-GB" sz="2200" dirty="0">
                <a:solidFill>
                  <a:srgbClr val="525050"/>
                </a:solidFill>
                <a:ea typeface="Century Gothic"/>
                <a:cs typeface="Century Gothic"/>
                <a:sym typeface="Century Gothic"/>
              </a:rPr>
              <a:t> </a:t>
            </a:r>
            <a:r>
              <a:rPr lang="en-GB" sz="2200" dirty="0" err="1">
                <a:solidFill>
                  <a:srgbClr val="525050"/>
                </a:solidFill>
                <a:ea typeface="Century Gothic"/>
                <a:cs typeface="Century Gothic"/>
                <a:sym typeface="Century Gothic"/>
              </a:rPr>
              <a:t>bebidas</a:t>
            </a:r>
            <a:r>
              <a:rPr lang="en-GB" sz="2200" dirty="0">
                <a:solidFill>
                  <a:srgbClr val="525050"/>
                </a:solidFill>
                <a:ea typeface="Century Gothic"/>
                <a:cs typeface="Century Gothic"/>
                <a:sym typeface="Century Gothic"/>
              </a:rPr>
              <a:t>. </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7" name="Google Shape;335;p11">
            <a:extLst>
              <a:ext uri="{FF2B5EF4-FFF2-40B4-BE49-F238E27FC236}">
                <a16:creationId xmlns:a16="http://schemas.microsoft.com/office/drawing/2014/main" id="{96805813-AD0D-4E91-A27A-29201218D56E}"/>
              </a:ext>
            </a:extLst>
          </p:cNvPr>
          <p:cNvSpPr txBox="1"/>
          <p:nvPr/>
        </p:nvSpPr>
        <p:spPr>
          <a:xfrm>
            <a:off x="482641" y="1086481"/>
            <a:ext cx="551754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Estudiante</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A – FRASES COMPLETAS</a:t>
            </a:r>
            <a:endParaRPr kumimoji="0" sz="23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 name="Title 3">
            <a:extLst>
              <a:ext uri="{FF2B5EF4-FFF2-40B4-BE49-F238E27FC236}">
                <a16:creationId xmlns:a16="http://schemas.microsoft.com/office/drawing/2014/main" id="{E9648AE9-F431-4B25-A066-80E490185270}"/>
              </a:ext>
            </a:extLst>
          </p:cNvPr>
          <p:cNvSpPr>
            <a:spLocks noGrp="1"/>
          </p:cNvSpPr>
          <p:nvPr>
            <p:ph type="title"/>
          </p:nvPr>
        </p:nvSpPr>
        <p:spPr>
          <a:xfrm>
            <a:off x="-1" y="213557"/>
            <a:ext cx="4896301" cy="647577"/>
          </a:xfrm>
        </p:spPr>
        <p:txBody>
          <a:bodyPr/>
          <a:lstStyle/>
          <a:p>
            <a:r>
              <a:rPr lang="en-GB" dirty="0" err="1"/>
              <a:t>Habla</a:t>
            </a:r>
            <a:r>
              <a:rPr lang="en-GB" dirty="0"/>
              <a:t> con </a:t>
            </a:r>
            <a:r>
              <a:rPr lang="en-GB" dirty="0" err="1"/>
              <a:t>tu</a:t>
            </a:r>
            <a:r>
              <a:rPr lang="en-GB" dirty="0"/>
              <a:t> pareja</a:t>
            </a:r>
          </a:p>
        </p:txBody>
      </p:sp>
      <p:sp>
        <p:nvSpPr>
          <p:cNvPr id="33" name="Title 5">
            <a:extLst>
              <a:ext uri="{FF2B5EF4-FFF2-40B4-BE49-F238E27FC236}">
                <a16:creationId xmlns:a16="http://schemas.microsoft.com/office/drawing/2014/main" id="{045274A3-A94E-46CC-89EF-14B940C5F819}"/>
              </a:ext>
            </a:extLst>
          </p:cNvPr>
          <p:cNvSpPr txBox="1">
            <a:spLocks/>
          </p:cNvSpPr>
          <p:nvPr/>
        </p:nvSpPr>
        <p:spPr>
          <a:xfrm>
            <a:off x="-1" y="213557"/>
            <a:ext cx="9333782" cy="647577"/>
          </a:xfrm>
          <a:prstGeom prst="rect">
            <a:avLst/>
          </a:prstGeom>
          <a:blipFill>
            <a:blip r:embed="rId3">
              <a:extLst>
                <a:ext uri="{28A0092B-C50C-407E-A947-70E740481C1C}">
                  <a14:useLocalDpi xmlns:a14="http://schemas.microsoft.com/office/drawing/2010/main"/>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lvl="0"/>
            <a:r>
              <a:rPr lang="en-ES" dirty="0"/>
              <a:t>Comentarios en el colegio</a:t>
            </a:r>
            <a:r>
              <a:rPr lang="en-GB" dirty="0"/>
              <a:t> - RESPUESTAS</a:t>
            </a:r>
            <a:endParaRPr lang="en-GB" sz="4800" dirty="0">
              <a:solidFill>
                <a:srgbClr val="FFFFFF"/>
              </a:solidFill>
            </a:endParaRPr>
          </a:p>
        </p:txBody>
      </p:sp>
      <p:sp>
        <p:nvSpPr>
          <p:cNvPr id="2" name="Google Shape;340;p11">
            <a:extLst>
              <a:ext uri="{FF2B5EF4-FFF2-40B4-BE49-F238E27FC236}">
                <a16:creationId xmlns:a16="http://schemas.microsoft.com/office/drawing/2014/main" id="{5DF2C6AD-3132-BC3B-8A6E-47F11F4E61AE}"/>
              </a:ext>
            </a:extLst>
          </p:cNvPr>
          <p:cNvSpPr txBox="1"/>
          <p:nvPr/>
        </p:nvSpPr>
        <p:spPr>
          <a:xfrm>
            <a:off x="482641" y="5660034"/>
            <a:ext cx="7419158"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kumimoji="0" lang="en-GB" sz="2200" b="0"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7 </a:t>
            </a:r>
            <a:r>
              <a:rPr kumimoji="0" lang="en-GB" sz="2200" b="0" i="0" u="none" strike="noStrike" kern="1200" cap="none" spc="0" normalizeH="0" baseline="0" noProof="0" dirty="0" err="1">
                <a:ln>
                  <a:noFill/>
                </a:ln>
                <a:solidFill>
                  <a:srgbClr val="FF0000"/>
                </a:solidFill>
                <a:effectLst/>
                <a:uLnTx/>
                <a:uFillTx/>
                <a:latin typeface="Century Gothic"/>
                <a:ea typeface="Century Gothic"/>
                <a:cs typeface="Century Gothic"/>
                <a:sym typeface="Century Gothic"/>
              </a:rPr>
              <a:t>Os</a:t>
            </a:r>
            <a:r>
              <a:rPr kumimoji="0" lang="en-GB" sz="2200" b="0"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FF0000"/>
                </a:solidFill>
                <a:effectLst/>
                <a:uLnTx/>
                <a:uFillTx/>
                <a:latin typeface="Century Gothic"/>
                <a:ea typeface="Century Gothic"/>
                <a:cs typeface="Century Gothic"/>
                <a:sym typeface="Century Gothic"/>
              </a:rPr>
              <a:t>puedo</a:t>
            </a:r>
            <a:r>
              <a:rPr kumimoji="0" lang="en-GB" sz="2200" b="0"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FF0000"/>
                </a:solidFill>
                <a:effectLst/>
                <a:uLnTx/>
                <a:uFillTx/>
                <a:latin typeface="Century Gothic"/>
                <a:ea typeface="Century Gothic"/>
                <a:cs typeface="Century Gothic"/>
                <a:sym typeface="Century Gothic"/>
              </a:rPr>
              <a:t>decir</a:t>
            </a:r>
            <a:r>
              <a:rPr kumimoji="0" lang="en-GB" sz="2200" b="0"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FF0000"/>
                </a:solidFill>
                <a:effectLst/>
                <a:uLnTx/>
                <a:uFillTx/>
                <a:latin typeface="Century Gothic"/>
                <a:ea typeface="Century Gothic"/>
                <a:cs typeface="Century Gothic"/>
                <a:sym typeface="Century Gothic"/>
              </a:rPr>
              <a:t>algunos</a:t>
            </a:r>
            <a:r>
              <a:rPr kumimoji="0" lang="en-GB" sz="2200" b="0"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FF0000"/>
                </a:solidFill>
                <a:effectLst/>
                <a:uLnTx/>
                <a:uFillTx/>
                <a:latin typeface="Century Gothic"/>
                <a:ea typeface="Century Gothic"/>
                <a:cs typeface="Century Gothic"/>
                <a:sym typeface="Century Gothic"/>
              </a:rPr>
              <a:t>beneficios</a:t>
            </a:r>
            <a:r>
              <a:rPr kumimoji="0" lang="en-GB" sz="2200" b="0"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a:t>
            </a:r>
            <a:endParaRPr kumimoji="0" sz="2200" b="0" i="0" u="none" strike="noStrike" kern="1200" cap="none" spc="0" normalizeH="0" baseline="0" noProof="0" dirty="0">
              <a:ln>
                <a:noFill/>
              </a:ln>
              <a:solidFill>
                <a:srgbClr val="FF0000"/>
              </a:solidFill>
              <a:effectLst/>
              <a:uLnTx/>
              <a:uFillTx/>
              <a:latin typeface="Century Gothic"/>
            </a:endParaRPr>
          </a:p>
        </p:txBody>
      </p:sp>
    </p:spTree>
    <p:extLst>
      <p:ext uri="{BB962C8B-B14F-4D97-AF65-F5344CB8AC3E}">
        <p14:creationId xmlns:p14="http://schemas.microsoft.com/office/powerpoint/2010/main" val="1420079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15"/>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0" name="Round Diagonal Corner of Rectangle 22">
            <a:extLst>
              <a:ext uri="{FF2B5EF4-FFF2-40B4-BE49-F238E27FC236}">
                <a16:creationId xmlns:a16="http://schemas.microsoft.com/office/drawing/2014/main" id="{C4EE5477-F799-4C38-940E-CC2818ABA128}"/>
              </a:ext>
            </a:extLst>
          </p:cNvPr>
          <p:cNvSpPr/>
          <p:nvPr/>
        </p:nvSpPr>
        <p:spPr>
          <a:xfrm>
            <a:off x="172087" y="1058446"/>
            <a:ext cx="11404562" cy="5171953"/>
          </a:xfrm>
          <a:prstGeom prst="round2Diag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1" name="Google Shape;335;p11">
            <a:extLst>
              <a:ext uri="{FF2B5EF4-FFF2-40B4-BE49-F238E27FC236}">
                <a16:creationId xmlns:a16="http://schemas.microsoft.com/office/drawing/2014/main" id="{E09C41F9-7288-400E-B12F-75A4457CDA81}"/>
              </a:ext>
            </a:extLst>
          </p:cNvPr>
          <p:cNvSpPr txBox="1"/>
          <p:nvPr/>
        </p:nvSpPr>
        <p:spPr>
          <a:xfrm>
            <a:off x="615351" y="1776310"/>
            <a:ext cx="4896301"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1 Le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puedo</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pedir</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(le) una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cita</a:t>
            </a:r>
            <a:r>
              <a:rPr lang="en-GB" sz="2200" dirty="0">
                <a:solidFill>
                  <a:srgbClr val="525050"/>
                </a:solidFill>
                <a:latin typeface="Century Gothic"/>
                <a:ea typeface="Century Gothic"/>
                <a:cs typeface="Century Gothic"/>
                <a:sym typeface="Century Gothic"/>
              </a:rPr>
              <a:t>.</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2" name="Google Shape;336;p11">
            <a:extLst>
              <a:ext uri="{FF2B5EF4-FFF2-40B4-BE49-F238E27FC236}">
                <a16:creationId xmlns:a16="http://schemas.microsoft.com/office/drawing/2014/main" id="{B12E19FB-1E46-4FEA-838A-26149EECE640}"/>
              </a:ext>
            </a:extLst>
          </p:cNvPr>
          <p:cNvSpPr txBox="1"/>
          <p:nvPr/>
        </p:nvSpPr>
        <p:spPr>
          <a:xfrm>
            <a:off x="615351" y="2434152"/>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2 Le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suele</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escribir</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(le) una carta.</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3" name="Google Shape;337;p11">
            <a:extLst>
              <a:ext uri="{FF2B5EF4-FFF2-40B4-BE49-F238E27FC236}">
                <a16:creationId xmlns:a16="http://schemas.microsoft.com/office/drawing/2014/main" id="{D05663EA-0844-4056-979B-3787CC620FAC}"/>
              </a:ext>
            </a:extLst>
          </p:cNvPr>
          <p:cNvSpPr txBox="1"/>
          <p:nvPr/>
        </p:nvSpPr>
        <p:spPr>
          <a:xfrm>
            <a:off x="615351" y="3091994"/>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3 Les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debo</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dar</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(le) mi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opinión</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4" name="Google Shape;338;p11">
            <a:extLst>
              <a:ext uri="{FF2B5EF4-FFF2-40B4-BE49-F238E27FC236}">
                <a16:creationId xmlns:a16="http://schemas.microsoft.com/office/drawing/2014/main" id="{44F750F6-159F-4B23-A4AD-C1C037B29317}"/>
              </a:ext>
            </a:extLst>
          </p:cNvPr>
          <p:cNvSpPr txBox="1"/>
          <p:nvPr/>
        </p:nvSpPr>
        <p:spPr>
          <a:xfrm>
            <a:off x="615351" y="3749836"/>
            <a:ext cx="5918079"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lang="en-GB" sz="2200" dirty="0">
                <a:solidFill>
                  <a:srgbClr val="525050"/>
                </a:solidFill>
                <a:latin typeface="Century Gothic"/>
                <a:ea typeface="Century Gothic"/>
                <a:cs typeface="Century Gothic"/>
                <a:sym typeface="Century Gothic"/>
              </a:rPr>
              <a:t>4 Le </a:t>
            </a:r>
            <a:r>
              <a:rPr lang="en-GB" sz="2200" dirty="0" err="1">
                <a:solidFill>
                  <a:srgbClr val="525050"/>
                </a:solidFill>
                <a:latin typeface="Century Gothic"/>
                <a:ea typeface="Century Gothic"/>
                <a:cs typeface="Century Gothic"/>
                <a:sym typeface="Century Gothic"/>
              </a:rPr>
              <a:t>puede</a:t>
            </a:r>
            <a:r>
              <a:rPr lang="en-GB" sz="2200" dirty="0">
                <a:solidFill>
                  <a:srgbClr val="525050"/>
                </a:solidFill>
                <a:latin typeface="Century Gothic"/>
                <a:ea typeface="Century Gothic"/>
                <a:cs typeface="Century Gothic"/>
                <a:sym typeface="Century Gothic"/>
              </a:rPr>
              <a:t> </a:t>
            </a:r>
            <a:r>
              <a:rPr lang="en-GB" sz="2200" dirty="0" err="1">
                <a:solidFill>
                  <a:srgbClr val="525050"/>
                </a:solidFill>
                <a:latin typeface="Century Gothic"/>
                <a:ea typeface="Century Gothic"/>
                <a:cs typeface="Century Gothic"/>
                <a:sym typeface="Century Gothic"/>
              </a:rPr>
              <a:t>traer</a:t>
            </a:r>
            <a:r>
              <a:rPr lang="en-GB" sz="2200" dirty="0">
                <a:solidFill>
                  <a:srgbClr val="525050"/>
                </a:solidFill>
                <a:latin typeface="Century Gothic"/>
                <a:ea typeface="Century Gothic"/>
                <a:cs typeface="Century Gothic"/>
                <a:sym typeface="Century Gothic"/>
              </a:rPr>
              <a:t>(le) una </a:t>
            </a:r>
            <a:r>
              <a:rPr lang="en-GB" sz="2200" dirty="0" err="1">
                <a:solidFill>
                  <a:srgbClr val="525050"/>
                </a:solidFill>
                <a:latin typeface="Century Gothic"/>
                <a:ea typeface="Century Gothic"/>
                <a:cs typeface="Century Gothic"/>
                <a:sym typeface="Century Gothic"/>
              </a:rPr>
              <a:t>hoja</a:t>
            </a:r>
            <a:r>
              <a:rPr lang="en-GB" sz="2200" dirty="0">
                <a:solidFill>
                  <a:srgbClr val="525050"/>
                </a:solidFill>
                <a:latin typeface="Century Gothic"/>
                <a:ea typeface="Century Gothic"/>
                <a:cs typeface="Century Gothic"/>
                <a:sym typeface="Century Gothic"/>
              </a:rPr>
              <a:t>.</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5" name="Google Shape;339;p11">
            <a:extLst>
              <a:ext uri="{FF2B5EF4-FFF2-40B4-BE49-F238E27FC236}">
                <a16:creationId xmlns:a16="http://schemas.microsoft.com/office/drawing/2014/main" id="{5638B77D-358C-4006-B99A-B5CC4894B4E5}"/>
              </a:ext>
            </a:extLst>
          </p:cNvPr>
          <p:cNvSpPr txBox="1"/>
          <p:nvPr/>
        </p:nvSpPr>
        <p:spPr>
          <a:xfrm>
            <a:off x="615351" y="4407678"/>
            <a:ext cx="7384653"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5 Le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tienes</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que responder(le)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ahora</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a:t>
            </a:r>
            <a:r>
              <a:rPr kumimoji="0" lang="en-GB" sz="2200" b="0" i="0" u="none" strike="noStrike" kern="1200" cap="none" spc="0" normalizeH="0" baseline="0" noProof="0" dirty="0" err="1">
                <a:ln>
                  <a:noFill/>
                </a:ln>
                <a:solidFill>
                  <a:srgbClr val="FF0000"/>
                </a:solidFill>
                <a:effectLst/>
                <a:uLnTx/>
                <a:uFillTx/>
                <a:latin typeface="Century Gothic"/>
                <a:ea typeface="Century Gothic"/>
                <a:cs typeface="Century Gothic"/>
                <a:sym typeface="Century Gothic"/>
              </a:rPr>
              <a:t>enseguida</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6" name="Google Shape;340;p11">
            <a:extLst>
              <a:ext uri="{FF2B5EF4-FFF2-40B4-BE49-F238E27FC236}">
                <a16:creationId xmlns:a16="http://schemas.microsoft.com/office/drawing/2014/main" id="{D48908DC-6FF5-490D-BB26-8611F4992AD2}"/>
              </a:ext>
            </a:extLst>
          </p:cNvPr>
          <p:cNvSpPr txBox="1"/>
          <p:nvPr/>
        </p:nvSpPr>
        <p:spPr>
          <a:xfrm>
            <a:off x="615351" y="5065520"/>
            <a:ext cx="7143113"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6 Le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quiero</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repetir</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(le)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todas</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las </a:t>
            </a:r>
            <a:r>
              <a:rPr kumimoji="0" lang="en-GB" sz="2200" b="0"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reglas</a:t>
            </a:r>
            <a:r>
              <a:rPr kumimoji="0" lang="en-GB" sz="2200" b="0"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7" name="Google Shape;335;p11">
            <a:extLst>
              <a:ext uri="{FF2B5EF4-FFF2-40B4-BE49-F238E27FC236}">
                <a16:creationId xmlns:a16="http://schemas.microsoft.com/office/drawing/2014/main" id="{96805813-AD0D-4E91-A27A-29201218D56E}"/>
              </a:ext>
            </a:extLst>
          </p:cNvPr>
          <p:cNvSpPr txBox="1"/>
          <p:nvPr/>
        </p:nvSpPr>
        <p:spPr>
          <a:xfrm>
            <a:off x="718411" y="1237925"/>
            <a:ext cx="551754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Estudiante</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B </a:t>
            </a: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empieza</a:t>
            </a:r>
            <a:r>
              <a:rPr kumimoji="0" lang="en-GB" sz="23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la </a:t>
            </a:r>
            <a:r>
              <a:rPr kumimoji="0" lang="en-GB" sz="23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frase</a:t>
            </a:r>
            <a:endParaRPr kumimoji="0" sz="23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 name="Title 3">
            <a:extLst>
              <a:ext uri="{FF2B5EF4-FFF2-40B4-BE49-F238E27FC236}">
                <a16:creationId xmlns:a16="http://schemas.microsoft.com/office/drawing/2014/main" id="{E9648AE9-F431-4B25-A066-80E490185270}"/>
              </a:ext>
            </a:extLst>
          </p:cNvPr>
          <p:cNvSpPr>
            <a:spLocks noGrp="1"/>
          </p:cNvSpPr>
          <p:nvPr>
            <p:ph type="title"/>
          </p:nvPr>
        </p:nvSpPr>
        <p:spPr>
          <a:xfrm>
            <a:off x="-1" y="213557"/>
            <a:ext cx="4896301" cy="647577"/>
          </a:xfrm>
        </p:spPr>
        <p:txBody>
          <a:bodyPr/>
          <a:lstStyle/>
          <a:p>
            <a:r>
              <a:rPr lang="en-GB" dirty="0" err="1"/>
              <a:t>Habla</a:t>
            </a:r>
            <a:r>
              <a:rPr lang="en-GB" dirty="0"/>
              <a:t> con </a:t>
            </a:r>
            <a:r>
              <a:rPr lang="en-GB" dirty="0" err="1"/>
              <a:t>tu</a:t>
            </a:r>
            <a:r>
              <a:rPr lang="en-GB" dirty="0"/>
              <a:t> pareja</a:t>
            </a:r>
          </a:p>
        </p:txBody>
      </p:sp>
      <p:sp>
        <p:nvSpPr>
          <p:cNvPr id="33" name="Title 5">
            <a:extLst>
              <a:ext uri="{FF2B5EF4-FFF2-40B4-BE49-F238E27FC236}">
                <a16:creationId xmlns:a16="http://schemas.microsoft.com/office/drawing/2014/main" id="{045274A3-A94E-46CC-89EF-14B940C5F819}"/>
              </a:ext>
            </a:extLst>
          </p:cNvPr>
          <p:cNvSpPr txBox="1">
            <a:spLocks/>
          </p:cNvSpPr>
          <p:nvPr/>
        </p:nvSpPr>
        <p:spPr>
          <a:xfrm>
            <a:off x="-2" y="213557"/>
            <a:ext cx="9377083" cy="647577"/>
          </a:xfrm>
          <a:prstGeom prst="rect">
            <a:avLst/>
          </a:prstGeom>
          <a:blipFill>
            <a:blip r:embed="rId3">
              <a:extLst>
                <a:ext uri="{28A0092B-C50C-407E-A947-70E740481C1C}">
                  <a14:useLocalDpi xmlns:a14="http://schemas.microsoft.com/office/drawing/2010/main"/>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lvl="0"/>
            <a:r>
              <a:rPr lang="en-ES" dirty="0"/>
              <a:t>Comentarios en el colegio</a:t>
            </a:r>
            <a:r>
              <a:rPr lang="en-GB" dirty="0"/>
              <a:t> - RESPUESTAS</a:t>
            </a:r>
            <a:endPar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2" name="Google Shape;340;p11">
            <a:extLst>
              <a:ext uri="{FF2B5EF4-FFF2-40B4-BE49-F238E27FC236}">
                <a16:creationId xmlns:a16="http://schemas.microsoft.com/office/drawing/2014/main" id="{97C9FAB7-D57D-5813-AC92-0EE0A79C29DF}"/>
              </a:ext>
            </a:extLst>
          </p:cNvPr>
          <p:cNvSpPr txBox="1"/>
          <p:nvPr/>
        </p:nvSpPr>
        <p:spPr>
          <a:xfrm>
            <a:off x="615351" y="5723362"/>
            <a:ext cx="7419158" cy="430847"/>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kumimoji="0" lang="en-GB" sz="2200" b="0"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7 Nos debe </a:t>
            </a:r>
            <a:r>
              <a:rPr kumimoji="0" lang="en-GB" sz="2200" b="0" i="0" u="none" strike="noStrike" kern="1200" cap="none" spc="0" normalizeH="0" baseline="0" noProof="0" dirty="0" err="1">
                <a:ln>
                  <a:noFill/>
                </a:ln>
                <a:solidFill>
                  <a:srgbClr val="FF0000"/>
                </a:solidFill>
                <a:effectLst/>
                <a:uLnTx/>
                <a:uFillTx/>
                <a:latin typeface="Century Gothic"/>
                <a:ea typeface="Century Gothic"/>
                <a:cs typeface="Century Gothic"/>
                <a:sym typeface="Century Gothic"/>
              </a:rPr>
              <a:t>exigir</a:t>
            </a:r>
            <a:r>
              <a:rPr kumimoji="0" lang="en-GB" sz="2200" b="0"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FF0000"/>
                </a:solidFill>
                <a:effectLst/>
                <a:uLnTx/>
                <a:uFillTx/>
                <a:latin typeface="Century Gothic"/>
                <a:ea typeface="Century Gothic"/>
                <a:cs typeface="Century Gothic"/>
                <a:sym typeface="Century Gothic"/>
              </a:rPr>
              <a:t>mucho</a:t>
            </a:r>
            <a:r>
              <a:rPr kumimoji="0" lang="en-GB" sz="2200" b="0"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FF0000"/>
                </a:solidFill>
                <a:effectLst/>
                <a:uLnTx/>
                <a:uFillTx/>
                <a:latin typeface="Century Gothic"/>
                <a:ea typeface="Century Gothic"/>
                <a:cs typeface="Century Gothic"/>
                <a:sym typeface="Century Gothic"/>
              </a:rPr>
              <a:t>trabajo</a:t>
            </a:r>
            <a:r>
              <a:rPr kumimoji="0" lang="en-GB" sz="2200" b="0"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a:t>
            </a:r>
            <a:endParaRPr kumimoji="0" sz="2200" b="0" i="0" u="none" strike="noStrike" kern="1200" cap="none" spc="0" normalizeH="0" baseline="0" noProof="0" dirty="0">
              <a:ln>
                <a:noFill/>
              </a:ln>
              <a:solidFill>
                <a:srgbClr val="FF0000"/>
              </a:solidFill>
              <a:effectLst/>
              <a:uLnTx/>
              <a:uFillTx/>
              <a:latin typeface="Century Gothic"/>
            </a:endParaRPr>
          </a:p>
        </p:txBody>
      </p:sp>
    </p:spTree>
    <p:extLst>
      <p:ext uri="{BB962C8B-B14F-4D97-AF65-F5344CB8AC3E}">
        <p14:creationId xmlns:p14="http://schemas.microsoft.com/office/powerpoint/2010/main" val="1159470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A857F-F2A2-441C-9F58-601DA3815080}"/>
              </a:ext>
            </a:extLst>
          </p:cNvPr>
          <p:cNvSpPr>
            <a:spLocks noGrp="1"/>
          </p:cNvSpPr>
          <p:nvPr>
            <p:ph type="body" sz="quarter" idx="12"/>
          </p:nvPr>
        </p:nvSpPr>
        <p:spPr>
          <a:xfrm>
            <a:off x="363538" y="5329486"/>
            <a:ext cx="4164919" cy="1154112"/>
          </a:xfrm>
        </p:spPr>
        <p:txBody>
          <a:bodyPr>
            <a:normAutofit fontScale="62500" lnSpcReduction="20000"/>
          </a:bodyPr>
          <a:lstStyle/>
          <a:p>
            <a:r>
              <a:rPr lang="en-ES" dirty="0"/>
              <a:t>Louise Caruso / Amanda Izquierdo</a:t>
            </a:r>
          </a:p>
          <a:p>
            <a:r>
              <a:rPr lang="en-ES" dirty="0"/>
              <a:t>Mollie Bentley-Smith / Emily Cutts</a:t>
            </a:r>
          </a:p>
          <a:p>
            <a:r>
              <a:rPr lang="en-ES" dirty="0"/>
              <a:t>Artwork: Mark Davies</a:t>
            </a:r>
          </a:p>
          <a:p>
            <a:r>
              <a:rPr lang="en-ES" dirty="0"/>
              <a:t>Date updated </a:t>
            </a:r>
            <a:r>
              <a:rPr lang="en-GB"/>
              <a:t>20/02/23</a:t>
            </a:r>
            <a:endParaRPr lang="en-ES" dirty="0"/>
          </a:p>
        </p:txBody>
      </p:sp>
      <p:sp>
        <p:nvSpPr>
          <p:cNvPr id="3" name="Text Placeholder 2">
            <a:extLst>
              <a:ext uri="{FF2B5EF4-FFF2-40B4-BE49-F238E27FC236}">
                <a16:creationId xmlns:a16="http://schemas.microsoft.com/office/drawing/2014/main" id="{256A3B44-AA77-DC83-797E-DE8698233EE4}"/>
              </a:ext>
            </a:extLst>
          </p:cNvPr>
          <p:cNvSpPr>
            <a:spLocks noGrp="1"/>
          </p:cNvSpPr>
          <p:nvPr>
            <p:ph type="body" sz="quarter" idx="13"/>
          </p:nvPr>
        </p:nvSpPr>
        <p:spPr>
          <a:xfrm>
            <a:off x="363538" y="2796466"/>
            <a:ext cx="6392862" cy="855104"/>
          </a:xfrm>
        </p:spPr>
        <p:txBody>
          <a:bodyPr>
            <a:normAutofit/>
          </a:bodyPr>
          <a:lstStyle/>
          <a:p>
            <a:r>
              <a:rPr lang="en-GB" dirty="0"/>
              <a:t>‘</a:t>
            </a:r>
            <a:r>
              <a:rPr lang="en-GB" dirty="0" err="1"/>
              <a:t>hacer</a:t>
            </a:r>
            <a:r>
              <a:rPr lang="en-GB" dirty="0"/>
              <a:t>’ in present tense (1st, 2nd and 3rd person singular)</a:t>
            </a:r>
          </a:p>
        </p:txBody>
      </p:sp>
      <p:sp>
        <p:nvSpPr>
          <p:cNvPr id="4" name="Text Placeholder 3">
            <a:extLst>
              <a:ext uri="{FF2B5EF4-FFF2-40B4-BE49-F238E27FC236}">
                <a16:creationId xmlns:a16="http://schemas.microsoft.com/office/drawing/2014/main" id="{85B9A500-C87A-BD9E-BB7A-C2A275C8596F}"/>
              </a:ext>
            </a:extLst>
          </p:cNvPr>
          <p:cNvSpPr>
            <a:spLocks noGrp="1"/>
          </p:cNvSpPr>
          <p:nvPr>
            <p:ph type="body" sz="quarter" idx="14"/>
          </p:nvPr>
        </p:nvSpPr>
        <p:spPr>
          <a:xfrm>
            <a:off x="363537" y="1952625"/>
            <a:ext cx="7854187" cy="844550"/>
          </a:xfrm>
        </p:spPr>
        <p:txBody>
          <a:bodyPr>
            <a:normAutofit/>
          </a:bodyPr>
          <a:lstStyle/>
          <a:p>
            <a:r>
              <a:rPr lang="en-ES" dirty="0"/>
              <a:t>School days</a:t>
            </a:r>
          </a:p>
        </p:txBody>
      </p:sp>
      <p:sp>
        <p:nvSpPr>
          <p:cNvPr id="5" name="Google Shape;125;p1">
            <a:extLst>
              <a:ext uri="{FF2B5EF4-FFF2-40B4-BE49-F238E27FC236}">
                <a16:creationId xmlns:a16="http://schemas.microsoft.com/office/drawing/2014/main" id="{13C81C34-23BC-C251-52AC-EDBAF813F1DB}"/>
              </a:ext>
            </a:extLst>
          </p:cNvPr>
          <p:cNvSpPr txBox="1">
            <a:spLocks/>
          </p:cNvSpPr>
          <p:nvPr/>
        </p:nvSpPr>
        <p:spPr>
          <a:xfrm>
            <a:off x="363538" y="4250831"/>
            <a:ext cx="6392862" cy="479394"/>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Year 10 Term 1.1 Week </a:t>
            </a:r>
            <a:r>
              <a:rPr lang="en-GB" dirty="0">
                <a:solidFill>
                  <a:srgbClr val="FFFFFF"/>
                </a:solidFill>
              </a:rPr>
              <a:t>4 – Lesson 3</a:t>
            </a:r>
            <a:endPar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5430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7D9226-4F55-43CB-80A4-FFA64DA49F9D}"/>
              </a:ext>
            </a:extLst>
          </p:cNvPr>
          <p:cNvSpPr>
            <a:spLocks noGrp="1"/>
          </p:cNvSpPr>
          <p:nvPr>
            <p:ph type="title"/>
          </p:nvPr>
        </p:nvSpPr>
        <p:spPr/>
        <p:txBody>
          <a:bodyPr/>
          <a:lstStyle/>
          <a:p>
            <a:r>
              <a:rPr lang="en-GB" dirty="0" err="1"/>
              <a:t>Vocabulario</a:t>
            </a:r>
            <a:endParaRPr lang="en-GB" dirty="0"/>
          </a:p>
        </p:txBody>
      </p:sp>
      <p:sp>
        <p:nvSpPr>
          <p:cNvPr id="4" name="Rounded Rectangle 11">
            <a:extLst>
              <a:ext uri="{FF2B5EF4-FFF2-40B4-BE49-F238E27FC236}">
                <a16:creationId xmlns:a16="http://schemas.microsoft.com/office/drawing/2014/main" id="{D181CC50-A8E8-4A45-8C3C-B61353F07F0E}"/>
              </a:ext>
            </a:extLst>
          </p:cNvPr>
          <p:cNvSpPr/>
          <p:nvPr/>
        </p:nvSpPr>
        <p:spPr>
          <a:xfrm>
            <a:off x="10893286" y="198531"/>
            <a:ext cx="1034857"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6" name="Rectangle: Rounded Corners 5">
            <a:extLst>
              <a:ext uri="{FF2B5EF4-FFF2-40B4-BE49-F238E27FC236}">
                <a16:creationId xmlns:a16="http://schemas.microsoft.com/office/drawing/2014/main" id="{51E99441-FEFC-4FB7-8D2B-E0653071B09C}"/>
              </a:ext>
            </a:extLst>
          </p:cNvPr>
          <p:cNvSpPr/>
          <p:nvPr/>
        </p:nvSpPr>
        <p:spPr>
          <a:xfrm>
            <a:off x="8512444" y="1034020"/>
            <a:ext cx="1054591"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rgbClr val="504E4E"/>
                </a:solidFill>
              </a:rPr>
              <a:t>p</a:t>
            </a:r>
            <a:r>
              <a:rPr lang="en-GB" sz="2400" b="1" dirty="0" err="1">
                <a:solidFill>
                  <a:srgbClr val="504E4E"/>
                </a:solidFill>
              </a:rPr>
              <a:t>ero</a:t>
            </a:r>
            <a:endParaRPr lang="en-GB" sz="2400" b="1" dirty="0">
              <a:solidFill>
                <a:srgbClr val="504E4E"/>
              </a:solidFill>
            </a:endParaRPr>
          </a:p>
        </p:txBody>
      </p:sp>
      <p:sp>
        <p:nvSpPr>
          <p:cNvPr id="7" name="Rectangle: Rounded Corners 6">
            <a:extLst>
              <a:ext uri="{FF2B5EF4-FFF2-40B4-BE49-F238E27FC236}">
                <a16:creationId xmlns:a16="http://schemas.microsoft.com/office/drawing/2014/main" id="{203B9134-AD69-444A-9891-2F20EFC61EEF}"/>
              </a:ext>
            </a:extLst>
          </p:cNvPr>
          <p:cNvSpPr/>
          <p:nvPr/>
        </p:nvSpPr>
        <p:spPr>
          <a:xfrm>
            <a:off x="2511266" y="5670950"/>
            <a:ext cx="1785257"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a:t>
            </a:r>
            <a:r>
              <a:rPr lang="en-GB" sz="2400" b="1" dirty="0" err="1">
                <a:solidFill>
                  <a:srgbClr val="504E4E"/>
                </a:solidFill>
              </a:rPr>
              <a:t>Perdón</a:t>
            </a:r>
            <a:r>
              <a:rPr lang="en-GB" sz="2400" b="1" dirty="0">
                <a:solidFill>
                  <a:srgbClr val="504E4E"/>
                </a:solidFill>
              </a:rPr>
              <a:t>!</a:t>
            </a:r>
          </a:p>
        </p:txBody>
      </p:sp>
      <p:sp>
        <p:nvSpPr>
          <p:cNvPr id="8" name="Rectangle: Rounded Corners 7">
            <a:extLst>
              <a:ext uri="{FF2B5EF4-FFF2-40B4-BE49-F238E27FC236}">
                <a16:creationId xmlns:a16="http://schemas.microsoft.com/office/drawing/2014/main" id="{49629ACF-6482-47FC-B09B-DDFE7E12B0E3}"/>
              </a:ext>
            </a:extLst>
          </p:cNvPr>
          <p:cNvSpPr/>
          <p:nvPr/>
        </p:nvSpPr>
        <p:spPr>
          <a:xfrm>
            <a:off x="7052410" y="5670950"/>
            <a:ext cx="1513296"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otra</a:t>
            </a:r>
            <a:r>
              <a:rPr lang="en-GB" sz="2400" b="1" dirty="0">
                <a:solidFill>
                  <a:srgbClr val="504E4E"/>
                </a:solidFill>
              </a:rPr>
              <a:t> </a:t>
            </a:r>
            <a:r>
              <a:rPr lang="en-GB" sz="2400" b="1" dirty="0" err="1">
                <a:solidFill>
                  <a:srgbClr val="504E4E"/>
                </a:solidFill>
              </a:rPr>
              <a:t>vez</a:t>
            </a:r>
            <a:endParaRPr lang="en-GB" sz="2400" b="1" dirty="0">
              <a:solidFill>
                <a:srgbClr val="504E4E"/>
              </a:solidFill>
            </a:endParaRPr>
          </a:p>
        </p:txBody>
      </p:sp>
      <p:sp>
        <p:nvSpPr>
          <p:cNvPr id="9" name="Rectangle: Rounded Corners 8">
            <a:extLst>
              <a:ext uri="{FF2B5EF4-FFF2-40B4-BE49-F238E27FC236}">
                <a16:creationId xmlns:a16="http://schemas.microsoft.com/office/drawing/2014/main" id="{2F7CDDEB-4CD0-4A86-812F-ADE10A4239E4}"/>
              </a:ext>
            </a:extLst>
          </p:cNvPr>
          <p:cNvSpPr/>
          <p:nvPr/>
        </p:nvSpPr>
        <p:spPr>
          <a:xfrm>
            <a:off x="4683709" y="5670950"/>
            <a:ext cx="1981515"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demasiado</a:t>
            </a:r>
            <a:endParaRPr lang="en-GB" sz="2400" b="1" dirty="0">
              <a:solidFill>
                <a:srgbClr val="504E4E"/>
              </a:solidFill>
            </a:endParaRPr>
          </a:p>
        </p:txBody>
      </p:sp>
      <p:sp>
        <p:nvSpPr>
          <p:cNvPr id="10" name="Rectangle: Rounded Corners 9">
            <a:extLst>
              <a:ext uri="{FF2B5EF4-FFF2-40B4-BE49-F238E27FC236}">
                <a16:creationId xmlns:a16="http://schemas.microsoft.com/office/drawing/2014/main" id="{FD2713E7-3C83-4FE0-B7A0-9B456E9F38A6}"/>
              </a:ext>
            </a:extLst>
          </p:cNvPr>
          <p:cNvSpPr/>
          <p:nvPr/>
        </p:nvSpPr>
        <p:spPr>
          <a:xfrm>
            <a:off x="3789844" y="1034020"/>
            <a:ext cx="1068188"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casi</a:t>
            </a:r>
            <a:endParaRPr lang="en-GB" sz="2400" b="1" dirty="0">
              <a:solidFill>
                <a:srgbClr val="504E4E"/>
              </a:solidFill>
            </a:endParaRPr>
          </a:p>
        </p:txBody>
      </p:sp>
      <p:sp>
        <p:nvSpPr>
          <p:cNvPr id="11" name="Rectangle: Rounded Corners 10">
            <a:extLst>
              <a:ext uri="{FF2B5EF4-FFF2-40B4-BE49-F238E27FC236}">
                <a16:creationId xmlns:a16="http://schemas.microsoft.com/office/drawing/2014/main" id="{769182E2-7841-406C-AEAE-42AB2E947C4D}"/>
              </a:ext>
            </a:extLst>
          </p:cNvPr>
          <p:cNvSpPr/>
          <p:nvPr/>
        </p:nvSpPr>
        <p:spPr>
          <a:xfrm>
            <a:off x="10435770" y="4900820"/>
            <a:ext cx="1446791"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mandar</a:t>
            </a:r>
          </a:p>
        </p:txBody>
      </p:sp>
      <p:sp>
        <p:nvSpPr>
          <p:cNvPr id="12" name="Rectangle: Rounded Corners 11">
            <a:extLst>
              <a:ext uri="{FF2B5EF4-FFF2-40B4-BE49-F238E27FC236}">
                <a16:creationId xmlns:a16="http://schemas.microsoft.com/office/drawing/2014/main" id="{517AF662-3A9C-42B0-9CB1-F31E3D1266CE}"/>
              </a:ext>
            </a:extLst>
          </p:cNvPr>
          <p:cNvSpPr/>
          <p:nvPr/>
        </p:nvSpPr>
        <p:spPr>
          <a:xfrm>
            <a:off x="10748142" y="5674178"/>
            <a:ext cx="1134419"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gritar</a:t>
            </a:r>
            <a:endParaRPr lang="en-GB" sz="2400" b="1" dirty="0">
              <a:solidFill>
                <a:srgbClr val="504E4E"/>
              </a:solidFill>
            </a:endParaRPr>
          </a:p>
        </p:txBody>
      </p:sp>
      <p:sp>
        <p:nvSpPr>
          <p:cNvPr id="13" name="Rectangle: Rounded Corners 12">
            <a:extLst>
              <a:ext uri="{FF2B5EF4-FFF2-40B4-BE49-F238E27FC236}">
                <a16:creationId xmlns:a16="http://schemas.microsoft.com/office/drawing/2014/main" id="{6F3D7F3F-E95C-4403-A9E8-22DD26BBC5E5}"/>
              </a:ext>
            </a:extLst>
          </p:cNvPr>
          <p:cNvSpPr/>
          <p:nvPr/>
        </p:nvSpPr>
        <p:spPr>
          <a:xfrm>
            <a:off x="5228641" y="1034020"/>
            <a:ext cx="1346021"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contar</a:t>
            </a:r>
            <a:endParaRPr lang="en-GB" sz="2400" b="1" dirty="0">
              <a:solidFill>
                <a:srgbClr val="504E4E"/>
              </a:solidFill>
            </a:endParaRPr>
          </a:p>
        </p:txBody>
      </p:sp>
      <p:sp>
        <p:nvSpPr>
          <p:cNvPr id="14" name="Rectangle: Rounded Corners 13">
            <a:extLst>
              <a:ext uri="{FF2B5EF4-FFF2-40B4-BE49-F238E27FC236}">
                <a16:creationId xmlns:a16="http://schemas.microsoft.com/office/drawing/2014/main" id="{8A4CD6CA-87A6-496B-813E-4BCF3436D81C}"/>
              </a:ext>
            </a:extLst>
          </p:cNvPr>
          <p:cNvSpPr/>
          <p:nvPr/>
        </p:nvSpPr>
        <p:spPr>
          <a:xfrm>
            <a:off x="6945271" y="1034020"/>
            <a:ext cx="1196564"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falso</a:t>
            </a:r>
            <a:endParaRPr lang="en-GB" sz="2400" b="1" dirty="0">
              <a:solidFill>
                <a:srgbClr val="504E4E"/>
              </a:solidFill>
            </a:endParaRPr>
          </a:p>
        </p:txBody>
      </p:sp>
      <p:sp>
        <p:nvSpPr>
          <p:cNvPr id="15" name="Rectangle: Rounded Corners 14">
            <a:extLst>
              <a:ext uri="{FF2B5EF4-FFF2-40B4-BE49-F238E27FC236}">
                <a16:creationId xmlns:a16="http://schemas.microsoft.com/office/drawing/2014/main" id="{76BF1036-DEE4-426F-84E4-CC53C3CB2FBF}"/>
              </a:ext>
            </a:extLst>
          </p:cNvPr>
          <p:cNvSpPr/>
          <p:nvPr/>
        </p:nvSpPr>
        <p:spPr>
          <a:xfrm>
            <a:off x="8952890" y="5670950"/>
            <a:ext cx="1513296"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enfermo</a:t>
            </a:r>
            <a:endParaRPr lang="en-GB" sz="2400" b="1" dirty="0">
              <a:solidFill>
                <a:srgbClr val="504E4E"/>
              </a:solidFill>
            </a:endParaRPr>
          </a:p>
        </p:txBody>
      </p:sp>
      <p:sp>
        <p:nvSpPr>
          <p:cNvPr id="16" name="Rectangle: Rounded Corners 15">
            <a:extLst>
              <a:ext uri="{FF2B5EF4-FFF2-40B4-BE49-F238E27FC236}">
                <a16:creationId xmlns:a16="http://schemas.microsoft.com/office/drawing/2014/main" id="{FF6E0FC3-3251-4599-B794-31DC82FFACF1}"/>
              </a:ext>
            </a:extLst>
          </p:cNvPr>
          <p:cNvSpPr/>
          <p:nvPr/>
        </p:nvSpPr>
        <p:spPr>
          <a:xfrm>
            <a:off x="2010522" y="1034020"/>
            <a:ext cx="1408713"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la </a:t>
            </a:r>
            <a:r>
              <a:rPr lang="en-GB" sz="2400" b="1" dirty="0" err="1">
                <a:solidFill>
                  <a:srgbClr val="504E4E"/>
                </a:solidFill>
              </a:rPr>
              <a:t>regla</a:t>
            </a:r>
            <a:endParaRPr lang="en-GB" sz="2400" b="1" dirty="0">
              <a:solidFill>
                <a:srgbClr val="504E4E"/>
              </a:solidFill>
            </a:endParaRPr>
          </a:p>
        </p:txBody>
      </p:sp>
      <p:sp>
        <p:nvSpPr>
          <p:cNvPr id="17" name="Rectangle: Rounded Corners 16">
            <a:extLst>
              <a:ext uri="{FF2B5EF4-FFF2-40B4-BE49-F238E27FC236}">
                <a16:creationId xmlns:a16="http://schemas.microsoft.com/office/drawing/2014/main" id="{987FA03F-6240-4C3C-8136-B1D81E003CE8}"/>
              </a:ext>
            </a:extLst>
          </p:cNvPr>
          <p:cNvSpPr/>
          <p:nvPr/>
        </p:nvSpPr>
        <p:spPr>
          <a:xfrm>
            <a:off x="10748142" y="4127460"/>
            <a:ext cx="1134419"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algún</a:t>
            </a:r>
            <a:endParaRPr lang="en-GB" sz="2400" b="1" dirty="0">
              <a:solidFill>
                <a:srgbClr val="504E4E"/>
              </a:solidFill>
            </a:endParaRPr>
          </a:p>
        </p:txBody>
      </p:sp>
      <p:sp>
        <p:nvSpPr>
          <p:cNvPr id="18" name="Rectangle: Rounded Corners 17">
            <a:extLst>
              <a:ext uri="{FF2B5EF4-FFF2-40B4-BE49-F238E27FC236}">
                <a16:creationId xmlns:a16="http://schemas.microsoft.com/office/drawing/2014/main" id="{A908A9A0-65A4-45EA-8896-1701B5A84913}"/>
              </a:ext>
            </a:extLst>
          </p:cNvPr>
          <p:cNvSpPr/>
          <p:nvPr/>
        </p:nvSpPr>
        <p:spPr>
          <a:xfrm>
            <a:off x="10435770" y="3354100"/>
            <a:ext cx="1446791"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reservar</a:t>
            </a:r>
            <a:endParaRPr lang="en-GB" sz="2400" b="1" dirty="0">
              <a:solidFill>
                <a:srgbClr val="504E4E"/>
              </a:solidFill>
            </a:endParaRPr>
          </a:p>
        </p:txBody>
      </p:sp>
      <p:sp>
        <p:nvSpPr>
          <p:cNvPr id="19" name="Rectangle: Rounded Corners 18">
            <a:extLst>
              <a:ext uri="{FF2B5EF4-FFF2-40B4-BE49-F238E27FC236}">
                <a16:creationId xmlns:a16="http://schemas.microsoft.com/office/drawing/2014/main" id="{41C3EE89-51B2-4219-B9B5-D9383030EAA4}"/>
              </a:ext>
            </a:extLst>
          </p:cNvPr>
          <p:cNvSpPr/>
          <p:nvPr/>
        </p:nvSpPr>
        <p:spPr>
          <a:xfrm>
            <a:off x="10304312" y="2580740"/>
            <a:ext cx="1578249"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la RENFE</a:t>
            </a:r>
          </a:p>
        </p:txBody>
      </p:sp>
      <p:sp>
        <p:nvSpPr>
          <p:cNvPr id="20" name="Rectangle: Rounded Corners 19">
            <a:extLst>
              <a:ext uri="{FF2B5EF4-FFF2-40B4-BE49-F238E27FC236}">
                <a16:creationId xmlns:a16="http://schemas.microsoft.com/office/drawing/2014/main" id="{84873540-1D5B-4AB6-8150-D0E78D6EC506}"/>
              </a:ext>
            </a:extLst>
          </p:cNvPr>
          <p:cNvSpPr/>
          <p:nvPr/>
        </p:nvSpPr>
        <p:spPr>
          <a:xfrm>
            <a:off x="9937647" y="1034020"/>
            <a:ext cx="1944914"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el </a:t>
            </a:r>
            <a:r>
              <a:rPr lang="en-GB" sz="2400" b="1" dirty="0" err="1">
                <a:solidFill>
                  <a:srgbClr val="504E4E"/>
                </a:solidFill>
              </a:rPr>
              <a:t>pescado</a:t>
            </a:r>
            <a:endParaRPr lang="en-GB" sz="2400" b="1" dirty="0">
              <a:solidFill>
                <a:srgbClr val="504E4E"/>
              </a:solidFill>
            </a:endParaRPr>
          </a:p>
        </p:txBody>
      </p:sp>
      <p:sp>
        <p:nvSpPr>
          <p:cNvPr id="21" name="Rectangle: Rounded Corners 20">
            <a:extLst>
              <a:ext uri="{FF2B5EF4-FFF2-40B4-BE49-F238E27FC236}">
                <a16:creationId xmlns:a16="http://schemas.microsoft.com/office/drawing/2014/main" id="{887779E8-BDED-466E-9FCF-C82D086093B9}"/>
              </a:ext>
            </a:extLst>
          </p:cNvPr>
          <p:cNvSpPr/>
          <p:nvPr/>
        </p:nvSpPr>
        <p:spPr>
          <a:xfrm>
            <a:off x="265064" y="4898578"/>
            <a:ext cx="1578249"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las </a:t>
            </a:r>
            <a:r>
              <a:rPr lang="en-GB" sz="2400" b="1" dirty="0" err="1">
                <a:solidFill>
                  <a:srgbClr val="504E4E"/>
                </a:solidFill>
              </a:rPr>
              <a:t>Fallas</a:t>
            </a:r>
            <a:endParaRPr lang="en-GB" sz="2400" b="1" dirty="0">
              <a:solidFill>
                <a:srgbClr val="504E4E"/>
              </a:solidFill>
            </a:endParaRPr>
          </a:p>
        </p:txBody>
      </p:sp>
      <p:sp>
        <p:nvSpPr>
          <p:cNvPr id="22" name="Rectangle: Rounded Corners 21">
            <a:extLst>
              <a:ext uri="{FF2B5EF4-FFF2-40B4-BE49-F238E27FC236}">
                <a16:creationId xmlns:a16="http://schemas.microsoft.com/office/drawing/2014/main" id="{3D624179-197F-4FD3-B965-EB004813059F}"/>
              </a:ext>
            </a:extLst>
          </p:cNvPr>
          <p:cNvSpPr/>
          <p:nvPr/>
        </p:nvSpPr>
        <p:spPr>
          <a:xfrm>
            <a:off x="10580913" y="1807380"/>
            <a:ext cx="1301648"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repetir</a:t>
            </a:r>
            <a:endParaRPr lang="en-GB" sz="2400" b="1" dirty="0">
              <a:solidFill>
                <a:srgbClr val="504E4E"/>
              </a:solidFill>
            </a:endParaRPr>
          </a:p>
        </p:txBody>
      </p:sp>
      <p:sp>
        <p:nvSpPr>
          <p:cNvPr id="23" name="Rectangle: Rounded Corners 22">
            <a:extLst>
              <a:ext uri="{FF2B5EF4-FFF2-40B4-BE49-F238E27FC236}">
                <a16:creationId xmlns:a16="http://schemas.microsoft.com/office/drawing/2014/main" id="{554F1107-BBAF-4331-8B32-4C2DA24C106B}"/>
              </a:ext>
            </a:extLst>
          </p:cNvPr>
          <p:cNvSpPr/>
          <p:nvPr/>
        </p:nvSpPr>
        <p:spPr>
          <a:xfrm>
            <a:off x="265064" y="4125667"/>
            <a:ext cx="2220325"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recomendar</a:t>
            </a:r>
            <a:endParaRPr lang="en-GB" sz="2400" b="1" dirty="0">
              <a:solidFill>
                <a:srgbClr val="504E4E"/>
              </a:solidFill>
            </a:endParaRPr>
          </a:p>
        </p:txBody>
      </p:sp>
      <p:sp>
        <p:nvSpPr>
          <p:cNvPr id="24" name="Rectangle: Rounded Corners 23">
            <a:extLst>
              <a:ext uri="{FF2B5EF4-FFF2-40B4-BE49-F238E27FC236}">
                <a16:creationId xmlns:a16="http://schemas.microsoft.com/office/drawing/2014/main" id="{33C9A197-80D8-4C17-B26B-3E54DCF1F6A6}"/>
              </a:ext>
            </a:extLst>
          </p:cNvPr>
          <p:cNvSpPr/>
          <p:nvPr/>
        </p:nvSpPr>
        <p:spPr>
          <a:xfrm>
            <a:off x="265064" y="3352756"/>
            <a:ext cx="1113791"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doler</a:t>
            </a:r>
            <a:endParaRPr lang="en-GB" sz="2400" b="1" dirty="0">
              <a:solidFill>
                <a:srgbClr val="504E4E"/>
              </a:solidFill>
            </a:endParaRPr>
          </a:p>
        </p:txBody>
      </p:sp>
      <p:sp>
        <p:nvSpPr>
          <p:cNvPr id="25" name="Rectangle: Rounded Corners 24">
            <a:extLst>
              <a:ext uri="{FF2B5EF4-FFF2-40B4-BE49-F238E27FC236}">
                <a16:creationId xmlns:a16="http://schemas.microsoft.com/office/drawing/2014/main" id="{DF505E39-A291-4D50-84EA-6B6177CB4507}"/>
              </a:ext>
            </a:extLst>
          </p:cNvPr>
          <p:cNvSpPr/>
          <p:nvPr/>
        </p:nvSpPr>
        <p:spPr>
          <a:xfrm>
            <a:off x="265064" y="2579845"/>
            <a:ext cx="1578249"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derecho</a:t>
            </a:r>
            <a:endParaRPr lang="en-GB" sz="2400" b="1" dirty="0">
              <a:solidFill>
                <a:srgbClr val="504E4E"/>
              </a:solidFill>
            </a:endParaRPr>
          </a:p>
        </p:txBody>
      </p:sp>
      <p:sp>
        <p:nvSpPr>
          <p:cNvPr id="26" name="Rectangle: Rounded Corners 25">
            <a:extLst>
              <a:ext uri="{FF2B5EF4-FFF2-40B4-BE49-F238E27FC236}">
                <a16:creationId xmlns:a16="http://schemas.microsoft.com/office/drawing/2014/main" id="{6C15CF23-BECE-4361-A248-B27B92E01809}"/>
              </a:ext>
            </a:extLst>
          </p:cNvPr>
          <p:cNvSpPr/>
          <p:nvPr/>
        </p:nvSpPr>
        <p:spPr>
          <a:xfrm>
            <a:off x="265064" y="5671487"/>
            <a:ext cx="1859016"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la </a:t>
            </a:r>
            <a:r>
              <a:rPr lang="en-GB" sz="2400" b="1" dirty="0" err="1">
                <a:solidFill>
                  <a:srgbClr val="504E4E"/>
                </a:solidFill>
              </a:rPr>
              <a:t>espalda</a:t>
            </a:r>
            <a:endParaRPr lang="en-GB" sz="2400" b="1" dirty="0">
              <a:solidFill>
                <a:srgbClr val="504E4E"/>
              </a:solidFill>
            </a:endParaRPr>
          </a:p>
        </p:txBody>
      </p:sp>
      <p:sp>
        <p:nvSpPr>
          <p:cNvPr id="27" name="Rectangle: Rounded Corners 26">
            <a:extLst>
              <a:ext uri="{FF2B5EF4-FFF2-40B4-BE49-F238E27FC236}">
                <a16:creationId xmlns:a16="http://schemas.microsoft.com/office/drawing/2014/main" id="{A9368F83-A20D-4986-A051-E4EFBFD89EA0}"/>
              </a:ext>
            </a:extLst>
          </p:cNvPr>
          <p:cNvSpPr/>
          <p:nvPr/>
        </p:nvSpPr>
        <p:spPr>
          <a:xfrm>
            <a:off x="265064" y="1806934"/>
            <a:ext cx="1578248"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el </a:t>
            </a:r>
            <a:r>
              <a:rPr lang="en-GB" sz="2400" b="1" dirty="0" err="1">
                <a:solidFill>
                  <a:srgbClr val="504E4E"/>
                </a:solidFill>
              </a:rPr>
              <a:t>diente</a:t>
            </a:r>
            <a:endParaRPr lang="en-GB" sz="2400" b="1" dirty="0">
              <a:solidFill>
                <a:srgbClr val="504E4E"/>
              </a:solidFill>
            </a:endParaRPr>
          </a:p>
        </p:txBody>
      </p:sp>
      <p:sp>
        <p:nvSpPr>
          <p:cNvPr id="28" name="Rectangle: Rounded Corners 27">
            <a:extLst>
              <a:ext uri="{FF2B5EF4-FFF2-40B4-BE49-F238E27FC236}">
                <a16:creationId xmlns:a16="http://schemas.microsoft.com/office/drawing/2014/main" id="{5BAF143F-304C-4BF6-B93D-E1C72349D05C}"/>
              </a:ext>
            </a:extLst>
          </p:cNvPr>
          <p:cNvSpPr/>
          <p:nvPr/>
        </p:nvSpPr>
        <p:spPr>
          <a:xfrm>
            <a:off x="265064" y="1034023"/>
            <a:ext cx="1374849"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la </a:t>
            </a:r>
            <a:r>
              <a:rPr lang="en-GB" sz="2400" b="1" dirty="0" err="1">
                <a:solidFill>
                  <a:srgbClr val="504E4E"/>
                </a:solidFill>
              </a:rPr>
              <a:t>cita</a:t>
            </a:r>
            <a:endParaRPr lang="en-GB" sz="2400" b="1" dirty="0">
              <a:solidFill>
                <a:srgbClr val="504E4E"/>
              </a:solidFill>
            </a:endParaRPr>
          </a:p>
        </p:txBody>
      </p:sp>
      <p:sp>
        <p:nvSpPr>
          <p:cNvPr id="29" name="Rectangle: Rounded Corners 28">
            <a:extLst>
              <a:ext uri="{FF2B5EF4-FFF2-40B4-BE49-F238E27FC236}">
                <a16:creationId xmlns:a16="http://schemas.microsoft.com/office/drawing/2014/main" id="{84010564-4D1D-46FD-9019-FB28CEDD8769}"/>
              </a:ext>
            </a:extLst>
          </p:cNvPr>
          <p:cNvSpPr/>
          <p:nvPr/>
        </p:nvSpPr>
        <p:spPr>
          <a:xfrm>
            <a:off x="7052410" y="5670949"/>
            <a:ext cx="1513296"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otra</a:t>
            </a:r>
            <a:r>
              <a:rPr lang="en-GB" sz="2400" b="1" dirty="0">
                <a:solidFill>
                  <a:srgbClr val="504E4E"/>
                </a:solidFill>
              </a:rPr>
              <a:t> </a:t>
            </a:r>
            <a:r>
              <a:rPr lang="en-GB" sz="2400" b="1" dirty="0" err="1">
                <a:solidFill>
                  <a:srgbClr val="504E4E"/>
                </a:solidFill>
              </a:rPr>
              <a:t>vez</a:t>
            </a:r>
            <a:endParaRPr lang="en-GB" sz="2400" b="1" dirty="0">
              <a:solidFill>
                <a:srgbClr val="504E4E"/>
              </a:solidFill>
            </a:endParaRPr>
          </a:p>
        </p:txBody>
      </p:sp>
      <p:sp>
        <p:nvSpPr>
          <p:cNvPr id="31" name="Rectangle: Rounded Corners 30">
            <a:extLst>
              <a:ext uri="{FF2B5EF4-FFF2-40B4-BE49-F238E27FC236}">
                <a16:creationId xmlns:a16="http://schemas.microsoft.com/office/drawing/2014/main" id="{CAAD9E85-DA7F-4BE7-AC96-B93C741E999F}"/>
              </a:ext>
            </a:extLst>
          </p:cNvPr>
          <p:cNvSpPr/>
          <p:nvPr/>
        </p:nvSpPr>
        <p:spPr>
          <a:xfrm>
            <a:off x="4683707" y="5674178"/>
            <a:ext cx="1981515"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demasiado</a:t>
            </a:r>
            <a:endParaRPr lang="en-GB" sz="2400" b="1" dirty="0">
              <a:solidFill>
                <a:srgbClr val="504E4E"/>
              </a:solidFill>
            </a:endParaRPr>
          </a:p>
        </p:txBody>
      </p:sp>
      <p:sp>
        <p:nvSpPr>
          <p:cNvPr id="32" name="Rectangle: Rounded Corners 31">
            <a:extLst>
              <a:ext uri="{FF2B5EF4-FFF2-40B4-BE49-F238E27FC236}">
                <a16:creationId xmlns:a16="http://schemas.microsoft.com/office/drawing/2014/main" id="{D755C478-3419-4325-AB3E-370D1E95F28E}"/>
              </a:ext>
            </a:extLst>
          </p:cNvPr>
          <p:cNvSpPr/>
          <p:nvPr/>
        </p:nvSpPr>
        <p:spPr>
          <a:xfrm>
            <a:off x="2511262" y="5670949"/>
            <a:ext cx="1785257"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a:t>
            </a:r>
            <a:r>
              <a:rPr lang="en-GB" sz="2400" b="1" dirty="0" err="1">
                <a:solidFill>
                  <a:srgbClr val="504E4E"/>
                </a:solidFill>
              </a:rPr>
              <a:t>Perdón</a:t>
            </a:r>
            <a:r>
              <a:rPr lang="en-GB" sz="2400" b="1" dirty="0">
                <a:solidFill>
                  <a:srgbClr val="504E4E"/>
                </a:solidFill>
              </a:rPr>
              <a:t>!</a:t>
            </a:r>
          </a:p>
        </p:txBody>
      </p:sp>
      <p:sp>
        <p:nvSpPr>
          <p:cNvPr id="33" name="Rectangle: Rounded Corners 32">
            <a:extLst>
              <a:ext uri="{FF2B5EF4-FFF2-40B4-BE49-F238E27FC236}">
                <a16:creationId xmlns:a16="http://schemas.microsoft.com/office/drawing/2014/main" id="{CCA6245E-3505-4842-BA69-CA9EB45DEFA5}"/>
              </a:ext>
            </a:extLst>
          </p:cNvPr>
          <p:cNvSpPr/>
          <p:nvPr/>
        </p:nvSpPr>
        <p:spPr>
          <a:xfrm>
            <a:off x="265064" y="5670948"/>
            <a:ext cx="1859016"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la </a:t>
            </a:r>
            <a:r>
              <a:rPr lang="en-GB" sz="2400" b="1" dirty="0" err="1">
                <a:solidFill>
                  <a:srgbClr val="504E4E"/>
                </a:solidFill>
              </a:rPr>
              <a:t>espalda</a:t>
            </a:r>
            <a:endParaRPr lang="en-GB" sz="2400" b="1" dirty="0">
              <a:solidFill>
                <a:srgbClr val="504E4E"/>
              </a:solidFill>
            </a:endParaRPr>
          </a:p>
        </p:txBody>
      </p:sp>
      <p:sp>
        <p:nvSpPr>
          <p:cNvPr id="34" name="Rectangle: Rounded Corners 33">
            <a:extLst>
              <a:ext uri="{FF2B5EF4-FFF2-40B4-BE49-F238E27FC236}">
                <a16:creationId xmlns:a16="http://schemas.microsoft.com/office/drawing/2014/main" id="{4B13D280-8C13-4608-A757-0C2CEC405FD1}"/>
              </a:ext>
            </a:extLst>
          </p:cNvPr>
          <p:cNvSpPr/>
          <p:nvPr/>
        </p:nvSpPr>
        <p:spPr>
          <a:xfrm>
            <a:off x="265063" y="4898037"/>
            <a:ext cx="1578249"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las </a:t>
            </a:r>
            <a:r>
              <a:rPr lang="en-GB" sz="2400" b="1" dirty="0" err="1">
                <a:solidFill>
                  <a:srgbClr val="504E4E"/>
                </a:solidFill>
              </a:rPr>
              <a:t>Fallas</a:t>
            </a:r>
            <a:endParaRPr lang="en-GB" sz="2400" b="1" dirty="0">
              <a:solidFill>
                <a:srgbClr val="504E4E"/>
              </a:solidFill>
            </a:endParaRPr>
          </a:p>
        </p:txBody>
      </p:sp>
      <p:sp>
        <p:nvSpPr>
          <p:cNvPr id="35" name="Rectangle: Rounded Corners 34">
            <a:extLst>
              <a:ext uri="{FF2B5EF4-FFF2-40B4-BE49-F238E27FC236}">
                <a16:creationId xmlns:a16="http://schemas.microsoft.com/office/drawing/2014/main" id="{77548E01-E1A7-41B7-8176-1FC7EA2F0942}"/>
              </a:ext>
            </a:extLst>
          </p:cNvPr>
          <p:cNvSpPr/>
          <p:nvPr/>
        </p:nvSpPr>
        <p:spPr>
          <a:xfrm>
            <a:off x="265064" y="4125666"/>
            <a:ext cx="2220325"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recomendar</a:t>
            </a:r>
            <a:endParaRPr lang="en-GB" sz="2400" b="1" dirty="0">
              <a:solidFill>
                <a:srgbClr val="504E4E"/>
              </a:solidFill>
            </a:endParaRPr>
          </a:p>
        </p:txBody>
      </p:sp>
      <p:sp>
        <p:nvSpPr>
          <p:cNvPr id="36" name="Rectangle: Rounded Corners 35">
            <a:extLst>
              <a:ext uri="{FF2B5EF4-FFF2-40B4-BE49-F238E27FC236}">
                <a16:creationId xmlns:a16="http://schemas.microsoft.com/office/drawing/2014/main" id="{1C1FE68C-26CA-44BD-8CA1-4EAE4C7BDC22}"/>
              </a:ext>
            </a:extLst>
          </p:cNvPr>
          <p:cNvSpPr/>
          <p:nvPr/>
        </p:nvSpPr>
        <p:spPr>
          <a:xfrm>
            <a:off x="261435" y="3350289"/>
            <a:ext cx="1113791"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doler</a:t>
            </a:r>
            <a:endParaRPr lang="en-GB" sz="2400" b="1" dirty="0">
              <a:solidFill>
                <a:srgbClr val="504E4E"/>
              </a:solidFill>
            </a:endParaRPr>
          </a:p>
        </p:txBody>
      </p:sp>
      <p:sp>
        <p:nvSpPr>
          <p:cNvPr id="37" name="Rectangle: Rounded Corners 36">
            <a:extLst>
              <a:ext uri="{FF2B5EF4-FFF2-40B4-BE49-F238E27FC236}">
                <a16:creationId xmlns:a16="http://schemas.microsoft.com/office/drawing/2014/main" id="{EC619AA1-2269-4A4A-97B1-448A3568D2F7}"/>
              </a:ext>
            </a:extLst>
          </p:cNvPr>
          <p:cNvSpPr/>
          <p:nvPr/>
        </p:nvSpPr>
        <p:spPr>
          <a:xfrm>
            <a:off x="261435" y="2575450"/>
            <a:ext cx="1578249"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derecho</a:t>
            </a:r>
            <a:endParaRPr lang="en-GB" sz="2400" b="1" dirty="0">
              <a:solidFill>
                <a:srgbClr val="504E4E"/>
              </a:solidFill>
            </a:endParaRPr>
          </a:p>
        </p:txBody>
      </p:sp>
      <p:sp>
        <p:nvSpPr>
          <p:cNvPr id="38" name="Rectangle: Rounded Corners 37">
            <a:extLst>
              <a:ext uri="{FF2B5EF4-FFF2-40B4-BE49-F238E27FC236}">
                <a16:creationId xmlns:a16="http://schemas.microsoft.com/office/drawing/2014/main" id="{90F9D978-956F-4414-B66D-EBEE0A513726}"/>
              </a:ext>
            </a:extLst>
          </p:cNvPr>
          <p:cNvSpPr/>
          <p:nvPr/>
        </p:nvSpPr>
        <p:spPr>
          <a:xfrm>
            <a:off x="261435" y="1806933"/>
            <a:ext cx="1578248"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el </a:t>
            </a:r>
            <a:r>
              <a:rPr lang="en-GB" sz="2400" b="1" dirty="0" err="1">
                <a:solidFill>
                  <a:srgbClr val="504E4E"/>
                </a:solidFill>
              </a:rPr>
              <a:t>diente</a:t>
            </a:r>
            <a:endParaRPr lang="en-GB" sz="2400" b="1" dirty="0">
              <a:solidFill>
                <a:srgbClr val="504E4E"/>
              </a:solidFill>
            </a:endParaRPr>
          </a:p>
        </p:txBody>
      </p:sp>
      <p:sp>
        <p:nvSpPr>
          <p:cNvPr id="39" name="Rectangle: Rounded Corners 38">
            <a:extLst>
              <a:ext uri="{FF2B5EF4-FFF2-40B4-BE49-F238E27FC236}">
                <a16:creationId xmlns:a16="http://schemas.microsoft.com/office/drawing/2014/main" id="{5A54D604-EC3C-4C91-A29D-BA8ACC1EEC33}"/>
              </a:ext>
            </a:extLst>
          </p:cNvPr>
          <p:cNvSpPr/>
          <p:nvPr/>
        </p:nvSpPr>
        <p:spPr>
          <a:xfrm>
            <a:off x="265063" y="1036222"/>
            <a:ext cx="1374849"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la </a:t>
            </a:r>
            <a:r>
              <a:rPr lang="en-GB" sz="2400" b="1" dirty="0" err="1">
                <a:solidFill>
                  <a:srgbClr val="504E4E"/>
                </a:solidFill>
              </a:rPr>
              <a:t>cita</a:t>
            </a:r>
            <a:endParaRPr lang="en-GB" sz="2400" b="1" dirty="0">
              <a:solidFill>
                <a:srgbClr val="504E4E"/>
              </a:solidFill>
            </a:endParaRPr>
          </a:p>
        </p:txBody>
      </p:sp>
      <p:sp>
        <p:nvSpPr>
          <p:cNvPr id="40" name="Rectangle: Rounded Corners 39">
            <a:extLst>
              <a:ext uri="{FF2B5EF4-FFF2-40B4-BE49-F238E27FC236}">
                <a16:creationId xmlns:a16="http://schemas.microsoft.com/office/drawing/2014/main" id="{1067E549-523C-4736-AD5F-E41D33ED86D6}"/>
              </a:ext>
            </a:extLst>
          </p:cNvPr>
          <p:cNvSpPr/>
          <p:nvPr/>
        </p:nvSpPr>
        <p:spPr>
          <a:xfrm>
            <a:off x="2010521" y="1034020"/>
            <a:ext cx="1408713"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la </a:t>
            </a:r>
            <a:r>
              <a:rPr lang="en-GB" sz="2400" b="1" dirty="0" err="1">
                <a:solidFill>
                  <a:srgbClr val="504E4E"/>
                </a:solidFill>
              </a:rPr>
              <a:t>regla</a:t>
            </a:r>
            <a:endParaRPr lang="en-GB" sz="2400" b="1" dirty="0">
              <a:solidFill>
                <a:srgbClr val="504E4E"/>
              </a:solidFill>
            </a:endParaRPr>
          </a:p>
        </p:txBody>
      </p:sp>
      <p:sp>
        <p:nvSpPr>
          <p:cNvPr id="41" name="Rectangle: Rounded Corners 40">
            <a:extLst>
              <a:ext uri="{FF2B5EF4-FFF2-40B4-BE49-F238E27FC236}">
                <a16:creationId xmlns:a16="http://schemas.microsoft.com/office/drawing/2014/main" id="{6563B580-3BCF-4EC8-B184-38496DB10F2B}"/>
              </a:ext>
            </a:extLst>
          </p:cNvPr>
          <p:cNvSpPr/>
          <p:nvPr/>
        </p:nvSpPr>
        <p:spPr>
          <a:xfrm>
            <a:off x="3789844" y="1034020"/>
            <a:ext cx="1068188"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casi</a:t>
            </a:r>
            <a:endParaRPr lang="en-GB" sz="2400" b="1" dirty="0">
              <a:solidFill>
                <a:srgbClr val="504E4E"/>
              </a:solidFill>
            </a:endParaRPr>
          </a:p>
        </p:txBody>
      </p:sp>
      <p:sp>
        <p:nvSpPr>
          <p:cNvPr id="42" name="Rectangle: Rounded Corners 41">
            <a:extLst>
              <a:ext uri="{FF2B5EF4-FFF2-40B4-BE49-F238E27FC236}">
                <a16:creationId xmlns:a16="http://schemas.microsoft.com/office/drawing/2014/main" id="{A4770AE0-00D4-4784-8AF2-D5278A682298}"/>
              </a:ext>
            </a:extLst>
          </p:cNvPr>
          <p:cNvSpPr/>
          <p:nvPr/>
        </p:nvSpPr>
        <p:spPr>
          <a:xfrm>
            <a:off x="5228641" y="1034019"/>
            <a:ext cx="1346021"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contar</a:t>
            </a:r>
            <a:endParaRPr lang="en-GB" sz="2400" b="1" dirty="0">
              <a:solidFill>
                <a:srgbClr val="504E4E"/>
              </a:solidFill>
            </a:endParaRPr>
          </a:p>
        </p:txBody>
      </p:sp>
      <p:sp>
        <p:nvSpPr>
          <p:cNvPr id="43" name="Rectangle: Rounded Corners 42">
            <a:extLst>
              <a:ext uri="{FF2B5EF4-FFF2-40B4-BE49-F238E27FC236}">
                <a16:creationId xmlns:a16="http://schemas.microsoft.com/office/drawing/2014/main" id="{16572D4E-D19B-4C27-A37F-BB8FDD5C1A9D}"/>
              </a:ext>
            </a:extLst>
          </p:cNvPr>
          <p:cNvSpPr/>
          <p:nvPr/>
        </p:nvSpPr>
        <p:spPr>
          <a:xfrm>
            <a:off x="6945271" y="1040553"/>
            <a:ext cx="1196564"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falso</a:t>
            </a:r>
            <a:endParaRPr lang="en-GB" sz="2400" b="1" dirty="0">
              <a:solidFill>
                <a:srgbClr val="504E4E"/>
              </a:solidFill>
            </a:endParaRPr>
          </a:p>
        </p:txBody>
      </p:sp>
      <p:sp>
        <p:nvSpPr>
          <p:cNvPr id="44" name="Rectangle: Rounded Corners 43">
            <a:extLst>
              <a:ext uri="{FF2B5EF4-FFF2-40B4-BE49-F238E27FC236}">
                <a16:creationId xmlns:a16="http://schemas.microsoft.com/office/drawing/2014/main" id="{D46BBD89-564B-444B-B9A1-D8B88E56087B}"/>
              </a:ext>
            </a:extLst>
          </p:cNvPr>
          <p:cNvSpPr/>
          <p:nvPr/>
        </p:nvSpPr>
        <p:spPr>
          <a:xfrm>
            <a:off x="8512444" y="1034018"/>
            <a:ext cx="1054591"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2400" b="1" dirty="0">
                <a:solidFill>
                  <a:srgbClr val="504E4E"/>
                </a:solidFill>
              </a:rPr>
              <a:t>p</a:t>
            </a:r>
            <a:r>
              <a:rPr lang="en-GB" sz="2400" b="1" dirty="0" err="1">
                <a:solidFill>
                  <a:srgbClr val="504E4E"/>
                </a:solidFill>
              </a:rPr>
              <a:t>ero</a:t>
            </a:r>
            <a:endParaRPr lang="en-GB" sz="2400" b="1" dirty="0">
              <a:solidFill>
                <a:srgbClr val="504E4E"/>
              </a:solidFill>
            </a:endParaRPr>
          </a:p>
        </p:txBody>
      </p:sp>
      <p:sp>
        <p:nvSpPr>
          <p:cNvPr id="45" name="Rectangle: Rounded Corners 44">
            <a:extLst>
              <a:ext uri="{FF2B5EF4-FFF2-40B4-BE49-F238E27FC236}">
                <a16:creationId xmlns:a16="http://schemas.microsoft.com/office/drawing/2014/main" id="{09A12F71-7419-49DC-B775-A5406EE9F242}"/>
              </a:ext>
            </a:extLst>
          </p:cNvPr>
          <p:cNvSpPr/>
          <p:nvPr/>
        </p:nvSpPr>
        <p:spPr>
          <a:xfrm>
            <a:off x="9935106" y="1034017"/>
            <a:ext cx="1944914"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el </a:t>
            </a:r>
            <a:r>
              <a:rPr lang="en-GB" sz="2400" b="1" dirty="0" err="1">
                <a:solidFill>
                  <a:srgbClr val="504E4E"/>
                </a:solidFill>
              </a:rPr>
              <a:t>pescado</a:t>
            </a:r>
            <a:endParaRPr lang="en-GB" sz="2400" b="1" dirty="0">
              <a:solidFill>
                <a:srgbClr val="504E4E"/>
              </a:solidFill>
            </a:endParaRPr>
          </a:p>
        </p:txBody>
      </p:sp>
      <p:sp>
        <p:nvSpPr>
          <p:cNvPr id="46" name="Rectangle: Rounded Corners 45">
            <a:extLst>
              <a:ext uri="{FF2B5EF4-FFF2-40B4-BE49-F238E27FC236}">
                <a16:creationId xmlns:a16="http://schemas.microsoft.com/office/drawing/2014/main" id="{5F89AB85-22D7-4F81-AD25-8E90DCE76B69}"/>
              </a:ext>
            </a:extLst>
          </p:cNvPr>
          <p:cNvSpPr/>
          <p:nvPr/>
        </p:nvSpPr>
        <p:spPr>
          <a:xfrm>
            <a:off x="10577284" y="1806934"/>
            <a:ext cx="1301648"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repetir</a:t>
            </a:r>
            <a:endParaRPr lang="en-GB" sz="2400" b="1" dirty="0">
              <a:solidFill>
                <a:srgbClr val="504E4E"/>
              </a:solidFill>
            </a:endParaRPr>
          </a:p>
        </p:txBody>
      </p:sp>
      <p:sp>
        <p:nvSpPr>
          <p:cNvPr id="47" name="Rectangle: Rounded Corners 46">
            <a:extLst>
              <a:ext uri="{FF2B5EF4-FFF2-40B4-BE49-F238E27FC236}">
                <a16:creationId xmlns:a16="http://schemas.microsoft.com/office/drawing/2014/main" id="{F4774853-1C8A-4AC9-9A7B-36282D3B7206}"/>
              </a:ext>
            </a:extLst>
          </p:cNvPr>
          <p:cNvSpPr/>
          <p:nvPr/>
        </p:nvSpPr>
        <p:spPr>
          <a:xfrm>
            <a:off x="10304311" y="2580737"/>
            <a:ext cx="1578249"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la RENFE</a:t>
            </a:r>
          </a:p>
        </p:txBody>
      </p:sp>
      <p:sp>
        <p:nvSpPr>
          <p:cNvPr id="48" name="Rectangle: Rounded Corners 47">
            <a:extLst>
              <a:ext uri="{FF2B5EF4-FFF2-40B4-BE49-F238E27FC236}">
                <a16:creationId xmlns:a16="http://schemas.microsoft.com/office/drawing/2014/main" id="{CA46CEFA-B161-4F56-80F3-C1A60534962B}"/>
              </a:ext>
            </a:extLst>
          </p:cNvPr>
          <p:cNvSpPr/>
          <p:nvPr/>
        </p:nvSpPr>
        <p:spPr>
          <a:xfrm>
            <a:off x="10432141" y="3357330"/>
            <a:ext cx="1446791"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reservar</a:t>
            </a:r>
            <a:endParaRPr lang="en-GB" sz="2400" b="1" dirty="0">
              <a:solidFill>
                <a:srgbClr val="504E4E"/>
              </a:solidFill>
            </a:endParaRPr>
          </a:p>
        </p:txBody>
      </p:sp>
      <p:sp>
        <p:nvSpPr>
          <p:cNvPr id="49" name="Rectangle: Rounded Corners 48">
            <a:extLst>
              <a:ext uri="{FF2B5EF4-FFF2-40B4-BE49-F238E27FC236}">
                <a16:creationId xmlns:a16="http://schemas.microsoft.com/office/drawing/2014/main" id="{E1CF08CE-1ED7-44F6-B9B8-6B7B80466486}"/>
              </a:ext>
            </a:extLst>
          </p:cNvPr>
          <p:cNvSpPr/>
          <p:nvPr/>
        </p:nvSpPr>
        <p:spPr>
          <a:xfrm>
            <a:off x="10748141" y="4125665"/>
            <a:ext cx="1134419"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algún</a:t>
            </a:r>
            <a:endParaRPr lang="en-GB" sz="2400" b="1" dirty="0">
              <a:solidFill>
                <a:srgbClr val="504E4E"/>
              </a:solidFill>
            </a:endParaRPr>
          </a:p>
        </p:txBody>
      </p:sp>
      <p:sp>
        <p:nvSpPr>
          <p:cNvPr id="50" name="Rectangle: Rounded Corners 49">
            <a:extLst>
              <a:ext uri="{FF2B5EF4-FFF2-40B4-BE49-F238E27FC236}">
                <a16:creationId xmlns:a16="http://schemas.microsoft.com/office/drawing/2014/main" id="{D6CC3AEA-67D1-4A20-9A8D-7107ED9D85AE}"/>
              </a:ext>
            </a:extLst>
          </p:cNvPr>
          <p:cNvSpPr/>
          <p:nvPr/>
        </p:nvSpPr>
        <p:spPr>
          <a:xfrm>
            <a:off x="10432140" y="4898037"/>
            <a:ext cx="1446791"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mandar</a:t>
            </a:r>
          </a:p>
        </p:txBody>
      </p:sp>
      <p:sp>
        <p:nvSpPr>
          <p:cNvPr id="51" name="Rectangle: Rounded Corners 50">
            <a:extLst>
              <a:ext uri="{FF2B5EF4-FFF2-40B4-BE49-F238E27FC236}">
                <a16:creationId xmlns:a16="http://schemas.microsoft.com/office/drawing/2014/main" id="{CCB5A716-5A6D-4F8F-8D93-E9C6BD88DC7E}"/>
              </a:ext>
            </a:extLst>
          </p:cNvPr>
          <p:cNvSpPr/>
          <p:nvPr/>
        </p:nvSpPr>
        <p:spPr>
          <a:xfrm>
            <a:off x="10748141" y="5674178"/>
            <a:ext cx="1134419"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gritar</a:t>
            </a:r>
            <a:endParaRPr lang="en-GB" sz="2400" b="1" dirty="0">
              <a:solidFill>
                <a:srgbClr val="504E4E"/>
              </a:solidFill>
            </a:endParaRPr>
          </a:p>
        </p:txBody>
      </p:sp>
      <p:sp>
        <p:nvSpPr>
          <p:cNvPr id="52" name="Rectangle: Rounded Corners 51">
            <a:extLst>
              <a:ext uri="{FF2B5EF4-FFF2-40B4-BE49-F238E27FC236}">
                <a16:creationId xmlns:a16="http://schemas.microsoft.com/office/drawing/2014/main" id="{4DD61C6C-FFFE-4A4C-961D-FB4EDFF7BB60}"/>
              </a:ext>
            </a:extLst>
          </p:cNvPr>
          <p:cNvSpPr/>
          <p:nvPr/>
        </p:nvSpPr>
        <p:spPr>
          <a:xfrm>
            <a:off x="8952890" y="5673733"/>
            <a:ext cx="1513296" cy="647577"/>
          </a:xfrm>
          <a:prstGeom prst="roundRect">
            <a:avLst/>
          </a:prstGeom>
          <a:solidFill>
            <a:schemeClr val="accent3">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enfermo</a:t>
            </a:r>
            <a:endParaRPr lang="en-GB" sz="2400" b="1" dirty="0">
              <a:solidFill>
                <a:srgbClr val="504E4E"/>
              </a:solidFill>
            </a:endParaRPr>
          </a:p>
        </p:txBody>
      </p:sp>
      <p:sp>
        <p:nvSpPr>
          <p:cNvPr id="53" name="Rectangle: Rounded Corners 52">
            <a:extLst>
              <a:ext uri="{FF2B5EF4-FFF2-40B4-BE49-F238E27FC236}">
                <a16:creationId xmlns:a16="http://schemas.microsoft.com/office/drawing/2014/main" id="{B28B0820-2F0B-4B6F-95E9-0D553503FC03}"/>
              </a:ext>
            </a:extLst>
          </p:cNvPr>
          <p:cNvSpPr/>
          <p:nvPr/>
        </p:nvSpPr>
        <p:spPr>
          <a:xfrm rot="20741531">
            <a:off x="4439059" y="2688807"/>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solidFill>
                  <a:srgbClr val="504E4E"/>
                </a:solidFill>
              </a:rPr>
              <a:t>false</a:t>
            </a:r>
            <a:endParaRPr lang="en-GB" sz="4800" b="1" dirty="0">
              <a:solidFill>
                <a:srgbClr val="504E4E"/>
              </a:solidFill>
            </a:endParaRPr>
          </a:p>
        </p:txBody>
      </p:sp>
      <p:sp>
        <p:nvSpPr>
          <p:cNvPr id="54" name="Rectangle: Rounded Corners 53">
            <a:extLst>
              <a:ext uri="{FF2B5EF4-FFF2-40B4-BE49-F238E27FC236}">
                <a16:creationId xmlns:a16="http://schemas.microsoft.com/office/drawing/2014/main" id="{0109B575-9979-494B-B235-39102D733570}"/>
              </a:ext>
            </a:extLst>
          </p:cNvPr>
          <p:cNvSpPr/>
          <p:nvPr/>
        </p:nvSpPr>
        <p:spPr>
          <a:xfrm rot="20741531">
            <a:off x="4435430" y="2688807"/>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to send</a:t>
            </a:r>
            <a:endParaRPr lang="en-GB" sz="2000" b="1" dirty="0">
              <a:solidFill>
                <a:srgbClr val="504E4E"/>
              </a:solidFill>
            </a:endParaRPr>
          </a:p>
        </p:txBody>
      </p:sp>
      <p:sp>
        <p:nvSpPr>
          <p:cNvPr id="55" name="Rectangle: Rounded Corners 54">
            <a:extLst>
              <a:ext uri="{FF2B5EF4-FFF2-40B4-BE49-F238E27FC236}">
                <a16:creationId xmlns:a16="http://schemas.microsoft.com/office/drawing/2014/main" id="{7B06E755-9588-41EE-B5ED-04E2B359E675}"/>
              </a:ext>
            </a:extLst>
          </p:cNvPr>
          <p:cNvSpPr/>
          <p:nvPr/>
        </p:nvSpPr>
        <p:spPr>
          <a:xfrm rot="20741531">
            <a:off x="4439058" y="2699323"/>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but</a:t>
            </a:r>
          </a:p>
        </p:txBody>
      </p:sp>
      <p:sp>
        <p:nvSpPr>
          <p:cNvPr id="56" name="Rectangle: Rounded Corners 55">
            <a:extLst>
              <a:ext uri="{FF2B5EF4-FFF2-40B4-BE49-F238E27FC236}">
                <a16:creationId xmlns:a16="http://schemas.microsoft.com/office/drawing/2014/main" id="{0ED5C6E3-23DB-40DD-8633-A87B905E7F66}"/>
              </a:ext>
            </a:extLst>
          </p:cNvPr>
          <p:cNvSpPr/>
          <p:nvPr/>
        </p:nvSpPr>
        <p:spPr>
          <a:xfrm rot="20741531">
            <a:off x="4431800" y="2699322"/>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to repeat</a:t>
            </a:r>
          </a:p>
        </p:txBody>
      </p:sp>
      <p:sp>
        <p:nvSpPr>
          <p:cNvPr id="57" name="Rectangle: Rounded Corners 56">
            <a:extLst>
              <a:ext uri="{FF2B5EF4-FFF2-40B4-BE49-F238E27FC236}">
                <a16:creationId xmlns:a16="http://schemas.microsoft.com/office/drawing/2014/main" id="{5B2C43D0-F7D3-4AD0-878D-C37C0B54790A}"/>
              </a:ext>
            </a:extLst>
          </p:cNvPr>
          <p:cNvSpPr/>
          <p:nvPr/>
        </p:nvSpPr>
        <p:spPr>
          <a:xfrm rot="20741531">
            <a:off x="4439057" y="2699322"/>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504E4E"/>
                </a:solidFill>
              </a:rPr>
              <a:t>Spanish railway network</a:t>
            </a:r>
          </a:p>
        </p:txBody>
      </p:sp>
      <p:sp>
        <p:nvSpPr>
          <p:cNvPr id="58" name="Rectangle: Rounded Corners 57">
            <a:extLst>
              <a:ext uri="{FF2B5EF4-FFF2-40B4-BE49-F238E27FC236}">
                <a16:creationId xmlns:a16="http://schemas.microsoft.com/office/drawing/2014/main" id="{AC27BAAA-6380-4152-AFC2-E4B7F958EFEC}"/>
              </a:ext>
            </a:extLst>
          </p:cNvPr>
          <p:cNvSpPr/>
          <p:nvPr/>
        </p:nvSpPr>
        <p:spPr>
          <a:xfrm rot="20741531">
            <a:off x="4438996" y="2699320"/>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(caught) fish</a:t>
            </a:r>
          </a:p>
        </p:txBody>
      </p:sp>
      <p:sp>
        <p:nvSpPr>
          <p:cNvPr id="59" name="Rectangle: Rounded Corners 58">
            <a:extLst>
              <a:ext uri="{FF2B5EF4-FFF2-40B4-BE49-F238E27FC236}">
                <a16:creationId xmlns:a16="http://schemas.microsoft.com/office/drawing/2014/main" id="{7AA6CB56-EAA5-48A3-B234-3EC708D3219E}"/>
              </a:ext>
            </a:extLst>
          </p:cNvPr>
          <p:cNvSpPr/>
          <p:nvPr/>
        </p:nvSpPr>
        <p:spPr>
          <a:xfrm rot="20741531">
            <a:off x="4438932" y="2699318"/>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504E4E"/>
                </a:solidFill>
              </a:rPr>
              <a:t>to hurt,</a:t>
            </a:r>
            <a:br>
              <a:rPr lang="en-GB" sz="4400" b="1" dirty="0">
                <a:solidFill>
                  <a:srgbClr val="504E4E"/>
                </a:solidFill>
              </a:rPr>
            </a:br>
            <a:r>
              <a:rPr lang="en-GB" sz="4400" b="1" dirty="0">
                <a:solidFill>
                  <a:srgbClr val="504E4E"/>
                </a:solidFill>
              </a:rPr>
              <a:t>be painful</a:t>
            </a:r>
          </a:p>
        </p:txBody>
      </p:sp>
      <p:sp>
        <p:nvSpPr>
          <p:cNvPr id="60" name="Rectangle: Rounded Corners 59">
            <a:extLst>
              <a:ext uri="{FF2B5EF4-FFF2-40B4-BE49-F238E27FC236}">
                <a16:creationId xmlns:a16="http://schemas.microsoft.com/office/drawing/2014/main" id="{8C2C9D9C-8564-408B-BFFA-47225AD9FB18}"/>
              </a:ext>
            </a:extLst>
          </p:cNvPr>
          <p:cNvSpPr/>
          <p:nvPr/>
        </p:nvSpPr>
        <p:spPr>
          <a:xfrm rot="20741531">
            <a:off x="4438804" y="2691364"/>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504E4E"/>
                </a:solidFill>
              </a:rPr>
              <a:t>a/an, any (masculine, before a noun)</a:t>
            </a:r>
            <a:endParaRPr lang="en-GB" sz="3200" b="1" dirty="0">
              <a:solidFill>
                <a:srgbClr val="504E4E"/>
              </a:solidFill>
            </a:endParaRPr>
          </a:p>
        </p:txBody>
      </p:sp>
      <p:sp>
        <p:nvSpPr>
          <p:cNvPr id="61" name="Rectangle: Rounded Corners 60">
            <a:extLst>
              <a:ext uri="{FF2B5EF4-FFF2-40B4-BE49-F238E27FC236}">
                <a16:creationId xmlns:a16="http://schemas.microsoft.com/office/drawing/2014/main" id="{87E20515-FFDC-47E7-8BC2-60E4775E3E30}"/>
              </a:ext>
            </a:extLst>
          </p:cNvPr>
          <p:cNvSpPr/>
          <p:nvPr/>
        </p:nvSpPr>
        <p:spPr>
          <a:xfrm rot="20741531">
            <a:off x="4431800" y="2695340"/>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right, straight</a:t>
            </a:r>
          </a:p>
        </p:txBody>
      </p:sp>
      <p:sp>
        <p:nvSpPr>
          <p:cNvPr id="62" name="Rectangle: Rounded Corners 61">
            <a:extLst>
              <a:ext uri="{FF2B5EF4-FFF2-40B4-BE49-F238E27FC236}">
                <a16:creationId xmlns:a16="http://schemas.microsoft.com/office/drawing/2014/main" id="{D81AC625-8095-42F8-86BD-68837908C779}"/>
              </a:ext>
            </a:extLst>
          </p:cNvPr>
          <p:cNvSpPr/>
          <p:nvPr/>
        </p:nvSpPr>
        <p:spPr>
          <a:xfrm rot="20741531">
            <a:off x="4438804" y="2688807"/>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504E4E"/>
                </a:solidFill>
              </a:rPr>
              <a:t>back</a:t>
            </a:r>
            <a:br>
              <a:rPr lang="en-GB" sz="4000" b="1" dirty="0">
                <a:solidFill>
                  <a:srgbClr val="504E4E"/>
                </a:solidFill>
              </a:rPr>
            </a:br>
            <a:r>
              <a:rPr lang="en-GB" sz="4000" b="1" dirty="0">
                <a:solidFill>
                  <a:srgbClr val="504E4E"/>
                </a:solidFill>
              </a:rPr>
              <a:t>(body part)</a:t>
            </a:r>
            <a:endParaRPr lang="en-GB" sz="4800" b="1" dirty="0">
              <a:solidFill>
                <a:srgbClr val="504E4E"/>
              </a:solidFill>
            </a:endParaRPr>
          </a:p>
        </p:txBody>
      </p:sp>
      <p:sp>
        <p:nvSpPr>
          <p:cNvPr id="63" name="Rectangle: Rounded Corners 62">
            <a:extLst>
              <a:ext uri="{FF2B5EF4-FFF2-40B4-BE49-F238E27FC236}">
                <a16:creationId xmlns:a16="http://schemas.microsoft.com/office/drawing/2014/main" id="{F0F3A9D6-1414-4DB8-AE77-9A88FD6D5B68}"/>
              </a:ext>
            </a:extLst>
          </p:cNvPr>
          <p:cNvSpPr/>
          <p:nvPr/>
        </p:nvSpPr>
        <p:spPr>
          <a:xfrm rot="20741531">
            <a:off x="4438804" y="2688807"/>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Sorry!</a:t>
            </a:r>
          </a:p>
        </p:txBody>
      </p:sp>
      <p:sp>
        <p:nvSpPr>
          <p:cNvPr id="64" name="Rectangle: Rounded Corners 63">
            <a:extLst>
              <a:ext uri="{FF2B5EF4-FFF2-40B4-BE49-F238E27FC236}">
                <a16:creationId xmlns:a16="http://schemas.microsoft.com/office/drawing/2014/main" id="{3658FB01-86B9-4E80-A7EE-55CB7FD7D9E6}"/>
              </a:ext>
            </a:extLst>
          </p:cNvPr>
          <p:cNvSpPr/>
          <p:nvPr/>
        </p:nvSpPr>
        <p:spPr>
          <a:xfrm rot="20741531">
            <a:off x="4431800" y="2688807"/>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again</a:t>
            </a:r>
          </a:p>
        </p:txBody>
      </p:sp>
      <p:sp>
        <p:nvSpPr>
          <p:cNvPr id="65" name="Rectangle: Rounded Corners 64">
            <a:extLst>
              <a:ext uri="{FF2B5EF4-FFF2-40B4-BE49-F238E27FC236}">
                <a16:creationId xmlns:a16="http://schemas.microsoft.com/office/drawing/2014/main" id="{93BD92C8-7A5A-437B-A2B2-F00EA8AE47F6}"/>
              </a:ext>
            </a:extLst>
          </p:cNvPr>
          <p:cNvSpPr/>
          <p:nvPr/>
        </p:nvSpPr>
        <p:spPr>
          <a:xfrm rot="20741531">
            <a:off x="4438803" y="2688808"/>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504E4E"/>
                </a:solidFill>
              </a:rPr>
              <a:t>too much,</a:t>
            </a:r>
          </a:p>
          <a:p>
            <a:pPr algn="ctr"/>
            <a:r>
              <a:rPr lang="en-US" sz="3600" b="1" dirty="0">
                <a:solidFill>
                  <a:srgbClr val="504E4E"/>
                </a:solidFill>
              </a:rPr>
              <a:t>too many,</a:t>
            </a:r>
          </a:p>
          <a:p>
            <a:pPr algn="ctr"/>
            <a:r>
              <a:rPr lang="en-US" sz="3600" b="1" dirty="0">
                <a:solidFill>
                  <a:srgbClr val="504E4E"/>
                </a:solidFill>
              </a:rPr>
              <a:t>too + adj</a:t>
            </a:r>
            <a:endParaRPr lang="en-GB" sz="3600" b="1" dirty="0">
              <a:solidFill>
                <a:srgbClr val="504E4E"/>
              </a:solidFill>
            </a:endParaRPr>
          </a:p>
        </p:txBody>
      </p:sp>
      <p:sp>
        <p:nvSpPr>
          <p:cNvPr id="66" name="Rectangle: Rounded Corners 65">
            <a:extLst>
              <a:ext uri="{FF2B5EF4-FFF2-40B4-BE49-F238E27FC236}">
                <a16:creationId xmlns:a16="http://schemas.microsoft.com/office/drawing/2014/main" id="{FC07568E-C6D2-4839-877B-D45791D582A9}"/>
              </a:ext>
            </a:extLst>
          </p:cNvPr>
          <p:cNvSpPr/>
          <p:nvPr/>
        </p:nvSpPr>
        <p:spPr>
          <a:xfrm rot="20741531">
            <a:off x="4438802" y="2688807"/>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tooth</a:t>
            </a:r>
          </a:p>
        </p:txBody>
      </p:sp>
      <p:sp>
        <p:nvSpPr>
          <p:cNvPr id="67" name="Rectangle: Rounded Corners 66">
            <a:extLst>
              <a:ext uri="{FF2B5EF4-FFF2-40B4-BE49-F238E27FC236}">
                <a16:creationId xmlns:a16="http://schemas.microsoft.com/office/drawing/2014/main" id="{5AAF8E64-3170-489F-918F-FEAF82F62952}"/>
              </a:ext>
            </a:extLst>
          </p:cNvPr>
          <p:cNvSpPr/>
          <p:nvPr/>
        </p:nvSpPr>
        <p:spPr>
          <a:xfrm rot="20741531">
            <a:off x="4438803" y="2689840"/>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to reserve</a:t>
            </a:r>
          </a:p>
        </p:txBody>
      </p:sp>
      <p:sp>
        <p:nvSpPr>
          <p:cNvPr id="68" name="Rectangle: Rounded Corners 67">
            <a:extLst>
              <a:ext uri="{FF2B5EF4-FFF2-40B4-BE49-F238E27FC236}">
                <a16:creationId xmlns:a16="http://schemas.microsoft.com/office/drawing/2014/main" id="{C7344F96-3361-4052-AA5E-FDB52D502E37}"/>
              </a:ext>
            </a:extLst>
          </p:cNvPr>
          <p:cNvSpPr/>
          <p:nvPr/>
        </p:nvSpPr>
        <p:spPr>
          <a:xfrm rot="20741531">
            <a:off x="4438803" y="2700839"/>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504E4E"/>
                </a:solidFill>
              </a:rPr>
              <a:t>appointment</a:t>
            </a:r>
            <a:endParaRPr lang="en-GB" sz="4800" b="1" dirty="0">
              <a:solidFill>
                <a:srgbClr val="504E4E"/>
              </a:solidFill>
            </a:endParaRPr>
          </a:p>
        </p:txBody>
      </p:sp>
      <p:sp>
        <p:nvSpPr>
          <p:cNvPr id="69" name="Rectangle: Rounded Corners 68">
            <a:extLst>
              <a:ext uri="{FF2B5EF4-FFF2-40B4-BE49-F238E27FC236}">
                <a16:creationId xmlns:a16="http://schemas.microsoft.com/office/drawing/2014/main" id="{901C9253-5D4E-499B-B34D-1B9E21FB0034}"/>
              </a:ext>
            </a:extLst>
          </p:cNvPr>
          <p:cNvSpPr/>
          <p:nvPr/>
        </p:nvSpPr>
        <p:spPr>
          <a:xfrm rot="20741531">
            <a:off x="4443833" y="2700840"/>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to count</a:t>
            </a:r>
          </a:p>
        </p:txBody>
      </p:sp>
      <p:sp>
        <p:nvSpPr>
          <p:cNvPr id="70" name="Rectangle: Rounded Corners 69">
            <a:extLst>
              <a:ext uri="{FF2B5EF4-FFF2-40B4-BE49-F238E27FC236}">
                <a16:creationId xmlns:a16="http://schemas.microsoft.com/office/drawing/2014/main" id="{C7F437D0-7B51-4CB0-B475-631911A399C2}"/>
              </a:ext>
            </a:extLst>
          </p:cNvPr>
          <p:cNvSpPr/>
          <p:nvPr/>
        </p:nvSpPr>
        <p:spPr>
          <a:xfrm rot="20741531">
            <a:off x="4438802" y="2689838"/>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504E4E"/>
                </a:solidFill>
              </a:rPr>
              <a:t>Valencian celebration with papier mâché models</a:t>
            </a:r>
          </a:p>
        </p:txBody>
      </p:sp>
      <p:sp>
        <p:nvSpPr>
          <p:cNvPr id="71" name="Rectangle: Rounded Corners 70">
            <a:extLst>
              <a:ext uri="{FF2B5EF4-FFF2-40B4-BE49-F238E27FC236}">
                <a16:creationId xmlns:a16="http://schemas.microsoft.com/office/drawing/2014/main" id="{7289AA48-4FFF-4751-A686-6A7D32087E38}"/>
              </a:ext>
            </a:extLst>
          </p:cNvPr>
          <p:cNvSpPr/>
          <p:nvPr/>
        </p:nvSpPr>
        <p:spPr>
          <a:xfrm rot="20741531">
            <a:off x="4431800" y="2695338"/>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rule</a:t>
            </a:r>
          </a:p>
        </p:txBody>
      </p:sp>
      <p:sp>
        <p:nvSpPr>
          <p:cNvPr id="72" name="Rectangle: Rounded Corners 71">
            <a:extLst>
              <a:ext uri="{FF2B5EF4-FFF2-40B4-BE49-F238E27FC236}">
                <a16:creationId xmlns:a16="http://schemas.microsoft.com/office/drawing/2014/main" id="{D44445BC-40DA-430B-8553-E2C1F587BD55}"/>
              </a:ext>
            </a:extLst>
          </p:cNvPr>
          <p:cNvSpPr/>
          <p:nvPr/>
        </p:nvSpPr>
        <p:spPr>
          <a:xfrm rot="20741531">
            <a:off x="4438802" y="2688807"/>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almost, nearly</a:t>
            </a:r>
          </a:p>
        </p:txBody>
      </p:sp>
      <p:sp>
        <p:nvSpPr>
          <p:cNvPr id="73" name="Rectangle: Rounded Corners 72">
            <a:extLst>
              <a:ext uri="{FF2B5EF4-FFF2-40B4-BE49-F238E27FC236}">
                <a16:creationId xmlns:a16="http://schemas.microsoft.com/office/drawing/2014/main" id="{00015B6C-83B8-4764-AEA1-F94C3F051620}"/>
              </a:ext>
            </a:extLst>
          </p:cNvPr>
          <p:cNvSpPr/>
          <p:nvPr/>
        </p:nvSpPr>
        <p:spPr>
          <a:xfrm rot="20741531">
            <a:off x="4438802" y="2688807"/>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504E4E"/>
                </a:solidFill>
              </a:rPr>
              <a:t>to recommend</a:t>
            </a:r>
          </a:p>
        </p:txBody>
      </p:sp>
      <p:sp>
        <p:nvSpPr>
          <p:cNvPr id="74" name="Rectangle: Rounded Corners 73">
            <a:extLst>
              <a:ext uri="{FF2B5EF4-FFF2-40B4-BE49-F238E27FC236}">
                <a16:creationId xmlns:a16="http://schemas.microsoft.com/office/drawing/2014/main" id="{30F5C5F5-2EA7-4ED2-B3C0-D6E4D2494041}"/>
              </a:ext>
            </a:extLst>
          </p:cNvPr>
          <p:cNvSpPr/>
          <p:nvPr/>
        </p:nvSpPr>
        <p:spPr>
          <a:xfrm rot="20741531">
            <a:off x="4445648" y="2700838"/>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ill, sick</a:t>
            </a:r>
          </a:p>
        </p:txBody>
      </p:sp>
      <p:sp>
        <p:nvSpPr>
          <p:cNvPr id="75" name="Rectangle: Rounded Corners 74">
            <a:extLst>
              <a:ext uri="{FF2B5EF4-FFF2-40B4-BE49-F238E27FC236}">
                <a16:creationId xmlns:a16="http://schemas.microsoft.com/office/drawing/2014/main" id="{090A2EB4-44C4-4474-BEEF-51A24103832A}"/>
              </a:ext>
            </a:extLst>
          </p:cNvPr>
          <p:cNvSpPr/>
          <p:nvPr/>
        </p:nvSpPr>
        <p:spPr>
          <a:xfrm rot="20741531">
            <a:off x="4438725" y="2688808"/>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to shout</a:t>
            </a:r>
          </a:p>
        </p:txBody>
      </p:sp>
    </p:spTree>
    <p:extLst>
      <p:ext uri="{BB962C8B-B14F-4D97-AF65-F5344CB8AC3E}">
        <p14:creationId xmlns:p14="http://schemas.microsoft.com/office/powerpoint/2010/main" val="339725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8" presetClass="emph" presetSubtype="0" fill="hold" grpId="1" nodeType="withEffect">
                                  <p:stCondLst>
                                    <p:cond delay="0"/>
                                  </p:stCondLst>
                                  <p:childTnLst>
                                    <p:animRot by="21600000">
                                      <p:cBhvr>
                                        <p:cTn id="8" dur="2000" fill="hold"/>
                                        <p:tgtEl>
                                          <p:spTgt spid="53"/>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8" presetClass="emph" presetSubtype="0" fill="hold" grpId="1" nodeType="withEffect">
                                  <p:stCondLst>
                                    <p:cond delay="0"/>
                                  </p:stCondLst>
                                  <p:childTnLst>
                                    <p:animRot by="21600000">
                                      <p:cBhvr>
                                        <p:cTn id="22" dur="2000" fill="hold"/>
                                        <p:tgtEl>
                                          <p:spTgt spid="5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5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8" presetClass="emph" presetSubtype="0" fill="hold" grpId="1" nodeType="withEffect">
                                  <p:stCondLst>
                                    <p:cond delay="0"/>
                                  </p:stCondLst>
                                  <p:childTnLst>
                                    <p:animRot by="21600000">
                                      <p:cBhvr>
                                        <p:cTn id="36" dur="2000" fill="hold"/>
                                        <p:tgtEl>
                                          <p:spTgt spid="55"/>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4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8" presetClass="emph" presetSubtype="0" fill="hold" grpId="1" nodeType="withEffect">
                                  <p:stCondLst>
                                    <p:cond delay="0"/>
                                  </p:stCondLst>
                                  <p:childTnLst>
                                    <p:animRot by="21600000">
                                      <p:cBhvr>
                                        <p:cTn id="50" dur="2000" fill="hold"/>
                                        <p:tgtEl>
                                          <p:spTgt spid="56"/>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par>
                                <p:cTn id="63" presetID="8" presetClass="emph" presetSubtype="0" fill="hold" grpId="1" nodeType="withEffect">
                                  <p:stCondLst>
                                    <p:cond delay="0"/>
                                  </p:stCondLst>
                                  <p:childTnLst>
                                    <p:animRot by="21600000">
                                      <p:cBhvr>
                                        <p:cTn id="64" dur="2000" fill="hold"/>
                                        <p:tgtEl>
                                          <p:spTgt spid="5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4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par>
                                <p:cTn id="77" presetID="8" presetClass="emph" presetSubtype="0" fill="hold" grpId="1" nodeType="withEffect">
                                  <p:stCondLst>
                                    <p:cond delay="0"/>
                                  </p:stCondLst>
                                  <p:childTnLst>
                                    <p:animRot by="21600000">
                                      <p:cBhvr>
                                        <p:cTn id="78" dur="2000" fill="hold"/>
                                        <p:tgtEl>
                                          <p:spTgt spid="58"/>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4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par>
                                <p:cTn id="91" presetID="8" presetClass="emph" presetSubtype="0" fill="hold" grpId="1" nodeType="withEffect">
                                  <p:stCondLst>
                                    <p:cond delay="0"/>
                                  </p:stCondLst>
                                  <p:childTnLst>
                                    <p:animRot by="21600000">
                                      <p:cBhvr>
                                        <p:cTn id="92" dur="2000" fill="hold"/>
                                        <p:tgtEl>
                                          <p:spTgt spid="59"/>
                                        </p:tgtEl>
                                        <p:attrNameLst>
                                          <p:attrName>r</p:attrName>
                                        </p:attrNameLst>
                                      </p:cBhvr>
                                    </p:animRo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36"/>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0"/>
                                        </p:tgtEl>
                                        <p:attrNameLst>
                                          <p:attrName>style.visibility</p:attrName>
                                        </p:attrNameLst>
                                      </p:cBhvr>
                                      <p:to>
                                        <p:strVal val="visible"/>
                                      </p:to>
                                    </p:set>
                                  </p:childTnLst>
                                </p:cTn>
                              </p:par>
                              <p:par>
                                <p:cTn id="105" presetID="8" presetClass="emph" presetSubtype="0" fill="hold" grpId="1" nodeType="withEffect">
                                  <p:stCondLst>
                                    <p:cond delay="0"/>
                                  </p:stCondLst>
                                  <p:childTnLst>
                                    <p:animRot by="21600000">
                                      <p:cBhvr>
                                        <p:cTn id="106" dur="2000" fill="hold"/>
                                        <p:tgtEl>
                                          <p:spTgt spid="60"/>
                                        </p:tgtEl>
                                        <p:attrNameLst>
                                          <p:attrName>r</p:attrName>
                                        </p:attrNameLst>
                                      </p:cBhvr>
                                    </p:animRo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4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1"/>
                                        </p:tgtEl>
                                        <p:attrNameLst>
                                          <p:attrName>style.visibility</p:attrName>
                                        </p:attrNameLst>
                                      </p:cBhvr>
                                      <p:to>
                                        <p:strVal val="visible"/>
                                      </p:to>
                                    </p:set>
                                  </p:childTnLst>
                                </p:cTn>
                              </p:par>
                              <p:par>
                                <p:cTn id="119" presetID="8" presetClass="emph" presetSubtype="0" fill="hold" grpId="1" nodeType="withEffect">
                                  <p:stCondLst>
                                    <p:cond delay="0"/>
                                  </p:stCondLst>
                                  <p:childTnLst>
                                    <p:animRot by="21600000">
                                      <p:cBhvr>
                                        <p:cTn id="120" dur="2000" fill="hold"/>
                                        <p:tgtEl>
                                          <p:spTgt spid="61"/>
                                        </p:tgtEl>
                                        <p:attrNameLst>
                                          <p:attrName>r</p:attrName>
                                        </p:attrNameLst>
                                      </p:cBhvr>
                                    </p:animRo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37"/>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37"/>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62"/>
                                        </p:tgtEl>
                                        <p:attrNameLst>
                                          <p:attrName>style.visibility</p:attrName>
                                        </p:attrNameLst>
                                      </p:cBhvr>
                                      <p:to>
                                        <p:strVal val="visible"/>
                                      </p:to>
                                    </p:set>
                                  </p:childTnLst>
                                </p:cTn>
                              </p:par>
                              <p:par>
                                <p:cTn id="133" presetID="8" presetClass="emph" presetSubtype="0" fill="hold" grpId="1" nodeType="withEffect">
                                  <p:stCondLst>
                                    <p:cond delay="0"/>
                                  </p:stCondLst>
                                  <p:childTnLst>
                                    <p:animRot by="21600000">
                                      <p:cBhvr>
                                        <p:cTn id="134" dur="2000" fill="hold"/>
                                        <p:tgtEl>
                                          <p:spTgt spid="62"/>
                                        </p:tgtEl>
                                        <p:attrNameLst>
                                          <p:attrName>r</p:attrName>
                                        </p:attrNameLst>
                                      </p:cBhvr>
                                    </p:animRo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1" nodeType="click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63"/>
                                        </p:tgtEl>
                                        <p:attrNameLst>
                                          <p:attrName>style.visibility</p:attrName>
                                        </p:attrNameLst>
                                      </p:cBhvr>
                                      <p:to>
                                        <p:strVal val="visible"/>
                                      </p:to>
                                    </p:set>
                                  </p:childTnLst>
                                </p:cTn>
                              </p:par>
                              <p:par>
                                <p:cTn id="147" presetID="8" presetClass="emph" presetSubtype="0" fill="hold" grpId="1" nodeType="withEffect">
                                  <p:stCondLst>
                                    <p:cond delay="0"/>
                                  </p:stCondLst>
                                  <p:childTnLst>
                                    <p:animRot by="21600000">
                                      <p:cBhvr>
                                        <p:cTn id="148" dur="2000" fill="hold"/>
                                        <p:tgtEl>
                                          <p:spTgt spid="63"/>
                                        </p:tgtEl>
                                        <p:attrNameLst>
                                          <p:attrName>r</p:attrName>
                                        </p:attrNameLst>
                                      </p:cBhvr>
                                    </p:animRo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32"/>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xit" presetSubtype="0" fill="hold" grpId="1" nodeType="clickEffect">
                                  <p:stCondLst>
                                    <p:cond delay="0"/>
                                  </p:stCondLst>
                                  <p:childTnLst>
                                    <p:set>
                                      <p:cBhvr>
                                        <p:cTn id="156" dur="1" fill="hold">
                                          <p:stCondLst>
                                            <p:cond delay="0"/>
                                          </p:stCondLst>
                                        </p:cTn>
                                        <p:tgtEl>
                                          <p:spTgt spid="32"/>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64"/>
                                        </p:tgtEl>
                                        <p:attrNameLst>
                                          <p:attrName>style.visibility</p:attrName>
                                        </p:attrNameLst>
                                      </p:cBhvr>
                                      <p:to>
                                        <p:strVal val="visible"/>
                                      </p:to>
                                    </p:set>
                                  </p:childTnLst>
                                </p:cTn>
                              </p:par>
                              <p:par>
                                <p:cTn id="161" presetID="8" presetClass="emph" presetSubtype="0" fill="hold" grpId="1" nodeType="withEffect">
                                  <p:stCondLst>
                                    <p:cond delay="0"/>
                                  </p:stCondLst>
                                  <p:childTnLst>
                                    <p:animRot by="21600000">
                                      <p:cBhvr>
                                        <p:cTn id="162" dur="2000" fill="hold"/>
                                        <p:tgtEl>
                                          <p:spTgt spid="64"/>
                                        </p:tgtEl>
                                        <p:attrNameLst>
                                          <p:attrName>r</p:attrName>
                                        </p:attrNameLst>
                                      </p:cBhvr>
                                    </p:animRo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29"/>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1" nodeType="clickEffect">
                                  <p:stCondLst>
                                    <p:cond delay="0"/>
                                  </p:stCondLst>
                                  <p:childTnLst>
                                    <p:set>
                                      <p:cBhvr>
                                        <p:cTn id="170" dur="1" fill="hold">
                                          <p:stCondLst>
                                            <p:cond delay="0"/>
                                          </p:stCondLst>
                                        </p:cTn>
                                        <p:tgtEl>
                                          <p:spTgt spid="29"/>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65"/>
                                        </p:tgtEl>
                                        <p:attrNameLst>
                                          <p:attrName>style.visibility</p:attrName>
                                        </p:attrNameLst>
                                      </p:cBhvr>
                                      <p:to>
                                        <p:strVal val="visible"/>
                                      </p:to>
                                    </p:set>
                                  </p:childTnLst>
                                </p:cTn>
                              </p:par>
                              <p:par>
                                <p:cTn id="175" presetID="8" presetClass="emph" presetSubtype="0" fill="hold" grpId="1" nodeType="withEffect">
                                  <p:stCondLst>
                                    <p:cond delay="0"/>
                                  </p:stCondLst>
                                  <p:childTnLst>
                                    <p:animRot by="21600000">
                                      <p:cBhvr>
                                        <p:cTn id="176" dur="2000" fill="hold"/>
                                        <p:tgtEl>
                                          <p:spTgt spid="65"/>
                                        </p:tgtEl>
                                        <p:attrNameLst>
                                          <p:attrName>r</p:attrName>
                                        </p:attrNameLst>
                                      </p:cBhvr>
                                    </p:animRo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31"/>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xit" presetSubtype="0" fill="hold" grpId="1" nodeType="clickEffect">
                                  <p:stCondLst>
                                    <p:cond delay="0"/>
                                  </p:stCondLst>
                                  <p:childTnLst>
                                    <p:set>
                                      <p:cBhvr>
                                        <p:cTn id="184" dur="1" fill="hold">
                                          <p:stCondLst>
                                            <p:cond delay="0"/>
                                          </p:stCondLst>
                                        </p:cTn>
                                        <p:tgtEl>
                                          <p:spTgt spid="31"/>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66"/>
                                        </p:tgtEl>
                                        <p:attrNameLst>
                                          <p:attrName>style.visibility</p:attrName>
                                        </p:attrNameLst>
                                      </p:cBhvr>
                                      <p:to>
                                        <p:strVal val="visible"/>
                                      </p:to>
                                    </p:set>
                                  </p:childTnLst>
                                </p:cTn>
                              </p:par>
                              <p:par>
                                <p:cTn id="189" presetID="8" presetClass="emph" presetSubtype="0" fill="hold" grpId="1" nodeType="withEffect">
                                  <p:stCondLst>
                                    <p:cond delay="0"/>
                                  </p:stCondLst>
                                  <p:childTnLst>
                                    <p:animRot by="21600000">
                                      <p:cBhvr>
                                        <p:cTn id="190" dur="2000" fill="hold"/>
                                        <p:tgtEl>
                                          <p:spTgt spid="66"/>
                                        </p:tgtEl>
                                        <p:attrNameLst>
                                          <p:attrName>r</p:attrName>
                                        </p:attrNameLst>
                                      </p:cBhvr>
                                    </p:animRo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38"/>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1" nodeType="clickEffect">
                                  <p:stCondLst>
                                    <p:cond delay="0"/>
                                  </p:stCondLst>
                                  <p:childTnLst>
                                    <p:set>
                                      <p:cBhvr>
                                        <p:cTn id="198" dur="1" fill="hold">
                                          <p:stCondLst>
                                            <p:cond delay="0"/>
                                          </p:stCondLst>
                                        </p:cTn>
                                        <p:tgtEl>
                                          <p:spTgt spid="38"/>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67"/>
                                        </p:tgtEl>
                                        <p:attrNameLst>
                                          <p:attrName>style.visibility</p:attrName>
                                        </p:attrNameLst>
                                      </p:cBhvr>
                                      <p:to>
                                        <p:strVal val="visible"/>
                                      </p:to>
                                    </p:set>
                                  </p:childTnLst>
                                </p:cTn>
                              </p:par>
                              <p:par>
                                <p:cTn id="203" presetID="8" presetClass="emph" presetSubtype="0" fill="hold" grpId="1" nodeType="withEffect">
                                  <p:stCondLst>
                                    <p:cond delay="0"/>
                                  </p:stCondLst>
                                  <p:childTnLst>
                                    <p:animRot by="21600000">
                                      <p:cBhvr>
                                        <p:cTn id="204" dur="2000" fill="hold"/>
                                        <p:tgtEl>
                                          <p:spTgt spid="67"/>
                                        </p:tgtEl>
                                        <p:attrNameLst>
                                          <p:attrName>r</p:attrName>
                                        </p:attrNameLst>
                                      </p:cBhvr>
                                    </p:animRot>
                                  </p:childTnLst>
                                </p:cTn>
                              </p:par>
                            </p:childTnLst>
                          </p:cTn>
                        </p:par>
                      </p:childTnLst>
                    </p:cTn>
                  </p:par>
                  <p:par>
                    <p:cTn id="205" fill="hold">
                      <p:stCondLst>
                        <p:cond delay="indefinite"/>
                      </p:stCondLst>
                      <p:childTnLst>
                        <p:par>
                          <p:cTn id="206" fill="hold">
                            <p:stCondLst>
                              <p:cond delay="0"/>
                            </p:stCondLst>
                            <p:childTnLst>
                              <p:par>
                                <p:cTn id="207" presetID="1" presetClass="entr" presetSubtype="0" fill="hold" grpId="0" nodeType="clickEffect">
                                  <p:stCondLst>
                                    <p:cond delay="0"/>
                                  </p:stCondLst>
                                  <p:childTnLst>
                                    <p:set>
                                      <p:cBhvr>
                                        <p:cTn id="208" dur="1" fill="hold">
                                          <p:stCondLst>
                                            <p:cond delay="0"/>
                                          </p:stCondLst>
                                        </p:cTn>
                                        <p:tgtEl>
                                          <p:spTgt spid="48"/>
                                        </p:tgtEl>
                                        <p:attrNameLst>
                                          <p:attrName>style.visibility</p:attrName>
                                        </p:attrNameLst>
                                      </p:cBhvr>
                                      <p:to>
                                        <p:strVal val="visible"/>
                                      </p:to>
                                    </p:set>
                                  </p:childTnLst>
                                </p:cTn>
                              </p:par>
                            </p:childTnLst>
                          </p:cTn>
                        </p:par>
                      </p:childTnLst>
                    </p:cTn>
                  </p:par>
                  <p:par>
                    <p:cTn id="209" fill="hold">
                      <p:stCondLst>
                        <p:cond delay="indefinite"/>
                      </p:stCondLst>
                      <p:childTnLst>
                        <p:par>
                          <p:cTn id="210" fill="hold">
                            <p:stCondLst>
                              <p:cond delay="0"/>
                            </p:stCondLst>
                            <p:childTnLst>
                              <p:par>
                                <p:cTn id="211" presetID="1" presetClass="exit" presetSubtype="0" fill="hold" grpId="1" nodeType="clickEffect">
                                  <p:stCondLst>
                                    <p:cond delay="0"/>
                                  </p:stCondLst>
                                  <p:childTnLst>
                                    <p:set>
                                      <p:cBhvr>
                                        <p:cTn id="212" dur="1" fill="hold">
                                          <p:stCondLst>
                                            <p:cond delay="0"/>
                                          </p:stCondLst>
                                        </p:cTn>
                                        <p:tgtEl>
                                          <p:spTgt spid="48"/>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1" presetClass="entr" presetSubtype="0" fill="hold" grpId="0" nodeType="clickEffect">
                                  <p:stCondLst>
                                    <p:cond delay="0"/>
                                  </p:stCondLst>
                                  <p:childTnLst>
                                    <p:set>
                                      <p:cBhvr>
                                        <p:cTn id="216" dur="1" fill="hold">
                                          <p:stCondLst>
                                            <p:cond delay="0"/>
                                          </p:stCondLst>
                                        </p:cTn>
                                        <p:tgtEl>
                                          <p:spTgt spid="68"/>
                                        </p:tgtEl>
                                        <p:attrNameLst>
                                          <p:attrName>style.visibility</p:attrName>
                                        </p:attrNameLst>
                                      </p:cBhvr>
                                      <p:to>
                                        <p:strVal val="visible"/>
                                      </p:to>
                                    </p:set>
                                  </p:childTnLst>
                                </p:cTn>
                              </p:par>
                              <p:par>
                                <p:cTn id="217" presetID="8" presetClass="emph" presetSubtype="0" fill="hold" grpId="1" nodeType="withEffect">
                                  <p:stCondLst>
                                    <p:cond delay="0"/>
                                  </p:stCondLst>
                                  <p:childTnLst>
                                    <p:animRot by="21600000">
                                      <p:cBhvr>
                                        <p:cTn id="218" dur="2000" fill="hold"/>
                                        <p:tgtEl>
                                          <p:spTgt spid="68"/>
                                        </p:tgtEl>
                                        <p:attrNameLst>
                                          <p:attrName>r</p:attrName>
                                        </p:attrNameLst>
                                      </p:cBhvr>
                                    </p:animRo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39"/>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xit" presetSubtype="0" fill="hold" grpId="1" nodeType="clickEffect">
                                  <p:stCondLst>
                                    <p:cond delay="0"/>
                                  </p:stCondLst>
                                  <p:childTnLst>
                                    <p:set>
                                      <p:cBhvr>
                                        <p:cTn id="226" dur="1" fill="hold">
                                          <p:stCondLst>
                                            <p:cond delay="0"/>
                                          </p:stCondLst>
                                        </p:cTn>
                                        <p:tgtEl>
                                          <p:spTgt spid="39"/>
                                        </p:tgtEl>
                                        <p:attrNameLst>
                                          <p:attrName>style.visibility</p:attrName>
                                        </p:attrNameLst>
                                      </p:cBhvr>
                                      <p:to>
                                        <p:strVal val="hidden"/>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69"/>
                                        </p:tgtEl>
                                        <p:attrNameLst>
                                          <p:attrName>style.visibility</p:attrName>
                                        </p:attrNameLst>
                                      </p:cBhvr>
                                      <p:to>
                                        <p:strVal val="visible"/>
                                      </p:to>
                                    </p:set>
                                  </p:childTnLst>
                                </p:cTn>
                              </p:par>
                              <p:par>
                                <p:cTn id="231" presetID="8" presetClass="emph" presetSubtype="0" fill="hold" grpId="1" nodeType="withEffect">
                                  <p:stCondLst>
                                    <p:cond delay="0"/>
                                  </p:stCondLst>
                                  <p:childTnLst>
                                    <p:animRot by="21600000">
                                      <p:cBhvr>
                                        <p:cTn id="232" dur="2000" fill="hold"/>
                                        <p:tgtEl>
                                          <p:spTgt spid="69"/>
                                        </p:tgtEl>
                                        <p:attrNameLst>
                                          <p:attrName>r</p:attrName>
                                        </p:attrNameLst>
                                      </p:cBhvr>
                                    </p:animRot>
                                  </p:childTnLst>
                                </p:cTn>
                              </p:par>
                            </p:childTnLst>
                          </p:cTn>
                        </p:par>
                      </p:childTnLst>
                    </p:cTn>
                  </p:par>
                  <p:par>
                    <p:cTn id="233" fill="hold">
                      <p:stCondLst>
                        <p:cond delay="indefinite"/>
                      </p:stCondLst>
                      <p:childTnLst>
                        <p:par>
                          <p:cTn id="234" fill="hold">
                            <p:stCondLst>
                              <p:cond delay="0"/>
                            </p:stCondLst>
                            <p:childTnLst>
                              <p:par>
                                <p:cTn id="235" presetID="1" presetClass="entr" presetSubtype="0" fill="hold" grpId="0" nodeType="clickEffect">
                                  <p:stCondLst>
                                    <p:cond delay="0"/>
                                  </p:stCondLst>
                                  <p:childTnLst>
                                    <p:set>
                                      <p:cBhvr>
                                        <p:cTn id="236" dur="1" fill="hold">
                                          <p:stCondLst>
                                            <p:cond delay="0"/>
                                          </p:stCondLst>
                                        </p:cTn>
                                        <p:tgtEl>
                                          <p:spTgt spid="42"/>
                                        </p:tgtEl>
                                        <p:attrNameLst>
                                          <p:attrName>style.visibility</p:attrName>
                                        </p:attrNameLst>
                                      </p:cBhvr>
                                      <p:to>
                                        <p:strVal val="visible"/>
                                      </p:to>
                                    </p:set>
                                  </p:childTnLst>
                                </p:cTn>
                              </p:par>
                            </p:childTnLst>
                          </p:cTn>
                        </p:par>
                      </p:childTnLst>
                    </p:cTn>
                  </p:par>
                  <p:par>
                    <p:cTn id="237" fill="hold">
                      <p:stCondLst>
                        <p:cond delay="indefinite"/>
                      </p:stCondLst>
                      <p:childTnLst>
                        <p:par>
                          <p:cTn id="238" fill="hold">
                            <p:stCondLst>
                              <p:cond delay="0"/>
                            </p:stCondLst>
                            <p:childTnLst>
                              <p:par>
                                <p:cTn id="239" presetID="1" presetClass="exit" presetSubtype="0" fill="hold" grpId="1" nodeType="clickEffect">
                                  <p:stCondLst>
                                    <p:cond delay="0"/>
                                  </p:stCondLst>
                                  <p:childTnLst>
                                    <p:set>
                                      <p:cBhvr>
                                        <p:cTn id="240" dur="1" fill="hold">
                                          <p:stCondLst>
                                            <p:cond delay="0"/>
                                          </p:stCondLst>
                                        </p:cTn>
                                        <p:tgtEl>
                                          <p:spTgt spid="42"/>
                                        </p:tgtEl>
                                        <p:attrNameLst>
                                          <p:attrName>style.visibility</p:attrName>
                                        </p:attrNameLst>
                                      </p:cBhvr>
                                      <p:to>
                                        <p:strVal val="hidden"/>
                                      </p:to>
                                    </p:set>
                                  </p:childTnLst>
                                </p:cTn>
                              </p:par>
                            </p:childTnLst>
                          </p:cTn>
                        </p:par>
                      </p:childTnLst>
                    </p:cTn>
                  </p:par>
                  <p:par>
                    <p:cTn id="241" fill="hold">
                      <p:stCondLst>
                        <p:cond delay="indefinite"/>
                      </p:stCondLst>
                      <p:childTnLst>
                        <p:par>
                          <p:cTn id="242" fill="hold">
                            <p:stCondLst>
                              <p:cond delay="0"/>
                            </p:stCondLst>
                            <p:childTnLst>
                              <p:par>
                                <p:cTn id="243" presetID="1" presetClass="entr" presetSubtype="0" fill="hold" grpId="0" nodeType="clickEffect">
                                  <p:stCondLst>
                                    <p:cond delay="0"/>
                                  </p:stCondLst>
                                  <p:childTnLst>
                                    <p:set>
                                      <p:cBhvr>
                                        <p:cTn id="244" dur="1" fill="hold">
                                          <p:stCondLst>
                                            <p:cond delay="0"/>
                                          </p:stCondLst>
                                        </p:cTn>
                                        <p:tgtEl>
                                          <p:spTgt spid="70"/>
                                        </p:tgtEl>
                                        <p:attrNameLst>
                                          <p:attrName>style.visibility</p:attrName>
                                        </p:attrNameLst>
                                      </p:cBhvr>
                                      <p:to>
                                        <p:strVal val="visible"/>
                                      </p:to>
                                    </p:set>
                                  </p:childTnLst>
                                </p:cTn>
                              </p:par>
                              <p:par>
                                <p:cTn id="245" presetID="8" presetClass="emph" presetSubtype="0" fill="hold" grpId="1" nodeType="withEffect">
                                  <p:stCondLst>
                                    <p:cond delay="0"/>
                                  </p:stCondLst>
                                  <p:childTnLst>
                                    <p:animRot by="21600000">
                                      <p:cBhvr>
                                        <p:cTn id="246" dur="2000" fill="hold"/>
                                        <p:tgtEl>
                                          <p:spTgt spid="70"/>
                                        </p:tgtEl>
                                        <p:attrNameLst>
                                          <p:attrName>r</p:attrName>
                                        </p:attrNameLst>
                                      </p:cBhvr>
                                    </p:animRot>
                                  </p:childTnLst>
                                </p:cTn>
                              </p:par>
                            </p:childTnLst>
                          </p:cTn>
                        </p:par>
                      </p:childTnLst>
                    </p:cTn>
                  </p:par>
                  <p:par>
                    <p:cTn id="247" fill="hold">
                      <p:stCondLst>
                        <p:cond delay="indefinite"/>
                      </p:stCondLst>
                      <p:childTnLst>
                        <p:par>
                          <p:cTn id="248" fill="hold">
                            <p:stCondLst>
                              <p:cond delay="0"/>
                            </p:stCondLst>
                            <p:childTnLst>
                              <p:par>
                                <p:cTn id="249" presetID="1" presetClass="entr" presetSubtype="0" fill="hold" grpId="0" nodeType="clickEffect">
                                  <p:stCondLst>
                                    <p:cond delay="0"/>
                                  </p:stCondLst>
                                  <p:childTnLst>
                                    <p:set>
                                      <p:cBhvr>
                                        <p:cTn id="250" dur="1" fill="hold">
                                          <p:stCondLst>
                                            <p:cond delay="0"/>
                                          </p:stCondLst>
                                        </p:cTn>
                                        <p:tgtEl>
                                          <p:spTgt spid="34"/>
                                        </p:tgtEl>
                                        <p:attrNameLst>
                                          <p:attrName>style.visibility</p:attrName>
                                        </p:attrNameLst>
                                      </p:cBhvr>
                                      <p:to>
                                        <p:strVal val="visible"/>
                                      </p:to>
                                    </p:set>
                                  </p:childTnLst>
                                </p:cTn>
                              </p:par>
                            </p:childTnLst>
                          </p:cTn>
                        </p:par>
                      </p:childTnLst>
                    </p:cTn>
                  </p:par>
                  <p:par>
                    <p:cTn id="251" fill="hold">
                      <p:stCondLst>
                        <p:cond delay="indefinite"/>
                      </p:stCondLst>
                      <p:childTnLst>
                        <p:par>
                          <p:cTn id="252" fill="hold">
                            <p:stCondLst>
                              <p:cond delay="0"/>
                            </p:stCondLst>
                            <p:childTnLst>
                              <p:par>
                                <p:cTn id="253" presetID="1" presetClass="exit" presetSubtype="0" fill="hold" grpId="1" nodeType="clickEffect">
                                  <p:stCondLst>
                                    <p:cond delay="0"/>
                                  </p:stCondLst>
                                  <p:childTnLst>
                                    <p:set>
                                      <p:cBhvr>
                                        <p:cTn id="254" dur="1" fill="hold">
                                          <p:stCondLst>
                                            <p:cond delay="0"/>
                                          </p:stCondLst>
                                        </p:cTn>
                                        <p:tgtEl>
                                          <p:spTgt spid="34"/>
                                        </p:tgtEl>
                                        <p:attrNameLst>
                                          <p:attrName>style.visibility</p:attrName>
                                        </p:attrNameLst>
                                      </p:cBhvr>
                                      <p:to>
                                        <p:strVal val="hidden"/>
                                      </p:to>
                                    </p:set>
                                  </p:childTnLst>
                                </p:cTn>
                              </p:par>
                            </p:childTnLst>
                          </p:cTn>
                        </p:par>
                      </p:childTnLst>
                    </p:cTn>
                  </p:par>
                  <p:par>
                    <p:cTn id="255" fill="hold">
                      <p:stCondLst>
                        <p:cond delay="indefinite"/>
                      </p:stCondLst>
                      <p:childTnLst>
                        <p:par>
                          <p:cTn id="256" fill="hold">
                            <p:stCondLst>
                              <p:cond delay="0"/>
                            </p:stCondLst>
                            <p:childTnLst>
                              <p:par>
                                <p:cTn id="257" presetID="1" presetClass="entr" presetSubtype="0" fill="hold" grpId="0" nodeType="clickEffect">
                                  <p:stCondLst>
                                    <p:cond delay="0"/>
                                  </p:stCondLst>
                                  <p:childTnLst>
                                    <p:set>
                                      <p:cBhvr>
                                        <p:cTn id="258" dur="1" fill="hold">
                                          <p:stCondLst>
                                            <p:cond delay="0"/>
                                          </p:stCondLst>
                                        </p:cTn>
                                        <p:tgtEl>
                                          <p:spTgt spid="71"/>
                                        </p:tgtEl>
                                        <p:attrNameLst>
                                          <p:attrName>style.visibility</p:attrName>
                                        </p:attrNameLst>
                                      </p:cBhvr>
                                      <p:to>
                                        <p:strVal val="visible"/>
                                      </p:to>
                                    </p:set>
                                  </p:childTnLst>
                                </p:cTn>
                              </p:par>
                              <p:par>
                                <p:cTn id="259" presetID="8" presetClass="emph" presetSubtype="0" fill="hold" grpId="1" nodeType="withEffect">
                                  <p:stCondLst>
                                    <p:cond delay="0"/>
                                  </p:stCondLst>
                                  <p:childTnLst>
                                    <p:animRot by="21600000">
                                      <p:cBhvr>
                                        <p:cTn id="260" dur="2000" fill="hold"/>
                                        <p:tgtEl>
                                          <p:spTgt spid="71"/>
                                        </p:tgtEl>
                                        <p:attrNameLst>
                                          <p:attrName>r</p:attrName>
                                        </p:attrNameLst>
                                      </p:cBhvr>
                                    </p:animRot>
                                  </p:childTnLst>
                                </p:cTn>
                              </p:par>
                            </p:childTnLst>
                          </p:cTn>
                        </p:par>
                      </p:childTnLst>
                    </p:cTn>
                  </p:par>
                  <p:par>
                    <p:cTn id="261" fill="hold">
                      <p:stCondLst>
                        <p:cond delay="indefinite"/>
                      </p:stCondLst>
                      <p:childTnLst>
                        <p:par>
                          <p:cTn id="262" fill="hold">
                            <p:stCondLst>
                              <p:cond delay="0"/>
                            </p:stCondLst>
                            <p:childTnLst>
                              <p:par>
                                <p:cTn id="263" presetID="1" presetClass="entr" presetSubtype="0" fill="hold" grpId="0" nodeType="clickEffect">
                                  <p:stCondLst>
                                    <p:cond delay="0"/>
                                  </p:stCondLst>
                                  <p:childTnLst>
                                    <p:set>
                                      <p:cBhvr>
                                        <p:cTn id="264" dur="1" fill="hold">
                                          <p:stCondLst>
                                            <p:cond delay="0"/>
                                          </p:stCondLst>
                                        </p:cTn>
                                        <p:tgtEl>
                                          <p:spTgt spid="40"/>
                                        </p:tgtEl>
                                        <p:attrNameLst>
                                          <p:attrName>style.visibility</p:attrName>
                                        </p:attrNameLst>
                                      </p:cBhvr>
                                      <p:to>
                                        <p:strVal val="visible"/>
                                      </p:to>
                                    </p:set>
                                  </p:childTnLst>
                                </p:cTn>
                              </p:par>
                            </p:childTnLst>
                          </p:cTn>
                        </p:par>
                      </p:childTnLst>
                    </p:cTn>
                  </p:par>
                  <p:par>
                    <p:cTn id="265" fill="hold">
                      <p:stCondLst>
                        <p:cond delay="indefinite"/>
                      </p:stCondLst>
                      <p:childTnLst>
                        <p:par>
                          <p:cTn id="266" fill="hold">
                            <p:stCondLst>
                              <p:cond delay="0"/>
                            </p:stCondLst>
                            <p:childTnLst>
                              <p:par>
                                <p:cTn id="267" presetID="1" presetClass="exit" presetSubtype="0" fill="hold" grpId="1" nodeType="clickEffect">
                                  <p:stCondLst>
                                    <p:cond delay="0"/>
                                  </p:stCondLst>
                                  <p:childTnLst>
                                    <p:set>
                                      <p:cBhvr>
                                        <p:cTn id="268" dur="1" fill="hold">
                                          <p:stCondLst>
                                            <p:cond delay="0"/>
                                          </p:stCondLst>
                                        </p:cTn>
                                        <p:tgtEl>
                                          <p:spTgt spid="40"/>
                                        </p:tgtEl>
                                        <p:attrNameLst>
                                          <p:attrName>style.visibility</p:attrName>
                                        </p:attrNameLst>
                                      </p:cBhvr>
                                      <p:to>
                                        <p:strVal val="hidden"/>
                                      </p:to>
                                    </p:set>
                                  </p:childTnLst>
                                </p:cTn>
                              </p:par>
                            </p:childTnLst>
                          </p:cTn>
                        </p:par>
                      </p:childTnLst>
                    </p:cTn>
                  </p:par>
                  <p:par>
                    <p:cTn id="269" fill="hold">
                      <p:stCondLst>
                        <p:cond delay="indefinite"/>
                      </p:stCondLst>
                      <p:childTnLst>
                        <p:par>
                          <p:cTn id="270" fill="hold">
                            <p:stCondLst>
                              <p:cond delay="0"/>
                            </p:stCondLst>
                            <p:childTnLst>
                              <p:par>
                                <p:cTn id="271" presetID="1" presetClass="entr" presetSubtype="0" fill="hold" grpId="0" nodeType="clickEffect">
                                  <p:stCondLst>
                                    <p:cond delay="0"/>
                                  </p:stCondLst>
                                  <p:childTnLst>
                                    <p:set>
                                      <p:cBhvr>
                                        <p:cTn id="272" dur="1" fill="hold">
                                          <p:stCondLst>
                                            <p:cond delay="0"/>
                                          </p:stCondLst>
                                        </p:cTn>
                                        <p:tgtEl>
                                          <p:spTgt spid="72"/>
                                        </p:tgtEl>
                                        <p:attrNameLst>
                                          <p:attrName>style.visibility</p:attrName>
                                        </p:attrNameLst>
                                      </p:cBhvr>
                                      <p:to>
                                        <p:strVal val="visible"/>
                                      </p:to>
                                    </p:set>
                                  </p:childTnLst>
                                </p:cTn>
                              </p:par>
                              <p:par>
                                <p:cTn id="273" presetID="8" presetClass="emph" presetSubtype="0" fill="hold" grpId="1" nodeType="withEffect">
                                  <p:stCondLst>
                                    <p:cond delay="0"/>
                                  </p:stCondLst>
                                  <p:childTnLst>
                                    <p:animRot by="21600000">
                                      <p:cBhvr>
                                        <p:cTn id="274" dur="2000" fill="hold"/>
                                        <p:tgtEl>
                                          <p:spTgt spid="72"/>
                                        </p:tgtEl>
                                        <p:attrNameLst>
                                          <p:attrName>r</p:attrName>
                                        </p:attrNameLst>
                                      </p:cBhvr>
                                    </p:animRot>
                                  </p:childTnLst>
                                </p:cTn>
                              </p:par>
                            </p:childTnLst>
                          </p:cTn>
                        </p:par>
                      </p:childTnLst>
                    </p:cTn>
                  </p:par>
                  <p:par>
                    <p:cTn id="275" fill="hold">
                      <p:stCondLst>
                        <p:cond delay="indefinite"/>
                      </p:stCondLst>
                      <p:childTnLst>
                        <p:par>
                          <p:cTn id="276" fill="hold">
                            <p:stCondLst>
                              <p:cond delay="0"/>
                            </p:stCondLst>
                            <p:childTnLst>
                              <p:par>
                                <p:cTn id="277" presetID="1" presetClass="entr" presetSubtype="0" fill="hold" grpId="0" nodeType="clickEffect">
                                  <p:stCondLst>
                                    <p:cond delay="0"/>
                                  </p:stCondLst>
                                  <p:childTnLst>
                                    <p:set>
                                      <p:cBhvr>
                                        <p:cTn id="278" dur="1" fill="hold">
                                          <p:stCondLst>
                                            <p:cond delay="0"/>
                                          </p:stCondLst>
                                        </p:cTn>
                                        <p:tgtEl>
                                          <p:spTgt spid="41"/>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1" presetClass="exit" presetSubtype="0" fill="hold" grpId="1" nodeType="clickEffect">
                                  <p:stCondLst>
                                    <p:cond delay="0"/>
                                  </p:stCondLst>
                                  <p:childTnLst>
                                    <p:set>
                                      <p:cBhvr>
                                        <p:cTn id="282" dur="1" fill="hold">
                                          <p:stCondLst>
                                            <p:cond delay="0"/>
                                          </p:stCondLst>
                                        </p:cTn>
                                        <p:tgtEl>
                                          <p:spTgt spid="41"/>
                                        </p:tgtEl>
                                        <p:attrNameLst>
                                          <p:attrName>style.visibility</p:attrName>
                                        </p:attrNameLst>
                                      </p:cBhvr>
                                      <p:to>
                                        <p:strVal val="hidden"/>
                                      </p:to>
                                    </p:set>
                                  </p:childTnLst>
                                </p:cTn>
                              </p:par>
                            </p:childTnLst>
                          </p:cTn>
                        </p:par>
                      </p:childTnLst>
                    </p:cTn>
                  </p:par>
                  <p:par>
                    <p:cTn id="283" fill="hold">
                      <p:stCondLst>
                        <p:cond delay="indefinite"/>
                      </p:stCondLst>
                      <p:childTnLst>
                        <p:par>
                          <p:cTn id="284" fill="hold">
                            <p:stCondLst>
                              <p:cond delay="0"/>
                            </p:stCondLst>
                            <p:childTnLst>
                              <p:par>
                                <p:cTn id="285" presetID="1" presetClass="entr" presetSubtype="0" fill="hold" grpId="0" nodeType="clickEffect">
                                  <p:stCondLst>
                                    <p:cond delay="0"/>
                                  </p:stCondLst>
                                  <p:childTnLst>
                                    <p:set>
                                      <p:cBhvr>
                                        <p:cTn id="286" dur="1" fill="hold">
                                          <p:stCondLst>
                                            <p:cond delay="0"/>
                                          </p:stCondLst>
                                        </p:cTn>
                                        <p:tgtEl>
                                          <p:spTgt spid="73"/>
                                        </p:tgtEl>
                                        <p:attrNameLst>
                                          <p:attrName>style.visibility</p:attrName>
                                        </p:attrNameLst>
                                      </p:cBhvr>
                                      <p:to>
                                        <p:strVal val="visible"/>
                                      </p:to>
                                    </p:set>
                                  </p:childTnLst>
                                </p:cTn>
                              </p:par>
                              <p:par>
                                <p:cTn id="287" presetID="8" presetClass="emph" presetSubtype="0" fill="hold" grpId="1" nodeType="withEffect">
                                  <p:stCondLst>
                                    <p:cond delay="0"/>
                                  </p:stCondLst>
                                  <p:childTnLst>
                                    <p:animRot by="21600000">
                                      <p:cBhvr>
                                        <p:cTn id="288" dur="2000" fill="hold"/>
                                        <p:tgtEl>
                                          <p:spTgt spid="73"/>
                                        </p:tgtEl>
                                        <p:attrNameLst>
                                          <p:attrName>r</p:attrName>
                                        </p:attrNameLst>
                                      </p:cBhvr>
                                    </p:animRot>
                                  </p:childTnLst>
                                </p:cTn>
                              </p:par>
                            </p:childTnLst>
                          </p:cTn>
                        </p:par>
                      </p:childTnLst>
                    </p:cTn>
                  </p:par>
                  <p:par>
                    <p:cTn id="289" fill="hold">
                      <p:stCondLst>
                        <p:cond delay="indefinite"/>
                      </p:stCondLst>
                      <p:childTnLst>
                        <p:par>
                          <p:cTn id="290" fill="hold">
                            <p:stCondLst>
                              <p:cond delay="0"/>
                            </p:stCondLst>
                            <p:childTnLst>
                              <p:par>
                                <p:cTn id="291" presetID="1" presetClass="entr" presetSubtype="0" fill="hold" grpId="0" nodeType="clickEffect">
                                  <p:stCondLst>
                                    <p:cond delay="0"/>
                                  </p:stCondLst>
                                  <p:childTnLst>
                                    <p:set>
                                      <p:cBhvr>
                                        <p:cTn id="292" dur="1" fill="hold">
                                          <p:stCondLst>
                                            <p:cond delay="0"/>
                                          </p:stCondLst>
                                        </p:cTn>
                                        <p:tgtEl>
                                          <p:spTgt spid="35"/>
                                        </p:tgtEl>
                                        <p:attrNameLst>
                                          <p:attrName>style.visibility</p:attrName>
                                        </p:attrNameLst>
                                      </p:cBhvr>
                                      <p:to>
                                        <p:strVal val="visible"/>
                                      </p:to>
                                    </p:set>
                                  </p:childTnLst>
                                </p:cTn>
                              </p:par>
                            </p:childTnLst>
                          </p:cTn>
                        </p:par>
                      </p:childTnLst>
                    </p:cTn>
                  </p:par>
                  <p:par>
                    <p:cTn id="293" fill="hold">
                      <p:stCondLst>
                        <p:cond delay="indefinite"/>
                      </p:stCondLst>
                      <p:childTnLst>
                        <p:par>
                          <p:cTn id="294" fill="hold">
                            <p:stCondLst>
                              <p:cond delay="0"/>
                            </p:stCondLst>
                            <p:childTnLst>
                              <p:par>
                                <p:cTn id="295" presetID="1" presetClass="exit" presetSubtype="0" fill="hold" grpId="1" nodeType="clickEffect">
                                  <p:stCondLst>
                                    <p:cond delay="0"/>
                                  </p:stCondLst>
                                  <p:childTnLst>
                                    <p:set>
                                      <p:cBhvr>
                                        <p:cTn id="296" dur="1" fill="hold">
                                          <p:stCondLst>
                                            <p:cond delay="0"/>
                                          </p:stCondLst>
                                        </p:cTn>
                                        <p:tgtEl>
                                          <p:spTgt spid="35"/>
                                        </p:tgtEl>
                                        <p:attrNameLst>
                                          <p:attrName>style.visibility</p:attrName>
                                        </p:attrNameLst>
                                      </p:cBhvr>
                                      <p:to>
                                        <p:strVal val="hidden"/>
                                      </p:to>
                                    </p:set>
                                  </p:childTnLst>
                                </p:cTn>
                              </p:par>
                            </p:childTnLst>
                          </p:cTn>
                        </p:par>
                      </p:childTnLst>
                    </p:cTn>
                  </p:par>
                  <p:par>
                    <p:cTn id="297" fill="hold">
                      <p:stCondLst>
                        <p:cond delay="indefinite"/>
                      </p:stCondLst>
                      <p:childTnLst>
                        <p:par>
                          <p:cTn id="298" fill="hold">
                            <p:stCondLst>
                              <p:cond delay="0"/>
                            </p:stCondLst>
                            <p:childTnLst>
                              <p:par>
                                <p:cTn id="299" presetID="1" presetClass="entr" presetSubtype="0" fill="hold" grpId="0" nodeType="clickEffect">
                                  <p:stCondLst>
                                    <p:cond delay="0"/>
                                  </p:stCondLst>
                                  <p:childTnLst>
                                    <p:set>
                                      <p:cBhvr>
                                        <p:cTn id="300" dur="1" fill="hold">
                                          <p:stCondLst>
                                            <p:cond delay="0"/>
                                          </p:stCondLst>
                                        </p:cTn>
                                        <p:tgtEl>
                                          <p:spTgt spid="74"/>
                                        </p:tgtEl>
                                        <p:attrNameLst>
                                          <p:attrName>style.visibility</p:attrName>
                                        </p:attrNameLst>
                                      </p:cBhvr>
                                      <p:to>
                                        <p:strVal val="visible"/>
                                      </p:to>
                                    </p:set>
                                  </p:childTnLst>
                                </p:cTn>
                              </p:par>
                              <p:par>
                                <p:cTn id="301" presetID="8" presetClass="emph" presetSubtype="0" fill="hold" grpId="1" nodeType="withEffect">
                                  <p:stCondLst>
                                    <p:cond delay="0"/>
                                  </p:stCondLst>
                                  <p:childTnLst>
                                    <p:animRot by="21600000">
                                      <p:cBhvr>
                                        <p:cTn id="302" dur="2000" fill="hold"/>
                                        <p:tgtEl>
                                          <p:spTgt spid="74"/>
                                        </p:tgtEl>
                                        <p:attrNameLst>
                                          <p:attrName>r</p:attrName>
                                        </p:attrNameLst>
                                      </p:cBhvr>
                                    </p:animRot>
                                  </p:childTnLst>
                                </p:cTn>
                              </p:par>
                            </p:childTnLst>
                          </p:cTn>
                        </p:par>
                      </p:childTnLst>
                    </p:cTn>
                  </p:par>
                  <p:par>
                    <p:cTn id="303" fill="hold">
                      <p:stCondLst>
                        <p:cond delay="indefinite"/>
                      </p:stCondLst>
                      <p:childTnLst>
                        <p:par>
                          <p:cTn id="304" fill="hold">
                            <p:stCondLst>
                              <p:cond delay="0"/>
                            </p:stCondLst>
                            <p:childTnLst>
                              <p:par>
                                <p:cTn id="305" presetID="1" presetClass="entr" presetSubtype="0" fill="hold" grpId="0" nodeType="clickEffect">
                                  <p:stCondLst>
                                    <p:cond delay="0"/>
                                  </p:stCondLst>
                                  <p:childTnLst>
                                    <p:set>
                                      <p:cBhvr>
                                        <p:cTn id="306" dur="1" fill="hold">
                                          <p:stCondLst>
                                            <p:cond delay="0"/>
                                          </p:stCondLst>
                                        </p:cTn>
                                        <p:tgtEl>
                                          <p:spTgt spid="52"/>
                                        </p:tgtEl>
                                        <p:attrNameLst>
                                          <p:attrName>style.visibility</p:attrName>
                                        </p:attrNameLst>
                                      </p:cBhvr>
                                      <p:to>
                                        <p:strVal val="visible"/>
                                      </p:to>
                                    </p:set>
                                  </p:childTnLst>
                                </p:cTn>
                              </p:par>
                            </p:childTnLst>
                          </p:cTn>
                        </p:par>
                      </p:childTnLst>
                    </p:cTn>
                  </p:par>
                  <p:par>
                    <p:cTn id="307" fill="hold">
                      <p:stCondLst>
                        <p:cond delay="indefinite"/>
                      </p:stCondLst>
                      <p:childTnLst>
                        <p:par>
                          <p:cTn id="308" fill="hold">
                            <p:stCondLst>
                              <p:cond delay="0"/>
                            </p:stCondLst>
                            <p:childTnLst>
                              <p:par>
                                <p:cTn id="309" presetID="1" presetClass="exit" presetSubtype="0" fill="hold" grpId="1" nodeType="clickEffect">
                                  <p:stCondLst>
                                    <p:cond delay="0"/>
                                  </p:stCondLst>
                                  <p:childTnLst>
                                    <p:set>
                                      <p:cBhvr>
                                        <p:cTn id="310" dur="1" fill="hold">
                                          <p:stCondLst>
                                            <p:cond delay="0"/>
                                          </p:stCondLst>
                                        </p:cTn>
                                        <p:tgtEl>
                                          <p:spTgt spid="52"/>
                                        </p:tgtEl>
                                        <p:attrNameLst>
                                          <p:attrName>style.visibility</p:attrName>
                                        </p:attrNameLst>
                                      </p:cBhvr>
                                      <p:to>
                                        <p:strVal val="hidden"/>
                                      </p:to>
                                    </p:set>
                                  </p:childTnLst>
                                </p:cTn>
                              </p:par>
                            </p:childTnLst>
                          </p:cTn>
                        </p:par>
                      </p:childTnLst>
                    </p:cTn>
                  </p:par>
                  <p:par>
                    <p:cTn id="311" fill="hold">
                      <p:stCondLst>
                        <p:cond delay="indefinite"/>
                      </p:stCondLst>
                      <p:childTnLst>
                        <p:par>
                          <p:cTn id="312" fill="hold">
                            <p:stCondLst>
                              <p:cond delay="0"/>
                            </p:stCondLst>
                            <p:childTnLst>
                              <p:par>
                                <p:cTn id="313" presetID="1" presetClass="entr" presetSubtype="0" fill="hold" grpId="0" nodeType="clickEffect">
                                  <p:stCondLst>
                                    <p:cond delay="0"/>
                                  </p:stCondLst>
                                  <p:childTnLst>
                                    <p:set>
                                      <p:cBhvr>
                                        <p:cTn id="314" dur="1" fill="hold">
                                          <p:stCondLst>
                                            <p:cond delay="0"/>
                                          </p:stCondLst>
                                        </p:cTn>
                                        <p:tgtEl>
                                          <p:spTgt spid="75"/>
                                        </p:tgtEl>
                                        <p:attrNameLst>
                                          <p:attrName>style.visibility</p:attrName>
                                        </p:attrNameLst>
                                      </p:cBhvr>
                                      <p:to>
                                        <p:strVal val="visible"/>
                                      </p:to>
                                    </p:set>
                                  </p:childTnLst>
                                </p:cTn>
                              </p:par>
                              <p:par>
                                <p:cTn id="315" presetID="8" presetClass="emph" presetSubtype="0" fill="hold" grpId="1" nodeType="withEffect">
                                  <p:stCondLst>
                                    <p:cond delay="0"/>
                                  </p:stCondLst>
                                  <p:childTnLst>
                                    <p:animRot by="21600000">
                                      <p:cBhvr>
                                        <p:cTn id="316" dur="2000" fill="hold"/>
                                        <p:tgtEl>
                                          <p:spTgt spid="75"/>
                                        </p:tgtEl>
                                        <p:attrNameLst>
                                          <p:attrName>r</p:attrName>
                                        </p:attrNameLst>
                                      </p:cBhvr>
                                    </p:animRot>
                                  </p:childTnLst>
                                </p:cTn>
                              </p:par>
                            </p:childTnLst>
                          </p:cTn>
                        </p:par>
                      </p:childTnLst>
                    </p:cTn>
                  </p:par>
                  <p:par>
                    <p:cTn id="317" fill="hold">
                      <p:stCondLst>
                        <p:cond delay="indefinite"/>
                      </p:stCondLst>
                      <p:childTnLst>
                        <p:par>
                          <p:cTn id="318" fill="hold">
                            <p:stCondLst>
                              <p:cond delay="0"/>
                            </p:stCondLst>
                            <p:childTnLst>
                              <p:par>
                                <p:cTn id="319" presetID="1" presetClass="entr" presetSubtype="0" fill="hold" grpId="0" nodeType="clickEffect">
                                  <p:stCondLst>
                                    <p:cond delay="0"/>
                                  </p:stCondLst>
                                  <p:childTnLst>
                                    <p:set>
                                      <p:cBhvr>
                                        <p:cTn id="320" dur="1" fill="hold">
                                          <p:stCondLst>
                                            <p:cond delay="0"/>
                                          </p:stCondLst>
                                        </p:cTn>
                                        <p:tgtEl>
                                          <p:spTgt spid="51"/>
                                        </p:tgtEl>
                                        <p:attrNameLst>
                                          <p:attrName>style.visibility</p:attrName>
                                        </p:attrNameLst>
                                      </p:cBhvr>
                                      <p:to>
                                        <p:strVal val="visible"/>
                                      </p:to>
                                    </p:set>
                                  </p:childTnLst>
                                </p:cTn>
                              </p:par>
                            </p:childTnLst>
                          </p:cTn>
                        </p:par>
                      </p:childTnLst>
                    </p:cTn>
                  </p:par>
                  <p:par>
                    <p:cTn id="321" fill="hold">
                      <p:stCondLst>
                        <p:cond delay="indefinite"/>
                      </p:stCondLst>
                      <p:childTnLst>
                        <p:par>
                          <p:cTn id="322" fill="hold">
                            <p:stCondLst>
                              <p:cond delay="0"/>
                            </p:stCondLst>
                            <p:childTnLst>
                              <p:par>
                                <p:cTn id="323" presetID="1" presetClass="exit" presetSubtype="0" fill="hold" grpId="1" nodeType="clickEffect">
                                  <p:stCondLst>
                                    <p:cond delay="0"/>
                                  </p:stCondLst>
                                  <p:childTnLst>
                                    <p:set>
                                      <p:cBhvr>
                                        <p:cTn id="324"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7D9226-4F55-43CB-80A4-FFA64DA49F9D}"/>
              </a:ext>
            </a:extLst>
          </p:cNvPr>
          <p:cNvSpPr>
            <a:spLocks noGrp="1"/>
          </p:cNvSpPr>
          <p:nvPr>
            <p:ph type="title"/>
          </p:nvPr>
        </p:nvSpPr>
        <p:spPr/>
        <p:txBody>
          <a:bodyPr/>
          <a:lstStyle/>
          <a:p>
            <a:r>
              <a:rPr lang="en-GB" dirty="0" err="1"/>
              <a:t>Vocabulario</a:t>
            </a:r>
            <a:endParaRPr lang="en-GB" dirty="0"/>
          </a:p>
        </p:txBody>
      </p:sp>
      <p:sp>
        <p:nvSpPr>
          <p:cNvPr id="4" name="Rounded Rectangle 11">
            <a:extLst>
              <a:ext uri="{FF2B5EF4-FFF2-40B4-BE49-F238E27FC236}">
                <a16:creationId xmlns:a16="http://schemas.microsoft.com/office/drawing/2014/main" id="{D181CC50-A8E8-4A45-8C3C-B61353F07F0E}"/>
              </a:ext>
            </a:extLst>
          </p:cNvPr>
          <p:cNvSpPr/>
          <p:nvPr/>
        </p:nvSpPr>
        <p:spPr>
          <a:xfrm>
            <a:off x="10893286" y="198531"/>
            <a:ext cx="1034857"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6" name="Rectangle: Rounded Corners 5">
            <a:extLst>
              <a:ext uri="{FF2B5EF4-FFF2-40B4-BE49-F238E27FC236}">
                <a16:creationId xmlns:a16="http://schemas.microsoft.com/office/drawing/2014/main" id="{51E99441-FEFC-4FB7-8D2B-E0653071B09C}"/>
              </a:ext>
            </a:extLst>
          </p:cNvPr>
          <p:cNvSpPr/>
          <p:nvPr/>
        </p:nvSpPr>
        <p:spPr>
          <a:xfrm>
            <a:off x="5935925" y="5622699"/>
            <a:ext cx="2083393"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el </a:t>
            </a:r>
            <a:r>
              <a:rPr lang="en-GB" sz="2400" b="1" dirty="0" err="1">
                <a:solidFill>
                  <a:srgbClr val="504E4E"/>
                </a:solidFill>
              </a:rPr>
              <a:t>beneficio</a:t>
            </a:r>
            <a:endParaRPr lang="en-GB" sz="2400" b="1" dirty="0">
              <a:solidFill>
                <a:srgbClr val="504E4E"/>
              </a:solidFill>
            </a:endParaRPr>
          </a:p>
        </p:txBody>
      </p:sp>
      <p:sp>
        <p:nvSpPr>
          <p:cNvPr id="7" name="Rectangle: Rounded Corners 6">
            <a:extLst>
              <a:ext uri="{FF2B5EF4-FFF2-40B4-BE49-F238E27FC236}">
                <a16:creationId xmlns:a16="http://schemas.microsoft.com/office/drawing/2014/main" id="{203B9134-AD69-444A-9891-2F20EFC61EEF}"/>
              </a:ext>
            </a:extLst>
          </p:cNvPr>
          <p:cNvSpPr/>
          <p:nvPr/>
        </p:nvSpPr>
        <p:spPr>
          <a:xfrm>
            <a:off x="2646904" y="987993"/>
            <a:ext cx="2453210"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la </a:t>
            </a:r>
            <a:r>
              <a:rPr lang="en-GB" sz="2400" b="1" dirty="0" err="1">
                <a:solidFill>
                  <a:srgbClr val="504E4E"/>
                </a:solidFill>
              </a:rPr>
              <a:t>arquitectura</a:t>
            </a:r>
            <a:endParaRPr lang="en-GB" sz="2400" b="1" dirty="0">
              <a:solidFill>
                <a:srgbClr val="504E4E"/>
              </a:solidFill>
            </a:endParaRPr>
          </a:p>
        </p:txBody>
      </p:sp>
      <p:sp>
        <p:nvSpPr>
          <p:cNvPr id="8" name="Rectangle: Rounded Corners 7">
            <a:extLst>
              <a:ext uri="{FF2B5EF4-FFF2-40B4-BE49-F238E27FC236}">
                <a16:creationId xmlns:a16="http://schemas.microsoft.com/office/drawing/2014/main" id="{49629ACF-6482-47FC-B09B-DDFE7E12B0E3}"/>
              </a:ext>
            </a:extLst>
          </p:cNvPr>
          <p:cNvSpPr/>
          <p:nvPr/>
        </p:nvSpPr>
        <p:spPr>
          <a:xfrm>
            <a:off x="598177" y="1909138"/>
            <a:ext cx="2469706"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la </a:t>
            </a:r>
            <a:r>
              <a:rPr lang="en-GB" sz="2400" b="1" dirty="0" err="1">
                <a:solidFill>
                  <a:srgbClr val="504E4E"/>
                </a:solidFill>
              </a:rPr>
              <a:t>fecha</a:t>
            </a:r>
            <a:r>
              <a:rPr lang="en-GB" sz="2400" b="1" dirty="0">
                <a:solidFill>
                  <a:srgbClr val="504E4E"/>
                </a:solidFill>
              </a:rPr>
              <a:t> </a:t>
            </a:r>
            <a:r>
              <a:rPr lang="en-GB" sz="2400" b="1" dirty="0" err="1">
                <a:solidFill>
                  <a:srgbClr val="504E4E"/>
                </a:solidFill>
              </a:rPr>
              <a:t>límite</a:t>
            </a:r>
            <a:endParaRPr lang="en-GB" sz="2400" b="1" dirty="0">
              <a:solidFill>
                <a:srgbClr val="504E4E"/>
              </a:solidFill>
            </a:endParaRPr>
          </a:p>
        </p:txBody>
      </p:sp>
      <p:sp>
        <p:nvSpPr>
          <p:cNvPr id="9" name="Rectangle: Rounded Corners 8">
            <a:extLst>
              <a:ext uri="{FF2B5EF4-FFF2-40B4-BE49-F238E27FC236}">
                <a16:creationId xmlns:a16="http://schemas.microsoft.com/office/drawing/2014/main" id="{2F7CDDEB-4CD0-4A86-812F-ADE10A4239E4}"/>
              </a:ext>
            </a:extLst>
          </p:cNvPr>
          <p:cNvSpPr/>
          <p:nvPr/>
        </p:nvSpPr>
        <p:spPr>
          <a:xfrm>
            <a:off x="1910026" y="5633535"/>
            <a:ext cx="1792435"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el </a:t>
            </a:r>
            <a:r>
              <a:rPr lang="en-GB" sz="2400" b="1" dirty="0" err="1">
                <a:solidFill>
                  <a:srgbClr val="504E4E"/>
                </a:solidFill>
              </a:rPr>
              <a:t>entorno</a:t>
            </a:r>
            <a:endParaRPr lang="en-GB" sz="2400" b="1" dirty="0">
              <a:solidFill>
                <a:srgbClr val="504E4E"/>
              </a:solidFill>
            </a:endParaRPr>
          </a:p>
        </p:txBody>
      </p:sp>
      <p:sp>
        <p:nvSpPr>
          <p:cNvPr id="11" name="Rectangle: Rounded Corners 10">
            <a:extLst>
              <a:ext uri="{FF2B5EF4-FFF2-40B4-BE49-F238E27FC236}">
                <a16:creationId xmlns:a16="http://schemas.microsoft.com/office/drawing/2014/main" id="{769182E2-7841-406C-AEAE-42AB2E947C4D}"/>
              </a:ext>
            </a:extLst>
          </p:cNvPr>
          <p:cNvSpPr/>
          <p:nvPr/>
        </p:nvSpPr>
        <p:spPr>
          <a:xfrm>
            <a:off x="10015574" y="3765713"/>
            <a:ext cx="1578249"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el </a:t>
            </a:r>
            <a:r>
              <a:rPr lang="en-GB" sz="2400" b="1" dirty="0" err="1">
                <a:solidFill>
                  <a:srgbClr val="504E4E"/>
                </a:solidFill>
              </a:rPr>
              <a:t>puerto</a:t>
            </a:r>
            <a:endParaRPr lang="en-GB" sz="2400" b="1" dirty="0">
              <a:solidFill>
                <a:srgbClr val="504E4E"/>
              </a:solidFill>
            </a:endParaRPr>
          </a:p>
        </p:txBody>
      </p:sp>
      <p:sp>
        <p:nvSpPr>
          <p:cNvPr id="12" name="Rectangle: Rounded Corners 11">
            <a:extLst>
              <a:ext uri="{FF2B5EF4-FFF2-40B4-BE49-F238E27FC236}">
                <a16:creationId xmlns:a16="http://schemas.microsoft.com/office/drawing/2014/main" id="{517AF662-3A9C-42B0-9CB1-F31E3D1266CE}"/>
              </a:ext>
            </a:extLst>
          </p:cNvPr>
          <p:cNvSpPr/>
          <p:nvPr/>
        </p:nvSpPr>
        <p:spPr>
          <a:xfrm>
            <a:off x="9649174" y="4695379"/>
            <a:ext cx="1944914"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el </a:t>
            </a:r>
            <a:r>
              <a:rPr lang="en-GB" sz="2400" b="1" dirty="0" err="1">
                <a:solidFill>
                  <a:srgbClr val="504E4E"/>
                </a:solidFill>
              </a:rPr>
              <a:t>objetivo</a:t>
            </a:r>
            <a:endParaRPr lang="en-GB" sz="2400" b="1" dirty="0">
              <a:solidFill>
                <a:srgbClr val="504E4E"/>
              </a:solidFill>
            </a:endParaRPr>
          </a:p>
        </p:txBody>
      </p:sp>
      <p:sp>
        <p:nvSpPr>
          <p:cNvPr id="15" name="Rectangle: Rounded Corners 14">
            <a:extLst>
              <a:ext uri="{FF2B5EF4-FFF2-40B4-BE49-F238E27FC236}">
                <a16:creationId xmlns:a16="http://schemas.microsoft.com/office/drawing/2014/main" id="{76BF1036-DEE4-426F-84E4-CC53C3CB2FBF}"/>
              </a:ext>
            </a:extLst>
          </p:cNvPr>
          <p:cNvSpPr/>
          <p:nvPr/>
        </p:nvSpPr>
        <p:spPr>
          <a:xfrm>
            <a:off x="3929500" y="5625172"/>
            <a:ext cx="1779386"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el </a:t>
            </a:r>
            <a:r>
              <a:rPr lang="en-GB" sz="2400" b="1" dirty="0" err="1">
                <a:solidFill>
                  <a:srgbClr val="504E4E"/>
                </a:solidFill>
              </a:rPr>
              <a:t>instante</a:t>
            </a:r>
            <a:endParaRPr lang="en-GB" sz="2400" b="1" dirty="0">
              <a:solidFill>
                <a:srgbClr val="504E4E"/>
              </a:solidFill>
            </a:endParaRPr>
          </a:p>
        </p:txBody>
      </p:sp>
      <p:sp>
        <p:nvSpPr>
          <p:cNvPr id="17" name="Rectangle: Rounded Corners 16">
            <a:extLst>
              <a:ext uri="{FF2B5EF4-FFF2-40B4-BE49-F238E27FC236}">
                <a16:creationId xmlns:a16="http://schemas.microsoft.com/office/drawing/2014/main" id="{987FA03F-6240-4C3C-8136-B1D81E003CE8}"/>
              </a:ext>
            </a:extLst>
          </p:cNvPr>
          <p:cNvSpPr/>
          <p:nvPr/>
        </p:nvSpPr>
        <p:spPr>
          <a:xfrm>
            <a:off x="596057" y="5627840"/>
            <a:ext cx="1134419"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lindo</a:t>
            </a:r>
            <a:endParaRPr lang="en-GB" sz="2400" b="1" dirty="0">
              <a:solidFill>
                <a:srgbClr val="504E4E"/>
              </a:solidFill>
            </a:endParaRPr>
          </a:p>
        </p:txBody>
      </p:sp>
      <p:sp>
        <p:nvSpPr>
          <p:cNvPr id="18" name="Rectangle: Rounded Corners 17">
            <a:extLst>
              <a:ext uri="{FF2B5EF4-FFF2-40B4-BE49-F238E27FC236}">
                <a16:creationId xmlns:a16="http://schemas.microsoft.com/office/drawing/2014/main" id="{A908A9A0-65A4-45EA-8896-1701B5A84913}"/>
              </a:ext>
            </a:extLst>
          </p:cNvPr>
          <p:cNvSpPr/>
          <p:nvPr/>
        </p:nvSpPr>
        <p:spPr>
          <a:xfrm>
            <a:off x="8242292" y="5630688"/>
            <a:ext cx="1578249"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entregar</a:t>
            </a:r>
            <a:endParaRPr lang="en-GB" sz="2400" b="1" dirty="0">
              <a:solidFill>
                <a:srgbClr val="504E4E"/>
              </a:solidFill>
            </a:endParaRPr>
          </a:p>
        </p:txBody>
      </p:sp>
      <p:sp>
        <p:nvSpPr>
          <p:cNvPr id="19" name="Rectangle: Rounded Corners 18">
            <a:extLst>
              <a:ext uri="{FF2B5EF4-FFF2-40B4-BE49-F238E27FC236}">
                <a16:creationId xmlns:a16="http://schemas.microsoft.com/office/drawing/2014/main" id="{41C3EE89-51B2-4219-B9B5-D9383030EAA4}"/>
              </a:ext>
            </a:extLst>
          </p:cNvPr>
          <p:cNvSpPr/>
          <p:nvPr/>
        </p:nvSpPr>
        <p:spPr>
          <a:xfrm>
            <a:off x="10292175" y="2840606"/>
            <a:ext cx="1301648"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colgar</a:t>
            </a:r>
            <a:endParaRPr lang="en-GB" sz="2400" b="1" dirty="0">
              <a:solidFill>
                <a:srgbClr val="504E4E"/>
              </a:solidFill>
            </a:endParaRPr>
          </a:p>
        </p:txBody>
      </p:sp>
      <p:sp>
        <p:nvSpPr>
          <p:cNvPr id="20" name="Rectangle: Rounded Corners 19">
            <a:extLst>
              <a:ext uri="{FF2B5EF4-FFF2-40B4-BE49-F238E27FC236}">
                <a16:creationId xmlns:a16="http://schemas.microsoft.com/office/drawing/2014/main" id="{84873540-1D5B-4AB6-8150-D0E78D6EC506}"/>
              </a:ext>
            </a:extLst>
          </p:cNvPr>
          <p:cNvSpPr/>
          <p:nvPr/>
        </p:nvSpPr>
        <p:spPr>
          <a:xfrm>
            <a:off x="10462619" y="986988"/>
            <a:ext cx="1134419"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secar</a:t>
            </a:r>
            <a:endParaRPr lang="en-GB" sz="2400" b="1" dirty="0">
              <a:solidFill>
                <a:srgbClr val="504E4E"/>
              </a:solidFill>
            </a:endParaRPr>
          </a:p>
        </p:txBody>
      </p:sp>
      <p:sp>
        <p:nvSpPr>
          <p:cNvPr id="21" name="Rectangle: Rounded Corners 20">
            <a:extLst>
              <a:ext uri="{FF2B5EF4-FFF2-40B4-BE49-F238E27FC236}">
                <a16:creationId xmlns:a16="http://schemas.microsoft.com/office/drawing/2014/main" id="{887779E8-BDED-466E-9FCF-C82D086093B9}"/>
              </a:ext>
            </a:extLst>
          </p:cNvPr>
          <p:cNvSpPr/>
          <p:nvPr/>
        </p:nvSpPr>
        <p:spPr>
          <a:xfrm>
            <a:off x="596321" y="3775539"/>
            <a:ext cx="790095"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nos</a:t>
            </a:r>
            <a:endParaRPr lang="en-GB" sz="2400" b="1" dirty="0">
              <a:solidFill>
                <a:srgbClr val="504E4E"/>
              </a:solidFill>
            </a:endParaRPr>
          </a:p>
        </p:txBody>
      </p:sp>
      <p:sp>
        <p:nvSpPr>
          <p:cNvPr id="22" name="Rectangle: Rounded Corners 21">
            <a:extLst>
              <a:ext uri="{FF2B5EF4-FFF2-40B4-BE49-F238E27FC236}">
                <a16:creationId xmlns:a16="http://schemas.microsoft.com/office/drawing/2014/main" id="{3D624179-197F-4FD3-B965-EB004813059F}"/>
              </a:ext>
            </a:extLst>
          </p:cNvPr>
          <p:cNvSpPr/>
          <p:nvPr/>
        </p:nvSpPr>
        <p:spPr>
          <a:xfrm>
            <a:off x="8283070" y="986988"/>
            <a:ext cx="1914951"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enseguida</a:t>
            </a:r>
            <a:endParaRPr lang="en-GB" sz="2400" b="1" dirty="0">
              <a:solidFill>
                <a:srgbClr val="504E4E"/>
              </a:solidFill>
            </a:endParaRPr>
          </a:p>
        </p:txBody>
      </p:sp>
      <p:sp>
        <p:nvSpPr>
          <p:cNvPr id="23" name="Rectangle: Rounded Corners 22">
            <a:extLst>
              <a:ext uri="{FF2B5EF4-FFF2-40B4-BE49-F238E27FC236}">
                <a16:creationId xmlns:a16="http://schemas.microsoft.com/office/drawing/2014/main" id="{554F1107-BBAF-4331-8B32-4C2DA24C106B}"/>
              </a:ext>
            </a:extLst>
          </p:cNvPr>
          <p:cNvSpPr/>
          <p:nvPr/>
        </p:nvSpPr>
        <p:spPr>
          <a:xfrm>
            <a:off x="6916005" y="990234"/>
            <a:ext cx="1102467"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exigir</a:t>
            </a:r>
            <a:endParaRPr lang="en-GB" sz="2400" b="1" dirty="0">
              <a:solidFill>
                <a:srgbClr val="504E4E"/>
              </a:solidFill>
            </a:endParaRPr>
          </a:p>
        </p:txBody>
      </p:sp>
      <p:sp>
        <p:nvSpPr>
          <p:cNvPr id="24" name="Rectangle: Rounded Corners 23">
            <a:extLst>
              <a:ext uri="{FF2B5EF4-FFF2-40B4-BE49-F238E27FC236}">
                <a16:creationId xmlns:a16="http://schemas.microsoft.com/office/drawing/2014/main" id="{33C9A197-80D8-4C17-B26B-3E54DCF1F6A6}"/>
              </a:ext>
            </a:extLst>
          </p:cNvPr>
          <p:cNvSpPr/>
          <p:nvPr/>
        </p:nvSpPr>
        <p:spPr>
          <a:xfrm>
            <a:off x="598177" y="2840606"/>
            <a:ext cx="1578249" cy="6475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asegurar</a:t>
            </a:r>
            <a:endParaRPr lang="en-GB" sz="2400" b="1" dirty="0">
              <a:solidFill>
                <a:srgbClr val="504E4E"/>
              </a:solidFill>
            </a:endParaRPr>
          </a:p>
        </p:txBody>
      </p:sp>
      <p:sp>
        <p:nvSpPr>
          <p:cNvPr id="25" name="Rectangle: Rounded Corners 24">
            <a:extLst>
              <a:ext uri="{FF2B5EF4-FFF2-40B4-BE49-F238E27FC236}">
                <a16:creationId xmlns:a16="http://schemas.microsoft.com/office/drawing/2014/main" id="{DF505E39-A291-4D50-84EA-6B6177CB4507}"/>
              </a:ext>
            </a:extLst>
          </p:cNvPr>
          <p:cNvSpPr/>
          <p:nvPr/>
        </p:nvSpPr>
        <p:spPr>
          <a:xfrm>
            <a:off x="598176" y="4696869"/>
            <a:ext cx="1578249"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la </a:t>
            </a:r>
            <a:r>
              <a:rPr lang="en-GB" sz="2400" b="1" dirty="0" err="1">
                <a:solidFill>
                  <a:srgbClr val="504E4E"/>
                </a:solidFill>
              </a:rPr>
              <a:t>rodilla</a:t>
            </a:r>
            <a:endParaRPr lang="en-GB" sz="2400" b="1" dirty="0">
              <a:solidFill>
                <a:srgbClr val="504E4E"/>
              </a:solidFill>
            </a:endParaRPr>
          </a:p>
        </p:txBody>
      </p:sp>
      <p:sp>
        <p:nvSpPr>
          <p:cNvPr id="26" name="Rectangle: Rounded Corners 25">
            <a:extLst>
              <a:ext uri="{FF2B5EF4-FFF2-40B4-BE49-F238E27FC236}">
                <a16:creationId xmlns:a16="http://schemas.microsoft.com/office/drawing/2014/main" id="{6C15CF23-BECE-4361-A248-B27B92E01809}"/>
              </a:ext>
            </a:extLst>
          </p:cNvPr>
          <p:cNvSpPr/>
          <p:nvPr/>
        </p:nvSpPr>
        <p:spPr>
          <a:xfrm>
            <a:off x="11016676" y="1918348"/>
            <a:ext cx="577147"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os</a:t>
            </a:r>
            <a:endParaRPr lang="en-GB" sz="2400" b="1" dirty="0">
              <a:solidFill>
                <a:srgbClr val="504E4E"/>
              </a:solidFill>
            </a:endParaRPr>
          </a:p>
        </p:txBody>
      </p:sp>
      <p:sp>
        <p:nvSpPr>
          <p:cNvPr id="27" name="Rectangle: Rounded Corners 26">
            <a:extLst>
              <a:ext uri="{FF2B5EF4-FFF2-40B4-BE49-F238E27FC236}">
                <a16:creationId xmlns:a16="http://schemas.microsoft.com/office/drawing/2014/main" id="{A9368F83-A20D-4986-A051-E4EFBFD89EA0}"/>
              </a:ext>
            </a:extLst>
          </p:cNvPr>
          <p:cNvSpPr/>
          <p:nvPr/>
        </p:nvSpPr>
        <p:spPr>
          <a:xfrm>
            <a:off x="5290265" y="979053"/>
            <a:ext cx="1374849"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la </a:t>
            </a:r>
            <a:r>
              <a:rPr lang="en-GB" sz="2400" b="1" dirty="0" err="1">
                <a:solidFill>
                  <a:srgbClr val="504E4E"/>
                </a:solidFill>
              </a:rPr>
              <a:t>nariz</a:t>
            </a:r>
            <a:endParaRPr lang="en-GB" sz="2400" b="1" dirty="0">
              <a:solidFill>
                <a:srgbClr val="504E4E"/>
              </a:solidFill>
            </a:endParaRPr>
          </a:p>
        </p:txBody>
      </p:sp>
      <p:sp>
        <p:nvSpPr>
          <p:cNvPr id="28" name="Rectangle: Rounded Corners 27">
            <a:extLst>
              <a:ext uri="{FF2B5EF4-FFF2-40B4-BE49-F238E27FC236}">
                <a16:creationId xmlns:a16="http://schemas.microsoft.com/office/drawing/2014/main" id="{5BAF143F-304C-4BF6-B93D-E1C72349D05C}"/>
              </a:ext>
            </a:extLst>
          </p:cNvPr>
          <p:cNvSpPr/>
          <p:nvPr/>
        </p:nvSpPr>
        <p:spPr>
          <a:xfrm>
            <a:off x="598267" y="985147"/>
            <a:ext cx="1859016"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04E4E"/>
                </a:solidFill>
              </a:rPr>
              <a:t>el </a:t>
            </a:r>
            <a:r>
              <a:rPr lang="en-GB" sz="2400" b="1" dirty="0" err="1">
                <a:solidFill>
                  <a:srgbClr val="504E4E"/>
                </a:solidFill>
              </a:rPr>
              <a:t>hombro</a:t>
            </a:r>
            <a:endParaRPr lang="en-GB" sz="2400" b="1" dirty="0">
              <a:solidFill>
                <a:srgbClr val="504E4E"/>
              </a:solidFill>
            </a:endParaRPr>
          </a:p>
        </p:txBody>
      </p:sp>
      <p:sp>
        <p:nvSpPr>
          <p:cNvPr id="75" name="Rectangle: Rounded Corners 74">
            <a:extLst>
              <a:ext uri="{FF2B5EF4-FFF2-40B4-BE49-F238E27FC236}">
                <a16:creationId xmlns:a16="http://schemas.microsoft.com/office/drawing/2014/main" id="{090A2EB4-44C4-4474-BEEF-51A24103832A}"/>
              </a:ext>
            </a:extLst>
          </p:cNvPr>
          <p:cNvSpPr/>
          <p:nvPr/>
        </p:nvSpPr>
        <p:spPr>
          <a:xfrm rot="20741531">
            <a:off x="4254667" y="2647292"/>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knee</a:t>
            </a:r>
          </a:p>
        </p:txBody>
      </p:sp>
      <p:sp>
        <p:nvSpPr>
          <p:cNvPr id="77" name="Rectangle: Rounded Corners 76">
            <a:extLst>
              <a:ext uri="{FF2B5EF4-FFF2-40B4-BE49-F238E27FC236}">
                <a16:creationId xmlns:a16="http://schemas.microsoft.com/office/drawing/2014/main" id="{73E9553F-627B-43C8-9249-50A5B7AC7233}"/>
              </a:ext>
            </a:extLst>
          </p:cNvPr>
          <p:cNvSpPr/>
          <p:nvPr/>
        </p:nvSpPr>
        <p:spPr>
          <a:xfrm>
            <a:off x="598267" y="985146"/>
            <a:ext cx="1859016"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el </a:t>
            </a:r>
            <a:r>
              <a:rPr lang="en-GB" sz="2400" b="1" dirty="0" err="1">
                <a:solidFill>
                  <a:srgbClr val="504E4E"/>
                </a:solidFill>
              </a:rPr>
              <a:t>hombro</a:t>
            </a:r>
            <a:endParaRPr lang="en-GB" sz="2400" b="1" dirty="0">
              <a:solidFill>
                <a:srgbClr val="504E4E"/>
              </a:solidFill>
            </a:endParaRPr>
          </a:p>
        </p:txBody>
      </p:sp>
      <p:sp>
        <p:nvSpPr>
          <p:cNvPr id="78" name="Rectangle: Rounded Corners 77">
            <a:extLst>
              <a:ext uri="{FF2B5EF4-FFF2-40B4-BE49-F238E27FC236}">
                <a16:creationId xmlns:a16="http://schemas.microsoft.com/office/drawing/2014/main" id="{DA1B833D-19C7-4573-8867-2956F2ACBCBC}"/>
              </a:ext>
            </a:extLst>
          </p:cNvPr>
          <p:cNvSpPr/>
          <p:nvPr/>
        </p:nvSpPr>
        <p:spPr>
          <a:xfrm>
            <a:off x="2646904" y="985146"/>
            <a:ext cx="2453210"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la </a:t>
            </a:r>
            <a:r>
              <a:rPr lang="en-GB" sz="2400" b="1" dirty="0" err="1">
                <a:solidFill>
                  <a:srgbClr val="504E4E"/>
                </a:solidFill>
              </a:rPr>
              <a:t>arquitectura</a:t>
            </a:r>
            <a:endParaRPr lang="en-GB" sz="2400" b="1" dirty="0">
              <a:solidFill>
                <a:srgbClr val="504E4E"/>
              </a:solidFill>
            </a:endParaRPr>
          </a:p>
        </p:txBody>
      </p:sp>
      <p:sp>
        <p:nvSpPr>
          <p:cNvPr id="79" name="Rectangle: Rounded Corners 78">
            <a:extLst>
              <a:ext uri="{FF2B5EF4-FFF2-40B4-BE49-F238E27FC236}">
                <a16:creationId xmlns:a16="http://schemas.microsoft.com/office/drawing/2014/main" id="{A53D9A13-336C-47B6-BA3F-6E41DB10DF7C}"/>
              </a:ext>
            </a:extLst>
          </p:cNvPr>
          <p:cNvSpPr/>
          <p:nvPr/>
        </p:nvSpPr>
        <p:spPr>
          <a:xfrm>
            <a:off x="1910026" y="5630687"/>
            <a:ext cx="1792435"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el </a:t>
            </a:r>
            <a:r>
              <a:rPr lang="en-GB" sz="2400" b="1" dirty="0" err="1">
                <a:solidFill>
                  <a:srgbClr val="504E4E"/>
                </a:solidFill>
              </a:rPr>
              <a:t>entorno</a:t>
            </a:r>
            <a:endParaRPr lang="en-GB" sz="2400" b="1" dirty="0">
              <a:solidFill>
                <a:srgbClr val="504E4E"/>
              </a:solidFill>
            </a:endParaRPr>
          </a:p>
        </p:txBody>
      </p:sp>
      <p:sp>
        <p:nvSpPr>
          <p:cNvPr id="80" name="Rectangle: Rounded Corners 79">
            <a:extLst>
              <a:ext uri="{FF2B5EF4-FFF2-40B4-BE49-F238E27FC236}">
                <a16:creationId xmlns:a16="http://schemas.microsoft.com/office/drawing/2014/main" id="{B3504EAB-1F76-4BA8-9111-615E8BBF12FC}"/>
              </a:ext>
            </a:extLst>
          </p:cNvPr>
          <p:cNvSpPr/>
          <p:nvPr/>
        </p:nvSpPr>
        <p:spPr>
          <a:xfrm>
            <a:off x="3929500" y="5622324"/>
            <a:ext cx="1779386"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el </a:t>
            </a:r>
            <a:r>
              <a:rPr lang="en-GB" sz="2400" b="1" dirty="0" err="1">
                <a:solidFill>
                  <a:srgbClr val="504E4E"/>
                </a:solidFill>
              </a:rPr>
              <a:t>instante</a:t>
            </a:r>
            <a:endParaRPr lang="en-GB" sz="2400" b="1" dirty="0">
              <a:solidFill>
                <a:srgbClr val="504E4E"/>
              </a:solidFill>
            </a:endParaRPr>
          </a:p>
        </p:txBody>
      </p:sp>
      <p:sp>
        <p:nvSpPr>
          <p:cNvPr id="81" name="Rectangle: Rounded Corners 80">
            <a:extLst>
              <a:ext uri="{FF2B5EF4-FFF2-40B4-BE49-F238E27FC236}">
                <a16:creationId xmlns:a16="http://schemas.microsoft.com/office/drawing/2014/main" id="{5C8F650B-DDC4-4C93-ACC8-03E403B14BF1}"/>
              </a:ext>
            </a:extLst>
          </p:cNvPr>
          <p:cNvSpPr/>
          <p:nvPr/>
        </p:nvSpPr>
        <p:spPr>
          <a:xfrm>
            <a:off x="11016676" y="1915499"/>
            <a:ext cx="577147"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os</a:t>
            </a:r>
            <a:endParaRPr lang="en-GB" sz="2400" b="1" dirty="0">
              <a:solidFill>
                <a:srgbClr val="504E4E"/>
              </a:solidFill>
            </a:endParaRPr>
          </a:p>
        </p:txBody>
      </p:sp>
      <p:sp>
        <p:nvSpPr>
          <p:cNvPr id="82" name="Rectangle: Rounded Corners 81">
            <a:extLst>
              <a:ext uri="{FF2B5EF4-FFF2-40B4-BE49-F238E27FC236}">
                <a16:creationId xmlns:a16="http://schemas.microsoft.com/office/drawing/2014/main" id="{5F021F2C-0E69-4397-A074-B673DE34E545}"/>
              </a:ext>
            </a:extLst>
          </p:cNvPr>
          <p:cNvSpPr/>
          <p:nvPr/>
        </p:nvSpPr>
        <p:spPr>
          <a:xfrm>
            <a:off x="10462619" y="984138"/>
            <a:ext cx="1134419"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secar</a:t>
            </a:r>
            <a:endParaRPr lang="en-GB" sz="2400" b="1" dirty="0">
              <a:solidFill>
                <a:srgbClr val="504E4E"/>
              </a:solidFill>
            </a:endParaRPr>
          </a:p>
        </p:txBody>
      </p:sp>
      <p:sp>
        <p:nvSpPr>
          <p:cNvPr id="83" name="Rectangle: Rounded Corners 82">
            <a:extLst>
              <a:ext uri="{FF2B5EF4-FFF2-40B4-BE49-F238E27FC236}">
                <a16:creationId xmlns:a16="http://schemas.microsoft.com/office/drawing/2014/main" id="{CB7EA72D-642E-4889-B39C-E84CDFD0F20D}"/>
              </a:ext>
            </a:extLst>
          </p:cNvPr>
          <p:cNvSpPr/>
          <p:nvPr/>
        </p:nvSpPr>
        <p:spPr>
          <a:xfrm>
            <a:off x="8283070" y="986988"/>
            <a:ext cx="1914951"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enseguida</a:t>
            </a:r>
            <a:endParaRPr lang="en-GB" sz="2400" b="1" dirty="0">
              <a:solidFill>
                <a:srgbClr val="504E4E"/>
              </a:solidFill>
            </a:endParaRPr>
          </a:p>
        </p:txBody>
      </p:sp>
      <p:sp>
        <p:nvSpPr>
          <p:cNvPr id="84" name="Rectangle: Rounded Corners 83">
            <a:extLst>
              <a:ext uri="{FF2B5EF4-FFF2-40B4-BE49-F238E27FC236}">
                <a16:creationId xmlns:a16="http://schemas.microsoft.com/office/drawing/2014/main" id="{E9A4719B-367A-461C-B3A4-B2C8ACF0DB6D}"/>
              </a:ext>
            </a:extLst>
          </p:cNvPr>
          <p:cNvSpPr/>
          <p:nvPr/>
        </p:nvSpPr>
        <p:spPr>
          <a:xfrm>
            <a:off x="10292175" y="2840606"/>
            <a:ext cx="1301648"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colgar</a:t>
            </a:r>
            <a:endParaRPr lang="en-GB" sz="2400" b="1" dirty="0">
              <a:solidFill>
                <a:srgbClr val="504E4E"/>
              </a:solidFill>
            </a:endParaRPr>
          </a:p>
        </p:txBody>
      </p:sp>
      <p:sp>
        <p:nvSpPr>
          <p:cNvPr id="85" name="Rectangle: Rounded Corners 84">
            <a:extLst>
              <a:ext uri="{FF2B5EF4-FFF2-40B4-BE49-F238E27FC236}">
                <a16:creationId xmlns:a16="http://schemas.microsoft.com/office/drawing/2014/main" id="{A098C4A1-3987-452A-8539-C85C13C63DD7}"/>
              </a:ext>
            </a:extLst>
          </p:cNvPr>
          <p:cNvSpPr/>
          <p:nvPr/>
        </p:nvSpPr>
        <p:spPr>
          <a:xfrm>
            <a:off x="10015574" y="3765713"/>
            <a:ext cx="1578249"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el </a:t>
            </a:r>
            <a:r>
              <a:rPr lang="en-GB" sz="2400" b="1" dirty="0" err="1">
                <a:solidFill>
                  <a:srgbClr val="504E4E"/>
                </a:solidFill>
              </a:rPr>
              <a:t>puerto</a:t>
            </a:r>
            <a:endParaRPr lang="en-GB" sz="2400" b="1" dirty="0">
              <a:solidFill>
                <a:srgbClr val="504E4E"/>
              </a:solidFill>
            </a:endParaRPr>
          </a:p>
        </p:txBody>
      </p:sp>
      <p:sp>
        <p:nvSpPr>
          <p:cNvPr id="86" name="Rectangle: Rounded Corners 85">
            <a:extLst>
              <a:ext uri="{FF2B5EF4-FFF2-40B4-BE49-F238E27FC236}">
                <a16:creationId xmlns:a16="http://schemas.microsoft.com/office/drawing/2014/main" id="{A8B4DAC1-4725-40C9-9D18-18C44919066E}"/>
              </a:ext>
            </a:extLst>
          </p:cNvPr>
          <p:cNvSpPr/>
          <p:nvPr/>
        </p:nvSpPr>
        <p:spPr>
          <a:xfrm>
            <a:off x="9648909" y="4695378"/>
            <a:ext cx="1944914"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el </a:t>
            </a:r>
            <a:r>
              <a:rPr lang="en-GB" sz="2400" b="1" dirty="0" err="1">
                <a:solidFill>
                  <a:srgbClr val="504E4E"/>
                </a:solidFill>
              </a:rPr>
              <a:t>objetivo</a:t>
            </a:r>
            <a:endParaRPr lang="en-GB" sz="2400" b="1" dirty="0">
              <a:solidFill>
                <a:srgbClr val="504E4E"/>
              </a:solidFill>
            </a:endParaRPr>
          </a:p>
        </p:txBody>
      </p:sp>
      <p:sp>
        <p:nvSpPr>
          <p:cNvPr id="87" name="Rectangle: Rounded Corners 86">
            <a:extLst>
              <a:ext uri="{FF2B5EF4-FFF2-40B4-BE49-F238E27FC236}">
                <a16:creationId xmlns:a16="http://schemas.microsoft.com/office/drawing/2014/main" id="{F70CFFA7-58C1-401D-958E-A8C032E6BB7C}"/>
              </a:ext>
            </a:extLst>
          </p:cNvPr>
          <p:cNvSpPr/>
          <p:nvPr/>
        </p:nvSpPr>
        <p:spPr>
          <a:xfrm>
            <a:off x="8242115" y="5630687"/>
            <a:ext cx="1578249"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entregar</a:t>
            </a:r>
            <a:endParaRPr lang="en-GB" sz="2400" b="1" dirty="0">
              <a:solidFill>
                <a:srgbClr val="504E4E"/>
              </a:solidFill>
            </a:endParaRPr>
          </a:p>
        </p:txBody>
      </p:sp>
      <p:sp>
        <p:nvSpPr>
          <p:cNvPr id="88" name="Rectangle: Rounded Corners 87">
            <a:extLst>
              <a:ext uri="{FF2B5EF4-FFF2-40B4-BE49-F238E27FC236}">
                <a16:creationId xmlns:a16="http://schemas.microsoft.com/office/drawing/2014/main" id="{72246798-7ED6-4A67-8691-5F39615874BE}"/>
              </a:ext>
            </a:extLst>
          </p:cNvPr>
          <p:cNvSpPr/>
          <p:nvPr/>
        </p:nvSpPr>
        <p:spPr>
          <a:xfrm>
            <a:off x="596056" y="5627839"/>
            <a:ext cx="1134419"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lindo</a:t>
            </a:r>
            <a:endParaRPr lang="en-GB" sz="2400" b="1" dirty="0">
              <a:solidFill>
                <a:srgbClr val="504E4E"/>
              </a:solidFill>
            </a:endParaRPr>
          </a:p>
        </p:txBody>
      </p:sp>
      <p:sp>
        <p:nvSpPr>
          <p:cNvPr id="89" name="Rectangle: Rounded Corners 88">
            <a:extLst>
              <a:ext uri="{FF2B5EF4-FFF2-40B4-BE49-F238E27FC236}">
                <a16:creationId xmlns:a16="http://schemas.microsoft.com/office/drawing/2014/main" id="{32BD0864-ADBB-476C-B386-7A7CF8BFC8F0}"/>
              </a:ext>
            </a:extLst>
          </p:cNvPr>
          <p:cNvSpPr/>
          <p:nvPr/>
        </p:nvSpPr>
        <p:spPr>
          <a:xfrm>
            <a:off x="596056" y="3775537"/>
            <a:ext cx="790095"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nos</a:t>
            </a:r>
            <a:endParaRPr lang="en-GB" sz="2400" b="1" dirty="0">
              <a:solidFill>
                <a:srgbClr val="504E4E"/>
              </a:solidFill>
            </a:endParaRPr>
          </a:p>
        </p:txBody>
      </p:sp>
      <p:sp>
        <p:nvSpPr>
          <p:cNvPr id="90" name="Rectangle: Rounded Corners 89">
            <a:extLst>
              <a:ext uri="{FF2B5EF4-FFF2-40B4-BE49-F238E27FC236}">
                <a16:creationId xmlns:a16="http://schemas.microsoft.com/office/drawing/2014/main" id="{885646BF-710E-4308-9354-331E7F9576EC}"/>
              </a:ext>
            </a:extLst>
          </p:cNvPr>
          <p:cNvSpPr/>
          <p:nvPr/>
        </p:nvSpPr>
        <p:spPr>
          <a:xfrm>
            <a:off x="5289735" y="984566"/>
            <a:ext cx="1374849"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la </a:t>
            </a:r>
            <a:r>
              <a:rPr lang="en-GB" sz="2400" b="1" dirty="0" err="1">
                <a:solidFill>
                  <a:srgbClr val="504E4E"/>
                </a:solidFill>
              </a:rPr>
              <a:t>nariz</a:t>
            </a:r>
            <a:endParaRPr lang="en-GB" sz="2400" b="1" dirty="0">
              <a:solidFill>
                <a:srgbClr val="504E4E"/>
              </a:solidFill>
            </a:endParaRPr>
          </a:p>
        </p:txBody>
      </p:sp>
      <p:sp>
        <p:nvSpPr>
          <p:cNvPr id="91" name="Rectangle: Rounded Corners 90">
            <a:extLst>
              <a:ext uri="{FF2B5EF4-FFF2-40B4-BE49-F238E27FC236}">
                <a16:creationId xmlns:a16="http://schemas.microsoft.com/office/drawing/2014/main" id="{D9EBFC43-FB74-472B-A195-99B03411EC45}"/>
              </a:ext>
            </a:extLst>
          </p:cNvPr>
          <p:cNvSpPr/>
          <p:nvPr/>
        </p:nvSpPr>
        <p:spPr>
          <a:xfrm>
            <a:off x="6916005" y="990233"/>
            <a:ext cx="1102467"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exigir</a:t>
            </a:r>
            <a:endParaRPr lang="en-GB" sz="2400" b="1" dirty="0">
              <a:solidFill>
                <a:srgbClr val="504E4E"/>
              </a:solidFill>
            </a:endParaRPr>
          </a:p>
        </p:txBody>
      </p:sp>
      <p:sp>
        <p:nvSpPr>
          <p:cNvPr id="92" name="Rectangle: Rounded Corners 91">
            <a:extLst>
              <a:ext uri="{FF2B5EF4-FFF2-40B4-BE49-F238E27FC236}">
                <a16:creationId xmlns:a16="http://schemas.microsoft.com/office/drawing/2014/main" id="{07467016-A4A7-45C5-9ACE-6A6997098CFF}"/>
              </a:ext>
            </a:extLst>
          </p:cNvPr>
          <p:cNvSpPr/>
          <p:nvPr/>
        </p:nvSpPr>
        <p:spPr>
          <a:xfrm>
            <a:off x="596056" y="4695379"/>
            <a:ext cx="1578249"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la </a:t>
            </a:r>
            <a:r>
              <a:rPr lang="en-GB" sz="2400" b="1" dirty="0" err="1">
                <a:solidFill>
                  <a:srgbClr val="504E4E"/>
                </a:solidFill>
              </a:rPr>
              <a:t>rodilla</a:t>
            </a:r>
            <a:endParaRPr lang="en-GB" sz="2400" b="1" dirty="0">
              <a:solidFill>
                <a:srgbClr val="504E4E"/>
              </a:solidFill>
            </a:endParaRPr>
          </a:p>
        </p:txBody>
      </p:sp>
      <p:sp>
        <p:nvSpPr>
          <p:cNvPr id="93" name="Rectangle: Rounded Corners 92">
            <a:extLst>
              <a:ext uri="{FF2B5EF4-FFF2-40B4-BE49-F238E27FC236}">
                <a16:creationId xmlns:a16="http://schemas.microsoft.com/office/drawing/2014/main" id="{83C4C851-ED1C-4B66-9293-7F3C1874C34A}"/>
              </a:ext>
            </a:extLst>
          </p:cNvPr>
          <p:cNvSpPr/>
          <p:nvPr/>
        </p:nvSpPr>
        <p:spPr>
          <a:xfrm>
            <a:off x="5933804" y="5622324"/>
            <a:ext cx="2083393"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el </a:t>
            </a:r>
            <a:r>
              <a:rPr lang="en-GB" sz="2400" b="1" dirty="0" err="1">
                <a:solidFill>
                  <a:srgbClr val="504E4E"/>
                </a:solidFill>
              </a:rPr>
              <a:t>beneficio</a:t>
            </a:r>
            <a:endParaRPr lang="en-GB" sz="2400" b="1" dirty="0">
              <a:solidFill>
                <a:srgbClr val="504E4E"/>
              </a:solidFill>
            </a:endParaRPr>
          </a:p>
        </p:txBody>
      </p:sp>
      <p:sp>
        <p:nvSpPr>
          <p:cNvPr id="94" name="Rectangle: Rounded Corners 93">
            <a:extLst>
              <a:ext uri="{FF2B5EF4-FFF2-40B4-BE49-F238E27FC236}">
                <a16:creationId xmlns:a16="http://schemas.microsoft.com/office/drawing/2014/main" id="{99DF71D9-AEB2-4B0B-A26B-9211D91CFEA8}"/>
              </a:ext>
            </a:extLst>
          </p:cNvPr>
          <p:cNvSpPr/>
          <p:nvPr/>
        </p:nvSpPr>
        <p:spPr>
          <a:xfrm>
            <a:off x="596056" y="2843077"/>
            <a:ext cx="1578249"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err="1">
                <a:solidFill>
                  <a:srgbClr val="504E4E"/>
                </a:solidFill>
              </a:rPr>
              <a:t>asegurar</a:t>
            </a:r>
            <a:endParaRPr lang="en-GB" sz="2400" b="1" dirty="0">
              <a:solidFill>
                <a:srgbClr val="504E4E"/>
              </a:solidFill>
            </a:endParaRPr>
          </a:p>
        </p:txBody>
      </p:sp>
      <p:sp>
        <p:nvSpPr>
          <p:cNvPr id="95" name="Rectangle: Rounded Corners 94">
            <a:extLst>
              <a:ext uri="{FF2B5EF4-FFF2-40B4-BE49-F238E27FC236}">
                <a16:creationId xmlns:a16="http://schemas.microsoft.com/office/drawing/2014/main" id="{66A6A2BB-571F-43BC-B10A-423DA6AED55F}"/>
              </a:ext>
            </a:extLst>
          </p:cNvPr>
          <p:cNvSpPr/>
          <p:nvPr/>
        </p:nvSpPr>
        <p:spPr>
          <a:xfrm>
            <a:off x="596056" y="1911984"/>
            <a:ext cx="2469706"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la </a:t>
            </a:r>
            <a:r>
              <a:rPr lang="en-GB" sz="2400" b="1" dirty="0" err="1">
                <a:solidFill>
                  <a:srgbClr val="504E4E"/>
                </a:solidFill>
              </a:rPr>
              <a:t>fecha</a:t>
            </a:r>
            <a:r>
              <a:rPr lang="en-GB" sz="2400" b="1" dirty="0">
                <a:solidFill>
                  <a:srgbClr val="504E4E"/>
                </a:solidFill>
              </a:rPr>
              <a:t> </a:t>
            </a:r>
            <a:r>
              <a:rPr lang="en-GB" sz="2400" b="1" dirty="0" err="1">
                <a:solidFill>
                  <a:srgbClr val="504E4E"/>
                </a:solidFill>
              </a:rPr>
              <a:t>límite</a:t>
            </a:r>
            <a:endParaRPr lang="en-GB" sz="2400" b="1" dirty="0">
              <a:solidFill>
                <a:srgbClr val="504E4E"/>
              </a:solidFill>
            </a:endParaRPr>
          </a:p>
        </p:txBody>
      </p:sp>
      <p:sp>
        <p:nvSpPr>
          <p:cNvPr id="5" name="Rectangle: Rounded Corners 4">
            <a:extLst>
              <a:ext uri="{FF2B5EF4-FFF2-40B4-BE49-F238E27FC236}">
                <a16:creationId xmlns:a16="http://schemas.microsoft.com/office/drawing/2014/main" id="{1E8E9799-85A6-474E-934A-428AB2EBBCA4}"/>
              </a:ext>
            </a:extLst>
          </p:cNvPr>
          <p:cNvSpPr/>
          <p:nvPr/>
        </p:nvSpPr>
        <p:spPr>
          <a:xfrm>
            <a:off x="9240546" y="198531"/>
            <a:ext cx="1487466" cy="384565"/>
          </a:xfrm>
          <a:prstGeom prst="roundRect">
            <a:avLst/>
          </a:prstGeom>
          <a:solidFill>
            <a:srgbClr val="FABD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HIGHER</a:t>
            </a:r>
          </a:p>
        </p:txBody>
      </p:sp>
      <p:sp>
        <p:nvSpPr>
          <p:cNvPr id="96" name="Rectangle: Rounded Corners 95">
            <a:extLst>
              <a:ext uri="{FF2B5EF4-FFF2-40B4-BE49-F238E27FC236}">
                <a16:creationId xmlns:a16="http://schemas.microsoft.com/office/drawing/2014/main" id="{A405826A-91A8-4CAD-9B8C-661BB5ED2681}"/>
              </a:ext>
            </a:extLst>
          </p:cNvPr>
          <p:cNvSpPr/>
          <p:nvPr/>
        </p:nvSpPr>
        <p:spPr>
          <a:xfrm rot="20741531">
            <a:off x="4252545" y="2648716"/>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objective</a:t>
            </a:r>
          </a:p>
        </p:txBody>
      </p:sp>
      <p:sp>
        <p:nvSpPr>
          <p:cNvPr id="97" name="Rectangle: Rounded Corners 96">
            <a:extLst>
              <a:ext uri="{FF2B5EF4-FFF2-40B4-BE49-F238E27FC236}">
                <a16:creationId xmlns:a16="http://schemas.microsoft.com/office/drawing/2014/main" id="{1463583B-E80E-4825-8087-9A1228EB4098}"/>
              </a:ext>
            </a:extLst>
          </p:cNvPr>
          <p:cNvSpPr/>
          <p:nvPr/>
        </p:nvSpPr>
        <p:spPr>
          <a:xfrm rot="20741531">
            <a:off x="4250422" y="2645959"/>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504E4E"/>
                </a:solidFill>
              </a:rPr>
              <a:t>environment, surroundings</a:t>
            </a:r>
          </a:p>
        </p:txBody>
      </p:sp>
      <p:sp>
        <p:nvSpPr>
          <p:cNvPr id="98" name="Rectangle: Rounded Corners 97">
            <a:extLst>
              <a:ext uri="{FF2B5EF4-FFF2-40B4-BE49-F238E27FC236}">
                <a16:creationId xmlns:a16="http://schemas.microsoft.com/office/drawing/2014/main" id="{92B2A476-4092-4023-93CB-6D175FD73521}"/>
              </a:ext>
            </a:extLst>
          </p:cNvPr>
          <p:cNvSpPr/>
          <p:nvPr/>
        </p:nvSpPr>
        <p:spPr>
          <a:xfrm rot="20741531">
            <a:off x="4256789" y="2640353"/>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504E4E"/>
                </a:solidFill>
              </a:rPr>
              <a:t>(to) us,</a:t>
            </a:r>
          </a:p>
          <a:p>
            <a:pPr algn="ctr"/>
            <a:r>
              <a:rPr lang="en-US" sz="3600" b="1" dirty="0">
                <a:solidFill>
                  <a:srgbClr val="504E4E"/>
                </a:solidFill>
              </a:rPr>
              <a:t>ourselves</a:t>
            </a:r>
          </a:p>
          <a:p>
            <a:pPr algn="ctr"/>
            <a:r>
              <a:rPr lang="en-US" sz="3600" b="1" dirty="0">
                <a:solidFill>
                  <a:srgbClr val="504E4E"/>
                </a:solidFill>
              </a:rPr>
              <a:t>each other</a:t>
            </a:r>
            <a:endParaRPr lang="en-GB" sz="3600" b="1" dirty="0">
              <a:solidFill>
                <a:srgbClr val="504E4E"/>
              </a:solidFill>
            </a:endParaRPr>
          </a:p>
        </p:txBody>
      </p:sp>
      <p:sp>
        <p:nvSpPr>
          <p:cNvPr id="99" name="Rectangle: Rounded Corners 98">
            <a:extLst>
              <a:ext uri="{FF2B5EF4-FFF2-40B4-BE49-F238E27FC236}">
                <a16:creationId xmlns:a16="http://schemas.microsoft.com/office/drawing/2014/main" id="{1B8F0AD5-BDF7-405C-8E44-3AD2BB78DEFF}"/>
              </a:ext>
            </a:extLst>
          </p:cNvPr>
          <p:cNvSpPr/>
          <p:nvPr/>
        </p:nvSpPr>
        <p:spPr>
          <a:xfrm rot="20741531">
            <a:off x="4256788" y="2640353"/>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to hang (up)</a:t>
            </a:r>
          </a:p>
        </p:txBody>
      </p:sp>
      <p:sp>
        <p:nvSpPr>
          <p:cNvPr id="100" name="Rectangle: Rounded Corners 99">
            <a:extLst>
              <a:ext uri="{FF2B5EF4-FFF2-40B4-BE49-F238E27FC236}">
                <a16:creationId xmlns:a16="http://schemas.microsoft.com/office/drawing/2014/main" id="{8F12408A-0243-4ACF-A16D-67042498EA05}"/>
              </a:ext>
            </a:extLst>
          </p:cNvPr>
          <p:cNvSpPr/>
          <p:nvPr/>
        </p:nvSpPr>
        <p:spPr>
          <a:xfrm rot="20741531">
            <a:off x="4256787" y="2640353"/>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to deliver</a:t>
            </a:r>
          </a:p>
        </p:txBody>
      </p:sp>
      <p:sp>
        <p:nvSpPr>
          <p:cNvPr id="101" name="Rectangle: Rounded Corners 100">
            <a:extLst>
              <a:ext uri="{FF2B5EF4-FFF2-40B4-BE49-F238E27FC236}">
                <a16:creationId xmlns:a16="http://schemas.microsoft.com/office/drawing/2014/main" id="{1D40373F-9267-4A13-8DAD-26794A166C85}"/>
              </a:ext>
            </a:extLst>
          </p:cNvPr>
          <p:cNvSpPr/>
          <p:nvPr/>
        </p:nvSpPr>
        <p:spPr>
          <a:xfrm rot="20741531">
            <a:off x="4256788" y="2642999"/>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deadline</a:t>
            </a:r>
          </a:p>
        </p:txBody>
      </p:sp>
      <p:sp>
        <p:nvSpPr>
          <p:cNvPr id="102" name="Rectangle: Rounded Corners 101">
            <a:extLst>
              <a:ext uri="{FF2B5EF4-FFF2-40B4-BE49-F238E27FC236}">
                <a16:creationId xmlns:a16="http://schemas.microsoft.com/office/drawing/2014/main" id="{3F9CBE9D-6DBB-4A9D-B1E1-87ACDF8A53D6}"/>
              </a:ext>
            </a:extLst>
          </p:cNvPr>
          <p:cNvSpPr/>
          <p:nvPr/>
        </p:nvSpPr>
        <p:spPr>
          <a:xfrm rot="20741531">
            <a:off x="4256787" y="2645866"/>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instant, moment</a:t>
            </a:r>
          </a:p>
        </p:txBody>
      </p:sp>
      <p:sp>
        <p:nvSpPr>
          <p:cNvPr id="103" name="Rectangle: Rounded Corners 102">
            <a:extLst>
              <a:ext uri="{FF2B5EF4-FFF2-40B4-BE49-F238E27FC236}">
                <a16:creationId xmlns:a16="http://schemas.microsoft.com/office/drawing/2014/main" id="{A461052C-FB31-4DF5-AC77-DB6C07DB198B}"/>
              </a:ext>
            </a:extLst>
          </p:cNvPr>
          <p:cNvSpPr/>
          <p:nvPr/>
        </p:nvSpPr>
        <p:spPr>
          <a:xfrm rot="20741531">
            <a:off x="4256788" y="2644072"/>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504E4E"/>
                </a:solidFill>
              </a:rPr>
              <a:t>architecture</a:t>
            </a:r>
          </a:p>
        </p:txBody>
      </p:sp>
      <p:sp>
        <p:nvSpPr>
          <p:cNvPr id="104" name="Rectangle: Rounded Corners 103">
            <a:extLst>
              <a:ext uri="{FF2B5EF4-FFF2-40B4-BE49-F238E27FC236}">
                <a16:creationId xmlns:a16="http://schemas.microsoft.com/office/drawing/2014/main" id="{06BC28F6-6DDC-4F09-99FB-208745F3E631}"/>
              </a:ext>
            </a:extLst>
          </p:cNvPr>
          <p:cNvSpPr/>
          <p:nvPr/>
        </p:nvSpPr>
        <p:spPr>
          <a:xfrm rot="20741531">
            <a:off x="4256787" y="2643964"/>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to assure</a:t>
            </a:r>
          </a:p>
        </p:txBody>
      </p:sp>
      <p:sp>
        <p:nvSpPr>
          <p:cNvPr id="105" name="Rectangle: Rounded Corners 104">
            <a:extLst>
              <a:ext uri="{FF2B5EF4-FFF2-40B4-BE49-F238E27FC236}">
                <a16:creationId xmlns:a16="http://schemas.microsoft.com/office/drawing/2014/main" id="{5C8A3BDB-5778-4EE9-ACE9-1DB1467A4FDA}"/>
              </a:ext>
            </a:extLst>
          </p:cNvPr>
          <p:cNvSpPr/>
          <p:nvPr/>
        </p:nvSpPr>
        <p:spPr>
          <a:xfrm rot="20741531">
            <a:off x="4256787" y="2640354"/>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port, harbour</a:t>
            </a:r>
          </a:p>
        </p:txBody>
      </p:sp>
      <p:sp>
        <p:nvSpPr>
          <p:cNvPr id="106" name="Rectangle: Rounded Corners 105">
            <a:extLst>
              <a:ext uri="{FF2B5EF4-FFF2-40B4-BE49-F238E27FC236}">
                <a16:creationId xmlns:a16="http://schemas.microsoft.com/office/drawing/2014/main" id="{EBBB8A6D-6170-404B-9C0F-5ABD2C94A600}"/>
              </a:ext>
            </a:extLst>
          </p:cNvPr>
          <p:cNvSpPr/>
          <p:nvPr/>
        </p:nvSpPr>
        <p:spPr>
          <a:xfrm rot="20741531">
            <a:off x="4256787" y="2640354"/>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straight away</a:t>
            </a:r>
          </a:p>
        </p:txBody>
      </p:sp>
      <p:sp>
        <p:nvSpPr>
          <p:cNvPr id="107" name="Rectangle: Rounded Corners 106">
            <a:extLst>
              <a:ext uri="{FF2B5EF4-FFF2-40B4-BE49-F238E27FC236}">
                <a16:creationId xmlns:a16="http://schemas.microsoft.com/office/drawing/2014/main" id="{51022A8E-B3A1-4F84-B002-7228EE86CFEC}"/>
              </a:ext>
            </a:extLst>
          </p:cNvPr>
          <p:cNvSpPr/>
          <p:nvPr/>
        </p:nvSpPr>
        <p:spPr>
          <a:xfrm rot="20741531">
            <a:off x="4256787" y="2640353"/>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nose</a:t>
            </a:r>
          </a:p>
        </p:txBody>
      </p:sp>
      <p:sp>
        <p:nvSpPr>
          <p:cNvPr id="108" name="Rectangle: Rounded Corners 107">
            <a:extLst>
              <a:ext uri="{FF2B5EF4-FFF2-40B4-BE49-F238E27FC236}">
                <a16:creationId xmlns:a16="http://schemas.microsoft.com/office/drawing/2014/main" id="{AB4FA208-9450-488F-8DF2-9C3A4A999325}"/>
              </a:ext>
            </a:extLst>
          </p:cNvPr>
          <p:cNvSpPr/>
          <p:nvPr/>
        </p:nvSpPr>
        <p:spPr>
          <a:xfrm rot="20741531">
            <a:off x="4256787" y="2645773"/>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to demand</a:t>
            </a:r>
          </a:p>
        </p:txBody>
      </p:sp>
      <p:sp>
        <p:nvSpPr>
          <p:cNvPr id="109" name="Rectangle: Rounded Corners 108">
            <a:extLst>
              <a:ext uri="{FF2B5EF4-FFF2-40B4-BE49-F238E27FC236}">
                <a16:creationId xmlns:a16="http://schemas.microsoft.com/office/drawing/2014/main" id="{96985141-5248-4E7F-9ADE-CD1FC0BFB369}"/>
              </a:ext>
            </a:extLst>
          </p:cNvPr>
          <p:cNvSpPr/>
          <p:nvPr/>
        </p:nvSpPr>
        <p:spPr>
          <a:xfrm rot="20741531">
            <a:off x="4256784" y="2645680"/>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504E4E"/>
                </a:solidFill>
              </a:rPr>
              <a:t>(to) you, yourselves, each other (pl informal)</a:t>
            </a:r>
            <a:endParaRPr lang="en-GB" sz="2600" b="1" dirty="0">
              <a:solidFill>
                <a:srgbClr val="504E4E"/>
              </a:solidFill>
            </a:endParaRPr>
          </a:p>
        </p:txBody>
      </p:sp>
      <p:sp>
        <p:nvSpPr>
          <p:cNvPr id="110" name="Rectangle: Rounded Corners 109">
            <a:extLst>
              <a:ext uri="{FF2B5EF4-FFF2-40B4-BE49-F238E27FC236}">
                <a16:creationId xmlns:a16="http://schemas.microsoft.com/office/drawing/2014/main" id="{4D7A2CB0-B073-40EF-BB6F-1EB2CD33E3EA}"/>
              </a:ext>
            </a:extLst>
          </p:cNvPr>
          <p:cNvSpPr/>
          <p:nvPr/>
        </p:nvSpPr>
        <p:spPr>
          <a:xfrm rot="20741531">
            <a:off x="4250422" y="2645402"/>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shoulder</a:t>
            </a:r>
          </a:p>
        </p:txBody>
      </p:sp>
      <p:sp>
        <p:nvSpPr>
          <p:cNvPr id="111" name="Rectangle: Rounded Corners 110">
            <a:extLst>
              <a:ext uri="{FF2B5EF4-FFF2-40B4-BE49-F238E27FC236}">
                <a16:creationId xmlns:a16="http://schemas.microsoft.com/office/drawing/2014/main" id="{766BE68E-7C1A-4D31-88CD-178369B15260}"/>
              </a:ext>
            </a:extLst>
          </p:cNvPr>
          <p:cNvSpPr/>
          <p:nvPr/>
        </p:nvSpPr>
        <p:spPr>
          <a:xfrm rot="20741531">
            <a:off x="4256781" y="2644845"/>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504E4E"/>
                </a:solidFill>
              </a:rPr>
              <a:t>pretty, nice, lovely</a:t>
            </a:r>
          </a:p>
        </p:txBody>
      </p:sp>
      <p:sp>
        <p:nvSpPr>
          <p:cNvPr id="112" name="Rectangle: Rounded Corners 111">
            <a:extLst>
              <a:ext uri="{FF2B5EF4-FFF2-40B4-BE49-F238E27FC236}">
                <a16:creationId xmlns:a16="http://schemas.microsoft.com/office/drawing/2014/main" id="{F5230E7A-EDB7-40C9-AF09-DE11B40E67ED}"/>
              </a:ext>
            </a:extLst>
          </p:cNvPr>
          <p:cNvSpPr/>
          <p:nvPr/>
        </p:nvSpPr>
        <p:spPr>
          <a:xfrm rot="20741531">
            <a:off x="4256774" y="2644751"/>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to dry</a:t>
            </a:r>
          </a:p>
        </p:txBody>
      </p:sp>
      <p:sp>
        <p:nvSpPr>
          <p:cNvPr id="113" name="Rectangle: Rounded Corners 112">
            <a:extLst>
              <a:ext uri="{FF2B5EF4-FFF2-40B4-BE49-F238E27FC236}">
                <a16:creationId xmlns:a16="http://schemas.microsoft.com/office/drawing/2014/main" id="{A8B2719A-B8D7-4E1A-A03D-53DEDEA28B1C}"/>
              </a:ext>
            </a:extLst>
          </p:cNvPr>
          <p:cNvSpPr/>
          <p:nvPr/>
        </p:nvSpPr>
        <p:spPr>
          <a:xfrm rot="20741531">
            <a:off x="4250423" y="2644749"/>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benefit</a:t>
            </a:r>
          </a:p>
        </p:txBody>
      </p:sp>
      <p:sp>
        <p:nvSpPr>
          <p:cNvPr id="114" name="Rectangle: Rounded Corners 113">
            <a:extLst>
              <a:ext uri="{FF2B5EF4-FFF2-40B4-BE49-F238E27FC236}">
                <a16:creationId xmlns:a16="http://schemas.microsoft.com/office/drawing/2014/main" id="{4EDCC7C8-4778-475A-9E79-8B1D6DBFA50D}"/>
              </a:ext>
            </a:extLst>
          </p:cNvPr>
          <p:cNvSpPr/>
          <p:nvPr/>
        </p:nvSpPr>
        <p:spPr>
          <a:xfrm>
            <a:off x="10045282" y="5623890"/>
            <a:ext cx="1548541"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el </a:t>
            </a:r>
            <a:r>
              <a:rPr lang="en-GB" sz="2400" b="1" dirty="0" err="1">
                <a:solidFill>
                  <a:srgbClr val="504E4E"/>
                </a:solidFill>
              </a:rPr>
              <a:t>cuello</a:t>
            </a:r>
            <a:endParaRPr lang="en-GB" sz="2400" b="1" dirty="0">
              <a:solidFill>
                <a:srgbClr val="504E4E"/>
              </a:solidFill>
            </a:endParaRPr>
          </a:p>
        </p:txBody>
      </p:sp>
      <p:sp>
        <p:nvSpPr>
          <p:cNvPr id="115" name="Rectangle: Rounded Corners 114">
            <a:extLst>
              <a:ext uri="{FF2B5EF4-FFF2-40B4-BE49-F238E27FC236}">
                <a16:creationId xmlns:a16="http://schemas.microsoft.com/office/drawing/2014/main" id="{55DA042B-D373-4150-8E7F-33E953A8E210}"/>
              </a:ext>
            </a:extLst>
          </p:cNvPr>
          <p:cNvSpPr/>
          <p:nvPr/>
        </p:nvSpPr>
        <p:spPr>
          <a:xfrm>
            <a:off x="10045282" y="5626740"/>
            <a:ext cx="1548541" cy="647577"/>
          </a:xfrm>
          <a:prstGeom prst="roundRect">
            <a:avLst/>
          </a:prstGeom>
          <a:solidFill>
            <a:schemeClr val="accent5">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rgbClr val="504E4E"/>
                </a:solidFill>
              </a:rPr>
              <a:t>el </a:t>
            </a:r>
            <a:r>
              <a:rPr lang="en-GB" sz="2400" b="1" dirty="0" err="1">
                <a:solidFill>
                  <a:srgbClr val="504E4E"/>
                </a:solidFill>
              </a:rPr>
              <a:t>cuello</a:t>
            </a:r>
            <a:endParaRPr lang="en-GB" sz="2400" b="1" dirty="0">
              <a:solidFill>
                <a:srgbClr val="504E4E"/>
              </a:solidFill>
            </a:endParaRPr>
          </a:p>
        </p:txBody>
      </p:sp>
      <p:sp>
        <p:nvSpPr>
          <p:cNvPr id="116" name="Rectangle: Rounded Corners 115">
            <a:extLst>
              <a:ext uri="{FF2B5EF4-FFF2-40B4-BE49-F238E27FC236}">
                <a16:creationId xmlns:a16="http://schemas.microsoft.com/office/drawing/2014/main" id="{DC90B961-5BFB-44C4-B63D-3E932F87D3FD}"/>
              </a:ext>
            </a:extLst>
          </p:cNvPr>
          <p:cNvSpPr/>
          <p:nvPr/>
        </p:nvSpPr>
        <p:spPr>
          <a:xfrm rot="20741531">
            <a:off x="4256761" y="2646781"/>
            <a:ext cx="3313881" cy="1968394"/>
          </a:xfrm>
          <a:prstGeom prst="roundRect">
            <a:avLst/>
          </a:prstGeom>
          <a:solidFill>
            <a:schemeClr val="accent2">
              <a:lumMod val="60000"/>
              <a:lumOff val="40000"/>
            </a:schemeClr>
          </a:solidFill>
          <a:ln w="57150">
            <a:solidFill>
              <a:srgbClr val="395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504E4E"/>
                </a:solidFill>
              </a:rPr>
              <a:t>neck, collar</a:t>
            </a:r>
          </a:p>
        </p:txBody>
      </p:sp>
    </p:spTree>
    <p:extLst>
      <p:ext uri="{BB962C8B-B14F-4D97-AF65-F5344CB8AC3E}">
        <p14:creationId xmlns:p14="http://schemas.microsoft.com/office/powerpoint/2010/main" val="346695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8" presetClass="emph" presetSubtype="0" fill="hold" grpId="1" nodeType="withEffect">
                                  <p:stCondLst>
                                    <p:cond delay="0"/>
                                  </p:stCondLst>
                                  <p:childTnLst>
                                    <p:animRot by="21600000">
                                      <p:cBhvr>
                                        <p:cTn id="8" dur="2000" fill="hold"/>
                                        <p:tgtEl>
                                          <p:spTgt spid="75"/>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par>
                                <p:cTn id="21" presetID="8" presetClass="emph" presetSubtype="0" fill="hold" grpId="1" nodeType="withEffect">
                                  <p:stCondLst>
                                    <p:cond delay="0"/>
                                  </p:stCondLst>
                                  <p:childTnLst>
                                    <p:animRot by="21600000">
                                      <p:cBhvr>
                                        <p:cTn id="22" dur="2000" fill="hold"/>
                                        <p:tgtEl>
                                          <p:spTgt spid="9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8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par>
                                <p:cTn id="35" presetID="8" presetClass="emph" presetSubtype="0" fill="hold" grpId="1" nodeType="withEffect">
                                  <p:stCondLst>
                                    <p:cond delay="0"/>
                                  </p:stCondLst>
                                  <p:childTnLst>
                                    <p:animRot by="21600000">
                                      <p:cBhvr>
                                        <p:cTn id="36" dur="2000" fill="hold"/>
                                        <p:tgtEl>
                                          <p:spTgt spid="97"/>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7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8"/>
                                        </p:tgtEl>
                                        <p:attrNameLst>
                                          <p:attrName>style.visibility</p:attrName>
                                        </p:attrNameLst>
                                      </p:cBhvr>
                                      <p:to>
                                        <p:strVal val="visible"/>
                                      </p:to>
                                    </p:set>
                                  </p:childTnLst>
                                </p:cTn>
                              </p:par>
                              <p:par>
                                <p:cTn id="49" presetID="8" presetClass="emph" presetSubtype="0" fill="hold" grpId="1" nodeType="withEffect">
                                  <p:stCondLst>
                                    <p:cond delay="0"/>
                                  </p:stCondLst>
                                  <p:childTnLst>
                                    <p:animRot by="21600000">
                                      <p:cBhvr>
                                        <p:cTn id="50" dur="2000" fill="hold"/>
                                        <p:tgtEl>
                                          <p:spTgt spid="98"/>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8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9"/>
                                        </p:tgtEl>
                                        <p:attrNameLst>
                                          <p:attrName>style.visibility</p:attrName>
                                        </p:attrNameLst>
                                      </p:cBhvr>
                                      <p:to>
                                        <p:strVal val="visible"/>
                                      </p:to>
                                    </p:set>
                                  </p:childTnLst>
                                </p:cTn>
                              </p:par>
                              <p:par>
                                <p:cTn id="63" presetID="8" presetClass="emph" presetSubtype="0" fill="hold" grpId="1" nodeType="withEffect">
                                  <p:stCondLst>
                                    <p:cond delay="0"/>
                                  </p:stCondLst>
                                  <p:childTnLst>
                                    <p:animRot by="21600000">
                                      <p:cBhvr>
                                        <p:cTn id="64" dur="2000" fill="hold"/>
                                        <p:tgtEl>
                                          <p:spTgt spid="99"/>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8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8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00"/>
                                        </p:tgtEl>
                                        <p:attrNameLst>
                                          <p:attrName>style.visibility</p:attrName>
                                        </p:attrNameLst>
                                      </p:cBhvr>
                                      <p:to>
                                        <p:strVal val="visible"/>
                                      </p:to>
                                    </p:set>
                                  </p:childTnLst>
                                </p:cTn>
                              </p:par>
                              <p:par>
                                <p:cTn id="77" presetID="8" presetClass="emph" presetSubtype="0" fill="hold" grpId="1" nodeType="withEffect">
                                  <p:stCondLst>
                                    <p:cond delay="0"/>
                                  </p:stCondLst>
                                  <p:childTnLst>
                                    <p:animRot by="21600000">
                                      <p:cBhvr>
                                        <p:cTn id="78" dur="2000" fill="hold"/>
                                        <p:tgtEl>
                                          <p:spTgt spid="100"/>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8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1"/>
                                        </p:tgtEl>
                                        <p:attrNameLst>
                                          <p:attrName>style.visibility</p:attrName>
                                        </p:attrNameLst>
                                      </p:cBhvr>
                                      <p:to>
                                        <p:strVal val="visible"/>
                                      </p:to>
                                    </p:set>
                                  </p:childTnLst>
                                </p:cTn>
                              </p:par>
                              <p:par>
                                <p:cTn id="91" presetID="8" presetClass="emph" presetSubtype="0" fill="hold" grpId="1" nodeType="withEffect">
                                  <p:stCondLst>
                                    <p:cond delay="0"/>
                                  </p:stCondLst>
                                  <p:childTnLst>
                                    <p:animRot by="21600000">
                                      <p:cBhvr>
                                        <p:cTn id="92" dur="2000" fill="hold"/>
                                        <p:tgtEl>
                                          <p:spTgt spid="101"/>
                                        </p:tgtEl>
                                        <p:attrNameLst>
                                          <p:attrName>r</p:attrName>
                                        </p:attrNameLst>
                                      </p:cBhvr>
                                    </p:animRo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95"/>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02"/>
                                        </p:tgtEl>
                                        <p:attrNameLst>
                                          <p:attrName>style.visibility</p:attrName>
                                        </p:attrNameLst>
                                      </p:cBhvr>
                                      <p:to>
                                        <p:strVal val="visible"/>
                                      </p:to>
                                    </p:set>
                                  </p:childTnLst>
                                </p:cTn>
                              </p:par>
                              <p:par>
                                <p:cTn id="105" presetID="8" presetClass="emph" presetSubtype="0" fill="hold" grpId="1" nodeType="withEffect">
                                  <p:stCondLst>
                                    <p:cond delay="0"/>
                                  </p:stCondLst>
                                  <p:childTnLst>
                                    <p:animRot by="21600000">
                                      <p:cBhvr>
                                        <p:cTn id="106" dur="2000" fill="hold"/>
                                        <p:tgtEl>
                                          <p:spTgt spid="102"/>
                                        </p:tgtEl>
                                        <p:attrNameLst>
                                          <p:attrName>r</p:attrName>
                                        </p:attrNameLst>
                                      </p:cBhvr>
                                    </p:animRo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8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80"/>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03"/>
                                        </p:tgtEl>
                                        <p:attrNameLst>
                                          <p:attrName>style.visibility</p:attrName>
                                        </p:attrNameLst>
                                      </p:cBhvr>
                                      <p:to>
                                        <p:strVal val="visible"/>
                                      </p:to>
                                    </p:set>
                                  </p:childTnLst>
                                </p:cTn>
                              </p:par>
                              <p:par>
                                <p:cTn id="119" presetID="8" presetClass="emph" presetSubtype="0" fill="hold" grpId="1" nodeType="withEffect">
                                  <p:stCondLst>
                                    <p:cond delay="0"/>
                                  </p:stCondLst>
                                  <p:childTnLst>
                                    <p:animRot by="21600000">
                                      <p:cBhvr>
                                        <p:cTn id="120" dur="2000" fill="hold"/>
                                        <p:tgtEl>
                                          <p:spTgt spid="103"/>
                                        </p:tgtEl>
                                        <p:attrNameLst>
                                          <p:attrName>r</p:attrName>
                                        </p:attrNameLst>
                                      </p:cBhvr>
                                    </p:animRo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78"/>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78"/>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104"/>
                                        </p:tgtEl>
                                        <p:attrNameLst>
                                          <p:attrName>style.visibility</p:attrName>
                                        </p:attrNameLst>
                                      </p:cBhvr>
                                      <p:to>
                                        <p:strVal val="visible"/>
                                      </p:to>
                                    </p:set>
                                  </p:childTnLst>
                                </p:cTn>
                              </p:par>
                              <p:par>
                                <p:cTn id="133" presetID="8" presetClass="emph" presetSubtype="0" fill="hold" grpId="1" nodeType="withEffect">
                                  <p:stCondLst>
                                    <p:cond delay="0"/>
                                  </p:stCondLst>
                                  <p:childTnLst>
                                    <p:animRot by="21600000">
                                      <p:cBhvr>
                                        <p:cTn id="134" dur="2000" fill="hold"/>
                                        <p:tgtEl>
                                          <p:spTgt spid="104"/>
                                        </p:tgtEl>
                                        <p:attrNameLst>
                                          <p:attrName>r</p:attrName>
                                        </p:attrNameLst>
                                      </p:cBhvr>
                                    </p:animRo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94"/>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1" nodeType="clickEffect">
                                  <p:stCondLst>
                                    <p:cond delay="0"/>
                                  </p:stCondLst>
                                  <p:childTnLst>
                                    <p:set>
                                      <p:cBhvr>
                                        <p:cTn id="142" dur="1" fill="hold">
                                          <p:stCondLst>
                                            <p:cond delay="0"/>
                                          </p:stCondLst>
                                        </p:cTn>
                                        <p:tgtEl>
                                          <p:spTgt spid="9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05"/>
                                        </p:tgtEl>
                                        <p:attrNameLst>
                                          <p:attrName>style.visibility</p:attrName>
                                        </p:attrNameLst>
                                      </p:cBhvr>
                                      <p:to>
                                        <p:strVal val="visible"/>
                                      </p:to>
                                    </p:set>
                                  </p:childTnLst>
                                </p:cTn>
                              </p:par>
                              <p:par>
                                <p:cTn id="147" presetID="8" presetClass="emph" presetSubtype="0" fill="hold" grpId="1" nodeType="withEffect">
                                  <p:stCondLst>
                                    <p:cond delay="0"/>
                                  </p:stCondLst>
                                  <p:childTnLst>
                                    <p:animRot by="21600000">
                                      <p:cBhvr>
                                        <p:cTn id="148" dur="2000" fill="hold"/>
                                        <p:tgtEl>
                                          <p:spTgt spid="105"/>
                                        </p:tgtEl>
                                        <p:attrNameLst>
                                          <p:attrName>r</p:attrName>
                                        </p:attrNameLst>
                                      </p:cBhvr>
                                    </p:animRo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85"/>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xit" presetSubtype="0" fill="hold" grpId="1" nodeType="clickEffect">
                                  <p:stCondLst>
                                    <p:cond delay="0"/>
                                  </p:stCondLst>
                                  <p:childTnLst>
                                    <p:set>
                                      <p:cBhvr>
                                        <p:cTn id="156" dur="1" fill="hold">
                                          <p:stCondLst>
                                            <p:cond delay="0"/>
                                          </p:stCondLst>
                                        </p:cTn>
                                        <p:tgtEl>
                                          <p:spTgt spid="85"/>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106"/>
                                        </p:tgtEl>
                                        <p:attrNameLst>
                                          <p:attrName>style.visibility</p:attrName>
                                        </p:attrNameLst>
                                      </p:cBhvr>
                                      <p:to>
                                        <p:strVal val="visible"/>
                                      </p:to>
                                    </p:set>
                                  </p:childTnLst>
                                </p:cTn>
                              </p:par>
                              <p:par>
                                <p:cTn id="161" presetID="8" presetClass="emph" presetSubtype="0" fill="hold" grpId="1" nodeType="withEffect">
                                  <p:stCondLst>
                                    <p:cond delay="0"/>
                                  </p:stCondLst>
                                  <p:childTnLst>
                                    <p:animRot by="21600000">
                                      <p:cBhvr>
                                        <p:cTn id="162" dur="2000" fill="hold"/>
                                        <p:tgtEl>
                                          <p:spTgt spid="106"/>
                                        </p:tgtEl>
                                        <p:attrNameLst>
                                          <p:attrName>r</p:attrName>
                                        </p:attrNameLst>
                                      </p:cBhvr>
                                    </p:animRo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83"/>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1" nodeType="clickEffect">
                                  <p:stCondLst>
                                    <p:cond delay="0"/>
                                  </p:stCondLst>
                                  <p:childTnLst>
                                    <p:set>
                                      <p:cBhvr>
                                        <p:cTn id="170" dur="1" fill="hold">
                                          <p:stCondLst>
                                            <p:cond delay="0"/>
                                          </p:stCondLst>
                                        </p:cTn>
                                        <p:tgtEl>
                                          <p:spTgt spid="83"/>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107"/>
                                        </p:tgtEl>
                                        <p:attrNameLst>
                                          <p:attrName>style.visibility</p:attrName>
                                        </p:attrNameLst>
                                      </p:cBhvr>
                                      <p:to>
                                        <p:strVal val="visible"/>
                                      </p:to>
                                    </p:set>
                                  </p:childTnLst>
                                </p:cTn>
                              </p:par>
                              <p:par>
                                <p:cTn id="175" presetID="8" presetClass="emph" presetSubtype="0" fill="hold" grpId="1" nodeType="withEffect">
                                  <p:stCondLst>
                                    <p:cond delay="0"/>
                                  </p:stCondLst>
                                  <p:childTnLst>
                                    <p:animRot by="21600000">
                                      <p:cBhvr>
                                        <p:cTn id="176" dur="2000" fill="hold"/>
                                        <p:tgtEl>
                                          <p:spTgt spid="107"/>
                                        </p:tgtEl>
                                        <p:attrNameLst>
                                          <p:attrName>r</p:attrName>
                                        </p:attrNameLst>
                                      </p:cBhvr>
                                    </p:animRo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90"/>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xit" presetSubtype="0" fill="hold" grpId="1" nodeType="clickEffect">
                                  <p:stCondLst>
                                    <p:cond delay="0"/>
                                  </p:stCondLst>
                                  <p:childTnLst>
                                    <p:set>
                                      <p:cBhvr>
                                        <p:cTn id="184" dur="1" fill="hold">
                                          <p:stCondLst>
                                            <p:cond delay="0"/>
                                          </p:stCondLst>
                                        </p:cTn>
                                        <p:tgtEl>
                                          <p:spTgt spid="90"/>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108"/>
                                        </p:tgtEl>
                                        <p:attrNameLst>
                                          <p:attrName>style.visibility</p:attrName>
                                        </p:attrNameLst>
                                      </p:cBhvr>
                                      <p:to>
                                        <p:strVal val="visible"/>
                                      </p:to>
                                    </p:set>
                                  </p:childTnLst>
                                </p:cTn>
                              </p:par>
                              <p:par>
                                <p:cTn id="189" presetID="8" presetClass="emph" presetSubtype="0" fill="hold" grpId="1" nodeType="withEffect">
                                  <p:stCondLst>
                                    <p:cond delay="0"/>
                                  </p:stCondLst>
                                  <p:childTnLst>
                                    <p:animRot by="21600000">
                                      <p:cBhvr>
                                        <p:cTn id="190" dur="2000" fill="hold"/>
                                        <p:tgtEl>
                                          <p:spTgt spid="108"/>
                                        </p:tgtEl>
                                        <p:attrNameLst>
                                          <p:attrName>r</p:attrName>
                                        </p:attrNameLst>
                                      </p:cBhvr>
                                    </p:animRo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91"/>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1" nodeType="clickEffect">
                                  <p:stCondLst>
                                    <p:cond delay="0"/>
                                  </p:stCondLst>
                                  <p:childTnLst>
                                    <p:set>
                                      <p:cBhvr>
                                        <p:cTn id="198" dur="1" fill="hold">
                                          <p:stCondLst>
                                            <p:cond delay="0"/>
                                          </p:stCondLst>
                                        </p:cTn>
                                        <p:tgtEl>
                                          <p:spTgt spid="91"/>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109"/>
                                        </p:tgtEl>
                                        <p:attrNameLst>
                                          <p:attrName>style.visibility</p:attrName>
                                        </p:attrNameLst>
                                      </p:cBhvr>
                                      <p:to>
                                        <p:strVal val="visible"/>
                                      </p:to>
                                    </p:set>
                                  </p:childTnLst>
                                </p:cTn>
                              </p:par>
                              <p:par>
                                <p:cTn id="203" presetID="8" presetClass="emph" presetSubtype="0" fill="hold" grpId="1" nodeType="withEffect">
                                  <p:stCondLst>
                                    <p:cond delay="0"/>
                                  </p:stCondLst>
                                  <p:childTnLst>
                                    <p:animRot by="21600000">
                                      <p:cBhvr>
                                        <p:cTn id="204" dur="2000" fill="hold"/>
                                        <p:tgtEl>
                                          <p:spTgt spid="109"/>
                                        </p:tgtEl>
                                        <p:attrNameLst>
                                          <p:attrName>r</p:attrName>
                                        </p:attrNameLst>
                                      </p:cBhvr>
                                    </p:animRot>
                                  </p:childTnLst>
                                </p:cTn>
                              </p:par>
                            </p:childTnLst>
                          </p:cTn>
                        </p:par>
                      </p:childTnLst>
                    </p:cTn>
                  </p:par>
                  <p:par>
                    <p:cTn id="205" fill="hold">
                      <p:stCondLst>
                        <p:cond delay="indefinite"/>
                      </p:stCondLst>
                      <p:childTnLst>
                        <p:par>
                          <p:cTn id="206" fill="hold">
                            <p:stCondLst>
                              <p:cond delay="0"/>
                            </p:stCondLst>
                            <p:childTnLst>
                              <p:par>
                                <p:cTn id="207" presetID="1" presetClass="entr" presetSubtype="0" fill="hold" grpId="0" nodeType="clickEffect">
                                  <p:stCondLst>
                                    <p:cond delay="0"/>
                                  </p:stCondLst>
                                  <p:childTnLst>
                                    <p:set>
                                      <p:cBhvr>
                                        <p:cTn id="208" dur="1" fill="hold">
                                          <p:stCondLst>
                                            <p:cond delay="0"/>
                                          </p:stCondLst>
                                        </p:cTn>
                                        <p:tgtEl>
                                          <p:spTgt spid="81"/>
                                        </p:tgtEl>
                                        <p:attrNameLst>
                                          <p:attrName>style.visibility</p:attrName>
                                        </p:attrNameLst>
                                      </p:cBhvr>
                                      <p:to>
                                        <p:strVal val="visible"/>
                                      </p:to>
                                    </p:set>
                                  </p:childTnLst>
                                </p:cTn>
                              </p:par>
                            </p:childTnLst>
                          </p:cTn>
                        </p:par>
                      </p:childTnLst>
                    </p:cTn>
                  </p:par>
                  <p:par>
                    <p:cTn id="209" fill="hold">
                      <p:stCondLst>
                        <p:cond delay="indefinite"/>
                      </p:stCondLst>
                      <p:childTnLst>
                        <p:par>
                          <p:cTn id="210" fill="hold">
                            <p:stCondLst>
                              <p:cond delay="0"/>
                            </p:stCondLst>
                            <p:childTnLst>
                              <p:par>
                                <p:cTn id="211" presetID="1" presetClass="exit" presetSubtype="0" fill="hold" grpId="1" nodeType="clickEffect">
                                  <p:stCondLst>
                                    <p:cond delay="0"/>
                                  </p:stCondLst>
                                  <p:childTnLst>
                                    <p:set>
                                      <p:cBhvr>
                                        <p:cTn id="212" dur="1" fill="hold">
                                          <p:stCondLst>
                                            <p:cond delay="0"/>
                                          </p:stCondLst>
                                        </p:cTn>
                                        <p:tgtEl>
                                          <p:spTgt spid="81"/>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1" presetClass="entr" presetSubtype="0" fill="hold" grpId="0" nodeType="clickEffect">
                                  <p:stCondLst>
                                    <p:cond delay="0"/>
                                  </p:stCondLst>
                                  <p:childTnLst>
                                    <p:set>
                                      <p:cBhvr>
                                        <p:cTn id="216" dur="1" fill="hold">
                                          <p:stCondLst>
                                            <p:cond delay="0"/>
                                          </p:stCondLst>
                                        </p:cTn>
                                        <p:tgtEl>
                                          <p:spTgt spid="110"/>
                                        </p:tgtEl>
                                        <p:attrNameLst>
                                          <p:attrName>style.visibility</p:attrName>
                                        </p:attrNameLst>
                                      </p:cBhvr>
                                      <p:to>
                                        <p:strVal val="visible"/>
                                      </p:to>
                                    </p:set>
                                  </p:childTnLst>
                                </p:cTn>
                              </p:par>
                              <p:par>
                                <p:cTn id="217" presetID="8" presetClass="emph" presetSubtype="0" fill="hold" grpId="1" nodeType="withEffect">
                                  <p:stCondLst>
                                    <p:cond delay="0"/>
                                  </p:stCondLst>
                                  <p:childTnLst>
                                    <p:animRot by="21600000">
                                      <p:cBhvr>
                                        <p:cTn id="218" dur="2000" fill="hold"/>
                                        <p:tgtEl>
                                          <p:spTgt spid="110"/>
                                        </p:tgtEl>
                                        <p:attrNameLst>
                                          <p:attrName>r</p:attrName>
                                        </p:attrNameLst>
                                      </p:cBhvr>
                                    </p:animRo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77"/>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xit" presetSubtype="0" fill="hold" grpId="1" nodeType="clickEffect">
                                  <p:stCondLst>
                                    <p:cond delay="0"/>
                                  </p:stCondLst>
                                  <p:childTnLst>
                                    <p:set>
                                      <p:cBhvr>
                                        <p:cTn id="226" dur="1" fill="hold">
                                          <p:stCondLst>
                                            <p:cond delay="0"/>
                                          </p:stCondLst>
                                        </p:cTn>
                                        <p:tgtEl>
                                          <p:spTgt spid="77"/>
                                        </p:tgtEl>
                                        <p:attrNameLst>
                                          <p:attrName>style.visibility</p:attrName>
                                        </p:attrNameLst>
                                      </p:cBhvr>
                                      <p:to>
                                        <p:strVal val="hidden"/>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111"/>
                                        </p:tgtEl>
                                        <p:attrNameLst>
                                          <p:attrName>style.visibility</p:attrName>
                                        </p:attrNameLst>
                                      </p:cBhvr>
                                      <p:to>
                                        <p:strVal val="visible"/>
                                      </p:to>
                                    </p:set>
                                  </p:childTnLst>
                                </p:cTn>
                              </p:par>
                              <p:par>
                                <p:cTn id="231" presetID="8" presetClass="emph" presetSubtype="0" fill="hold" grpId="1" nodeType="withEffect">
                                  <p:stCondLst>
                                    <p:cond delay="0"/>
                                  </p:stCondLst>
                                  <p:childTnLst>
                                    <p:animRot by="21600000">
                                      <p:cBhvr>
                                        <p:cTn id="232" dur="2000" fill="hold"/>
                                        <p:tgtEl>
                                          <p:spTgt spid="111"/>
                                        </p:tgtEl>
                                        <p:attrNameLst>
                                          <p:attrName>r</p:attrName>
                                        </p:attrNameLst>
                                      </p:cBhvr>
                                    </p:animRot>
                                  </p:childTnLst>
                                </p:cTn>
                              </p:par>
                            </p:childTnLst>
                          </p:cTn>
                        </p:par>
                      </p:childTnLst>
                    </p:cTn>
                  </p:par>
                  <p:par>
                    <p:cTn id="233" fill="hold">
                      <p:stCondLst>
                        <p:cond delay="indefinite"/>
                      </p:stCondLst>
                      <p:childTnLst>
                        <p:par>
                          <p:cTn id="234" fill="hold">
                            <p:stCondLst>
                              <p:cond delay="0"/>
                            </p:stCondLst>
                            <p:childTnLst>
                              <p:par>
                                <p:cTn id="235" presetID="1" presetClass="entr" presetSubtype="0" fill="hold" grpId="0" nodeType="clickEffect">
                                  <p:stCondLst>
                                    <p:cond delay="0"/>
                                  </p:stCondLst>
                                  <p:childTnLst>
                                    <p:set>
                                      <p:cBhvr>
                                        <p:cTn id="236" dur="1" fill="hold">
                                          <p:stCondLst>
                                            <p:cond delay="0"/>
                                          </p:stCondLst>
                                        </p:cTn>
                                        <p:tgtEl>
                                          <p:spTgt spid="88"/>
                                        </p:tgtEl>
                                        <p:attrNameLst>
                                          <p:attrName>style.visibility</p:attrName>
                                        </p:attrNameLst>
                                      </p:cBhvr>
                                      <p:to>
                                        <p:strVal val="visible"/>
                                      </p:to>
                                    </p:set>
                                  </p:childTnLst>
                                </p:cTn>
                              </p:par>
                            </p:childTnLst>
                          </p:cTn>
                        </p:par>
                      </p:childTnLst>
                    </p:cTn>
                  </p:par>
                  <p:par>
                    <p:cTn id="237" fill="hold">
                      <p:stCondLst>
                        <p:cond delay="indefinite"/>
                      </p:stCondLst>
                      <p:childTnLst>
                        <p:par>
                          <p:cTn id="238" fill="hold">
                            <p:stCondLst>
                              <p:cond delay="0"/>
                            </p:stCondLst>
                            <p:childTnLst>
                              <p:par>
                                <p:cTn id="239" presetID="1" presetClass="exit" presetSubtype="0" fill="hold" grpId="1" nodeType="clickEffect">
                                  <p:stCondLst>
                                    <p:cond delay="0"/>
                                  </p:stCondLst>
                                  <p:childTnLst>
                                    <p:set>
                                      <p:cBhvr>
                                        <p:cTn id="240" dur="1" fill="hold">
                                          <p:stCondLst>
                                            <p:cond delay="0"/>
                                          </p:stCondLst>
                                        </p:cTn>
                                        <p:tgtEl>
                                          <p:spTgt spid="88"/>
                                        </p:tgtEl>
                                        <p:attrNameLst>
                                          <p:attrName>style.visibility</p:attrName>
                                        </p:attrNameLst>
                                      </p:cBhvr>
                                      <p:to>
                                        <p:strVal val="hidden"/>
                                      </p:to>
                                    </p:set>
                                  </p:childTnLst>
                                </p:cTn>
                              </p:par>
                            </p:childTnLst>
                          </p:cTn>
                        </p:par>
                      </p:childTnLst>
                    </p:cTn>
                  </p:par>
                  <p:par>
                    <p:cTn id="241" fill="hold">
                      <p:stCondLst>
                        <p:cond delay="indefinite"/>
                      </p:stCondLst>
                      <p:childTnLst>
                        <p:par>
                          <p:cTn id="242" fill="hold">
                            <p:stCondLst>
                              <p:cond delay="0"/>
                            </p:stCondLst>
                            <p:childTnLst>
                              <p:par>
                                <p:cTn id="243" presetID="1" presetClass="entr" presetSubtype="0" fill="hold" grpId="0" nodeType="clickEffect">
                                  <p:stCondLst>
                                    <p:cond delay="0"/>
                                  </p:stCondLst>
                                  <p:childTnLst>
                                    <p:set>
                                      <p:cBhvr>
                                        <p:cTn id="244" dur="1" fill="hold">
                                          <p:stCondLst>
                                            <p:cond delay="0"/>
                                          </p:stCondLst>
                                        </p:cTn>
                                        <p:tgtEl>
                                          <p:spTgt spid="112"/>
                                        </p:tgtEl>
                                        <p:attrNameLst>
                                          <p:attrName>style.visibility</p:attrName>
                                        </p:attrNameLst>
                                      </p:cBhvr>
                                      <p:to>
                                        <p:strVal val="visible"/>
                                      </p:to>
                                    </p:set>
                                  </p:childTnLst>
                                </p:cTn>
                              </p:par>
                              <p:par>
                                <p:cTn id="245" presetID="8" presetClass="emph" presetSubtype="0" fill="hold" grpId="1" nodeType="withEffect">
                                  <p:stCondLst>
                                    <p:cond delay="0"/>
                                  </p:stCondLst>
                                  <p:childTnLst>
                                    <p:animRot by="21600000">
                                      <p:cBhvr>
                                        <p:cTn id="246" dur="2000" fill="hold"/>
                                        <p:tgtEl>
                                          <p:spTgt spid="112"/>
                                        </p:tgtEl>
                                        <p:attrNameLst>
                                          <p:attrName>r</p:attrName>
                                        </p:attrNameLst>
                                      </p:cBhvr>
                                    </p:animRot>
                                  </p:childTnLst>
                                </p:cTn>
                              </p:par>
                            </p:childTnLst>
                          </p:cTn>
                        </p:par>
                      </p:childTnLst>
                    </p:cTn>
                  </p:par>
                  <p:par>
                    <p:cTn id="247" fill="hold">
                      <p:stCondLst>
                        <p:cond delay="indefinite"/>
                      </p:stCondLst>
                      <p:childTnLst>
                        <p:par>
                          <p:cTn id="248" fill="hold">
                            <p:stCondLst>
                              <p:cond delay="0"/>
                            </p:stCondLst>
                            <p:childTnLst>
                              <p:par>
                                <p:cTn id="249" presetID="1" presetClass="entr" presetSubtype="0" fill="hold" grpId="0" nodeType="clickEffect">
                                  <p:stCondLst>
                                    <p:cond delay="0"/>
                                  </p:stCondLst>
                                  <p:childTnLst>
                                    <p:set>
                                      <p:cBhvr>
                                        <p:cTn id="250" dur="1" fill="hold">
                                          <p:stCondLst>
                                            <p:cond delay="0"/>
                                          </p:stCondLst>
                                        </p:cTn>
                                        <p:tgtEl>
                                          <p:spTgt spid="82"/>
                                        </p:tgtEl>
                                        <p:attrNameLst>
                                          <p:attrName>style.visibility</p:attrName>
                                        </p:attrNameLst>
                                      </p:cBhvr>
                                      <p:to>
                                        <p:strVal val="visible"/>
                                      </p:to>
                                    </p:set>
                                  </p:childTnLst>
                                </p:cTn>
                              </p:par>
                            </p:childTnLst>
                          </p:cTn>
                        </p:par>
                      </p:childTnLst>
                    </p:cTn>
                  </p:par>
                  <p:par>
                    <p:cTn id="251" fill="hold">
                      <p:stCondLst>
                        <p:cond delay="indefinite"/>
                      </p:stCondLst>
                      <p:childTnLst>
                        <p:par>
                          <p:cTn id="252" fill="hold">
                            <p:stCondLst>
                              <p:cond delay="0"/>
                            </p:stCondLst>
                            <p:childTnLst>
                              <p:par>
                                <p:cTn id="253" presetID="1" presetClass="exit" presetSubtype="0" fill="hold" grpId="1" nodeType="clickEffect">
                                  <p:stCondLst>
                                    <p:cond delay="0"/>
                                  </p:stCondLst>
                                  <p:childTnLst>
                                    <p:set>
                                      <p:cBhvr>
                                        <p:cTn id="254" dur="1" fill="hold">
                                          <p:stCondLst>
                                            <p:cond delay="0"/>
                                          </p:stCondLst>
                                        </p:cTn>
                                        <p:tgtEl>
                                          <p:spTgt spid="82"/>
                                        </p:tgtEl>
                                        <p:attrNameLst>
                                          <p:attrName>style.visibility</p:attrName>
                                        </p:attrNameLst>
                                      </p:cBhvr>
                                      <p:to>
                                        <p:strVal val="hidden"/>
                                      </p:to>
                                    </p:set>
                                  </p:childTnLst>
                                </p:cTn>
                              </p:par>
                            </p:childTnLst>
                          </p:cTn>
                        </p:par>
                      </p:childTnLst>
                    </p:cTn>
                  </p:par>
                  <p:par>
                    <p:cTn id="255" fill="hold">
                      <p:stCondLst>
                        <p:cond delay="indefinite"/>
                      </p:stCondLst>
                      <p:childTnLst>
                        <p:par>
                          <p:cTn id="256" fill="hold">
                            <p:stCondLst>
                              <p:cond delay="0"/>
                            </p:stCondLst>
                            <p:childTnLst>
                              <p:par>
                                <p:cTn id="257" presetID="1" presetClass="entr" presetSubtype="0" fill="hold" grpId="0" nodeType="clickEffect">
                                  <p:stCondLst>
                                    <p:cond delay="0"/>
                                  </p:stCondLst>
                                  <p:childTnLst>
                                    <p:set>
                                      <p:cBhvr>
                                        <p:cTn id="258" dur="1" fill="hold">
                                          <p:stCondLst>
                                            <p:cond delay="0"/>
                                          </p:stCondLst>
                                        </p:cTn>
                                        <p:tgtEl>
                                          <p:spTgt spid="113"/>
                                        </p:tgtEl>
                                        <p:attrNameLst>
                                          <p:attrName>style.visibility</p:attrName>
                                        </p:attrNameLst>
                                      </p:cBhvr>
                                      <p:to>
                                        <p:strVal val="visible"/>
                                      </p:to>
                                    </p:set>
                                  </p:childTnLst>
                                </p:cTn>
                              </p:par>
                              <p:par>
                                <p:cTn id="259" presetID="8" presetClass="emph" presetSubtype="0" fill="hold" grpId="1" nodeType="withEffect">
                                  <p:stCondLst>
                                    <p:cond delay="0"/>
                                  </p:stCondLst>
                                  <p:childTnLst>
                                    <p:animRot by="21600000">
                                      <p:cBhvr>
                                        <p:cTn id="260" dur="2000" fill="hold"/>
                                        <p:tgtEl>
                                          <p:spTgt spid="113"/>
                                        </p:tgtEl>
                                        <p:attrNameLst>
                                          <p:attrName>r</p:attrName>
                                        </p:attrNameLst>
                                      </p:cBhvr>
                                    </p:animRot>
                                  </p:childTnLst>
                                </p:cTn>
                              </p:par>
                            </p:childTnLst>
                          </p:cTn>
                        </p:par>
                      </p:childTnLst>
                    </p:cTn>
                  </p:par>
                  <p:par>
                    <p:cTn id="261" fill="hold">
                      <p:stCondLst>
                        <p:cond delay="indefinite"/>
                      </p:stCondLst>
                      <p:childTnLst>
                        <p:par>
                          <p:cTn id="262" fill="hold">
                            <p:stCondLst>
                              <p:cond delay="0"/>
                            </p:stCondLst>
                            <p:childTnLst>
                              <p:par>
                                <p:cTn id="263" presetID="1" presetClass="entr" presetSubtype="0" fill="hold" grpId="0" nodeType="clickEffect">
                                  <p:stCondLst>
                                    <p:cond delay="0"/>
                                  </p:stCondLst>
                                  <p:childTnLst>
                                    <p:set>
                                      <p:cBhvr>
                                        <p:cTn id="264" dur="1" fill="hold">
                                          <p:stCondLst>
                                            <p:cond delay="0"/>
                                          </p:stCondLst>
                                        </p:cTn>
                                        <p:tgtEl>
                                          <p:spTgt spid="93"/>
                                        </p:tgtEl>
                                        <p:attrNameLst>
                                          <p:attrName>style.visibility</p:attrName>
                                        </p:attrNameLst>
                                      </p:cBhvr>
                                      <p:to>
                                        <p:strVal val="visible"/>
                                      </p:to>
                                    </p:set>
                                  </p:childTnLst>
                                </p:cTn>
                              </p:par>
                            </p:childTnLst>
                          </p:cTn>
                        </p:par>
                      </p:childTnLst>
                    </p:cTn>
                  </p:par>
                  <p:par>
                    <p:cTn id="265" fill="hold">
                      <p:stCondLst>
                        <p:cond delay="indefinite"/>
                      </p:stCondLst>
                      <p:childTnLst>
                        <p:par>
                          <p:cTn id="266" fill="hold">
                            <p:stCondLst>
                              <p:cond delay="0"/>
                            </p:stCondLst>
                            <p:childTnLst>
                              <p:par>
                                <p:cTn id="267" presetID="1" presetClass="exit" presetSubtype="0" fill="hold" grpId="1" nodeType="clickEffect">
                                  <p:stCondLst>
                                    <p:cond delay="0"/>
                                  </p:stCondLst>
                                  <p:childTnLst>
                                    <p:set>
                                      <p:cBhvr>
                                        <p:cTn id="268" dur="1" fill="hold">
                                          <p:stCondLst>
                                            <p:cond delay="0"/>
                                          </p:stCondLst>
                                        </p:cTn>
                                        <p:tgtEl>
                                          <p:spTgt spid="93"/>
                                        </p:tgtEl>
                                        <p:attrNameLst>
                                          <p:attrName>style.visibility</p:attrName>
                                        </p:attrNameLst>
                                      </p:cBhvr>
                                      <p:to>
                                        <p:strVal val="hidden"/>
                                      </p:to>
                                    </p:set>
                                  </p:childTnLst>
                                </p:cTn>
                              </p:par>
                            </p:childTnLst>
                          </p:cTn>
                        </p:par>
                      </p:childTnLst>
                    </p:cTn>
                  </p:par>
                  <p:par>
                    <p:cTn id="269" fill="hold">
                      <p:stCondLst>
                        <p:cond delay="indefinite"/>
                      </p:stCondLst>
                      <p:childTnLst>
                        <p:par>
                          <p:cTn id="270" fill="hold">
                            <p:stCondLst>
                              <p:cond delay="0"/>
                            </p:stCondLst>
                            <p:childTnLst>
                              <p:par>
                                <p:cTn id="271" presetID="1" presetClass="entr" presetSubtype="0" fill="hold" grpId="0" nodeType="clickEffect">
                                  <p:stCondLst>
                                    <p:cond delay="0"/>
                                  </p:stCondLst>
                                  <p:childTnLst>
                                    <p:set>
                                      <p:cBhvr>
                                        <p:cTn id="272" dur="1" fill="hold">
                                          <p:stCondLst>
                                            <p:cond delay="0"/>
                                          </p:stCondLst>
                                        </p:cTn>
                                        <p:tgtEl>
                                          <p:spTgt spid="116"/>
                                        </p:tgtEl>
                                        <p:attrNameLst>
                                          <p:attrName>style.visibility</p:attrName>
                                        </p:attrNameLst>
                                      </p:cBhvr>
                                      <p:to>
                                        <p:strVal val="visible"/>
                                      </p:to>
                                    </p:set>
                                  </p:childTnLst>
                                </p:cTn>
                              </p:par>
                              <p:par>
                                <p:cTn id="273" presetID="8" presetClass="emph" presetSubtype="0" fill="hold" grpId="1" nodeType="withEffect">
                                  <p:stCondLst>
                                    <p:cond delay="0"/>
                                  </p:stCondLst>
                                  <p:childTnLst>
                                    <p:animRot by="21600000">
                                      <p:cBhvr>
                                        <p:cTn id="274" dur="2000" fill="hold"/>
                                        <p:tgtEl>
                                          <p:spTgt spid="116"/>
                                        </p:tgtEl>
                                        <p:attrNameLst>
                                          <p:attrName>r</p:attrName>
                                        </p:attrNameLst>
                                      </p:cBhvr>
                                    </p:animRot>
                                  </p:childTnLst>
                                </p:cTn>
                              </p:par>
                            </p:childTnLst>
                          </p:cTn>
                        </p:par>
                      </p:childTnLst>
                    </p:cTn>
                  </p:par>
                  <p:par>
                    <p:cTn id="275" fill="hold">
                      <p:stCondLst>
                        <p:cond delay="indefinite"/>
                      </p:stCondLst>
                      <p:childTnLst>
                        <p:par>
                          <p:cTn id="276" fill="hold">
                            <p:stCondLst>
                              <p:cond delay="0"/>
                            </p:stCondLst>
                            <p:childTnLst>
                              <p:par>
                                <p:cTn id="277" presetID="1" presetClass="entr" presetSubtype="0" fill="hold" grpId="0" nodeType="clickEffect">
                                  <p:stCondLst>
                                    <p:cond delay="0"/>
                                  </p:stCondLst>
                                  <p:childTnLst>
                                    <p:set>
                                      <p:cBhvr>
                                        <p:cTn id="278" dur="1" fill="hold">
                                          <p:stCondLst>
                                            <p:cond delay="0"/>
                                          </p:stCondLst>
                                        </p:cTn>
                                        <p:tgtEl>
                                          <p:spTgt spid="114"/>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1" presetClass="exit" presetSubtype="0" fill="hold" grpId="1" nodeType="clickEffect">
                                  <p:stCondLst>
                                    <p:cond delay="0"/>
                                  </p:stCondLst>
                                  <p:childTnLst>
                                    <p:set>
                                      <p:cBhvr>
                                        <p:cTn id="282" dur="1" fill="hold">
                                          <p:stCondLst>
                                            <p:cond delay="0"/>
                                          </p:stCondLst>
                                        </p:cTn>
                                        <p:tgtEl>
                                          <p:spTgt spid="1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5"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6" grpId="0" animBg="1"/>
      <p:bldP spid="116"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95149F-DC83-4A29-A03C-92BE7E94DDE0}"/>
              </a:ext>
            </a:extLst>
          </p:cNvPr>
          <p:cNvSpPr>
            <a:spLocks noGrp="1"/>
          </p:cNvSpPr>
          <p:nvPr>
            <p:ph type="title"/>
          </p:nvPr>
        </p:nvSpPr>
        <p:spPr/>
        <p:txBody>
          <a:bodyPr/>
          <a:lstStyle/>
          <a:p>
            <a:r>
              <a:rPr lang="en-GB" dirty="0" err="1"/>
              <a:t>Fonética</a:t>
            </a:r>
            <a:endParaRPr lang="en-GB" dirty="0"/>
          </a:p>
        </p:txBody>
      </p:sp>
      <p:sp>
        <p:nvSpPr>
          <p:cNvPr id="4" name="Rounded Rectangle 11">
            <a:extLst>
              <a:ext uri="{FF2B5EF4-FFF2-40B4-BE49-F238E27FC236}">
                <a16:creationId xmlns:a16="http://schemas.microsoft.com/office/drawing/2014/main" id="{32CC1083-6CCB-4EE1-BAFD-BF5872572DB1}"/>
              </a:ext>
            </a:extLst>
          </p:cNvPr>
          <p:cNvSpPr/>
          <p:nvPr/>
        </p:nvSpPr>
        <p:spPr>
          <a:xfrm>
            <a:off x="9403307" y="198531"/>
            <a:ext cx="2524837"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graphicFrame>
        <p:nvGraphicFramePr>
          <p:cNvPr id="7" name="Table 6">
            <a:extLst>
              <a:ext uri="{FF2B5EF4-FFF2-40B4-BE49-F238E27FC236}">
                <a16:creationId xmlns:a16="http://schemas.microsoft.com/office/drawing/2014/main" id="{00EDB631-A9DD-4DC5-BC6E-95CB922435ED}"/>
              </a:ext>
            </a:extLst>
          </p:cNvPr>
          <p:cNvGraphicFramePr>
            <a:graphicFrameLocks noGrp="1"/>
          </p:cNvGraphicFramePr>
          <p:nvPr/>
        </p:nvGraphicFramePr>
        <p:xfrm>
          <a:off x="355601" y="2474352"/>
          <a:ext cx="11322174" cy="1188000"/>
        </p:xfrm>
        <a:graphic>
          <a:graphicData uri="http://schemas.openxmlformats.org/drawingml/2006/table">
            <a:tbl>
              <a:tblPr firstRow="1" bandRow="1">
                <a:tableStyleId>{69CF1AB2-1976-4502-BF36-3FF5EA218861}</a:tableStyleId>
              </a:tblPr>
              <a:tblGrid>
                <a:gridCol w="927289">
                  <a:extLst>
                    <a:ext uri="{9D8B030D-6E8A-4147-A177-3AD203B41FA5}">
                      <a16:colId xmlns:a16="http://schemas.microsoft.com/office/drawing/2014/main" val="2048742204"/>
                    </a:ext>
                  </a:extLst>
                </a:gridCol>
                <a:gridCol w="5286669">
                  <a:extLst>
                    <a:ext uri="{9D8B030D-6E8A-4147-A177-3AD203B41FA5}">
                      <a16:colId xmlns:a16="http://schemas.microsoft.com/office/drawing/2014/main" val="753441458"/>
                    </a:ext>
                  </a:extLst>
                </a:gridCol>
                <a:gridCol w="5108216">
                  <a:extLst>
                    <a:ext uri="{9D8B030D-6E8A-4147-A177-3AD203B41FA5}">
                      <a16:colId xmlns:a16="http://schemas.microsoft.com/office/drawing/2014/main" val="1593422324"/>
                    </a:ext>
                  </a:extLst>
                </a:gridCol>
              </a:tblGrid>
              <a:tr h="594000">
                <a:tc>
                  <a:txBody>
                    <a:bodyPr/>
                    <a:lstStyle/>
                    <a:p>
                      <a:endParaRPr lang="en-GB" sz="1000" dirty="0"/>
                    </a:p>
                  </a:txBody>
                  <a:tcPr>
                    <a:noFill/>
                  </a:tcPr>
                </a:tc>
                <a:tc>
                  <a:txBody>
                    <a:bodyPr/>
                    <a:lstStyle/>
                    <a:p>
                      <a:pPr algn="ctr"/>
                      <a:endParaRPr lang="en-GB" sz="2000" dirty="0">
                        <a:solidFill>
                          <a:srgbClr val="C00000"/>
                        </a:solidFill>
                      </a:endParaRPr>
                    </a:p>
                  </a:txBody>
                  <a:tcPr anchor="ctr">
                    <a:noFill/>
                  </a:tcPr>
                </a:tc>
                <a:tc>
                  <a:txBody>
                    <a:bodyPr/>
                    <a:lstStyle/>
                    <a:p>
                      <a:pPr algn="ctr"/>
                      <a:endParaRPr lang="en-GB" sz="2000" dirty="0">
                        <a:solidFill>
                          <a:srgbClr val="C00000"/>
                        </a:solidFill>
                      </a:endParaRPr>
                    </a:p>
                  </a:txBody>
                  <a:tcPr anchor="ctr">
                    <a:noFill/>
                  </a:tcPr>
                </a:tc>
                <a:extLst>
                  <a:ext uri="{0D108BD9-81ED-4DB2-BD59-A6C34878D82A}">
                    <a16:rowId xmlns:a16="http://schemas.microsoft.com/office/drawing/2014/main" val="3287218461"/>
                  </a:ext>
                </a:extLst>
              </a:tr>
              <a:tr h="594000">
                <a:tc gridSpan="3">
                  <a:txBody>
                    <a:bodyPr/>
                    <a:lstStyle/>
                    <a:p>
                      <a:pPr algn="l"/>
                      <a:r>
                        <a:rPr lang="en-GB" sz="2100" b="1" u="sng" dirty="0">
                          <a:solidFill>
                            <a:schemeClr val="tx1"/>
                          </a:solidFill>
                        </a:rPr>
                        <a:t>I’m going to</a:t>
                      </a:r>
                      <a:r>
                        <a:rPr lang="en-GB" sz="2100" b="1" u="none" dirty="0">
                          <a:solidFill>
                            <a:schemeClr val="tx1"/>
                          </a:solidFill>
                        </a:rPr>
                        <a:t> </a:t>
                      </a:r>
                      <a:r>
                        <a:rPr lang="en-GB" sz="2100" b="0" dirty="0">
                          <a:solidFill>
                            <a:schemeClr val="tx1"/>
                          </a:solidFill>
                        </a:rPr>
                        <a:t>meet up with my friends </a:t>
                      </a:r>
                      <a:r>
                        <a:rPr lang="en-GB" sz="2100" b="1" u="sng" dirty="0">
                          <a:solidFill>
                            <a:schemeClr val="tx1"/>
                          </a:solidFill>
                        </a:rPr>
                        <a:t>to celebrate</a:t>
                      </a:r>
                      <a:r>
                        <a:rPr lang="en-GB" sz="2100" b="0" dirty="0">
                          <a:solidFill>
                            <a:schemeClr val="tx1"/>
                          </a:solidFill>
                        </a:rPr>
                        <a:t> las </a:t>
                      </a:r>
                      <a:r>
                        <a:rPr lang="en-GB" sz="2100" b="0" dirty="0" err="1">
                          <a:solidFill>
                            <a:schemeClr val="tx1"/>
                          </a:solidFill>
                        </a:rPr>
                        <a:t>Fallas</a:t>
                      </a:r>
                      <a:r>
                        <a:rPr lang="en-GB" sz="2100" b="0" dirty="0">
                          <a:solidFill>
                            <a:schemeClr val="tx1"/>
                          </a:solidFill>
                        </a:rPr>
                        <a:t> in the streets of </a:t>
                      </a:r>
                      <a:r>
                        <a:rPr lang="en-GB" sz="2100" b="1" u="sng" dirty="0">
                          <a:solidFill>
                            <a:schemeClr val="tx1"/>
                          </a:solidFill>
                        </a:rPr>
                        <a:t>Valencia</a:t>
                      </a:r>
                      <a:r>
                        <a:rPr lang="en-GB" sz="2100" b="0" dirty="0">
                          <a:solidFill>
                            <a:schemeClr val="tx1"/>
                          </a:solidFill>
                        </a:rPr>
                        <a:t>.</a:t>
                      </a:r>
                    </a:p>
                  </a:txBody>
                  <a:tcPr anchor="ctr">
                    <a:noFill/>
                  </a:tcPr>
                </a:tc>
                <a:tc hMerge="1">
                  <a:txBody>
                    <a:bodyPr/>
                    <a:lstStyle/>
                    <a:p>
                      <a:endParaRPr lang="en-GB" dirty="0"/>
                    </a:p>
                  </a:txBody>
                  <a:tcPr>
                    <a:noFill/>
                  </a:tcPr>
                </a:tc>
                <a:tc hMerge="1">
                  <a:txBody>
                    <a:bodyPr/>
                    <a:lstStyle/>
                    <a:p>
                      <a:endParaRPr lang="en-GB" dirty="0"/>
                    </a:p>
                  </a:txBody>
                  <a:tcPr>
                    <a:noFill/>
                  </a:tcPr>
                </a:tc>
                <a:extLst>
                  <a:ext uri="{0D108BD9-81ED-4DB2-BD59-A6C34878D82A}">
                    <a16:rowId xmlns:a16="http://schemas.microsoft.com/office/drawing/2014/main" val="1831075076"/>
                  </a:ext>
                </a:extLst>
              </a:tr>
            </a:tbl>
          </a:graphicData>
        </a:graphic>
      </p:graphicFrame>
      <p:sp>
        <p:nvSpPr>
          <p:cNvPr id="8" name="Action Button: Custom 20">
            <a:hlinkClick r:id="" action="ppaction://noaction" highlightClick="1">
              <a:snd r:embed="rId3" name="1. Voy a quedar con mis amigos....wav"/>
            </a:hlinkClick>
            <a:extLst>
              <a:ext uri="{FF2B5EF4-FFF2-40B4-BE49-F238E27FC236}">
                <a16:creationId xmlns:a16="http://schemas.microsoft.com/office/drawing/2014/main" id="{7B24F270-2038-4BC3-AB5A-0DBD21BB7423}"/>
              </a:ext>
            </a:extLst>
          </p:cNvPr>
          <p:cNvSpPr/>
          <p:nvPr/>
        </p:nvSpPr>
        <p:spPr>
          <a:xfrm>
            <a:off x="509462" y="2532355"/>
            <a:ext cx="616074" cy="468557"/>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7" name="TextBox 16">
            <a:extLst>
              <a:ext uri="{FF2B5EF4-FFF2-40B4-BE49-F238E27FC236}">
                <a16:creationId xmlns:a16="http://schemas.microsoft.com/office/drawing/2014/main" id="{F1936BEB-C173-4216-9BED-050C1BCE9625}"/>
              </a:ext>
            </a:extLst>
          </p:cNvPr>
          <p:cNvSpPr txBox="1"/>
          <p:nvPr/>
        </p:nvSpPr>
        <p:spPr>
          <a:xfrm>
            <a:off x="0" y="881519"/>
            <a:ext cx="121920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effectLst/>
                <a:uLnTx/>
                <a:uFillTx/>
                <a:latin typeface="Century Gothic" panose="020F0302020204030204"/>
                <a:ea typeface="+mn-ea"/>
                <a:cs typeface="+mn-cs"/>
              </a:rPr>
              <a:t>Escucha</a:t>
            </a:r>
            <a:r>
              <a:rPr kumimoji="0" lang="en-GB" sz="2200" b="1" i="0" u="none" strike="noStrike" kern="1200" cap="none" spc="0" normalizeH="0" baseline="0" noProof="0" dirty="0">
                <a:ln>
                  <a:noFill/>
                </a:ln>
                <a:effectLst/>
                <a:uLnTx/>
                <a:uFillTx/>
                <a:latin typeface="Century Gothic" panose="020F0302020204030204"/>
                <a:ea typeface="+mn-ea"/>
                <a:cs typeface="+mn-cs"/>
              </a:rPr>
              <a:t> las </a:t>
            </a:r>
            <a:r>
              <a:rPr kumimoji="0" lang="en-GB" sz="2200" b="1" i="0" u="none" strike="noStrike" kern="1200" cap="none" spc="0" normalizeH="0" baseline="0" noProof="0" dirty="0" err="1">
                <a:ln>
                  <a:noFill/>
                </a:ln>
                <a:effectLst/>
                <a:uLnTx/>
                <a:uFillTx/>
                <a:latin typeface="Century Gothic" panose="020F0302020204030204"/>
                <a:ea typeface="+mn-ea"/>
                <a:cs typeface="+mn-cs"/>
              </a:rPr>
              <a:t>frases</a:t>
            </a:r>
            <a:r>
              <a:rPr kumimoji="0" lang="en-GB" sz="2200" b="1" i="0" u="none" strike="noStrike" kern="1200" cap="none" spc="0" normalizeH="0" baseline="0" noProof="0" dirty="0">
                <a:ln>
                  <a:noFill/>
                </a:ln>
                <a:effectLst/>
                <a:uLnTx/>
                <a:uFillTx/>
                <a:latin typeface="Century Gothic" panose="020F0302020204030204"/>
                <a:ea typeface="+mn-ea"/>
                <a:cs typeface="+mn-cs"/>
              </a:rPr>
              <a:t>. Escribe las palabras con [</a:t>
            </a:r>
            <a:r>
              <a:rPr kumimoji="0" lang="en-GB" sz="2200" b="1" i="0" u="none" strike="noStrike" kern="1200" cap="none" spc="0" normalizeH="0" baseline="0" noProof="0" dirty="0" err="1">
                <a:ln>
                  <a:noFill/>
                </a:ln>
                <a:effectLst/>
                <a:uLnTx/>
                <a:uFillTx/>
                <a:latin typeface="Century Gothic" panose="020F0302020204030204"/>
                <a:ea typeface="+mn-ea"/>
                <a:cs typeface="+mn-cs"/>
              </a:rPr>
              <a:t>ll</a:t>
            </a:r>
            <a:r>
              <a:rPr lang="en-GB" sz="2200" b="1" dirty="0">
                <a:latin typeface="Century Gothic" panose="020F0302020204030204"/>
              </a:rPr>
              <a:t>]</a:t>
            </a:r>
            <a:r>
              <a:rPr kumimoji="0" lang="en-GB" sz="2200" b="1" i="0" u="none" strike="noStrike" kern="1200" cap="none" spc="0" normalizeH="0" baseline="0" noProof="0" dirty="0">
                <a:ln>
                  <a:noFill/>
                </a:ln>
                <a:effectLst/>
                <a:uLnTx/>
                <a:uFillTx/>
                <a:latin typeface="Century Gothic" panose="020F0302020204030204"/>
                <a:ea typeface="+mn-ea"/>
                <a:cs typeface="+mn-cs"/>
              </a:rPr>
              <a:t> en la </a:t>
            </a:r>
            <a:r>
              <a:rPr kumimoji="0" lang="en-GB" sz="2200" b="1" i="0" u="none" strike="noStrike" kern="1200" cap="none" spc="0" normalizeH="0" baseline="0" noProof="0" dirty="0" err="1">
                <a:ln>
                  <a:noFill/>
                </a:ln>
                <a:effectLst/>
                <a:uLnTx/>
                <a:uFillTx/>
                <a:latin typeface="Century Gothic" panose="020F0302020204030204"/>
                <a:ea typeface="+mn-ea"/>
                <a:cs typeface="+mn-cs"/>
              </a:rPr>
              <a:t>primera</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columna</a:t>
            </a:r>
            <a:r>
              <a:rPr kumimoji="0" lang="en-GB" sz="2200" b="1" i="0" u="none" strike="noStrike" kern="1200" cap="none" spc="0" normalizeH="0" baseline="0" noProof="0" dirty="0">
                <a:ln>
                  <a:noFill/>
                </a:ln>
                <a:effectLst/>
                <a:uLnTx/>
                <a:uFillTx/>
                <a:latin typeface="Century Gothic" panose="020F0302020204030204"/>
                <a:ea typeface="+mn-ea"/>
                <a:cs typeface="+mn-cs"/>
              </a:rPr>
              <a:t> y las palabras con [l</a:t>
            </a:r>
            <a:r>
              <a:rPr lang="en-GB" sz="2200" b="1" dirty="0">
                <a:latin typeface="Century Gothic" panose="020F0302020204030204"/>
              </a:rPr>
              <a:t>]</a:t>
            </a:r>
            <a:r>
              <a:rPr kumimoji="0" lang="en-GB" sz="2200" b="1" i="0" u="none" strike="noStrike" kern="1200" cap="none" spc="0" normalizeH="0" baseline="0" noProof="0" dirty="0">
                <a:ln>
                  <a:noFill/>
                </a:ln>
                <a:effectLst/>
                <a:uLnTx/>
                <a:uFillTx/>
                <a:latin typeface="Century Gothic" panose="020F0302020204030204"/>
                <a:ea typeface="+mn-ea"/>
                <a:cs typeface="+mn-cs"/>
              </a:rPr>
              <a:t> en la </a:t>
            </a:r>
            <a:r>
              <a:rPr kumimoji="0" lang="en-GB" sz="2200" b="1" i="0" u="none" strike="noStrike" kern="1200" cap="none" spc="0" normalizeH="0" baseline="0" noProof="0" dirty="0" err="1">
                <a:ln>
                  <a:noFill/>
                </a:ln>
                <a:effectLst/>
                <a:uLnTx/>
                <a:uFillTx/>
                <a:latin typeface="Century Gothic" panose="020F0302020204030204"/>
                <a:ea typeface="+mn-ea"/>
                <a:cs typeface="+mn-cs"/>
              </a:rPr>
              <a:t>segunda</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columna</a:t>
            </a:r>
            <a:r>
              <a:rPr kumimoji="0" lang="en-GB" sz="2200" b="1" i="0" u="none" strike="noStrike" kern="1200" cap="none" spc="0" normalizeH="0" baseline="0" noProof="0" dirty="0">
                <a:ln>
                  <a:noFill/>
                </a:ln>
                <a:effectLst/>
                <a:uLnTx/>
                <a:uFillTx/>
                <a:latin typeface="Century Gothic" panose="020F0302020204030204"/>
                <a:ea typeface="+mn-ea"/>
                <a:cs typeface="+mn-cs"/>
              </a:rPr>
              <a:t>. No </a:t>
            </a:r>
            <a:r>
              <a:rPr kumimoji="0" lang="en-GB" sz="2200" b="1" i="0" u="none" strike="noStrike" kern="1200" cap="none" spc="0" normalizeH="0" baseline="0" noProof="0" dirty="0" err="1">
                <a:ln>
                  <a:noFill/>
                </a:ln>
                <a:effectLst/>
                <a:uLnTx/>
                <a:uFillTx/>
                <a:latin typeface="Century Gothic" panose="020F0302020204030204"/>
                <a:ea typeface="+mn-ea"/>
                <a:cs typeface="+mn-cs"/>
              </a:rPr>
              <a:t>siempre</a:t>
            </a:r>
            <a:r>
              <a:rPr kumimoji="0" lang="en-GB" sz="2200" b="1" i="0" u="none" strike="noStrike" kern="1200" cap="none" spc="0" normalizeH="0" baseline="0" noProof="0" dirty="0">
                <a:ln>
                  <a:noFill/>
                </a:ln>
                <a:effectLst/>
                <a:uLnTx/>
                <a:uFillTx/>
                <a:latin typeface="Century Gothic" panose="020F0302020204030204"/>
                <a:ea typeface="+mn-ea"/>
                <a:cs typeface="+mn-cs"/>
              </a:rPr>
              <a:t> hay palabras en las dos </a:t>
            </a:r>
            <a:r>
              <a:rPr kumimoji="0" lang="en-GB" sz="2200" b="1" i="0" u="none" strike="noStrike" kern="1200" cap="none" spc="0" normalizeH="0" baseline="0" noProof="0" dirty="0" err="1">
                <a:ln>
                  <a:noFill/>
                </a:ln>
                <a:effectLst/>
                <a:uLnTx/>
                <a:uFillTx/>
                <a:latin typeface="Century Gothic" panose="020F0302020204030204"/>
                <a:ea typeface="+mn-ea"/>
                <a:cs typeface="+mn-cs"/>
              </a:rPr>
              <a:t>columnas</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Luego</a:t>
            </a:r>
            <a:r>
              <a:rPr kumimoji="0" lang="en-GB" sz="2200" b="1" i="0" u="none" strike="noStrike" kern="1200" cap="none" spc="0" normalizeH="0" baseline="0" noProof="0" dirty="0">
                <a:ln>
                  <a:noFill/>
                </a:ln>
                <a:effectLst/>
                <a:uLnTx/>
                <a:uFillTx/>
                <a:latin typeface="Century Gothic" panose="020F0302020204030204"/>
                <a:ea typeface="+mn-ea"/>
                <a:cs typeface="+mn-cs"/>
              </a:rPr>
              <a:t>,</a:t>
            </a:r>
            <a:r>
              <a:rPr kumimoji="0" lang="en-GB" sz="2200" b="1" i="0" u="none" strike="noStrike" kern="1200" cap="none" spc="0" normalizeH="0" noProof="0" dirty="0">
                <a:ln>
                  <a:noFill/>
                </a:ln>
                <a:effectLst/>
                <a:uLnTx/>
                <a:uFillTx/>
                <a:latin typeface="Century Gothic" panose="020F0302020204030204"/>
                <a:ea typeface="+mn-ea"/>
                <a:cs typeface="+mn-cs"/>
              </a:rPr>
              <a:t> </a:t>
            </a:r>
            <a:r>
              <a:rPr kumimoji="0" lang="en-GB" sz="2200" b="1" i="0" u="none" strike="noStrike" kern="1200" cap="none" spc="0" normalizeH="0" noProof="0" dirty="0" err="1">
                <a:ln>
                  <a:noFill/>
                </a:ln>
                <a:effectLst/>
                <a:uLnTx/>
                <a:uFillTx/>
                <a:latin typeface="Century Gothic" panose="020F0302020204030204"/>
                <a:ea typeface="+mn-ea"/>
                <a:cs typeface="+mn-cs"/>
              </a:rPr>
              <a:t>completa</a:t>
            </a:r>
            <a:r>
              <a:rPr kumimoji="0" lang="en-GB" sz="2200" b="1" i="0" u="none" strike="noStrike" kern="1200" cap="none" spc="0" normalizeH="0" noProof="0" dirty="0">
                <a:ln>
                  <a:noFill/>
                </a:ln>
                <a:effectLst/>
                <a:uLnTx/>
                <a:uFillTx/>
                <a:latin typeface="Century Gothic" panose="020F0302020204030204"/>
                <a:ea typeface="+mn-ea"/>
                <a:cs typeface="+mn-cs"/>
              </a:rPr>
              <a:t> la </a:t>
            </a:r>
            <a:r>
              <a:rPr kumimoji="0" lang="en-GB" sz="2200" b="1" i="0" u="none" strike="noStrike" kern="1200" cap="none" spc="0" normalizeH="0" noProof="0" dirty="0" err="1">
                <a:ln>
                  <a:noFill/>
                </a:ln>
                <a:effectLst/>
                <a:uLnTx/>
                <a:uFillTx/>
                <a:latin typeface="Century Gothic" panose="020F0302020204030204"/>
                <a:ea typeface="+mn-ea"/>
                <a:cs typeface="+mn-cs"/>
              </a:rPr>
              <a:t>frase</a:t>
            </a:r>
            <a:r>
              <a:rPr kumimoji="0" lang="en-GB" sz="2200" b="1" i="0" u="none" strike="noStrike" kern="1200" cap="none" spc="0" normalizeH="0" noProof="0" dirty="0">
                <a:ln>
                  <a:noFill/>
                </a:ln>
                <a:effectLst/>
                <a:uLnTx/>
                <a:uFillTx/>
                <a:latin typeface="Century Gothic" panose="020F0302020204030204"/>
                <a:ea typeface="+mn-ea"/>
                <a:cs typeface="+mn-cs"/>
              </a:rPr>
              <a:t> en </a:t>
            </a:r>
            <a:r>
              <a:rPr kumimoji="0" lang="en-GB" sz="2200" b="1" i="0" u="none" strike="noStrike" kern="1200" cap="none" spc="0" normalizeH="0" noProof="0" dirty="0" err="1">
                <a:ln>
                  <a:noFill/>
                </a:ln>
                <a:effectLst/>
                <a:uLnTx/>
                <a:uFillTx/>
                <a:latin typeface="Century Gothic" panose="020F0302020204030204"/>
                <a:ea typeface="+mn-ea"/>
                <a:cs typeface="+mn-cs"/>
              </a:rPr>
              <a:t>inglés</a:t>
            </a:r>
            <a:r>
              <a:rPr kumimoji="0" lang="en-GB" sz="2200" b="1" i="0" u="none" strike="noStrike" kern="1200" cap="none" spc="0" normalizeH="0" noProof="0" dirty="0">
                <a:ln>
                  <a:noFill/>
                </a:ln>
                <a:effectLst/>
                <a:uLnTx/>
                <a:uFillTx/>
                <a:latin typeface="Century Gothic" panose="020F0302020204030204"/>
                <a:ea typeface="+mn-ea"/>
                <a:cs typeface="+mn-cs"/>
              </a:rPr>
              <a:t>.</a:t>
            </a:r>
            <a:endParaRPr kumimoji="0" lang="en-GB" sz="2200" b="1" i="0" u="none" strike="noStrike" kern="1200" cap="none" spc="0" normalizeH="0" baseline="0" noProof="0" dirty="0">
              <a:ln>
                <a:noFill/>
              </a:ln>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1CF7DF66-0170-4F08-8EA7-462CA04AC190}"/>
              </a:ext>
            </a:extLst>
          </p:cNvPr>
          <p:cNvSpPr/>
          <p:nvPr/>
        </p:nvSpPr>
        <p:spPr>
          <a:xfrm>
            <a:off x="3648019" y="1942391"/>
            <a:ext cx="588624" cy="523220"/>
          </a:xfrm>
          <a:prstGeom prst="rect">
            <a:avLst/>
          </a:prstGeom>
        </p:spPr>
        <p:txBody>
          <a:bodyPr wrap="none">
            <a:spAutoFit/>
          </a:bodyPr>
          <a:lstStyle/>
          <a:p>
            <a:pPr algn="ctr"/>
            <a:r>
              <a:rPr lang="es-GB" sz="2800" b="1" dirty="0">
                <a:solidFill>
                  <a:schemeClr val="accent1"/>
                </a:solidFill>
              </a:rPr>
              <a:t>[</a:t>
            </a:r>
            <a:r>
              <a:rPr lang="en-GB" sz="2800" b="1" dirty="0" err="1">
                <a:solidFill>
                  <a:schemeClr val="accent1"/>
                </a:solidFill>
              </a:rPr>
              <a:t>ll</a:t>
            </a:r>
            <a:r>
              <a:rPr lang="es-GB" sz="2800" b="1" dirty="0">
                <a:solidFill>
                  <a:schemeClr val="accent1"/>
                </a:solidFill>
              </a:rPr>
              <a:t>]</a:t>
            </a:r>
          </a:p>
        </p:txBody>
      </p:sp>
      <p:sp>
        <p:nvSpPr>
          <p:cNvPr id="19" name="Rectangle 18">
            <a:extLst>
              <a:ext uri="{FF2B5EF4-FFF2-40B4-BE49-F238E27FC236}">
                <a16:creationId xmlns:a16="http://schemas.microsoft.com/office/drawing/2014/main" id="{99EC6786-613E-450F-AC42-3484E9260D9D}"/>
              </a:ext>
            </a:extLst>
          </p:cNvPr>
          <p:cNvSpPr/>
          <p:nvPr/>
        </p:nvSpPr>
        <p:spPr>
          <a:xfrm>
            <a:off x="8863146" y="1942391"/>
            <a:ext cx="502061" cy="523220"/>
          </a:xfrm>
          <a:prstGeom prst="rect">
            <a:avLst/>
          </a:prstGeom>
        </p:spPr>
        <p:txBody>
          <a:bodyPr wrap="none">
            <a:spAutoFit/>
          </a:bodyPr>
          <a:lstStyle/>
          <a:p>
            <a:pPr algn="ctr"/>
            <a:r>
              <a:rPr lang="es-GB" sz="2800" b="1" dirty="0">
                <a:solidFill>
                  <a:schemeClr val="accent1"/>
                </a:solidFill>
              </a:rPr>
              <a:t>[</a:t>
            </a:r>
            <a:r>
              <a:rPr lang="en-GB" sz="2800" b="1" dirty="0">
                <a:solidFill>
                  <a:schemeClr val="accent1"/>
                </a:solidFill>
              </a:rPr>
              <a:t>l</a:t>
            </a:r>
            <a:r>
              <a:rPr lang="es-GB" sz="2800" b="1" dirty="0">
                <a:solidFill>
                  <a:schemeClr val="accent1"/>
                </a:solidFill>
              </a:rPr>
              <a:t>]</a:t>
            </a:r>
          </a:p>
        </p:txBody>
      </p:sp>
      <p:graphicFrame>
        <p:nvGraphicFramePr>
          <p:cNvPr id="20" name="Table 19">
            <a:extLst>
              <a:ext uri="{FF2B5EF4-FFF2-40B4-BE49-F238E27FC236}">
                <a16:creationId xmlns:a16="http://schemas.microsoft.com/office/drawing/2014/main" id="{66859895-B2D9-4772-A4E4-194F9FB2F258}"/>
              </a:ext>
            </a:extLst>
          </p:cNvPr>
          <p:cNvGraphicFramePr>
            <a:graphicFrameLocks noGrp="1"/>
          </p:cNvGraphicFramePr>
          <p:nvPr/>
        </p:nvGraphicFramePr>
        <p:xfrm>
          <a:off x="355601" y="5115346"/>
          <a:ext cx="11322174" cy="1188000"/>
        </p:xfrm>
        <a:graphic>
          <a:graphicData uri="http://schemas.openxmlformats.org/drawingml/2006/table">
            <a:tbl>
              <a:tblPr firstRow="1" bandRow="1">
                <a:tableStyleId>{69CF1AB2-1976-4502-BF36-3FF5EA218861}</a:tableStyleId>
              </a:tblPr>
              <a:tblGrid>
                <a:gridCol w="927289">
                  <a:extLst>
                    <a:ext uri="{9D8B030D-6E8A-4147-A177-3AD203B41FA5}">
                      <a16:colId xmlns:a16="http://schemas.microsoft.com/office/drawing/2014/main" val="2048742204"/>
                    </a:ext>
                  </a:extLst>
                </a:gridCol>
                <a:gridCol w="5286669">
                  <a:extLst>
                    <a:ext uri="{9D8B030D-6E8A-4147-A177-3AD203B41FA5}">
                      <a16:colId xmlns:a16="http://schemas.microsoft.com/office/drawing/2014/main" val="753441458"/>
                    </a:ext>
                  </a:extLst>
                </a:gridCol>
                <a:gridCol w="5108216">
                  <a:extLst>
                    <a:ext uri="{9D8B030D-6E8A-4147-A177-3AD203B41FA5}">
                      <a16:colId xmlns:a16="http://schemas.microsoft.com/office/drawing/2014/main" val="1593422324"/>
                    </a:ext>
                  </a:extLst>
                </a:gridCol>
              </a:tblGrid>
              <a:tr h="594000">
                <a:tc>
                  <a:txBody>
                    <a:bodyPr/>
                    <a:lstStyle/>
                    <a:p>
                      <a:endParaRPr lang="en-GB" sz="1000" dirty="0"/>
                    </a:p>
                  </a:txBody>
                  <a:tcPr>
                    <a:noFill/>
                  </a:tcPr>
                </a:tc>
                <a:tc>
                  <a:txBody>
                    <a:bodyPr/>
                    <a:lstStyle/>
                    <a:p>
                      <a:pPr algn="ctr"/>
                      <a:endParaRPr lang="en-GB" sz="2000" dirty="0">
                        <a:solidFill>
                          <a:srgbClr val="C00000"/>
                        </a:solidFill>
                      </a:endParaRPr>
                    </a:p>
                  </a:txBody>
                  <a:tcPr anchor="ctr">
                    <a:noFill/>
                  </a:tcPr>
                </a:tc>
                <a:tc>
                  <a:txBody>
                    <a:bodyPr/>
                    <a:lstStyle/>
                    <a:p>
                      <a:pPr algn="ctr"/>
                      <a:endParaRPr lang="en-GB" sz="2000" dirty="0">
                        <a:solidFill>
                          <a:srgbClr val="C00000"/>
                        </a:solidFill>
                      </a:endParaRPr>
                    </a:p>
                  </a:txBody>
                  <a:tcPr anchor="ctr">
                    <a:noFill/>
                  </a:tcPr>
                </a:tc>
                <a:extLst>
                  <a:ext uri="{0D108BD9-81ED-4DB2-BD59-A6C34878D82A}">
                    <a16:rowId xmlns:a16="http://schemas.microsoft.com/office/drawing/2014/main" val="3287218461"/>
                  </a:ext>
                </a:extLst>
              </a:tr>
              <a:tr h="594000">
                <a:tc gridSpan="3">
                  <a:txBody>
                    <a:bodyPr/>
                    <a:lstStyle/>
                    <a:p>
                      <a:pPr algn="l"/>
                      <a:r>
                        <a:rPr lang="en-GB" sz="2100" b="0" u="none" dirty="0">
                          <a:solidFill>
                            <a:schemeClr val="tx1"/>
                          </a:solidFill>
                        </a:rPr>
                        <a:t>Can you  </a:t>
                      </a:r>
                      <a:r>
                        <a:rPr lang="en-GB" sz="2100" b="1" u="sng" dirty="0">
                          <a:solidFill>
                            <a:schemeClr val="tx1"/>
                          </a:solidFill>
                        </a:rPr>
                        <a:t>call</a:t>
                      </a:r>
                      <a:r>
                        <a:rPr lang="en-GB" sz="2100" b="0" u="none" dirty="0">
                          <a:solidFill>
                            <a:schemeClr val="tx1"/>
                          </a:solidFill>
                        </a:rPr>
                        <a:t> María? I think we’re going to </a:t>
                      </a:r>
                      <a:r>
                        <a:rPr lang="en-GB" sz="2100" b="1" u="sng" dirty="0">
                          <a:solidFill>
                            <a:schemeClr val="tx1"/>
                          </a:solidFill>
                        </a:rPr>
                        <a:t>arrive</a:t>
                      </a:r>
                      <a:r>
                        <a:rPr lang="en-GB" sz="2100" b="0" u="none" dirty="0">
                          <a:solidFill>
                            <a:schemeClr val="tx1"/>
                          </a:solidFill>
                        </a:rPr>
                        <a:t> late.</a:t>
                      </a:r>
                    </a:p>
                  </a:txBody>
                  <a:tcPr anchor="ctr">
                    <a:noFill/>
                  </a:tcPr>
                </a:tc>
                <a:tc hMerge="1">
                  <a:txBody>
                    <a:bodyPr/>
                    <a:lstStyle/>
                    <a:p>
                      <a:endParaRPr lang="en-GB" dirty="0"/>
                    </a:p>
                  </a:txBody>
                  <a:tcPr>
                    <a:noFill/>
                  </a:tcPr>
                </a:tc>
                <a:tc hMerge="1">
                  <a:txBody>
                    <a:bodyPr/>
                    <a:lstStyle/>
                    <a:p>
                      <a:endParaRPr lang="en-GB" dirty="0"/>
                    </a:p>
                  </a:txBody>
                  <a:tcPr>
                    <a:noFill/>
                  </a:tcPr>
                </a:tc>
                <a:extLst>
                  <a:ext uri="{0D108BD9-81ED-4DB2-BD59-A6C34878D82A}">
                    <a16:rowId xmlns:a16="http://schemas.microsoft.com/office/drawing/2014/main" val="1831075076"/>
                  </a:ext>
                </a:extLst>
              </a:tr>
            </a:tbl>
          </a:graphicData>
        </a:graphic>
      </p:graphicFrame>
      <p:sp>
        <p:nvSpPr>
          <p:cNvPr id="21" name="Action Button: Custom 20">
            <a:hlinkClick r:id="" action="ppaction://noaction" highlightClick="1">
              <a:snd r:embed="rId4" name="3. %C2%BFPuedes llamar a Mari%CC%81a....wav"/>
            </a:hlinkClick>
            <a:extLst>
              <a:ext uri="{FF2B5EF4-FFF2-40B4-BE49-F238E27FC236}">
                <a16:creationId xmlns:a16="http://schemas.microsoft.com/office/drawing/2014/main" id="{1D40B604-3512-4BD5-87AE-9695A1218964}"/>
              </a:ext>
            </a:extLst>
          </p:cNvPr>
          <p:cNvSpPr/>
          <p:nvPr/>
        </p:nvSpPr>
        <p:spPr>
          <a:xfrm>
            <a:off x="509462" y="5173349"/>
            <a:ext cx="616074" cy="468557"/>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dirty="0">
                <a:solidFill>
                  <a:prstClr val="white"/>
                </a:solidFill>
                <a:latin typeface="Century Gothic" panose="020F0302020204030204"/>
              </a:rPr>
              <a:t>3</a:t>
            </a:r>
            <a:endPar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22" name="Table 21">
            <a:extLst>
              <a:ext uri="{FF2B5EF4-FFF2-40B4-BE49-F238E27FC236}">
                <a16:creationId xmlns:a16="http://schemas.microsoft.com/office/drawing/2014/main" id="{4BDDC962-CFD8-4E77-837F-473B7DDB74B8}"/>
              </a:ext>
            </a:extLst>
          </p:cNvPr>
          <p:cNvGraphicFramePr>
            <a:graphicFrameLocks noGrp="1"/>
          </p:cNvGraphicFramePr>
          <p:nvPr/>
        </p:nvGraphicFramePr>
        <p:xfrm>
          <a:off x="355601" y="3801850"/>
          <a:ext cx="11322174" cy="1188000"/>
        </p:xfrm>
        <a:graphic>
          <a:graphicData uri="http://schemas.openxmlformats.org/drawingml/2006/table">
            <a:tbl>
              <a:tblPr firstRow="1" bandRow="1">
                <a:tableStyleId>{69CF1AB2-1976-4502-BF36-3FF5EA218861}</a:tableStyleId>
              </a:tblPr>
              <a:tblGrid>
                <a:gridCol w="927289">
                  <a:extLst>
                    <a:ext uri="{9D8B030D-6E8A-4147-A177-3AD203B41FA5}">
                      <a16:colId xmlns:a16="http://schemas.microsoft.com/office/drawing/2014/main" val="2048742204"/>
                    </a:ext>
                  </a:extLst>
                </a:gridCol>
                <a:gridCol w="5286669">
                  <a:extLst>
                    <a:ext uri="{9D8B030D-6E8A-4147-A177-3AD203B41FA5}">
                      <a16:colId xmlns:a16="http://schemas.microsoft.com/office/drawing/2014/main" val="753441458"/>
                    </a:ext>
                  </a:extLst>
                </a:gridCol>
                <a:gridCol w="5108216">
                  <a:extLst>
                    <a:ext uri="{9D8B030D-6E8A-4147-A177-3AD203B41FA5}">
                      <a16:colId xmlns:a16="http://schemas.microsoft.com/office/drawing/2014/main" val="1593422324"/>
                    </a:ext>
                  </a:extLst>
                </a:gridCol>
              </a:tblGrid>
              <a:tr h="594000">
                <a:tc>
                  <a:txBody>
                    <a:bodyPr/>
                    <a:lstStyle/>
                    <a:p>
                      <a:endParaRPr lang="en-GB" sz="1000" dirty="0"/>
                    </a:p>
                  </a:txBody>
                  <a:tcPr>
                    <a:noFill/>
                  </a:tcPr>
                </a:tc>
                <a:tc>
                  <a:txBody>
                    <a:bodyPr/>
                    <a:lstStyle/>
                    <a:p>
                      <a:pPr algn="ctr"/>
                      <a:endParaRPr lang="en-GB" sz="2000" dirty="0">
                        <a:solidFill>
                          <a:srgbClr val="C00000"/>
                        </a:solidFill>
                      </a:endParaRPr>
                    </a:p>
                  </a:txBody>
                  <a:tcPr anchor="ctr">
                    <a:noFill/>
                  </a:tcPr>
                </a:tc>
                <a:tc>
                  <a:txBody>
                    <a:bodyPr/>
                    <a:lstStyle/>
                    <a:p>
                      <a:pPr algn="ctr"/>
                      <a:endParaRPr lang="en-GB" sz="2000" dirty="0">
                        <a:solidFill>
                          <a:srgbClr val="C00000"/>
                        </a:solidFill>
                      </a:endParaRPr>
                    </a:p>
                  </a:txBody>
                  <a:tcPr anchor="ctr">
                    <a:noFill/>
                  </a:tcPr>
                </a:tc>
                <a:extLst>
                  <a:ext uri="{0D108BD9-81ED-4DB2-BD59-A6C34878D82A}">
                    <a16:rowId xmlns:a16="http://schemas.microsoft.com/office/drawing/2014/main" val="3287218461"/>
                  </a:ext>
                </a:extLst>
              </a:tr>
              <a:tr h="594000">
                <a:tc gridSpan="3">
                  <a:txBody>
                    <a:bodyPr/>
                    <a:lstStyle/>
                    <a:p>
                      <a:pPr algn="l"/>
                      <a:r>
                        <a:rPr lang="en-GB" sz="2100" b="1" u="sng" dirty="0">
                          <a:solidFill>
                            <a:schemeClr val="tx1"/>
                          </a:solidFill>
                        </a:rPr>
                        <a:t>On Mondays</a:t>
                      </a:r>
                      <a:r>
                        <a:rPr lang="en-GB" sz="2100" b="0" dirty="0">
                          <a:solidFill>
                            <a:schemeClr val="tx1"/>
                          </a:solidFill>
                        </a:rPr>
                        <a:t>, a lot of </a:t>
                      </a:r>
                      <a:r>
                        <a:rPr lang="en-GB" sz="2100" b="1" u="sng" dirty="0">
                          <a:solidFill>
                            <a:schemeClr val="tx1"/>
                          </a:solidFill>
                        </a:rPr>
                        <a:t>students</a:t>
                      </a:r>
                      <a:r>
                        <a:rPr lang="en-GB" sz="2100" b="0" dirty="0">
                          <a:solidFill>
                            <a:schemeClr val="tx1"/>
                          </a:solidFill>
                        </a:rPr>
                        <a:t> do sport after school.</a:t>
                      </a:r>
                    </a:p>
                  </a:txBody>
                  <a:tcPr anchor="ctr">
                    <a:noFill/>
                  </a:tcPr>
                </a:tc>
                <a:tc hMerge="1">
                  <a:txBody>
                    <a:bodyPr/>
                    <a:lstStyle/>
                    <a:p>
                      <a:endParaRPr lang="en-GB" dirty="0"/>
                    </a:p>
                  </a:txBody>
                  <a:tcPr>
                    <a:noFill/>
                  </a:tcPr>
                </a:tc>
                <a:tc hMerge="1">
                  <a:txBody>
                    <a:bodyPr/>
                    <a:lstStyle/>
                    <a:p>
                      <a:endParaRPr lang="en-GB" dirty="0"/>
                    </a:p>
                  </a:txBody>
                  <a:tcPr>
                    <a:noFill/>
                  </a:tcPr>
                </a:tc>
                <a:extLst>
                  <a:ext uri="{0D108BD9-81ED-4DB2-BD59-A6C34878D82A}">
                    <a16:rowId xmlns:a16="http://schemas.microsoft.com/office/drawing/2014/main" val="1831075076"/>
                  </a:ext>
                </a:extLst>
              </a:tr>
            </a:tbl>
          </a:graphicData>
        </a:graphic>
      </p:graphicFrame>
      <p:sp>
        <p:nvSpPr>
          <p:cNvPr id="23" name="Action Button: Custom 20">
            <a:hlinkClick r:id="" action="ppaction://noaction" highlightClick="1">
              <a:snd r:embed="rId5" name="2. Los lunes, muchos alumnos....wav"/>
            </a:hlinkClick>
            <a:extLst>
              <a:ext uri="{FF2B5EF4-FFF2-40B4-BE49-F238E27FC236}">
                <a16:creationId xmlns:a16="http://schemas.microsoft.com/office/drawing/2014/main" id="{E700EC1A-0972-4E6E-8E50-DEE387513721}"/>
              </a:ext>
            </a:extLst>
          </p:cNvPr>
          <p:cNvSpPr/>
          <p:nvPr/>
        </p:nvSpPr>
        <p:spPr>
          <a:xfrm>
            <a:off x="509462" y="3859853"/>
            <a:ext cx="616074" cy="468557"/>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dirty="0">
                <a:solidFill>
                  <a:prstClr val="white"/>
                </a:solidFill>
                <a:latin typeface="Century Gothic" panose="020F0302020204030204"/>
              </a:rPr>
              <a:t>2</a:t>
            </a:r>
            <a:endPar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233943CF-86CA-2B20-5233-5793B0E7BC1F}"/>
              </a:ext>
            </a:extLst>
          </p:cNvPr>
          <p:cNvSpPr txBox="1"/>
          <p:nvPr/>
        </p:nvSpPr>
        <p:spPr>
          <a:xfrm>
            <a:off x="6743695" y="2535800"/>
            <a:ext cx="1451038" cy="461665"/>
          </a:xfrm>
          <a:prstGeom prst="rect">
            <a:avLst/>
          </a:prstGeom>
          <a:noFill/>
        </p:spPr>
        <p:txBody>
          <a:bodyPr wrap="none" rtlCol="0">
            <a:spAutoFit/>
          </a:bodyPr>
          <a:lstStyle/>
          <a:p>
            <a:r>
              <a:rPr lang="en-GB" sz="2400" dirty="0" err="1"/>
              <a:t>ce</a:t>
            </a:r>
            <a:r>
              <a:rPr lang="en-GB" sz="2400" b="1" dirty="0" err="1"/>
              <a:t>l</a:t>
            </a:r>
            <a:r>
              <a:rPr lang="en-GB" sz="2400" dirty="0" err="1"/>
              <a:t>ebrar</a:t>
            </a:r>
            <a:endParaRPr lang="en-GB" sz="2400" dirty="0"/>
          </a:p>
        </p:txBody>
      </p:sp>
      <p:sp>
        <p:nvSpPr>
          <p:cNvPr id="9" name="TextBox 8">
            <a:extLst>
              <a:ext uri="{FF2B5EF4-FFF2-40B4-BE49-F238E27FC236}">
                <a16:creationId xmlns:a16="http://schemas.microsoft.com/office/drawing/2014/main" id="{50D6B117-2426-5C54-2172-415683B4825D}"/>
              </a:ext>
            </a:extLst>
          </p:cNvPr>
          <p:cNvSpPr txBox="1"/>
          <p:nvPr/>
        </p:nvSpPr>
        <p:spPr>
          <a:xfrm>
            <a:off x="8555971" y="2532355"/>
            <a:ext cx="1035861" cy="461665"/>
          </a:xfrm>
          <a:prstGeom prst="rect">
            <a:avLst/>
          </a:prstGeom>
          <a:noFill/>
        </p:spPr>
        <p:txBody>
          <a:bodyPr wrap="none" rtlCol="0">
            <a:spAutoFit/>
          </a:bodyPr>
          <a:lstStyle/>
          <a:p>
            <a:r>
              <a:rPr lang="en-GB" sz="2400" b="1" dirty="0"/>
              <a:t>l</a:t>
            </a:r>
            <a:r>
              <a:rPr lang="en-GB" sz="2400" dirty="0"/>
              <a:t>as </a:t>
            </a:r>
            <a:r>
              <a:rPr lang="en-GB" sz="1600" dirty="0"/>
              <a:t>(x2)</a:t>
            </a:r>
            <a:endParaRPr lang="en-GB" sz="2400" dirty="0"/>
          </a:p>
        </p:txBody>
      </p:sp>
      <p:sp>
        <p:nvSpPr>
          <p:cNvPr id="10" name="TextBox 9">
            <a:extLst>
              <a:ext uri="{FF2B5EF4-FFF2-40B4-BE49-F238E27FC236}">
                <a16:creationId xmlns:a16="http://schemas.microsoft.com/office/drawing/2014/main" id="{7FD8F8D6-E71F-F1A7-6AB9-651455DE7061}"/>
              </a:ext>
            </a:extLst>
          </p:cNvPr>
          <p:cNvSpPr txBox="1"/>
          <p:nvPr/>
        </p:nvSpPr>
        <p:spPr>
          <a:xfrm>
            <a:off x="9953069" y="2528910"/>
            <a:ext cx="1532792" cy="461665"/>
          </a:xfrm>
          <a:prstGeom prst="rect">
            <a:avLst/>
          </a:prstGeom>
          <a:noFill/>
        </p:spPr>
        <p:txBody>
          <a:bodyPr wrap="none" rtlCol="0">
            <a:spAutoFit/>
          </a:bodyPr>
          <a:lstStyle/>
          <a:p>
            <a:r>
              <a:rPr lang="en-GB" sz="2400" dirty="0"/>
              <a:t>Va</a:t>
            </a:r>
            <a:r>
              <a:rPr lang="en-GB" sz="2400" b="1" dirty="0"/>
              <a:t>l</a:t>
            </a:r>
            <a:r>
              <a:rPr lang="en-GB" sz="2400" dirty="0"/>
              <a:t>encia</a:t>
            </a:r>
          </a:p>
        </p:txBody>
      </p:sp>
      <p:sp>
        <p:nvSpPr>
          <p:cNvPr id="11" name="TextBox 10">
            <a:extLst>
              <a:ext uri="{FF2B5EF4-FFF2-40B4-BE49-F238E27FC236}">
                <a16:creationId xmlns:a16="http://schemas.microsoft.com/office/drawing/2014/main" id="{E0A3F44A-F4D2-53AB-BADA-662CD19D173D}"/>
              </a:ext>
            </a:extLst>
          </p:cNvPr>
          <p:cNvSpPr txBox="1"/>
          <p:nvPr/>
        </p:nvSpPr>
        <p:spPr>
          <a:xfrm>
            <a:off x="2222014" y="2540961"/>
            <a:ext cx="1021433" cy="461665"/>
          </a:xfrm>
          <a:prstGeom prst="rect">
            <a:avLst/>
          </a:prstGeom>
          <a:noFill/>
        </p:spPr>
        <p:txBody>
          <a:bodyPr wrap="none" rtlCol="0">
            <a:spAutoFit/>
          </a:bodyPr>
          <a:lstStyle/>
          <a:p>
            <a:r>
              <a:rPr lang="en-GB" sz="2400" dirty="0" err="1"/>
              <a:t>Fa</a:t>
            </a:r>
            <a:r>
              <a:rPr lang="en-GB" sz="2400" b="1" dirty="0" err="1"/>
              <a:t>ll</a:t>
            </a:r>
            <a:r>
              <a:rPr lang="en-GB" sz="2400" dirty="0" err="1"/>
              <a:t>as</a:t>
            </a:r>
            <a:endParaRPr lang="en-GB" sz="2400" dirty="0"/>
          </a:p>
        </p:txBody>
      </p:sp>
      <p:sp>
        <p:nvSpPr>
          <p:cNvPr id="12" name="TextBox 11">
            <a:extLst>
              <a:ext uri="{FF2B5EF4-FFF2-40B4-BE49-F238E27FC236}">
                <a16:creationId xmlns:a16="http://schemas.microsoft.com/office/drawing/2014/main" id="{B4009437-4494-C69D-6DF5-A245535B145F}"/>
              </a:ext>
            </a:extLst>
          </p:cNvPr>
          <p:cNvSpPr txBox="1"/>
          <p:nvPr/>
        </p:nvSpPr>
        <p:spPr>
          <a:xfrm>
            <a:off x="4535963" y="2535800"/>
            <a:ext cx="1061509" cy="461665"/>
          </a:xfrm>
          <a:prstGeom prst="rect">
            <a:avLst/>
          </a:prstGeom>
          <a:noFill/>
        </p:spPr>
        <p:txBody>
          <a:bodyPr wrap="none" rtlCol="0">
            <a:spAutoFit/>
          </a:bodyPr>
          <a:lstStyle/>
          <a:p>
            <a:r>
              <a:rPr lang="en-GB" sz="2400" dirty="0" err="1"/>
              <a:t>ca</a:t>
            </a:r>
            <a:r>
              <a:rPr lang="en-GB" sz="2400" b="1" dirty="0" err="1"/>
              <a:t>ll</a:t>
            </a:r>
            <a:r>
              <a:rPr lang="en-GB" sz="2400" dirty="0" err="1"/>
              <a:t>es</a:t>
            </a:r>
            <a:endParaRPr lang="en-GB" sz="2400" dirty="0"/>
          </a:p>
        </p:txBody>
      </p:sp>
      <p:sp>
        <p:nvSpPr>
          <p:cNvPr id="13" name="TextBox 12">
            <a:extLst>
              <a:ext uri="{FF2B5EF4-FFF2-40B4-BE49-F238E27FC236}">
                <a16:creationId xmlns:a16="http://schemas.microsoft.com/office/drawing/2014/main" id="{2F01A962-5951-B712-9B47-E30EE57E14AE}"/>
              </a:ext>
            </a:extLst>
          </p:cNvPr>
          <p:cNvSpPr txBox="1"/>
          <p:nvPr/>
        </p:nvSpPr>
        <p:spPr>
          <a:xfrm>
            <a:off x="422838" y="3140409"/>
            <a:ext cx="1569660" cy="461665"/>
          </a:xfrm>
          <a:prstGeom prst="rect">
            <a:avLst/>
          </a:prstGeom>
          <a:solidFill>
            <a:schemeClr val="bg1"/>
          </a:solidFill>
        </p:spPr>
        <p:txBody>
          <a:bodyPr wrap="none" rtlCol="0">
            <a:spAutoFit/>
          </a:bodyPr>
          <a:lstStyle/>
          <a:p>
            <a:r>
              <a:rPr lang="en-GB" sz="2400" dirty="0"/>
              <a:t>_________</a:t>
            </a:r>
          </a:p>
        </p:txBody>
      </p:sp>
      <p:sp>
        <p:nvSpPr>
          <p:cNvPr id="14" name="TextBox 13">
            <a:extLst>
              <a:ext uri="{FF2B5EF4-FFF2-40B4-BE49-F238E27FC236}">
                <a16:creationId xmlns:a16="http://schemas.microsoft.com/office/drawing/2014/main" id="{D4701867-7513-E3A4-C0B5-B3D7FA453F5D}"/>
              </a:ext>
            </a:extLst>
          </p:cNvPr>
          <p:cNvSpPr txBox="1"/>
          <p:nvPr/>
        </p:nvSpPr>
        <p:spPr>
          <a:xfrm>
            <a:off x="5174035" y="3140408"/>
            <a:ext cx="1723549" cy="461665"/>
          </a:xfrm>
          <a:prstGeom prst="rect">
            <a:avLst/>
          </a:prstGeom>
          <a:solidFill>
            <a:schemeClr val="bg1"/>
          </a:solidFill>
        </p:spPr>
        <p:txBody>
          <a:bodyPr wrap="none" rtlCol="0">
            <a:spAutoFit/>
          </a:bodyPr>
          <a:lstStyle/>
          <a:p>
            <a:r>
              <a:rPr lang="en-GB" sz="2400" dirty="0"/>
              <a:t>__________</a:t>
            </a:r>
          </a:p>
        </p:txBody>
      </p:sp>
      <p:sp>
        <p:nvSpPr>
          <p:cNvPr id="15" name="TextBox 14">
            <a:extLst>
              <a:ext uri="{FF2B5EF4-FFF2-40B4-BE49-F238E27FC236}">
                <a16:creationId xmlns:a16="http://schemas.microsoft.com/office/drawing/2014/main" id="{AEA6211B-E87E-5742-DB1C-1F37E9BF8DB1}"/>
              </a:ext>
            </a:extLst>
          </p:cNvPr>
          <p:cNvSpPr txBox="1"/>
          <p:nvPr/>
        </p:nvSpPr>
        <p:spPr>
          <a:xfrm>
            <a:off x="10079121" y="3137786"/>
            <a:ext cx="1500732" cy="461665"/>
          </a:xfrm>
          <a:prstGeom prst="rect">
            <a:avLst/>
          </a:prstGeom>
          <a:solidFill>
            <a:schemeClr val="bg1"/>
          </a:solidFill>
        </p:spPr>
        <p:txBody>
          <a:bodyPr wrap="none" rtlCol="0">
            <a:spAutoFit/>
          </a:bodyPr>
          <a:lstStyle/>
          <a:p>
            <a:r>
              <a:rPr lang="en-GB" sz="2400" dirty="0"/>
              <a:t>________.</a:t>
            </a:r>
          </a:p>
        </p:txBody>
      </p:sp>
      <p:sp>
        <p:nvSpPr>
          <p:cNvPr id="16" name="TextBox 15">
            <a:extLst>
              <a:ext uri="{FF2B5EF4-FFF2-40B4-BE49-F238E27FC236}">
                <a16:creationId xmlns:a16="http://schemas.microsoft.com/office/drawing/2014/main" id="{D657D3ED-5D3A-17F3-D0FF-919C321CB3FA}"/>
              </a:ext>
            </a:extLst>
          </p:cNvPr>
          <p:cNvSpPr txBox="1"/>
          <p:nvPr/>
        </p:nvSpPr>
        <p:spPr>
          <a:xfrm>
            <a:off x="6701792" y="3753142"/>
            <a:ext cx="580608" cy="461665"/>
          </a:xfrm>
          <a:prstGeom prst="rect">
            <a:avLst/>
          </a:prstGeom>
          <a:noFill/>
        </p:spPr>
        <p:txBody>
          <a:bodyPr wrap="none" rtlCol="0">
            <a:spAutoFit/>
          </a:bodyPr>
          <a:lstStyle/>
          <a:p>
            <a:r>
              <a:rPr lang="en-GB" sz="2400" b="1" dirty="0" err="1"/>
              <a:t>l</a:t>
            </a:r>
            <a:r>
              <a:rPr lang="en-GB" sz="2400" dirty="0" err="1"/>
              <a:t>os</a:t>
            </a:r>
            <a:endParaRPr lang="en-GB" sz="2400" dirty="0"/>
          </a:p>
        </p:txBody>
      </p:sp>
      <p:sp>
        <p:nvSpPr>
          <p:cNvPr id="24" name="TextBox 23">
            <a:extLst>
              <a:ext uri="{FF2B5EF4-FFF2-40B4-BE49-F238E27FC236}">
                <a16:creationId xmlns:a16="http://schemas.microsoft.com/office/drawing/2014/main" id="{85AAB0A0-8AC7-43CB-367E-F988E22C78F1}"/>
              </a:ext>
            </a:extLst>
          </p:cNvPr>
          <p:cNvSpPr txBox="1"/>
          <p:nvPr/>
        </p:nvSpPr>
        <p:spPr>
          <a:xfrm>
            <a:off x="7273181" y="3977458"/>
            <a:ext cx="954107" cy="461665"/>
          </a:xfrm>
          <a:prstGeom prst="rect">
            <a:avLst/>
          </a:prstGeom>
          <a:noFill/>
        </p:spPr>
        <p:txBody>
          <a:bodyPr wrap="none" rtlCol="0">
            <a:spAutoFit/>
          </a:bodyPr>
          <a:lstStyle/>
          <a:p>
            <a:r>
              <a:rPr lang="en-GB" sz="2400" b="1" dirty="0"/>
              <a:t>l</a:t>
            </a:r>
            <a:r>
              <a:rPr lang="en-GB" sz="2400" dirty="0"/>
              <a:t>unes</a:t>
            </a:r>
          </a:p>
        </p:txBody>
      </p:sp>
      <p:sp>
        <p:nvSpPr>
          <p:cNvPr id="25" name="TextBox 24">
            <a:extLst>
              <a:ext uri="{FF2B5EF4-FFF2-40B4-BE49-F238E27FC236}">
                <a16:creationId xmlns:a16="http://schemas.microsoft.com/office/drawing/2014/main" id="{99E1D260-EDF6-C819-C115-5191E8886A4E}"/>
              </a:ext>
            </a:extLst>
          </p:cNvPr>
          <p:cNvSpPr txBox="1"/>
          <p:nvPr/>
        </p:nvSpPr>
        <p:spPr>
          <a:xfrm>
            <a:off x="8218069" y="3753143"/>
            <a:ext cx="1451038" cy="461665"/>
          </a:xfrm>
          <a:prstGeom prst="rect">
            <a:avLst/>
          </a:prstGeom>
          <a:noFill/>
        </p:spPr>
        <p:txBody>
          <a:bodyPr wrap="none" rtlCol="0">
            <a:spAutoFit/>
          </a:bodyPr>
          <a:lstStyle/>
          <a:p>
            <a:r>
              <a:rPr lang="en-GB" sz="2400" dirty="0" err="1"/>
              <a:t>a</a:t>
            </a:r>
            <a:r>
              <a:rPr lang="en-GB" sz="2400" b="1" dirty="0" err="1"/>
              <a:t>l</a:t>
            </a:r>
            <a:r>
              <a:rPr lang="en-GB" sz="2400" dirty="0" err="1"/>
              <a:t>umnos</a:t>
            </a:r>
            <a:endParaRPr lang="en-GB" sz="2400" dirty="0"/>
          </a:p>
        </p:txBody>
      </p:sp>
      <p:sp>
        <p:nvSpPr>
          <p:cNvPr id="26" name="TextBox 25">
            <a:extLst>
              <a:ext uri="{FF2B5EF4-FFF2-40B4-BE49-F238E27FC236}">
                <a16:creationId xmlns:a16="http://schemas.microsoft.com/office/drawing/2014/main" id="{079F0ABF-16FC-D1BC-BED0-728F86C0EB87}"/>
              </a:ext>
            </a:extLst>
          </p:cNvPr>
          <p:cNvSpPr txBox="1"/>
          <p:nvPr/>
        </p:nvSpPr>
        <p:spPr>
          <a:xfrm>
            <a:off x="9659888" y="3977459"/>
            <a:ext cx="670376" cy="461665"/>
          </a:xfrm>
          <a:prstGeom prst="rect">
            <a:avLst/>
          </a:prstGeom>
          <a:noFill/>
        </p:spPr>
        <p:txBody>
          <a:bodyPr wrap="none" rtlCol="0">
            <a:spAutoFit/>
          </a:bodyPr>
          <a:lstStyle/>
          <a:p>
            <a:r>
              <a:rPr lang="en-GB" sz="2400" dirty="0"/>
              <a:t>de</a:t>
            </a:r>
            <a:r>
              <a:rPr lang="en-GB" sz="2400" b="1" dirty="0"/>
              <a:t>l</a:t>
            </a:r>
          </a:p>
        </p:txBody>
      </p:sp>
      <p:sp>
        <p:nvSpPr>
          <p:cNvPr id="27" name="TextBox 26">
            <a:extLst>
              <a:ext uri="{FF2B5EF4-FFF2-40B4-BE49-F238E27FC236}">
                <a16:creationId xmlns:a16="http://schemas.microsoft.com/office/drawing/2014/main" id="{479E76C8-4668-A682-465E-040061DB0B7C}"/>
              </a:ext>
            </a:extLst>
          </p:cNvPr>
          <p:cNvSpPr txBox="1"/>
          <p:nvPr/>
        </p:nvSpPr>
        <p:spPr>
          <a:xfrm>
            <a:off x="10330264" y="3753142"/>
            <a:ext cx="1316386" cy="461665"/>
          </a:xfrm>
          <a:prstGeom prst="rect">
            <a:avLst/>
          </a:prstGeom>
          <a:noFill/>
        </p:spPr>
        <p:txBody>
          <a:bodyPr wrap="none" rtlCol="0">
            <a:spAutoFit/>
          </a:bodyPr>
          <a:lstStyle/>
          <a:p>
            <a:r>
              <a:rPr lang="en-GB" sz="2400" dirty="0"/>
              <a:t>co</a:t>
            </a:r>
            <a:r>
              <a:rPr lang="en-GB" sz="2400" b="1" dirty="0"/>
              <a:t>l</a:t>
            </a:r>
            <a:r>
              <a:rPr lang="en-GB" sz="2400" dirty="0"/>
              <a:t>egio</a:t>
            </a:r>
            <a:endParaRPr lang="en-GB" sz="2400" b="1" dirty="0"/>
          </a:p>
        </p:txBody>
      </p:sp>
      <p:sp>
        <p:nvSpPr>
          <p:cNvPr id="28" name="TextBox 27">
            <a:extLst>
              <a:ext uri="{FF2B5EF4-FFF2-40B4-BE49-F238E27FC236}">
                <a16:creationId xmlns:a16="http://schemas.microsoft.com/office/drawing/2014/main" id="{CBEB4B71-68C5-3F60-74B5-849D4C939C10}"/>
              </a:ext>
            </a:extLst>
          </p:cNvPr>
          <p:cNvSpPr txBox="1"/>
          <p:nvPr/>
        </p:nvSpPr>
        <p:spPr>
          <a:xfrm>
            <a:off x="378104" y="4476361"/>
            <a:ext cx="1723549" cy="461665"/>
          </a:xfrm>
          <a:prstGeom prst="rect">
            <a:avLst/>
          </a:prstGeom>
          <a:solidFill>
            <a:schemeClr val="bg1"/>
          </a:solidFill>
        </p:spPr>
        <p:txBody>
          <a:bodyPr wrap="none" rtlCol="0">
            <a:spAutoFit/>
          </a:bodyPr>
          <a:lstStyle/>
          <a:p>
            <a:r>
              <a:rPr lang="en-GB" sz="2400" dirty="0"/>
              <a:t>__________</a:t>
            </a:r>
          </a:p>
        </p:txBody>
      </p:sp>
      <p:sp>
        <p:nvSpPr>
          <p:cNvPr id="29" name="TextBox 28">
            <a:extLst>
              <a:ext uri="{FF2B5EF4-FFF2-40B4-BE49-F238E27FC236}">
                <a16:creationId xmlns:a16="http://schemas.microsoft.com/office/drawing/2014/main" id="{1B38BB51-398B-722E-5FA5-95D22443B255}"/>
              </a:ext>
            </a:extLst>
          </p:cNvPr>
          <p:cNvSpPr txBox="1"/>
          <p:nvPr/>
        </p:nvSpPr>
        <p:spPr>
          <a:xfrm>
            <a:off x="3229999" y="4455296"/>
            <a:ext cx="1107996" cy="461665"/>
          </a:xfrm>
          <a:prstGeom prst="rect">
            <a:avLst/>
          </a:prstGeom>
          <a:solidFill>
            <a:schemeClr val="bg1"/>
          </a:solidFill>
        </p:spPr>
        <p:txBody>
          <a:bodyPr wrap="none" rtlCol="0">
            <a:spAutoFit/>
          </a:bodyPr>
          <a:lstStyle/>
          <a:p>
            <a:r>
              <a:rPr lang="en-GB" sz="2400" dirty="0"/>
              <a:t>______</a:t>
            </a:r>
          </a:p>
        </p:txBody>
      </p:sp>
      <p:sp>
        <p:nvSpPr>
          <p:cNvPr id="30" name="TextBox 29">
            <a:extLst>
              <a:ext uri="{FF2B5EF4-FFF2-40B4-BE49-F238E27FC236}">
                <a16:creationId xmlns:a16="http://schemas.microsoft.com/office/drawing/2014/main" id="{B97FB338-01FC-3924-1AED-DDBFF0204A5E}"/>
              </a:ext>
            </a:extLst>
          </p:cNvPr>
          <p:cNvSpPr txBox="1"/>
          <p:nvPr/>
        </p:nvSpPr>
        <p:spPr>
          <a:xfrm>
            <a:off x="2213790" y="5180241"/>
            <a:ext cx="1133644" cy="461665"/>
          </a:xfrm>
          <a:prstGeom prst="rect">
            <a:avLst/>
          </a:prstGeom>
          <a:noFill/>
        </p:spPr>
        <p:txBody>
          <a:bodyPr wrap="none" rtlCol="0">
            <a:spAutoFit/>
          </a:bodyPr>
          <a:lstStyle/>
          <a:p>
            <a:r>
              <a:rPr lang="en-GB" sz="2400" b="1" dirty="0" err="1"/>
              <a:t>ll</a:t>
            </a:r>
            <a:r>
              <a:rPr lang="en-GB" sz="2400" dirty="0" err="1"/>
              <a:t>amar</a:t>
            </a:r>
            <a:endParaRPr lang="en-GB" sz="2400" dirty="0"/>
          </a:p>
        </p:txBody>
      </p:sp>
      <p:sp>
        <p:nvSpPr>
          <p:cNvPr id="31" name="TextBox 30">
            <a:extLst>
              <a:ext uri="{FF2B5EF4-FFF2-40B4-BE49-F238E27FC236}">
                <a16:creationId xmlns:a16="http://schemas.microsoft.com/office/drawing/2014/main" id="{E2DC41DF-B9C1-1884-64A5-0DC15F86F1A0}"/>
              </a:ext>
            </a:extLst>
          </p:cNvPr>
          <p:cNvSpPr txBox="1"/>
          <p:nvPr/>
        </p:nvSpPr>
        <p:spPr>
          <a:xfrm>
            <a:off x="4540728" y="5174382"/>
            <a:ext cx="1042273" cy="461665"/>
          </a:xfrm>
          <a:prstGeom prst="rect">
            <a:avLst/>
          </a:prstGeom>
          <a:noFill/>
        </p:spPr>
        <p:txBody>
          <a:bodyPr wrap="none" rtlCol="0">
            <a:spAutoFit/>
          </a:bodyPr>
          <a:lstStyle/>
          <a:p>
            <a:r>
              <a:rPr lang="en-GB" sz="2400" b="1" dirty="0" err="1"/>
              <a:t>ll</a:t>
            </a:r>
            <a:r>
              <a:rPr lang="en-GB" sz="2400" dirty="0" err="1"/>
              <a:t>egar</a:t>
            </a:r>
            <a:endParaRPr lang="en-GB" sz="2400" dirty="0"/>
          </a:p>
        </p:txBody>
      </p:sp>
      <p:sp>
        <p:nvSpPr>
          <p:cNvPr id="32" name="TextBox 31">
            <a:extLst>
              <a:ext uri="{FF2B5EF4-FFF2-40B4-BE49-F238E27FC236}">
                <a16:creationId xmlns:a16="http://schemas.microsoft.com/office/drawing/2014/main" id="{D4680F52-0234-E9F2-A940-B1FB27CC9EAB}"/>
              </a:ext>
            </a:extLst>
          </p:cNvPr>
          <p:cNvSpPr txBox="1"/>
          <p:nvPr/>
        </p:nvSpPr>
        <p:spPr>
          <a:xfrm>
            <a:off x="1602094" y="5782417"/>
            <a:ext cx="646331" cy="461665"/>
          </a:xfrm>
          <a:prstGeom prst="rect">
            <a:avLst/>
          </a:prstGeom>
          <a:solidFill>
            <a:schemeClr val="bg1"/>
          </a:solidFill>
        </p:spPr>
        <p:txBody>
          <a:bodyPr wrap="none" rtlCol="0">
            <a:spAutoFit/>
          </a:bodyPr>
          <a:lstStyle/>
          <a:p>
            <a:r>
              <a:rPr lang="en-GB" sz="2400" dirty="0"/>
              <a:t>___</a:t>
            </a:r>
          </a:p>
        </p:txBody>
      </p:sp>
      <p:sp>
        <p:nvSpPr>
          <p:cNvPr id="33" name="TextBox 32">
            <a:extLst>
              <a:ext uri="{FF2B5EF4-FFF2-40B4-BE49-F238E27FC236}">
                <a16:creationId xmlns:a16="http://schemas.microsoft.com/office/drawing/2014/main" id="{4FCE93FA-2F82-BAD9-DAC4-847367EF73A0}"/>
              </a:ext>
            </a:extLst>
          </p:cNvPr>
          <p:cNvSpPr txBox="1"/>
          <p:nvPr/>
        </p:nvSpPr>
        <p:spPr>
          <a:xfrm>
            <a:off x="6009964" y="5782416"/>
            <a:ext cx="800219" cy="461665"/>
          </a:xfrm>
          <a:prstGeom prst="rect">
            <a:avLst/>
          </a:prstGeom>
          <a:solidFill>
            <a:schemeClr val="bg1"/>
          </a:solidFill>
        </p:spPr>
        <p:txBody>
          <a:bodyPr wrap="none" rtlCol="0">
            <a:spAutoFit/>
          </a:bodyPr>
          <a:lstStyle/>
          <a:p>
            <a:r>
              <a:rPr lang="en-GB" sz="2400" dirty="0"/>
              <a:t>____</a:t>
            </a:r>
          </a:p>
        </p:txBody>
      </p:sp>
      <p:sp>
        <p:nvSpPr>
          <p:cNvPr id="2" name="Speech Bubble: Rectangle with Corners Rounded 1">
            <a:extLst>
              <a:ext uri="{FF2B5EF4-FFF2-40B4-BE49-F238E27FC236}">
                <a16:creationId xmlns:a16="http://schemas.microsoft.com/office/drawing/2014/main" id="{F36964AE-6286-C0C7-F2CE-8F16189132FB}"/>
              </a:ext>
            </a:extLst>
          </p:cNvPr>
          <p:cNvSpPr/>
          <p:nvPr/>
        </p:nvSpPr>
        <p:spPr>
          <a:xfrm>
            <a:off x="2088192" y="988649"/>
            <a:ext cx="3481000" cy="1675377"/>
          </a:xfrm>
          <a:prstGeom prst="wedgeRoundRectCallout">
            <a:avLst>
              <a:gd name="adj1" fmla="val -66401"/>
              <a:gd name="adj2" fmla="val 5553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You may need to write </a:t>
            </a:r>
            <a:r>
              <a:rPr lang="en-GB" sz="2200" b="1" u="sng" dirty="0"/>
              <a:t>more than one word</a:t>
            </a:r>
            <a:r>
              <a:rPr lang="en-GB" sz="2200" b="1" dirty="0"/>
              <a:t> </a:t>
            </a:r>
            <a:r>
              <a:rPr lang="en-GB" sz="2200" dirty="0"/>
              <a:t>to fill in the gaps in the English translations. </a:t>
            </a:r>
          </a:p>
        </p:txBody>
      </p:sp>
    </p:spTree>
    <p:extLst>
      <p:ext uri="{BB962C8B-B14F-4D97-AF65-F5344CB8AC3E}">
        <p14:creationId xmlns:p14="http://schemas.microsoft.com/office/powerpoint/2010/main" val="31651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3" grpId="0" animBg="1"/>
      <p:bldP spid="14" grpId="0" animBg="1"/>
      <p:bldP spid="15" grpId="0" animBg="1"/>
      <p:bldP spid="16" grpId="0"/>
      <p:bldP spid="24" grpId="0"/>
      <p:bldP spid="25" grpId="0"/>
      <p:bldP spid="26" grpId="0"/>
      <p:bldP spid="27" grpId="0"/>
      <p:bldP spid="28" grpId="0" animBg="1"/>
      <p:bldP spid="29" grpId="0" animBg="1"/>
      <p:bldP spid="30" grpId="0"/>
      <p:bldP spid="31" grpId="0"/>
      <p:bldP spid="32" grpId="0" animBg="1"/>
      <p:bldP spid="33" grpId="0" animBg="1"/>
      <p:bldP spid="2" grpId="0" animBg="1"/>
      <p:bldP spid="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95149F-DC83-4A29-A03C-92BE7E94DDE0}"/>
              </a:ext>
            </a:extLst>
          </p:cNvPr>
          <p:cNvSpPr>
            <a:spLocks noGrp="1"/>
          </p:cNvSpPr>
          <p:nvPr>
            <p:ph type="title"/>
          </p:nvPr>
        </p:nvSpPr>
        <p:spPr/>
        <p:txBody>
          <a:bodyPr/>
          <a:lstStyle/>
          <a:p>
            <a:r>
              <a:rPr lang="en-GB" dirty="0" err="1"/>
              <a:t>Fonética</a:t>
            </a:r>
            <a:endParaRPr lang="en-GB" dirty="0"/>
          </a:p>
        </p:txBody>
      </p:sp>
      <p:sp>
        <p:nvSpPr>
          <p:cNvPr id="4" name="Rounded Rectangle 11">
            <a:extLst>
              <a:ext uri="{FF2B5EF4-FFF2-40B4-BE49-F238E27FC236}">
                <a16:creationId xmlns:a16="http://schemas.microsoft.com/office/drawing/2014/main" id="{32CC1083-6CCB-4EE1-BAFD-BF5872572DB1}"/>
              </a:ext>
            </a:extLst>
          </p:cNvPr>
          <p:cNvSpPr/>
          <p:nvPr/>
        </p:nvSpPr>
        <p:spPr>
          <a:xfrm>
            <a:off x="9403307" y="198531"/>
            <a:ext cx="2524837"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graphicFrame>
        <p:nvGraphicFramePr>
          <p:cNvPr id="7" name="Table 6">
            <a:extLst>
              <a:ext uri="{FF2B5EF4-FFF2-40B4-BE49-F238E27FC236}">
                <a16:creationId xmlns:a16="http://schemas.microsoft.com/office/drawing/2014/main" id="{00EDB631-A9DD-4DC5-BC6E-95CB922435ED}"/>
              </a:ext>
            </a:extLst>
          </p:cNvPr>
          <p:cNvGraphicFramePr>
            <a:graphicFrameLocks noGrp="1"/>
          </p:cNvGraphicFramePr>
          <p:nvPr/>
        </p:nvGraphicFramePr>
        <p:xfrm>
          <a:off x="355601" y="2474352"/>
          <a:ext cx="11322174" cy="1188000"/>
        </p:xfrm>
        <a:graphic>
          <a:graphicData uri="http://schemas.openxmlformats.org/drawingml/2006/table">
            <a:tbl>
              <a:tblPr firstRow="1" bandRow="1">
                <a:tableStyleId>{69CF1AB2-1976-4502-BF36-3FF5EA218861}</a:tableStyleId>
              </a:tblPr>
              <a:tblGrid>
                <a:gridCol w="927289">
                  <a:extLst>
                    <a:ext uri="{9D8B030D-6E8A-4147-A177-3AD203B41FA5}">
                      <a16:colId xmlns:a16="http://schemas.microsoft.com/office/drawing/2014/main" val="2048742204"/>
                    </a:ext>
                  </a:extLst>
                </a:gridCol>
                <a:gridCol w="5286669">
                  <a:extLst>
                    <a:ext uri="{9D8B030D-6E8A-4147-A177-3AD203B41FA5}">
                      <a16:colId xmlns:a16="http://schemas.microsoft.com/office/drawing/2014/main" val="753441458"/>
                    </a:ext>
                  </a:extLst>
                </a:gridCol>
                <a:gridCol w="5108216">
                  <a:extLst>
                    <a:ext uri="{9D8B030D-6E8A-4147-A177-3AD203B41FA5}">
                      <a16:colId xmlns:a16="http://schemas.microsoft.com/office/drawing/2014/main" val="1593422324"/>
                    </a:ext>
                  </a:extLst>
                </a:gridCol>
              </a:tblGrid>
              <a:tr h="594000">
                <a:tc>
                  <a:txBody>
                    <a:bodyPr/>
                    <a:lstStyle/>
                    <a:p>
                      <a:endParaRPr lang="en-GB" sz="1000" dirty="0"/>
                    </a:p>
                  </a:txBody>
                  <a:tcPr>
                    <a:noFill/>
                  </a:tcPr>
                </a:tc>
                <a:tc>
                  <a:txBody>
                    <a:bodyPr/>
                    <a:lstStyle/>
                    <a:p>
                      <a:pPr algn="ctr"/>
                      <a:endParaRPr lang="en-GB" sz="2000" dirty="0">
                        <a:solidFill>
                          <a:srgbClr val="C00000"/>
                        </a:solidFill>
                      </a:endParaRPr>
                    </a:p>
                  </a:txBody>
                  <a:tcPr anchor="ctr">
                    <a:noFill/>
                  </a:tcPr>
                </a:tc>
                <a:tc>
                  <a:txBody>
                    <a:bodyPr/>
                    <a:lstStyle/>
                    <a:p>
                      <a:pPr algn="ctr"/>
                      <a:endParaRPr lang="en-GB" sz="2000" dirty="0">
                        <a:solidFill>
                          <a:srgbClr val="C00000"/>
                        </a:solidFill>
                      </a:endParaRPr>
                    </a:p>
                  </a:txBody>
                  <a:tcPr anchor="ctr">
                    <a:noFill/>
                  </a:tcPr>
                </a:tc>
                <a:extLst>
                  <a:ext uri="{0D108BD9-81ED-4DB2-BD59-A6C34878D82A}">
                    <a16:rowId xmlns:a16="http://schemas.microsoft.com/office/drawing/2014/main" val="3287218461"/>
                  </a:ext>
                </a:extLst>
              </a:tr>
              <a:tr h="594000">
                <a:tc gridSpan="3">
                  <a:txBody>
                    <a:bodyPr/>
                    <a:lstStyle/>
                    <a:p>
                      <a:pPr algn="l"/>
                      <a:r>
                        <a:rPr lang="en-GB" sz="2400" b="0" dirty="0">
                          <a:solidFill>
                            <a:schemeClr val="tx1"/>
                          </a:solidFill>
                        </a:rPr>
                        <a:t>I have to </a:t>
                      </a:r>
                      <a:r>
                        <a:rPr lang="en-GB" sz="2400" b="1" u="sng" dirty="0">
                          <a:solidFill>
                            <a:schemeClr val="tx1"/>
                          </a:solidFill>
                        </a:rPr>
                        <a:t>go back</a:t>
                      </a:r>
                      <a:r>
                        <a:rPr lang="en-GB" sz="2400" b="0" dirty="0">
                          <a:solidFill>
                            <a:schemeClr val="tx1"/>
                          </a:solidFill>
                        </a:rPr>
                        <a:t> home before </a:t>
                      </a:r>
                      <a:r>
                        <a:rPr lang="en-GB" sz="2400" b="1" u="sng" dirty="0">
                          <a:solidFill>
                            <a:schemeClr val="tx1"/>
                          </a:solidFill>
                        </a:rPr>
                        <a:t>7 o’clock</a:t>
                      </a:r>
                      <a:r>
                        <a:rPr lang="en-GB" sz="2400" b="0" dirty="0">
                          <a:solidFill>
                            <a:schemeClr val="tx1"/>
                          </a:solidFill>
                        </a:rPr>
                        <a:t>. I don’t like this </a:t>
                      </a:r>
                      <a:r>
                        <a:rPr lang="en-GB" sz="2400" b="1" u="sng" dirty="0">
                          <a:solidFill>
                            <a:schemeClr val="tx1"/>
                          </a:solidFill>
                        </a:rPr>
                        <a:t>rule</a:t>
                      </a:r>
                      <a:r>
                        <a:rPr lang="en-GB" sz="2400" b="0" dirty="0">
                          <a:solidFill>
                            <a:schemeClr val="tx1"/>
                          </a:solidFill>
                        </a:rPr>
                        <a:t>.</a:t>
                      </a:r>
                    </a:p>
                  </a:txBody>
                  <a:tcPr anchor="ctr">
                    <a:noFill/>
                  </a:tcPr>
                </a:tc>
                <a:tc hMerge="1">
                  <a:txBody>
                    <a:bodyPr/>
                    <a:lstStyle/>
                    <a:p>
                      <a:endParaRPr lang="en-GB" dirty="0"/>
                    </a:p>
                  </a:txBody>
                  <a:tcPr>
                    <a:noFill/>
                  </a:tcPr>
                </a:tc>
                <a:tc hMerge="1">
                  <a:txBody>
                    <a:bodyPr/>
                    <a:lstStyle/>
                    <a:p>
                      <a:endParaRPr lang="en-GB" dirty="0"/>
                    </a:p>
                  </a:txBody>
                  <a:tcPr>
                    <a:noFill/>
                  </a:tcPr>
                </a:tc>
                <a:extLst>
                  <a:ext uri="{0D108BD9-81ED-4DB2-BD59-A6C34878D82A}">
                    <a16:rowId xmlns:a16="http://schemas.microsoft.com/office/drawing/2014/main" val="1831075076"/>
                  </a:ext>
                </a:extLst>
              </a:tr>
            </a:tbl>
          </a:graphicData>
        </a:graphic>
      </p:graphicFrame>
      <p:sp>
        <p:nvSpPr>
          <p:cNvPr id="8" name="Action Button: Custom 20">
            <a:hlinkClick r:id="" action="ppaction://noaction" highlightClick="1">
              <a:snd r:embed="rId3" name="1. Tengo que regresar a casa....wav"/>
            </a:hlinkClick>
            <a:extLst>
              <a:ext uri="{FF2B5EF4-FFF2-40B4-BE49-F238E27FC236}">
                <a16:creationId xmlns:a16="http://schemas.microsoft.com/office/drawing/2014/main" id="{7B24F270-2038-4BC3-AB5A-0DBD21BB7423}"/>
              </a:ext>
            </a:extLst>
          </p:cNvPr>
          <p:cNvSpPr/>
          <p:nvPr/>
        </p:nvSpPr>
        <p:spPr>
          <a:xfrm>
            <a:off x="509462" y="2532355"/>
            <a:ext cx="616074" cy="468557"/>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dirty="0">
                <a:solidFill>
                  <a:prstClr val="white"/>
                </a:solidFill>
                <a:latin typeface="Century Gothic" panose="020F0302020204030204"/>
              </a:rPr>
              <a:t>4</a:t>
            </a:r>
            <a:endPar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F1936BEB-C173-4216-9BED-050C1BCE9625}"/>
              </a:ext>
            </a:extLst>
          </p:cNvPr>
          <p:cNvSpPr txBox="1"/>
          <p:nvPr/>
        </p:nvSpPr>
        <p:spPr>
          <a:xfrm>
            <a:off x="0" y="881519"/>
            <a:ext cx="121920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effectLst/>
                <a:uLnTx/>
                <a:uFillTx/>
                <a:latin typeface="Century Gothic" panose="020F0302020204030204"/>
                <a:ea typeface="+mn-ea"/>
                <a:cs typeface="+mn-cs"/>
              </a:rPr>
              <a:t>Escucha</a:t>
            </a:r>
            <a:r>
              <a:rPr kumimoji="0" lang="en-GB" sz="2200" b="1" i="0" u="none" strike="noStrike" kern="1200" cap="none" spc="0" normalizeH="0" baseline="0" noProof="0" dirty="0">
                <a:ln>
                  <a:noFill/>
                </a:ln>
                <a:effectLst/>
                <a:uLnTx/>
                <a:uFillTx/>
                <a:latin typeface="Century Gothic" panose="020F0302020204030204"/>
                <a:ea typeface="+mn-ea"/>
                <a:cs typeface="+mn-cs"/>
              </a:rPr>
              <a:t> las </a:t>
            </a:r>
            <a:r>
              <a:rPr kumimoji="0" lang="en-GB" sz="2200" b="1" i="0" u="none" strike="noStrike" kern="1200" cap="none" spc="0" normalizeH="0" baseline="0" noProof="0" dirty="0" err="1">
                <a:ln>
                  <a:noFill/>
                </a:ln>
                <a:effectLst/>
                <a:uLnTx/>
                <a:uFillTx/>
                <a:latin typeface="Century Gothic" panose="020F0302020204030204"/>
                <a:ea typeface="+mn-ea"/>
                <a:cs typeface="+mn-cs"/>
              </a:rPr>
              <a:t>frases</a:t>
            </a:r>
            <a:r>
              <a:rPr kumimoji="0" lang="en-GB" sz="2200" b="1" i="0" u="none" strike="noStrike" kern="1200" cap="none" spc="0" normalizeH="0" baseline="0" noProof="0" dirty="0">
                <a:ln>
                  <a:noFill/>
                </a:ln>
                <a:effectLst/>
                <a:uLnTx/>
                <a:uFillTx/>
                <a:latin typeface="Century Gothic" panose="020F0302020204030204"/>
                <a:ea typeface="+mn-ea"/>
                <a:cs typeface="+mn-cs"/>
              </a:rPr>
              <a:t>. Escribe las palabras con [</a:t>
            </a:r>
            <a:r>
              <a:rPr kumimoji="0" lang="en-GB" sz="2200" b="1" i="0" u="none" strike="noStrike" kern="1200" cap="none" spc="0" normalizeH="0" baseline="0" noProof="0" dirty="0" err="1">
                <a:ln>
                  <a:noFill/>
                </a:ln>
                <a:effectLst/>
                <a:uLnTx/>
                <a:uFillTx/>
                <a:latin typeface="Century Gothic" panose="020F0302020204030204"/>
                <a:ea typeface="+mn-ea"/>
                <a:cs typeface="+mn-cs"/>
              </a:rPr>
              <a:t>rr</a:t>
            </a:r>
            <a:r>
              <a:rPr lang="en-GB" sz="2200" b="1" dirty="0">
                <a:latin typeface="Century Gothic" panose="020F0302020204030204"/>
              </a:rPr>
              <a:t>]</a:t>
            </a:r>
            <a:r>
              <a:rPr kumimoji="0" lang="en-GB" sz="2200" b="1" i="0" u="none" strike="noStrike" kern="1200" cap="none" spc="0" normalizeH="0" baseline="0" noProof="0" dirty="0">
                <a:ln>
                  <a:noFill/>
                </a:ln>
                <a:effectLst/>
                <a:uLnTx/>
                <a:uFillTx/>
                <a:latin typeface="Century Gothic" panose="020F0302020204030204"/>
                <a:ea typeface="+mn-ea"/>
                <a:cs typeface="+mn-cs"/>
              </a:rPr>
              <a:t> en la </a:t>
            </a:r>
            <a:r>
              <a:rPr kumimoji="0" lang="en-GB" sz="2200" b="1" i="0" u="none" strike="noStrike" kern="1200" cap="none" spc="0" normalizeH="0" baseline="0" noProof="0" dirty="0" err="1">
                <a:ln>
                  <a:noFill/>
                </a:ln>
                <a:effectLst/>
                <a:uLnTx/>
                <a:uFillTx/>
                <a:latin typeface="Century Gothic" panose="020F0302020204030204"/>
                <a:ea typeface="+mn-ea"/>
                <a:cs typeface="+mn-cs"/>
              </a:rPr>
              <a:t>primera</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columna</a:t>
            </a:r>
            <a:r>
              <a:rPr kumimoji="0" lang="en-GB" sz="2200" b="1" i="0" u="none" strike="noStrike" kern="1200" cap="none" spc="0" normalizeH="0" baseline="0" noProof="0" dirty="0">
                <a:ln>
                  <a:noFill/>
                </a:ln>
                <a:effectLst/>
                <a:uLnTx/>
                <a:uFillTx/>
                <a:latin typeface="Century Gothic" panose="020F0302020204030204"/>
                <a:ea typeface="+mn-ea"/>
                <a:cs typeface="+mn-cs"/>
              </a:rPr>
              <a:t> y las palabras con [r-</a:t>
            </a:r>
            <a:r>
              <a:rPr lang="en-GB" sz="2200" b="1" dirty="0">
                <a:latin typeface="Century Gothic" panose="020F0302020204030204"/>
              </a:rPr>
              <a:t>]</a:t>
            </a:r>
            <a:r>
              <a:rPr kumimoji="0" lang="en-GB" sz="2200" b="1" i="0" u="none" strike="noStrike" kern="1200" cap="none" spc="0" normalizeH="0" baseline="0" noProof="0" dirty="0">
                <a:ln>
                  <a:noFill/>
                </a:ln>
                <a:effectLst/>
                <a:uLnTx/>
                <a:uFillTx/>
                <a:latin typeface="Century Gothic" panose="020F0302020204030204"/>
                <a:ea typeface="+mn-ea"/>
                <a:cs typeface="+mn-cs"/>
              </a:rPr>
              <a:t> en la </a:t>
            </a:r>
            <a:r>
              <a:rPr kumimoji="0" lang="en-GB" sz="2200" b="1" i="0" u="none" strike="noStrike" kern="1200" cap="none" spc="0" normalizeH="0" baseline="0" noProof="0" dirty="0" err="1">
                <a:ln>
                  <a:noFill/>
                </a:ln>
                <a:effectLst/>
                <a:uLnTx/>
                <a:uFillTx/>
                <a:latin typeface="Century Gothic" panose="020F0302020204030204"/>
                <a:ea typeface="+mn-ea"/>
                <a:cs typeface="+mn-cs"/>
              </a:rPr>
              <a:t>segunda</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columna</a:t>
            </a:r>
            <a:r>
              <a:rPr kumimoji="0" lang="en-GB" sz="2200" b="1" i="0" u="none" strike="noStrike" kern="1200" cap="none" spc="0" normalizeH="0" baseline="0" noProof="0" dirty="0">
                <a:ln>
                  <a:noFill/>
                </a:ln>
                <a:effectLst/>
                <a:uLnTx/>
                <a:uFillTx/>
                <a:latin typeface="Century Gothic" panose="020F0302020204030204"/>
                <a:ea typeface="+mn-ea"/>
                <a:cs typeface="+mn-cs"/>
              </a:rPr>
              <a:t>. No </a:t>
            </a:r>
            <a:r>
              <a:rPr kumimoji="0" lang="en-GB" sz="2200" b="1" i="0" u="none" strike="noStrike" kern="1200" cap="none" spc="0" normalizeH="0" baseline="0" noProof="0" dirty="0" err="1">
                <a:ln>
                  <a:noFill/>
                </a:ln>
                <a:effectLst/>
                <a:uLnTx/>
                <a:uFillTx/>
                <a:latin typeface="Century Gothic" panose="020F0302020204030204"/>
                <a:ea typeface="+mn-ea"/>
                <a:cs typeface="+mn-cs"/>
              </a:rPr>
              <a:t>siempre</a:t>
            </a:r>
            <a:r>
              <a:rPr kumimoji="0" lang="en-GB" sz="2200" b="1" i="0" u="none" strike="noStrike" kern="1200" cap="none" spc="0" normalizeH="0" baseline="0" noProof="0" dirty="0">
                <a:ln>
                  <a:noFill/>
                </a:ln>
                <a:effectLst/>
                <a:uLnTx/>
                <a:uFillTx/>
                <a:latin typeface="Century Gothic" panose="020F0302020204030204"/>
                <a:ea typeface="+mn-ea"/>
                <a:cs typeface="+mn-cs"/>
              </a:rPr>
              <a:t> hay palabras en las dos </a:t>
            </a:r>
            <a:r>
              <a:rPr kumimoji="0" lang="en-GB" sz="2200" b="1" i="0" u="none" strike="noStrike" kern="1200" cap="none" spc="0" normalizeH="0" baseline="0" noProof="0" dirty="0" err="1">
                <a:ln>
                  <a:noFill/>
                </a:ln>
                <a:effectLst/>
                <a:uLnTx/>
                <a:uFillTx/>
                <a:latin typeface="Century Gothic" panose="020F0302020204030204"/>
                <a:ea typeface="+mn-ea"/>
                <a:cs typeface="+mn-cs"/>
              </a:rPr>
              <a:t>columnas</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Luego</a:t>
            </a:r>
            <a:r>
              <a:rPr kumimoji="0" lang="en-GB" sz="2200" b="1" i="0" u="none" strike="noStrike" kern="1200" cap="none" spc="0" normalizeH="0" baseline="0" noProof="0" dirty="0">
                <a:ln>
                  <a:noFill/>
                </a:ln>
                <a:effectLst/>
                <a:uLnTx/>
                <a:uFillTx/>
                <a:latin typeface="Century Gothic" panose="020F0302020204030204"/>
                <a:ea typeface="+mn-ea"/>
                <a:cs typeface="+mn-cs"/>
              </a:rPr>
              <a:t>,</a:t>
            </a:r>
            <a:r>
              <a:rPr kumimoji="0" lang="en-GB" sz="2200" b="1" i="0" u="none" strike="noStrike" kern="1200" cap="none" spc="0" normalizeH="0" noProof="0" dirty="0">
                <a:ln>
                  <a:noFill/>
                </a:ln>
                <a:effectLst/>
                <a:uLnTx/>
                <a:uFillTx/>
                <a:latin typeface="Century Gothic" panose="020F0302020204030204"/>
                <a:ea typeface="+mn-ea"/>
                <a:cs typeface="+mn-cs"/>
              </a:rPr>
              <a:t> </a:t>
            </a:r>
            <a:r>
              <a:rPr kumimoji="0" lang="en-GB" sz="2200" b="1" i="0" u="none" strike="noStrike" kern="1200" cap="none" spc="0" normalizeH="0" noProof="0" dirty="0" err="1">
                <a:ln>
                  <a:noFill/>
                </a:ln>
                <a:effectLst/>
                <a:uLnTx/>
                <a:uFillTx/>
                <a:latin typeface="Century Gothic" panose="020F0302020204030204"/>
                <a:ea typeface="+mn-ea"/>
                <a:cs typeface="+mn-cs"/>
              </a:rPr>
              <a:t>completa</a:t>
            </a:r>
            <a:r>
              <a:rPr kumimoji="0" lang="en-GB" sz="2200" b="1" i="0" u="none" strike="noStrike" kern="1200" cap="none" spc="0" normalizeH="0" noProof="0" dirty="0">
                <a:ln>
                  <a:noFill/>
                </a:ln>
                <a:effectLst/>
                <a:uLnTx/>
                <a:uFillTx/>
                <a:latin typeface="Century Gothic" panose="020F0302020204030204"/>
                <a:ea typeface="+mn-ea"/>
                <a:cs typeface="+mn-cs"/>
              </a:rPr>
              <a:t> la </a:t>
            </a:r>
            <a:r>
              <a:rPr kumimoji="0" lang="en-GB" sz="2200" b="1" i="0" u="none" strike="noStrike" kern="1200" cap="none" spc="0" normalizeH="0" noProof="0" dirty="0" err="1">
                <a:ln>
                  <a:noFill/>
                </a:ln>
                <a:effectLst/>
                <a:uLnTx/>
                <a:uFillTx/>
                <a:latin typeface="Century Gothic" panose="020F0302020204030204"/>
                <a:ea typeface="+mn-ea"/>
                <a:cs typeface="+mn-cs"/>
              </a:rPr>
              <a:t>frase</a:t>
            </a:r>
            <a:r>
              <a:rPr kumimoji="0" lang="en-GB" sz="2200" b="1" i="0" u="none" strike="noStrike" kern="1200" cap="none" spc="0" normalizeH="0" noProof="0" dirty="0">
                <a:ln>
                  <a:noFill/>
                </a:ln>
                <a:effectLst/>
                <a:uLnTx/>
                <a:uFillTx/>
                <a:latin typeface="Century Gothic" panose="020F0302020204030204"/>
                <a:ea typeface="+mn-ea"/>
                <a:cs typeface="+mn-cs"/>
              </a:rPr>
              <a:t> en </a:t>
            </a:r>
            <a:r>
              <a:rPr kumimoji="0" lang="en-GB" sz="2200" b="1" i="0" u="none" strike="noStrike" kern="1200" cap="none" spc="0" normalizeH="0" noProof="0" dirty="0" err="1">
                <a:ln>
                  <a:noFill/>
                </a:ln>
                <a:effectLst/>
                <a:uLnTx/>
                <a:uFillTx/>
                <a:latin typeface="Century Gothic" panose="020F0302020204030204"/>
                <a:ea typeface="+mn-ea"/>
                <a:cs typeface="+mn-cs"/>
              </a:rPr>
              <a:t>inglés</a:t>
            </a:r>
            <a:r>
              <a:rPr kumimoji="0" lang="en-GB" sz="2200" b="1" i="0" u="none" strike="noStrike" kern="1200" cap="none" spc="0" normalizeH="0" noProof="0" dirty="0">
                <a:ln>
                  <a:noFill/>
                </a:ln>
                <a:effectLst/>
                <a:uLnTx/>
                <a:uFillTx/>
                <a:latin typeface="Century Gothic" panose="020F0302020204030204"/>
                <a:ea typeface="+mn-ea"/>
                <a:cs typeface="+mn-cs"/>
              </a:rPr>
              <a:t>.</a:t>
            </a:r>
            <a:endParaRPr kumimoji="0" lang="en-GB" sz="2200" b="1" i="0" u="none" strike="noStrike" kern="1200" cap="none" spc="0" normalizeH="0" baseline="0" noProof="0" dirty="0">
              <a:ln>
                <a:noFill/>
              </a:ln>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1CF7DF66-0170-4F08-8EA7-462CA04AC190}"/>
              </a:ext>
            </a:extLst>
          </p:cNvPr>
          <p:cNvSpPr/>
          <p:nvPr/>
        </p:nvSpPr>
        <p:spPr>
          <a:xfrm>
            <a:off x="3619165" y="1942391"/>
            <a:ext cx="646331" cy="523220"/>
          </a:xfrm>
          <a:prstGeom prst="rect">
            <a:avLst/>
          </a:prstGeom>
        </p:spPr>
        <p:txBody>
          <a:bodyPr wrap="none">
            <a:spAutoFit/>
          </a:bodyPr>
          <a:lstStyle/>
          <a:p>
            <a:pPr algn="ctr"/>
            <a:r>
              <a:rPr lang="es-GB" sz="2800" b="1" dirty="0">
                <a:solidFill>
                  <a:schemeClr val="accent1"/>
                </a:solidFill>
              </a:rPr>
              <a:t>[</a:t>
            </a:r>
            <a:r>
              <a:rPr lang="en-GB" sz="2800" b="1" dirty="0" err="1">
                <a:solidFill>
                  <a:schemeClr val="accent1"/>
                </a:solidFill>
              </a:rPr>
              <a:t>rr</a:t>
            </a:r>
            <a:r>
              <a:rPr lang="es-GB" sz="2800" b="1" dirty="0">
                <a:solidFill>
                  <a:schemeClr val="accent1"/>
                </a:solidFill>
              </a:rPr>
              <a:t>]</a:t>
            </a:r>
          </a:p>
        </p:txBody>
      </p:sp>
      <p:sp>
        <p:nvSpPr>
          <p:cNvPr id="19" name="Rectangle 18">
            <a:extLst>
              <a:ext uri="{FF2B5EF4-FFF2-40B4-BE49-F238E27FC236}">
                <a16:creationId xmlns:a16="http://schemas.microsoft.com/office/drawing/2014/main" id="{99EC6786-613E-450F-AC42-3484E9260D9D}"/>
              </a:ext>
            </a:extLst>
          </p:cNvPr>
          <p:cNvSpPr/>
          <p:nvPr/>
        </p:nvSpPr>
        <p:spPr>
          <a:xfrm>
            <a:off x="8773377" y="1942391"/>
            <a:ext cx="681598" cy="523220"/>
          </a:xfrm>
          <a:prstGeom prst="rect">
            <a:avLst/>
          </a:prstGeom>
        </p:spPr>
        <p:txBody>
          <a:bodyPr wrap="none">
            <a:spAutoFit/>
          </a:bodyPr>
          <a:lstStyle/>
          <a:p>
            <a:pPr algn="ctr"/>
            <a:r>
              <a:rPr lang="es-GB" sz="2800" b="1" dirty="0">
                <a:solidFill>
                  <a:schemeClr val="accent1"/>
                </a:solidFill>
              </a:rPr>
              <a:t>[</a:t>
            </a:r>
            <a:r>
              <a:rPr lang="en-GB" sz="2800" b="1" dirty="0">
                <a:solidFill>
                  <a:schemeClr val="accent1"/>
                </a:solidFill>
              </a:rPr>
              <a:t>r-</a:t>
            </a:r>
            <a:r>
              <a:rPr lang="es-GB" sz="2800" b="1" dirty="0">
                <a:solidFill>
                  <a:schemeClr val="accent1"/>
                </a:solidFill>
              </a:rPr>
              <a:t>]</a:t>
            </a:r>
          </a:p>
        </p:txBody>
      </p:sp>
      <p:graphicFrame>
        <p:nvGraphicFramePr>
          <p:cNvPr id="20" name="Table 19">
            <a:extLst>
              <a:ext uri="{FF2B5EF4-FFF2-40B4-BE49-F238E27FC236}">
                <a16:creationId xmlns:a16="http://schemas.microsoft.com/office/drawing/2014/main" id="{66859895-B2D9-4772-A4E4-194F9FB2F258}"/>
              </a:ext>
            </a:extLst>
          </p:cNvPr>
          <p:cNvGraphicFramePr>
            <a:graphicFrameLocks noGrp="1"/>
          </p:cNvGraphicFramePr>
          <p:nvPr/>
        </p:nvGraphicFramePr>
        <p:xfrm>
          <a:off x="355601" y="5115346"/>
          <a:ext cx="11322174" cy="1188000"/>
        </p:xfrm>
        <a:graphic>
          <a:graphicData uri="http://schemas.openxmlformats.org/drawingml/2006/table">
            <a:tbl>
              <a:tblPr firstRow="1" bandRow="1">
                <a:tableStyleId>{69CF1AB2-1976-4502-BF36-3FF5EA218861}</a:tableStyleId>
              </a:tblPr>
              <a:tblGrid>
                <a:gridCol w="927289">
                  <a:extLst>
                    <a:ext uri="{9D8B030D-6E8A-4147-A177-3AD203B41FA5}">
                      <a16:colId xmlns:a16="http://schemas.microsoft.com/office/drawing/2014/main" val="2048742204"/>
                    </a:ext>
                  </a:extLst>
                </a:gridCol>
                <a:gridCol w="5286669">
                  <a:extLst>
                    <a:ext uri="{9D8B030D-6E8A-4147-A177-3AD203B41FA5}">
                      <a16:colId xmlns:a16="http://schemas.microsoft.com/office/drawing/2014/main" val="753441458"/>
                    </a:ext>
                  </a:extLst>
                </a:gridCol>
                <a:gridCol w="5108216">
                  <a:extLst>
                    <a:ext uri="{9D8B030D-6E8A-4147-A177-3AD203B41FA5}">
                      <a16:colId xmlns:a16="http://schemas.microsoft.com/office/drawing/2014/main" val="1593422324"/>
                    </a:ext>
                  </a:extLst>
                </a:gridCol>
              </a:tblGrid>
              <a:tr h="594000">
                <a:tc>
                  <a:txBody>
                    <a:bodyPr/>
                    <a:lstStyle/>
                    <a:p>
                      <a:endParaRPr lang="en-GB" sz="1000" dirty="0"/>
                    </a:p>
                  </a:txBody>
                  <a:tcPr>
                    <a:noFill/>
                  </a:tcPr>
                </a:tc>
                <a:tc>
                  <a:txBody>
                    <a:bodyPr/>
                    <a:lstStyle/>
                    <a:p>
                      <a:pPr algn="ctr"/>
                      <a:endParaRPr lang="en-GB" sz="2000" dirty="0">
                        <a:solidFill>
                          <a:srgbClr val="C00000"/>
                        </a:solidFill>
                      </a:endParaRPr>
                    </a:p>
                  </a:txBody>
                  <a:tcPr anchor="ctr">
                    <a:noFill/>
                  </a:tcPr>
                </a:tc>
                <a:tc>
                  <a:txBody>
                    <a:bodyPr/>
                    <a:lstStyle/>
                    <a:p>
                      <a:pPr algn="ctr"/>
                      <a:endParaRPr lang="en-GB" sz="2000" dirty="0">
                        <a:solidFill>
                          <a:srgbClr val="C00000"/>
                        </a:solidFill>
                      </a:endParaRPr>
                    </a:p>
                  </a:txBody>
                  <a:tcPr anchor="ctr">
                    <a:noFill/>
                  </a:tcPr>
                </a:tc>
                <a:extLst>
                  <a:ext uri="{0D108BD9-81ED-4DB2-BD59-A6C34878D82A}">
                    <a16:rowId xmlns:a16="http://schemas.microsoft.com/office/drawing/2014/main" val="3287218461"/>
                  </a:ext>
                </a:extLst>
              </a:tr>
              <a:tr h="594000">
                <a:tc gridSpan="3">
                  <a:txBody>
                    <a:bodyPr/>
                    <a:lstStyle/>
                    <a:p>
                      <a:pPr algn="l"/>
                      <a:r>
                        <a:rPr lang="en-GB" sz="2400" b="0" dirty="0">
                          <a:solidFill>
                            <a:schemeClr val="tx1"/>
                          </a:solidFill>
                        </a:rPr>
                        <a:t>Sir, that answer is not correct, </a:t>
                      </a:r>
                      <a:r>
                        <a:rPr lang="en-GB" sz="2400" b="1" u="sng" dirty="0">
                          <a:solidFill>
                            <a:schemeClr val="tx1"/>
                          </a:solidFill>
                        </a:rPr>
                        <a:t>there is</a:t>
                      </a:r>
                      <a:r>
                        <a:rPr lang="en-GB" sz="2400" b="0" dirty="0">
                          <a:solidFill>
                            <a:schemeClr val="tx1"/>
                          </a:solidFill>
                        </a:rPr>
                        <a:t> a mistake. </a:t>
                      </a:r>
                      <a:r>
                        <a:rPr lang="en-GB" sz="2400" b="1" u="sng" dirty="0">
                          <a:solidFill>
                            <a:schemeClr val="tx1"/>
                          </a:solidFill>
                        </a:rPr>
                        <a:t>It should</a:t>
                      </a:r>
                      <a:r>
                        <a:rPr lang="en-GB" sz="2400" b="0" dirty="0">
                          <a:solidFill>
                            <a:schemeClr val="tx1"/>
                          </a:solidFill>
                        </a:rPr>
                        <a:t> be </a:t>
                      </a:r>
                      <a:r>
                        <a:rPr lang="en-GB" sz="2400" b="1" u="sng" dirty="0">
                          <a:solidFill>
                            <a:schemeClr val="tx1"/>
                          </a:solidFill>
                        </a:rPr>
                        <a:t>86</a:t>
                      </a:r>
                      <a:r>
                        <a:rPr lang="en-GB" sz="2400" b="0" dirty="0">
                          <a:solidFill>
                            <a:schemeClr val="tx1"/>
                          </a:solidFill>
                        </a:rPr>
                        <a:t>.</a:t>
                      </a:r>
                    </a:p>
                  </a:txBody>
                  <a:tcPr anchor="ctr">
                    <a:noFill/>
                  </a:tcPr>
                </a:tc>
                <a:tc hMerge="1">
                  <a:txBody>
                    <a:bodyPr/>
                    <a:lstStyle/>
                    <a:p>
                      <a:endParaRPr lang="en-GB" dirty="0"/>
                    </a:p>
                  </a:txBody>
                  <a:tcPr>
                    <a:noFill/>
                  </a:tcPr>
                </a:tc>
                <a:tc hMerge="1">
                  <a:txBody>
                    <a:bodyPr/>
                    <a:lstStyle/>
                    <a:p>
                      <a:endParaRPr lang="en-GB" dirty="0"/>
                    </a:p>
                  </a:txBody>
                  <a:tcPr>
                    <a:noFill/>
                  </a:tcPr>
                </a:tc>
                <a:extLst>
                  <a:ext uri="{0D108BD9-81ED-4DB2-BD59-A6C34878D82A}">
                    <a16:rowId xmlns:a16="http://schemas.microsoft.com/office/drawing/2014/main" val="1831075076"/>
                  </a:ext>
                </a:extLst>
              </a:tr>
            </a:tbl>
          </a:graphicData>
        </a:graphic>
      </p:graphicFrame>
      <p:sp>
        <p:nvSpPr>
          <p:cNvPr id="21" name="Action Button: Custom 20">
            <a:hlinkClick r:id="" action="ppaction://noaction" highlightClick="1">
              <a:snd r:embed="rId4" name="3. Sen%CC%83or, esta respuesta....wav"/>
            </a:hlinkClick>
            <a:extLst>
              <a:ext uri="{FF2B5EF4-FFF2-40B4-BE49-F238E27FC236}">
                <a16:creationId xmlns:a16="http://schemas.microsoft.com/office/drawing/2014/main" id="{1D40B604-3512-4BD5-87AE-9695A1218964}"/>
              </a:ext>
            </a:extLst>
          </p:cNvPr>
          <p:cNvSpPr/>
          <p:nvPr/>
        </p:nvSpPr>
        <p:spPr>
          <a:xfrm>
            <a:off x="509462" y="5173349"/>
            <a:ext cx="616074" cy="468557"/>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dirty="0">
                <a:solidFill>
                  <a:prstClr val="white"/>
                </a:solidFill>
                <a:latin typeface="Century Gothic" panose="020F0302020204030204"/>
              </a:rPr>
              <a:t>6</a:t>
            </a:r>
            <a:endParaRPr kumimoji="0" lang="en-GB" sz="2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22" name="Table 21">
            <a:extLst>
              <a:ext uri="{FF2B5EF4-FFF2-40B4-BE49-F238E27FC236}">
                <a16:creationId xmlns:a16="http://schemas.microsoft.com/office/drawing/2014/main" id="{4BDDC962-CFD8-4E77-837F-473B7DDB74B8}"/>
              </a:ext>
            </a:extLst>
          </p:cNvPr>
          <p:cNvGraphicFramePr>
            <a:graphicFrameLocks noGrp="1"/>
          </p:cNvGraphicFramePr>
          <p:nvPr/>
        </p:nvGraphicFramePr>
        <p:xfrm>
          <a:off x="355601" y="3801850"/>
          <a:ext cx="11322174" cy="1188000"/>
        </p:xfrm>
        <a:graphic>
          <a:graphicData uri="http://schemas.openxmlformats.org/drawingml/2006/table">
            <a:tbl>
              <a:tblPr firstRow="1" bandRow="1">
                <a:tableStyleId>{69CF1AB2-1976-4502-BF36-3FF5EA218861}</a:tableStyleId>
              </a:tblPr>
              <a:tblGrid>
                <a:gridCol w="927289">
                  <a:extLst>
                    <a:ext uri="{9D8B030D-6E8A-4147-A177-3AD203B41FA5}">
                      <a16:colId xmlns:a16="http://schemas.microsoft.com/office/drawing/2014/main" val="2048742204"/>
                    </a:ext>
                  </a:extLst>
                </a:gridCol>
                <a:gridCol w="5286669">
                  <a:extLst>
                    <a:ext uri="{9D8B030D-6E8A-4147-A177-3AD203B41FA5}">
                      <a16:colId xmlns:a16="http://schemas.microsoft.com/office/drawing/2014/main" val="753441458"/>
                    </a:ext>
                  </a:extLst>
                </a:gridCol>
                <a:gridCol w="5108216">
                  <a:extLst>
                    <a:ext uri="{9D8B030D-6E8A-4147-A177-3AD203B41FA5}">
                      <a16:colId xmlns:a16="http://schemas.microsoft.com/office/drawing/2014/main" val="1593422324"/>
                    </a:ext>
                  </a:extLst>
                </a:gridCol>
              </a:tblGrid>
              <a:tr h="594000">
                <a:tc>
                  <a:txBody>
                    <a:bodyPr/>
                    <a:lstStyle/>
                    <a:p>
                      <a:endParaRPr lang="en-GB" sz="1000" dirty="0"/>
                    </a:p>
                  </a:txBody>
                  <a:tcPr>
                    <a:noFill/>
                  </a:tcPr>
                </a:tc>
                <a:tc>
                  <a:txBody>
                    <a:bodyPr/>
                    <a:lstStyle/>
                    <a:p>
                      <a:pPr algn="ctr"/>
                      <a:endParaRPr lang="en-GB" sz="2000" dirty="0">
                        <a:solidFill>
                          <a:srgbClr val="C00000"/>
                        </a:solidFill>
                      </a:endParaRPr>
                    </a:p>
                  </a:txBody>
                  <a:tcPr anchor="ctr">
                    <a:noFill/>
                  </a:tcPr>
                </a:tc>
                <a:tc>
                  <a:txBody>
                    <a:bodyPr/>
                    <a:lstStyle/>
                    <a:p>
                      <a:pPr algn="ctr"/>
                      <a:endParaRPr lang="en-GB" sz="2000" dirty="0">
                        <a:solidFill>
                          <a:srgbClr val="C00000"/>
                        </a:solidFill>
                      </a:endParaRPr>
                    </a:p>
                  </a:txBody>
                  <a:tcPr anchor="ctr">
                    <a:noFill/>
                  </a:tcPr>
                </a:tc>
                <a:extLst>
                  <a:ext uri="{0D108BD9-81ED-4DB2-BD59-A6C34878D82A}">
                    <a16:rowId xmlns:a16="http://schemas.microsoft.com/office/drawing/2014/main" val="3287218461"/>
                  </a:ext>
                </a:extLst>
              </a:tr>
              <a:tr h="594000">
                <a:tc gridSpan="3">
                  <a:txBody>
                    <a:bodyPr/>
                    <a:lstStyle/>
                    <a:p>
                      <a:pPr algn="l"/>
                      <a:r>
                        <a:rPr lang="en-GB" sz="2000" b="0" dirty="0">
                          <a:solidFill>
                            <a:schemeClr val="tx1"/>
                          </a:solidFill>
                        </a:rPr>
                        <a:t>After school </a:t>
                      </a:r>
                      <a:r>
                        <a:rPr lang="en-GB" sz="2000" b="1" u="sng" dirty="0">
                          <a:solidFill>
                            <a:schemeClr val="tx1"/>
                          </a:solidFill>
                        </a:rPr>
                        <a:t>we run</a:t>
                      </a:r>
                      <a:r>
                        <a:rPr lang="en-GB" sz="2000" b="1" dirty="0">
                          <a:solidFill>
                            <a:schemeClr val="tx1"/>
                          </a:solidFill>
                        </a:rPr>
                        <a:t> </a:t>
                      </a:r>
                      <a:r>
                        <a:rPr lang="en-GB" sz="2000" b="0" dirty="0">
                          <a:solidFill>
                            <a:schemeClr val="tx1"/>
                          </a:solidFill>
                        </a:rPr>
                        <a:t>very quickly to our </a:t>
                      </a:r>
                      <a:r>
                        <a:rPr lang="en-GB" sz="2000" b="1" u="sng" dirty="0">
                          <a:solidFill>
                            <a:schemeClr val="tx1"/>
                          </a:solidFill>
                        </a:rPr>
                        <a:t>neighbourhood</a:t>
                      </a:r>
                      <a:r>
                        <a:rPr lang="en-GB" sz="2000" b="0" dirty="0">
                          <a:solidFill>
                            <a:schemeClr val="tx1"/>
                          </a:solidFill>
                        </a:rPr>
                        <a:t> to play football with </a:t>
                      </a:r>
                      <a:r>
                        <a:rPr lang="en-GB" sz="2000" b="1" u="sng" dirty="0">
                          <a:solidFill>
                            <a:schemeClr val="tx1"/>
                          </a:solidFill>
                        </a:rPr>
                        <a:t>our</a:t>
                      </a:r>
                      <a:r>
                        <a:rPr lang="en-GB" sz="2000" b="0" dirty="0">
                          <a:solidFill>
                            <a:schemeClr val="tx1"/>
                          </a:solidFill>
                        </a:rPr>
                        <a:t> friends.</a:t>
                      </a:r>
                    </a:p>
                  </a:txBody>
                  <a:tcPr anchor="ctr">
                    <a:noFill/>
                  </a:tcPr>
                </a:tc>
                <a:tc hMerge="1">
                  <a:txBody>
                    <a:bodyPr/>
                    <a:lstStyle/>
                    <a:p>
                      <a:endParaRPr lang="en-GB" dirty="0"/>
                    </a:p>
                  </a:txBody>
                  <a:tcPr>
                    <a:noFill/>
                  </a:tcPr>
                </a:tc>
                <a:tc hMerge="1">
                  <a:txBody>
                    <a:bodyPr/>
                    <a:lstStyle/>
                    <a:p>
                      <a:endParaRPr lang="en-GB" dirty="0"/>
                    </a:p>
                  </a:txBody>
                  <a:tcPr>
                    <a:noFill/>
                  </a:tcPr>
                </a:tc>
                <a:extLst>
                  <a:ext uri="{0D108BD9-81ED-4DB2-BD59-A6C34878D82A}">
                    <a16:rowId xmlns:a16="http://schemas.microsoft.com/office/drawing/2014/main" val="1831075076"/>
                  </a:ext>
                </a:extLst>
              </a:tr>
            </a:tbl>
          </a:graphicData>
        </a:graphic>
      </p:graphicFrame>
      <p:sp>
        <p:nvSpPr>
          <p:cNvPr id="23" name="Action Button: Custom 20">
            <a:hlinkClick r:id="" action="ppaction://noaction" highlightClick="1">
              <a:snd r:embed="rId5" name="2. Despue%CC%81s de la escuela....wav"/>
            </a:hlinkClick>
            <a:extLst>
              <a:ext uri="{FF2B5EF4-FFF2-40B4-BE49-F238E27FC236}">
                <a16:creationId xmlns:a16="http://schemas.microsoft.com/office/drawing/2014/main" id="{E700EC1A-0972-4E6E-8E50-DEE387513721}"/>
              </a:ext>
            </a:extLst>
          </p:cNvPr>
          <p:cNvSpPr/>
          <p:nvPr/>
        </p:nvSpPr>
        <p:spPr>
          <a:xfrm>
            <a:off x="509462" y="3859853"/>
            <a:ext cx="616074" cy="468557"/>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dirty="0">
                <a:solidFill>
                  <a:prstClr val="white"/>
                </a:solidFill>
                <a:latin typeface="Century Gothic" panose="020F0302020204030204"/>
              </a:rPr>
              <a:t>5</a:t>
            </a:r>
          </a:p>
        </p:txBody>
      </p:sp>
      <p:sp>
        <p:nvSpPr>
          <p:cNvPr id="6" name="TextBox 5">
            <a:extLst>
              <a:ext uri="{FF2B5EF4-FFF2-40B4-BE49-F238E27FC236}">
                <a16:creationId xmlns:a16="http://schemas.microsoft.com/office/drawing/2014/main" id="{396563D5-EC34-1197-6137-A343278AE1EE}"/>
              </a:ext>
            </a:extLst>
          </p:cNvPr>
          <p:cNvSpPr txBox="1"/>
          <p:nvPr/>
        </p:nvSpPr>
        <p:spPr>
          <a:xfrm>
            <a:off x="7222822" y="2539247"/>
            <a:ext cx="1406154" cy="461665"/>
          </a:xfrm>
          <a:prstGeom prst="rect">
            <a:avLst/>
          </a:prstGeom>
          <a:noFill/>
        </p:spPr>
        <p:txBody>
          <a:bodyPr wrap="none" rtlCol="0">
            <a:spAutoFit/>
          </a:bodyPr>
          <a:lstStyle/>
          <a:p>
            <a:r>
              <a:rPr lang="en-GB" sz="2400" b="1" dirty="0" err="1"/>
              <a:t>r</a:t>
            </a:r>
            <a:r>
              <a:rPr lang="en-GB" sz="2400" dirty="0" err="1"/>
              <a:t>egresar</a:t>
            </a:r>
            <a:endParaRPr lang="en-GB" sz="2400" dirty="0"/>
          </a:p>
        </p:txBody>
      </p:sp>
      <p:sp>
        <p:nvSpPr>
          <p:cNvPr id="9" name="TextBox 8">
            <a:extLst>
              <a:ext uri="{FF2B5EF4-FFF2-40B4-BE49-F238E27FC236}">
                <a16:creationId xmlns:a16="http://schemas.microsoft.com/office/drawing/2014/main" id="{54CFD98E-D227-8FBD-D572-1EFAB4F24140}"/>
              </a:ext>
            </a:extLst>
          </p:cNvPr>
          <p:cNvSpPr txBox="1"/>
          <p:nvPr/>
        </p:nvSpPr>
        <p:spPr>
          <a:xfrm>
            <a:off x="9891098" y="2539247"/>
            <a:ext cx="960519" cy="461665"/>
          </a:xfrm>
          <a:prstGeom prst="rect">
            <a:avLst/>
          </a:prstGeom>
          <a:noFill/>
        </p:spPr>
        <p:txBody>
          <a:bodyPr wrap="none" rtlCol="0">
            <a:spAutoFit/>
          </a:bodyPr>
          <a:lstStyle/>
          <a:p>
            <a:r>
              <a:rPr lang="en-GB" sz="2400" b="1" dirty="0" err="1"/>
              <a:t>r</a:t>
            </a:r>
            <a:r>
              <a:rPr lang="en-GB" sz="2400" dirty="0" err="1"/>
              <a:t>egla</a:t>
            </a:r>
            <a:endParaRPr lang="en-GB" sz="2400" dirty="0"/>
          </a:p>
        </p:txBody>
      </p:sp>
      <p:sp>
        <p:nvSpPr>
          <p:cNvPr id="10" name="TextBox 9">
            <a:extLst>
              <a:ext uri="{FF2B5EF4-FFF2-40B4-BE49-F238E27FC236}">
                <a16:creationId xmlns:a16="http://schemas.microsoft.com/office/drawing/2014/main" id="{A6F1F6B8-42FC-5127-62BC-E79F4E92A9CC}"/>
              </a:ext>
            </a:extLst>
          </p:cNvPr>
          <p:cNvSpPr txBox="1"/>
          <p:nvPr/>
        </p:nvSpPr>
        <p:spPr>
          <a:xfrm>
            <a:off x="1762525" y="3140409"/>
            <a:ext cx="1415772" cy="461665"/>
          </a:xfrm>
          <a:prstGeom prst="rect">
            <a:avLst/>
          </a:prstGeom>
          <a:solidFill>
            <a:schemeClr val="bg1"/>
          </a:solidFill>
        </p:spPr>
        <p:txBody>
          <a:bodyPr wrap="none" rtlCol="0">
            <a:spAutoFit/>
          </a:bodyPr>
          <a:lstStyle/>
          <a:p>
            <a:r>
              <a:rPr lang="en-GB" sz="2400" dirty="0"/>
              <a:t>________</a:t>
            </a:r>
          </a:p>
        </p:txBody>
      </p:sp>
      <p:sp>
        <p:nvSpPr>
          <p:cNvPr id="11" name="TextBox 10">
            <a:extLst>
              <a:ext uri="{FF2B5EF4-FFF2-40B4-BE49-F238E27FC236}">
                <a16:creationId xmlns:a16="http://schemas.microsoft.com/office/drawing/2014/main" id="{2A065508-6F0A-9F53-F417-DC7020F0A1E8}"/>
              </a:ext>
            </a:extLst>
          </p:cNvPr>
          <p:cNvSpPr txBox="1"/>
          <p:nvPr/>
        </p:nvSpPr>
        <p:spPr>
          <a:xfrm>
            <a:off x="5163648" y="3138354"/>
            <a:ext cx="1415772" cy="461665"/>
          </a:xfrm>
          <a:prstGeom prst="rect">
            <a:avLst/>
          </a:prstGeom>
          <a:solidFill>
            <a:schemeClr val="bg1"/>
          </a:solidFill>
        </p:spPr>
        <p:txBody>
          <a:bodyPr wrap="none" rtlCol="0">
            <a:spAutoFit/>
          </a:bodyPr>
          <a:lstStyle/>
          <a:p>
            <a:r>
              <a:rPr lang="en-GB" sz="2400" dirty="0"/>
              <a:t>________</a:t>
            </a:r>
          </a:p>
        </p:txBody>
      </p:sp>
      <p:sp>
        <p:nvSpPr>
          <p:cNvPr id="12" name="TextBox 11">
            <a:extLst>
              <a:ext uri="{FF2B5EF4-FFF2-40B4-BE49-F238E27FC236}">
                <a16:creationId xmlns:a16="http://schemas.microsoft.com/office/drawing/2014/main" id="{9689664A-67C4-9EAC-658B-F06F85B7ABC6}"/>
              </a:ext>
            </a:extLst>
          </p:cNvPr>
          <p:cNvSpPr txBox="1"/>
          <p:nvPr/>
        </p:nvSpPr>
        <p:spPr>
          <a:xfrm>
            <a:off x="8843285" y="3145793"/>
            <a:ext cx="885179" cy="461665"/>
          </a:xfrm>
          <a:prstGeom prst="rect">
            <a:avLst/>
          </a:prstGeom>
          <a:solidFill>
            <a:schemeClr val="bg1"/>
          </a:solidFill>
        </p:spPr>
        <p:txBody>
          <a:bodyPr wrap="none" rtlCol="0">
            <a:spAutoFit/>
          </a:bodyPr>
          <a:lstStyle/>
          <a:p>
            <a:r>
              <a:rPr lang="en-GB" sz="2400" dirty="0"/>
              <a:t>____.</a:t>
            </a:r>
          </a:p>
        </p:txBody>
      </p:sp>
      <p:sp>
        <p:nvSpPr>
          <p:cNvPr id="15" name="TextBox 14">
            <a:extLst>
              <a:ext uri="{FF2B5EF4-FFF2-40B4-BE49-F238E27FC236}">
                <a16:creationId xmlns:a16="http://schemas.microsoft.com/office/drawing/2014/main" id="{42FD1224-AA37-DD37-544D-D1625F93C25C}"/>
              </a:ext>
            </a:extLst>
          </p:cNvPr>
          <p:cNvSpPr txBox="1"/>
          <p:nvPr/>
        </p:nvSpPr>
        <p:spPr>
          <a:xfrm>
            <a:off x="1881945" y="3859853"/>
            <a:ext cx="1592103" cy="461665"/>
          </a:xfrm>
          <a:prstGeom prst="rect">
            <a:avLst/>
          </a:prstGeom>
          <a:noFill/>
        </p:spPr>
        <p:txBody>
          <a:bodyPr wrap="none" rtlCol="0">
            <a:spAutoFit/>
          </a:bodyPr>
          <a:lstStyle/>
          <a:p>
            <a:r>
              <a:rPr lang="en-GB" sz="2400" dirty="0" err="1"/>
              <a:t>co</a:t>
            </a:r>
            <a:r>
              <a:rPr lang="en-GB" sz="2400" b="1" dirty="0" err="1"/>
              <a:t>rr</a:t>
            </a:r>
            <a:r>
              <a:rPr lang="en-GB" sz="2400" dirty="0" err="1"/>
              <a:t>emos</a:t>
            </a:r>
            <a:endParaRPr lang="en-GB" sz="2400" dirty="0"/>
          </a:p>
        </p:txBody>
      </p:sp>
      <p:sp>
        <p:nvSpPr>
          <p:cNvPr id="16" name="TextBox 15">
            <a:extLst>
              <a:ext uri="{FF2B5EF4-FFF2-40B4-BE49-F238E27FC236}">
                <a16:creationId xmlns:a16="http://schemas.microsoft.com/office/drawing/2014/main" id="{EC4058C0-AB21-CCE9-6DE2-70C055DC6D34}"/>
              </a:ext>
            </a:extLst>
          </p:cNvPr>
          <p:cNvSpPr txBox="1"/>
          <p:nvPr/>
        </p:nvSpPr>
        <p:spPr>
          <a:xfrm>
            <a:off x="4545213" y="3859853"/>
            <a:ext cx="1063112" cy="461665"/>
          </a:xfrm>
          <a:prstGeom prst="rect">
            <a:avLst/>
          </a:prstGeom>
          <a:noFill/>
        </p:spPr>
        <p:txBody>
          <a:bodyPr wrap="none" rtlCol="0">
            <a:spAutoFit/>
          </a:bodyPr>
          <a:lstStyle/>
          <a:p>
            <a:r>
              <a:rPr lang="en-GB" sz="2400" dirty="0"/>
              <a:t>ba</a:t>
            </a:r>
            <a:r>
              <a:rPr lang="en-GB" sz="2400" b="1" dirty="0"/>
              <a:t>rr</a:t>
            </a:r>
            <a:r>
              <a:rPr lang="en-GB" sz="2400" dirty="0"/>
              <a:t>io</a:t>
            </a:r>
          </a:p>
        </p:txBody>
      </p:sp>
      <p:sp>
        <p:nvSpPr>
          <p:cNvPr id="24" name="TextBox 23">
            <a:extLst>
              <a:ext uri="{FF2B5EF4-FFF2-40B4-BE49-F238E27FC236}">
                <a16:creationId xmlns:a16="http://schemas.microsoft.com/office/drawing/2014/main" id="{3B79F816-A265-7B4B-85E4-001448988149}"/>
              </a:ext>
            </a:extLst>
          </p:cNvPr>
          <p:cNvSpPr txBox="1"/>
          <p:nvPr/>
        </p:nvSpPr>
        <p:spPr>
          <a:xfrm>
            <a:off x="8525713" y="3859297"/>
            <a:ext cx="1176925" cy="461665"/>
          </a:xfrm>
          <a:prstGeom prst="rect">
            <a:avLst/>
          </a:prstGeom>
          <a:noFill/>
        </p:spPr>
        <p:txBody>
          <a:bodyPr wrap="none" rtlCol="0">
            <a:spAutoFit/>
          </a:bodyPr>
          <a:lstStyle/>
          <a:p>
            <a:r>
              <a:rPr lang="en-GB" sz="2400" b="1" dirty="0" err="1"/>
              <a:t>r</a:t>
            </a:r>
            <a:r>
              <a:rPr lang="en-GB" sz="2400" dirty="0" err="1"/>
              <a:t>ápido</a:t>
            </a:r>
            <a:endParaRPr lang="en-GB" sz="2400" dirty="0"/>
          </a:p>
        </p:txBody>
      </p:sp>
      <p:sp>
        <p:nvSpPr>
          <p:cNvPr id="27" name="TextBox 26">
            <a:extLst>
              <a:ext uri="{FF2B5EF4-FFF2-40B4-BE49-F238E27FC236}">
                <a16:creationId xmlns:a16="http://schemas.microsoft.com/office/drawing/2014/main" id="{E83D08F3-EC01-95E8-168C-03E489B67DF0}"/>
              </a:ext>
            </a:extLst>
          </p:cNvPr>
          <p:cNvSpPr txBox="1"/>
          <p:nvPr/>
        </p:nvSpPr>
        <p:spPr>
          <a:xfrm>
            <a:off x="1881945" y="5170296"/>
            <a:ext cx="1494320" cy="461665"/>
          </a:xfrm>
          <a:prstGeom prst="rect">
            <a:avLst/>
          </a:prstGeom>
          <a:noFill/>
        </p:spPr>
        <p:txBody>
          <a:bodyPr wrap="none" rtlCol="0">
            <a:spAutoFit/>
          </a:bodyPr>
          <a:lstStyle/>
          <a:p>
            <a:r>
              <a:rPr lang="en-GB" sz="2400" dirty="0" err="1"/>
              <a:t>co</a:t>
            </a:r>
            <a:r>
              <a:rPr lang="en-GB" sz="2400" b="1" dirty="0" err="1"/>
              <a:t>rr</a:t>
            </a:r>
            <a:r>
              <a:rPr lang="en-GB" sz="2400" dirty="0" err="1"/>
              <a:t>ecta</a:t>
            </a:r>
            <a:endParaRPr lang="en-GB" sz="2400" dirty="0"/>
          </a:p>
        </p:txBody>
      </p:sp>
      <p:sp>
        <p:nvSpPr>
          <p:cNvPr id="28" name="TextBox 27">
            <a:extLst>
              <a:ext uri="{FF2B5EF4-FFF2-40B4-BE49-F238E27FC236}">
                <a16:creationId xmlns:a16="http://schemas.microsoft.com/office/drawing/2014/main" id="{9DB351A1-7ADE-8F84-3784-BD9A96EC13C0}"/>
              </a:ext>
            </a:extLst>
          </p:cNvPr>
          <p:cNvSpPr txBox="1"/>
          <p:nvPr/>
        </p:nvSpPr>
        <p:spPr>
          <a:xfrm>
            <a:off x="4732764" y="5170296"/>
            <a:ext cx="875561" cy="461665"/>
          </a:xfrm>
          <a:prstGeom prst="rect">
            <a:avLst/>
          </a:prstGeom>
          <a:noFill/>
        </p:spPr>
        <p:txBody>
          <a:bodyPr wrap="none" rtlCol="0">
            <a:spAutoFit/>
          </a:bodyPr>
          <a:lstStyle/>
          <a:p>
            <a:r>
              <a:rPr lang="en-GB" sz="2400" dirty="0"/>
              <a:t>e</a:t>
            </a:r>
            <a:r>
              <a:rPr lang="en-GB" sz="2400" b="1" dirty="0"/>
              <a:t>rr</a:t>
            </a:r>
            <a:r>
              <a:rPr lang="en-GB" sz="2400" dirty="0"/>
              <a:t>or</a:t>
            </a:r>
          </a:p>
        </p:txBody>
      </p:sp>
      <p:sp>
        <p:nvSpPr>
          <p:cNvPr id="29" name="TextBox 28">
            <a:extLst>
              <a:ext uri="{FF2B5EF4-FFF2-40B4-BE49-F238E27FC236}">
                <a16:creationId xmlns:a16="http://schemas.microsoft.com/office/drawing/2014/main" id="{C5012122-0206-A91C-BB43-5BA245E4168F}"/>
              </a:ext>
            </a:extLst>
          </p:cNvPr>
          <p:cNvSpPr txBox="1"/>
          <p:nvPr/>
        </p:nvSpPr>
        <p:spPr>
          <a:xfrm>
            <a:off x="8296483" y="5181423"/>
            <a:ext cx="1635384" cy="461665"/>
          </a:xfrm>
          <a:prstGeom prst="rect">
            <a:avLst/>
          </a:prstGeom>
          <a:noFill/>
        </p:spPr>
        <p:txBody>
          <a:bodyPr wrap="none" rtlCol="0">
            <a:spAutoFit/>
          </a:bodyPr>
          <a:lstStyle/>
          <a:p>
            <a:r>
              <a:rPr lang="en-GB" sz="2400" b="1" dirty="0" err="1"/>
              <a:t>r</a:t>
            </a:r>
            <a:r>
              <a:rPr lang="en-GB" sz="2400" dirty="0" err="1"/>
              <a:t>espuesta</a:t>
            </a:r>
            <a:endParaRPr lang="en-GB" sz="2400" dirty="0"/>
          </a:p>
        </p:txBody>
      </p:sp>
      <p:sp>
        <p:nvSpPr>
          <p:cNvPr id="30" name="Speech Bubble: Rectangle with Corners Rounded 29">
            <a:extLst>
              <a:ext uri="{FF2B5EF4-FFF2-40B4-BE49-F238E27FC236}">
                <a16:creationId xmlns:a16="http://schemas.microsoft.com/office/drawing/2014/main" id="{8FA00296-9B8F-6F39-7B72-99B3EBB75E12}"/>
              </a:ext>
            </a:extLst>
          </p:cNvPr>
          <p:cNvSpPr/>
          <p:nvPr/>
        </p:nvSpPr>
        <p:spPr>
          <a:xfrm>
            <a:off x="3178297" y="967974"/>
            <a:ext cx="3481000" cy="2220494"/>
          </a:xfrm>
          <a:prstGeom prst="wedgeRoundRectCallout">
            <a:avLst>
              <a:gd name="adj1" fmla="val -66401"/>
              <a:gd name="adj2" fmla="val 5553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You may need to write </a:t>
            </a:r>
            <a:r>
              <a:rPr lang="en-GB" sz="2200" b="1" u="sng" dirty="0"/>
              <a:t>more than one word</a:t>
            </a:r>
            <a:r>
              <a:rPr lang="en-GB" sz="2200" b="1" dirty="0"/>
              <a:t> </a:t>
            </a:r>
            <a:r>
              <a:rPr lang="en-GB" sz="2200" dirty="0"/>
              <a:t>to fill in the gaps in the English translations. Even if you only hear one word in Spanish!</a:t>
            </a:r>
          </a:p>
        </p:txBody>
      </p:sp>
      <p:sp>
        <p:nvSpPr>
          <p:cNvPr id="31" name="TextBox 30">
            <a:extLst>
              <a:ext uri="{FF2B5EF4-FFF2-40B4-BE49-F238E27FC236}">
                <a16:creationId xmlns:a16="http://schemas.microsoft.com/office/drawing/2014/main" id="{EC4ADA66-1BDB-EFE6-C3B2-566CF76BE0E1}"/>
              </a:ext>
            </a:extLst>
          </p:cNvPr>
          <p:cNvSpPr txBox="1"/>
          <p:nvPr/>
        </p:nvSpPr>
        <p:spPr>
          <a:xfrm>
            <a:off x="1923195" y="4465973"/>
            <a:ext cx="954107" cy="461665"/>
          </a:xfrm>
          <a:prstGeom prst="rect">
            <a:avLst/>
          </a:prstGeom>
          <a:solidFill>
            <a:schemeClr val="bg1"/>
          </a:solidFill>
        </p:spPr>
        <p:txBody>
          <a:bodyPr wrap="none" rtlCol="0">
            <a:spAutoFit/>
          </a:bodyPr>
          <a:lstStyle/>
          <a:p>
            <a:r>
              <a:rPr lang="en-GB" sz="2400" dirty="0"/>
              <a:t>_____</a:t>
            </a:r>
          </a:p>
        </p:txBody>
      </p:sp>
      <p:sp>
        <p:nvSpPr>
          <p:cNvPr id="32" name="TextBox 31">
            <a:extLst>
              <a:ext uri="{FF2B5EF4-FFF2-40B4-BE49-F238E27FC236}">
                <a16:creationId xmlns:a16="http://schemas.microsoft.com/office/drawing/2014/main" id="{10F2B750-6EA2-4B64-4E39-010F90B19BAA}"/>
              </a:ext>
            </a:extLst>
          </p:cNvPr>
          <p:cNvSpPr txBox="1"/>
          <p:nvPr/>
        </p:nvSpPr>
        <p:spPr>
          <a:xfrm>
            <a:off x="5163669" y="4465973"/>
            <a:ext cx="1965901" cy="461665"/>
          </a:xfrm>
          <a:prstGeom prst="rect">
            <a:avLst/>
          </a:prstGeom>
          <a:solidFill>
            <a:schemeClr val="bg1"/>
          </a:solidFill>
        </p:spPr>
        <p:txBody>
          <a:bodyPr wrap="square" rtlCol="0">
            <a:spAutoFit/>
          </a:bodyPr>
          <a:lstStyle/>
          <a:p>
            <a:pPr algn="ctr"/>
            <a:r>
              <a:rPr lang="en-GB" sz="2400" dirty="0"/>
              <a:t>___________</a:t>
            </a:r>
          </a:p>
        </p:txBody>
      </p:sp>
      <p:sp>
        <p:nvSpPr>
          <p:cNvPr id="33" name="TextBox 32">
            <a:extLst>
              <a:ext uri="{FF2B5EF4-FFF2-40B4-BE49-F238E27FC236}">
                <a16:creationId xmlns:a16="http://schemas.microsoft.com/office/drawing/2014/main" id="{49D39C60-9BCD-7549-9687-3032461375BF}"/>
              </a:ext>
            </a:extLst>
          </p:cNvPr>
          <p:cNvSpPr txBox="1"/>
          <p:nvPr/>
        </p:nvSpPr>
        <p:spPr>
          <a:xfrm>
            <a:off x="9627473" y="4467230"/>
            <a:ext cx="492443" cy="461665"/>
          </a:xfrm>
          <a:prstGeom prst="rect">
            <a:avLst/>
          </a:prstGeom>
          <a:solidFill>
            <a:schemeClr val="bg1"/>
          </a:solidFill>
        </p:spPr>
        <p:txBody>
          <a:bodyPr wrap="none" rtlCol="0">
            <a:spAutoFit/>
          </a:bodyPr>
          <a:lstStyle/>
          <a:p>
            <a:r>
              <a:rPr lang="en-GB" sz="2400" dirty="0"/>
              <a:t>__</a:t>
            </a:r>
          </a:p>
        </p:txBody>
      </p:sp>
      <p:sp>
        <p:nvSpPr>
          <p:cNvPr id="34" name="TextBox 33">
            <a:extLst>
              <a:ext uri="{FF2B5EF4-FFF2-40B4-BE49-F238E27FC236}">
                <a16:creationId xmlns:a16="http://schemas.microsoft.com/office/drawing/2014/main" id="{A69A8841-21A9-9C44-A449-43460E15339B}"/>
              </a:ext>
            </a:extLst>
          </p:cNvPr>
          <p:cNvSpPr txBox="1"/>
          <p:nvPr/>
        </p:nvSpPr>
        <p:spPr>
          <a:xfrm>
            <a:off x="4774914" y="5778082"/>
            <a:ext cx="1158373" cy="461665"/>
          </a:xfrm>
          <a:prstGeom prst="rect">
            <a:avLst/>
          </a:prstGeom>
          <a:solidFill>
            <a:schemeClr val="bg1"/>
          </a:solidFill>
        </p:spPr>
        <p:txBody>
          <a:bodyPr wrap="square" rtlCol="0">
            <a:spAutoFit/>
          </a:bodyPr>
          <a:lstStyle/>
          <a:p>
            <a:pPr algn="ctr"/>
            <a:r>
              <a:rPr lang="en-GB" sz="2400" dirty="0"/>
              <a:t>______</a:t>
            </a:r>
          </a:p>
        </p:txBody>
      </p:sp>
      <p:sp>
        <p:nvSpPr>
          <p:cNvPr id="35" name="TextBox 34">
            <a:extLst>
              <a:ext uri="{FF2B5EF4-FFF2-40B4-BE49-F238E27FC236}">
                <a16:creationId xmlns:a16="http://schemas.microsoft.com/office/drawing/2014/main" id="{F3D7DFCB-1DDC-7607-142C-891715BD0132}"/>
              </a:ext>
            </a:extLst>
          </p:cNvPr>
          <p:cNvSpPr txBox="1"/>
          <p:nvPr/>
        </p:nvSpPr>
        <p:spPr>
          <a:xfrm>
            <a:off x="7484833" y="5778082"/>
            <a:ext cx="1358452" cy="461665"/>
          </a:xfrm>
          <a:prstGeom prst="rect">
            <a:avLst/>
          </a:prstGeom>
          <a:solidFill>
            <a:schemeClr val="bg1"/>
          </a:solidFill>
        </p:spPr>
        <p:txBody>
          <a:bodyPr wrap="square" rtlCol="0">
            <a:spAutoFit/>
          </a:bodyPr>
          <a:lstStyle/>
          <a:p>
            <a:pPr algn="ctr"/>
            <a:r>
              <a:rPr lang="en-GB" sz="2400" dirty="0"/>
              <a:t>_______</a:t>
            </a:r>
          </a:p>
        </p:txBody>
      </p:sp>
      <p:sp>
        <p:nvSpPr>
          <p:cNvPr id="36" name="TextBox 35">
            <a:extLst>
              <a:ext uri="{FF2B5EF4-FFF2-40B4-BE49-F238E27FC236}">
                <a16:creationId xmlns:a16="http://schemas.microsoft.com/office/drawing/2014/main" id="{BF4F9D37-F0D7-36D7-6336-021B8CC692DC}"/>
              </a:ext>
            </a:extLst>
          </p:cNvPr>
          <p:cNvSpPr txBox="1"/>
          <p:nvPr/>
        </p:nvSpPr>
        <p:spPr>
          <a:xfrm>
            <a:off x="9321476" y="5772335"/>
            <a:ext cx="577402" cy="461665"/>
          </a:xfrm>
          <a:prstGeom prst="rect">
            <a:avLst/>
          </a:prstGeom>
          <a:solidFill>
            <a:schemeClr val="bg1"/>
          </a:solidFill>
        </p:spPr>
        <p:txBody>
          <a:bodyPr wrap="none" rtlCol="0">
            <a:spAutoFit/>
          </a:bodyPr>
          <a:lstStyle/>
          <a:p>
            <a:r>
              <a:rPr lang="en-GB" sz="2400" dirty="0"/>
              <a:t>__.</a:t>
            </a:r>
          </a:p>
        </p:txBody>
      </p:sp>
    </p:spTree>
    <p:extLst>
      <p:ext uri="{BB962C8B-B14F-4D97-AF65-F5344CB8AC3E}">
        <p14:creationId xmlns:p14="http://schemas.microsoft.com/office/powerpoint/2010/main" val="153124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animBg="1"/>
      <p:bldP spid="11" grpId="0" animBg="1"/>
      <p:bldP spid="12" grpId="0" animBg="1"/>
      <p:bldP spid="15" grpId="0"/>
      <p:bldP spid="16" grpId="0"/>
      <p:bldP spid="24" grpId="0"/>
      <p:bldP spid="27" grpId="0"/>
      <p:bldP spid="28" grpId="0"/>
      <p:bldP spid="29" grpId="0"/>
      <p:bldP spid="30" grpId="0" animBg="1"/>
      <p:bldP spid="30" grpId="1" animBg="1"/>
      <p:bldP spid="31" grpId="0" animBg="1"/>
      <p:bldP spid="32" grpId="0" animBg="1"/>
      <p:bldP spid="33" grpId="0" animBg="1"/>
      <p:bldP spid="34" grpId="0" animBg="1"/>
      <p:bldP spid="35" grpId="0" animBg="1"/>
      <p:bldP spid="3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A7BB72-95A1-4724-BCA6-92857D617D57}"/>
              </a:ext>
            </a:extLst>
          </p:cNvPr>
          <p:cNvSpPr>
            <a:spLocks noGrp="1"/>
          </p:cNvSpPr>
          <p:nvPr>
            <p:ph type="title"/>
          </p:nvPr>
        </p:nvSpPr>
        <p:spPr>
          <a:xfrm>
            <a:off x="-1" y="213557"/>
            <a:ext cx="10363201" cy="771181"/>
          </a:xfrm>
        </p:spPr>
        <p:txBody>
          <a:bodyPr>
            <a:normAutofit/>
          </a:bodyPr>
          <a:lstStyle/>
          <a:p>
            <a:r>
              <a:rPr lang="en-GB" dirty="0"/>
              <a:t>HACER – singular persons in the present tense</a:t>
            </a:r>
          </a:p>
        </p:txBody>
      </p:sp>
      <p:sp>
        <p:nvSpPr>
          <p:cNvPr id="4" name="Google Shape;340;p8">
            <a:extLst>
              <a:ext uri="{FF2B5EF4-FFF2-40B4-BE49-F238E27FC236}">
                <a16:creationId xmlns:a16="http://schemas.microsoft.com/office/drawing/2014/main" id="{14506838-7418-4229-85F2-ACBBB9B9C2BD}"/>
              </a:ext>
            </a:extLst>
          </p:cNvPr>
          <p:cNvSpPr txBox="1"/>
          <p:nvPr/>
        </p:nvSpPr>
        <p:spPr>
          <a:xfrm>
            <a:off x="179999" y="2993537"/>
            <a:ext cx="884916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latin typeface="Century Gothic"/>
                <a:ea typeface="Century Gothic"/>
                <a:cs typeface="Century Gothic"/>
                <a:sym typeface="Century Gothic"/>
              </a:rPr>
              <a:t>To say ‘</a:t>
            </a:r>
            <a:r>
              <a:rPr lang="en-GB" sz="2400" b="1" dirty="0">
                <a:latin typeface="Century Gothic"/>
                <a:ea typeface="Century Gothic"/>
                <a:cs typeface="Century Gothic"/>
                <a:sym typeface="Century Gothic"/>
              </a:rPr>
              <a:t>you do</a:t>
            </a:r>
            <a:r>
              <a:rPr lang="en-GB" sz="2400" dirty="0">
                <a:latin typeface="Century Gothic"/>
                <a:ea typeface="Century Gothic"/>
                <a:cs typeface="Century Gothic"/>
                <a:sym typeface="Century Gothic"/>
              </a:rPr>
              <a:t>’ or ‘</a:t>
            </a:r>
            <a:r>
              <a:rPr lang="en-GB" sz="2400" b="1" dirty="0">
                <a:latin typeface="Century Gothic"/>
                <a:ea typeface="Century Gothic"/>
                <a:cs typeface="Century Gothic"/>
                <a:sym typeface="Century Gothic"/>
              </a:rPr>
              <a:t>you make</a:t>
            </a:r>
            <a:r>
              <a:rPr lang="en-GB" sz="2400" dirty="0">
                <a:latin typeface="Century Gothic"/>
                <a:ea typeface="Century Gothic"/>
                <a:cs typeface="Century Gothic"/>
                <a:sym typeface="Century Gothic"/>
              </a:rPr>
              <a:t>’, use _______.</a:t>
            </a:r>
            <a:endParaRPr sz="2400" dirty="0">
              <a:latin typeface="Century Gothic"/>
              <a:ea typeface="Century Gothic"/>
              <a:cs typeface="Century Gothic"/>
              <a:sym typeface="Century Gothic"/>
            </a:endParaRPr>
          </a:p>
        </p:txBody>
      </p:sp>
      <p:sp>
        <p:nvSpPr>
          <p:cNvPr id="5" name="Google Shape;333;p8">
            <a:extLst>
              <a:ext uri="{FF2B5EF4-FFF2-40B4-BE49-F238E27FC236}">
                <a16:creationId xmlns:a16="http://schemas.microsoft.com/office/drawing/2014/main" id="{B0B7E140-BF4C-4640-A475-44D1A9FE6847}"/>
              </a:ext>
            </a:extLst>
          </p:cNvPr>
          <p:cNvSpPr txBox="1"/>
          <p:nvPr/>
        </p:nvSpPr>
        <p:spPr>
          <a:xfrm>
            <a:off x="179999" y="1251177"/>
            <a:ext cx="11741068" cy="5354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2400" dirty="0">
                <a:latin typeface="Century Gothic"/>
                <a:ea typeface="Century Gothic"/>
                <a:cs typeface="Century Gothic"/>
                <a:sym typeface="Century Gothic"/>
              </a:rPr>
              <a:t>Remember, to say ‘</a:t>
            </a:r>
            <a:r>
              <a:rPr lang="en-GB" sz="2400" b="1" dirty="0">
                <a:latin typeface="Century Gothic"/>
                <a:ea typeface="Century Gothic"/>
                <a:cs typeface="Century Gothic"/>
                <a:sym typeface="Century Gothic"/>
              </a:rPr>
              <a:t>I do</a:t>
            </a:r>
            <a:r>
              <a:rPr lang="en-GB" sz="2400" dirty="0">
                <a:latin typeface="Century Gothic"/>
                <a:ea typeface="Century Gothic"/>
                <a:cs typeface="Century Gothic"/>
                <a:sym typeface="Century Gothic"/>
              </a:rPr>
              <a:t>’ or ‘</a:t>
            </a:r>
            <a:r>
              <a:rPr lang="en-GB" sz="2400" b="1" dirty="0">
                <a:latin typeface="Century Gothic"/>
                <a:ea typeface="Century Gothic"/>
                <a:cs typeface="Century Gothic"/>
                <a:sym typeface="Century Gothic"/>
              </a:rPr>
              <a:t>I make</a:t>
            </a:r>
            <a:r>
              <a:rPr lang="en-GB" sz="2400" dirty="0">
                <a:latin typeface="Century Gothic"/>
                <a:ea typeface="Century Gothic"/>
                <a:cs typeface="Century Gothic"/>
                <a:sym typeface="Century Gothic"/>
              </a:rPr>
              <a:t>’ in Spanish, </a:t>
            </a:r>
            <a:r>
              <a:rPr lang="en-GB" sz="2400">
                <a:latin typeface="Century Gothic"/>
                <a:ea typeface="Century Gothic"/>
                <a:cs typeface="Century Gothic"/>
                <a:sym typeface="Century Gothic"/>
              </a:rPr>
              <a:t>use ______.</a:t>
            </a:r>
            <a:endParaRPr dirty="0"/>
          </a:p>
        </p:txBody>
      </p:sp>
      <p:sp>
        <p:nvSpPr>
          <p:cNvPr id="6" name="Google Shape;334;p8">
            <a:extLst>
              <a:ext uri="{FF2B5EF4-FFF2-40B4-BE49-F238E27FC236}">
                <a16:creationId xmlns:a16="http://schemas.microsoft.com/office/drawing/2014/main" id="{CC975E69-BE6B-45D4-A70B-DC290D30B85B}"/>
              </a:ext>
            </a:extLst>
          </p:cNvPr>
          <p:cNvSpPr txBox="1"/>
          <p:nvPr/>
        </p:nvSpPr>
        <p:spPr>
          <a:xfrm>
            <a:off x="7628494" y="1259920"/>
            <a:ext cx="129131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err="1">
                <a:solidFill>
                  <a:schemeClr val="tx2"/>
                </a:solidFill>
                <a:latin typeface="Century Gothic"/>
                <a:ea typeface="Century Gothic"/>
                <a:cs typeface="Century Gothic"/>
                <a:sym typeface="Century Gothic"/>
              </a:rPr>
              <a:t>hago</a:t>
            </a:r>
            <a:endParaRPr sz="2400" b="1" dirty="0">
              <a:solidFill>
                <a:schemeClr val="tx2"/>
              </a:solidFill>
              <a:latin typeface="Century Gothic"/>
              <a:ea typeface="Century Gothic"/>
              <a:cs typeface="Century Gothic"/>
              <a:sym typeface="Century Gothic"/>
            </a:endParaRPr>
          </a:p>
        </p:txBody>
      </p:sp>
      <p:sp>
        <p:nvSpPr>
          <p:cNvPr id="7" name="Google Shape;335;p8">
            <a:extLst>
              <a:ext uri="{FF2B5EF4-FFF2-40B4-BE49-F238E27FC236}">
                <a16:creationId xmlns:a16="http://schemas.microsoft.com/office/drawing/2014/main" id="{6710209C-6E64-414A-B767-2DEC4163A88F}"/>
              </a:ext>
            </a:extLst>
          </p:cNvPr>
          <p:cNvSpPr txBox="1"/>
          <p:nvPr/>
        </p:nvSpPr>
        <p:spPr>
          <a:xfrm>
            <a:off x="5284090" y="2947586"/>
            <a:ext cx="124709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err="1">
                <a:solidFill>
                  <a:schemeClr val="tx2"/>
                </a:solidFill>
                <a:latin typeface="Century Gothic"/>
                <a:ea typeface="Century Gothic"/>
                <a:cs typeface="Century Gothic"/>
                <a:sym typeface="Century Gothic"/>
              </a:rPr>
              <a:t>haces</a:t>
            </a:r>
            <a:endParaRPr sz="2400" b="1" dirty="0">
              <a:solidFill>
                <a:schemeClr val="tx2"/>
              </a:solidFill>
              <a:latin typeface="Century Gothic"/>
              <a:ea typeface="Century Gothic"/>
              <a:cs typeface="Century Gothic"/>
              <a:sym typeface="Century Gothic"/>
            </a:endParaRPr>
          </a:p>
        </p:txBody>
      </p:sp>
      <p:sp>
        <p:nvSpPr>
          <p:cNvPr id="8" name="Google Shape;336;p8">
            <a:extLst>
              <a:ext uri="{FF2B5EF4-FFF2-40B4-BE49-F238E27FC236}">
                <a16:creationId xmlns:a16="http://schemas.microsoft.com/office/drawing/2014/main" id="{8802AA54-6A53-48BE-920C-9B14C33F71F0}"/>
              </a:ext>
            </a:extLst>
          </p:cNvPr>
          <p:cNvSpPr txBox="1"/>
          <p:nvPr/>
        </p:nvSpPr>
        <p:spPr>
          <a:xfrm>
            <a:off x="3857566" y="1755069"/>
            <a:ext cx="5062238"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err="1">
                <a:latin typeface="Century Gothic"/>
                <a:ea typeface="Century Gothic"/>
                <a:cs typeface="Century Gothic"/>
                <a:sym typeface="Century Gothic"/>
              </a:rPr>
              <a:t>Hago</a:t>
            </a:r>
            <a:r>
              <a:rPr lang="en-GB" sz="2400" dirty="0">
                <a:latin typeface="Century Gothic"/>
                <a:ea typeface="Century Gothic"/>
                <a:cs typeface="Century Gothic"/>
                <a:sym typeface="Century Gothic"/>
              </a:rPr>
              <a:t> mis </a:t>
            </a:r>
            <a:r>
              <a:rPr lang="en-GB" sz="2400" dirty="0" err="1">
                <a:latin typeface="Century Gothic"/>
                <a:ea typeface="Century Gothic"/>
                <a:cs typeface="Century Gothic"/>
                <a:sym typeface="Century Gothic"/>
              </a:rPr>
              <a:t>exámenes</a:t>
            </a:r>
            <a:r>
              <a:rPr lang="en-GB" sz="2400" dirty="0">
                <a:latin typeface="Century Gothic"/>
                <a:ea typeface="Century Gothic"/>
                <a:cs typeface="Century Gothic"/>
                <a:sym typeface="Century Gothic"/>
              </a:rPr>
              <a:t> </a:t>
            </a:r>
            <a:r>
              <a:rPr lang="en-GB" sz="2400" dirty="0" err="1">
                <a:latin typeface="Century Gothic"/>
                <a:ea typeface="Century Gothic"/>
                <a:cs typeface="Century Gothic"/>
                <a:sym typeface="Century Gothic"/>
              </a:rPr>
              <a:t>en</a:t>
            </a:r>
            <a:r>
              <a:rPr lang="en-GB" sz="2400" dirty="0">
                <a:latin typeface="Century Gothic"/>
                <a:ea typeface="Century Gothic"/>
                <a:cs typeface="Century Gothic"/>
                <a:sym typeface="Century Gothic"/>
              </a:rPr>
              <a:t> </a:t>
            </a:r>
            <a:r>
              <a:rPr lang="en-GB" sz="2400" dirty="0" err="1">
                <a:latin typeface="Century Gothic"/>
                <a:ea typeface="Century Gothic"/>
                <a:cs typeface="Century Gothic"/>
                <a:sym typeface="Century Gothic"/>
              </a:rPr>
              <a:t>junio</a:t>
            </a:r>
            <a:r>
              <a:rPr lang="en-GB" sz="2400" dirty="0">
                <a:latin typeface="Century Gothic"/>
                <a:ea typeface="Century Gothic"/>
                <a:cs typeface="Century Gothic"/>
                <a:sym typeface="Century Gothic"/>
              </a:rPr>
              <a:t>.</a:t>
            </a:r>
            <a:endParaRPr sz="2400" dirty="0">
              <a:latin typeface="Century Gothic"/>
              <a:ea typeface="Century Gothic"/>
              <a:cs typeface="Century Gothic"/>
              <a:sym typeface="Century Gothic"/>
            </a:endParaRPr>
          </a:p>
        </p:txBody>
      </p:sp>
      <p:sp>
        <p:nvSpPr>
          <p:cNvPr id="9" name="Google Shape;337;p8">
            <a:extLst>
              <a:ext uri="{FF2B5EF4-FFF2-40B4-BE49-F238E27FC236}">
                <a16:creationId xmlns:a16="http://schemas.microsoft.com/office/drawing/2014/main" id="{1D6ADF69-8135-4469-A9CC-8B2EF9046671}"/>
              </a:ext>
            </a:extLst>
          </p:cNvPr>
          <p:cNvSpPr txBox="1"/>
          <p:nvPr/>
        </p:nvSpPr>
        <p:spPr>
          <a:xfrm>
            <a:off x="4051053" y="3528436"/>
            <a:ext cx="4013617"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latin typeface="Century Gothic"/>
                <a:ea typeface="Century Gothic"/>
                <a:cs typeface="Century Gothic"/>
                <a:sym typeface="Century Gothic"/>
              </a:rPr>
              <a:t>¿</a:t>
            </a:r>
            <a:r>
              <a:rPr lang="en-GB" sz="2400" b="1" dirty="0" err="1">
                <a:latin typeface="Century Gothic"/>
                <a:ea typeface="Century Gothic"/>
                <a:cs typeface="Century Gothic"/>
                <a:sym typeface="Century Gothic"/>
              </a:rPr>
              <a:t>Haces</a:t>
            </a:r>
            <a:r>
              <a:rPr lang="en-GB" sz="2400" dirty="0">
                <a:latin typeface="Century Gothic"/>
                <a:ea typeface="Century Gothic"/>
                <a:cs typeface="Century Gothic"/>
                <a:sym typeface="Century Gothic"/>
              </a:rPr>
              <a:t> </a:t>
            </a:r>
            <a:r>
              <a:rPr lang="en-GB" sz="2400" dirty="0" err="1">
                <a:latin typeface="Century Gothic"/>
                <a:ea typeface="Century Gothic"/>
                <a:cs typeface="Century Gothic"/>
                <a:sym typeface="Century Gothic"/>
              </a:rPr>
              <a:t>todas</a:t>
            </a:r>
            <a:r>
              <a:rPr lang="en-GB" sz="2400" dirty="0">
                <a:latin typeface="Century Gothic"/>
                <a:ea typeface="Century Gothic"/>
                <a:cs typeface="Century Gothic"/>
                <a:sym typeface="Century Gothic"/>
              </a:rPr>
              <a:t> las </a:t>
            </a:r>
            <a:r>
              <a:rPr lang="en-GB" sz="2400" dirty="0" err="1">
                <a:latin typeface="Century Gothic"/>
                <a:ea typeface="Century Gothic"/>
                <a:cs typeface="Century Gothic"/>
                <a:sym typeface="Century Gothic"/>
              </a:rPr>
              <a:t>tareas</a:t>
            </a:r>
            <a:r>
              <a:rPr lang="en-GB" sz="2400" dirty="0">
                <a:latin typeface="Century Gothic"/>
                <a:ea typeface="Century Gothic"/>
                <a:cs typeface="Century Gothic"/>
                <a:sym typeface="Century Gothic"/>
              </a:rPr>
              <a:t>?</a:t>
            </a:r>
            <a:endParaRPr sz="2400" dirty="0">
              <a:latin typeface="Century Gothic"/>
              <a:ea typeface="Century Gothic"/>
              <a:cs typeface="Century Gothic"/>
              <a:sym typeface="Century Gothic"/>
            </a:endParaRPr>
          </a:p>
        </p:txBody>
      </p:sp>
      <p:sp>
        <p:nvSpPr>
          <p:cNvPr id="10" name="Google Shape;338;p8">
            <a:extLst>
              <a:ext uri="{FF2B5EF4-FFF2-40B4-BE49-F238E27FC236}">
                <a16:creationId xmlns:a16="http://schemas.microsoft.com/office/drawing/2014/main" id="{DCB96B82-FDB2-41C8-A42B-3DE747DF54CB}"/>
              </a:ext>
            </a:extLst>
          </p:cNvPr>
          <p:cNvSpPr txBox="1"/>
          <p:nvPr/>
        </p:nvSpPr>
        <p:spPr>
          <a:xfrm>
            <a:off x="-18059" y="5533448"/>
            <a:ext cx="3620242"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latin typeface="Century Gothic"/>
                <a:ea typeface="Century Gothic"/>
                <a:cs typeface="Century Gothic"/>
                <a:sym typeface="Century Gothic"/>
              </a:rPr>
              <a:t>S/he does</a:t>
            </a:r>
            <a:r>
              <a:rPr lang="en-GB" sz="2400" dirty="0">
                <a:latin typeface="Century Gothic"/>
                <a:ea typeface="Century Gothic"/>
                <a:cs typeface="Century Gothic"/>
                <a:sym typeface="Century Gothic"/>
              </a:rPr>
              <a:t> exercise.</a:t>
            </a:r>
            <a:endParaRPr sz="2400" dirty="0">
              <a:latin typeface="Century Gothic"/>
              <a:ea typeface="Century Gothic"/>
              <a:cs typeface="Century Gothic"/>
              <a:sym typeface="Century Gothic"/>
            </a:endParaRPr>
          </a:p>
        </p:txBody>
      </p:sp>
      <p:sp>
        <p:nvSpPr>
          <p:cNvPr id="12" name="Google Shape;342;p8">
            <a:extLst>
              <a:ext uri="{FF2B5EF4-FFF2-40B4-BE49-F238E27FC236}">
                <a16:creationId xmlns:a16="http://schemas.microsoft.com/office/drawing/2014/main" id="{0C97F9F6-BB97-467A-BECE-5D93DCEA03FD}"/>
              </a:ext>
            </a:extLst>
          </p:cNvPr>
          <p:cNvSpPr txBox="1"/>
          <p:nvPr/>
        </p:nvSpPr>
        <p:spPr>
          <a:xfrm>
            <a:off x="226353" y="1774028"/>
            <a:ext cx="366055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latin typeface="Century Gothic"/>
                <a:ea typeface="Century Gothic"/>
                <a:cs typeface="Century Gothic"/>
                <a:sym typeface="Century Gothic"/>
              </a:rPr>
              <a:t>I do </a:t>
            </a:r>
            <a:r>
              <a:rPr lang="en-GB" sz="2400" dirty="0">
                <a:latin typeface="Century Gothic"/>
                <a:ea typeface="Century Gothic"/>
                <a:cs typeface="Century Gothic"/>
                <a:sym typeface="Century Gothic"/>
              </a:rPr>
              <a:t>my exams in June.</a:t>
            </a:r>
            <a:endParaRPr sz="2400" dirty="0">
              <a:latin typeface="Century Gothic"/>
              <a:ea typeface="Century Gothic"/>
              <a:cs typeface="Century Gothic"/>
              <a:sym typeface="Century Gothic"/>
            </a:endParaRPr>
          </a:p>
        </p:txBody>
      </p:sp>
      <p:sp>
        <p:nvSpPr>
          <p:cNvPr id="13" name="Google Shape;343;p8">
            <a:extLst>
              <a:ext uri="{FF2B5EF4-FFF2-40B4-BE49-F238E27FC236}">
                <a16:creationId xmlns:a16="http://schemas.microsoft.com/office/drawing/2014/main" id="{1266F116-30C1-4F65-9A49-B38F058D2F60}"/>
              </a:ext>
            </a:extLst>
          </p:cNvPr>
          <p:cNvSpPr txBox="1"/>
          <p:nvPr/>
        </p:nvSpPr>
        <p:spPr>
          <a:xfrm>
            <a:off x="240863" y="3528395"/>
            <a:ext cx="3879674"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latin typeface="Century Gothic"/>
                <a:ea typeface="Century Gothic"/>
                <a:cs typeface="Century Gothic"/>
                <a:sym typeface="Century Gothic"/>
              </a:rPr>
              <a:t>Do you do </a:t>
            </a:r>
            <a:r>
              <a:rPr lang="en-GB" sz="2400" dirty="0">
                <a:latin typeface="Century Gothic"/>
                <a:ea typeface="Century Gothic"/>
                <a:cs typeface="Century Gothic"/>
                <a:sym typeface="Century Gothic"/>
              </a:rPr>
              <a:t>all the tasks?</a:t>
            </a:r>
            <a:endParaRPr dirty="0"/>
          </a:p>
        </p:txBody>
      </p:sp>
      <p:sp>
        <p:nvSpPr>
          <p:cNvPr id="14" name="Google Shape;344;p8">
            <a:extLst>
              <a:ext uri="{FF2B5EF4-FFF2-40B4-BE49-F238E27FC236}">
                <a16:creationId xmlns:a16="http://schemas.microsoft.com/office/drawing/2014/main" id="{FE0C8A95-185F-457E-88CA-73A61DC0ECA7}"/>
              </a:ext>
            </a:extLst>
          </p:cNvPr>
          <p:cNvSpPr txBox="1"/>
          <p:nvPr/>
        </p:nvSpPr>
        <p:spPr>
          <a:xfrm>
            <a:off x="179999" y="4998631"/>
            <a:ext cx="11833411" cy="461624"/>
          </a:xfrm>
          <a:prstGeom prst="rect">
            <a:avLst/>
          </a:prstGeom>
          <a:noFill/>
          <a:ln>
            <a:noFill/>
          </a:ln>
        </p:spPr>
        <p:txBody>
          <a:bodyPr spcFirstLastPara="1" wrap="square" lIns="91425" tIns="45700" rIns="91425" bIns="45700" anchor="t" anchorCtr="0">
            <a:spAutoFit/>
          </a:bodyPr>
          <a:lstStyle/>
          <a:p>
            <a:pPr lvl="0"/>
            <a:r>
              <a:rPr lang="en-GB" sz="2400" dirty="0">
                <a:latin typeface="Century Gothic"/>
                <a:ea typeface="Century Gothic"/>
                <a:cs typeface="Century Gothic"/>
                <a:sym typeface="Century Gothic"/>
              </a:rPr>
              <a:t>To say ‘</a:t>
            </a:r>
            <a:r>
              <a:rPr lang="en-GB" sz="2400" b="1" dirty="0">
                <a:latin typeface="Century Gothic"/>
                <a:ea typeface="Century Gothic"/>
                <a:cs typeface="Century Gothic"/>
                <a:sym typeface="Century Gothic"/>
              </a:rPr>
              <a:t>s/he or it does</a:t>
            </a:r>
            <a:r>
              <a:rPr lang="en-GB" sz="2400" dirty="0">
                <a:latin typeface="Century Gothic"/>
                <a:ea typeface="Century Gothic"/>
                <a:cs typeface="Century Gothic"/>
                <a:sym typeface="Century Gothic"/>
              </a:rPr>
              <a:t>’ or ‘</a:t>
            </a:r>
            <a:r>
              <a:rPr lang="en-GB" sz="2400" b="1" dirty="0">
                <a:latin typeface="Century Gothic"/>
                <a:ea typeface="Century Gothic"/>
                <a:cs typeface="Century Gothic"/>
                <a:sym typeface="Century Gothic"/>
              </a:rPr>
              <a:t>s/he or it makes</a:t>
            </a:r>
            <a:r>
              <a:rPr lang="en-GB" sz="2400" dirty="0">
                <a:ea typeface="Century Gothic"/>
                <a:cs typeface="Century Gothic"/>
                <a:sym typeface="Century Gothic"/>
              </a:rPr>
              <a:t> ’, use _______.</a:t>
            </a:r>
            <a:endParaRPr sz="2400" dirty="0">
              <a:latin typeface="Century Gothic"/>
              <a:ea typeface="Century Gothic"/>
              <a:cs typeface="Century Gothic"/>
              <a:sym typeface="Century Gothic"/>
            </a:endParaRPr>
          </a:p>
        </p:txBody>
      </p:sp>
      <p:sp>
        <p:nvSpPr>
          <p:cNvPr id="16" name="Google Shape;347;p8">
            <a:extLst>
              <a:ext uri="{FF2B5EF4-FFF2-40B4-BE49-F238E27FC236}">
                <a16:creationId xmlns:a16="http://schemas.microsoft.com/office/drawing/2014/main" id="{D0F47766-9F53-4BB7-B6A9-49B34DADDFFB}"/>
              </a:ext>
            </a:extLst>
          </p:cNvPr>
          <p:cNvSpPr txBox="1"/>
          <p:nvPr/>
        </p:nvSpPr>
        <p:spPr>
          <a:xfrm>
            <a:off x="4120537" y="5493627"/>
            <a:ext cx="2922542"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err="1">
                <a:latin typeface="Century Gothic"/>
                <a:ea typeface="Century Gothic"/>
                <a:cs typeface="Century Gothic"/>
                <a:sym typeface="Century Gothic"/>
              </a:rPr>
              <a:t>Hace</a:t>
            </a:r>
            <a:r>
              <a:rPr lang="en-GB" sz="2400" b="1" dirty="0">
                <a:latin typeface="Century Gothic"/>
                <a:ea typeface="Century Gothic"/>
                <a:cs typeface="Century Gothic"/>
                <a:sym typeface="Century Gothic"/>
              </a:rPr>
              <a:t> </a:t>
            </a:r>
            <a:r>
              <a:rPr lang="en-GB" sz="2400" dirty="0" err="1">
                <a:latin typeface="Century Gothic"/>
                <a:ea typeface="Century Gothic"/>
                <a:cs typeface="Century Gothic"/>
                <a:sym typeface="Century Gothic"/>
              </a:rPr>
              <a:t>ejercicio</a:t>
            </a:r>
            <a:r>
              <a:rPr lang="en-GB" sz="2400" dirty="0">
                <a:latin typeface="Century Gothic"/>
                <a:ea typeface="Century Gothic"/>
                <a:cs typeface="Century Gothic"/>
                <a:sym typeface="Century Gothic"/>
              </a:rPr>
              <a:t>.</a:t>
            </a:r>
            <a:endParaRPr dirty="0"/>
          </a:p>
        </p:txBody>
      </p:sp>
      <p:sp>
        <p:nvSpPr>
          <p:cNvPr id="19" name="Rounded Rectangle 11">
            <a:extLst>
              <a:ext uri="{FF2B5EF4-FFF2-40B4-BE49-F238E27FC236}">
                <a16:creationId xmlns:a16="http://schemas.microsoft.com/office/drawing/2014/main" id="{A5B42207-1D91-4120-A400-162A55477CC3}"/>
              </a:ext>
            </a:extLst>
          </p:cNvPr>
          <p:cNvSpPr/>
          <p:nvPr/>
        </p:nvSpPr>
        <p:spPr>
          <a:xfrm>
            <a:off x="10363200" y="258166"/>
            <a:ext cx="1564943"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0" name="Google Shape;335;p8">
            <a:extLst>
              <a:ext uri="{FF2B5EF4-FFF2-40B4-BE49-F238E27FC236}">
                <a16:creationId xmlns:a16="http://schemas.microsoft.com/office/drawing/2014/main" id="{E9A7578D-48DE-41F4-AE01-25D49899F265}"/>
              </a:ext>
            </a:extLst>
          </p:cNvPr>
          <p:cNvSpPr txBox="1"/>
          <p:nvPr/>
        </p:nvSpPr>
        <p:spPr>
          <a:xfrm>
            <a:off x="7299498" y="4960868"/>
            <a:ext cx="124709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err="1">
                <a:solidFill>
                  <a:schemeClr val="tx2"/>
                </a:solidFill>
                <a:latin typeface="Century Gothic"/>
                <a:ea typeface="Century Gothic"/>
                <a:cs typeface="Century Gothic"/>
                <a:sym typeface="Century Gothic"/>
              </a:rPr>
              <a:t>hace</a:t>
            </a:r>
            <a:endParaRPr sz="2400" b="1" dirty="0">
              <a:solidFill>
                <a:schemeClr val="tx2"/>
              </a:solidFill>
              <a:latin typeface="Century Gothic"/>
              <a:ea typeface="Century Gothic"/>
              <a:cs typeface="Century Gothic"/>
              <a:sym typeface="Century Gothic"/>
            </a:endParaRPr>
          </a:p>
        </p:txBody>
      </p:sp>
      <p:sp>
        <p:nvSpPr>
          <p:cNvPr id="21" name="Speech Bubble: Rectangle with Corners Rounded 20">
            <a:extLst>
              <a:ext uri="{FF2B5EF4-FFF2-40B4-BE49-F238E27FC236}">
                <a16:creationId xmlns:a16="http://schemas.microsoft.com/office/drawing/2014/main" id="{0768507B-E5AF-48AD-A52D-43EB189AE743}"/>
              </a:ext>
            </a:extLst>
          </p:cNvPr>
          <p:cNvSpPr/>
          <p:nvPr/>
        </p:nvSpPr>
        <p:spPr>
          <a:xfrm>
            <a:off x="8679766" y="2278113"/>
            <a:ext cx="3437928" cy="3598102"/>
          </a:xfrm>
          <a:prstGeom prst="wedgeRoundRectCallout">
            <a:avLst>
              <a:gd name="adj1" fmla="val -66253"/>
              <a:gd name="adj2" fmla="val -787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dirty="0"/>
              <a:t>Remember that to talk about weather in Spanish, we use ‘</a:t>
            </a:r>
            <a:r>
              <a:rPr lang="en-US" sz="2000" dirty="0" err="1"/>
              <a:t>hacer</a:t>
            </a:r>
            <a:r>
              <a:rPr lang="en-US" sz="2000" dirty="0"/>
              <a:t>’ in the 3</a:t>
            </a:r>
            <a:r>
              <a:rPr lang="en-US" sz="2000" baseline="30000" dirty="0"/>
              <a:t>rd</a:t>
            </a:r>
            <a:r>
              <a:rPr lang="en-US" sz="2000" dirty="0"/>
              <a:t> person singular.</a:t>
            </a:r>
          </a:p>
          <a:p>
            <a:br>
              <a:rPr lang="en-US" sz="2000" dirty="0"/>
            </a:br>
            <a:r>
              <a:rPr lang="en-US" sz="2000" b="1" dirty="0" err="1"/>
              <a:t>hace</a:t>
            </a:r>
            <a:r>
              <a:rPr lang="en-US" sz="2000" b="1" dirty="0"/>
              <a:t> sol </a:t>
            </a:r>
            <a:r>
              <a:rPr lang="en-US" sz="2000" dirty="0"/>
              <a:t>– </a:t>
            </a:r>
            <a:r>
              <a:rPr lang="en-US" sz="2000" i="1" dirty="0"/>
              <a:t>it’s sunny</a:t>
            </a:r>
            <a:endParaRPr lang="en-US" sz="2000" dirty="0"/>
          </a:p>
          <a:p>
            <a:br>
              <a:rPr lang="en-US" sz="2000" dirty="0"/>
            </a:br>
            <a:r>
              <a:rPr lang="en-US" sz="2000" b="1" dirty="0" err="1"/>
              <a:t>hace</a:t>
            </a:r>
            <a:r>
              <a:rPr lang="en-US" sz="2000" b="1" dirty="0"/>
              <a:t> </a:t>
            </a:r>
            <a:r>
              <a:rPr lang="en-US" sz="2000" b="1" dirty="0" err="1"/>
              <a:t>buen</a:t>
            </a:r>
            <a:r>
              <a:rPr lang="en-US" sz="2000" b="1" dirty="0"/>
              <a:t> / mal </a:t>
            </a:r>
            <a:r>
              <a:rPr lang="en-US" sz="2000" b="1" dirty="0" err="1"/>
              <a:t>tiempo</a:t>
            </a:r>
            <a:r>
              <a:rPr lang="en-US" sz="2000" b="1" dirty="0"/>
              <a:t> </a:t>
            </a:r>
            <a:r>
              <a:rPr lang="en-US" sz="2000" dirty="0"/>
              <a:t>– </a:t>
            </a:r>
            <a:r>
              <a:rPr lang="en-US" sz="2000" i="1" dirty="0"/>
              <a:t>it’s good/bad weather</a:t>
            </a:r>
            <a:endParaRPr lang="en-GB" sz="2000" dirty="0"/>
          </a:p>
        </p:txBody>
      </p:sp>
      <p:pic>
        <p:nvPicPr>
          <p:cNvPr id="1027" name="Picture 3" descr="Weather Forecast, Weather, Sun, Cloud, Rain, Snow">
            <a:extLst>
              <a:ext uri="{FF2B5EF4-FFF2-40B4-BE49-F238E27FC236}">
                <a16:creationId xmlns:a16="http://schemas.microsoft.com/office/drawing/2014/main" id="{DD4D4A7B-3C5E-42C3-BE97-C95D16164B3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8945" t="35481" r="3830" b="31373"/>
          <a:stretch/>
        </p:blipFill>
        <p:spPr bwMode="auto">
          <a:xfrm>
            <a:off x="11253457" y="4508480"/>
            <a:ext cx="812095" cy="81117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Weather Forecast, Weather, Sun, Cloud, Rain, Snow">
            <a:extLst>
              <a:ext uri="{FF2B5EF4-FFF2-40B4-BE49-F238E27FC236}">
                <a16:creationId xmlns:a16="http://schemas.microsoft.com/office/drawing/2014/main" id="{AF1AE9EC-EA32-4EA6-827E-21AE40EC262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48946" b="66853"/>
          <a:stretch/>
        </p:blipFill>
        <p:spPr bwMode="auto">
          <a:xfrm>
            <a:off x="11135454" y="3603645"/>
            <a:ext cx="877956" cy="81117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Weather Forecast, Weather, Sun, Cloud, Rain, Snow">
            <a:extLst>
              <a:ext uri="{FF2B5EF4-FFF2-40B4-BE49-F238E27FC236}">
                <a16:creationId xmlns:a16="http://schemas.microsoft.com/office/drawing/2014/main" id="{33760548-6D20-443B-A63B-F2E666D1405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55883" t="72842" r="-3261" b="-4780"/>
          <a:stretch/>
        </p:blipFill>
        <p:spPr bwMode="auto">
          <a:xfrm>
            <a:off x="11113426" y="4593192"/>
            <a:ext cx="814717" cy="781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89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041BBC-E038-6B00-A905-062076A218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75092" y="357125"/>
            <a:ext cx="788010" cy="2052717"/>
          </a:xfrm>
          <a:prstGeom prst="rect">
            <a:avLst/>
          </a:prstGeom>
        </p:spPr>
      </p:pic>
      <p:graphicFrame>
        <p:nvGraphicFramePr>
          <p:cNvPr id="7" name="Table 5">
            <a:extLst>
              <a:ext uri="{FF2B5EF4-FFF2-40B4-BE49-F238E27FC236}">
                <a16:creationId xmlns:a16="http://schemas.microsoft.com/office/drawing/2014/main" id="{A6FC45C8-973B-66A6-1B11-9D0E37374930}"/>
              </a:ext>
            </a:extLst>
          </p:cNvPr>
          <p:cNvGraphicFramePr>
            <a:graphicFrameLocks noGrp="1"/>
          </p:cNvGraphicFramePr>
          <p:nvPr/>
        </p:nvGraphicFramePr>
        <p:xfrm>
          <a:off x="146418" y="1458750"/>
          <a:ext cx="7210269" cy="4868228"/>
        </p:xfrm>
        <a:graphic>
          <a:graphicData uri="http://schemas.openxmlformats.org/drawingml/2006/table">
            <a:tbl>
              <a:tblPr firstRow="1" bandRow="1">
                <a:tableStyleId>{5C22544A-7EE6-4342-B048-85BDC9FD1C3A}</a:tableStyleId>
              </a:tblPr>
              <a:tblGrid>
                <a:gridCol w="3402767">
                  <a:extLst>
                    <a:ext uri="{9D8B030D-6E8A-4147-A177-3AD203B41FA5}">
                      <a16:colId xmlns:a16="http://schemas.microsoft.com/office/drawing/2014/main" val="164036090"/>
                    </a:ext>
                  </a:extLst>
                </a:gridCol>
                <a:gridCol w="989351">
                  <a:extLst>
                    <a:ext uri="{9D8B030D-6E8A-4147-A177-3AD203B41FA5}">
                      <a16:colId xmlns:a16="http://schemas.microsoft.com/office/drawing/2014/main" val="2527982519"/>
                    </a:ext>
                  </a:extLst>
                </a:gridCol>
                <a:gridCol w="1259174">
                  <a:extLst>
                    <a:ext uri="{9D8B030D-6E8A-4147-A177-3AD203B41FA5}">
                      <a16:colId xmlns:a16="http://schemas.microsoft.com/office/drawing/2014/main" val="2650076327"/>
                    </a:ext>
                  </a:extLst>
                </a:gridCol>
                <a:gridCol w="1558977">
                  <a:extLst>
                    <a:ext uri="{9D8B030D-6E8A-4147-A177-3AD203B41FA5}">
                      <a16:colId xmlns:a16="http://schemas.microsoft.com/office/drawing/2014/main" val="1278796408"/>
                    </a:ext>
                  </a:extLst>
                </a:gridCol>
              </a:tblGrid>
              <a:tr h="322306">
                <a:tc>
                  <a:txBody>
                    <a:bodyPr/>
                    <a:lstStyle/>
                    <a:p>
                      <a:pPr algn="ctr"/>
                      <a:r>
                        <a:rPr lang="en-GB" sz="2400" dirty="0"/>
                        <a:t>Phrases using ‘</a:t>
                      </a:r>
                      <a:r>
                        <a:rPr lang="en-GB" sz="2400" dirty="0" err="1"/>
                        <a:t>hacer</a:t>
                      </a:r>
                      <a:r>
                        <a:rPr lang="en-GB" sz="2400" dirty="0"/>
                        <a:t>’</a:t>
                      </a:r>
                      <a:endParaRPr lang="en-ES" sz="2400" dirty="0"/>
                    </a:p>
                  </a:txBody>
                  <a:tcPr/>
                </a:tc>
                <a:tc>
                  <a:txBody>
                    <a:bodyPr/>
                    <a:lstStyle/>
                    <a:p>
                      <a:pPr algn="ctr"/>
                      <a:r>
                        <a:rPr lang="en-GB" sz="2400" dirty="0"/>
                        <a:t>I </a:t>
                      </a:r>
                      <a:endParaRPr lang="en-ES" sz="2400" dirty="0"/>
                    </a:p>
                  </a:txBody>
                  <a:tcPr/>
                </a:tc>
                <a:tc>
                  <a:txBody>
                    <a:bodyPr/>
                    <a:lstStyle/>
                    <a:p>
                      <a:pPr algn="ctr"/>
                      <a:r>
                        <a:rPr lang="en-GB" sz="2400" dirty="0"/>
                        <a:t>You</a:t>
                      </a:r>
                      <a:endParaRPr lang="en-ES" sz="2400" dirty="0"/>
                    </a:p>
                  </a:txBody>
                  <a:tcPr/>
                </a:tc>
                <a:tc>
                  <a:txBody>
                    <a:bodyPr/>
                    <a:lstStyle/>
                    <a:p>
                      <a:pPr algn="ctr"/>
                      <a:r>
                        <a:rPr lang="en-GB" sz="2400" dirty="0"/>
                        <a:t>He/she/it</a:t>
                      </a:r>
                      <a:endParaRPr lang="en-ES" sz="2400" dirty="0"/>
                    </a:p>
                  </a:txBody>
                  <a:tcPr/>
                </a:tc>
                <a:extLst>
                  <a:ext uri="{0D108BD9-81ED-4DB2-BD59-A6C34878D82A}">
                    <a16:rowId xmlns:a16="http://schemas.microsoft.com/office/drawing/2014/main" val="2031450471"/>
                  </a:ext>
                </a:extLst>
              </a:tr>
              <a:tr h="1748400">
                <a:tc>
                  <a:txBody>
                    <a:bodyPr/>
                    <a:lstStyle/>
                    <a:p>
                      <a:pPr marL="457200" indent="-457200">
                        <a:lnSpc>
                          <a:spcPct val="150000"/>
                        </a:lnSpc>
                        <a:buFont typeface="+mj-lt"/>
                        <a:buAutoNum type="arabicPeriod"/>
                      </a:pPr>
                      <a:r>
                        <a:rPr lang="en-GB" sz="2400" dirty="0">
                          <a:solidFill>
                            <a:schemeClr val="tx1"/>
                          </a:solidFill>
                        </a:rPr>
                        <a:t>Make a change</a:t>
                      </a:r>
                    </a:p>
                    <a:p>
                      <a:pPr marL="457200" indent="-457200">
                        <a:lnSpc>
                          <a:spcPct val="150000"/>
                        </a:lnSpc>
                        <a:buFont typeface="+mj-lt"/>
                        <a:buAutoNum type="arabicPeriod"/>
                      </a:pPr>
                      <a:r>
                        <a:rPr lang="en-GB" sz="2400" dirty="0">
                          <a:solidFill>
                            <a:schemeClr val="tx1"/>
                          </a:solidFill>
                        </a:rPr>
                        <a:t>Make some calls</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400" dirty="0">
                          <a:solidFill>
                            <a:schemeClr val="tx1"/>
                          </a:solidFill>
                        </a:rPr>
                        <a:t>Do lots of things</a:t>
                      </a:r>
                    </a:p>
                    <a:p>
                      <a:pPr marL="457200" indent="-457200">
                        <a:lnSpc>
                          <a:spcPct val="150000"/>
                        </a:lnSpc>
                        <a:buFont typeface="+mj-lt"/>
                        <a:buAutoNum type="arabicPeriod"/>
                      </a:pPr>
                      <a:r>
                        <a:rPr lang="en-GB" sz="2400" dirty="0">
                          <a:solidFill>
                            <a:schemeClr val="tx1"/>
                          </a:solidFill>
                        </a:rPr>
                        <a:t>Do homework</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400" dirty="0">
                          <a:solidFill>
                            <a:schemeClr val="tx1"/>
                          </a:solidFill>
                        </a:rPr>
                        <a:t>Do exercise</a:t>
                      </a:r>
                    </a:p>
                    <a:p>
                      <a:pPr marL="457200" indent="-457200">
                        <a:lnSpc>
                          <a:spcPct val="150000"/>
                        </a:lnSpc>
                        <a:buFont typeface="+mj-lt"/>
                        <a:buAutoNum type="arabicPeriod"/>
                      </a:pPr>
                      <a:r>
                        <a:rPr lang="en-GB" sz="2400" dirty="0">
                          <a:solidFill>
                            <a:schemeClr val="tx1"/>
                          </a:solidFill>
                        </a:rPr>
                        <a:t>Do a gesture</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400" dirty="0">
                          <a:solidFill>
                            <a:schemeClr val="tx1"/>
                          </a:solidFill>
                        </a:rPr>
                        <a:t>Make an effort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400" dirty="0">
                          <a:solidFill>
                            <a:schemeClr val="tx1"/>
                          </a:solidFill>
                        </a:rPr>
                        <a:t>Do a favour</a:t>
                      </a:r>
                    </a:p>
                  </a:txBody>
                  <a:tcPr/>
                </a:tc>
                <a:tc>
                  <a:txBody>
                    <a:bodyPr/>
                    <a:lstStyle/>
                    <a:p>
                      <a:pPr>
                        <a:lnSpc>
                          <a:spcPct val="150000"/>
                        </a:lnSpc>
                      </a:pPr>
                      <a:endParaRPr lang="en-ES" sz="2400" dirty="0"/>
                    </a:p>
                  </a:txBody>
                  <a:tcPr/>
                </a:tc>
                <a:tc>
                  <a:txBody>
                    <a:bodyPr/>
                    <a:lstStyle/>
                    <a:p>
                      <a:pPr>
                        <a:lnSpc>
                          <a:spcPct val="150000"/>
                        </a:lnSpc>
                      </a:pPr>
                      <a:endParaRPr lang="en-ES" sz="2400" dirty="0"/>
                    </a:p>
                  </a:txBody>
                  <a:tcPr/>
                </a:tc>
                <a:tc>
                  <a:txBody>
                    <a:bodyPr/>
                    <a:lstStyle/>
                    <a:p>
                      <a:pPr>
                        <a:lnSpc>
                          <a:spcPct val="150000"/>
                        </a:lnSpc>
                      </a:pPr>
                      <a:endParaRPr lang="en-ES" sz="2400" dirty="0"/>
                    </a:p>
                  </a:txBody>
                  <a:tcPr/>
                </a:tc>
                <a:extLst>
                  <a:ext uri="{0D108BD9-81ED-4DB2-BD59-A6C34878D82A}">
                    <a16:rowId xmlns:a16="http://schemas.microsoft.com/office/drawing/2014/main" val="159241587"/>
                  </a:ext>
                </a:extLst>
              </a:tr>
            </a:tbl>
          </a:graphicData>
        </a:graphic>
      </p:graphicFrame>
      <p:sp>
        <p:nvSpPr>
          <p:cNvPr id="15" name="Rounded Rectangle 11">
            <a:extLst>
              <a:ext uri="{FF2B5EF4-FFF2-40B4-BE49-F238E27FC236}">
                <a16:creationId xmlns:a16="http://schemas.microsoft.com/office/drawing/2014/main" id="{06DA41FA-E88E-036A-EFC2-3657249714DC}"/>
              </a:ext>
            </a:extLst>
          </p:cNvPr>
          <p:cNvSpPr/>
          <p:nvPr/>
        </p:nvSpPr>
        <p:spPr>
          <a:xfrm>
            <a:off x="10363200" y="258166"/>
            <a:ext cx="1564943"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2" name="Title 1">
            <a:extLst>
              <a:ext uri="{FF2B5EF4-FFF2-40B4-BE49-F238E27FC236}">
                <a16:creationId xmlns:a16="http://schemas.microsoft.com/office/drawing/2014/main" id="{9637BDA4-9D3C-49D6-B3FF-F671855FC605}"/>
              </a:ext>
            </a:extLst>
          </p:cNvPr>
          <p:cNvSpPr>
            <a:spLocks noGrp="1"/>
          </p:cNvSpPr>
          <p:nvPr>
            <p:ph type="title"/>
          </p:nvPr>
        </p:nvSpPr>
        <p:spPr>
          <a:xfrm>
            <a:off x="0" y="213557"/>
            <a:ext cx="6205928" cy="647577"/>
          </a:xfrm>
        </p:spPr>
        <p:txBody>
          <a:bodyPr>
            <a:normAutofit/>
          </a:bodyPr>
          <a:lstStyle/>
          <a:p>
            <a:r>
              <a:rPr lang="en-GB" dirty="0" err="1"/>
              <a:t>Quedar</a:t>
            </a:r>
            <a:r>
              <a:rPr lang="en-GB" dirty="0"/>
              <a:t> con los amigos</a:t>
            </a:r>
          </a:p>
        </p:txBody>
      </p:sp>
      <p:sp>
        <p:nvSpPr>
          <p:cNvPr id="9" name="TextBox 8">
            <a:extLst>
              <a:ext uri="{FF2B5EF4-FFF2-40B4-BE49-F238E27FC236}">
                <a16:creationId xmlns:a16="http://schemas.microsoft.com/office/drawing/2014/main" id="{FE65E258-3AD0-4206-AE35-1F7801B5436B}"/>
              </a:ext>
            </a:extLst>
          </p:cNvPr>
          <p:cNvSpPr txBox="1"/>
          <p:nvPr/>
        </p:nvSpPr>
        <p:spPr>
          <a:xfrm>
            <a:off x="7446098" y="855813"/>
            <a:ext cx="4745902" cy="5829481"/>
          </a:xfrm>
          <a:prstGeom prst="rect">
            <a:avLst/>
          </a:prstGeom>
          <a:noFill/>
        </p:spPr>
        <p:txBody>
          <a:bodyPr wrap="square" rtlCol="0">
            <a:spAutoFit/>
          </a:bodyPr>
          <a:lstStyle/>
          <a:p>
            <a:pPr marL="457200" indent="-457200">
              <a:lnSpc>
                <a:spcPts val="3000"/>
              </a:lnSpc>
              <a:buAutoNum type="arabicPeriod"/>
            </a:pPr>
            <a:r>
              <a:rPr lang="en-GB" sz="2200" dirty="0"/>
              <a:t>What is the weather like?</a:t>
            </a:r>
          </a:p>
          <a:p>
            <a:pPr marL="457200" indent="-457200">
              <a:lnSpc>
                <a:spcPts val="3000"/>
              </a:lnSpc>
              <a:buAutoNum type="arabicPeriod"/>
            </a:pPr>
            <a:r>
              <a:rPr lang="en-GB" sz="2200" dirty="0"/>
              <a:t>Where do they always meet up?</a:t>
            </a:r>
          </a:p>
          <a:p>
            <a:pPr marL="457200" indent="-457200">
              <a:lnSpc>
                <a:spcPts val="3000"/>
              </a:lnSpc>
              <a:buAutoNum type="arabicPeriod"/>
            </a:pPr>
            <a:r>
              <a:rPr lang="en-GB" sz="2200" dirty="0"/>
              <a:t>What idea does Hugo offer to Lucía?</a:t>
            </a:r>
          </a:p>
          <a:p>
            <a:pPr marL="457200" indent="-457200">
              <a:lnSpc>
                <a:spcPts val="3000"/>
              </a:lnSpc>
              <a:buAutoNum type="arabicPeriod"/>
            </a:pPr>
            <a:r>
              <a:rPr lang="en-GB" sz="2200" dirty="0"/>
              <a:t>What do they do before the match?</a:t>
            </a:r>
          </a:p>
          <a:p>
            <a:pPr marL="457200" indent="-457200">
              <a:lnSpc>
                <a:spcPts val="3000"/>
              </a:lnSpc>
              <a:buAutoNum type="arabicPeriod"/>
            </a:pPr>
            <a:r>
              <a:rPr lang="en-GB" sz="2200" dirty="0"/>
              <a:t>What is Hugo doing in the morning?</a:t>
            </a:r>
          </a:p>
          <a:p>
            <a:pPr marL="457200" indent="-457200">
              <a:lnSpc>
                <a:spcPts val="3000"/>
              </a:lnSpc>
              <a:buAutoNum type="arabicPeriod"/>
            </a:pPr>
            <a:r>
              <a:rPr lang="en-GB" sz="2200" dirty="0"/>
              <a:t>Where are the friends at 1:30?</a:t>
            </a:r>
          </a:p>
          <a:p>
            <a:pPr marL="457200" indent="-457200">
              <a:lnSpc>
                <a:spcPts val="3000"/>
              </a:lnSpc>
              <a:buAutoNum type="arabicPeriod"/>
            </a:pPr>
            <a:r>
              <a:rPr lang="en-GB" sz="2200" dirty="0"/>
              <a:t>What is Nadia doing whilst she asks Lucía the favour?</a:t>
            </a:r>
          </a:p>
          <a:p>
            <a:pPr marL="457200" indent="-457200">
              <a:lnSpc>
                <a:spcPts val="3000"/>
              </a:lnSpc>
              <a:buAutoNum type="arabicPeriod"/>
            </a:pPr>
            <a:r>
              <a:rPr lang="en-GB" sz="2200" dirty="0"/>
              <a:t>What are they missing in order to play?</a:t>
            </a:r>
          </a:p>
          <a:p>
            <a:pPr marL="457200" indent="-457200">
              <a:lnSpc>
                <a:spcPts val="3000"/>
              </a:lnSpc>
              <a:buAutoNum type="arabicPeriod"/>
            </a:pPr>
            <a:endParaRPr lang="en-GB" sz="2200" dirty="0"/>
          </a:p>
        </p:txBody>
      </p:sp>
      <p:pic>
        <p:nvPicPr>
          <p:cNvPr id="16" name="Picture 2" descr="http://www.clker.com/cliparts/h/n/L/q/t/u/bright-green-tick-md.png">
            <a:extLst>
              <a:ext uri="{FF2B5EF4-FFF2-40B4-BE49-F238E27FC236}">
                <a16:creationId xmlns:a16="http://schemas.microsoft.com/office/drawing/2014/main" id="{7854AB04-CD6D-46BD-83EA-5F350026A65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2512" y="2047755"/>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ker.com/cliparts/h/n/L/q/t/u/bright-green-tick-md.png">
            <a:extLst>
              <a:ext uri="{FF2B5EF4-FFF2-40B4-BE49-F238E27FC236}">
                <a16:creationId xmlns:a16="http://schemas.microsoft.com/office/drawing/2014/main" id="{9C6FF41D-020C-444C-905D-D656E74F9C9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34105" y="2526377"/>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clker.com/cliparts/h/n/L/q/t/u/bright-green-tick-md.png">
            <a:extLst>
              <a:ext uri="{FF2B5EF4-FFF2-40B4-BE49-F238E27FC236}">
                <a16:creationId xmlns:a16="http://schemas.microsoft.com/office/drawing/2014/main" id="{1994CC92-391E-4AE6-8D1F-6F56E76C6B1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7501" y="3140694"/>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clker.com/cliparts/h/n/L/q/t/u/bright-green-tick-md.png">
            <a:extLst>
              <a:ext uri="{FF2B5EF4-FFF2-40B4-BE49-F238E27FC236}">
                <a16:creationId xmlns:a16="http://schemas.microsoft.com/office/drawing/2014/main" id="{D0D70F83-30B7-426A-B924-2E4740F616B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7501" y="3676858"/>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ker.com/cliparts/h/n/L/q/t/u/bright-green-tick-md.png">
            <a:extLst>
              <a:ext uri="{FF2B5EF4-FFF2-40B4-BE49-F238E27FC236}">
                <a16:creationId xmlns:a16="http://schemas.microsoft.com/office/drawing/2014/main" id="{51CCDC6B-E947-47A9-8EF0-9D7DC970422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7501" y="4213022"/>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h/n/L/q/t/u/bright-green-tick-md.png">
            <a:extLst>
              <a:ext uri="{FF2B5EF4-FFF2-40B4-BE49-F238E27FC236}">
                <a16:creationId xmlns:a16="http://schemas.microsoft.com/office/drawing/2014/main" id="{9C6745FB-4C7D-4C40-9608-E8B427048FC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34105" y="4591401"/>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h/n/L/q/t/u/bright-green-tick-md.png">
            <a:extLst>
              <a:ext uri="{FF2B5EF4-FFF2-40B4-BE49-F238E27FC236}">
                <a16:creationId xmlns:a16="http://schemas.microsoft.com/office/drawing/2014/main" id="{A15C9628-DCD2-4797-9A40-D8BA50AD55C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34104" y="5253436"/>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h/n/L/q/t/u/bright-green-tick-md.png">
            <a:extLst>
              <a:ext uri="{FF2B5EF4-FFF2-40B4-BE49-F238E27FC236}">
                <a16:creationId xmlns:a16="http://schemas.microsoft.com/office/drawing/2014/main" id="{4BAB13EC-53C3-4F86-9257-886A5540451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2512" y="5885822"/>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0600B3C-7FD4-440C-8D67-5BF6CD2B2190}"/>
              </a:ext>
            </a:extLst>
          </p:cNvPr>
          <p:cNvSpPr txBox="1"/>
          <p:nvPr/>
        </p:nvSpPr>
        <p:spPr>
          <a:xfrm>
            <a:off x="4550212" y="3137825"/>
            <a:ext cx="2803894" cy="1323439"/>
          </a:xfrm>
          <a:prstGeom prst="rect">
            <a:avLst/>
          </a:prstGeom>
          <a:solidFill>
            <a:schemeClr val="accent4">
              <a:lumMod val="20000"/>
              <a:lumOff val="80000"/>
            </a:schemeClr>
          </a:solidFill>
        </p:spPr>
        <p:txBody>
          <a:bodyPr wrap="square" rtlCol="0">
            <a:spAutoFit/>
          </a:bodyPr>
          <a:lstStyle/>
          <a:p>
            <a:r>
              <a:rPr lang="en-GB" sz="2000" dirty="0"/>
              <a:t>Which phrase using ‘</a:t>
            </a:r>
            <a:r>
              <a:rPr lang="en-GB" sz="2000" dirty="0" err="1"/>
              <a:t>hacer</a:t>
            </a:r>
            <a:r>
              <a:rPr lang="en-GB" sz="2000" dirty="0"/>
              <a:t>’ does not have a translation in the table?</a:t>
            </a:r>
          </a:p>
        </p:txBody>
      </p:sp>
      <p:sp>
        <p:nvSpPr>
          <p:cNvPr id="3" name="Rectangle 2">
            <a:extLst>
              <a:ext uri="{FF2B5EF4-FFF2-40B4-BE49-F238E27FC236}">
                <a16:creationId xmlns:a16="http://schemas.microsoft.com/office/drawing/2014/main" id="{B6FC5120-0C3B-C9A3-3DB1-7E63315FB242}"/>
              </a:ext>
            </a:extLst>
          </p:cNvPr>
          <p:cNvSpPr/>
          <p:nvPr/>
        </p:nvSpPr>
        <p:spPr>
          <a:xfrm>
            <a:off x="7435363" y="798154"/>
            <a:ext cx="4677961" cy="552882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ts val="2800"/>
              </a:lnSpc>
              <a:buAutoNum type="arabicPeriod"/>
            </a:pPr>
            <a:r>
              <a:rPr lang="en-GB" sz="2400" dirty="0">
                <a:solidFill>
                  <a:srgbClr val="504E4E"/>
                </a:solidFill>
              </a:rPr>
              <a:t>¿</a:t>
            </a:r>
            <a:r>
              <a:rPr lang="en-GB" sz="2400" dirty="0" err="1">
                <a:solidFill>
                  <a:srgbClr val="504E4E"/>
                </a:solidFill>
              </a:rPr>
              <a:t>Qué</a:t>
            </a:r>
            <a:r>
              <a:rPr lang="en-GB" sz="2400" dirty="0">
                <a:solidFill>
                  <a:srgbClr val="504E4E"/>
                </a:solidFill>
              </a:rPr>
              <a:t> </a:t>
            </a:r>
            <a:r>
              <a:rPr lang="en-GB" sz="2400" dirty="0" err="1">
                <a:solidFill>
                  <a:srgbClr val="504E4E"/>
                </a:solidFill>
              </a:rPr>
              <a:t>tiempo</a:t>
            </a:r>
            <a:r>
              <a:rPr lang="en-GB" sz="2400" dirty="0">
                <a:solidFill>
                  <a:srgbClr val="504E4E"/>
                </a:solidFill>
              </a:rPr>
              <a:t> </a:t>
            </a:r>
            <a:r>
              <a:rPr lang="en-GB" sz="2400" dirty="0" err="1">
                <a:solidFill>
                  <a:srgbClr val="504E4E"/>
                </a:solidFill>
              </a:rPr>
              <a:t>hace</a:t>
            </a:r>
            <a:r>
              <a:rPr lang="en-GB" sz="2400" dirty="0">
                <a:solidFill>
                  <a:srgbClr val="504E4E"/>
                </a:solidFill>
              </a:rPr>
              <a:t>?</a:t>
            </a:r>
          </a:p>
          <a:p>
            <a:pPr marL="457200" indent="-457200">
              <a:lnSpc>
                <a:spcPts val="2800"/>
              </a:lnSpc>
              <a:buFontTx/>
              <a:buAutoNum type="arabicPeriod"/>
            </a:pPr>
            <a:r>
              <a:rPr lang="en-GB" sz="2400" dirty="0">
                <a:solidFill>
                  <a:srgbClr val="504E4E"/>
                </a:solidFill>
              </a:rPr>
              <a:t>¿</a:t>
            </a:r>
            <a:r>
              <a:rPr lang="en-GB" sz="2400" dirty="0" err="1">
                <a:solidFill>
                  <a:srgbClr val="504E4E"/>
                </a:solidFill>
              </a:rPr>
              <a:t>Dónde</a:t>
            </a:r>
            <a:r>
              <a:rPr lang="en-GB" sz="2400" dirty="0">
                <a:solidFill>
                  <a:srgbClr val="504E4E"/>
                </a:solidFill>
              </a:rPr>
              <a:t> </a:t>
            </a:r>
            <a:r>
              <a:rPr lang="en-GB" sz="2400" dirty="0" err="1">
                <a:solidFill>
                  <a:srgbClr val="504E4E"/>
                </a:solidFill>
              </a:rPr>
              <a:t>quedan</a:t>
            </a:r>
            <a:r>
              <a:rPr lang="en-GB" sz="2400" dirty="0">
                <a:solidFill>
                  <a:srgbClr val="504E4E"/>
                </a:solidFill>
              </a:rPr>
              <a:t> </a:t>
            </a:r>
            <a:r>
              <a:rPr lang="en-GB" sz="2400" dirty="0" err="1">
                <a:solidFill>
                  <a:srgbClr val="504E4E"/>
                </a:solidFill>
              </a:rPr>
              <a:t>siempre</a:t>
            </a:r>
            <a:r>
              <a:rPr lang="en-GB" sz="2400" dirty="0">
                <a:solidFill>
                  <a:srgbClr val="504E4E"/>
                </a:solidFill>
              </a:rPr>
              <a:t> con </a:t>
            </a:r>
            <a:r>
              <a:rPr lang="en-GB" sz="2400" dirty="0" err="1">
                <a:solidFill>
                  <a:srgbClr val="504E4E"/>
                </a:solidFill>
              </a:rPr>
              <a:t>los</a:t>
            </a:r>
            <a:r>
              <a:rPr lang="en-GB" sz="2400" dirty="0">
                <a:solidFill>
                  <a:srgbClr val="504E4E"/>
                </a:solidFill>
              </a:rPr>
              <a:t> amigos?</a:t>
            </a:r>
          </a:p>
          <a:p>
            <a:pPr marL="457200" indent="-457200">
              <a:lnSpc>
                <a:spcPts val="3000"/>
              </a:lnSpc>
              <a:buAutoNum type="arabicPeriod"/>
            </a:pPr>
            <a:r>
              <a:rPr lang="en-GB" sz="2400" dirty="0">
                <a:solidFill>
                  <a:srgbClr val="504E4E"/>
                </a:solidFill>
              </a:rPr>
              <a:t>¿</a:t>
            </a:r>
            <a:r>
              <a:rPr lang="en-GB" sz="2400" dirty="0" err="1">
                <a:solidFill>
                  <a:srgbClr val="504E4E"/>
                </a:solidFill>
              </a:rPr>
              <a:t>Qué</a:t>
            </a:r>
            <a:r>
              <a:rPr lang="en-GB" sz="2400" dirty="0">
                <a:solidFill>
                  <a:srgbClr val="504E4E"/>
                </a:solidFill>
              </a:rPr>
              <a:t> idea da Hugo a Lucía?</a:t>
            </a:r>
          </a:p>
          <a:p>
            <a:pPr marL="457200" indent="-457200">
              <a:lnSpc>
                <a:spcPts val="3000"/>
              </a:lnSpc>
              <a:buAutoNum type="arabicPeriod"/>
            </a:pPr>
            <a:r>
              <a:rPr lang="en-GB" sz="2400" dirty="0">
                <a:solidFill>
                  <a:srgbClr val="504E4E"/>
                </a:solidFill>
              </a:rPr>
              <a:t>¿</a:t>
            </a:r>
            <a:r>
              <a:rPr lang="en-GB" sz="2400" dirty="0" err="1">
                <a:solidFill>
                  <a:srgbClr val="504E4E"/>
                </a:solidFill>
              </a:rPr>
              <a:t>Qué</a:t>
            </a:r>
            <a:r>
              <a:rPr lang="en-GB" sz="2400" dirty="0">
                <a:solidFill>
                  <a:srgbClr val="504E4E"/>
                </a:solidFill>
              </a:rPr>
              <a:t> </a:t>
            </a:r>
            <a:r>
              <a:rPr lang="en-GB" sz="2400" dirty="0" err="1">
                <a:solidFill>
                  <a:srgbClr val="504E4E"/>
                </a:solidFill>
              </a:rPr>
              <a:t>hacen</a:t>
            </a:r>
            <a:r>
              <a:rPr lang="en-GB" sz="2400" dirty="0">
                <a:solidFill>
                  <a:srgbClr val="504E4E"/>
                </a:solidFill>
              </a:rPr>
              <a:t> antes del </a:t>
            </a:r>
            <a:r>
              <a:rPr lang="en-GB" sz="2400" dirty="0" err="1">
                <a:solidFill>
                  <a:srgbClr val="504E4E"/>
                </a:solidFill>
              </a:rPr>
              <a:t>partido</a:t>
            </a:r>
            <a:r>
              <a:rPr lang="en-GB" sz="2400" dirty="0">
                <a:solidFill>
                  <a:srgbClr val="504E4E"/>
                </a:solidFill>
              </a:rPr>
              <a:t>?</a:t>
            </a:r>
          </a:p>
          <a:p>
            <a:pPr marL="457200" indent="-457200">
              <a:lnSpc>
                <a:spcPts val="3000"/>
              </a:lnSpc>
              <a:buAutoNum type="arabicPeriod"/>
            </a:pPr>
            <a:r>
              <a:rPr lang="en-GB" sz="2400" dirty="0">
                <a:solidFill>
                  <a:srgbClr val="504E4E"/>
                </a:solidFill>
              </a:rPr>
              <a:t>¿</a:t>
            </a:r>
            <a:r>
              <a:rPr lang="en-GB" sz="2400" dirty="0" err="1">
                <a:solidFill>
                  <a:srgbClr val="504E4E"/>
                </a:solidFill>
              </a:rPr>
              <a:t>Qué</a:t>
            </a:r>
            <a:r>
              <a:rPr lang="en-GB" sz="2400" dirty="0">
                <a:solidFill>
                  <a:srgbClr val="504E4E"/>
                </a:solidFill>
              </a:rPr>
              <a:t> </a:t>
            </a:r>
            <a:r>
              <a:rPr lang="en-GB" sz="2400" dirty="0" err="1">
                <a:solidFill>
                  <a:srgbClr val="504E4E"/>
                </a:solidFill>
              </a:rPr>
              <a:t>hace</a:t>
            </a:r>
            <a:r>
              <a:rPr lang="en-GB" sz="2400" dirty="0">
                <a:solidFill>
                  <a:srgbClr val="504E4E"/>
                </a:solidFill>
              </a:rPr>
              <a:t> Hugo </a:t>
            </a:r>
            <a:r>
              <a:rPr lang="en-GB" sz="2400" dirty="0" err="1">
                <a:solidFill>
                  <a:srgbClr val="504E4E"/>
                </a:solidFill>
              </a:rPr>
              <a:t>por</a:t>
            </a:r>
            <a:r>
              <a:rPr lang="en-GB" sz="2400" dirty="0">
                <a:solidFill>
                  <a:srgbClr val="504E4E"/>
                </a:solidFill>
              </a:rPr>
              <a:t> la </a:t>
            </a:r>
            <a:r>
              <a:rPr lang="en-GB" sz="2400" dirty="0" err="1">
                <a:solidFill>
                  <a:srgbClr val="504E4E"/>
                </a:solidFill>
              </a:rPr>
              <a:t>mañana</a:t>
            </a:r>
            <a:r>
              <a:rPr lang="en-GB" sz="2400" dirty="0">
                <a:solidFill>
                  <a:srgbClr val="504E4E"/>
                </a:solidFill>
              </a:rPr>
              <a:t>?</a:t>
            </a:r>
          </a:p>
          <a:p>
            <a:pPr marL="457200" indent="-457200">
              <a:lnSpc>
                <a:spcPts val="3000"/>
              </a:lnSpc>
              <a:buAutoNum type="arabicPeriod"/>
            </a:pPr>
            <a:r>
              <a:rPr lang="en-GB" sz="2400" dirty="0">
                <a:solidFill>
                  <a:srgbClr val="504E4E"/>
                </a:solidFill>
              </a:rPr>
              <a:t>¿</a:t>
            </a:r>
            <a:r>
              <a:rPr lang="en-GB" sz="2400" dirty="0" err="1">
                <a:solidFill>
                  <a:srgbClr val="504E4E"/>
                </a:solidFill>
              </a:rPr>
              <a:t>Dónde</a:t>
            </a:r>
            <a:r>
              <a:rPr lang="en-GB" sz="2400" dirty="0">
                <a:solidFill>
                  <a:srgbClr val="504E4E"/>
                </a:solidFill>
              </a:rPr>
              <a:t> </a:t>
            </a:r>
            <a:r>
              <a:rPr lang="en-GB" sz="2400" dirty="0" err="1">
                <a:solidFill>
                  <a:srgbClr val="504E4E"/>
                </a:solidFill>
              </a:rPr>
              <a:t>están</a:t>
            </a:r>
            <a:r>
              <a:rPr lang="en-GB" sz="2400" dirty="0">
                <a:solidFill>
                  <a:srgbClr val="504E4E"/>
                </a:solidFill>
              </a:rPr>
              <a:t> </a:t>
            </a:r>
            <a:r>
              <a:rPr lang="en-GB" sz="2400" dirty="0" err="1">
                <a:solidFill>
                  <a:srgbClr val="504E4E"/>
                </a:solidFill>
              </a:rPr>
              <a:t>los</a:t>
            </a:r>
            <a:r>
              <a:rPr lang="en-GB" sz="2400" dirty="0">
                <a:solidFill>
                  <a:srgbClr val="504E4E"/>
                </a:solidFill>
              </a:rPr>
              <a:t> amigos a la </a:t>
            </a:r>
            <a:r>
              <a:rPr lang="en-GB" sz="2400" dirty="0" err="1">
                <a:solidFill>
                  <a:srgbClr val="504E4E"/>
                </a:solidFill>
              </a:rPr>
              <a:t>una</a:t>
            </a:r>
            <a:r>
              <a:rPr lang="en-GB" sz="2400" dirty="0">
                <a:solidFill>
                  <a:srgbClr val="504E4E"/>
                </a:solidFill>
              </a:rPr>
              <a:t> y media?</a:t>
            </a:r>
          </a:p>
          <a:p>
            <a:pPr marL="457200" indent="-457200">
              <a:lnSpc>
                <a:spcPts val="3000"/>
              </a:lnSpc>
              <a:buAutoNum type="arabicPeriod"/>
            </a:pPr>
            <a:r>
              <a:rPr lang="en-GB" sz="2400" dirty="0">
                <a:solidFill>
                  <a:srgbClr val="504E4E"/>
                </a:solidFill>
              </a:rPr>
              <a:t>¿</a:t>
            </a:r>
            <a:r>
              <a:rPr lang="en-GB" sz="2400" dirty="0" err="1">
                <a:solidFill>
                  <a:srgbClr val="504E4E"/>
                </a:solidFill>
              </a:rPr>
              <a:t>Qué</a:t>
            </a:r>
            <a:r>
              <a:rPr lang="en-GB" sz="2400" dirty="0">
                <a:solidFill>
                  <a:srgbClr val="504E4E"/>
                </a:solidFill>
              </a:rPr>
              <a:t> </a:t>
            </a:r>
            <a:r>
              <a:rPr lang="en-GB" sz="2400" dirty="0" err="1">
                <a:solidFill>
                  <a:srgbClr val="504E4E"/>
                </a:solidFill>
              </a:rPr>
              <a:t>hace</a:t>
            </a:r>
            <a:r>
              <a:rPr lang="en-GB" sz="2400" dirty="0">
                <a:solidFill>
                  <a:srgbClr val="504E4E"/>
                </a:solidFill>
              </a:rPr>
              <a:t> Nadia </a:t>
            </a:r>
            <a:r>
              <a:rPr lang="en-GB" sz="2400" dirty="0" err="1">
                <a:solidFill>
                  <a:srgbClr val="504E4E"/>
                </a:solidFill>
              </a:rPr>
              <a:t>mientras</a:t>
            </a:r>
            <a:r>
              <a:rPr lang="en-GB" sz="2400" dirty="0">
                <a:solidFill>
                  <a:srgbClr val="504E4E"/>
                </a:solidFill>
              </a:rPr>
              <a:t> </a:t>
            </a:r>
            <a:r>
              <a:rPr lang="en-GB" sz="2400" dirty="0" err="1">
                <a:solidFill>
                  <a:srgbClr val="504E4E"/>
                </a:solidFill>
              </a:rPr>
              <a:t>pide</a:t>
            </a:r>
            <a:r>
              <a:rPr lang="en-GB" sz="2400" dirty="0">
                <a:solidFill>
                  <a:srgbClr val="504E4E"/>
                </a:solidFill>
              </a:rPr>
              <a:t> </a:t>
            </a:r>
            <a:r>
              <a:rPr lang="en-GB" sz="2400" dirty="0" err="1">
                <a:solidFill>
                  <a:srgbClr val="504E4E"/>
                </a:solidFill>
              </a:rPr>
              <a:t>el</a:t>
            </a:r>
            <a:r>
              <a:rPr lang="en-GB" sz="2400" dirty="0">
                <a:solidFill>
                  <a:srgbClr val="504E4E"/>
                </a:solidFill>
              </a:rPr>
              <a:t> </a:t>
            </a:r>
            <a:r>
              <a:rPr lang="en-GB" sz="2400" dirty="0" err="1">
                <a:solidFill>
                  <a:srgbClr val="504E4E"/>
                </a:solidFill>
              </a:rPr>
              <a:t>favor</a:t>
            </a:r>
            <a:r>
              <a:rPr lang="en-GB" sz="2400" dirty="0">
                <a:solidFill>
                  <a:srgbClr val="504E4E"/>
                </a:solidFill>
              </a:rPr>
              <a:t> a Lucía?</a:t>
            </a:r>
          </a:p>
          <a:p>
            <a:pPr marL="457200" indent="-457200">
              <a:lnSpc>
                <a:spcPts val="3000"/>
              </a:lnSpc>
              <a:buAutoNum type="arabicPeriod"/>
            </a:pPr>
            <a:r>
              <a:rPr lang="en-GB" sz="2400" dirty="0">
                <a:solidFill>
                  <a:srgbClr val="504E4E"/>
                </a:solidFill>
              </a:rPr>
              <a:t>¿</a:t>
            </a:r>
            <a:r>
              <a:rPr lang="en-GB" sz="2400" dirty="0" err="1">
                <a:solidFill>
                  <a:srgbClr val="504E4E"/>
                </a:solidFill>
              </a:rPr>
              <a:t>Qué</a:t>
            </a:r>
            <a:r>
              <a:rPr lang="en-GB" sz="2400" dirty="0">
                <a:solidFill>
                  <a:srgbClr val="504E4E"/>
                </a:solidFill>
              </a:rPr>
              <a:t> les </a:t>
            </a:r>
            <a:r>
              <a:rPr lang="en-GB" sz="2400" dirty="0" err="1">
                <a:solidFill>
                  <a:srgbClr val="504E4E"/>
                </a:solidFill>
              </a:rPr>
              <a:t>falta</a:t>
            </a:r>
            <a:r>
              <a:rPr lang="en-GB" sz="2400" dirty="0">
                <a:solidFill>
                  <a:srgbClr val="504E4E"/>
                </a:solidFill>
              </a:rPr>
              <a:t> para </a:t>
            </a:r>
            <a:r>
              <a:rPr lang="en-GB" sz="2400" dirty="0" err="1">
                <a:solidFill>
                  <a:srgbClr val="504E4E"/>
                </a:solidFill>
              </a:rPr>
              <a:t>jugar</a:t>
            </a:r>
            <a:r>
              <a:rPr lang="en-GB" sz="2400" dirty="0">
                <a:solidFill>
                  <a:srgbClr val="504E4E"/>
                </a:solidFill>
              </a:rPr>
              <a:t>?</a:t>
            </a:r>
          </a:p>
        </p:txBody>
      </p:sp>
      <p:sp>
        <p:nvSpPr>
          <p:cNvPr id="4" name="TextBox 3">
            <a:extLst>
              <a:ext uri="{FF2B5EF4-FFF2-40B4-BE49-F238E27FC236}">
                <a16:creationId xmlns:a16="http://schemas.microsoft.com/office/drawing/2014/main" id="{3514F47D-264B-1BFF-0369-49D5C0AE164A}"/>
              </a:ext>
            </a:extLst>
          </p:cNvPr>
          <p:cNvSpPr txBox="1"/>
          <p:nvPr/>
        </p:nvSpPr>
        <p:spPr>
          <a:xfrm>
            <a:off x="78676" y="940161"/>
            <a:ext cx="4642618" cy="430887"/>
          </a:xfrm>
          <a:prstGeom prst="rect">
            <a:avLst/>
          </a:prstGeom>
          <a:noFill/>
        </p:spPr>
        <p:txBody>
          <a:bodyPr wrap="none" rtlCol="0">
            <a:spAutoFit/>
          </a:bodyPr>
          <a:lstStyle/>
          <a:p>
            <a:r>
              <a:rPr lang="en-ES" sz="2200" dirty="0">
                <a:solidFill>
                  <a:srgbClr val="504E4E"/>
                </a:solidFill>
              </a:rPr>
              <a:t>Lee el texto y completa la tabla:</a:t>
            </a:r>
          </a:p>
        </p:txBody>
      </p:sp>
    </p:spTree>
    <p:extLst>
      <p:ext uri="{BB962C8B-B14F-4D97-AF65-F5344CB8AC3E}">
        <p14:creationId xmlns:p14="http://schemas.microsoft.com/office/powerpoint/2010/main" val="328622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1">
            <a:extLst>
              <a:ext uri="{FF2B5EF4-FFF2-40B4-BE49-F238E27FC236}">
                <a16:creationId xmlns:a16="http://schemas.microsoft.com/office/drawing/2014/main" id="{06DA41FA-E88E-036A-EFC2-3657249714DC}"/>
              </a:ext>
            </a:extLst>
          </p:cNvPr>
          <p:cNvSpPr/>
          <p:nvPr/>
        </p:nvSpPr>
        <p:spPr>
          <a:xfrm>
            <a:off x="10363200" y="258166"/>
            <a:ext cx="1564943"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9" name="TextBox 8">
            <a:extLst>
              <a:ext uri="{FF2B5EF4-FFF2-40B4-BE49-F238E27FC236}">
                <a16:creationId xmlns:a16="http://schemas.microsoft.com/office/drawing/2014/main" id="{FE65E258-3AD0-4206-AE35-1F7801B5436B}"/>
              </a:ext>
            </a:extLst>
          </p:cNvPr>
          <p:cNvSpPr txBox="1"/>
          <p:nvPr/>
        </p:nvSpPr>
        <p:spPr>
          <a:xfrm>
            <a:off x="148936" y="895573"/>
            <a:ext cx="12072081" cy="5110117"/>
          </a:xfrm>
          <a:prstGeom prst="rect">
            <a:avLst/>
          </a:prstGeom>
          <a:solidFill>
            <a:schemeClr val="accent4">
              <a:lumMod val="20000"/>
              <a:lumOff val="80000"/>
            </a:schemeClr>
          </a:solidFill>
        </p:spPr>
        <p:txBody>
          <a:bodyPr wrap="square" rtlCol="0">
            <a:spAutoFit/>
          </a:bodyPr>
          <a:lstStyle/>
          <a:p>
            <a:pPr marL="457200" indent="-457200">
              <a:lnSpc>
                <a:spcPts val="3000"/>
              </a:lnSpc>
              <a:buAutoNum type="arabicPeriod"/>
            </a:pPr>
            <a:r>
              <a:rPr lang="en-GB" sz="2200" dirty="0"/>
              <a:t>What is the weather like? / ¿</a:t>
            </a:r>
            <a:r>
              <a:rPr lang="en-GB" sz="2200" dirty="0" err="1"/>
              <a:t>Qué</a:t>
            </a:r>
            <a:r>
              <a:rPr lang="en-GB" sz="2200" dirty="0"/>
              <a:t> </a:t>
            </a:r>
            <a:r>
              <a:rPr lang="en-GB" sz="2200" dirty="0" err="1"/>
              <a:t>tiempo</a:t>
            </a:r>
            <a:r>
              <a:rPr lang="en-GB" sz="2200" dirty="0"/>
              <a:t> </a:t>
            </a:r>
            <a:r>
              <a:rPr lang="en-GB" sz="2200" dirty="0" err="1"/>
              <a:t>hace</a:t>
            </a:r>
            <a:r>
              <a:rPr lang="en-GB" sz="2200" dirty="0"/>
              <a:t>?</a:t>
            </a:r>
          </a:p>
          <a:p>
            <a:pPr marL="457200" indent="-457200">
              <a:lnSpc>
                <a:spcPct val="200000"/>
              </a:lnSpc>
              <a:buFont typeface="+mj-lt"/>
              <a:buAutoNum type="arabicPeriod"/>
            </a:pPr>
            <a:endParaRPr lang="en-GB" sz="2200" dirty="0"/>
          </a:p>
          <a:p>
            <a:pPr marL="457200" indent="-457200">
              <a:lnSpc>
                <a:spcPct val="200000"/>
              </a:lnSpc>
              <a:buFontTx/>
              <a:buAutoNum type="arabicPeriod"/>
            </a:pPr>
            <a:r>
              <a:rPr lang="en-GB" sz="2200" dirty="0"/>
              <a:t>Where do they always meet up? / ¿</a:t>
            </a:r>
            <a:r>
              <a:rPr lang="en-GB" sz="2200" dirty="0" err="1"/>
              <a:t>Dónde</a:t>
            </a:r>
            <a:r>
              <a:rPr lang="en-GB" sz="2200" dirty="0"/>
              <a:t> </a:t>
            </a:r>
            <a:r>
              <a:rPr lang="en-GB" sz="2200" dirty="0" err="1"/>
              <a:t>quedan</a:t>
            </a:r>
            <a:r>
              <a:rPr lang="en-GB" sz="2200" dirty="0"/>
              <a:t> </a:t>
            </a:r>
            <a:r>
              <a:rPr lang="en-GB" sz="2200" dirty="0" err="1"/>
              <a:t>siempre</a:t>
            </a:r>
            <a:r>
              <a:rPr lang="en-GB" sz="2200" dirty="0"/>
              <a:t> con los amigos?</a:t>
            </a:r>
          </a:p>
          <a:p>
            <a:pPr marL="457200" indent="-457200">
              <a:lnSpc>
                <a:spcPct val="200000"/>
              </a:lnSpc>
              <a:buFont typeface="+mj-lt"/>
              <a:buAutoNum type="arabicPeriod"/>
            </a:pPr>
            <a:endParaRPr lang="en-GB" sz="2200" dirty="0"/>
          </a:p>
          <a:p>
            <a:pPr marL="457200" indent="-457200">
              <a:lnSpc>
                <a:spcPct val="200000"/>
              </a:lnSpc>
              <a:buFontTx/>
              <a:buAutoNum type="arabicPeriod"/>
            </a:pPr>
            <a:r>
              <a:rPr lang="en-GB" sz="2200" dirty="0"/>
              <a:t>What idea does Hugo give to Lucía? / ¿</a:t>
            </a:r>
            <a:r>
              <a:rPr lang="en-GB" sz="2200" dirty="0" err="1"/>
              <a:t>Qué</a:t>
            </a:r>
            <a:r>
              <a:rPr lang="en-GB" sz="2200" dirty="0"/>
              <a:t> idea da Hugo a Lucía?</a:t>
            </a:r>
          </a:p>
          <a:p>
            <a:pPr marL="457200" indent="-457200">
              <a:lnSpc>
                <a:spcPct val="200000"/>
              </a:lnSpc>
              <a:buFont typeface="+mj-lt"/>
              <a:buAutoNum type="arabicPeriod"/>
            </a:pPr>
            <a:endParaRPr lang="en-GB" sz="2200" dirty="0"/>
          </a:p>
          <a:p>
            <a:pPr marL="457200" indent="-457200">
              <a:lnSpc>
                <a:spcPct val="200000"/>
              </a:lnSpc>
              <a:buFontTx/>
              <a:buAutoNum type="arabicPeriod"/>
            </a:pPr>
            <a:r>
              <a:rPr lang="en-GB" sz="2200" dirty="0"/>
              <a:t>What do they do before the match? / ¿</a:t>
            </a:r>
            <a:r>
              <a:rPr lang="en-GB" sz="2200" dirty="0" err="1"/>
              <a:t>Qué</a:t>
            </a:r>
            <a:r>
              <a:rPr lang="en-GB" sz="2200" dirty="0"/>
              <a:t> </a:t>
            </a:r>
            <a:r>
              <a:rPr lang="en-GB" sz="2200" dirty="0" err="1"/>
              <a:t>hacen</a:t>
            </a:r>
            <a:r>
              <a:rPr lang="en-GB" sz="2200" dirty="0"/>
              <a:t> antes del </a:t>
            </a:r>
            <a:r>
              <a:rPr lang="en-GB" sz="2200" dirty="0" err="1"/>
              <a:t>partido</a:t>
            </a:r>
            <a:r>
              <a:rPr lang="en-GB" sz="2200" dirty="0"/>
              <a:t>?</a:t>
            </a:r>
          </a:p>
          <a:p>
            <a:pPr marL="457200" indent="-457200">
              <a:lnSpc>
                <a:spcPct val="200000"/>
              </a:lnSpc>
              <a:buAutoNum type="arabicPeriod"/>
            </a:pPr>
            <a:endParaRPr lang="en-GB" sz="2200" dirty="0"/>
          </a:p>
        </p:txBody>
      </p:sp>
      <p:sp>
        <p:nvSpPr>
          <p:cNvPr id="3" name="TextBox 2">
            <a:extLst>
              <a:ext uri="{FF2B5EF4-FFF2-40B4-BE49-F238E27FC236}">
                <a16:creationId xmlns:a16="http://schemas.microsoft.com/office/drawing/2014/main" id="{26768F30-FB6C-4635-9675-C18AFC2ACC68}"/>
              </a:ext>
            </a:extLst>
          </p:cNvPr>
          <p:cNvSpPr txBox="1"/>
          <p:nvPr/>
        </p:nvSpPr>
        <p:spPr>
          <a:xfrm>
            <a:off x="581831" y="1432604"/>
            <a:ext cx="6475751" cy="430887"/>
          </a:xfrm>
          <a:prstGeom prst="rect">
            <a:avLst/>
          </a:prstGeom>
          <a:noFill/>
        </p:spPr>
        <p:txBody>
          <a:bodyPr wrap="square" rtlCol="0">
            <a:spAutoFit/>
          </a:bodyPr>
          <a:lstStyle/>
          <a:p>
            <a:r>
              <a:rPr lang="en-GB" sz="2200" dirty="0">
                <a:solidFill>
                  <a:schemeClr val="tx2"/>
                </a:solidFill>
              </a:rPr>
              <a:t>It’s sunny (</a:t>
            </a:r>
            <a:r>
              <a:rPr lang="en-GB" sz="2200" i="1" dirty="0" err="1">
                <a:solidFill>
                  <a:schemeClr val="tx2"/>
                </a:solidFill>
              </a:rPr>
              <a:t>hace</a:t>
            </a:r>
            <a:r>
              <a:rPr lang="en-GB" sz="2200" i="1" dirty="0">
                <a:solidFill>
                  <a:schemeClr val="tx2"/>
                </a:solidFill>
              </a:rPr>
              <a:t> sol</a:t>
            </a:r>
            <a:r>
              <a:rPr lang="en-GB" sz="2200" dirty="0">
                <a:solidFill>
                  <a:schemeClr val="tx2"/>
                </a:solidFill>
              </a:rPr>
              <a:t>).</a:t>
            </a:r>
          </a:p>
        </p:txBody>
      </p:sp>
      <p:sp>
        <p:nvSpPr>
          <p:cNvPr id="17" name="TextBox 16">
            <a:extLst>
              <a:ext uri="{FF2B5EF4-FFF2-40B4-BE49-F238E27FC236}">
                <a16:creationId xmlns:a16="http://schemas.microsoft.com/office/drawing/2014/main" id="{6CCAAAF3-0120-470E-A223-80BCEAC4967F}"/>
              </a:ext>
            </a:extLst>
          </p:cNvPr>
          <p:cNvSpPr txBox="1"/>
          <p:nvPr/>
        </p:nvSpPr>
        <p:spPr>
          <a:xfrm>
            <a:off x="581831" y="2720745"/>
            <a:ext cx="11490249" cy="430887"/>
          </a:xfrm>
          <a:prstGeom prst="rect">
            <a:avLst/>
          </a:prstGeom>
          <a:noFill/>
        </p:spPr>
        <p:txBody>
          <a:bodyPr wrap="square" rtlCol="0">
            <a:spAutoFit/>
          </a:bodyPr>
          <a:lstStyle/>
          <a:p>
            <a:r>
              <a:rPr lang="en-GB" sz="2200" dirty="0">
                <a:solidFill>
                  <a:schemeClr val="tx2"/>
                </a:solidFill>
              </a:rPr>
              <a:t>On the street of the hospital (</a:t>
            </a:r>
            <a:r>
              <a:rPr lang="en-GB" sz="2200" i="1" dirty="0" err="1">
                <a:solidFill>
                  <a:schemeClr val="tx2"/>
                </a:solidFill>
              </a:rPr>
              <a:t>donde</a:t>
            </a:r>
            <a:r>
              <a:rPr lang="en-GB" sz="2200" i="1" dirty="0">
                <a:solidFill>
                  <a:schemeClr val="tx2"/>
                </a:solidFill>
              </a:rPr>
              <a:t> </a:t>
            </a:r>
            <a:r>
              <a:rPr lang="en-GB" sz="2200" i="1" dirty="0" err="1">
                <a:solidFill>
                  <a:schemeClr val="tx2"/>
                </a:solidFill>
              </a:rPr>
              <a:t>siempre</a:t>
            </a:r>
            <a:r>
              <a:rPr lang="en-GB" sz="2200" i="1" dirty="0">
                <a:solidFill>
                  <a:schemeClr val="tx2"/>
                </a:solidFill>
              </a:rPr>
              <a:t>, </a:t>
            </a:r>
            <a:r>
              <a:rPr lang="en-GB" sz="2200" i="1" dirty="0" err="1">
                <a:solidFill>
                  <a:schemeClr val="tx2"/>
                </a:solidFill>
              </a:rPr>
              <a:t>en</a:t>
            </a:r>
            <a:r>
              <a:rPr lang="en-GB" sz="2200" i="1" dirty="0">
                <a:solidFill>
                  <a:schemeClr val="tx2"/>
                </a:solidFill>
              </a:rPr>
              <a:t> la </a:t>
            </a:r>
            <a:r>
              <a:rPr lang="en-GB" sz="2200" i="1" dirty="0" err="1">
                <a:solidFill>
                  <a:schemeClr val="tx2"/>
                </a:solidFill>
              </a:rPr>
              <a:t>calle</a:t>
            </a:r>
            <a:r>
              <a:rPr lang="en-GB" sz="2200" i="1" dirty="0">
                <a:solidFill>
                  <a:schemeClr val="tx2"/>
                </a:solidFill>
              </a:rPr>
              <a:t> del hospital</a:t>
            </a:r>
            <a:r>
              <a:rPr lang="en-GB" sz="2200" dirty="0">
                <a:solidFill>
                  <a:schemeClr val="tx2"/>
                </a:solidFill>
              </a:rPr>
              <a:t>).</a:t>
            </a:r>
          </a:p>
        </p:txBody>
      </p:sp>
      <p:sp>
        <p:nvSpPr>
          <p:cNvPr id="25" name="TextBox 24">
            <a:extLst>
              <a:ext uri="{FF2B5EF4-FFF2-40B4-BE49-F238E27FC236}">
                <a16:creationId xmlns:a16="http://schemas.microsoft.com/office/drawing/2014/main" id="{9DA75CE0-6123-4E8A-97DE-F2C2858A6320}"/>
              </a:ext>
            </a:extLst>
          </p:cNvPr>
          <p:cNvSpPr txBox="1"/>
          <p:nvPr/>
        </p:nvSpPr>
        <p:spPr>
          <a:xfrm>
            <a:off x="581831" y="4008886"/>
            <a:ext cx="9815579" cy="769441"/>
          </a:xfrm>
          <a:prstGeom prst="rect">
            <a:avLst/>
          </a:prstGeom>
          <a:noFill/>
        </p:spPr>
        <p:txBody>
          <a:bodyPr wrap="square" rtlCol="0">
            <a:spAutoFit/>
          </a:bodyPr>
          <a:lstStyle/>
          <a:p>
            <a:r>
              <a:rPr lang="en-GB" sz="2200" dirty="0">
                <a:solidFill>
                  <a:schemeClr val="tx2"/>
                </a:solidFill>
              </a:rPr>
              <a:t>Say to everyone to meet next to the hotel (</a:t>
            </a:r>
            <a:r>
              <a:rPr lang="en-GB" sz="2200" i="1" dirty="0">
                <a:solidFill>
                  <a:schemeClr val="tx2"/>
                </a:solidFill>
              </a:rPr>
              <a:t>les </a:t>
            </a:r>
            <a:r>
              <a:rPr lang="en-GB" sz="2200" i="1" dirty="0" err="1">
                <a:solidFill>
                  <a:schemeClr val="tx2"/>
                </a:solidFill>
              </a:rPr>
              <a:t>puedes</a:t>
            </a:r>
            <a:r>
              <a:rPr lang="en-GB" sz="2200" i="1" dirty="0">
                <a:solidFill>
                  <a:schemeClr val="tx2"/>
                </a:solidFill>
              </a:rPr>
              <a:t> </a:t>
            </a:r>
            <a:r>
              <a:rPr lang="en-GB" sz="2200" i="1" dirty="0" err="1">
                <a:solidFill>
                  <a:schemeClr val="tx2"/>
                </a:solidFill>
              </a:rPr>
              <a:t>decir</a:t>
            </a:r>
            <a:r>
              <a:rPr lang="en-GB" sz="2200" i="1" dirty="0">
                <a:solidFill>
                  <a:schemeClr val="tx2"/>
                </a:solidFill>
              </a:rPr>
              <a:t> a </a:t>
            </a:r>
            <a:r>
              <a:rPr lang="en-GB" sz="2200" i="1" dirty="0" err="1">
                <a:solidFill>
                  <a:schemeClr val="tx2"/>
                </a:solidFill>
              </a:rPr>
              <a:t>todos</a:t>
            </a:r>
            <a:r>
              <a:rPr lang="en-GB" sz="2200" i="1" dirty="0">
                <a:solidFill>
                  <a:schemeClr val="tx2"/>
                </a:solidFill>
              </a:rPr>
              <a:t> que </a:t>
            </a:r>
            <a:r>
              <a:rPr lang="en-GB" sz="2200" i="1" dirty="0" err="1">
                <a:solidFill>
                  <a:schemeClr val="tx2"/>
                </a:solidFill>
              </a:rPr>
              <a:t>quedamos</a:t>
            </a:r>
            <a:r>
              <a:rPr lang="en-GB" sz="2200" i="1" dirty="0">
                <a:solidFill>
                  <a:schemeClr val="tx2"/>
                </a:solidFill>
              </a:rPr>
              <a:t> al </a:t>
            </a:r>
            <a:r>
              <a:rPr lang="en-GB" sz="2200" i="1" dirty="0" err="1">
                <a:solidFill>
                  <a:schemeClr val="tx2"/>
                </a:solidFill>
              </a:rPr>
              <a:t>lado</a:t>
            </a:r>
            <a:r>
              <a:rPr lang="en-GB" sz="2200" i="1" dirty="0">
                <a:solidFill>
                  <a:schemeClr val="tx2"/>
                </a:solidFill>
              </a:rPr>
              <a:t> del hotel</a:t>
            </a:r>
            <a:r>
              <a:rPr lang="en-GB" sz="2200" dirty="0">
                <a:solidFill>
                  <a:schemeClr val="tx2"/>
                </a:solidFill>
              </a:rPr>
              <a:t>).</a:t>
            </a:r>
          </a:p>
        </p:txBody>
      </p:sp>
      <p:sp>
        <p:nvSpPr>
          <p:cNvPr id="26" name="TextBox 25">
            <a:extLst>
              <a:ext uri="{FF2B5EF4-FFF2-40B4-BE49-F238E27FC236}">
                <a16:creationId xmlns:a16="http://schemas.microsoft.com/office/drawing/2014/main" id="{E7C3E930-B9A4-4135-9A30-B0C3065D8306}"/>
              </a:ext>
            </a:extLst>
          </p:cNvPr>
          <p:cNvSpPr txBox="1"/>
          <p:nvPr/>
        </p:nvSpPr>
        <p:spPr>
          <a:xfrm>
            <a:off x="576835" y="5420137"/>
            <a:ext cx="11466229" cy="430887"/>
          </a:xfrm>
          <a:prstGeom prst="rect">
            <a:avLst/>
          </a:prstGeom>
          <a:noFill/>
        </p:spPr>
        <p:txBody>
          <a:bodyPr wrap="square" rtlCol="0">
            <a:spAutoFit/>
          </a:bodyPr>
          <a:lstStyle/>
          <a:p>
            <a:r>
              <a:rPr lang="en-GB" sz="2200" dirty="0">
                <a:solidFill>
                  <a:schemeClr val="tx2"/>
                </a:solidFill>
              </a:rPr>
              <a:t>Have lunch somewhere (</a:t>
            </a:r>
            <a:r>
              <a:rPr lang="es-ES" sz="2200" i="1" dirty="0">
                <a:solidFill>
                  <a:schemeClr val="tx2"/>
                </a:solidFill>
              </a:rPr>
              <a:t>almorzar en algún lugar</a:t>
            </a:r>
            <a:r>
              <a:rPr lang="es-ES" sz="2200" dirty="0">
                <a:solidFill>
                  <a:schemeClr val="tx2"/>
                </a:solidFill>
              </a:rPr>
              <a:t>).</a:t>
            </a:r>
            <a:endParaRPr lang="en-GB" sz="2200" dirty="0">
              <a:solidFill>
                <a:schemeClr val="tx2"/>
              </a:solidFill>
            </a:endParaRPr>
          </a:p>
        </p:txBody>
      </p:sp>
      <p:sp>
        <p:nvSpPr>
          <p:cNvPr id="2" name="Title 1">
            <a:extLst>
              <a:ext uri="{FF2B5EF4-FFF2-40B4-BE49-F238E27FC236}">
                <a16:creationId xmlns:a16="http://schemas.microsoft.com/office/drawing/2014/main" id="{9637BDA4-9D3C-49D6-B3FF-F671855FC605}"/>
              </a:ext>
            </a:extLst>
          </p:cNvPr>
          <p:cNvSpPr>
            <a:spLocks noGrp="1"/>
          </p:cNvSpPr>
          <p:nvPr>
            <p:ph type="title"/>
          </p:nvPr>
        </p:nvSpPr>
        <p:spPr>
          <a:xfrm>
            <a:off x="0" y="213557"/>
            <a:ext cx="6205928" cy="647577"/>
          </a:xfrm>
        </p:spPr>
        <p:txBody>
          <a:bodyPr>
            <a:normAutofit/>
          </a:bodyPr>
          <a:lstStyle/>
          <a:p>
            <a:r>
              <a:rPr lang="en-GB" dirty="0" err="1"/>
              <a:t>Quedar</a:t>
            </a:r>
            <a:r>
              <a:rPr lang="en-GB" dirty="0"/>
              <a:t> con los amigos</a:t>
            </a:r>
          </a:p>
        </p:txBody>
      </p:sp>
      <p:pic>
        <p:nvPicPr>
          <p:cNvPr id="1026" name="Picture 2" descr="Clip art - Sun PNG HD png download - 558*558 - Free Transparent ...">
            <a:extLst>
              <a:ext uri="{FF2B5EF4-FFF2-40B4-BE49-F238E27FC236}">
                <a16:creationId xmlns:a16="http://schemas.microsoft.com/office/drawing/2014/main" id="{ECB40A02-D078-43F1-6463-6F9BF81F33E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6833" y="698449"/>
            <a:ext cx="1100760" cy="1100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doll&#10;&#10;Description automatically generated with medium confidence">
            <a:extLst>
              <a:ext uri="{FF2B5EF4-FFF2-40B4-BE49-F238E27FC236}">
                <a16:creationId xmlns:a16="http://schemas.microsoft.com/office/drawing/2014/main" id="{FFF2F537-7E4E-A78F-3B37-9D2F3EBF53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73962" y="1956500"/>
            <a:ext cx="614349" cy="2057582"/>
          </a:xfrm>
          <a:prstGeom prst="rect">
            <a:avLst/>
          </a:prstGeom>
        </p:spPr>
      </p:pic>
      <p:pic>
        <p:nvPicPr>
          <p:cNvPr id="1028" name="Picture 4" descr="Handball Jumpman Silhouette Sport Clip art - handball png download ...">
            <a:extLst>
              <a:ext uri="{FF2B5EF4-FFF2-40B4-BE49-F238E27FC236}">
                <a16:creationId xmlns:a16="http://schemas.microsoft.com/office/drawing/2014/main" id="{967AB903-E099-2E1E-8374-93295038595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08453" y="4553964"/>
            <a:ext cx="1100760" cy="164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69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63B610-66D3-4451-A656-41C5CC61830D}"/>
              </a:ext>
            </a:extLst>
          </p:cNvPr>
          <p:cNvSpPr>
            <a:spLocks noGrp="1"/>
          </p:cNvSpPr>
          <p:nvPr>
            <p:ph type="title"/>
          </p:nvPr>
        </p:nvSpPr>
        <p:spPr/>
        <p:txBody>
          <a:bodyPr/>
          <a:lstStyle/>
          <a:p>
            <a:r>
              <a:rPr lang="en-GB" dirty="0" err="1"/>
              <a:t>Solución</a:t>
            </a:r>
            <a:endParaRPr lang="en-GB" dirty="0"/>
          </a:p>
        </p:txBody>
      </p:sp>
      <p:sp>
        <p:nvSpPr>
          <p:cNvPr id="6" name="TextBox 5">
            <a:extLst>
              <a:ext uri="{FF2B5EF4-FFF2-40B4-BE49-F238E27FC236}">
                <a16:creationId xmlns:a16="http://schemas.microsoft.com/office/drawing/2014/main" id="{F2C85D3B-4C24-4118-AD55-05AB6DA2FA9A}"/>
              </a:ext>
            </a:extLst>
          </p:cNvPr>
          <p:cNvSpPr txBox="1"/>
          <p:nvPr/>
        </p:nvSpPr>
        <p:spPr>
          <a:xfrm>
            <a:off x="-32421" y="873463"/>
            <a:ext cx="2202847" cy="492443"/>
          </a:xfrm>
          <a:prstGeom prst="rect">
            <a:avLst/>
          </a:prstGeom>
          <a:noFill/>
        </p:spPr>
        <p:txBody>
          <a:bodyPr wrap="none" rtlCol="0">
            <a:spAutoFit/>
          </a:bodyPr>
          <a:lstStyle/>
          <a:p>
            <a:r>
              <a:rPr lang="en-GB" sz="2600" b="1" dirty="0" err="1"/>
              <a:t>Estudiante</a:t>
            </a:r>
            <a:r>
              <a:rPr lang="en-GB" sz="2600" b="1" dirty="0"/>
              <a:t> A</a:t>
            </a:r>
          </a:p>
        </p:txBody>
      </p:sp>
      <p:sp>
        <p:nvSpPr>
          <p:cNvPr id="8" name="Rounded Rectangle 11">
            <a:extLst>
              <a:ext uri="{FF2B5EF4-FFF2-40B4-BE49-F238E27FC236}">
                <a16:creationId xmlns:a16="http://schemas.microsoft.com/office/drawing/2014/main" id="{E5AA821A-747D-46E1-997B-CFD2BEB7C87E}"/>
              </a:ext>
            </a:extLst>
          </p:cNvPr>
          <p:cNvSpPr/>
          <p:nvPr/>
        </p:nvSpPr>
        <p:spPr>
          <a:xfrm>
            <a:off x="8242852" y="198531"/>
            <a:ext cx="3685292"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10" name="Rectangle 9">
            <a:extLst>
              <a:ext uri="{FF2B5EF4-FFF2-40B4-BE49-F238E27FC236}">
                <a16:creationId xmlns:a16="http://schemas.microsoft.com/office/drawing/2014/main" id="{1208AE72-73C9-4C8B-B914-02610A047117}"/>
              </a:ext>
            </a:extLst>
          </p:cNvPr>
          <p:cNvSpPr/>
          <p:nvPr/>
        </p:nvSpPr>
        <p:spPr>
          <a:xfrm>
            <a:off x="7027716" y="897697"/>
            <a:ext cx="1890261" cy="430887"/>
          </a:xfrm>
          <a:prstGeom prst="rect">
            <a:avLst/>
          </a:prstGeom>
        </p:spPr>
        <p:txBody>
          <a:bodyPr wrap="none">
            <a:spAutoFit/>
          </a:bodyPr>
          <a:lstStyle/>
          <a:p>
            <a:r>
              <a:rPr lang="en-GB" sz="2200" b="1" dirty="0">
                <a:solidFill>
                  <a:srgbClr val="C00000"/>
                </a:solidFill>
              </a:rPr>
              <a:t>[</a:t>
            </a:r>
            <a:r>
              <a:rPr lang="en-GB" sz="2200" b="1" dirty="0" err="1">
                <a:solidFill>
                  <a:srgbClr val="C00000"/>
                </a:solidFill>
              </a:rPr>
              <a:t>ie</a:t>
            </a:r>
            <a:r>
              <a:rPr lang="en-GB" sz="2200" b="1" dirty="0">
                <a:solidFill>
                  <a:srgbClr val="C00000"/>
                </a:solidFill>
              </a:rPr>
              <a:t>], [</a:t>
            </a:r>
            <a:r>
              <a:rPr lang="en-GB" sz="2200" b="1" dirty="0" err="1">
                <a:solidFill>
                  <a:srgbClr val="C00000"/>
                </a:solidFill>
              </a:rPr>
              <a:t>ia</a:t>
            </a:r>
            <a:r>
              <a:rPr lang="en-GB" sz="2200" b="1" dirty="0">
                <a:solidFill>
                  <a:srgbClr val="C00000"/>
                </a:solidFill>
              </a:rPr>
              <a:t>], [</a:t>
            </a:r>
            <a:r>
              <a:rPr lang="en-GB" sz="2200" b="1" dirty="0" err="1">
                <a:solidFill>
                  <a:srgbClr val="C00000"/>
                </a:solidFill>
              </a:rPr>
              <a:t>ue</a:t>
            </a:r>
            <a:r>
              <a:rPr lang="en-GB" sz="2200" b="1" dirty="0">
                <a:solidFill>
                  <a:srgbClr val="C00000"/>
                </a:solidFill>
              </a:rPr>
              <a:t>]</a:t>
            </a:r>
            <a:endParaRPr lang="en-GB" sz="2200" dirty="0"/>
          </a:p>
        </p:txBody>
      </p:sp>
      <p:sp>
        <p:nvSpPr>
          <p:cNvPr id="26" name="Rectangle: Rounded Corners 25">
            <a:extLst>
              <a:ext uri="{FF2B5EF4-FFF2-40B4-BE49-F238E27FC236}">
                <a16:creationId xmlns:a16="http://schemas.microsoft.com/office/drawing/2014/main" id="{FBD6B28C-F2E2-4685-ADAB-111AF3B55700}"/>
              </a:ext>
            </a:extLst>
          </p:cNvPr>
          <p:cNvSpPr/>
          <p:nvPr/>
        </p:nvSpPr>
        <p:spPr>
          <a:xfrm>
            <a:off x="54576" y="1377549"/>
            <a:ext cx="21168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v</a:t>
            </a:r>
            <a:r>
              <a:rPr lang="en-GB" sz="2800" b="1" u="sng" dirty="0" err="1">
                <a:solidFill>
                  <a:schemeClr val="tx1"/>
                </a:solidFill>
              </a:rPr>
              <a:t>ai</a:t>
            </a:r>
            <a:r>
              <a:rPr lang="en-GB" sz="2800" dirty="0" err="1">
                <a:solidFill>
                  <a:schemeClr val="tx1"/>
                </a:solidFill>
              </a:rPr>
              <a:t>s</a:t>
            </a:r>
            <a:endParaRPr lang="en-GB" sz="2800" dirty="0">
              <a:solidFill>
                <a:schemeClr val="tx1"/>
              </a:solidFill>
            </a:endParaRPr>
          </a:p>
        </p:txBody>
      </p:sp>
      <p:sp>
        <p:nvSpPr>
          <p:cNvPr id="27" name="Rectangle: Rounded Corners 26">
            <a:extLst>
              <a:ext uri="{FF2B5EF4-FFF2-40B4-BE49-F238E27FC236}">
                <a16:creationId xmlns:a16="http://schemas.microsoft.com/office/drawing/2014/main" id="{5FC97D94-CF5A-46E6-B783-625C74345DE3}"/>
              </a:ext>
            </a:extLst>
          </p:cNvPr>
          <p:cNvSpPr/>
          <p:nvPr/>
        </p:nvSpPr>
        <p:spPr>
          <a:xfrm>
            <a:off x="54576" y="2060570"/>
            <a:ext cx="21168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b</a:t>
            </a:r>
            <a:r>
              <a:rPr lang="en-GB" sz="2800" b="1" u="sng" dirty="0" err="1">
                <a:solidFill>
                  <a:schemeClr val="tx1"/>
                </a:solidFill>
              </a:rPr>
              <a:t>ai</a:t>
            </a:r>
            <a:r>
              <a:rPr lang="en-GB" sz="2800" dirty="0" err="1">
                <a:solidFill>
                  <a:schemeClr val="tx1"/>
                </a:solidFill>
              </a:rPr>
              <a:t>le</a:t>
            </a:r>
            <a:r>
              <a:rPr lang="en-GB" sz="2800" dirty="0">
                <a:solidFill>
                  <a:schemeClr val="tx1"/>
                </a:solidFill>
              </a:rPr>
              <a:t>*</a:t>
            </a:r>
          </a:p>
        </p:txBody>
      </p:sp>
      <p:sp>
        <p:nvSpPr>
          <p:cNvPr id="28" name="Rectangle: Rounded Corners 27">
            <a:extLst>
              <a:ext uri="{FF2B5EF4-FFF2-40B4-BE49-F238E27FC236}">
                <a16:creationId xmlns:a16="http://schemas.microsoft.com/office/drawing/2014/main" id="{5BC40824-C667-4869-968C-4BB91E8B7260}"/>
              </a:ext>
            </a:extLst>
          </p:cNvPr>
          <p:cNvSpPr/>
          <p:nvPr/>
        </p:nvSpPr>
        <p:spPr>
          <a:xfrm>
            <a:off x="54576" y="2743591"/>
            <a:ext cx="21168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j</a:t>
            </a:r>
            <a:r>
              <a:rPr lang="en-GB" sz="2800" b="1" u="sng" dirty="0" err="1">
                <a:solidFill>
                  <a:schemeClr val="tx1"/>
                </a:solidFill>
              </a:rPr>
              <a:t>ue</a:t>
            </a:r>
            <a:r>
              <a:rPr lang="en-GB" sz="2800" dirty="0" err="1">
                <a:solidFill>
                  <a:schemeClr val="tx1"/>
                </a:solidFill>
              </a:rPr>
              <a:t>ves</a:t>
            </a:r>
            <a:endParaRPr lang="en-GB" sz="2800" dirty="0">
              <a:solidFill>
                <a:schemeClr val="tx1"/>
              </a:solidFill>
            </a:endParaRPr>
          </a:p>
        </p:txBody>
      </p:sp>
      <p:sp>
        <p:nvSpPr>
          <p:cNvPr id="29" name="Rectangle: Rounded Corners 28">
            <a:extLst>
              <a:ext uri="{FF2B5EF4-FFF2-40B4-BE49-F238E27FC236}">
                <a16:creationId xmlns:a16="http://schemas.microsoft.com/office/drawing/2014/main" id="{D3F9C30D-5028-4D2E-A7C8-A6A37688EB7B}"/>
              </a:ext>
            </a:extLst>
          </p:cNvPr>
          <p:cNvSpPr/>
          <p:nvPr/>
        </p:nvSpPr>
        <p:spPr>
          <a:xfrm>
            <a:off x="54576" y="3426612"/>
            <a:ext cx="21168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J</a:t>
            </a:r>
            <a:r>
              <a:rPr lang="en-GB" sz="2800" b="1" u="sng" dirty="0">
                <a:solidFill>
                  <a:schemeClr val="tx1"/>
                </a:solidFill>
              </a:rPr>
              <a:t>ai</a:t>
            </a:r>
            <a:r>
              <a:rPr lang="en-GB" sz="2800" dirty="0">
                <a:solidFill>
                  <a:schemeClr val="tx1"/>
                </a:solidFill>
              </a:rPr>
              <a:t>me</a:t>
            </a:r>
          </a:p>
        </p:txBody>
      </p:sp>
      <p:sp>
        <p:nvSpPr>
          <p:cNvPr id="30" name="Rectangle: Rounded Corners 29">
            <a:extLst>
              <a:ext uri="{FF2B5EF4-FFF2-40B4-BE49-F238E27FC236}">
                <a16:creationId xmlns:a16="http://schemas.microsoft.com/office/drawing/2014/main" id="{1C77AE04-6D72-4105-BA02-F18D5DBC56C0}"/>
              </a:ext>
            </a:extLst>
          </p:cNvPr>
          <p:cNvSpPr/>
          <p:nvPr/>
        </p:nvSpPr>
        <p:spPr>
          <a:xfrm>
            <a:off x="54576" y="4109633"/>
            <a:ext cx="21168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p</a:t>
            </a:r>
            <a:r>
              <a:rPr lang="en-GB" sz="2800" b="1" u="sng" dirty="0" err="1">
                <a:solidFill>
                  <a:schemeClr val="tx1"/>
                </a:solidFill>
              </a:rPr>
              <a:t>ue</a:t>
            </a:r>
            <a:r>
              <a:rPr lang="en-GB" sz="2800" dirty="0" err="1">
                <a:solidFill>
                  <a:schemeClr val="tx1"/>
                </a:solidFill>
              </a:rPr>
              <a:t>de</a:t>
            </a:r>
            <a:endParaRPr lang="en-GB" sz="2800" dirty="0">
              <a:solidFill>
                <a:schemeClr val="tx1"/>
              </a:solidFill>
            </a:endParaRPr>
          </a:p>
        </p:txBody>
      </p:sp>
      <p:sp>
        <p:nvSpPr>
          <p:cNvPr id="31" name="Rectangle: Rounded Corners 30">
            <a:extLst>
              <a:ext uri="{FF2B5EF4-FFF2-40B4-BE49-F238E27FC236}">
                <a16:creationId xmlns:a16="http://schemas.microsoft.com/office/drawing/2014/main" id="{498C00AD-7C79-4BE2-91AD-ED28D1E7A088}"/>
              </a:ext>
            </a:extLst>
          </p:cNvPr>
          <p:cNvSpPr/>
          <p:nvPr/>
        </p:nvSpPr>
        <p:spPr>
          <a:xfrm>
            <a:off x="54576" y="4792162"/>
            <a:ext cx="21168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c</a:t>
            </a:r>
            <a:r>
              <a:rPr lang="en-GB" sz="2800" b="1" u="sng" dirty="0">
                <a:solidFill>
                  <a:schemeClr val="tx1"/>
                </a:solidFill>
              </a:rPr>
              <a:t>ue</a:t>
            </a:r>
            <a:r>
              <a:rPr lang="en-GB" sz="2800" dirty="0">
                <a:solidFill>
                  <a:schemeClr val="tx1"/>
                </a:solidFill>
              </a:rPr>
              <a:t>sta</a:t>
            </a:r>
          </a:p>
        </p:txBody>
      </p:sp>
      <p:sp>
        <p:nvSpPr>
          <p:cNvPr id="32" name="Rectangle: Rounded Corners 31">
            <a:extLst>
              <a:ext uri="{FF2B5EF4-FFF2-40B4-BE49-F238E27FC236}">
                <a16:creationId xmlns:a16="http://schemas.microsoft.com/office/drawing/2014/main" id="{F170E15F-FCE4-4B5E-BFFD-8D856DB9897C}"/>
              </a:ext>
            </a:extLst>
          </p:cNvPr>
          <p:cNvSpPr/>
          <p:nvPr/>
        </p:nvSpPr>
        <p:spPr>
          <a:xfrm>
            <a:off x="2264088" y="1376859"/>
            <a:ext cx="21168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s</a:t>
            </a:r>
            <a:r>
              <a:rPr lang="en-GB" sz="2800" b="1" u="sng" dirty="0">
                <a:solidFill>
                  <a:schemeClr val="tx1"/>
                </a:solidFill>
              </a:rPr>
              <a:t>ei</a:t>
            </a:r>
            <a:r>
              <a:rPr lang="en-GB" sz="2800" dirty="0">
                <a:solidFill>
                  <a:schemeClr val="tx1"/>
                </a:solidFill>
              </a:rPr>
              <a:t>s</a:t>
            </a:r>
            <a:endParaRPr lang="en-GB" sz="2800" b="1" u="sng" dirty="0">
              <a:solidFill>
                <a:schemeClr val="tx1"/>
              </a:solidFill>
            </a:endParaRPr>
          </a:p>
        </p:txBody>
      </p:sp>
      <p:sp>
        <p:nvSpPr>
          <p:cNvPr id="33" name="Rectangle: Rounded Corners 32">
            <a:extLst>
              <a:ext uri="{FF2B5EF4-FFF2-40B4-BE49-F238E27FC236}">
                <a16:creationId xmlns:a16="http://schemas.microsoft.com/office/drawing/2014/main" id="{C390678D-50AD-41BE-B4CD-7EB12F302A64}"/>
              </a:ext>
            </a:extLst>
          </p:cNvPr>
          <p:cNvSpPr/>
          <p:nvPr/>
        </p:nvSpPr>
        <p:spPr>
          <a:xfrm>
            <a:off x="2264088" y="2061295"/>
            <a:ext cx="21168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ten</a:t>
            </a:r>
            <a:r>
              <a:rPr lang="en-GB" sz="2800" b="1" u="sng" dirty="0" err="1">
                <a:solidFill>
                  <a:schemeClr val="tx1"/>
                </a:solidFill>
              </a:rPr>
              <a:t>éi</a:t>
            </a:r>
            <a:r>
              <a:rPr lang="en-GB" sz="2800" dirty="0" err="1">
                <a:solidFill>
                  <a:schemeClr val="tx1"/>
                </a:solidFill>
              </a:rPr>
              <a:t>s</a:t>
            </a:r>
            <a:endParaRPr lang="en-GB" sz="2800" b="1" u="sng" dirty="0">
              <a:solidFill>
                <a:schemeClr val="tx1"/>
              </a:solidFill>
            </a:endParaRPr>
          </a:p>
        </p:txBody>
      </p:sp>
      <p:sp>
        <p:nvSpPr>
          <p:cNvPr id="34" name="Rectangle: Rounded Corners 33">
            <a:extLst>
              <a:ext uri="{FF2B5EF4-FFF2-40B4-BE49-F238E27FC236}">
                <a16:creationId xmlns:a16="http://schemas.microsoft.com/office/drawing/2014/main" id="{61AB44B0-39EA-462F-8131-00A2268F5FF4}"/>
              </a:ext>
            </a:extLst>
          </p:cNvPr>
          <p:cNvSpPr/>
          <p:nvPr/>
        </p:nvSpPr>
        <p:spPr>
          <a:xfrm>
            <a:off x="2264088" y="2743591"/>
            <a:ext cx="21168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b</a:t>
            </a:r>
            <a:r>
              <a:rPr lang="en-GB" sz="2800" b="1" u="sng" dirty="0" err="1">
                <a:solidFill>
                  <a:schemeClr val="tx1"/>
                </a:solidFill>
              </a:rPr>
              <a:t>ai</a:t>
            </a:r>
            <a:r>
              <a:rPr lang="en-GB" sz="2800" dirty="0" err="1">
                <a:solidFill>
                  <a:schemeClr val="tx1"/>
                </a:solidFill>
              </a:rPr>
              <a:t>lo</a:t>
            </a:r>
            <a:endParaRPr lang="en-GB" sz="2800" dirty="0">
              <a:solidFill>
                <a:schemeClr val="tx1"/>
              </a:solidFill>
            </a:endParaRPr>
          </a:p>
        </p:txBody>
      </p:sp>
      <p:sp>
        <p:nvSpPr>
          <p:cNvPr id="35" name="Rectangle: Rounded Corners 34">
            <a:extLst>
              <a:ext uri="{FF2B5EF4-FFF2-40B4-BE49-F238E27FC236}">
                <a16:creationId xmlns:a16="http://schemas.microsoft.com/office/drawing/2014/main" id="{D436BE2A-A4B6-4D35-A80E-37A5E5DC7B23}"/>
              </a:ext>
            </a:extLst>
          </p:cNvPr>
          <p:cNvSpPr/>
          <p:nvPr/>
        </p:nvSpPr>
        <p:spPr>
          <a:xfrm>
            <a:off x="2264088" y="3428320"/>
            <a:ext cx="21168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p</a:t>
            </a:r>
            <a:r>
              <a:rPr lang="en-GB" sz="2800" b="1" u="sng" dirty="0">
                <a:solidFill>
                  <a:schemeClr val="tx1"/>
                </a:solidFill>
              </a:rPr>
              <a:t>ie</a:t>
            </a:r>
            <a:r>
              <a:rPr lang="en-GB" sz="2800" dirty="0">
                <a:solidFill>
                  <a:schemeClr val="tx1"/>
                </a:solidFill>
              </a:rPr>
              <a:t>s</a:t>
            </a:r>
          </a:p>
        </p:txBody>
      </p:sp>
      <p:sp>
        <p:nvSpPr>
          <p:cNvPr id="36" name="Rectangle 35">
            <a:extLst>
              <a:ext uri="{FF2B5EF4-FFF2-40B4-BE49-F238E27FC236}">
                <a16:creationId xmlns:a16="http://schemas.microsoft.com/office/drawing/2014/main" id="{8A78389B-1BDF-4D24-8415-890C54D422DE}"/>
              </a:ext>
            </a:extLst>
          </p:cNvPr>
          <p:cNvSpPr/>
          <p:nvPr/>
        </p:nvSpPr>
        <p:spPr>
          <a:xfrm>
            <a:off x="2170426" y="904240"/>
            <a:ext cx="2553904" cy="430887"/>
          </a:xfrm>
          <a:prstGeom prst="rect">
            <a:avLst/>
          </a:prstGeom>
        </p:spPr>
        <p:txBody>
          <a:bodyPr wrap="none">
            <a:spAutoFit/>
          </a:bodyPr>
          <a:lstStyle/>
          <a:p>
            <a:r>
              <a:rPr lang="en-GB" sz="2200" b="1" dirty="0">
                <a:solidFill>
                  <a:srgbClr val="3A5EAC"/>
                </a:solidFill>
              </a:rPr>
              <a:t>[ai], [</a:t>
            </a:r>
            <a:r>
              <a:rPr lang="en-GB" sz="2200" b="1" dirty="0" err="1">
                <a:solidFill>
                  <a:srgbClr val="3A5EAC"/>
                </a:solidFill>
              </a:rPr>
              <a:t>ei</a:t>
            </a:r>
            <a:r>
              <a:rPr lang="en-GB" sz="2200" b="1" dirty="0">
                <a:solidFill>
                  <a:srgbClr val="3A5EAC"/>
                </a:solidFill>
              </a:rPr>
              <a:t>], [</a:t>
            </a:r>
            <a:r>
              <a:rPr lang="en-GB" sz="2200" b="1" dirty="0" err="1">
                <a:solidFill>
                  <a:srgbClr val="3A5EAC"/>
                </a:solidFill>
              </a:rPr>
              <a:t>ue</a:t>
            </a:r>
            <a:r>
              <a:rPr lang="en-GB" sz="2200" b="1" dirty="0">
                <a:solidFill>
                  <a:srgbClr val="3A5EAC"/>
                </a:solidFill>
              </a:rPr>
              <a:t>], [</a:t>
            </a:r>
            <a:r>
              <a:rPr lang="en-GB" sz="2200" b="1" dirty="0" err="1">
                <a:solidFill>
                  <a:srgbClr val="3A5EAC"/>
                </a:solidFill>
              </a:rPr>
              <a:t>ie</a:t>
            </a:r>
            <a:r>
              <a:rPr lang="en-GB" sz="2200" b="1" dirty="0">
                <a:solidFill>
                  <a:srgbClr val="3A5EAC"/>
                </a:solidFill>
              </a:rPr>
              <a:t>]</a:t>
            </a:r>
            <a:r>
              <a:rPr lang="en-GB" sz="2200" dirty="0"/>
              <a:t> </a:t>
            </a:r>
          </a:p>
        </p:txBody>
      </p:sp>
      <p:sp>
        <p:nvSpPr>
          <p:cNvPr id="2" name="Rectangle: Rounded Corners 1">
            <a:extLst>
              <a:ext uri="{FF2B5EF4-FFF2-40B4-BE49-F238E27FC236}">
                <a16:creationId xmlns:a16="http://schemas.microsoft.com/office/drawing/2014/main" id="{D1A28844-3BE0-82AD-C9EE-DACF7F477413}"/>
              </a:ext>
            </a:extLst>
          </p:cNvPr>
          <p:cNvSpPr/>
          <p:nvPr/>
        </p:nvSpPr>
        <p:spPr>
          <a:xfrm>
            <a:off x="2264086" y="4109633"/>
            <a:ext cx="21168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izqu</a:t>
            </a:r>
            <a:r>
              <a:rPr lang="en-GB" sz="2800" b="1" u="sng" dirty="0" err="1">
                <a:solidFill>
                  <a:schemeClr val="tx1"/>
                </a:solidFill>
              </a:rPr>
              <a:t>ie</a:t>
            </a:r>
            <a:r>
              <a:rPr lang="en-GB" sz="2800" dirty="0" err="1">
                <a:solidFill>
                  <a:schemeClr val="tx1"/>
                </a:solidFill>
              </a:rPr>
              <a:t>rdos</a:t>
            </a:r>
            <a:r>
              <a:rPr lang="en-GB" sz="2800" dirty="0">
                <a:solidFill>
                  <a:schemeClr val="tx1"/>
                </a:solidFill>
              </a:rPr>
              <a:t>*</a:t>
            </a:r>
          </a:p>
        </p:txBody>
      </p:sp>
      <p:sp>
        <p:nvSpPr>
          <p:cNvPr id="5" name="TextBox 4">
            <a:extLst>
              <a:ext uri="{FF2B5EF4-FFF2-40B4-BE49-F238E27FC236}">
                <a16:creationId xmlns:a16="http://schemas.microsoft.com/office/drawing/2014/main" id="{C9B9622E-022E-0294-D210-38E8C7F7D069}"/>
              </a:ext>
            </a:extLst>
          </p:cNvPr>
          <p:cNvSpPr txBox="1"/>
          <p:nvPr/>
        </p:nvSpPr>
        <p:spPr>
          <a:xfrm>
            <a:off x="4903417" y="873463"/>
            <a:ext cx="2124299" cy="492443"/>
          </a:xfrm>
          <a:prstGeom prst="rect">
            <a:avLst/>
          </a:prstGeom>
          <a:noFill/>
        </p:spPr>
        <p:txBody>
          <a:bodyPr wrap="none" rtlCol="0">
            <a:spAutoFit/>
          </a:bodyPr>
          <a:lstStyle/>
          <a:p>
            <a:r>
              <a:rPr lang="en-GB" sz="2600" b="1" dirty="0" err="1"/>
              <a:t>Estudiante</a:t>
            </a:r>
            <a:r>
              <a:rPr lang="en-GB" sz="2600" b="1" dirty="0"/>
              <a:t> B</a:t>
            </a:r>
          </a:p>
        </p:txBody>
      </p:sp>
      <p:sp>
        <p:nvSpPr>
          <p:cNvPr id="9" name="Rectangle: Rounded Corners 8">
            <a:extLst>
              <a:ext uri="{FF2B5EF4-FFF2-40B4-BE49-F238E27FC236}">
                <a16:creationId xmlns:a16="http://schemas.microsoft.com/office/drawing/2014/main" id="{91CAD24E-4021-B421-336A-CD66E570E1FB}"/>
              </a:ext>
            </a:extLst>
          </p:cNvPr>
          <p:cNvSpPr/>
          <p:nvPr/>
        </p:nvSpPr>
        <p:spPr>
          <a:xfrm>
            <a:off x="4990414" y="1377549"/>
            <a:ext cx="22536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qu</a:t>
            </a:r>
            <a:r>
              <a:rPr lang="en-GB" sz="2800" b="1" u="sng" dirty="0" err="1">
                <a:solidFill>
                  <a:schemeClr val="tx1"/>
                </a:solidFill>
              </a:rPr>
              <a:t>ie</a:t>
            </a:r>
            <a:r>
              <a:rPr lang="en-GB" sz="2800" dirty="0" err="1">
                <a:solidFill>
                  <a:schemeClr val="tx1"/>
                </a:solidFill>
              </a:rPr>
              <a:t>ro</a:t>
            </a:r>
            <a:endParaRPr lang="en-GB" sz="2800" dirty="0">
              <a:solidFill>
                <a:schemeClr val="tx1"/>
              </a:solidFill>
            </a:endParaRPr>
          </a:p>
        </p:txBody>
      </p:sp>
      <p:sp>
        <p:nvSpPr>
          <p:cNvPr id="12" name="Rectangle: Rounded Corners 11">
            <a:extLst>
              <a:ext uri="{FF2B5EF4-FFF2-40B4-BE49-F238E27FC236}">
                <a16:creationId xmlns:a16="http://schemas.microsoft.com/office/drawing/2014/main" id="{B98AEFC3-7EF7-15D9-0746-2AC61F1A4D16}"/>
              </a:ext>
            </a:extLst>
          </p:cNvPr>
          <p:cNvSpPr/>
          <p:nvPr/>
        </p:nvSpPr>
        <p:spPr>
          <a:xfrm>
            <a:off x="4990414" y="2060570"/>
            <a:ext cx="22536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m</a:t>
            </a:r>
            <a:r>
              <a:rPr lang="en-GB" sz="2800" b="1" u="sng" dirty="0" err="1">
                <a:solidFill>
                  <a:schemeClr val="tx1"/>
                </a:solidFill>
              </a:rPr>
              <a:t>ié</a:t>
            </a:r>
            <a:r>
              <a:rPr lang="en-GB" sz="2800" dirty="0" err="1">
                <a:solidFill>
                  <a:schemeClr val="tx1"/>
                </a:solidFill>
              </a:rPr>
              <a:t>rcoles</a:t>
            </a:r>
            <a:endParaRPr lang="en-GB" sz="2800" dirty="0">
              <a:solidFill>
                <a:schemeClr val="tx1"/>
              </a:solidFill>
            </a:endParaRPr>
          </a:p>
        </p:txBody>
      </p:sp>
      <p:sp>
        <p:nvSpPr>
          <p:cNvPr id="13" name="Rectangle: Rounded Corners 12">
            <a:extLst>
              <a:ext uri="{FF2B5EF4-FFF2-40B4-BE49-F238E27FC236}">
                <a16:creationId xmlns:a16="http://schemas.microsoft.com/office/drawing/2014/main" id="{46BAB6F9-441B-1A2B-7EC9-7E47424D30F6}"/>
              </a:ext>
            </a:extLst>
          </p:cNvPr>
          <p:cNvSpPr/>
          <p:nvPr/>
        </p:nvSpPr>
        <p:spPr>
          <a:xfrm>
            <a:off x="4990414" y="2743591"/>
            <a:ext cx="22536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d</a:t>
            </a:r>
            <a:r>
              <a:rPr lang="en-GB" sz="2800" b="1" u="sng" dirty="0" err="1">
                <a:solidFill>
                  <a:schemeClr val="tx1"/>
                </a:solidFill>
              </a:rPr>
              <a:t>ue</a:t>
            </a:r>
            <a:r>
              <a:rPr lang="en-GB" sz="2800" dirty="0" err="1">
                <a:solidFill>
                  <a:schemeClr val="tx1"/>
                </a:solidFill>
              </a:rPr>
              <a:t>le</a:t>
            </a:r>
            <a:r>
              <a:rPr lang="en-GB" sz="2800" dirty="0">
                <a:solidFill>
                  <a:schemeClr val="tx1"/>
                </a:solidFill>
              </a:rPr>
              <a:t>*</a:t>
            </a:r>
          </a:p>
        </p:txBody>
      </p:sp>
      <p:sp>
        <p:nvSpPr>
          <p:cNvPr id="23" name="Rectangle: Rounded Corners 22">
            <a:extLst>
              <a:ext uri="{FF2B5EF4-FFF2-40B4-BE49-F238E27FC236}">
                <a16:creationId xmlns:a16="http://schemas.microsoft.com/office/drawing/2014/main" id="{631F2C58-AB70-9590-FC85-DA088794BA90}"/>
              </a:ext>
            </a:extLst>
          </p:cNvPr>
          <p:cNvSpPr/>
          <p:nvPr/>
        </p:nvSpPr>
        <p:spPr>
          <a:xfrm>
            <a:off x="4990414" y="3426612"/>
            <a:ext cx="22536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p</a:t>
            </a:r>
            <a:r>
              <a:rPr lang="en-GB" sz="2800" b="1" u="sng" dirty="0" err="1">
                <a:solidFill>
                  <a:schemeClr val="tx1"/>
                </a:solidFill>
              </a:rPr>
              <a:t>ie</a:t>
            </a:r>
            <a:r>
              <a:rPr lang="en-GB" sz="2800" dirty="0" err="1">
                <a:solidFill>
                  <a:schemeClr val="tx1"/>
                </a:solidFill>
              </a:rPr>
              <a:t>rna</a:t>
            </a:r>
            <a:endParaRPr lang="en-GB" sz="2800" dirty="0">
              <a:solidFill>
                <a:schemeClr val="tx1"/>
              </a:solidFill>
            </a:endParaRPr>
          </a:p>
        </p:txBody>
      </p:sp>
      <p:sp>
        <p:nvSpPr>
          <p:cNvPr id="25" name="Rectangle: Rounded Corners 24">
            <a:extLst>
              <a:ext uri="{FF2B5EF4-FFF2-40B4-BE49-F238E27FC236}">
                <a16:creationId xmlns:a16="http://schemas.microsoft.com/office/drawing/2014/main" id="{541E9C3F-A3DB-543D-5DE8-B180584A44F4}"/>
              </a:ext>
            </a:extLst>
          </p:cNvPr>
          <p:cNvSpPr/>
          <p:nvPr/>
        </p:nvSpPr>
        <p:spPr>
          <a:xfrm>
            <a:off x="4990414" y="4109633"/>
            <a:ext cx="22536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t</a:t>
            </a:r>
            <a:r>
              <a:rPr lang="en-GB" sz="2800" b="1" u="sng" dirty="0" err="1">
                <a:solidFill>
                  <a:schemeClr val="tx1"/>
                </a:solidFill>
              </a:rPr>
              <a:t>ie</a:t>
            </a:r>
            <a:r>
              <a:rPr lang="en-GB" sz="2800" dirty="0" err="1">
                <a:solidFill>
                  <a:schemeClr val="tx1"/>
                </a:solidFill>
              </a:rPr>
              <a:t>mpo</a:t>
            </a:r>
            <a:endParaRPr lang="en-GB" sz="2800" dirty="0">
              <a:solidFill>
                <a:schemeClr val="tx1"/>
              </a:solidFill>
            </a:endParaRPr>
          </a:p>
        </p:txBody>
      </p:sp>
      <p:sp>
        <p:nvSpPr>
          <p:cNvPr id="37" name="Rectangle: Rounded Corners 36">
            <a:extLst>
              <a:ext uri="{FF2B5EF4-FFF2-40B4-BE49-F238E27FC236}">
                <a16:creationId xmlns:a16="http://schemas.microsoft.com/office/drawing/2014/main" id="{D24E0F8E-94FE-D124-7C09-55B96CBEC851}"/>
              </a:ext>
            </a:extLst>
          </p:cNvPr>
          <p:cNvSpPr/>
          <p:nvPr/>
        </p:nvSpPr>
        <p:spPr>
          <a:xfrm>
            <a:off x="4990413" y="4792162"/>
            <a:ext cx="2979249"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entrenam</a:t>
            </a:r>
            <a:r>
              <a:rPr lang="en-GB" sz="2800" b="1" u="sng" dirty="0" err="1">
                <a:solidFill>
                  <a:schemeClr val="tx1"/>
                </a:solidFill>
              </a:rPr>
              <a:t>ie</a:t>
            </a:r>
            <a:r>
              <a:rPr lang="en-GB" sz="2800" dirty="0" err="1">
                <a:solidFill>
                  <a:schemeClr val="tx1"/>
                </a:solidFill>
              </a:rPr>
              <a:t>nto</a:t>
            </a:r>
            <a:r>
              <a:rPr lang="en-GB" sz="2800" dirty="0">
                <a:solidFill>
                  <a:schemeClr val="tx1"/>
                </a:solidFill>
              </a:rPr>
              <a:t>*</a:t>
            </a:r>
          </a:p>
        </p:txBody>
      </p:sp>
      <p:sp>
        <p:nvSpPr>
          <p:cNvPr id="38" name="Rectangle: Rounded Corners 37">
            <a:extLst>
              <a:ext uri="{FF2B5EF4-FFF2-40B4-BE49-F238E27FC236}">
                <a16:creationId xmlns:a16="http://schemas.microsoft.com/office/drawing/2014/main" id="{5EC27583-B73F-1108-EB64-DE40689D1B7D}"/>
              </a:ext>
            </a:extLst>
          </p:cNvPr>
          <p:cNvSpPr/>
          <p:nvPr/>
        </p:nvSpPr>
        <p:spPr>
          <a:xfrm>
            <a:off x="7327517" y="1376859"/>
            <a:ext cx="22536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Nad</a:t>
            </a:r>
            <a:r>
              <a:rPr lang="en-GB" sz="2800" b="1" u="sng" dirty="0">
                <a:solidFill>
                  <a:schemeClr val="tx1"/>
                </a:solidFill>
              </a:rPr>
              <a:t>ia</a:t>
            </a:r>
          </a:p>
        </p:txBody>
      </p:sp>
      <p:sp>
        <p:nvSpPr>
          <p:cNvPr id="39" name="Rectangle: Rounded Corners 38">
            <a:extLst>
              <a:ext uri="{FF2B5EF4-FFF2-40B4-BE49-F238E27FC236}">
                <a16:creationId xmlns:a16="http://schemas.microsoft.com/office/drawing/2014/main" id="{48E2B2E1-E084-7159-3853-80B556828822}"/>
              </a:ext>
            </a:extLst>
          </p:cNvPr>
          <p:cNvSpPr/>
          <p:nvPr/>
        </p:nvSpPr>
        <p:spPr>
          <a:xfrm>
            <a:off x="7327517" y="2061295"/>
            <a:ext cx="22536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demas</a:t>
            </a:r>
            <a:r>
              <a:rPr lang="en-GB" sz="2800" b="1" u="sng" dirty="0" err="1">
                <a:solidFill>
                  <a:schemeClr val="tx1"/>
                </a:solidFill>
              </a:rPr>
              <a:t>ia</a:t>
            </a:r>
            <a:r>
              <a:rPr lang="en-GB" sz="2800" dirty="0" err="1">
                <a:solidFill>
                  <a:schemeClr val="tx1"/>
                </a:solidFill>
              </a:rPr>
              <a:t>da</a:t>
            </a:r>
            <a:endParaRPr lang="en-GB" sz="2800" b="1" u="sng" dirty="0">
              <a:solidFill>
                <a:schemeClr val="tx1"/>
              </a:solidFill>
            </a:endParaRPr>
          </a:p>
        </p:txBody>
      </p:sp>
      <p:sp>
        <p:nvSpPr>
          <p:cNvPr id="40" name="Rectangle: Rounded Corners 39">
            <a:extLst>
              <a:ext uri="{FF2B5EF4-FFF2-40B4-BE49-F238E27FC236}">
                <a16:creationId xmlns:a16="http://schemas.microsoft.com/office/drawing/2014/main" id="{76394A1B-FC07-FB68-32CC-C5C5F3502226}"/>
              </a:ext>
            </a:extLst>
          </p:cNvPr>
          <p:cNvSpPr/>
          <p:nvPr/>
        </p:nvSpPr>
        <p:spPr>
          <a:xfrm>
            <a:off x="7327517" y="2743591"/>
            <a:ext cx="22536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f</a:t>
            </a:r>
            <a:r>
              <a:rPr lang="en-GB" sz="2800" b="1" u="sng" dirty="0" err="1">
                <a:solidFill>
                  <a:schemeClr val="tx1"/>
                </a:solidFill>
              </a:rPr>
              <a:t>ue</a:t>
            </a:r>
            <a:r>
              <a:rPr lang="en-GB" sz="2800" dirty="0" err="1">
                <a:solidFill>
                  <a:schemeClr val="tx1"/>
                </a:solidFill>
              </a:rPr>
              <a:t>rza</a:t>
            </a:r>
            <a:r>
              <a:rPr lang="en-GB" sz="2800" dirty="0">
                <a:solidFill>
                  <a:schemeClr val="tx1"/>
                </a:solidFill>
              </a:rPr>
              <a:t>*</a:t>
            </a:r>
          </a:p>
        </p:txBody>
      </p:sp>
      <p:sp>
        <p:nvSpPr>
          <p:cNvPr id="41" name="Rectangle: Rounded Corners 40">
            <a:extLst>
              <a:ext uri="{FF2B5EF4-FFF2-40B4-BE49-F238E27FC236}">
                <a16:creationId xmlns:a16="http://schemas.microsoft.com/office/drawing/2014/main" id="{6C742F34-FC9F-DB8A-DEBB-DA82F7ED3B8A}"/>
              </a:ext>
            </a:extLst>
          </p:cNvPr>
          <p:cNvSpPr/>
          <p:nvPr/>
        </p:nvSpPr>
        <p:spPr>
          <a:xfrm>
            <a:off x="7327517" y="3428320"/>
            <a:ext cx="22536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p</a:t>
            </a:r>
            <a:r>
              <a:rPr lang="en-GB" sz="2800" b="1" u="sng" dirty="0" err="1">
                <a:solidFill>
                  <a:schemeClr val="tx1"/>
                </a:solidFill>
              </a:rPr>
              <a:t>ie</a:t>
            </a:r>
            <a:r>
              <a:rPr lang="en-GB" sz="2800" dirty="0" err="1">
                <a:solidFill>
                  <a:schemeClr val="tx1"/>
                </a:solidFill>
              </a:rPr>
              <a:t>dra</a:t>
            </a:r>
            <a:endParaRPr lang="en-GB" sz="2800" dirty="0">
              <a:solidFill>
                <a:schemeClr val="tx1"/>
              </a:solidFill>
            </a:endParaRPr>
          </a:p>
        </p:txBody>
      </p:sp>
      <p:sp>
        <p:nvSpPr>
          <p:cNvPr id="42" name="Rectangle: Rounded Corners 41">
            <a:extLst>
              <a:ext uri="{FF2B5EF4-FFF2-40B4-BE49-F238E27FC236}">
                <a16:creationId xmlns:a16="http://schemas.microsoft.com/office/drawing/2014/main" id="{C7D74063-B7AD-75B0-82ED-3BAE34E14279}"/>
              </a:ext>
            </a:extLst>
          </p:cNvPr>
          <p:cNvSpPr/>
          <p:nvPr/>
        </p:nvSpPr>
        <p:spPr>
          <a:xfrm>
            <a:off x="7327516" y="4109633"/>
            <a:ext cx="2253600" cy="586800"/>
          </a:xfrm>
          <a:prstGeom prst="roundRect">
            <a:avLst/>
          </a:prstGeom>
          <a:solidFill>
            <a:srgbClr val="F1E7E7"/>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s</a:t>
            </a:r>
            <a:r>
              <a:rPr lang="en-GB" sz="2800" b="1" u="sng" dirty="0" err="1">
                <a:solidFill>
                  <a:schemeClr val="tx1"/>
                </a:solidFill>
              </a:rPr>
              <a:t>ue</a:t>
            </a:r>
            <a:r>
              <a:rPr lang="en-GB" sz="2800" dirty="0" err="1">
                <a:solidFill>
                  <a:schemeClr val="tx1"/>
                </a:solidFill>
              </a:rPr>
              <a:t>lo</a:t>
            </a:r>
            <a:endParaRPr lang="en-GB" sz="2800" dirty="0">
              <a:solidFill>
                <a:schemeClr val="tx1"/>
              </a:solidFill>
            </a:endParaRPr>
          </a:p>
        </p:txBody>
      </p:sp>
      <p:sp>
        <p:nvSpPr>
          <p:cNvPr id="46" name="Rectangle 45">
            <a:extLst>
              <a:ext uri="{FF2B5EF4-FFF2-40B4-BE49-F238E27FC236}">
                <a16:creationId xmlns:a16="http://schemas.microsoft.com/office/drawing/2014/main" id="{9EA251F3-B5BB-3953-8F88-69FA1B978799}"/>
              </a:ext>
            </a:extLst>
          </p:cNvPr>
          <p:cNvSpPr/>
          <p:nvPr/>
        </p:nvSpPr>
        <p:spPr>
          <a:xfrm>
            <a:off x="2264086" y="4790946"/>
            <a:ext cx="2612652" cy="10811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u="sng" dirty="0"/>
              <a:t>Glossary:</a:t>
            </a:r>
          </a:p>
          <a:p>
            <a:r>
              <a:rPr lang="en-GB" dirty="0" err="1"/>
              <a:t>el</a:t>
            </a:r>
            <a:r>
              <a:rPr lang="en-GB" dirty="0"/>
              <a:t> </a:t>
            </a:r>
            <a:r>
              <a:rPr lang="en-GB" dirty="0" err="1"/>
              <a:t>baile</a:t>
            </a:r>
            <a:r>
              <a:rPr lang="en-GB" dirty="0"/>
              <a:t> = dance, ball</a:t>
            </a:r>
          </a:p>
          <a:p>
            <a:r>
              <a:rPr lang="en-GB" dirty="0" err="1"/>
              <a:t>izquierdos</a:t>
            </a:r>
            <a:r>
              <a:rPr lang="en-GB" dirty="0"/>
              <a:t>* (</a:t>
            </a:r>
            <a:r>
              <a:rPr lang="en-GB" dirty="0" err="1"/>
              <a:t>adj</a:t>
            </a:r>
            <a:r>
              <a:rPr lang="en-GB" dirty="0"/>
              <a:t>) = left</a:t>
            </a:r>
          </a:p>
        </p:txBody>
      </p:sp>
      <p:sp>
        <p:nvSpPr>
          <p:cNvPr id="47" name="Rectangle 46">
            <a:extLst>
              <a:ext uri="{FF2B5EF4-FFF2-40B4-BE49-F238E27FC236}">
                <a16:creationId xmlns:a16="http://schemas.microsoft.com/office/drawing/2014/main" id="{3D98E630-BB7B-B0B1-7C7B-9C19B15F3C00}"/>
              </a:ext>
            </a:extLst>
          </p:cNvPr>
          <p:cNvSpPr/>
          <p:nvPr/>
        </p:nvSpPr>
        <p:spPr>
          <a:xfrm>
            <a:off x="8048145" y="4790946"/>
            <a:ext cx="3999891" cy="13204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u="sng" dirty="0"/>
              <a:t>Glossary:</a:t>
            </a:r>
          </a:p>
          <a:p>
            <a:r>
              <a:rPr lang="en-GB" dirty="0"/>
              <a:t>me </a:t>
            </a:r>
            <a:r>
              <a:rPr lang="en-GB" dirty="0" err="1"/>
              <a:t>duele</a:t>
            </a:r>
            <a:r>
              <a:rPr lang="en-GB" dirty="0"/>
              <a:t>*… = my… hurts</a:t>
            </a:r>
          </a:p>
          <a:p>
            <a:r>
              <a:rPr lang="en-GB" dirty="0" err="1"/>
              <a:t>el</a:t>
            </a:r>
            <a:r>
              <a:rPr lang="en-GB" dirty="0"/>
              <a:t> </a:t>
            </a:r>
            <a:r>
              <a:rPr lang="en-GB" dirty="0" err="1"/>
              <a:t>entrenamiento</a:t>
            </a:r>
            <a:r>
              <a:rPr lang="en-GB" dirty="0"/>
              <a:t> = training (sport)</a:t>
            </a:r>
          </a:p>
          <a:p>
            <a:r>
              <a:rPr lang="en-GB" dirty="0"/>
              <a:t>la </a:t>
            </a:r>
            <a:r>
              <a:rPr lang="en-GB" dirty="0" err="1"/>
              <a:t>fuerza</a:t>
            </a:r>
            <a:r>
              <a:rPr lang="en-GB" dirty="0"/>
              <a:t> = strength, force, power</a:t>
            </a:r>
          </a:p>
        </p:txBody>
      </p:sp>
    </p:spTree>
    <p:extLst>
      <p:ext uri="{BB962C8B-B14F-4D97-AF65-F5344CB8AC3E}">
        <p14:creationId xmlns:p14="http://schemas.microsoft.com/office/powerpoint/2010/main" val="89317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2" grpId="0" animBg="1"/>
      <p:bldP spid="9" grpId="0" animBg="1"/>
      <p:bldP spid="12" grpId="0" animBg="1"/>
      <p:bldP spid="13" grpId="0" animBg="1"/>
      <p:bldP spid="23" grpId="0" animBg="1"/>
      <p:bldP spid="25" grpId="0" animBg="1"/>
      <p:bldP spid="37" grpId="0" animBg="1"/>
      <p:bldP spid="38" grpId="0" animBg="1"/>
      <p:bldP spid="39" grpId="0" animBg="1"/>
      <p:bldP spid="40" grpId="0" animBg="1"/>
      <p:bldP spid="41" grpId="0" animBg="1"/>
      <p:bldP spid="42" grpId="0" animBg="1"/>
      <p:bldP spid="46" grpId="0" animBg="1"/>
      <p:bldP spid="4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1">
            <a:extLst>
              <a:ext uri="{FF2B5EF4-FFF2-40B4-BE49-F238E27FC236}">
                <a16:creationId xmlns:a16="http://schemas.microsoft.com/office/drawing/2014/main" id="{06DA41FA-E88E-036A-EFC2-3657249714DC}"/>
              </a:ext>
            </a:extLst>
          </p:cNvPr>
          <p:cNvSpPr/>
          <p:nvPr/>
        </p:nvSpPr>
        <p:spPr>
          <a:xfrm>
            <a:off x="10363200" y="258166"/>
            <a:ext cx="1564943"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9" name="TextBox 8">
            <a:extLst>
              <a:ext uri="{FF2B5EF4-FFF2-40B4-BE49-F238E27FC236}">
                <a16:creationId xmlns:a16="http://schemas.microsoft.com/office/drawing/2014/main" id="{FE65E258-3AD0-4206-AE35-1F7801B5436B}"/>
              </a:ext>
            </a:extLst>
          </p:cNvPr>
          <p:cNvSpPr txBox="1"/>
          <p:nvPr/>
        </p:nvSpPr>
        <p:spPr>
          <a:xfrm>
            <a:off x="227872" y="843580"/>
            <a:ext cx="11736255" cy="5170646"/>
          </a:xfrm>
          <a:prstGeom prst="rect">
            <a:avLst/>
          </a:prstGeom>
          <a:solidFill>
            <a:schemeClr val="accent4">
              <a:lumMod val="20000"/>
              <a:lumOff val="80000"/>
            </a:schemeClr>
          </a:solidFill>
        </p:spPr>
        <p:txBody>
          <a:bodyPr wrap="square" rtlCol="0">
            <a:spAutoFit/>
          </a:bodyPr>
          <a:lstStyle/>
          <a:p>
            <a:pPr marL="457200" indent="-457200">
              <a:lnSpc>
                <a:spcPct val="200000"/>
              </a:lnSpc>
              <a:buFont typeface="+mj-lt"/>
              <a:buAutoNum type="arabicPeriod" startAt="5"/>
            </a:pPr>
            <a:r>
              <a:rPr lang="en-GB" sz="2200" dirty="0"/>
              <a:t>What is Hugo doing in the morning? / ¿</a:t>
            </a:r>
            <a:r>
              <a:rPr lang="en-GB" sz="2200" dirty="0" err="1"/>
              <a:t>Qué</a:t>
            </a:r>
            <a:r>
              <a:rPr lang="en-GB" sz="2200" dirty="0"/>
              <a:t> </a:t>
            </a:r>
            <a:r>
              <a:rPr lang="en-GB" sz="2200" dirty="0" err="1"/>
              <a:t>hace</a:t>
            </a:r>
            <a:r>
              <a:rPr lang="en-GB" sz="2200" dirty="0"/>
              <a:t> Hugo </a:t>
            </a:r>
            <a:r>
              <a:rPr lang="en-GB" sz="2200" dirty="0" err="1"/>
              <a:t>por</a:t>
            </a:r>
            <a:r>
              <a:rPr lang="en-GB" sz="2200" dirty="0"/>
              <a:t> la </a:t>
            </a:r>
            <a:r>
              <a:rPr lang="en-GB" sz="2200" dirty="0" err="1"/>
              <a:t>mañana</a:t>
            </a:r>
            <a:r>
              <a:rPr lang="en-GB" sz="2200" dirty="0"/>
              <a:t>?</a:t>
            </a:r>
          </a:p>
          <a:p>
            <a:pPr marL="457200" indent="-457200">
              <a:lnSpc>
                <a:spcPct val="200000"/>
              </a:lnSpc>
              <a:buFont typeface="+mj-lt"/>
              <a:buAutoNum type="arabicPeriod" startAt="5"/>
            </a:pPr>
            <a:endParaRPr lang="en-GB" sz="2200" dirty="0"/>
          </a:p>
          <a:p>
            <a:pPr marL="457200" indent="-457200">
              <a:buFont typeface="+mj-lt"/>
              <a:buAutoNum type="arabicPeriod" startAt="5"/>
            </a:pPr>
            <a:r>
              <a:rPr lang="en-GB" sz="2200" dirty="0"/>
              <a:t>Where are the friends at 1:30? /¿</a:t>
            </a:r>
            <a:r>
              <a:rPr lang="en-GB" sz="2200" dirty="0" err="1"/>
              <a:t>Dónde</a:t>
            </a:r>
            <a:r>
              <a:rPr lang="en-GB" sz="2200" dirty="0"/>
              <a:t> </a:t>
            </a:r>
            <a:r>
              <a:rPr lang="en-GB" sz="2200" dirty="0" err="1"/>
              <a:t>están</a:t>
            </a:r>
            <a:r>
              <a:rPr lang="en-GB" sz="2200" dirty="0"/>
              <a:t> los amigos a la una y media?</a:t>
            </a:r>
          </a:p>
          <a:p>
            <a:pPr marL="457200" indent="-457200">
              <a:lnSpc>
                <a:spcPct val="200000"/>
              </a:lnSpc>
              <a:buFont typeface="+mj-lt"/>
              <a:buAutoNum type="arabicPeriod" startAt="5"/>
            </a:pPr>
            <a:endParaRPr lang="en-GB" sz="2200" dirty="0"/>
          </a:p>
          <a:p>
            <a:pPr marL="457200" indent="-457200">
              <a:buFont typeface="+mj-lt"/>
              <a:buAutoNum type="arabicPeriod" startAt="5"/>
            </a:pPr>
            <a:r>
              <a:rPr lang="en-GB" sz="2200" dirty="0"/>
              <a:t>What is Nadia doing whilst she asks Lucía the favour? / ¿</a:t>
            </a:r>
            <a:r>
              <a:rPr lang="en-GB" sz="2200" dirty="0" err="1"/>
              <a:t>Qué</a:t>
            </a:r>
            <a:r>
              <a:rPr lang="en-GB" sz="2200" dirty="0"/>
              <a:t> </a:t>
            </a:r>
            <a:r>
              <a:rPr lang="en-GB" sz="2200" dirty="0" err="1"/>
              <a:t>hace</a:t>
            </a:r>
            <a:r>
              <a:rPr lang="en-GB" sz="2200" dirty="0"/>
              <a:t> Nadia </a:t>
            </a:r>
            <a:r>
              <a:rPr lang="en-GB" sz="2200" dirty="0" err="1"/>
              <a:t>mientras</a:t>
            </a:r>
            <a:r>
              <a:rPr lang="en-GB" sz="2200" dirty="0"/>
              <a:t> </a:t>
            </a:r>
            <a:r>
              <a:rPr lang="en-GB" sz="2200" dirty="0" err="1"/>
              <a:t>pide</a:t>
            </a:r>
            <a:r>
              <a:rPr lang="en-GB" sz="2200" dirty="0"/>
              <a:t> </a:t>
            </a:r>
            <a:r>
              <a:rPr lang="en-GB" sz="2200" dirty="0" err="1"/>
              <a:t>el</a:t>
            </a:r>
            <a:r>
              <a:rPr lang="en-GB" sz="2200" dirty="0"/>
              <a:t> </a:t>
            </a:r>
            <a:r>
              <a:rPr lang="en-GB" sz="2200" dirty="0" err="1"/>
              <a:t>favor</a:t>
            </a:r>
            <a:r>
              <a:rPr lang="en-GB" sz="2200" dirty="0"/>
              <a:t> a Lucía?</a:t>
            </a:r>
          </a:p>
          <a:p>
            <a:pPr marL="457200" indent="-457200">
              <a:buFont typeface="+mj-lt"/>
              <a:buAutoNum type="arabicPeriod" startAt="5"/>
            </a:pPr>
            <a:endParaRPr lang="en-GB" sz="2200" dirty="0"/>
          </a:p>
          <a:p>
            <a:pPr marL="457200" indent="-457200">
              <a:buFont typeface="+mj-lt"/>
              <a:buAutoNum type="arabicPeriod" startAt="5"/>
            </a:pPr>
            <a:endParaRPr lang="en-GB" sz="2200" dirty="0"/>
          </a:p>
          <a:p>
            <a:pPr marL="457200" indent="-457200">
              <a:buFont typeface="+mj-lt"/>
              <a:buAutoNum type="arabicPeriod" startAt="5"/>
            </a:pPr>
            <a:endParaRPr lang="en-GB" sz="2200" dirty="0"/>
          </a:p>
          <a:p>
            <a:pPr marL="457200" indent="-457200">
              <a:buFont typeface="+mj-lt"/>
              <a:buAutoNum type="arabicPeriod" startAt="5"/>
            </a:pPr>
            <a:r>
              <a:rPr lang="en-GB" sz="2200" dirty="0"/>
              <a:t>What are they missing in order to play? / ¿</a:t>
            </a:r>
            <a:r>
              <a:rPr lang="en-GB" sz="2200" dirty="0" err="1"/>
              <a:t>Qué</a:t>
            </a:r>
            <a:r>
              <a:rPr lang="en-GB" sz="2200" dirty="0"/>
              <a:t> les </a:t>
            </a:r>
            <a:r>
              <a:rPr lang="en-GB" sz="2200" dirty="0" err="1"/>
              <a:t>falta</a:t>
            </a:r>
            <a:r>
              <a:rPr lang="en-GB" sz="2200" dirty="0"/>
              <a:t> para </a:t>
            </a:r>
            <a:r>
              <a:rPr lang="en-GB" sz="2200" dirty="0" err="1"/>
              <a:t>jugar</a:t>
            </a:r>
            <a:r>
              <a:rPr lang="en-GB" sz="2200" dirty="0"/>
              <a:t>?</a:t>
            </a:r>
          </a:p>
          <a:p>
            <a:pPr marL="457200" indent="-457200">
              <a:buFont typeface="+mj-lt"/>
              <a:buAutoNum type="arabicPeriod" startAt="5"/>
            </a:pPr>
            <a:endParaRPr lang="en-GB" sz="2200" dirty="0"/>
          </a:p>
          <a:p>
            <a:pPr marL="457200" indent="-457200">
              <a:buFont typeface="+mj-lt"/>
              <a:buAutoNum type="arabicPeriod" startAt="5"/>
            </a:pPr>
            <a:endParaRPr lang="en-GB" sz="2200" dirty="0"/>
          </a:p>
        </p:txBody>
      </p:sp>
      <p:sp>
        <p:nvSpPr>
          <p:cNvPr id="28" name="TextBox 27">
            <a:extLst>
              <a:ext uri="{FF2B5EF4-FFF2-40B4-BE49-F238E27FC236}">
                <a16:creationId xmlns:a16="http://schemas.microsoft.com/office/drawing/2014/main" id="{F676200F-DC12-4394-9568-36DC3A52F21F}"/>
              </a:ext>
            </a:extLst>
          </p:cNvPr>
          <p:cNvSpPr txBox="1"/>
          <p:nvPr/>
        </p:nvSpPr>
        <p:spPr>
          <a:xfrm>
            <a:off x="639581" y="2490758"/>
            <a:ext cx="9501266" cy="769441"/>
          </a:xfrm>
          <a:prstGeom prst="rect">
            <a:avLst/>
          </a:prstGeom>
          <a:noFill/>
        </p:spPr>
        <p:txBody>
          <a:bodyPr wrap="square" rtlCol="0">
            <a:spAutoFit/>
          </a:bodyPr>
          <a:lstStyle/>
          <a:p>
            <a:r>
              <a:rPr lang="en-GB" sz="2200" dirty="0">
                <a:solidFill>
                  <a:schemeClr val="tx2"/>
                </a:solidFill>
              </a:rPr>
              <a:t>In the street near the sandwich shop (</a:t>
            </a:r>
            <a:r>
              <a:rPr lang="es-ES" sz="2200" i="1" dirty="0">
                <a:solidFill>
                  <a:schemeClr val="tx2"/>
                </a:solidFill>
              </a:rPr>
              <a:t>están casi todos los amigos en la calle, al lado de una tienda donde venden bocadillos</a:t>
            </a:r>
            <a:r>
              <a:rPr lang="es-ES" sz="2200" dirty="0">
                <a:solidFill>
                  <a:schemeClr val="tx2"/>
                </a:solidFill>
              </a:rPr>
              <a:t>).</a:t>
            </a:r>
            <a:endParaRPr lang="en-GB" sz="2200" dirty="0">
              <a:solidFill>
                <a:schemeClr val="tx2"/>
              </a:solidFill>
            </a:endParaRPr>
          </a:p>
        </p:txBody>
      </p:sp>
      <p:sp>
        <p:nvSpPr>
          <p:cNvPr id="2" name="Title 1">
            <a:extLst>
              <a:ext uri="{FF2B5EF4-FFF2-40B4-BE49-F238E27FC236}">
                <a16:creationId xmlns:a16="http://schemas.microsoft.com/office/drawing/2014/main" id="{9637BDA4-9D3C-49D6-B3FF-F671855FC605}"/>
              </a:ext>
            </a:extLst>
          </p:cNvPr>
          <p:cNvSpPr>
            <a:spLocks noGrp="1"/>
          </p:cNvSpPr>
          <p:nvPr>
            <p:ph type="title"/>
          </p:nvPr>
        </p:nvSpPr>
        <p:spPr>
          <a:xfrm>
            <a:off x="0" y="213557"/>
            <a:ext cx="6205928" cy="647577"/>
          </a:xfrm>
        </p:spPr>
        <p:txBody>
          <a:bodyPr>
            <a:normAutofit/>
          </a:bodyPr>
          <a:lstStyle/>
          <a:p>
            <a:r>
              <a:rPr lang="en-GB" dirty="0" err="1"/>
              <a:t>Quedar</a:t>
            </a:r>
            <a:r>
              <a:rPr lang="en-GB" dirty="0"/>
              <a:t> con los amigos</a:t>
            </a:r>
          </a:p>
        </p:txBody>
      </p:sp>
      <p:sp>
        <p:nvSpPr>
          <p:cNvPr id="29" name="TextBox 28">
            <a:extLst>
              <a:ext uri="{FF2B5EF4-FFF2-40B4-BE49-F238E27FC236}">
                <a16:creationId xmlns:a16="http://schemas.microsoft.com/office/drawing/2014/main" id="{1A862AEB-D152-452B-80B7-BB2C76DD9794}"/>
              </a:ext>
            </a:extLst>
          </p:cNvPr>
          <p:cNvSpPr txBox="1"/>
          <p:nvPr/>
        </p:nvSpPr>
        <p:spPr>
          <a:xfrm>
            <a:off x="639581" y="1460502"/>
            <a:ext cx="9501266" cy="430887"/>
          </a:xfrm>
          <a:prstGeom prst="rect">
            <a:avLst/>
          </a:prstGeom>
          <a:noFill/>
        </p:spPr>
        <p:txBody>
          <a:bodyPr wrap="square" rtlCol="0">
            <a:spAutoFit/>
          </a:bodyPr>
          <a:lstStyle/>
          <a:p>
            <a:r>
              <a:rPr lang="en-GB" sz="2200" dirty="0">
                <a:solidFill>
                  <a:schemeClr val="tx2"/>
                </a:solidFill>
              </a:rPr>
              <a:t>He’s going to the dentist (</a:t>
            </a:r>
            <a:r>
              <a:rPr lang="es-ES" sz="2200" i="1" dirty="0">
                <a:solidFill>
                  <a:schemeClr val="tx2"/>
                </a:solidFill>
              </a:rPr>
              <a:t>tengo una cita en el dentista</a:t>
            </a:r>
            <a:r>
              <a:rPr lang="es-ES" sz="2200" dirty="0">
                <a:solidFill>
                  <a:schemeClr val="tx2"/>
                </a:solidFill>
              </a:rPr>
              <a:t>).</a:t>
            </a:r>
            <a:endParaRPr lang="en-GB" sz="2200" dirty="0">
              <a:solidFill>
                <a:schemeClr val="tx2"/>
              </a:solidFill>
            </a:endParaRPr>
          </a:p>
        </p:txBody>
      </p:sp>
      <p:sp>
        <p:nvSpPr>
          <p:cNvPr id="12" name="TextBox 11">
            <a:extLst>
              <a:ext uri="{FF2B5EF4-FFF2-40B4-BE49-F238E27FC236}">
                <a16:creationId xmlns:a16="http://schemas.microsoft.com/office/drawing/2014/main" id="{DC01F019-5E28-493E-86D7-C8CAB88A599B}"/>
              </a:ext>
            </a:extLst>
          </p:cNvPr>
          <p:cNvSpPr txBox="1"/>
          <p:nvPr/>
        </p:nvSpPr>
        <p:spPr>
          <a:xfrm>
            <a:off x="639581" y="4093853"/>
            <a:ext cx="9501266" cy="769441"/>
          </a:xfrm>
          <a:prstGeom prst="rect">
            <a:avLst/>
          </a:prstGeom>
          <a:noFill/>
        </p:spPr>
        <p:txBody>
          <a:bodyPr wrap="square" rtlCol="0">
            <a:spAutoFit/>
          </a:bodyPr>
          <a:lstStyle/>
          <a:p>
            <a:r>
              <a:rPr lang="en-GB" sz="2200" dirty="0">
                <a:solidFill>
                  <a:schemeClr val="tx2"/>
                </a:solidFill>
              </a:rPr>
              <a:t>Making a ‘please’ gesture with her hands (</a:t>
            </a:r>
            <a:r>
              <a:rPr lang="es-ES" sz="2200" i="1" dirty="0">
                <a:solidFill>
                  <a:schemeClr val="tx2"/>
                </a:solidFill>
              </a:rPr>
              <a:t>hace un gesto de “por favor” con las manos</a:t>
            </a:r>
            <a:r>
              <a:rPr lang="es-ES" sz="2200" dirty="0">
                <a:solidFill>
                  <a:schemeClr val="tx2"/>
                </a:solidFill>
              </a:rPr>
              <a:t>).</a:t>
            </a:r>
            <a:endParaRPr lang="en-GB" sz="2200" dirty="0">
              <a:solidFill>
                <a:schemeClr val="tx2"/>
              </a:solidFill>
            </a:endParaRPr>
          </a:p>
        </p:txBody>
      </p:sp>
      <p:sp>
        <p:nvSpPr>
          <p:cNvPr id="13" name="TextBox 12">
            <a:extLst>
              <a:ext uri="{FF2B5EF4-FFF2-40B4-BE49-F238E27FC236}">
                <a16:creationId xmlns:a16="http://schemas.microsoft.com/office/drawing/2014/main" id="{A93DA873-2A47-4104-AA49-55EF7F170A79}"/>
              </a:ext>
            </a:extLst>
          </p:cNvPr>
          <p:cNvSpPr txBox="1"/>
          <p:nvPr/>
        </p:nvSpPr>
        <p:spPr>
          <a:xfrm>
            <a:off x="639581" y="5277873"/>
            <a:ext cx="10418944" cy="430887"/>
          </a:xfrm>
          <a:prstGeom prst="rect">
            <a:avLst/>
          </a:prstGeom>
          <a:noFill/>
        </p:spPr>
        <p:txBody>
          <a:bodyPr wrap="square" rtlCol="0">
            <a:spAutoFit/>
          </a:bodyPr>
          <a:lstStyle/>
          <a:p>
            <a:r>
              <a:rPr lang="en-GB" sz="2200" dirty="0">
                <a:solidFill>
                  <a:schemeClr val="tx2"/>
                </a:solidFill>
              </a:rPr>
              <a:t>Una pelota (</a:t>
            </a:r>
            <a:r>
              <a:rPr lang="es-ES" sz="2200" i="1" dirty="0">
                <a:solidFill>
                  <a:schemeClr val="tx2"/>
                </a:solidFill>
              </a:rPr>
              <a:t>¿quién hace un esfuerzo y trae una pelota* para jugar?). </a:t>
            </a:r>
            <a:endParaRPr lang="en-GB" sz="2200" i="1" dirty="0">
              <a:solidFill>
                <a:schemeClr val="tx2"/>
              </a:solidFill>
            </a:endParaRPr>
          </a:p>
        </p:txBody>
      </p:sp>
      <p:pic>
        <p:nvPicPr>
          <p:cNvPr id="2050" name="Picture 2" descr="sandwich png clipart - Clip Art Library">
            <a:extLst>
              <a:ext uri="{FF2B5EF4-FFF2-40B4-BE49-F238E27FC236}">
                <a16:creationId xmlns:a16="http://schemas.microsoft.com/office/drawing/2014/main" id="{8C06A077-6FBD-51CB-825A-3BC0166AE8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88540" y="2607363"/>
            <a:ext cx="1375587" cy="8175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vector graphics&#10;&#10;Description automatically generated">
            <a:extLst>
              <a:ext uri="{FF2B5EF4-FFF2-40B4-BE49-F238E27FC236}">
                <a16:creationId xmlns:a16="http://schemas.microsoft.com/office/drawing/2014/main" id="{D7494344-D566-44BC-C4BD-240C071C91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02883" y="3855954"/>
            <a:ext cx="946900" cy="2014680"/>
          </a:xfrm>
          <a:prstGeom prst="rect">
            <a:avLst/>
          </a:prstGeom>
        </p:spPr>
      </p:pic>
    </p:spTree>
    <p:extLst>
      <p:ext uri="{BB962C8B-B14F-4D97-AF65-F5344CB8AC3E}">
        <p14:creationId xmlns:p14="http://schemas.microsoft.com/office/powerpoint/2010/main" val="128273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12"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716" name="Google Shape;716;p15"/>
          <p:cNvGraphicFramePr/>
          <p:nvPr/>
        </p:nvGraphicFramePr>
        <p:xfrm>
          <a:off x="191947" y="861134"/>
          <a:ext cx="11950973" cy="5186387"/>
        </p:xfrm>
        <a:graphic>
          <a:graphicData uri="http://schemas.openxmlformats.org/drawingml/2006/table">
            <a:tbl>
              <a:tblPr firstRow="1" bandRow="1">
                <a:noFill/>
              </a:tblPr>
              <a:tblGrid>
                <a:gridCol w="11950973">
                  <a:extLst>
                    <a:ext uri="{9D8B030D-6E8A-4147-A177-3AD203B41FA5}">
                      <a16:colId xmlns:a16="http://schemas.microsoft.com/office/drawing/2014/main" val="20000"/>
                    </a:ext>
                  </a:extLst>
                </a:gridCol>
              </a:tblGrid>
              <a:tr h="558416">
                <a:tc>
                  <a:txBody>
                    <a:bodyPr/>
                    <a:lstStyle/>
                    <a:p>
                      <a:pPr marL="0" marR="0" lvl="0" indent="0" algn="l" rtl="0">
                        <a:lnSpc>
                          <a:spcPct val="100000"/>
                        </a:lnSpc>
                        <a:spcBef>
                          <a:spcPts val="0"/>
                        </a:spcBef>
                        <a:spcAft>
                          <a:spcPts val="0"/>
                        </a:spcAft>
                        <a:buClr>
                          <a:srgbClr val="000000"/>
                        </a:buClr>
                        <a:buSzPts val="2000"/>
                        <a:buFont typeface="Arial"/>
                        <a:buNone/>
                      </a:pPr>
                      <a:r>
                        <a:rPr lang="en-GB" sz="2000" b="1" u="none" strike="noStrike" cap="none" dirty="0"/>
                        <a:t>Escribe las </a:t>
                      </a:r>
                      <a:r>
                        <a:rPr lang="en-GB" sz="2000" b="1" u="none" strike="noStrike" cap="none" dirty="0" err="1"/>
                        <a:t>frases</a:t>
                      </a:r>
                      <a:r>
                        <a:rPr lang="en-GB" sz="2000" b="1" u="none" strike="noStrike" cap="none" dirty="0"/>
                        <a:t> </a:t>
                      </a:r>
                      <a:r>
                        <a:rPr lang="en-GB" sz="2000" b="1" u="none" strike="noStrike" cap="none" dirty="0" err="1"/>
                        <a:t>en</a:t>
                      </a:r>
                      <a:r>
                        <a:rPr lang="en-GB" sz="2000" b="1" u="none" strike="noStrike" cap="none" dirty="0"/>
                        <a:t> </a:t>
                      </a:r>
                      <a:r>
                        <a:rPr lang="en-GB" sz="2000" b="1" u="none" strike="noStrike" cap="none" dirty="0" err="1"/>
                        <a:t>español</a:t>
                      </a:r>
                      <a:r>
                        <a:rPr lang="en-GB" sz="2000" b="1" u="none" strike="noStrike" cap="none" dirty="0"/>
                        <a:t>.</a:t>
                      </a:r>
                      <a:endParaRPr sz="2000" b="1" u="none" strike="noStrike" cap="none" dirty="0"/>
                    </a:p>
                  </a:txBody>
                  <a:tcPr marL="91450" marR="91450" marT="45725" marB="45725" anchor="ctr"/>
                </a:tc>
                <a:extLst>
                  <a:ext uri="{0D108BD9-81ED-4DB2-BD59-A6C34878D82A}">
                    <a16:rowId xmlns:a16="http://schemas.microsoft.com/office/drawing/2014/main" val="10000"/>
                  </a:ext>
                </a:extLst>
              </a:tr>
              <a:tr h="774749">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US" sz="2000" u="none" dirty="0"/>
                        <a:t>1. “Hello Hugo, how </a:t>
                      </a:r>
                      <a:r>
                        <a:rPr lang="en-US" sz="2000" u="sng" dirty="0"/>
                        <a:t>can I help</a:t>
                      </a:r>
                      <a:r>
                        <a:rPr lang="en-US" sz="2000" u="none" dirty="0"/>
                        <a:t> </a:t>
                      </a:r>
                      <a:r>
                        <a:rPr lang="en-US" sz="2000" u="sng" dirty="0"/>
                        <a:t>you</a:t>
                      </a:r>
                      <a:r>
                        <a:rPr lang="en-US" sz="2000" u="none" dirty="0"/>
                        <a:t>?</a:t>
                      </a:r>
                      <a:r>
                        <a:rPr lang="en-US" sz="2000" b="1" u="none" dirty="0">
                          <a:solidFill>
                            <a:schemeClr val="dk1"/>
                          </a:solidFill>
                          <a:sym typeface="Century Gothic"/>
                        </a:rPr>
                        <a:t>”</a:t>
                      </a:r>
                      <a:endParaRPr sz="2000" u="none" strike="noStrike" cap="none" dirty="0"/>
                    </a:p>
                  </a:txBody>
                  <a:tcPr marL="91450" marR="91450" marT="45725" marB="45725"/>
                </a:tc>
                <a:extLst>
                  <a:ext uri="{0D108BD9-81ED-4DB2-BD59-A6C34878D82A}">
                    <a16:rowId xmlns:a16="http://schemas.microsoft.com/office/drawing/2014/main" val="10001"/>
                  </a:ext>
                </a:extLst>
              </a:tr>
              <a:tr h="70367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dirty="0">
                          <a:sym typeface="Century Gothic"/>
                        </a:rPr>
                        <a:t>2. “Do you have </a:t>
                      </a:r>
                      <a:r>
                        <a:rPr lang="en-GB" sz="2000" u="sng" dirty="0">
                          <a:sym typeface="Century Gothic"/>
                        </a:rPr>
                        <a:t>any</a:t>
                      </a:r>
                      <a:r>
                        <a:rPr lang="en-GB" sz="2000" u="none" dirty="0">
                          <a:sym typeface="Century Gothic"/>
                        </a:rPr>
                        <a:t> </a:t>
                      </a:r>
                      <a:r>
                        <a:rPr lang="en-GB" sz="2000" u="sng" dirty="0">
                          <a:sym typeface="Century Gothic"/>
                        </a:rPr>
                        <a:t>pain?”</a:t>
                      </a:r>
                      <a:endParaRPr lang="en-GB" sz="2000" b="1" i="0" u="none" strike="noStrike" cap="none" dirty="0">
                        <a:solidFill>
                          <a:schemeClr val="dk1"/>
                        </a:solidFill>
                        <a:latin typeface="+mn-lt"/>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sz="2000" u="none" strike="noStrike" cap="none" dirty="0"/>
                    </a:p>
                  </a:txBody>
                  <a:tcPr marL="91450" marR="91450" marT="45725" marB="45725"/>
                </a:tc>
                <a:extLst>
                  <a:ext uri="{0D108BD9-81ED-4DB2-BD59-A6C34878D82A}">
                    <a16:rowId xmlns:a16="http://schemas.microsoft.com/office/drawing/2014/main" val="10002"/>
                  </a:ext>
                </a:extLst>
              </a:tr>
              <a:tr h="736518">
                <a:tc>
                  <a:txBody>
                    <a:bodyPr/>
                    <a:lstStyle/>
                    <a:p>
                      <a:pPr marL="0" marR="0" lvl="0" indent="0" algn="l" defTabSz="914400" rtl="0" eaLnBrk="1" fontAlgn="auto" latinLnBrk="0" hangingPunct="1">
                        <a:lnSpc>
                          <a:spcPct val="100000"/>
                        </a:lnSpc>
                        <a:spcBef>
                          <a:spcPts val="0"/>
                        </a:spcBef>
                        <a:spcAft>
                          <a:spcPts val="0"/>
                        </a:spcAft>
                        <a:buClr>
                          <a:schemeClr val="dk1"/>
                        </a:buClr>
                        <a:buSzPts val="2000"/>
                        <a:buFont typeface="Century Gothic"/>
                        <a:buNone/>
                        <a:tabLst/>
                        <a:defRPr/>
                      </a:pPr>
                      <a:r>
                        <a:rPr lang="en-GB" sz="2000" i="0" u="none" strike="noStrike" cap="none" dirty="0">
                          <a:solidFill>
                            <a:schemeClr val="dk1"/>
                          </a:solidFill>
                          <a:latin typeface="+mn-lt"/>
                          <a:sym typeface="Century Gothic"/>
                        </a:rPr>
                        <a:t>3. “The </a:t>
                      </a:r>
                      <a:r>
                        <a:rPr lang="en-GB" sz="2000" i="0" u="sng" strike="noStrike" cap="none" dirty="0">
                          <a:solidFill>
                            <a:schemeClr val="dk1"/>
                          </a:solidFill>
                          <a:latin typeface="+mn-lt"/>
                          <a:sym typeface="Century Gothic"/>
                        </a:rPr>
                        <a:t>right</a:t>
                      </a:r>
                      <a:r>
                        <a:rPr lang="en-GB" sz="2000" i="0" u="none" strike="noStrike" cap="none" dirty="0">
                          <a:solidFill>
                            <a:schemeClr val="dk1"/>
                          </a:solidFill>
                          <a:latin typeface="+mn-lt"/>
                          <a:sym typeface="Century Gothic"/>
                        </a:rPr>
                        <a:t> side of my </a:t>
                      </a:r>
                      <a:r>
                        <a:rPr lang="en-GB" sz="2000" i="0" u="sng" strike="noStrike" cap="none" dirty="0">
                          <a:solidFill>
                            <a:schemeClr val="dk1"/>
                          </a:solidFill>
                          <a:latin typeface="+mn-lt"/>
                          <a:sym typeface="Century Gothic"/>
                        </a:rPr>
                        <a:t>mouth</a:t>
                      </a:r>
                      <a:r>
                        <a:rPr lang="en-GB" sz="2000" i="0" u="none" strike="noStrike" cap="none" dirty="0">
                          <a:solidFill>
                            <a:schemeClr val="dk1"/>
                          </a:solidFill>
                          <a:latin typeface="+mn-lt"/>
                          <a:sym typeface="Century Gothic"/>
                        </a:rPr>
                        <a:t> </a:t>
                      </a:r>
                      <a:r>
                        <a:rPr lang="en-GB" sz="2000" i="0" u="sng" strike="noStrike" cap="none" dirty="0">
                          <a:solidFill>
                            <a:schemeClr val="dk1"/>
                          </a:solidFill>
                          <a:latin typeface="+mn-lt"/>
                          <a:sym typeface="Century Gothic"/>
                        </a:rPr>
                        <a:t>hurts</a:t>
                      </a:r>
                      <a:r>
                        <a:rPr lang="en-GB" sz="2000" i="0" u="none" strike="noStrike" cap="none" dirty="0">
                          <a:solidFill>
                            <a:schemeClr val="dk1"/>
                          </a:solidFill>
                          <a:latin typeface="+mn-lt"/>
                          <a:sym typeface="Century Gothic"/>
                        </a:rPr>
                        <a:t> a lot.”</a:t>
                      </a:r>
                      <a:endParaRPr sz="2000" u="none" strike="noStrike" cap="none" dirty="0"/>
                    </a:p>
                  </a:txBody>
                  <a:tcPr marL="91450" marR="91450" marT="45725" marB="45725"/>
                </a:tc>
                <a:extLst>
                  <a:ext uri="{0D108BD9-81ED-4DB2-BD59-A6C34878D82A}">
                    <a16:rowId xmlns:a16="http://schemas.microsoft.com/office/drawing/2014/main" val="10003"/>
                  </a:ext>
                </a:extLst>
              </a:tr>
              <a:tr h="690436">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dirty="0"/>
                        <a:t>4. “It’s my mum, she always </a:t>
                      </a:r>
                      <a:r>
                        <a:rPr lang="en-GB" sz="2000" u="sng" dirty="0"/>
                        <a:t>wants to prepare </a:t>
                      </a:r>
                      <a:r>
                        <a:rPr lang="en-GB" sz="2000" u="none" dirty="0"/>
                        <a:t>cakes for </a:t>
                      </a:r>
                      <a:r>
                        <a:rPr lang="en-GB" sz="2000" u="sng" dirty="0"/>
                        <a:t>me.</a:t>
                      </a:r>
                      <a:r>
                        <a:rPr lang="en-GB" sz="2000" u="none" dirty="0"/>
                        <a:t>”</a:t>
                      </a:r>
                      <a:endParaRPr lang="en-GB" sz="2000" b="1" u="none" dirty="0">
                        <a:solidFill>
                          <a:schemeClr val="dk1"/>
                        </a:solidFill>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tc>
                <a:extLst>
                  <a:ext uri="{0D108BD9-81ED-4DB2-BD59-A6C34878D82A}">
                    <a16:rowId xmlns:a16="http://schemas.microsoft.com/office/drawing/2014/main" val="10004"/>
                  </a:ext>
                </a:extLst>
              </a:tr>
              <a:tr h="81275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dirty="0"/>
                        <a:t>5. “</a:t>
                      </a:r>
                      <a:r>
                        <a:rPr lang="en-GB" sz="2000" u="sng" dirty="0"/>
                        <a:t>You must</a:t>
                      </a:r>
                      <a:r>
                        <a:rPr lang="en-GB" sz="2000" u="none" dirty="0"/>
                        <a:t> </a:t>
                      </a:r>
                      <a:r>
                        <a:rPr lang="en-GB" sz="2000" u="sng" dirty="0"/>
                        <a:t>make more effort</a:t>
                      </a:r>
                      <a:r>
                        <a:rPr lang="en-GB" sz="2000" u="none" dirty="0"/>
                        <a:t>.  </a:t>
                      </a:r>
                      <a:r>
                        <a:rPr lang="en-GB" sz="2000" u="sng" dirty="0"/>
                        <a:t>You have to clean </a:t>
                      </a:r>
                      <a:r>
                        <a:rPr lang="en-GB" sz="2000" u="none" dirty="0"/>
                        <a:t>(wash) </a:t>
                      </a:r>
                      <a:r>
                        <a:rPr lang="en-GB" sz="2000" u="sng" dirty="0"/>
                        <a:t>your</a:t>
                      </a:r>
                      <a:r>
                        <a:rPr lang="en-GB" sz="2000" u="none" dirty="0"/>
                        <a:t> </a:t>
                      </a:r>
                      <a:r>
                        <a:rPr lang="en-GB" sz="2000" u="sng" dirty="0"/>
                        <a:t>teeth</a:t>
                      </a:r>
                      <a:r>
                        <a:rPr lang="en-GB" sz="2000" u="none" dirty="0"/>
                        <a:t> twice a day.”</a:t>
                      </a:r>
                    </a:p>
                  </a:txBody>
                  <a:tcPr marL="91450" marR="91450" marT="45725" marB="45725"/>
                </a:tc>
                <a:extLst>
                  <a:ext uri="{0D108BD9-81ED-4DB2-BD59-A6C34878D82A}">
                    <a16:rowId xmlns:a16="http://schemas.microsoft.com/office/drawing/2014/main" val="10005"/>
                  </a:ext>
                </a:extLst>
              </a:tr>
              <a:tr h="899234">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dirty="0">
                          <a:solidFill>
                            <a:schemeClr val="tx1"/>
                          </a:solidFill>
                        </a:rPr>
                        <a:t>6. The dentist* </a:t>
                      </a:r>
                      <a:r>
                        <a:rPr lang="en-GB" sz="2000" u="sng" dirty="0">
                          <a:solidFill>
                            <a:schemeClr val="tx1"/>
                          </a:solidFill>
                        </a:rPr>
                        <a:t>recommends</a:t>
                      </a:r>
                      <a:r>
                        <a:rPr lang="en-GB" sz="2000" dirty="0">
                          <a:solidFill>
                            <a:schemeClr val="tx1"/>
                          </a:solidFill>
                        </a:rPr>
                        <a:t> </a:t>
                      </a:r>
                      <a:r>
                        <a:rPr lang="en-GB" sz="2000" u="sng" dirty="0">
                          <a:solidFill>
                            <a:schemeClr val="tx1"/>
                          </a:solidFill>
                        </a:rPr>
                        <a:t>Hugo</a:t>
                      </a:r>
                      <a:r>
                        <a:rPr lang="en-GB" sz="2000" dirty="0">
                          <a:solidFill>
                            <a:schemeClr val="tx1"/>
                          </a:solidFill>
                        </a:rPr>
                        <a:t> a product and </a:t>
                      </a:r>
                      <a:r>
                        <a:rPr lang="en-GB" sz="2000" u="sng" dirty="0">
                          <a:solidFill>
                            <a:schemeClr val="tx1"/>
                          </a:solidFill>
                        </a:rPr>
                        <a:t>tells</a:t>
                      </a:r>
                      <a:r>
                        <a:rPr lang="en-GB" sz="2000" u="none" dirty="0">
                          <a:solidFill>
                            <a:schemeClr val="tx1"/>
                          </a:solidFill>
                        </a:rPr>
                        <a:t> </a:t>
                      </a:r>
                      <a:r>
                        <a:rPr lang="en-GB" sz="2000" u="sng" dirty="0">
                          <a:solidFill>
                            <a:schemeClr val="tx1"/>
                          </a:solidFill>
                        </a:rPr>
                        <a:t>him </a:t>
                      </a:r>
                      <a:r>
                        <a:rPr lang="en-GB" sz="2000" dirty="0">
                          <a:solidFill>
                            <a:schemeClr val="tx1"/>
                          </a:solidFill>
                        </a:rPr>
                        <a:t>that </a:t>
                      </a:r>
                      <a:r>
                        <a:rPr lang="en-GB" sz="2000" u="sng" dirty="0">
                          <a:solidFill>
                            <a:schemeClr val="tx1"/>
                          </a:solidFill>
                        </a:rPr>
                        <a:t>he must see him</a:t>
                      </a:r>
                      <a:r>
                        <a:rPr lang="en-GB" sz="2000" u="none" dirty="0">
                          <a:solidFill>
                            <a:schemeClr val="tx1"/>
                          </a:solidFill>
                        </a:rPr>
                        <a:t> </a:t>
                      </a:r>
                      <a:r>
                        <a:rPr lang="en-GB" sz="2000" u="sng" dirty="0">
                          <a:solidFill>
                            <a:schemeClr val="tx1"/>
                          </a:solidFill>
                        </a:rPr>
                        <a:t>again</a:t>
                      </a:r>
                      <a:r>
                        <a:rPr lang="en-GB" sz="2000" dirty="0">
                          <a:solidFill>
                            <a:schemeClr val="tx1"/>
                          </a:solidFill>
                        </a:rPr>
                        <a:t> after 1 week.</a:t>
                      </a:r>
                    </a:p>
                  </a:txBody>
                  <a:tcPr marL="91450" marR="91450" marT="45725" marB="45725"/>
                </a:tc>
                <a:extLst>
                  <a:ext uri="{0D108BD9-81ED-4DB2-BD59-A6C34878D82A}">
                    <a16:rowId xmlns:a16="http://schemas.microsoft.com/office/drawing/2014/main" val="4091784485"/>
                  </a:ext>
                </a:extLst>
              </a:tr>
            </a:tbl>
          </a:graphicData>
        </a:graphic>
      </p:graphicFrame>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escribir</a:t>
            </a:r>
            <a:endParaRPr sz="2000" b="1" i="0" u="none" strike="noStrike" cap="none" dirty="0">
              <a:solidFill>
                <a:schemeClr val="lt1"/>
              </a:solidFill>
              <a:latin typeface="Century Gothic"/>
              <a:ea typeface="Century Gothic"/>
              <a:cs typeface="Century Gothic"/>
              <a:sym typeface="Century Gothic"/>
            </a:endParaRPr>
          </a:p>
        </p:txBody>
      </p:sp>
      <p:sp>
        <p:nvSpPr>
          <p:cNvPr id="7" name="Title 6">
            <a:extLst>
              <a:ext uri="{FF2B5EF4-FFF2-40B4-BE49-F238E27FC236}">
                <a16:creationId xmlns:a16="http://schemas.microsoft.com/office/drawing/2014/main" id="{482CE1C9-C8C3-486E-BD97-1400AF0DB2EB}"/>
              </a:ext>
            </a:extLst>
          </p:cNvPr>
          <p:cNvSpPr>
            <a:spLocks noGrp="1"/>
          </p:cNvSpPr>
          <p:nvPr>
            <p:ph type="title"/>
          </p:nvPr>
        </p:nvSpPr>
        <p:spPr>
          <a:xfrm>
            <a:off x="0" y="213557"/>
            <a:ext cx="5883442" cy="647577"/>
          </a:xfrm>
        </p:spPr>
        <p:txBody>
          <a:bodyPr>
            <a:normAutofit/>
          </a:bodyPr>
          <a:lstStyle/>
          <a:p>
            <a:r>
              <a:rPr lang="en-GB" dirty="0"/>
              <a:t>Una </a:t>
            </a:r>
            <a:r>
              <a:rPr lang="en-GB" dirty="0" err="1"/>
              <a:t>cita</a:t>
            </a:r>
            <a:r>
              <a:rPr lang="en-GB" dirty="0"/>
              <a:t> </a:t>
            </a:r>
            <a:r>
              <a:rPr lang="en-GB" dirty="0" err="1"/>
              <a:t>en</a:t>
            </a:r>
            <a:r>
              <a:rPr lang="en-GB" dirty="0"/>
              <a:t> el </a:t>
            </a:r>
            <a:r>
              <a:rPr lang="en-GB" dirty="0" err="1"/>
              <a:t>dentista</a:t>
            </a:r>
            <a:endParaRPr lang="en-GB" dirty="0"/>
          </a:p>
        </p:txBody>
      </p:sp>
      <p:sp>
        <p:nvSpPr>
          <p:cNvPr id="13" name="Speech Bubble: Rectangle with Corners Rounded 12">
            <a:extLst>
              <a:ext uri="{FF2B5EF4-FFF2-40B4-BE49-F238E27FC236}">
                <a16:creationId xmlns:a16="http://schemas.microsoft.com/office/drawing/2014/main" id="{899F6EC2-E6BD-48F9-851A-7315A66AF7BF}"/>
              </a:ext>
            </a:extLst>
          </p:cNvPr>
          <p:cNvSpPr/>
          <p:nvPr/>
        </p:nvSpPr>
        <p:spPr>
          <a:xfrm>
            <a:off x="8827989" y="1313612"/>
            <a:ext cx="3133388" cy="1176744"/>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there are two places that you can put the object pronoun in this sentence.</a:t>
            </a:r>
          </a:p>
        </p:txBody>
      </p:sp>
      <p:sp>
        <p:nvSpPr>
          <p:cNvPr id="17" name="Speech Bubble: Rectangle with Corners Rounded 16">
            <a:extLst>
              <a:ext uri="{FF2B5EF4-FFF2-40B4-BE49-F238E27FC236}">
                <a16:creationId xmlns:a16="http://schemas.microsoft.com/office/drawing/2014/main" id="{DB199D1D-BF87-4312-A203-93010009E07B}"/>
              </a:ext>
            </a:extLst>
          </p:cNvPr>
          <p:cNvSpPr/>
          <p:nvPr/>
        </p:nvSpPr>
        <p:spPr>
          <a:xfrm>
            <a:off x="7462177" y="5777968"/>
            <a:ext cx="4594513" cy="558943"/>
          </a:xfrm>
          <a:prstGeom prst="wedgeRoundRectCallout">
            <a:avLst>
              <a:gd name="adj1" fmla="val -106643"/>
              <a:gd name="adj2" fmla="val -483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Don’t forget the personal ‘a’ to make the subject of the verb clear!</a:t>
            </a:r>
          </a:p>
        </p:txBody>
      </p:sp>
      <p:sp>
        <p:nvSpPr>
          <p:cNvPr id="18" name="Speech Bubble: Rectangle with Corners Rounded 17">
            <a:extLst>
              <a:ext uri="{FF2B5EF4-FFF2-40B4-BE49-F238E27FC236}">
                <a16:creationId xmlns:a16="http://schemas.microsoft.com/office/drawing/2014/main" id="{28C31F08-E5F7-4B2E-877B-4661AB6BE761}"/>
              </a:ext>
            </a:extLst>
          </p:cNvPr>
          <p:cNvSpPr/>
          <p:nvPr/>
        </p:nvSpPr>
        <p:spPr>
          <a:xfrm>
            <a:off x="5397516" y="2306966"/>
            <a:ext cx="3452930" cy="739191"/>
          </a:xfrm>
          <a:prstGeom prst="wedgeRoundRectCallout">
            <a:avLst>
              <a:gd name="adj1" fmla="val -63711"/>
              <a:gd name="adj2" fmla="val 2299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Definite articles (el/la/los/las) for body parts!</a:t>
            </a:r>
          </a:p>
        </p:txBody>
      </p:sp>
      <p:sp>
        <p:nvSpPr>
          <p:cNvPr id="2" name="Rectangle 1">
            <a:extLst>
              <a:ext uri="{FF2B5EF4-FFF2-40B4-BE49-F238E27FC236}">
                <a16:creationId xmlns:a16="http://schemas.microsoft.com/office/drawing/2014/main" id="{A3E7C2B7-ACD1-4615-B900-0E2879B48EEE}"/>
              </a:ext>
            </a:extLst>
          </p:cNvPr>
          <p:cNvSpPr/>
          <p:nvPr/>
        </p:nvSpPr>
        <p:spPr>
          <a:xfrm>
            <a:off x="521353" y="1759178"/>
            <a:ext cx="8465485" cy="437749"/>
          </a:xfrm>
          <a:prstGeom prst="rect">
            <a:avLst/>
          </a:prstGeom>
        </p:spPr>
        <p:txBody>
          <a:bodyPr wrap="square">
            <a:spAutoFit/>
          </a:bodyPr>
          <a:lstStyle/>
          <a:p>
            <a:pPr>
              <a:lnSpc>
                <a:spcPts val="3000"/>
              </a:lnSpc>
            </a:pPr>
            <a:r>
              <a:rPr lang="es-ES" sz="2000" dirty="0">
                <a:solidFill>
                  <a:schemeClr val="tx2"/>
                </a:solidFill>
                <a:ea typeface="Century Gothic"/>
                <a:cs typeface="Century Gothic"/>
                <a:sym typeface="Century Gothic"/>
              </a:rPr>
              <a:t>Buenos días, Hugo. </a:t>
            </a:r>
            <a:r>
              <a:rPr lang="en-GB" sz="2000" dirty="0">
                <a:solidFill>
                  <a:schemeClr val="tx2"/>
                </a:solidFill>
              </a:rPr>
              <a:t>¿</a:t>
            </a:r>
            <a:r>
              <a:rPr lang="en-GB" sz="2000" u="sng" dirty="0" err="1">
                <a:solidFill>
                  <a:schemeClr val="tx2"/>
                </a:solidFill>
              </a:rPr>
              <a:t>Puedo</a:t>
            </a:r>
            <a:r>
              <a:rPr lang="en-GB" sz="2000" u="sng" dirty="0">
                <a:solidFill>
                  <a:schemeClr val="tx2"/>
                </a:solidFill>
              </a:rPr>
              <a:t> </a:t>
            </a:r>
            <a:r>
              <a:rPr lang="en-GB" sz="2000" u="sng" dirty="0" err="1">
                <a:solidFill>
                  <a:schemeClr val="tx2"/>
                </a:solidFill>
              </a:rPr>
              <a:t>ayudarte</a:t>
            </a:r>
            <a:r>
              <a:rPr lang="en-GB" sz="2000" dirty="0">
                <a:solidFill>
                  <a:schemeClr val="tx2"/>
                </a:solidFill>
              </a:rPr>
              <a:t>/</a:t>
            </a:r>
            <a:r>
              <a:rPr lang="en-GB" sz="2000" u="sng" dirty="0" err="1">
                <a:solidFill>
                  <a:schemeClr val="tx2"/>
                </a:solidFill>
              </a:rPr>
              <a:t>te</a:t>
            </a:r>
            <a:r>
              <a:rPr lang="en-GB" sz="2000" dirty="0">
                <a:solidFill>
                  <a:schemeClr val="tx2"/>
                </a:solidFill>
              </a:rPr>
              <a:t> </a:t>
            </a:r>
            <a:r>
              <a:rPr lang="en-GB" sz="2000" u="sng" dirty="0" err="1">
                <a:solidFill>
                  <a:schemeClr val="tx2"/>
                </a:solidFill>
              </a:rPr>
              <a:t>puedo</a:t>
            </a:r>
            <a:r>
              <a:rPr lang="en-GB" sz="2000" u="sng" dirty="0">
                <a:solidFill>
                  <a:schemeClr val="tx2"/>
                </a:solidFill>
              </a:rPr>
              <a:t> </a:t>
            </a:r>
            <a:r>
              <a:rPr lang="en-GB" sz="2000" u="sng" dirty="0" err="1">
                <a:solidFill>
                  <a:schemeClr val="tx2"/>
                </a:solidFill>
              </a:rPr>
              <a:t>ayudar</a:t>
            </a:r>
            <a:r>
              <a:rPr lang="en-GB" sz="2000" dirty="0">
                <a:solidFill>
                  <a:schemeClr val="tx2"/>
                </a:solidFill>
              </a:rPr>
              <a:t>?</a:t>
            </a:r>
            <a:endParaRPr lang="es-ES" sz="2000" dirty="0">
              <a:solidFill>
                <a:schemeClr val="tx2"/>
              </a:solidFill>
              <a:ea typeface="Century Gothic"/>
              <a:cs typeface="Century Gothic"/>
              <a:sym typeface="Century Gothic"/>
            </a:endParaRPr>
          </a:p>
        </p:txBody>
      </p:sp>
      <p:sp>
        <p:nvSpPr>
          <p:cNvPr id="3" name="Rectangle 2">
            <a:extLst>
              <a:ext uri="{FF2B5EF4-FFF2-40B4-BE49-F238E27FC236}">
                <a16:creationId xmlns:a16="http://schemas.microsoft.com/office/drawing/2014/main" id="{5C74FEA2-733C-485B-A02C-84145E65E6D9}"/>
              </a:ext>
            </a:extLst>
          </p:cNvPr>
          <p:cNvSpPr/>
          <p:nvPr/>
        </p:nvSpPr>
        <p:spPr>
          <a:xfrm>
            <a:off x="521353" y="2466058"/>
            <a:ext cx="3121367" cy="400110"/>
          </a:xfrm>
          <a:prstGeom prst="rect">
            <a:avLst/>
          </a:prstGeom>
        </p:spPr>
        <p:txBody>
          <a:bodyPr wrap="square">
            <a:spAutoFit/>
          </a:bodyPr>
          <a:lstStyle/>
          <a:p>
            <a:r>
              <a:rPr lang="en-GB" sz="2000" dirty="0">
                <a:solidFill>
                  <a:schemeClr val="tx2"/>
                </a:solidFill>
              </a:rPr>
              <a:t> ¿</a:t>
            </a:r>
            <a:r>
              <a:rPr lang="en-GB" sz="2000" dirty="0" err="1">
                <a:solidFill>
                  <a:schemeClr val="tx2"/>
                </a:solidFill>
              </a:rPr>
              <a:t>Tienes</a:t>
            </a:r>
            <a:r>
              <a:rPr lang="en-GB" sz="2000" dirty="0">
                <a:solidFill>
                  <a:schemeClr val="tx2"/>
                </a:solidFill>
              </a:rPr>
              <a:t> </a:t>
            </a:r>
            <a:r>
              <a:rPr lang="en-GB" sz="2000" u="sng" dirty="0" err="1">
                <a:solidFill>
                  <a:schemeClr val="tx2"/>
                </a:solidFill>
              </a:rPr>
              <a:t>algún</a:t>
            </a:r>
            <a:r>
              <a:rPr lang="en-GB" sz="2000" dirty="0">
                <a:solidFill>
                  <a:schemeClr val="tx2"/>
                </a:solidFill>
              </a:rPr>
              <a:t> </a:t>
            </a:r>
            <a:r>
              <a:rPr lang="en-GB" sz="2000" u="sng" dirty="0" err="1">
                <a:solidFill>
                  <a:schemeClr val="tx2"/>
                </a:solidFill>
              </a:rPr>
              <a:t>dolor</a:t>
            </a:r>
            <a:r>
              <a:rPr lang="en-GB" sz="2000" dirty="0">
                <a:solidFill>
                  <a:schemeClr val="tx2"/>
                </a:solidFill>
              </a:rPr>
              <a:t>?</a:t>
            </a:r>
          </a:p>
        </p:txBody>
      </p:sp>
      <p:sp>
        <p:nvSpPr>
          <p:cNvPr id="4" name="Rectangle 3">
            <a:extLst>
              <a:ext uri="{FF2B5EF4-FFF2-40B4-BE49-F238E27FC236}">
                <a16:creationId xmlns:a16="http://schemas.microsoft.com/office/drawing/2014/main" id="{D318940E-3D4E-4988-A87F-846F1FB5DA3C}"/>
              </a:ext>
            </a:extLst>
          </p:cNvPr>
          <p:cNvSpPr/>
          <p:nvPr/>
        </p:nvSpPr>
        <p:spPr>
          <a:xfrm>
            <a:off x="521353" y="3194045"/>
            <a:ext cx="9754762" cy="400110"/>
          </a:xfrm>
          <a:prstGeom prst="rect">
            <a:avLst/>
          </a:prstGeom>
        </p:spPr>
        <p:txBody>
          <a:bodyPr wrap="square">
            <a:spAutoFit/>
          </a:bodyPr>
          <a:lstStyle/>
          <a:p>
            <a:r>
              <a:rPr lang="es-ES" sz="2000" dirty="0">
                <a:solidFill>
                  <a:schemeClr val="tx2"/>
                </a:solidFill>
                <a:ea typeface="Century Gothic"/>
                <a:cs typeface="Century Gothic"/>
                <a:sym typeface="Century Gothic"/>
              </a:rPr>
              <a:t>El lado </a:t>
            </a:r>
            <a:r>
              <a:rPr lang="es-ES" sz="2000" u="sng" dirty="0">
                <a:solidFill>
                  <a:schemeClr val="tx2"/>
                </a:solidFill>
                <a:ea typeface="Century Gothic"/>
                <a:cs typeface="Century Gothic"/>
                <a:sym typeface="Century Gothic"/>
              </a:rPr>
              <a:t>derecho</a:t>
            </a:r>
            <a:r>
              <a:rPr lang="es-ES" sz="2000" dirty="0">
                <a:solidFill>
                  <a:schemeClr val="tx2"/>
                </a:solidFill>
                <a:ea typeface="Century Gothic"/>
                <a:cs typeface="Century Gothic"/>
                <a:sym typeface="Century Gothic"/>
              </a:rPr>
              <a:t> de </a:t>
            </a:r>
            <a:r>
              <a:rPr lang="es-ES" sz="2000" u="sng" dirty="0">
                <a:solidFill>
                  <a:schemeClr val="tx2"/>
                </a:solidFill>
                <a:ea typeface="Century Gothic"/>
                <a:cs typeface="Century Gothic"/>
                <a:sym typeface="Century Gothic"/>
              </a:rPr>
              <a:t>la boca</a:t>
            </a:r>
            <a:r>
              <a:rPr lang="es-ES" sz="2000" dirty="0">
                <a:solidFill>
                  <a:schemeClr val="tx2"/>
                </a:solidFill>
                <a:ea typeface="Century Gothic"/>
                <a:cs typeface="Century Gothic"/>
                <a:sym typeface="Century Gothic"/>
              </a:rPr>
              <a:t> </a:t>
            </a:r>
            <a:r>
              <a:rPr lang="es-ES" sz="2000" u="sng" dirty="0">
                <a:solidFill>
                  <a:schemeClr val="tx2"/>
                </a:solidFill>
                <a:ea typeface="Century Gothic"/>
                <a:cs typeface="Century Gothic"/>
                <a:sym typeface="Century Gothic"/>
              </a:rPr>
              <a:t>me duele</a:t>
            </a:r>
            <a:r>
              <a:rPr lang="es-ES" sz="2000" dirty="0">
                <a:solidFill>
                  <a:schemeClr val="tx2"/>
                </a:solidFill>
                <a:ea typeface="Century Gothic"/>
                <a:cs typeface="Century Gothic"/>
                <a:sym typeface="Century Gothic"/>
              </a:rPr>
              <a:t> mucho. </a:t>
            </a:r>
            <a:endParaRPr lang="en-GB" sz="2000" dirty="0">
              <a:solidFill>
                <a:schemeClr val="tx2"/>
              </a:solidFill>
            </a:endParaRPr>
          </a:p>
        </p:txBody>
      </p:sp>
      <p:sp>
        <p:nvSpPr>
          <p:cNvPr id="6" name="Rectangle 5">
            <a:extLst>
              <a:ext uri="{FF2B5EF4-FFF2-40B4-BE49-F238E27FC236}">
                <a16:creationId xmlns:a16="http://schemas.microsoft.com/office/drawing/2014/main" id="{7B85FB75-BF07-48B9-8C01-FF88F2C851E5}"/>
              </a:ext>
            </a:extLst>
          </p:cNvPr>
          <p:cNvSpPr/>
          <p:nvPr/>
        </p:nvSpPr>
        <p:spPr>
          <a:xfrm>
            <a:off x="521353" y="3922032"/>
            <a:ext cx="11867610" cy="400110"/>
          </a:xfrm>
          <a:prstGeom prst="rect">
            <a:avLst/>
          </a:prstGeom>
        </p:spPr>
        <p:txBody>
          <a:bodyPr wrap="square">
            <a:spAutoFit/>
          </a:bodyPr>
          <a:lstStyle/>
          <a:p>
            <a:r>
              <a:rPr lang="en-GB" sz="2000" dirty="0">
                <a:solidFill>
                  <a:schemeClr val="tx2"/>
                </a:solidFill>
                <a:sym typeface="Century Gothic"/>
              </a:rPr>
              <a:t>Es mi </a:t>
            </a:r>
            <a:r>
              <a:rPr lang="en-GB" sz="2000" dirty="0" err="1">
                <a:solidFill>
                  <a:schemeClr val="tx2"/>
                </a:solidFill>
                <a:sym typeface="Century Gothic"/>
              </a:rPr>
              <a:t>madre</a:t>
            </a:r>
            <a:r>
              <a:rPr lang="en-GB" sz="2000" dirty="0">
                <a:solidFill>
                  <a:schemeClr val="tx2"/>
                </a:solidFill>
                <a:sym typeface="Century Gothic"/>
              </a:rPr>
              <a:t>, </a:t>
            </a:r>
            <a:r>
              <a:rPr lang="en-GB" sz="2000" dirty="0" err="1">
                <a:solidFill>
                  <a:schemeClr val="tx2"/>
                </a:solidFill>
                <a:sym typeface="Century Gothic"/>
              </a:rPr>
              <a:t>siempre</a:t>
            </a:r>
            <a:r>
              <a:rPr lang="en-GB" sz="2000" dirty="0">
                <a:solidFill>
                  <a:schemeClr val="tx2"/>
                </a:solidFill>
                <a:sym typeface="Century Gothic"/>
              </a:rPr>
              <a:t> </a:t>
            </a:r>
            <a:r>
              <a:rPr lang="en-GB" sz="2000" u="sng" dirty="0">
                <a:solidFill>
                  <a:schemeClr val="tx2"/>
                </a:solidFill>
                <a:sym typeface="Century Gothic"/>
              </a:rPr>
              <a:t>me </a:t>
            </a:r>
            <a:r>
              <a:rPr lang="en-GB" sz="2000" u="sng" dirty="0" err="1">
                <a:solidFill>
                  <a:schemeClr val="tx2"/>
                </a:solidFill>
                <a:sym typeface="Century Gothic"/>
              </a:rPr>
              <a:t>quiere</a:t>
            </a:r>
            <a:r>
              <a:rPr lang="en-GB" sz="2000" u="sng" dirty="0">
                <a:solidFill>
                  <a:schemeClr val="tx2"/>
                </a:solidFill>
                <a:sym typeface="Century Gothic"/>
              </a:rPr>
              <a:t> </a:t>
            </a:r>
            <a:r>
              <a:rPr lang="en-GB" sz="2000" u="sng" dirty="0" err="1">
                <a:solidFill>
                  <a:schemeClr val="tx2"/>
                </a:solidFill>
                <a:sym typeface="Century Gothic"/>
              </a:rPr>
              <a:t>preparar</a:t>
            </a:r>
            <a:r>
              <a:rPr lang="en-GB" sz="2000" u="sng" dirty="0">
                <a:solidFill>
                  <a:schemeClr val="tx2"/>
                </a:solidFill>
                <a:sym typeface="Century Gothic"/>
              </a:rPr>
              <a:t>/</a:t>
            </a:r>
            <a:r>
              <a:rPr lang="en-GB" sz="2000" u="sng" dirty="0" err="1">
                <a:solidFill>
                  <a:schemeClr val="tx2"/>
                </a:solidFill>
                <a:sym typeface="Century Gothic"/>
              </a:rPr>
              <a:t>quiere</a:t>
            </a:r>
            <a:r>
              <a:rPr lang="en-GB" sz="2000" u="sng" dirty="0">
                <a:solidFill>
                  <a:schemeClr val="tx2"/>
                </a:solidFill>
                <a:sym typeface="Century Gothic"/>
              </a:rPr>
              <a:t> </a:t>
            </a:r>
            <a:r>
              <a:rPr lang="en-GB" sz="2000" u="sng" dirty="0" err="1">
                <a:solidFill>
                  <a:schemeClr val="tx2"/>
                </a:solidFill>
                <a:sym typeface="Century Gothic"/>
              </a:rPr>
              <a:t>prepararme</a:t>
            </a:r>
            <a:r>
              <a:rPr lang="en-GB" sz="2000" u="sng" dirty="0">
                <a:solidFill>
                  <a:schemeClr val="tx2"/>
                </a:solidFill>
                <a:sym typeface="Century Gothic"/>
              </a:rPr>
              <a:t> </a:t>
            </a:r>
            <a:r>
              <a:rPr lang="en-GB" sz="2000" dirty="0" err="1">
                <a:solidFill>
                  <a:schemeClr val="tx2"/>
                </a:solidFill>
                <a:sym typeface="Century Gothic"/>
              </a:rPr>
              <a:t>muchos</a:t>
            </a:r>
            <a:r>
              <a:rPr lang="en-GB" sz="2000" dirty="0">
                <a:solidFill>
                  <a:schemeClr val="tx2"/>
                </a:solidFill>
                <a:sym typeface="Century Gothic"/>
              </a:rPr>
              <a:t> </a:t>
            </a:r>
            <a:r>
              <a:rPr lang="en-GB" sz="2000" dirty="0" err="1">
                <a:solidFill>
                  <a:schemeClr val="tx2"/>
                </a:solidFill>
                <a:sym typeface="Century Gothic"/>
              </a:rPr>
              <a:t>dulces</a:t>
            </a:r>
            <a:r>
              <a:rPr lang="en-GB" sz="2000" dirty="0">
                <a:solidFill>
                  <a:schemeClr val="tx2"/>
                </a:solidFill>
                <a:sym typeface="Century Gothic"/>
              </a:rPr>
              <a:t>.</a:t>
            </a:r>
            <a:endParaRPr lang="en-GB" sz="2000" dirty="0">
              <a:solidFill>
                <a:schemeClr val="tx2"/>
              </a:solidFill>
            </a:endParaRPr>
          </a:p>
        </p:txBody>
      </p:sp>
      <p:sp>
        <p:nvSpPr>
          <p:cNvPr id="8" name="Rectangle 7">
            <a:extLst>
              <a:ext uri="{FF2B5EF4-FFF2-40B4-BE49-F238E27FC236}">
                <a16:creationId xmlns:a16="http://schemas.microsoft.com/office/drawing/2014/main" id="{94EE645B-7467-4DD0-A72F-F0A8D7BA7831}"/>
              </a:ext>
            </a:extLst>
          </p:cNvPr>
          <p:cNvSpPr/>
          <p:nvPr/>
        </p:nvSpPr>
        <p:spPr>
          <a:xfrm>
            <a:off x="105717" y="5822764"/>
            <a:ext cx="11555449" cy="400110"/>
          </a:xfrm>
          <a:prstGeom prst="rect">
            <a:avLst/>
          </a:prstGeom>
        </p:spPr>
        <p:txBody>
          <a:bodyPr wrap="square">
            <a:spAutoFit/>
          </a:bodyPr>
          <a:lstStyle/>
          <a:p>
            <a:endParaRPr lang="en-GB" sz="2000" dirty="0">
              <a:solidFill>
                <a:schemeClr val="tx2"/>
              </a:solidFill>
            </a:endParaRPr>
          </a:p>
        </p:txBody>
      </p:sp>
      <p:sp>
        <p:nvSpPr>
          <p:cNvPr id="27" name="Rectangle 26">
            <a:extLst>
              <a:ext uri="{FF2B5EF4-FFF2-40B4-BE49-F238E27FC236}">
                <a16:creationId xmlns:a16="http://schemas.microsoft.com/office/drawing/2014/main" id="{0496B310-DED8-4FB5-9DA8-059715589A3A}"/>
              </a:ext>
            </a:extLst>
          </p:cNvPr>
          <p:cNvSpPr/>
          <p:nvPr/>
        </p:nvSpPr>
        <p:spPr>
          <a:xfrm>
            <a:off x="1025489" y="5410587"/>
            <a:ext cx="10241367" cy="707886"/>
          </a:xfrm>
          <a:prstGeom prst="rect">
            <a:avLst/>
          </a:prstGeom>
        </p:spPr>
        <p:txBody>
          <a:bodyPr wrap="square">
            <a:spAutoFit/>
          </a:bodyPr>
          <a:lstStyle/>
          <a:p>
            <a:r>
              <a:rPr lang="es-ES" sz="2000" dirty="0">
                <a:solidFill>
                  <a:schemeClr val="tx2"/>
                </a:solidFill>
                <a:ea typeface="Century Gothic"/>
                <a:cs typeface="Century Gothic"/>
                <a:sym typeface="Century Gothic"/>
              </a:rPr>
              <a:t>El dentista </a:t>
            </a:r>
            <a:r>
              <a:rPr lang="es-ES" sz="2000" u="sng" dirty="0">
                <a:solidFill>
                  <a:schemeClr val="tx2"/>
                </a:solidFill>
                <a:ea typeface="Century Gothic"/>
                <a:cs typeface="Century Gothic"/>
                <a:sym typeface="Century Gothic"/>
              </a:rPr>
              <a:t>le</a:t>
            </a:r>
            <a:r>
              <a:rPr lang="es-ES" sz="2000" dirty="0">
                <a:solidFill>
                  <a:schemeClr val="tx2"/>
                </a:solidFill>
                <a:ea typeface="Century Gothic"/>
                <a:cs typeface="Century Gothic"/>
                <a:sym typeface="Century Gothic"/>
              </a:rPr>
              <a:t> </a:t>
            </a:r>
            <a:r>
              <a:rPr lang="es-ES" sz="2000" u="sng" dirty="0">
                <a:solidFill>
                  <a:schemeClr val="tx2"/>
                </a:solidFill>
                <a:ea typeface="Century Gothic"/>
                <a:cs typeface="Century Gothic"/>
                <a:sym typeface="Century Gothic"/>
              </a:rPr>
              <a:t>recomienda</a:t>
            </a:r>
            <a:r>
              <a:rPr lang="es-ES" sz="2000" dirty="0">
                <a:solidFill>
                  <a:schemeClr val="tx2"/>
                </a:solidFill>
                <a:ea typeface="Century Gothic"/>
                <a:cs typeface="Century Gothic"/>
                <a:sym typeface="Century Gothic"/>
              </a:rPr>
              <a:t> </a:t>
            </a:r>
            <a:r>
              <a:rPr lang="es-ES" sz="2000" u="sng" dirty="0">
                <a:solidFill>
                  <a:schemeClr val="tx2"/>
                </a:solidFill>
                <a:ea typeface="Century Gothic"/>
                <a:cs typeface="Century Gothic"/>
                <a:sym typeface="Century Gothic"/>
              </a:rPr>
              <a:t>a Hugo </a:t>
            </a:r>
            <a:r>
              <a:rPr lang="es-ES" sz="2000" dirty="0">
                <a:solidFill>
                  <a:schemeClr val="tx2"/>
                </a:solidFill>
                <a:ea typeface="Century Gothic"/>
                <a:cs typeface="Century Gothic"/>
                <a:sym typeface="Century Gothic"/>
              </a:rPr>
              <a:t>un producto y </a:t>
            </a:r>
            <a:r>
              <a:rPr lang="es-ES" sz="2000" u="sng" dirty="0">
                <a:solidFill>
                  <a:schemeClr val="tx2"/>
                </a:solidFill>
                <a:ea typeface="Century Gothic"/>
                <a:cs typeface="Century Gothic"/>
                <a:sym typeface="Century Gothic"/>
              </a:rPr>
              <a:t>le</a:t>
            </a:r>
            <a:r>
              <a:rPr lang="es-ES" sz="2000" dirty="0">
                <a:solidFill>
                  <a:schemeClr val="tx2"/>
                </a:solidFill>
                <a:ea typeface="Century Gothic"/>
                <a:cs typeface="Century Gothic"/>
                <a:sym typeface="Century Gothic"/>
              </a:rPr>
              <a:t> </a:t>
            </a:r>
            <a:r>
              <a:rPr lang="es-ES" sz="2000" u="sng" dirty="0">
                <a:solidFill>
                  <a:schemeClr val="tx2"/>
                </a:solidFill>
                <a:ea typeface="Century Gothic"/>
                <a:cs typeface="Century Gothic"/>
                <a:sym typeface="Century Gothic"/>
              </a:rPr>
              <a:t>dice </a:t>
            </a:r>
            <a:r>
              <a:rPr lang="es-ES" sz="2000" dirty="0">
                <a:solidFill>
                  <a:schemeClr val="tx2"/>
                </a:solidFill>
                <a:ea typeface="Century Gothic"/>
                <a:cs typeface="Century Gothic"/>
                <a:sym typeface="Century Gothic"/>
              </a:rPr>
              <a:t>que </a:t>
            </a:r>
            <a:r>
              <a:rPr lang="es-ES" sz="2000" u="sng" dirty="0">
                <a:solidFill>
                  <a:schemeClr val="tx2"/>
                </a:solidFill>
                <a:ea typeface="Century Gothic"/>
                <a:cs typeface="Century Gothic"/>
                <a:sym typeface="Century Gothic"/>
              </a:rPr>
              <a:t>debe verle</a:t>
            </a:r>
            <a:r>
              <a:rPr lang="es-ES" sz="2000" dirty="0">
                <a:solidFill>
                  <a:schemeClr val="tx2"/>
                </a:solidFill>
                <a:ea typeface="Century Gothic"/>
                <a:cs typeface="Century Gothic"/>
                <a:sym typeface="Century Gothic"/>
              </a:rPr>
              <a:t> </a:t>
            </a:r>
            <a:r>
              <a:rPr lang="es-ES" sz="2000" u="sng" dirty="0">
                <a:solidFill>
                  <a:schemeClr val="tx2"/>
                </a:solidFill>
                <a:ea typeface="Century Gothic"/>
                <a:cs typeface="Century Gothic"/>
                <a:sym typeface="Century Gothic"/>
              </a:rPr>
              <a:t>otra vez  </a:t>
            </a:r>
            <a:r>
              <a:rPr lang="es-ES" sz="2000" dirty="0">
                <a:solidFill>
                  <a:schemeClr val="tx2"/>
                </a:solidFill>
                <a:ea typeface="Century Gothic"/>
                <a:cs typeface="Century Gothic"/>
                <a:sym typeface="Century Gothic"/>
              </a:rPr>
              <a:t>después de una semana. </a:t>
            </a:r>
            <a:endParaRPr lang="en-GB" sz="2000" dirty="0">
              <a:solidFill>
                <a:schemeClr val="tx2"/>
              </a:solidFill>
            </a:endParaRPr>
          </a:p>
        </p:txBody>
      </p:sp>
      <p:sp>
        <p:nvSpPr>
          <p:cNvPr id="10" name="TextBox 9">
            <a:extLst>
              <a:ext uri="{FF2B5EF4-FFF2-40B4-BE49-F238E27FC236}">
                <a16:creationId xmlns:a16="http://schemas.microsoft.com/office/drawing/2014/main" id="{B48297DD-4F87-4685-94DA-1CF01489B243}"/>
              </a:ext>
            </a:extLst>
          </p:cNvPr>
          <p:cNvSpPr txBox="1"/>
          <p:nvPr/>
        </p:nvSpPr>
        <p:spPr>
          <a:xfrm>
            <a:off x="5141407" y="905889"/>
            <a:ext cx="3360311" cy="400110"/>
          </a:xfrm>
          <a:prstGeom prst="rect">
            <a:avLst/>
          </a:prstGeom>
          <a:noFill/>
        </p:spPr>
        <p:txBody>
          <a:bodyPr wrap="square" rtlCol="0">
            <a:spAutoFit/>
          </a:bodyPr>
          <a:lstStyle/>
          <a:p>
            <a:r>
              <a:rPr lang="en-GB" sz="2000" dirty="0"/>
              <a:t>*el </a:t>
            </a:r>
            <a:r>
              <a:rPr lang="en-GB" sz="2000" dirty="0" err="1"/>
              <a:t>dentista</a:t>
            </a:r>
            <a:r>
              <a:rPr lang="en-GB" sz="2000" dirty="0"/>
              <a:t> = dentist</a:t>
            </a:r>
          </a:p>
        </p:txBody>
      </p:sp>
      <p:sp>
        <p:nvSpPr>
          <p:cNvPr id="30" name="Rectangle 29">
            <a:extLst>
              <a:ext uri="{FF2B5EF4-FFF2-40B4-BE49-F238E27FC236}">
                <a16:creationId xmlns:a16="http://schemas.microsoft.com/office/drawing/2014/main" id="{E3951856-FCDC-4228-A994-B9DC183C2017}"/>
              </a:ext>
            </a:extLst>
          </p:cNvPr>
          <p:cNvSpPr/>
          <p:nvPr/>
        </p:nvSpPr>
        <p:spPr>
          <a:xfrm>
            <a:off x="361540" y="4662147"/>
            <a:ext cx="11867610" cy="400110"/>
          </a:xfrm>
          <a:prstGeom prst="rect">
            <a:avLst/>
          </a:prstGeom>
        </p:spPr>
        <p:txBody>
          <a:bodyPr wrap="square">
            <a:spAutoFit/>
          </a:bodyPr>
          <a:lstStyle/>
          <a:p>
            <a:pPr lvl="0">
              <a:buClr>
                <a:srgbClr val="000000"/>
              </a:buClr>
              <a:buSzPts val="2000"/>
              <a:defRPr/>
            </a:pPr>
            <a:r>
              <a:rPr lang="en-GB" sz="2000" dirty="0" err="1">
                <a:solidFill>
                  <a:schemeClr val="tx2"/>
                </a:solidFill>
                <a:ea typeface="Century Gothic"/>
                <a:cs typeface="Century Gothic"/>
                <a:sym typeface="Century Gothic"/>
              </a:rPr>
              <a:t>Debes</a:t>
            </a:r>
            <a:r>
              <a:rPr lang="en-GB" sz="2000" u="sng" dirty="0">
                <a:solidFill>
                  <a:schemeClr val="tx2"/>
                </a:solidFill>
                <a:ea typeface="Century Gothic"/>
                <a:cs typeface="Century Gothic"/>
                <a:sym typeface="Century Gothic"/>
              </a:rPr>
              <a:t> </a:t>
            </a:r>
            <a:r>
              <a:rPr lang="en-GB" sz="2000" u="sng" dirty="0" err="1">
                <a:solidFill>
                  <a:schemeClr val="tx2"/>
                </a:solidFill>
                <a:ea typeface="Century Gothic"/>
                <a:cs typeface="Century Gothic"/>
                <a:sym typeface="Century Gothic"/>
              </a:rPr>
              <a:t>hacer</a:t>
            </a:r>
            <a:r>
              <a:rPr lang="en-GB" sz="2000" u="sng" dirty="0">
                <a:solidFill>
                  <a:schemeClr val="tx2"/>
                </a:solidFill>
                <a:ea typeface="Century Gothic"/>
                <a:cs typeface="Century Gothic"/>
                <a:sym typeface="Century Gothic"/>
              </a:rPr>
              <a:t> </a:t>
            </a:r>
            <a:r>
              <a:rPr lang="en-GB" sz="2000" u="sng" dirty="0" err="1">
                <a:solidFill>
                  <a:schemeClr val="tx2"/>
                </a:solidFill>
                <a:ea typeface="Century Gothic"/>
                <a:cs typeface="Century Gothic"/>
                <a:sym typeface="Century Gothic"/>
              </a:rPr>
              <a:t>más</a:t>
            </a:r>
            <a:r>
              <a:rPr lang="en-GB" sz="2000" u="sng" dirty="0">
                <a:solidFill>
                  <a:schemeClr val="tx2"/>
                </a:solidFill>
                <a:ea typeface="Century Gothic"/>
                <a:cs typeface="Century Gothic"/>
                <a:sym typeface="Century Gothic"/>
              </a:rPr>
              <a:t> </a:t>
            </a:r>
            <a:r>
              <a:rPr lang="en-GB" sz="2000" u="sng" dirty="0" err="1">
                <a:solidFill>
                  <a:schemeClr val="tx2"/>
                </a:solidFill>
                <a:ea typeface="Century Gothic"/>
                <a:cs typeface="Century Gothic"/>
                <a:sym typeface="Century Gothic"/>
              </a:rPr>
              <a:t>esfuerzo</a:t>
            </a:r>
            <a:r>
              <a:rPr lang="en-GB" sz="2000" u="sng" dirty="0">
                <a:solidFill>
                  <a:schemeClr val="tx2"/>
                </a:solidFill>
                <a:ea typeface="Century Gothic"/>
                <a:cs typeface="Century Gothic"/>
                <a:sym typeface="Century Gothic"/>
              </a:rPr>
              <a:t>.</a:t>
            </a:r>
            <a:r>
              <a:rPr lang="en-GB" sz="2000" dirty="0">
                <a:solidFill>
                  <a:schemeClr val="tx2"/>
                </a:solidFill>
                <a:ea typeface="Century Gothic"/>
                <a:cs typeface="Century Gothic"/>
                <a:sym typeface="Century Gothic"/>
              </a:rPr>
              <a:t> </a:t>
            </a:r>
            <a:r>
              <a:rPr lang="en-GB" sz="2000" u="sng" dirty="0" err="1">
                <a:solidFill>
                  <a:schemeClr val="tx2"/>
                </a:solidFill>
                <a:ea typeface="Century Gothic"/>
                <a:cs typeface="Century Gothic"/>
                <a:sym typeface="Century Gothic"/>
              </a:rPr>
              <a:t>Tienes</a:t>
            </a:r>
            <a:r>
              <a:rPr lang="en-GB" sz="2000" u="sng" dirty="0">
                <a:solidFill>
                  <a:schemeClr val="tx2"/>
                </a:solidFill>
                <a:ea typeface="Century Gothic"/>
                <a:cs typeface="Century Gothic"/>
                <a:sym typeface="Century Gothic"/>
              </a:rPr>
              <a:t> que </a:t>
            </a:r>
            <a:r>
              <a:rPr lang="en-GB" sz="2000" u="sng" dirty="0" err="1">
                <a:solidFill>
                  <a:schemeClr val="tx2"/>
                </a:solidFill>
                <a:ea typeface="Century Gothic"/>
                <a:cs typeface="Century Gothic"/>
                <a:sym typeface="Century Gothic"/>
              </a:rPr>
              <a:t>lavarte</a:t>
            </a:r>
            <a:r>
              <a:rPr lang="en-GB" sz="2000" u="sng" dirty="0">
                <a:solidFill>
                  <a:schemeClr val="tx2"/>
                </a:solidFill>
                <a:ea typeface="Century Gothic"/>
                <a:cs typeface="Century Gothic"/>
                <a:sym typeface="Century Gothic"/>
              </a:rPr>
              <a:t>/</a:t>
            </a:r>
            <a:r>
              <a:rPr lang="en-GB" sz="2000" u="sng" dirty="0" err="1">
                <a:solidFill>
                  <a:schemeClr val="tx2"/>
                </a:solidFill>
                <a:ea typeface="Century Gothic"/>
                <a:cs typeface="Century Gothic"/>
                <a:sym typeface="Century Gothic"/>
              </a:rPr>
              <a:t>Te</a:t>
            </a:r>
            <a:r>
              <a:rPr lang="en-GB" sz="2000" u="sng" dirty="0">
                <a:solidFill>
                  <a:schemeClr val="tx2"/>
                </a:solidFill>
                <a:ea typeface="Century Gothic"/>
                <a:cs typeface="Century Gothic"/>
                <a:sym typeface="Century Gothic"/>
              </a:rPr>
              <a:t> </a:t>
            </a:r>
            <a:r>
              <a:rPr lang="en-GB" sz="2000" u="sng" dirty="0" err="1">
                <a:solidFill>
                  <a:schemeClr val="tx2"/>
                </a:solidFill>
                <a:ea typeface="Century Gothic"/>
                <a:cs typeface="Century Gothic"/>
                <a:sym typeface="Century Gothic"/>
              </a:rPr>
              <a:t>tienes</a:t>
            </a:r>
            <a:r>
              <a:rPr lang="en-GB" sz="2000" u="sng" dirty="0">
                <a:solidFill>
                  <a:schemeClr val="tx2"/>
                </a:solidFill>
                <a:ea typeface="Century Gothic"/>
                <a:cs typeface="Century Gothic"/>
                <a:sym typeface="Century Gothic"/>
              </a:rPr>
              <a:t> que </a:t>
            </a:r>
            <a:r>
              <a:rPr lang="en-GB" sz="2000" u="sng" dirty="0" err="1">
                <a:solidFill>
                  <a:schemeClr val="tx2"/>
                </a:solidFill>
                <a:ea typeface="Century Gothic"/>
                <a:cs typeface="Century Gothic"/>
                <a:sym typeface="Century Gothic"/>
              </a:rPr>
              <a:t>lavar</a:t>
            </a:r>
            <a:r>
              <a:rPr lang="en-GB" sz="2000" u="sng" dirty="0">
                <a:solidFill>
                  <a:schemeClr val="tx2"/>
                </a:solidFill>
                <a:ea typeface="Century Gothic"/>
                <a:cs typeface="Century Gothic"/>
                <a:sym typeface="Century Gothic"/>
              </a:rPr>
              <a:t> </a:t>
            </a:r>
            <a:r>
              <a:rPr lang="en-GB" sz="2000" dirty="0">
                <a:solidFill>
                  <a:schemeClr val="tx2"/>
                </a:solidFill>
                <a:ea typeface="Century Gothic"/>
                <a:cs typeface="Century Gothic"/>
                <a:sym typeface="Century Gothic"/>
              </a:rPr>
              <a:t>los </a:t>
            </a:r>
            <a:r>
              <a:rPr lang="en-GB" sz="2000" dirty="0" err="1">
                <a:solidFill>
                  <a:schemeClr val="tx2"/>
                </a:solidFill>
                <a:ea typeface="Century Gothic"/>
                <a:cs typeface="Century Gothic"/>
                <a:sym typeface="Century Gothic"/>
              </a:rPr>
              <a:t>dientes</a:t>
            </a:r>
            <a:r>
              <a:rPr lang="en-GB" sz="2000" dirty="0">
                <a:solidFill>
                  <a:schemeClr val="tx2"/>
                </a:solidFill>
                <a:ea typeface="Century Gothic"/>
                <a:cs typeface="Century Gothic"/>
                <a:sym typeface="Century Gothic"/>
              </a:rPr>
              <a:t> dos </a:t>
            </a:r>
            <a:r>
              <a:rPr lang="en-GB" sz="2000" dirty="0" err="1">
                <a:solidFill>
                  <a:schemeClr val="tx2"/>
                </a:solidFill>
                <a:ea typeface="Century Gothic"/>
                <a:cs typeface="Century Gothic"/>
                <a:sym typeface="Century Gothic"/>
              </a:rPr>
              <a:t>veces</a:t>
            </a:r>
            <a:r>
              <a:rPr lang="en-GB" sz="2000" dirty="0">
                <a:solidFill>
                  <a:schemeClr val="tx2"/>
                </a:solidFill>
                <a:ea typeface="Century Gothic"/>
                <a:cs typeface="Century Gothic"/>
                <a:sym typeface="Century Gothic"/>
              </a:rPr>
              <a:t> al día.</a:t>
            </a:r>
            <a:endParaRPr lang="en-GB" sz="2000" dirty="0">
              <a:solidFill>
                <a:schemeClr val="tx2"/>
              </a:solidFill>
            </a:endParaRPr>
          </a:p>
        </p:txBody>
      </p:sp>
      <p:sp>
        <p:nvSpPr>
          <p:cNvPr id="5" name="Speech Bubble: Rectangle with Corners Rounded 4">
            <a:extLst>
              <a:ext uri="{FF2B5EF4-FFF2-40B4-BE49-F238E27FC236}">
                <a16:creationId xmlns:a16="http://schemas.microsoft.com/office/drawing/2014/main" id="{66D1CBF4-4123-43ED-BC88-9C1A75C35A29}"/>
              </a:ext>
            </a:extLst>
          </p:cNvPr>
          <p:cNvSpPr/>
          <p:nvPr/>
        </p:nvSpPr>
        <p:spPr>
          <a:xfrm>
            <a:off x="4375511" y="5966939"/>
            <a:ext cx="2894719" cy="288684"/>
          </a:xfrm>
          <a:prstGeom prst="wedgeRoundRectCallout">
            <a:avLst>
              <a:gd name="adj1" fmla="val -47059"/>
              <a:gd name="adj2" fmla="val -44246"/>
              <a:gd name="adj3" fmla="val 16667"/>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e-&gt; </a:t>
            </a:r>
            <a:r>
              <a:rPr lang="en-GB" sz="2000" dirty="0" err="1">
                <a:solidFill>
                  <a:schemeClr val="tx1"/>
                </a:solidFill>
              </a:rPr>
              <a:t>ie</a:t>
            </a:r>
            <a:r>
              <a:rPr lang="en-GB" sz="2000" dirty="0">
                <a:solidFill>
                  <a:schemeClr val="tx1"/>
                </a:solidFill>
              </a:rPr>
              <a:t> stem change</a:t>
            </a:r>
          </a:p>
        </p:txBody>
      </p:sp>
      <p:sp>
        <p:nvSpPr>
          <p:cNvPr id="20" name="Speech Bubble: Rectangle with Corners Rounded 19">
            <a:extLst>
              <a:ext uri="{FF2B5EF4-FFF2-40B4-BE49-F238E27FC236}">
                <a16:creationId xmlns:a16="http://schemas.microsoft.com/office/drawing/2014/main" id="{E63DE21E-EA56-47D7-A5B3-4F03EAA51BC0}"/>
              </a:ext>
            </a:extLst>
          </p:cNvPr>
          <p:cNvSpPr/>
          <p:nvPr/>
        </p:nvSpPr>
        <p:spPr>
          <a:xfrm>
            <a:off x="5427496" y="3045990"/>
            <a:ext cx="2894719" cy="288684"/>
          </a:xfrm>
          <a:prstGeom prst="wedgeRoundRectCallout">
            <a:avLst>
              <a:gd name="adj1" fmla="val -23238"/>
              <a:gd name="adj2" fmla="val -39053"/>
              <a:gd name="adj3" fmla="val 16667"/>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o-&gt; </a:t>
            </a:r>
            <a:r>
              <a:rPr lang="en-GB" sz="2000" dirty="0" err="1">
                <a:solidFill>
                  <a:schemeClr val="tx1"/>
                </a:solidFill>
              </a:rPr>
              <a:t>ue</a:t>
            </a:r>
            <a:r>
              <a:rPr lang="en-GB" sz="2000" dirty="0">
                <a:solidFill>
                  <a:schemeClr val="tx1"/>
                </a:solidFill>
              </a:rPr>
              <a:t> stem change</a:t>
            </a:r>
          </a:p>
        </p:txBody>
      </p:sp>
      <p:sp>
        <p:nvSpPr>
          <p:cNvPr id="19" name="Speech Bubble: Rectangle with Corners Rounded 18">
            <a:extLst>
              <a:ext uri="{FF2B5EF4-FFF2-40B4-BE49-F238E27FC236}">
                <a16:creationId xmlns:a16="http://schemas.microsoft.com/office/drawing/2014/main" id="{7A86D3E4-E8B8-4C2A-B0EA-4E48DED83660}"/>
              </a:ext>
            </a:extLst>
          </p:cNvPr>
          <p:cNvSpPr/>
          <p:nvPr/>
        </p:nvSpPr>
        <p:spPr>
          <a:xfrm>
            <a:off x="8139116" y="3128862"/>
            <a:ext cx="3880529" cy="873843"/>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there are two places that you can put the object pronoun in this sentence.</a:t>
            </a:r>
          </a:p>
        </p:txBody>
      </p:sp>
      <p:pic>
        <p:nvPicPr>
          <p:cNvPr id="1026" name="Picture 2" descr="dentist clip art free - Clip Art Library">
            <a:extLst>
              <a:ext uri="{FF2B5EF4-FFF2-40B4-BE49-F238E27FC236}">
                <a16:creationId xmlns:a16="http://schemas.microsoft.com/office/drawing/2014/main" id="{77E05FBE-2D6E-449F-AD67-6B5764EDED89}"/>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02965" y="153392"/>
            <a:ext cx="1710950" cy="171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00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 grpId="0"/>
      <p:bldP spid="3" grpId="0"/>
      <p:bldP spid="4" grpId="0"/>
      <p:bldP spid="6" grpId="0"/>
      <p:bldP spid="27" grpId="0"/>
      <p:bldP spid="30" grpId="0"/>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716" name="Google Shape;716;p15"/>
          <p:cNvGraphicFramePr/>
          <p:nvPr/>
        </p:nvGraphicFramePr>
        <p:xfrm>
          <a:off x="241027" y="902512"/>
          <a:ext cx="11950973" cy="5215898"/>
        </p:xfrm>
        <a:graphic>
          <a:graphicData uri="http://schemas.openxmlformats.org/drawingml/2006/table">
            <a:tbl>
              <a:tblPr firstRow="1" bandRow="1">
                <a:noFill/>
              </a:tblPr>
              <a:tblGrid>
                <a:gridCol w="11950973">
                  <a:extLst>
                    <a:ext uri="{9D8B030D-6E8A-4147-A177-3AD203B41FA5}">
                      <a16:colId xmlns:a16="http://schemas.microsoft.com/office/drawing/2014/main" val="20000"/>
                    </a:ext>
                  </a:extLst>
                </a:gridCol>
              </a:tblGrid>
              <a:tr h="480122">
                <a:tc>
                  <a:txBody>
                    <a:bodyPr/>
                    <a:lstStyle/>
                    <a:p>
                      <a:pPr marL="0" marR="0" lvl="0" indent="0" algn="l" rtl="0">
                        <a:lnSpc>
                          <a:spcPct val="100000"/>
                        </a:lnSpc>
                        <a:spcBef>
                          <a:spcPts val="0"/>
                        </a:spcBef>
                        <a:spcAft>
                          <a:spcPts val="0"/>
                        </a:spcAft>
                        <a:buClr>
                          <a:srgbClr val="000000"/>
                        </a:buClr>
                        <a:buSzPts val="2000"/>
                        <a:buFont typeface="Arial"/>
                        <a:buNone/>
                      </a:pPr>
                      <a:r>
                        <a:rPr lang="en-GB" sz="2000" b="1" u="none" strike="noStrike" cap="none" dirty="0"/>
                        <a:t>Escribe las </a:t>
                      </a:r>
                      <a:r>
                        <a:rPr lang="en-GB" sz="2000" b="1" u="none" strike="noStrike" cap="none" dirty="0" err="1"/>
                        <a:t>frases</a:t>
                      </a:r>
                      <a:r>
                        <a:rPr lang="en-GB" sz="2000" b="1" u="none" strike="noStrike" cap="none" dirty="0"/>
                        <a:t> </a:t>
                      </a:r>
                      <a:r>
                        <a:rPr lang="en-GB" sz="2000" b="1" u="none" strike="noStrike" cap="none" dirty="0" err="1"/>
                        <a:t>en</a:t>
                      </a:r>
                      <a:r>
                        <a:rPr lang="en-GB" sz="2000" b="1" u="none" strike="noStrike" cap="none" dirty="0"/>
                        <a:t> </a:t>
                      </a:r>
                      <a:r>
                        <a:rPr lang="en-GB" sz="2000" b="1" u="none" strike="noStrike" cap="none" dirty="0" err="1"/>
                        <a:t>español</a:t>
                      </a:r>
                      <a:r>
                        <a:rPr lang="en-GB" sz="2000" b="1" u="none" strike="noStrike" cap="none" dirty="0"/>
                        <a:t>.</a:t>
                      </a:r>
                      <a:endParaRPr sz="2000" b="1" u="none" strike="noStrike" cap="none" dirty="0"/>
                    </a:p>
                  </a:txBody>
                  <a:tcPr marL="91450" marR="91450" marT="45725" marB="45725" anchor="ctr"/>
                </a:tc>
                <a:extLst>
                  <a:ext uri="{0D108BD9-81ED-4DB2-BD59-A6C34878D82A}">
                    <a16:rowId xmlns:a16="http://schemas.microsoft.com/office/drawing/2014/main" val="10000"/>
                  </a:ext>
                </a:extLst>
              </a:tr>
              <a:tr h="75898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US" sz="2000" u="none" dirty="0"/>
                        <a:t>1. “Hello Hugo, How </a:t>
                      </a:r>
                      <a:r>
                        <a:rPr lang="en-US" sz="2000" u="sng" dirty="0"/>
                        <a:t>can I help</a:t>
                      </a:r>
                      <a:r>
                        <a:rPr lang="en-US" sz="2000" u="none" dirty="0"/>
                        <a:t> </a:t>
                      </a:r>
                      <a:r>
                        <a:rPr lang="en-US" sz="2000" u="sng" dirty="0"/>
                        <a:t>you</a:t>
                      </a:r>
                      <a:r>
                        <a:rPr lang="en-US" sz="2000" u="none" dirty="0"/>
                        <a:t>?</a:t>
                      </a:r>
                      <a:r>
                        <a:rPr lang="en-US" sz="2000" b="1" u="none" dirty="0">
                          <a:solidFill>
                            <a:schemeClr val="dk1"/>
                          </a:solidFill>
                          <a:sym typeface="Century Gothic"/>
                        </a:rPr>
                        <a:t>”</a:t>
                      </a:r>
                      <a:endParaRPr sz="2000" u="none" strike="noStrike" cap="none" dirty="0"/>
                    </a:p>
                  </a:txBody>
                  <a:tcPr marL="91450" marR="91450" marT="45725" marB="45725"/>
                </a:tc>
                <a:extLst>
                  <a:ext uri="{0D108BD9-81ED-4DB2-BD59-A6C34878D82A}">
                    <a16:rowId xmlns:a16="http://schemas.microsoft.com/office/drawing/2014/main" val="10001"/>
                  </a:ext>
                </a:extLst>
              </a:tr>
              <a:tr h="728243">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dirty="0">
                          <a:sym typeface="Century Gothic"/>
                        </a:rPr>
                        <a:t>2. “Do </a:t>
                      </a:r>
                      <a:r>
                        <a:rPr lang="en-GB" sz="2000" u="sng" dirty="0">
                          <a:sym typeface="Century Gothic"/>
                        </a:rPr>
                        <a:t>your</a:t>
                      </a:r>
                      <a:r>
                        <a:rPr lang="en-GB" sz="2000" u="none" dirty="0">
                          <a:sym typeface="Century Gothic"/>
                        </a:rPr>
                        <a:t> </a:t>
                      </a:r>
                      <a:r>
                        <a:rPr lang="en-GB" sz="2000" u="sng" dirty="0">
                          <a:sym typeface="Century Gothic"/>
                        </a:rPr>
                        <a:t>teeth</a:t>
                      </a:r>
                      <a:r>
                        <a:rPr lang="en-GB" sz="2000" u="none" dirty="0">
                          <a:sym typeface="Century Gothic"/>
                        </a:rPr>
                        <a:t> </a:t>
                      </a:r>
                      <a:r>
                        <a:rPr lang="en-GB" sz="2000" u="sng" dirty="0">
                          <a:sym typeface="Century Gothic"/>
                        </a:rPr>
                        <a:t>hurt</a:t>
                      </a:r>
                      <a:r>
                        <a:rPr lang="en-GB" sz="2000" u="none" dirty="0">
                          <a:sym typeface="Century Gothic"/>
                        </a:rPr>
                        <a:t> </a:t>
                      </a:r>
                      <a:r>
                        <a:rPr lang="en-GB" sz="2000" u="sng" dirty="0">
                          <a:sym typeface="Century Gothic"/>
                        </a:rPr>
                        <a:t>again</a:t>
                      </a:r>
                      <a:r>
                        <a:rPr lang="en-GB" sz="2000" u="none" dirty="0">
                          <a:sym typeface="Century Gothic"/>
                        </a:rPr>
                        <a:t>?</a:t>
                      </a:r>
                      <a:endParaRPr lang="en-GB" sz="2000" b="1" i="0" u="none" strike="noStrike" cap="none" dirty="0">
                        <a:solidFill>
                          <a:schemeClr val="dk1"/>
                        </a:solidFill>
                        <a:latin typeface="+mn-lt"/>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sz="2000" u="none" strike="noStrike" cap="none" dirty="0"/>
                    </a:p>
                  </a:txBody>
                  <a:tcPr marL="91450" marR="91450" marT="45725" marB="45725"/>
                </a:tc>
                <a:extLst>
                  <a:ext uri="{0D108BD9-81ED-4DB2-BD59-A6C34878D82A}">
                    <a16:rowId xmlns:a16="http://schemas.microsoft.com/office/drawing/2014/main" val="10002"/>
                  </a:ext>
                </a:extLst>
              </a:tr>
              <a:tr h="762238">
                <a:tc>
                  <a:txBody>
                    <a:bodyPr/>
                    <a:lstStyle/>
                    <a:p>
                      <a:pPr marL="0" marR="0" lvl="0" indent="0" algn="l" defTabSz="914400" rtl="0" eaLnBrk="1" fontAlgn="auto" latinLnBrk="0" hangingPunct="1">
                        <a:lnSpc>
                          <a:spcPct val="100000"/>
                        </a:lnSpc>
                        <a:spcBef>
                          <a:spcPts val="0"/>
                        </a:spcBef>
                        <a:spcAft>
                          <a:spcPts val="0"/>
                        </a:spcAft>
                        <a:buClr>
                          <a:schemeClr val="dk1"/>
                        </a:buClr>
                        <a:buSzPts val="2000"/>
                        <a:buFont typeface="Century Gothic"/>
                        <a:buNone/>
                        <a:tabLst/>
                        <a:defRPr/>
                      </a:pPr>
                      <a:r>
                        <a:rPr lang="en-GB" sz="2000" i="0" u="none" strike="noStrike" cap="none" dirty="0">
                          <a:solidFill>
                            <a:schemeClr val="dk1"/>
                          </a:solidFill>
                          <a:latin typeface="+mn-lt"/>
                          <a:sym typeface="Century Gothic"/>
                        </a:rPr>
                        <a:t>3. “The </a:t>
                      </a:r>
                      <a:r>
                        <a:rPr lang="en-GB" sz="2000" i="0" u="sng" strike="noStrike" cap="none" dirty="0">
                          <a:solidFill>
                            <a:schemeClr val="dk1"/>
                          </a:solidFill>
                          <a:latin typeface="+mn-lt"/>
                          <a:sym typeface="Century Gothic"/>
                        </a:rPr>
                        <a:t>right</a:t>
                      </a:r>
                      <a:r>
                        <a:rPr lang="en-GB" sz="2000" i="0" u="none" strike="noStrike" cap="none" dirty="0">
                          <a:solidFill>
                            <a:schemeClr val="dk1"/>
                          </a:solidFill>
                          <a:latin typeface="+mn-lt"/>
                          <a:sym typeface="Century Gothic"/>
                        </a:rPr>
                        <a:t> side of my </a:t>
                      </a:r>
                      <a:r>
                        <a:rPr lang="en-GB" sz="2000" i="0" u="sng" strike="noStrike" cap="none" dirty="0">
                          <a:solidFill>
                            <a:schemeClr val="dk1"/>
                          </a:solidFill>
                          <a:latin typeface="+mn-lt"/>
                          <a:sym typeface="Century Gothic"/>
                        </a:rPr>
                        <a:t>mouth,</a:t>
                      </a:r>
                      <a:r>
                        <a:rPr lang="en-GB" sz="2000" i="0" u="none" strike="noStrike" cap="none" dirty="0">
                          <a:solidFill>
                            <a:schemeClr val="dk1"/>
                          </a:solidFill>
                          <a:latin typeface="+mn-lt"/>
                          <a:sym typeface="Century Gothic"/>
                        </a:rPr>
                        <a:t> near </a:t>
                      </a:r>
                      <a:r>
                        <a:rPr lang="en-GB" sz="2000" i="0" u="sng" strike="noStrike" cap="none" dirty="0">
                          <a:solidFill>
                            <a:schemeClr val="dk1"/>
                          </a:solidFill>
                          <a:latin typeface="+mn-lt"/>
                          <a:sym typeface="Century Gothic"/>
                        </a:rPr>
                        <a:t>my nose,</a:t>
                      </a:r>
                      <a:r>
                        <a:rPr lang="en-GB" sz="2000" i="0" u="none" strike="noStrike" cap="none" dirty="0">
                          <a:solidFill>
                            <a:schemeClr val="dk1"/>
                          </a:solidFill>
                          <a:latin typeface="+mn-lt"/>
                          <a:sym typeface="Century Gothic"/>
                        </a:rPr>
                        <a:t> </a:t>
                      </a:r>
                      <a:r>
                        <a:rPr lang="en-GB" sz="2000" i="0" u="sng" strike="noStrike" cap="none" dirty="0">
                          <a:solidFill>
                            <a:schemeClr val="dk1"/>
                          </a:solidFill>
                          <a:latin typeface="+mn-lt"/>
                          <a:sym typeface="Century Gothic"/>
                        </a:rPr>
                        <a:t>hurts</a:t>
                      </a:r>
                      <a:r>
                        <a:rPr lang="en-GB" sz="2000" i="0" u="none" strike="noStrike" cap="none" dirty="0">
                          <a:solidFill>
                            <a:schemeClr val="dk1"/>
                          </a:solidFill>
                          <a:latin typeface="+mn-lt"/>
                          <a:sym typeface="Century Gothic"/>
                        </a:rPr>
                        <a:t> a lot.”</a:t>
                      </a:r>
                      <a:endParaRPr sz="2000" u="none" strike="noStrike" cap="none" dirty="0"/>
                    </a:p>
                  </a:txBody>
                  <a:tcPr marL="91450" marR="91450" marT="45725" marB="45725"/>
                </a:tc>
                <a:extLst>
                  <a:ext uri="{0D108BD9-81ED-4DB2-BD59-A6C34878D82A}">
                    <a16:rowId xmlns:a16="http://schemas.microsoft.com/office/drawing/2014/main" val="10003"/>
                  </a:ext>
                </a:extLst>
              </a:tr>
              <a:tr h="714547">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dirty="0"/>
                        <a:t>4. “It’s my mum, she always </a:t>
                      </a:r>
                      <a:r>
                        <a:rPr lang="en-GB" sz="2000" u="sng" dirty="0"/>
                        <a:t>wants to prepare </a:t>
                      </a:r>
                      <a:r>
                        <a:rPr lang="en-GB" sz="2000" u="none" dirty="0"/>
                        <a:t>cakes for </a:t>
                      </a:r>
                      <a:r>
                        <a:rPr lang="en-GB" sz="2000" u="sng" dirty="0"/>
                        <a:t>us.</a:t>
                      </a:r>
                      <a:r>
                        <a:rPr lang="en-GB" sz="2000" u="none" dirty="0"/>
                        <a:t>”</a:t>
                      </a:r>
                      <a:endParaRPr lang="en-GB" sz="2000" b="1" u="none" dirty="0">
                        <a:solidFill>
                          <a:schemeClr val="dk1"/>
                        </a:solidFill>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tc>
                <a:extLst>
                  <a:ext uri="{0D108BD9-81ED-4DB2-BD59-A6C34878D82A}">
                    <a16:rowId xmlns:a16="http://schemas.microsoft.com/office/drawing/2014/main" val="10004"/>
                  </a:ext>
                </a:extLst>
              </a:tr>
              <a:tr h="841132">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dirty="0"/>
                        <a:t>5. “You (pl) must </a:t>
                      </a:r>
                      <a:r>
                        <a:rPr lang="en-GB" sz="2000" u="sng" dirty="0"/>
                        <a:t>make more effort</a:t>
                      </a:r>
                      <a:r>
                        <a:rPr lang="en-GB" sz="2000" u="none" dirty="0"/>
                        <a:t>.  </a:t>
                      </a:r>
                      <a:r>
                        <a:rPr lang="en-GB" sz="2000" u="sng" dirty="0"/>
                        <a:t>You (pl) have to clean (wash) your </a:t>
                      </a:r>
                      <a:r>
                        <a:rPr lang="en-GB" sz="2000" u="none" dirty="0"/>
                        <a:t>teeth twice a day.”</a:t>
                      </a:r>
                    </a:p>
                  </a:txBody>
                  <a:tcPr marL="91450" marR="91450" marT="45725" marB="45725"/>
                </a:tc>
                <a:extLst>
                  <a:ext uri="{0D108BD9-81ED-4DB2-BD59-A6C34878D82A}">
                    <a16:rowId xmlns:a16="http://schemas.microsoft.com/office/drawing/2014/main" val="10005"/>
                  </a:ext>
                </a:extLst>
              </a:tr>
              <a:tr h="930636">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dirty="0">
                          <a:solidFill>
                            <a:schemeClr val="tx1"/>
                          </a:solidFill>
                        </a:rPr>
                        <a:t>6. The dentist* </a:t>
                      </a:r>
                      <a:r>
                        <a:rPr lang="en-GB" sz="2000" u="sng" dirty="0">
                          <a:solidFill>
                            <a:schemeClr val="tx1"/>
                          </a:solidFill>
                        </a:rPr>
                        <a:t>recommends</a:t>
                      </a:r>
                      <a:r>
                        <a:rPr lang="en-GB" sz="2000" dirty="0">
                          <a:solidFill>
                            <a:schemeClr val="tx1"/>
                          </a:solidFill>
                        </a:rPr>
                        <a:t> </a:t>
                      </a:r>
                      <a:r>
                        <a:rPr lang="en-GB" sz="2000" u="sng" dirty="0">
                          <a:solidFill>
                            <a:schemeClr val="tx1"/>
                          </a:solidFill>
                        </a:rPr>
                        <a:t>Hugo</a:t>
                      </a:r>
                      <a:r>
                        <a:rPr lang="en-GB" sz="2000" dirty="0">
                          <a:solidFill>
                            <a:schemeClr val="tx1"/>
                          </a:solidFill>
                        </a:rPr>
                        <a:t> a product and </a:t>
                      </a:r>
                      <a:r>
                        <a:rPr lang="en-GB" sz="2000" u="sng" dirty="0">
                          <a:solidFill>
                            <a:schemeClr val="tx1"/>
                          </a:solidFill>
                        </a:rPr>
                        <a:t>assures</a:t>
                      </a:r>
                      <a:r>
                        <a:rPr lang="en-GB" sz="2000" u="none" dirty="0">
                          <a:solidFill>
                            <a:schemeClr val="tx1"/>
                          </a:solidFill>
                        </a:rPr>
                        <a:t> </a:t>
                      </a:r>
                      <a:r>
                        <a:rPr lang="en-GB" sz="2000" u="sng" dirty="0">
                          <a:solidFill>
                            <a:schemeClr val="tx1"/>
                          </a:solidFill>
                        </a:rPr>
                        <a:t>him </a:t>
                      </a:r>
                      <a:r>
                        <a:rPr lang="en-GB" sz="2000" dirty="0">
                          <a:solidFill>
                            <a:schemeClr val="tx1"/>
                          </a:solidFill>
                        </a:rPr>
                        <a:t>that </a:t>
                      </a:r>
                      <a:r>
                        <a:rPr lang="en-GB" sz="2000" u="sng" dirty="0">
                          <a:solidFill>
                            <a:schemeClr val="tx1"/>
                          </a:solidFill>
                        </a:rPr>
                        <a:t>the pain usually</a:t>
                      </a:r>
                      <a:r>
                        <a:rPr lang="en-GB" sz="2000" dirty="0">
                          <a:solidFill>
                            <a:schemeClr val="tx1"/>
                          </a:solidFill>
                        </a:rPr>
                        <a:t> passes in 1 week.</a:t>
                      </a:r>
                    </a:p>
                  </a:txBody>
                  <a:tcPr marL="91450" marR="91450" marT="45725" marB="45725"/>
                </a:tc>
                <a:extLst>
                  <a:ext uri="{0D108BD9-81ED-4DB2-BD59-A6C34878D82A}">
                    <a16:rowId xmlns:a16="http://schemas.microsoft.com/office/drawing/2014/main" val="4091784485"/>
                  </a:ext>
                </a:extLst>
              </a:tr>
            </a:tbl>
          </a:graphicData>
        </a:graphic>
      </p:graphicFrame>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escribir</a:t>
            </a:r>
            <a:endParaRPr sz="2000" b="1" i="0" u="none" strike="noStrike" cap="none" dirty="0">
              <a:solidFill>
                <a:schemeClr val="lt1"/>
              </a:solidFill>
              <a:latin typeface="Century Gothic"/>
              <a:ea typeface="Century Gothic"/>
              <a:cs typeface="Century Gothic"/>
              <a:sym typeface="Century Gothic"/>
            </a:endParaRPr>
          </a:p>
        </p:txBody>
      </p:sp>
      <p:sp>
        <p:nvSpPr>
          <p:cNvPr id="7" name="Title 6">
            <a:extLst>
              <a:ext uri="{FF2B5EF4-FFF2-40B4-BE49-F238E27FC236}">
                <a16:creationId xmlns:a16="http://schemas.microsoft.com/office/drawing/2014/main" id="{482CE1C9-C8C3-486E-BD97-1400AF0DB2EB}"/>
              </a:ext>
            </a:extLst>
          </p:cNvPr>
          <p:cNvSpPr>
            <a:spLocks noGrp="1"/>
          </p:cNvSpPr>
          <p:nvPr>
            <p:ph type="title"/>
          </p:nvPr>
        </p:nvSpPr>
        <p:spPr>
          <a:xfrm>
            <a:off x="0" y="213557"/>
            <a:ext cx="5883442" cy="647577"/>
          </a:xfrm>
        </p:spPr>
        <p:txBody>
          <a:bodyPr>
            <a:normAutofit/>
          </a:bodyPr>
          <a:lstStyle/>
          <a:p>
            <a:r>
              <a:rPr lang="en-GB" dirty="0"/>
              <a:t>Una </a:t>
            </a:r>
            <a:r>
              <a:rPr lang="en-GB" dirty="0" err="1"/>
              <a:t>cita</a:t>
            </a:r>
            <a:r>
              <a:rPr lang="en-GB" dirty="0"/>
              <a:t> </a:t>
            </a:r>
            <a:r>
              <a:rPr lang="en-GB" dirty="0" err="1"/>
              <a:t>en</a:t>
            </a:r>
            <a:r>
              <a:rPr lang="en-GB" dirty="0"/>
              <a:t> el </a:t>
            </a:r>
            <a:r>
              <a:rPr lang="en-GB" dirty="0" err="1"/>
              <a:t>dentista</a:t>
            </a:r>
            <a:endParaRPr lang="en-GB" dirty="0"/>
          </a:p>
        </p:txBody>
      </p:sp>
      <p:sp>
        <p:nvSpPr>
          <p:cNvPr id="13" name="Speech Bubble: Rectangle with Corners Rounded 12">
            <a:extLst>
              <a:ext uri="{FF2B5EF4-FFF2-40B4-BE49-F238E27FC236}">
                <a16:creationId xmlns:a16="http://schemas.microsoft.com/office/drawing/2014/main" id="{899F6EC2-E6BD-48F9-851A-7315A66AF7BF}"/>
              </a:ext>
            </a:extLst>
          </p:cNvPr>
          <p:cNvSpPr/>
          <p:nvPr/>
        </p:nvSpPr>
        <p:spPr>
          <a:xfrm>
            <a:off x="8779129" y="1387793"/>
            <a:ext cx="3133388" cy="1176744"/>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there are two places that you can put the object pronoun in this sentence.</a:t>
            </a:r>
          </a:p>
        </p:txBody>
      </p:sp>
      <p:sp>
        <p:nvSpPr>
          <p:cNvPr id="17" name="Speech Bubble: Rectangle with Corners Rounded 16">
            <a:extLst>
              <a:ext uri="{FF2B5EF4-FFF2-40B4-BE49-F238E27FC236}">
                <a16:creationId xmlns:a16="http://schemas.microsoft.com/office/drawing/2014/main" id="{DB199D1D-BF87-4312-A203-93010009E07B}"/>
              </a:ext>
            </a:extLst>
          </p:cNvPr>
          <p:cNvSpPr/>
          <p:nvPr/>
        </p:nvSpPr>
        <p:spPr>
          <a:xfrm>
            <a:off x="7959238" y="5508940"/>
            <a:ext cx="4038571" cy="671549"/>
          </a:xfrm>
          <a:prstGeom prst="wedgeRoundRectCallout">
            <a:avLst>
              <a:gd name="adj1" fmla="val -64662"/>
              <a:gd name="adj2" fmla="val 276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Don’t forget person ‘a’ to make the subject of the verb clear!</a:t>
            </a:r>
          </a:p>
        </p:txBody>
      </p:sp>
      <p:sp>
        <p:nvSpPr>
          <p:cNvPr id="18" name="Speech Bubble: Rectangle with Corners Rounded 17">
            <a:extLst>
              <a:ext uri="{FF2B5EF4-FFF2-40B4-BE49-F238E27FC236}">
                <a16:creationId xmlns:a16="http://schemas.microsoft.com/office/drawing/2014/main" id="{28C31F08-E5F7-4B2E-877B-4661AB6BE761}"/>
              </a:ext>
            </a:extLst>
          </p:cNvPr>
          <p:cNvSpPr/>
          <p:nvPr/>
        </p:nvSpPr>
        <p:spPr>
          <a:xfrm>
            <a:off x="4907207" y="2105287"/>
            <a:ext cx="3397344" cy="739191"/>
          </a:xfrm>
          <a:prstGeom prst="wedgeRoundRectCallout">
            <a:avLst>
              <a:gd name="adj1" fmla="val -63711"/>
              <a:gd name="adj2" fmla="val 2299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Definite articles (el/la/los/las) for body parts!</a:t>
            </a:r>
          </a:p>
        </p:txBody>
      </p:sp>
      <p:sp>
        <p:nvSpPr>
          <p:cNvPr id="2" name="Rectangle 1">
            <a:extLst>
              <a:ext uri="{FF2B5EF4-FFF2-40B4-BE49-F238E27FC236}">
                <a16:creationId xmlns:a16="http://schemas.microsoft.com/office/drawing/2014/main" id="{A3E7C2B7-ACD1-4615-B900-0E2879B48EEE}"/>
              </a:ext>
            </a:extLst>
          </p:cNvPr>
          <p:cNvSpPr/>
          <p:nvPr/>
        </p:nvSpPr>
        <p:spPr>
          <a:xfrm>
            <a:off x="521353" y="1703500"/>
            <a:ext cx="8060813" cy="437749"/>
          </a:xfrm>
          <a:prstGeom prst="rect">
            <a:avLst/>
          </a:prstGeom>
        </p:spPr>
        <p:txBody>
          <a:bodyPr wrap="square">
            <a:spAutoFit/>
          </a:bodyPr>
          <a:lstStyle/>
          <a:p>
            <a:pPr>
              <a:lnSpc>
                <a:spcPts val="3000"/>
              </a:lnSpc>
            </a:pPr>
            <a:r>
              <a:rPr lang="es-ES" sz="2000" dirty="0">
                <a:solidFill>
                  <a:schemeClr val="tx2"/>
                </a:solidFill>
                <a:ea typeface="Century Gothic"/>
                <a:cs typeface="Century Gothic"/>
                <a:sym typeface="Century Gothic"/>
              </a:rPr>
              <a:t>Buenos días Hugo. </a:t>
            </a:r>
            <a:r>
              <a:rPr lang="en-GB" sz="2000" dirty="0">
                <a:solidFill>
                  <a:schemeClr val="tx2"/>
                </a:solidFill>
              </a:rPr>
              <a:t>¿</a:t>
            </a:r>
            <a:r>
              <a:rPr lang="en-GB" sz="2000" u="sng" dirty="0" err="1">
                <a:solidFill>
                  <a:schemeClr val="tx2"/>
                </a:solidFill>
              </a:rPr>
              <a:t>Puedo</a:t>
            </a:r>
            <a:r>
              <a:rPr lang="en-GB" sz="2000" u="sng" dirty="0">
                <a:solidFill>
                  <a:schemeClr val="tx2"/>
                </a:solidFill>
              </a:rPr>
              <a:t> </a:t>
            </a:r>
            <a:r>
              <a:rPr lang="en-GB" sz="2000" u="sng" dirty="0" err="1">
                <a:solidFill>
                  <a:schemeClr val="tx2"/>
                </a:solidFill>
              </a:rPr>
              <a:t>ayudarte</a:t>
            </a:r>
            <a:r>
              <a:rPr lang="en-GB" sz="2000" u="sng" dirty="0">
                <a:solidFill>
                  <a:schemeClr val="tx2"/>
                </a:solidFill>
              </a:rPr>
              <a:t>/ </a:t>
            </a:r>
            <a:r>
              <a:rPr lang="en-GB" sz="2000" u="sng" dirty="0" err="1">
                <a:solidFill>
                  <a:schemeClr val="tx2"/>
                </a:solidFill>
              </a:rPr>
              <a:t>te</a:t>
            </a:r>
            <a:r>
              <a:rPr lang="en-GB" sz="2000" u="sng" dirty="0">
                <a:solidFill>
                  <a:schemeClr val="tx2"/>
                </a:solidFill>
              </a:rPr>
              <a:t> </a:t>
            </a:r>
            <a:r>
              <a:rPr lang="en-GB" sz="2000" u="sng" dirty="0" err="1">
                <a:solidFill>
                  <a:schemeClr val="tx2"/>
                </a:solidFill>
              </a:rPr>
              <a:t>puedo</a:t>
            </a:r>
            <a:r>
              <a:rPr lang="en-GB" sz="2000" u="sng" dirty="0">
                <a:solidFill>
                  <a:schemeClr val="tx2"/>
                </a:solidFill>
              </a:rPr>
              <a:t> </a:t>
            </a:r>
            <a:r>
              <a:rPr lang="en-GB" sz="2000" u="sng" dirty="0" err="1">
                <a:solidFill>
                  <a:schemeClr val="tx2"/>
                </a:solidFill>
              </a:rPr>
              <a:t>ayudar</a:t>
            </a:r>
            <a:r>
              <a:rPr lang="en-GB" sz="2000" dirty="0">
                <a:solidFill>
                  <a:schemeClr val="tx2"/>
                </a:solidFill>
              </a:rPr>
              <a:t>?</a:t>
            </a:r>
            <a:endParaRPr lang="es-ES" sz="2000" dirty="0">
              <a:solidFill>
                <a:schemeClr val="tx2"/>
              </a:solidFill>
              <a:ea typeface="Century Gothic"/>
              <a:cs typeface="Century Gothic"/>
              <a:sym typeface="Century Gothic"/>
            </a:endParaRPr>
          </a:p>
        </p:txBody>
      </p:sp>
      <p:sp>
        <p:nvSpPr>
          <p:cNvPr id="3" name="Rectangle 2">
            <a:extLst>
              <a:ext uri="{FF2B5EF4-FFF2-40B4-BE49-F238E27FC236}">
                <a16:creationId xmlns:a16="http://schemas.microsoft.com/office/drawing/2014/main" id="{5C74FEA2-733C-485B-A02C-84145E65E6D9}"/>
              </a:ext>
            </a:extLst>
          </p:cNvPr>
          <p:cNvSpPr/>
          <p:nvPr/>
        </p:nvSpPr>
        <p:spPr>
          <a:xfrm>
            <a:off x="349316" y="2395495"/>
            <a:ext cx="5127036" cy="400110"/>
          </a:xfrm>
          <a:prstGeom prst="rect">
            <a:avLst/>
          </a:prstGeom>
        </p:spPr>
        <p:txBody>
          <a:bodyPr wrap="square">
            <a:spAutoFit/>
          </a:bodyPr>
          <a:lstStyle/>
          <a:p>
            <a:r>
              <a:rPr lang="en-GB" sz="2000" dirty="0">
                <a:solidFill>
                  <a:schemeClr val="tx2"/>
                </a:solidFill>
              </a:rPr>
              <a:t> ¿</a:t>
            </a:r>
            <a:r>
              <a:rPr lang="en-GB" sz="2000" u="sng" dirty="0" err="1">
                <a:solidFill>
                  <a:schemeClr val="tx2"/>
                </a:solidFill>
              </a:rPr>
              <a:t>Te</a:t>
            </a:r>
            <a:r>
              <a:rPr lang="en-GB" sz="2000" dirty="0">
                <a:solidFill>
                  <a:schemeClr val="tx2"/>
                </a:solidFill>
              </a:rPr>
              <a:t> </a:t>
            </a:r>
            <a:r>
              <a:rPr lang="en-GB" sz="2000" u="sng" dirty="0" err="1">
                <a:solidFill>
                  <a:schemeClr val="tx2"/>
                </a:solidFill>
              </a:rPr>
              <a:t>duelen</a:t>
            </a:r>
            <a:r>
              <a:rPr lang="en-GB" sz="2000" dirty="0">
                <a:solidFill>
                  <a:schemeClr val="tx2"/>
                </a:solidFill>
              </a:rPr>
              <a:t> los </a:t>
            </a:r>
            <a:r>
              <a:rPr lang="en-GB" sz="2000" u="sng" dirty="0" err="1">
                <a:solidFill>
                  <a:schemeClr val="tx2"/>
                </a:solidFill>
              </a:rPr>
              <a:t>dientes</a:t>
            </a:r>
            <a:r>
              <a:rPr lang="en-GB" sz="2000" dirty="0">
                <a:solidFill>
                  <a:schemeClr val="tx2"/>
                </a:solidFill>
              </a:rPr>
              <a:t> </a:t>
            </a:r>
            <a:r>
              <a:rPr lang="en-GB" sz="2000" u="sng" dirty="0" err="1">
                <a:solidFill>
                  <a:schemeClr val="tx2"/>
                </a:solidFill>
              </a:rPr>
              <a:t>otra</a:t>
            </a:r>
            <a:r>
              <a:rPr lang="en-GB" sz="2000" u="sng" dirty="0">
                <a:solidFill>
                  <a:schemeClr val="tx2"/>
                </a:solidFill>
              </a:rPr>
              <a:t> </a:t>
            </a:r>
            <a:r>
              <a:rPr lang="en-GB" sz="2000" u="sng" dirty="0" err="1">
                <a:solidFill>
                  <a:schemeClr val="tx2"/>
                </a:solidFill>
              </a:rPr>
              <a:t>vez</a:t>
            </a:r>
            <a:r>
              <a:rPr lang="en-GB" sz="2000" dirty="0">
                <a:solidFill>
                  <a:schemeClr val="tx2"/>
                </a:solidFill>
              </a:rPr>
              <a:t>?</a:t>
            </a:r>
          </a:p>
        </p:txBody>
      </p:sp>
      <p:sp>
        <p:nvSpPr>
          <p:cNvPr id="4" name="Rectangle 3">
            <a:extLst>
              <a:ext uri="{FF2B5EF4-FFF2-40B4-BE49-F238E27FC236}">
                <a16:creationId xmlns:a16="http://schemas.microsoft.com/office/drawing/2014/main" id="{D318940E-3D4E-4988-A87F-846F1FB5DA3C}"/>
              </a:ext>
            </a:extLst>
          </p:cNvPr>
          <p:cNvSpPr/>
          <p:nvPr/>
        </p:nvSpPr>
        <p:spPr>
          <a:xfrm>
            <a:off x="521353" y="3183560"/>
            <a:ext cx="9754762" cy="400110"/>
          </a:xfrm>
          <a:prstGeom prst="rect">
            <a:avLst/>
          </a:prstGeom>
        </p:spPr>
        <p:txBody>
          <a:bodyPr wrap="square">
            <a:spAutoFit/>
          </a:bodyPr>
          <a:lstStyle/>
          <a:p>
            <a:r>
              <a:rPr lang="es-ES" sz="2000" dirty="0">
                <a:solidFill>
                  <a:schemeClr val="tx2"/>
                </a:solidFill>
                <a:ea typeface="Century Gothic"/>
                <a:cs typeface="Century Gothic"/>
                <a:sym typeface="Century Gothic"/>
              </a:rPr>
              <a:t>El lado </a:t>
            </a:r>
            <a:r>
              <a:rPr lang="es-ES" sz="2000" u="sng" dirty="0">
                <a:solidFill>
                  <a:schemeClr val="tx2"/>
                </a:solidFill>
                <a:ea typeface="Century Gothic"/>
                <a:cs typeface="Century Gothic"/>
                <a:sym typeface="Century Gothic"/>
              </a:rPr>
              <a:t>derecho</a:t>
            </a:r>
            <a:r>
              <a:rPr lang="es-ES" sz="2000" dirty="0">
                <a:solidFill>
                  <a:schemeClr val="tx2"/>
                </a:solidFill>
                <a:ea typeface="Century Gothic"/>
                <a:cs typeface="Century Gothic"/>
                <a:sym typeface="Century Gothic"/>
              </a:rPr>
              <a:t> de la </a:t>
            </a:r>
            <a:r>
              <a:rPr lang="es-ES" sz="2000" u="sng" dirty="0">
                <a:solidFill>
                  <a:schemeClr val="tx2"/>
                </a:solidFill>
                <a:ea typeface="Century Gothic"/>
                <a:cs typeface="Century Gothic"/>
                <a:sym typeface="Century Gothic"/>
              </a:rPr>
              <a:t>boca,</a:t>
            </a:r>
            <a:r>
              <a:rPr lang="es-ES" sz="2000" dirty="0">
                <a:solidFill>
                  <a:schemeClr val="tx2"/>
                </a:solidFill>
                <a:ea typeface="Century Gothic"/>
                <a:cs typeface="Century Gothic"/>
                <a:sym typeface="Century Gothic"/>
              </a:rPr>
              <a:t> cerca de </a:t>
            </a:r>
            <a:r>
              <a:rPr lang="es-ES" sz="2000" u="sng" dirty="0">
                <a:solidFill>
                  <a:schemeClr val="tx2"/>
                </a:solidFill>
                <a:ea typeface="Century Gothic"/>
                <a:cs typeface="Century Gothic"/>
                <a:sym typeface="Century Gothic"/>
              </a:rPr>
              <a:t>la nariz,</a:t>
            </a:r>
            <a:r>
              <a:rPr lang="es-ES" sz="2000" dirty="0">
                <a:solidFill>
                  <a:schemeClr val="tx2"/>
                </a:solidFill>
                <a:ea typeface="Century Gothic"/>
                <a:cs typeface="Century Gothic"/>
                <a:sym typeface="Century Gothic"/>
              </a:rPr>
              <a:t> </a:t>
            </a:r>
            <a:r>
              <a:rPr lang="es-ES" sz="2000" u="sng" dirty="0">
                <a:solidFill>
                  <a:schemeClr val="tx2"/>
                </a:solidFill>
                <a:ea typeface="Century Gothic"/>
                <a:cs typeface="Century Gothic"/>
                <a:sym typeface="Century Gothic"/>
              </a:rPr>
              <a:t>me duele</a:t>
            </a:r>
            <a:r>
              <a:rPr lang="es-ES" sz="2000" dirty="0">
                <a:solidFill>
                  <a:schemeClr val="tx2"/>
                </a:solidFill>
                <a:ea typeface="Century Gothic"/>
                <a:cs typeface="Century Gothic"/>
                <a:sym typeface="Century Gothic"/>
              </a:rPr>
              <a:t> mucho. </a:t>
            </a:r>
            <a:endParaRPr lang="en-GB" sz="2000" dirty="0">
              <a:solidFill>
                <a:schemeClr val="tx2"/>
              </a:solidFill>
            </a:endParaRPr>
          </a:p>
        </p:txBody>
      </p:sp>
      <p:sp>
        <p:nvSpPr>
          <p:cNvPr id="6" name="Rectangle 5">
            <a:extLst>
              <a:ext uri="{FF2B5EF4-FFF2-40B4-BE49-F238E27FC236}">
                <a16:creationId xmlns:a16="http://schemas.microsoft.com/office/drawing/2014/main" id="{7B85FB75-BF07-48B9-8C01-FF88F2C851E5}"/>
              </a:ext>
            </a:extLst>
          </p:cNvPr>
          <p:cNvSpPr/>
          <p:nvPr/>
        </p:nvSpPr>
        <p:spPr>
          <a:xfrm>
            <a:off x="521353" y="3922752"/>
            <a:ext cx="11867610" cy="400110"/>
          </a:xfrm>
          <a:prstGeom prst="rect">
            <a:avLst/>
          </a:prstGeom>
        </p:spPr>
        <p:txBody>
          <a:bodyPr wrap="square">
            <a:spAutoFit/>
          </a:bodyPr>
          <a:lstStyle/>
          <a:p>
            <a:r>
              <a:rPr lang="en-GB" sz="2000" dirty="0">
                <a:solidFill>
                  <a:schemeClr val="tx2"/>
                </a:solidFill>
                <a:sym typeface="Century Gothic"/>
              </a:rPr>
              <a:t>Es mi </a:t>
            </a:r>
            <a:r>
              <a:rPr lang="en-GB" sz="2000" dirty="0" err="1">
                <a:solidFill>
                  <a:schemeClr val="tx2"/>
                </a:solidFill>
                <a:sym typeface="Century Gothic"/>
              </a:rPr>
              <a:t>madre</a:t>
            </a:r>
            <a:r>
              <a:rPr lang="en-GB" sz="2000" dirty="0">
                <a:solidFill>
                  <a:schemeClr val="tx2"/>
                </a:solidFill>
                <a:sym typeface="Century Gothic"/>
              </a:rPr>
              <a:t>, </a:t>
            </a:r>
            <a:r>
              <a:rPr lang="en-GB" sz="2000" dirty="0" err="1">
                <a:solidFill>
                  <a:schemeClr val="tx2"/>
                </a:solidFill>
                <a:sym typeface="Century Gothic"/>
              </a:rPr>
              <a:t>siempre</a:t>
            </a:r>
            <a:r>
              <a:rPr lang="en-GB" sz="2000" dirty="0">
                <a:solidFill>
                  <a:schemeClr val="tx2"/>
                </a:solidFill>
                <a:sym typeface="Century Gothic"/>
              </a:rPr>
              <a:t> </a:t>
            </a:r>
            <a:r>
              <a:rPr lang="en-GB" sz="2000" u="sng" dirty="0" err="1">
                <a:solidFill>
                  <a:schemeClr val="tx2"/>
                </a:solidFill>
                <a:sym typeface="Century Gothic"/>
              </a:rPr>
              <a:t>nos</a:t>
            </a:r>
            <a:r>
              <a:rPr lang="en-GB" sz="2000" u="sng" dirty="0">
                <a:solidFill>
                  <a:schemeClr val="tx2"/>
                </a:solidFill>
                <a:sym typeface="Century Gothic"/>
              </a:rPr>
              <a:t> </a:t>
            </a:r>
            <a:r>
              <a:rPr lang="en-GB" sz="2000" u="sng" dirty="0" err="1">
                <a:solidFill>
                  <a:schemeClr val="tx2"/>
                </a:solidFill>
                <a:sym typeface="Century Gothic"/>
              </a:rPr>
              <a:t>quiere</a:t>
            </a:r>
            <a:r>
              <a:rPr lang="en-GB" sz="2000" u="sng" dirty="0">
                <a:solidFill>
                  <a:schemeClr val="tx2"/>
                </a:solidFill>
                <a:sym typeface="Century Gothic"/>
              </a:rPr>
              <a:t> </a:t>
            </a:r>
            <a:r>
              <a:rPr lang="en-GB" sz="2000" u="sng" dirty="0" err="1">
                <a:solidFill>
                  <a:schemeClr val="tx2"/>
                </a:solidFill>
                <a:sym typeface="Century Gothic"/>
              </a:rPr>
              <a:t>preparar</a:t>
            </a:r>
            <a:r>
              <a:rPr lang="en-GB" sz="2000" u="sng" dirty="0">
                <a:solidFill>
                  <a:schemeClr val="tx2"/>
                </a:solidFill>
                <a:sym typeface="Century Gothic"/>
              </a:rPr>
              <a:t>/</a:t>
            </a:r>
            <a:r>
              <a:rPr lang="en-GB" sz="2000" u="sng" dirty="0" err="1">
                <a:solidFill>
                  <a:schemeClr val="tx2"/>
                </a:solidFill>
                <a:sym typeface="Century Gothic"/>
              </a:rPr>
              <a:t>quiere</a:t>
            </a:r>
            <a:r>
              <a:rPr lang="en-GB" sz="2000" u="sng" dirty="0">
                <a:solidFill>
                  <a:schemeClr val="tx2"/>
                </a:solidFill>
                <a:sym typeface="Century Gothic"/>
              </a:rPr>
              <a:t> </a:t>
            </a:r>
            <a:r>
              <a:rPr lang="en-GB" sz="2000" u="sng" dirty="0" err="1">
                <a:solidFill>
                  <a:schemeClr val="tx2"/>
                </a:solidFill>
                <a:sym typeface="Century Gothic"/>
              </a:rPr>
              <a:t>prepararme</a:t>
            </a:r>
            <a:r>
              <a:rPr lang="en-GB" sz="2000" u="sng" dirty="0">
                <a:solidFill>
                  <a:schemeClr val="tx2"/>
                </a:solidFill>
                <a:sym typeface="Century Gothic"/>
              </a:rPr>
              <a:t> </a:t>
            </a:r>
            <a:r>
              <a:rPr lang="en-GB" sz="2000" dirty="0" err="1">
                <a:solidFill>
                  <a:schemeClr val="tx2"/>
                </a:solidFill>
                <a:sym typeface="Century Gothic"/>
              </a:rPr>
              <a:t>muchos</a:t>
            </a:r>
            <a:r>
              <a:rPr lang="en-GB" sz="2000" dirty="0">
                <a:solidFill>
                  <a:schemeClr val="tx2"/>
                </a:solidFill>
                <a:sym typeface="Century Gothic"/>
              </a:rPr>
              <a:t> </a:t>
            </a:r>
            <a:r>
              <a:rPr lang="en-GB" sz="2000" dirty="0" err="1">
                <a:solidFill>
                  <a:schemeClr val="tx2"/>
                </a:solidFill>
                <a:sym typeface="Century Gothic"/>
              </a:rPr>
              <a:t>dulces</a:t>
            </a:r>
            <a:r>
              <a:rPr lang="en-GB" sz="2000" dirty="0">
                <a:solidFill>
                  <a:schemeClr val="tx2"/>
                </a:solidFill>
                <a:sym typeface="Century Gothic"/>
              </a:rPr>
              <a:t>.</a:t>
            </a:r>
            <a:endParaRPr lang="en-GB" sz="2000" dirty="0">
              <a:solidFill>
                <a:schemeClr val="tx2"/>
              </a:solidFill>
            </a:endParaRPr>
          </a:p>
        </p:txBody>
      </p:sp>
      <p:sp>
        <p:nvSpPr>
          <p:cNvPr id="8" name="Rectangle 7">
            <a:extLst>
              <a:ext uri="{FF2B5EF4-FFF2-40B4-BE49-F238E27FC236}">
                <a16:creationId xmlns:a16="http://schemas.microsoft.com/office/drawing/2014/main" id="{94EE645B-7467-4DD0-A72F-F0A8D7BA7831}"/>
              </a:ext>
            </a:extLst>
          </p:cNvPr>
          <p:cNvSpPr/>
          <p:nvPr/>
        </p:nvSpPr>
        <p:spPr>
          <a:xfrm>
            <a:off x="105717" y="5822764"/>
            <a:ext cx="11555449" cy="400110"/>
          </a:xfrm>
          <a:prstGeom prst="rect">
            <a:avLst/>
          </a:prstGeom>
        </p:spPr>
        <p:txBody>
          <a:bodyPr wrap="square">
            <a:spAutoFit/>
          </a:bodyPr>
          <a:lstStyle/>
          <a:p>
            <a:endParaRPr lang="en-GB" sz="2000" dirty="0">
              <a:solidFill>
                <a:schemeClr val="tx2"/>
              </a:solidFill>
            </a:endParaRPr>
          </a:p>
        </p:txBody>
      </p:sp>
      <p:sp>
        <p:nvSpPr>
          <p:cNvPr id="27" name="Rectangle 26">
            <a:extLst>
              <a:ext uri="{FF2B5EF4-FFF2-40B4-BE49-F238E27FC236}">
                <a16:creationId xmlns:a16="http://schemas.microsoft.com/office/drawing/2014/main" id="{0496B310-DED8-4FB5-9DA8-059715589A3A}"/>
              </a:ext>
            </a:extLst>
          </p:cNvPr>
          <p:cNvSpPr/>
          <p:nvPr/>
        </p:nvSpPr>
        <p:spPr>
          <a:xfrm>
            <a:off x="1047618" y="5481713"/>
            <a:ext cx="7091583" cy="707886"/>
          </a:xfrm>
          <a:prstGeom prst="rect">
            <a:avLst/>
          </a:prstGeom>
        </p:spPr>
        <p:txBody>
          <a:bodyPr wrap="square">
            <a:spAutoFit/>
          </a:bodyPr>
          <a:lstStyle/>
          <a:p>
            <a:r>
              <a:rPr lang="es-ES" sz="2000" dirty="0">
                <a:solidFill>
                  <a:schemeClr val="tx2"/>
                </a:solidFill>
                <a:ea typeface="Century Gothic"/>
                <a:cs typeface="Century Gothic"/>
                <a:sym typeface="Century Gothic"/>
              </a:rPr>
              <a:t>El dentista le recomienda a Hugo un producto y le asegura que el dolor suele pasar en una semana. </a:t>
            </a:r>
            <a:endParaRPr lang="en-GB" sz="2000" dirty="0">
              <a:solidFill>
                <a:schemeClr val="tx2"/>
              </a:solidFill>
            </a:endParaRPr>
          </a:p>
        </p:txBody>
      </p:sp>
      <p:sp>
        <p:nvSpPr>
          <p:cNvPr id="10" name="TextBox 9">
            <a:extLst>
              <a:ext uri="{FF2B5EF4-FFF2-40B4-BE49-F238E27FC236}">
                <a16:creationId xmlns:a16="http://schemas.microsoft.com/office/drawing/2014/main" id="{B48297DD-4F87-4685-94DA-1CF01489B243}"/>
              </a:ext>
            </a:extLst>
          </p:cNvPr>
          <p:cNvSpPr txBox="1"/>
          <p:nvPr/>
        </p:nvSpPr>
        <p:spPr>
          <a:xfrm>
            <a:off x="5141407" y="905889"/>
            <a:ext cx="3360311" cy="400110"/>
          </a:xfrm>
          <a:prstGeom prst="rect">
            <a:avLst/>
          </a:prstGeom>
          <a:noFill/>
        </p:spPr>
        <p:txBody>
          <a:bodyPr wrap="square" rtlCol="0">
            <a:spAutoFit/>
          </a:bodyPr>
          <a:lstStyle/>
          <a:p>
            <a:r>
              <a:rPr lang="en-GB" sz="2000" dirty="0"/>
              <a:t>*el </a:t>
            </a:r>
            <a:r>
              <a:rPr lang="en-GB" sz="2000" dirty="0" err="1"/>
              <a:t>dentista</a:t>
            </a:r>
            <a:r>
              <a:rPr lang="en-GB" sz="2000" dirty="0"/>
              <a:t> = dentist</a:t>
            </a:r>
          </a:p>
        </p:txBody>
      </p:sp>
      <p:sp>
        <p:nvSpPr>
          <p:cNvPr id="30" name="Rectangle 29">
            <a:extLst>
              <a:ext uri="{FF2B5EF4-FFF2-40B4-BE49-F238E27FC236}">
                <a16:creationId xmlns:a16="http://schemas.microsoft.com/office/drawing/2014/main" id="{E3951856-FCDC-4228-A994-B9DC183C2017}"/>
              </a:ext>
            </a:extLst>
          </p:cNvPr>
          <p:cNvSpPr/>
          <p:nvPr/>
        </p:nvSpPr>
        <p:spPr>
          <a:xfrm>
            <a:off x="282708" y="4705832"/>
            <a:ext cx="11867610" cy="400110"/>
          </a:xfrm>
          <a:prstGeom prst="rect">
            <a:avLst/>
          </a:prstGeom>
        </p:spPr>
        <p:txBody>
          <a:bodyPr wrap="square">
            <a:spAutoFit/>
          </a:bodyPr>
          <a:lstStyle/>
          <a:p>
            <a:pPr lvl="0">
              <a:buClr>
                <a:srgbClr val="000000"/>
              </a:buClr>
              <a:buSzPts val="2000"/>
              <a:defRPr/>
            </a:pPr>
            <a:r>
              <a:rPr lang="en-GB" sz="2000" dirty="0" err="1">
                <a:solidFill>
                  <a:schemeClr val="tx2"/>
                </a:solidFill>
                <a:ea typeface="Century Gothic"/>
                <a:cs typeface="Century Gothic"/>
                <a:sym typeface="Century Gothic"/>
              </a:rPr>
              <a:t>Debéis</a:t>
            </a:r>
            <a:r>
              <a:rPr lang="en-GB" sz="2000" u="sng" dirty="0">
                <a:solidFill>
                  <a:schemeClr val="tx2"/>
                </a:solidFill>
                <a:ea typeface="Century Gothic"/>
                <a:cs typeface="Century Gothic"/>
                <a:sym typeface="Century Gothic"/>
              </a:rPr>
              <a:t> </a:t>
            </a:r>
            <a:r>
              <a:rPr lang="en-GB" sz="2000" u="sng" dirty="0" err="1">
                <a:solidFill>
                  <a:schemeClr val="tx2"/>
                </a:solidFill>
                <a:ea typeface="Century Gothic"/>
                <a:cs typeface="Century Gothic"/>
                <a:sym typeface="Century Gothic"/>
              </a:rPr>
              <a:t>hacer</a:t>
            </a:r>
            <a:r>
              <a:rPr lang="en-GB" sz="2000" u="sng" dirty="0">
                <a:solidFill>
                  <a:schemeClr val="tx2"/>
                </a:solidFill>
                <a:ea typeface="Century Gothic"/>
                <a:cs typeface="Century Gothic"/>
                <a:sym typeface="Century Gothic"/>
              </a:rPr>
              <a:t> </a:t>
            </a:r>
            <a:r>
              <a:rPr lang="en-GB" sz="2000" u="sng" dirty="0" err="1">
                <a:solidFill>
                  <a:schemeClr val="tx2"/>
                </a:solidFill>
                <a:ea typeface="Century Gothic"/>
                <a:cs typeface="Century Gothic"/>
                <a:sym typeface="Century Gothic"/>
              </a:rPr>
              <a:t>más</a:t>
            </a:r>
            <a:r>
              <a:rPr lang="en-GB" sz="2000" u="sng" dirty="0">
                <a:solidFill>
                  <a:schemeClr val="tx2"/>
                </a:solidFill>
                <a:ea typeface="Century Gothic"/>
                <a:cs typeface="Century Gothic"/>
                <a:sym typeface="Century Gothic"/>
              </a:rPr>
              <a:t> </a:t>
            </a:r>
            <a:r>
              <a:rPr lang="en-GB" sz="2000" u="sng" dirty="0" err="1">
                <a:solidFill>
                  <a:schemeClr val="tx2"/>
                </a:solidFill>
                <a:ea typeface="Century Gothic"/>
                <a:cs typeface="Century Gothic"/>
                <a:sym typeface="Century Gothic"/>
              </a:rPr>
              <a:t>esfuerzo</a:t>
            </a:r>
            <a:r>
              <a:rPr lang="en-GB" sz="2000" u="sng" dirty="0">
                <a:solidFill>
                  <a:schemeClr val="tx2"/>
                </a:solidFill>
                <a:ea typeface="Century Gothic"/>
                <a:cs typeface="Century Gothic"/>
                <a:sym typeface="Century Gothic"/>
              </a:rPr>
              <a:t>.</a:t>
            </a:r>
            <a:r>
              <a:rPr lang="en-GB" sz="2000" dirty="0">
                <a:solidFill>
                  <a:schemeClr val="tx2"/>
                </a:solidFill>
                <a:ea typeface="Century Gothic"/>
                <a:cs typeface="Century Gothic"/>
                <a:sym typeface="Century Gothic"/>
              </a:rPr>
              <a:t> </a:t>
            </a:r>
            <a:r>
              <a:rPr lang="en-GB" sz="2000" u="sng" dirty="0" err="1">
                <a:solidFill>
                  <a:schemeClr val="tx2"/>
                </a:solidFill>
                <a:ea typeface="Century Gothic"/>
                <a:cs typeface="Century Gothic"/>
                <a:sym typeface="Century Gothic"/>
              </a:rPr>
              <a:t>Tenéis</a:t>
            </a:r>
            <a:r>
              <a:rPr lang="en-GB" sz="2000" u="sng" dirty="0">
                <a:solidFill>
                  <a:schemeClr val="tx2"/>
                </a:solidFill>
                <a:ea typeface="Century Gothic"/>
                <a:cs typeface="Century Gothic"/>
                <a:sym typeface="Century Gothic"/>
              </a:rPr>
              <a:t> que </a:t>
            </a:r>
            <a:r>
              <a:rPr lang="en-GB" sz="2000" u="sng" dirty="0" err="1">
                <a:solidFill>
                  <a:schemeClr val="tx2"/>
                </a:solidFill>
                <a:ea typeface="Century Gothic"/>
                <a:cs typeface="Century Gothic"/>
                <a:sym typeface="Century Gothic"/>
              </a:rPr>
              <a:t>lavaros</a:t>
            </a:r>
            <a:r>
              <a:rPr lang="en-GB" sz="2000" u="sng" dirty="0">
                <a:solidFill>
                  <a:schemeClr val="tx2"/>
                </a:solidFill>
                <a:ea typeface="Century Gothic"/>
                <a:cs typeface="Century Gothic"/>
                <a:sym typeface="Century Gothic"/>
              </a:rPr>
              <a:t>/</a:t>
            </a:r>
            <a:r>
              <a:rPr lang="en-GB" sz="2000" u="sng" dirty="0" err="1">
                <a:solidFill>
                  <a:schemeClr val="tx2"/>
                </a:solidFill>
                <a:ea typeface="Century Gothic"/>
                <a:cs typeface="Century Gothic"/>
                <a:sym typeface="Century Gothic"/>
              </a:rPr>
              <a:t>Os</a:t>
            </a:r>
            <a:r>
              <a:rPr lang="en-GB" sz="2000" u="sng" dirty="0">
                <a:solidFill>
                  <a:schemeClr val="tx2"/>
                </a:solidFill>
                <a:ea typeface="Century Gothic"/>
                <a:cs typeface="Century Gothic"/>
                <a:sym typeface="Century Gothic"/>
              </a:rPr>
              <a:t> </a:t>
            </a:r>
            <a:r>
              <a:rPr lang="en-GB" sz="2000" u="sng" dirty="0" err="1">
                <a:solidFill>
                  <a:schemeClr val="tx2"/>
                </a:solidFill>
                <a:ea typeface="Century Gothic"/>
                <a:cs typeface="Century Gothic"/>
                <a:sym typeface="Century Gothic"/>
              </a:rPr>
              <a:t>tenéis</a:t>
            </a:r>
            <a:r>
              <a:rPr lang="en-GB" sz="2000" u="sng" dirty="0">
                <a:solidFill>
                  <a:schemeClr val="tx2"/>
                </a:solidFill>
                <a:ea typeface="Century Gothic"/>
                <a:cs typeface="Century Gothic"/>
                <a:sym typeface="Century Gothic"/>
              </a:rPr>
              <a:t> que </a:t>
            </a:r>
            <a:r>
              <a:rPr lang="en-GB" sz="2000" u="sng" dirty="0" err="1">
                <a:solidFill>
                  <a:schemeClr val="tx2"/>
                </a:solidFill>
                <a:ea typeface="Century Gothic"/>
                <a:cs typeface="Century Gothic"/>
                <a:sym typeface="Century Gothic"/>
              </a:rPr>
              <a:t>lavar</a:t>
            </a:r>
            <a:r>
              <a:rPr lang="en-GB" sz="2000" u="sng" dirty="0">
                <a:solidFill>
                  <a:schemeClr val="tx2"/>
                </a:solidFill>
                <a:ea typeface="Century Gothic"/>
                <a:cs typeface="Century Gothic"/>
                <a:sym typeface="Century Gothic"/>
              </a:rPr>
              <a:t> </a:t>
            </a:r>
            <a:r>
              <a:rPr lang="en-GB" sz="2000" dirty="0">
                <a:solidFill>
                  <a:schemeClr val="tx2"/>
                </a:solidFill>
                <a:ea typeface="Century Gothic"/>
                <a:cs typeface="Century Gothic"/>
                <a:sym typeface="Century Gothic"/>
              </a:rPr>
              <a:t>los </a:t>
            </a:r>
            <a:r>
              <a:rPr lang="en-GB" sz="2000" dirty="0" err="1">
                <a:solidFill>
                  <a:schemeClr val="tx2"/>
                </a:solidFill>
                <a:ea typeface="Century Gothic"/>
                <a:cs typeface="Century Gothic"/>
                <a:sym typeface="Century Gothic"/>
              </a:rPr>
              <a:t>dientes</a:t>
            </a:r>
            <a:r>
              <a:rPr lang="en-GB" sz="2000" dirty="0">
                <a:solidFill>
                  <a:schemeClr val="tx2"/>
                </a:solidFill>
                <a:ea typeface="Century Gothic"/>
                <a:cs typeface="Century Gothic"/>
                <a:sym typeface="Century Gothic"/>
              </a:rPr>
              <a:t> dos </a:t>
            </a:r>
            <a:r>
              <a:rPr lang="en-GB" sz="2000" dirty="0" err="1">
                <a:solidFill>
                  <a:schemeClr val="tx2"/>
                </a:solidFill>
                <a:ea typeface="Century Gothic"/>
                <a:cs typeface="Century Gothic"/>
                <a:sym typeface="Century Gothic"/>
              </a:rPr>
              <a:t>veces</a:t>
            </a:r>
            <a:r>
              <a:rPr lang="en-GB" sz="2000" dirty="0">
                <a:solidFill>
                  <a:schemeClr val="tx2"/>
                </a:solidFill>
                <a:ea typeface="Century Gothic"/>
                <a:cs typeface="Century Gothic"/>
                <a:sym typeface="Century Gothic"/>
              </a:rPr>
              <a:t> al día.</a:t>
            </a:r>
            <a:endParaRPr lang="en-GB" sz="2000" dirty="0">
              <a:solidFill>
                <a:schemeClr val="tx2"/>
              </a:solidFill>
            </a:endParaRPr>
          </a:p>
        </p:txBody>
      </p:sp>
      <p:sp>
        <p:nvSpPr>
          <p:cNvPr id="19" name="Speech Bubble: Rectangle with Corners Rounded 18">
            <a:extLst>
              <a:ext uri="{FF2B5EF4-FFF2-40B4-BE49-F238E27FC236}">
                <a16:creationId xmlns:a16="http://schemas.microsoft.com/office/drawing/2014/main" id="{7A86D3E4-E8B8-4C2A-B0EA-4E48DED83660}"/>
              </a:ext>
            </a:extLst>
          </p:cNvPr>
          <p:cNvSpPr/>
          <p:nvPr/>
        </p:nvSpPr>
        <p:spPr>
          <a:xfrm>
            <a:off x="8018119" y="3277373"/>
            <a:ext cx="4002069" cy="873843"/>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there are two places that you can put the object pronoun in this sentence.</a:t>
            </a:r>
          </a:p>
        </p:txBody>
      </p:sp>
      <p:grpSp>
        <p:nvGrpSpPr>
          <p:cNvPr id="20" name="Group 19">
            <a:extLst>
              <a:ext uri="{FF2B5EF4-FFF2-40B4-BE49-F238E27FC236}">
                <a16:creationId xmlns:a16="http://schemas.microsoft.com/office/drawing/2014/main" id="{63FE50D6-6573-41A1-930F-381C71FF8498}"/>
              </a:ext>
            </a:extLst>
          </p:cNvPr>
          <p:cNvGrpSpPr/>
          <p:nvPr/>
        </p:nvGrpSpPr>
        <p:grpSpPr>
          <a:xfrm>
            <a:off x="10877772" y="496305"/>
            <a:ext cx="1026170" cy="344128"/>
            <a:chOff x="-10929" y="751318"/>
            <a:chExt cx="1026170" cy="344128"/>
          </a:xfrm>
        </p:grpSpPr>
        <p:sp>
          <p:nvSpPr>
            <p:cNvPr id="21" name="TextBox 20">
              <a:extLst>
                <a:ext uri="{FF2B5EF4-FFF2-40B4-BE49-F238E27FC236}">
                  <a16:creationId xmlns:a16="http://schemas.microsoft.com/office/drawing/2014/main" id="{D0F0CCD9-E585-4943-A46B-E0CC0E7DFCE7}"/>
                </a:ext>
              </a:extLst>
            </p:cNvPr>
            <p:cNvSpPr txBox="1"/>
            <p:nvPr/>
          </p:nvSpPr>
          <p:spPr>
            <a:xfrm>
              <a:off x="0" y="751318"/>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22" name="Straight Connector 21">
              <a:extLst>
                <a:ext uri="{FF2B5EF4-FFF2-40B4-BE49-F238E27FC236}">
                  <a16:creationId xmlns:a16="http://schemas.microsoft.com/office/drawing/2014/main" id="{FBFA443F-07D9-4A32-8635-B11DF710898B}"/>
                </a:ext>
              </a:extLst>
            </p:cNvPr>
            <p:cNvCxnSpPr>
              <a:cxnSpLocks/>
            </p:cNvCxnSpPr>
            <p:nvPr/>
          </p:nvCxnSpPr>
          <p:spPr>
            <a:xfrm>
              <a:off x="5548" y="773513"/>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F6892B8-D3F3-401B-B567-9EBB028CD51D}"/>
                </a:ext>
              </a:extLst>
            </p:cNvPr>
            <p:cNvCxnSpPr>
              <a:cxnSpLocks/>
            </p:cNvCxnSpPr>
            <p:nvPr/>
          </p:nvCxnSpPr>
          <p:spPr>
            <a:xfrm>
              <a:off x="1004310" y="751318"/>
              <a:ext cx="0" cy="3386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7E32E1B-9424-4597-B833-A989F665ED32}"/>
                </a:ext>
              </a:extLst>
            </p:cNvPr>
            <p:cNvCxnSpPr>
              <a:cxnSpLocks/>
            </p:cNvCxnSpPr>
            <p:nvPr/>
          </p:nvCxnSpPr>
          <p:spPr>
            <a:xfrm flipH="1" flipV="1">
              <a:off x="-10929" y="1085244"/>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02A6C3-84C4-4558-B662-77857E0CFEC1}"/>
                </a:ext>
              </a:extLst>
            </p:cNvPr>
            <p:cNvCxnSpPr>
              <a:cxnSpLocks/>
            </p:cNvCxnSpPr>
            <p:nvPr/>
          </p:nvCxnSpPr>
          <p:spPr>
            <a:xfrm flipH="1">
              <a:off x="-10929" y="760960"/>
              <a:ext cx="102617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8" name="Speech Bubble: Rectangle with Corners Rounded 27">
            <a:extLst>
              <a:ext uri="{FF2B5EF4-FFF2-40B4-BE49-F238E27FC236}">
                <a16:creationId xmlns:a16="http://schemas.microsoft.com/office/drawing/2014/main" id="{2CA94C12-39E4-4485-A57A-EC61EC56B467}"/>
              </a:ext>
            </a:extLst>
          </p:cNvPr>
          <p:cNvSpPr/>
          <p:nvPr/>
        </p:nvSpPr>
        <p:spPr>
          <a:xfrm>
            <a:off x="8570942" y="6101945"/>
            <a:ext cx="2894719" cy="288684"/>
          </a:xfrm>
          <a:prstGeom prst="wedgeRoundRectCallout">
            <a:avLst>
              <a:gd name="adj1" fmla="val -47059"/>
              <a:gd name="adj2" fmla="val -44246"/>
              <a:gd name="adj3" fmla="val 16667"/>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e-&gt; </a:t>
            </a:r>
            <a:r>
              <a:rPr lang="en-GB" sz="2000" dirty="0" err="1">
                <a:solidFill>
                  <a:schemeClr val="tx1"/>
                </a:solidFill>
              </a:rPr>
              <a:t>ie</a:t>
            </a:r>
            <a:r>
              <a:rPr lang="en-GB" sz="2000" dirty="0">
                <a:solidFill>
                  <a:schemeClr val="tx1"/>
                </a:solidFill>
              </a:rPr>
              <a:t> stem change</a:t>
            </a:r>
          </a:p>
        </p:txBody>
      </p:sp>
      <p:sp>
        <p:nvSpPr>
          <p:cNvPr id="29" name="Speech Bubble: Rectangle with Corners Rounded 28">
            <a:extLst>
              <a:ext uri="{FF2B5EF4-FFF2-40B4-BE49-F238E27FC236}">
                <a16:creationId xmlns:a16="http://schemas.microsoft.com/office/drawing/2014/main" id="{1EE50781-7612-4C6C-8F28-2D521F46FE5B}"/>
              </a:ext>
            </a:extLst>
          </p:cNvPr>
          <p:cNvSpPr/>
          <p:nvPr/>
        </p:nvSpPr>
        <p:spPr>
          <a:xfrm>
            <a:off x="7451104" y="2790407"/>
            <a:ext cx="2894719" cy="288684"/>
          </a:xfrm>
          <a:prstGeom prst="wedgeRoundRectCallout">
            <a:avLst>
              <a:gd name="adj1" fmla="val -23238"/>
              <a:gd name="adj2" fmla="val -39053"/>
              <a:gd name="adj3" fmla="val 16667"/>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o-&gt; </a:t>
            </a:r>
            <a:r>
              <a:rPr lang="en-GB" sz="2000" dirty="0" err="1">
                <a:solidFill>
                  <a:schemeClr val="tx1"/>
                </a:solidFill>
              </a:rPr>
              <a:t>ue</a:t>
            </a:r>
            <a:r>
              <a:rPr lang="en-GB" sz="2000" dirty="0">
                <a:solidFill>
                  <a:schemeClr val="tx1"/>
                </a:solidFill>
              </a:rPr>
              <a:t> stem change</a:t>
            </a:r>
          </a:p>
        </p:txBody>
      </p:sp>
      <p:sp>
        <p:nvSpPr>
          <p:cNvPr id="31" name="Speech Bubble: Rectangle with Corners Rounded 30">
            <a:extLst>
              <a:ext uri="{FF2B5EF4-FFF2-40B4-BE49-F238E27FC236}">
                <a16:creationId xmlns:a16="http://schemas.microsoft.com/office/drawing/2014/main" id="{468FE3D0-F0D9-4E30-A2F3-1DF849EC5492}"/>
              </a:ext>
            </a:extLst>
          </p:cNvPr>
          <p:cNvSpPr/>
          <p:nvPr/>
        </p:nvSpPr>
        <p:spPr>
          <a:xfrm>
            <a:off x="9133706" y="5000675"/>
            <a:ext cx="2894719" cy="288684"/>
          </a:xfrm>
          <a:prstGeom prst="wedgeRoundRectCallout">
            <a:avLst>
              <a:gd name="adj1" fmla="val -23238"/>
              <a:gd name="adj2" fmla="val -39053"/>
              <a:gd name="adj3" fmla="val 16667"/>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o-&gt; </a:t>
            </a:r>
            <a:r>
              <a:rPr lang="en-GB" sz="2000" dirty="0" err="1">
                <a:solidFill>
                  <a:schemeClr val="tx1"/>
                </a:solidFill>
              </a:rPr>
              <a:t>ue</a:t>
            </a:r>
            <a:r>
              <a:rPr lang="en-GB" sz="2000" dirty="0">
                <a:solidFill>
                  <a:schemeClr val="tx1"/>
                </a:solidFill>
              </a:rPr>
              <a:t> stem change</a:t>
            </a:r>
          </a:p>
        </p:txBody>
      </p:sp>
      <p:pic>
        <p:nvPicPr>
          <p:cNvPr id="1026" name="Picture 2" descr="dentist clip art free - Clip Art Library">
            <a:extLst>
              <a:ext uri="{FF2B5EF4-FFF2-40B4-BE49-F238E27FC236}">
                <a16:creationId xmlns:a16="http://schemas.microsoft.com/office/drawing/2014/main" id="{77E05FBE-2D6E-449F-AD67-6B5764EDED89}"/>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91758" y="50414"/>
            <a:ext cx="1710950" cy="171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14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 grpId="0"/>
      <p:bldP spid="3" grpId="0"/>
      <p:bldP spid="4" grpId="0"/>
      <p:bldP spid="6" grpId="0"/>
      <p:bldP spid="27" grpId="0"/>
      <p:bldP spid="30" grpId="0"/>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11958FE-7AC2-CF98-FED6-C83F3060CB15}"/>
              </a:ext>
            </a:extLst>
          </p:cNvPr>
          <p:cNvSpPr>
            <a:spLocks noGrp="1"/>
          </p:cNvSpPr>
          <p:nvPr>
            <p:ph type="body" sz="quarter" idx="10"/>
          </p:nvPr>
        </p:nvSpPr>
        <p:spPr>
          <a:xfrm>
            <a:off x="373063" y="1065214"/>
            <a:ext cx="4054517" cy="515866"/>
          </a:xfrm>
        </p:spPr>
        <p:txBody>
          <a:bodyPr/>
          <a:lstStyle/>
          <a:p>
            <a:r>
              <a:rPr lang="en-ES" dirty="0"/>
              <a:t>Estudia este vocabulario:</a:t>
            </a:r>
          </a:p>
        </p:txBody>
      </p:sp>
      <p:sp>
        <p:nvSpPr>
          <p:cNvPr id="4" name="Title 3">
            <a:extLst>
              <a:ext uri="{FF2B5EF4-FFF2-40B4-BE49-F238E27FC236}">
                <a16:creationId xmlns:a16="http://schemas.microsoft.com/office/drawing/2014/main" id="{0F7D5586-69E3-8C43-5D07-0C303AA6F6D2}"/>
              </a:ext>
            </a:extLst>
          </p:cNvPr>
          <p:cNvSpPr>
            <a:spLocks noGrp="1"/>
          </p:cNvSpPr>
          <p:nvPr>
            <p:ph type="title"/>
          </p:nvPr>
        </p:nvSpPr>
        <p:spPr>
          <a:xfrm>
            <a:off x="0" y="213557"/>
            <a:ext cx="2553694" cy="647577"/>
          </a:xfrm>
        </p:spPr>
        <p:txBody>
          <a:bodyPr/>
          <a:lstStyle/>
          <a:p>
            <a:r>
              <a:rPr lang="en-ES" dirty="0"/>
              <a:t>Deberes</a:t>
            </a:r>
          </a:p>
        </p:txBody>
      </p:sp>
      <p:sp>
        <p:nvSpPr>
          <p:cNvPr id="6" name="Google Shape;715;p15">
            <a:extLst>
              <a:ext uri="{FF2B5EF4-FFF2-40B4-BE49-F238E27FC236}">
                <a16:creationId xmlns:a16="http://schemas.microsoft.com/office/drawing/2014/main" id="{6E8775B2-26C7-DF44-83EF-5F263D8C0503}"/>
              </a:ext>
            </a:extLst>
          </p:cNvPr>
          <p:cNvSpPr/>
          <p:nvPr/>
        </p:nvSpPr>
        <p:spPr>
          <a:xfrm>
            <a:off x="10477175" y="213557"/>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deberes</a:t>
            </a:r>
            <a:endParaRPr sz="2000" b="1" i="0" u="none" strike="noStrike" cap="none" dirty="0">
              <a:solidFill>
                <a:schemeClr val="lt1"/>
              </a:solidFill>
              <a:latin typeface="Century Gothic"/>
              <a:ea typeface="Century Gothic"/>
              <a:cs typeface="Century Gothic"/>
              <a:sym typeface="Century Gothic"/>
            </a:endParaRPr>
          </a:p>
        </p:txBody>
      </p:sp>
      <p:sp>
        <p:nvSpPr>
          <p:cNvPr id="7" name="TextBox 6">
            <a:extLst>
              <a:ext uri="{FF2B5EF4-FFF2-40B4-BE49-F238E27FC236}">
                <a16:creationId xmlns:a16="http://schemas.microsoft.com/office/drawing/2014/main" id="{5F6F1A4C-5B56-006C-E716-8217D590263B}"/>
              </a:ext>
            </a:extLst>
          </p:cNvPr>
          <p:cNvSpPr txBox="1"/>
          <p:nvPr/>
        </p:nvSpPr>
        <p:spPr>
          <a:xfrm>
            <a:off x="3601609" y="1501867"/>
            <a:ext cx="2172390" cy="523220"/>
          </a:xfrm>
          <a:prstGeom prst="rect">
            <a:avLst/>
          </a:prstGeom>
          <a:noFill/>
        </p:spPr>
        <p:txBody>
          <a:bodyPr wrap="none" rtlCol="0">
            <a:spAutoFit/>
          </a:bodyPr>
          <a:lstStyle/>
          <a:p>
            <a:r>
              <a:rPr lang="en-ES" sz="2800" b="1" dirty="0"/>
              <a:t>Foundation</a:t>
            </a:r>
          </a:p>
        </p:txBody>
      </p:sp>
      <p:sp>
        <p:nvSpPr>
          <p:cNvPr id="8" name="TextBox 7">
            <a:extLst>
              <a:ext uri="{FF2B5EF4-FFF2-40B4-BE49-F238E27FC236}">
                <a16:creationId xmlns:a16="http://schemas.microsoft.com/office/drawing/2014/main" id="{6859BA5E-9D9F-3ECF-1FDE-C60538814F6D}"/>
              </a:ext>
            </a:extLst>
          </p:cNvPr>
          <p:cNvSpPr txBox="1"/>
          <p:nvPr/>
        </p:nvSpPr>
        <p:spPr>
          <a:xfrm>
            <a:off x="8386749" y="1501867"/>
            <a:ext cx="1305165" cy="523220"/>
          </a:xfrm>
          <a:prstGeom prst="rect">
            <a:avLst/>
          </a:prstGeom>
          <a:noFill/>
        </p:spPr>
        <p:txBody>
          <a:bodyPr wrap="none" rtlCol="0">
            <a:spAutoFit/>
          </a:bodyPr>
          <a:lstStyle/>
          <a:p>
            <a:r>
              <a:rPr lang="en-ES" sz="2800" b="1" dirty="0"/>
              <a:t>Higher</a:t>
            </a:r>
          </a:p>
        </p:txBody>
      </p:sp>
      <p:sp>
        <p:nvSpPr>
          <p:cNvPr id="14" name="TextBox 13">
            <a:extLst>
              <a:ext uri="{FF2B5EF4-FFF2-40B4-BE49-F238E27FC236}">
                <a16:creationId xmlns:a16="http://schemas.microsoft.com/office/drawing/2014/main" id="{CE1F3F57-9C51-487C-8A45-BAAFB640D21A}"/>
              </a:ext>
            </a:extLst>
          </p:cNvPr>
          <p:cNvSpPr txBox="1"/>
          <p:nvPr/>
        </p:nvSpPr>
        <p:spPr>
          <a:xfrm>
            <a:off x="1586763" y="2744229"/>
            <a:ext cx="966931" cy="523220"/>
          </a:xfrm>
          <a:prstGeom prst="rect">
            <a:avLst/>
          </a:prstGeom>
          <a:noFill/>
        </p:spPr>
        <p:txBody>
          <a:bodyPr wrap="none" rtlCol="0">
            <a:spAutoFit/>
          </a:bodyPr>
          <a:lstStyle/>
          <a:p>
            <a:r>
              <a:rPr lang="en-ES" sz="2800" b="1" dirty="0"/>
              <a:t>New</a:t>
            </a:r>
          </a:p>
        </p:txBody>
      </p:sp>
      <p:sp>
        <p:nvSpPr>
          <p:cNvPr id="15" name="TextBox 14">
            <a:extLst>
              <a:ext uri="{FF2B5EF4-FFF2-40B4-BE49-F238E27FC236}">
                <a16:creationId xmlns:a16="http://schemas.microsoft.com/office/drawing/2014/main" id="{401F17B4-7A47-7195-FA5E-3D72C9927744}"/>
              </a:ext>
            </a:extLst>
          </p:cNvPr>
          <p:cNvSpPr txBox="1"/>
          <p:nvPr/>
        </p:nvSpPr>
        <p:spPr>
          <a:xfrm>
            <a:off x="1439286" y="4758092"/>
            <a:ext cx="1261884" cy="523220"/>
          </a:xfrm>
          <a:prstGeom prst="rect">
            <a:avLst/>
          </a:prstGeom>
          <a:noFill/>
        </p:spPr>
        <p:txBody>
          <a:bodyPr wrap="none" rtlCol="0">
            <a:spAutoFit/>
          </a:bodyPr>
          <a:lstStyle/>
          <a:p>
            <a:r>
              <a:rPr lang="en-ES" sz="2800" b="1" dirty="0"/>
              <a:t>Revisit</a:t>
            </a:r>
          </a:p>
        </p:txBody>
      </p:sp>
      <p:pic>
        <p:nvPicPr>
          <p:cNvPr id="3" name="Picture 2" descr="Qr code&#10;&#10;Description automatically generated">
            <a:extLst>
              <a:ext uri="{FF2B5EF4-FFF2-40B4-BE49-F238E27FC236}">
                <a16:creationId xmlns:a16="http://schemas.microsoft.com/office/drawing/2014/main" id="{1CFBB243-CD3E-9116-FC13-1732B86727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6625" y="2260801"/>
            <a:ext cx="1762357" cy="1762357"/>
          </a:xfrm>
          <a:prstGeom prst="rect">
            <a:avLst/>
          </a:prstGeom>
        </p:spPr>
      </p:pic>
      <p:pic>
        <p:nvPicPr>
          <p:cNvPr id="11" name="Picture 10" descr="Qr code&#10;&#10;Description automatically generated">
            <a:extLst>
              <a:ext uri="{FF2B5EF4-FFF2-40B4-BE49-F238E27FC236}">
                <a16:creationId xmlns:a16="http://schemas.microsoft.com/office/drawing/2014/main" id="{0F229B41-25BB-6C0C-3931-DBC8BD2222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58152" y="2260800"/>
            <a:ext cx="1762357" cy="1762357"/>
          </a:xfrm>
          <a:prstGeom prst="rect">
            <a:avLst/>
          </a:prstGeom>
        </p:spPr>
      </p:pic>
      <p:pic>
        <p:nvPicPr>
          <p:cNvPr id="16" name="Picture 15" descr="Qr code&#10;&#10;Description automatically generated">
            <a:extLst>
              <a:ext uri="{FF2B5EF4-FFF2-40B4-BE49-F238E27FC236}">
                <a16:creationId xmlns:a16="http://schemas.microsoft.com/office/drawing/2014/main" id="{5ECA818F-3FCB-009D-2084-9741313EC6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6625" y="4258872"/>
            <a:ext cx="1769629" cy="1769629"/>
          </a:xfrm>
          <a:prstGeom prst="rect">
            <a:avLst/>
          </a:prstGeom>
        </p:spPr>
      </p:pic>
      <p:pic>
        <p:nvPicPr>
          <p:cNvPr id="20" name="Picture 19" descr="Qr code&#10;&#10;Description automatically generated">
            <a:extLst>
              <a:ext uri="{FF2B5EF4-FFF2-40B4-BE49-F238E27FC236}">
                <a16:creationId xmlns:a16="http://schemas.microsoft.com/office/drawing/2014/main" id="{EB982E7C-2385-ED06-FBDD-74783BCDAE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58152" y="4258870"/>
            <a:ext cx="1771992" cy="1771992"/>
          </a:xfrm>
          <a:prstGeom prst="rect">
            <a:avLst/>
          </a:prstGeom>
        </p:spPr>
      </p:pic>
    </p:spTree>
    <p:extLst>
      <p:ext uri="{BB962C8B-B14F-4D97-AF65-F5344CB8AC3E}">
        <p14:creationId xmlns:p14="http://schemas.microsoft.com/office/powerpoint/2010/main" val="3191983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B4A8-20E5-556A-5BEC-C7A9A2D1B85E}"/>
              </a:ext>
            </a:extLst>
          </p:cNvPr>
          <p:cNvSpPr>
            <a:spLocks noGrp="1"/>
          </p:cNvSpPr>
          <p:nvPr>
            <p:ph type="title"/>
          </p:nvPr>
        </p:nvSpPr>
        <p:spPr>
          <a:xfrm>
            <a:off x="0" y="213557"/>
            <a:ext cx="5146766" cy="1032219"/>
          </a:xfrm>
        </p:spPr>
        <p:txBody>
          <a:bodyPr>
            <a:noAutofit/>
          </a:bodyPr>
          <a:lstStyle/>
          <a:p>
            <a:r>
              <a:rPr lang="en-GB" sz="2800" dirty="0"/>
              <a:t>Using irregular verbs</a:t>
            </a:r>
            <a:br>
              <a:rPr lang="en-GB" sz="2800" b="0" dirty="0"/>
            </a:br>
            <a:r>
              <a:rPr lang="en-GB" sz="2400" b="0" dirty="0"/>
              <a:t>Stem-changing verbs</a:t>
            </a:r>
            <a:endParaRPr lang="en-ES" sz="2800" b="0" dirty="0"/>
          </a:p>
        </p:txBody>
      </p:sp>
      <p:sp>
        <p:nvSpPr>
          <p:cNvPr id="3" name="Text Placeholder 2">
            <a:extLst>
              <a:ext uri="{FF2B5EF4-FFF2-40B4-BE49-F238E27FC236}">
                <a16:creationId xmlns:a16="http://schemas.microsoft.com/office/drawing/2014/main" id="{A8E07E8E-76F5-8C80-E569-99B503551682}"/>
              </a:ext>
            </a:extLst>
          </p:cNvPr>
          <p:cNvSpPr>
            <a:spLocks noGrp="1"/>
          </p:cNvSpPr>
          <p:nvPr>
            <p:ph type="body" sz="quarter" idx="10"/>
          </p:nvPr>
        </p:nvSpPr>
        <p:spPr>
          <a:xfrm>
            <a:off x="311862" y="1260864"/>
            <a:ext cx="11726426" cy="748148"/>
          </a:xfrm>
        </p:spPr>
        <p:txBody>
          <a:bodyPr>
            <a:normAutofit/>
          </a:bodyPr>
          <a:lstStyle/>
          <a:p>
            <a:r>
              <a:rPr lang="en-GB" sz="2300" dirty="0"/>
              <a:t>Some verbs have a spelling change in the stem when they are conjugated. These are known as </a:t>
            </a:r>
            <a:r>
              <a:rPr lang="en-GB" sz="2300" b="1" dirty="0"/>
              <a:t>stem-changing </a:t>
            </a:r>
            <a:r>
              <a:rPr lang="en-GB" sz="2300" dirty="0"/>
              <a:t>or </a:t>
            </a:r>
            <a:r>
              <a:rPr lang="en-GB" sz="2300" b="1" dirty="0"/>
              <a:t>radical changing </a:t>
            </a:r>
            <a:r>
              <a:rPr lang="en-GB" sz="2300" dirty="0"/>
              <a:t>verbs.</a:t>
            </a:r>
            <a:endParaRPr lang="en-ES" sz="2300" dirty="0"/>
          </a:p>
          <a:p>
            <a:endParaRPr lang="en-ES" dirty="0"/>
          </a:p>
          <a:p>
            <a:endParaRPr lang="en-ES" dirty="0"/>
          </a:p>
        </p:txBody>
      </p:sp>
      <p:sp>
        <p:nvSpPr>
          <p:cNvPr id="4" name="Rounded Rectangle 11">
            <a:extLst>
              <a:ext uri="{FF2B5EF4-FFF2-40B4-BE49-F238E27FC236}">
                <a16:creationId xmlns:a16="http://schemas.microsoft.com/office/drawing/2014/main" id="{D5E20F7A-C0ED-D3AD-BFB9-43143E69930B}"/>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D086421C-E448-4A27-9167-24B8CA35EBAE}"/>
              </a:ext>
            </a:extLst>
          </p:cNvPr>
          <p:cNvSpPr/>
          <p:nvPr/>
        </p:nvSpPr>
        <p:spPr>
          <a:xfrm>
            <a:off x="226754" y="2151081"/>
            <a:ext cx="3720114" cy="225673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rPr>
              <a:t>Verbs like </a:t>
            </a:r>
            <a:r>
              <a:rPr lang="en-GB" sz="2200" b="1" dirty="0" err="1">
                <a:solidFill>
                  <a:schemeClr val="bg1"/>
                </a:solidFill>
              </a:rPr>
              <a:t>querer</a:t>
            </a:r>
            <a:r>
              <a:rPr lang="en-GB" sz="2200" b="1" dirty="0">
                <a:solidFill>
                  <a:schemeClr val="bg1"/>
                </a:solidFill>
              </a:rPr>
              <a:t> </a:t>
            </a:r>
            <a:r>
              <a:rPr lang="en-GB" sz="2200" dirty="0">
                <a:solidFill>
                  <a:schemeClr val="bg1"/>
                </a:solidFill>
              </a:rPr>
              <a:t>have an </a:t>
            </a:r>
            <a:r>
              <a:rPr lang="en-ES" sz="2200" b="1" dirty="0"/>
              <a:t>e&gt;ie</a:t>
            </a:r>
            <a:r>
              <a:rPr lang="en-GB" sz="2200" b="1" dirty="0"/>
              <a:t> </a:t>
            </a:r>
            <a:r>
              <a:rPr lang="en-GB" sz="2200" dirty="0"/>
              <a:t>spelling change:</a:t>
            </a:r>
          </a:p>
          <a:p>
            <a:pPr algn="ctr"/>
            <a:endParaRPr lang="en-GB" sz="1600" dirty="0">
              <a:solidFill>
                <a:schemeClr val="bg1"/>
              </a:solidFill>
            </a:endParaRPr>
          </a:p>
          <a:p>
            <a:pPr algn="ctr"/>
            <a:r>
              <a:rPr lang="en-GB" sz="2200" dirty="0">
                <a:solidFill>
                  <a:schemeClr val="bg1"/>
                </a:solidFill>
              </a:rPr>
              <a:t>I want = </a:t>
            </a:r>
            <a:r>
              <a:rPr lang="en-GB" sz="2200" dirty="0" err="1">
                <a:solidFill>
                  <a:schemeClr val="bg1"/>
                </a:solidFill>
              </a:rPr>
              <a:t>qu</a:t>
            </a:r>
            <a:r>
              <a:rPr lang="en-GB" sz="2200" b="1" dirty="0" err="1">
                <a:solidFill>
                  <a:schemeClr val="bg1"/>
                </a:solidFill>
              </a:rPr>
              <a:t>ie</a:t>
            </a:r>
            <a:r>
              <a:rPr lang="en-GB" sz="2200" dirty="0" err="1">
                <a:solidFill>
                  <a:schemeClr val="bg1"/>
                </a:solidFill>
              </a:rPr>
              <a:t>ro</a:t>
            </a:r>
            <a:endParaRPr lang="en-GB" sz="2200" dirty="0">
              <a:solidFill>
                <a:schemeClr val="bg1"/>
              </a:solidFill>
            </a:endParaRPr>
          </a:p>
          <a:p>
            <a:pPr algn="ctr"/>
            <a:r>
              <a:rPr lang="en-GB" sz="2200" dirty="0">
                <a:solidFill>
                  <a:schemeClr val="bg1"/>
                </a:solidFill>
              </a:rPr>
              <a:t>You want = </a:t>
            </a:r>
            <a:r>
              <a:rPr lang="en-GB" sz="2200" dirty="0" err="1">
                <a:solidFill>
                  <a:schemeClr val="bg1"/>
                </a:solidFill>
              </a:rPr>
              <a:t>qu</a:t>
            </a:r>
            <a:r>
              <a:rPr lang="en-GB" sz="2200" b="1" dirty="0" err="1">
                <a:solidFill>
                  <a:schemeClr val="bg1"/>
                </a:solidFill>
              </a:rPr>
              <a:t>ie</a:t>
            </a:r>
            <a:r>
              <a:rPr lang="en-GB" sz="2200" dirty="0" err="1">
                <a:solidFill>
                  <a:schemeClr val="bg1"/>
                </a:solidFill>
              </a:rPr>
              <a:t>res</a:t>
            </a:r>
            <a:endParaRPr lang="en-GB" sz="2200" dirty="0">
              <a:solidFill>
                <a:schemeClr val="bg1"/>
              </a:solidFill>
            </a:endParaRPr>
          </a:p>
          <a:p>
            <a:pPr algn="ctr"/>
            <a:r>
              <a:rPr lang="en-GB" sz="2200" dirty="0">
                <a:solidFill>
                  <a:schemeClr val="bg1"/>
                </a:solidFill>
              </a:rPr>
              <a:t>s/he wants = </a:t>
            </a:r>
            <a:r>
              <a:rPr lang="en-GB" sz="2200" dirty="0" err="1">
                <a:solidFill>
                  <a:schemeClr val="bg1"/>
                </a:solidFill>
              </a:rPr>
              <a:t>qu</a:t>
            </a:r>
            <a:r>
              <a:rPr lang="en-GB" sz="2200" b="1" dirty="0" err="1">
                <a:solidFill>
                  <a:schemeClr val="bg1"/>
                </a:solidFill>
              </a:rPr>
              <a:t>ie</a:t>
            </a:r>
            <a:r>
              <a:rPr lang="en-GB" sz="2200" dirty="0" err="1">
                <a:solidFill>
                  <a:schemeClr val="bg1"/>
                </a:solidFill>
              </a:rPr>
              <a:t>re</a:t>
            </a:r>
            <a:endParaRPr lang="en-GB" sz="2200" dirty="0">
              <a:solidFill>
                <a:schemeClr val="bg1"/>
              </a:solidFill>
            </a:endParaRPr>
          </a:p>
        </p:txBody>
      </p:sp>
      <p:sp>
        <p:nvSpPr>
          <p:cNvPr id="11" name="Rectangle 10">
            <a:extLst>
              <a:ext uri="{FF2B5EF4-FFF2-40B4-BE49-F238E27FC236}">
                <a16:creationId xmlns:a16="http://schemas.microsoft.com/office/drawing/2014/main" id="{9B3B481A-B6D9-43A1-BFA3-65A6F5ACDB7E}"/>
              </a:ext>
            </a:extLst>
          </p:cNvPr>
          <p:cNvSpPr/>
          <p:nvPr/>
        </p:nvSpPr>
        <p:spPr>
          <a:xfrm>
            <a:off x="226754" y="4598677"/>
            <a:ext cx="4166202" cy="1608133"/>
          </a:xfrm>
          <a:prstGeom prst="rect">
            <a:avLst/>
          </a:prstGeom>
        </p:spPr>
        <p:txBody>
          <a:bodyPr wrap="square">
            <a:spAutoFit/>
          </a:bodyPr>
          <a:lstStyle/>
          <a:p>
            <a:r>
              <a:rPr lang="en-GB" sz="2200" b="1" dirty="0" err="1">
                <a:solidFill>
                  <a:srgbClr val="3A3838"/>
                </a:solidFill>
              </a:rPr>
              <a:t>Pensar</a:t>
            </a:r>
            <a:r>
              <a:rPr lang="en-GB" sz="2200" dirty="0">
                <a:solidFill>
                  <a:srgbClr val="3A3838"/>
                </a:solidFill>
              </a:rPr>
              <a:t> has an </a:t>
            </a:r>
            <a:r>
              <a:rPr lang="en-ES" sz="2200" b="1" dirty="0"/>
              <a:t>e&gt;ie</a:t>
            </a:r>
            <a:r>
              <a:rPr lang="en-GB" sz="2200" b="1" dirty="0"/>
              <a:t> </a:t>
            </a:r>
            <a:r>
              <a:rPr lang="en-GB" sz="2200" dirty="0">
                <a:solidFill>
                  <a:srgbClr val="3A3838"/>
                </a:solidFill>
              </a:rPr>
              <a:t>stem-change. Translate:</a:t>
            </a:r>
          </a:p>
          <a:p>
            <a:endParaRPr lang="en-GB" sz="1050" i="1" dirty="0">
              <a:solidFill>
                <a:srgbClr val="3A3838"/>
              </a:solidFill>
            </a:endParaRPr>
          </a:p>
          <a:p>
            <a:r>
              <a:rPr lang="en-GB" sz="2200" i="1" dirty="0">
                <a:solidFill>
                  <a:srgbClr val="3A3838"/>
                </a:solidFill>
              </a:rPr>
              <a:t>I think =</a:t>
            </a:r>
          </a:p>
          <a:p>
            <a:r>
              <a:rPr lang="en-GB" sz="2200" i="1" dirty="0">
                <a:solidFill>
                  <a:srgbClr val="3A3838"/>
                </a:solidFill>
              </a:rPr>
              <a:t>s/he thinks </a:t>
            </a:r>
            <a:r>
              <a:rPr lang="en-GB" sz="2000" i="1" dirty="0">
                <a:solidFill>
                  <a:srgbClr val="3A3838"/>
                </a:solidFill>
              </a:rPr>
              <a:t>=</a:t>
            </a:r>
            <a:r>
              <a:rPr lang="en-GB" sz="2000" dirty="0">
                <a:solidFill>
                  <a:srgbClr val="3A3838"/>
                </a:solidFill>
              </a:rPr>
              <a:t> </a:t>
            </a:r>
          </a:p>
        </p:txBody>
      </p:sp>
      <p:sp>
        <p:nvSpPr>
          <p:cNvPr id="12" name="Rectangle 11">
            <a:extLst>
              <a:ext uri="{FF2B5EF4-FFF2-40B4-BE49-F238E27FC236}">
                <a16:creationId xmlns:a16="http://schemas.microsoft.com/office/drawing/2014/main" id="{2E5D1340-9A72-4469-8872-4682CA7856B6}"/>
              </a:ext>
            </a:extLst>
          </p:cNvPr>
          <p:cNvSpPr/>
          <p:nvPr/>
        </p:nvSpPr>
        <p:spPr>
          <a:xfrm>
            <a:off x="1563871" y="5384211"/>
            <a:ext cx="2418424" cy="430887"/>
          </a:xfrm>
          <a:prstGeom prst="rect">
            <a:avLst/>
          </a:prstGeom>
        </p:spPr>
        <p:txBody>
          <a:bodyPr wrap="square">
            <a:spAutoFit/>
          </a:bodyPr>
          <a:lstStyle/>
          <a:p>
            <a:r>
              <a:rPr lang="en-GB" sz="2200" dirty="0" err="1">
                <a:solidFill>
                  <a:srgbClr val="3A3838"/>
                </a:solidFill>
              </a:rPr>
              <a:t>p</a:t>
            </a:r>
            <a:r>
              <a:rPr lang="en-GB" sz="2200" b="1" u="sng" dirty="0" err="1">
                <a:solidFill>
                  <a:srgbClr val="3A3838"/>
                </a:solidFill>
              </a:rPr>
              <a:t>ie</a:t>
            </a:r>
            <a:r>
              <a:rPr lang="en-GB" sz="2200" dirty="0" err="1">
                <a:solidFill>
                  <a:srgbClr val="3A3838"/>
                </a:solidFill>
              </a:rPr>
              <a:t>nso</a:t>
            </a:r>
            <a:endParaRPr lang="en-GB" sz="2200" dirty="0">
              <a:solidFill>
                <a:srgbClr val="3A3838"/>
              </a:solidFill>
            </a:endParaRPr>
          </a:p>
        </p:txBody>
      </p:sp>
      <p:sp>
        <p:nvSpPr>
          <p:cNvPr id="13" name="Rectangle 12">
            <a:extLst>
              <a:ext uri="{FF2B5EF4-FFF2-40B4-BE49-F238E27FC236}">
                <a16:creationId xmlns:a16="http://schemas.microsoft.com/office/drawing/2014/main" id="{20AD197B-7198-41A2-ABF3-016F68871364}"/>
              </a:ext>
            </a:extLst>
          </p:cNvPr>
          <p:cNvSpPr/>
          <p:nvPr/>
        </p:nvSpPr>
        <p:spPr>
          <a:xfrm>
            <a:off x="2036649" y="5766803"/>
            <a:ext cx="2076372" cy="430887"/>
          </a:xfrm>
          <a:prstGeom prst="rect">
            <a:avLst/>
          </a:prstGeom>
        </p:spPr>
        <p:txBody>
          <a:bodyPr wrap="square">
            <a:spAutoFit/>
          </a:bodyPr>
          <a:lstStyle/>
          <a:p>
            <a:r>
              <a:rPr lang="en-GB" sz="2200" dirty="0" err="1">
                <a:solidFill>
                  <a:srgbClr val="3A3838"/>
                </a:solidFill>
              </a:rPr>
              <a:t>p</a:t>
            </a:r>
            <a:r>
              <a:rPr lang="en-GB" sz="2200" b="1" u="sng" dirty="0" err="1">
                <a:solidFill>
                  <a:srgbClr val="3A3838"/>
                </a:solidFill>
              </a:rPr>
              <a:t>ie</a:t>
            </a:r>
            <a:r>
              <a:rPr lang="en-GB" sz="2200" dirty="0" err="1">
                <a:solidFill>
                  <a:srgbClr val="3A3838"/>
                </a:solidFill>
              </a:rPr>
              <a:t>nsa</a:t>
            </a:r>
            <a:endParaRPr lang="en-GB" sz="2200" dirty="0">
              <a:solidFill>
                <a:srgbClr val="3A3838"/>
              </a:solidFill>
            </a:endParaRPr>
          </a:p>
        </p:txBody>
      </p:sp>
      <p:sp>
        <p:nvSpPr>
          <p:cNvPr id="14" name="Rectangle: Rounded Corners 13">
            <a:extLst>
              <a:ext uri="{FF2B5EF4-FFF2-40B4-BE49-F238E27FC236}">
                <a16:creationId xmlns:a16="http://schemas.microsoft.com/office/drawing/2014/main" id="{6FE31256-5B55-4B01-AA9F-05DBC37E52DE}"/>
              </a:ext>
            </a:extLst>
          </p:cNvPr>
          <p:cNvSpPr/>
          <p:nvPr/>
        </p:nvSpPr>
        <p:spPr>
          <a:xfrm>
            <a:off x="4222617" y="2107312"/>
            <a:ext cx="3720114" cy="23027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Verbs like </a:t>
            </a:r>
            <a:r>
              <a:rPr lang="en-GB" sz="2200" b="1" dirty="0" err="1">
                <a:solidFill>
                  <a:schemeClr val="tx1"/>
                </a:solidFill>
              </a:rPr>
              <a:t>pedir</a:t>
            </a:r>
            <a:r>
              <a:rPr lang="en-GB" sz="2200" b="1" dirty="0">
                <a:solidFill>
                  <a:schemeClr val="tx1"/>
                </a:solidFill>
              </a:rPr>
              <a:t> </a:t>
            </a:r>
            <a:r>
              <a:rPr lang="en-GB" sz="2200" dirty="0">
                <a:solidFill>
                  <a:schemeClr val="tx1"/>
                </a:solidFill>
              </a:rPr>
              <a:t>have an </a:t>
            </a:r>
            <a:r>
              <a:rPr lang="en-ES" sz="2200" b="1" dirty="0">
                <a:solidFill>
                  <a:schemeClr val="tx1"/>
                </a:solidFill>
              </a:rPr>
              <a:t>e&gt;i</a:t>
            </a:r>
            <a:r>
              <a:rPr lang="en-GB" sz="2200" b="1" dirty="0">
                <a:solidFill>
                  <a:schemeClr val="tx1"/>
                </a:solidFill>
              </a:rPr>
              <a:t> </a:t>
            </a:r>
            <a:r>
              <a:rPr lang="en-GB" sz="2200" dirty="0">
                <a:solidFill>
                  <a:schemeClr val="tx1"/>
                </a:solidFill>
              </a:rPr>
              <a:t>spelling change:</a:t>
            </a:r>
          </a:p>
          <a:p>
            <a:pPr algn="ctr"/>
            <a:endParaRPr lang="en-GB" sz="1600" dirty="0">
              <a:solidFill>
                <a:schemeClr val="tx1"/>
              </a:solidFill>
            </a:endParaRPr>
          </a:p>
          <a:p>
            <a:pPr algn="ctr"/>
            <a:r>
              <a:rPr lang="en-GB" sz="2200" dirty="0">
                <a:solidFill>
                  <a:schemeClr val="tx1"/>
                </a:solidFill>
              </a:rPr>
              <a:t>I ask = </a:t>
            </a:r>
            <a:r>
              <a:rPr lang="en-GB" sz="2200" dirty="0" err="1">
                <a:solidFill>
                  <a:schemeClr val="tx1"/>
                </a:solidFill>
              </a:rPr>
              <a:t>p</a:t>
            </a:r>
            <a:r>
              <a:rPr lang="en-GB" sz="2200" b="1" dirty="0" err="1">
                <a:solidFill>
                  <a:schemeClr val="tx1"/>
                </a:solidFill>
              </a:rPr>
              <a:t>i</a:t>
            </a:r>
            <a:r>
              <a:rPr lang="en-GB" sz="2200" dirty="0" err="1">
                <a:solidFill>
                  <a:schemeClr val="tx1"/>
                </a:solidFill>
              </a:rPr>
              <a:t>do</a:t>
            </a:r>
            <a:endParaRPr lang="en-GB" sz="2200" dirty="0">
              <a:solidFill>
                <a:schemeClr val="tx1"/>
              </a:solidFill>
            </a:endParaRPr>
          </a:p>
          <a:p>
            <a:pPr algn="ctr"/>
            <a:r>
              <a:rPr lang="en-GB" sz="2200" dirty="0">
                <a:solidFill>
                  <a:schemeClr val="tx1"/>
                </a:solidFill>
              </a:rPr>
              <a:t>You ask = </a:t>
            </a:r>
            <a:r>
              <a:rPr lang="en-GB" sz="2200" dirty="0" err="1">
                <a:solidFill>
                  <a:schemeClr val="tx1"/>
                </a:solidFill>
              </a:rPr>
              <a:t>p</a:t>
            </a:r>
            <a:r>
              <a:rPr lang="en-GB" sz="2200" b="1" dirty="0" err="1">
                <a:solidFill>
                  <a:schemeClr val="tx1"/>
                </a:solidFill>
              </a:rPr>
              <a:t>id</a:t>
            </a:r>
            <a:r>
              <a:rPr lang="en-GB" sz="2200" dirty="0" err="1">
                <a:solidFill>
                  <a:schemeClr val="tx1"/>
                </a:solidFill>
              </a:rPr>
              <a:t>es</a:t>
            </a:r>
            <a:endParaRPr lang="en-GB" sz="2200" dirty="0">
              <a:solidFill>
                <a:schemeClr val="tx1"/>
              </a:solidFill>
            </a:endParaRPr>
          </a:p>
          <a:p>
            <a:pPr algn="ctr"/>
            <a:r>
              <a:rPr lang="en-GB" sz="2200" dirty="0">
                <a:solidFill>
                  <a:schemeClr val="tx1"/>
                </a:solidFill>
              </a:rPr>
              <a:t>s/he ask s = </a:t>
            </a:r>
            <a:r>
              <a:rPr lang="en-GB" sz="2200" dirty="0" err="1">
                <a:solidFill>
                  <a:schemeClr val="tx1"/>
                </a:solidFill>
              </a:rPr>
              <a:t>p</a:t>
            </a:r>
            <a:r>
              <a:rPr lang="en-GB" sz="2200" b="1" dirty="0" err="1">
                <a:solidFill>
                  <a:schemeClr val="tx1"/>
                </a:solidFill>
              </a:rPr>
              <a:t>id</a:t>
            </a:r>
            <a:r>
              <a:rPr lang="en-GB" sz="2200" dirty="0" err="1">
                <a:solidFill>
                  <a:schemeClr val="tx1"/>
                </a:solidFill>
              </a:rPr>
              <a:t>e</a:t>
            </a:r>
            <a:endParaRPr lang="en-GB" sz="2200" dirty="0">
              <a:solidFill>
                <a:schemeClr val="tx1"/>
              </a:solidFill>
            </a:endParaRPr>
          </a:p>
        </p:txBody>
      </p:sp>
      <p:sp>
        <p:nvSpPr>
          <p:cNvPr id="15" name="Rectangle 14">
            <a:extLst>
              <a:ext uri="{FF2B5EF4-FFF2-40B4-BE49-F238E27FC236}">
                <a16:creationId xmlns:a16="http://schemas.microsoft.com/office/drawing/2014/main" id="{0401E223-C261-4659-8986-2BFBCDE7D045}"/>
              </a:ext>
            </a:extLst>
          </p:cNvPr>
          <p:cNvSpPr/>
          <p:nvPr/>
        </p:nvSpPr>
        <p:spPr>
          <a:xfrm>
            <a:off x="4270204" y="4549888"/>
            <a:ext cx="3523140" cy="1692771"/>
          </a:xfrm>
          <a:prstGeom prst="rect">
            <a:avLst/>
          </a:prstGeom>
        </p:spPr>
        <p:txBody>
          <a:bodyPr wrap="square">
            <a:spAutoFit/>
          </a:bodyPr>
          <a:lstStyle/>
          <a:p>
            <a:r>
              <a:rPr lang="en-GB" sz="2200" b="1" dirty="0" err="1">
                <a:solidFill>
                  <a:srgbClr val="3A3838"/>
                </a:solidFill>
              </a:rPr>
              <a:t>Elegir</a:t>
            </a:r>
            <a:r>
              <a:rPr lang="en-GB" sz="2200" dirty="0">
                <a:solidFill>
                  <a:srgbClr val="3A3838"/>
                </a:solidFill>
              </a:rPr>
              <a:t> has an </a:t>
            </a:r>
            <a:r>
              <a:rPr lang="en-ES" sz="2200" b="1" dirty="0"/>
              <a:t>e&gt;i</a:t>
            </a:r>
            <a:r>
              <a:rPr lang="en-GB" sz="2200" b="1" dirty="0"/>
              <a:t> </a:t>
            </a:r>
            <a:r>
              <a:rPr lang="en-GB" sz="2200" dirty="0">
                <a:solidFill>
                  <a:srgbClr val="3A3838"/>
                </a:solidFill>
              </a:rPr>
              <a:t>stem-change. Translate:</a:t>
            </a:r>
          </a:p>
          <a:p>
            <a:endParaRPr lang="en-GB" sz="1200" i="1" dirty="0">
              <a:solidFill>
                <a:srgbClr val="3A3838"/>
              </a:solidFill>
            </a:endParaRPr>
          </a:p>
          <a:p>
            <a:r>
              <a:rPr lang="en-GB" sz="2200" i="1" dirty="0">
                <a:solidFill>
                  <a:srgbClr val="3A3838"/>
                </a:solidFill>
              </a:rPr>
              <a:t>You choose = </a:t>
            </a:r>
          </a:p>
          <a:p>
            <a:r>
              <a:rPr lang="en-GB" sz="2200" i="1" dirty="0">
                <a:solidFill>
                  <a:srgbClr val="3A3838"/>
                </a:solidFill>
              </a:rPr>
              <a:t>s/he</a:t>
            </a:r>
            <a:r>
              <a:rPr lang="en-GB" sz="2200" dirty="0">
                <a:solidFill>
                  <a:srgbClr val="3A3838"/>
                </a:solidFill>
              </a:rPr>
              <a:t> chooses =</a:t>
            </a:r>
          </a:p>
        </p:txBody>
      </p:sp>
      <p:sp>
        <p:nvSpPr>
          <p:cNvPr id="16" name="Rectangle 15">
            <a:extLst>
              <a:ext uri="{FF2B5EF4-FFF2-40B4-BE49-F238E27FC236}">
                <a16:creationId xmlns:a16="http://schemas.microsoft.com/office/drawing/2014/main" id="{3F0889B2-E8E1-43D6-8362-8272417036F8}"/>
              </a:ext>
            </a:extLst>
          </p:cNvPr>
          <p:cNvSpPr/>
          <p:nvPr/>
        </p:nvSpPr>
        <p:spPr>
          <a:xfrm>
            <a:off x="6245310" y="5335916"/>
            <a:ext cx="2418424" cy="430887"/>
          </a:xfrm>
          <a:prstGeom prst="rect">
            <a:avLst/>
          </a:prstGeom>
        </p:spPr>
        <p:txBody>
          <a:bodyPr wrap="square">
            <a:spAutoFit/>
          </a:bodyPr>
          <a:lstStyle/>
          <a:p>
            <a:r>
              <a:rPr lang="en-GB" sz="2200" dirty="0" err="1">
                <a:solidFill>
                  <a:srgbClr val="3A3838"/>
                </a:solidFill>
              </a:rPr>
              <a:t>el</a:t>
            </a:r>
            <a:r>
              <a:rPr lang="en-GB" sz="2200" b="1" u="sng" dirty="0" err="1">
                <a:solidFill>
                  <a:srgbClr val="3A3838"/>
                </a:solidFill>
              </a:rPr>
              <a:t>i</a:t>
            </a:r>
            <a:r>
              <a:rPr lang="en-GB" sz="2200" dirty="0" err="1">
                <a:solidFill>
                  <a:srgbClr val="3A3838"/>
                </a:solidFill>
              </a:rPr>
              <a:t>ges</a:t>
            </a:r>
            <a:endParaRPr lang="en-GB" sz="2200" dirty="0">
              <a:solidFill>
                <a:srgbClr val="3A3838"/>
              </a:solidFill>
            </a:endParaRPr>
          </a:p>
        </p:txBody>
      </p:sp>
      <p:sp>
        <p:nvSpPr>
          <p:cNvPr id="17" name="Rectangle 16">
            <a:extLst>
              <a:ext uri="{FF2B5EF4-FFF2-40B4-BE49-F238E27FC236}">
                <a16:creationId xmlns:a16="http://schemas.microsoft.com/office/drawing/2014/main" id="{0FA6F506-3344-40FC-AC93-995BD5BCA2C1}"/>
              </a:ext>
            </a:extLst>
          </p:cNvPr>
          <p:cNvSpPr/>
          <p:nvPr/>
        </p:nvSpPr>
        <p:spPr>
          <a:xfrm>
            <a:off x="6416336" y="5710954"/>
            <a:ext cx="2076372" cy="430887"/>
          </a:xfrm>
          <a:prstGeom prst="rect">
            <a:avLst/>
          </a:prstGeom>
        </p:spPr>
        <p:txBody>
          <a:bodyPr wrap="square">
            <a:spAutoFit/>
          </a:bodyPr>
          <a:lstStyle/>
          <a:p>
            <a:r>
              <a:rPr lang="en-GB" sz="2200" dirty="0" err="1">
                <a:solidFill>
                  <a:srgbClr val="3A3838"/>
                </a:solidFill>
              </a:rPr>
              <a:t>el</a:t>
            </a:r>
            <a:r>
              <a:rPr lang="en-GB" sz="2200" b="1" u="sng" dirty="0" err="1">
                <a:solidFill>
                  <a:srgbClr val="3A3838"/>
                </a:solidFill>
              </a:rPr>
              <a:t>i</a:t>
            </a:r>
            <a:r>
              <a:rPr lang="en-GB" sz="2200" dirty="0" err="1">
                <a:solidFill>
                  <a:srgbClr val="3A3838"/>
                </a:solidFill>
              </a:rPr>
              <a:t>ge</a:t>
            </a:r>
            <a:endParaRPr lang="en-GB" sz="2200" dirty="0">
              <a:solidFill>
                <a:srgbClr val="3A3838"/>
              </a:solidFill>
            </a:endParaRPr>
          </a:p>
        </p:txBody>
      </p:sp>
      <p:sp>
        <p:nvSpPr>
          <p:cNvPr id="18" name="Rectangle: Rounded Corners 17">
            <a:extLst>
              <a:ext uri="{FF2B5EF4-FFF2-40B4-BE49-F238E27FC236}">
                <a16:creationId xmlns:a16="http://schemas.microsoft.com/office/drawing/2014/main" id="{787C1961-5333-43BB-9FA2-44DF466608D3}"/>
              </a:ext>
            </a:extLst>
          </p:cNvPr>
          <p:cNvSpPr/>
          <p:nvPr/>
        </p:nvSpPr>
        <p:spPr>
          <a:xfrm>
            <a:off x="8208029" y="2105111"/>
            <a:ext cx="3720114" cy="2307114"/>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200" dirty="0">
                <a:solidFill>
                  <a:schemeClr val="tx1"/>
                </a:solidFill>
              </a:rPr>
              <a:t>Verbs like </a:t>
            </a:r>
            <a:r>
              <a:rPr lang="en-GB" sz="2200" b="1" dirty="0" err="1">
                <a:solidFill>
                  <a:schemeClr val="tx1"/>
                </a:solidFill>
              </a:rPr>
              <a:t>poder</a:t>
            </a:r>
            <a:r>
              <a:rPr lang="en-GB" sz="2200" b="1" dirty="0">
                <a:solidFill>
                  <a:schemeClr val="tx1"/>
                </a:solidFill>
              </a:rPr>
              <a:t> </a:t>
            </a:r>
            <a:r>
              <a:rPr lang="en-GB" sz="2200" dirty="0">
                <a:solidFill>
                  <a:schemeClr val="tx1"/>
                </a:solidFill>
              </a:rPr>
              <a:t>have an </a:t>
            </a:r>
            <a:r>
              <a:rPr lang="en-GB" sz="2200" b="1" dirty="0">
                <a:solidFill>
                  <a:schemeClr val="tx1"/>
                </a:solidFill>
              </a:rPr>
              <a:t>o</a:t>
            </a:r>
            <a:r>
              <a:rPr lang="en-ES" sz="2200" b="1" dirty="0">
                <a:solidFill>
                  <a:schemeClr val="tx1"/>
                </a:solidFill>
              </a:rPr>
              <a:t>&gt;</a:t>
            </a:r>
            <a:r>
              <a:rPr lang="en-GB" sz="2200" b="1" dirty="0" err="1">
                <a:solidFill>
                  <a:schemeClr val="tx1"/>
                </a:solidFill>
              </a:rPr>
              <a:t>ue</a:t>
            </a:r>
            <a:r>
              <a:rPr lang="en-GB" sz="2200" b="1" dirty="0">
                <a:solidFill>
                  <a:schemeClr val="tx1"/>
                </a:solidFill>
              </a:rPr>
              <a:t> </a:t>
            </a:r>
            <a:r>
              <a:rPr lang="en-GB" sz="2200" dirty="0">
                <a:solidFill>
                  <a:schemeClr val="tx1"/>
                </a:solidFill>
              </a:rPr>
              <a:t>spelling change:</a:t>
            </a:r>
          </a:p>
          <a:p>
            <a:pPr algn="ctr"/>
            <a:endParaRPr lang="en-GB" sz="1600" dirty="0">
              <a:solidFill>
                <a:schemeClr val="tx1"/>
              </a:solidFill>
            </a:endParaRPr>
          </a:p>
          <a:p>
            <a:pPr algn="ctr"/>
            <a:r>
              <a:rPr lang="en-GB" sz="2200" dirty="0">
                <a:solidFill>
                  <a:schemeClr val="tx1"/>
                </a:solidFill>
              </a:rPr>
              <a:t>I can = </a:t>
            </a:r>
            <a:r>
              <a:rPr lang="en-GB" sz="2200" dirty="0" err="1">
                <a:solidFill>
                  <a:schemeClr val="tx1"/>
                </a:solidFill>
              </a:rPr>
              <a:t>p</a:t>
            </a:r>
            <a:r>
              <a:rPr lang="en-GB" sz="2200" b="1" dirty="0" err="1">
                <a:solidFill>
                  <a:schemeClr val="tx1"/>
                </a:solidFill>
              </a:rPr>
              <a:t>ue</a:t>
            </a:r>
            <a:r>
              <a:rPr lang="en-GB" sz="2200" dirty="0" err="1">
                <a:solidFill>
                  <a:schemeClr val="tx1"/>
                </a:solidFill>
              </a:rPr>
              <a:t>do</a:t>
            </a:r>
            <a:endParaRPr lang="en-GB" sz="2200" dirty="0">
              <a:solidFill>
                <a:schemeClr val="tx1"/>
              </a:solidFill>
            </a:endParaRPr>
          </a:p>
          <a:p>
            <a:pPr algn="ctr"/>
            <a:r>
              <a:rPr lang="en-GB" sz="2200" dirty="0">
                <a:solidFill>
                  <a:schemeClr val="tx1"/>
                </a:solidFill>
              </a:rPr>
              <a:t>You ask = </a:t>
            </a:r>
            <a:r>
              <a:rPr lang="en-GB" sz="2200" dirty="0" err="1">
                <a:solidFill>
                  <a:schemeClr val="tx1"/>
                </a:solidFill>
              </a:rPr>
              <a:t>p</a:t>
            </a:r>
            <a:r>
              <a:rPr lang="en-GB" sz="2200" b="1" dirty="0" err="1">
                <a:solidFill>
                  <a:schemeClr val="tx1"/>
                </a:solidFill>
              </a:rPr>
              <a:t>ued</a:t>
            </a:r>
            <a:r>
              <a:rPr lang="en-GB" sz="2200" dirty="0" err="1">
                <a:solidFill>
                  <a:schemeClr val="tx1"/>
                </a:solidFill>
              </a:rPr>
              <a:t>es</a:t>
            </a:r>
            <a:endParaRPr lang="en-GB" sz="2200" dirty="0">
              <a:solidFill>
                <a:schemeClr val="tx1"/>
              </a:solidFill>
            </a:endParaRPr>
          </a:p>
          <a:p>
            <a:pPr algn="ctr"/>
            <a:r>
              <a:rPr lang="en-GB" sz="2200" dirty="0">
                <a:solidFill>
                  <a:schemeClr val="tx1"/>
                </a:solidFill>
              </a:rPr>
              <a:t>s/he asks = </a:t>
            </a:r>
            <a:r>
              <a:rPr lang="en-GB" sz="2200" dirty="0" err="1">
                <a:solidFill>
                  <a:schemeClr val="tx1"/>
                </a:solidFill>
              </a:rPr>
              <a:t>p</a:t>
            </a:r>
            <a:r>
              <a:rPr lang="en-GB" sz="2200" b="1" dirty="0" err="1">
                <a:solidFill>
                  <a:schemeClr val="tx1"/>
                </a:solidFill>
              </a:rPr>
              <a:t>ued</a:t>
            </a:r>
            <a:r>
              <a:rPr lang="en-GB" sz="2200" dirty="0" err="1">
                <a:solidFill>
                  <a:schemeClr val="tx1"/>
                </a:solidFill>
              </a:rPr>
              <a:t>e</a:t>
            </a:r>
            <a:endParaRPr lang="en-GB" sz="2200" dirty="0">
              <a:solidFill>
                <a:schemeClr val="tx1"/>
              </a:solidFill>
            </a:endParaRPr>
          </a:p>
        </p:txBody>
      </p:sp>
      <p:sp>
        <p:nvSpPr>
          <p:cNvPr id="19" name="Rectangle 18">
            <a:extLst>
              <a:ext uri="{FF2B5EF4-FFF2-40B4-BE49-F238E27FC236}">
                <a16:creationId xmlns:a16="http://schemas.microsoft.com/office/drawing/2014/main" id="{9B0E206A-1D4A-412C-8347-03BE88416920}"/>
              </a:ext>
            </a:extLst>
          </p:cNvPr>
          <p:cNvSpPr/>
          <p:nvPr/>
        </p:nvSpPr>
        <p:spPr>
          <a:xfrm>
            <a:off x="8250919" y="4571820"/>
            <a:ext cx="3669995" cy="1615827"/>
          </a:xfrm>
          <a:prstGeom prst="rect">
            <a:avLst/>
          </a:prstGeom>
        </p:spPr>
        <p:txBody>
          <a:bodyPr wrap="square">
            <a:spAutoFit/>
          </a:bodyPr>
          <a:lstStyle/>
          <a:p>
            <a:r>
              <a:rPr lang="en-GB" sz="2200" b="1" dirty="0">
                <a:solidFill>
                  <a:srgbClr val="3A3838"/>
                </a:solidFill>
              </a:rPr>
              <a:t>Volver</a:t>
            </a:r>
            <a:r>
              <a:rPr lang="en-GB" sz="2200" dirty="0">
                <a:solidFill>
                  <a:srgbClr val="3A3838"/>
                </a:solidFill>
              </a:rPr>
              <a:t> has an </a:t>
            </a:r>
            <a:r>
              <a:rPr lang="en-GB" sz="2200" b="1" dirty="0"/>
              <a:t>o</a:t>
            </a:r>
            <a:r>
              <a:rPr lang="en-ES" sz="2200" b="1" dirty="0"/>
              <a:t>&gt;</a:t>
            </a:r>
            <a:r>
              <a:rPr lang="en-GB" sz="2200" b="1" dirty="0" err="1"/>
              <a:t>ue</a:t>
            </a:r>
            <a:r>
              <a:rPr lang="en-GB" sz="2200" b="1" dirty="0"/>
              <a:t> </a:t>
            </a:r>
            <a:r>
              <a:rPr lang="en-GB" sz="2200" dirty="0">
                <a:solidFill>
                  <a:srgbClr val="3A3838"/>
                </a:solidFill>
              </a:rPr>
              <a:t>stem-change. Translate:</a:t>
            </a:r>
          </a:p>
          <a:p>
            <a:r>
              <a:rPr lang="en-GB" sz="1050" i="1" dirty="0">
                <a:solidFill>
                  <a:srgbClr val="3A3838"/>
                </a:solidFill>
              </a:rPr>
              <a:t> </a:t>
            </a:r>
          </a:p>
          <a:p>
            <a:r>
              <a:rPr lang="en-GB" sz="2200" i="1" dirty="0">
                <a:solidFill>
                  <a:srgbClr val="3A3838"/>
                </a:solidFill>
              </a:rPr>
              <a:t>I return = </a:t>
            </a:r>
          </a:p>
          <a:p>
            <a:r>
              <a:rPr lang="en-GB" sz="2200" i="1" dirty="0">
                <a:solidFill>
                  <a:srgbClr val="3A3838"/>
                </a:solidFill>
              </a:rPr>
              <a:t>You return =</a:t>
            </a:r>
            <a:r>
              <a:rPr lang="en-GB" sz="2200" dirty="0">
                <a:solidFill>
                  <a:srgbClr val="3A3838"/>
                </a:solidFill>
              </a:rPr>
              <a:t> </a:t>
            </a:r>
          </a:p>
        </p:txBody>
      </p:sp>
      <p:sp>
        <p:nvSpPr>
          <p:cNvPr id="20" name="Rectangle 19">
            <a:extLst>
              <a:ext uri="{FF2B5EF4-FFF2-40B4-BE49-F238E27FC236}">
                <a16:creationId xmlns:a16="http://schemas.microsoft.com/office/drawing/2014/main" id="{23EE9AFE-448E-47B5-B6C3-F926EABA8873}"/>
              </a:ext>
            </a:extLst>
          </p:cNvPr>
          <p:cNvSpPr/>
          <p:nvPr/>
        </p:nvSpPr>
        <p:spPr>
          <a:xfrm>
            <a:off x="9509719" y="5390481"/>
            <a:ext cx="2418424" cy="430887"/>
          </a:xfrm>
          <a:prstGeom prst="rect">
            <a:avLst/>
          </a:prstGeom>
        </p:spPr>
        <p:txBody>
          <a:bodyPr wrap="square">
            <a:spAutoFit/>
          </a:bodyPr>
          <a:lstStyle/>
          <a:p>
            <a:r>
              <a:rPr lang="en-GB" sz="2200" dirty="0" err="1">
                <a:solidFill>
                  <a:srgbClr val="3A3838"/>
                </a:solidFill>
              </a:rPr>
              <a:t>v</a:t>
            </a:r>
            <a:r>
              <a:rPr lang="en-GB" sz="2200" b="1" u="sng" dirty="0" err="1">
                <a:solidFill>
                  <a:srgbClr val="3A3838"/>
                </a:solidFill>
              </a:rPr>
              <a:t>ue</a:t>
            </a:r>
            <a:r>
              <a:rPr lang="en-GB" sz="2200" dirty="0" err="1">
                <a:solidFill>
                  <a:srgbClr val="3A3838"/>
                </a:solidFill>
              </a:rPr>
              <a:t>lvo</a:t>
            </a:r>
            <a:endParaRPr lang="en-GB" sz="2200" dirty="0">
              <a:solidFill>
                <a:srgbClr val="3A3838"/>
              </a:solidFill>
            </a:endParaRPr>
          </a:p>
        </p:txBody>
      </p:sp>
      <p:sp>
        <p:nvSpPr>
          <p:cNvPr id="21" name="Rectangle 20">
            <a:extLst>
              <a:ext uri="{FF2B5EF4-FFF2-40B4-BE49-F238E27FC236}">
                <a16:creationId xmlns:a16="http://schemas.microsoft.com/office/drawing/2014/main" id="{EF4AC88B-9C31-4297-B6E5-F3B40AD6C2E2}"/>
              </a:ext>
            </a:extLst>
          </p:cNvPr>
          <p:cNvSpPr/>
          <p:nvPr/>
        </p:nvSpPr>
        <p:spPr>
          <a:xfrm>
            <a:off x="9961916" y="5710954"/>
            <a:ext cx="2076372" cy="430887"/>
          </a:xfrm>
          <a:prstGeom prst="rect">
            <a:avLst/>
          </a:prstGeom>
        </p:spPr>
        <p:txBody>
          <a:bodyPr wrap="square">
            <a:spAutoFit/>
          </a:bodyPr>
          <a:lstStyle/>
          <a:p>
            <a:r>
              <a:rPr lang="en-GB" sz="2200" dirty="0" err="1">
                <a:solidFill>
                  <a:srgbClr val="3A3838"/>
                </a:solidFill>
              </a:rPr>
              <a:t>v</a:t>
            </a:r>
            <a:r>
              <a:rPr lang="en-GB" sz="2200" b="1" u="sng" dirty="0" err="1">
                <a:solidFill>
                  <a:srgbClr val="3A3838"/>
                </a:solidFill>
              </a:rPr>
              <a:t>ue</a:t>
            </a:r>
            <a:r>
              <a:rPr lang="en-GB" sz="2200" dirty="0" err="1">
                <a:solidFill>
                  <a:srgbClr val="3A3838"/>
                </a:solidFill>
              </a:rPr>
              <a:t>lves</a:t>
            </a:r>
            <a:endParaRPr lang="en-GB" sz="2200" dirty="0">
              <a:solidFill>
                <a:srgbClr val="3A3838"/>
              </a:solidFill>
            </a:endParaRPr>
          </a:p>
        </p:txBody>
      </p:sp>
    </p:spTree>
    <p:extLst>
      <p:ext uri="{BB962C8B-B14F-4D97-AF65-F5344CB8AC3E}">
        <p14:creationId xmlns:p14="http://schemas.microsoft.com/office/powerpoint/2010/main" val="320889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11" grpId="0"/>
      <p:bldP spid="12" grpId="0"/>
      <p:bldP spid="13" grpId="0"/>
      <p:bldP spid="14" grpId="0" animBg="1"/>
      <p:bldP spid="15" grpId="0"/>
      <p:bldP spid="16" grpId="0"/>
      <p:bldP spid="17" grpId="0"/>
      <p:bldP spid="18" grpId="0" animBg="1"/>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eakfast coloring pages - Clip Art Library">
            <a:extLst>
              <a:ext uri="{FF2B5EF4-FFF2-40B4-BE49-F238E27FC236}">
                <a16:creationId xmlns:a16="http://schemas.microsoft.com/office/drawing/2014/main" id="{2C98090B-31EA-2E93-C573-0D6ACD9098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41121" y="4455936"/>
            <a:ext cx="1543959" cy="190319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B4107B6B-D261-3292-DB81-6481AC7F13B8}"/>
              </a:ext>
            </a:extLst>
          </p:cNvPr>
          <p:cNvSpPr>
            <a:spLocks noGrp="1"/>
          </p:cNvSpPr>
          <p:nvPr>
            <p:ph type="body" sz="quarter" idx="10"/>
          </p:nvPr>
        </p:nvSpPr>
        <p:spPr>
          <a:xfrm>
            <a:off x="149147" y="861134"/>
            <a:ext cx="11490903" cy="877258"/>
          </a:xfrm>
        </p:spPr>
        <p:txBody>
          <a:bodyPr>
            <a:normAutofit/>
          </a:bodyPr>
          <a:lstStyle/>
          <a:p>
            <a:r>
              <a:rPr lang="en-GB" dirty="0">
                <a:solidFill>
                  <a:schemeClr val="tx1"/>
                </a:solidFill>
              </a:rPr>
              <a:t>Remember that to form the present tense of verbs ending with </a:t>
            </a:r>
            <a:r>
              <a:rPr lang="en-GB" b="1" dirty="0">
                <a:solidFill>
                  <a:schemeClr val="tx1"/>
                </a:solidFill>
              </a:rPr>
              <a:t>-</a:t>
            </a:r>
            <a:r>
              <a:rPr lang="en-GB" b="1" dirty="0" err="1">
                <a:solidFill>
                  <a:schemeClr val="tx1"/>
                </a:solidFill>
              </a:rPr>
              <a:t>er</a:t>
            </a:r>
            <a:r>
              <a:rPr lang="en-GB" dirty="0">
                <a:solidFill>
                  <a:schemeClr val="tx1"/>
                </a:solidFill>
              </a:rPr>
              <a:t>, we take the following steps:</a:t>
            </a:r>
            <a:endParaRPr lang="en-GB" sz="1600" dirty="0">
              <a:solidFill>
                <a:schemeClr val="tx1"/>
              </a:solidFill>
            </a:endParaRPr>
          </a:p>
        </p:txBody>
      </p:sp>
      <p:sp>
        <p:nvSpPr>
          <p:cNvPr id="3" name="Title 2">
            <a:extLst>
              <a:ext uri="{FF2B5EF4-FFF2-40B4-BE49-F238E27FC236}">
                <a16:creationId xmlns:a16="http://schemas.microsoft.com/office/drawing/2014/main" id="{A4EBE5D8-FC22-BCA1-4642-FFA8406200AA}"/>
              </a:ext>
            </a:extLst>
          </p:cNvPr>
          <p:cNvSpPr>
            <a:spLocks noGrp="1"/>
          </p:cNvSpPr>
          <p:nvPr>
            <p:ph type="title"/>
          </p:nvPr>
        </p:nvSpPr>
        <p:spPr>
          <a:xfrm>
            <a:off x="0" y="213557"/>
            <a:ext cx="7747820" cy="647577"/>
          </a:xfrm>
        </p:spPr>
        <p:txBody>
          <a:bodyPr>
            <a:normAutofit fontScale="90000"/>
          </a:bodyPr>
          <a:lstStyle/>
          <a:p>
            <a:r>
              <a:rPr lang="fr-FR" dirty="0" err="1"/>
              <a:t>Present</a:t>
            </a:r>
            <a:r>
              <a:rPr lang="fr-FR" dirty="0"/>
              <a:t> </a:t>
            </a:r>
            <a:r>
              <a:rPr lang="fr-FR" dirty="0" err="1"/>
              <a:t>tense</a:t>
            </a:r>
            <a:r>
              <a:rPr lang="fr-FR" dirty="0"/>
              <a:t> for </a:t>
            </a:r>
            <a:r>
              <a:rPr lang="fr-FR" dirty="0" err="1"/>
              <a:t>we</a:t>
            </a:r>
            <a:r>
              <a:rPr lang="fr-FR" dirty="0"/>
              <a:t>, </a:t>
            </a:r>
            <a:r>
              <a:rPr lang="fr-FR" dirty="0" err="1"/>
              <a:t>you</a:t>
            </a:r>
            <a:r>
              <a:rPr lang="fr-FR" dirty="0"/>
              <a:t> plural, </a:t>
            </a:r>
            <a:r>
              <a:rPr lang="fr-FR" dirty="0" err="1"/>
              <a:t>they</a:t>
            </a:r>
            <a:br>
              <a:rPr lang="fr-FR" dirty="0"/>
            </a:br>
            <a:endParaRPr lang="fr-FR" dirty="0"/>
          </a:p>
        </p:txBody>
      </p:sp>
      <p:sp>
        <p:nvSpPr>
          <p:cNvPr id="4" name="Callout: Right Arrow 3">
            <a:extLst>
              <a:ext uri="{FF2B5EF4-FFF2-40B4-BE49-F238E27FC236}">
                <a16:creationId xmlns:a16="http://schemas.microsoft.com/office/drawing/2014/main" id="{8BDDD348-C311-1650-BBCC-851AA560D0F0}"/>
              </a:ext>
            </a:extLst>
          </p:cNvPr>
          <p:cNvSpPr/>
          <p:nvPr/>
        </p:nvSpPr>
        <p:spPr>
          <a:xfrm>
            <a:off x="266610" y="2296352"/>
            <a:ext cx="2223562" cy="1407622"/>
          </a:xfrm>
          <a:prstGeom prst="rightArrowCallout">
            <a:avLst>
              <a:gd name="adj1" fmla="val 25000"/>
              <a:gd name="adj2" fmla="val 21497"/>
              <a:gd name="adj3" fmla="val 28941"/>
              <a:gd name="adj4" fmla="val 76810"/>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err="1"/>
              <a:t>aprend</a:t>
            </a:r>
            <a:r>
              <a:rPr lang="fr-FR" sz="2600" b="1" dirty="0" err="1">
                <a:solidFill>
                  <a:schemeClr val="accent2"/>
                </a:solidFill>
              </a:rPr>
              <a:t>er</a:t>
            </a:r>
            <a:r>
              <a:rPr lang="fr-FR" sz="2600" b="1" dirty="0">
                <a:solidFill>
                  <a:schemeClr val="accent2"/>
                </a:solidFill>
              </a:rPr>
              <a:t> </a:t>
            </a:r>
          </a:p>
          <a:p>
            <a:pPr algn="ctr"/>
            <a:r>
              <a:rPr lang="en-GB" sz="2400" dirty="0">
                <a:solidFill>
                  <a:schemeClr val="bg2"/>
                </a:solidFill>
              </a:rPr>
              <a:t>[to learn]</a:t>
            </a:r>
          </a:p>
        </p:txBody>
      </p:sp>
      <p:sp>
        <p:nvSpPr>
          <p:cNvPr id="14" name="Callout: Right Arrow 13">
            <a:extLst>
              <a:ext uri="{FF2B5EF4-FFF2-40B4-BE49-F238E27FC236}">
                <a16:creationId xmlns:a16="http://schemas.microsoft.com/office/drawing/2014/main" id="{63DABFB4-121F-61A3-B0DA-96D2C78A07FA}"/>
              </a:ext>
            </a:extLst>
          </p:cNvPr>
          <p:cNvSpPr/>
          <p:nvPr/>
        </p:nvSpPr>
        <p:spPr>
          <a:xfrm>
            <a:off x="2490173" y="2296352"/>
            <a:ext cx="1993338" cy="1407622"/>
          </a:xfrm>
          <a:prstGeom prst="rightArrowCallout">
            <a:avLst>
              <a:gd name="adj1" fmla="val 25000"/>
              <a:gd name="adj2" fmla="val 25000"/>
              <a:gd name="adj3" fmla="val 25000"/>
              <a:gd name="adj4" fmla="val 773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err="1"/>
              <a:t>aprend</a:t>
            </a:r>
            <a:r>
              <a:rPr lang="en-GB" sz="2600" dirty="0"/>
              <a:t>-</a:t>
            </a:r>
          </a:p>
        </p:txBody>
      </p:sp>
      <p:sp>
        <p:nvSpPr>
          <p:cNvPr id="30" name="Rectangle 29">
            <a:extLst>
              <a:ext uri="{FF2B5EF4-FFF2-40B4-BE49-F238E27FC236}">
                <a16:creationId xmlns:a16="http://schemas.microsoft.com/office/drawing/2014/main" id="{4EA593DC-5315-3B71-6B83-91615761409C}"/>
              </a:ext>
            </a:extLst>
          </p:cNvPr>
          <p:cNvSpPr/>
          <p:nvPr/>
        </p:nvSpPr>
        <p:spPr>
          <a:xfrm>
            <a:off x="8200103" y="2289670"/>
            <a:ext cx="2312998" cy="14076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err="1"/>
              <a:t>aprend</a:t>
            </a:r>
            <a:r>
              <a:rPr lang="fr-FR" sz="2600" b="1" dirty="0" err="1">
                <a:solidFill>
                  <a:schemeClr val="accent2"/>
                </a:solidFill>
              </a:rPr>
              <a:t>emos</a:t>
            </a:r>
            <a:endParaRPr lang="fr-FR" sz="2600" b="1" dirty="0">
              <a:solidFill>
                <a:schemeClr val="accent2"/>
              </a:solidFill>
            </a:endParaRPr>
          </a:p>
          <a:p>
            <a:pPr algn="ctr"/>
            <a:r>
              <a:rPr lang="en-GB" sz="2600" dirty="0" err="1"/>
              <a:t>aprend</a:t>
            </a:r>
            <a:r>
              <a:rPr lang="fr-FR" sz="2600" b="1" dirty="0" err="1">
                <a:solidFill>
                  <a:schemeClr val="accent2"/>
                </a:solidFill>
              </a:rPr>
              <a:t>éis</a:t>
            </a:r>
            <a:endParaRPr lang="fr-FR" sz="2600" b="1" dirty="0">
              <a:solidFill>
                <a:schemeClr val="accent2"/>
              </a:solidFill>
            </a:endParaRPr>
          </a:p>
          <a:p>
            <a:pPr algn="ctr"/>
            <a:r>
              <a:rPr lang="en-GB" sz="2600" dirty="0" err="1"/>
              <a:t>aprend</a:t>
            </a:r>
            <a:r>
              <a:rPr lang="fr-FR" sz="2600" b="1" dirty="0">
                <a:solidFill>
                  <a:schemeClr val="accent2"/>
                </a:solidFill>
              </a:rPr>
              <a:t>en</a:t>
            </a:r>
          </a:p>
        </p:txBody>
      </p:sp>
      <p:sp>
        <p:nvSpPr>
          <p:cNvPr id="33" name="Callout: Right Arrow 32">
            <a:extLst>
              <a:ext uri="{FF2B5EF4-FFF2-40B4-BE49-F238E27FC236}">
                <a16:creationId xmlns:a16="http://schemas.microsoft.com/office/drawing/2014/main" id="{D73B9880-3F83-0B25-16BF-BE92B1661836}"/>
              </a:ext>
            </a:extLst>
          </p:cNvPr>
          <p:cNvSpPr/>
          <p:nvPr/>
        </p:nvSpPr>
        <p:spPr>
          <a:xfrm>
            <a:off x="4483511" y="2296352"/>
            <a:ext cx="3716592" cy="1407622"/>
          </a:xfrm>
          <a:prstGeom prst="rightArrowCallout">
            <a:avLst>
              <a:gd name="adj1" fmla="val 25000"/>
              <a:gd name="adj2" fmla="val 25000"/>
              <a:gd name="adj3" fmla="val 24495"/>
              <a:gd name="adj4" fmla="val 863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err="1"/>
              <a:t>nosotros</a:t>
            </a:r>
            <a:r>
              <a:rPr lang="fr-FR" sz="2600" dirty="0"/>
              <a:t>/as: </a:t>
            </a:r>
            <a:r>
              <a:rPr lang="fr-FR" sz="2600" b="1" dirty="0">
                <a:solidFill>
                  <a:schemeClr val="accent2"/>
                </a:solidFill>
              </a:rPr>
              <a:t>-</a:t>
            </a:r>
            <a:r>
              <a:rPr lang="fr-FR" sz="2600" b="1" dirty="0" err="1">
                <a:solidFill>
                  <a:schemeClr val="accent2"/>
                </a:solidFill>
              </a:rPr>
              <a:t>emos</a:t>
            </a:r>
            <a:endParaRPr lang="fr-FR" sz="2600" b="1" dirty="0">
              <a:solidFill>
                <a:schemeClr val="accent2"/>
              </a:solidFill>
            </a:endParaRPr>
          </a:p>
          <a:p>
            <a:pPr algn="ctr"/>
            <a:r>
              <a:rPr lang="fr-FR" sz="2600" dirty="0" err="1"/>
              <a:t>vosotros</a:t>
            </a:r>
            <a:r>
              <a:rPr lang="fr-FR" sz="2600" dirty="0"/>
              <a:t>/as: </a:t>
            </a:r>
            <a:r>
              <a:rPr lang="fr-FR" sz="2600" b="1" dirty="0">
                <a:solidFill>
                  <a:schemeClr val="accent2"/>
                </a:solidFill>
              </a:rPr>
              <a:t>-</a:t>
            </a:r>
            <a:r>
              <a:rPr lang="fr-FR" sz="2600" b="1" dirty="0" err="1">
                <a:solidFill>
                  <a:schemeClr val="accent2"/>
                </a:solidFill>
              </a:rPr>
              <a:t>éis</a:t>
            </a:r>
            <a:endParaRPr lang="fr-FR" sz="2600" b="1" dirty="0">
              <a:solidFill>
                <a:schemeClr val="accent2"/>
              </a:solidFill>
            </a:endParaRPr>
          </a:p>
          <a:p>
            <a:pPr algn="ctr"/>
            <a:r>
              <a:rPr lang="fr-FR" sz="2600" dirty="0" err="1"/>
              <a:t>ellos</a:t>
            </a:r>
            <a:r>
              <a:rPr lang="fr-FR" sz="2600" dirty="0"/>
              <a:t>/</a:t>
            </a:r>
            <a:r>
              <a:rPr lang="fr-FR" sz="2600" dirty="0" err="1"/>
              <a:t>ellas</a:t>
            </a:r>
            <a:r>
              <a:rPr lang="fr-FR" sz="2600" dirty="0"/>
              <a:t>: </a:t>
            </a:r>
            <a:r>
              <a:rPr lang="fr-FR" sz="2600" b="1" dirty="0">
                <a:solidFill>
                  <a:schemeClr val="accent2"/>
                </a:solidFill>
              </a:rPr>
              <a:t>-en</a:t>
            </a:r>
          </a:p>
        </p:txBody>
      </p:sp>
      <p:sp>
        <p:nvSpPr>
          <p:cNvPr id="36" name="TextBox 35">
            <a:extLst>
              <a:ext uri="{FF2B5EF4-FFF2-40B4-BE49-F238E27FC236}">
                <a16:creationId xmlns:a16="http://schemas.microsoft.com/office/drawing/2014/main" id="{93F9687A-47D6-C5DA-E2BE-F2DDA61B955C}"/>
              </a:ext>
            </a:extLst>
          </p:cNvPr>
          <p:cNvSpPr txBox="1"/>
          <p:nvPr/>
        </p:nvSpPr>
        <p:spPr>
          <a:xfrm>
            <a:off x="149147" y="1734941"/>
            <a:ext cx="1823797" cy="461665"/>
          </a:xfrm>
          <a:prstGeom prst="rect">
            <a:avLst/>
          </a:prstGeom>
          <a:noFill/>
        </p:spPr>
        <p:txBody>
          <a:bodyPr wrap="square" rtlCol="0">
            <a:spAutoFit/>
          </a:bodyPr>
          <a:lstStyle/>
          <a:p>
            <a:pPr algn="ctr"/>
            <a:r>
              <a:rPr lang="en-GB" sz="2400" dirty="0"/>
              <a:t> Infinitive</a:t>
            </a:r>
          </a:p>
        </p:txBody>
      </p:sp>
      <p:sp>
        <p:nvSpPr>
          <p:cNvPr id="38" name="TextBox 37">
            <a:extLst>
              <a:ext uri="{FF2B5EF4-FFF2-40B4-BE49-F238E27FC236}">
                <a16:creationId xmlns:a16="http://schemas.microsoft.com/office/drawing/2014/main" id="{362F43B5-164D-DFB7-6615-43D44FF10A52}"/>
              </a:ext>
            </a:extLst>
          </p:cNvPr>
          <p:cNvSpPr txBox="1"/>
          <p:nvPr/>
        </p:nvSpPr>
        <p:spPr>
          <a:xfrm>
            <a:off x="1947735" y="1734941"/>
            <a:ext cx="2847251" cy="461665"/>
          </a:xfrm>
          <a:prstGeom prst="rect">
            <a:avLst/>
          </a:prstGeom>
          <a:noFill/>
        </p:spPr>
        <p:txBody>
          <a:bodyPr wrap="square" rtlCol="0">
            <a:spAutoFit/>
          </a:bodyPr>
          <a:lstStyle/>
          <a:p>
            <a:pPr algn="ctr"/>
            <a:r>
              <a:rPr lang="en-GB" sz="2400" dirty="0"/>
              <a:t>Remove </a:t>
            </a:r>
            <a:r>
              <a:rPr lang="en-GB" sz="2400" b="1" dirty="0"/>
              <a:t>-</a:t>
            </a:r>
            <a:r>
              <a:rPr lang="en-GB" sz="2400" b="1" dirty="0" err="1"/>
              <a:t>er</a:t>
            </a:r>
            <a:endParaRPr lang="en-GB" sz="2400" dirty="0"/>
          </a:p>
        </p:txBody>
      </p:sp>
      <p:sp>
        <p:nvSpPr>
          <p:cNvPr id="40" name="TextBox 39">
            <a:extLst>
              <a:ext uri="{FF2B5EF4-FFF2-40B4-BE49-F238E27FC236}">
                <a16:creationId xmlns:a16="http://schemas.microsoft.com/office/drawing/2014/main" id="{1B447061-3E82-D8A1-50C0-3EA784E5E2A4}"/>
              </a:ext>
            </a:extLst>
          </p:cNvPr>
          <p:cNvSpPr txBox="1"/>
          <p:nvPr/>
        </p:nvSpPr>
        <p:spPr>
          <a:xfrm>
            <a:off x="4394205" y="1686146"/>
            <a:ext cx="2713779" cy="461665"/>
          </a:xfrm>
          <a:prstGeom prst="rect">
            <a:avLst/>
          </a:prstGeom>
          <a:noFill/>
        </p:spPr>
        <p:txBody>
          <a:bodyPr wrap="square" rtlCol="0">
            <a:spAutoFit/>
          </a:bodyPr>
          <a:lstStyle/>
          <a:p>
            <a:pPr algn="ctr"/>
            <a:r>
              <a:rPr lang="en-GB" sz="2400" dirty="0"/>
              <a:t>Add </a:t>
            </a:r>
            <a:r>
              <a:rPr lang="en-GB" sz="2400" b="1" dirty="0"/>
              <a:t>endings</a:t>
            </a:r>
            <a:endParaRPr lang="en-GB" sz="2400" dirty="0"/>
          </a:p>
        </p:txBody>
      </p:sp>
      <p:sp>
        <p:nvSpPr>
          <p:cNvPr id="34" name="Rounded Rectangle 11">
            <a:extLst>
              <a:ext uri="{FF2B5EF4-FFF2-40B4-BE49-F238E27FC236}">
                <a16:creationId xmlns:a16="http://schemas.microsoft.com/office/drawing/2014/main" id="{D1975356-F2D3-4FE2-BECA-1F7C94E9EE0C}"/>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37" name="Text Placeholder 1">
            <a:extLst>
              <a:ext uri="{FF2B5EF4-FFF2-40B4-BE49-F238E27FC236}">
                <a16:creationId xmlns:a16="http://schemas.microsoft.com/office/drawing/2014/main" id="{4B1CEDA3-B8D9-483F-9DFF-E2E87C7DFFF7}"/>
              </a:ext>
            </a:extLst>
          </p:cNvPr>
          <p:cNvSpPr txBox="1">
            <a:spLocks/>
          </p:cNvSpPr>
          <p:nvPr/>
        </p:nvSpPr>
        <p:spPr>
          <a:xfrm>
            <a:off x="384111" y="2795637"/>
            <a:ext cx="11490903"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 </a:t>
            </a:r>
            <a:endParaRPr lang="en-GB" sz="1600" b="1" dirty="0">
              <a:solidFill>
                <a:schemeClr val="tx1"/>
              </a:solidFill>
            </a:endParaRPr>
          </a:p>
        </p:txBody>
      </p:sp>
      <p:sp>
        <p:nvSpPr>
          <p:cNvPr id="39" name="Text Placeholder 1">
            <a:extLst>
              <a:ext uri="{FF2B5EF4-FFF2-40B4-BE49-F238E27FC236}">
                <a16:creationId xmlns:a16="http://schemas.microsoft.com/office/drawing/2014/main" id="{3695429F-8B09-48BA-BF1B-344D76F62898}"/>
              </a:ext>
            </a:extLst>
          </p:cNvPr>
          <p:cNvSpPr txBox="1">
            <a:spLocks/>
          </p:cNvSpPr>
          <p:nvPr/>
        </p:nvSpPr>
        <p:spPr>
          <a:xfrm>
            <a:off x="149147" y="4054807"/>
            <a:ext cx="11490903"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Present tense verbs in Spanish can refer to what </a:t>
            </a:r>
            <a:r>
              <a:rPr lang="en-GB" b="1" dirty="0">
                <a:solidFill>
                  <a:schemeClr val="tx1"/>
                </a:solidFill>
              </a:rPr>
              <a:t>normally </a:t>
            </a:r>
            <a:r>
              <a:rPr lang="en-GB" dirty="0">
                <a:solidFill>
                  <a:schemeClr val="tx1"/>
                </a:solidFill>
              </a:rPr>
              <a:t>happens, what’s </a:t>
            </a:r>
            <a:r>
              <a:rPr lang="en-GB" b="1" dirty="0">
                <a:solidFill>
                  <a:schemeClr val="tx1"/>
                </a:solidFill>
              </a:rPr>
              <a:t>happing now </a:t>
            </a:r>
            <a:r>
              <a:rPr lang="en-GB" dirty="0">
                <a:solidFill>
                  <a:schemeClr val="tx1"/>
                </a:solidFill>
              </a:rPr>
              <a:t>and sometimes </a:t>
            </a:r>
            <a:r>
              <a:rPr lang="en-GB" b="1" dirty="0">
                <a:solidFill>
                  <a:schemeClr val="tx1"/>
                </a:solidFill>
              </a:rPr>
              <a:t>future plans.</a:t>
            </a:r>
            <a:endParaRPr lang="en-GB" sz="1600" b="1" dirty="0">
              <a:solidFill>
                <a:schemeClr val="tx1"/>
              </a:solidFill>
            </a:endParaRPr>
          </a:p>
        </p:txBody>
      </p:sp>
      <p:sp>
        <p:nvSpPr>
          <p:cNvPr id="43" name="Text Placeholder 1">
            <a:extLst>
              <a:ext uri="{FF2B5EF4-FFF2-40B4-BE49-F238E27FC236}">
                <a16:creationId xmlns:a16="http://schemas.microsoft.com/office/drawing/2014/main" id="{C20710AE-8D61-45C6-B04E-73E7C8C55DFB}"/>
              </a:ext>
            </a:extLst>
          </p:cNvPr>
          <p:cNvSpPr txBox="1">
            <a:spLocks/>
          </p:cNvSpPr>
          <p:nvPr/>
        </p:nvSpPr>
        <p:spPr>
          <a:xfrm>
            <a:off x="149147" y="4893063"/>
            <a:ext cx="8676678"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a:t>
            </a:r>
            <a:r>
              <a:rPr lang="en-GB" dirty="0" err="1">
                <a:solidFill>
                  <a:schemeClr val="tx1"/>
                </a:solidFill>
              </a:rPr>
              <a:t>Com</a:t>
            </a:r>
            <a:r>
              <a:rPr lang="en-GB" b="1" dirty="0" err="1">
                <a:solidFill>
                  <a:schemeClr val="tx1"/>
                </a:solidFill>
              </a:rPr>
              <a:t>éis</a:t>
            </a:r>
            <a:r>
              <a:rPr lang="en-GB" dirty="0">
                <a:solidFill>
                  <a:schemeClr val="tx1"/>
                </a:solidFill>
              </a:rPr>
              <a:t> </a:t>
            </a:r>
            <a:r>
              <a:rPr lang="en-GB" dirty="0" err="1">
                <a:solidFill>
                  <a:schemeClr val="tx1"/>
                </a:solidFill>
              </a:rPr>
              <a:t>en</a:t>
            </a:r>
            <a:r>
              <a:rPr lang="en-GB" dirty="0">
                <a:solidFill>
                  <a:schemeClr val="tx1"/>
                </a:solidFill>
              </a:rPr>
              <a:t> el colegio?</a:t>
            </a:r>
            <a:endParaRPr lang="en-GB" sz="1600" b="1" dirty="0">
              <a:solidFill>
                <a:schemeClr val="tx1"/>
              </a:solidFill>
            </a:endParaRPr>
          </a:p>
        </p:txBody>
      </p:sp>
      <p:sp>
        <p:nvSpPr>
          <p:cNvPr id="44" name="Text Placeholder 1">
            <a:extLst>
              <a:ext uri="{FF2B5EF4-FFF2-40B4-BE49-F238E27FC236}">
                <a16:creationId xmlns:a16="http://schemas.microsoft.com/office/drawing/2014/main" id="{DEAD374F-1ADB-4B89-9FBE-5A7756C0E735}"/>
              </a:ext>
            </a:extLst>
          </p:cNvPr>
          <p:cNvSpPr txBox="1">
            <a:spLocks/>
          </p:cNvSpPr>
          <p:nvPr/>
        </p:nvSpPr>
        <p:spPr>
          <a:xfrm>
            <a:off x="149147" y="5321900"/>
            <a:ext cx="7367934"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Los </a:t>
            </a:r>
            <a:r>
              <a:rPr lang="en-GB" dirty="0" err="1">
                <a:solidFill>
                  <a:schemeClr val="tx1"/>
                </a:solidFill>
              </a:rPr>
              <a:t>estudiantes</a:t>
            </a:r>
            <a:r>
              <a:rPr lang="en-GB" dirty="0">
                <a:solidFill>
                  <a:schemeClr val="tx1"/>
                </a:solidFill>
              </a:rPr>
              <a:t> </a:t>
            </a:r>
            <a:r>
              <a:rPr lang="en-GB" dirty="0" err="1">
                <a:solidFill>
                  <a:schemeClr val="tx1"/>
                </a:solidFill>
              </a:rPr>
              <a:t>respond</a:t>
            </a:r>
            <a:r>
              <a:rPr lang="en-GB" b="1" dirty="0" err="1">
                <a:solidFill>
                  <a:schemeClr val="tx1"/>
                </a:solidFill>
              </a:rPr>
              <a:t>en</a:t>
            </a:r>
            <a:r>
              <a:rPr lang="en-GB" dirty="0">
                <a:solidFill>
                  <a:schemeClr val="tx1"/>
                </a:solidFill>
              </a:rPr>
              <a:t> al </a:t>
            </a:r>
            <a:r>
              <a:rPr lang="en-GB" dirty="0" err="1">
                <a:solidFill>
                  <a:schemeClr val="tx1"/>
                </a:solidFill>
              </a:rPr>
              <a:t>profesor</a:t>
            </a:r>
            <a:r>
              <a:rPr lang="en-GB" dirty="0">
                <a:solidFill>
                  <a:schemeClr val="tx1"/>
                </a:solidFill>
              </a:rPr>
              <a:t>.</a:t>
            </a:r>
            <a:endParaRPr lang="en-GB" sz="1600" b="1" dirty="0">
              <a:solidFill>
                <a:schemeClr val="tx1"/>
              </a:solidFill>
            </a:endParaRPr>
          </a:p>
        </p:txBody>
      </p:sp>
      <p:sp>
        <p:nvSpPr>
          <p:cNvPr id="45" name="Text Placeholder 1">
            <a:extLst>
              <a:ext uri="{FF2B5EF4-FFF2-40B4-BE49-F238E27FC236}">
                <a16:creationId xmlns:a16="http://schemas.microsoft.com/office/drawing/2014/main" id="{0EDDA0BA-0AE5-43F7-84FB-83CA0D066E2E}"/>
              </a:ext>
            </a:extLst>
          </p:cNvPr>
          <p:cNvSpPr txBox="1">
            <a:spLocks/>
          </p:cNvSpPr>
          <p:nvPr/>
        </p:nvSpPr>
        <p:spPr>
          <a:xfrm>
            <a:off x="149146" y="5760529"/>
            <a:ext cx="9240660" cy="4582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solidFill>
                  <a:schemeClr val="tx1"/>
                </a:solidFill>
              </a:rPr>
              <a:t>Mañana</a:t>
            </a:r>
            <a:r>
              <a:rPr lang="en-GB" dirty="0">
                <a:solidFill>
                  <a:schemeClr val="tx1"/>
                </a:solidFill>
              </a:rPr>
              <a:t> </a:t>
            </a:r>
            <a:r>
              <a:rPr lang="en-GB" dirty="0" err="1">
                <a:solidFill>
                  <a:schemeClr val="tx1"/>
                </a:solidFill>
              </a:rPr>
              <a:t>aprend</a:t>
            </a:r>
            <a:r>
              <a:rPr lang="en-GB" b="1" dirty="0" err="1">
                <a:solidFill>
                  <a:schemeClr val="tx1"/>
                </a:solidFill>
              </a:rPr>
              <a:t>emos</a:t>
            </a:r>
            <a:r>
              <a:rPr lang="en-GB" dirty="0">
                <a:solidFill>
                  <a:schemeClr val="tx1"/>
                </a:solidFill>
              </a:rPr>
              <a:t> </a:t>
            </a:r>
            <a:r>
              <a:rPr lang="en-GB" dirty="0" err="1">
                <a:solidFill>
                  <a:schemeClr val="tx1"/>
                </a:solidFill>
              </a:rPr>
              <a:t>más</a:t>
            </a:r>
            <a:r>
              <a:rPr lang="en-GB" dirty="0">
                <a:solidFill>
                  <a:schemeClr val="tx1"/>
                </a:solidFill>
              </a:rPr>
              <a:t> </a:t>
            </a:r>
            <a:r>
              <a:rPr lang="en-GB" dirty="0" err="1">
                <a:solidFill>
                  <a:schemeClr val="tx1"/>
                </a:solidFill>
              </a:rPr>
              <a:t>sobre</a:t>
            </a:r>
            <a:r>
              <a:rPr lang="en-GB" dirty="0">
                <a:solidFill>
                  <a:schemeClr val="tx1"/>
                </a:solidFill>
              </a:rPr>
              <a:t> la </a:t>
            </a:r>
            <a:r>
              <a:rPr lang="en-GB" dirty="0" err="1">
                <a:solidFill>
                  <a:schemeClr val="tx1"/>
                </a:solidFill>
              </a:rPr>
              <a:t>historia</a:t>
            </a:r>
            <a:r>
              <a:rPr lang="en-GB" dirty="0">
                <a:solidFill>
                  <a:schemeClr val="tx1"/>
                </a:solidFill>
              </a:rPr>
              <a:t> de la </a:t>
            </a:r>
            <a:r>
              <a:rPr lang="en-GB" dirty="0" err="1">
                <a:solidFill>
                  <a:schemeClr val="tx1"/>
                </a:solidFill>
              </a:rPr>
              <a:t>medicina</a:t>
            </a:r>
            <a:r>
              <a:rPr lang="en-GB" dirty="0">
                <a:solidFill>
                  <a:schemeClr val="tx1"/>
                </a:solidFill>
              </a:rPr>
              <a:t>.</a:t>
            </a:r>
            <a:endParaRPr lang="en-GB" sz="1600" b="1" dirty="0">
              <a:solidFill>
                <a:schemeClr val="tx1"/>
              </a:solidFill>
            </a:endParaRPr>
          </a:p>
        </p:txBody>
      </p:sp>
    </p:spTree>
    <p:extLst>
      <p:ext uri="{BB962C8B-B14F-4D97-AF65-F5344CB8AC3E}">
        <p14:creationId xmlns:p14="http://schemas.microsoft.com/office/powerpoint/2010/main" val="361100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P spid="14" grpId="0" animBg="1"/>
      <p:bldP spid="30" grpId="0" animBg="1"/>
      <p:bldP spid="33" grpId="0" animBg="1"/>
      <p:bldP spid="36" grpId="0"/>
      <p:bldP spid="38" grpId="0"/>
      <p:bldP spid="40" grpId="0"/>
      <p:bldP spid="37" grpId="0" build="p"/>
      <p:bldP spid="39" grpId="0" build="p"/>
      <p:bldP spid="43" grpId="0" build="p"/>
      <p:bldP spid="44" grpId="0" build="p"/>
      <p:bldP spid="4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215BF1-FD09-BAF8-FF09-B8E7A816C3D0}"/>
              </a:ext>
            </a:extLst>
          </p:cNvPr>
          <p:cNvSpPr>
            <a:spLocks noGrp="1"/>
          </p:cNvSpPr>
          <p:nvPr>
            <p:ph type="body" sz="quarter" idx="10"/>
          </p:nvPr>
        </p:nvSpPr>
        <p:spPr>
          <a:xfrm>
            <a:off x="4899804" y="339247"/>
            <a:ext cx="5032819" cy="762553"/>
          </a:xfrm>
        </p:spPr>
        <p:txBody>
          <a:bodyPr>
            <a:normAutofit/>
          </a:bodyPr>
          <a:lstStyle/>
          <a:p>
            <a:r>
              <a:rPr lang="en-ES" dirty="0">
                <a:solidFill>
                  <a:schemeClr val="tx1"/>
                </a:solidFill>
              </a:rPr>
              <a:t>Lucía habla con Nadia sobre actividades en diferentes clases. </a:t>
            </a:r>
          </a:p>
        </p:txBody>
      </p:sp>
      <p:sp>
        <p:nvSpPr>
          <p:cNvPr id="3" name="Title 2">
            <a:extLst>
              <a:ext uri="{FF2B5EF4-FFF2-40B4-BE49-F238E27FC236}">
                <a16:creationId xmlns:a16="http://schemas.microsoft.com/office/drawing/2014/main" id="{7B2E69CF-7B57-334F-C7F1-72EB28FCF212}"/>
              </a:ext>
            </a:extLst>
          </p:cNvPr>
          <p:cNvSpPr>
            <a:spLocks noGrp="1"/>
          </p:cNvSpPr>
          <p:nvPr>
            <p:ph type="title"/>
          </p:nvPr>
        </p:nvSpPr>
        <p:spPr>
          <a:xfrm>
            <a:off x="-1" y="213557"/>
            <a:ext cx="5032819" cy="647577"/>
          </a:xfrm>
        </p:spPr>
        <p:txBody>
          <a:bodyPr>
            <a:normAutofit/>
          </a:bodyPr>
          <a:lstStyle/>
          <a:p>
            <a:r>
              <a:rPr lang="en-GB" dirty="0"/>
              <a:t>Los </a:t>
            </a:r>
            <a:r>
              <a:rPr lang="en-GB" dirty="0" err="1"/>
              <a:t>deberes</a:t>
            </a:r>
            <a:r>
              <a:rPr lang="en-GB" dirty="0"/>
              <a:t> de </a:t>
            </a:r>
            <a:r>
              <a:rPr lang="en-GB" dirty="0" err="1"/>
              <a:t>clase</a:t>
            </a:r>
            <a:endParaRPr lang="en-ES" dirty="0"/>
          </a:p>
        </p:txBody>
      </p:sp>
      <p:sp>
        <p:nvSpPr>
          <p:cNvPr id="8" name="Rounded Rectangular Callout 7">
            <a:extLst>
              <a:ext uri="{FF2B5EF4-FFF2-40B4-BE49-F238E27FC236}">
                <a16:creationId xmlns:a16="http://schemas.microsoft.com/office/drawing/2014/main" id="{9F00344D-D71D-E764-E357-C5E90B14200D}"/>
              </a:ext>
            </a:extLst>
          </p:cNvPr>
          <p:cNvSpPr/>
          <p:nvPr/>
        </p:nvSpPr>
        <p:spPr>
          <a:xfrm>
            <a:off x="197439" y="1545110"/>
            <a:ext cx="4929995" cy="1431985"/>
          </a:xfrm>
          <a:prstGeom prst="wedgeRoundRectCallo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dirty="0">
                <a:solidFill>
                  <a:srgbClr val="504E4E"/>
                </a:solidFill>
              </a:rPr>
              <a:t>Nadia, ¿tú siempre </a:t>
            </a:r>
            <a:r>
              <a:rPr lang="en-ES" sz="2400" b="1" dirty="0">
                <a:solidFill>
                  <a:srgbClr val="504E4E"/>
                </a:solidFill>
              </a:rPr>
              <a:t>_______</a:t>
            </a:r>
            <a:r>
              <a:rPr lang="en-ES" sz="2400" dirty="0">
                <a:solidFill>
                  <a:srgbClr val="504E4E"/>
                </a:solidFill>
              </a:rPr>
              <a:t> los deberes de historia? Yo a veces no </a:t>
            </a:r>
            <a:r>
              <a:rPr lang="en-ES" sz="2400" b="1" dirty="0">
                <a:solidFill>
                  <a:srgbClr val="504E4E"/>
                </a:solidFill>
              </a:rPr>
              <a:t>_______</a:t>
            </a:r>
            <a:r>
              <a:rPr lang="en-GB" sz="2400" b="1" dirty="0">
                <a:solidFill>
                  <a:srgbClr val="504E4E"/>
                </a:solidFill>
              </a:rPr>
              <a:t>__</a:t>
            </a:r>
            <a:r>
              <a:rPr lang="en-ES" sz="2400" dirty="0">
                <a:solidFill>
                  <a:srgbClr val="504E4E"/>
                </a:solidFill>
              </a:rPr>
              <a:t> las tareas.</a:t>
            </a:r>
          </a:p>
        </p:txBody>
      </p:sp>
      <p:sp>
        <p:nvSpPr>
          <p:cNvPr id="9" name="Rectangle 8">
            <a:extLst>
              <a:ext uri="{FF2B5EF4-FFF2-40B4-BE49-F238E27FC236}">
                <a16:creationId xmlns:a16="http://schemas.microsoft.com/office/drawing/2014/main" id="{54044652-21BF-9E4A-6047-58BBBC1ED667}"/>
              </a:ext>
            </a:extLst>
          </p:cNvPr>
          <p:cNvSpPr/>
          <p:nvPr/>
        </p:nvSpPr>
        <p:spPr>
          <a:xfrm>
            <a:off x="3949309" y="4789993"/>
            <a:ext cx="2100292" cy="5158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dirty="0" err="1"/>
              <a:t>p</a:t>
            </a:r>
            <a:r>
              <a:rPr lang="en-GB" sz="2300" b="1" u="sng" dirty="0" err="1"/>
              <a:t>o</a:t>
            </a:r>
            <a:r>
              <a:rPr lang="en-GB" sz="2300" dirty="0" err="1"/>
              <a:t>der</a:t>
            </a:r>
            <a:r>
              <a:rPr lang="en-GB" sz="2300" dirty="0"/>
              <a:t> (o-</a:t>
            </a:r>
            <a:r>
              <a:rPr lang="en-GB" sz="2300" dirty="0" err="1"/>
              <a:t>ue</a:t>
            </a:r>
            <a:r>
              <a:rPr lang="en-GB" sz="2300" dirty="0"/>
              <a:t>)</a:t>
            </a:r>
            <a:endParaRPr lang="en-ES" sz="2300" dirty="0"/>
          </a:p>
        </p:txBody>
      </p:sp>
      <p:sp>
        <p:nvSpPr>
          <p:cNvPr id="10" name="Rectangle 9">
            <a:extLst>
              <a:ext uri="{FF2B5EF4-FFF2-40B4-BE49-F238E27FC236}">
                <a16:creationId xmlns:a16="http://schemas.microsoft.com/office/drawing/2014/main" id="{9415D9F7-81F5-9641-C284-0C5AC00317B6}"/>
              </a:ext>
            </a:extLst>
          </p:cNvPr>
          <p:cNvSpPr/>
          <p:nvPr/>
        </p:nvSpPr>
        <p:spPr>
          <a:xfrm>
            <a:off x="2018854" y="5520905"/>
            <a:ext cx="1708738" cy="7534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dirty="0"/>
              <a:t>s</a:t>
            </a:r>
            <a:r>
              <a:rPr lang="en-GB" sz="2300" b="1" u="sng" dirty="0"/>
              <a:t>o</a:t>
            </a:r>
            <a:r>
              <a:rPr lang="en-GB" sz="2300" dirty="0"/>
              <a:t>le</a:t>
            </a:r>
            <a:r>
              <a:rPr lang="en-ES" sz="2300" dirty="0"/>
              <a:t>r</a:t>
            </a:r>
            <a:endParaRPr lang="en-GB" sz="2300" dirty="0"/>
          </a:p>
          <a:p>
            <a:pPr algn="ctr"/>
            <a:r>
              <a:rPr lang="en-GB" sz="2300" dirty="0"/>
              <a:t>(o-</a:t>
            </a:r>
            <a:r>
              <a:rPr lang="en-GB" sz="2300" dirty="0" err="1"/>
              <a:t>ue</a:t>
            </a:r>
            <a:r>
              <a:rPr lang="en-GB" sz="2300" dirty="0"/>
              <a:t>)</a:t>
            </a:r>
            <a:endParaRPr lang="en-ES" sz="2300" dirty="0"/>
          </a:p>
        </p:txBody>
      </p:sp>
      <p:sp>
        <p:nvSpPr>
          <p:cNvPr id="11" name="Rectangle 10">
            <a:extLst>
              <a:ext uri="{FF2B5EF4-FFF2-40B4-BE49-F238E27FC236}">
                <a16:creationId xmlns:a16="http://schemas.microsoft.com/office/drawing/2014/main" id="{EF74334C-C8E3-D792-DF3A-4A7E98B3F907}"/>
              </a:ext>
            </a:extLst>
          </p:cNvPr>
          <p:cNvSpPr/>
          <p:nvPr/>
        </p:nvSpPr>
        <p:spPr>
          <a:xfrm>
            <a:off x="3127038" y="1636173"/>
            <a:ext cx="1482926" cy="517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04E4E"/>
                </a:solidFill>
              </a:rPr>
              <a:t>haces</a:t>
            </a:r>
          </a:p>
        </p:txBody>
      </p:sp>
      <p:sp>
        <p:nvSpPr>
          <p:cNvPr id="12" name="Rectangle 11">
            <a:extLst>
              <a:ext uri="{FF2B5EF4-FFF2-40B4-BE49-F238E27FC236}">
                <a16:creationId xmlns:a16="http://schemas.microsoft.com/office/drawing/2014/main" id="{BE2682EB-F38F-12D4-CFE5-BE0C9255B48F}"/>
              </a:ext>
            </a:extLst>
          </p:cNvPr>
          <p:cNvSpPr/>
          <p:nvPr/>
        </p:nvSpPr>
        <p:spPr>
          <a:xfrm>
            <a:off x="1839379" y="2364038"/>
            <a:ext cx="1568064" cy="517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rgbClr val="504E4E"/>
                </a:solidFill>
              </a:rPr>
              <a:t>entiendo</a:t>
            </a:r>
          </a:p>
        </p:txBody>
      </p:sp>
      <p:sp>
        <p:nvSpPr>
          <p:cNvPr id="14" name="Rounded Rectangle 11">
            <a:extLst>
              <a:ext uri="{FF2B5EF4-FFF2-40B4-BE49-F238E27FC236}">
                <a16:creationId xmlns:a16="http://schemas.microsoft.com/office/drawing/2014/main" id="{FC4EFF63-CB9B-5C01-2E4A-85822861220F}"/>
              </a:ext>
            </a:extLst>
          </p:cNvPr>
          <p:cNvSpPr/>
          <p:nvPr/>
        </p:nvSpPr>
        <p:spPr>
          <a:xfrm>
            <a:off x="9799608" y="258166"/>
            <a:ext cx="2128535" cy="466453"/>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5" name="Rounded Rectangular Callout 7">
            <a:extLst>
              <a:ext uri="{FF2B5EF4-FFF2-40B4-BE49-F238E27FC236}">
                <a16:creationId xmlns:a16="http://schemas.microsoft.com/office/drawing/2014/main" id="{B456B26B-FFBD-4176-9790-A51A26018618}"/>
              </a:ext>
            </a:extLst>
          </p:cNvPr>
          <p:cNvSpPr/>
          <p:nvPr/>
        </p:nvSpPr>
        <p:spPr>
          <a:xfrm>
            <a:off x="6105684" y="1835771"/>
            <a:ext cx="4455824" cy="1894977"/>
          </a:xfrm>
          <a:prstGeom prst="wedgeRoundRectCallout">
            <a:avLst>
              <a:gd name="adj1" fmla="val 58735"/>
              <a:gd name="adj2" fmla="val 32834"/>
              <a:gd name="adj3" fmla="val 1666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504E4E"/>
                </a:solidFill>
              </a:rPr>
              <a:t>Sí</a:t>
            </a:r>
            <a:r>
              <a:rPr lang="en-GB" sz="2400" dirty="0">
                <a:solidFill>
                  <a:srgbClr val="504E4E"/>
                </a:solidFill>
              </a:rPr>
              <a:t>, </a:t>
            </a:r>
            <a:r>
              <a:rPr lang="en-GB" sz="2400" dirty="0" err="1">
                <a:solidFill>
                  <a:srgbClr val="504E4E"/>
                </a:solidFill>
              </a:rPr>
              <a:t>pero</a:t>
            </a:r>
            <a:r>
              <a:rPr lang="en-GB" sz="2400" dirty="0">
                <a:solidFill>
                  <a:srgbClr val="504E4E"/>
                </a:solidFill>
              </a:rPr>
              <a:t> </a:t>
            </a:r>
            <a:r>
              <a:rPr lang="en-GB" sz="2400" dirty="0" err="1">
                <a:solidFill>
                  <a:srgbClr val="504E4E"/>
                </a:solidFill>
              </a:rPr>
              <a:t>el</a:t>
            </a:r>
            <a:r>
              <a:rPr lang="en-GB" sz="2400" dirty="0">
                <a:solidFill>
                  <a:srgbClr val="504E4E"/>
                </a:solidFill>
              </a:rPr>
              <a:t> </a:t>
            </a:r>
            <a:r>
              <a:rPr lang="en-GB" sz="2400" dirty="0" err="1">
                <a:solidFill>
                  <a:srgbClr val="504E4E"/>
                </a:solidFill>
              </a:rPr>
              <a:t>profesor</a:t>
            </a:r>
            <a:r>
              <a:rPr lang="en-GB" sz="2400" dirty="0">
                <a:solidFill>
                  <a:srgbClr val="504E4E"/>
                </a:solidFill>
              </a:rPr>
              <a:t> _______ </a:t>
            </a:r>
            <a:r>
              <a:rPr lang="en-GB" sz="2400" dirty="0" err="1">
                <a:solidFill>
                  <a:srgbClr val="504E4E"/>
                </a:solidFill>
              </a:rPr>
              <a:t>marcar</a:t>
            </a:r>
            <a:r>
              <a:rPr lang="en-GB" sz="2400" dirty="0">
                <a:solidFill>
                  <a:srgbClr val="504E4E"/>
                </a:solidFill>
              </a:rPr>
              <a:t> </a:t>
            </a:r>
            <a:r>
              <a:rPr lang="en-GB" sz="2400" dirty="0" err="1">
                <a:solidFill>
                  <a:srgbClr val="504E4E"/>
                </a:solidFill>
              </a:rPr>
              <a:t>muchos</a:t>
            </a:r>
            <a:r>
              <a:rPr lang="en-GB" sz="2400" dirty="0">
                <a:solidFill>
                  <a:srgbClr val="504E4E"/>
                </a:solidFill>
              </a:rPr>
              <a:t> </a:t>
            </a:r>
            <a:r>
              <a:rPr lang="en-GB" sz="2400" dirty="0" err="1">
                <a:solidFill>
                  <a:srgbClr val="504E4E"/>
                </a:solidFill>
              </a:rPr>
              <a:t>errores</a:t>
            </a:r>
            <a:r>
              <a:rPr lang="en-GB" sz="2400" dirty="0">
                <a:solidFill>
                  <a:srgbClr val="504E4E"/>
                </a:solidFill>
              </a:rPr>
              <a:t>.  ¿________ </a:t>
            </a:r>
            <a:r>
              <a:rPr lang="en-GB" sz="2400" dirty="0" err="1">
                <a:solidFill>
                  <a:srgbClr val="504E4E"/>
                </a:solidFill>
              </a:rPr>
              <a:t>pedir</a:t>
            </a:r>
            <a:r>
              <a:rPr lang="en-GB" sz="2400" dirty="0">
                <a:solidFill>
                  <a:srgbClr val="504E4E"/>
                </a:solidFill>
              </a:rPr>
              <a:t> </a:t>
            </a:r>
            <a:r>
              <a:rPr lang="en-GB" sz="2400" dirty="0" err="1">
                <a:solidFill>
                  <a:srgbClr val="504E4E"/>
                </a:solidFill>
              </a:rPr>
              <a:t>ayuda</a:t>
            </a:r>
            <a:r>
              <a:rPr lang="en-GB" sz="2400" dirty="0">
                <a:solidFill>
                  <a:srgbClr val="504E4E"/>
                </a:solidFill>
              </a:rPr>
              <a:t> a Nuria? </a:t>
            </a:r>
            <a:endParaRPr lang="en-ES" sz="2400" dirty="0">
              <a:solidFill>
                <a:srgbClr val="504E4E"/>
              </a:solidFill>
            </a:endParaRPr>
          </a:p>
        </p:txBody>
      </p:sp>
      <p:sp>
        <p:nvSpPr>
          <p:cNvPr id="16" name="Rectangle 15">
            <a:extLst>
              <a:ext uri="{FF2B5EF4-FFF2-40B4-BE49-F238E27FC236}">
                <a16:creationId xmlns:a16="http://schemas.microsoft.com/office/drawing/2014/main" id="{78602AC7-8F25-461D-AD70-0BAC7048559D}"/>
              </a:ext>
            </a:extLst>
          </p:cNvPr>
          <p:cNvSpPr/>
          <p:nvPr/>
        </p:nvSpPr>
        <p:spPr>
          <a:xfrm>
            <a:off x="8878429" y="1860651"/>
            <a:ext cx="1573535" cy="639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suele</a:t>
            </a:r>
            <a:endParaRPr lang="en-ES" sz="2400" b="1" dirty="0">
              <a:solidFill>
                <a:srgbClr val="504E4E"/>
              </a:solidFill>
            </a:endParaRPr>
          </a:p>
        </p:txBody>
      </p:sp>
      <p:sp>
        <p:nvSpPr>
          <p:cNvPr id="17" name="Rectangle 16">
            <a:extLst>
              <a:ext uri="{FF2B5EF4-FFF2-40B4-BE49-F238E27FC236}">
                <a16:creationId xmlns:a16="http://schemas.microsoft.com/office/drawing/2014/main" id="{FA8BC805-C9C4-4D75-B5C5-B5F13E2CB37B}"/>
              </a:ext>
            </a:extLst>
          </p:cNvPr>
          <p:cNvSpPr/>
          <p:nvPr/>
        </p:nvSpPr>
        <p:spPr>
          <a:xfrm>
            <a:off x="6554756" y="2622830"/>
            <a:ext cx="1513012" cy="639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Puedes</a:t>
            </a:r>
            <a:endParaRPr lang="en-ES" sz="2400" b="1" dirty="0">
              <a:solidFill>
                <a:srgbClr val="504E4E"/>
              </a:solidFill>
            </a:endParaRPr>
          </a:p>
        </p:txBody>
      </p:sp>
      <p:sp>
        <p:nvSpPr>
          <p:cNvPr id="18" name="Rounded Rectangular Callout 7">
            <a:extLst>
              <a:ext uri="{FF2B5EF4-FFF2-40B4-BE49-F238E27FC236}">
                <a16:creationId xmlns:a16="http://schemas.microsoft.com/office/drawing/2014/main" id="{22982677-A0C0-4792-B40B-5A83F6E09F0E}"/>
              </a:ext>
            </a:extLst>
          </p:cNvPr>
          <p:cNvSpPr/>
          <p:nvPr/>
        </p:nvSpPr>
        <p:spPr>
          <a:xfrm>
            <a:off x="1954473" y="3133771"/>
            <a:ext cx="3914125" cy="1431985"/>
          </a:xfrm>
          <a:prstGeom prst="wedgeRoundRectCallout">
            <a:avLst>
              <a:gd name="adj1" fmla="val -62273"/>
              <a:gd name="adj2" fmla="val 11652"/>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504E4E"/>
                </a:solidFill>
              </a:rPr>
              <a:t>Sí</a:t>
            </a:r>
            <a:r>
              <a:rPr lang="en-GB" sz="2400" dirty="0">
                <a:solidFill>
                  <a:srgbClr val="504E4E"/>
                </a:solidFill>
              </a:rPr>
              <a:t>, _________ que </a:t>
            </a:r>
            <a:r>
              <a:rPr lang="en-GB" sz="2400" dirty="0" err="1">
                <a:solidFill>
                  <a:srgbClr val="504E4E"/>
                </a:solidFill>
              </a:rPr>
              <a:t>ella</a:t>
            </a:r>
            <a:r>
              <a:rPr lang="en-GB" sz="2400" dirty="0">
                <a:solidFill>
                  <a:srgbClr val="504E4E"/>
                </a:solidFill>
              </a:rPr>
              <a:t> ________ </a:t>
            </a:r>
            <a:r>
              <a:rPr lang="en-GB" sz="2400" dirty="0" err="1">
                <a:solidFill>
                  <a:srgbClr val="504E4E"/>
                </a:solidFill>
              </a:rPr>
              <a:t>todo</a:t>
            </a:r>
            <a:r>
              <a:rPr lang="en-GB" sz="2400" dirty="0">
                <a:solidFill>
                  <a:srgbClr val="504E4E"/>
                </a:solidFill>
              </a:rPr>
              <a:t> </a:t>
            </a:r>
            <a:r>
              <a:rPr lang="en-GB" sz="2400" dirty="0" err="1">
                <a:solidFill>
                  <a:srgbClr val="504E4E"/>
                </a:solidFill>
              </a:rPr>
              <a:t>en</a:t>
            </a:r>
            <a:r>
              <a:rPr lang="en-GB" sz="2400" dirty="0">
                <a:solidFill>
                  <a:srgbClr val="504E4E"/>
                </a:solidFill>
              </a:rPr>
              <a:t> </a:t>
            </a:r>
            <a:r>
              <a:rPr lang="en-GB" sz="2400" dirty="0" err="1">
                <a:solidFill>
                  <a:srgbClr val="504E4E"/>
                </a:solidFill>
              </a:rPr>
              <a:t>clase</a:t>
            </a:r>
            <a:r>
              <a:rPr lang="en-GB" sz="2400" dirty="0">
                <a:solidFill>
                  <a:srgbClr val="504E4E"/>
                </a:solidFill>
              </a:rPr>
              <a:t> y </a:t>
            </a:r>
            <a:r>
              <a:rPr lang="en-GB" sz="2400" dirty="0" err="1">
                <a:solidFill>
                  <a:srgbClr val="504E4E"/>
                </a:solidFill>
              </a:rPr>
              <a:t>nunca</a:t>
            </a:r>
            <a:r>
              <a:rPr lang="en-GB" sz="2400" dirty="0">
                <a:solidFill>
                  <a:srgbClr val="504E4E"/>
                </a:solidFill>
              </a:rPr>
              <a:t> _________ </a:t>
            </a:r>
            <a:r>
              <a:rPr lang="en-GB" sz="2400" dirty="0" err="1">
                <a:solidFill>
                  <a:srgbClr val="504E4E"/>
                </a:solidFill>
              </a:rPr>
              <a:t>errores</a:t>
            </a:r>
            <a:r>
              <a:rPr lang="en-GB" sz="2400" dirty="0">
                <a:solidFill>
                  <a:srgbClr val="504E4E"/>
                </a:solidFill>
              </a:rPr>
              <a:t>.  </a:t>
            </a:r>
            <a:endParaRPr lang="en-ES" sz="2400" dirty="0">
              <a:solidFill>
                <a:srgbClr val="504E4E"/>
              </a:solidFill>
            </a:endParaRPr>
          </a:p>
        </p:txBody>
      </p:sp>
      <p:sp>
        <p:nvSpPr>
          <p:cNvPr id="19" name="Rectangle 18">
            <a:extLst>
              <a:ext uri="{FF2B5EF4-FFF2-40B4-BE49-F238E27FC236}">
                <a16:creationId xmlns:a16="http://schemas.microsoft.com/office/drawing/2014/main" id="{C8223A87-9F21-49F4-9230-903EE0CECD3A}"/>
              </a:ext>
            </a:extLst>
          </p:cNvPr>
          <p:cNvSpPr/>
          <p:nvPr/>
        </p:nvSpPr>
        <p:spPr>
          <a:xfrm>
            <a:off x="2720832" y="3009704"/>
            <a:ext cx="1542159" cy="517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parece</a:t>
            </a:r>
            <a:endParaRPr lang="en-ES" sz="2400" b="1" dirty="0">
              <a:solidFill>
                <a:srgbClr val="504E4E"/>
              </a:solidFill>
            </a:endParaRPr>
          </a:p>
        </p:txBody>
      </p:sp>
      <p:sp>
        <p:nvSpPr>
          <p:cNvPr id="20" name="Rectangle 19">
            <a:extLst>
              <a:ext uri="{FF2B5EF4-FFF2-40B4-BE49-F238E27FC236}">
                <a16:creationId xmlns:a16="http://schemas.microsoft.com/office/drawing/2014/main" id="{36C82085-9218-458B-AE3C-6F5785EC8853}"/>
              </a:ext>
            </a:extLst>
          </p:cNvPr>
          <p:cNvSpPr/>
          <p:nvPr/>
        </p:nvSpPr>
        <p:spPr>
          <a:xfrm>
            <a:off x="1910363" y="3417679"/>
            <a:ext cx="1697832" cy="517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entiende</a:t>
            </a:r>
            <a:endParaRPr lang="en-ES" sz="2400" b="1" dirty="0">
              <a:solidFill>
                <a:srgbClr val="504E4E"/>
              </a:solidFill>
            </a:endParaRPr>
          </a:p>
        </p:txBody>
      </p:sp>
      <p:sp>
        <p:nvSpPr>
          <p:cNvPr id="26" name="Rounded Rectangular Callout 7">
            <a:extLst>
              <a:ext uri="{FF2B5EF4-FFF2-40B4-BE49-F238E27FC236}">
                <a16:creationId xmlns:a16="http://schemas.microsoft.com/office/drawing/2014/main" id="{1F14C1CC-DC6A-480F-BDF3-81494A4BBDDF}"/>
              </a:ext>
            </a:extLst>
          </p:cNvPr>
          <p:cNvSpPr/>
          <p:nvPr/>
        </p:nvSpPr>
        <p:spPr>
          <a:xfrm>
            <a:off x="6323404" y="4338078"/>
            <a:ext cx="4908809" cy="1823099"/>
          </a:xfrm>
          <a:prstGeom prst="wedgeRoundRectCallout">
            <a:avLst>
              <a:gd name="adj1" fmla="val 56958"/>
              <a:gd name="adj2" fmla="val -38013"/>
              <a:gd name="adj3" fmla="val 1666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504E4E"/>
                </a:solidFill>
              </a:rPr>
              <a:t>Quizás</a:t>
            </a:r>
            <a:r>
              <a:rPr lang="en-GB" sz="2400" dirty="0">
                <a:solidFill>
                  <a:srgbClr val="504E4E"/>
                </a:solidFill>
              </a:rPr>
              <a:t> Nuria me_________ </a:t>
            </a:r>
            <a:r>
              <a:rPr lang="en-GB" sz="2400" dirty="0" err="1">
                <a:solidFill>
                  <a:srgbClr val="504E4E"/>
                </a:solidFill>
              </a:rPr>
              <a:t>ayudar</a:t>
            </a:r>
            <a:r>
              <a:rPr lang="en-GB" sz="2400" dirty="0">
                <a:solidFill>
                  <a:srgbClr val="504E4E"/>
                </a:solidFill>
              </a:rPr>
              <a:t> a </a:t>
            </a:r>
            <a:r>
              <a:rPr lang="en-GB" sz="2400" dirty="0" err="1">
                <a:solidFill>
                  <a:srgbClr val="504E4E"/>
                </a:solidFill>
              </a:rPr>
              <a:t>mí</a:t>
            </a:r>
            <a:r>
              <a:rPr lang="en-GB" sz="2400" dirty="0">
                <a:solidFill>
                  <a:srgbClr val="504E4E"/>
                </a:solidFill>
              </a:rPr>
              <a:t> </a:t>
            </a:r>
            <a:r>
              <a:rPr lang="en-GB" sz="2400" dirty="0" err="1">
                <a:solidFill>
                  <a:srgbClr val="504E4E"/>
                </a:solidFill>
              </a:rPr>
              <a:t>también</a:t>
            </a:r>
            <a:r>
              <a:rPr lang="en-GB" sz="2400" dirty="0">
                <a:solidFill>
                  <a:srgbClr val="504E4E"/>
                </a:solidFill>
              </a:rPr>
              <a:t>. </a:t>
            </a:r>
            <a:r>
              <a:rPr lang="en-GB" sz="2400" dirty="0" err="1">
                <a:solidFill>
                  <a:srgbClr val="504E4E"/>
                </a:solidFill>
              </a:rPr>
              <a:t>Yo</a:t>
            </a:r>
            <a:r>
              <a:rPr lang="en-GB" sz="2400" dirty="0">
                <a:solidFill>
                  <a:srgbClr val="504E4E"/>
                </a:solidFill>
              </a:rPr>
              <a:t> ______ </a:t>
            </a:r>
            <a:r>
              <a:rPr lang="en-GB" sz="2400" dirty="0" err="1">
                <a:solidFill>
                  <a:srgbClr val="504E4E"/>
                </a:solidFill>
              </a:rPr>
              <a:t>sacar</a:t>
            </a:r>
            <a:r>
              <a:rPr lang="en-GB" sz="2400" dirty="0">
                <a:solidFill>
                  <a:srgbClr val="504E4E"/>
                </a:solidFill>
              </a:rPr>
              <a:t> </a:t>
            </a:r>
            <a:r>
              <a:rPr lang="en-GB" sz="2400" dirty="0" err="1">
                <a:solidFill>
                  <a:srgbClr val="504E4E"/>
                </a:solidFill>
              </a:rPr>
              <a:t>buenas</a:t>
            </a:r>
            <a:r>
              <a:rPr lang="en-GB" sz="2400" dirty="0">
                <a:solidFill>
                  <a:srgbClr val="504E4E"/>
                </a:solidFill>
              </a:rPr>
              <a:t> </a:t>
            </a:r>
            <a:r>
              <a:rPr lang="en-GB" sz="2400" dirty="0" err="1">
                <a:solidFill>
                  <a:srgbClr val="504E4E"/>
                </a:solidFill>
              </a:rPr>
              <a:t>notas</a:t>
            </a:r>
            <a:r>
              <a:rPr lang="en-GB" sz="2400" dirty="0">
                <a:solidFill>
                  <a:srgbClr val="504E4E"/>
                </a:solidFill>
              </a:rPr>
              <a:t> </a:t>
            </a:r>
            <a:r>
              <a:rPr lang="en-GB" sz="2400" dirty="0" err="1">
                <a:solidFill>
                  <a:srgbClr val="504E4E"/>
                </a:solidFill>
              </a:rPr>
              <a:t>en</a:t>
            </a:r>
            <a:r>
              <a:rPr lang="en-GB" sz="2400" dirty="0">
                <a:solidFill>
                  <a:srgbClr val="504E4E"/>
                </a:solidFill>
              </a:rPr>
              <a:t> el </a:t>
            </a:r>
            <a:r>
              <a:rPr lang="en-GB" sz="2400" dirty="0" err="1">
                <a:solidFill>
                  <a:srgbClr val="504E4E"/>
                </a:solidFill>
              </a:rPr>
              <a:t>examen</a:t>
            </a:r>
            <a:r>
              <a:rPr lang="en-GB" sz="2400" dirty="0">
                <a:solidFill>
                  <a:srgbClr val="504E4E"/>
                </a:solidFill>
              </a:rPr>
              <a:t> </a:t>
            </a:r>
            <a:r>
              <a:rPr lang="en-GB" sz="2400" dirty="0" err="1">
                <a:solidFill>
                  <a:srgbClr val="504E4E"/>
                </a:solidFill>
              </a:rPr>
              <a:t>este</a:t>
            </a:r>
            <a:r>
              <a:rPr lang="en-GB" sz="2400" dirty="0">
                <a:solidFill>
                  <a:srgbClr val="504E4E"/>
                </a:solidFill>
              </a:rPr>
              <a:t> </a:t>
            </a:r>
            <a:r>
              <a:rPr lang="en-GB" sz="2400" dirty="0" err="1">
                <a:solidFill>
                  <a:srgbClr val="504E4E"/>
                </a:solidFill>
              </a:rPr>
              <a:t>año</a:t>
            </a:r>
            <a:r>
              <a:rPr lang="en-GB" sz="2400" dirty="0">
                <a:solidFill>
                  <a:srgbClr val="504E4E"/>
                </a:solidFill>
              </a:rPr>
              <a:t>. </a:t>
            </a:r>
            <a:endParaRPr lang="en-ES" sz="2400" dirty="0">
              <a:solidFill>
                <a:srgbClr val="504E4E"/>
              </a:solidFill>
            </a:endParaRPr>
          </a:p>
        </p:txBody>
      </p:sp>
      <p:sp>
        <p:nvSpPr>
          <p:cNvPr id="27" name="Rectangle 26">
            <a:extLst>
              <a:ext uri="{FF2B5EF4-FFF2-40B4-BE49-F238E27FC236}">
                <a16:creationId xmlns:a16="http://schemas.microsoft.com/office/drawing/2014/main" id="{19548E4A-877D-4906-98D5-55A574DDA2DD}"/>
              </a:ext>
            </a:extLst>
          </p:cNvPr>
          <p:cNvSpPr/>
          <p:nvPr/>
        </p:nvSpPr>
        <p:spPr>
          <a:xfrm>
            <a:off x="9224092" y="4419100"/>
            <a:ext cx="1482926" cy="517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puede</a:t>
            </a:r>
            <a:endParaRPr lang="en-ES" sz="2400" b="1" dirty="0">
              <a:solidFill>
                <a:srgbClr val="504E4E"/>
              </a:solidFill>
            </a:endParaRPr>
          </a:p>
        </p:txBody>
      </p:sp>
      <p:sp>
        <p:nvSpPr>
          <p:cNvPr id="28" name="Rectangle 27">
            <a:extLst>
              <a:ext uri="{FF2B5EF4-FFF2-40B4-BE49-F238E27FC236}">
                <a16:creationId xmlns:a16="http://schemas.microsoft.com/office/drawing/2014/main" id="{B13BDFE5-13F0-490B-A1FA-D848AC030C49}"/>
              </a:ext>
            </a:extLst>
          </p:cNvPr>
          <p:cNvSpPr/>
          <p:nvPr/>
        </p:nvSpPr>
        <p:spPr>
          <a:xfrm>
            <a:off x="6287199" y="5123449"/>
            <a:ext cx="1482926" cy="517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quiero</a:t>
            </a:r>
            <a:endParaRPr lang="en-ES" sz="2400" b="1" dirty="0">
              <a:solidFill>
                <a:srgbClr val="504E4E"/>
              </a:solidFill>
            </a:endParaRPr>
          </a:p>
        </p:txBody>
      </p:sp>
      <p:sp>
        <p:nvSpPr>
          <p:cNvPr id="29" name="Rectangle 28">
            <a:extLst>
              <a:ext uri="{FF2B5EF4-FFF2-40B4-BE49-F238E27FC236}">
                <a16:creationId xmlns:a16="http://schemas.microsoft.com/office/drawing/2014/main" id="{1E60EB5E-510C-41A8-A2DD-1682BE63450A}"/>
              </a:ext>
            </a:extLst>
          </p:cNvPr>
          <p:cNvSpPr/>
          <p:nvPr/>
        </p:nvSpPr>
        <p:spPr>
          <a:xfrm>
            <a:off x="106395" y="1054206"/>
            <a:ext cx="11098390" cy="461665"/>
          </a:xfrm>
          <a:prstGeom prst="rect">
            <a:avLst/>
          </a:prstGeom>
        </p:spPr>
        <p:txBody>
          <a:bodyPr wrap="square">
            <a:spAutoFit/>
          </a:bodyPr>
          <a:lstStyle/>
          <a:p>
            <a:r>
              <a:rPr lang="en-ES" sz="2400" dirty="0"/>
              <a:t>Lee los comentarios y escribe el verbo correcto. Luego, escucha.</a:t>
            </a:r>
            <a:endParaRPr lang="en-GB" sz="2400" dirty="0"/>
          </a:p>
        </p:txBody>
      </p:sp>
      <p:sp>
        <p:nvSpPr>
          <p:cNvPr id="33" name="Rectangle 32">
            <a:extLst>
              <a:ext uri="{FF2B5EF4-FFF2-40B4-BE49-F238E27FC236}">
                <a16:creationId xmlns:a16="http://schemas.microsoft.com/office/drawing/2014/main" id="{0B1A55DC-F0C2-469A-A90C-DC04D74FEA9D}"/>
              </a:ext>
            </a:extLst>
          </p:cNvPr>
          <p:cNvSpPr/>
          <p:nvPr/>
        </p:nvSpPr>
        <p:spPr>
          <a:xfrm>
            <a:off x="107923" y="4789356"/>
            <a:ext cx="1731456" cy="517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300" dirty="0"/>
              <a:t>hacer</a:t>
            </a:r>
          </a:p>
        </p:txBody>
      </p:sp>
      <p:sp>
        <p:nvSpPr>
          <p:cNvPr id="34" name="Rectangle 33">
            <a:extLst>
              <a:ext uri="{FF2B5EF4-FFF2-40B4-BE49-F238E27FC236}">
                <a16:creationId xmlns:a16="http://schemas.microsoft.com/office/drawing/2014/main" id="{2A83B174-C02A-4985-ACBF-F27EC14308DF}"/>
              </a:ext>
            </a:extLst>
          </p:cNvPr>
          <p:cNvSpPr/>
          <p:nvPr/>
        </p:nvSpPr>
        <p:spPr>
          <a:xfrm>
            <a:off x="3949309" y="5505349"/>
            <a:ext cx="2100292" cy="7627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dirty="0"/>
              <a:t>e</a:t>
            </a:r>
            <a:r>
              <a:rPr lang="en-ES" sz="2300" dirty="0"/>
              <a:t>nt</a:t>
            </a:r>
            <a:r>
              <a:rPr lang="en-ES" sz="2300" b="1" u="sng" dirty="0"/>
              <a:t>e</a:t>
            </a:r>
            <a:r>
              <a:rPr lang="en-ES" sz="2300" dirty="0"/>
              <a:t>nder</a:t>
            </a:r>
            <a:endParaRPr lang="en-GB" sz="2300" dirty="0"/>
          </a:p>
          <a:p>
            <a:pPr algn="ctr"/>
            <a:r>
              <a:rPr lang="en-GB" sz="2300" dirty="0"/>
              <a:t>(e-</a:t>
            </a:r>
            <a:r>
              <a:rPr lang="en-GB" sz="2300" dirty="0" err="1"/>
              <a:t>ie</a:t>
            </a:r>
            <a:r>
              <a:rPr lang="en-GB" sz="2300" dirty="0"/>
              <a:t>)</a:t>
            </a:r>
          </a:p>
        </p:txBody>
      </p:sp>
      <p:sp>
        <p:nvSpPr>
          <p:cNvPr id="36" name="Rectangle 35">
            <a:extLst>
              <a:ext uri="{FF2B5EF4-FFF2-40B4-BE49-F238E27FC236}">
                <a16:creationId xmlns:a16="http://schemas.microsoft.com/office/drawing/2014/main" id="{984806E7-13EA-4B3B-AD13-768DAA665304}"/>
              </a:ext>
            </a:extLst>
          </p:cNvPr>
          <p:cNvSpPr/>
          <p:nvPr/>
        </p:nvSpPr>
        <p:spPr>
          <a:xfrm>
            <a:off x="3783340" y="3768901"/>
            <a:ext cx="1482926" cy="517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504E4E"/>
                </a:solidFill>
              </a:rPr>
              <a:t>comete</a:t>
            </a:r>
            <a:endParaRPr lang="en-ES" sz="2400" b="1" dirty="0">
              <a:solidFill>
                <a:srgbClr val="504E4E"/>
              </a:solidFill>
            </a:endParaRPr>
          </a:p>
        </p:txBody>
      </p:sp>
      <p:sp>
        <p:nvSpPr>
          <p:cNvPr id="37" name="Rectangle 36">
            <a:extLst>
              <a:ext uri="{FF2B5EF4-FFF2-40B4-BE49-F238E27FC236}">
                <a16:creationId xmlns:a16="http://schemas.microsoft.com/office/drawing/2014/main" id="{BF961107-48D5-4DBD-9A11-AF7993EA7551}"/>
              </a:ext>
            </a:extLst>
          </p:cNvPr>
          <p:cNvSpPr/>
          <p:nvPr/>
        </p:nvSpPr>
        <p:spPr>
          <a:xfrm>
            <a:off x="2053255" y="4789355"/>
            <a:ext cx="1708738" cy="517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dirty="0" err="1"/>
              <a:t>cometer</a:t>
            </a:r>
            <a:endParaRPr lang="en-ES" sz="2300" dirty="0"/>
          </a:p>
        </p:txBody>
      </p:sp>
      <p:sp>
        <p:nvSpPr>
          <p:cNvPr id="38" name="Rectangle 37">
            <a:extLst>
              <a:ext uri="{FF2B5EF4-FFF2-40B4-BE49-F238E27FC236}">
                <a16:creationId xmlns:a16="http://schemas.microsoft.com/office/drawing/2014/main" id="{ECEA3ED9-8516-4713-B65C-EB514FB555D9}"/>
              </a:ext>
            </a:extLst>
          </p:cNvPr>
          <p:cNvSpPr/>
          <p:nvPr/>
        </p:nvSpPr>
        <p:spPr>
          <a:xfrm>
            <a:off x="106395" y="5520905"/>
            <a:ext cx="1731455" cy="7534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dirty="0" err="1"/>
              <a:t>qu</a:t>
            </a:r>
            <a:r>
              <a:rPr lang="en-GB" sz="2300" b="1" u="sng" dirty="0" err="1"/>
              <a:t>e</a:t>
            </a:r>
            <a:r>
              <a:rPr lang="en-GB" sz="2300" dirty="0" err="1"/>
              <a:t>re</a:t>
            </a:r>
            <a:r>
              <a:rPr lang="en-ES" sz="2300" dirty="0"/>
              <a:t>r</a:t>
            </a:r>
            <a:endParaRPr lang="en-GB" sz="2300" dirty="0"/>
          </a:p>
          <a:p>
            <a:pPr algn="ctr"/>
            <a:r>
              <a:rPr lang="en-GB" sz="2300" dirty="0"/>
              <a:t>(e-</a:t>
            </a:r>
            <a:r>
              <a:rPr lang="en-GB" sz="2300" dirty="0" err="1"/>
              <a:t>ie</a:t>
            </a:r>
            <a:r>
              <a:rPr lang="en-GB" sz="2300" dirty="0"/>
              <a:t>)</a:t>
            </a:r>
            <a:endParaRPr lang="en-ES" sz="2300" dirty="0"/>
          </a:p>
        </p:txBody>
      </p:sp>
      <p:pic>
        <p:nvPicPr>
          <p:cNvPr id="5" name="Los deberes de clase.wav">
            <a:hlinkClick r:id="" action="ppaction://media"/>
            <a:extLst>
              <a:ext uri="{FF2B5EF4-FFF2-40B4-BE49-F238E27FC236}">
                <a16:creationId xmlns:a16="http://schemas.microsoft.com/office/drawing/2014/main" id="{9F6E6222-4D21-C1F1-F44A-0A25A33AFB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3345" y="878638"/>
            <a:ext cx="812800" cy="812800"/>
          </a:xfrm>
          <a:prstGeom prst="rect">
            <a:avLst/>
          </a:prstGeom>
        </p:spPr>
      </p:pic>
      <p:pic>
        <p:nvPicPr>
          <p:cNvPr id="6" name="Picture 5">
            <a:extLst>
              <a:ext uri="{FF2B5EF4-FFF2-40B4-BE49-F238E27FC236}">
                <a16:creationId xmlns:a16="http://schemas.microsoft.com/office/drawing/2014/main" id="{5A7F7019-92A9-54EF-B52C-54E4F1D60838}"/>
              </a:ext>
            </a:extLst>
          </p:cNvPr>
          <p:cNvPicPr>
            <a:picLocks noChangeAspect="1"/>
          </p:cNvPicPr>
          <p:nvPr/>
        </p:nvPicPr>
        <p:blipFill rotWithShape="1">
          <a:blip r:embed="rId6">
            <a:extLst>
              <a:ext uri="{28A0092B-C50C-407E-A947-70E740481C1C}">
                <a14:useLocalDpi xmlns:a14="http://schemas.microsoft.com/office/drawing/2010/main" val="0"/>
              </a:ext>
            </a:extLst>
          </a:blip>
          <a:srcRect b="56520"/>
          <a:stretch/>
        </p:blipFill>
        <p:spPr>
          <a:xfrm>
            <a:off x="11027085" y="2783259"/>
            <a:ext cx="1025345" cy="1420402"/>
          </a:xfrm>
          <a:prstGeom prst="rect">
            <a:avLst/>
          </a:prstGeom>
        </p:spPr>
      </p:pic>
      <p:pic>
        <p:nvPicPr>
          <p:cNvPr id="13" name="Picture 12">
            <a:extLst>
              <a:ext uri="{FF2B5EF4-FFF2-40B4-BE49-F238E27FC236}">
                <a16:creationId xmlns:a16="http://schemas.microsoft.com/office/drawing/2014/main" id="{AEAEFCF4-2EBE-1A44-C5F6-B9E29BA3038C}"/>
              </a:ext>
            </a:extLst>
          </p:cNvPr>
          <p:cNvPicPr>
            <a:picLocks noChangeAspect="1"/>
          </p:cNvPicPr>
          <p:nvPr/>
        </p:nvPicPr>
        <p:blipFill rotWithShape="1">
          <a:blip r:embed="rId7">
            <a:extLst>
              <a:ext uri="{28A0092B-C50C-407E-A947-70E740481C1C}">
                <a14:useLocalDpi xmlns:a14="http://schemas.microsoft.com/office/drawing/2010/main" val="0"/>
              </a:ext>
            </a:extLst>
          </a:blip>
          <a:srcRect l="53554" t="12962" r="32769" b="52353"/>
          <a:stretch/>
        </p:blipFill>
        <p:spPr>
          <a:xfrm>
            <a:off x="348866" y="3166509"/>
            <a:ext cx="1001636" cy="1428793"/>
          </a:xfrm>
          <a:prstGeom prst="rect">
            <a:avLst/>
          </a:prstGeom>
        </p:spPr>
      </p:pic>
    </p:spTree>
    <p:extLst>
      <p:ext uri="{BB962C8B-B14F-4D97-AF65-F5344CB8AC3E}">
        <p14:creationId xmlns:p14="http://schemas.microsoft.com/office/powerpoint/2010/main" val="22323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54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5"/>
                </p:tgtEl>
              </p:cMediaNode>
            </p:audio>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E07E8E-76F5-8C80-E569-99B503551682}"/>
              </a:ext>
            </a:extLst>
          </p:cNvPr>
          <p:cNvSpPr>
            <a:spLocks noGrp="1"/>
          </p:cNvSpPr>
          <p:nvPr>
            <p:ph type="body" sz="quarter" idx="10"/>
          </p:nvPr>
        </p:nvSpPr>
        <p:spPr>
          <a:xfrm>
            <a:off x="236364" y="1300338"/>
            <a:ext cx="11726426" cy="748148"/>
          </a:xfrm>
        </p:spPr>
        <p:txBody>
          <a:bodyPr>
            <a:noAutofit/>
          </a:bodyPr>
          <a:lstStyle/>
          <a:p>
            <a:r>
              <a:rPr lang="en-GB" b="1" dirty="0"/>
              <a:t>Stem-changing </a:t>
            </a:r>
            <a:r>
              <a:rPr lang="en-GB" dirty="0"/>
              <a:t>or </a:t>
            </a:r>
            <a:r>
              <a:rPr lang="en-GB" b="1" dirty="0"/>
              <a:t>radical changing </a:t>
            </a:r>
            <a:r>
              <a:rPr lang="en-GB" dirty="0"/>
              <a:t>verbs also have a spelling change in plural, but only in the 3</a:t>
            </a:r>
            <a:r>
              <a:rPr lang="en-GB" baseline="30000" dirty="0"/>
              <a:t>rd</a:t>
            </a:r>
            <a:r>
              <a:rPr lang="en-GB" dirty="0"/>
              <a:t> person. </a:t>
            </a:r>
            <a:endParaRPr lang="en-ES" dirty="0"/>
          </a:p>
          <a:p>
            <a:endParaRPr lang="en-ES" dirty="0"/>
          </a:p>
        </p:txBody>
      </p:sp>
      <p:sp>
        <p:nvSpPr>
          <p:cNvPr id="4" name="Rounded Rectangle 11">
            <a:extLst>
              <a:ext uri="{FF2B5EF4-FFF2-40B4-BE49-F238E27FC236}">
                <a16:creationId xmlns:a16="http://schemas.microsoft.com/office/drawing/2014/main" id="{D5E20F7A-C0ED-D3AD-BFB9-43143E69930B}"/>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D086421C-E448-4A27-9167-24B8CA35EBAE}"/>
              </a:ext>
            </a:extLst>
          </p:cNvPr>
          <p:cNvSpPr/>
          <p:nvPr/>
        </p:nvSpPr>
        <p:spPr>
          <a:xfrm>
            <a:off x="142987" y="2098438"/>
            <a:ext cx="3860203" cy="2016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rPr>
              <a:t>Verbs like </a:t>
            </a:r>
            <a:r>
              <a:rPr lang="en-GB" sz="2200" b="1" dirty="0" err="1">
                <a:solidFill>
                  <a:schemeClr val="bg1"/>
                </a:solidFill>
              </a:rPr>
              <a:t>querer</a:t>
            </a:r>
            <a:r>
              <a:rPr lang="en-GB" sz="2200" b="1" dirty="0">
                <a:solidFill>
                  <a:schemeClr val="bg1"/>
                </a:solidFill>
              </a:rPr>
              <a:t> </a:t>
            </a:r>
            <a:r>
              <a:rPr lang="en-GB" sz="2200" dirty="0">
                <a:solidFill>
                  <a:schemeClr val="bg1"/>
                </a:solidFill>
              </a:rPr>
              <a:t>have an </a:t>
            </a:r>
            <a:r>
              <a:rPr lang="en-ES" sz="2200" b="1" dirty="0"/>
              <a:t>e&gt;ie</a:t>
            </a:r>
            <a:r>
              <a:rPr lang="en-GB" sz="2200" b="1" dirty="0"/>
              <a:t> </a:t>
            </a:r>
            <a:r>
              <a:rPr lang="en-GB" sz="2200" dirty="0"/>
              <a:t>spelling change:</a:t>
            </a:r>
          </a:p>
          <a:p>
            <a:pPr algn="ctr"/>
            <a:endParaRPr lang="en-GB" sz="1600" dirty="0">
              <a:solidFill>
                <a:schemeClr val="bg1"/>
              </a:solidFill>
            </a:endParaRPr>
          </a:p>
          <a:p>
            <a:pPr algn="ctr"/>
            <a:r>
              <a:rPr lang="en-GB" sz="2200" dirty="0">
                <a:solidFill>
                  <a:schemeClr val="bg1"/>
                </a:solidFill>
              </a:rPr>
              <a:t>We want = </a:t>
            </a:r>
            <a:r>
              <a:rPr lang="en-GB" sz="2200" dirty="0" err="1">
                <a:solidFill>
                  <a:schemeClr val="bg1"/>
                </a:solidFill>
              </a:rPr>
              <a:t>queremos</a:t>
            </a:r>
            <a:endParaRPr lang="en-GB" sz="2200" dirty="0">
              <a:solidFill>
                <a:schemeClr val="bg1"/>
              </a:solidFill>
            </a:endParaRPr>
          </a:p>
          <a:p>
            <a:pPr algn="ctr"/>
            <a:r>
              <a:rPr lang="en-GB" sz="2200" dirty="0">
                <a:solidFill>
                  <a:schemeClr val="bg1"/>
                </a:solidFill>
              </a:rPr>
              <a:t>You (pl) want = </a:t>
            </a:r>
            <a:r>
              <a:rPr lang="en-GB" sz="2200" dirty="0" err="1">
                <a:solidFill>
                  <a:schemeClr val="bg1"/>
                </a:solidFill>
              </a:rPr>
              <a:t>queréis</a:t>
            </a:r>
            <a:endParaRPr lang="en-GB" sz="2200" dirty="0">
              <a:solidFill>
                <a:schemeClr val="bg1"/>
              </a:solidFill>
            </a:endParaRPr>
          </a:p>
          <a:p>
            <a:pPr algn="ctr"/>
            <a:r>
              <a:rPr lang="en-GB" sz="2200" dirty="0">
                <a:solidFill>
                  <a:schemeClr val="bg1"/>
                </a:solidFill>
              </a:rPr>
              <a:t>They want = </a:t>
            </a:r>
            <a:r>
              <a:rPr lang="en-GB" sz="2200" dirty="0" err="1">
                <a:solidFill>
                  <a:schemeClr val="bg1"/>
                </a:solidFill>
              </a:rPr>
              <a:t>qu</a:t>
            </a:r>
            <a:r>
              <a:rPr lang="en-GB" sz="2200" b="1" dirty="0" err="1">
                <a:solidFill>
                  <a:schemeClr val="bg1"/>
                </a:solidFill>
              </a:rPr>
              <a:t>ie</a:t>
            </a:r>
            <a:r>
              <a:rPr lang="en-GB" sz="2200" dirty="0" err="1">
                <a:solidFill>
                  <a:schemeClr val="bg1"/>
                </a:solidFill>
              </a:rPr>
              <a:t>ren</a:t>
            </a:r>
            <a:r>
              <a:rPr lang="en-GB" sz="2200" dirty="0">
                <a:solidFill>
                  <a:schemeClr val="bg1"/>
                </a:solidFill>
              </a:rPr>
              <a:t> </a:t>
            </a:r>
          </a:p>
        </p:txBody>
      </p:sp>
      <p:sp>
        <p:nvSpPr>
          <p:cNvPr id="11" name="Rectangle 10">
            <a:extLst>
              <a:ext uri="{FF2B5EF4-FFF2-40B4-BE49-F238E27FC236}">
                <a16:creationId xmlns:a16="http://schemas.microsoft.com/office/drawing/2014/main" id="{9B3B481A-B6D9-43A1-BFA3-65A6F5ACDB7E}"/>
              </a:ext>
            </a:extLst>
          </p:cNvPr>
          <p:cNvSpPr/>
          <p:nvPr/>
        </p:nvSpPr>
        <p:spPr>
          <a:xfrm>
            <a:off x="208352" y="4202520"/>
            <a:ext cx="4166202" cy="1785104"/>
          </a:xfrm>
          <a:prstGeom prst="rect">
            <a:avLst/>
          </a:prstGeom>
        </p:spPr>
        <p:txBody>
          <a:bodyPr wrap="square">
            <a:spAutoFit/>
          </a:bodyPr>
          <a:lstStyle/>
          <a:p>
            <a:r>
              <a:rPr lang="en-GB" sz="2200" b="1" dirty="0" err="1">
                <a:solidFill>
                  <a:srgbClr val="3A3838"/>
                </a:solidFill>
              </a:rPr>
              <a:t>Recomendar</a:t>
            </a:r>
            <a:r>
              <a:rPr lang="en-GB" sz="2200" dirty="0">
                <a:solidFill>
                  <a:srgbClr val="3A3838"/>
                </a:solidFill>
              </a:rPr>
              <a:t> has an </a:t>
            </a:r>
            <a:r>
              <a:rPr lang="en-ES" sz="2200" b="1" dirty="0"/>
              <a:t>e&gt;ie</a:t>
            </a:r>
            <a:r>
              <a:rPr lang="en-GB" sz="2200" b="1" dirty="0"/>
              <a:t> </a:t>
            </a:r>
            <a:r>
              <a:rPr lang="en-GB" sz="2200" dirty="0">
                <a:solidFill>
                  <a:srgbClr val="3A3838"/>
                </a:solidFill>
              </a:rPr>
              <a:t>stem-change. Translate:</a:t>
            </a:r>
            <a:endParaRPr lang="en-GB" sz="1050" i="1" dirty="0">
              <a:solidFill>
                <a:srgbClr val="3A3838"/>
              </a:solidFill>
            </a:endParaRPr>
          </a:p>
          <a:p>
            <a:r>
              <a:rPr lang="en-GB" sz="2200" i="1" dirty="0">
                <a:solidFill>
                  <a:srgbClr val="3A3838"/>
                </a:solidFill>
              </a:rPr>
              <a:t>we recommend =</a:t>
            </a:r>
          </a:p>
          <a:p>
            <a:endParaRPr lang="en-GB" sz="2200" i="1" dirty="0">
              <a:solidFill>
                <a:srgbClr val="3A3838"/>
              </a:solidFill>
            </a:endParaRPr>
          </a:p>
          <a:p>
            <a:r>
              <a:rPr lang="en-GB" sz="2200" i="1" dirty="0">
                <a:solidFill>
                  <a:srgbClr val="3A3838"/>
                </a:solidFill>
              </a:rPr>
              <a:t>they recommend </a:t>
            </a:r>
            <a:r>
              <a:rPr lang="en-GB" sz="2000" i="1" dirty="0">
                <a:solidFill>
                  <a:srgbClr val="3A3838"/>
                </a:solidFill>
              </a:rPr>
              <a:t>=</a:t>
            </a:r>
            <a:r>
              <a:rPr lang="en-GB" sz="2000" dirty="0">
                <a:solidFill>
                  <a:srgbClr val="3A3838"/>
                </a:solidFill>
              </a:rPr>
              <a:t> </a:t>
            </a:r>
          </a:p>
        </p:txBody>
      </p:sp>
      <p:sp>
        <p:nvSpPr>
          <p:cNvPr id="12" name="Rectangle 11">
            <a:extLst>
              <a:ext uri="{FF2B5EF4-FFF2-40B4-BE49-F238E27FC236}">
                <a16:creationId xmlns:a16="http://schemas.microsoft.com/office/drawing/2014/main" id="{2E5D1340-9A72-4469-8872-4682CA7856B6}"/>
              </a:ext>
            </a:extLst>
          </p:cNvPr>
          <p:cNvSpPr/>
          <p:nvPr/>
        </p:nvSpPr>
        <p:spPr>
          <a:xfrm>
            <a:off x="197609" y="5144615"/>
            <a:ext cx="2418424" cy="430887"/>
          </a:xfrm>
          <a:prstGeom prst="rect">
            <a:avLst/>
          </a:prstGeom>
        </p:spPr>
        <p:txBody>
          <a:bodyPr wrap="square">
            <a:spAutoFit/>
          </a:bodyPr>
          <a:lstStyle/>
          <a:p>
            <a:r>
              <a:rPr lang="en-GB" sz="2200" dirty="0" err="1">
                <a:solidFill>
                  <a:schemeClr val="tx2"/>
                </a:solidFill>
              </a:rPr>
              <a:t>recom</a:t>
            </a:r>
            <a:r>
              <a:rPr lang="en-GB" sz="2200" b="1" u="sng" dirty="0" err="1">
                <a:solidFill>
                  <a:schemeClr val="tx2"/>
                </a:solidFill>
              </a:rPr>
              <a:t>e</a:t>
            </a:r>
            <a:r>
              <a:rPr lang="en-GB" sz="2200" dirty="0" err="1">
                <a:solidFill>
                  <a:schemeClr val="tx2"/>
                </a:solidFill>
              </a:rPr>
              <a:t>ndamos</a:t>
            </a:r>
            <a:endParaRPr lang="en-GB" sz="2200" dirty="0">
              <a:solidFill>
                <a:schemeClr val="tx2"/>
              </a:solidFill>
            </a:endParaRPr>
          </a:p>
        </p:txBody>
      </p:sp>
      <p:sp>
        <p:nvSpPr>
          <p:cNvPr id="13" name="Rectangle 12">
            <a:extLst>
              <a:ext uri="{FF2B5EF4-FFF2-40B4-BE49-F238E27FC236}">
                <a16:creationId xmlns:a16="http://schemas.microsoft.com/office/drawing/2014/main" id="{20AD197B-7198-41A2-ABF3-016F68871364}"/>
              </a:ext>
            </a:extLst>
          </p:cNvPr>
          <p:cNvSpPr/>
          <p:nvPr/>
        </p:nvSpPr>
        <p:spPr>
          <a:xfrm>
            <a:off x="179917" y="5874489"/>
            <a:ext cx="2076372" cy="430887"/>
          </a:xfrm>
          <a:prstGeom prst="rect">
            <a:avLst/>
          </a:prstGeom>
        </p:spPr>
        <p:txBody>
          <a:bodyPr wrap="square">
            <a:spAutoFit/>
          </a:bodyPr>
          <a:lstStyle/>
          <a:p>
            <a:r>
              <a:rPr lang="en-GB" sz="2200" dirty="0" err="1">
                <a:solidFill>
                  <a:schemeClr val="tx2"/>
                </a:solidFill>
              </a:rPr>
              <a:t>recom</a:t>
            </a:r>
            <a:r>
              <a:rPr lang="en-GB" sz="2200" b="1" u="sng" dirty="0" err="1">
                <a:solidFill>
                  <a:schemeClr val="tx2"/>
                </a:solidFill>
              </a:rPr>
              <a:t>ie</a:t>
            </a:r>
            <a:r>
              <a:rPr lang="en-GB" sz="2200" dirty="0" err="1">
                <a:solidFill>
                  <a:schemeClr val="tx2"/>
                </a:solidFill>
              </a:rPr>
              <a:t>ndan</a:t>
            </a:r>
            <a:endParaRPr lang="en-GB" sz="2200" dirty="0">
              <a:solidFill>
                <a:schemeClr val="tx2"/>
              </a:solidFill>
            </a:endParaRPr>
          </a:p>
        </p:txBody>
      </p:sp>
      <p:sp>
        <p:nvSpPr>
          <p:cNvPr id="14" name="Rectangle: Rounded Corners 13">
            <a:extLst>
              <a:ext uri="{FF2B5EF4-FFF2-40B4-BE49-F238E27FC236}">
                <a16:creationId xmlns:a16="http://schemas.microsoft.com/office/drawing/2014/main" id="{6FE31256-5B55-4B01-AA9F-05DBC37E52DE}"/>
              </a:ext>
            </a:extLst>
          </p:cNvPr>
          <p:cNvSpPr/>
          <p:nvPr/>
        </p:nvSpPr>
        <p:spPr>
          <a:xfrm>
            <a:off x="4169475" y="2088837"/>
            <a:ext cx="3860203" cy="203560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Verbs like </a:t>
            </a:r>
            <a:r>
              <a:rPr lang="en-GB" sz="2200" b="1" dirty="0" err="1">
                <a:solidFill>
                  <a:schemeClr val="tx1"/>
                </a:solidFill>
              </a:rPr>
              <a:t>pedir</a:t>
            </a:r>
            <a:r>
              <a:rPr lang="en-GB" sz="2200" b="1" dirty="0">
                <a:solidFill>
                  <a:schemeClr val="tx1"/>
                </a:solidFill>
              </a:rPr>
              <a:t> </a:t>
            </a:r>
            <a:r>
              <a:rPr lang="en-GB" sz="2200" dirty="0">
                <a:solidFill>
                  <a:schemeClr val="tx1"/>
                </a:solidFill>
              </a:rPr>
              <a:t>have an </a:t>
            </a:r>
            <a:r>
              <a:rPr lang="en-ES" sz="2200" b="1" dirty="0">
                <a:solidFill>
                  <a:schemeClr val="tx1"/>
                </a:solidFill>
              </a:rPr>
              <a:t>e&gt;i</a:t>
            </a:r>
            <a:r>
              <a:rPr lang="en-GB" sz="2200" b="1" dirty="0">
                <a:solidFill>
                  <a:schemeClr val="tx1"/>
                </a:solidFill>
              </a:rPr>
              <a:t> </a:t>
            </a:r>
            <a:r>
              <a:rPr lang="en-GB" sz="2200" dirty="0">
                <a:solidFill>
                  <a:schemeClr val="tx1"/>
                </a:solidFill>
              </a:rPr>
              <a:t>spelling change:</a:t>
            </a:r>
          </a:p>
          <a:p>
            <a:pPr algn="ctr"/>
            <a:endParaRPr lang="en-GB" sz="2200" dirty="0">
              <a:solidFill>
                <a:schemeClr val="tx1"/>
              </a:solidFill>
            </a:endParaRPr>
          </a:p>
          <a:p>
            <a:pPr algn="ctr"/>
            <a:r>
              <a:rPr lang="en-GB" sz="2200" dirty="0">
                <a:solidFill>
                  <a:schemeClr val="tx1"/>
                </a:solidFill>
              </a:rPr>
              <a:t>We ask = </a:t>
            </a:r>
            <a:r>
              <a:rPr lang="en-GB" sz="2200" dirty="0" err="1">
                <a:solidFill>
                  <a:schemeClr val="tx1"/>
                </a:solidFill>
              </a:rPr>
              <a:t>pedimos</a:t>
            </a:r>
            <a:endParaRPr lang="en-GB" sz="2200" dirty="0">
              <a:solidFill>
                <a:schemeClr val="tx1"/>
              </a:solidFill>
            </a:endParaRPr>
          </a:p>
          <a:p>
            <a:pPr algn="ctr"/>
            <a:r>
              <a:rPr lang="en-GB" sz="2200" dirty="0">
                <a:solidFill>
                  <a:schemeClr val="tx1"/>
                </a:solidFill>
              </a:rPr>
              <a:t>You (pl) ask = </a:t>
            </a:r>
            <a:r>
              <a:rPr lang="en-GB" sz="2200" dirty="0" err="1">
                <a:solidFill>
                  <a:schemeClr val="tx1"/>
                </a:solidFill>
              </a:rPr>
              <a:t>pedís</a:t>
            </a:r>
            <a:endParaRPr lang="en-GB" sz="2200" dirty="0">
              <a:solidFill>
                <a:schemeClr val="tx1"/>
              </a:solidFill>
            </a:endParaRPr>
          </a:p>
          <a:p>
            <a:pPr algn="ctr"/>
            <a:r>
              <a:rPr lang="en-GB" sz="2200" dirty="0">
                <a:solidFill>
                  <a:schemeClr val="tx1"/>
                </a:solidFill>
              </a:rPr>
              <a:t>They ask = </a:t>
            </a:r>
            <a:r>
              <a:rPr lang="en-GB" sz="2200" dirty="0" err="1">
                <a:solidFill>
                  <a:schemeClr val="tx1"/>
                </a:solidFill>
              </a:rPr>
              <a:t>p</a:t>
            </a:r>
            <a:r>
              <a:rPr lang="en-GB" sz="2200" b="1" dirty="0" err="1">
                <a:solidFill>
                  <a:schemeClr val="tx1"/>
                </a:solidFill>
              </a:rPr>
              <a:t>i</a:t>
            </a:r>
            <a:r>
              <a:rPr lang="en-GB" sz="2200" dirty="0" err="1">
                <a:solidFill>
                  <a:schemeClr val="tx1"/>
                </a:solidFill>
              </a:rPr>
              <a:t>den</a:t>
            </a:r>
            <a:r>
              <a:rPr lang="en-GB" sz="2200" dirty="0">
                <a:solidFill>
                  <a:schemeClr val="tx1"/>
                </a:solidFill>
              </a:rPr>
              <a:t> </a:t>
            </a:r>
          </a:p>
        </p:txBody>
      </p:sp>
      <p:sp>
        <p:nvSpPr>
          <p:cNvPr id="15" name="Rectangle 14">
            <a:extLst>
              <a:ext uri="{FF2B5EF4-FFF2-40B4-BE49-F238E27FC236}">
                <a16:creationId xmlns:a16="http://schemas.microsoft.com/office/drawing/2014/main" id="{0401E223-C261-4659-8986-2BFBCDE7D045}"/>
              </a:ext>
            </a:extLst>
          </p:cNvPr>
          <p:cNvSpPr/>
          <p:nvPr/>
        </p:nvSpPr>
        <p:spPr>
          <a:xfrm>
            <a:off x="4433292" y="4202520"/>
            <a:ext cx="3523140" cy="1969770"/>
          </a:xfrm>
          <a:prstGeom prst="rect">
            <a:avLst/>
          </a:prstGeom>
        </p:spPr>
        <p:txBody>
          <a:bodyPr wrap="square">
            <a:spAutoFit/>
          </a:bodyPr>
          <a:lstStyle/>
          <a:p>
            <a:r>
              <a:rPr lang="en-GB" sz="2200" b="1" dirty="0" err="1">
                <a:solidFill>
                  <a:srgbClr val="3A3838"/>
                </a:solidFill>
              </a:rPr>
              <a:t>Repetir</a:t>
            </a:r>
            <a:r>
              <a:rPr lang="en-GB" sz="2200" dirty="0">
                <a:solidFill>
                  <a:srgbClr val="3A3838"/>
                </a:solidFill>
              </a:rPr>
              <a:t> has an </a:t>
            </a:r>
            <a:r>
              <a:rPr lang="en-ES" sz="2200" b="1" dirty="0"/>
              <a:t>e&gt;i</a:t>
            </a:r>
            <a:r>
              <a:rPr lang="en-GB" sz="2200" b="1" dirty="0"/>
              <a:t> </a:t>
            </a:r>
            <a:r>
              <a:rPr lang="en-GB" sz="2200" dirty="0">
                <a:solidFill>
                  <a:srgbClr val="3A3838"/>
                </a:solidFill>
              </a:rPr>
              <a:t>stem-change. Translate:</a:t>
            </a:r>
          </a:p>
          <a:p>
            <a:endParaRPr lang="en-GB" sz="1200" i="1" dirty="0">
              <a:solidFill>
                <a:srgbClr val="3A3838"/>
              </a:solidFill>
            </a:endParaRPr>
          </a:p>
          <a:p>
            <a:r>
              <a:rPr lang="en-GB" sz="2200" i="1" dirty="0">
                <a:solidFill>
                  <a:srgbClr val="3A3838"/>
                </a:solidFill>
              </a:rPr>
              <a:t>You (pl) repeat = </a:t>
            </a:r>
          </a:p>
          <a:p>
            <a:endParaRPr lang="en-GB" sz="2200" i="1" dirty="0">
              <a:solidFill>
                <a:srgbClr val="3A3838"/>
              </a:solidFill>
            </a:endParaRPr>
          </a:p>
          <a:p>
            <a:r>
              <a:rPr lang="en-GB" sz="2200" i="1" dirty="0">
                <a:solidFill>
                  <a:srgbClr val="3A3838"/>
                </a:solidFill>
              </a:rPr>
              <a:t>they repeat =</a:t>
            </a:r>
            <a:r>
              <a:rPr lang="en-GB" sz="2200" dirty="0">
                <a:solidFill>
                  <a:srgbClr val="3A3838"/>
                </a:solidFill>
              </a:rPr>
              <a:t> </a:t>
            </a:r>
          </a:p>
        </p:txBody>
      </p:sp>
      <p:sp>
        <p:nvSpPr>
          <p:cNvPr id="16" name="Rectangle 15">
            <a:extLst>
              <a:ext uri="{FF2B5EF4-FFF2-40B4-BE49-F238E27FC236}">
                <a16:creationId xmlns:a16="http://schemas.microsoft.com/office/drawing/2014/main" id="{3F0889B2-E8E1-43D6-8362-8272417036F8}"/>
              </a:ext>
            </a:extLst>
          </p:cNvPr>
          <p:cNvSpPr/>
          <p:nvPr/>
        </p:nvSpPr>
        <p:spPr>
          <a:xfrm>
            <a:off x="6837589" y="4982153"/>
            <a:ext cx="1345612" cy="430887"/>
          </a:xfrm>
          <a:prstGeom prst="rect">
            <a:avLst/>
          </a:prstGeom>
        </p:spPr>
        <p:txBody>
          <a:bodyPr wrap="square">
            <a:spAutoFit/>
          </a:bodyPr>
          <a:lstStyle/>
          <a:p>
            <a:r>
              <a:rPr lang="en-GB" sz="2200" dirty="0" err="1">
                <a:solidFill>
                  <a:schemeClr val="tx2"/>
                </a:solidFill>
              </a:rPr>
              <a:t>rep</a:t>
            </a:r>
            <a:r>
              <a:rPr lang="en-GB" sz="2200" b="1" u="sng" dirty="0" err="1">
                <a:solidFill>
                  <a:schemeClr val="tx2"/>
                </a:solidFill>
              </a:rPr>
              <a:t>e</a:t>
            </a:r>
            <a:r>
              <a:rPr lang="en-GB" sz="2200" dirty="0" err="1">
                <a:solidFill>
                  <a:schemeClr val="tx2"/>
                </a:solidFill>
              </a:rPr>
              <a:t>tís</a:t>
            </a:r>
            <a:endParaRPr lang="en-GB" sz="2200" dirty="0">
              <a:solidFill>
                <a:schemeClr val="tx2"/>
              </a:solidFill>
            </a:endParaRPr>
          </a:p>
        </p:txBody>
      </p:sp>
      <p:sp>
        <p:nvSpPr>
          <p:cNvPr id="17" name="Rectangle 16">
            <a:extLst>
              <a:ext uri="{FF2B5EF4-FFF2-40B4-BE49-F238E27FC236}">
                <a16:creationId xmlns:a16="http://schemas.microsoft.com/office/drawing/2014/main" id="{0FA6F506-3344-40FC-AC93-995BD5BCA2C1}"/>
              </a:ext>
            </a:extLst>
          </p:cNvPr>
          <p:cNvSpPr/>
          <p:nvPr/>
        </p:nvSpPr>
        <p:spPr>
          <a:xfrm>
            <a:off x="6355101" y="5686172"/>
            <a:ext cx="1155294" cy="430887"/>
          </a:xfrm>
          <a:prstGeom prst="rect">
            <a:avLst/>
          </a:prstGeom>
        </p:spPr>
        <p:txBody>
          <a:bodyPr wrap="square">
            <a:spAutoFit/>
          </a:bodyPr>
          <a:lstStyle/>
          <a:p>
            <a:r>
              <a:rPr lang="en-GB" sz="2200" dirty="0" err="1">
                <a:solidFill>
                  <a:schemeClr val="tx2"/>
                </a:solidFill>
              </a:rPr>
              <a:t>rep</a:t>
            </a:r>
            <a:r>
              <a:rPr lang="en-GB" sz="2200" b="1" u="sng" dirty="0" err="1">
                <a:solidFill>
                  <a:schemeClr val="tx2"/>
                </a:solidFill>
              </a:rPr>
              <a:t>i</a:t>
            </a:r>
            <a:r>
              <a:rPr lang="en-GB" sz="2200" dirty="0" err="1">
                <a:solidFill>
                  <a:schemeClr val="tx2"/>
                </a:solidFill>
              </a:rPr>
              <a:t>ten</a:t>
            </a:r>
            <a:endParaRPr lang="en-GB" sz="2200" dirty="0">
              <a:solidFill>
                <a:schemeClr val="tx2"/>
              </a:solidFill>
            </a:endParaRPr>
          </a:p>
        </p:txBody>
      </p:sp>
      <p:sp>
        <p:nvSpPr>
          <p:cNvPr id="18" name="Rectangle: Rounded Corners 17">
            <a:extLst>
              <a:ext uri="{FF2B5EF4-FFF2-40B4-BE49-F238E27FC236}">
                <a16:creationId xmlns:a16="http://schemas.microsoft.com/office/drawing/2014/main" id="{787C1961-5333-43BB-9FA2-44DF466608D3}"/>
              </a:ext>
            </a:extLst>
          </p:cNvPr>
          <p:cNvSpPr/>
          <p:nvPr/>
        </p:nvSpPr>
        <p:spPr>
          <a:xfrm>
            <a:off x="8195964" y="2070310"/>
            <a:ext cx="3860203" cy="2054129"/>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200" dirty="0">
                <a:solidFill>
                  <a:schemeClr val="tx1"/>
                </a:solidFill>
              </a:rPr>
              <a:t>Verbs like </a:t>
            </a:r>
            <a:r>
              <a:rPr lang="en-GB" sz="2200" b="1" dirty="0" err="1">
                <a:solidFill>
                  <a:schemeClr val="tx1"/>
                </a:solidFill>
              </a:rPr>
              <a:t>poder</a:t>
            </a:r>
            <a:r>
              <a:rPr lang="en-GB" sz="2200" b="1" dirty="0">
                <a:solidFill>
                  <a:schemeClr val="tx1"/>
                </a:solidFill>
              </a:rPr>
              <a:t> </a:t>
            </a:r>
            <a:r>
              <a:rPr lang="en-GB" sz="2200" dirty="0">
                <a:solidFill>
                  <a:schemeClr val="tx1"/>
                </a:solidFill>
              </a:rPr>
              <a:t>have an </a:t>
            </a:r>
            <a:r>
              <a:rPr lang="en-GB" sz="2200" b="1" dirty="0">
                <a:solidFill>
                  <a:schemeClr val="tx1"/>
                </a:solidFill>
              </a:rPr>
              <a:t>o</a:t>
            </a:r>
            <a:r>
              <a:rPr lang="en-ES" sz="2200" b="1" dirty="0">
                <a:solidFill>
                  <a:schemeClr val="tx1"/>
                </a:solidFill>
              </a:rPr>
              <a:t>&gt;</a:t>
            </a:r>
            <a:r>
              <a:rPr lang="en-GB" sz="2200" b="1" dirty="0" err="1">
                <a:solidFill>
                  <a:schemeClr val="tx1"/>
                </a:solidFill>
              </a:rPr>
              <a:t>ue</a:t>
            </a:r>
            <a:r>
              <a:rPr lang="en-GB" sz="2200" b="1" dirty="0">
                <a:solidFill>
                  <a:schemeClr val="tx1"/>
                </a:solidFill>
              </a:rPr>
              <a:t> </a:t>
            </a:r>
            <a:r>
              <a:rPr lang="en-GB" sz="2200" dirty="0">
                <a:solidFill>
                  <a:schemeClr val="tx1"/>
                </a:solidFill>
              </a:rPr>
              <a:t>spelling change:</a:t>
            </a:r>
          </a:p>
          <a:p>
            <a:pPr algn="ctr"/>
            <a:endParaRPr lang="en-GB" sz="1600" dirty="0">
              <a:solidFill>
                <a:schemeClr val="tx1"/>
              </a:solidFill>
            </a:endParaRPr>
          </a:p>
          <a:p>
            <a:pPr algn="ctr"/>
            <a:r>
              <a:rPr lang="en-GB" sz="2200" dirty="0">
                <a:solidFill>
                  <a:schemeClr val="tx1"/>
                </a:solidFill>
              </a:rPr>
              <a:t>We ask = </a:t>
            </a:r>
            <a:r>
              <a:rPr lang="en-GB" sz="2200" dirty="0" err="1">
                <a:solidFill>
                  <a:schemeClr val="tx1"/>
                </a:solidFill>
              </a:rPr>
              <a:t>podemos</a:t>
            </a:r>
            <a:endParaRPr lang="en-GB" sz="2200" dirty="0">
              <a:solidFill>
                <a:schemeClr val="tx1"/>
              </a:solidFill>
            </a:endParaRPr>
          </a:p>
          <a:p>
            <a:pPr algn="ctr"/>
            <a:r>
              <a:rPr lang="en-GB" sz="2200" dirty="0">
                <a:solidFill>
                  <a:schemeClr val="tx1"/>
                </a:solidFill>
              </a:rPr>
              <a:t>You (pl) ask = </a:t>
            </a:r>
            <a:r>
              <a:rPr lang="en-GB" sz="2200" dirty="0" err="1">
                <a:solidFill>
                  <a:schemeClr val="tx1"/>
                </a:solidFill>
              </a:rPr>
              <a:t>podéis</a:t>
            </a:r>
            <a:endParaRPr lang="en-GB" sz="2200" dirty="0">
              <a:solidFill>
                <a:schemeClr val="tx1"/>
              </a:solidFill>
            </a:endParaRPr>
          </a:p>
          <a:p>
            <a:pPr algn="ctr"/>
            <a:r>
              <a:rPr lang="en-GB" sz="2200" dirty="0">
                <a:solidFill>
                  <a:schemeClr val="tx1"/>
                </a:solidFill>
              </a:rPr>
              <a:t>They ask = </a:t>
            </a:r>
            <a:r>
              <a:rPr lang="en-GB" sz="2200" dirty="0" err="1">
                <a:solidFill>
                  <a:schemeClr val="tx1"/>
                </a:solidFill>
              </a:rPr>
              <a:t>p</a:t>
            </a:r>
            <a:r>
              <a:rPr lang="en-GB" sz="2200" b="1" dirty="0" err="1">
                <a:solidFill>
                  <a:schemeClr val="tx1"/>
                </a:solidFill>
              </a:rPr>
              <a:t>i</a:t>
            </a:r>
            <a:r>
              <a:rPr lang="en-GB" sz="2200" dirty="0" err="1">
                <a:solidFill>
                  <a:schemeClr val="tx1"/>
                </a:solidFill>
              </a:rPr>
              <a:t>den</a:t>
            </a:r>
            <a:r>
              <a:rPr lang="en-GB" sz="2200" dirty="0">
                <a:solidFill>
                  <a:schemeClr val="tx1"/>
                </a:solidFill>
              </a:rPr>
              <a:t> </a:t>
            </a:r>
          </a:p>
        </p:txBody>
      </p:sp>
      <p:sp>
        <p:nvSpPr>
          <p:cNvPr id="19" name="Rectangle 18">
            <a:extLst>
              <a:ext uri="{FF2B5EF4-FFF2-40B4-BE49-F238E27FC236}">
                <a16:creationId xmlns:a16="http://schemas.microsoft.com/office/drawing/2014/main" id="{9B0E206A-1D4A-412C-8347-03BE88416920}"/>
              </a:ext>
            </a:extLst>
          </p:cNvPr>
          <p:cNvSpPr/>
          <p:nvPr/>
        </p:nvSpPr>
        <p:spPr>
          <a:xfrm>
            <a:off x="8342088" y="4202520"/>
            <a:ext cx="3669995" cy="1946687"/>
          </a:xfrm>
          <a:prstGeom prst="rect">
            <a:avLst/>
          </a:prstGeom>
        </p:spPr>
        <p:txBody>
          <a:bodyPr wrap="square">
            <a:spAutoFit/>
          </a:bodyPr>
          <a:lstStyle/>
          <a:p>
            <a:r>
              <a:rPr lang="en-GB" sz="2200" b="1" dirty="0" err="1">
                <a:solidFill>
                  <a:srgbClr val="3A3838"/>
                </a:solidFill>
              </a:rPr>
              <a:t>Doler</a:t>
            </a:r>
            <a:r>
              <a:rPr lang="en-GB" sz="2200" dirty="0">
                <a:solidFill>
                  <a:srgbClr val="3A3838"/>
                </a:solidFill>
              </a:rPr>
              <a:t> has an </a:t>
            </a:r>
            <a:r>
              <a:rPr lang="en-GB" sz="2200" b="1" dirty="0"/>
              <a:t>o</a:t>
            </a:r>
            <a:r>
              <a:rPr lang="en-ES" sz="2200" b="1" dirty="0"/>
              <a:t>&gt;</a:t>
            </a:r>
            <a:r>
              <a:rPr lang="en-GB" sz="2200" b="1" dirty="0" err="1"/>
              <a:t>ue</a:t>
            </a:r>
            <a:r>
              <a:rPr lang="en-GB" sz="2200" b="1" dirty="0"/>
              <a:t> </a:t>
            </a:r>
            <a:r>
              <a:rPr lang="en-GB" sz="2200" dirty="0">
                <a:solidFill>
                  <a:srgbClr val="3A3838"/>
                </a:solidFill>
              </a:rPr>
              <a:t>stem-change. Translate:</a:t>
            </a:r>
          </a:p>
          <a:p>
            <a:r>
              <a:rPr lang="en-GB" sz="1050" i="1" dirty="0">
                <a:solidFill>
                  <a:srgbClr val="3A3838"/>
                </a:solidFill>
              </a:rPr>
              <a:t> </a:t>
            </a:r>
          </a:p>
          <a:p>
            <a:r>
              <a:rPr lang="en-GB" sz="2200" i="1" dirty="0">
                <a:solidFill>
                  <a:srgbClr val="3A3838"/>
                </a:solidFill>
              </a:rPr>
              <a:t>It hurts =</a:t>
            </a:r>
          </a:p>
          <a:p>
            <a:r>
              <a:rPr lang="en-GB" sz="2200" i="1" dirty="0">
                <a:solidFill>
                  <a:srgbClr val="3A3838"/>
                </a:solidFill>
              </a:rPr>
              <a:t> </a:t>
            </a:r>
          </a:p>
          <a:p>
            <a:r>
              <a:rPr lang="en-GB" sz="2200" i="1" dirty="0">
                <a:solidFill>
                  <a:srgbClr val="3A3838"/>
                </a:solidFill>
              </a:rPr>
              <a:t>they hurt =</a:t>
            </a:r>
            <a:r>
              <a:rPr lang="en-GB" sz="2200" dirty="0">
                <a:solidFill>
                  <a:srgbClr val="3A3838"/>
                </a:solidFill>
              </a:rPr>
              <a:t> </a:t>
            </a:r>
          </a:p>
        </p:txBody>
      </p:sp>
      <p:sp>
        <p:nvSpPr>
          <p:cNvPr id="20" name="Rectangle 19">
            <a:extLst>
              <a:ext uri="{FF2B5EF4-FFF2-40B4-BE49-F238E27FC236}">
                <a16:creationId xmlns:a16="http://schemas.microsoft.com/office/drawing/2014/main" id="{23EE9AFE-448E-47B5-B6C3-F926EABA8873}"/>
              </a:ext>
            </a:extLst>
          </p:cNvPr>
          <p:cNvSpPr/>
          <p:nvPr/>
        </p:nvSpPr>
        <p:spPr>
          <a:xfrm>
            <a:off x="9637743" y="4951469"/>
            <a:ext cx="2418424" cy="430887"/>
          </a:xfrm>
          <a:prstGeom prst="rect">
            <a:avLst/>
          </a:prstGeom>
        </p:spPr>
        <p:txBody>
          <a:bodyPr wrap="square">
            <a:spAutoFit/>
          </a:bodyPr>
          <a:lstStyle/>
          <a:p>
            <a:r>
              <a:rPr lang="en-GB" sz="2200" dirty="0" err="1">
                <a:solidFill>
                  <a:schemeClr val="tx2"/>
                </a:solidFill>
              </a:rPr>
              <a:t>d</a:t>
            </a:r>
            <a:r>
              <a:rPr lang="en-GB" sz="2200" b="1" u="sng" dirty="0" err="1">
                <a:solidFill>
                  <a:schemeClr val="tx2"/>
                </a:solidFill>
              </a:rPr>
              <a:t>ue</a:t>
            </a:r>
            <a:r>
              <a:rPr lang="en-GB" sz="2200" dirty="0" err="1">
                <a:solidFill>
                  <a:schemeClr val="tx2"/>
                </a:solidFill>
              </a:rPr>
              <a:t>le</a:t>
            </a:r>
            <a:endParaRPr lang="en-GB" sz="2200" dirty="0">
              <a:solidFill>
                <a:schemeClr val="tx2"/>
              </a:solidFill>
            </a:endParaRPr>
          </a:p>
        </p:txBody>
      </p:sp>
      <p:sp>
        <p:nvSpPr>
          <p:cNvPr id="21" name="Rectangle 20">
            <a:extLst>
              <a:ext uri="{FF2B5EF4-FFF2-40B4-BE49-F238E27FC236}">
                <a16:creationId xmlns:a16="http://schemas.microsoft.com/office/drawing/2014/main" id="{EF4AC88B-9C31-4297-B6E5-F3B40AD6C2E2}"/>
              </a:ext>
            </a:extLst>
          </p:cNvPr>
          <p:cNvSpPr/>
          <p:nvPr/>
        </p:nvSpPr>
        <p:spPr>
          <a:xfrm>
            <a:off x="9898133" y="5659046"/>
            <a:ext cx="2076372" cy="430887"/>
          </a:xfrm>
          <a:prstGeom prst="rect">
            <a:avLst/>
          </a:prstGeom>
        </p:spPr>
        <p:txBody>
          <a:bodyPr wrap="square">
            <a:spAutoFit/>
          </a:bodyPr>
          <a:lstStyle/>
          <a:p>
            <a:r>
              <a:rPr lang="en-GB" sz="2200" dirty="0" err="1">
                <a:solidFill>
                  <a:schemeClr val="tx2"/>
                </a:solidFill>
              </a:rPr>
              <a:t>d</a:t>
            </a:r>
            <a:r>
              <a:rPr lang="en-GB" sz="2200" b="1" u="sng" dirty="0" err="1">
                <a:solidFill>
                  <a:schemeClr val="tx2"/>
                </a:solidFill>
              </a:rPr>
              <a:t>ue</a:t>
            </a:r>
            <a:r>
              <a:rPr lang="en-GB" sz="2200" dirty="0" err="1">
                <a:solidFill>
                  <a:schemeClr val="tx2"/>
                </a:solidFill>
              </a:rPr>
              <a:t>len</a:t>
            </a:r>
            <a:endParaRPr lang="en-GB" sz="2200" dirty="0">
              <a:solidFill>
                <a:schemeClr val="tx2"/>
              </a:solidFill>
            </a:endParaRPr>
          </a:p>
        </p:txBody>
      </p:sp>
      <p:sp>
        <p:nvSpPr>
          <p:cNvPr id="7" name="Title 1">
            <a:extLst>
              <a:ext uri="{FF2B5EF4-FFF2-40B4-BE49-F238E27FC236}">
                <a16:creationId xmlns:a16="http://schemas.microsoft.com/office/drawing/2014/main" id="{3D1E2F0D-5405-8D90-8CA7-5DAA6ACBD84E}"/>
              </a:ext>
            </a:extLst>
          </p:cNvPr>
          <p:cNvSpPr>
            <a:spLocks noGrp="1"/>
          </p:cNvSpPr>
          <p:nvPr>
            <p:ph type="title"/>
          </p:nvPr>
        </p:nvSpPr>
        <p:spPr>
          <a:xfrm>
            <a:off x="0" y="213557"/>
            <a:ext cx="5146766" cy="1032219"/>
          </a:xfrm>
        </p:spPr>
        <p:txBody>
          <a:bodyPr>
            <a:noAutofit/>
          </a:bodyPr>
          <a:lstStyle/>
          <a:p>
            <a:r>
              <a:rPr lang="en-GB" sz="2800" dirty="0"/>
              <a:t>Using irregular verbs</a:t>
            </a:r>
            <a:br>
              <a:rPr lang="en-GB" sz="2800" b="0" dirty="0"/>
            </a:br>
            <a:r>
              <a:rPr lang="en-GB" sz="2400" b="0" dirty="0"/>
              <a:t>Stem-changing verbs</a:t>
            </a:r>
            <a:endParaRPr lang="en-ES" sz="2800" b="0" dirty="0"/>
          </a:p>
        </p:txBody>
      </p:sp>
    </p:spTree>
    <p:extLst>
      <p:ext uri="{BB962C8B-B14F-4D97-AF65-F5344CB8AC3E}">
        <p14:creationId xmlns:p14="http://schemas.microsoft.com/office/powerpoint/2010/main" val="243260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11" grpId="0"/>
      <p:bldP spid="12" grpId="0"/>
      <p:bldP spid="13" grpId="0"/>
      <p:bldP spid="14" grpId="0" animBg="1"/>
      <p:bldP spid="15" grpId="0"/>
      <p:bldP spid="16" grpId="0"/>
      <p:bldP spid="17" grpId="0"/>
      <p:bldP spid="18" grpId="0" animBg="1"/>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B7B0ED7E-D0FB-4E63-AE17-6CA59A96B5DC}"/>
              </a:ext>
            </a:extLst>
          </p:cNvPr>
          <p:cNvSpPr txBox="1"/>
          <p:nvPr/>
        </p:nvSpPr>
        <p:spPr>
          <a:xfrm>
            <a:off x="9305363" y="5319304"/>
            <a:ext cx="2776650" cy="1015663"/>
          </a:xfrm>
          <a:prstGeom prst="rect">
            <a:avLst/>
          </a:prstGeom>
          <a:solidFill>
            <a:schemeClr val="accent4"/>
          </a:solidFill>
        </p:spPr>
        <p:txBody>
          <a:bodyPr wrap="square" rtlCol="0">
            <a:spAutoFit/>
          </a:bodyPr>
          <a:lstStyle/>
          <a:p>
            <a:r>
              <a:rPr lang="en-GB" sz="2000" b="1" dirty="0"/>
              <a:t>Extension: </a:t>
            </a:r>
            <a:r>
              <a:rPr lang="en-GB" sz="2000" dirty="0"/>
              <a:t>which of the verbs are stem-changing?</a:t>
            </a:r>
          </a:p>
        </p:txBody>
      </p:sp>
      <p:pic>
        <p:nvPicPr>
          <p:cNvPr id="4" name="Picture 2" descr="Iphone, Android, Stencil, Smartphone, Cell">
            <a:extLst>
              <a:ext uri="{FF2B5EF4-FFF2-40B4-BE49-F238E27FC236}">
                <a16:creationId xmlns:a16="http://schemas.microsoft.com/office/drawing/2014/main" id="{0D9F8D66-77DB-402E-A7D0-41830731E9A7}"/>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49173" t="4012" r="26721" b="4866"/>
          <a:stretch/>
        </p:blipFill>
        <p:spPr bwMode="auto">
          <a:xfrm rot="5400000">
            <a:off x="1859958" y="-893065"/>
            <a:ext cx="5365525" cy="911334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D01330D9-C0C9-B01F-901A-B9C4117EF7E5}"/>
              </a:ext>
            </a:extLst>
          </p:cNvPr>
          <p:cNvSpPr>
            <a:spLocks noGrp="1"/>
          </p:cNvSpPr>
          <p:nvPr>
            <p:ph type="body" sz="quarter" idx="10"/>
          </p:nvPr>
        </p:nvSpPr>
        <p:spPr>
          <a:xfrm>
            <a:off x="4129126" y="114016"/>
            <a:ext cx="6336445" cy="1111889"/>
          </a:xfrm>
        </p:spPr>
        <p:txBody>
          <a:bodyPr>
            <a:normAutofit fontScale="92500"/>
          </a:bodyPr>
          <a:lstStyle/>
          <a:p>
            <a:r>
              <a:rPr lang="en-ES" dirty="0"/>
              <a:t>Daniel habla de las actividades después del colegio. Lee sus comentarios y escribe las acciones en la parte correcta de la tabla:</a:t>
            </a:r>
          </a:p>
        </p:txBody>
      </p:sp>
      <p:sp>
        <p:nvSpPr>
          <p:cNvPr id="3" name="Title 2">
            <a:extLst>
              <a:ext uri="{FF2B5EF4-FFF2-40B4-BE49-F238E27FC236}">
                <a16:creationId xmlns:a16="http://schemas.microsoft.com/office/drawing/2014/main" id="{1E13C843-EBB1-5B5D-4446-AE231CA468FD}"/>
              </a:ext>
            </a:extLst>
          </p:cNvPr>
          <p:cNvSpPr>
            <a:spLocks noGrp="1"/>
          </p:cNvSpPr>
          <p:nvPr>
            <p:ph type="title"/>
          </p:nvPr>
        </p:nvSpPr>
        <p:spPr>
          <a:xfrm>
            <a:off x="-1" y="240564"/>
            <a:ext cx="4176405" cy="518641"/>
          </a:xfrm>
        </p:spPr>
        <p:txBody>
          <a:bodyPr>
            <a:normAutofit/>
          </a:bodyPr>
          <a:lstStyle/>
          <a:p>
            <a:r>
              <a:rPr lang="en-GB" sz="2400" dirty="0" err="1"/>
              <a:t>Actividades</a:t>
            </a:r>
            <a:r>
              <a:rPr lang="en-GB" sz="2400" dirty="0"/>
              <a:t> </a:t>
            </a:r>
            <a:r>
              <a:rPr lang="en-GB" sz="2400" dirty="0" err="1"/>
              <a:t>por</a:t>
            </a:r>
            <a:r>
              <a:rPr lang="en-GB" sz="2400" dirty="0"/>
              <a:t> la </a:t>
            </a:r>
            <a:r>
              <a:rPr lang="en-GB" sz="2400" dirty="0" err="1"/>
              <a:t>tarde</a:t>
            </a:r>
            <a:endParaRPr lang="en-ES" sz="2400" dirty="0"/>
          </a:p>
        </p:txBody>
      </p:sp>
      <p:sp>
        <p:nvSpPr>
          <p:cNvPr id="9" name="Rounded Rectangle 11">
            <a:extLst>
              <a:ext uri="{FF2B5EF4-FFF2-40B4-BE49-F238E27FC236}">
                <a16:creationId xmlns:a16="http://schemas.microsoft.com/office/drawing/2014/main" id="{1EAA62A4-7948-5E0D-9B9B-E1688FFE961E}"/>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grpSp>
        <p:nvGrpSpPr>
          <p:cNvPr id="10" name="Group 9">
            <a:extLst>
              <a:ext uri="{FF2B5EF4-FFF2-40B4-BE49-F238E27FC236}">
                <a16:creationId xmlns:a16="http://schemas.microsoft.com/office/drawing/2014/main" id="{9ADC2B0B-E273-4D6B-818A-5913DABE0768}"/>
              </a:ext>
            </a:extLst>
          </p:cNvPr>
          <p:cNvGrpSpPr/>
          <p:nvPr/>
        </p:nvGrpSpPr>
        <p:grpSpPr>
          <a:xfrm>
            <a:off x="1115591" y="1423437"/>
            <a:ext cx="6629407" cy="3887957"/>
            <a:chOff x="1449112" y="1619057"/>
            <a:chExt cx="6922395" cy="3887957"/>
          </a:xfrm>
        </p:grpSpPr>
        <p:sp>
          <p:nvSpPr>
            <p:cNvPr id="15" name="Rounded Rectangular Callout 14">
              <a:extLst>
                <a:ext uri="{FF2B5EF4-FFF2-40B4-BE49-F238E27FC236}">
                  <a16:creationId xmlns:a16="http://schemas.microsoft.com/office/drawing/2014/main" id="{C7D5AB75-669A-7AF0-1F28-6EC470869CA9}"/>
                </a:ext>
              </a:extLst>
            </p:cNvPr>
            <p:cNvSpPr/>
            <p:nvPr/>
          </p:nvSpPr>
          <p:spPr>
            <a:xfrm>
              <a:off x="2477352" y="1619057"/>
              <a:ext cx="5894155" cy="697090"/>
            </a:xfrm>
            <a:prstGeom prst="wedgeRoundRectCallout">
              <a:avLst>
                <a:gd name="adj1" fmla="val -54814"/>
                <a:gd name="adj2" fmla="val 22078"/>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lumMod val="50000"/>
                    </a:schemeClr>
                  </a:solidFill>
                </a:rPr>
                <a:t>¡Hoy </a:t>
              </a:r>
              <a:r>
                <a:rPr lang="en-GB" sz="2000" dirty="0" err="1">
                  <a:solidFill>
                    <a:schemeClr val="tx1">
                      <a:lumMod val="50000"/>
                    </a:schemeClr>
                  </a:solidFill>
                </a:rPr>
                <a:t>estoy</a:t>
              </a:r>
              <a:r>
                <a:rPr lang="en-GB" sz="2000" dirty="0">
                  <a:solidFill>
                    <a:schemeClr val="tx1">
                      <a:lumMod val="50000"/>
                    </a:schemeClr>
                  </a:solidFill>
                </a:rPr>
                <a:t> con Hugo! </a:t>
              </a:r>
              <a:r>
                <a:rPr lang="en-GB" sz="2000" dirty="0" err="1">
                  <a:solidFill>
                    <a:schemeClr val="tx1">
                      <a:lumMod val="50000"/>
                    </a:schemeClr>
                  </a:solidFill>
                </a:rPr>
                <a:t>Después</a:t>
              </a:r>
              <a:r>
                <a:rPr lang="en-GB" sz="2000" dirty="0">
                  <a:solidFill>
                    <a:schemeClr val="tx1">
                      <a:lumMod val="50000"/>
                    </a:schemeClr>
                  </a:solidFill>
                </a:rPr>
                <a:t> </a:t>
              </a:r>
              <a:r>
                <a:rPr lang="en-ES" sz="2000" dirty="0">
                  <a:solidFill>
                    <a:schemeClr val="tx1">
                      <a:lumMod val="50000"/>
                    </a:schemeClr>
                  </a:solidFill>
                </a:rPr>
                <a:t>del colegio volvemos a casa para almorzar.</a:t>
              </a:r>
            </a:p>
          </p:txBody>
        </p:sp>
        <p:sp>
          <p:nvSpPr>
            <p:cNvPr id="8" name="Oval 7">
              <a:extLst>
                <a:ext uri="{FF2B5EF4-FFF2-40B4-BE49-F238E27FC236}">
                  <a16:creationId xmlns:a16="http://schemas.microsoft.com/office/drawing/2014/main" id="{03834780-19FD-420D-A4D7-CEAE150E4A49}"/>
                </a:ext>
              </a:extLst>
            </p:cNvPr>
            <p:cNvSpPr/>
            <p:nvPr/>
          </p:nvSpPr>
          <p:spPr>
            <a:xfrm>
              <a:off x="1473793" y="1692575"/>
              <a:ext cx="719043" cy="660108"/>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pic>
          <p:nvPicPr>
            <p:cNvPr id="6" name="Picture 5">
              <a:extLst>
                <a:ext uri="{FF2B5EF4-FFF2-40B4-BE49-F238E27FC236}">
                  <a16:creationId xmlns:a16="http://schemas.microsoft.com/office/drawing/2014/main" id="{67DB62D9-5074-456A-AC71-BBE8356F79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1786" t="8845" r="53049" b="58933"/>
            <a:stretch/>
          </p:blipFill>
          <p:spPr>
            <a:xfrm>
              <a:off x="1589870" y="1742516"/>
              <a:ext cx="510523" cy="610167"/>
            </a:xfrm>
            <a:prstGeom prst="rect">
              <a:avLst/>
            </a:prstGeom>
          </p:spPr>
        </p:pic>
        <p:sp>
          <p:nvSpPr>
            <p:cNvPr id="59" name="Oval 58">
              <a:extLst>
                <a:ext uri="{FF2B5EF4-FFF2-40B4-BE49-F238E27FC236}">
                  <a16:creationId xmlns:a16="http://schemas.microsoft.com/office/drawing/2014/main" id="{C5A812E0-4093-4741-8DA9-5C0FDD0A2CD8}"/>
                </a:ext>
              </a:extLst>
            </p:cNvPr>
            <p:cNvSpPr/>
            <p:nvPr/>
          </p:nvSpPr>
          <p:spPr>
            <a:xfrm>
              <a:off x="1476802" y="3375038"/>
              <a:ext cx="719043" cy="660108"/>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pic>
          <p:nvPicPr>
            <p:cNvPr id="60" name="Picture 59">
              <a:extLst>
                <a:ext uri="{FF2B5EF4-FFF2-40B4-BE49-F238E27FC236}">
                  <a16:creationId xmlns:a16="http://schemas.microsoft.com/office/drawing/2014/main" id="{9CFD81A2-3C81-479C-BC54-07C8C9AC73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1786" t="8845" r="53049" b="58933"/>
            <a:stretch/>
          </p:blipFill>
          <p:spPr>
            <a:xfrm>
              <a:off x="1592879" y="3424979"/>
              <a:ext cx="510523" cy="610167"/>
            </a:xfrm>
            <a:prstGeom prst="rect">
              <a:avLst/>
            </a:prstGeom>
          </p:spPr>
        </p:pic>
        <p:sp>
          <p:nvSpPr>
            <p:cNvPr id="61" name="Oval 60">
              <a:extLst>
                <a:ext uri="{FF2B5EF4-FFF2-40B4-BE49-F238E27FC236}">
                  <a16:creationId xmlns:a16="http://schemas.microsoft.com/office/drawing/2014/main" id="{135A676A-8474-4B2B-B6AE-6D41AA3A55EA}"/>
                </a:ext>
              </a:extLst>
            </p:cNvPr>
            <p:cNvSpPr/>
            <p:nvPr/>
          </p:nvSpPr>
          <p:spPr>
            <a:xfrm>
              <a:off x="1449112" y="4846906"/>
              <a:ext cx="719043" cy="660108"/>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pic>
          <p:nvPicPr>
            <p:cNvPr id="62" name="Picture 61">
              <a:extLst>
                <a:ext uri="{FF2B5EF4-FFF2-40B4-BE49-F238E27FC236}">
                  <a16:creationId xmlns:a16="http://schemas.microsoft.com/office/drawing/2014/main" id="{25691079-5B45-45E1-A9F6-B4352B9063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1786" t="8845" r="53049" b="58933"/>
            <a:stretch/>
          </p:blipFill>
          <p:spPr>
            <a:xfrm>
              <a:off x="1565190" y="4896847"/>
              <a:ext cx="510523" cy="610167"/>
            </a:xfrm>
            <a:prstGeom prst="rect">
              <a:avLst/>
            </a:prstGeom>
          </p:spPr>
        </p:pic>
      </p:grpSp>
      <p:sp>
        <p:nvSpPr>
          <p:cNvPr id="23" name="Rounded Rectangular Callout 14">
            <a:extLst>
              <a:ext uri="{FF2B5EF4-FFF2-40B4-BE49-F238E27FC236}">
                <a16:creationId xmlns:a16="http://schemas.microsoft.com/office/drawing/2014/main" id="{54672B9B-A2FF-4042-86E9-85C8317F8C2C}"/>
              </a:ext>
            </a:extLst>
          </p:cNvPr>
          <p:cNvSpPr/>
          <p:nvPr/>
        </p:nvSpPr>
        <p:spPr>
          <a:xfrm>
            <a:off x="1998313" y="3069253"/>
            <a:ext cx="5095614" cy="660109"/>
          </a:xfrm>
          <a:prstGeom prst="wedgeRoundRectCallout">
            <a:avLst>
              <a:gd name="adj1" fmla="val -54989"/>
              <a:gd name="adj2" fmla="val 20955"/>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lumMod val="50000"/>
                  </a:schemeClr>
                </a:solidFill>
              </a:rPr>
              <a:t>¿Pero no </a:t>
            </a:r>
            <a:r>
              <a:rPr lang="en-GB" sz="2000" dirty="0" err="1">
                <a:solidFill>
                  <a:schemeClr val="tx1">
                    <a:lumMod val="50000"/>
                  </a:schemeClr>
                </a:solidFill>
              </a:rPr>
              <a:t>suelen</a:t>
            </a:r>
            <a:r>
              <a:rPr lang="en-GB" sz="2000" dirty="0">
                <a:solidFill>
                  <a:schemeClr val="tx1">
                    <a:lumMod val="50000"/>
                  </a:schemeClr>
                </a:solidFill>
              </a:rPr>
              <a:t> </a:t>
            </a:r>
            <a:r>
              <a:rPr lang="en-GB" sz="2000" dirty="0" err="1">
                <a:solidFill>
                  <a:schemeClr val="tx1">
                    <a:lumMod val="50000"/>
                  </a:schemeClr>
                </a:solidFill>
              </a:rPr>
              <a:t>hacer</a:t>
            </a:r>
            <a:r>
              <a:rPr lang="en-GB" sz="2000" dirty="0">
                <a:solidFill>
                  <a:schemeClr val="tx1">
                    <a:lumMod val="50000"/>
                  </a:schemeClr>
                </a:solidFill>
              </a:rPr>
              <a:t> los </a:t>
            </a:r>
            <a:r>
              <a:rPr lang="en-GB" sz="2000" dirty="0" err="1">
                <a:solidFill>
                  <a:schemeClr val="tx1">
                    <a:lumMod val="50000"/>
                  </a:schemeClr>
                </a:solidFill>
              </a:rPr>
              <a:t>deberes</a:t>
            </a:r>
            <a:r>
              <a:rPr lang="en-GB" sz="2000" dirty="0">
                <a:solidFill>
                  <a:schemeClr val="tx1">
                    <a:lumMod val="50000"/>
                  </a:schemeClr>
                </a:solidFill>
              </a:rPr>
              <a:t> </a:t>
            </a:r>
            <a:r>
              <a:rPr lang="en-GB" sz="2000" dirty="0" err="1">
                <a:solidFill>
                  <a:schemeClr val="tx1">
                    <a:lumMod val="50000"/>
                  </a:schemeClr>
                </a:solidFill>
              </a:rPr>
              <a:t>por</a:t>
            </a:r>
            <a:r>
              <a:rPr lang="en-GB" sz="2000" dirty="0">
                <a:solidFill>
                  <a:schemeClr val="tx1">
                    <a:lumMod val="50000"/>
                  </a:schemeClr>
                </a:solidFill>
              </a:rPr>
              <a:t> la </a:t>
            </a:r>
            <a:r>
              <a:rPr lang="en-GB" sz="2000" dirty="0" err="1">
                <a:solidFill>
                  <a:schemeClr val="tx1">
                    <a:lumMod val="50000"/>
                  </a:schemeClr>
                </a:solidFill>
              </a:rPr>
              <a:t>tarde</a:t>
            </a:r>
            <a:r>
              <a:rPr lang="en-GB" sz="2000" dirty="0">
                <a:solidFill>
                  <a:schemeClr val="tx1">
                    <a:lumMod val="50000"/>
                  </a:schemeClr>
                </a:solidFill>
              </a:rPr>
              <a:t>?  </a:t>
            </a:r>
            <a:endParaRPr lang="en-ES" sz="2000" dirty="0">
              <a:solidFill>
                <a:schemeClr val="tx1">
                  <a:lumMod val="50000"/>
                </a:schemeClr>
              </a:solidFill>
            </a:endParaRPr>
          </a:p>
        </p:txBody>
      </p:sp>
      <p:sp>
        <p:nvSpPr>
          <p:cNvPr id="27" name="Rounded Rectangular Callout 14">
            <a:extLst>
              <a:ext uri="{FF2B5EF4-FFF2-40B4-BE49-F238E27FC236}">
                <a16:creationId xmlns:a16="http://schemas.microsoft.com/office/drawing/2014/main" id="{61F779C1-F1AF-4269-93FD-E703B150199A}"/>
              </a:ext>
            </a:extLst>
          </p:cNvPr>
          <p:cNvSpPr/>
          <p:nvPr/>
        </p:nvSpPr>
        <p:spPr>
          <a:xfrm>
            <a:off x="1966100" y="4746031"/>
            <a:ext cx="6336445" cy="873518"/>
          </a:xfrm>
          <a:prstGeom prst="wedgeRoundRectCallout">
            <a:avLst>
              <a:gd name="adj1" fmla="val -54464"/>
              <a:gd name="adj2" fmla="val 20955"/>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lumMod val="50000"/>
                  </a:schemeClr>
                </a:solidFill>
              </a:rPr>
              <a:t>¡Ah, vale! Mira, </a:t>
            </a:r>
            <a:r>
              <a:rPr lang="en-GB" sz="2000" dirty="0" err="1">
                <a:solidFill>
                  <a:schemeClr val="tx1">
                    <a:lumMod val="50000"/>
                  </a:schemeClr>
                </a:solidFill>
              </a:rPr>
              <a:t>mamá</a:t>
            </a:r>
            <a:r>
              <a:rPr lang="en-GB" sz="2000" dirty="0">
                <a:solidFill>
                  <a:schemeClr val="tx1">
                    <a:lumMod val="50000"/>
                  </a:schemeClr>
                </a:solidFill>
              </a:rPr>
              <a:t>: </a:t>
            </a:r>
            <a:r>
              <a:rPr lang="en-GB" sz="2000" dirty="0" err="1">
                <a:solidFill>
                  <a:schemeClr val="tx1">
                    <a:lumMod val="50000"/>
                  </a:schemeClr>
                </a:solidFill>
              </a:rPr>
              <a:t>en</a:t>
            </a:r>
            <a:r>
              <a:rPr lang="en-GB" sz="2000" dirty="0">
                <a:solidFill>
                  <a:schemeClr val="tx1">
                    <a:lumMod val="50000"/>
                  </a:schemeClr>
                </a:solidFill>
              </a:rPr>
              <a:t> la </a:t>
            </a:r>
            <a:r>
              <a:rPr lang="en-GB" sz="2000" dirty="0" err="1">
                <a:solidFill>
                  <a:schemeClr val="tx1">
                    <a:lumMod val="50000"/>
                  </a:schemeClr>
                </a:solidFill>
              </a:rPr>
              <a:t>escuela</a:t>
            </a:r>
            <a:r>
              <a:rPr lang="en-GB" sz="2000" dirty="0">
                <a:solidFill>
                  <a:schemeClr val="tx1">
                    <a:lumMod val="50000"/>
                  </a:schemeClr>
                </a:solidFill>
              </a:rPr>
              <a:t> </a:t>
            </a:r>
            <a:r>
              <a:rPr lang="en-GB" sz="2000" dirty="0" err="1">
                <a:solidFill>
                  <a:schemeClr val="tx1">
                    <a:lumMod val="50000"/>
                  </a:schemeClr>
                </a:solidFill>
              </a:rPr>
              <a:t>ofrecen</a:t>
            </a:r>
            <a:r>
              <a:rPr lang="en-GB" sz="2000" dirty="0">
                <a:solidFill>
                  <a:schemeClr val="tx1">
                    <a:lumMod val="50000"/>
                  </a:schemeClr>
                </a:solidFill>
              </a:rPr>
              <a:t> </a:t>
            </a:r>
            <a:r>
              <a:rPr lang="en-GB" sz="2000" dirty="0" err="1">
                <a:solidFill>
                  <a:schemeClr val="tx1">
                    <a:lumMod val="50000"/>
                  </a:schemeClr>
                </a:solidFill>
              </a:rPr>
              <a:t>clases</a:t>
            </a:r>
            <a:r>
              <a:rPr lang="en-GB" sz="2000" dirty="0">
                <a:solidFill>
                  <a:schemeClr val="tx1">
                    <a:lumMod val="50000"/>
                  </a:schemeClr>
                </a:solidFill>
              </a:rPr>
              <a:t> de </a:t>
            </a:r>
            <a:r>
              <a:rPr lang="en-GB" sz="2000" dirty="0" err="1">
                <a:solidFill>
                  <a:schemeClr val="tx1">
                    <a:lumMod val="50000"/>
                  </a:schemeClr>
                </a:solidFill>
              </a:rPr>
              <a:t>artes</a:t>
            </a:r>
            <a:r>
              <a:rPr lang="en-GB" sz="2000" dirty="0">
                <a:solidFill>
                  <a:schemeClr val="tx1">
                    <a:lumMod val="50000"/>
                  </a:schemeClr>
                </a:solidFill>
              </a:rPr>
              <a:t> </a:t>
            </a:r>
            <a:r>
              <a:rPr lang="en-GB" sz="2000" dirty="0" err="1">
                <a:solidFill>
                  <a:schemeClr val="tx1">
                    <a:lumMod val="50000"/>
                  </a:schemeClr>
                </a:solidFill>
              </a:rPr>
              <a:t>marciales</a:t>
            </a:r>
            <a:r>
              <a:rPr lang="en-GB" sz="2000" dirty="0">
                <a:solidFill>
                  <a:schemeClr val="tx1">
                    <a:lumMod val="50000"/>
                  </a:schemeClr>
                </a:solidFill>
              </a:rPr>
              <a:t>.  Solo </a:t>
            </a:r>
            <a:r>
              <a:rPr lang="en-GB" sz="2000" dirty="0" err="1">
                <a:solidFill>
                  <a:schemeClr val="tx1">
                    <a:lumMod val="50000"/>
                  </a:schemeClr>
                </a:solidFill>
              </a:rPr>
              <a:t>debemos</a:t>
            </a:r>
            <a:r>
              <a:rPr lang="en-GB" sz="2000" dirty="0">
                <a:solidFill>
                  <a:schemeClr val="tx1">
                    <a:lumMod val="50000"/>
                  </a:schemeClr>
                </a:solidFill>
              </a:rPr>
              <a:t> </a:t>
            </a:r>
            <a:r>
              <a:rPr lang="en-GB" sz="2000" dirty="0" err="1">
                <a:solidFill>
                  <a:schemeClr val="tx1">
                    <a:lumMod val="50000"/>
                  </a:schemeClr>
                </a:solidFill>
              </a:rPr>
              <a:t>pagar</a:t>
            </a:r>
            <a:r>
              <a:rPr lang="en-GB" sz="2000" dirty="0">
                <a:solidFill>
                  <a:schemeClr val="tx1">
                    <a:lumMod val="50000"/>
                  </a:schemeClr>
                </a:solidFill>
              </a:rPr>
              <a:t> </a:t>
            </a:r>
            <a:r>
              <a:rPr lang="en-GB" sz="2000" dirty="0" err="1">
                <a:solidFill>
                  <a:schemeClr val="tx1">
                    <a:lumMod val="50000"/>
                  </a:schemeClr>
                </a:solidFill>
              </a:rPr>
              <a:t>ocho</a:t>
            </a:r>
            <a:r>
              <a:rPr lang="en-GB" sz="2000" dirty="0">
                <a:solidFill>
                  <a:schemeClr val="tx1">
                    <a:lumMod val="50000"/>
                  </a:schemeClr>
                </a:solidFill>
              </a:rPr>
              <a:t> euros. ¿Podemos </a:t>
            </a:r>
            <a:r>
              <a:rPr lang="en-GB" sz="2000" dirty="0" err="1">
                <a:solidFill>
                  <a:schemeClr val="tx1">
                    <a:lumMod val="50000"/>
                  </a:schemeClr>
                </a:solidFill>
              </a:rPr>
              <a:t>ir</a:t>
            </a:r>
            <a:r>
              <a:rPr lang="en-GB" sz="2000" dirty="0">
                <a:solidFill>
                  <a:schemeClr val="tx1">
                    <a:lumMod val="50000"/>
                  </a:schemeClr>
                </a:solidFill>
              </a:rPr>
              <a:t>?</a:t>
            </a:r>
            <a:endParaRPr lang="en-ES" sz="2000" dirty="0">
              <a:solidFill>
                <a:schemeClr val="tx1">
                  <a:lumMod val="50000"/>
                </a:schemeClr>
              </a:solidFill>
            </a:endParaRPr>
          </a:p>
        </p:txBody>
      </p:sp>
      <p:grpSp>
        <p:nvGrpSpPr>
          <p:cNvPr id="30" name="Group 29">
            <a:extLst>
              <a:ext uri="{FF2B5EF4-FFF2-40B4-BE49-F238E27FC236}">
                <a16:creationId xmlns:a16="http://schemas.microsoft.com/office/drawing/2014/main" id="{00D01CF2-7448-46E5-9ACE-786E6DF1E94A}"/>
              </a:ext>
            </a:extLst>
          </p:cNvPr>
          <p:cNvGrpSpPr/>
          <p:nvPr/>
        </p:nvGrpSpPr>
        <p:grpSpPr>
          <a:xfrm>
            <a:off x="1270704" y="2141214"/>
            <a:ext cx="6887491" cy="897607"/>
            <a:chOff x="1098832" y="2306319"/>
            <a:chExt cx="6994868" cy="669511"/>
          </a:xfrm>
        </p:grpSpPr>
        <p:sp>
          <p:nvSpPr>
            <p:cNvPr id="31" name="Rounded Rectangular Callout 14">
              <a:extLst>
                <a:ext uri="{FF2B5EF4-FFF2-40B4-BE49-F238E27FC236}">
                  <a16:creationId xmlns:a16="http://schemas.microsoft.com/office/drawing/2014/main" id="{7A7799AC-B2A9-4DC0-9737-D664555481CC}"/>
                </a:ext>
              </a:extLst>
            </p:cNvPr>
            <p:cNvSpPr/>
            <p:nvPr/>
          </p:nvSpPr>
          <p:spPr>
            <a:xfrm>
              <a:off x="1098832" y="2306319"/>
              <a:ext cx="6320458" cy="669511"/>
            </a:xfrm>
            <a:prstGeom prst="wedgeRoundRectCallout">
              <a:avLst>
                <a:gd name="adj1" fmla="val 53100"/>
                <a:gd name="adj2" fmla="val 22078"/>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lumMod val="50000"/>
                    </a:schemeClr>
                  </a:solidFill>
                </a:rPr>
                <a:t>¿</a:t>
              </a:r>
              <a:r>
                <a:rPr lang="en-GB" sz="2000" dirty="0" err="1">
                  <a:solidFill>
                    <a:schemeClr val="tx1">
                      <a:lumMod val="50000"/>
                    </a:schemeClr>
                  </a:solidFill>
                </a:rPr>
                <a:t>Qué</a:t>
              </a:r>
              <a:r>
                <a:rPr lang="en-GB" sz="2000" dirty="0">
                  <a:solidFill>
                    <a:schemeClr val="tx1">
                      <a:lumMod val="50000"/>
                    </a:schemeClr>
                  </a:solidFill>
                </a:rPr>
                <a:t> </a:t>
              </a:r>
              <a:r>
                <a:rPr lang="en-GB" sz="2000" dirty="0" err="1">
                  <a:solidFill>
                    <a:schemeClr val="tx1">
                      <a:lumMod val="50000"/>
                    </a:schemeClr>
                  </a:solidFill>
                </a:rPr>
                <a:t>queréis</a:t>
              </a:r>
              <a:r>
                <a:rPr lang="en-GB" sz="2000" dirty="0">
                  <a:solidFill>
                    <a:schemeClr val="tx1">
                      <a:lumMod val="50000"/>
                    </a:schemeClr>
                  </a:solidFill>
                </a:rPr>
                <a:t> comer? </a:t>
              </a:r>
              <a:r>
                <a:rPr lang="en-GB" sz="2000" dirty="0" err="1">
                  <a:solidFill>
                    <a:schemeClr val="tx1">
                      <a:lumMod val="50000"/>
                    </a:schemeClr>
                  </a:solidFill>
                </a:rPr>
                <a:t>Podéis</a:t>
              </a:r>
              <a:r>
                <a:rPr lang="en-GB" sz="2000" dirty="0">
                  <a:solidFill>
                    <a:schemeClr val="tx1">
                      <a:lumMod val="50000"/>
                    </a:schemeClr>
                  </a:solidFill>
                </a:rPr>
                <a:t> comer la tortilla que </a:t>
              </a:r>
              <a:r>
                <a:rPr lang="en-GB" sz="2000" dirty="0" err="1">
                  <a:solidFill>
                    <a:schemeClr val="tx1">
                      <a:lumMod val="50000"/>
                    </a:schemeClr>
                  </a:solidFill>
                </a:rPr>
                <a:t>preparé</a:t>
              </a:r>
              <a:r>
                <a:rPr lang="en-GB" sz="2000" dirty="0">
                  <a:solidFill>
                    <a:schemeClr val="tx1">
                      <a:lumMod val="50000"/>
                    </a:schemeClr>
                  </a:solidFill>
                </a:rPr>
                <a:t> </a:t>
              </a:r>
              <a:r>
                <a:rPr lang="en-GB" sz="2000" dirty="0" err="1">
                  <a:solidFill>
                    <a:schemeClr val="tx1">
                      <a:lumMod val="50000"/>
                    </a:schemeClr>
                  </a:solidFill>
                </a:rPr>
                <a:t>esta</a:t>
              </a:r>
              <a:r>
                <a:rPr lang="en-GB" sz="2000" dirty="0">
                  <a:solidFill>
                    <a:schemeClr val="tx1">
                      <a:lumMod val="50000"/>
                    </a:schemeClr>
                  </a:solidFill>
                </a:rPr>
                <a:t> </a:t>
              </a:r>
              <a:r>
                <a:rPr lang="en-GB" sz="2000" dirty="0" err="1">
                  <a:solidFill>
                    <a:schemeClr val="tx1">
                      <a:lumMod val="50000"/>
                    </a:schemeClr>
                  </a:solidFill>
                </a:rPr>
                <a:t>mañana</a:t>
              </a:r>
              <a:r>
                <a:rPr lang="en-ES" sz="2000" dirty="0">
                  <a:solidFill>
                    <a:schemeClr val="tx1">
                      <a:lumMod val="50000"/>
                    </a:schemeClr>
                  </a:solidFill>
                </a:rPr>
                <a:t>.</a:t>
              </a:r>
              <a:r>
                <a:rPr lang="en-GB" sz="2000" dirty="0">
                  <a:solidFill>
                    <a:schemeClr val="tx1">
                      <a:lumMod val="50000"/>
                    </a:schemeClr>
                  </a:solidFill>
                </a:rPr>
                <a:t>  Lucía y Nadia </a:t>
              </a:r>
              <a:r>
                <a:rPr lang="en-GB" sz="2000" dirty="0" err="1">
                  <a:solidFill>
                    <a:schemeClr val="tx1">
                      <a:lumMod val="50000"/>
                    </a:schemeClr>
                  </a:solidFill>
                </a:rPr>
                <a:t>cogen</a:t>
              </a:r>
              <a:r>
                <a:rPr lang="en-GB" sz="2000" dirty="0">
                  <a:solidFill>
                    <a:schemeClr val="tx1">
                      <a:lumMod val="50000"/>
                    </a:schemeClr>
                  </a:solidFill>
                </a:rPr>
                <a:t> </a:t>
              </a:r>
              <a:r>
                <a:rPr lang="en-GB" sz="2000" dirty="0" err="1">
                  <a:solidFill>
                    <a:schemeClr val="tx1">
                      <a:lumMod val="50000"/>
                    </a:schemeClr>
                  </a:solidFill>
                </a:rPr>
                <a:t>el</a:t>
              </a:r>
              <a:r>
                <a:rPr lang="en-GB" sz="2000" dirty="0">
                  <a:solidFill>
                    <a:schemeClr val="tx1">
                      <a:lumMod val="50000"/>
                    </a:schemeClr>
                  </a:solidFill>
                </a:rPr>
                <a:t> </a:t>
              </a:r>
              <a:r>
                <a:rPr lang="en-GB" sz="2000" dirty="0" err="1">
                  <a:solidFill>
                    <a:schemeClr val="tx1">
                      <a:lumMod val="50000"/>
                    </a:schemeClr>
                  </a:solidFill>
                </a:rPr>
                <a:t>autobús</a:t>
              </a:r>
              <a:r>
                <a:rPr lang="en-GB" sz="2000" dirty="0">
                  <a:solidFill>
                    <a:schemeClr val="tx1">
                      <a:lumMod val="50000"/>
                    </a:schemeClr>
                  </a:solidFill>
                </a:rPr>
                <a:t> para </a:t>
              </a:r>
              <a:r>
                <a:rPr lang="en-GB" sz="2000" dirty="0" err="1">
                  <a:solidFill>
                    <a:schemeClr val="tx1">
                      <a:lumMod val="50000"/>
                    </a:schemeClr>
                  </a:solidFill>
                </a:rPr>
                <a:t>ir</a:t>
              </a:r>
              <a:r>
                <a:rPr lang="en-GB" sz="2000" dirty="0">
                  <a:solidFill>
                    <a:schemeClr val="tx1">
                      <a:lumMod val="50000"/>
                    </a:schemeClr>
                  </a:solidFill>
                </a:rPr>
                <a:t> a la ciudad </a:t>
              </a:r>
              <a:r>
                <a:rPr lang="en-GB" sz="2000" dirty="0" err="1">
                  <a:solidFill>
                    <a:schemeClr val="tx1">
                      <a:lumMod val="50000"/>
                    </a:schemeClr>
                  </a:solidFill>
                </a:rPr>
                <a:t>esta</a:t>
              </a:r>
              <a:r>
                <a:rPr lang="en-GB" sz="2000" dirty="0">
                  <a:solidFill>
                    <a:schemeClr val="tx1">
                      <a:lumMod val="50000"/>
                    </a:schemeClr>
                  </a:solidFill>
                </a:rPr>
                <a:t> </a:t>
              </a:r>
              <a:r>
                <a:rPr lang="en-GB" sz="2000" dirty="0" err="1">
                  <a:solidFill>
                    <a:schemeClr val="tx1">
                      <a:lumMod val="50000"/>
                    </a:schemeClr>
                  </a:solidFill>
                </a:rPr>
                <a:t>tarde</a:t>
              </a:r>
              <a:r>
                <a:rPr lang="en-GB" sz="2000" dirty="0">
                  <a:solidFill>
                    <a:schemeClr val="tx1">
                      <a:lumMod val="50000"/>
                    </a:schemeClr>
                  </a:solidFill>
                </a:rPr>
                <a:t>.</a:t>
              </a:r>
              <a:r>
                <a:rPr lang="en-ES" sz="2000" dirty="0">
                  <a:solidFill>
                    <a:schemeClr val="tx1">
                      <a:lumMod val="50000"/>
                    </a:schemeClr>
                  </a:solidFill>
                </a:rPr>
                <a:t>  </a:t>
              </a:r>
            </a:p>
          </p:txBody>
        </p:sp>
        <p:sp>
          <p:nvSpPr>
            <p:cNvPr id="32" name="Oval 31">
              <a:extLst>
                <a:ext uri="{FF2B5EF4-FFF2-40B4-BE49-F238E27FC236}">
                  <a16:creationId xmlns:a16="http://schemas.microsoft.com/office/drawing/2014/main" id="{4C3DC8AC-78FE-43C1-BABE-75B521390513}"/>
                </a:ext>
              </a:extLst>
            </p:cNvPr>
            <p:cNvSpPr/>
            <p:nvPr/>
          </p:nvSpPr>
          <p:spPr>
            <a:xfrm>
              <a:off x="7374657" y="2429155"/>
              <a:ext cx="719043" cy="492364"/>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grpSp>
      <p:pic>
        <p:nvPicPr>
          <p:cNvPr id="12" name="Picture 11">
            <a:extLst>
              <a:ext uri="{FF2B5EF4-FFF2-40B4-BE49-F238E27FC236}">
                <a16:creationId xmlns:a16="http://schemas.microsoft.com/office/drawing/2014/main" id="{91BF5419-53A4-4B10-98BB-6240DF90C8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2288" t="21159" r="33483" b="49629"/>
          <a:stretch/>
        </p:blipFill>
        <p:spPr>
          <a:xfrm>
            <a:off x="7603496" y="2359866"/>
            <a:ext cx="470869" cy="543773"/>
          </a:xfrm>
          <a:prstGeom prst="rect">
            <a:avLst/>
          </a:prstGeom>
        </p:spPr>
      </p:pic>
      <p:grpSp>
        <p:nvGrpSpPr>
          <p:cNvPr id="13" name="Group 12">
            <a:extLst>
              <a:ext uri="{FF2B5EF4-FFF2-40B4-BE49-F238E27FC236}">
                <a16:creationId xmlns:a16="http://schemas.microsoft.com/office/drawing/2014/main" id="{F3CB8003-1809-43CA-AD2C-B0E43C7730C0}"/>
              </a:ext>
            </a:extLst>
          </p:cNvPr>
          <p:cNvGrpSpPr/>
          <p:nvPr/>
        </p:nvGrpSpPr>
        <p:grpSpPr>
          <a:xfrm>
            <a:off x="1229809" y="3770177"/>
            <a:ext cx="6922529" cy="923552"/>
            <a:chOff x="1323571" y="3872085"/>
            <a:chExt cx="6922529" cy="896119"/>
          </a:xfrm>
        </p:grpSpPr>
        <p:grpSp>
          <p:nvGrpSpPr>
            <p:cNvPr id="34" name="Group 33">
              <a:extLst>
                <a:ext uri="{FF2B5EF4-FFF2-40B4-BE49-F238E27FC236}">
                  <a16:creationId xmlns:a16="http://schemas.microsoft.com/office/drawing/2014/main" id="{7A380317-1769-491D-8F05-E6C64331BD47}"/>
                </a:ext>
              </a:extLst>
            </p:cNvPr>
            <p:cNvGrpSpPr/>
            <p:nvPr/>
          </p:nvGrpSpPr>
          <p:grpSpPr>
            <a:xfrm>
              <a:off x="1323571" y="3872085"/>
              <a:ext cx="6922529" cy="896119"/>
              <a:chOff x="1171171" y="2351531"/>
              <a:chExt cx="6922529" cy="896119"/>
            </a:xfrm>
          </p:grpSpPr>
          <p:sp>
            <p:nvSpPr>
              <p:cNvPr id="35" name="Rounded Rectangular Callout 14">
                <a:extLst>
                  <a:ext uri="{FF2B5EF4-FFF2-40B4-BE49-F238E27FC236}">
                    <a16:creationId xmlns:a16="http://schemas.microsoft.com/office/drawing/2014/main" id="{40963B3B-0755-46D1-A56A-535B5FCB689C}"/>
                  </a:ext>
                </a:extLst>
              </p:cNvPr>
              <p:cNvSpPr/>
              <p:nvPr/>
            </p:nvSpPr>
            <p:spPr>
              <a:xfrm>
                <a:off x="1171171" y="2351531"/>
                <a:ext cx="6223434" cy="896119"/>
              </a:xfrm>
              <a:prstGeom prst="wedgeRoundRectCallout">
                <a:avLst>
                  <a:gd name="adj1" fmla="val 53100"/>
                  <a:gd name="adj2" fmla="val 22078"/>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lumMod val="50000"/>
                      </a:schemeClr>
                    </a:solidFill>
                  </a:rPr>
                  <a:t>Sí</a:t>
                </a:r>
                <a:r>
                  <a:rPr lang="en-GB" sz="2000" dirty="0">
                    <a:solidFill>
                      <a:schemeClr val="tx1">
                        <a:lumMod val="50000"/>
                      </a:schemeClr>
                    </a:solidFill>
                  </a:rPr>
                  <a:t>, </a:t>
                </a:r>
                <a:r>
                  <a:rPr lang="en-GB" sz="2000" dirty="0" err="1">
                    <a:solidFill>
                      <a:schemeClr val="tx1">
                        <a:lumMod val="50000"/>
                      </a:schemeClr>
                    </a:solidFill>
                  </a:rPr>
                  <a:t>pero</a:t>
                </a:r>
                <a:r>
                  <a:rPr lang="en-GB" sz="2000" dirty="0">
                    <a:solidFill>
                      <a:schemeClr val="tx1">
                        <a:lumMod val="50000"/>
                      </a:schemeClr>
                    </a:solidFill>
                  </a:rPr>
                  <a:t> hoy </a:t>
                </a:r>
                <a:r>
                  <a:rPr lang="en-GB" sz="2000" dirty="0" err="1">
                    <a:solidFill>
                      <a:schemeClr val="tx1">
                        <a:lumMod val="50000"/>
                      </a:schemeClr>
                    </a:solidFill>
                  </a:rPr>
                  <a:t>quieren</a:t>
                </a:r>
                <a:r>
                  <a:rPr lang="en-GB" sz="2000" dirty="0">
                    <a:solidFill>
                      <a:schemeClr val="tx1">
                        <a:lumMod val="50000"/>
                      </a:schemeClr>
                    </a:solidFill>
                  </a:rPr>
                  <a:t> </a:t>
                </a:r>
                <a:r>
                  <a:rPr lang="en-GB" sz="2000" dirty="0" err="1">
                    <a:solidFill>
                      <a:schemeClr val="tx1">
                        <a:lumMod val="50000"/>
                      </a:schemeClr>
                    </a:solidFill>
                  </a:rPr>
                  <a:t>ir</a:t>
                </a:r>
                <a:r>
                  <a:rPr lang="en-GB" sz="2000" dirty="0">
                    <a:solidFill>
                      <a:schemeClr val="tx1">
                        <a:lumMod val="50000"/>
                      </a:schemeClr>
                    </a:solidFill>
                  </a:rPr>
                  <a:t> a una tienda </a:t>
                </a:r>
                <a:r>
                  <a:rPr lang="en-GB" sz="2000" dirty="0" err="1">
                    <a:solidFill>
                      <a:schemeClr val="tx1">
                        <a:lumMod val="50000"/>
                      </a:schemeClr>
                    </a:solidFill>
                  </a:rPr>
                  <a:t>donde</a:t>
                </a:r>
                <a:r>
                  <a:rPr lang="en-GB" sz="2000" dirty="0">
                    <a:solidFill>
                      <a:schemeClr val="tx1">
                        <a:lumMod val="50000"/>
                      </a:schemeClr>
                    </a:solidFill>
                  </a:rPr>
                  <a:t> </a:t>
                </a:r>
                <a:r>
                  <a:rPr lang="en-GB" sz="2000" dirty="0" err="1">
                    <a:solidFill>
                      <a:schemeClr val="tx1">
                        <a:lumMod val="50000"/>
                      </a:schemeClr>
                    </a:solidFill>
                  </a:rPr>
                  <a:t>venden</a:t>
                </a:r>
                <a:r>
                  <a:rPr lang="en-GB" sz="2000" dirty="0">
                    <a:solidFill>
                      <a:schemeClr val="tx1">
                        <a:lumMod val="50000"/>
                      </a:schemeClr>
                    </a:solidFill>
                  </a:rPr>
                  <a:t> un </a:t>
                </a:r>
                <a:r>
                  <a:rPr lang="en-GB" sz="2000" dirty="0" err="1">
                    <a:solidFill>
                      <a:schemeClr val="tx1">
                        <a:lumMod val="50000"/>
                      </a:schemeClr>
                    </a:solidFill>
                  </a:rPr>
                  <a:t>libro</a:t>
                </a:r>
                <a:r>
                  <a:rPr lang="en-GB" sz="2000" dirty="0">
                    <a:solidFill>
                      <a:schemeClr val="tx1">
                        <a:lumMod val="50000"/>
                      </a:schemeClr>
                    </a:solidFill>
                  </a:rPr>
                  <a:t> que </a:t>
                </a:r>
                <a:r>
                  <a:rPr lang="en-GB" sz="2000" dirty="0" err="1">
                    <a:solidFill>
                      <a:schemeClr val="tx1">
                        <a:lumMod val="50000"/>
                      </a:schemeClr>
                    </a:solidFill>
                  </a:rPr>
                  <a:t>puede</a:t>
                </a:r>
                <a:r>
                  <a:rPr lang="en-GB" sz="2000" dirty="0">
                    <a:solidFill>
                      <a:schemeClr val="tx1">
                        <a:lumMod val="50000"/>
                      </a:schemeClr>
                    </a:solidFill>
                  </a:rPr>
                  <a:t> ser </a:t>
                </a:r>
                <a:r>
                  <a:rPr lang="en-GB" sz="2000" dirty="0" err="1">
                    <a:solidFill>
                      <a:schemeClr val="tx1">
                        <a:lumMod val="50000"/>
                      </a:schemeClr>
                    </a:solidFill>
                  </a:rPr>
                  <a:t>útil</a:t>
                </a:r>
                <a:r>
                  <a:rPr lang="en-GB" sz="2000" dirty="0">
                    <a:solidFill>
                      <a:schemeClr val="tx1">
                        <a:lumMod val="50000"/>
                      </a:schemeClr>
                    </a:solidFill>
                  </a:rPr>
                  <a:t> para el </a:t>
                </a:r>
                <a:r>
                  <a:rPr lang="en-GB" sz="2000" dirty="0" err="1">
                    <a:solidFill>
                      <a:schemeClr val="tx1">
                        <a:lumMod val="50000"/>
                      </a:schemeClr>
                    </a:solidFill>
                  </a:rPr>
                  <a:t>proyecto</a:t>
                </a:r>
                <a:r>
                  <a:rPr lang="en-ES" sz="2000" dirty="0">
                    <a:solidFill>
                      <a:schemeClr val="tx1">
                        <a:lumMod val="50000"/>
                      </a:schemeClr>
                    </a:solidFill>
                  </a:rPr>
                  <a:t>.  </a:t>
                </a:r>
              </a:p>
            </p:txBody>
          </p:sp>
          <p:sp>
            <p:nvSpPr>
              <p:cNvPr id="36" name="Oval 35">
                <a:extLst>
                  <a:ext uri="{FF2B5EF4-FFF2-40B4-BE49-F238E27FC236}">
                    <a16:creationId xmlns:a16="http://schemas.microsoft.com/office/drawing/2014/main" id="{5005C5B9-22FE-4F9F-9B18-4B840217FA36}"/>
                  </a:ext>
                </a:extLst>
              </p:cNvPr>
              <p:cNvSpPr/>
              <p:nvPr/>
            </p:nvSpPr>
            <p:spPr>
              <a:xfrm>
                <a:off x="7374657" y="2429155"/>
                <a:ext cx="719043" cy="660108"/>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grpSp>
        <p:pic>
          <p:nvPicPr>
            <p:cNvPr id="37" name="Picture 36">
              <a:extLst>
                <a:ext uri="{FF2B5EF4-FFF2-40B4-BE49-F238E27FC236}">
                  <a16:creationId xmlns:a16="http://schemas.microsoft.com/office/drawing/2014/main" id="{B4778436-0506-4CDB-B4DA-3002F7D52A1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2288" t="21159" r="33483" b="49629"/>
            <a:stretch/>
          </p:blipFill>
          <p:spPr>
            <a:xfrm>
              <a:off x="7647472" y="3980733"/>
              <a:ext cx="470869" cy="543773"/>
            </a:xfrm>
            <a:prstGeom prst="rect">
              <a:avLst/>
            </a:prstGeom>
          </p:spPr>
        </p:pic>
      </p:grpSp>
      <p:grpSp>
        <p:nvGrpSpPr>
          <p:cNvPr id="38" name="Group 37">
            <a:extLst>
              <a:ext uri="{FF2B5EF4-FFF2-40B4-BE49-F238E27FC236}">
                <a16:creationId xmlns:a16="http://schemas.microsoft.com/office/drawing/2014/main" id="{1E04E0CB-2050-4188-A136-4AC3E6F630FD}"/>
              </a:ext>
            </a:extLst>
          </p:cNvPr>
          <p:cNvGrpSpPr/>
          <p:nvPr/>
        </p:nvGrpSpPr>
        <p:grpSpPr>
          <a:xfrm>
            <a:off x="1388531" y="5440526"/>
            <a:ext cx="6810876" cy="660108"/>
            <a:chOff x="1435224" y="3949709"/>
            <a:chExt cx="6810876" cy="660108"/>
          </a:xfrm>
        </p:grpSpPr>
        <p:grpSp>
          <p:nvGrpSpPr>
            <p:cNvPr id="39" name="Group 38">
              <a:extLst>
                <a:ext uri="{FF2B5EF4-FFF2-40B4-BE49-F238E27FC236}">
                  <a16:creationId xmlns:a16="http://schemas.microsoft.com/office/drawing/2014/main" id="{F298D930-5968-4F4D-A824-55CFB403BEE6}"/>
                </a:ext>
              </a:extLst>
            </p:cNvPr>
            <p:cNvGrpSpPr/>
            <p:nvPr/>
          </p:nvGrpSpPr>
          <p:grpSpPr>
            <a:xfrm>
              <a:off x="1435224" y="3949709"/>
              <a:ext cx="6810876" cy="660108"/>
              <a:chOff x="1282824" y="2429155"/>
              <a:chExt cx="6810876" cy="660108"/>
            </a:xfrm>
          </p:grpSpPr>
          <p:sp>
            <p:nvSpPr>
              <p:cNvPr id="41" name="Rounded Rectangular Callout 14">
                <a:extLst>
                  <a:ext uri="{FF2B5EF4-FFF2-40B4-BE49-F238E27FC236}">
                    <a16:creationId xmlns:a16="http://schemas.microsoft.com/office/drawing/2014/main" id="{5E4B04AD-B618-4E87-86E9-2FCD9F0C7829}"/>
                  </a:ext>
                </a:extLst>
              </p:cNvPr>
              <p:cNvSpPr/>
              <p:nvPr/>
            </p:nvSpPr>
            <p:spPr>
              <a:xfrm>
                <a:off x="1282824" y="2652232"/>
                <a:ext cx="5894155" cy="368573"/>
              </a:xfrm>
              <a:prstGeom prst="wedgeRoundRectCallout">
                <a:avLst>
                  <a:gd name="adj1" fmla="val 53100"/>
                  <a:gd name="adj2" fmla="val 22078"/>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lumMod val="50000"/>
                      </a:schemeClr>
                    </a:solidFill>
                  </a:rPr>
                  <a:t>Mmm</a:t>
                </a:r>
                <a:r>
                  <a:rPr lang="en-GB" sz="2000" dirty="0">
                    <a:solidFill>
                      <a:schemeClr val="tx1">
                        <a:lumMod val="50000"/>
                      </a:schemeClr>
                    </a:solidFill>
                  </a:rPr>
                  <a:t>… Si </a:t>
                </a:r>
                <a:r>
                  <a:rPr lang="en-GB" sz="2000" dirty="0" err="1">
                    <a:solidFill>
                      <a:schemeClr val="tx1">
                        <a:lumMod val="50000"/>
                      </a:schemeClr>
                    </a:solidFill>
                  </a:rPr>
                  <a:t>aprendéis</a:t>
                </a:r>
                <a:r>
                  <a:rPr lang="en-GB" sz="2000" dirty="0">
                    <a:solidFill>
                      <a:schemeClr val="tx1">
                        <a:lumMod val="50000"/>
                      </a:schemeClr>
                    </a:solidFill>
                  </a:rPr>
                  <a:t> algo </a:t>
                </a:r>
                <a:r>
                  <a:rPr lang="en-GB" sz="2000" dirty="0" err="1">
                    <a:solidFill>
                      <a:schemeClr val="tx1">
                        <a:lumMod val="50000"/>
                      </a:schemeClr>
                    </a:solidFill>
                  </a:rPr>
                  <a:t>útil</a:t>
                </a:r>
                <a:r>
                  <a:rPr lang="en-GB" sz="2000" dirty="0">
                    <a:solidFill>
                      <a:schemeClr val="tx1">
                        <a:lumMod val="50000"/>
                      </a:schemeClr>
                    </a:solidFill>
                  </a:rPr>
                  <a:t>, es </a:t>
                </a:r>
                <a:r>
                  <a:rPr lang="en-GB" sz="2000" dirty="0" err="1">
                    <a:solidFill>
                      <a:schemeClr val="tx1">
                        <a:lumMod val="50000"/>
                      </a:schemeClr>
                    </a:solidFill>
                  </a:rPr>
                  <a:t>buena</a:t>
                </a:r>
                <a:r>
                  <a:rPr lang="en-GB" sz="2000" dirty="0">
                    <a:solidFill>
                      <a:schemeClr val="tx1">
                        <a:lumMod val="50000"/>
                      </a:schemeClr>
                    </a:solidFill>
                  </a:rPr>
                  <a:t> idea.</a:t>
                </a:r>
                <a:endParaRPr lang="en-ES" sz="2000" dirty="0">
                  <a:solidFill>
                    <a:schemeClr val="tx1">
                      <a:lumMod val="50000"/>
                    </a:schemeClr>
                  </a:solidFill>
                </a:endParaRPr>
              </a:p>
            </p:txBody>
          </p:sp>
          <p:sp>
            <p:nvSpPr>
              <p:cNvPr id="42" name="Oval 41">
                <a:extLst>
                  <a:ext uri="{FF2B5EF4-FFF2-40B4-BE49-F238E27FC236}">
                    <a16:creationId xmlns:a16="http://schemas.microsoft.com/office/drawing/2014/main" id="{CD023DDB-F0B4-45E9-904D-A425B875B0EE}"/>
                  </a:ext>
                </a:extLst>
              </p:cNvPr>
              <p:cNvSpPr/>
              <p:nvPr/>
            </p:nvSpPr>
            <p:spPr>
              <a:xfrm>
                <a:off x="7374657" y="2429155"/>
                <a:ext cx="719043" cy="660108"/>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grpSp>
        <p:pic>
          <p:nvPicPr>
            <p:cNvPr id="40" name="Picture 39">
              <a:extLst>
                <a:ext uri="{FF2B5EF4-FFF2-40B4-BE49-F238E27FC236}">
                  <a16:creationId xmlns:a16="http://schemas.microsoft.com/office/drawing/2014/main" id="{CEB89419-E7CA-42E9-B344-9481DE96E03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2288" t="21159" r="33483" b="49629"/>
            <a:stretch/>
          </p:blipFill>
          <p:spPr>
            <a:xfrm>
              <a:off x="7647473" y="3977391"/>
              <a:ext cx="470869" cy="543773"/>
            </a:xfrm>
            <a:prstGeom prst="rect">
              <a:avLst/>
            </a:prstGeom>
          </p:spPr>
        </p:pic>
      </p:grpSp>
      <p:graphicFrame>
        <p:nvGraphicFramePr>
          <p:cNvPr id="16" name="Table 15">
            <a:extLst>
              <a:ext uri="{FF2B5EF4-FFF2-40B4-BE49-F238E27FC236}">
                <a16:creationId xmlns:a16="http://schemas.microsoft.com/office/drawing/2014/main" id="{1E7E5058-5ECE-4ED0-BD1D-20C692AF735E}"/>
              </a:ext>
            </a:extLst>
          </p:cNvPr>
          <p:cNvGraphicFramePr>
            <a:graphicFrameLocks noGrp="1"/>
          </p:cNvGraphicFramePr>
          <p:nvPr/>
        </p:nvGraphicFramePr>
        <p:xfrm>
          <a:off x="9019120" y="1265905"/>
          <a:ext cx="3108411" cy="3882117"/>
        </p:xfrm>
        <a:graphic>
          <a:graphicData uri="http://schemas.openxmlformats.org/drawingml/2006/table">
            <a:tbl>
              <a:tblPr firstRow="1" bandRow="1">
                <a:tableStyleId>{5C22544A-7EE6-4342-B048-85BDC9FD1C3A}</a:tableStyleId>
              </a:tblPr>
              <a:tblGrid>
                <a:gridCol w="920487">
                  <a:extLst>
                    <a:ext uri="{9D8B030D-6E8A-4147-A177-3AD203B41FA5}">
                      <a16:colId xmlns:a16="http://schemas.microsoft.com/office/drawing/2014/main" val="340637078"/>
                    </a:ext>
                  </a:extLst>
                </a:gridCol>
                <a:gridCol w="1055495">
                  <a:extLst>
                    <a:ext uri="{9D8B030D-6E8A-4147-A177-3AD203B41FA5}">
                      <a16:colId xmlns:a16="http://schemas.microsoft.com/office/drawing/2014/main" val="2079650637"/>
                    </a:ext>
                  </a:extLst>
                </a:gridCol>
                <a:gridCol w="1132429">
                  <a:extLst>
                    <a:ext uri="{9D8B030D-6E8A-4147-A177-3AD203B41FA5}">
                      <a16:colId xmlns:a16="http://schemas.microsoft.com/office/drawing/2014/main" val="2880013988"/>
                    </a:ext>
                  </a:extLst>
                </a:gridCol>
              </a:tblGrid>
              <a:tr h="605292">
                <a:tc>
                  <a:txBody>
                    <a:bodyPr/>
                    <a:lstStyle/>
                    <a:p>
                      <a:pPr algn="ctr"/>
                      <a:r>
                        <a:rPr lang="en-GB" dirty="0"/>
                        <a:t>We</a:t>
                      </a:r>
                    </a:p>
                  </a:txBody>
                  <a:tcPr/>
                </a:tc>
                <a:tc>
                  <a:txBody>
                    <a:bodyPr/>
                    <a:lstStyle/>
                    <a:p>
                      <a:pPr algn="ctr"/>
                      <a:r>
                        <a:rPr lang="en-GB" dirty="0"/>
                        <a:t>You (pl)</a:t>
                      </a:r>
                    </a:p>
                  </a:txBody>
                  <a:tcPr/>
                </a:tc>
                <a:tc>
                  <a:txBody>
                    <a:bodyPr/>
                    <a:lstStyle/>
                    <a:p>
                      <a:pPr algn="ctr"/>
                      <a:r>
                        <a:rPr lang="en-GB" dirty="0"/>
                        <a:t>they</a:t>
                      </a:r>
                    </a:p>
                  </a:txBody>
                  <a:tcPr/>
                </a:tc>
                <a:extLst>
                  <a:ext uri="{0D108BD9-81ED-4DB2-BD59-A6C34878D82A}">
                    <a16:rowId xmlns:a16="http://schemas.microsoft.com/office/drawing/2014/main" val="267554685"/>
                  </a:ext>
                </a:extLst>
              </a:tr>
              <a:tr h="655365">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146053287"/>
                  </a:ext>
                </a:extLst>
              </a:tr>
              <a:tr h="655365">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486144641"/>
                  </a:ext>
                </a:extLst>
              </a:tr>
              <a:tr h="655365">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44820737"/>
                  </a:ext>
                </a:extLst>
              </a:tr>
              <a:tr h="655365">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99434945"/>
                  </a:ext>
                </a:extLst>
              </a:tr>
              <a:tr h="655365">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248524926"/>
                  </a:ext>
                </a:extLst>
              </a:tr>
            </a:tbl>
          </a:graphicData>
        </a:graphic>
      </p:graphicFrame>
      <p:sp>
        <p:nvSpPr>
          <p:cNvPr id="43" name="AutoShape 4" descr="thinking face emoji">
            <a:extLst>
              <a:ext uri="{FF2B5EF4-FFF2-40B4-BE49-F238E27FC236}">
                <a16:creationId xmlns:a16="http://schemas.microsoft.com/office/drawing/2014/main" id="{F22DF861-42CD-49D7-8FB5-69654A77884E}"/>
              </a:ext>
            </a:extLst>
          </p:cNvPr>
          <p:cNvSpPr>
            <a:spLocks noChangeAspect="1" noChangeArrowheads="1"/>
          </p:cNvSpPr>
          <p:nvPr/>
        </p:nvSpPr>
        <p:spPr bwMode="auto">
          <a:xfrm>
            <a:off x="5851629" y="331906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5" name="Picture 44">
            <a:extLst>
              <a:ext uri="{FF2B5EF4-FFF2-40B4-BE49-F238E27FC236}">
                <a16:creationId xmlns:a16="http://schemas.microsoft.com/office/drawing/2014/main" id="{9D5DFCFA-E537-4506-9F6A-01358EC73D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68702" y="3357637"/>
            <a:ext cx="353610" cy="353610"/>
          </a:xfrm>
          <a:prstGeom prst="rect">
            <a:avLst/>
          </a:prstGeom>
        </p:spPr>
      </p:pic>
      <p:sp>
        <p:nvSpPr>
          <p:cNvPr id="46" name="TextBox 45">
            <a:extLst>
              <a:ext uri="{FF2B5EF4-FFF2-40B4-BE49-F238E27FC236}">
                <a16:creationId xmlns:a16="http://schemas.microsoft.com/office/drawing/2014/main" id="{3F13DA2D-CE21-461A-B732-7A75ACE79D9E}"/>
              </a:ext>
            </a:extLst>
          </p:cNvPr>
          <p:cNvSpPr txBox="1"/>
          <p:nvPr/>
        </p:nvSpPr>
        <p:spPr>
          <a:xfrm>
            <a:off x="9014079" y="1957369"/>
            <a:ext cx="939586" cy="400110"/>
          </a:xfrm>
          <a:prstGeom prst="rect">
            <a:avLst/>
          </a:prstGeom>
          <a:noFill/>
        </p:spPr>
        <p:txBody>
          <a:bodyPr wrap="square" rtlCol="0">
            <a:spAutoFit/>
          </a:bodyPr>
          <a:lstStyle/>
          <a:p>
            <a:r>
              <a:rPr lang="en-GB" sz="2000" b="1" dirty="0"/>
              <a:t>return</a:t>
            </a:r>
          </a:p>
        </p:txBody>
      </p:sp>
      <p:sp>
        <p:nvSpPr>
          <p:cNvPr id="48" name="TextBox 47">
            <a:extLst>
              <a:ext uri="{FF2B5EF4-FFF2-40B4-BE49-F238E27FC236}">
                <a16:creationId xmlns:a16="http://schemas.microsoft.com/office/drawing/2014/main" id="{F0696DCF-3161-4F9F-BCF5-F04EA39706A0}"/>
              </a:ext>
            </a:extLst>
          </p:cNvPr>
          <p:cNvSpPr txBox="1"/>
          <p:nvPr/>
        </p:nvSpPr>
        <p:spPr>
          <a:xfrm>
            <a:off x="10028163" y="1957369"/>
            <a:ext cx="866431" cy="400110"/>
          </a:xfrm>
          <a:prstGeom prst="rect">
            <a:avLst/>
          </a:prstGeom>
          <a:noFill/>
        </p:spPr>
        <p:txBody>
          <a:bodyPr wrap="square" rtlCol="0">
            <a:spAutoFit/>
          </a:bodyPr>
          <a:lstStyle/>
          <a:p>
            <a:r>
              <a:rPr lang="en-GB" sz="2000" b="1" dirty="0"/>
              <a:t>want</a:t>
            </a:r>
          </a:p>
        </p:txBody>
      </p:sp>
      <p:sp>
        <p:nvSpPr>
          <p:cNvPr id="49" name="TextBox 48">
            <a:extLst>
              <a:ext uri="{FF2B5EF4-FFF2-40B4-BE49-F238E27FC236}">
                <a16:creationId xmlns:a16="http://schemas.microsoft.com/office/drawing/2014/main" id="{2173AB97-A567-4EE5-8C36-3C0C4161E049}"/>
              </a:ext>
            </a:extLst>
          </p:cNvPr>
          <p:cNvSpPr txBox="1"/>
          <p:nvPr/>
        </p:nvSpPr>
        <p:spPr>
          <a:xfrm>
            <a:off x="10070069" y="2652965"/>
            <a:ext cx="967131" cy="400110"/>
          </a:xfrm>
          <a:prstGeom prst="rect">
            <a:avLst/>
          </a:prstGeom>
          <a:noFill/>
        </p:spPr>
        <p:txBody>
          <a:bodyPr wrap="square" rtlCol="0">
            <a:spAutoFit/>
          </a:bodyPr>
          <a:lstStyle/>
          <a:p>
            <a:r>
              <a:rPr lang="en-GB" sz="2000" b="1" dirty="0"/>
              <a:t>can</a:t>
            </a:r>
          </a:p>
        </p:txBody>
      </p:sp>
      <p:sp>
        <p:nvSpPr>
          <p:cNvPr id="50" name="TextBox 49">
            <a:extLst>
              <a:ext uri="{FF2B5EF4-FFF2-40B4-BE49-F238E27FC236}">
                <a16:creationId xmlns:a16="http://schemas.microsoft.com/office/drawing/2014/main" id="{6783865F-A78E-4E4D-A32D-57563ECAC6D8}"/>
              </a:ext>
            </a:extLst>
          </p:cNvPr>
          <p:cNvSpPr txBox="1"/>
          <p:nvPr/>
        </p:nvSpPr>
        <p:spPr>
          <a:xfrm>
            <a:off x="11140746" y="1935541"/>
            <a:ext cx="1099320" cy="400110"/>
          </a:xfrm>
          <a:prstGeom prst="rect">
            <a:avLst/>
          </a:prstGeom>
          <a:noFill/>
        </p:spPr>
        <p:txBody>
          <a:bodyPr wrap="square" rtlCol="0">
            <a:spAutoFit/>
          </a:bodyPr>
          <a:lstStyle/>
          <a:p>
            <a:r>
              <a:rPr lang="en-GB" sz="2000" b="1" dirty="0"/>
              <a:t>take</a:t>
            </a:r>
          </a:p>
        </p:txBody>
      </p:sp>
      <p:sp>
        <p:nvSpPr>
          <p:cNvPr id="51" name="TextBox 50">
            <a:extLst>
              <a:ext uri="{FF2B5EF4-FFF2-40B4-BE49-F238E27FC236}">
                <a16:creationId xmlns:a16="http://schemas.microsoft.com/office/drawing/2014/main" id="{75B604A8-FFD9-42A9-A9B6-3534F237D601}"/>
              </a:ext>
            </a:extLst>
          </p:cNvPr>
          <p:cNvSpPr txBox="1"/>
          <p:nvPr/>
        </p:nvSpPr>
        <p:spPr>
          <a:xfrm>
            <a:off x="10954707" y="2513821"/>
            <a:ext cx="1279149" cy="707886"/>
          </a:xfrm>
          <a:prstGeom prst="rect">
            <a:avLst/>
          </a:prstGeom>
          <a:noFill/>
        </p:spPr>
        <p:txBody>
          <a:bodyPr wrap="square" rtlCol="0">
            <a:spAutoFit/>
          </a:bodyPr>
          <a:lstStyle/>
          <a:p>
            <a:r>
              <a:rPr lang="en-GB" sz="2000" b="1" dirty="0"/>
              <a:t>normally do</a:t>
            </a:r>
          </a:p>
        </p:txBody>
      </p:sp>
      <p:sp>
        <p:nvSpPr>
          <p:cNvPr id="52" name="TextBox 51">
            <a:extLst>
              <a:ext uri="{FF2B5EF4-FFF2-40B4-BE49-F238E27FC236}">
                <a16:creationId xmlns:a16="http://schemas.microsoft.com/office/drawing/2014/main" id="{120B8DAF-C9C6-4640-BDE4-CD43D697AAF0}"/>
              </a:ext>
            </a:extLst>
          </p:cNvPr>
          <p:cNvSpPr txBox="1"/>
          <p:nvPr/>
        </p:nvSpPr>
        <p:spPr>
          <a:xfrm>
            <a:off x="11152021" y="3270148"/>
            <a:ext cx="866431" cy="400110"/>
          </a:xfrm>
          <a:prstGeom prst="rect">
            <a:avLst/>
          </a:prstGeom>
          <a:noFill/>
        </p:spPr>
        <p:txBody>
          <a:bodyPr wrap="square" rtlCol="0">
            <a:spAutoFit/>
          </a:bodyPr>
          <a:lstStyle/>
          <a:p>
            <a:r>
              <a:rPr lang="en-GB" sz="2000" b="1" dirty="0"/>
              <a:t>want</a:t>
            </a:r>
          </a:p>
        </p:txBody>
      </p:sp>
      <p:sp>
        <p:nvSpPr>
          <p:cNvPr id="54" name="TextBox 53">
            <a:extLst>
              <a:ext uri="{FF2B5EF4-FFF2-40B4-BE49-F238E27FC236}">
                <a16:creationId xmlns:a16="http://schemas.microsoft.com/office/drawing/2014/main" id="{BD0B5054-B2F3-4269-8FAE-E9AB3582C6D9}"/>
              </a:ext>
            </a:extLst>
          </p:cNvPr>
          <p:cNvSpPr txBox="1"/>
          <p:nvPr/>
        </p:nvSpPr>
        <p:spPr>
          <a:xfrm>
            <a:off x="11140746" y="4629716"/>
            <a:ext cx="866431" cy="400110"/>
          </a:xfrm>
          <a:prstGeom prst="rect">
            <a:avLst/>
          </a:prstGeom>
          <a:noFill/>
        </p:spPr>
        <p:txBody>
          <a:bodyPr wrap="square" rtlCol="0">
            <a:spAutoFit/>
          </a:bodyPr>
          <a:lstStyle/>
          <a:p>
            <a:r>
              <a:rPr lang="en-GB" sz="2000" b="1" dirty="0"/>
              <a:t>offer</a:t>
            </a:r>
          </a:p>
        </p:txBody>
      </p:sp>
      <p:sp>
        <p:nvSpPr>
          <p:cNvPr id="55" name="TextBox 54">
            <a:extLst>
              <a:ext uri="{FF2B5EF4-FFF2-40B4-BE49-F238E27FC236}">
                <a16:creationId xmlns:a16="http://schemas.microsoft.com/office/drawing/2014/main" id="{2B1AE91F-2D58-4C78-8EC5-49FB4E544C65}"/>
              </a:ext>
            </a:extLst>
          </p:cNvPr>
          <p:cNvSpPr txBox="1"/>
          <p:nvPr/>
        </p:nvSpPr>
        <p:spPr>
          <a:xfrm>
            <a:off x="11207871" y="3947820"/>
            <a:ext cx="866431" cy="400110"/>
          </a:xfrm>
          <a:prstGeom prst="rect">
            <a:avLst/>
          </a:prstGeom>
          <a:noFill/>
        </p:spPr>
        <p:txBody>
          <a:bodyPr wrap="square" rtlCol="0">
            <a:spAutoFit/>
          </a:bodyPr>
          <a:lstStyle/>
          <a:p>
            <a:r>
              <a:rPr lang="en-GB" sz="2000" b="1" dirty="0"/>
              <a:t>sell</a:t>
            </a:r>
          </a:p>
        </p:txBody>
      </p:sp>
      <p:sp>
        <p:nvSpPr>
          <p:cNvPr id="56" name="TextBox 55">
            <a:extLst>
              <a:ext uri="{FF2B5EF4-FFF2-40B4-BE49-F238E27FC236}">
                <a16:creationId xmlns:a16="http://schemas.microsoft.com/office/drawing/2014/main" id="{1793F665-E920-49C6-BE61-A99A1DF0D7D7}"/>
              </a:ext>
            </a:extLst>
          </p:cNvPr>
          <p:cNvSpPr txBox="1"/>
          <p:nvPr/>
        </p:nvSpPr>
        <p:spPr>
          <a:xfrm>
            <a:off x="9044447" y="2499077"/>
            <a:ext cx="939586" cy="707886"/>
          </a:xfrm>
          <a:prstGeom prst="rect">
            <a:avLst/>
          </a:prstGeom>
          <a:noFill/>
        </p:spPr>
        <p:txBody>
          <a:bodyPr wrap="square" rtlCol="0">
            <a:spAutoFit/>
          </a:bodyPr>
          <a:lstStyle/>
          <a:p>
            <a:r>
              <a:rPr lang="en-GB" sz="2000" b="1" dirty="0"/>
              <a:t>have to</a:t>
            </a:r>
          </a:p>
        </p:txBody>
      </p:sp>
      <p:sp>
        <p:nvSpPr>
          <p:cNvPr id="57" name="TextBox 56">
            <a:extLst>
              <a:ext uri="{FF2B5EF4-FFF2-40B4-BE49-F238E27FC236}">
                <a16:creationId xmlns:a16="http://schemas.microsoft.com/office/drawing/2014/main" id="{F9029474-7210-4695-B225-F9A6F8424C0B}"/>
              </a:ext>
            </a:extLst>
          </p:cNvPr>
          <p:cNvSpPr txBox="1"/>
          <p:nvPr/>
        </p:nvSpPr>
        <p:spPr>
          <a:xfrm>
            <a:off x="9022099" y="3265947"/>
            <a:ext cx="939586" cy="400110"/>
          </a:xfrm>
          <a:prstGeom prst="rect">
            <a:avLst/>
          </a:prstGeom>
          <a:noFill/>
        </p:spPr>
        <p:txBody>
          <a:bodyPr wrap="square" rtlCol="0">
            <a:spAutoFit/>
          </a:bodyPr>
          <a:lstStyle/>
          <a:p>
            <a:r>
              <a:rPr lang="en-GB" sz="2000" b="1" dirty="0"/>
              <a:t>can</a:t>
            </a:r>
          </a:p>
        </p:txBody>
      </p:sp>
      <p:sp>
        <p:nvSpPr>
          <p:cNvPr id="58" name="TextBox 57">
            <a:extLst>
              <a:ext uri="{FF2B5EF4-FFF2-40B4-BE49-F238E27FC236}">
                <a16:creationId xmlns:a16="http://schemas.microsoft.com/office/drawing/2014/main" id="{C5211EE2-FB60-45B3-B92D-A569E54EAE36}"/>
              </a:ext>
            </a:extLst>
          </p:cNvPr>
          <p:cNvSpPr txBox="1"/>
          <p:nvPr/>
        </p:nvSpPr>
        <p:spPr>
          <a:xfrm>
            <a:off x="10006743" y="3270148"/>
            <a:ext cx="967131" cy="400110"/>
          </a:xfrm>
          <a:prstGeom prst="rect">
            <a:avLst/>
          </a:prstGeom>
          <a:noFill/>
        </p:spPr>
        <p:txBody>
          <a:bodyPr wrap="square" rtlCol="0">
            <a:spAutoFit/>
          </a:bodyPr>
          <a:lstStyle/>
          <a:p>
            <a:r>
              <a:rPr lang="en-GB" sz="2000" b="1" dirty="0"/>
              <a:t>learn</a:t>
            </a:r>
          </a:p>
        </p:txBody>
      </p:sp>
      <p:cxnSp>
        <p:nvCxnSpPr>
          <p:cNvPr id="11" name="Straight Connector 10">
            <a:extLst>
              <a:ext uri="{FF2B5EF4-FFF2-40B4-BE49-F238E27FC236}">
                <a16:creationId xmlns:a16="http://schemas.microsoft.com/office/drawing/2014/main" id="{9F4579DD-0CAB-3495-AE89-2631ABE0385D}"/>
              </a:ext>
            </a:extLst>
          </p:cNvPr>
          <p:cNvCxnSpPr>
            <a:cxnSpLocks/>
          </p:cNvCxnSpPr>
          <p:nvPr/>
        </p:nvCxnSpPr>
        <p:spPr>
          <a:xfrm>
            <a:off x="2911721" y="2068444"/>
            <a:ext cx="1248020"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5D973B5C-DE61-5BEA-C4E2-6B2E869B8C43}"/>
              </a:ext>
            </a:extLst>
          </p:cNvPr>
          <p:cNvCxnSpPr>
            <a:cxnSpLocks/>
          </p:cNvCxnSpPr>
          <p:nvPr/>
        </p:nvCxnSpPr>
        <p:spPr>
          <a:xfrm>
            <a:off x="3266607" y="3375230"/>
            <a:ext cx="909798"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D594626A-DB9D-12D2-24AD-E067CDC7B546}"/>
              </a:ext>
            </a:extLst>
          </p:cNvPr>
          <p:cNvCxnSpPr>
            <a:cxnSpLocks/>
          </p:cNvCxnSpPr>
          <p:nvPr/>
        </p:nvCxnSpPr>
        <p:spPr>
          <a:xfrm>
            <a:off x="3217452" y="4055343"/>
            <a:ext cx="958953"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61C66E7-7E77-6C79-F96C-D0913C90CC3F}"/>
              </a:ext>
            </a:extLst>
          </p:cNvPr>
          <p:cNvCxnSpPr>
            <a:cxnSpLocks/>
          </p:cNvCxnSpPr>
          <p:nvPr/>
        </p:nvCxnSpPr>
        <p:spPr>
          <a:xfrm>
            <a:off x="6935508" y="5006310"/>
            <a:ext cx="963018"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86846242-3B3E-A733-6F25-0B7B57CDFA77}"/>
              </a:ext>
            </a:extLst>
          </p:cNvPr>
          <p:cNvCxnSpPr>
            <a:cxnSpLocks/>
          </p:cNvCxnSpPr>
          <p:nvPr/>
        </p:nvCxnSpPr>
        <p:spPr>
          <a:xfrm>
            <a:off x="1804201" y="4378232"/>
            <a:ext cx="962110"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6E73B442-E8B5-F565-61B1-B4B84F252473}"/>
              </a:ext>
            </a:extLst>
          </p:cNvPr>
          <p:cNvCxnSpPr>
            <a:cxnSpLocks/>
          </p:cNvCxnSpPr>
          <p:nvPr/>
        </p:nvCxnSpPr>
        <p:spPr>
          <a:xfrm>
            <a:off x="6004029" y="5311394"/>
            <a:ext cx="1248020"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631C83C5-9398-A83C-AFB9-25E2915B66EE}"/>
              </a:ext>
            </a:extLst>
          </p:cNvPr>
          <p:cNvCxnSpPr>
            <a:cxnSpLocks/>
          </p:cNvCxnSpPr>
          <p:nvPr/>
        </p:nvCxnSpPr>
        <p:spPr>
          <a:xfrm>
            <a:off x="5192858" y="5619549"/>
            <a:ext cx="1248020"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A677D08B-65B5-3A24-62E3-9ADC5AFDAD8C}"/>
              </a:ext>
            </a:extLst>
          </p:cNvPr>
          <p:cNvCxnSpPr>
            <a:cxnSpLocks/>
          </p:cNvCxnSpPr>
          <p:nvPr/>
        </p:nvCxnSpPr>
        <p:spPr>
          <a:xfrm>
            <a:off x="2843491" y="6011981"/>
            <a:ext cx="1248020"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A551331F-46BC-ECD3-379F-89577972E651}"/>
              </a:ext>
            </a:extLst>
          </p:cNvPr>
          <p:cNvCxnSpPr>
            <a:cxnSpLocks/>
          </p:cNvCxnSpPr>
          <p:nvPr/>
        </p:nvCxnSpPr>
        <p:spPr>
          <a:xfrm>
            <a:off x="2303491" y="2399939"/>
            <a:ext cx="1080000"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F0D24B8B-5EC8-D9D6-5AFA-27F595066BB9}"/>
              </a:ext>
            </a:extLst>
          </p:cNvPr>
          <p:cNvCxnSpPr>
            <a:cxnSpLocks/>
          </p:cNvCxnSpPr>
          <p:nvPr/>
        </p:nvCxnSpPr>
        <p:spPr>
          <a:xfrm>
            <a:off x="1331491" y="3025339"/>
            <a:ext cx="972000"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AFC7D3AA-9342-6365-8EC1-96B0C305C578}"/>
              </a:ext>
            </a:extLst>
          </p:cNvPr>
          <p:cNvCxnSpPr/>
          <p:nvPr/>
        </p:nvCxnSpPr>
        <p:spPr>
          <a:xfrm>
            <a:off x="4335608" y="2398264"/>
            <a:ext cx="857250" cy="0"/>
          </a:xfrm>
          <a:prstGeom prst="line">
            <a:avLst/>
          </a:prstGeom>
          <a:ln w="158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3962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P spid="49" grpId="0"/>
      <p:bldP spid="50" grpId="0"/>
      <p:bldP spid="51" grpId="0"/>
      <p:bldP spid="52" grpId="0"/>
      <p:bldP spid="54" grpId="0"/>
      <p:bldP spid="55" grpId="0"/>
      <p:bldP spid="56" grpId="0"/>
      <p:bldP spid="57" grpId="0"/>
      <p:bldP spid="58" grpId="0"/>
    </p:bldLst>
  </p:timing>
</p:sld>
</file>

<file path=ppt/theme/theme1.xml><?xml version="1.0" encoding="utf-8"?>
<a:theme xmlns:a="http://schemas.openxmlformats.org/drawingml/2006/main" name="3_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12855</Words>
  <Application>Microsoft Office PowerPoint</Application>
  <PresentationFormat>Widescreen</PresentationFormat>
  <Paragraphs>1677</Paragraphs>
  <Slides>43</Slides>
  <Notes>43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Century Gothic</vt:lpstr>
      <vt:lpstr>docs-Century Gothic</vt:lpstr>
      <vt:lpstr>Tw Cen MT</vt:lpstr>
      <vt:lpstr>3_NCELP_German_2022</vt:lpstr>
      <vt:lpstr>PowerPoint Presentation</vt:lpstr>
      <vt:lpstr>Vocabulario</vt:lpstr>
      <vt:lpstr>Unas llamadas de teléfono</vt:lpstr>
      <vt:lpstr>Solución</vt:lpstr>
      <vt:lpstr>Using irregular verbs Stem-changing verbs</vt:lpstr>
      <vt:lpstr>Present tense for we, you plural, they </vt:lpstr>
      <vt:lpstr>Los deberes de clase</vt:lpstr>
      <vt:lpstr>Using irregular verbs Stem-changing verbs</vt:lpstr>
      <vt:lpstr>Actividades por la tarde</vt:lpstr>
      <vt:lpstr>Saying who is affected by the verb Object pronouns ‘me’ and ‘te’</vt:lpstr>
      <vt:lpstr>Object-first word order and personal ‘a’</vt:lpstr>
      <vt:lpstr>Verbs commonly used with indirect object pronouns</vt:lpstr>
      <vt:lpstr>¡Un accidente!</vt:lpstr>
      <vt:lpstr>¡Un accidente!</vt:lpstr>
      <vt:lpstr>PowerPoint Presentation</vt:lpstr>
      <vt:lpstr>Frases locas</vt:lpstr>
      <vt:lpstr>PowerPoint Presentation</vt:lpstr>
      <vt:lpstr>En el colegio</vt:lpstr>
      <vt:lpstr>Present tense for we, you plural, they </vt:lpstr>
      <vt:lpstr>Saying who is affected by the verb Indirect object pronouns ‘le’ and ‘les’</vt:lpstr>
      <vt:lpstr>PowerPoint Presentation</vt:lpstr>
      <vt:lpstr>PowerPoint Presentation</vt:lpstr>
      <vt:lpstr>Saying who or what receives the action Using the pronouns ‘me’, ‘te’, ‘le, ‘les’ in two verb constructions</vt:lpstr>
      <vt:lpstr>Saying who is affected by the verb Indirect object pronouns ‘le’ and ‘les </vt:lpstr>
      <vt:lpstr>PowerPoint Presentation</vt:lpstr>
      <vt:lpstr>PowerPoint Presentation</vt:lpstr>
      <vt:lpstr>Comentarios en el colegio</vt:lpstr>
      <vt:lpstr>Habla con tu pareja</vt:lpstr>
      <vt:lpstr>Habla con tu pareja</vt:lpstr>
      <vt:lpstr>Habla con tu pareja</vt:lpstr>
      <vt:lpstr>Habla con tu pareja</vt:lpstr>
      <vt:lpstr>PowerPoint Presentation</vt:lpstr>
      <vt:lpstr>Vocabulario</vt:lpstr>
      <vt:lpstr>Vocabulario</vt:lpstr>
      <vt:lpstr>Fonética</vt:lpstr>
      <vt:lpstr>Fonética</vt:lpstr>
      <vt:lpstr>HACER – singular persons in the present tense</vt:lpstr>
      <vt:lpstr>Quedar con los amigos</vt:lpstr>
      <vt:lpstr>Quedar con los amigos</vt:lpstr>
      <vt:lpstr>Quedar con los amigos</vt:lpstr>
      <vt:lpstr>Una cita en el dentista</vt:lpstr>
      <vt:lpstr>Una cita en el dentista</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cp:revision>
  <dcterms:created xsi:type="dcterms:W3CDTF">2024-03-30T13:05:45Z</dcterms:created>
  <dcterms:modified xsi:type="dcterms:W3CDTF">2024-03-30T13:58:10Z</dcterms:modified>
</cp:coreProperties>
</file>