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488" r:id="rId2"/>
    <p:sldId id="888" r:id="rId3"/>
    <p:sldId id="890" r:id="rId4"/>
    <p:sldId id="567" r:id="rId5"/>
    <p:sldId id="508" r:id="rId6"/>
    <p:sldId id="507" r:id="rId7"/>
    <p:sldId id="470" r:id="rId8"/>
    <p:sldId id="889" r:id="rId9"/>
    <p:sldId id="511" r:id="rId10"/>
    <p:sldId id="512" r:id="rId11"/>
    <p:sldId id="515" r:id="rId12"/>
    <p:sldId id="516" r:id="rId13"/>
    <p:sldId id="280" r:id="rId14"/>
    <p:sldId id="569" r:id="rId15"/>
    <p:sldId id="878" r:id="rId16"/>
    <p:sldId id="274" r:id="rId17"/>
    <p:sldId id="275" r:id="rId18"/>
    <p:sldId id="870" r:id="rId19"/>
    <p:sldId id="872" r:id="rId20"/>
    <p:sldId id="873" r:id="rId21"/>
    <p:sldId id="871" r:id="rId22"/>
    <p:sldId id="471" r:id="rId23"/>
    <p:sldId id="475" r:id="rId24"/>
    <p:sldId id="472" r:id="rId25"/>
    <p:sldId id="879" r:id="rId26"/>
    <p:sldId id="881" r:id="rId27"/>
    <p:sldId id="880" r:id="rId28"/>
    <p:sldId id="882" r:id="rId29"/>
    <p:sldId id="883" r:id="rId30"/>
    <p:sldId id="884" r:id="rId31"/>
    <p:sldId id="885" r:id="rId32"/>
    <p:sldId id="886" r:id="rId33"/>
    <p:sldId id="517" r:id="rId34"/>
    <p:sldId id="887" r:id="rId35"/>
    <p:sldId id="514" r:id="rId36"/>
    <p:sldId id="520" r:id="rId37"/>
    <p:sldId id="521" r:id="rId38"/>
    <p:sldId id="522" r:id="rId39"/>
    <p:sldId id="820" r:id="rId40"/>
    <p:sldId id="823" r:id="rId41"/>
    <p:sldId id="821" r:id="rId42"/>
    <p:sldId id="874" r:id="rId43"/>
    <p:sldId id="891" r:id="rId44"/>
    <p:sldId id="875" r:id="rId45"/>
    <p:sldId id="876" r:id="rId46"/>
    <p:sldId id="85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26204" autoAdjust="0"/>
  </p:normalViewPr>
  <p:slideViewPr>
    <p:cSldViewPr snapToGrid="0">
      <p:cViewPr varScale="1">
        <p:scale>
          <a:sx n="29" d="100"/>
          <a:sy n="29" d="100"/>
        </p:scale>
        <p:origin x="36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9DAF6C-A88C-4264-8E78-1CF7A0EC7F8C}" type="datetimeFigureOut">
              <a:rPr lang="en-GB" smtClean="0"/>
              <a:t>30/03/2024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67068-38C9-4619-BCB2-8842D4EB2EA4}" type="slidenum">
              <a:rPr lang="en-GB" smtClean="0"/>
              <a:t>‹#›</a:t>
            </a:fld>
            <a:endParaRPr lang="en-GB"/>
          </a:p>
        </p:txBody>
      </p:sp>
    </p:spTree>
    <p:extLst>
      <p:ext uri="{BB962C8B-B14F-4D97-AF65-F5344CB8AC3E}">
        <p14:creationId xmlns:p14="http://schemas.microsoft.com/office/powerpoint/2010/main" val="290239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caber, </a:t>
            </a:r>
            <a:r>
              <a:rPr lang="en-GB" sz="1200" b="0" i="0" u="none" strike="noStrike" dirty="0" err="1">
                <a:solidFill>
                  <a:schemeClr val="dk1"/>
                </a:solidFill>
                <a:latin typeface="Calibri"/>
                <a:ea typeface="Calibri"/>
                <a:cs typeface="Calibri"/>
                <a:sym typeface="Calibri"/>
              </a:rPr>
              <a:t>mueble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luna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colocar</a:t>
            </a:r>
            <a:br>
              <a:rPr lang="en-GB" sz="1200" b="0"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Edexcel</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aguantar</a:t>
            </a:r>
            <a:r>
              <a:rPr lang="en-GB" sz="1200" b="0" i="0" u="none" strike="noStrike" dirty="0">
                <a:solidFill>
                  <a:schemeClr val="dk1"/>
                </a:solidFill>
                <a:latin typeface="Calibri"/>
                <a:ea typeface="Calibri"/>
                <a:cs typeface="Calibri"/>
                <a:sym typeface="Calibri"/>
              </a:rPr>
              <a:t>, caber, </a:t>
            </a:r>
            <a:r>
              <a:rPr lang="en-GB" sz="1200" b="0" i="0" u="none" strike="noStrike" dirty="0" err="1">
                <a:solidFill>
                  <a:schemeClr val="dk1"/>
                </a:solidFill>
                <a:latin typeface="Calibri"/>
                <a:ea typeface="Calibri"/>
                <a:cs typeface="Calibri"/>
                <a:sym typeface="Calibri"/>
              </a:rPr>
              <a:t>salón</a:t>
            </a:r>
            <a:r>
              <a:rPr lang="en-GB" sz="1200" b="0" i="0" u="none" strike="noStrike" dirty="0">
                <a:solidFill>
                  <a:schemeClr val="dk1"/>
                </a:solidFill>
                <a:latin typeface="Calibri"/>
                <a:ea typeface="Calibri"/>
                <a:cs typeface="Calibri"/>
                <a:sym typeface="Calibri"/>
              </a:rPr>
              <a:t>, </a:t>
            </a:r>
            <a:r>
              <a:rPr lang="en-GB" b="0" i="0" dirty="0">
                <a:solidFill>
                  <a:srgbClr val="000000"/>
                </a:solidFill>
                <a:effectLst/>
                <a:latin typeface="Segoe UI" panose="020B0502040204020203" pitchFamily="34" charset="0"/>
              </a:rPr>
              <a:t>¡</a:t>
            </a:r>
            <a:r>
              <a:rPr lang="en-GB" b="0" i="0" dirty="0" err="1">
                <a:solidFill>
                  <a:srgbClr val="E6851E"/>
                </a:solidFill>
                <a:effectLst/>
                <a:latin typeface="Segoe UI" panose="020B0502040204020203" pitchFamily="34" charset="0"/>
              </a:rPr>
              <a:t>Enhorabuena</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mueble</a:t>
            </a:r>
            <a:r>
              <a:rPr lang="en-GB" b="0" i="0" dirty="0">
                <a:solidFill>
                  <a:srgbClr val="000000"/>
                </a:solidFill>
                <a:effectLst/>
                <a:latin typeface="Segoe UI" panose="020B0502040204020203" pitchFamily="34" charset="0"/>
              </a:rPr>
              <a:t>, volume, </a:t>
            </a:r>
            <a:r>
              <a:rPr lang="en-GB" b="0" i="0" dirty="0" err="1">
                <a:solidFill>
                  <a:srgbClr val="000000"/>
                </a:solidFill>
                <a:effectLst/>
                <a:latin typeface="Segoe UI" panose="020B0502040204020203" pitchFamily="34" charset="0"/>
              </a:rPr>
              <a:t>diseñar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ingeniero</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luna</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piedra</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controlar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engañar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charlar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encender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colocar</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r>
              <a:rPr lang="en-GB" sz="1200" b="1" i="0" u="none" strike="noStrike" cap="none" dirty="0">
                <a:solidFill>
                  <a:schemeClr val="dk1"/>
                </a:solidFill>
                <a:latin typeface="Calibri"/>
                <a:ea typeface="Calibri"/>
                <a:cs typeface="Calibri"/>
                <a:sym typeface="Calibri"/>
              </a:rPr>
              <a:t>New grammar features: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word order of direct object pronouns in two verb constructions (e.g. </a:t>
            </a:r>
            <a:r>
              <a:rPr lang="en-GB" sz="1200" b="0" i="0" u="none" strike="noStrike" cap="none" dirty="0" err="1">
                <a:solidFill>
                  <a:schemeClr val="dk1"/>
                </a:solidFill>
                <a:latin typeface="Calibri"/>
                <a:ea typeface="Calibri"/>
                <a:cs typeface="Calibri"/>
                <a:sym typeface="Calibri"/>
              </a:rPr>
              <a:t>quiere</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llamarlo</a:t>
            </a:r>
            <a:r>
              <a:rPr lang="en-GB" sz="1200" b="0" i="0" u="none" strike="noStrike" cap="none" dirty="0">
                <a:solidFill>
                  <a:schemeClr val="dk1"/>
                </a:solidFill>
                <a:latin typeface="Calibri"/>
                <a:ea typeface="Calibri"/>
                <a:cs typeface="Calibri"/>
                <a:sym typeface="Calibri"/>
              </a:rPr>
              <a:t>)</a:t>
            </a:r>
          </a:p>
          <a:p>
            <a:endParaRPr lang="en-GB" sz="1200" b="1" i="0" u="none" strike="noStrike" cap="none" dirty="0">
              <a:solidFill>
                <a:schemeClr val="dk1"/>
              </a:solidFill>
              <a:latin typeface="Calibri"/>
              <a:ea typeface="Calibri"/>
              <a:cs typeface="Calibri"/>
              <a:sym typeface="Calibri"/>
            </a:endParaRPr>
          </a:p>
          <a:p>
            <a:r>
              <a:rPr lang="en-GB" sz="1200" b="1" i="0" u="none" strike="noStrike" cap="none" dirty="0">
                <a:solidFill>
                  <a:schemeClr val="dk1"/>
                </a:solidFill>
                <a:latin typeface="Calibri"/>
                <a:ea typeface="Calibri"/>
                <a:cs typeface="Calibri"/>
                <a:sym typeface="Calibri"/>
              </a:rPr>
              <a:t>Revisited grammar features: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object-first word order only</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direct object 'lo', 'la', '</a:t>
            </a:r>
            <a:r>
              <a:rPr lang="en-GB" sz="1200" b="1" i="0" u="none" strike="noStrike" cap="none" dirty="0" err="1">
                <a:solidFill>
                  <a:schemeClr val="dk1"/>
                </a:solidFill>
                <a:latin typeface="Calibri"/>
                <a:ea typeface="Calibri"/>
                <a:cs typeface="Calibri"/>
                <a:sym typeface="Calibri"/>
              </a:rPr>
              <a:t>los</a:t>
            </a:r>
            <a:r>
              <a:rPr lang="en-GB" sz="1200" b="1" i="0" u="none" strike="noStrike" cap="none" dirty="0">
                <a:solidFill>
                  <a:schemeClr val="dk1"/>
                </a:solidFill>
                <a:latin typeface="Calibri"/>
                <a:ea typeface="Calibri"/>
                <a:cs typeface="Calibri"/>
                <a:sym typeface="Calibri"/>
              </a:rPr>
              <a:t>', 'las'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tense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in 1st, 2nd, 3rd person singular (-o, -es, -e)</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direct object pronouns in one verb constructions (e.g. </a:t>
            </a:r>
            <a:r>
              <a:rPr lang="en-GB" sz="1200" b="1" i="0" u="none" strike="noStrike" cap="none" dirty="0" err="1">
                <a:solidFill>
                  <a:schemeClr val="dk1"/>
                </a:solidFill>
                <a:latin typeface="Calibri"/>
                <a:ea typeface="Calibri"/>
                <a:cs typeface="Calibri"/>
                <a:sym typeface="Calibri"/>
              </a:rPr>
              <a:t>los</a:t>
            </a:r>
            <a:r>
              <a:rPr lang="en-GB" sz="1200" b="1" i="0" u="none" strike="noStrike" cap="none" dirty="0">
                <a:solidFill>
                  <a:schemeClr val="dk1"/>
                </a:solidFill>
                <a:latin typeface="Calibri"/>
                <a:ea typeface="Calibri"/>
                <a:cs typeface="Calibri"/>
                <a:sym typeface="Calibri"/>
              </a:rPr>
              <a:t> llama)</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modals </a:t>
            </a:r>
            <a:r>
              <a:rPr lang="en-GB" sz="1200" b="0" i="0" u="none" strike="noStrike" cap="none" dirty="0" err="1">
                <a:solidFill>
                  <a:schemeClr val="dk1"/>
                </a:solidFill>
                <a:latin typeface="Calibri"/>
                <a:ea typeface="Calibri"/>
                <a:cs typeface="Calibri"/>
                <a:sym typeface="Calibri"/>
              </a:rPr>
              <a:t>querer</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poder</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deber</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tener</a:t>
            </a:r>
            <a:r>
              <a:rPr lang="en-GB" sz="1200" b="0" i="0" u="none" strike="noStrike" cap="none" dirty="0">
                <a:solidFill>
                  <a:schemeClr val="dk1"/>
                </a:solidFill>
                <a:latin typeface="Calibri"/>
                <a:ea typeface="Calibri"/>
                <a:cs typeface="Calibri"/>
                <a:sym typeface="Calibri"/>
              </a:rPr>
              <a:t> que, </a:t>
            </a:r>
            <a:r>
              <a:rPr lang="en-GB" sz="1200" b="0" i="0" u="none" strike="noStrike" cap="none" dirty="0" err="1">
                <a:solidFill>
                  <a:schemeClr val="dk1"/>
                </a:solidFill>
                <a:latin typeface="Calibri"/>
                <a:ea typeface="Calibri"/>
                <a:cs typeface="Calibri"/>
                <a:sym typeface="Calibri"/>
              </a:rPr>
              <a:t>sé</a:t>
            </a:r>
            <a:r>
              <a:rPr lang="en-GB" sz="1200" b="0" i="0" u="none" strike="noStrike" cap="none" dirty="0">
                <a:solidFill>
                  <a:schemeClr val="dk1"/>
                </a:solidFill>
                <a:latin typeface="Calibri"/>
                <a:ea typeface="Calibri"/>
                <a:cs typeface="Calibri"/>
                <a:sym typeface="Calibri"/>
              </a:rPr>
              <a:t> + infinitive</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definite articles '</a:t>
            </a:r>
            <a:r>
              <a:rPr lang="en-GB" sz="1200" b="1" i="0" u="none" strike="noStrike" cap="none" dirty="0" err="1">
                <a:solidFill>
                  <a:schemeClr val="dk1"/>
                </a:solidFill>
                <a:latin typeface="Calibri"/>
                <a:ea typeface="Calibri"/>
                <a:cs typeface="Calibri"/>
                <a:sym typeface="Calibri"/>
              </a:rPr>
              <a:t>el</a:t>
            </a:r>
            <a:r>
              <a:rPr lang="en-GB" sz="1200" b="1" i="0" u="none" strike="noStrike" cap="none" dirty="0">
                <a:solidFill>
                  <a:schemeClr val="dk1"/>
                </a:solidFill>
                <a:latin typeface="Calibri"/>
                <a:ea typeface="Calibri"/>
                <a:cs typeface="Calibri"/>
                <a:sym typeface="Calibri"/>
              </a:rPr>
              <a:t>' and 'la'</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definite articles '</a:t>
            </a:r>
            <a:r>
              <a:rPr lang="en-GB" sz="1200" b="1" i="0" u="none" strike="noStrike" cap="none" dirty="0" err="1">
                <a:solidFill>
                  <a:schemeClr val="dk1"/>
                </a:solidFill>
                <a:latin typeface="Calibri"/>
                <a:ea typeface="Calibri"/>
                <a:cs typeface="Calibri"/>
                <a:sym typeface="Calibri"/>
              </a:rPr>
              <a:t>los</a:t>
            </a:r>
            <a:r>
              <a:rPr lang="en-GB" sz="1200" b="1" i="0" u="none" strike="noStrike" cap="none" dirty="0">
                <a:solidFill>
                  <a:schemeClr val="dk1"/>
                </a:solidFill>
                <a:latin typeface="Calibri"/>
                <a:ea typeface="Calibri"/>
                <a:cs typeface="Calibri"/>
                <a:sym typeface="Calibri"/>
              </a:rPr>
              <a:t>' and 'las'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verbs like </a:t>
            </a:r>
            <a:r>
              <a:rPr lang="en-GB" sz="1200" b="1" i="0" u="none" strike="noStrike" cap="none" dirty="0" err="1">
                <a:solidFill>
                  <a:schemeClr val="dk1"/>
                </a:solidFill>
                <a:latin typeface="Calibri"/>
                <a:ea typeface="Calibri"/>
                <a:cs typeface="Calibri"/>
                <a:sym typeface="Calibri"/>
              </a:rPr>
              <a:t>conocer</a:t>
            </a:r>
            <a:r>
              <a:rPr lang="en-GB" sz="1200" b="1" i="0" u="none" strike="noStrike" cap="none" dirty="0">
                <a:solidFill>
                  <a:schemeClr val="dk1"/>
                </a:solidFill>
                <a:latin typeface="Calibri"/>
                <a:ea typeface="Calibri"/>
                <a:cs typeface="Calibri"/>
                <a:sym typeface="Calibri"/>
              </a:rPr>
              <a:t> (c&gt;</a:t>
            </a:r>
            <a:r>
              <a:rPr lang="en-GB" sz="1200" b="1" i="0" u="none" strike="noStrike" cap="none" dirty="0" err="1">
                <a:solidFill>
                  <a:schemeClr val="dk1"/>
                </a:solidFill>
                <a:latin typeface="Calibri"/>
                <a:ea typeface="Calibri"/>
                <a:cs typeface="Calibri"/>
                <a:sym typeface="Calibri"/>
              </a:rPr>
              <a:t>zc</a:t>
            </a:r>
            <a:r>
              <a:rPr lang="en-GB" sz="1200" b="1" i="0" u="none" strike="noStrike" cap="none" dirty="0">
                <a:solidFill>
                  <a:schemeClr val="dk1"/>
                </a:solidFill>
                <a:latin typeface="Calibri"/>
                <a:ea typeface="Calibri"/>
                <a:cs typeface="Calibri"/>
                <a:sym typeface="Calibri"/>
              </a:rPr>
              <a:t>) (1st person singular)</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adjective agreement</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number agreement</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position of adjectives in relation to the nouns they refer to: mostly after nouns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prenominal adjectives (e.g. primer, </a:t>
            </a:r>
            <a:r>
              <a:rPr lang="en-GB" sz="1200" b="0" i="0" u="none" strike="noStrike" cap="none" dirty="0" err="1">
                <a:solidFill>
                  <a:schemeClr val="dk1"/>
                </a:solidFill>
                <a:latin typeface="Calibri"/>
                <a:ea typeface="Calibri"/>
                <a:cs typeface="Calibri"/>
                <a:sym typeface="Calibri"/>
              </a:rPr>
              <a:t>segundo</a:t>
            </a:r>
            <a:r>
              <a:rPr lang="en-GB" sz="1200" b="0" i="0" u="none" strike="noStrike" cap="none" dirty="0">
                <a:solidFill>
                  <a:schemeClr val="dk1"/>
                </a:solidFill>
                <a:latin typeface="Calibri"/>
                <a:ea typeface="Calibri"/>
                <a:cs typeface="Calibri"/>
                <a:sym typeface="Calibri"/>
              </a:rPr>
              <a:t>)</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position of adjectives and change of meaning (e.g. </a:t>
            </a:r>
            <a:r>
              <a:rPr lang="en-GB" sz="1200" b="0" i="0" u="none" strike="noStrike" cap="none" dirty="0" err="1">
                <a:solidFill>
                  <a:schemeClr val="dk1"/>
                </a:solidFill>
                <a:latin typeface="Calibri"/>
                <a:ea typeface="Calibri"/>
                <a:cs typeface="Calibri"/>
                <a:sym typeface="Calibri"/>
              </a:rPr>
              <a:t>único</a:t>
            </a:r>
            <a:r>
              <a:rPr lang="en-GB" sz="1200" b="0" i="0" u="none" strike="noStrike" cap="none" dirty="0">
                <a:solidFill>
                  <a:schemeClr val="dk1"/>
                </a:solidFill>
                <a:latin typeface="Calibri"/>
                <a:ea typeface="Calibri"/>
                <a:cs typeface="Calibri"/>
                <a:sym typeface="Calibri"/>
              </a:rPr>
              <a:t>)</a:t>
            </a:r>
          </a:p>
          <a:p>
            <a:endParaRPr lang="en-GB" sz="1200" b="1" i="0" u="none" strike="noStrike" cap="none" dirty="0">
              <a:solidFill>
                <a:schemeClr val="dk1"/>
              </a:solidFill>
              <a:latin typeface="Calibri"/>
              <a:ea typeface="Calibri"/>
              <a:cs typeface="Calibri"/>
              <a:sym typeface="Calibri"/>
            </a:endParaRPr>
          </a:p>
          <a:p>
            <a:r>
              <a:rPr lang="en-GB" sz="1200" b="1" i="0" u="none" strike="noStrike" cap="none" dirty="0">
                <a:solidFill>
                  <a:schemeClr val="dk1"/>
                </a:solidFill>
                <a:latin typeface="Calibri"/>
                <a:ea typeface="Calibri"/>
                <a:cs typeface="Calibri"/>
                <a:sym typeface="Calibri"/>
              </a:rPr>
              <a:t>Phonics: [z] and [co]</a:t>
            </a:r>
          </a:p>
          <a:p>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lvl="0" indent="0" algn="l" rtl="0">
              <a:lnSpc>
                <a:spcPct val="100000"/>
              </a:lnSpc>
              <a:spcBef>
                <a:spcPts val="0"/>
              </a:spcBef>
              <a:spcAft>
                <a:spcPts val="0"/>
              </a:spcAft>
              <a:buSzPts val="1400"/>
              <a:buNone/>
            </a:pPr>
            <a:r>
              <a:rPr lang="en-GB" b="1" i="0" dirty="0"/>
              <a:t>New vocabulary: </a:t>
            </a:r>
            <a:r>
              <a:rPr lang="es-ES" b="0" i="0" dirty="0">
                <a:solidFill>
                  <a:srgbClr val="000000"/>
                </a:solidFill>
                <a:effectLst/>
                <a:latin typeface="docs-Century Gothic"/>
              </a:rPr>
              <a:t>aguantar [1879]; arreglar¹ (to tidy) [1314]; caber [1187]; letra² (lyrics) [977]; montón [1736]; salón [1722]; sorpresa [1295]; alto² (loud volume) [231]; bajo² (as 'low') [452]; ¡Enhorabuena! [&gt;5000] </a:t>
            </a:r>
            <a:r>
              <a:rPr lang="es-ES" b="1" i="0" dirty="0">
                <a:solidFill>
                  <a:srgbClr val="000000"/>
                </a:solidFill>
                <a:effectLst/>
                <a:latin typeface="docs-Century Gothic"/>
              </a:rPr>
              <a:t>(10) /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s-ES" b="0" i="0" dirty="0">
                <a:solidFill>
                  <a:srgbClr val="FF0000"/>
                </a:solidFill>
                <a:effectLst/>
                <a:latin typeface="docs-Century Gothic"/>
              </a:rPr>
              <a:t>agradecer [1428]; esquina [1536]; mueble [2342]; el volumen [1568] </a:t>
            </a:r>
            <a:r>
              <a:rPr lang="es-ES" b="1" i="0" dirty="0">
                <a:solidFill>
                  <a:srgbClr val="FF0000"/>
                </a:solidFill>
                <a:effectLst/>
                <a:latin typeface="docs-Century Gothic"/>
              </a:rPr>
              <a:t>(4)</a:t>
            </a:r>
          </a:p>
          <a:p>
            <a:pPr marL="0" lvl="0" indent="0" algn="l" rtl="0">
              <a:lnSpc>
                <a:spcPct val="100000"/>
              </a:lnSpc>
              <a:spcBef>
                <a:spcPts val="0"/>
              </a:spcBef>
              <a:spcAft>
                <a:spcPts val="0"/>
              </a:spcAft>
              <a:buSzPts val="1400"/>
              <a:buNone/>
            </a:pPr>
            <a:r>
              <a:rPr lang="es-ES" b="1" i="0" dirty="0" err="1">
                <a:solidFill>
                  <a:srgbClr val="FF0000"/>
                </a:solidFill>
                <a:effectLst/>
                <a:latin typeface="docs-Century Gothic"/>
              </a:rPr>
              <a:t>Spaced</a:t>
            </a:r>
            <a:r>
              <a:rPr lang="es-ES" b="1" i="0" dirty="0">
                <a:solidFill>
                  <a:srgbClr val="FF0000"/>
                </a:solidFill>
                <a:effectLst/>
                <a:latin typeface="docs-Century Gothic"/>
              </a:rPr>
              <a:t> </a:t>
            </a:r>
            <a:r>
              <a:rPr lang="es-ES" b="1" i="0" dirty="0" err="1">
                <a:solidFill>
                  <a:srgbClr val="FF0000"/>
                </a:solidFill>
                <a:effectLst/>
                <a:latin typeface="docs-Century Gothic"/>
              </a:rPr>
              <a:t>repetition</a:t>
            </a:r>
            <a:r>
              <a:rPr lang="es-ES" b="1" i="0" dirty="0">
                <a:solidFill>
                  <a:srgbClr val="FF0000"/>
                </a:solidFill>
                <a:effectLst/>
                <a:latin typeface="docs-Century Gothic"/>
              </a:rPr>
              <a:t>: </a:t>
            </a:r>
            <a:r>
              <a:rPr lang="en-GB" b="0" i="0" dirty="0" err="1">
                <a:solidFill>
                  <a:srgbClr val="000000"/>
                </a:solidFill>
                <a:effectLst/>
                <a:latin typeface="docs-Century Gothic"/>
              </a:rPr>
              <a:t>diseñar</a:t>
            </a:r>
            <a:r>
              <a:rPr lang="en-GB" b="0" i="0" dirty="0">
                <a:solidFill>
                  <a:srgbClr val="000000"/>
                </a:solidFill>
                <a:effectLst/>
                <a:latin typeface="docs-Century Gothic"/>
              </a:rPr>
              <a:t> [2010]; </a:t>
            </a:r>
            <a:r>
              <a:rPr lang="en-GB" b="0" i="0" dirty="0" err="1">
                <a:solidFill>
                  <a:srgbClr val="000000"/>
                </a:solidFill>
                <a:effectLst/>
                <a:latin typeface="docs-Century Gothic"/>
              </a:rPr>
              <a:t>espacio</a:t>
            </a:r>
            <a:r>
              <a:rPr lang="en-GB" b="0" i="0" dirty="0">
                <a:solidFill>
                  <a:srgbClr val="000000"/>
                </a:solidFill>
                <a:effectLst/>
                <a:latin typeface="docs-Century Gothic"/>
              </a:rPr>
              <a:t> [451]; </a:t>
            </a:r>
            <a:r>
              <a:rPr lang="en-GB" b="0" i="0" dirty="0" err="1">
                <a:solidFill>
                  <a:srgbClr val="000000"/>
                </a:solidFill>
                <a:effectLst/>
                <a:latin typeface="docs-Century Gothic"/>
              </a:rPr>
              <a:t>ingeniero</a:t>
            </a:r>
            <a:r>
              <a:rPr lang="en-GB" b="0" i="0" dirty="0">
                <a:solidFill>
                  <a:srgbClr val="000000"/>
                </a:solidFill>
                <a:effectLst/>
                <a:latin typeface="docs-Century Gothic"/>
              </a:rPr>
              <a:t> [1937]; </a:t>
            </a:r>
            <a:r>
              <a:rPr lang="en-GB" b="0" i="0" dirty="0" err="1">
                <a:solidFill>
                  <a:srgbClr val="000000"/>
                </a:solidFill>
                <a:effectLst/>
                <a:latin typeface="docs-Century Gothic"/>
              </a:rPr>
              <a:t>luna</a:t>
            </a:r>
            <a:r>
              <a:rPr lang="en-GB" b="0" i="0" dirty="0">
                <a:solidFill>
                  <a:srgbClr val="000000"/>
                </a:solidFill>
                <a:effectLst/>
                <a:latin typeface="docs-Century Gothic"/>
              </a:rPr>
              <a:t> [1240]; </a:t>
            </a:r>
            <a:r>
              <a:rPr lang="en-GB" b="0" i="0" dirty="0" err="1">
                <a:solidFill>
                  <a:srgbClr val="000000"/>
                </a:solidFill>
                <a:effectLst/>
                <a:latin typeface="docs-Century Gothic"/>
              </a:rPr>
              <a:t>piedra</a:t>
            </a:r>
            <a:r>
              <a:rPr lang="en-GB" b="0" i="0" dirty="0">
                <a:solidFill>
                  <a:srgbClr val="000000"/>
                </a:solidFill>
                <a:effectLst/>
                <a:latin typeface="docs-Century Gothic"/>
              </a:rPr>
              <a:t> [774]; </a:t>
            </a:r>
            <a:r>
              <a:rPr lang="es-ES" b="0" i="0" dirty="0">
                <a:solidFill>
                  <a:srgbClr val="000000"/>
                </a:solidFill>
                <a:effectLst/>
                <a:latin typeface="docs-Century Gothic"/>
              </a:rPr>
              <a:t>faltar [524]; amor [283]; aire [401]; ese [35]; esa [35]; esos, esas [35]</a:t>
            </a:r>
            <a:r>
              <a:rPr lang="es-ES" b="1" i="0" dirty="0">
                <a:solidFill>
                  <a:srgbClr val="000000"/>
                </a:solidFill>
                <a:effectLst/>
                <a:latin typeface="docs-Century Gothic"/>
              </a:rPr>
              <a:t>(12)</a:t>
            </a:r>
            <a:r>
              <a:rPr lang="es-ES" b="0" i="0" dirty="0">
                <a:solidFill>
                  <a:srgbClr val="000000"/>
                </a:solidFill>
                <a:effectLst/>
                <a:latin typeface="docs-Century Gothic"/>
              </a:rPr>
              <a:t> </a:t>
            </a:r>
            <a:r>
              <a:rPr lang="es-ES" b="1" i="0" dirty="0">
                <a:solidFill>
                  <a:srgbClr val="000000"/>
                </a:solidFill>
                <a:effectLst/>
                <a:latin typeface="docs-Century Gothic"/>
              </a:rPr>
              <a:t>/ H only: </a:t>
            </a:r>
            <a:r>
              <a:rPr lang="es-ES" b="0" i="0" dirty="0">
                <a:solidFill>
                  <a:srgbClr val="FF0000"/>
                </a:solidFill>
                <a:effectLst/>
                <a:latin typeface="docs-Century Gothic"/>
              </a:rPr>
              <a:t>controlar [1169]; engañar [1981]; responsable [649]; </a:t>
            </a:r>
            <a:r>
              <a:rPr lang="en-GB" b="0" i="0" dirty="0">
                <a:solidFill>
                  <a:srgbClr val="FF0000"/>
                </a:solidFill>
                <a:effectLst/>
                <a:latin typeface="docs-Century Gothic"/>
              </a:rPr>
              <a:t>mover [467] </a:t>
            </a:r>
            <a:r>
              <a:rPr lang="en-GB" b="1" i="0" dirty="0">
                <a:solidFill>
                  <a:srgbClr val="FF0000"/>
                </a:solidFill>
                <a:effectLst/>
                <a:latin typeface="docs-Century Gothic"/>
              </a:rPr>
              <a:t>(5)</a:t>
            </a:r>
            <a:endParaRPr lang="en-GB" b="1" i="0" dirty="0"/>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n-GB" b="0" i="0" u="none" strike="noStrike" dirty="0" err="1">
                <a:solidFill>
                  <a:srgbClr val="000000"/>
                </a:solidFill>
                <a:effectLst/>
                <a:latin typeface="docs-Century Gothic"/>
              </a:rPr>
              <a:t>ventana</a:t>
            </a:r>
            <a:r>
              <a:rPr lang="en-GB" b="0" i="0" u="none" strike="noStrike" dirty="0">
                <a:solidFill>
                  <a:srgbClr val="000000"/>
                </a:solidFill>
                <a:effectLst/>
                <a:latin typeface="docs-Century Gothic"/>
              </a:rPr>
              <a:t> [725]; </a:t>
            </a:r>
            <a:r>
              <a:rPr lang="en-GB" b="0" i="0" u="none" strike="noStrike" dirty="0" err="1">
                <a:solidFill>
                  <a:srgbClr val="000000"/>
                </a:solidFill>
                <a:effectLst/>
                <a:latin typeface="docs-Century Gothic"/>
              </a:rPr>
              <a:t>bajar</a:t>
            </a:r>
            <a:r>
              <a:rPr lang="en-GB" b="0" i="0" u="none" strike="noStrike" dirty="0">
                <a:solidFill>
                  <a:srgbClr val="000000"/>
                </a:solidFill>
                <a:effectLst/>
                <a:latin typeface="docs-Century Gothic"/>
              </a:rPr>
              <a:t> [484]; </a:t>
            </a:r>
            <a:r>
              <a:rPr lang="en-GB" b="0" i="0" u="none" strike="noStrike" dirty="0" err="1">
                <a:solidFill>
                  <a:srgbClr val="000000"/>
                </a:solidFill>
                <a:effectLst/>
                <a:latin typeface="docs-Century Gothic"/>
              </a:rPr>
              <a:t>música</a:t>
            </a:r>
            <a:r>
              <a:rPr lang="en-GB" b="0" i="0" u="none" strike="noStrike" dirty="0">
                <a:solidFill>
                  <a:srgbClr val="000000"/>
                </a:solidFill>
                <a:effectLst/>
                <a:latin typeface="docs-Century Gothic"/>
              </a:rPr>
              <a:t> [340]; </a:t>
            </a:r>
            <a:r>
              <a:rPr lang="en-GB" b="0" i="0" u="none" strike="noStrike" dirty="0" err="1">
                <a:solidFill>
                  <a:srgbClr val="000000"/>
                </a:solidFill>
                <a:effectLst/>
                <a:latin typeface="docs-Century Gothic"/>
              </a:rPr>
              <a:t>cumpleaños</a:t>
            </a:r>
            <a:r>
              <a:rPr lang="en-GB" b="0" i="0" u="none" strike="noStrike" dirty="0">
                <a:solidFill>
                  <a:srgbClr val="000000"/>
                </a:solidFill>
                <a:effectLst/>
                <a:latin typeface="docs-Century Gothic"/>
              </a:rPr>
              <a:t> [3372]; </a:t>
            </a:r>
            <a:r>
              <a:rPr lang="en-GB" b="0" i="0" u="none" strike="noStrike" dirty="0" err="1">
                <a:solidFill>
                  <a:srgbClr val="000000"/>
                </a:solidFill>
                <a:effectLst/>
                <a:latin typeface="docs-Century Gothic"/>
              </a:rPr>
              <a:t>celebrar</a:t>
            </a:r>
            <a:r>
              <a:rPr lang="en-GB" b="0" i="0" u="none" strike="noStrike" dirty="0">
                <a:solidFill>
                  <a:srgbClr val="000000"/>
                </a:solidFill>
                <a:effectLst/>
                <a:latin typeface="docs-Century Gothic"/>
              </a:rPr>
              <a:t> [886]; mesa [525]; </a:t>
            </a:r>
            <a:r>
              <a:rPr lang="en-GB" b="0" i="0" u="none" strike="noStrike" dirty="0" err="1">
                <a:solidFill>
                  <a:srgbClr val="000000"/>
                </a:solidFill>
                <a:effectLst/>
                <a:latin typeface="docs-Century Gothic"/>
              </a:rPr>
              <a:t>plato</a:t>
            </a:r>
            <a:r>
              <a:rPr lang="en-GB" b="0" i="0" u="none" strike="noStrike" dirty="0">
                <a:solidFill>
                  <a:srgbClr val="000000"/>
                </a:solidFill>
                <a:effectLst/>
                <a:latin typeface="docs-Century Gothic"/>
              </a:rPr>
              <a:t> [1808]; comida [906]; </a:t>
            </a:r>
            <a:r>
              <a:rPr lang="en-GB" b="0" i="0" u="none" strike="noStrike" dirty="0" err="1">
                <a:solidFill>
                  <a:srgbClr val="000000"/>
                </a:solidFill>
                <a:effectLst/>
                <a:latin typeface="docs-Century Gothic"/>
              </a:rPr>
              <a:t>gente</a:t>
            </a:r>
            <a:r>
              <a:rPr lang="en-GB" b="0" i="0" u="none" strike="noStrike" dirty="0">
                <a:solidFill>
                  <a:srgbClr val="000000"/>
                </a:solidFill>
                <a:effectLst/>
                <a:latin typeface="docs-Century Gothic"/>
              </a:rPr>
              <a:t> [137]; alto [231]; </a:t>
            </a:r>
            <a:r>
              <a:rPr lang="en-GB" b="0" i="0" u="none" strike="noStrike" dirty="0" err="1">
                <a:solidFill>
                  <a:srgbClr val="000000"/>
                </a:solidFill>
                <a:effectLst/>
                <a:latin typeface="docs-Century Gothic"/>
              </a:rPr>
              <a:t>jardín</a:t>
            </a:r>
            <a:r>
              <a:rPr lang="en-GB" b="0" i="0" u="none" strike="noStrike" dirty="0">
                <a:solidFill>
                  <a:srgbClr val="000000"/>
                </a:solidFill>
                <a:effectLst/>
                <a:latin typeface="docs-Century Gothic"/>
              </a:rPr>
              <a:t> [1195]; </a:t>
            </a:r>
            <a:r>
              <a:rPr lang="en-GB" b="0" i="0" u="none" strike="noStrike" dirty="0" err="1">
                <a:solidFill>
                  <a:srgbClr val="000000"/>
                </a:solidFill>
                <a:effectLst/>
                <a:latin typeface="docs-Century Gothic"/>
              </a:rPr>
              <a:t>familia</a:t>
            </a:r>
            <a:r>
              <a:rPr lang="en-GB" b="0" i="0" u="none" strike="noStrike" dirty="0">
                <a:solidFill>
                  <a:srgbClr val="000000"/>
                </a:solidFill>
                <a:effectLst/>
                <a:latin typeface="docs-Century Gothic"/>
              </a:rPr>
              <a:t> [233]; familiar (relative) [1922]; </a:t>
            </a:r>
            <a:r>
              <a:rPr lang="en-GB" b="0" i="0" u="none" strike="noStrike" dirty="0" err="1">
                <a:solidFill>
                  <a:srgbClr val="000000"/>
                </a:solidFill>
                <a:effectLst/>
                <a:latin typeface="docs-Century Gothic"/>
              </a:rPr>
              <a:t>organizar</a:t>
            </a:r>
            <a:r>
              <a:rPr lang="en-GB" b="0" i="0" u="none" strike="noStrike" dirty="0">
                <a:solidFill>
                  <a:srgbClr val="000000"/>
                </a:solidFill>
                <a:effectLst/>
                <a:latin typeface="docs-Century Gothic"/>
              </a:rPr>
              <a:t> [1053]; </a:t>
            </a:r>
            <a:r>
              <a:rPr lang="en-GB" b="0" i="0" u="none" strike="noStrike" dirty="0" err="1">
                <a:solidFill>
                  <a:srgbClr val="000000"/>
                </a:solidFill>
                <a:effectLst/>
                <a:latin typeface="docs-Century Gothic"/>
              </a:rPr>
              <a:t>ofrecer</a:t>
            </a:r>
            <a:r>
              <a:rPr lang="en-GB" b="0" i="0" u="none" strike="noStrike" dirty="0">
                <a:solidFill>
                  <a:srgbClr val="000000"/>
                </a:solidFill>
                <a:effectLst/>
                <a:latin typeface="docs-Century Gothic"/>
              </a:rPr>
              <a:t> [351]; </a:t>
            </a:r>
            <a:r>
              <a:rPr lang="en-GB" b="0" i="0" u="none" strike="noStrike" dirty="0" err="1">
                <a:solidFill>
                  <a:srgbClr val="000000"/>
                </a:solidFill>
                <a:effectLst/>
                <a:latin typeface="docs-Century Gothic"/>
              </a:rPr>
              <a:t>invitar</a:t>
            </a:r>
            <a:r>
              <a:rPr lang="en-GB" b="0" i="0" u="none" strike="noStrike" dirty="0">
                <a:solidFill>
                  <a:srgbClr val="000000"/>
                </a:solidFill>
                <a:effectLst/>
                <a:latin typeface="docs-Century Gothic"/>
              </a:rPr>
              <a:t> [820]; </a:t>
            </a:r>
            <a:r>
              <a:rPr lang="en-GB" b="0" i="0" u="none" strike="noStrike" dirty="0" err="1">
                <a:solidFill>
                  <a:srgbClr val="000000"/>
                </a:solidFill>
                <a:effectLst/>
                <a:latin typeface="docs-Century Gothic"/>
              </a:rPr>
              <a:t>llamar</a:t>
            </a:r>
            <a:r>
              <a:rPr lang="en-GB" b="0" i="0" u="none" strike="noStrike" dirty="0">
                <a:solidFill>
                  <a:srgbClr val="000000"/>
                </a:solidFill>
                <a:effectLst/>
                <a:latin typeface="docs-Century Gothic"/>
              </a:rPr>
              <a:t> [122]; </a:t>
            </a:r>
            <a:r>
              <a:rPr lang="en-GB" b="0" i="0" u="none" strike="noStrike" dirty="0" err="1">
                <a:solidFill>
                  <a:srgbClr val="000000"/>
                </a:solidFill>
                <a:effectLst/>
                <a:latin typeface="docs-Century Gothic"/>
              </a:rPr>
              <a:t>venir</a:t>
            </a:r>
            <a:r>
              <a:rPr lang="en-GB" b="0" i="0" u="none" strike="noStrike" dirty="0">
                <a:solidFill>
                  <a:srgbClr val="000000"/>
                </a:solidFill>
                <a:effectLst/>
                <a:latin typeface="docs-Century Gothic"/>
              </a:rPr>
              <a:t> [118]; comer [347]; </a:t>
            </a:r>
            <a:r>
              <a:rPr lang="en-GB" b="0" i="0" u="none" strike="noStrike" dirty="0" err="1">
                <a:solidFill>
                  <a:srgbClr val="000000"/>
                </a:solidFill>
                <a:effectLst/>
                <a:latin typeface="docs-Century Gothic"/>
              </a:rPr>
              <a:t>beber</a:t>
            </a:r>
            <a:r>
              <a:rPr lang="en-GB" b="0" i="0" u="none" strike="noStrike" dirty="0">
                <a:solidFill>
                  <a:srgbClr val="000000"/>
                </a:solidFill>
                <a:effectLst/>
                <a:latin typeface="docs-Century Gothic"/>
              </a:rPr>
              <a:t> [1085]; </a:t>
            </a:r>
            <a:r>
              <a:rPr lang="en-GB" b="0" i="0" u="none" strike="noStrike" dirty="0" err="1">
                <a:solidFill>
                  <a:srgbClr val="000000"/>
                </a:solidFill>
                <a:effectLst/>
                <a:latin typeface="docs-Century Gothic"/>
              </a:rPr>
              <a:t>charlar</a:t>
            </a:r>
            <a:r>
              <a:rPr lang="en-GB" b="0" i="0" u="none" strike="noStrike" dirty="0">
                <a:solidFill>
                  <a:srgbClr val="000000"/>
                </a:solidFill>
                <a:effectLst/>
                <a:latin typeface="docs-Century Gothic"/>
              </a:rPr>
              <a:t> [2968]; </a:t>
            </a:r>
            <a:r>
              <a:rPr lang="en-GB" b="0" i="0" u="none" strike="noStrike" dirty="0" err="1">
                <a:solidFill>
                  <a:srgbClr val="000000"/>
                </a:solidFill>
                <a:effectLst/>
                <a:latin typeface="docs-Century Gothic"/>
              </a:rPr>
              <a:t>bailar</a:t>
            </a:r>
            <a:r>
              <a:rPr lang="en-GB" b="0" i="0" u="none" strike="noStrike" dirty="0">
                <a:solidFill>
                  <a:srgbClr val="000000"/>
                </a:solidFill>
                <a:effectLst/>
                <a:latin typeface="docs-Century Gothic"/>
              </a:rPr>
              <a:t> [1323]; </a:t>
            </a:r>
            <a:r>
              <a:rPr lang="en-GB" b="0" i="0" u="none" strike="noStrike" dirty="0" err="1">
                <a:solidFill>
                  <a:srgbClr val="000000"/>
                </a:solidFill>
                <a:effectLst/>
                <a:latin typeface="docs-Century Gothic"/>
              </a:rPr>
              <a:t>bebida</a:t>
            </a:r>
            <a:r>
              <a:rPr lang="en-GB" b="0" i="0" u="none" strike="noStrike" dirty="0">
                <a:solidFill>
                  <a:srgbClr val="000000"/>
                </a:solidFill>
                <a:effectLst/>
                <a:latin typeface="docs-Century Gothic"/>
              </a:rPr>
              <a:t> [2787]; </a:t>
            </a:r>
            <a:r>
              <a:rPr lang="en-GB" b="0" i="0" u="none" strike="noStrike" dirty="0" err="1">
                <a:solidFill>
                  <a:srgbClr val="000000"/>
                </a:solidFill>
                <a:effectLst/>
                <a:latin typeface="docs-Century Gothic"/>
              </a:rPr>
              <a:t>cosa</a:t>
            </a:r>
            <a:r>
              <a:rPr lang="en-GB" b="0" i="0" u="none" strike="noStrike" dirty="0">
                <a:solidFill>
                  <a:srgbClr val="000000"/>
                </a:solidFill>
                <a:effectLst/>
                <a:latin typeface="docs-Century Gothic"/>
              </a:rPr>
              <a:t> [69]; </a:t>
            </a:r>
            <a:r>
              <a:rPr lang="en-GB" b="0" i="0" u="none" strike="noStrike" dirty="0" err="1">
                <a:solidFill>
                  <a:srgbClr val="000000"/>
                </a:solidFill>
                <a:effectLst/>
                <a:latin typeface="docs-Century Gothic"/>
              </a:rPr>
              <a:t>papá</a:t>
            </a:r>
            <a:r>
              <a:rPr lang="en-GB" b="0" i="0" u="none" strike="noStrike" dirty="0">
                <a:solidFill>
                  <a:srgbClr val="000000"/>
                </a:solidFill>
                <a:effectLst/>
                <a:latin typeface="docs-Century Gothic"/>
              </a:rPr>
              <a:t> [365]; </a:t>
            </a:r>
            <a:r>
              <a:rPr lang="en-GB" b="0" i="0" u="none" strike="noStrike" dirty="0" err="1">
                <a:solidFill>
                  <a:srgbClr val="000000"/>
                </a:solidFill>
                <a:effectLst/>
                <a:latin typeface="docs-Century Gothic"/>
              </a:rPr>
              <a:t>único</a:t>
            </a:r>
            <a:r>
              <a:rPr lang="en-GB" b="0" i="0" u="none" strike="noStrike" dirty="0">
                <a:solidFill>
                  <a:srgbClr val="000000"/>
                </a:solidFill>
                <a:effectLst/>
                <a:latin typeface="docs-Century Gothic"/>
              </a:rPr>
              <a:t> [213]; </a:t>
            </a:r>
            <a:r>
              <a:rPr lang="en-GB" b="0" i="0" u="none" strike="noStrike" dirty="0" err="1">
                <a:solidFill>
                  <a:srgbClr val="000000"/>
                </a:solidFill>
                <a:effectLst/>
                <a:latin typeface="docs-Century Gothic"/>
              </a:rPr>
              <a:t>puerta</a:t>
            </a:r>
            <a:r>
              <a:rPr lang="en-GB" b="0" i="0" u="none" strike="noStrike" dirty="0">
                <a:solidFill>
                  <a:srgbClr val="000000"/>
                </a:solidFill>
                <a:effectLst/>
                <a:latin typeface="docs-Century Gothic"/>
              </a:rPr>
              <a:t> [274]; </a:t>
            </a:r>
            <a:r>
              <a:rPr lang="en-GB" b="0" i="0" u="none" strike="noStrike" dirty="0" err="1">
                <a:solidFill>
                  <a:srgbClr val="000000"/>
                </a:solidFill>
                <a:effectLst/>
                <a:latin typeface="docs-Century Gothic"/>
              </a:rPr>
              <a:t>suelo</a:t>
            </a:r>
            <a:r>
              <a:rPr lang="en-GB" b="0" i="0" u="none" strike="noStrike" dirty="0">
                <a:solidFill>
                  <a:srgbClr val="000000"/>
                </a:solidFill>
                <a:effectLst/>
                <a:latin typeface="docs-Century Gothic"/>
              </a:rPr>
              <a:t> [552]; arroz [2882]; </a:t>
            </a:r>
            <a:r>
              <a:rPr lang="en-GB" b="0" i="0" u="none" strike="noStrike" dirty="0" err="1">
                <a:solidFill>
                  <a:srgbClr val="000000"/>
                </a:solidFill>
                <a:effectLst/>
                <a:latin typeface="docs-Century Gothic"/>
              </a:rPr>
              <a:t>ligero</a:t>
            </a:r>
            <a:r>
              <a:rPr lang="en-GB" b="0" i="0" u="none" strike="noStrike" dirty="0">
                <a:solidFill>
                  <a:srgbClr val="000000"/>
                </a:solidFill>
                <a:effectLst/>
                <a:latin typeface="docs-Century Gothic"/>
              </a:rPr>
              <a:t> [1930]; </a:t>
            </a:r>
            <a:r>
              <a:rPr lang="en-GB" b="0" i="0" u="none" strike="noStrike" dirty="0" err="1">
                <a:solidFill>
                  <a:srgbClr val="000000"/>
                </a:solidFill>
                <a:effectLst/>
                <a:latin typeface="docs-Century Gothic"/>
              </a:rPr>
              <a:t>gato</a:t>
            </a:r>
            <a:r>
              <a:rPr lang="en-GB" b="0" i="0" u="none" strike="noStrike" dirty="0">
                <a:solidFill>
                  <a:srgbClr val="000000"/>
                </a:solidFill>
                <a:effectLst/>
                <a:latin typeface="docs-Century Gothic"/>
              </a:rPr>
              <a:t> [1728]; </a:t>
            </a:r>
            <a:r>
              <a:rPr lang="en-GB" b="0" i="0" u="none" strike="noStrike" dirty="0" err="1">
                <a:solidFill>
                  <a:srgbClr val="000000"/>
                </a:solidFill>
                <a:effectLst/>
                <a:latin typeface="docs-Century Gothic"/>
              </a:rPr>
              <a:t>reloj</a:t>
            </a:r>
            <a:r>
              <a:rPr lang="en-GB" b="0" i="0" u="none" strike="noStrike" dirty="0">
                <a:solidFill>
                  <a:srgbClr val="000000"/>
                </a:solidFill>
                <a:effectLst/>
                <a:latin typeface="docs-Century Gothic"/>
              </a:rPr>
              <a:t> [1684]; </a:t>
            </a:r>
            <a:r>
              <a:rPr lang="en-GB" b="0" i="0" u="none" strike="noStrike" dirty="0" err="1">
                <a:solidFill>
                  <a:srgbClr val="000000"/>
                </a:solidFill>
                <a:effectLst/>
                <a:latin typeface="docs-Century Gothic"/>
              </a:rPr>
              <a:t>compra</a:t>
            </a:r>
            <a:r>
              <a:rPr lang="en-GB" b="0" i="0" u="none" strike="noStrike" dirty="0">
                <a:solidFill>
                  <a:srgbClr val="000000"/>
                </a:solidFill>
                <a:effectLst/>
                <a:latin typeface="docs-Century Gothic"/>
              </a:rPr>
              <a:t> [1662]; </a:t>
            </a:r>
            <a:r>
              <a:rPr lang="en-GB" b="0" i="0" u="none" strike="noStrike" dirty="0" err="1">
                <a:solidFill>
                  <a:srgbClr val="000000"/>
                </a:solidFill>
                <a:effectLst/>
                <a:latin typeface="docs-Century Gothic"/>
              </a:rPr>
              <a:t>temprano</a:t>
            </a:r>
            <a:r>
              <a:rPr lang="en-GB" b="0" i="0" u="none" strike="noStrike" dirty="0">
                <a:solidFill>
                  <a:srgbClr val="000000"/>
                </a:solidFill>
                <a:effectLst/>
                <a:latin typeface="docs-Century Gothic"/>
              </a:rPr>
              <a:t> [1578]; </a:t>
            </a:r>
            <a:r>
              <a:rPr lang="en-GB" b="0" i="0" u="none" strike="noStrike" dirty="0" err="1">
                <a:solidFill>
                  <a:srgbClr val="000000"/>
                </a:solidFill>
                <a:effectLst/>
                <a:latin typeface="docs-Century Gothic"/>
              </a:rPr>
              <a:t>encender</a:t>
            </a:r>
            <a:r>
              <a:rPr lang="en-GB" b="0" i="0" u="none" strike="noStrike" dirty="0">
                <a:solidFill>
                  <a:srgbClr val="000000"/>
                </a:solidFill>
                <a:effectLst/>
                <a:latin typeface="docs-Century Gothic"/>
              </a:rPr>
              <a:t> [1431]; </a:t>
            </a:r>
            <a:r>
              <a:rPr lang="en-GB" b="0" i="0" u="none" strike="noStrike" dirty="0" err="1">
                <a:solidFill>
                  <a:srgbClr val="000000"/>
                </a:solidFill>
                <a:effectLst/>
                <a:latin typeface="docs-Century Gothic"/>
              </a:rPr>
              <a:t>vecino</a:t>
            </a:r>
            <a:r>
              <a:rPr lang="en-GB" b="0" i="0" u="none" strike="noStrike" dirty="0">
                <a:solidFill>
                  <a:srgbClr val="000000"/>
                </a:solidFill>
                <a:effectLst/>
                <a:latin typeface="docs-Century Gothic"/>
              </a:rPr>
              <a:t> [808]; </a:t>
            </a:r>
            <a:r>
              <a:rPr lang="en-GB" b="0" i="0" u="none" strike="noStrike" dirty="0" err="1">
                <a:solidFill>
                  <a:srgbClr val="000000"/>
                </a:solidFill>
                <a:effectLst/>
                <a:latin typeface="docs-Century Gothic"/>
              </a:rPr>
              <a:t>colocar</a:t>
            </a:r>
            <a:r>
              <a:rPr lang="en-GB" b="0" i="0" u="none" strike="noStrike" dirty="0">
                <a:solidFill>
                  <a:srgbClr val="000000"/>
                </a:solidFill>
                <a:effectLst/>
                <a:latin typeface="docs-Century Gothic"/>
              </a:rPr>
              <a:t> [801]; </a:t>
            </a:r>
            <a:r>
              <a:rPr lang="en-GB" b="0" i="0" u="none" strike="noStrike" dirty="0" err="1">
                <a:solidFill>
                  <a:srgbClr val="000000"/>
                </a:solidFill>
                <a:effectLst/>
                <a:latin typeface="docs-Century Gothic"/>
              </a:rPr>
              <a:t>mamá</a:t>
            </a:r>
            <a:r>
              <a:rPr lang="en-GB" b="0" i="0" u="none" strike="noStrike" dirty="0">
                <a:solidFill>
                  <a:srgbClr val="000000"/>
                </a:solidFill>
                <a:effectLst/>
                <a:latin typeface="docs-Century Gothic"/>
              </a:rPr>
              <a:t> [375] </a:t>
            </a:r>
            <a:r>
              <a:rPr lang="en-GB" b="1" i="0" u="none" strike="noStrike" dirty="0">
                <a:solidFill>
                  <a:srgbClr val="000000"/>
                </a:solidFill>
                <a:effectLst/>
                <a:latin typeface="docs-Century Gothic"/>
              </a:rPr>
              <a:t>(39)</a:t>
            </a:r>
            <a:r>
              <a:rPr lang="en-GB" b="0" i="0" u="none" strike="noStrike" dirty="0">
                <a:solidFill>
                  <a:srgbClr val="000000"/>
                </a:solidFill>
                <a:effectLst/>
                <a:latin typeface="docs-Century Gothic"/>
              </a:rPr>
              <a:t> </a:t>
            </a:r>
            <a:br>
              <a:rPr lang="en-GB" b="0" i="0" dirty="0"/>
            </a:br>
            <a:r>
              <a:rPr lang="en-GB" b="1" i="0" dirty="0"/>
              <a:t>Revisited function words</a:t>
            </a:r>
            <a:r>
              <a:rPr lang="en-GB" b="0" i="0" dirty="0"/>
              <a:t>: </a:t>
            </a:r>
            <a:r>
              <a:rPr lang="es-ES" b="0" i="0" dirty="0">
                <a:solidFill>
                  <a:srgbClr val="000000"/>
                </a:solidFill>
                <a:effectLst/>
                <a:latin typeface="docs-Century Gothic"/>
              </a:rPr>
              <a:t>el [1]; la [1]; lo [18]; la [61]; los [18]; las [61]; querer [58]; poder [32]; deber [71]; tener que [n/a]; conocer [128]; para [16]; pedir [217] </a:t>
            </a:r>
            <a:r>
              <a:rPr lang="es-ES" b="1" i="0" dirty="0">
                <a:solidFill>
                  <a:srgbClr val="000000"/>
                </a:solidFill>
                <a:effectLst/>
                <a:latin typeface="docs-Century Gothic"/>
              </a:rPr>
              <a:t>(13)</a:t>
            </a:r>
          </a:p>
          <a:p>
            <a:pPr marL="0" lvl="0" indent="0" algn="l" rtl="0">
              <a:lnSpc>
                <a:spcPct val="100000"/>
              </a:lnSpc>
              <a:spcBef>
                <a:spcPts val="0"/>
              </a:spcBef>
              <a:spcAft>
                <a:spcPts val="0"/>
              </a:spcAft>
              <a:buSzPts val="1400"/>
              <a:buNone/>
            </a:pP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82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6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 </a:t>
            </a:r>
            <a:r>
              <a:rPr lang="en-GB" b="0" dirty="0"/>
              <a:t>to recognise the meaning of phrases using </a:t>
            </a:r>
            <a:r>
              <a:rPr lang="en-ES" dirty="0">
                <a:highlight>
                  <a:srgbClr val="FFFF00"/>
                </a:highlight>
              </a:rPr>
              <a:t>–er/-ir verbs in present + direct object pronouns ‘lo’, ‘la’, ‘los’ and ‘las’.</a:t>
            </a:r>
            <a:endParaRPr lang="en-ES" b="1" dirty="0"/>
          </a:p>
          <a:p>
            <a:endParaRPr lang="en-ES" b="1" dirty="0"/>
          </a:p>
          <a:p>
            <a:r>
              <a:rPr lang="en-ES" b="1" dirty="0"/>
              <a:t>Procedure:</a:t>
            </a:r>
            <a:endParaRPr lang="en-GB"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Students </a:t>
            </a:r>
            <a:r>
              <a:rPr lang="en-GB" dirty="0" err="1"/>
              <a:t>readeach</a:t>
            </a:r>
            <a:r>
              <a:rPr lang="en-GB" dirty="0"/>
              <a:t> phrase and think about the meaning of the sentence</a:t>
            </a:r>
            <a:r>
              <a:rPr lang="en-ES" dirty="0"/>
              <a:t>. Students can be prompted to provide the meaning of each sentence in English.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Look at the 12 options on the right. Which word is the object of the sentence? It must fit both the grammar and meaning of the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Click to reveal the answers.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1. Note that there is one more option than the number of sentences.</a:t>
            </a:r>
            <a:endParaRPr lang="en-GB" b="1"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10</a:t>
            </a:fld>
            <a:endParaRPr lang="es-ES_tradnl"/>
          </a:p>
        </p:txBody>
      </p:sp>
    </p:spTree>
    <p:extLst>
      <p:ext uri="{BB962C8B-B14F-4D97-AF65-F5344CB8AC3E}">
        <p14:creationId xmlns:p14="http://schemas.microsoft.com/office/powerpoint/2010/main" val="376291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2 minutes</a:t>
            </a:r>
            <a:endParaRPr lang="en-ES" b="1" dirty="0"/>
          </a:p>
          <a:p>
            <a:endParaRPr lang="en-ES" b="1" dirty="0"/>
          </a:p>
          <a:p>
            <a:r>
              <a:rPr lang="en-ES" b="1" dirty="0"/>
              <a:t>Aim: </a:t>
            </a:r>
            <a:r>
              <a:rPr lang="en-GB" b="0" dirty="0"/>
              <a:t>to compare and contrast the use of definite articles and direct object pronouns.</a:t>
            </a:r>
            <a:endParaRPr lang="en-ES" b="1" dirty="0"/>
          </a:p>
          <a:p>
            <a:endParaRPr lang="en-ES" b="1" dirty="0"/>
          </a:p>
          <a:p>
            <a:r>
              <a:rPr lang="en-ES" b="1" dirty="0"/>
              <a:t>Procedure:</a:t>
            </a:r>
            <a:endParaRPr lang="en-ES" dirty="0"/>
          </a:p>
          <a:p>
            <a:pPr marL="228600" indent="-228600">
              <a:buAutoNum type="arabicPeriod"/>
            </a:pPr>
            <a:r>
              <a:rPr lang="en-GB" dirty="0"/>
              <a:t>Click to show explanation</a:t>
            </a:r>
          </a:p>
          <a:p>
            <a:pPr marL="228600" indent="-228600">
              <a:buAutoNum type="arabicPeriod"/>
            </a:pPr>
            <a:r>
              <a:rPr lang="en-GB" dirty="0"/>
              <a:t>Elicit English translations of examples</a:t>
            </a:r>
          </a:p>
          <a:p>
            <a:pPr marL="228600" indent="-228600">
              <a:buAutoNum type="arabicPeriod"/>
            </a:pPr>
            <a:r>
              <a:rPr lang="en-GB" dirty="0"/>
              <a:t>Click to reveal answers.</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11</a:t>
            </a:fld>
            <a:endParaRPr lang="es-ES_tradnl"/>
          </a:p>
        </p:txBody>
      </p:sp>
    </p:spTree>
    <p:extLst>
      <p:ext uri="{BB962C8B-B14F-4D97-AF65-F5344CB8AC3E}">
        <p14:creationId xmlns:p14="http://schemas.microsoft.com/office/powerpoint/2010/main" val="290681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4 minutes</a:t>
            </a:r>
            <a:endParaRPr lang="en-ES" b="1" dirty="0"/>
          </a:p>
          <a:p>
            <a:endParaRPr lang="en-ES" b="1" dirty="0"/>
          </a:p>
          <a:p>
            <a:r>
              <a:rPr lang="en-ES" b="1" dirty="0"/>
              <a:t>Aim: </a:t>
            </a:r>
            <a:r>
              <a:rPr lang="en-GB" b="0" dirty="0"/>
              <a:t>to practise differentiation between ‘los’ and ‘las’ as direct object pronouns and ‘</a:t>
            </a:r>
            <a:r>
              <a:rPr lang="en-GB" b="0" dirty="0" err="1"/>
              <a:t>los</a:t>
            </a:r>
            <a:r>
              <a:rPr lang="en-GB" b="0" dirty="0"/>
              <a:t>’ and ‘las’ as definite articles.</a:t>
            </a:r>
            <a:endParaRPr lang="en-ES" b="1" dirty="0"/>
          </a:p>
          <a:p>
            <a:endParaRPr lang="en-ES" b="1" dirty="0"/>
          </a:p>
          <a:p>
            <a:r>
              <a:rPr lang="en-ES" b="1" dirty="0"/>
              <a:t>Procedure:</a:t>
            </a:r>
            <a:endParaRPr lang="en-ES" dirty="0"/>
          </a:p>
          <a:p>
            <a:pPr marL="228600" indent="-228600">
              <a:buFont typeface="+mj-lt"/>
              <a:buAutoNum type="arabicPeriod"/>
            </a:pPr>
            <a:r>
              <a:rPr lang="en-GB" dirty="0">
                <a:highlight>
                  <a:srgbClr val="FFFF00"/>
                </a:highlight>
              </a:rPr>
              <a:t>Find</a:t>
            </a:r>
            <a:r>
              <a:rPr lang="en-ES" dirty="0">
                <a:highlight>
                  <a:srgbClr val="FFFF00"/>
                </a:highlight>
              </a:rPr>
              <a:t> all the phrases where the underlined word means ‘them’ </a:t>
            </a:r>
            <a:endParaRPr lang="en-GB" dirty="0">
              <a:highlight>
                <a:srgbClr val="FFFF00"/>
              </a:highlight>
            </a:endParaRPr>
          </a:p>
          <a:p>
            <a:pPr marL="228600" indent="-228600">
              <a:buFont typeface="+mj-lt"/>
              <a:buAutoNum type="arabicPeriod"/>
            </a:pPr>
            <a:r>
              <a:rPr lang="en-GB" dirty="0">
                <a:highlight>
                  <a:srgbClr val="FFFF00"/>
                </a:highlight>
              </a:rPr>
              <a:t>Click to reveal responses and elicit the English translation from students.</a:t>
            </a:r>
            <a:endParaRPr lang="en-ES" dirty="0"/>
          </a:p>
          <a:p>
            <a:pPr marL="0" indent="0">
              <a:buFont typeface="+mj-lt"/>
              <a:buNone/>
            </a:pPr>
            <a:endParaRPr lang="en-GB" dirty="0"/>
          </a:p>
          <a:p>
            <a:pPr marL="0" indent="0">
              <a:buFont typeface="+mj-lt"/>
              <a:buNone/>
            </a:pPr>
            <a:r>
              <a:rPr lang="en-GB" b="1" dirty="0"/>
              <a:t>Note:</a:t>
            </a:r>
          </a:p>
          <a:p>
            <a:pPr marL="0" indent="0">
              <a:buFont typeface="+mj-lt"/>
              <a:buNone/>
            </a:pPr>
            <a:r>
              <a:rPr lang="en-GB" b="0" dirty="0"/>
              <a:t>1. This activity can be played as noughts and crosses in pairs, where students have to translate the phrase in English when they choose a square.  It can also be a class game where volunteers/students are choose to pick one of the correct squares and avoid the crosses underneath.</a:t>
            </a:r>
          </a:p>
          <a:p>
            <a:pPr marL="0" indent="0">
              <a:buFont typeface="+mj-lt"/>
              <a:buNone/>
            </a:pPr>
            <a:endParaRPr lang="en-GB" b="1" dirty="0"/>
          </a:p>
          <a:p>
            <a:pPr marL="0" indent="0">
              <a:buFont typeface="+mj-lt"/>
              <a:buNone/>
            </a:pPr>
            <a:r>
              <a:rPr lang="en-GB" b="1" dirty="0"/>
              <a:t>Frequency of unknown vocabulary:</a:t>
            </a:r>
          </a:p>
          <a:p>
            <a:pPr marL="0" indent="0">
              <a:buFont typeface="+mj-lt"/>
              <a:buNone/>
            </a:pPr>
            <a:r>
              <a:rPr lang="en-GB" b="0" dirty="0" err="1"/>
              <a:t>subrayar</a:t>
            </a:r>
            <a:r>
              <a:rPr lang="en-GB" b="0" dirty="0"/>
              <a:t> [2881]</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12</a:t>
            </a:fld>
            <a:endParaRPr lang="es-ES_tradnl"/>
          </a:p>
        </p:txBody>
      </p:sp>
    </p:spTree>
    <p:extLst>
      <p:ext uri="{BB962C8B-B14F-4D97-AF65-F5344CB8AC3E}">
        <p14:creationId xmlns:p14="http://schemas.microsoft.com/office/powerpoint/2010/main" val="735345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10 min.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producing and understanding sentences describing an object using direct object pronouns.</a:t>
            </a:r>
          </a:p>
          <a:p>
            <a:pPr marL="285750" lvl="0" indent="-285750" algn="l" rtl="0">
              <a:spcBef>
                <a:spcPts val="0"/>
              </a:spcBef>
              <a:spcAft>
                <a:spcPts val="0"/>
              </a:spcAft>
              <a:buAutoNum type="romanLcParenR"/>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AutoNum type="arabicPeriod"/>
            </a:pPr>
            <a:r>
              <a:rPr lang="es-ES" b="0" dirty="0" err="1"/>
              <a:t>Students</a:t>
            </a:r>
            <a:r>
              <a:rPr lang="es-ES" b="0" dirty="0"/>
              <a:t> </a:t>
            </a:r>
            <a:r>
              <a:rPr lang="es-ES" b="0" dirty="0" err="1"/>
              <a:t>have</a:t>
            </a:r>
            <a:r>
              <a:rPr lang="es-ES" b="0" dirty="0"/>
              <a:t> </a:t>
            </a:r>
            <a:r>
              <a:rPr lang="es-ES" b="0" dirty="0" err="1"/>
              <a:t>to</a:t>
            </a:r>
            <a:r>
              <a:rPr lang="es-ES" b="0" dirty="0"/>
              <a:t> </a:t>
            </a:r>
            <a:r>
              <a:rPr lang="es-ES" b="0" dirty="0" err="1"/>
              <a:t>choose</a:t>
            </a:r>
            <a:r>
              <a:rPr lang="es-ES" b="0" dirty="0"/>
              <a:t> </a:t>
            </a:r>
            <a:r>
              <a:rPr lang="es-ES" b="0" dirty="0" err="1"/>
              <a:t>three</a:t>
            </a:r>
            <a:r>
              <a:rPr lang="es-ES" b="0" dirty="0"/>
              <a:t> </a:t>
            </a:r>
            <a:r>
              <a:rPr lang="es-ES" b="0" dirty="0" err="1"/>
              <a:t>out</a:t>
            </a:r>
            <a:r>
              <a:rPr lang="es-ES" b="0" dirty="0"/>
              <a:t> </a:t>
            </a:r>
            <a:r>
              <a:rPr lang="es-ES" b="0" dirty="0" err="1"/>
              <a:t>of</a:t>
            </a:r>
            <a:r>
              <a:rPr lang="es-ES" b="0" dirty="0"/>
              <a:t> </a:t>
            </a:r>
            <a:r>
              <a:rPr lang="es-ES" b="0" dirty="0" err="1"/>
              <a:t>the</a:t>
            </a:r>
            <a:r>
              <a:rPr lang="es-ES" b="0" dirty="0"/>
              <a:t> 10 </a:t>
            </a:r>
            <a:r>
              <a:rPr lang="es-ES" b="0" dirty="0" err="1"/>
              <a:t>objects</a:t>
            </a:r>
            <a:r>
              <a:rPr lang="es-ES" b="0" dirty="0"/>
              <a:t> in </a:t>
            </a:r>
            <a:r>
              <a:rPr lang="es-ES" b="0" dirty="0" err="1"/>
              <a:t>the</a:t>
            </a:r>
            <a:r>
              <a:rPr lang="es-ES" b="0" dirty="0"/>
              <a:t> </a:t>
            </a:r>
            <a:r>
              <a:rPr lang="es-ES" b="0" dirty="0" err="1"/>
              <a:t>next</a:t>
            </a:r>
            <a:r>
              <a:rPr lang="es-ES" b="0" dirty="0"/>
              <a:t> </a:t>
            </a:r>
            <a:r>
              <a:rPr lang="es-ES" b="0" dirty="0" err="1"/>
              <a:t>slide</a:t>
            </a:r>
            <a:r>
              <a:rPr lang="es-ES" b="0" dirty="0"/>
              <a:t> and </a:t>
            </a:r>
            <a:r>
              <a:rPr lang="es-ES" b="0" dirty="0" err="1"/>
              <a:t>write</a:t>
            </a:r>
            <a:r>
              <a:rPr lang="es-ES" b="0" dirty="0"/>
              <a:t> </a:t>
            </a:r>
            <a:r>
              <a:rPr lang="es-ES" b="0" dirty="0" err="1"/>
              <a:t>two</a:t>
            </a:r>
            <a:r>
              <a:rPr lang="es-ES" b="0" dirty="0"/>
              <a:t> </a:t>
            </a:r>
            <a:r>
              <a:rPr lang="es-ES" b="0" dirty="0" err="1"/>
              <a:t>clues</a:t>
            </a:r>
            <a:r>
              <a:rPr lang="es-ES" b="0" dirty="0"/>
              <a:t> </a:t>
            </a:r>
            <a:r>
              <a:rPr lang="es-ES" b="0" dirty="0" err="1"/>
              <a:t>for</a:t>
            </a:r>
            <a:r>
              <a:rPr lang="es-ES" b="0" dirty="0"/>
              <a:t> </a:t>
            </a:r>
            <a:r>
              <a:rPr lang="es-ES" b="0" dirty="0" err="1"/>
              <a:t>each</a:t>
            </a:r>
            <a:r>
              <a:rPr lang="es-ES" b="0" dirty="0"/>
              <a:t> </a:t>
            </a:r>
            <a:r>
              <a:rPr lang="es-ES" b="0" dirty="0" err="1"/>
              <a:t>of</a:t>
            </a:r>
            <a:r>
              <a:rPr lang="es-ES" b="0" dirty="0"/>
              <a:t> </a:t>
            </a:r>
            <a:r>
              <a:rPr lang="es-ES" b="0" dirty="0" err="1"/>
              <a:t>them</a:t>
            </a:r>
            <a:r>
              <a:rPr lang="es-ES" b="0" dirty="0"/>
              <a:t> </a:t>
            </a:r>
            <a:r>
              <a:rPr lang="es-ES" b="0" dirty="0" err="1"/>
              <a:t>using</a:t>
            </a:r>
            <a:r>
              <a:rPr lang="es-ES" b="0" dirty="0"/>
              <a:t> </a:t>
            </a:r>
            <a:r>
              <a:rPr lang="es-ES" b="0" dirty="0" err="1"/>
              <a:t>direct</a:t>
            </a:r>
            <a:r>
              <a:rPr lang="es-ES" b="0" dirty="0"/>
              <a:t> </a:t>
            </a:r>
            <a:r>
              <a:rPr lang="es-ES" b="0" dirty="0" err="1"/>
              <a:t>object</a:t>
            </a:r>
            <a:r>
              <a:rPr lang="es-ES" b="0" dirty="0"/>
              <a:t> </a:t>
            </a:r>
            <a:r>
              <a:rPr lang="es-ES" b="0" dirty="0" err="1"/>
              <a:t>pronouns</a:t>
            </a:r>
            <a:r>
              <a:rPr lang="es-ES" b="0" dirty="0"/>
              <a:t>.</a:t>
            </a:r>
          </a:p>
          <a:p>
            <a:pPr marL="228600" lvl="0" indent="-228600" algn="l" rtl="0">
              <a:spcBef>
                <a:spcPts val="0"/>
              </a:spcBef>
              <a:spcAft>
                <a:spcPts val="0"/>
              </a:spcAft>
              <a:buAutoNum type="arabicPeriod"/>
            </a:pPr>
            <a:r>
              <a:rPr lang="es-ES" b="0" dirty="0" err="1"/>
              <a:t>The</a:t>
            </a:r>
            <a:r>
              <a:rPr lang="es-ES" b="0" dirty="0"/>
              <a:t>, </a:t>
            </a:r>
            <a:r>
              <a:rPr lang="es-ES" b="0" dirty="0" err="1"/>
              <a:t>students</a:t>
            </a:r>
            <a:r>
              <a:rPr lang="es-ES" b="0" dirty="0"/>
              <a:t> </a:t>
            </a:r>
            <a:r>
              <a:rPr lang="es-ES" b="0" dirty="0" err="1"/>
              <a:t>work</a:t>
            </a:r>
            <a:r>
              <a:rPr lang="es-ES" b="0" dirty="0"/>
              <a:t> in </a:t>
            </a:r>
            <a:r>
              <a:rPr lang="es-ES" b="0" dirty="0" err="1"/>
              <a:t>pairs</a:t>
            </a:r>
            <a:r>
              <a:rPr lang="es-ES" b="0" dirty="0"/>
              <a:t>. In </a:t>
            </a:r>
            <a:r>
              <a:rPr lang="es-ES" b="0" dirty="0" err="1"/>
              <a:t>each</a:t>
            </a:r>
            <a:r>
              <a:rPr lang="es-ES" b="0" dirty="0"/>
              <a:t> </a:t>
            </a:r>
            <a:r>
              <a:rPr lang="es-ES" b="0" dirty="0" err="1"/>
              <a:t>turn</a:t>
            </a:r>
            <a:r>
              <a:rPr lang="es-ES" b="0" dirty="0"/>
              <a:t>, </a:t>
            </a:r>
            <a:r>
              <a:rPr lang="es-ES" b="0" dirty="0" err="1"/>
              <a:t>student</a:t>
            </a:r>
            <a:r>
              <a:rPr lang="es-ES" b="0" dirty="0"/>
              <a:t> A </a:t>
            </a:r>
            <a:r>
              <a:rPr lang="es-ES" b="0" dirty="0" err="1"/>
              <a:t>reads</a:t>
            </a:r>
            <a:r>
              <a:rPr lang="es-ES" b="0" dirty="0"/>
              <a:t> </a:t>
            </a:r>
            <a:r>
              <a:rPr lang="es-ES" b="0" dirty="0" err="1"/>
              <a:t>out</a:t>
            </a:r>
            <a:r>
              <a:rPr lang="es-ES" b="0" dirty="0"/>
              <a:t> </a:t>
            </a:r>
            <a:r>
              <a:rPr lang="es-ES" b="0" dirty="0" err="1"/>
              <a:t>their</a:t>
            </a:r>
            <a:r>
              <a:rPr lang="es-ES" b="0" dirty="0"/>
              <a:t> 2 </a:t>
            </a:r>
            <a:r>
              <a:rPr lang="es-ES" b="0" dirty="0" err="1"/>
              <a:t>phrases</a:t>
            </a:r>
            <a:r>
              <a:rPr lang="es-ES" b="0" dirty="0"/>
              <a:t> </a:t>
            </a:r>
            <a:r>
              <a:rPr lang="es-ES" b="0" dirty="0" err="1"/>
              <a:t>whilst</a:t>
            </a:r>
            <a:r>
              <a:rPr lang="es-ES" b="0" dirty="0"/>
              <a:t> </a:t>
            </a:r>
            <a:r>
              <a:rPr lang="es-ES" b="0" dirty="0" err="1"/>
              <a:t>student</a:t>
            </a:r>
            <a:r>
              <a:rPr lang="es-ES" b="0" dirty="0"/>
              <a:t> B </a:t>
            </a:r>
            <a:r>
              <a:rPr lang="es-ES" b="0" dirty="0" err="1"/>
              <a:t>listens</a:t>
            </a:r>
            <a:r>
              <a:rPr lang="es-ES" b="0" dirty="0"/>
              <a:t>. </a:t>
            </a:r>
            <a:r>
              <a:rPr lang="es-ES" b="0" dirty="0" err="1"/>
              <a:t>Then</a:t>
            </a:r>
            <a:r>
              <a:rPr lang="es-ES" b="0" dirty="0"/>
              <a:t>, </a:t>
            </a:r>
            <a:r>
              <a:rPr lang="es-ES" b="0" dirty="0" err="1"/>
              <a:t>student</a:t>
            </a:r>
            <a:r>
              <a:rPr lang="es-ES" b="0" dirty="0"/>
              <a:t> B can </a:t>
            </a:r>
            <a:r>
              <a:rPr lang="es-ES" b="0" dirty="0" err="1"/>
              <a:t>have</a:t>
            </a:r>
            <a:r>
              <a:rPr lang="es-ES" b="0" dirty="0"/>
              <a:t> a </a:t>
            </a:r>
            <a:r>
              <a:rPr lang="es-ES" b="0" dirty="0" err="1"/>
              <a:t>guess</a:t>
            </a:r>
            <a:r>
              <a:rPr lang="es-ES" b="0" dirty="0"/>
              <a:t>. </a:t>
            </a:r>
            <a:r>
              <a:rPr lang="es-ES" b="0" dirty="0" err="1"/>
              <a:t>Studenty</a:t>
            </a:r>
            <a:r>
              <a:rPr lang="es-ES" b="0" dirty="0"/>
              <a:t> B can </a:t>
            </a:r>
            <a:r>
              <a:rPr lang="es-ES" b="0" dirty="0" err="1"/>
              <a:t>also</a:t>
            </a:r>
            <a:r>
              <a:rPr lang="es-ES" b="0" dirty="0"/>
              <a:t> try </a:t>
            </a:r>
            <a:r>
              <a:rPr lang="es-ES" b="0" dirty="0" err="1"/>
              <a:t>to</a:t>
            </a:r>
            <a:r>
              <a:rPr lang="es-ES" b="0" dirty="0"/>
              <a:t> </a:t>
            </a:r>
            <a:r>
              <a:rPr lang="es-ES" b="0" dirty="0" err="1"/>
              <a:t>translate</a:t>
            </a:r>
            <a:r>
              <a:rPr lang="es-ES" b="0" dirty="0"/>
              <a:t> </a:t>
            </a:r>
            <a:r>
              <a:rPr lang="es-ES" b="0" dirty="0" err="1"/>
              <a:t>the</a:t>
            </a:r>
            <a:r>
              <a:rPr lang="es-ES" b="0" dirty="0"/>
              <a:t> </a:t>
            </a:r>
            <a:r>
              <a:rPr lang="es-ES" b="0" dirty="0" err="1"/>
              <a:t>clues</a:t>
            </a:r>
            <a:r>
              <a:rPr lang="es-ES" b="0" dirty="0"/>
              <a:t> </a:t>
            </a:r>
            <a:r>
              <a:rPr lang="es-ES" b="0" dirty="0" err="1"/>
              <a:t>into</a:t>
            </a:r>
            <a:r>
              <a:rPr lang="es-ES" b="0" dirty="0"/>
              <a:t> English.</a:t>
            </a:r>
          </a:p>
          <a:p>
            <a:pPr marL="228600" lvl="0" indent="-228600" algn="l" rtl="0">
              <a:spcBef>
                <a:spcPts val="0"/>
              </a:spcBef>
              <a:spcAft>
                <a:spcPts val="0"/>
              </a:spcAft>
              <a:buAutoNum type="arabicPeriod"/>
            </a:pPr>
            <a:r>
              <a:rPr lang="es-ES" b="0" dirty="0" err="1"/>
              <a:t>Teachers</a:t>
            </a:r>
            <a:r>
              <a:rPr lang="es-ES" b="0" dirty="0"/>
              <a:t> can </a:t>
            </a:r>
            <a:r>
              <a:rPr lang="es-ES" b="0" dirty="0" err="1"/>
              <a:t>walk</a:t>
            </a:r>
            <a:r>
              <a:rPr lang="es-ES" b="0" dirty="0"/>
              <a:t> </a:t>
            </a:r>
            <a:r>
              <a:rPr lang="es-ES" b="0" dirty="0" err="1"/>
              <a:t>around</a:t>
            </a:r>
            <a:r>
              <a:rPr lang="es-ES" b="0" dirty="0"/>
              <a:t> </a:t>
            </a:r>
            <a:r>
              <a:rPr lang="es-ES" b="0" dirty="0" err="1"/>
              <a:t>the</a:t>
            </a:r>
            <a:r>
              <a:rPr lang="es-ES" b="0" dirty="0"/>
              <a:t> </a:t>
            </a:r>
            <a:r>
              <a:rPr lang="es-ES" b="0" dirty="0" err="1"/>
              <a:t>classroom</a:t>
            </a:r>
            <a:r>
              <a:rPr lang="es-ES" b="0" dirty="0"/>
              <a:t> </a:t>
            </a:r>
            <a:r>
              <a:rPr lang="es-ES" b="0" dirty="0" err="1"/>
              <a:t>checking</a:t>
            </a:r>
            <a:r>
              <a:rPr lang="es-ES" b="0" dirty="0"/>
              <a:t> </a:t>
            </a:r>
            <a:r>
              <a:rPr lang="es-ES" b="0" dirty="0" err="1"/>
              <a:t>students</a:t>
            </a:r>
            <a:r>
              <a:rPr lang="es-ES" b="0" dirty="0"/>
              <a:t>’ </a:t>
            </a:r>
            <a:r>
              <a:rPr lang="es-ES" b="0" dirty="0" err="1"/>
              <a:t>phrases</a:t>
            </a:r>
            <a:r>
              <a:rPr lang="es-ES" b="0" dirty="0"/>
              <a:t> and </a:t>
            </a:r>
            <a:r>
              <a:rPr lang="es-ES" b="0" dirty="0" err="1"/>
              <a:t>interactions</a:t>
            </a:r>
            <a:r>
              <a:rPr lang="es-ES" b="0" dirty="0"/>
              <a:t>.</a:t>
            </a:r>
          </a:p>
          <a:p>
            <a:pPr marL="228600" lvl="0" indent="-228600" algn="l" rtl="0">
              <a:spcBef>
                <a:spcPts val="0"/>
              </a:spcBef>
              <a:spcAft>
                <a:spcPts val="0"/>
              </a:spcAft>
              <a:buAutoNum type="arabicPeriod"/>
            </a:pPr>
            <a:r>
              <a:rPr lang="es-ES" sz="1200" b="0" dirty="0" err="1">
                <a:solidFill>
                  <a:schemeClr val="dk1"/>
                </a:solidFill>
                <a:latin typeface="Calibri"/>
                <a:ea typeface="Calibri"/>
                <a:cs typeface="Calibri"/>
                <a:sym typeface="Calibri"/>
              </a:rPr>
              <a:t>Then</a:t>
            </a:r>
            <a:r>
              <a:rPr lang="es-ES" sz="1200" b="0" dirty="0">
                <a:solidFill>
                  <a:schemeClr val="dk1"/>
                </a:solidFill>
                <a:latin typeface="Calibri"/>
                <a:ea typeface="Calibri"/>
                <a:cs typeface="Calibri"/>
                <a:sym typeface="Calibri"/>
              </a:rPr>
              <a:t>, </a:t>
            </a:r>
            <a:r>
              <a:rPr lang="es-ES" sz="1200" b="0" dirty="0" err="1">
                <a:solidFill>
                  <a:schemeClr val="dk1"/>
                </a:solidFill>
                <a:latin typeface="Calibri"/>
                <a:ea typeface="Calibri"/>
                <a:cs typeface="Calibri"/>
                <a:sym typeface="Calibri"/>
              </a:rPr>
              <a:t>students</a:t>
            </a:r>
            <a:r>
              <a:rPr lang="es-ES" sz="1200" b="0" dirty="0">
                <a:solidFill>
                  <a:schemeClr val="dk1"/>
                </a:solidFill>
                <a:latin typeface="Calibri"/>
                <a:ea typeface="Calibri"/>
                <a:cs typeface="Calibri"/>
                <a:sym typeface="Calibri"/>
              </a:rPr>
              <a:t> swap roles.</a:t>
            </a:r>
          </a:p>
          <a:p>
            <a:pPr marL="228600" lvl="0" indent="-228600" algn="l" rtl="0">
              <a:spcBef>
                <a:spcPts val="0"/>
              </a:spcBef>
              <a:spcAft>
                <a:spcPts val="0"/>
              </a:spcAft>
              <a:buAutoNum type="arabicPeriod"/>
            </a:pPr>
            <a:endParaRPr lang="en-GB" sz="1200" b="0" dirty="0">
              <a:solidFill>
                <a:schemeClr val="dk1"/>
              </a:solidFill>
              <a:latin typeface="Calibri"/>
              <a:ea typeface="Calibri"/>
              <a:cs typeface="Calibri"/>
              <a:sym typeface="Calibri"/>
            </a:endParaRPr>
          </a:p>
          <a:p>
            <a:pPr marL="0" lvl="0" indent="0" algn="l" rtl="0">
              <a:spcBef>
                <a:spcPts val="0"/>
              </a:spcBef>
              <a:spcAft>
                <a:spcPts val="0"/>
              </a:spcAft>
              <a:buFont typeface="+mj-lt"/>
              <a:buNone/>
            </a:pPr>
            <a:r>
              <a:rPr lang="en-GB" sz="1200" b="1" dirty="0">
                <a:solidFill>
                  <a:schemeClr val="dk1"/>
                </a:solidFill>
                <a:latin typeface="Calibri"/>
                <a:ea typeface="Calibri"/>
                <a:cs typeface="Calibri"/>
                <a:sym typeface="Calibri"/>
              </a:rPr>
              <a:t>Frequency of unknown</a:t>
            </a:r>
            <a:r>
              <a:rPr lang="en-GB" sz="1200" b="1" baseline="0" dirty="0">
                <a:solidFill>
                  <a:schemeClr val="dk1"/>
                </a:solidFill>
                <a:latin typeface="Calibri"/>
                <a:ea typeface="Calibri"/>
                <a:cs typeface="Calibri"/>
                <a:sym typeface="Calibri"/>
              </a:rPr>
              <a:t> words:</a:t>
            </a:r>
          </a:p>
          <a:p>
            <a:pPr marL="0" lvl="0" indent="0" algn="l" rtl="0">
              <a:spcBef>
                <a:spcPts val="0"/>
              </a:spcBef>
              <a:spcAft>
                <a:spcPts val="0"/>
              </a:spcAft>
              <a:buFont typeface="+mj-lt"/>
              <a:buNone/>
            </a:pPr>
            <a:r>
              <a:rPr lang="en-GB" sz="1200" b="0" baseline="0" dirty="0" err="1">
                <a:solidFill>
                  <a:schemeClr val="dk1"/>
                </a:solidFill>
                <a:latin typeface="Calibri"/>
                <a:ea typeface="Calibri"/>
                <a:cs typeface="Calibri"/>
                <a:sym typeface="Calibri"/>
              </a:rPr>
              <a:t>pista</a:t>
            </a:r>
            <a:r>
              <a:rPr lang="en-GB" sz="1200" b="0" baseline="0" dirty="0">
                <a:solidFill>
                  <a:schemeClr val="dk1"/>
                </a:solidFill>
                <a:latin typeface="Calibri"/>
                <a:ea typeface="Calibri"/>
                <a:cs typeface="Calibri"/>
                <a:sym typeface="Calibri"/>
              </a:rPr>
              <a:t> [2150]; </a:t>
            </a:r>
            <a:r>
              <a:rPr lang="en-GB" sz="1200" b="0" baseline="0" dirty="0" err="1">
                <a:solidFill>
                  <a:schemeClr val="dk1"/>
                </a:solidFill>
                <a:latin typeface="Calibri"/>
                <a:ea typeface="Calibri"/>
                <a:cs typeface="Calibri"/>
                <a:sym typeface="Calibri"/>
              </a:rPr>
              <a:t>adivinar</a:t>
            </a:r>
            <a:r>
              <a:rPr lang="en-GB" sz="1200" b="0" baseline="0" dirty="0">
                <a:solidFill>
                  <a:schemeClr val="dk1"/>
                </a:solidFill>
                <a:latin typeface="Calibri"/>
                <a:ea typeface="Calibri"/>
                <a:cs typeface="Calibri"/>
                <a:sym typeface="Calibri"/>
              </a:rPr>
              <a:t> [2201]</a:t>
            </a:r>
            <a:endParaRPr sz="1200" b="0" dirty="0">
              <a:solidFill>
                <a:schemeClr val="dk1"/>
              </a:solidFill>
              <a:latin typeface="Calibri"/>
              <a:ea typeface="Calibri"/>
              <a:cs typeface="Calibri"/>
              <a:sym typeface="Calibri"/>
            </a:endParaRPr>
          </a:p>
        </p:txBody>
      </p:sp>
      <p:sp>
        <p:nvSpPr>
          <p:cNvPr id="760" name="Google Shape;76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SHOW DURING ACTIVITY</a:t>
            </a:r>
            <a:endParaRPr sz="1200" b="0" dirty="0">
              <a:solidFill>
                <a:schemeClr val="dk1"/>
              </a:solidFill>
              <a:latin typeface="Calibri"/>
              <a:ea typeface="Calibri"/>
              <a:cs typeface="Calibri"/>
              <a:sym typeface="Calibri"/>
            </a:endParaRPr>
          </a:p>
        </p:txBody>
      </p:sp>
      <p:sp>
        <p:nvSpPr>
          <p:cNvPr id="760" name="Google Shape;76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800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caber, </a:t>
            </a:r>
            <a:r>
              <a:rPr lang="en-GB" sz="1200" b="0" i="0" u="none" strike="noStrike" dirty="0" err="1">
                <a:solidFill>
                  <a:schemeClr val="dk1"/>
                </a:solidFill>
                <a:latin typeface="Calibri"/>
                <a:ea typeface="Calibri"/>
                <a:cs typeface="Calibri"/>
                <a:sym typeface="Calibri"/>
              </a:rPr>
              <a:t>mueble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luna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colocar</a:t>
            </a:r>
            <a:br>
              <a:rPr lang="en-GB" sz="1200" b="0"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Edexcel</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aguantar</a:t>
            </a:r>
            <a:r>
              <a:rPr lang="en-GB" sz="1200" b="0" i="0" u="none" strike="noStrike" dirty="0">
                <a:solidFill>
                  <a:schemeClr val="dk1"/>
                </a:solidFill>
                <a:latin typeface="Calibri"/>
                <a:ea typeface="Calibri"/>
                <a:cs typeface="Calibri"/>
                <a:sym typeface="Calibri"/>
              </a:rPr>
              <a:t>, caber, </a:t>
            </a:r>
            <a:r>
              <a:rPr lang="en-GB" sz="1200" b="0" i="0" u="none" strike="noStrike" dirty="0" err="1">
                <a:solidFill>
                  <a:schemeClr val="dk1"/>
                </a:solidFill>
                <a:latin typeface="Calibri"/>
                <a:ea typeface="Calibri"/>
                <a:cs typeface="Calibri"/>
                <a:sym typeface="Calibri"/>
              </a:rPr>
              <a:t>salón</a:t>
            </a:r>
            <a:r>
              <a:rPr lang="en-GB" sz="1200" b="0" i="0" u="none" strike="noStrike" dirty="0">
                <a:solidFill>
                  <a:schemeClr val="dk1"/>
                </a:solidFill>
                <a:latin typeface="Calibri"/>
                <a:ea typeface="Calibri"/>
                <a:cs typeface="Calibri"/>
                <a:sym typeface="Calibri"/>
              </a:rPr>
              <a:t>, </a:t>
            </a:r>
            <a:r>
              <a:rPr lang="en-GB" b="0" i="0" dirty="0">
                <a:solidFill>
                  <a:srgbClr val="000000"/>
                </a:solidFill>
                <a:effectLst/>
                <a:latin typeface="Segoe UI" panose="020B0502040204020203" pitchFamily="34" charset="0"/>
              </a:rPr>
              <a:t>¡</a:t>
            </a:r>
            <a:r>
              <a:rPr lang="en-GB" b="0" i="0" dirty="0" err="1">
                <a:solidFill>
                  <a:srgbClr val="E6851E"/>
                </a:solidFill>
                <a:effectLst/>
                <a:latin typeface="Segoe UI" panose="020B0502040204020203" pitchFamily="34" charset="0"/>
              </a:rPr>
              <a:t>Enhorabuena</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mueble</a:t>
            </a:r>
            <a:r>
              <a:rPr lang="en-GB" b="0" i="0" dirty="0">
                <a:solidFill>
                  <a:srgbClr val="000000"/>
                </a:solidFill>
                <a:effectLst/>
                <a:latin typeface="Segoe UI" panose="020B0502040204020203" pitchFamily="34" charset="0"/>
              </a:rPr>
              <a:t>, volume, </a:t>
            </a:r>
            <a:r>
              <a:rPr lang="en-GB" b="0" i="0" dirty="0" err="1">
                <a:solidFill>
                  <a:srgbClr val="000000"/>
                </a:solidFill>
                <a:effectLst/>
                <a:latin typeface="Segoe UI" panose="020B0502040204020203" pitchFamily="34" charset="0"/>
              </a:rPr>
              <a:t>diseñar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ingeniero</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luna</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piedra</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controlar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engañar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charlar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encender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colocar</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r>
              <a:rPr lang="en-GB" sz="1200" b="1" i="0" u="none" strike="noStrike" cap="none" dirty="0">
                <a:solidFill>
                  <a:schemeClr val="dk1"/>
                </a:solidFill>
                <a:latin typeface="Calibri"/>
                <a:ea typeface="Calibri"/>
                <a:cs typeface="Calibri"/>
                <a:sym typeface="Calibri"/>
              </a:rPr>
              <a:t>New grammar features: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direct object pronouns in two verb constructions (e.g. </a:t>
            </a:r>
            <a:r>
              <a:rPr lang="en-GB" sz="1200" b="1" i="0" u="none" strike="noStrike" cap="none" dirty="0" err="1">
                <a:solidFill>
                  <a:schemeClr val="dk1"/>
                </a:solidFill>
                <a:latin typeface="Calibri"/>
                <a:ea typeface="Calibri"/>
                <a:cs typeface="Calibri"/>
                <a:sym typeface="Calibri"/>
              </a:rPr>
              <a:t>quiere</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llamarlo</a:t>
            </a:r>
            <a:r>
              <a:rPr lang="en-GB" sz="1200" b="1" i="0" u="none" strike="noStrike" cap="none" dirty="0">
                <a:solidFill>
                  <a:schemeClr val="dk1"/>
                </a:solidFill>
                <a:latin typeface="Calibri"/>
                <a:ea typeface="Calibri"/>
                <a:cs typeface="Calibri"/>
                <a:sym typeface="Calibri"/>
              </a:rPr>
              <a:t>)</a:t>
            </a:r>
          </a:p>
          <a:p>
            <a:endParaRPr lang="en-GB" sz="1200" b="1" i="0" u="none" strike="noStrike" cap="none" dirty="0">
              <a:solidFill>
                <a:schemeClr val="dk1"/>
              </a:solidFill>
              <a:latin typeface="Calibri"/>
              <a:ea typeface="Calibri"/>
              <a:cs typeface="Calibri"/>
              <a:sym typeface="Calibri"/>
            </a:endParaRPr>
          </a:p>
          <a:p>
            <a:r>
              <a:rPr lang="en-GB" sz="1200" b="1" i="0" u="none" strike="noStrike" cap="none" dirty="0">
                <a:solidFill>
                  <a:schemeClr val="dk1"/>
                </a:solidFill>
                <a:latin typeface="Calibri"/>
                <a:ea typeface="Calibri"/>
                <a:cs typeface="Calibri"/>
                <a:sym typeface="Calibri"/>
              </a:rPr>
              <a:t>Revisited grammar features: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object-first word order only</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direct object 'lo', 'la', '</a:t>
            </a:r>
            <a:r>
              <a:rPr lang="en-GB" sz="1200" b="1" i="0" u="none" strike="noStrike" cap="none" dirty="0" err="1">
                <a:solidFill>
                  <a:schemeClr val="dk1"/>
                </a:solidFill>
                <a:latin typeface="Calibri"/>
                <a:ea typeface="Calibri"/>
                <a:cs typeface="Calibri"/>
                <a:sym typeface="Calibri"/>
              </a:rPr>
              <a:t>los</a:t>
            </a:r>
            <a:r>
              <a:rPr lang="en-GB" sz="1200" b="1" i="0" u="none" strike="noStrike" cap="none" dirty="0">
                <a:solidFill>
                  <a:schemeClr val="dk1"/>
                </a:solidFill>
                <a:latin typeface="Calibri"/>
                <a:ea typeface="Calibri"/>
                <a:cs typeface="Calibri"/>
                <a:sym typeface="Calibri"/>
              </a:rPr>
              <a:t>', 'las'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tense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in 1st, 2nd, 3rd person singular (-o, -es, -e)</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direct object pronouns in one verb constructions (e.g. </a:t>
            </a:r>
            <a:r>
              <a:rPr lang="en-GB" sz="1200" b="0" i="0" u="none" strike="noStrike" cap="none" dirty="0" err="1">
                <a:solidFill>
                  <a:schemeClr val="dk1"/>
                </a:solidFill>
                <a:latin typeface="Calibri"/>
                <a:ea typeface="Calibri"/>
                <a:cs typeface="Calibri"/>
                <a:sym typeface="Calibri"/>
              </a:rPr>
              <a:t>los</a:t>
            </a:r>
            <a:r>
              <a:rPr lang="en-GB" sz="1200" b="0" i="0" u="none" strike="noStrike" cap="none" dirty="0">
                <a:solidFill>
                  <a:schemeClr val="dk1"/>
                </a:solidFill>
                <a:latin typeface="Calibri"/>
                <a:ea typeface="Calibri"/>
                <a:cs typeface="Calibri"/>
                <a:sym typeface="Calibri"/>
              </a:rPr>
              <a:t> llama)</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modals </a:t>
            </a:r>
            <a:r>
              <a:rPr lang="en-GB" sz="1200" b="1" i="0" u="none" strike="noStrike" cap="none" dirty="0" err="1">
                <a:solidFill>
                  <a:schemeClr val="dk1"/>
                </a:solidFill>
                <a:latin typeface="Calibri"/>
                <a:ea typeface="Calibri"/>
                <a:cs typeface="Calibri"/>
                <a:sym typeface="Calibri"/>
              </a:rPr>
              <a:t>querer</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poder</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deber</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tener</a:t>
            </a:r>
            <a:r>
              <a:rPr lang="en-GB" sz="1200" b="1" i="0" u="none" strike="noStrike" cap="none" dirty="0">
                <a:solidFill>
                  <a:schemeClr val="dk1"/>
                </a:solidFill>
                <a:latin typeface="Calibri"/>
                <a:ea typeface="Calibri"/>
                <a:cs typeface="Calibri"/>
                <a:sym typeface="Calibri"/>
              </a:rPr>
              <a:t> que, </a:t>
            </a:r>
            <a:r>
              <a:rPr lang="en-GB" sz="1200" b="1" i="0" u="none" strike="noStrike" cap="none" dirty="0" err="1">
                <a:solidFill>
                  <a:schemeClr val="dk1"/>
                </a:solidFill>
                <a:latin typeface="Calibri"/>
                <a:ea typeface="Calibri"/>
                <a:cs typeface="Calibri"/>
                <a:sym typeface="Calibri"/>
              </a:rPr>
              <a:t>sé</a:t>
            </a:r>
            <a:r>
              <a:rPr lang="en-GB" sz="1200" b="1" i="0" u="none" strike="noStrike" cap="none" dirty="0">
                <a:solidFill>
                  <a:schemeClr val="dk1"/>
                </a:solidFill>
                <a:latin typeface="Calibri"/>
                <a:ea typeface="Calibri"/>
                <a:cs typeface="Calibri"/>
                <a:sym typeface="Calibri"/>
              </a:rPr>
              <a:t> + infinitive</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definite articles '</a:t>
            </a:r>
            <a:r>
              <a:rPr lang="en-GB" sz="1200" b="0" i="0" u="none" strike="noStrike" cap="none" dirty="0" err="1">
                <a:solidFill>
                  <a:schemeClr val="dk1"/>
                </a:solidFill>
                <a:latin typeface="Calibri"/>
                <a:ea typeface="Calibri"/>
                <a:cs typeface="Calibri"/>
                <a:sym typeface="Calibri"/>
              </a:rPr>
              <a:t>el</a:t>
            </a:r>
            <a:r>
              <a:rPr lang="en-GB" sz="1200" b="0" i="0" u="none" strike="noStrike" cap="none" dirty="0">
                <a:solidFill>
                  <a:schemeClr val="dk1"/>
                </a:solidFill>
                <a:latin typeface="Calibri"/>
                <a:ea typeface="Calibri"/>
                <a:cs typeface="Calibri"/>
                <a:sym typeface="Calibri"/>
              </a:rPr>
              <a:t>' and 'la'</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definite articles '</a:t>
            </a:r>
            <a:r>
              <a:rPr lang="en-GB" sz="1200" b="0" i="0" u="none" strike="noStrike" cap="none" dirty="0" err="1">
                <a:solidFill>
                  <a:schemeClr val="dk1"/>
                </a:solidFill>
                <a:latin typeface="Calibri"/>
                <a:ea typeface="Calibri"/>
                <a:cs typeface="Calibri"/>
                <a:sym typeface="Calibri"/>
              </a:rPr>
              <a:t>los</a:t>
            </a:r>
            <a:r>
              <a:rPr lang="en-GB" sz="1200" b="0" i="0" u="none" strike="noStrike" cap="none" dirty="0">
                <a:solidFill>
                  <a:schemeClr val="dk1"/>
                </a:solidFill>
                <a:latin typeface="Calibri"/>
                <a:ea typeface="Calibri"/>
                <a:cs typeface="Calibri"/>
                <a:sym typeface="Calibri"/>
              </a:rPr>
              <a:t>' and 'las'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verbs like </a:t>
            </a:r>
            <a:r>
              <a:rPr lang="en-GB" sz="1200" b="0" i="0" u="none" strike="noStrike" cap="none" dirty="0" err="1">
                <a:solidFill>
                  <a:schemeClr val="dk1"/>
                </a:solidFill>
                <a:latin typeface="Calibri"/>
                <a:ea typeface="Calibri"/>
                <a:cs typeface="Calibri"/>
                <a:sym typeface="Calibri"/>
              </a:rPr>
              <a:t>conocer</a:t>
            </a:r>
            <a:r>
              <a:rPr lang="en-GB" sz="1200" b="0" i="0" u="none" strike="noStrike" cap="none" dirty="0">
                <a:solidFill>
                  <a:schemeClr val="dk1"/>
                </a:solidFill>
                <a:latin typeface="Calibri"/>
                <a:ea typeface="Calibri"/>
                <a:cs typeface="Calibri"/>
                <a:sym typeface="Calibri"/>
              </a:rPr>
              <a:t> (c&gt;</a:t>
            </a:r>
            <a:r>
              <a:rPr lang="en-GB" sz="1200" b="0" i="0" u="none" strike="noStrike" cap="none" dirty="0" err="1">
                <a:solidFill>
                  <a:schemeClr val="dk1"/>
                </a:solidFill>
                <a:latin typeface="Calibri"/>
                <a:ea typeface="Calibri"/>
                <a:cs typeface="Calibri"/>
                <a:sym typeface="Calibri"/>
              </a:rPr>
              <a:t>zc</a:t>
            </a:r>
            <a:r>
              <a:rPr lang="en-GB" sz="1200" b="0" i="0" u="none" strike="noStrike" cap="none" dirty="0">
                <a:solidFill>
                  <a:schemeClr val="dk1"/>
                </a:solidFill>
                <a:latin typeface="Calibri"/>
                <a:ea typeface="Calibri"/>
                <a:cs typeface="Calibri"/>
                <a:sym typeface="Calibri"/>
              </a:rPr>
              <a:t>) (1st person singular)</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adjective agreement</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number agreement</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position of adjectives in relation to the nouns they refer to: mostly after nouns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prenominal adjectives (e.g. primer, </a:t>
            </a:r>
            <a:r>
              <a:rPr lang="en-GB" sz="1200" b="0" i="0" u="none" strike="noStrike" cap="none" dirty="0" err="1">
                <a:solidFill>
                  <a:schemeClr val="dk1"/>
                </a:solidFill>
                <a:latin typeface="Calibri"/>
                <a:ea typeface="Calibri"/>
                <a:cs typeface="Calibri"/>
                <a:sym typeface="Calibri"/>
              </a:rPr>
              <a:t>segundo</a:t>
            </a:r>
            <a:r>
              <a:rPr lang="en-GB" sz="1200" b="0" i="0" u="none" strike="noStrike" cap="none" dirty="0">
                <a:solidFill>
                  <a:schemeClr val="dk1"/>
                </a:solidFill>
                <a:latin typeface="Calibri"/>
                <a:ea typeface="Calibri"/>
                <a:cs typeface="Calibri"/>
                <a:sym typeface="Calibri"/>
              </a:rPr>
              <a:t>)</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position of adjectives and change of meaning (e.g. </a:t>
            </a:r>
            <a:r>
              <a:rPr lang="en-GB" sz="1200" b="0" i="0" u="none" strike="noStrike" cap="none" dirty="0" err="1">
                <a:solidFill>
                  <a:schemeClr val="dk1"/>
                </a:solidFill>
                <a:latin typeface="Calibri"/>
                <a:ea typeface="Calibri"/>
                <a:cs typeface="Calibri"/>
                <a:sym typeface="Calibri"/>
              </a:rPr>
              <a:t>único</a:t>
            </a:r>
            <a:r>
              <a:rPr lang="en-GB" sz="1200" b="0" i="0" u="none" strike="noStrike" cap="none" dirty="0">
                <a:solidFill>
                  <a:schemeClr val="dk1"/>
                </a:solidFill>
                <a:latin typeface="Calibri"/>
                <a:ea typeface="Calibri"/>
                <a:cs typeface="Calibri"/>
                <a:sym typeface="Calibri"/>
              </a:rPr>
              <a:t>)</a:t>
            </a:r>
          </a:p>
          <a:p>
            <a:endParaRPr lang="en-GB" sz="1200" b="1" i="0" u="none" strike="noStrike" cap="none" dirty="0">
              <a:solidFill>
                <a:schemeClr val="dk1"/>
              </a:solidFill>
              <a:latin typeface="Calibri"/>
              <a:ea typeface="Calibri"/>
              <a:cs typeface="Calibri"/>
              <a:sym typeface="Calibri"/>
            </a:endParaRPr>
          </a:p>
          <a:p>
            <a:r>
              <a:rPr lang="en-GB" sz="1200" b="1" i="0" u="none" strike="noStrike" cap="none" dirty="0">
                <a:solidFill>
                  <a:schemeClr val="dk1"/>
                </a:solidFill>
                <a:latin typeface="Calibri"/>
                <a:ea typeface="Calibri"/>
                <a:cs typeface="Calibri"/>
                <a:sym typeface="Calibri"/>
              </a:rPr>
              <a:t>Phonics: </a:t>
            </a:r>
            <a:r>
              <a:rPr lang="en-GB" sz="1200" b="0" i="0" u="none" strike="noStrike" cap="none" dirty="0">
                <a:solidFill>
                  <a:schemeClr val="dk1"/>
                </a:solidFill>
                <a:latin typeface="Calibri"/>
                <a:ea typeface="Calibri"/>
                <a:cs typeface="Calibri"/>
                <a:sym typeface="Calibri"/>
              </a:rPr>
              <a:t>[z] and [co]</a:t>
            </a:r>
          </a:p>
          <a:p>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lvl="0" indent="0" algn="l" rtl="0">
              <a:lnSpc>
                <a:spcPct val="100000"/>
              </a:lnSpc>
              <a:spcBef>
                <a:spcPts val="0"/>
              </a:spcBef>
              <a:spcAft>
                <a:spcPts val="0"/>
              </a:spcAft>
              <a:buSzPts val="1400"/>
              <a:buNone/>
            </a:pPr>
            <a:r>
              <a:rPr lang="en-GB" b="1" i="0" dirty="0"/>
              <a:t>New vocabulary: </a:t>
            </a:r>
            <a:r>
              <a:rPr lang="es-ES" b="0" i="0" dirty="0">
                <a:solidFill>
                  <a:srgbClr val="000000"/>
                </a:solidFill>
                <a:effectLst/>
                <a:latin typeface="docs-Century Gothic"/>
              </a:rPr>
              <a:t>aguantar [1879]; arreglar¹ (to tidy) [1314]; caber [1187]; letra² (lyrics) [977]; montón [1736]; salón [1722]; sorpresa [1295]; alto² (loud volume) [231]; bajo² (as 'low') [452]; ¡Enhorabuena! [&gt;5000] </a:t>
            </a:r>
            <a:r>
              <a:rPr lang="es-ES" b="1" i="0" dirty="0">
                <a:solidFill>
                  <a:srgbClr val="000000"/>
                </a:solidFill>
                <a:effectLst/>
                <a:latin typeface="docs-Century Gothic"/>
              </a:rPr>
              <a:t>(10) / H Only: </a:t>
            </a:r>
            <a:r>
              <a:rPr lang="es-ES" b="0" i="0" dirty="0">
                <a:solidFill>
                  <a:srgbClr val="FF0000"/>
                </a:solidFill>
                <a:effectLst/>
                <a:latin typeface="docs-Century Gothic"/>
              </a:rPr>
              <a:t>agradecer [1428]; esquina [1536]; mueble [2342]; el volumen [1568] </a:t>
            </a:r>
            <a:r>
              <a:rPr lang="es-ES" b="1" i="0" dirty="0">
                <a:solidFill>
                  <a:srgbClr val="FF0000"/>
                </a:solidFill>
                <a:effectLst/>
                <a:latin typeface="docs-Century Gothic"/>
              </a:rPr>
              <a:t>(4)</a:t>
            </a:r>
          </a:p>
          <a:p>
            <a:pPr marL="0" lvl="0" indent="0" algn="l" rtl="0">
              <a:lnSpc>
                <a:spcPct val="100000"/>
              </a:lnSpc>
              <a:spcBef>
                <a:spcPts val="0"/>
              </a:spcBef>
              <a:spcAft>
                <a:spcPts val="0"/>
              </a:spcAft>
              <a:buSzPts val="1400"/>
              <a:buNone/>
            </a:pPr>
            <a:r>
              <a:rPr lang="es-ES" b="1" i="0" dirty="0">
                <a:solidFill>
                  <a:srgbClr val="FF0000"/>
                </a:solidFill>
                <a:effectLst/>
                <a:latin typeface="docs-Century Gothic"/>
              </a:rPr>
              <a:t>Spaced repetition: </a:t>
            </a:r>
            <a:r>
              <a:rPr lang="en-GB" b="0" i="0" dirty="0" err="1">
                <a:solidFill>
                  <a:srgbClr val="000000"/>
                </a:solidFill>
                <a:effectLst/>
                <a:latin typeface="docs-Century Gothic"/>
              </a:rPr>
              <a:t>diseñar</a:t>
            </a:r>
            <a:r>
              <a:rPr lang="en-GB" b="0" i="0" dirty="0">
                <a:solidFill>
                  <a:srgbClr val="000000"/>
                </a:solidFill>
                <a:effectLst/>
                <a:latin typeface="docs-Century Gothic"/>
              </a:rPr>
              <a:t> [2010]; </a:t>
            </a:r>
            <a:r>
              <a:rPr lang="en-GB" b="0" i="0" dirty="0" err="1">
                <a:solidFill>
                  <a:srgbClr val="000000"/>
                </a:solidFill>
                <a:effectLst/>
                <a:latin typeface="docs-Century Gothic"/>
              </a:rPr>
              <a:t>espacio</a:t>
            </a:r>
            <a:r>
              <a:rPr lang="en-GB" b="0" i="0" dirty="0">
                <a:solidFill>
                  <a:srgbClr val="000000"/>
                </a:solidFill>
                <a:effectLst/>
                <a:latin typeface="docs-Century Gothic"/>
              </a:rPr>
              <a:t> [451]; </a:t>
            </a:r>
            <a:r>
              <a:rPr lang="en-GB" b="0" i="0" dirty="0" err="1">
                <a:solidFill>
                  <a:srgbClr val="000000"/>
                </a:solidFill>
                <a:effectLst/>
                <a:latin typeface="docs-Century Gothic"/>
              </a:rPr>
              <a:t>ingeniero</a:t>
            </a:r>
            <a:r>
              <a:rPr lang="en-GB" b="0" i="0" dirty="0">
                <a:solidFill>
                  <a:srgbClr val="000000"/>
                </a:solidFill>
                <a:effectLst/>
                <a:latin typeface="docs-Century Gothic"/>
              </a:rPr>
              <a:t> [1937]; </a:t>
            </a:r>
            <a:r>
              <a:rPr lang="en-GB" b="0" i="0" dirty="0" err="1">
                <a:solidFill>
                  <a:srgbClr val="000000"/>
                </a:solidFill>
                <a:effectLst/>
                <a:latin typeface="docs-Century Gothic"/>
              </a:rPr>
              <a:t>luna</a:t>
            </a:r>
            <a:r>
              <a:rPr lang="en-GB" b="0" i="0" dirty="0">
                <a:solidFill>
                  <a:srgbClr val="000000"/>
                </a:solidFill>
                <a:effectLst/>
                <a:latin typeface="docs-Century Gothic"/>
              </a:rPr>
              <a:t> [1240]; </a:t>
            </a:r>
            <a:r>
              <a:rPr lang="en-GB" b="0" i="0" dirty="0" err="1">
                <a:solidFill>
                  <a:srgbClr val="000000"/>
                </a:solidFill>
                <a:effectLst/>
                <a:latin typeface="docs-Century Gothic"/>
              </a:rPr>
              <a:t>piedra</a:t>
            </a:r>
            <a:r>
              <a:rPr lang="en-GB" b="0" i="0" dirty="0">
                <a:solidFill>
                  <a:srgbClr val="000000"/>
                </a:solidFill>
                <a:effectLst/>
                <a:latin typeface="docs-Century Gothic"/>
              </a:rPr>
              <a:t> [774]; </a:t>
            </a:r>
            <a:r>
              <a:rPr lang="es-ES" b="0" i="0" dirty="0">
                <a:solidFill>
                  <a:srgbClr val="000000"/>
                </a:solidFill>
                <a:effectLst/>
                <a:latin typeface="docs-Century Gothic"/>
              </a:rPr>
              <a:t>faltar [524]; amor [283]; aire [401]; ese [35]; esa [35]; esos, esas [35]</a:t>
            </a:r>
            <a:r>
              <a:rPr lang="es-ES" b="1" i="0" dirty="0">
                <a:solidFill>
                  <a:srgbClr val="000000"/>
                </a:solidFill>
                <a:effectLst/>
                <a:latin typeface="docs-Century Gothic"/>
              </a:rPr>
              <a:t>(12)</a:t>
            </a:r>
            <a:r>
              <a:rPr lang="es-ES" b="0" i="0" dirty="0">
                <a:solidFill>
                  <a:srgbClr val="000000"/>
                </a:solidFill>
                <a:effectLst/>
                <a:latin typeface="docs-Century Gothic"/>
              </a:rPr>
              <a:t> </a:t>
            </a:r>
            <a:r>
              <a:rPr lang="es-ES" b="1" i="0" dirty="0">
                <a:solidFill>
                  <a:srgbClr val="000000"/>
                </a:solidFill>
                <a:effectLst/>
                <a:latin typeface="docs-Century Gothic"/>
              </a:rPr>
              <a:t>/ H only: </a:t>
            </a:r>
            <a:r>
              <a:rPr lang="es-ES" b="0" i="0" dirty="0">
                <a:solidFill>
                  <a:srgbClr val="FF0000"/>
                </a:solidFill>
                <a:effectLst/>
                <a:latin typeface="docs-Century Gothic"/>
              </a:rPr>
              <a:t>controlar [1169]; engañar [1981]; responsable [649]; </a:t>
            </a:r>
            <a:r>
              <a:rPr lang="en-GB" b="0" i="0" dirty="0">
                <a:solidFill>
                  <a:srgbClr val="FF0000"/>
                </a:solidFill>
                <a:effectLst/>
                <a:latin typeface="docs-Century Gothic"/>
              </a:rPr>
              <a:t>mover [467] </a:t>
            </a:r>
            <a:r>
              <a:rPr lang="en-GB" b="1" i="0" dirty="0">
                <a:solidFill>
                  <a:srgbClr val="FF0000"/>
                </a:solidFill>
                <a:effectLst/>
                <a:latin typeface="docs-Century Gothic"/>
              </a:rPr>
              <a:t>(5)</a:t>
            </a:r>
            <a:endParaRPr lang="en-GB" b="1" i="0" dirty="0"/>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n-GB" b="0" i="0" u="none" strike="noStrike" dirty="0" err="1">
                <a:solidFill>
                  <a:srgbClr val="000000"/>
                </a:solidFill>
                <a:effectLst/>
                <a:latin typeface="docs-Century Gothic"/>
              </a:rPr>
              <a:t>ventana</a:t>
            </a:r>
            <a:r>
              <a:rPr lang="en-GB" b="0" i="0" u="none" strike="noStrike" dirty="0">
                <a:solidFill>
                  <a:srgbClr val="000000"/>
                </a:solidFill>
                <a:effectLst/>
                <a:latin typeface="docs-Century Gothic"/>
              </a:rPr>
              <a:t> [725]; </a:t>
            </a:r>
            <a:r>
              <a:rPr lang="en-GB" b="0" i="0" u="none" strike="noStrike" dirty="0" err="1">
                <a:solidFill>
                  <a:srgbClr val="000000"/>
                </a:solidFill>
                <a:effectLst/>
                <a:latin typeface="docs-Century Gothic"/>
              </a:rPr>
              <a:t>bajar</a:t>
            </a:r>
            <a:r>
              <a:rPr lang="en-GB" b="0" i="0" u="none" strike="noStrike" dirty="0">
                <a:solidFill>
                  <a:srgbClr val="000000"/>
                </a:solidFill>
                <a:effectLst/>
                <a:latin typeface="docs-Century Gothic"/>
              </a:rPr>
              <a:t> [484]; </a:t>
            </a:r>
            <a:r>
              <a:rPr lang="en-GB" b="0" i="0" u="none" strike="noStrike" dirty="0" err="1">
                <a:solidFill>
                  <a:srgbClr val="000000"/>
                </a:solidFill>
                <a:effectLst/>
                <a:latin typeface="docs-Century Gothic"/>
              </a:rPr>
              <a:t>música</a:t>
            </a:r>
            <a:r>
              <a:rPr lang="en-GB" b="0" i="0" u="none" strike="noStrike" dirty="0">
                <a:solidFill>
                  <a:srgbClr val="000000"/>
                </a:solidFill>
                <a:effectLst/>
                <a:latin typeface="docs-Century Gothic"/>
              </a:rPr>
              <a:t> [340]; </a:t>
            </a:r>
            <a:r>
              <a:rPr lang="en-GB" b="0" i="0" u="none" strike="noStrike" dirty="0" err="1">
                <a:solidFill>
                  <a:srgbClr val="000000"/>
                </a:solidFill>
                <a:effectLst/>
                <a:latin typeface="docs-Century Gothic"/>
              </a:rPr>
              <a:t>cumpleaños</a:t>
            </a:r>
            <a:r>
              <a:rPr lang="en-GB" b="0" i="0" u="none" strike="noStrike" dirty="0">
                <a:solidFill>
                  <a:srgbClr val="000000"/>
                </a:solidFill>
                <a:effectLst/>
                <a:latin typeface="docs-Century Gothic"/>
              </a:rPr>
              <a:t> [3372]; </a:t>
            </a:r>
            <a:r>
              <a:rPr lang="en-GB" b="0" i="0" u="none" strike="noStrike" dirty="0" err="1">
                <a:solidFill>
                  <a:srgbClr val="000000"/>
                </a:solidFill>
                <a:effectLst/>
                <a:latin typeface="docs-Century Gothic"/>
              </a:rPr>
              <a:t>celebrar</a:t>
            </a:r>
            <a:r>
              <a:rPr lang="en-GB" b="0" i="0" u="none" strike="noStrike" dirty="0">
                <a:solidFill>
                  <a:srgbClr val="000000"/>
                </a:solidFill>
                <a:effectLst/>
                <a:latin typeface="docs-Century Gothic"/>
              </a:rPr>
              <a:t> [886]; mesa [525]; </a:t>
            </a:r>
            <a:r>
              <a:rPr lang="en-GB" b="0" i="0" u="none" strike="noStrike" dirty="0" err="1">
                <a:solidFill>
                  <a:srgbClr val="000000"/>
                </a:solidFill>
                <a:effectLst/>
                <a:latin typeface="docs-Century Gothic"/>
              </a:rPr>
              <a:t>plato</a:t>
            </a:r>
            <a:r>
              <a:rPr lang="en-GB" b="0" i="0" u="none" strike="noStrike" dirty="0">
                <a:solidFill>
                  <a:srgbClr val="000000"/>
                </a:solidFill>
                <a:effectLst/>
                <a:latin typeface="docs-Century Gothic"/>
              </a:rPr>
              <a:t> [1808]; comida [906]; </a:t>
            </a:r>
            <a:r>
              <a:rPr lang="en-GB" b="0" i="0" u="none" strike="noStrike" dirty="0" err="1">
                <a:solidFill>
                  <a:srgbClr val="000000"/>
                </a:solidFill>
                <a:effectLst/>
                <a:latin typeface="docs-Century Gothic"/>
              </a:rPr>
              <a:t>gente</a:t>
            </a:r>
            <a:r>
              <a:rPr lang="en-GB" b="0" i="0" u="none" strike="noStrike" dirty="0">
                <a:solidFill>
                  <a:srgbClr val="000000"/>
                </a:solidFill>
                <a:effectLst/>
                <a:latin typeface="docs-Century Gothic"/>
              </a:rPr>
              <a:t> [137]; alto [231]; </a:t>
            </a:r>
            <a:r>
              <a:rPr lang="en-GB" b="0" i="0" u="none" strike="noStrike" dirty="0" err="1">
                <a:solidFill>
                  <a:srgbClr val="000000"/>
                </a:solidFill>
                <a:effectLst/>
                <a:latin typeface="docs-Century Gothic"/>
              </a:rPr>
              <a:t>jardín</a:t>
            </a:r>
            <a:r>
              <a:rPr lang="en-GB" b="0" i="0" u="none" strike="noStrike" dirty="0">
                <a:solidFill>
                  <a:srgbClr val="000000"/>
                </a:solidFill>
                <a:effectLst/>
                <a:latin typeface="docs-Century Gothic"/>
              </a:rPr>
              <a:t> [1195]; </a:t>
            </a:r>
            <a:r>
              <a:rPr lang="en-GB" b="0" i="0" u="none" strike="noStrike" dirty="0" err="1">
                <a:solidFill>
                  <a:srgbClr val="000000"/>
                </a:solidFill>
                <a:effectLst/>
                <a:latin typeface="docs-Century Gothic"/>
              </a:rPr>
              <a:t>familia</a:t>
            </a:r>
            <a:r>
              <a:rPr lang="en-GB" b="0" i="0" u="none" strike="noStrike" dirty="0">
                <a:solidFill>
                  <a:srgbClr val="000000"/>
                </a:solidFill>
                <a:effectLst/>
                <a:latin typeface="docs-Century Gothic"/>
              </a:rPr>
              <a:t> [233]; familiar (relative) [1922]; </a:t>
            </a:r>
            <a:r>
              <a:rPr lang="en-GB" b="0" i="0" u="none" strike="noStrike" dirty="0" err="1">
                <a:solidFill>
                  <a:srgbClr val="000000"/>
                </a:solidFill>
                <a:effectLst/>
                <a:latin typeface="docs-Century Gothic"/>
              </a:rPr>
              <a:t>organizar</a:t>
            </a:r>
            <a:r>
              <a:rPr lang="en-GB" b="0" i="0" u="none" strike="noStrike" dirty="0">
                <a:solidFill>
                  <a:srgbClr val="000000"/>
                </a:solidFill>
                <a:effectLst/>
                <a:latin typeface="docs-Century Gothic"/>
              </a:rPr>
              <a:t> [1053]; </a:t>
            </a:r>
            <a:r>
              <a:rPr lang="en-GB" b="0" i="0" u="none" strike="noStrike" dirty="0" err="1">
                <a:solidFill>
                  <a:srgbClr val="000000"/>
                </a:solidFill>
                <a:effectLst/>
                <a:latin typeface="docs-Century Gothic"/>
              </a:rPr>
              <a:t>ofrecer</a:t>
            </a:r>
            <a:r>
              <a:rPr lang="en-GB" b="0" i="0" u="none" strike="noStrike" dirty="0">
                <a:solidFill>
                  <a:srgbClr val="000000"/>
                </a:solidFill>
                <a:effectLst/>
                <a:latin typeface="docs-Century Gothic"/>
              </a:rPr>
              <a:t> [351]; </a:t>
            </a:r>
            <a:r>
              <a:rPr lang="en-GB" b="0" i="0" u="none" strike="noStrike" dirty="0" err="1">
                <a:solidFill>
                  <a:srgbClr val="000000"/>
                </a:solidFill>
                <a:effectLst/>
                <a:latin typeface="docs-Century Gothic"/>
              </a:rPr>
              <a:t>invitar</a:t>
            </a:r>
            <a:r>
              <a:rPr lang="en-GB" b="0" i="0" u="none" strike="noStrike" dirty="0">
                <a:solidFill>
                  <a:srgbClr val="000000"/>
                </a:solidFill>
                <a:effectLst/>
                <a:latin typeface="docs-Century Gothic"/>
              </a:rPr>
              <a:t> [820]; </a:t>
            </a:r>
            <a:r>
              <a:rPr lang="en-GB" b="0" i="0" u="none" strike="noStrike" dirty="0" err="1">
                <a:solidFill>
                  <a:srgbClr val="000000"/>
                </a:solidFill>
                <a:effectLst/>
                <a:latin typeface="docs-Century Gothic"/>
              </a:rPr>
              <a:t>llamar</a:t>
            </a:r>
            <a:r>
              <a:rPr lang="en-GB" b="0" i="0" u="none" strike="noStrike" dirty="0">
                <a:solidFill>
                  <a:srgbClr val="000000"/>
                </a:solidFill>
                <a:effectLst/>
                <a:latin typeface="docs-Century Gothic"/>
              </a:rPr>
              <a:t> [122]; </a:t>
            </a:r>
            <a:r>
              <a:rPr lang="en-GB" b="0" i="0" u="none" strike="noStrike" dirty="0" err="1">
                <a:solidFill>
                  <a:srgbClr val="000000"/>
                </a:solidFill>
                <a:effectLst/>
                <a:latin typeface="docs-Century Gothic"/>
              </a:rPr>
              <a:t>venir</a:t>
            </a:r>
            <a:r>
              <a:rPr lang="en-GB" b="0" i="0" u="none" strike="noStrike" dirty="0">
                <a:solidFill>
                  <a:srgbClr val="000000"/>
                </a:solidFill>
                <a:effectLst/>
                <a:latin typeface="docs-Century Gothic"/>
              </a:rPr>
              <a:t> [118]; comer [347]; </a:t>
            </a:r>
            <a:r>
              <a:rPr lang="en-GB" b="0" i="0" u="none" strike="noStrike" dirty="0" err="1">
                <a:solidFill>
                  <a:srgbClr val="000000"/>
                </a:solidFill>
                <a:effectLst/>
                <a:latin typeface="docs-Century Gothic"/>
              </a:rPr>
              <a:t>beber</a:t>
            </a:r>
            <a:r>
              <a:rPr lang="en-GB" b="0" i="0" u="none" strike="noStrike" dirty="0">
                <a:solidFill>
                  <a:srgbClr val="000000"/>
                </a:solidFill>
                <a:effectLst/>
                <a:latin typeface="docs-Century Gothic"/>
              </a:rPr>
              <a:t> [1085]; </a:t>
            </a:r>
            <a:r>
              <a:rPr lang="en-GB" b="0" i="0" u="none" strike="noStrike" dirty="0" err="1">
                <a:solidFill>
                  <a:srgbClr val="000000"/>
                </a:solidFill>
                <a:effectLst/>
                <a:latin typeface="docs-Century Gothic"/>
              </a:rPr>
              <a:t>charlar</a:t>
            </a:r>
            <a:r>
              <a:rPr lang="en-GB" b="0" i="0" u="none" strike="noStrike" dirty="0">
                <a:solidFill>
                  <a:srgbClr val="000000"/>
                </a:solidFill>
                <a:effectLst/>
                <a:latin typeface="docs-Century Gothic"/>
              </a:rPr>
              <a:t> [2968]; </a:t>
            </a:r>
            <a:r>
              <a:rPr lang="en-GB" b="0" i="0" u="none" strike="noStrike" dirty="0" err="1">
                <a:solidFill>
                  <a:srgbClr val="000000"/>
                </a:solidFill>
                <a:effectLst/>
                <a:latin typeface="docs-Century Gothic"/>
              </a:rPr>
              <a:t>bailar</a:t>
            </a:r>
            <a:r>
              <a:rPr lang="en-GB" b="0" i="0" u="none" strike="noStrike" dirty="0">
                <a:solidFill>
                  <a:srgbClr val="000000"/>
                </a:solidFill>
                <a:effectLst/>
                <a:latin typeface="docs-Century Gothic"/>
              </a:rPr>
              <a:t> [1323]; </a:t>
            </a:r>
            <a:r>
              <a:rPr lang="en-GB" b="0" i="0" u="none" strike="noStrike" dirty="0" err="1">
                <a:solidFill>
                  <a:srgbClr val="000000"/>
                </a:solidFill>
                <a:effectLst/>
                <a:latin typeface="docs-Century Gothic"/>
              </a:rPr>
              <a:t>bebida</a:t>
            </a:r>
            <a:r>
              <a:rPr lang="en-GB" b="0" i="0" u="none" strike="noStrike" dirty="0">
                <a:solidFill>
                  <a:srgbClr val="000000"/>
                </a:solidFill>
                <a:effectLst/>
                <a:latin typeface="docs-Century Gothic"/>
              </a:rPr>
              <a:t> [2787]; </a:t>
            </a:r>
            <a:r>
              <a:rPr lang="en-GB" b="0" i="0" u="none" strike="noStrike" dirty="0" err="1">
                <a:solidFill>
                  <a:srgbClr val="000000"/>
                </a:solidFill>
                <a:effectLst/>
                <a:latin typeface="docs-Century Gothic"/>
              </a:rPr>
              <a:t>cosa</a:t>
            </a:r>
            <a:r>
              <a:rPr lang="en-GB" b="0" i="0" u="none" strike="noStrike" dirty="0">
                <a:solidFill>
                  <a:srgbClr val="000000"/>
                </a:solidFill>
                <a:effectLst/>
                <a:latin typeface="docs-Century Gothic"/>
              </a:rPr>
              <a:t> [69]; </a:t>
            </a:r>
            <a:r>
              <a:rPr lang="en-GB" b="0" i="0" u="none" strike="noStrike" dirty="0" err="1">
                <a:solidFill>
                  <a:srgbClr val="000000"/>
                </a:solidFill>
                <a:effectLst/>
                <a:latin typeface="docs-Century Gothic"/>
              </a:rPr>
              <a:t>papá</a:t>
            </a:r>
            <a:r>
              <a:rPr lang="en-GB" b="0" i="0" u="none" strike="noStrike" dirty="0">
                <a:solidFill>
                  <a:srgbClr val="000000"/>
                </a:solidFill>
                <a:effectLst/>
                <a:latin typeface="docs-Century Gothic"/>
              </a:rPr>
              <a:t> [365]; </a:t>
            </a:r>
            <a:r>
              <a:rPr lang="en-GB" b="0" i="0" u="none" strike="noStrike" dirty="0" err="1">
                <a:solidFill>
                  <a:srgbClr val="000000"/>
                </a:solidFill>
                <a:effectLst/>
                <a:latin typeface="docs-Century Gothic"/>
              </a:rPr>
              <a:t>único</a:t>
            </a:r>
            <a:r>
              <a:rPr lang="en-GB" b="0" i="0" u="none" strike="noStrike" dirty="0">
                <a:solidFill>
                  <a:srgbClr val="000000"/>
                </a:solidFill>
                <a:effectLst/>
                <a:latin typeface="docs-Century Gothic"/>
              </a:rPr>
              <a:t> [213]; </a:t>
            </a:r>
            <a:r>
              <a:rPr lang="en-GB" b="0" i="0" u="none" strike="noStrike" dirty="0" err="1">
                <a:solidFill>
                  <a:srgbClr val="000000"/>
                </a:solidFill>
                <a:effectLst/>
                <a:latin typeface="docs-Century Gothic"/>
              </a:rPr>
              <a:t>puerta</a:t>
            </a:r>
            <a:r>
              <a:rPr lang="en-GB" b="0" i="0" u="none" strike="noStrike" dirty="0">
                <a:solidFill>
                  <a:srgbClr val="000000"/>
                </a:solidFill>
                <a:effectLst/>
                <a:latin typeface="docs-Century Gothic"/>
              </a:rPr>
              <a:t> [274]; </a:t>
            </a:r>
            <a:r>
              <a:rPr lang="en-GB" b="0" i="0" u="none" strike="noStrike" dirty="0" err="1">
                <a:solidFill>
                  <a:srgbClr val="000000"/>
                </a:solidFill>
                <a:effectLst/>
                <a:latin typeface="docs-Century Gothic"/>
              </a:rPr>
              <a:t>suelo</a:t>
            </a:r>
            <a:r>
              <a:rPr lang="en-GB" b="0" i="0" u="none" strike="noStrike" dirty="0">
                <a:solidFill>
                  <a:srgbClr val="000000"/>
                </a:solidFill>
                <a:effectLst/>
                <a:latin typeface="docs-Century Gothic"/>
              </a:rPr>
              <a:t> [552]; arroz [2882]; </a:t>
            </a:r>
            <a:r>
              <a:rPr lang="en-GB" b="0" i="0" u="none" strike="noStrike" dirty="0" err="1">
                <a:solidFill>
                  <a:srgbClr val="000000"/>
                </a:solidFill>
                <a:effectLst/>
                <a:latin typeface="docs-Century Gothic"/>
              </a:rPr>
              <a:t>ligero</a:t>
            </a:r>
            <a:r>
              <a:rPr lang="en-GB" b="0" i="0" u="none" strike="noStrike" dirty="0">
                <a:solidFill>
                  <a:srgbClr val="000000"/>
                </a:solidFill>
                <a:effectLst/>
                <a:latin typeface="docs-Century Gothic"/>
              </a:rPr>
              <a:t> [1930]; </a:t>
            </a:r>
            <a:r>
              <a:rPr lang="en-GB" b="0" i="0" u="none" strike="noStrike" dirty="0" err="1">
                <a:solidFill>
                  <a:srgbClr val="000000"/>
                </a:solidFill>
                <a:effectLst/>
                <a:latin typeface="docs-Century Gothic"/>
              </a:rPr>
              <a:t>gato</a:t>
            </a:r>
            <a:r>
              <a:rPr lang="en-GB" b="0" i="0" u="none" strike="noStrike" dirty="0">
                <a:solidFill>
                  <a:srgbClr val="000000"/>
                </a:solidFill>
                <a:effectLst/>
                <a:latin typeface="docs-Century Gothic"/>
              </a:rPr>
              <a:t> [1728]; </a:t>
            </a:r>
            <a:r>
              <a:rPr lang="en-GB" b="0" i="0" u="none" strike="noStrike" dirty="0" err="1">
                <a:solidFill>
                  <a:srgbClr val="000000"/>
                </a:solidFill>
                <a:effectLst/>
                <a:latin typeface="docs-Century Gothic"/>
              </a:rPr>
              <a:t>reloj</a:t>
            </a:r>
            <a:r>
              <a:rPr lang="en-GB" b="0" i="0" u="none" strike="noStrike" dirty="0">
                <a:solidFill>
                  <a:srgbClr val="000000"/>
                </a:solidFill>
                <a:effectLst/>
                <a:latin typeface="docs-Century Gothic"/>
              </a:rPr>
              <a:t> [1684]; </a:t>
            </a:r>
            <a:r>
              <a:rPr lang="en-GB" b="0" i="0" u="none" strike="noStrike" dirty="0" err="1">
                <a:solidFill>
                  <a:srgbClr val="000000"/>
                </a:solidFill>
                <a:effectLst/>
                <a:latin typeface="docs-Century Gothic"/>
              </a:rPr>
              <a:t>compra</a:t>
            </a:r>
            <a:r>
              <a:rPr lang="en-GB" b="0" i="0" u="none" strike="noStrike" dirty="0">
                <a:solidFill>
                  <a:srgbClr val="000000"/>
                </a:solidFill>
                <a:effectLst/>
                <a:latin typeface="docs-Century Gothic"/>
              </a:rPr>
              <a:t> [1662]; </a:t>
            </a:r>
            <a:r>
              <a:rPr lang="en-GB" b="0" i="0" u="none" strike="noStrike" dirty="0" err="1">
                <a:solidFill>
                  <a:srgbClr val="000000"/>
                </a:solidFill>
                <a:effectLst/>
                <a:latin typeface="docs-Century Gothic"/>
              </a:rPr>
              <a:t>temprano</a:t>
            </a:r>
            <a:r>
              <a:rPr lang="en-GB" b="0" i="0" u="none" strike="noStrike" dirty="0">
                <a:solidFill>
                  <a:srgbClr val="000000"/>
                </a:solidFill>
                <a:effectLst/>
                <a:latin typeface="docs-Century Gothic"/>
              </a:rPr>
              <a:t> [1578]; </a:t>
            </a:r>
            <a:r>
              <a:rPr lang="en-GB" b="0" i="0" u="none" strike="noStrike" dirty="0" err="1">
                <a:solidFill>
                  <a:srgbClr val="000000"/>
                </a:solidFill>
                <a:effectLst/>
                <a:latin typeface="docs-Century Gothic"/>
              </a:rPr>
              <a:t>encender</a:t>
            </a:r>
            <a:r>
              <a:rPr lang="en-GB" b="0" i="0" u="none" strike="noStrike" dirty="0">
                <a:solidFill>
                  <a:srgbClr val="000000"/>
                </a:solidFill>
                <a:effectLst/>
                <a:latin typeface="docs-Century Gothic"/>
              </a:rPr>
              <a:t> [1431]; </a:t>
            </a:r>
            <a:r>
              <a:rPr lang="en-GB" b="0" i="0" u="none" strike="noStrike" dirty="0" err="1">
                <a:solidFill>
                  <a:srgbClr val="000000"/>
                </a:solidFill>
                <a:effectLst/>
                <a:latin typeface="docs-Century Gothic"/>
              </a:rPr>
              <a:t>vecino</a:t>
            </a:r>
            <a:r>
              <a:rPr lang="en-GB" b="0" i="0" u="none" strike="noStrike" dirty="0">
                <a:solidFill>
                  <a:srgbClr val="000000"/>
                </a:solidFill>
                <a:effectLst/>
                <a:latin typeface="docs-Century Gothic"/>
              </a:rPr>
              <a:t> [808]; </a:t>
            </a:r>
            <a:r>
              <a:rPr lang="en-GB" b="0" i="0" u="none" strike="noStrike" dirty="0" err="1">
                <a:solidFill>
                  <a:srgbClr val="000000"/>
                </a:solidFill>
                <a:effectLst/>
                <a:latin typeface="docs-Century Gothic"/>
              </a:rPr>
              <a:t>colocar</a:t>
            </a:r>
            <a:r>
              <a:rPr lang="en-GB" b="0" i="0" u="none" strike="noStrike" dirty="0">
                <a:solidFill>
                  <a:srgbClr val="000000"/>
                </a:solidFill>
                <a:effectLst/>
                <a:latin typeface="docs-Century Gothic"/>
              </a:rPr>
              <a:t> [801]; </a:t>
            </a:r>
            <a:r>
              <a:rPr lang="en-GB" b="0" i="0" u="none" strike="noStrike" dirty="0" err="1">
                <a:solidFill>
                  <a:srgbClr val="000000"/>
                </a:solidFill>
                <a:effectLst/>
                <a:latin typeface="docs-Century Gothic"/>
              </a:rPr>
              <a:t>mamá</a:t>
            </a:r>
            <a:r>
              <a:rPr lang="en-GB" b="0" i="0" u="none" strike="noStrike" dirty="0">
                <a:solidFill>
                  <a:srgbClr val="000000"/>
                </a:solidFill>
                <a:effectLst/>
                <a:latin typeface="docs-Century Gothic"/>
              </a:rPr>
              <a:t> [375] </a:t>
            </a:r>
            <a:r>
              <a:rPr lang="en-GB" b="1" i="0" u="none" strike="noStrike" dirty="0">
                <a:solidFill>
                  <a:srgbClr val="000000"/>
                </a:solidFill>
                <a:effectLst/>
                <a:latin typeface="docs-Century Gothic"/>
              </a:rPr>
              <a:t>(39)</a:t>
            </a:r>
            <a:r>
              <a:rPr lang="en-GB" b="0" i="0" u="none" strike="noStrike" dirty="0">
                <a:solidFill>
                  <a:srgbClr val="000000"/>
                </a:solidFill>
                <a:effectLst/>
                <a:latin typeface="docs-Century Gothic"/>
              </a:rPr>
              <a:t> </a:t>
            </a:r>
            <a:br>
              <a:rPr lang="en-GB" b="0" i="0" dirty="0"/>
            </a:br>
            <a:r>
              <a:rPr lang="en-GB" b="1" i="0" dirty="0"/>
              <a:t>Revisited function words</a:t>
            </a:r>
            <a:r>
              <a:rPr lang="en-GB" b="0" i="0" dirty="0"/>
              <a:t>: </a:t>
            </a:r>
            <a:r>
              <a:rPr lang="es-ES" b="0" i="0" dirty="0">
                <a:solidFill>
                  <a:srgbClr val="000000"/>
                </a:solidFill>
                <a:effectLst/>
                <a:latin typeface="docs-Century Gothic"/>
              </a:rPr>
              <a:t>el [1]; la [1]; lo [18]; la [61]; los [18]; las [61]; querer [58]; poder [32]; deber [71]; tener que [n/a]; conocer [128]; para [16]; pedir [217] </a:t>
            </a:r>
            <a:r>
              <a:rPr lang="es-ES" b="1" i="0" dirty="0">
                <a:solidFill>
                  <a:srgbClr val="000000"/>
                </a:solidFill>
                <a:effectLst/>
                <a:latin typeface="docs-Century Gothic"/>
              </a:rPr>
              <a:t>(13)</a:t>
            </a:r>
          </a:p>
          <a:p>
            <a:pPr marL="0" lvl="0" indent="0" algn="l" rtl="0">
              <a:lnSpc>
                <a:spcPct val="100000"/>
              </a:lnSpc>
              <a:spcBef>
                <a:spcPts val="0"/>
              </a:spcBef>
              <a:spcAft>
                <a:spcPts val="0"/>
              </a:spcAft>
              <a:buSzPts val="1400"/>
              <a:buNone/>
            </a:pP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221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6 minutes (3 slides)</a:t>
            </a:r>
            <a:br>
              <a:rPr lang="en-GB" b="0" dirty="0"/>
            </a:br>
            <a:br>
              <a:rPr lang="en-GB" b="1" dirty="0"/>
            </a:br>
            <a:r>
              <a:rPr lang="en-GB" b="1" dirty="0"/>
              <a:t>Aim: </a:t>
            </a:r>
            <a:r>
              <a:rPr lang="en-GB" b="0" dirty="0"/>
              <a:t>to practise written recognition of most of this week’s new and all of this week’s revisited vocabulary. The time element facilitates </a:t>
            </a:r>
            <a:r>
              <a:rPr lang="en-GB" b="0" dirty="0" err="1"/>
              <a:t>automisation</a:t>
            </a:r>
            <a:r>
              <a:rPr lang="en-GB" b="0" dirty="0"/>
              <a:t> and fluency. Using a translation means students will have to process meanings rather than simply form spotting. Two versions are provided: a manual and a timed version.</a:t>
            </a:r>
            <a:br>
              <a:rPr lang="en-GB" dirty="0"/>
            </a:br>
            <a:br>
              <a:rPr lang="en-GB" dirty="0"/>
            </a:br>
            <a:r>
              <a:rPr lang="en-GB" b="1" dirty="0"/>
              <a:t>Procedure:</a:t>
            </a:r>
            <a:br>
              <a:rPr lang="en-GB" dirty="0"/>
            </a:br>
            <a:r>
              <a:rPr lang="en-GB" dirty="0"/>
              <a:t>1.  The circle on the left has eight Spanish words. One of the words has a translation in the English circle on the left. Students try to find the word as quickly as possible. And shout out the word when they have found it. First person to find and shout the word (or translation) gets a point.</a:t>
            </a:r>
            <a:endParaRPr dirty="0"/>
          </a:p>
          <a:p>
            <a:pPr marL="0" lvl="0" indent="0" algn="l" rtl="0">
              <a:spcBef>
                <a:spcPts val="0"/>
              </a:spcBef>
              <a:spcAft>
                <a:spcPts val="0"/>
              </a:spcAft>
              <a:buNone/>
            </a:pPr>
            <a:r>
              <a:rPr lang="en-GB" dirty="0"/>
              <a:t>2. When the correct word is found click the mouse to change the English words to the next set.</a:t>
            </a:r>
            <a:endParaRPr dirty="0"/>
          </a:p>
          <a:p>
            <a:pPr marL="0" lvl="0" indent="0" algn="l" rtl="0">
              <a:spcBef>
                <a:spcPts val="0"/>
              </a:spcBef>
              <a:spcAft>
                <a:spcPts val="0"/>
              </a:spcAft>
              <a:buNone/>
            </a:pPr>
            <a:r>
              <a:rPr lang="en-GB" dirty="0"/>
              <a:t>3. The Spanish words change after every four rounds. This change is signalled with a colour change on both circles.</a:t>
            </a:r>
            <a:endParaRPr dirty="0"/>
          </a:p>
          <a:p>
            <a:pPr marL="0" lvl="0" indent="0" algn="l" rtl="0">
              <a:spcBef>
                <a:spcPts val="0"/>
              </a:spcBef>
              <a:spcAft>
                <a:spcPts val="0"/>
              </a:spcAft>
              <a:buNone/>
            </a:pPr>
            <a:r>
              <a:rPr lang="en-GB" dirty="0"/>
              <a:t>4. Play until all cards have been done.</a:t>
            </a:r>
            <a:endParaRPr dirty="0"/>
          </a:p>
          <a:p>
            <a:pPr marL="0" marR="0" lvl="0" indent="0" algn="l" rtl="0">
              <a:lnSpc>
                <a:spcPct val="100000"/>
              </a:lnSpc>
              <a:spcBef>
                <a:spcPts val="0"/>
              </a:spcBef>
              <a:spcAft>
                <a:spcPts val="0"/>
              </a:spcAft>
              <a:buClr>
                <a:schemeClr val="dk1"/>
              </a:buClr>
              <a:buSzPts val="1200"/>
              <a:buFont typeface="Calibri"/>
              <a:buNone/>
            </a:pPr>
            <a:br>
              <a:rPr lang="en-GB" dirty="0"/>
            </a:br>
            <a:endParaRPr dirty="0"/>
          </a:p>
        </p:txBody>
      </p:sp>
      <p:sp>
        <p:nvSpPr>
          <p:cNvPr id="584" name="Google Shape;58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u="sng" dirty="0"/>
              <a:t>Answers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Purple:</a:t>
            </a:r>
          </a:p>
          <a:p>
            <a:pPr marL="228600" lvl="0" indent="-228600" algn="l" rtl="0">
              <a:spcBef>
                <a:spcPts val="0"/>
              </a:spcBef>
              <a:spcAft>
                <a:spcPts val="0"/>
              </a:spcAft>
              <a:buFont typeface="+mj-lt"/>
              <a:buAutoNum type="arabicPeriod"/>
            </a:pPr>
            <a:r>
              <a:rPr lang="en-GB" dirty="0" err="1"/>
              <a:t>ingeniero</a:t>
            </a:r>
            <a:r>
              <a:rPr lang="en-GB" dirty="0"/>
              <a:t>/engineer</a:t>
            </a:r>
          </a:p>
          <a:p>
            <a:pPr marL="228600" lvl="0" indent="-228600" algn="l" rtl="0">
              <a:spcBef>
                <a:spcPts val="0"/>
              </a:spcBef>
              <a:spcAft>
                <a:spcPts val="0"/>
              </a:spcAft>
              <a:buFont typeface="+mj-lt"/>
              <a:buAutoNum type="arabicPeriod"/>
            </a:pPr>
            <a:r>
              <a:rPr lang="en-GB" dirty="0"/>
              <a:t>alto / loud</a:t>
            </a:r>
          </a:p>
          <a:p>
            <a:pPr marL="228600" lvl="0" indent="-228600" algn="l" rtl="0">
              <a:spcBef>
                <a:spcPts val="0"/>
              </a:spcBef>
              <a:spcAft>
                <a:spcPts val="0"/>
              </a:spcAft>
              <a:buFont typeface="+mj-lt"/>
              <a:buAutoNum type="arabicPeriod"/>
            </a:pPr>
            <a:r>
              <a:rPr lang="en-GB" dirty="0" err="1"/>
              <a:t>letra</a:t>
            </a:r>
            <a:r>
              <a:rPr lang="en-GB" dirty="0"/>
              <a:t> / lyrics</a:t>
            </a:r>
          </a:p>
          <a:p>
            <a:pPr marL="228600" lvl="0" indent="-228600" algn="l" rtl="0">
              <a:spcBef>
                <a:spcPts val="0"/>
              </a:spcBef>
              <a:spcAft>
                <a:spcPts val="0"/>
              </a:spcAft>
              <a:buFont typeface="+mj-lt"/>
              <a:buAutoNum type="arabicPeriod"/>
            </a:pPr>
            <a:r>
              <a:rPr lang="en-GB" dirty="0" err="1"/>
              <a:t>aguantar</a:t>
            </a:r>
            <a:r>
              <a:rPr lang="en-GB" dirty="0"/>
              <a:t> / to put up with, putting up with</a:t>
            </a:r>
          </a:p>
          <a:p>
            <a:pPr marL="228600" lvl="0" indent="-228600" algn="l" rtl="0">
              <a:spcBef>
                <a:spcPts val="0"/>
              </a:spcBef>
              <a:spcAft>
                <a:spcPts val="0"/>
              </a:spcAft>
              <a:buFont typeface="+mj-lt"/>
              <a:buAutoNum type="arabicPeriod"/>
            </a:pPr>
            <a:endParaRPr lang="en-GB" dirty="0"/>
          </a:p>
          <a:p>
            <a:pPr marL="0" lvl="0" indent="0" algn="l" rtl="0">
              <a:spcBef>
                <a:spcPts val="0"/>
              </a:spcBef>
              <a:spcAft>
                <a:spcPts val="0"/>
              </a:spcAft>
              <a:buFont typeface="+mj-lt"/>
              <a:buNone/>
            </a:pPr>
            <a:r>
              <a:rPr lang="en-GB" dirty="0"/>
              <a:t>Yellow:</a:t>
            </a:r>
          </a:p>
          <a:p>
            <a:pPr marL="228600" lvl="0" indent="-228600" algn="l" rtl="0">
              <a:spcBef>
                <a:spcPts val="0"/>
              </a:spcBef>
              <a:spcAft>
                <a:spcPts val="0"/>
              </a:spcAft>
              <a:buFont typeface="+mj-lt"/>
              <a:buAutoNum type="arabicPeriod"/>
            </a:pPr>
            <a:r>
              <a:rPr lang="en-GB" dirty="0" err="1"/>
              <a:t>ventana</a:t>
            </a:r>
            <a:r>
              <a:rPr lang="en-GB" dirty="0"/>
              <a:t> / window</a:t>
            </a:r>
          </a:p>
          <a:p>
            <a:pPr marL="228600" lvl="0" indent="-228600" algn="l" rtl="0">
              <a:spcBef>
                <a:spcPts val="0"/>
              </a:spcBef>
              <a:spcAft>
                <a:spcPts val="0"/>
              </a:spcAft>
              <a:buFont typeface="+mj-lt"/>
              <a:buAutoNum type="arabicPeriod"/>
            </a:pPr>
            <a:r>
              <a:rPr lang="en-GB" dirty="0" err="1"/>
              <a:t>bajar</a:t>
            </a:r>
            <a:r>
              <a:rPr lang="en-GB" dirty="0"/>
              <a:t> / to lower, lowering</a:t>
            </a:r>
          </a:p>
          <a:p>
            <a:pPr marL="228600" lvl="0" indent="-228600" algn="l" rtl="0">
              <a:spcBef>
                <a:spcPts val="0"/>
              </a:spcBef>
              <a:spcAft>
                <a:spcPts val="0"/>
              </a:spcAft>
              <a:buFont typeface="+mj-lt"/>
              <a:buAutoNum type="arabicPeriod"/>
            </a:pPr>
            <a:r>
              <a:rPr lang="en-GB" dirty="0" err="1"/>
              <a:t>luna</a:t>
            </a:r>
            <a:r>
              <a:rPr lang="en-GB" dirty="0"/>
              <a:t> / moon</a:t>
            </a:r>
          </a:p>
          <a:p>
            <a:pPr marL="228600" lvl="0" indent="-228600" algn="l" rtl="0">
              <a:spcBef>
                <a:spcPts val="0"/>
              </a:spcBef>
              <a:spcAft>
                <a:spcPts val="0"/>
              </a:spcAft>
              <a:buFont typeface="+mj-lt"/>
              <a:buAutoNum type="arabicPeriod"/>
            </a:pPr>
            <a:r>
              <a:rPr lang="en-GB" dirty="0" err="1"/>
              <a:t>diseñar</a:t>
            </a:r>
            <a:r>
              <a:rPr lang="en-GB" dirty="0"/>
              <a:t> / to </a:t>
            </a:r>
            <a:r>
              <a:rPr lang="en-GB" dirty="0" err="1"/>
              <a:t>designe</a:t>
            </a:r>
            <a:r>
              <a:rPr lang="en-GB" dirty="0"/>
              <a:t>, designing</a:t>
            </a:r>
          </a:p>
          <a:p>
            <a:pPr marL="228600" lvl="0" indent="-228600" algn="l" rtl="0">
              <a:spcBef>
                <a:spcPts val="0"/>
              </a:spcBef>
              <a:spcAft>
                <a:spcPts val="0"/>
              </a:spcAft>
              <a:buFont typeface="+mj-lt"/>
              <a:buAutoNum type="arabicPeriod"/>
            </a:pPr>
            <a:endParaRPr lang="en-GB" dirty="0"/>
          </a:p>
          <a:p>
            <a:pPr marL="0" lvl="0" indent="0" algn="l" rtl="0">
              <a:spcBef>
                <a:spcPts val="0"/>
              </a:spcBef>
              <a:spcAft>
                <a:spcPts val="0"/>
              </a:spcAft>
              <a:buFont typeface="+mj-lt"/>
              <a:buNone/>
            </a:pPr>
            <a:r>
              <a:rPr lang="en-GB" dirty="0"/>
              <a:t>Green:</a:t>
            </a:r>
          </a:p>
          <a:p>
            <a:pPr marL="228600" lvl="0" indent="-228600" algn="l" rtl="0">
              <a:spcBef>
                <a:spcPts val="0"/>
              </a:spcBef>
              <a:spcAft>
                <a:spcPts val="0"/>
              </a:spcAft>
              <a:buFont typeface="+mj-lt"/>
              <a:buAutoNum type="arabicPeriod"/>
            </a:pPr>
            <a:r>
              <a:rPr lang="en-GB" dirty="0" err="1"/>
              <a:t>amor</a:t>
            </a:r>
            <a:r>
              <a:rPr lang="en-GB" dirty="0"/>
              <a:t> / love</a:t>
            </a:r>
          </a:p>
          <a:p>
            <a:pPr marL="228600" lvl="0" indent="-228600" algn="l" rtl="0">
              <a:spcBef>
                <a:spcPts val="0"/>
              </a:spcBef>
              <a:spcAft>
                <a:spcPts val="0"/>
              </a:spcAft>
              <a:buFont typeface="+mj-lt"/>
              <a:buAutoNum type="arabicPeriod"/>
            </a:pPr>
            <a:r>
              <a:rPr lang="en-GB" dirty="0" err="1"/>
              <a:t>puerta</a:t>
            </a:r>
            <a:r>
              <a:rPr lang="en-GB" dirty="0"/>
              <a:t> / door</a:t>
            </a:r>
          </a:p>
          <a:p>
            <a:pPr marL="228600" lvl="0" indent="-228600" algn="l" rtl="0">
              <a:spcBef>
                <a:spcPts val="0"/>
              </a:spcBef>
              <a:spcAft>
                <a:spcPts val="0"/>
              </a:spcAft>
              <a:buFont typeface="+mj-lt"/>
              <a:buAutoNum type="arabicPeriod"/>
            </a:pPr>
            <a:r>
              <a:rPr lang="en-GB" dirty="0" err="1"/>
              <a:t>temprano</a:t>
            </a:r>
            <a:r>
              <a:rPr lang="en-GB" dirty="0"/>
              <a:t> / early</a:t>
            </a:r>
          </a:p>
          <a:p>
            <a:pPr marL="228600" lvl="0" indent="-228600" algn="l" rtl="0">
              <a:spcBef>
                <a:spcPts val="0"/>
              </a:spcBef>
              <a:spcAft>
                <a:spcPts val="0"/>
              </a:spcAft>
              <a:buFont typeface="+mj-lt"/>
              <a:buAutoNum type="arabicPeriod"/>
            </a:pPr>
            <a:r>
              <a:rPr lang="en-GB" dirty="0"/>
              <a:t>mesa / table</a:t>
            </a:r>
          </a:p>
          <a:p>
            <a:pPr marL="228600" lvl="0" indent="-228600" algn="l" rtl="0">
              <a:spcBef>
                <a:spcPts val="0"/>
              </a:spcBef>
              <a:spcAft>
                <a:spcPts val="0"/>
              </a:spcAft>
              <a:buFont typeface="+mj-lt"/>
              <a:buAutoNum type="arabicPeriod"/>
            </a:pPr>
            <a:endParaRPr lang="en-GB" dirty="0"/>
          </a:p>
          <a:p>
            <a:pPr marL="0" lvl="0" indent="0" algn="l" rtl="0">
              <a:spcBef>
                <a:spcPts val="0"/>
              </a:spcBef>
              <a:spcAft>
                <a:spcPts val="0"/>
              </a:spcAft>
              <a:buFont typeface="+mj-lt"/>
              <a:buNone/>
            </a:pPr>
            <a:r>
              <a:rPr lang="en-GB" dirty="0"/>
              <a:t>Blue:</a:t>
            </a:r>
          </a:p>
          <a:p>
            <a:pPr marL="228600" lvl="0" indent="-228600" algn="l" rtl="0">
              <a:spcBef>
                <a:spcPts val="0"/>
              </a:spcBef>
              <a:spcAft>
                <a:spcPts val="0"/>
              </a:spcAft>
              <a:buFont typeface="+mj-lt"/>
              <a:buAutoNum type="arabicPeriod"/>
            </a:pPr>
            <a:r>
              <a:rPr lang="en-GB" dirty="0" err="1"/>
              <a:t>habla</a:t>
            </a:r>
            <a:r>
              <a:rPr lang="en-GB" dirty="0"/>
              <a:t> / he/she/it speaks</a:t>
            </a:r>
          </a:p>
          <a:p>
            <a:pPr marL="228600" lvl="0" indent="-228600" algn="l" rtl="0">
              <a:spcBef>
                <a:spcPts val="0"/>
              </a:spcBef>
              <a:spcAft>
                <a:spcPts val="0"/>
              </a:spcAft>
              <a:buFont typeface="+mj-lt"/>
              <a:buAutoNum type="arabicPeriod"/>
            </a:pPr>
            <a:r>
              <a:rPr lang="en-GB" dirty="0" err="1"/>
              <a:t>gente</a:t>
            </a:r>
            <a:r>
              <a:rPr lang="en-GB" dirty="0"/>
              <a:t> / people</a:t>
            </a:r>
          </a:p>
          <a:p>
            <a:pPr marL="228600" lvl="0" indent="-228600" algn="l" rtl="0">
              <a:spcBef>
                <a:spcPts val="0"/>
              </a:spcBef>
              <a:spcAft>
                <a:spcPts val="0"/>
              </a:spcAft>
              <a:buFont typeface="+mj-lt"/>
              <a:buAutoNum type="arabicPeriod"/>
            </a:pPr>
            <a:r>
              <a:rPr lang="en-GB" dirty="0"/>
              <a:t>comida / food</a:t>
            </a:r>
          </a:p>
          <a:p>
            <a:pPr marL="228600" lvl="0" indent="-228600" algn="l" rtl="0">
              <a:spcBef>
                <a:spcPts val="0"/>
              </a:spcBef>
              <a:spcAft>
                <a:spcPts val="0"/>
              </a:spcAft>
              <a:buFont typeface="+mj-lt"/>
              <a:buAutoNum type="arabicPeriod"/>
            </a:pPr>
            <a:r>
              <a:rPr lang="en-GB" dirty="0" err="1"/>
              <a:t>encender</a:t>
            </a:r>
            <a:r>
              <a:rPr lang="en-GB" dirty="0"/>
              <a:t> / to turn on</a:t>
            </a:r>
          </a:p>
          <a:p>
            <a:pPr marL="228600" lvl="0" indent="-228600" algn="l" rtl="0">
              <a:spcBef>
                <a:spcPts val="0"/>
              </a:spcBef>
              <a:spcAft>
                <a:spcPts val="0"/>
              </a:spcAft>
              <a:buFont typeface="+mj-lt"/>
              <a:buAutoNum type="arabicPeriod"/>
            </a:pPr>
            <a:endParaRPr lang="en-GB" dirty="0"/>
          </a:p>
          <a:p>
            <a:pPr marL="0" lvl="0" indent="0" algn="l" rtl="0">
              <a:spcBef>
                <a:spcPts val="0"/>
              </a:spcBef>
              <a:spcAft>
                <a:spcPts val="0"/>
              </a:spcAft>
              <a:buFont typeface="+mj-lt"/>
              <a:buNone/>
            </a:pPr>
            <a:r>
              <a:rPr lang="en-GB" dirty="0"/>
              <a:t>Cream:</a:t>
            </a:r>
          </a:p>
          <a:p>
            <a:pPr marL="228600" lvl="0" indent="-228600" algn="l" rtl="0">
              <a:spcBef>
                <a:spcPts val="0"/>
              </a:spcBef>
              <a:spcAft>
                <a:spcPts val="0"/>
              </a:spcAft>
              <a:buFont typeface="+mj-lt"/>
              <a:buAutoNum type="arabicPeriod"/>
            </a:pPr>
            <a:r>
              <a:rPr lang="en-GB" dirty="0" err="1"/>
              <a:t>suelo</a:t>
            </a:r>
            <a:r>
              <a:rPr lang="en-GB" dirty="0"/>
              <a:t> / ground, floor</a:t>
            </a:r>
          </a:p>
          <a:p>
            <a:pPr marL="228600" lvl="0" indent="-228600" algn="l" rtl="0">
              <a:spcBef>
                <a:spcPts val="0"/>
              </a:spcBef>
              <a:spcAft>
                <a:spcPts val="0"/>
              </a:spcAft>
              <a:buFont typeface="+mj-lt"/>
              <a:buAutoNum type="arabicPeriod"/>
            </a:pPr>
            <a:r>
              <a:rPr lang="en-GB" dirty="0" err="1"/>
              <a:t>vienes</a:t>
            </a:r>
            <a:r>
              <a:rPr lang="en-GB" dirty="0"/>
              <a:t> / you come</a:t>
            </a:r>
          </a:p>
          <a:p>
            <a:pPr marL="228600" lvl="0" indent="-228600" algn="l" rtl="0">
              <a:spcBef>
                <a:spcPts val="0"/>
              </a:spcBef>
              <a:spcAft>
                <a:spcPts val="0"/>
              </a:spcAft>
              <a:buFont typeface="+mj-lt"/>
              <a:buAutoNum type="arabicPeriod"/>
            </a:pPr>
            <a:r>
              <a:rPr lang="en-GB" dirty="0" err="1"/>
              <a:t>celebrar</a:t>
            </a:r>
            <a:r>
              <a:rPr lang="en-GB" dirty="0"/>
              <a:t> / to celebrate</a:t>
            </a:r>
          </a:p>
          <a:p>
            <a:pPr marL="228600" lvl="0" indent="-228600" algn="l" rtl="0">
              <a:spcBef>
                <a:spcPts val="0"/>
              </a:spcBef>
              <a:spcAft>
                <a:spcPts val="0"/>
              </a:spcAft>
              <a:buFont typeface="+mj-lt"/>
              <a:buAutoNum type="arabicPeriod"/>
            </a:pPr>
            <a:r>
              <a:rPr lang="en-GB" dirty="0" err="1"/>
              <a:t>ligero</a:t>
            </a:r>
            <a:r>
              <a:rPr lang="en-GB" dirty="0"/>
              <a:t>, light</a:t>
            </a:r>
          </a:p>
          <a:p>
            <a:pPr marL="0" lvl="0" indent="0" algn="l" rtl="0">
              <a:spcBef>
                <a:spcPts val="0"/>
              </a:spcBef>
              <a:spcAft>
                <a:spcPts val="0"/>
              </a:spcAft>
              <a:buFont typeface="+mj-lt"/>
              <a:buNone/>
            </a:pPr>
            <a:endParaRPr lang="en-GB" dirty="0"/>
          </a:p>
          <a:p>
            <a:pPr marL="0" lvl="0" indent="0" algn="l" rtl="0">
              <a:spcBef>
                <a:spcPts val="0"/>
              </a:spcBef>
              <a:spcAft>
                <a:spcPts val="0"/>
              </a:spcAft>
              <a:buFont typeface="+mj-lt"/>
              <a:buNone/>
            </a:pPr>
            <a:r>
              <a:rPr lang="en-GB" dirty="0"/>
              <a:t>Grey:</a:t>
            </a:r>
          </a:p>
          <a:p>
            <a:pPr marL="228600" lvl="0" indent="-228600" algn="l" rtl="0">
              <a:spcBef>
                <a:spcPts val="0"/>
              </a:spcBef>
              <a:spcAft>
                <a:spcPts val="0"/>
              </a:spcAft>
              <a:buFont typeface="+mj-lt"/>
              <a:buAutoNum type="arabicPeriod"/>
            </a:pPr>
            <a:r>
              <a:rPr lang="en-GB" i="0" dirty="0"/>
              <a:t>¡</a:t>
            </a:r>
            <a:r>
              <a:rPr lang="en-GB" i="0" dirty="0" err="1"/>
              <a:t>Enhorabuena</a:t>
            </a:r>
            <a:r>
              <a:rPr lang="en-GB" i="0" dirty="0"/>
              <a:t>! / Congratulations!</a:t>
            </a:r>
          </a:p>
          <a:p>
            <a:pPr marL="228600" lvl="0" indent="-228600" algn="l" rtl="0">
              <a:spcBef>
                <a:spcPts val="0"/>
              </a:spcBef>
              <a:spcAft>
                <a:spcPts val="0"/>
              </a:spcAft>
              <a:buFont typeface="+mj-lt"/>
              <a:buAutoNum type="arabicPeriod"/>
            </a:pPr>
            <a:r>
              <a:rPr lang="en-GB" i="0" dirty="0" err="1"/>
              <a:t>ofrezco</a:t>
            </a:r>
            <a:r>
              <a:rPr lang="en-GB" i="0" dirty="0"/>
              <a:t> / I offer</a:t>
            </a:r>
          </a:p>
          <a:p>
            <a:pPr marL="228600" lvl="0" indent="-228600" algn="l" rtl="0">
              <a:spcBef>
                <a:spcPts val="0"/>
              </a:spcBef>
              <a:spcAft>
                <a:spcPts val="0"/>
              </a:spcAft>
              <a:buFont typeface="+mj-lt"/>
              <a:buAutoNum type="arabicPeriod"/>
            </a:pPr>
            <a:r>
              <a:rPr lang="en-GB" i="0" dirty="0"/>
              <a:t>bajo/ low</a:t>
            </a:r>
          </a:p>
          <a:p>
            <a:pPr marL="228600" lvl="0" indent="-228600" algn="l" rtl="0">
              <a:spcBef>
                <a:spcPts val="0"/>
              </a:spcBef>
              <a:spcAft>
                <a:spcPts val="0"/>
              </a:spcAft>
              <a:buFont typeface="+mj-lt"/>
              <a:buAutoNum type="arabicPeriod"/>
            </a:pPr>
            <a:r>
              <a:rPr lang="en-GB" i="0" dirty="0"/>
              <a:t>those (f) / </a:t>
            </a:r>
            <a:r>
              <a:rPr lang="en-GB" i="0" dirty="0" err="1"/>
              <a:t>esas</a:t>
            </a:r>
            <a:endParaRPr lang="en-GB" i="0" dirty="0"/>
          </a:p>
          <a:p>
            <a:pPr marL="228600" lvl="0" indent="-228600" algn="l" rtl="0">
              <a:spcBef>
                <a:spcPts val="0"/>
              </a:spcBef>
              <a:spcAft>
                <a:spcPts val="0"/>
              </a:spcAft>
              <a:buFont typeface="+mj-lt"/>
              <a:buAutoNum type="arabicPeriod"/>
            </a:pPr>
            <a:endParaRPr dirty="0"/>
          </a:p>
        </p:txBody>
      </p:sp>
      <p:sp>
        <p:nvSpPr>
          <p:cNvPr id="616" name="Google Shape;61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p>
          <a:p>
            <a:r>
              <a:rPr lang="en-US" b="0" dirty="0"/>
              <a:t>to recap the use of the modal verbs ‘</a:t>
            </a:r>
            <a:r>
              <a:rPr lang="en-US" b="0" dirty="0" err="1"/>
              <a:t>querer</a:t>
            </a:r>
            <a:r>
              <a:rPr lang="en-US" b="0" dirty="0"/>
              <a:t>’, ’</a:t>
            </a:r>
            <a:r>
              <a:rPr lang="en-US" b="0" dirty="0" err="1"/>
              <a:t>poder</a:t>
            </a:r>
            <a:r>
              <a:rPr lang="en-US" b="0" dirty="0"/>
              <a:t>’ and ‘</a:t>
            </a:r>
            <a:r>
              <a:rPr lang="en-US" b="0" dirty="0" err="1"/>
              <a:t>deber</a:t>
            </a:r>
            <a:r>
              <a:rPr lang="en-US" b="0" dirty="0"/>
              <a:t>’ in the 1st person singular (present tense).</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cap="none" dirty="0">
                <a:solidFill>
                  <a:schemeClr val="dk1"/>
                </a:solidFill>
                <a:effectLst/>
                <a:latin typeface="Arial"/>
                <a:ea typeface="Arial"/>
                <a:cs typeface="Arial"/>
                <a:sym typeface="Arial"/>
              </a:rPr>
              <a:t>Elicit the English for the Spanish examples.</a:t>
            </a:r>
            <a:r>
              <a:rPr lang="es-GB" b="0" dirty="0">
                <a:effectLst/>
              </a:rPr>
              <a:t> </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22268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the use of saber + infinitive and contrasting it with </a:t>
            </a:r>
            <a:r>
              <a:rPr lang="en-US" b="0" dirty="0" err="1"/>
              <a:t>poder</a:t>
            </a:r>
            <a:r>
              <a:rPr lang="en-US" b="0" dirty="0"/>
              <a:t> + infinitive</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cap="none" dirty="0">
                <a:solidFill>
                  <a:schemeClr val="dk1"/>
                </a:solidFill>
                <a:effectLst/>
                <a:latin typeface="Arial"/>
                <a:ea typeface="Arial"/>
                <a:cs typeface="Arial"/>
                <a:sym typeface="Arial"/>
              </a:rPr>
              <a:t>Elicit the English for the Spanish examples.</a:t>
            </a:r>
            <a:r>
              <a:rPr lang="es-GB" b="0" dirty="0">
                <a:effectLst/>
              </a:rPr>
              <a:t> </a:t>
            </a:r>
            <a:endParaRPr lang="en-US" b="0" baseline="0"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19</a:t>
            </a:fld>
            <a:endParaRPr lang="es-ES_tradnl"/>
          </a:p>
        </p:txBody>
      </p:sp>
    </p:spTree>
    <p:extLst>
      <p:ext uri="{BB962C8B-B14F-4D97-AF65-F5344CB8AC3E}">
        <p14:creationId xmlns:p14="http://schemas.microsoft.com/office/powerpoint/2010/main" val="236095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[1/2]</a:t>
            </a:r>
          </a:p>
          <a:p>
            <a:r>
              <a:rPr lang="en-ES" b="1" dirty="0"/>
              <a:t>Timing:</a:t>
            </a:r>
            <a:r>
              <a:rPr lang="en-ES" b="0" dirty="0"/>
              <a:t> </a:t>
            </a:r>
            <a:r>
              <a:rPr lang="en-GB" b="0" dirty="0"/>
              <a:t>8</a:t>
            </a:r>
            <a:r>
              <a:rPr lang="en-ES" b="0" dirty="0"/>
              <a:t> minutes</a:t>
            </a:r>
            <a:endParaRPr lang="en-ES" b="1" dirty="0"/>
          </a:p>
          <a:p>
            <a:endParaRPr lang="en-ES" b="1" dirty="0"/>
          </a:p>
          <a:p>
            <a:r>
              <a:rPr lang="en-ES" b="1" dirty="0"/>
              <a:t>Aim:</a:t>
            </a:r>
            <a:r>
              <a:rPr lang="en-GB" b="1" dirty="0"/>
              <a:t> </a:t>
            </a:r>
          </a:p>
          <a:p>
            <a:pPr marL="285750" indent="-285750">
              <a:buAutoNum type="romanLcParenR"/>
            </a:pPr>
            <a:r>
              <a:rPr lang="en-GB" b="0" dirty="0"/>
              <a:t>revise this week’s revisited vocabulary sets.</a:t>
            </a:r>
          </a:p>
          <a:p>
            <a:pPr marL="285750" indent="-285750">
              <a:buAutoNum type="romanLcParenR"/>
            </a:pPr>
            <a:r>
              <a:rPr lang="en-GB" b="0" dirty="0"/>
              <a:t>provide students with example phrases for the last activity in lesson 3.</a:t>
            </a:r>
            <a:endParaRPr lang="en-ES" b="1" dirty="0"/>
          </a:p>
          <a:p>
            <a:endParaRPr lang="en-ES" b="1" dirty="0"/>
          </a:p>
          <a:p>
            <a:r>
              <a:rPr lang="en-ES" b="1" dirty="0"/>
              <a:t>Procedure:</a:t>
            </a:r>
            <a:endParaRPr lang="en-GB" b="1" dirty="0"/>
          </a:p>
          <a:p>
            <a:pPr marL="228600" indent="-228600">
              <a:buFont typeface="+mj-lt"/>
              <a:buAutoNum type="arabicPeriod"/>
            </a:pPr>
            <a:r>
              <a:rPr lang="en-GB" b="0" dirty="0"/>
              <a:t>Students have to complete each phrase with words from the vocabulary list for this week.</a:t>
            </a:r>
          </a:p>
          <a:p>
            <a:pPr marL="228600" indent="-228600">
              <a:buFont typeface="+mj-lt"/>
              <a:buAutoNum type="arabicPeriod"/>
            </a:pPr>
            <a:r>
              <a:rPr lang="en-GB" b="0" dirty="0"/>
              <a:t>Click to reveal the responses.</a:t>
            </a:r>
          </a:p>
          <a:p>
            <a:pPr marL="228600" indent="-228600">
              <a:buFont typeface="+mj-lt"/>
              <a:buAutoNum type="arabicPeriod"/>
            </a:pPr>
            <a:r>
              <a:rPr lang="en-GB" b="0" dirty="0"/>
              <a:t>Students can be asked to name anything else in the room in Spanish.</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2</a:t>
            </a:fld>
            <a:endParaRPr lang="es-ES_tradnl"/>
          </a:p>
        </p:txBody>
      </p:sp>
    </p:spTree>
    <p:extLst>
      <p:ext uri="{BB962C8B-B14F-4D97-AF65-F5344CB8AC3E}">
        <p14:creationId xmlns:p14="http://schemas.microsoft.com/office/powerpoint/2010/main" val="1405203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learn how to make the distinction between ‘saber’ + infinitive and ‘</a:t>
            </a:r>
            <a:r>
              <a:rPr lang="en-US" b="0" dirty="0" err="1"/>
              <a:t>poder</a:t>
            </a:r>
            <a:r>
              <a:rPr lang="en-US" b="0" dirty="0"/>
              <a:t>’ + infinitive</a:t>
            </a:r>
            <a:endParaRPr lang="en-US" b="1" dirty="0"/>
          </a:p>
          <a:p>
            <a:endParaRPr lang="en-US" b="1" dirty="0"/>
          </a:p>
          <a:p>
            <a:r>
              <a:rPr lang="en-US" b="1" dirty="0"/>
              <a:t>Procedure:</a:t>
            </a:r>
          </a:p>
          <a:p>
            <a:pPr marL="228600" indent="-228600">
              <a:buFont typeface="+mj-lt"/>
              <a:buAutoNum type="arabicPeriod"/>
            </a:pPr>
            <a:r>
              <a:rPr lang="en-US" b="0" dirty="0"/>
              <a:t>Read each phrase and select the correct English meaning with a tick in the correct column.</a:t>
            </a:r>
          </a:p>
          <a:p>
            <a:pPr marL="228600" indent="-228600">
              <a:buFont typeface="+mj-lt"/>
              <a:buAutoNum type="arabicPeriod"/>
            </a:pPr>
            <a:r>
              <a:rPr lang="en-US" b="0" dirty="0"/>
              <a:t>Click to reveal the answers and elicit English translations from students.</a:t>
            </a:r>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20</a:t>
            </a:fld>
            <a:endParaRPr lang="es-ES_tradnl"/>
          </a:p>
        </p:txBody>
      </p:sp>
    </p:spTree>
    <p:extLst>
      <p:ext uri="{BB962C8B-B14F-4D97-AF65-F5344CB8AC3E}">
        <p14:creationId xmlns:p14="http://schemas.microsoft.com/office/powerpoint/2010/main" val="2654265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practice recognising present tense modal verbs in their singular forms; to practise this week’s vocabulary in context</a:t>
            </a:r>
            <a:endParaRPr lang="en-US" b="1" dirty="0"/>
          </a:p>
          <a:p>
            <a:endParaRPr lang="en-US" b="1" dirty="0"/>
          </a:p>
          <a:p>
            <a:r>
              <a:rPr lang="en-US" b="1" dirty="0"/>
              <a:t>Procedure:</a:t>
            </a:r>
          </a:p>
          <a:p>
            <a:pPr marL="228600" indent="-228600">
              <a:buFont typeface="+mj-lt"/>
              <a:buAutoNum type="arabicPeriod"/>
            </a:pPr>
            <a:r>
              <a:rPr lang="en-GB" dirty="0"/>
              <a:t>Read the speech bubbles.</a:t>
            </a:r>
          </a:p>
          <a:p>
            <a:pPr marL="228600" indent="-228600">
              <a:buFont typeface="+mj-lt"/>
              <a:buAutoNum type="arabicPeriod"/>
            </a:pPr>
            <a:r>
              <a:rPr lang="en-GB" dirty="0"/>
              <a:t>Decide which line (1-9) from the table that this refers to.</a:t>
            </a:r>
          </a:p>
          <a:p>
            <a:pPr marL="228600" indent="-228600">
              <a:buFont typeface="+mj-lt"/>
              <a:buAutoNum type="arabicPeriod"/>
            </a:pPr>
            <a:r>
              <a:rPr lang="en-GB" dirty="0"/>
              <a:t>Write in English the modal verb used in the same speech bubble in its correct form.</a:t>
            </a:r>
          </a:p>
          <a:p>
            <a:pPr marL="228600" indent="-228600">
              <a:buFont typeface="+mj-lt"/>
              <a:buAutoNum type="arabicPeriod"/>
            </a:pPr>
            <a:r>
              <a:rPr lang="en-GB" dirty="0"/>
              <a:t>Click to reveal the answers.</a:t>
            </a:r>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21</a:t>
            </a:fld>
            <a:endParaRPr lang="es-ES_tradnl"/>
          </a:p>
        </p:txBody>
      </p:sp>
    </p:spTree>
    <p:extLst>
      <p:ext uri="{BB962C8B-B14F-4D97-AF65-F5344CB8AC3E}">
        <p14:creationId xmlns:p14="http://schemas.microsoft.com/office/powerpoint/2010/main" val="4276159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2 minutes</a:t>
            </a:r>
            <a:endParaRPr lang="en-ES" b="1" dirty="0"/>
          </a:p>
          <a:p>
            <a:endParaRPr lang="en-ES" b="1" dirty="0"/>
          </a:p>
          <a:p>
            <a:r>
              <a:rPr lang="en-ES" b="1" dirty="0"/>
              <a:t>Aim: </a:t>
            </a:r>
            <a:r>
              <a:rPr lang="en-ES" b="0" dirty="0"/>
              <a:t>t</a:t>
            </a:r>
            <a:r>
              <a:rPr lang="en-GB" b="0" dirty="0"/>
              <a:t>o recap the use of direct object pronouns</a:t>
            </a:r>
          </a:p>
          <a:p>
            <a:endParaRPr lang="en-ES" b="1" dirty="0"/>
          </a:p>
          <a:p>
            <a:r>
              <a:rPr lang="en-ES" b="1" dirty="0"/>
              <a:t>Procedure:</a:t>
            </a:r>
            <a:endParaRPr lang="en-ES" b="0" dirty="0"/>
          </a:p>
          <a:p>
            <a:r>
              <a:rPr lang="en-ES" b="0" dirty="0"/>
              <a:t>1. Go through the explanation with the students.</a:t>
            </a:r>
          </a:p>
          <a:p>
            <a:r>
              <a:rPr lang="en-ES" b="0" dirty="0"/>
              <a:t>2. Elicit the English for the Spanish examples.</a:t>
            </a:r>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655958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a:t>
            </a:r>
            <a:r>
              <a:rPr lang="en-GB" b="0" dirty="0"/>
              <a:t>1 minute</a:t>
            </a:r>
            <a:endParaRPr lang="en-ES" b="1" dirty="0"/>
          </a:p>
          <a:p>
            <a:endParaRPr lang="en-ES" b="1" dirty="0"/>
          </a:p>
          <a:p>
            <a:r>
              <a:rPr lang="en-ES" b="1" dirty="0"/>
              <a:t>Aim: </a:t>
            </a:r>
            <a:r>
              <a:rPr lang="en-ES" b="0" dirty="0"/>
              <a:t>to </a:t>
            </a:r>
            <a:r>
              <a:rPr lang="en-ES" b="1" dirty="0"/>
              <a:t>introduce</a:t>
            </a:r>
            <a:r>
              <a:rPr lang="en-ES" b="0" dirty="0"/>
              <a:t> the use of singular and plural object pronouns in two verb constructions.</a:t>
            </a:r>
            <a:endParaRPr lang="en-ES" b="1" dirty="0"/>
          </a:p>
          <a:p>
            <a:endParaRPr lang="en-ES" b="1" dirty="0"/>
          </a:p>
          <a:p>
            <a:r>
              <a:rPr lang="en-ES" b="1" dirty="0"/>
              <a:t>Procedure:</a:t>
            </a:r>
            <a:endParaRPr lang="en-ES" b="0" dirty="0"/>
          </a:p>
          <a:p>
            <a:r>
              <a:rPr lang="en-ES" b="0" dirty="0"/>
              <a:t>1. Go through the explanation with the students.</a:t>
            </a:r>
          </a:p>
          <a:p>
            <a:r>
              <a:rPr lang="en-ES" b="0" dirty="0"/>
              <a:t>2. Elicit the English for the Spanish examples.</a:t>
            </a:r>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937273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6 minutes</a:t>
            </a:r>
            <a:endParaRPr lang="en-ES" b="1" dirty="0"/>
          </a:p>
          <a:p>
            <a:endParaRPr lang="en-ES" b="1" dirty="0"/>
          </a:p>
          <a:p>
            <a:r>
              <a:rPr lang="en-ES" b="1" dirty="0"/>
              <a:t>Aim:</a:t>
            </a:r>
            <a:r>
              <a:rPr lang="en-GB" b="1" dirty="0"/>
              <a:t> </a:t>
            </a:r>
            <a:r>
              <a:rPr lang="en-GB" b="0" dirty="0"/>
              <a:t>to distinguish between the use of different direct object pronouns according to gender and number; to recognise the subject of singular forms of modal verbs in the present tense</a:t>
            </a:r>
            <a:endParaRPr lang="en-ES" b="1" dirty="0"/>
          </a:p>
          <a:p>
            <a:endParaRPr lang="en-ES" b="1" dirty="0"/>
          </a:p>
          <a:p>
            <a:r>
              <a:rPr lang="en-ES" b="1" dirty="0"/>
              <a:t>Procedure:</a:t>
            </a:r>
            <a:endParaRPr lang="en-ES" b="0" dirty="0"/>
          </a:p>
          <a:p>
            <a:pPr marL="228600" indent="-228600">
              <a:buAutoNum type="arabicPeriod"/>
            </a:pPr>
            <a:r>
              <a:rPr lang="en-GB" dirty="0"/>
              <a:t>Read each sentence</a:t>
            </a:r>
          </a:p>
          <a:p>
            <a:pPr marL="228600" indent="-228600">
              <a:buAutoNum type="arabicPeriod"/>
            </a:pPr>
            <a:r>
              <a:rPr lang="en-GB" dirty="0"/>
              <a:t>Select which word is represented by the pronoun, according to the gender and number</a:t>
            </a:r>
          </a:p>
          <a:p>
            <a:pPr marL="228600" indent="-228600">
              <a:buAutoNum type="arabicPeriod"/>
            </a:pPr>
            <a:r>
              <a:rPr lang="en-GB" dirty="0"/>
              <a:t>For each phrase, write the subject in Spanish: </a:t>
            </a:r>
            <a:r>
              <a:rPr lang="es-ES" sz="1200" dirty="0"/>
              <a:t>‘yo’, ‘tú’ o ‘él/ella’</a:t>
            </a:r>
          </a:p>
          <a:p>
            <a:pPr marL="228600" indent="-228600">
              <a:buAutoNum type="arabicPeriod"/>
            </a:pPr>
            <a:r>
              <a:rPr lang="es-ES" sz="1200" dirty="0"/>
              <a:t>Click to reveal the answers and elicit the English translations</a:t>
            </a:r>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24</a:t>
            </a:fld>
            <a:endParaRPr lang="es-ES_tradnl"/>
          </a:p>
        </p:txBody>
      </p:sp>
    </p:spTree>
    <p:extLst>
      <p:ext uri="{BB962C8B-B14F-4D97-AF65-F5344CB8AC3E}">
        <p14:creationId xmlns:p14="http://schemas.microsoft.com/office/powerpoint/2010/main" val="4274017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1 minute</a:t>
            </a:r>
            <a:endParaRPr lang="en-ES" b="1" dirty="0"/>
          </a:p>
          <a:p>
            <a:endParaRPr lang="en-ES" b="1" dirty="0"/>
          </a:p>
          <a:p>
            <a:r>
              <a:rPr lang="en-ES" b="1" dirty="0"/>
              <a:t>Aim: </a:t>
            </a:r>
            <a:r>
              <a:rPr lang="en-ES" b="0" dirty="0"/>
              <a:t>to remind students</a:t>
            </a:r>
            <a:r>
              <a:rPr lang="en-GB" b="0" dirty="0"/>
              <a:t> of the word order when using verbs in the negative form with direct object pronouns</a:t>
            </a:r>
            <a:endParaRPr lang="en-ES" b="0" dirty="0"/>
          </a:p>
          <a:p>
            <a:endParaRPr lang="en-ES" b="1" dirty="0"/>
          </a:p>
          <a:p>
            <a:r>
              <a:rPr lang="en-ES" b="1" dirty="0"/>
              <a:t>Procedure:</a:t>
            </a:r>
            <a:endParaRPr lang="en-ES" b="0" dirty="0"/>
          </a:p>
          <a:p>
            <a:r>
              <a:rPr lang="en-ES" b="0" dirty="0"/>
              <a:t>1. Go through the explanation with the students.</a:t>
            </a:r>
          </a:p>
          <a:p>
            <a:r>
              <a:rPr lang="en-ES" b="0" dirty="0"/>
              <a:t>2. Elicit the English for the Spanish examples.</a:t>
            </a:r>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476940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that there is a more challenging version of this activity on the following slide (where translations are not scaffolded).</a:t>
            </a:r>
          </a:p>
          <a:p>
            <a:r>
              <a:rPr lang="en-ES" b="1" dirty="0"/>
              <a:t>Timing:</a:t>
            </a:r>
            <a:r>
              <a:rPr lang="en-ES" b="0" dirty="0"/>
              <a:t> </a:t>
            </a:r>
            <a:r>
              <a:rPr lang="en-GB" b="0" dirty="0"/>
              <a:t>8</a:t>
            </a:r>
            <a:r>
              <a:rPr lang="en-ES" b="0" dirty="0"/>
              <a:t> minutes</a:t>
            </a:r>
            <a:endParaRPr lang="en-ES" b="1" dirty="0"/>
          </a:p>
          <a:p>
            <a:endParaRPr lang="en-ES" b="1" dirty="0"/>
          </a:p>
          <a:p>
            <a:r>
              <a:rPr lang="en-ES" b="1" dirty="0"/>
              <a:t>Aim:</a:t>
            </a:r>
            <a:r>
              <a:rPr lang="en-GB" b="1" dirty="0"/>
              <a:t> </a:t>
            </a:r>
            <a:r>
              <a:rPr lang="en-GB" b="0" dirty="0"/>
              <a:t>to practise aural recognition of singular forms of modal verbs in the present tense; direct object pronouns and this week’s vocabulary.</a:t>
            </a:r>
            <a:endParaRPr lang="en-ES" b="1" dirty="0"/>
          </a:p>
          <a:p>
            <a:endParaRPr lang="en-ES" b="1" dirty="0"/>
          </a:p>
          <a:p>
            <a:r>
              <a:rPr lang="en-ES" b="1" dirty="0"/>
              <a:t>Procedure:</a:t>
            </a:r>
            <a:endParaRPr lang="en-GB" b="1" dirty="0"/>
          </a:p>
          <a:p>
            <a:pPr marL="228600" indent="-228600">
              <a:buAutoNum type="arabicPeriod"/>
            </a:pPr>
            <a:r>
              <a:rPr lang="en-GB" b="0" dirty="0"/>
              <a:t>Listen to each phrase.</a:t>
            </a:r>
          </a:p>
          <a:p>
            <a:pPr marL="228600" indent="-228600">
              <a:buAutoNum type="arabicPeriod"/>
            </a:pPr>
            <a:r>
              <a:rPr lang="en-GB" b="0" dirty="0"/>
              <a:t>Select the subject of the verb according to the verb ending</a:t>
            </a:r>
          </a:p>
          <a:p>
            <a:pPr marL="228600" indent="-228600">
              <a:buAutoNum type="arabicPeriod"/>
            </a:pPr>
            <a:r>
              <a:rPr lang="en-GB" b="0" dirty="0"/>
              <a:t>Write the English translation.</a:t>
            </a:r>
          </a:p>
          <a:p>
            <a:pPr marL="228600" indent="-228600">
              <a:buAutoNum type="arabicPeriod"/>
            </a:pPr>
            <a:r>
              <a:rPr lang="en-GB" b="0" dirty="0"/>
              <a:t>Click to reveal the answers.</a:t>
            </a:r>
          </a:p>
          <a:p>
            <a:pPr marL="228600" indent="-228600">
              <a:buAutoNum type="arabicPeriod"/>
            </a:pPr>
            <a:endParaRPr lang="en-GB" b="1" dirty="0"/>
          </a:p>
          <a:p>
            <a:pPr marL="0" indent="0">
              <a:buNone/>
            </a:pPr>
            <a:r>
              <a:rPr lang="en-GB" b="1" dirty="0"/>
              <a:t>Notes:</a:t>
            </a:r>
          </a:p>
          <a:p>
            <a:pPr marL="0" indent="0">
              <a:buNone/>
            </a:pPr>
            <a:r>
              <a:rPr lang="en-GB" b="0" dirty="0"/>
              <a:t>1. Note that the last two include H vocabulary.</a:t>
            </a:r>
            <a:endParaRPr lang="en-ES" b="0" dirty="0"/>
          </a:p>
          <a:p>
            <a:endParaRPr lang="en-ES" dirty="0"/>
          </a:p>
          <a:p>
            <a:r>
              <a:rPr lang="en-ES" b="1" dirty="0"/>
              <a:t>Transcript: </a:t>
            </a:r>
            <a:endParaRPr lang="en-ES" b="0" dirty="0"/>
          </a:p>
          <a:p>
            <a:pPr marL="228600" indent="-228600">
              <a:buAutoNum type="arabicPeriod"/>
            </a:pPr>
            <a:r>
              <a:rPr lang="en-ES" b="0" dirty="0"/>
              <a:t>No lo quiero arreglar después.</a:t>
            </a:r>
          </a:p>
          <a:p>
            <a:pPr marL="228600" indent="-228600">
              <a:buAutoNum type="arabicPeriod"/>
            </a:pPr>
            <a:r>
              <a:rPr lang="en-ES" b="0" dirty="0"/>
              <a:t>¿Las puedes llamar ahora?</a:t>
            </a:r>
          </a:p>
          <a:p>
            <a:pPr marL="228600" indent="-228600">
              <a:buAutoNum type="arabicPeriod"/>
            </a:pPr>
            <a:r>
              <a:rPr lang="en-ES" b="0" dirty="0"/>
              <a:t>¡Sé bailarla!</a:t>
            </a:r>
          </a:p>
          <a:p>
            <a:pPr marL="228600" indent="-228600">
              <a:buAutoNum type="arabicPeriod"/>
            </a:pPr>
            <a:r>
              <a:rPr lang="en-ES" b="0" dirty="0"/>
              <a:t>No lo debe perder.</a:t>
            </a:r>
          </a:p>
          <a:p>
            <a:pPr marL="228600" indent="-228600">
              <a:buAutoNum type="arabicPeriod"/>
            </a:pPr>
            <a:r>
              <a:rPr lang="en-ES" b="0" dirty="0"/>
              <a:t>Tienes que sacarla con las bebidas.</a:t>
            </a:r>
          </a:p>
          <a:p>
            <a:pPr marL="228600" indent="-228600">
              <a:buAutoNum type="arabicPeriod"/>
            </a:pPr>
            <a:r>
              <a:rPr lang="en-ES" b="0" dirty="0"/>
              <a:t>No puedo acompañarlos más tarde.</a:t>
            </a:r>
          </a:p>
          <a:p>
            <a:pPr marL="228600" indent="-228600">
              <a:buAutoNum type="arabicPeriod"/>
            </a:pPr>
            <a:r>
              <a:rPr lang="en-ES" b="0" dirty="0"/>
              <a:t>¡Debes grabarlo con el móvil!</a:t>
            </a:r>
          </a:p>
          <a:p>
            <a:pPr marL="228600" indent="-228600">
              <a:buAutoNum type="arabicPeriod"/>
            </a:pPr>
            <a:r>
              <a:rPr lang="en-ES" b="0" dirty="0"/>
              <a:t>Lo puede poner encima del mueble.</a:t>
            </a:r>
          </a:p>
          <a:p>
            <a:pPr marL="228600" indent="-228600">
              <a:buAutoNum type="arabicPeriod"/>
            </a:pPr>
            <a:r>
              <a:rPr lang="en-ES" b="0" dirty="0"/>
              <a:t>Los quiero llamar para charlar un rato.</a:t>
            </a:r>
          </a:p>
          <a:p>
            <a:pPr marL="228600" indent="-228600">
              <a:buAutoNum type="arabicPeriod"/>
            </a:pPr>
            <a:r>
              <a:rPr lang="en-ES" b="0" dirty="0"/>
              <a:t> Puedes colocarla en la esquina.</a:t>
            </a:r>
            <a:endParaRPr lang="en-ES" b="1"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26</a:t>
            </a:fld>
            <a:endParaRPr lang="es-ES_tradnl"/>
          </a:p>
        </p:txBody>
      </p:sp>
    </p:spTree>
    <p:extLst>
      <p:ext uri="{BB962C8B-B14F-4D97-AF65-F5344CB8AC3E}">
        <p14:creationId xmlns:p14="http://schemas.microsoft.com/office/powerpoint/2010/main" val="2092376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the more challenging version of the listening activity on the previous slide.</a:t>
            </a:r>
          </a:p>
          <a:p>
            <a:r>
              <a:rPr lang="en-ES" b="1" dirty="0"/>
              <a:t>Timing:</a:t>
            </a:r>
            <a:r>
              <a:rPr lang="en-ES" b="0" dirty="0"/>
              <a:t> 7 minutes</a:t>
            </a:r>
            <a:endParaRPr lang="en-ES" b="1" dirty="0"/>
          </a:p>
          <a:p>
            <a:endParaRPr lang="en-ES" b="1" dirty="0"/>
          </a:p>
          <a:p>
            <a:r>
              <a:rPr lang="en-ES" b="1" dirty="0"/>
              <a:t>Aim:</a:t>
            </a:r>
            <a:r>
              <a:rPr lang="en-GB" b="1" dirty="0"/>
              <a:t> </a:t>
            </a:r>
            <a:r>
              <a:rPr lang="en-GB" b="0" dirty="0"/>
              <a:t>to practise aural recognition of singular forms of modal verbs in the present tense; direct object pronouns and this week’s vocabulary.</a:t>
            </a:r>
            <a:endParaRPr lang="en-ES" b="1" dirty="0"/>
          </a:p>
          <a:p>
            <a:endParaRPr lang="en-ES" b="1" dirty="0"/>
          </a:p>
          <a:p>
            <a:r>
              <a:rPr lang="en-ES" b="1" dirty="0"/>
              <a:t>Procedure:</a:t>
            </a:r>
            <a:endParaRPr lang="en-GB" b="1" dirty="0"/>
          </a:p>
          <a:p>
            <a:pPr marL="228600" indent="-228600">
              <a:buAutoNum type="arabicPeriod"/>
            </a:pPr>
            <a:r>
              <a:rPr lang="en-GB" b="0" dirty="0"/>
              <a:t>Listen to each phrase.</a:t>
            </a:r>
          </a:p>
          <a:p>
            <a:pPr marL="228600" indent="-228600">
              <a:buAutoNum type="arabicPeriod"/>
            </a:pPr>
            <a:r>
              <a:rPr lang="en-GB" b="0" dirty="0"/>
              <a:t>Select the subject of the verb according to the verb ending</a:t>
            </a:r>
          </a:p>
          <a:p>
            <a:pPr marL="228600" indent="-228600">
              <a:buAutoNum type="arabicPeriod"/>
            </a:pPr>
            <a:r>
              <a:rPr lang="en-GB" b="0" dirty="0"/>
              <a:t>Complete the English translation for each phrase.</a:t>
            </a:r>
          </a:p>
          <a:p>
            <a:pPr marL="228600" indent="-228600">
              <a:buAutoNum type="arabicPeriod"/>
            </a:pPr>
            <a:r>
              <a:rPr lang="en-GB" b="0" dirty="0"/>
              <a:t>Click to reveal the answers.</a:t>
            </a:r>
            <a:endParaRPr lang="en-ES" b="0" dirty="0"/>
          </a:p>
          <a:p>
            <a:endParaRPr lang="en-ES" dirty="0"/>
          </a:p>
          <a:p>
            <a:pPr marL="0" indent="0">
              <a:buNone/>
            </a:pPr>
            <a:r>
              <a:rPr lang="en-GB" b="1" dirty="0"/>
              <a:t>Notes:</a:t>
            </a:r>
          </a:p>
          <a:p>
            <a:pPr marL="0" indent="0">
              <a:buNone/>
            </a:pPr>
            <a:r>
              <a:rPr lang="en-GB" b="0" dirty="0"/>
              <a:t>1. Note that the last two include H vocabulary.</a:t>
            </a:r>
            <a:endParaRPr lang="en-ES" b="0" dirty="0"/>
          </a:p>
          <a:p>
            <a:endParaRPr lang="en-ES" dirty="0"/>
          </a:p>
          <a:p>
            <a:r>
              <a:rPr lang="en-ES" b="1" dirty="0"/>
              <a:t>Transcript: </a:t>
            </a:r>
            <a:endParaRPr lang="en-ES" b="0" dirty="0"/>
          </a:p>
          <a:p>
            <a:pPr marL="228600" indent="-228600">
              <a:buAutoNum type="arabicPeriod"/>
            </a:pPr>
            <a:r>
              <a:rPr lang="en-ES" b="0" dirty="0"/>
              <a:t>No lo quiero arreglar después.</a:t>
            </a:r>
          </a:p>
          <a:p>
            <a:pPr marL="228600" indent="-228600">
              <a:buAutoNum type="arabicPeriod"/>
            </a:pPr>
            <a:r>
              <a:rPr lang="en-ES" b="0" dirty="0"/>
              <a:t>¿Las puedes llamar ahora?</a:t>
            </a:r>
          </a:p>
          <a:p>
            <a:pPr marL="228600" indent="-228600">
              <a:buAutoNum type="arabicPeriod"/>
            </a:pPr>
            <a:r>
              <a:rPr lang="en-ES" b="0" dirty="0"/>
              <a:t>¡Sé bailarla!</a:t>
            </a:r>
          </a:p>
          <a:p>
            <a:pPr marL="228600" indent="-228600">
              <a:buAutoNum type="arabicPeriod"/>
            </a:pPr>
            <a:r>
              <a:rPr lang="en-ES" b="0" dirty="0"/>
              <a:t>No lo debe perder.</a:t>
            </a:r>
          </a:p>
          <a:p>
            <a:pPr marL="228600" indent="-228600">
              <a:buAutoNum type="arabicPeriod"/>
            </a:pPr>
            <a:r>
              <a:rPr lang="en-ES" b="0" dirty="0"/>
              <a:t>Tienes que sacarla con las bebidas.</a:t>
            </a:r>
          </a:p>
          <a:p>
            <a:pPr marL="228600" indent="-228600">
              <a:buAutoNum type="arabicPeriod"/>
            </a:pPr>
            <a:r>
              <a:rPr lang="en-ES" b="0" dirty="0"/>
              <a:t>No puedo acompañarlos más tarde.</a:t>
            </a:r>
          </a:p>
          <a:p>
            <a:pPr marL="228600" indent="-228600">
              <a:buAutoNum type="arabicPeriod"/>
            </a:pPr>
            <a:r>
              <a:rPr lang="en-ES" b="0" dirty="0"/>
              <a:t>¡Debes grabarlo con el móvil!</a:t>
            </a:r>
          </a:p>
          <a:p>
            <a:pPr marL="228600" indent="-228600">
              <a:buAutoNum type="arabicPeriod"/>
            </a:pPr>
            <a:r>
              <a:rPr lang="en-ES" b="0" dirty="0"/>
              <a:t>Lo puede poner encima del mueble.</a:t>
            </a:r>
          </a:p>
          <a:p>
            <a:pPr marL="228600" indent="-228600">
              <a:buAutoNum type="arabicPeriod"/>
            </a:pPr>
            <a:r>
              <a:rPr lang="en-ES" b="0" dirty="0"/>
              <a:t>Los quiero llamar para charlar un rato</a:t>
            </a:r>
          </a:p>
          <a:p>
            <a:pPr marL="228600" indent="-228600">
              <a:buAutoNum type="arabicPeriod"/>
            </a:pPr>
            <a:r>
              <a:rPr lang="en-ES" b="0" dirty="0"/>
              <a:t> Puedes colocarla en la esquina.</a:t>
            </a:r>
            <a:endParaRPr lang="en-ES" b="1"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27</a:t>
            </a:fld>
            <a:endParaRPr lang="es-ES_tradnl"/>
          </a:p>
        </p:txBody>
      </p:sp>
    </p:spTree>
    <p:extLst>
      <p:ext uri="{BB962C8B-B14F-4D97-AF65-F5344CB8AC3E}">
        <p14:creationId xmlns:p14="http://schemas.microsoft.com/office/powerpoint/2010/main" val="3234361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10 minutes</a:t>
            </a:r>
            <a:endParaRPr lang="en-ES" b="1" dirty="0"/>
          </a:p>
          <a:p>
            <a:endParaRPr lang="en-ES" b="1" dirty="0"/>
          </a:p>
          <a:p>
            <a:r>
              <a:rPr lang="en-ES" b="1" dirty="0"/>
              <a:t>Aim:</a:t>
            </a:r>
            <a:r>
              <a:rPr lang="en-GB" b="1" dirty="0"/>
              <a:t> </a:t>
            </a:r>
            <a:r>
              <a:rPr lang="en-GB" b="0" dirty="0"/>
              <a:t>to practise using direct object pronouns in two verb constructions in a spoken context.</a:t>
            </a:r>
            <a:endParaRPr lang="en-ES" b="1" dirty="0"/>
          </a:p>
          <a:p>
            <a:endParaRPr lang="en-ES" b="1" dirty="0"/>
          </a:p>
          <a:p>
            <a:r>
              <a:rPr lang="en-ES" b="1" dirty="0"/>
              <a:t>Procedure:</a:t>
            </a:r>
            <a:endParaRPr lang="en-ES" b="0" dirty="0"/>
          </a:p>
          <a:p>
            <a:pPr marL="228600" indent="-228600">
              <a:buFont typeface="+mj-lt"/>
              <a:buAutoNum type="arabicPeriod"/>
            </a:pPr>
            <a:r>
              <a:rPr lang="en-GB" dirty="0"/>
              <a:t>S</a:t>
            </a:r>
            <a:r>
              <a:rPr lang="en-ES" dirty="0"/>
              <a:t>tudents </a:t>
            </a:r>
            <a:r>
              <a:rPr lang="en-GB" dirty="0"/>
              <a:t>are given </a:t>
            </a:r>
            <a:r>
              <a:rPr lang="en-ES" dirty="0"/>
              <a:t>5 phrases each.</a:t>
            </a:r>
          </a:p>
          <a:p>
            <a:pPr marL="228600" indent="-228600">
              <a:buFont typeface="+mj-lt"/>
              <a:buAutoNum type="arabicPeriod"/>
            </a:pPr>
            <a:r>
              <a:rPr lang="en-GB" dirty="0"/>
              <a:t>They </a:t>
            </a:r>
            <a:r>
              <a:rPr lang="en-ES" dirty="0"/>
              <a:t>choose an option from that board and translate their phrases into Spanish.</a:t>
            </a:r>
          </a:p>
          <a:p>
            <a:pPr marL="228600" indent="-228600">
              <a:buFont typeface="+mj-lt"/>
              <a:buAutoNum type="arabicPeriod"/>
            </a:pPr>
            <a:r>
              <a:rPr lang="en-GB" dirty="0"/>
              <a:t>S</a:t>
            </a:r>
            <a:r>
              <a:rPr lang="en-ES" dirty="0"/>
              <a:t>tudents read their phrases to each other.</a:t>
            </a:r>
          </a:p>
          <a:p>
            <a:pPr marL="228600" indent="-228600">
              <a:buAutoNum type="arabicPeriod" startAt="4"/>
            </a:pPr>
            <a:r>
              <a:rPr lang="en-GB" dirty="0"/>
              <a:t>The person listening, notes down the phrase in English and says which of the pictures from the board they are talking about.</a:t>
            </a:r>
          </a:p>
          <a:p>
            <a:pPr marL="228600" indent="-228600">
              <a:buAutoNum type="arabicPeriod" startAt="4"/>
            </a:pPr>
            <a:r>
              <a:rPr lang="en-GB" dirty="0"/>
              <a:t>An answer slide follows this activity.</a:t>
            </a:r>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28</a:t>
            </a:fld>
            <a:endParaRPr lang="es-ES_tradnl"/>
          </a:p>
        </p:txBody>
      </p:sp>
    </p:spTree>
    <p:extLst>
      <p:ext uri="{BB962C8B-B14F-4D97-AF65-F5344CB8AC3E}">
        <p14:creationId xmlns:p14="http://schemas.microsoft.com/office/powerpoint/2010/main" val="900311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TO DISPLAY ON THE BOARD DURING THE SPEAKING ACTIVITY</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29</a:t>
            </a:fld>
            <a:endParaRPr lang="es-ES_tradnl"/>
          </a:p>
        </p:txBody>
      </p:sp>
    </p:spTree>
    <p:extLst>
      <p:ext uri="{BB962C8B-B14F-4D97-AF65-F5344CB8AC3E}">
        <p14:creationId xmlns:p14="http://schemas.microsoft.com/office/powerpoint/2010/main" val="383569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[2/2]</a:t>
            </a:r>
          </a:p>
          <a:p>
            <a:endParaRPr lang="en-ES" b="0" dirty="0"/>
          </a:p>
          <a:p>
            <a:r>
              <a:rPr lang="en-ES" b="1" dirty="0"/>
              <a:t>Frequency of unknown vocabulary:</a:t>
            </a:r>
          </a:p>
          <a:p>
            <a:r>
              <a:rPr lang="en-ES" b="0" dirty="0"/>
              <a:t>tarta [&gt;5000]</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3</a:t>
            </a:fld>
            <a:endParaRPr lang="es-ES_tradnl"/>
          </a:p>
        </p:txBody>
      </p:sp>
    </p:spTree>
    <p:extLst>
      <p:ext uri="{BB962C8B-B14F-4D97-AF65-F5344CB8AC3E}">
        <p14:creationId xmlns:p14="http://schemas.microsoft.com/office/powerpoint/2010/main" val="4043106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THE ACTIVITY</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30</a:t>
            </a:fld>
            <a:endParaRPr lang="es-ES_tradnl"/>
          </a:p>
        </p:txBody>
      </p:sp>
    </p:spTree>
    <p:extLst>
      <p:ext uri="{BB962C8B-B14F-4D97-AF65-F5344CB8AC3E}">
        <p14:creationId xmlns:p14="http://schemas.microsoft.com/office/powerpoint/2010/main" val="349368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31</a:t>
            </a:fld>
            <a:endParaRPr lang="es-ES_tradnl"/>
          </a:p>
        </p:txBody>
      </p:sp>
    </p:spTree>
    <p:extLst>
      <p:ext uri="{BB962C8B-B14F-4D97-AF65-F5344CB8AC3E}">
        <p14:creationId xmlns:p14="http://schemas.microsoft.com/office/powerpoint/2010/main" val="1458122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32</a:t>
            </a:fld>
            <a:endParaRPr lang="es-ES_tradnl"/>
          </a:p>
        </p:txBody>
      </p:sp>
    </p:spTree>
    <p:extLst>
      <p:ext uri="{BB962C8B-B14F-4D97-AF65-F5344CB8AC3E}">
        <p14:creationId xmlns:p14="http://schemas.microsoft.com/office/powerpoint/2010/main" val="3915566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caber, </a:t>
            </a:r>
            <a:r>
              <a:rPr lang="en-GB" sz="1200" b="0" i="0" u="none" strike="noStrike" dirty="0" err="1">
                <a:solidFill>
                  <a:schemeClr val="dk1"/>
                </a:solidFill>
                <a:latin typeface="Calibri"/>
                <a:ea typeface="Calibri"/>
                <a:cs typeface="Calibri"/>
                <a:sym typeface="Calibri"/>
              </a:rPr>
              <a:t>mueble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luna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colocar</a:t>
            </a:r>
            <a:br>
              <a:rPr lang="en-GB" sz="1200" b="0"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Edexcel</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aguantar</a:t>
            </a:r>
            <a:r>
              <a:rPr lang="en-GB" sz="1200" b="0" i="0" u="none" strike="noStrike" dirty="0">
                <a:solidFill>
                  <a:schemeClr val="dk1"/>
                </a:solidFill>
                <a:latin typeface="Calibri"/>
                <a:ea typeface="Calibri"/>
                <a:cs typeface="Calibri"/>
                <a:sym typeface="Calibri"/>
              </a:rPr>
              <a:t>, caber, </a:t>
            </a:r>
            <a:r>
              <a:rPr lang="en-GB" sz="1200" b="0" i="0" u="none" strike="noStrike" dirty="0" err="1">
                <a:solidFill>
                  <a:schemeClr val="dk1"/>
                </a:solidFill>
                <a:latin typeface="Calibri"/>
                <a:ea typeface="Calibri"/>
                <a:cs typeface="Calibri"/>
                <a:sym typeface="Calibri"/>
              </a:rPr>
              <a:t>salón</a:t>
            </a:r>
            <a:r>
              <a:rPr lang="en-GB" sz="1200" b="0" i="0" u="none" strike="noStrike" dirty="0">
                <a:solidFill>
                  <a:schemeClr val="dk1"/>
                </a:solidFill>
                <a:latin typeface="Calibri"/>
                <a:ea typeface="Calibri"/>
                <a:cs typeface="Calibri"/>
                <a:sym typeface="Calibri"/>
              </a:rPr>
              <a:t>, </a:t>
            </a:r>
            <a:r>
              <a:rPr lang="en-GB" b="0" i="0" dirty="0">
                <a:solidFill>
                  <a:srgbClr val="000000"/>
                </a:solidFill>
                <a:effectLst/>
                <a:latin typeface="Segoe UI" panose="020B0502040204020203" pitchFamily="34" charset="0"/>
              </a:rPr>
              <a:t>¡</a:t>
            </a:r>
            <a:r>
              <a:rPr lang="en-GB" b="0" i="0" dirty="0" err="1">
                <a:solidFill>
                  <a:srgbClr val="E6851E"/>
                </a:solidFill>
                <a:effectLst/>
                <a:latin typeface="Segoe UI" panose="020B0502040204020203" pitchFamily="34" charset="0"/>
              </a:rPr>
              <a:t>Enhorabuena</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mueble</a:t>
            </a:r>
            <a:r>
              <a:rPr lang="en-GB" b="0" i="0" dirty="0">
                <a:solidFill>
                  <a:srgbClr val="000000"/>
                </a:solidFill>
                <a:effectLst/>
                <a:latin typeface="Segoe UI" panose="020B0502040204020203" pitchFamily="34" charset="0"/>
              </a:rPr>
              <a:t>, volume, </a:t>
            </a:r>
            <a:r>
              <a:rPr lang="en-GB" b="0" i="0" dirty="0" err="1">
                <a:solidFill>
                  <a:srgbClr val="000000"/>
                </a:solidFill>
                <a:effectLst/>
                <a:latin typeface="Segoe UI" panose="020B0502040204020203" pitchFamily="34" charset="0"/>
              </a:rPr>
              <a:t>diseñar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ingeniero</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luna</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piedra</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controlar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engañar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charlar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encender</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colocar</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Artwork </a:t>
            </a:r>
            <a:r>
              <a:rPr lang="en-GB" sz="1200" b="0" i="0" u="none" strike="noStrike" dirty="0">
                <a:solidFill>
                  <a:schemeClr val="dk1"/>
                </a:solidFill>
                <a:latin typeface="Calibri"/>
                <a:ea typeface="Calibri"/>
                <a:cs typeface="Calibri"/>
                <a:sym typeface="Calibri"/>
              </a:rPr>
              <a:t>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r>
              <a:rPr lang="en-GB" sz="1200" b="1" i="0" u="none" strike="noStrike" cap="none" dirty="0">
                <a:solidFill>
                  <a:schemeClr val="dk1"/>
                </a:solidFill>
                <a:latin typeface="Calibri"/>
                <a:ea typeface="Calibri"/>
                <a:cs typeface="Calibri"/>
                <a:sym typeface="Calibri"/>
              </a:rPr>
              <a:t>New grammar features: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word order of direct object pronouns in two verb constructions (e.g. </a:t>
            </a:r>
            <a:r>
              <a:rPr lang="en-GB" sz="1200" b="0" i="0" u="none" strike="noStrike" cap="none" dirty="0" err="1">
                <a:solidFill>
                  <a:schemeClr val="dk1"/>
                </a:solidFill>
                <a:latin typeface="Calibri"/>
                <a:ea typeface="Calibri"/>
                <a:cs typeface="Calibri"/>
                <a:sym typeface="Calibri"/>
              </a:rPr>
              <a:t>quiere</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llamarlo</a:t>
            </a:r>
            <a:r>
              <a:rPr lang="en-GB" sz="1200" b="0" i="0" u="none" strike="noStrike" cap="none" dirty="0">
                <a:solidFill>
                  <a:schemeClr val="dk1"/>
                </a:solidFill>
                <a:latin typeface="Calibri"/>
                <a:ea typeface="Calibri"/>
                <a:cs typeface="Calibri"/>
                <a:sym typeface="Calibri"/>
              </a:rPr>
              <a:t>)</a:t>
            </a:r>
          </a:p>
          <a:p>
            <a:endParaRPr lang="en-GB" sz="1200" b="1" i="0" u="none" strike="noStrike" cap="none" dirty="0">
              <a:solidFill>
                <a:schemeClr val="dk1"/>
              </a:solidFill>
              <a:latin typeface="Calibri"/>
              <a:ea typeface="Calibri"/>
              <a:cs typeface="Calibri"/>
              <a:sym typeface="Calibri"/>
            </a:endParaRPr>
          </a:p>
          <a:p>
            <a:r>
              <a:rPr lang="en-GB" sz="1200" b="1" i="0" u="none" strike="noStrike" cap="none" dirty="0">
                <a:solidFill>
                  <a:schemeClr val="dk1"/>
                </a:solidFill>
                <a:latin typeface="Calibri"/>
                <a:ea typeface="Calibri"/>
                <a:cs typeface="Calibri"/>
                <a:sym typeface="Calibri"/>
              </a:rPr>
              <a:t>Revisited grammar features: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object-first word order only</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direct object 'lo', 'la', '</a:t>
            </a:r>
            <a:r>
              <a:rPr lang="en-GB" sz="1200" b="1" i="0" u="none" strike="noStrike" cap="none" dirty="0" err="1">
                <a:solidFill>
                  <a:schemeClr val="dk1"/>
                </a:solidFill>
                <a:latin typeface="Calibri"/>
                <a:ea typeface="Calibri"/>
                <a:cs typeface="Calibri"/>
                <a:sym typeface="Calibri"/>
              </a:rPr>
              <a:t>los</a:t>
            </a:r>
            <a:r>
              <a:rPr lang="en-GB" sz="1200" b="1" i="0" u="none" strike="noStrike" cap="none" dirty="0">
                <a:solidFill>
                  <a:schemeClr val="dk1"/>
                </a:solidFill>
                <a:latin typeface="Calibri"/>
                <a:ea typeface="Calibri"/>
                <a:cs typeface="Calibri"/>
                <a:sym typeface="Calibri"/>
              </a:rPr>
              <a:t>', 'las'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tense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in 1st, 2nd, 3rd person singular (-o, -es, -e)</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direct object pronouns in one verb constructions (e.g. </a:t>
            </a:r>
            <a:r>
              <a:rPr lang="en-GB" sz="1200" b="1" i="0" u="none" strike="noStrike" cap="none" dirty="0" err="1">
                <a:solidFill>
                  <a:schemeClr val="dk1"/>
                </a:solidFill>
                <a:latin typeface="Calibri"/>
                <a:ea typeface="Calibri"/>
                <a:cs typeface="Calibri"/>
                <a:sym typeface="Calibri"/>
              </a:rPr>
              <a:t>los</a:t>
            </a:r>
            <a:r>
              <a:rPr lang="en-GB" sz="1200" b="1" i="0" u="none" strike="noStrike" cap="none" dirty="0">
                <a:solidFill>
                  <a:schemeClr val="dk1"/>
                </a:solidFill>
                <a:latin typeface="Calibri"/>
                <a:ea typeface="Calibri"/>
                <a:cs typeface="Calibri"/>
                <a:sym typeface="Calibri"/>
              </a:rPr>
              <a:t> llama)</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modals </a:t>
            </a:r>
            <a:r>
              <a:rPr lang="en-GB" sz="1200" b="0" i="0" u="none" strike="noStrike" cap="none" dirty="0" err="1">
                <a:solidFill>
                  <a:schemeClr val="dk1"/>
                </a:solidFill>
                <a:latin typeface="Calibri"/>
                <a:ea typeface="Calibri"/>
                <a:cs typeface="Calibri"/>
                <a:sym typeface="Calibri"/>
              </a:rPr>
              <a:t>querer</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poder</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deber</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tener</a:t>
            </a:r>
            <a:r>
              <a:rPr lang="en-GB" sz="1200" b="0" i="0" u="none" strike="noStrike" cap="none" dirty="0">
                <a:solidFill>
                  <a:schemeClr val="dk1"/>
                </a:solidFill>
                <a:latin typeface="Calibri"/>
                <a:ea typeface="Calibri"/>
                <a:cs typeface="Calibri"/>
                <a:sym typeface="Calibri"/>
              </a:rPr>
              <a:t> que, </a:t>
            </a:r>
            <a:r>
              <a:rPr lang="en-GB" sz="1200" b="0" i="0" u="none" strike="noStrike" cap="none" dirty="0" err="1">
                <a:solidFill>
                  <a:schemeClr val="dk1"/>
                </a:solidFill>
                <a:latin typeface="Calibri"/>
                <a:ea typeface="Calibri"/>
                <a:cs typeface="Calibri"/>
                <a:sym typeface="Calibri"/>
              </a:rPr>
              <a:t>sé</a:t>
            </a:r>
            <a:r>
              <a:rPr lang="en-GB" sz="1200" b="0" i="0" u="none" strike="noStrike" cap="none" dirty="0">
                <a:solidFill>
                  <a:schemeClr val="dk1"/>
                </a:solidFill>
                <a:latin typeface="Calibri"/>
                <a:ea typeface="Calibri"/>
                <a:cs typeface="Calibri"/>
                <a:sym typeface="Calibri"/>
              </a:rPr>
              <a:t> + infinitive</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definite articles '</a:t>
            </a:r>
            <a:r>
              <a:rPr lang="en-GB" sz="1200" b="0" i="0" u="none" strike="noStrike" cap="none" dirty="0" err="1">
                <a:solidFill>
                  <a:schemeClr val="dk1"/>
                </a:solidFill>
                <a:latin typeface="Calibri"/>
                <a:ea typeface="Calibri"/>
                <a:cs typeface="Calibri"/>
                <a:sym typeface="Calibri"/>
              </a:rPr>
              <a:t>el</a:t>
            </a:r>
            <a:r>
              <a:rPr lang="en-GB" sz="1200" b="0" i="0" u="none" strike="noStrike" cap="none" dirty="0">
                <a:solidFill>
                  <a:schemeClr val="dk1"/>
                </a:solidFill>
                <a:latin typeface="Calibri"/>
                <a:ea typeface="Calibri"/>
                <a:cs typeface="Calibri"/>
                <a:sym typeface="Calibri"/>
              </a:rPr>
              <a:t>' and 'la'</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definite articles '</a:t>
            </a:r>
            <a:r>
              <a:rPr lang="en-GB" sz="1200" b="0" i="0" u="none" strike="noStrike" cap="none" dirty="0" err="1">
                <a:solidFill>
                  <a:schemeClr val="dk1"/>
                </a:solidFill>
                <a:latin typeface="Calibri"/>
                <a:ea typeface="Calibri"/>
                <a:cs typeface="Calibri"/>
                <a:sym typeface="Calibri"/>
              </a:rPr>
              <a:t>los</a:t>
            </a:r>
            <a:r>
              <a:rPr lang="en-GB" sz="1200" b="0" i="0" u="none" strike="noStrike" cap="none" dirty="0">
                <a:solidFill>
                  <a:schemeClr val="dk1"/>
                </a:solidFill>
                <a:latin typeface="Calibri"/>
                <a:ea typeface="Calibri"/>
                <a:cs typeface="Calibri"/>
                <a:sym typeface="Calibri"/>
              </a:rPr>
              <a:t>' and 'las'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verbs like </a:t>
            </a:r>
            <a:r>
              <a:rPr lang="en-GB" sz="1200" b="1" i="0" u="none" strike="noStrike" cap="none" dirty="0" err="1">
                <a:solidFill>
                  <a:schemeClr val="dk1"/>
                </a:solidFill>
                <a:latin typeface="Calibri"/>
                <a:ea typeface="Calibri"/>
                <a:cs typeface="Calibri"/>
                <a:sym typeface="Calibri"/>
              </a:rPr>
              <a:t>conocer</a:t>
            </a:r>
            <a:r>
              <a:rPr lang="en-GB" sz="1200" b="1" i="0" u="none" strike="noStrike" cap="none" dirty="0">
                <a:solidFill>
                  <a:schemeClr val="dk1"/>
                </a:solidFill>
                <a:latin typeface="Calibri"/>
                <a:ea typeface="Calibri"/>
                <a:cs typeface="Calibri"/>
                <a:sym typeface="Calibri"/>
              </a:rPr>
              <a:t> (c&gt;</a:t>
            </a:r>
            <a:r>
              <a:rPr lang="en-GB" sz="1200" b="1" i="0" u="none" strike="noStrike" cap="none" dirty="0" err="1">
                <a:solidFill>
                  <a:schemeClr val="dk1"/>
                </a:solidFill>
                <a:latin typeface="Calibri"/>
                <a:ea typeface="Calibri"/>
                <a:cs typeface="Calibri"/>
                <a:sym typeface="Calibri"/>
              </a:rPr>
              <a:t>zc</a:t>
            </a:r>
            <a:r>
              <a:rPr lang="en-GB" sz="1200" b="1" i="0" u="none" strike="noStrike" cap="none" dirty="0">
                <a:solidFill>
                  <a:schemeClr val="dk1"/>
                </a:solidFill>
                <a:latin typeface="Calibri"/>
                <a:ea typeface="Calibri"/>
                <a:cs typeface="Calibri"/>
                <a:sym typeface="Calibri"/>
              </a:rPr>
              <a:t>) (1st person singular)</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adjective agreement</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number agreement</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position of adjectives in relation to the nouns they refer to: mostly after nouns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prenominal adjectives (e.g. primer, </a:t>
            </a:r>
            <a:r>
              <a:rPr lang="en-GB" sz="1200" b="1" i="0" u="none" strike="noStrike" cap="none" dirty="0" err="1">
                <a:solidFill>
                  <a:schemeClr val="dk1"/>
                </a:solidFill>
                <a:latin typeface="Calibri"/>
                <a:ea typeface="Calibri"/>
                <a:cs typeface="Calibri"/>
                <a:sym typeface="Calibri"/>
              </a:rPr>
              <a:t>segundo</a:t>
            </a:r>
            <a:r>
              <a:rPr lang="en-GB" sz="1200" b="1" i="0" u="none" strike="noStrike" cap="none" dirty="0">
                <a:solidFill>
                  <a:schemeClr val="dk1"/>
                </a:solidFill>
                <a:latin typeface="Calibri"/>
                <a:ea typeface="Calibri"/>
                <a:cs typeface="Calibri"/>
                <a:sym typeface="Calibri"/>
              </a:rPr>
              <a:t>)</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position of adjectives and change of meaning (e.g. </a:t>
            </a:r>
            <a:r>
              <a:rPr lang="en-GB" sz="1200" b="1" i="0" u="none" strike="noStrike" cap="none" dirty="0" err="1">
                <a:solidFill>
                  <a:schemeClr val="dk1"/>
                </a:solidFill>
                <a:latin typeface="Calibri"/>
                <a:ea typeface="Calibri"/>
                <a:cs typeface="Calibri"/>
                <a:sym typeface="Calibri"/>
              </a:rPr>
              <a:t>único</a:t>
            </a:r>
            <a:r>
              <a:rPr lang="en-GB" sz="1200" b="1" i="0" u="none" strike="noStrike" cap="none" dirty="0">
                <a:solidFill>
                  <a:schemeClr val="dk1"/>
                </a:solidFill>
                <a:latin typeface="Calibri"/>
                <a:ea typeface="Calibri"/>
                <a:cs typeface="Calibri"/>
                <a:sym typeface="Calibri"/>
              </a:rPr>
              <a:t>)</a:t>
            </a:r>
          </a:p>
          <a:p>
            <a:endParaRPr lang="en-GB" sz="1200" b="1" i="0" u="none" strike="noStrike" cap="none" dirty="0">
              <a:solidFill>
                <a:schemeClr val="dk1"/>
              </a:solidFill>
              <a:latin typeface="Calibri"/>
              <a:ea typeface="Calibri"/>
              <a:cs typeface="Calibri"/>
              <a:sym typeface="Calibri"/>
            </a:endParaRPr>
          </a:p>
          <a:p>
            <a:r>
              <a:rPr lang="en-GB" sz="1200" b="1" i="0" u="none" strike="noStrike" cap="none" dirty="0">
                <a:solidFill>
                  <a:schemeClr val="dk1"/>
                </a:solidFill>
                <a:latin typeface="Calibri"/>
                <a:ea typeface="Calibri"/>
                <a:cs typeface="Calibri"/>
                <a:sym typeface="Calibri"/>
              </a:rPr>
              <a:t>Phonics: [z] and [co]</a:t>
            </a:r>
          </a:p>
          <a:p>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lvl="0" indent="0" algn="l" rtl="0">
              <a:lnSpc>
                <a:spcPct val="100000"/>
              </a:lnSpc>
              <a:spcBef>
                <a:spcPts val="0"/>
              </a:spcBef>
              <a:spcAft>
                <a:spcPts val="0"/>
              </a:spcAft>
              <a:buSzPts val="1400"/>
              <a:buNone/>
            </a:pPr>
            <a:r>
              <a:rPr lang="en-GB" b="1" i="0" dirty="0"/>
              <a:t>New vocabulary: </a:t>
            </a:r>
            <a:r>
              <a:rPr lang="es-ES" b="0" i="0" dirty="0">
                <a:solidFill>
                  <a:srgbClr val="000000"/>
                </a:solidFill>
                <a:effectLst/>
                <a:latin typeface="docs-Century Gothic"/>
              </a:rPr>
              <a:t>aguantar [1879]; arreglar¹ (to tidy) [1314]; caber [1187]; letra² (lyrics) [977]; montón [1736]; salón [1722]; sorpresa [1295]; alto² (loud volume) [231]; bajo² (as 'low') [452]; ¡Enhorabuena! [&gt;5000] </a:t>
            </a:r>
            <a:r>
              <a:rPr lang="es-ES" b="1" i="0" dirty="0">
                <a:solidFill>
                  <a:srgbClr val="000000"/>
                </a:solidFill>
                <a:effectLst/>
                <a:latin typeface="docs-Century Gothic"/>
              </a:rPr>
              <a:t>(10) / H Only: </a:t>
            </a:r>
            <a:r>
              <a:rPr lang="es-ES" b="0" i="0" dirty="0">
                <a:solidFill>
                  <a:srgbClr val="FF0000"/>
                </a:solidFill>
                <a:effectLst/>
                <a:latin typeface="docs-Century Gothic"/>
              </a:rPr>
              <a:t>agradecer [1428]; esquina [1536]; mueble [2342]; el volumen [1568] </a:t>
            </a:r>
            <a:r>
              <a:rPr lang="es-ES" b="1" i="0" dirty="0">
                <a:solidFill>
                  <a:srgbClr val="FF0000"/>
                </a:solidFill>
                <a:effectLst/>
                <a:latin typeface="docs-Century Gothic"/>
              </a:rPr>
              <a:t>(4)</a:t>
            </a:r>
          </a:p>
          <a:p>
            <a:pPr marL="0" lvl="0" indent="0" algn="l" rtl="0">
              <a:lnSpc>
                <a:spcPct val="100000"/>
              </a:lnSpc>
              <a:spcBef>
                <a:spcPts val="0"/>
              </a:spcBef>
              <a:spcAft>
                <a:spcPts val="0"/>
              </a:spcAft>
              <a:buSzPts val="1400"/>
              <a:buNone/>
            </a:pPr>
            <a:r>
              <a:rPr lang="es-ES" b="1" i="0" dirty="0">
                <a:solidFill>
                  <a:srgbClr val="FF0000"/>
                </a:solidFill>
                <a:effectLst/>
                <a:latin typeface="docs-Century Gothic"/>
              </a:rPr>
              <a:t>Spaced repetition: </a:t>
            </a:r>
            <a:r>
              <a:rPr lang="en-GB" b="0" i="0" dirty="0" err="1">
                <a:solidFill>
                  <a:srgbClr val="000000"/>
                </a:solidFill>
                <a:effectLst/>
                <a:latin typeface="docs-Century Gothic"/>
              </a:rPr>
              <a:t>diseñar</a:t>
            </a:r>
            <a:r>
              <a:rPr lang="en-GB" b="0" i="0" dirty="0">
                <a:solidFill>
                  <a:srgbClr val="000000"/>
                </a:solidFill>
                <a:effectLst/>
                <a:latin typeface="docs-Century Gothic"/>
              </a:rPr>
              <a:t> [2010]; </a:t>
            </a:r>
            <a:r>
              <a:rPr lang="en-GB" b="0" i="0" dirty="0" err="1">
                <a:solidFill>
                  <a:srgbClr val="000000"/>
                </a:solidFill>
                <a:effectLst/>
                <a:latin typeface="docs-Century Gothic"/>
              </a:rPr>
              <a:t>espacio</a:t>
            </a:r>
            <a:r>
              <a:rPr lang="en-GB" b="0" i="0" dirty="0">
                <a:solidFill>
                  <a:srgbClr val="000000"/>
                </a:solidFill>
                <a:effectLst/>
                <a:latin typeface="docs-Century Gothic"/>
              </a:rPr>
              <a:t> [451]; </a:t>
            </a:r>
            <a:r>
              <a:rPr lang="en-GB" b="0" i="0" dirty="0" err="1">
                <a:solidFill>
                  <a:srgbClr val="000000"/>
                </a:solidFill>
                <a:effectLst/>
                <a:latin typeface="docs-Century Gothic"/>
              </a:rPr>
              <a:t>ingeniero</a:t>
            </a:r>
            <a:r>
              <a:rPr lang="en-GB" b="0" i="0" dirty="0">
                <a:solidFill>
                  <a:srgbClr val="000000"/>
                </a:solidFill>
                <a:effectLst/>
                <a:latin typeface="docs-Century Gothic"/>
              </a:rPr>
              <a:t> [1937]; </a:t>
            </a:r>
            <a:r>
              <a:rPr lang="en-GB" b="0" i="0" dirty="0" err="1">
                <a:solidFill>
                  <a:srgbClr val="000000"/>
                </a:solidFill>
                <a:effectLst/>
                <a:latin typeface="docs-Century Gothic"/>
              </a:rPr>
              <a:t>luna</a:t>
            </a:r>
            <a:r>
              <a:rPr lang="en-GB" b="0" i="0" dirty="0">
                <a:solidFill>
                  <a:srgbClr val="000000"/>
                </a:solidFill>
                <a:effectLst/>
                <a:latin typeface="docs-Century Gothic"/>
              </a:rPr>
              <a:t> [1240]; </a:t>
            </a:r>
            <a:r>
              <a:rPr lang="en-GB" b="0" i="0" dirty="0" err="1">
                <a:solidFill>
                  <a:srgbClr val="000000"/>
                </a:solidFill>
                <a:effectLst/>
                <a:latin typeface="docs-Century Gothic"/>
              </a:rPr>
              <a:t>piedra</a:t>
            </a:r>
            <a:r>
              <a:rPr lang="en-GB" b="0" i="0" dirty="0">
                <a:solidFill>
                  <a:srgbClr val="000000"/>
                </a:solidFill>
                <a:effectLst/>
                <a:latin typeface="docs-Century Gothic"/>
              </a:rPr>
              <a:t> [774]; </a:t>
            </a:r>
            <a:r>
              <a:rPr lang="es-ES" b="0" i="0" dirty="0">
                <a:solidFill>
                  <a:srgbClr val="000000"/>
                </a:solidFill>
                <a:effectLst/>
                <a:latin typeface="docs-Century Gothic"/>
              </a:rPr>
              <a:t>faltar [524]; amor [283]; aire [401]; ese [35]; esa [35]; esos, esas [35]</a:t>
            </a:r>
            <a:r>
              <a:rPr lang="es-ES" b="1" i="0" dirty="0">
                <a:solidFill>
                  <a:srgbClr val="000000"/>
                </a:solidFill>
                <a:effectLst/>
                <a:latin typeface="docs-Century Gothic"/>
              </a:rPr>
              <a:t>(12)</a:t>
            </a:r>
            <a:r>
              <a:rPr lang="es-ES" b="0" i="0" dirty="0">
                <a:solidFill>
                  <a:srgbClr val="000000"/>
                </a:solidFill>
                <a:effectLst/>
                <a:latin typeface="docs-Century Gothic"/>
              </a:rPr>
              <a:t> </a:t>
            </a:r>
            <a:r>
              <a:rPr lang="es-ES" b="1" i="0" dirty="0">
                <a:solidFill>
                  <a:srgbClr val="000000"/>
                </a:solidFill>
                <a:effectLst/>
                <a:latin typeface="docs-Century Gothic"/>
              </a:rPr>
              <a:t>/ H only: </a:t>
            </a:r>
            <a:r>
              <a:rPr lang="es-ES" b="0" i="0" dirty="0">
                <a:solidFill>
                  <a:srgbClr val="FF0000"/>
                </a:solidFill>
                <a:effectLst/>
                <a:latin typeface="docs-Century Gothic"/>
              </a:rPr>
              <a:t>controlar [1169]; engañar [1981]; responsable [649]; </a:t>
            </a:r>
            <a:r>
              <a:rPr lang="en-GB" b="0" i="0" dirty="0">
                <a:solidFill>
                  <a:srgbClr val="FF0000"/>
                </a:solidFill>
                <a:effectLst/>
                <a:latin typeface="docs-Century Gothic"/>
              </a:rPr>
              <a:t>mover [467] </a:t>
            </a:r>
            <a:r>
              <a:rPr lang="en-GB" b="1" i="0" dirty="0">
                <a:solidFill>
                  <a:srgbClr val="FF0000"/>
                </a:solidFill>
                <a:effectLst/>
                <a:latin typeface="docs-Century Gothic"/>
              </a:rPr>
              <a:t>(5)</a:t>
            </a:r>
            <a:endParaRPr lang="en-GB" b="1" i="0" dirty="0"/>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n-GB" b="0" i="0" u="none" strike="noStrike" dirty="0" err="1">
                <a:solidFill>
                  <a:srgbClr val="000000"/>
                </a:solidFill>
                <a:effectLst/>
                <a:latin typeface="docs-Century Gothic"/>
              </a:rPr>
              <a:t>ventana</a:t>
            </a:r>
            <a:r>
              <a:rPr lang="en-GB" b="0" i="0" u="none" strike="noStrike" dirty="0">
                <a:solidFill>
                  <a:srgbClr val="000000"/>
                </a:solidFill>
                <a:effectLst/>
                <a:latin typeface="docs-Century Gothic"/>
              </a:rPr>
              <a:t> [725]; </a:t>
            </a:r>
            <a:r>
              <a:rPr lang="en-GB" b="0" i="0" u="none" strike="noStrike" dirty="0" err="1">
                <a:solidFill>
                  <a:srgbClr val="000000"/>
                </a:solidFill>
                <a:effectLst/>
                <a:latin typeface="docs-Century Gothic"/>
              </a:rPr>
              <a:t>bajar</a:t>
            </a:r>
            <a:r>
              <a:rPr lang="en-GB" b="0" i="0" u="none" strike="noStrike" dirty="0">
                <a:solidFill>
                  <a:srgbClr val="000000"/>
                </a:solidFill>
                <a:effectLst/>
                <a:latin typeface="docs-Century Gothic"/>
              </a:rPr>
              <a:t> [484]; </a:t>
            </a:r>
            <a:r>
              <a:rPr lang="en-GB" b="0" i="0" u="none" strike="noStrike" dirty="0" err="1">
                <a:solidFill>
                  <a:srgbClr val="000000"/>
                </a:solidFill>
                <a:effectLst/>
                <a:latin typeface="docs-Century Gothic"/>
              </a:rPr>
              <a:t>música</a:t>
            </a:r>
            <a:r>
              <a:rPr lang="en-GB" b="0" i="0" u="none" strike="noStrike" dirty="0">
                <a:solidFill>
                  <a:srgbClr val="000000"/>
                </a:solidFill>
                <a:effectLst/>
                <a:latin typeface="docs-Century Gothic"/>
              </a:rPr>
              <a:t> [340]; </a:t>
            </a:r>
            <a:r>
              <a:rPr lang="en-GB" b="0" i="0" u="none" strike="noStrike" dirty="0" err="1">
                <a:solidFill>
                  <a:srgbClr val="000000"/>
                </a:solidFill>
                <a:effectLst/>
                <a:latin typeface="docs-Century Gothic"/>
              </a:rPr>
              <a:t>cumpleaños</a:t>
            </a:r>
            <a:r>
              <a:rPr lang="en-GB" b="0" i="0" u="none" strike="noStrike" dirty="0">
                <a:solidFill>
                  <a:srgbClr val="000000"/>
                </a:solidFill>
                <a:effectLst/>
                <a:latin typeface="docs-Century Gothic"/>
              </a:rPr>
              <a:t> [3372]; </a:t>
            </a:r>
            <a:r>
              <a:rPr lang="en-GB" b="0" i="0" u="none" strike="noStrike" dirty="0" err="1">
                <a:solidFill>
                  <a:srgbClr val="000000"/>
                </a:solidFill>
                <a:effectLst/>
                <a:latin typeface="docs-Century Gothic"/>
              </a:rPr>
              <a:t>celebrar</a:t>
            </a:r>
            <a:r>
              <a:rPr lang="en-GB" b="0" i="0" u="none" strike="noStrike" dirty="0">
                <a:solidFill>
                  <a:srgbClr val="000000"/>
                </a:solidFill>
                <a:effectLst/>
                <a:latin typeface="docs-Century Gothic"/>
              </a:rPr>
              <a:t> [886]; mesa [525]; </a:t>
            </a:r>
            <a:r>
              <a:rPr lang="en-GB" b="0" i="0" u="none" strike="noStrike" dirty="0" err="1">
                <a:solidFill>
                  <a:srgbClr val="000000"/>
                </a:solidFill>
                <a:effectLst/>
                <a:latin typeface="docs-Century Gothic"/>
              </a:rPr>
              <a:t>plato</a:t>
            </a:r>
            <a:r>
              <a:rPr lang="en-GB" b="0" i="0" u="none" strike="noStrike" dirty="0">
                <a:solidFill>
                  <a:srgbClr val="000000"/>
                </a:solidFill>
                <a:effectLst/>
                <a:latin typeface="docs-Century Gothic"/>
              </a:rPr>
              <a:t> [1808]; comida [906]; </a:t>
            </a:r>
            <a:r>
              <a:rPr lang="en-GB" b="0" i="0" u="none" strike="noStrike" dirty="0" err="1">
                <a:solidFill>
                  <a:srgbClr val="000000"/>
                </a:solidFill>
                <a:effectLst/>
                <a:latin typeface="docs-Century Gothic"/>
              </a:rPr>
              <a:t>gente</a:t>
            </a:r>
            <a:r>
              <a:rPr lang="en-GB" b="0" i="0" u="none" strike="noStrike" dirty="0">
                <a:solidFill>
                  <a:srgbClr val="000000"/>
                </a:solidFill>
                <a:effectLst/>
                <a:latin typeface="docs-Century Gothic"/>
              </a:rPr>
              <a:t> [137]; alto [231]; </a:t>
            </a:r>
            <a:r>
              <a:rPr lang="en-GB" b="0" i="0" u="none" strike="noStrike" dirty="0" err="1">
                <a:solidFill>
                  <a:srgbClr val="000000"/>
                </a:solidFill>
                <a:effectLst/>
                <a:latin typeface="docs-Century Gothic"/>
              </a:rPr>
              <a:t>jardín</a:t>
            </a:r>
            <a:r>
              <a:rPr lang="en-GB" b="0" i="0" u="none" strike="noStrike" dirty="0">
                <a:solidFill>
                  <a:srgbClr val="000000"/>
                </a:solidFill>
                <a:effectLst/>
                <a:latin typeface="docs-Century Gothic"/>
              </a:rPr>
              <a:t> [1195]; </a:t>
            </a:r>
            <a:r>
              <a:rPr lang="en-GB" b="0" i="0" u="none" strike="noStrike" dirty="0" err="1">
                <a:solidFill>
                  <a:srgbClr val="000000"/>
                </a:solidFill>
                <a:effectLst/>
                <a:latin typeface="docs-Century Gothic"/>
              </a:rPr>
              <a:t>familia</a:t>
            </a:r>
            <a:r>
              <a:rPr lang="en-GB" b="0" i="0" u="none" strike="noStrike" dirty="0">
                <a:solidFill>
                  <a:srgbClr val="000000"/>
                </a:solidFill>
                <a:effectLst/>
                <a:latin typeface="docs-Century Gothic"/>
              </a:rPr>
              <a:t> [233]; familiar (relative) [1922]; </a:t>
            </a:r>
            <a:r>
              <a:rPr lang="en-GB" b="0" i="0" u="none" strike="noStrike" dirty="0" err="1">
                <a:solidFill>
                  <a:srgbClr val="000000"/>
                </a:solidFill>
                <a:effectLst/>
                <a:latin typeface="docs-Century Gothic"/>
              </a:rPr>
              <a:t>organizar</a:t>
            </a:r>
            <a:r>
              <a:rPr lang="en-GB" b="0" i="0" u="none" strike="noStrike" dirty="0">
                <a:solidFill>
                  <a:srgbClr val="000000"/>
                </a:solidFill>
                <a:effectLst/>
                <a:latin typeface="docs-Century Gothic"/>
              </a:rPr>
              <a:t> [1053]; </a:t>
            </a:r>
            <a:r>
              <a:rPr lang="en-GB" b="0" i="0" u="none" strike="noStrike" dirty="0" err="1">
                <a:solidFill>
                  <a:srgbClr val="000000"/>
                </a:solidFill>
                <a:effectLst/>
                <a:latin typeface="docs-Century Gothic"/>
              </a:rPr>
              <a:t>ofrecer</a:t>
            </a:r>
            <a:r>
              <a:rPr lang="en-GB" b="0" i="0" u="none" strike="noStrike" dirty="0">
                <a:solidFill>
                  <a:srgbClr val="000000"/>
                </a:solidFill>
                <a:effectLst/>
                <a:latin typeface="docs-Century Gothic"/>
              </a:rPr>
              <a:t> [351]; </a:t>
            </a:r>
            <a:r>
              <a:rPr lang="en-GB" b="0" i="0" u="none" strike="noStrike" dirty="0" err="1">
                <a:solidFill>
                  <a:srgbClr val="000000"/>
                </a:solidFill>
                <a:effectLst/>
                <a:latin typeface="docs-Century Gothic"/>
              </a:rPr>
              <a:t>invitar</a:t>
            </a:r>
            <a:r>
              <a:rPr lang="en-GB" b="0" i="0" u="none" strike="noStrike" dirty="0">
                <a:solidFill>
                  <a:srgbClr val="000000"/>
                </a:solidFill>
                <a:effectLst/>
                <a:latin typeface="docs-Century Gothic"/>
              </a:rPr>
              <a:t> [820]; </a:t>
            </a:r>
            <a:r>
              <a:rPr lang="en-GB" b="0" i="0" u="none" strike="noStrike" dirty="0" err="1">
                <a:solidFill>
                  <a:srgbClr val="000000"/>
                </a:solidFill>
                <a:effectLst/>
                <a:latin typeface="docs-Century Gothic"/>
              </a:rPr>
              <a:t>llamar</a:t>
            </a:r>
            <a:r>
              <a:rPr lang="en-GB" b="0" i="0" u="none" strike="noStrike" dirty="0">
                <a:solidFill>
                  <a:srgbClr val="000000"/>
                </a:solidFill>
                <a:effectLst/>
                <a:latin typeface="docs-Century Gothic"/>
              </a:rPr>
              <a:t> [122]; </a:t>
            </a:r>
            <a:r>
              <a:rPr lang="en-GB" b="0" i="0" u="none" strike="noStrike" dirty="0" err="1">
                <a:solidFill>
                  <a:srgbClr val="000000"/>
                </a:solidFill>
                <a:effectLst/>
                <a:latin typeface="docs-Century Gothic"/>
              </a:rPr>
              <a:t>venir</a:t>
            </a:r>
            <a:r>
              <a:rPr lang="en-GB" b="0" i="0" u="none" strike="noStrike" dirty="0">
                <a:solidFill>
                  <a:srgbClr val="000000"/>
                </a:solidFill>
                <a:effectLst/>
                <a:latin typeface="docs-Century Gothic"/>
              </a:rPr>
              <a:t> [118]; comer [347]; </a:t>
            </a:r>
            <a:r>
              <a:rPr lang="en-GB" b="0" i="0" u="none" strike="noStrike" dirty="0" err="1">
                <a:solidFill>
                  <a:srgbClr val="000000"/>
                </a:solidFill>
                <a:effectLst/>
                <a:latin typeface="docs-Century Gothic"/>
              </a:rPr>
              <a:t>beber</a:t>
            </a:r>
            <a:r>
              <a:rPr lang="en-GB" b="0" i="0" u="none" strike="noStrike" dirty="0">
                <a:solidFill>
                  <a:srgbClr val="000000"/>
                </a:solidFill>
                <a:effectLst/>
                <a:latin typeface="docs-Century Gothic"/>
              </a:rPr>
              <a:t> [1085]; </a:t>
            </a:r>
            <a:r>
              <a:rPr lang="en-GB" b="0" i="0" u="none" strike="noStrike" dirty="0" err="1">
                <a:solidFill>
                  <a:srgbClr val="000000"/>
                </a:solidFill>
                <a:effectLst/>
                <a:latin typeface="docs-Century Gothic"/>
              </a:rPr>
              <a:t>charlar</a:t>
            </a:r>
            <a:r>
              <a:rPr lang="en-GB" b="0" i="0" u="none" strike="noStrike" dirty="0">
                <a:solidFill>
                  <a:srgbClr val="000000"/>
                </a:solidFill>
                <a:effectLst/>
                <a:latin typeface="docs-Century Gothic"/>
              </a:rPr>
              <a:t> [2968]; </a:t>
            </a:r>
            <a:r>
              <a:rPr lang="en-GB" b="0" i="0" u="none" strike="noStrike" dirty="0" err="1">
                <a:solidFill>
                  <a:srgbClr val="000000"/>
                </a:solidFill>
                <a:effectLst/>
                <a:latin typeface="docs-Century Gothic"/>
              </a:rPr>
              <a:t>bailar</a:t>
            </a:r>
            <a:r>
              <a:rPr lang="en-GB" b="0" i="0" u="none" strike="noStrike" dirty="0">
                <a:solidFill>
                  <a:srgbClr val="000000"/>
                </a:solidFill>
                <a:effectLst/>
                <a:latin typeface="docs-Century Gothic"/>
              </a:rPr>
              <a:t> [1323]; </a:t>
            </a:r>
            <a:r>
              <a:rPr lang="en-GB" b="0" i="0" u="none" strike="noStrike" dirty="0" err="1">
                <a:solidFill>
                  <a:srgbClr val="000000"/>
                </a:solidFill>
                <a:effectLst/>
                <a:latin typeface="docs-Century Gothic"/>
              </a:rPr>
              <a:t>bebida</a:t>
            </a:r>
            <a:r>
              <a:rPr lang="en-GB" b="0" i="0" u="none" strike="noStrike" dirty="0">
                <a:solidFill>
                  <a:srgbClr val="000000"/>
                </a:solidFill>
                <a:effectLst/>
                <a:latin typeface="docs-Century Gothic"/>
              </a:rPr>
              <a:t> [2787]; </a:t>
            </a:r>
            <a:r>
              <a:rPr lang="en-GB" b="0" i="0" u="none" strike="noStrike" dirty="0" err="1">
                <a:solidFill>
                  <a:srgbClr val="000000"/>
                </a:solidFill>
                <a:effectLst/>
                <a:latin typeface="docs-Century Gothic"/>
              </a:rPr>
              <a:t>cosa</a:t>
            </a:r>
            <a:r>
              <a:rPr lang="en-GB" b="0" i="0" u="none" strike="noStrike" dirty="0">
                <a:solidFill>
                  <a:srgbClr val="000000"/>
                </a:solidFill>
                <a:effectLst/>
                <a:latin typeface="docs-Century Gothic"/>
              </a:rPr>
              <a:t> [69]; </a:t>
            </a:r>
            <a:r>
              <a:rPr lang="en-GB" b="0" i="0" u="none" strike="noStrike" dirty="0" err="1">
                <a:solidFill>
                  <a:srgbClr val="000000"/>
                </a:solidFill>
                <a:effectLst/>
                <a:latin typeface="docs-Century Gothic"/>
              </a:rPr>
              <a:t>papá</a:t>
            </a:r>
            <a:r>
              <a:rPr lang="en-GB" b="0" i="0" u="none" strike="noStrike" dirty="0">
                <a:solidFill>
                  <a:srgbClr val="000000"/>
                </a:solidFill>
                <a:effectLst/>
                <a:latin typeface="docs-Century Gothic"/>
              </a:rPr>
              <a:t> [365]; </a:t>
            </a:r>
            <a:r>
              <a:rPr lang="en-GB" b="0" i="0" u="none" strike="noStrike" dirty="0" err="1">
                <a:solidFill>
                  <a:srgbClr val="000000"/>
                </a:solidFill>
                <a:effectLst/>
                <a:latin typeface="docs-Century Gothic"/>
              </a:rPr>
              <a:t>único</a:t>
            </a:r>
            <a:r>
              <a:rPr lang="en-GB" b="0" i="0" u="none" strike="noStrike" dirty="0">
                <a:solidFill>
                  <a:srgbClr val="000000"/>
                </a:solidFill>
                <a:effectLst/>
                <a:latin typeface="docs-Century Gothic"/>
              </a:rPr>
              <a:t> [213]; </a:t>
            </a:r>
            <a:r>
              <a:rPr lang="en-GB" b="0" i="0" u="none" strike="noStrike" dirty="0" err="1">
                <a:solidFill>
                  <a:srgbClr val="000000"/>
                </a:solidFill>
                <a:effectLst/>
                <a:latin typeface="docs-Century Gothic"/>
              </a:rPr>
              <a:t>puerta</a:t>
            </a:r>
            <a:r>
              <a:rPr lang="en-GB" b="0" i="0" u="none" strike="noStrike" dirty="0">
                <a:solidFill>
                  <a:srgbClr val="000000"/>
                </a:solidFill>
                <a:effectLst/>
                <a:latin typeface="docs-Century Gothic"/>
              </a:rPr>
              <a:t> [274]; </a:t>
            </a:r>
            <a:r>
              <a:rPr lang="en-GB" b="0" i="0" u="none" strike="noStrike" dirty="0" err="1">
                <a:solidFill>
                  <a:srgbClr val="000000"/>
                </a:solidFill>
                <a:effectLst/>
                <a:latin typeface="docs-Century Gothic"/>
              </a:rPr>
              <a:t>suelo</a:t>
            </a:r>
            <a:r>
              <a:rPr lang="en-GB" b="0" i="0" u="none" strike="noStrike" dirty="0">
                <a:solidFill>
                  <a:srgbClr val="000000"/>
                </a:solidFill>
                <a:effectLst/>
                <a:latin typeface="docs-Century Gothic"/>
              </a:rPr>
              <a:t> [552]; arroz [2882]; </a:t>
            </a:r>
            <a:r>
              <a:rPr lang="en-GB" b="0" i="0" u="none" strike="noStrike" dirty="0" err="1">
                <a:solidFill>
                  <a:srgbClr val="000000"/>
                </a:solidFill>
                <a:effectLst/>
                <a:latin typeface="docs-Century Gothic"/>
              </a:rPr>
              <a:t>ligero</a:t>
            </a:r>
            <a:r>
              <a:rPr lang="en-GB" b="0" i="0" u="none" strike="noStrike" dirty="0">
                <a:solidFill>
                  <a:srgbClr val="000000"/>
                </a:solidFill>
                <a:effectLst/>
                <a:latin typeface="docs-Century Gothic"/>
              </a:rPr>
              <a:t> [1930]; </a:t>
            </a:r>
            <a:r>
              <a:rPr lang="en-GB" b="0" i="0" u="none" strike="noStrike" dirty="0" err="1">
                <a:solidFill>
                  <a:srgbClr val="000000"/>
                </a:solidFill>
                <a:effectLst/>
                <a:latin typeface="docs-Century Gothic"/>
              </a:rPr>
              <a:t>gato</a:t>
            </a:r>
            <a:r>
              <a:rPr lang="en-GB" b="0" i="0" u="none" strike="noStrike" dirty="0">
                <a:solidFill>
                  <a:srgbClr val="000000"/>
                </a:solidFill>
                <a:effectLst/>
                <a:latin typeface="docs-Century Gothic"/>
              </a:rPr>
              <a:t> [1728]; </a:t>
            </a:r>
            <a:r>
              <a:rPr lang="en-GB" b="0" i="0" u="none" strike="noStrike" dirty="0" err="1">
                <a:solidFill>
                  <a:srgbClr val="000000"/>
                </a:solidFill>
                <a:effectLst/>
                <a:latin typeface="docs-Century Gothic"/>
              </a:rPr>
              <a:t>reloj</a:t>
            </a:r>
            <a:r>
              <a:rPr lang="en-GB" b="0" i="0" u="none" strike="noStrike" dirty="0">
                <a:solidFill>
                  <a:srgbClr val="000000"/>
                </a:solidFill>
                <a:effectLst/>
                <a:latin typeface="docs-Century Gothic"/>
              </a:rPr>
              <a:t> [1684]; </a:t>
            </a:r>
            <a:r>
              <a:rPr lang="en-GB" b="0" i="0" u="none" strike="noStrike" dirty="0" err="1">
                <a:solidFill>
                  <a:srgbClr val="000000"/>
                </a:solidFill>
                <a:effectLst/>
                <a:latin typeface="docs-Century Gothic"/>
              </a:rPr>
              <a:t>compra</a:t>
            </a:r>
            <a:r>
              <a:rPr lang="en-GB" b="0" i="0" u="none" strike="noStrike" dirty="0">
                <a:solidFill>
                  <a:srgbClr val="000000"/>
                </a:solidFill>
                <a:effectLst/>
                <a:latin typeface="docs-Century Gothic"/>
              </a:rPr>
              <a:t> [1662]; </a:t>
            </a:r>
            <a:r>
              <a:rPr lang="en-GB" b="0" i="0" u="none" strike="noStrike" dirty="0" err="1">
                <a:solidFill>
                  <a:srgbClr val="000000"/>
                </a:solidFill>
                <a:effectLst/>
                <a:latin typeface="docs-Century Gothic"/>
              </a:rPr>
              <a:t>temprano</a:t>
            </a:r>
            <a:r>
              <a:rPr lang="en-GB" b="0" i="0" u="none" strike="noStrike" dirty="0">
                <a:solidFill>
                  <a:srgbClr val="000000"/>
                </a:solidFill>
                <a:effectLst/>
                <a:latin typeface="docs-Century Gothic"/>
              </a:rPr>
              <a:t> [1578]; </a:t>
            </a:r>
            <a:r>
              <a:rPr lang="en-GB" b="0" i="0" u="none" strike="noStrike" dirty="0" err="1">
                <a:solidFill>
                  <a:srgbClr val="000000"/>
                </a:solidFill>
                <a:effectLst/>
                <a:latin typeface="docs-Century Gothic"/>
              </a:rPr>
              <a:t>encender</a:t>
            </a:r>
            <a:r>
              <a:rPr lang="en-GB" b="0" i="0" u="none" strike="noStrike" dirty="0">
                <a:solidFill>
                  <a:srgbClr val="000000"/>
                </a:solidFill>
                <a:effectLst/>
                <a:latin typeface="docs-Century Gothic"/>
              </a:rPr>
              <a:t> [1431]; </a:t>
            </a:r>
            <a:r>
              <a:rPr lang="en-GB" b="0" i="0" u="none" strike="noStrike" dirty="0" err="1">
                <a:solidFill>
                  <a:srgbClr val="000000"/>
                </a:solidFill>
                <a:effectLst/>
                <a:latin typeface="docs-Century Gothic"/>
              </a:rPr>
              <a:t>vecino</a:t>
            </a:r>
            <a:r>
              <a:rPr lang="en-GB" b="0" i="0" u="none" strike="noStrike" dirty="0">
                <a:solidFill>
                  <a:srgbClr val="000000"/>
                </a:solidFill>
                <a:effectLst/>
                <a:latin typeface="docs-Century Gothic"/>
              </a:rPr>
              <a:t> [808]; </a:t>
            </a:r>
            <a:r>
              <a:rPr lang="en-GB" b="0" i="0" u="none" strike="noStrike" dirty="0" err="1">
                <a:solidFill>
                  <a:srgbClr val="000000"/>
                </a:solidFill>
                <a:effectLst/>
                <a:latin typeface="docs-Century Gothic"/>
              </a:rPr>
              <a:t>colocar</a:t>
            </a:r>
            <a:r>
              <a:rPr lang="en-GB" b="0" i="0" u="none" strike="noStrike" dirty="0">
                <a:solidFill>
                  <a:srgbClr val="000000"/>
                </a:solidFill>
                <a:effectLst/>
                <a:latin typeface="docs-Century Gothic"/>
              </a:rPr>
              <a:t> [801]; </a:t>
            </a:r>
            <a:r>
              <a:rPr lang="en-GB" b="0" i="0" u="none" strike="noStrike" dirty="0" err="1">
                <a:solidFill>
                  <a:srgbClr val="000000"/>
                </a:solidFill>
                <a:effectLst/>
                <a:latin typeface="docs-Century Gothic"/>
              </a:rPr>
              <a:t>mamá</a:t>
            </a:r>
            <a:r>
              <a:rPr lang="en-GB" b="0" i="0" u="none" strike="noStrike" dirty="0">
                <a:solidFill>
                  <a:srgbClr val="000000"/>
                </a:solidFill>
                <a:effectLst/>
                <a:latin typeface="docs-Century Gothic"/>
              </a:rPr>
              <a:t> [375] </a:t>
            </a:r>
            <a:r>
              <a:rPr lang="en-GB" b="1" i="0" u="none" strike="noStrike" dirty="0">
                <a:solidFill>
                  <a:srgbClr val="000000"/>
                </a:solidFill>
                <a:effectLst/>
                <a:latin typeface="docs-Century Gothic"/>
              </a:rPr>
              <a:t>(39)</a:t>
            </a:r>
            <a:r>
              <a:rPr lang="en-GB" b="0" i="0" u="none" strike="noStrike" dirty="0">
                <a:solidFill>
                  <a:srgbClr val="000000"/>
                </a:solidFill>
                <a:effectLst/>
                <a:latin typeface="docs-Century Gothic"/>
              </a:rPr>
              <a:t> </a:t>
            </a:r>
            <a:br>
              <a:rPr lang="en-GB" b="0" i="0" dirty="0"/>
            </a:br>
            <a:r>
              <a:rPr lang="en-GB" b="1" i="0" dirty="0"/>
              <a:t>Revisited function words</a:t>
            </a:r>
            <a:r>
              <a:rPr lang="en-GB" b="0" i="0" dirty="0"/>
              <a:t>: </a:t>
            </a:r>
            <a:r>
              <a:rPr lang="es-ES" b="0" i="0" dirty="0">
                <a:solidFill>
                  <a:srgbClr val="000000"/>
                </a:solidFill>
                <a:effectLst/>
                <a:latin typeface="docs-Century Gothic"/>
              </a:rPr>
              <a:t>el [1]; la [1]; lo [18]; la [61]; los [18]; las [61]; querer [58]; poder [32]; deber [71]; tener que [n/a]; conocer [128]; para [16]; pedir [217] </a:t>
            </a:r>
            <a:r>
              <a:rPr lang="es-ES" b="1" i="0" dirty="0">
                <a:solidFill>
                  <a:srgbClr val="000000"/>
                </a:solidFill>
                <a:effectLst/>
                <a:latin typeface="docs-Century Gothic"/>
              </a:rPr>
              <a:t>(13)</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a:t>Source:</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221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err="1">
                <a:latin typeface="Arial"/>
                <a:ea typeface="Arial"/>
                <a:cs typeface="Arial"/>
                <a:sym typeface="Arial"/>
              </a:rPr>
              <a:t>Vocabulario</a:t>
            </a:r>
            <a:br>
              <a:rPr lang="en-GB" dirty="0">
                <a:latin typeface="Arial"/>
                <a:ea typeface="Arial"/>
                <a:cs typeface="Arial"/>
                <a:sym typeface="Arial"/>
              </a:rPr>
            </a:br>
            <a:br>
              <a:rPr lang="en-GB" dirty="0">
                <a:latin typeface="Arial"/>
                <a:ea typeface="Arial"/>
                <a:cs typeface="Arial"/>
                <a:sym typeface="Arial"/>
              </a:rPr>
            </a:br>
            <a:r>
              <a:rPr lang="en-GB" b="1" dirty="0">
                <a:latin typeface="Arial"/>
                <a:ea typeface="Arial"/>
                <a:cs typeface="Arial"/>
                <a:sym typeface="Arial"/>
              </a:rPr>
              <a:t>Timing: </a:t>
            </a:r>
            <a:r>
              <a:rPr lang="en-GB" dirty="0">
                <a:latin typeface="Arial"/>
                <a:ea typeface="Arial"/>
                <a:cs typeface="Arial"/>
                <a:sym typeface="Arial"/>
              </a:rPr>
              <a:t>8 minutes</a:t>
            </a:r>
            <a:br>
              <a:rPr lang="en-GB" dirty="0">
                <a:latin typeface="Arial"/>
                <a:ea typeface="Arial"/>
                <a:cs typeface="Arial"/>
                <a:sym typeface="Arial"/>
              </a:rPr>
            </a:br>
            <a:br>
              <a:rPr lang="en-GB" dirty="0">
                <a:latin typeface="Arial"/>
                <a:ea typeface="Arial"/>
                <a:cs typeface="Arial"/>
                <a:sym typeface="Arial"/>
              </a:rPr>
            </a:br>
            <a:r>
              <a:rPr lang="en-GB" b="1" dirty="0">
                <a:latin typeface="Arial"/>
                <a:ea typeface="Arial"/>
                <a:cs typeface="Arial"/>
                <a:sym typeface="Arial"/>
              </a:rPr>
              <a:t>Aim</a:t>
            </a:r>
            <a:r>
              <a:rPr lang="en-GB" dirty="0">
                <a:latin typeface="Arial"/>
                <a:ea typeface="Arial"/>
                <a:cs typeface="Arial"/>
                <a:sym typeface="Arial"/>
              </a:rPr>
              <a:t>: This ‘treasure hunt’ activity revisits key vocabulary to consolidate knowledge (in the written modality). As well as meaning, the focus is on form and spelling.</a:t>
            </a:r>
            <a:br>
              <a:rPr lang="en-GB" dirty="0">
                <a:latin typeface="Arial"/>
                <a:ea typeface="Arial"/>
                <a:cs typeface="Arial"/>
                <a:sym typeface="Arial"/>
              </a:rPr>
            </a:br>
            <a:br>
              <a:rPr lang="en-GB" dirty="0">
                <a:latin typeface="Arial"/>
                <a:ea typeface="Arial"/>
                <a:cs typeface="Arial"/>
                <a:sym typeface="Arial"/>
              </a:rPr>
            </a:br>
            <a:r>
              <a:rPr lang="en-GB" b="1" dirty="0">
                <a:latin typeface="Arial"/>
                <a:ea typeface="Arial"/>
                <a:cs typeface="Arial"/>
                <a:sym typeface="Arial"/>
              </a:rPr>
              <a:t>Procedure:</a:t>
            </a:r>
            <a:endParaRPr lang="en-GB" dirty="0"/>
          </a:p>
          <a:p>
            <a:pPr marL="0" lvl="0" indent="0" algn="l" rtl="0">
              <a:spcBef>
                <a:spcPts val="0"/>
              </a:spcBef>
              <a:spcAft>
                <a:spcPts val="0"/>
              </a:spcAft>
              <a:buNone/>
            </a:pPr>
            <a:r>
              <a:rPr lang="en-GB" dirty="0">
                <a:latin typeface="Arial"/>
                <a:ea typeface="Arial"/>
                <a:cs typeface="Arial"/>
                <a:sym typeface="Arial"/>
              </a:rPr>
              <a:t>1. Work individually, in pairs or in small groups. Each row (A-E) represents one round. </a:t>
            </a:r>
            <a:br>
              <a:rPr lang="en-GB" dirty="0">
                <a:latin typeface="Arial"/>
                <a:ea typeface="Arial"/>
                <a:cs typeface="Arial"/>
                <a:sym typeface="Arial"/>
              </a:rPr>
            </a:br>
            <a:r>
              <a:rPr lang="en-GB" dirty="0">
                <a:latin typeface="Arial"/>
                <a:ea typeface="Arial"/>
                <a:cs typeface="Arial"/>
                <a:sym typeface="Arial"/>
              </a:rPr>
              <a:t>2. Write 1-6 in exercise books or mini whiteboards, and write the Spanish for each number. </a:t>
            </a:r>
            <a:br>
              <a:rPr lang="en-GB" dirty="0">
                <a:latin typeface="Arial"/>
                <a:ea typeface="Arial"/>
                <a:cs typeface="Arial"/>
                <a:sym typeface="Arial"/>
              </a:rPr>
            </a:br>
            <a:r>
              <a:rPr lang="en-GB" dirty="0">
                <a:latin typeface="Arial"/>
                <a:ea typeface="Arial"/>
                <a:cs typeface="Arial"/>
                <a:sym typeface="Arial"/>
              </a:rPr>
              <a:t>3. Click the red box to reveal and check answers. </a:t>
            </a:r>
            <a:br>
              <a:rPr lang="en-GB" dirty="0">
                <a:latin typeface="Arial"/>
                <a:ea typeface="Arial"/>
                <a:cs typeface="Arial"/>
                <a:sym typeface="Arial"/>
              </a:rPr>
            </a:br>
            <a:r>
              <a:rPr lang="en-GB" dirty="0">
                <a:latin typeface="Arial"/>
                <a:ea typeface="Arial"/>
                <a:cs typeface="Arial"/>
                <a:sym typeface="Arial"/>
              </a:rPr>
              <a:t>4. Click the yellow box to reveal the points for each correct answer (these are randomly allocated for an element of chance) – tally the total.</a:t>
            </a:r>
            <a:endParaRPr lang="en-GB" dirty="0"/>
          </a:p>
          <a:p>
            <a:endParaRPr lang="es-ES_trad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CC141-A36E-4D3D-BCC0-F658352BCDB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886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Tonguetwisters</a:t>
            </a:r>
            <a:endParaRPr lang="en-GB" b="1" dirty="0"/>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practising the SSCs [z] and [co] in sentences, particularly for verbs with ending –</a:t>
            </a:r>
            <a:r>
              <a:rPr lang="en-GB" baseline="0" dirty="0" err="1"/>
              <a:t>zco</a:t>
            </a:r>
            <a:r>
              <a:rPr lang="en-GB" baseline="0" dirty="0"/>
              <a:t> in first person singular.</a:t>
            </a:r>
          </a:p>
          <a:p>
            <a:endParaRPr lang="en-GB" baseline="0" dirty="0"/>
          </a:p>
          <a:p>
            <a:r>
              <a:rPr lang="en-GB" b="1" dirty="0"/>
              <a:t>Procedure:</a:t>
            </a:r>
          </a:p>
          <a:p>
            <a:pPr marL="228600" indent="-228600">
              <a:buAutoNum type="arabicPeriod"/>
            </a:pPr>
            <a:r>
              <a:rPr lang="en-GB" dirty="0"/>
              <a:t>The teacher</a:t>
            </a:r>
            <a:r>
              <a:rPr lang="en-GB" baseline="0" dirty="0"/>
              <a:t> first asks students to read each sentence and think about what they mean.</a:t>
            </a:r>
          </a:p>
          <a:p>
            <a:pPr marL="228600" indent="-228600">
              <a:buAutoNum type="arabicPeriod"/>
            </a:pPr>
            <a:r>
              <a:rPr lang="en-GB" baseline="0" dirty="0"/>
              <a:t>The teacher reads the sentences aloud in fragments, eliciting the meanings from students. Note that not all words have been previously taught.</a:t>
            </a:r>
          </a:p>
          <a:p>
            <a:pPr marL="228600" indent="-228600">
              <a:buAutoNum type="arabicPeriod"/>
            </a:pPr>
            <a:r>
              <a:rPr lang="en-GB" baseline="0" dirty="0"/>
              <a:t>Students then practise saying each sentence in pairs, at increasing speed.</a:t>
            </a:r>
          </a:p>
          <a:p>
            <a:pPr marL="228600" indent="-228600">
              <a:buAutoNum type="arabicPeriod"/>
            </a:pPr>
            <a:r>
              <a:rPr lang="en-GB" baseline="0" dirty="0"/>
              <a:t>The teacher can challenge students to listen to a native speaker read each sentence at three different speeds (1=slow; 3=very fast). Each time, students can be challenged to say it at the same speed.</a:t>
            </a:r>
          </a:p>
          <a:p>
            <a:pPr marL="228600" indent="-228600">
              <a:buAutoNum type="arabicPeriod"/>
            </a:pPr>
            <a:endParaRPr lang="en-GB" baseline="0" dirty="0"/>
          </a:p>
          <a:p>
            <a:pPr marL="0" indent="0">
              <a:buNone/>
            </a:pPr>
            <a:r>
              <a:rPr lang="en-GB" b="1" baseline="0" dirty="0"/>
              <a:t>Note:</a:t>
            </a:r>
          </a:p>
          <a:p>
            <a:pPr marL="0" indent="0">
              <a:buNone/>
            </a:pPr>
            <a:r>
              <a:rPr lang="en-GB" b="0" baseline="0" dirty="0"/>
              <a:t>Cusco and </a:t>
            </a:r>
            <a:r>
              <a:rPr lang="en-GB" b="0" baseline="0" dirty="0" err="1"/>
              <a:t>Cuyocuyo</a:t>
            </a:r>
            <a:r>
              <a:rPr lang="en-GB" b="0" baseline="0" dirty="0"/>
              <a:t> are both places in Peru.</a:t>
            </a:r>
          </a:p>
          <a:p>
            <a:pPr marL="0" indent="0">
              <a:buNone/>
            </a:pPr>
            <a:endParaRPr lang="en-GB" baseline="0" dirty="0"/>
          </a:p>
          <a:p>
            <a:pPr marL="0" indent="0">
              <a:buNone/>
            </a:pPr>
            <a:r>
              <a:rPr lang="en-GB" b="1" baseline="0" dirty="0"/>
              <a:t>Frequency of unknown/glossed words (1 is the most frequent word in Spanish): </a:t>
            </a:r>
          </a:p>
          <a:p>
            <a:pPr marL="0" indent="0">
              <a:buNone/>
            </a:pPr>
            <a:r>
              <a:rPr lang="es-ES" sz="1200" b="0" kern="1200" dirty="0">
                <a:solidFill>
                  <a:schemeClr val="tx1"/>
                </a:solidFill>
                <a:effectLst/>
                <a:latin typeface="+mn-lt"/>
                <a:ea typeface="+mn-ea"/>
                <a:cs typeface="+mn-cs"/>
              </a:rPr>
              <a:t>el almuerzo [2887]; </a:t>
            </a:r>
            <a:r>
              <a:rPr lang="en-GB" sz="1200" kern="1200" dirty="0">
                <a:solidFill>
                  <a:schemeClr val="tx1"/>
                </a:solidFill>
                <a:effectLst/>
                <a:latin typeface="+mn-lt"/>
                <a:ea typeface="+mn-ea"/>
                <a:cs typeface="+mn-cs"/>
              </a:rPr>
              <a:t>el </a:t>
            </a:r>
            <a:r>
              <a:rPr lang="en-GB" sz="1200" kern="1200" dirty="0" err="1">
                <a:solidFill>
                  <a:schemeClr val="tx1"/>
                </a:solidFill>
                <a:effectLst/>
                <a:latin typeface="+mn-lt"/>
                <a:ea typeface="+mn-ea"/>
                <a:cs typeface="+mn-cs"/>
              </a:rPr>
              <a:t>frasco</a:t>
            </a:r>
            <a:r>
              <a:rPr lang="en-GB" sz="1200" kern="1200" dirty="0">
                <a:solidFill>
                  <a:schemeClr val="tx1"/>
                </a:solidFill>
                <a:effectLst/>
                <a:latin typeface="+mn-lt"/>
                <a:ea typeface="+mn-ea"/>
                <a:cs typeface="+mn-cs"/>
              </a:rPr>
              <a:t> [4725]; el </a:t>
            </a:r>
            <a:r>
              <a:rPr lang="en-GB" sz="1200" kern="1200" dirty="0" err="1">
                <a:solidFill>
                  <a:schemeClr val="tx1"/>
                </a:solidFill>
                <a:effectLst/>
                <a:latin typeface="+mn-lt"/>
                <a:ea typeface="+mn-ea"/>
                <a:cs typeface="+mn-cs"/>
              </a:rPr>
              <a:t>marisco</a:t>
            </a:r>
            <a:r>
              <a:rPr lang="en-GB" sz="1200" kern="1200" dirty="0">
                <a:solidFill>
                  <a:schemeClr val="tx1"/>
                </a:solidFill>
                <a:effectLst/>
                <a:latin typeface="+mn-lt"/>
                <a:ea typeface="+mn-ea"/>
                <a:cs typeface="+mn-cs"/>
              </a:rPr>
              <a:t> [&gt;5000]; </a:t>
            </a:r>
            <a:r>
              <a:rPr lang="de-DE" sz="1200" kern="1200" dirty="0">
                <a:solidFill>
                  <a:schemeClr val="tx1"/>
                </a:solidFill>
                <a:effectLst/>
                <a:latin typeface="+mn-lt"/>
                <a:ea typeface="+mn-ea"/>
                <a:cs typeface="+mn-cs"/>
              </a:rPr>
              <a:t>el refresco [&gt;5000]; </a:t>
            </a:r>
            <a:r>
              <a:rPr lang="es-ES" sz="1200" kern="1200" dirty="0">
                <a:solidFill>
                  <a:schemeClr val="tx1"/>
                </a:solidFill>
                <a:effectLst/>
                <a:latin typeface="+mn-lt"/>
                <a:ea typeface="+mn-ea"/>
                <a:cs typeface="+mn-cs"/>
              </a:rPr>
              <a:t>británico [1227]; gigantesco [3250]</a:t>
            </a: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479389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 minute</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recall the rule for using adjectives in Spanish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endParaRPr lang="en-GB" b="1" dirty="0"/>
          </a:p>
          <a:p>
            <a:pPr marL="228600" indent="-228600">
              <a:buFont typeface="+mj-lt"/>
              <a:buAutoNum type="arabicPeriod"/>
            </a:pPr>
            <a:r>
              <a:rPr lang="en-GB" dirty="0"/>
              <a:t>Click to reveal explanation and examples.</a:t>
            </a:r>
          </a:p>
          <a:p>
            <a:pPr marL="228600" indent="-228600">
              <a:buFont typeface="+mj-lt"/>
              <a:buAutoNum type="arabicPeriod"/>
            </a:pPr>
            <a:r>
              <a:rPr lang="en-GB" dirty="0"/>
              <a:t>Elicit English and click to reveal the answers.</a:t>
            </a:r>
            <a:endParaRPr lang="en-ES"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36</a:t>
            </a:fld>
            <a:endParaRPr lang="es-ES_tradnl"/>
          </a:p>
        </p:txBody>
      </p:sp>
    </p:spTree>
    <p:extLst>
      <p:ext uri="{BB962C8B-B14F-4D97-AF65-F5344CB8AC3E}">
        <p14:creationId xmlns:p14="http://schemas.microsoft.com/office/powerpoint/2010/main" val="3236904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4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practise using adjectives with the correct ending, according to the gender and number of the noun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endParaRPr lang="en-GB" b="1" dirty="0"/>
          </a:p>
          <a:p>
            <a:pPr marL="228600" indent="-228600">
              <a:buAutoNum type="arabicPeriod"/>
            </a:pPr>
            <a:r>
              <a:rPr lang="en-GB" dirty="0"/>
              <a:t>Read phrases 1-10.</a:t>
            </a:r>
          </a:p>
          <a:p>
            <a:pPr marL="228600" indent="-228600">
              <a:buAutoNum type="arabicPeriod"/>
            </a:pPr>
            <a:r>
              <a:rPr lang="en-GB" dirty="0"/>
              <a:t>Write the adjective in brackets in Spanish, using the correct ending according to the gender and number of the noun.</a:t>
            </a:r>
          </a:p>
          <a:p>
            <a:pPr marL="228600" indent="-228600">
              <a:buAutoNum type="arabicPeriod"/>
            </a:pPr>
            <a:r>
              <a:rPr lang="en-GB" dirty="0"/>
              <a:t>Click to reveal the answers.</a:t>
            </a:r>
            <a:endParaRPr lang="en-ES"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37</a:t>
            </a:fld>
            <a:endParaRPr lang="es-ES_tradnl"/>
          </a:p>
        </p:txBody>
      </p:sp>
    </p:spTree>
    <p:extLst>
      <p:ext uri="{BB962C8B-B14F-4D97-AF65-F5344CB8AC3E}">
        <p14:creationId xmlns:p14="http://schemas.microsoft.com/office/powerpoint/2010/main" val="1284549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 minute</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recall prenominal adjectives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endParaRPr lang="en-GB" b="1" dirty="0"/>
          </a:p>
          <a:p>
            <a:pPr marL="228600" indent="-228600">
              <a:buFont typeface="+mj-lt"/>
              <a:buAutoNum type="arabicPeriod"/>
            </a:pPr>
            <a:r>
              <a:rPr lang="en-GB" dirty="0"/>
              <a:t>Click to reveal explanation and examples.</a:t>
            </a:r>
          </a:p>
          <a:p>
            <a:pPr marL="228600" indent="-228600">
              <a:buFont typeface="+mj-lt"/>
              <a:buAutoNum type="arabicPeriod"/>
            </a:pPr>
            <a:r>
              <a:rPr lang="en-GB" dirty="0"/>
              <a:t>Elicit English and click to reveal the answers.</a:t>
            </a:r>
            <a:endParaRPr lang="en-ES" dirty="0"/>
          </a:p>
          <a:p>
            <a:pPr marL="228600" indent="-228600">
              <a:buFont typeface="+mj-lt"/>
              <a:buAutoNum type="arabicPeriod"/>
            </a:pPr>
            <a:endParaRPr lang="en-ES"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38</a:t>
            </a:fld>
            <a:endParaRPr lang="es-ES_tradnl"/>
          </a:p>
        </p:txBody>
      </p:sp>
    </p:spTree>
    <p:extLst>
      <p:ext uri="{BB962C8B-B14F-4D97-AF65-F5344CB8AC3E}">
        <p14:creationId xmlns:p14="http://schemas.microsoft.com/office/powerpoint/2010/main" val="1388073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 minute</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recall how the position of some adjectives can change their meaning.</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endParaRPr lang="en-GB" b="1" dirty="0"/>
          </a:p>
          <a:p>
            <a:pPr marL="228600" indent="-228600">
              <a:buFont typeface="+mj-lt"/>
              <a:buAutoNum type="arabicPeriod"/>
            </a:pPr>
            <a:r>
              <a:rPr lang="en-GB" dirty="0"/>
              <a:t>Click to reveal explanation and examples.</a:t>
            </a:r>
          </a:p>
          <a:p>
            <a:pPr marL="228600" indent="-228600">
              <a:buFont typeface="+mj-lt"/>
              <a:buAutoNum type="arabicPeriod"/>
            </a:pPr>
            <a:r>
              <a:rPr lang="en-GB" dirty="0"/>
              <a:t>Elicit English and click to reveal the answers.</a:t>
            </a:r>
            <a:endParaRPr lang="en-ES" dirty="0"/>
          </a:p>
          <a:p>
            <a:pPr marL="228600" indent="-228600">
              <a:buFont typeface="+mj-lt"/>
              <a:buAutoNum type="arabicPeriod"/>
            </a:pPr>
            <a:endParaRPr lang="en-ES"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39</a:t>
            </a:fld>
            <a:endParaRPr lang="es-ES_tradnl"/>
          </a:p>
        </p:txBody>
      </p:sp>
    </p:spTree>
    <p:extLst>
      <p:ext uri="{BB962C8B-B14F-4D97-AF65-F5344CB8AC3E}">
        <p14:creationId xmlns:p14="http://schemas.microsoft.com/office/powerpoint/2010/main" val="343332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revise the formation of</a:t>
            </a:r>
            <a:r>
              <a:rPr lang="en-US" b="0" baseline="0" dirty="0"/>
              <a:t> </a:t>
            </a:r>
            <a:r>
              <a:rPr lang="en-GB" b="0" baseline="0" dirty="0"/>
              <a:t>-ER </a:t>
            </a:r>
            <a:r>
              <a:rPr lang="en-US" b="0" dirty="0"/>
              <a:t>verbs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1496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that there is a Higher version of this activity on the following slide (where translations are not scaffolded).</a:t>
            </a:r>
          </a:p>
          <a:p>
            <a:r>
              <a:rPr lang="en-ES" b="1" dirty="0"/>
              <a:t>Timing: </a:t>
            </a:r>
            <a:r>
              <a:rPr lang="en-ES" b="0" dirty="0"/>
              <a:t>8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practise recognition of –</a:t>
            </a:r>
            <a:r>
              <a:rPr lang="en-GB" b="0" dirty="0" err="1"/>
              <a:t>er</a:t>
            </a:r>
            <a:r>
              <a:rPr lang="en-GB" b="0" dirty="0"/>
              <a:t>/-</a:t>
            </a:r>
            <a:r>
              <a:rPr lang="en-GB" b="0" dirty="0" err="1"/>
              <a:t>ir</a:t>
            </a:r>
            <a:r>
              <a:rPr lang="en-GB" b="0" dirty="0"/>
              <a:t> endings and understanding the meaning of adjectives before and after the noun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p>
          <a:p>
            <a:pPr marL="228600" indent="-228600">
              <a:buFont typeface="+mj-lt"/>
              <a:buAutoNum type="arabicPeriod"/>
            </a:pPr>
            <a:r>
              <a:rPr lang="en-GB" b="0" dirty="0"/>
              <a:t>Listen to the audio</a:t>
            </a:r>
          </a:p>
          <a:p>
            <a:pPr marL="228600" indent="-228600">
              <a:buFont typeface="+mj-lt"/>
              <a:buAutoNum type="arabicPeriod"/>
            </a:pPr>
            <a:r>
              <a:rPr lang="en-GB" b="0" dirty="0"/>
              <a:t>Tick the subject of the verb according its ending</a:t>
            </a:r>
          </a:p>
          <a:p>
            <a:pPr marL="228600" indent="-228600">
              <a:buFont typeface="+mj-lt"/>
              <a:buAutoNum type="arabicPeriod"/>
            </a:pPr>
            <a:r>
              <a:rPr lang="en-GB" b="0" dirty="0"/>
              <a:t>Complete the English translation</a:t>
            </a:r>
          </a:p>
          <a:p>
            <a:pPr marL="228600" indent="-228600">
              <a:buFont typeface="+mj-lt"/>
              <a:buAutoNum type="arabicPeriod"/>
            </a:pPr>
            <a:r>
              <a:rPr lang="en-GB" b="0" dirty="0"/>
              <a:t>Click to reveal the answers. Subject ticks appear first then the gaps in the English translations, one at a time.</a:t>
            </a:r>
          </a:p>
          <a:p>
            <a:pPr marL="228600" indent="-228600">
              <a:buFont typeface="+mj-lt"/>
              <a:buAutoNum type="arabicPeriod"/>
            </a:pPr>
            <a:r>
              <a:rPr lang="en-GB" b="0" dirty="0"/>
              <a:t>Finally, click to show a note about use of “dulce” as a noun or </a:t>
            </a:r>
            <a:r>
              <a:rPr lang="en-GB" b="0" dirty="0" err="1"/>
              <a:t>adj</a:t>
            </a:r>
            <a:endParaRPr lang="en-GB" b="0" dirty="0"/>
          </a:p>
          <a:p>
            <a:pPr marL="0" indent="0">
              <a:buFont typeface="+mj-lt"/>
              <a:buNone/>
            </a:pPr>
            <a:endParaRPr lang="en-ES" b="1" dirty="0"/>
          </a:p>
          <a:p>
            <a:r>
              <a:rPr lang="en-ES" b="1" dirty="0"/>
              <a:t>Transcript:</a:t>
            </a:r>
          </a:p>
          <a:p>
            <a:pPr marL="228600" indent="-228600">
              <a:buAutoNum type="arabicPeriod"/>
            </a:pPr>
            <a:r>
              <a:rPr lang="en-ES" b="0" dirty="0"/>
              <a:t>Trae el primer juego.</a:t>
            </a:r>
          </a:p>
          <a:p>
            <a:pPr marL="228600" indent="-228600">
              <a:buAutoNum type="arabicPeriod"/>
            </a:pPr>
            <a:r>
              <a:rPr lang="en-ES" b="0" dirty="0"/>
              <a:t>Recoges las últimas bebidas.</a:t>
            </a:r>
          </a:p>
          <a:p>
            <a:pPr marL="228600" indent="-228600">
              <a:buAutoNum type="arabicPeriod"/>
            </a:pPr>
            <a:r>
              <a:rPr lang="en-ES" b="0" dirty="0"/>
              <a:t>Ofrezco comida al pobre gato.</a:t>
            </a:r>
          </a:p>
          <a:p>
            <a:pPr marL="228600" indent="-228600">
              <a:buAutoNum type="arabicPeriod"/>
            </a:pPr>
            <a:r>
              <a:rPr lang="en-ES" b="0" dirty="0"/>
              <a:t>Coge las únicas sillas.</a:t>
            </a:r>
          </a:p>
          <a:p>
            <a:pPr marL="228600" indent="-228600">
              <a:buAutoNum type="arabicPeriod"/>
            </a:pPr>
            <a:r>
              <a:rPr lang="en-ES" b="0" dirty="0"/>
              <a:t>Repartes el segundo plato.</a:t>
            </a:r>
          </a:p>
          <a:p>
            <a:pPr marL="228600" indent="-228600">
              <a:buAutoNum type="arabicPeriod"/>
            </a:pPr>
            <a:r>
              <a:rPr lang="en-ES" b="0" dirty="0"/>
              <a:t>Escondo el tercer regalo.</a:t>
            </a:r>
          </a:p>
          <a:p>
            <a:pPr marL="228600" indent="-228600">
              <a:buAutoNum type="arabicPeriod"/>
            </a:pPr>
            <a:r>
              <a:rPr lang="en-ES" b="0" dirty="0"/>
              <a:t>Comparte sus propios dulces.</a:t>
            </a:r>
          </a:p>
          <a:p>
            <a:pPr marL="228600" indent="-228600">
              <a:buAutoNum type="arabicPeriod"/>
            </a:pPr>
            <a:r>
              <a:rPr lang="en-ES" b="0" dirty="0"/>
              <a:t>Conozco a la misma gente.</a:t>
            </a:r>
            <a:endParaRPr lang="en-GB" b="0"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40</a:t>
            </a:fld>
            <a:endParaRPr lang="es-ES_tradnl"/>
          </a:p>
        </p:txBody>
      </p:sp>
    </p:spTree>
    <p:extLst>
      <p:ext uri="{BB962C8B-B14F-4D97-AF65-F5344CB8AC3E}">
        <p14:creationId xmlns:p14="http://schemas.microsoft.com/office/powerpoint/2010/main" val="1916482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the Higher version of listening activity on the previous slide.</a:t>
            </a:r>
          </a:p>
          <a:p>
            <a:r>
              <a:rPr lang="en-ES" b="1" dirty="0"/>
              <a:t>Timing: </a:t>
            </a:r>
            <a:r>
              <a:rPr lang="en-ES" b="0" dirty="0"/>
              <a:t>8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practise recognition of –</a:t>
            </a:r>
            <a:r>
              <a:rPr lang="en-GB" b="0" dirty="0" err="1"/>
              <a:t>er</a:t>
            </a:r>
            <a:r>
              <a:rPr lang="en-GB" b="0" dirty="0"/>
              <a:t>/-</a:t>
            </a:r>
            <a:r>
              <a:rPr lang="en-GB" b="0" dirty="0" err="1"/>
              <a:t>ir</a:t>
            </a:r>
            <a:r>
              <a:rPr lang="en-GB" b="0" dirty="0"/>
              <a:t> endings and understanding the meaning of adjectives before and after the noun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p>
          <a:p>
            <a:pPr marL="228600" indent="-228600">
              <a:buFont typeface="+mj-lt"/>
              <a:buAutoNum type="arabicPeriod"/>
            </a:pPr>
            <a:r>
              <a:rPr lang="en-GB" b="0" dirty="0"/>
              <a:t>Listen to the audio</a:t>
            </a:r>
          </a:p>
          <a:p>
            <a:pPr marL="228600" indent="-228600">
              <a:buFont typeface="+mj-lt"/>
              <a:buAutoNum type="arabicPeriod"/>
            </a:pPr>
            <a:r>
              <a:rPr lang="en-GB" b="0" dirty="0"/>
              <a:t>Tick the subject of the verb according its ending</a:t>
            </a:r>
          </a:p>
          <a:p>
            <a:pPr marL="228600" indent="-228600">
              <a:buFont typeface="+mj-lt"/>
              <a:buAutoNum type="arabicPeriod"/>
            </a:pPr>
            <a:r>
              <a:rPr lang="en-GB" b="0" dirty="0"/>
              <a:t>Write the English translation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Click to reveal the answers. Subject ticks appear first then the gaps in the English translations, one at a time.</a:t>
            </a:r>
          </a:p>
          <a:p>
            <a:pPr marL="228600" indent="-228600">
              <a:buFont typeface="+mj-lt"/>
              <a:buAutoNum type="arabicPeriod"/>
            </a:pPr>
            <a:r>
              <a:rPr lang="en-GB" b="0" dirty="0"/>
              <a:t>Finally, click to show a note about use of “dulce” as a noun or </a:t>
            </a:r>
            <a:r>
              <a:rPr lang="en-GB" b="0" dirty="0" err="1"/>
              <a:t>adj</a:t>
            </a:r>
            <a:endParaRPr lang="en-GB" b="0" dirty="0"/>
          </a:p>
          <a:p>
            <a:pPr marL="0" indent="0">
              <a:buFont typeface="+mj-lt"/>
              <a:buNone/>
            </a:pPr>
            <a:endParaRPr lang="en-ES" b="1" dirty="0"/>
          </a:p>
          <a:p>
            <a:r>
              <a:rPr lang="en-ES" b="1" dirty="0"/>
              <a:t>Transcript:</a:t>
            </a:r>
          </a:p>
          <a:p>
            <a:pPr marL="228600" indent="-228600">
              <a:buAutoNum type="arabicPeriod"/>
            </a:pPr>
            <a:r>
              <a:rPr lang="en-ES" b="0" dirty="0"/>
              <a:t>Trae el primer juego.</a:t>
            </a:r>
          </a:p>
          <a:p>
            <a:pPr marL="228600" indent="-228600">
              <a:buAutoNum type="arabicPeriod"/>
            </a:pPr>
            <a:r>
              <a:rPr lang="en-ES" b="0" dirty="0"/>
              <a:t>Recoges las últimas bebidas.</a:t>
            </a:r>
          </a:p>
          <a:p>
            <a:pPr marL="228600" indent="-228600">
              <a:buAutoNum type="arabicPeriod"/>
            </a:pPr>
            <a:r>
              <a:rPr lang="en-ES" b="0" dirty="0"/>
              <a:t>Ofrezco comida al pobre gato.</a:t>
            </a:r>
          </a:p>
          <a:p>
            <a:pPr marL="228600" indent="-228600">
              <a:buAutoNum type="arabicPeriod"/>
            </a:pPr>
            <a:r>
              <a:rPr lang="en-ES" b="0" dirty="0"/>
              <a:t>Coge las únicas sillas.</a:t>
            </a:r>
          </a:p>
          <a:p>
            <a:pPr marL="228600" indent="-228600">
              <a:buAutoNum type="arabicPeriod"/>
            </a:pPr>
            <a:r>
              <a:rPr lang="en-ES" b="0" dirty="0"/>
              <a:t>Repartes el segundo plato.</a:t>
            </a:r>
          </a:p>
          <a:p>
            <a:pPr marL="228600" indent="-228600">
              <a:buAutoNum type="arabicPeriod"/>
            </a:pPr>
            <a:r>
              <a:rPr lang="en-ES" b="0" dirty="0"/>
              <a:t>Escondo el tercer regalo.</a:t>
            </a:r>
          </a:p>
          <a:p>
            <a:pPr marL="228600" indent="-228600">
              <a:buAutoNum type="arabicPeriod"/>
            </a:pPr>
            <a:r>
              <a:rPr lang="en-ES" b="0" dirty="0"/>
              <a:t>Comparte sus propios dulces.</a:t>
            </a:r>
          </a:p>
          <a:p>
            <a:pPr marL="228600" indent="-228600">
              <a:buAutoNum type="arabicPeriod"/>
            </a:pPr>
            <a:r>
              <a:rPr lang="en-ES" b="0" dirty="0"/>
              <a:t>Conozco a la misma gente.</a:t>
            </a:r>
          </a:p>
          <a:p>
            <a:pPr marL="228600" indent="-228600">
              <a:buAutoNum type="arabicPeriod"/>
            </a:pPr>
            <a:endParaRPr lang="en-GB" b="0"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41</a:t>
            </a:fld>
            <a:endParaRPr lang="es-ES_tradnl"/>
          </a:p>
        </p:txBody>
      </p:sp>
    </p:spTree>
    <p:extLst>
      <p:ext uri="{BB962C8B-B14F-4D97-AF65-F5344CB8AC3E}">
        <p14:creationId xmlns:p14="http://schemas.microsoft.com/office/powerpoint/2010/main" val="3676953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10 minutes</a:t>
            </a:r>
            <a:endParaRPr lang="en-ES" b="1" dirty="0"/>
          </a:p>
          <a:p>
            <a:endParaRPr lang="en-ES" b="1" dirty="0"/>
          </a:p>
          <a:p>
            <a:r>
              <a:rPr lang="en-ES" b="1" dirty="0"/>
              <a:t>Aim:</a:t>
            </a:r>
            <a:r>
              <a:rPr lang="en-GB" b="1" dirty="0"/>
              <a:t> </a:t>
            </a:r>
            <a:r>
              <a:rPr lang="en-GB" b="0" dirty="0"/>
              <a:t>to practise using adjectives and –ER/-IR verbs in the 3</a:t>
            </a:r>
            <a:r>
              <a:rPr lang="en-GB" b="0" baseline="30000" dirty="0"/>
              <a:t>rd</a:t>
            </a:r>
            <a:r>
              <a:rPr lang="en-GB" b="0" dirty="0"/>
              <a:t> person singular present tense in a spoken context.</a:t>
            </a:r>
            <a:endParaRPr lang="en-ES" b="1" dirty="0"/>
          </a:p>
          <a:p>
            <a:endParaRPr lang="en-ES" b="1" dirty="0"/>
          </a:p>
          <a:p>
            <a:r>
              <a:rPr lang="en-ES" b="1" dirty="0"/>
              <a:t>Procedure:</a:t>
            </a:r>
          </a:p>
          <a:p>
            <a:pPr marL="228600" indent="-228600">
              <a:buAutoNum type="arabicPeriod"/>
            </a:pPr>
            <a:r>
              <a:rPr lang="en-ES" dirty="0"/>
              <a:t>Students have to describe the image, mentioning what people are doing, and also describing objects. They have 5 minutes to write as many phrases as possible.</a:t>
            </a:r>
          </a:p>
          <a:p>
            <a:pPr marL="228600" indent="-228600">
              <a:buAutoNum type="arabicPeriod"/>
            </a:pPr>
            <a:r>
              <a:rPr lang="en-ES" dirty="0"/>
              <a:t>Then, students swap phrases with a partner. They have to read </a:t>
            </a:r>
            <a:r>
              <a:rPr lang="en-GB" dirty="0"/>
              <a:t>out </a:t>
            </a:r>
            <a:r>
              <a:rPr lang="en-ES" dirty="0"/>
              <a:t>and correct each other’s phrases.</a:t>
            </a:r>
          </a:p>
          <a:p>
            <a:pPr marL="228600" indent="-228600">
              <a:buAutoNum type="arabicPeriod"/>
            </a:pPr>
            <a:r>
              <a:rPr lang="en-ES" dirty="0"/>
              <a:t>Each correct sentence gets a point. </a:t>
            </a:r>
          </a:p>
          <a:p>
            <a:pPr marL="0" indent="0">
              <a:buNone/>
            </a:pPr>
            <a:endParaRPr lang="en-ES" dirty="0"/>
          </a:p>
          <a:p>
            <a:pPr marL="0" indent="0">
              <a:buNone/>
            </a:pPr>
            <a:r>
              <a:rPr lang="en-ES" b="1" dirty="0"/>
              <a:t>Frequency of unknown vocabulary:</a:t>
            </a:r>
          </a:p>
          <a:p>
            <a:pPr marL="0" indent="0">
              <a:buNone/>
            </a:pPr>
            <a:r>
              <a:rPr lang="en-ES" dirty="0"/>
              <a:t>intercambiar [3937]</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42</a:t>
            </a:fld>
            <a:endParaRPr lang="es-ES_tradnl"/>
          </a:p>
        </p:txBody>
      </p:sp>
    </p:spTree>
    <p:extLst>
      <p:ext uri="{BB962C8B-B14F-4D97-AF65-F5344CB8AC3E}">
        <p14:creationId xmlns:p14="http://schemas.microsoft.com/office/powerpoint/2010/main" val="900311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12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describe the image using verbs in the present tense and adjectives.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p>
          <a:p>
            <a:pPr marL="228600" indent="-228600">
              <a:buAutoNum type="arabicPeriod"/>
            </a:pPr>
            <a:r>
              <a:rPr lang="en-ES" dirty="0"/>
              <a:t>Students have to describe the image, mentioning what people are doing, and also describing objects. They have 5 minutes to write as many phrases as possible.</a:t>
            </a:r>
          </a:p>
          <a:p>
            <a:pPr marL="228600" indent="-228600">
              <a:buAutoNum type="arabicPeriod"/>
            </a:pPr>
            <a:r>
              <a:rPr lang="en-ES" dirty="0"/>
              <a:t>Then, students swap phrases with a partner. They have to read and correct each other’s phrases.</a:t>
            </a:r>
          </a:p>
          <a:p>
            <a:pPr marL="228600" indent="-228600">
              <a:buAutoNum type="arabicPeriod"/>
            </a:pPr>
            <a:r>
              <a:rPr lang="en-ES" dirty="0"/>
              <a:t>Each correct sentence gets a point. </a:t>
            </a:r>
            <a:endParaRPr lang="en-GB" dirty="0"/>
          </a:p>
          <a:p>
            <a:pPr marL="228600" indent="-228600">
              <a:buAutoNum type="arabicPeriod"/>
            </a:pPr>
            <a:endParaRPr lang="en-GB" dirty="0"/>
          </a:p>
          <a:p>
            <a:pPr marL="0" indent="0">
              <a:buNone/>
            </a:pPr>
            <a:r>
              <a:rPr lang="en-GB" b="1" dirty="0"/>
              <a:t>Examples:</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Daniel trae/lleva un regalo grande.</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volumen (H) de la música es muy alto.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Lucía abre su primer regalo.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Hugo le ofrece a Nadia un dulce.</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Ana / la mamá (H) quiere bailar</a:t>
            </a:r>
          </a:p>
          <a:p>
            <a:pPr marL="285750" lvl="0" indent="-285750">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Lucía es la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única</a:t>
            </a:r>
            <a:r>
              <a:rPr lang="en-GB" sz="1800" dirty="0">
                <a:effectLst/>
                <a:latin typeface="Calibri" panose="020F0502020204030204" pitchFamily="34" charset="0"/>
                <a:ea typeface="Calibri" panose="020F0502020204030204" pitchFamily="34" charset="0"/>
                <a:cs typeface="Times New Roman" panose="02020603050405020304" pitchFamily="18" charset="0"/>
              </a:rPr>
              <a:t> persona que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lleva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falda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lvl="0" indent="-285750">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El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gato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pequeño</a:t>
            </a:r>
            <a:r>
              <a:rPr lang="en-GB" sz="1800" dirty="0">
                <a:effectLst/>
                <a:latin typeface="Calibri" panose="020F0502020204030204" pitchFamily="34" charset="0"/>
                <a:ea typeface="Calibri" panose="020F0502020204030204" pitchFamily="34" charset="0"/>
                <a:cs typeface="Times New Roman" panose="02020603050405020304" pitchFamily="18" charset="0"/>
              </a:rPr>
              <a:t> come.</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Ana tiene una bebida fresca/fría</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Están celebrando el cumpleaños de Lucía</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Es una fiesta en un salón grande</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Hay un montón de regalos en el suelo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Nadia le responde a Hugo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gato grande está cerca de la ventana/puerta</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Hay dulces en la mesa</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mueble es moderno/viejo/antiguo/limpio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Lucía le agradece (H) a Daniel el regalo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gato grande está en la esquina (H)</a:t>
            </a:r>
          </a:p>
          <a:p>
            <a:pPr marL="285750" lvl="0" indent="-285750">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Lucía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lleva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una</a:t>
            </a:r>
            <a:r>
              <a:rPr lang="en-GB" sz="1800" dirty="0">
                <a:effectLst/>
                <a:latin typeface="Calibri" panose="020F0502020204030204" pitchFamily="34" charset="0"/>
                <a:ea typeface="Calibri" panose="020F0502020204030204" pitchFamily="34" charset="0"/>
                <a:cs typeface="Times New Roman" panose="02020603050405020304" pitchFamily="18" charset="0"/>
              </a:rPr>
              <a:t> camisa amarilla </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gato grande es blanco y negro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La comida es rica</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Hugo charla con Nadia (H)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6CC141-A36E-4D3D-BCC0-F658352BCDBE}" type="slidenum">
              <a:rPr lang="es-ES_tradnl" smtClean="0"/>
              <a:t>43</a:t>
            </a:fld>
            <a:endParaRPr lang="es-ES_tradnl"/>
          </a:p>
        </p:txBody>
      </p:sp>
    </p:spTree>
    <p:extLst>
      <p:ext uri="{BB962C8B-B14F-4D97-AF65-F5344CB8AC3E}">
        <p14:creationId xmlns:p14="http://schemas.microsoft.com/office/powerpoint/2010/main" val="1839477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This is an alternative activity. It could also work well to follow on from the previous activity.</a:t>
            </a:r>
          </a:p>
          <a:p>
            <a:r>
              <a:rPr lang="en-ES" b="1" dirty="0"/>
              <a:t>Timing:</a:t>
            </a:r>
            <a:r>
              <a:rPr lang="en-ES" b="0" dirty="0"/>
              <a:t> 10 minutes</a:t>
            </a:r>
            <a:endParaRPr lang="en-ES" b="1" dirty="0"/>
          </a:p>
          <a:p>
            <a:endParaRPr lang="en-ES" b="1" dirty="0"/>
          </a:p>
          <a:p>
            <a:r>
              <a:rPr lang="en-ES" b="1" dirty="0"/>
              <a:t>Aim:</a:t>
            </a:r>
            <a:r>
              <a:rPr lang="en-GB" b="1" dirty="0"/>
              <a:t> </a:t>
            </a:r>
            <a:r>
              <a:rPr lang="en-GB" b="0" dirty="0"/>
              <a:t>to practise using adjectives, –ER/-IR verbs in the 3</a:t>
            </a:r>
            <a:r>
              <a:rPr lang="en-GB" b="0" baseline="30000" dirty="0"/>
              <a:t>rd</a:t>
            </a:r>
            <a:r>
              <a:rPr lang="en-GB" b="0" dirty="0"/>
              <a:t> person singular present tense and direct object pronouns in a spoken context.</a:t>
            </a:r>
            <a:endParaRPr lang="en-ES" b="1" dirty="0"/>
          </a:p>
          <a:p>
            <a:endParaRPr lang="en-ES" b="1" dirty="0"/>
          </a:p>
          <a:p>
            <a:r>
              <a:rPr lang="en-ES" b="1" dirty="0"/>
              <a:t>Procedure:</a:t>
            </a:r>
          </a:p>
          <a:p>
            <a:pPr marL="228600" indent="-228600">
              <a:buAutoNum type="arabicPeriod"/>
            </a:pPr>
            <a:r>
              <a:rPr lang="en-ES" dirty="0"/>
              <a:t>Students </a:t>
            </a:r>
            <a:r>
              <a:rPr lang="en-GB" dirty="0"/>
              <a:t>write 3 questions about </a:t>
            </a:r>
            <a:r>
              <a:rPr lang="en-ES" dirty="0"/>
              <a:t>the image, </a:t>
            </a:r>
            <a:r>
              <a:rPr lang="en-GB" dirty="0"/>
              <a:t>asking who is doing what</a:t>
            </a:r>
            <a:r>
              <a:rPr lang="en-ES" dirty="0"/>
              <a:t>. They have 5 minutes </a:t>
            </a:r>
            <a:r>
              <a:rPr lang="en-GB" dirty="0"/>
              <a:t>do so</a:t>
            </a:r>
            <a:r>
              <a:rPr lang="en-ES" dirty="0"/>
              <a:t>.</a:t>
            </a:r>
          </a:p>
          <a:p>
            <a:pPr marL="228600" indent="-228600">
              <a:buAutoNum type="arabicPeriod"/>
            </a:pPr>
            <a:r>
              <a:rPr lang="en-ES" dirty="0"/>
              <a:t>Then, </a:t>
            </a:r>
            <a:r>
              <a:rPr lang="en-GB" dirty="0"/>
              <a:t>the image disappears (teachers can return to this explanation slide to help students formulate their answers).</a:t>
            </a:r>
          </a:p>
          <a:p>
            <a:pPr marL="228600" indent="-228600">
              <a:buAutoNum type="arabicPeriod"/>
            </a:pPr>
            <a:r>
              <a:rPr lang="en-GB" dirty="0"/>
              <a:t>The students ask each other their questions and their partner answers in a full sentence, using a direct object pronoun where necessary.</a:t>
            </a:r>
            <a:endParaRPr lang="en-ES" dirty="0"/>
          </a:p>
          <a:p>
            <a:pPr marL="228600" indent="-228600">
              <a:buAutoNum type="arabicPeriod"/>
            </a:pPr>
            <a:r>
              <a:rPr lang="en-ES" dirty="0"/>
              <a:t>Each correct sentence gets a point. </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44</a:t>
            </a:fld>
            <a:endParaRPr lang="es-ES_tradnl"/>
          </a:p>
        </p:txBody>
      </p:sp>
    </p:spTree>
    <p:extLst>
      <p:ext uri="{BB962C8B-B14F-4D97-AF65-F5344CB8AC3E}">
        <p14:creationId xmlns:p14="http://schemas.microsoft.com/office/powerpoint/2010/main" val="42190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10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practise using 3</a:t>
            </a:r>
            <a:r>
              <a:rPr lang="en-GB" b="0" baseline="30000" dirty="0"/>
              <a:t>rd</a:t>
            </a:r>
            <a:r>
              <a:rPr lang="en-GB" b="0" dirty="0"/>
              <a:t> person singular present tense –ER verbs, adjectives and direct object pronouns.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p>
          <a:p>
            <a:pPr marL="228600" indent="-228600">
              <a:buAutoNum type="arabicPeriod"/>
            </a:pPr>
            <a:r>
              <a:rPr lang="en-ES" dirty="0"/>
              <a:t>Students have to describe the image, mentioning what people are doing, and also describing objects. They have 5 minutes to write as many phrases as possible.</a:t>
            </a:r>
          </a:p>
          <a:p>
            <a:pPr marL="228600" indent="-228600">
              <a:buAutoNum type="arabicPeriod"/>
            </a:pPr>
            <a:r>
              <a:rPr lang="en-ES" dirty="0"/>
              <a:t>Then, students swap phrases with a partner. They have to read and correct each other’s phrases.</a:t>
            </a:r>
          </a:p>
          <a:p>
            <a:pPr marL="228600" indent="-228600">
              <a:buAutoNum type="arabicPeriod"/>
            </a:pPr>
            <a:r>
              <a:rPr lang="en-ES" dirty="0"/>
              <a:t>Each correct sentence gets a point. </a:t>
            </a:r>
            <a:endParaRPr lang="en-GB" dirty="0"/>
          </a:p>
          <a:p>
            <a:pPr marL="228600" indent="-228600">
              <a:buAutoNum type="arabicPeriod"/>
            </a:pPr>
            <a:endParaRPr lang="en-GB" dirty="0"/>
          </a:p>
          <a:p>
            <a:pPr marL="0" indent="0">
              <a:buNone/>
            </a:pPr>
            <a:r>
              <a:rPr lang="en-GB" dirty="0"/>
              <a:t>Examples:</a:t>
            </a:r>
          </a:p>
          <a:p>
            <a:pPr marL="0" indent="0">
              <a:buNone/>
            </a:pPr>
            <a:r>
              <a:rPr lang="en-GB" sz="1200" dirty="0"/>
              <a:t>¿</a:t>
            </a:r>
            <a:r>
              <a:rPr lang="en-GB" sz="1200" dirty="0" err="1"/>
              <a:t>Quién</a:t>
            </a:r>
            <a:r>
              <a:rPr lang="en-GB" sz="1200" dirty="0"/>
              <a:t> </a:t>
            </a:r>
            <a:r>
              <a:rPr lang="en-GB" sz="1200" dirty="0" err="1"/>
              <a:t>abre</a:t>
            </a:r>
            <a:r>
              <a:rPr lang="en-GB" sz="1200" dirty="0"/>
              <a:t> </a:t>
            </a:r>
            <a:r>
              <a:rPr lang="en-GB" sz="1200" dirty="0" err="1"/>
              <a:t>su</a:t>
            </a:r>
            <a:r>
              <a:rPr lang="en-GB" sz="1200" dirty="0"/>
              <a:t> primer regalo? </a:t>
            </a:r>
            <a:r>
              <a:rPr lang="en-GB" dirty="0"/>
              <a:t>Lucía la </a:t>
            </a:r>
            <a:r>
              <a:rPr lang="en-GB" dirty="0" err="1"/>
              <a:t>abre</a:t>
            </a:r>
            <a:r>
              <a:rPr lang="en-GB" dirty="0"/>
              <a:t>.</a:t>
            </a:r>
          </a:p>
          <a:p>
            <a:pPr marL="0" indent="0">
              <a:buNone/>
            </a:pPr>
            <a:r>
              <a:rPr lang="en-GB" sz="1200" dirty="0"/>
              <a:t>¿</a:t>
            </a:r>
            <a:r>
              <a:rPr lang="en-GB" sz="1200" dirty="0" err="1"/>
              <a:t>Quién</a:t>
            </a:r>
            <a:r>
              <a:rPr lang="en-GB" sz="1200" dirty="0"/>
              <a:t> </a:t>
            </a:r>
            <a:r>
              <a:rPr lang="en-GB" sz="1200" dirty="0" err="1"/>
              <a:t>trae</a:t>
            </a:r>
            <a:r>
              <a:rPr lang="en-GB" sz="1200" dirty="0"/>
              <a:t> un regalo </a:t>
            </a:r>
            <a:r>
              <a:rPr lang="en-GB" sz="1200" dirty="0" err="1"/>
              <a:t>grande</a:t>
            </a:r>
            <a:r>
              <a:rPr lang="en-GB" dirty="0"/>
              <a:t>? Daniel lo </a:t>
            </a:r>
            <a:r>
              <a:rPr lang="en-GB" dirty="0" err="1"/>
              <a:t>trae</a:t>
            </a:r>
            <a:endParaRPr lang="en-GB" dirty="0"/>
          </a:p>
          <a:p>
            <a:pPr marL="0" indent="0">
              <a:buNone/>
            </a:pPr>
            <a:r>
              <a:rPr lang="en-GB" sz="1200" dirty="0"/>
              <a:t>¿</a:t>
            </a:r>
            <a:r>
              <a:rPr lang="en-GB" sz="1200" dirty="0" err="1"/>
              <a:t>Quién</a:t>
            </a:r>
            <a:r>
              <a:rPr lang="en-GB" sz="1200" dirty="0"/>
              <a:t> </a:t>
            </a:r>
            <a:r>
              <a:rPr lang="en-GB" sz="1200" dirty="0" err="1"/>
              <a:t>reparte</a:t>
            </a:r>
            <a:r>
              <a:rPr lang="en-GB" sz="1200" dirty="0"/>
              <a:t> los </a:t>
            </a:r>
            <a:r>
              <a:rPr lang="en-GB" sz="1200" dirty="0" err="1"/>
              <a:t>dulces</a:t>
            </a:r>
            <a:r>
              <a:rPr lang="en-GB" dirty="0"/>
              <a:t>? Hugo los </a:t>
            </a:r>
            <a:r>
              <a:rPr lang="en-GB" dirty="0" err="1"/>
              <a:t>reparte</a:t>
            </a:r>
            <a:endParaRPr lang="en-GB" dirty="0"/>
          </a:p>
          <a:p>
            <a:pPr marL="0" indent="0">
              <a:buNone/>
            </a:pPr>
            <a:r>
              <a:rPr lang="en-GB" sz="1200" dirty="0"/>
              <a:t>¿</a:t>
            </a:r>
            <a:r>
              <a:rPr lang="en-GB" sz="1200" dirty="0" err="1"/>
              <a:t>Quién</a:t>
            </a:r>
            <a:r>
              <a:rPr lang="en-GB" sz="1200" dirty="0"/>
              <a:t> es la </a:t>
            </a:r>
            <a:r>
              <a:rPr lang="en-GB" sz="1200" dirty="0" err="1"/>
              <a:t>única</a:t>
            </a:r>
            <a:r>
              <a:rPr lang="en-GB" sz="1200" dirty="0"/>
              <a:t> persona que </a:t>
            </a:r>
            <a:r>
              <a:rPr lang="en-GB" sz="1200" dirty="0" err="1"/>
              <a:t>tiene</a:t>
            </a:r>
            <a:r>
              <a:rPr lang="en-GB" sz="1200" dirty="0"/>
              <a:t> la </a:t>
            </a:r>
            <a:r>
              <a:rPr lang="en-GB" sz="1200" dirty="0" err="1"/>
              <a:t>copa</a:t>
            </a:r>
            <a:r>
              <a:rPr lang="en-GB" sz="1200" dirty="0"/>
              <a:t> </a:t>
            </a:r>
            <a:r>
              <a:rPr lang="en-GB" sz="1200" dirty="0" err="1"/>
              <a:t>llena</a:t>
            </a:r>
            <a:r>
              <a:rPr lang="en-GB" sz="1200" dirty="0"/>
              <a:t>? </a:t>
            </a:r>
            <a:r>
              <a:rPr lang="en-GB" dirty="0"/>
              <a:t>Nadia es la </a:t>
            </a:r>
            <a:r>
              <a:rPr lang="en-GB" dirty="0" err="1"/>
              <a:t>única</a:t>
            </a:r>
            <a:r>
              <a:rPr lang="en-GB" dirty="0"/>
              <a:t> persona que </a:t>
            </a:r>
            <a:r>
              <a:rPr lang="en-GB" dirty="0" err="1"/>
              <a:t>tiene</a:t>
            </a:r>
            <a:r>
              <a:rPr lang="en-GB" dirty="0"/>
              <a:t> la </a:t>
            </a:r>
            <a:r>
              <a:rPr lang="en-GB" dirty="0" err="1"/>
              <a:t>copa</a:t>
            </a:r>
            <a:r>
              <a:rPr lang="en-GB" dirty="0"/>
              <a:t> </a:t>
            </a:r>
            <a:r>
              <a:rPr lang="en-GB" dirty="0" err="1"/>
              <a:t>llena</a:t>
            </a:r>
            <a:r>
              <a:rPr lang="en-GB" dirty="0"/>
              <a:t>.</a:t>
            </a:r>
          </a:p>
          <a:p>
            <a:pPr marL="0" indent="0">
              <a:buNone/>
            </a:pPr>
            <a:r>
              <a:rPr lang="en-GB" sz="1200" dirty="0"/>
              <a:t>¿</a:t>
            </a:r>
            <a:r>
              <a:rPr lang="en-GB" sz="1200" dirty="0" err="1"/>
              <a:t>Quién</a:t>
            </a:r>
            <a:r>
              <a:rPr lang="en-GB" sz="1200" dirty="0"/>
              <a:t> come? El </a:t>
            </a:r>
            <a:r>
              <a:rPr lang="en-GB" sz="1200" dirty="0" err="1"/>
              <a:t>gato</a:t>
            </a:r>
            <a:r>
              <a:rPr lang="en-GB" sz="1200" dirty="0"/>
              <a:t> </a:t>
            </a:r>
            <a:r>
              <a:rPr lang="en-GB" sz="1200" dirty="0" err="1"/>
              <a:t>pequeño</a:t>
            </a:r>
            <a:r>
              <a:rPr lang="en-GB" sz="1200" dirty="0"/>
              <a:t> come.</a:t>
            </a:r>
            <a:endParaRPr lang="en-GB" dirty="0"/>
          </a:p>
          <a:p>
            <a:pPr marL="0" indent="0">
              <a:buNone/>
            </a:pPr>
            <a:r>
              <a:rPr lang="en-GB" sz="1200" dirty="0"/>
              <a:t>¿</a:t>
            </a:r>
            <a:r>
              <a:rPr lang="en-GB" sz="1200" dirty="0" err="1"/>
              <a:t>Quién</a:t>
            </a:r>
            <a:r>
              <a:rPr lang="en-GB" sz="1200" dirty="0"/>
              <a:t> </a:t>
            </a:r>
            <a:r>
              <a:rPr lang="en-GB" sz="1200" dirty="0" err="1"/>
              <a:t>recibe</a:t>
            </a:r>
            <a:r>
              <a:rPr lang="en-GB" sz="1200" dirty="0"/>
              <a:t> un regalo </a:t>
            </a:r>
            <a:r>
              <a:rPr lang="en-GB" sz="1200" dirty="0" err="1"/>
              <a:t>único</a:t>
            </a:r>
            <a:r>
              <a:rPr lang="en-GB" dirty="0"/>
              <a:t>? Lucía lo </a:t>
            </a:r>
            <a:r>
              <a:rPr lang="en-GB" dirty="0" err="1"/>
              <a:t>recibe</a:t>
            </a:r>
            <a:r>
              <a:rPr lang="en-GB" dirty="0"/>
              <a:t>.</a:t>
            </a:r>
          </a:p>
          <a:p>
            <a:pPr marL="0" indent="0">
              <a:buNone/>
            </a:pPr>
            <a:r>
              <a:rPr lang="en-GB" sz="1200" dirty="0"/>
              <a:t>¿</a:t>
            </a:r>
            <a:r>
              <a:rPr lang="en-GB" sz="1200" dirty="0" err="1"/>
              <a:t>Quién</a:t>
            </a:r>
            <a:r>
              <a:rPr lang="en-GB" sz="1200" dirty="0"/>
              <a:t> </a:t>
            </a:r>
            <a:r>
              <a:rPr lang="en-GB" sz="1200" dirty="0" err="1"/>
              <a:t>mira</a:t>
            </a:r>
            <a:r>
              <a:rPr lang="en-GB" sz="1200" dirty="0"/>
              <a:t> los </a:t>
            </a:r>
            <a:r>
              <a:rPr lang="en-GB" sz="1200" dirty="0" err="1"/>
              <a:t>dulces</a:t>
            </a:r>
            <a:r>
              <a:rPr lang="en-GB" sz="1200" dirty="0"/>
              <a:t>? Nadia los </a:t>
            </a:r>
            <a:r>
              <a:rPr lang="en-GB" sz="1200" dirty="0" err="1"/>
              <a:t>mira</a:t>
            </a:r>
            <a:r>
              <a:rPr lang="en-GB" sz="1200" dirty="0"/>
              <a:t> </a:t>
            </a:r>
          </a:p>
          <a:p>
            <a:pPr marL="0" indent="0">
              <a:buNone/>
            </a:pPr>
            <a:r>
              <a:rPr lang="en-GB" sz="1200" dirty="0"/>
              <a:t>¿</a:t>
            </a:r>
            <a:r>
              <a:rPr lang="en-GB" sz="1200" dirty="0" err="1"/>
              <a:t>Quién</a:t>
            </a:r>
            <a:r>
              <a:rPr lang="en-GB" sz="1200" dirty="0"/>
              <a:t> </a:t>
            </a:r>
            <a:r>
              <a:rPr lang="en-GB" sz="1200" dirty="0" err="1"/>
              <a:t>quiere</a:t>
            </a:r>
            <a:r>
              <a:rPr lang="en-GB" sz="1200" dirty="0"/>
              <a:t> </a:t>
            </a:r>
            <a:r>
              <a:rPr lang="en-GB" sz="1200" dirty="0" err="1"/>
              <a:t>ir</a:t>
            </a:r>
            <a:r>
              <a:rPr lang="en-GB" sz="1200" dirty="0"/>
              <a:t> </a:t>
            </a:r>
            <a:r>
              <a:rPr lang="en-GB" sz="1200" dirty="0" err="1"/>
              <a:t>en</a:t>
            </a:r>
            <a:r>
              <a:rPr lang="en-GB" sz="1200" dirty="0"/>
              <a:t> el </a:t>
            </a:r>
            <a:r>
              <a:rPr lang="en-GB" sz="1200" dirty="0" err="1"/>
              <a:t>jardín</a:t>
            </a:r>
            <a:r>
              <a:rPr lang="en-GB" sz="1200" dirty="0"/>
              <a:t>? </a:t>
            </a:r>
            <a:r>
              <a:rPr lang="en-GB" dirty="0"/>
              <a:t>El </a:t>
            </a:r>
            <a:r>
              <a:rPr lang="en-GB" dirty="0" err="1"/>
              <a:t>gato</a:t>
            </a:r>
            <a:r>
              <a:rPr lang="en-GB" dirty="0"/>
              <a:t> </a:t>
            </a:r>
            <a:r>
              <a:rPr lang="en-GB" dirty="0" err="1"/>
              <a:t>blanco</a:t>
            </a:r>
            <a:r>
              <a:rPr lang="en-GB" dirty="0"/>
              <a:t> y negro </a:t>
            </a:r>
            <a:r>
              <a:rPr lang="en-GB" dirty="0" err="1"/>
              <a:t>quiere</a:t>
            </a:r>
            <a:r>
              <a:rPr lang="en-GB" dirty="0"/>
              <a:t> </a:t>
            </a:r>
            <a:r>
              <a:rPr lang="en-GB" dirty="0" err="1"/>
              <a:t>ir</a:t>
            </a:r>
            <a:r>
              <a:rPr lang="en-GB" dirty="0"/>
              <a:t> </a:t>
            </a:r>
            <a:r>
              <a:rPr lang="en-GB" dirty="0" err="1"/>
              <a:t>en</a:t>
            </a:r>
            <a:r>
              <a:rPr lang="en-GB" dirty="0"/>
              <a:t> el </a:t>
            </a:r>
            <a:r>
              <a:rPr lang="en-GB" dirty="0" err="1"/>
              <a:t>jardín</a:t>
            </a:r>
            <a:r>
              <a:rPr lang="en-GB" dirty="0"/>
              <a:t>.</a:t>
            </a:r>
          </a:p>
          <a:p>
            <a:pPr marL="0" indent="0">
              <a:buNone/>
            </a:pPr>
            <a:r>
              <a:rPr lang="en-GB" sz="1200" dirty="0"/>
              <a:t>¿</a:t>
            </a:r>
            <a:r>
              <a:rPr lang="en-GB" sz="1200" dirty="0" err="1"/>
              <a:t>Quién</a:t>
            </a:r>
            <a:r>
              <a:rPr lang="en-GB" sz="1200" dirty="0"/>
              <a:t> </a:t>
            </a:r>
            <a:r>
              <a:rPr lang="en-GB" sz="1200" dirty="0" err="1"/>
              <a:t>responde</a:t>
            </a:r>
            <a:r>
              <a:rPr lang="en-GB" sz="1200" dirty="0"/>
              <a:t> a Hugo? </a:t>
            </a:r>
            <a:r>
              <a:rPr lang="en-GB" dirty="0"/>
              <a:t>Nadia </a:t>
            </a:r>
            <a:r>
              <a:rPr lang="en-GB" dirty="0" err="1"/>
              <a:t>responde</a:t>
            </a:r>
            <a:r>
              <a:rPr lang="en-GB" dirty="0"/>
              <a:t> a Hugo.</a:t>
            </a:r>
          </a:p>
          <a:p>
            <a:pPr marL="0" indent="0">
              <a:buNone/>
            </a:pPr>
            <a:r>
              <a:rPr lang="en-GB" sz="1200" dirty="0"/>
              <a:t>¿</a:t>
            </a:r>
            <a:r>
              <a:rPr lang="en-GB" sz="1200" dirty="0" err="1"/>
              <a:t>Quién</a:t>
            </a:r>
            <a:r>
              <a:rPr lang="en-GB" sz="1200" dirty="0"/>
              <a:t> </a:t>
            </a:r>
            <a:r>
              <a:rPr lang="en-GB" sz="1200" dirty="0" err="1"/>
              <a:t>bebe</a:t>
            </a:r>
            <a:r>
              <a:rPr lang="en-GB" sz="1200" dirty="0"/>
              <a:t> una </a:t>
            </a:r>
            <a:r>
              <a:rPr lang="en-GB" sz="1200" dirty="0" err="1"/>
              <a:t>bebida</a:t>
            </a:r>
            <a:r>
              <a:rPr lang="en-GB" sz="1200" dirty="0"/>
              <a:t> fresca? </a:t>
            </a:r>
            <a:r>
              <a:rPr lang="en-GB" dirty="0"/>
              <a:t>Ana la </a:t>
            </a:r>
            <a:r>
              <a:rPr lang="en-GB" dirty="0" err="1"/>
              <a:t>bebe</a:t>
            </a:r>
            <a:r>
              <a:rPr lang="en-GB" dirty="0"/>
              <a:t>.</a:t>
            </a:r>
          </a:p>
          <a:p>
            <a:pPr marL="0" indent="0">
              <a:buNone/>
            </a:pPr>
            <a:endParaRPr lang="en-GB" dirty="0"/>
          </a:p>
          <a:p>
            <a:pPr marL="0" indent="0">
              <a:buNone/>
            </a:pPr>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45</a:t>
            </a:fld>
            <a:endParaRPr lang="es-ES_tradnl"/>
          </a:p>
        </p:txBody>
      </p:sp>
    </p:spTree>
    <p:extLst>
      <p:ext uri="{BB962C8B-B14F-4D97-AF65-F5344CB8AC3E}">
        <p14:creationId xmlns:p14="http://schemas.microsoft.com/office/powerpoint/2010/main" val="4154638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Homework slide</a:t>
            </a:r>
          </a:p>
          <a:p>
            <a:endParaRPr lang="en-ES" dirty="0"/>
          </a:p>
          <a:p>
            <a:r>
              <a:rPr lang="en-ES" dirty="0"/>
              <a:t>Students have 2 sets of vocabulary to study: a set of new vocabulary to be introduced in the next lesson and a set of revisited vocabulary from Year 9.</a:t>
            </a:r>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46</a:t>
            </a:fld>
            <a:endParaRPr lang="es-ES_tradnl"/>
          </a:p>
        </p:txBody>
      </p:sp>
    </p:spTree>
    <p:extLst>
      <p:ext uri="{BB962C8B-B14F-4D97-AF65-F5344CB8AC3E}">
        <p14:creationId xmlns:p14="http://schemas.microsoft.com/office/powerpoint/2010/main" val="298268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2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US" b="0" dirty="0"/>
              <a:t>To revise the </a:t>
            </a:r>
            <a:r>
              <a:rPr lang="en-US" b="0" dirty="0" err="1"/>
              <a:t>cer</a:t>
            </a:r>
            <a:r>
              <a:rPr lang="en-US" b="0" dirty="0"/>
              <a:t>&gt;</a:t>
            </a:r>
            <a:r>
              <a:rPr lang="en-US" b="0" dirty="0" err="1"/>
              <a:t>zco</a:t>
            </a:r>
            <a:r>
              <a:rPr lang="en-US" b="0" dirty="0"/>
              <a:t> spelling change for the 1</a:t>
            </a:r>
            <a:r>
              <a:rPr lang="en-US" b="0" baseline="30000" dirty="0"/>
              <a:t>st</a:t>
            </a:r>
            <a:r>
              <a:rPr lang="en-US" b="0" dirty="0"/>
              <a:t> person singular present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endParaRPr lang="en-GB" b="1" dirty="0"/>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5</a:t>
            </a:fld>
            <a:endParaRPr lang="es-ES_tradnl"/>
          </a:p>
        </p:txBody>
      </p:sp>
    </p:spTree>
    <p:extLst>
      <p:ext uri="{BB962C8B-B14F-4D97-AF65-F5344CB8AC3E}">
        <p14:creationId xmlns:p14="http://schemas.microsoft.com/office/powerpoint/2010/main" val="1388501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6 minutes</a:t>
            </a:r>
            <a:endParaRPr lang="en-ES" b="1" dirty="0"/>
          </a:p>
          <a:p>
            <a:endParaRPr lang="en-ES" b="1" dirty="0"/>
          </a:p>
          <a:p>
            <a:r>
              <a:rPr lang="en-ES" b="1" dirty="0"/>
              <a:t>Aim:</a:t>
            </a:r>
            <a:r>
              <a:rPr lang="en-GB" b="1" dirty="0"/>
              <a:t> </a:t>
            </a:r>
            <a:r>
              <a:rPr lang="en-GB" b="0" dirty="0"/>
              <a:t>to recognise 1</a:t>
            </a:r>
            <a:r>
              <a:rPr lang="en-GB" b="0" baseline="30000" dirty="0"/>
              <a:t>st</a:t>
            </a:r>
            <a:r>
              <a:rPr lang="en-GB" b="0" dirty="0"/>
              <a:t>, 2</a:t>
            </a:r>
            <a:r>
              <a:rPr lang="en-GB" b="0" baseline="30000" dirty="0"/>
              <a:t>nd</a:t>
            </a:r>
            <a:r>
              <a:rPr lang="en-GB" b="0" dirty="0"/>
              <a:t> and 3</a:t>
            </a:r>
            <a:r>
              <a:rPr lang="en-GB" b="0" baseline="30000" dirty="0"/>
              <a:t>rd</a:t>
            </a:r>
            <a:r>
              <a:rPr lang="en-GB" b="0" dirty="0"/>
              <a:t> present tense –</a:t>
            </a:r>
            <a:r>
              <a:rPr lang="en-GB" b="0" dirty="0" err="1"/>
              <a:t>er</a:t>
            </a:r>
            <a:r>
              <a:rPr lang="en-GB" b="0" dirty="0"/>
              <a:t>/-</a:t>
            </a:r>
            <a:r>
              <a:rPr lang="en-GB" b="0" dirty="0" err="1"/>
              <a:t>ir</a:t>
            </a:r>
            <a:r>
              <a:rPr lang="en-GB" b="0" dirty="0"/>
              <a:t> verb endings and associate them with the correct subject; to recognise ‘-</a:t>
            </a:r>
            <a:r>
              <a:rPr lang="en-GB" b="0" dirty="0" err="1"/>
              <a:t>zco</a:t>
            </a:r>
            <a:r>
              <a:rPr lang="en-GB" b="0" dirty="0"/>
              <a:t>’ as the 1</a:t>
            </a:r>
            <a:r>
              <a:rPr lang="en-GB" b="0" baseline="30000" dirty="0"/>
              <a:t>st</a:t>
            </a:r>
            <a:r>
              <a:rPr lang="en-GB" b="0" dirty="0"/>
              <a:t> person present tense verb ending for verbs ending in -</a:t>
            </a:r>
            <a:r>
              <a:rPr lang="en-GB" b="0" dirty="0" err="1"/>
              <a:t>cer</a:t>
            </a:r>
            <a:endParaRPr lang="en-ES" b="1" dirty="0"/>
          </a:p>
          <a:p>
            <a:endParaRPr lang="en-ES" b="1" dirty="0"/>
          </a:p>
          <a:p>
            <a:r>
              <a:rPr lang="en-ES" b="1" dirty="0"/>
              <a:t>Procedure:</a:t>
            </a:r>
            <a:endParaRPr lang="en-ES" b="0" dirty="0"/>
          </a:p>
          <a:p>
            <a:pPr marL="228600" indent="-228600">
              <a:buAutoNum type="arabicPeriod"/>
            </a:pPr>
            <a:r>
              <a:rPr lang="en-GB" dirty="0"/>
              <a:t>Read Ana’s speech bubbles.</a:t>
            </a:r>
          </a:p>
          <a:p>
            <a:pPr marL="228600" indent="-228600">
              <a:buAutoNum type="arabicPeriod"/>
            </a:pPr>
            <a:r>
              <a:rPr lang="en-GB" dirty="0"/>
              <a:t>Note </a:t>
            </a:r>
            <a:r>
              <a:rPr lang="en-GB" i="1" dirty="0"/>
              <a:t>who </a:t>
            </a:r>
            <a:r>
              <a:rPr lang="en-GB" i="0" dirty="0"/>
              <a:t>the action is referring to in each one.</a:t>
            </a:r>
          </a:p>
          <a:p>
            <a:pPr marL="228600" indent="-228600">
              <a:buAutoNum type="arabicPeriod"/>
            </a:pPr>
            <a:r>
              <a:rPr lang="en-GB" i="0" dirty="0"/>
              <a:t>Read the phrases in English and tick either the true (V) or false (F) column according to whether the subject of the verb is correct or not.</a:t>
            </a:r>
          </a:p>
          <a:p>
            <a:pPr marL="228600" indent="-228600">
              <a:buAutoNum type="arabicPeriod"/>
            </a:pPr>
            <a:r>
              <a:rPr lang="en-GB" i="0" dirty="0"/>
              <a:t>Click to reveal responses,</a:t>
            </a:r>
          </a:p>
          <a:p>
            <a:pPr marL="228600" indent="-228600">
              <a:buAutoNum type="arabicPeriod"/>
            </a:pPr>
            <a:endParaRPr lang="en-GB" i="0"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6</a:t>
            </a:fld>
            <a:endParaRPr lang="es-ES_tradnl"/>
          </a:p>
        </p:txBody>
      </p:sp>
    </p:spTree>
    <p:extLst>
      <p:ext uri="{BB962C8B-B14F-4D97-AF65-F5344CB8AC3E}">
        <p14:creationId xmlns:p14="http://schemas.microsoft.com/office/powerpoint/2010/main" val="97906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2 minutes</a:t>
            </a:r>
            <a:endParaRPr lang="en-ES" b="1" dirty="0"/>
          </a:p>
          <a:p>
            <a:endParaRPr lang="en-ES" b="1" dirty="0"/>
          </a:p>
          <a:p>
            <a:r>
              <a:rPr lang="en-ES" b="1" dirty="0"/>
              <a:t>Aim: </a:t>
            </a:r>
            <a:r>
              <a:rPr lang="en-ES" b="0" dirty="0"/>
              <a:t>to revisit the use of singular object pronouns.</a:t>
            </a:r>
            <a:endParaRPr lang="en-ES" b="1" dirty="0"/>
          </a:p>
          <a:p>
            <a:endParaRPr lang="en-ES" b="1" dirty="0"/>
          </a:p>
          <a:p>
            <a:r>
              <a:rPr lang="en-ES" b="1" dirty="0"/>
              <a:t>Procedure:</a:t>
            </a:r>
            <a:endParaRPr lang="en-ES" b="0" dirty="0"/>
          </a:p>
          <a:p>
            <a:r>
              <a:rPr lang="en-ES" b="0" dirty="0"/>
              <a:t>1. Go through the explanation with the students.</a:t>
            </a:r>
          </a:p>
          <a:p>
            <a:r>
              <a:rPr lang="en-ES" b="0" dirty="0"/>
              <a:t>2. Elicit the English for the Spanish examples.</a:t>
            </a:r>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473572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6 minutes</a:t>
            </a:r>
            <a:endParaRPr lang="en-ES" b="1" dirty="0"/>
          </a:p>
          <a:p>
            <a:endParaRPr lang="en-ES" b="1" dirty="0"/>
          </a:p>
          <a:p>
            <a:r>
              <a:rPr lang="en-ES" b="1" dirty="0"/>
              <a:t>Aim:</a:t>
            </a:r>
            <a:r>
              <a:rPr lang="en-GB" b="0" dirty="0"/>
              <a:t> to associate masculine and feminine nouns with the correct direct object pronoun ‘lo’ or ‘la’.</a:t>
            </a:r>
            <a:endParaRPr lang="en-ES" b="1" dirty="0"/>
          </a:p>
          <a:p>
            <a:endParaRPr lang="en-ES" b="1" dirty="0"/>
          </a:p>
          <a:p>
            <a:r>
              <a:rPr lang="en-ES" b="1" dirty="0"/>
              <a:t>Procedure:</a:t>
            </a:r>
            <a:endParaRPr lang="en-GB" b="1" dirty="0"/>
          </a:p>
          <a:p>
            <a:pPr marL="228600" indent="-228600">
              <a:buAutoNum type="arabicPeriod"/>
            </a:pPr>
            <a:r>
              <a:rPr lang="en-GB" b="0" dirty="0"/>
              <a:t>Listen each phrase and select the correct word from the 2 options on the right according to the gender of the direct object pronoun.</a:t>
            </a:r>
          </a:p>
          <a:p>
            <a:pPr marL="228600" indent="-228600">
              <a:buAutoNum type="arabicPeriod"/>
            </a:pPr>
            <a:r>
              <a:rPr lang="en-GB" b="0" dirty="0"/>
              <a:t>Then, tick who does the action according to the verb ending.</a:t>
            </a:r>
          </a:p>
          <a:p>
            <a:pPr marL="228600" indent="-228600">
              <a:buAutoNum type="arabicPeriod"/>
            </a:pPr>
            <a:r>
              <a:rPr lang="en-GB" b="0" dirty="0"/>
              <a:t>Click to reveal answers.</a:t>
            </a:r>
          </a:p>
          <a:p>
            <a:pPr marL="0" indent="0">
              <a:buNone/>
            </a:pPr>
            <a:br>
              <a:rPr lang="en-GB" b="0" dirty="0"/>
            </a:br>
            <a:r>
              <a:rPr lang="en-GB" b="1" dirty="0"/>
              <a:t>Transcript: </a:t>
            </a:r>
          </a:p>
          <a:p>
            <a:pPr rtl="0" eaLnBrk="1" fontAlgn="t" latinLnBrk="0" hangingPunct="1"/>
            <a:r>
              <a:rPr lang="en-GB" sz="1200" b="0" i="0" u="none" strike="noStrike" kern="1200" dirty="0">
                <a:solidFill>
                  <a:schemeClr val="tx1"/>
                </a:solidFill>
                <a:effectLst/>
                <a:latin typeface="+mn-lt"/>
                <a:ea typeface="+mn-ea"/>
                <a:cs typeface="+mn-cs"/>
              </a:rPr>
              <a:t>1. </a:t>
            </a:r>
            <a:r>
              <a:rPr lang="en-US" sz="1200" b="0" i="0" u="none" strike="noStrike" kern="1200" dirty="0">
                <a:solidFill>
                  <a:schemeClr val="tx1"/>
                </a:solidFill>
                <a:effectLst/>
                <a:latin typeface="+mn-lt"/>
                <a:ea typeface="+mn-ea"/>
                <a:cs typeface="+mn-cs"/>
              </a:rPr>
              <a:t>Lo </a:t>
            </a:r>
            <a:r>
              <a:rPr lang="en-US" sz="1200" b="0" i="0" u="none" strike="noStrike" kern="1200" dirty="0" err="1">
                <a:solidFill>
                  <a:schemeClr val="tx1"/>
                </a:solidFill>
                <a:effectLst/>
                <a:latin typeface="+mn-lt"/>
                <a:ea typeface="+mn-ea"/>
                <a:cs typeface="+mn-cs"/>
              </a:rPr>
              <a:t>esconde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detrás</a:t>
            </a:r>
            <a:r>
              <a:rPr lang="en-US" sz="1200" b="0" i="0" u="none" strike="noStrike" kern="1200" dirty="0">
                <a:solidFill>
                  <a:schemeClr val="tx1"/>
                </a:solidFill>
                <a:effectLst/>
                <a:latin typeface="+mn-lt"/>
                <a:ea typeface="+mn-ea"/>
                <a:cs typeface="+mn-cs"/>
              </a:rPr>
              <a:t> de la </a:t>
            </a:r>
            <a:r>
              <a:rPr lang="en-US" sz="1200" b="0" i="0" u="none" strike="noStrike" kern="1200" dirty="0" err="1">
                <a:solidFill>
                  <a:schemeClr val="tx1"/>
                </a:solidFill>
                <a:effectLst/>
                <a:latin typeface="+mn-lt"/>
                <a:ea typeface="+mn-ea"/>
                <a:cs typeface="+mn-cs"/>
              </a:rPr>
              <a:t>puerta</a:t>
            </a:r>
            <a:r>
              <a:rPr lang="en-US" sz="1200" b="0" i="0" u="none" strike="noStrike" kern="1200" dirty="0">
                <a:solidFill>
                  <a:schemeClr val="tx1"/>
                </a:solidFill>
                <a:effectLst/>
                <a:latin typeface="+mn-lt"/>
                <a:ea typeface="+mn-ea"/>
                <a:cs typeface="+mn-cs"/>
              </a:rPr>
              <a:t>. </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2. No la </a:t>
            </a:r>
            <a:r>
              <a:rPr lang="en-GB" sz="1200" b="0" i="0" u="none" strike="noStrike" kern="1200" dirty="0" err="1">
                <a:solidFill>
                  <a:schemeClr val="tx1"/>
                </a:solidFill>
                <a:effectLst/>
                <a:latin typeface="+mn-lt"/>
                <a:ea typeface="+mn-ea"/>
                <a:cs typeface="+mn-cs"/>
              </a:rPr>
              <a:t>reconozco</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3. ¿La </a:t>
            </a:r>
            <a:r>
              <a:rPr lang="en-GB" sz="1200" b="0" i="0" u="none" strike="noStrike" kern="1200" dirty="0" err="1">
                <a:solidFill>
                  <a:schemeClr val="tx1"/>
                </a:solidFill>
                <a:effectLst/>
                <a:latin typeface="+mn-lt"/>
                <a:ea typeface="+mn-ea"/>
                <a:cs typeface="+mn-cs"/>
              </a:rPr>
              <a:t>ves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allí</a:t>
            </a:r>
            <a:r>
              <a:rPr lang="en-GB" sz="1200" b="0" i="0" u="none" strike="noStrike" kern="1200" dirty="0">
                <a:solidFill>
                  <a:schemeClr val="tx1"/>
                </a:solidFill>
                <a:effectLst/>
                <a:latin typeface="+mn-lt"/>
                <a:ea typeface="+mn-ea"/>
                <a:cs typeface="+mn-cs"/>
              </a:rPr>
              <a:t>?</a:t>
            </a:r>
          </a:p>
          <a:p>
            <a:pPr rtl="0" eaLnBrk="1" fontAlgn="t" latinLnBrk="0" hangingPunct="1"/>
            <a:r>
              <a:rPr lang="en-GB" sz="1200" b="0" i="0" u="none" strike="noStrike" kern="1200" dirty="0">
                <a:solidFill>
                  <a:schemeClr val="tx1"/>
                </a:solidFill>
                <a:effectLst/>
                <a:latin typeface="+mn-lt"/>
                <a:ea typeface="+mn-ea"/>
                <a:cs typeface="+mn-cs"/>
              </a:rPr>
              <a:t>4. No lo come.</a:t>
            </a:r>
          </a:p>
          <a:p>
            <a:pPr rtl="0" eaLnBrk="1" fontAlgn="t" latinLnBrk="0" hangingPunct="1"/>
            <a:r>
              <a:rPr lang="en-GB" sz="1200" b="0" i="0" u="none" strike="noStrike" kern="1200" dirty="0">
                <a:solidFill>
                  <a:schemeClr val="tx1"/>
                </a:solidFill>
                <a:effectLst/>
                <a:latin typeface="+mn-lt"/>
                <a:ea typeface="+mn-ea"/>
                <a:cs typeface="+mn-cs"/>
              </a:rPr>
              <a:t>5. No la </a:t>
            </a:r>
            <a:r>
              <a:rPr lang="en-GB" sz="1200" b="0" i="0" u="none" strike="noStrike" kern="1200" dirty="0" err="1">
                <a:solidFill>
                  <a:schemeClr val="tx1"/>
                </a:solidFill>
                <a:effectLst/>
                <a:latin typeface="+mn-lt"/>
                <a:ea typeface="+mn-ea"/>
                <a:cs typeface="+mn-cs"/>
              </a:rPr>
              <a:t>conoces</a:t>
            </a:r>
            <a:r>
              <a:rPr lang="en-GB" sz="1200" b="0" i="0" u="none" strike="noStrike" kern="1200" dirty="0">
                <a:solidFill>
                  <a:schemeClr val="tx1"/>
                </a:solidFill>
                <a:effectLst/>
                <a:latin typeface="+mn-lt"/>
                <a:ea typeface="+mn-ea"/>
                <a:cs typeface="+mn-cs"/>
              </a:rPr>
              <a:t>.</a:t>
            </a:r>
          </a:p>
          <a:p>
            <a:pPr rtl="0" eaLnBrk="1" fontAlgn="t" latinLnBrk="0" hangingPunct="1"/>
            <a:r>
              <a:rPr lang="en-GB" sz="1200" b="0" i="0" u="none" strike="noStrike" kern="1200" dirty="0">
                <a:solidFill>
                  <a:schemeClr val="tx1"/>
                </a:solidFill>
                <a:effectLst/>
                <a:latin typeface="+mn-lt"/>
                <a:ea typeface="+mn-ea"/>
                <a:cs typeface="+mn-cs"/>
              </a:rPr>
              <a:t>6. Lo </a:t>
            </a:r>
            <a:r>
              <a:rPr lang="en-GB" sz="1200" b="0" i="0" u="none" strike="noStrike" kern="1200" dirty="0" err="1">
                <a:solidFill>
                  <a:schemeClr val="tx1"/>
                </a:solidFill>
                <a:effectLst/>
                <a:latin typeface="+mn-lt"/>
                <a:ea typeface="+mn-ea"/>
                <a:cs typeface="+mn-cs"/>
              </a:rPr>
              <a:t>comparte</a:t>
            </a:r>
            <a:r>
              <a:rPr lang="en-GB" sz="1200" b="0" i="0" u="none" strike="noStrike" kern="1200" dirty="0">
                <a:solidFill>
                  <a:schemeClr val="tx1"/>
                </a:solidFill>
                <a:effectLst/>
                <a:latin typeface="+mn-lt"/>
                <a:ea typeface="+mn-ea"/>
                <a:cs typeface="+mn-cs"/>
              </a:rPr>
              <a:t> con la amiga.</a:t>
            </a:r>
          </a:p>
          <a:p>
            <a:pPr rtl="0" eaLnBrk="1" fontAlgn="t" latinLnBrk="0" hangingPunct="1"/>
            <a:r>
              <a:rPr lang="en-GB" sz="1200" b="0" i="0" u="none" strike="noStrike" kern="1200" dirty="0">
                <a:solidFill>
                  <a:schemeClr val="tx1"/>
                </a:solidFill>
                <a:effectLst/>
                <a:latin typeface="+mn-lt"/>
                <a:ea typeface="+mn-ea"/>
                <a:cs typeface="+mn-cs"/>
              </a:rPr>
              <a:t>7. ¿La </a:t>
            </a:r>
            <a:r>
              <a:rPr lang="en-GB" sz="1200" b="0" i="0" u="none" strike="noStrike" kern="1200" dirty="0" err="1">
                <a:solidFill>
                  <a:schemeClr val="tx1"/>
                </a:solidFill>
                <a:effectLst/>
                <a:latin typeface="+mn-lt"/>
                <a:ea typeface="+mn-ea"/>
                <a:cs typeface="+mn-cs"/>
              </a:rPr>
              <a:t>abres</a:t>
            </a:r>
            <a:r>
              <a:rPr lang="en-GB" sz="1200" b="0" i="0" u="none" strike="noStrike" kern="1200" dirty="0">
                <a:solidFill>
                  <a:schemeClr val="tx1"/>
                </a:solidFill>
                <a:effectLst/>
                <a:latin typeface="+mn-lt"/>
                <a:ea typeface="+mn-ea"/>
                <a:cs typeface="+mn-cs"/>
              </a:rPr>
              <a:t> por </a:t>
            </a:r>
            <a:r>
              <a:rPr lang="en-GB" sz="1200" b="0" i="0" u="none" strike="noStrike" kern="1200" dirty="0" err="1">
                <a:solidFill>
                  <a:schemeClr val="tx1"/>
                </a:solidFill>
                <a:effectLst/>
                <a:latin typeface="+mn-lt"/>
                <a:ea typeface="+mn-ea"/>
                <a:cs typeface="+mn-cs"/>
              </a:rPr>
              <a:t>favor</a:t>
            </a:r>
            <a:r>
              <a:rPr lang="en-GB" sz="1200" b="0" i="0" u="none" strike="noStrike" kern="1200" dirty="0">
                <a:solidFill>
                  <a:schemeClr val="tx1"/>
                </a:solidFill>
                <a:effectLst/>
                <a:latin typeface="+mn-lt"/>
                <a:ea typeface="+mn-ea"/>
                <a:cs typeface="+mn-cs"/>
              </a:rPr>
              <a:t>?</a:t>
            </a:r>
          </a:p>
          <a:p>
            <a:pPr rtl="0" eaLnBrk="1" fontAlgn="t" latinLnBrk="0" hangingPunct="1"/>
            <a:r>
              <a:rPr lang="en-GB" sz="1200" b="0" i="0" u="none" strike="noStrike" kern="1200" dirty="0">
                <a:solidFill>
                  <a:schemeClr val="tx1"/>
                </a:solidFill>
                <a:effectLst/>
                <a:latin typeface="+mn-lt"/>
                <a:ea typeface="+mn-ea"/>
                <a:cs typeface="+mn-cs"/>
              </a:rPr>
              <a:t>8. La </a:t>
            </a:r>
            <a:r>
              <a:rPr lang="en-GB" sz="1200" b="0" i="0" u="none" strike="noStrike" kern="1200" dirty="0" err="1">
                <a:solidFill>
                  <a:schemeClr val="tx1"/>
                </a:solidFill>
                <a:effectLst/>
                <a:latin typeface="+mn-lt"/>
                <a:ea typeface="+mn-ea"/>
                <a:cs typeface="+mn-cs"/>
              </a:rPr>
              <a:t>recoge</a:t>
            </a:r>
            <a:r>
              <a:rPr lang="en-GB" sz="1200" b="0" i="0" u="none" strike="noStrike" kern="1200" dirty="0">
                <a:solidFill>
                  <a:schemeClr val="tx1"/>
                </a:solidFill>
                <a:effectLst/>
                <a:latin typeface="+mn-lt"/>
                <a:ea typeface="+mn-ea"/>
                <a:cs typeface="+mn-cs"/>
              </a:rPr>
              <a:t> por la </a:t>
            </a:r>
            <a:r>
              <a:rPr lang="en-GB" sz="1200" b="0" i="0" u="none" strike="noStrike" kern="1200" dirty="0" err="1">
                <a:solidFill>
                  <a:schemeClr val="tx1"/>
                </a:solidFill>
                <a:effectLst/>
                <a:latin typeface="+mn-lt"/>
                <a:ea typeface="+mn-ea"/>
                <a:cs typeface="+mn-cs"/>
              </a:rPr>
              <a:t>tarde</a:t>
            </a:r>
            <a:r>
              <a:rPr lang="en-GB" sz="1200" b="0" i="0" u="none" strike="noStrike" kern="1200" dirty="0">
                <a:solidFill>
                  <a:schemeClr val="tx1"/>
                </a:solidFill>
                <a:effectLst/>
                <a:latin typeface="+mn-lt"/>
                <a:ea typeface="+mn-ea"/>
                <a:cs typeface="+mn-cs"/>
              </a:rPr>
              <a:t>.</a:t>
            </a:r>
          </a:p>
          <a:p>
            <a:pPr rtl="0" eaLnBrk="1" fontAlgn="t" latinLnBrk="0" hangingPunct="1"/>
            <a:r>
              <a:rPr lang="en-GB" sz="1200" b="0" i="0" u="none" strike="noStrike" kern="1200" dirty="0">
                <a:solidFill>
                  <a:schemeClr val="tx1"/>
                </a:solidFill>
                <a:effectLst/>
                <a:latin typeface="+mn-lt"/>
                <a:ea typeface="+mn-ea"/>
                <a:cs typeface="+mn-cs"/>
              </a:rPr>
              <a:t>9. La </a:t>
            </a:r>
            <a:r>
              <a:rPr lang="en-GB" sz="1200" b="0" i="0" u="none" strike="noStrike" kern="1200" dirty="0" err="1">
                <a:solidFill>
                  <a:schemeClr val="tx1"/>
                </a:solidFill>
                <a:effectLst/>
                <a:latin typeface="+mn-lt"/>
                <a:ea typeface="+mn-ea"/>
                <a:cs typeface="+mn-cs"/>
              </a:rPr>
              <a:t>pido</a:t>
            </a:r>
            <a:r>
              <a:rPr lang="en-GB" sz="1200" b="0" i="0" u="none" strike="noStrike" kern="1200" dirty="0">
                <a:solidFill>
                  <a:schemeClr val="tx1"/>
                </a:solidFill>
                <a:effectLst/>
                <a:latin typeface="+mn-lt"/>
                <a:ea typeface="+mn-ea"/>
                <a:cs typeface="+mn-cs"/>
              </a:rPr>
              <a:t> por </a:t>
            </a:r>
            <a:r>
              <a:rPr lang="en-GB" sz="1200" b="0" i="0" u="none" strike="noStrike" kern="1200" dirty="0" err="1">
                <a:solidFill>
                  <a:schemeClr val="tx1"/>
                </a:solidFill>
                <a:effectLst/>
                <a:latin typeface="+mn-lt"/>
                <a:ea typeface="+mn-ea"/>
                <a:cs typeface="+mn-cs"/>
              </a:rPr>
              <a:t>teléfono</a:t>
            </a:r>
            <a:r>
              <a:rPr lang="en-GB" sz="1200" b="0" i="0" u="none" strike="noStrike" kern="1200" dirty="0">
                <a:solidFill>
                  <a:schemeClr val="tx1"/>
                </a:solidFill>
                <a:effectLst/>
                <a:latin typeface="+mn-lt"/>
                <a:ea typeface="+mn-ea"/>
                <a:cs typeface="+mn-cs"/>
              </a:rPr>
              <a:t>.</a:t>
            </a:r>
          </a:p>
          <a:p>
            <a:pPr rtl="0" eaLnBrk="1" fontAlgn="t" latinLnBrk="0" hangingPunct="1"/>
            <a:r>
              <a:rPr lang="en-GB" sz="1200" b="0" i="0" u="none" strike="noStrike" kern="1200" dirty="0">
                <a:solidFill>
                  <a:schemeClr val="tx1"/>
                </a:solidFill>
                <a:effectLst/>
                <a:latin typeface="+mn-lt"/>
                <a:ea typeface="+mn-ea"/>
                <a:cs typeface="+mn-cs"/>
              </a:rPr>
              <a:t>10. Lo pone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el </a:t>
            </a:r>
            <a:r>
              <a:rPr lang="en-GB" sz="1200" b="0" i="0" u="none" strike="noStrike" kern="1200" dirty="0" err="1">
                <a:solidFill>
                  <a:schemeClr val="tx1"/>
                </a:solidFill>
                <a:effectLst/>
                <a:latin typeface="+mn-lt"/>
                <a:ea typeface="+mn-ea"/>
                <a:cs typeface="+mn-cs"/>
              </a:rPr>
              <a:t>salón</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11. Lo </a:t>
            </a:r>
            <a:r>
              <a:rPr lang="en-GB" sz="1200" b="0" i="0" u="none" strike="noStrike" kern="1200" dirty="0" err="1">
                <a:solidFill>
                  <a:schemeClr val="tx1"/>
                </a:solidFill>
                <a:effectLst/>
                <a:latin typeface="+mn-lt"/>
                <a:ea typeface="+mn-ea"/>
                <a:cs typeface="+mn-cs"/>
              </a:rPr>
              <a:t>muevo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mañana</a:t>
            </a:r>
            <a:r>
              <a:rPr lang="en-GB" sz="1200" b="0" i="0" u="none" strike="noStrike" kern="1200" dirty="0">
                <a:solidFill>
                  <a:schemeClr val="tx1"/>
                </a:solidFill>
                <a:effectLst/>
                <a:latin typeface="+mn-lt"/>
                <a:ea typeface="+mn-ea"/>
                <a:cs typeface="+mn-cs"/>
              </a:rPr>
              <a:t>.</a:t>
            </a:r>
            <a:endParaRPr lang="en-GB" b="0" dirty="0"/>
          </a:p>
          <a:p>
            <a:pPr marL="0" indent="0">
              <a:buNone/>
            </a:pPr>
            <a:endParaRPr lang="en-GB" b="0" dirty="0"/>
          </a:p>
          <a:p>
            <a:pPr marL="0" indent="0">
              <a:buNone/>
            </a:pPr>
            <a:r>
              <a:rPr lang="en-GB" b="1" dirty="0"/>
              <a:t>Frequency of unknown words:</a:t>
            </a:r>
          </a:p>
          <a:p>
            <a:pPr marL="0" indent="0">
              <a:buNone/>
            </a:pPr>
            <a:r>
              <a:rPr lang="en-GB" b="0" dirty="0" err="1"/>
              <a:t>tarta</a:t>
            </a:r>
            <a:r>
              <a:rPr lang="en-GB" b="0" dirty="0"/>
              <a:t> [&gt;5000]; </a:t>
            </a:r>
            <a:r>
              <a:rPr lang="en-GB" b="0" dirty="0" err="1"/>
              <a:t>postre</a:t>
            </a:r>
            <a:r>
              <a:rPr lang="en-GB" b="0" dirty="0"/>
              <a:t> [4499]; </a:t>
            </a:r>
            <a:r>
              <a:rPr lang="en-GB" b="0" dirty="0" err="1"/>
              <a:t>refresco</a:t>
            </a:r>
            <a:r>
              <a:rPr lang="en-GB" b="0" dirty="0"/>
              <a:t> [&gt;5000]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CC141-A36E-4D3D-BCC0-F658352BCDB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662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2 minutes</a:t>
            </a:r>
            <a:endParaRPr lang="en-ES" b="1" dirty="0"/>
          </a:p>
          <a:p>
            <a:endParaRPr lang="en-ES" b="1" dirty="0"/>
          </a:p>
          <a:p>
            <a:r>
              <a:rPr lang="en-ES" b="1" dirty="0"/>
              <a:t>Aim: </a:t>
            </a:r>
            <a:r>
              <a:rPr lang="en-ES" b="0" dirty="0"/>
              <a:t>to revisit the use of </a:t>
            </a:r>
            <a:r>
              <a:rPr lang="en-GB" b="0" dirty="0"/>
              <a:t>plural</a:t>
            </a:r>
            <a:r>
              <a:rPr lang="en-ES" b="0" dirty="0"/>
              <a:t> object pronouns.</a:t>
            </a:r>
            <a:endParaRPr lang="en-ES" b="1" dirty="0"/>
          </a:p>
          <a:p>
            <a:endParaRPr lang="en-ES" b="1" dirty="0"/>
          </a:p>
          <a:p>
            <a:r>
              <a:rPr lang="en-ES" b="1" dirty="0"/>
              <a:t>Procedure:</a:t>
            </a:r>
            <a:endParaRPr lang="en-ES" b="0" dirty="0"/>
          </a:p>
          <a:p>
            <a:r>
              <a:rPr lang="en-ES" b="0" dirty="0"/>
              <a:t>1. Go through the explanation with the students.</a:t>
            </a:r>
          </a:p>
          <a:p>
            <a:r>
              <a:rPr lang="en-ES" b="0" dirty="0"/>
              <a:t>2. Elicit the English for the Spanish examples.</a:t>
            </a:r>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160779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49632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6128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55690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158436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84942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01412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1692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48887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98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41141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05896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74538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104644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0538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30261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15119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0643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2.wav"/><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jpe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31.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3" Type="http://schemas.openxmlformats.org/officeDocument/2006/relationships/image" Target="../media/image62.png"/><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image" Target="../media/image31.png"/><Relationship Id="rId9" Type="http://schemas.openxmlformats.org/officeDocument/2006/relationships/audio" Target="../media/audio17.wav"/><Relationship Id="rId14" Type="http://schemas.openxmlformats.org/officeDocument/2006/relationships/audio" Target="../media/audio22.wav"/></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jpe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3" Type="http://schemas.openxmlformats.org/officeDocument/2006/relationships/audio" Target="../media/audio23.wav"/><Relationship Id="rId7" Type="http://schemas.openxmlformats.org/officeDocument/2006/relationships/image" Target="../media/image86.jfif"/><Relationship Id="rId12" Type="http://schemas.openxmlformats.org/officeDocument/2006/relationships/audio" Target="../media/audio30.wav"/><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85.png"/><Relationship Id="rId11" Type="http://schemas.openxmlformats.org/officeDocument/2006/relationships/audio" Target="../media/audio29.wav"/><Relationship Id="rId5" Type="http://schemas.openxmlformats.org/officeDocument/2006/relationships/audio" Target="../media/audio25.wav"/><Relationship Id="rId10" Type="http://schemas.openxmlformats.org/officeDocument/2006/relationships/audio" Target="../media/audio28.wav"/><Relationship Id="rId4" Type="http://schemas.openxmlformats.org/officeDocument/2006/relationships/audio" Target="../media/audio24.wav"/><Relationship Id="rId9" Type="http://schemas.openxmlformats.org/officeDocument/2006/relationships/audio" Target="../media/audio27.wav"/></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gif"/></Relationships>
</file>

<file path=ppt/slides/_rels/slide40.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audio" Target="../media/audio35.wav"/><Relationship Id="rId11" Type="http://schemas.openxmlformats.org/officeDocument/2006/relationships/image" Target="../media/image31.png"/><Relationship Id="rId5" Type="http://schemas.openxmlformats.org/officeDocument/2006/relationships/audio" Target="../media/audio34.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s>
</file>

<file path=ppt/slides/_rels/slide41.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31.png"/><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image" Target="../media/image87.png"/><Relationship Id="rId9" Type="http://schemas.openxmlformats.org/officeDocument/2006/relationships/audio" Target="../media/audio36.wav"/></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5.jpeg"/><Relationship Id="rId7" Type="http://schemas.openxmlformats.org/officeDocument/2006/relationships/image" Target="../media/image92.png"/><Relationship Id="rId12" Type="http://schemas.microsoft.com/office/2007/relationships/hdphoto" Target="../media/hdphoto2.wdp"/><Relationship Id="rId17" Type="http://schemas.openxmlformats.org/officeDocument/2006/relationships/image" Target="../media/image101.png"/><Relationship Id="rId2" Type="http://schemas.openxmlformats.org/officeDocument/2006/relationships/notesSlide" Target="../notesSlides/notesSlide43.xml"/><Relationship Id="rId16"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96.png"/><Relationship Id="rId5" Type="http://schemas.openxmlformats.org/officeDocument/2006/relationships/image" Target="../media/image91.png"/><Relationship Id="rId15" Type="http://schemas.openxmlformats.org/officeDocument/2006/relationships/image" Target="../media/image99.png"/><Relationship Id="rId10" Type="http://schemas.openxmlformats.org/officeDocument/2006/relationships/image" Target="../media/image95.png"/><Relationship Id="rId19" Type="http://schemas.openxmlformats.org/officeDocument/2006/relationships/image" Target="../media/image103.png"/><Relationship Id="rId4" Type="http://schemas.openxmlformats.org/officeDocument/2006/relationships/image" Target="../media/image6.png"/><Relationship Id="rId9" Type="http://schemas.openxmlformats.org/officeDocument/2006/relationships/image" Target="../media/image94.png"/><Relationship Id="rId1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9.png"/><Relationship Id="rId18" Type="http://schemas.openxmlformats.org/officeDocument/2006/relationships/image" Target="../media/image11.png"/><Relationship Id="rId3" Type="http://schemas.openxmlformats.org/officeDocument/2006/relationships/image" Target="../media/image5.jpeg"/><Relationship Id="rId7" Type="http://schemas.openxmlformats.org/officeDocument/2006/relationships/image" Target="../media/image94.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45.xml"/><Relationship Id="rId16" Type="http://schemas.openxmlformats.org/officeDocument/2006/relationships/image" Target="../media/image102.png"/><Relationship Id="rId20"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7.png"/><Relationship Id="rId10" Type="http://schemas.microsoft.com/office/2007/relationships/hdphoto" Target="../media/hdphoto2.wdp"/><Relationship Id="rId19" Type="http://schemas.openxmlformats.org/officeDocument/2006/relationships/image" Target="../media/image92.png"/><Relationship Id="rId4" Type="http://schemas.openxmlformats.org/officeDocument/2006/relationships/image" Target="../media/image6.png"/><Relationship Id="rId9" Type="http://schemas.openxmlformats.org/officeDocument/2006/relationships/image" Target="../media/image96.png"/><Relationship Id="rId1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image" Target="../media/image23.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8.xml"/><Relationship Id="rId16" Type="http://schemas.openxmlformats.org/officeDocument/2006/relationships/audio" Target="../media/audio11.wav"/><Relationship Id="rId1" Type="http://schemas.openxmlformats.org/officeDocument/2006/relationships/slideLayout" Target="../slideLayouts/slideLayout3.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25.png"/><Relationship Id="rId15" Type="http://schemas.openxmlformats.org/officeDocument/2006/relationships/audio" Target="../media/audio10.wav"/><Relationship Id="rId10" Type="http://schemas.openxmlformats.org/officeDocument/2006/relationships/audio" Target="../media/audio5.wav"/><Relationship Id="rId4" Type="http://schemas.openxmlformats.org/officeDocument/2006/relationships/image" Target="../media/image24.png"/><Relationship Id="rId9" Type="http://schemas.openxmlformats.org/officeDocument/2006/relationships/audio" Target="../media/audio4.wav"/><Relationship Id="rId14" Type="http://schemas.openxmlformats.org/officeDocument/2006/relationships/audio" Target="../media/audio9.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B59E82-32C5-DE4F-4C88-718AF93A06C3}"/>
              </a:ext>
            </a:extLst>
          </p:cNvPr>
          <p:cNvSpPr>
            <a:spLocks noGrp="1"/>
          </p:cNvSpPr>
          <p:nvPr>
            <p:ph type="body" sz="quarter" idx="13"/>
          </p:nvPr>
        </p:nvSpPr>
        <p:spPr>
          <a:xfrm>
            <a:off x="253808" y="3290076"/>
            <a:ext cx="6985530" cy="1371391"/>
          </a:xfrm>
        </p:spPr>
        <p:txBody>
          <a:bodyPr>
            <a:noAutofit/>
          </a:bodyPr>
          <a:lstStyle/>
          <a:p>
            <a:r>
              <a:rPr lang="en-GB" sz="2000" b="0" dirty="0"/>
              <a:t>present tense -er/-</a:t>
            </a:r>
            <a:r>
              <a:rPr lang="en-GB" sz="2000" b="0" dirty="0" err="1"/>
              <a:t>ir</a:t>
            </a:r>
            <a:r>
              <a:rPr lang="en-GB" sz="2000" b="0" dirty="0"/>
              <a:t> verbs (-o, -es,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verbs like </a:t>
            </a:r>
            <a:r>
              <a:rPr lang="en-GB" sz="2000" b="0" dirty="0" err="1"/>
              <a:t>conocer</a:t>
            </a:r>
            <a:r>
              <a:rPr lang="en-GB" sz="2000" b="0" dirty="0"/>
              <a:t> (c&gt;</a:t>
            </a:r>
            <a:r>
              <a:rPr lang="en-GB" sz="2000" b="0" dirty="0" err="1"/>
              <a:t>zc</a:t>
            </a:r>
            <a:r>
              <a:rPr lang="en-GB" sz="2000"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direct object pronouns in one verb constructions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definite articles</a:t>
            </a:r>
            <a:endParaRPr lang="en-ES" sz="2000" dirty="0"/>
          </a:p>
        </p:txBody>
      </p:sp>
      <p:sp>
        <p:nvSpPr>
          <p:cNvPr id="7" name="Title 6">
            <a:extLst>
              <a:ext uri="{FF2B5EF4-FFF2-40B4-BE49-F238E27FC236}">
                <a16:creationId xmlns:a16="http://schemas.microsoft.com/office/drawing/2014/main" id="{94D86BEE-77B6-C954-D611-B4858C175C1A}"/>
              </a:ext>
            </a:extLst>
          </p:cNvPr>
          <p:cNvSpPr>
            <a:spLocks noGrp="1"/>
          </p:cNvSpPr>
          <p:nvPr>
            <p:ph type="title" idx="4294967295"/>
          </p:nvPr>
        </p:nvSpPr>
        <p:spPr>
          <a:xfrm>
            <a:off x="363537" y="1834255"/>
            <a:ext cx="6985530" cy="1147445"/>
          </a:xfrm>
        </p:spPr>
        <p:txBody>
          <a:bodyPr>
            <a:normAutofit fontScale="90000"/>
          </a:bodyPr>
          <a:lstStyle/>
          <a:p>
            <a:r>
              <a:rPr lang="en-ES" sz="5400" dirty="0">
                <a:solidFill>
                  <a:schemeClr val="bg1"/>
                </a:solidFill>
              </a:rPr>
              <a:t>Organising a surprise party</a:t>
            </a:r>
          </a:p>
        </p:txBody>
      </p:sp>
      <p:sp>
        <p:nvSpPr>
          <p:cNvPr id="6" name="Text Placeholder 5">
            <a:extLst>
              <a:ext uri="{FF2B5EF4-FFF2-40B4-BE49-F238E27FC236}">
                <a16:creationId xmlns:a16="http://schemas.microsoft.com/office/drawing/2014/main" id="{0A0007AE-5CE3-76F1-AAE0-C497C5DB3B5F}"/>
              </a:ext>
            </a:extLst>
          </p:cNvPr>
          <p:cNvSpPr>
            <a:spLocks noGrp="1"/>
          </p:cNvSpPr>
          <p:nvPr>
            <p:ph type="body" sz="quarter" idx="12"/>
          </p:nvPr>
        </p:nvSpPr>
        <p:spPr>
          <a:xfrm>
            <a:off x="363538" y="5329486"/>
            <a:ext cx="4047097"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22/01/23</a:t>
            </a:r>
            <a:endParaRPr lang="en-ES" dirty="0"/>
          </a:p>
        </p:txBody>
      </p:sp>
      <p:sp>
        <p:nvSpPr>
          <p:cNvPr id="8" name="Google Shape;125;p1">
            <a:extLst>
              <a:ext uri="{FF2B5EF4-FFF2-40B4-BE49-F238E27FC236}">
                <a16:creationId xmlns:a16="http://schemas.microsoft.com/office/drawing/2014/main" id="{E01A2AE1-FC8F-0435-EF74-FB7EB9785BDF}"/>
              </a:ext>
            </a:extLst>
          </p:cNvPr>
          <p:cNvSpPr txBox="1">
            <a:spLocks/>
          </p:cNvSpPr>
          <p:nvPr/>
        </p:nvSpPr>
        <p:spPr>
          <a:xfrm>
            <a:off x="363536" y="4661467"/>
            <a:ext cx="5000944" cy="531507"/>
          </a:xfrm>
          <a:prstGeom prst="rect">
            <a:avLst/>
          </a:prstGeom>
          <a:noFill/>
          <a:ln>
            <a:noFill/>
          </a:ln>
        </p:spPr>
        <p:txBody>
          <a:bodyPr spcFirstLastPara="1" wrap="square" lIns="91425" tIns="45700" rIns="91425" bIns="45700" anchor="t" anchorCtr="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3 – Lesson 1</a:t>
            </a:r>
          </a:p>
        </p:txBody>
      </p:sp>
    </p:spTree>
    <p:extLst>
      <p:ext uri="{BB962C8B-B14F-4D97-AF65-F5344CB8AC3E}">
        <p14:creationId xmlns:p14="http://schemas.microsoft.com/office/powerpoint/2010/main" val="3423039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DA52DD-7092-7B0F-0527-45B89D1060F2}"/>
              </a:ext>
            </a:extLst>
          </p:cNvPr>
          <p:cNvSpPr>
            <a:spLocks noGrp="1"/>
          </p:cNvSpPr>
          <p:nvPr>
            <p:ph type="body" sz="quarter" idx="10"/>
          </p:nvPr>
        </p:nvSpPr>
        <p:spPr>
          <a:xfrm>
            <a:off x="69757" y="226822"/>
            <a:ext cx="8235374" cy="819479"/>
          </a:xfrm>
        </p:spPr>
        <p:txBody>
          <a:bodyPr>
            <a:normAutofit/>
          </a:bodyPr>
          <a:lstStyle/>
          <a:p>
            <a:r>
              <a:rPr lang="en-GB" dirty="0"/>
              <a:t>Lee las </a:t>
            </a:r>
            <a:r>
              <a:rPr lang="en-GB" dirty="0" err="1"/>
              <a:t>frases</a:t>
            </a:r>
            <a:r>
              <a:rPr lang="en-GB" dirty="0"/>
              <a:t> </a:t>
            </a:r>
            <a:r>
              <a:rPr lang="en-GB" dirty="0" err="1"/>
              <a:t>durante</a:t>
            </a:r>
            <a:r>
              <a:rPr lang="en-GB" dirty="0"/>
              <a:t> la fiesta. ¿De </a:t>
            </a:r>
            <a:r>
              <a:rPr lang="en-GB" dirty="0" err="1"/>
              <a:t>qué</a:t>
            </a:r>
            <a:r>
              <a:rPr lang="en-GB" dirty="0"/>
              <a:t> </a:t>
            </a:r>
            <a:r>
              <a:rPr lang="en-GB" dirty="0" err="1"/>
              <a:t>habla</a:t>
            </a:r>
            <a:r>
              <a:rPr lang="en-GB" dirty="0"/>
              <a:t>? </a:t>
            </a:r>
            <a:r>
              <a:rPr lang="en-GB" dirty="0" err="1"/>
              <a:t>Elige</a:t>
            </a:r>
            <a:r>
              <a:rPr lang="en-GB" dirty="0"/>
              <a:t> la palabra </a:t>
            </a:r>
            <a:r>
              <a:rPr lang="en-GB" dirty="0" err="1"/>
              <a:t>correcta</a:t>
            </a:r>
            <a:r>
              <a:rPr lang="en-GB" dirty="0"/>
              <a:t>.</a:t>
            </a:r>
            <a:endParaRPr lang="en-ES" dirty="0"/>
          </a:p>
          <a:p>
            <a:endParaRPr lang="en-ES" dirty="0"/>
          </a:p>
          <a:p>
            <a:endParaRPr lang="en-ES" dirty="0"/>
          </a:p>
          <a:p>
            <a:endParaRPr lang="en-ES" dirty="0"/>
          </a:p>
        </p:txBody>
      </p:sp>
      <p:sp>
        <p:nvSpPr>
          <p:cNvPr id="6" name="Rounded Rectangle 11">
            <a:extLst>
              <a:ext uri="{FF2B5EF4-FFF2-40B4-BE49-F238E27FC236}">
                <a16:creationId xmlns:a16="http://schemas.microsoft.com/office/drawing/2014/main" id="{444E1FD5-F04D-53A5-0C01-546155939ACB}"/>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3" name="TextBox 2">
            <a:extLst>
              <a:ext uri="{FF2B5EF4-FFF2-40B4-BE49-F238E27FC236}">
                <a16:creationId xmlns:a16="http://schemas.microsoft.com/office/drawing/2014/main" id="{E6A69624-B822-7818-E3A2-B3B144C09F16}"/>
              </a:ext>
            </a:extLst>
          </p:cNvPr>
          <p:cNvSpPr txBox="1"/>
          <p:nvPr/>
        </p:nvSpPr>
        <p:spPr>
          <a:xfrm>
            <a:off x="272494" y="1172365"/>
            <a:ext cx="6701488" cy="430887"/>
          </a:xfrm>
          <a:prstGeom prst="rect">
            <a:avLst/>
          </a:prstGeom>
          <a:noFill/>
        </p:spPr>
        <p:txBody>
          <a:bodyPr wrap="square" rtlCol="0">
            <a:spAutoFit/>
          </a:bodyPr>
          <a:lstStyle/>
          <a:p>
            <a:r>
              <a:rPr lang="en-GB" sz="2200" dirty="0"/>
              <a:t>1. </a:t>
            </a:r>
            <a:r>
              <a:rPr lang="en-ES" sz="2200" dirty="0"/>
              <a:t>Las reparto con la comida.</a:t>
            </a:r>
          </a:p>
        </p:txBody>
      </p:sp>
      <p:sp>
        <p:nvSpPr>
          <p:cNvPr id="12" name="TextBox 11">
            <a:extLst>
              <a:ext uri="{FF2B5EF4-FFF2-40B4-BE49-F238E27FC236}">
                <a16:creationId xmlns:a16="http://schemas.microsoft.com/office/drawing/2014/main" id="{840F2D71-6B73-4A2D-A420-3C227CC7A37F}"/>
              </a:ext>
            </a:extLst>
          </p:cNvPr>
          <p:cNvSpPr txBox="1"/>
          <p:nvPr/>
        </p:nvSpPr>
        <p:spPr>
          <a:xfrm>
            <a:off x="4407243" y="1181698"/>
            <a:ext cx="2320995" cy="430887"/>
          </a:xfrm>
          <a:prstGeom prst="rect">
            <a:avLst/>
          </a:prstGeom>
          <a:noFill/>
        </p:spPr>
        <p:txBody>
          <a:bodyPr wrap="square" rtlCol="0">
            <a:spAutoFit/>
          </a:bodyPr>
          <a:lstStyle/>
          <a:p>
            <a:r>
              <a:rPr lang="en-GB" sz="2200" b="1" dirty="0" err="1">
                <a:solidFill>
                  <a:srgbClr val="514F4F"/>
                </a:solidFill>
                <a:highlight>
                  <a:srgbClr val="FFE58A"/>
                </a:highlight>
              </a:rPr>
              <a:t>bebidas</a:t>
            </a:r>
            <a:endParaRPr lang="en-ES" sz="2200" b="1" dirty="0">
              <a:solidFill>
                <a:srgbClr val="514F4F"/>
              </a:solidFill>
              <a:highlight>
                <a:srgbClr val="FFE58A"/>
              </a:highlight>
            </a:endParaRPr>
          </a:p>
        </p:txBody>
      </p:sp>
      <p:sp>
        <p:nvSpPr>
          <p:cNvPr id="53" name="TextBox 52">
            <a:extLst>
              <a:ext uri="{FF2B5EF4-FFF2-40B4-BE49-F238E27FC236}">
                <a16:creationId xmlns:a16="http://schemas.microsoft.com/office/drawing/2014/main" id="{ED5121D6-4A64-4736-A8F2-E5727445F35E}"/>
              </a:ext>
            </a:extLst>
          </p:cNvPr>
          <p:cNvSpPr txBox="1"/>
          <p:nvPr/>
        </p:nvSpPr>
        <p:spPr>
          <a:xfrm>
            <a:off x="272494" y="1613291"/>
            <a:ext cx="6701488" cy="430887"/>
          </a:xfrm>
          <a:prstGeom prst="rect">
            <a:avLst/>
          </a:prstGeom>
          <a:noFill/>
        </p:spPr>
        <p:txBody>
          <a:bodyPr wrap="square" rtlCol="0">
            <a:spAutoFit/>
          </a:bodyPr>
          <a:lstStyle/>
          <a:p>
            <a:r>
              <a:rPr lang="en-GB" sz="2200" dirty="0"/>
              <a:t>2. </a:t>
            </a:r>
            <a:r>
              <a:rPr lang="en-ES" sz="2200" dirty="0"/>
              <a:t>¿</a:t>
            </a:r>
            <a:r>
              <a:rPr lang="en-GB" sz="2200" dirty="0"/>
              <a:t>No lo </a:t>
            </a:r>
            <a:r>
              <a:rPr lang="en-GB" sz="2200" dirty="0" err="1"/>
              <a:t>reconoces</a:t>
            </a:r>
            <a:r>
              <a:rPr lang="en-GB" sz="2200" dirty="0"/>
              <a:t>?</a:t>
            </a:r>
            <a:endParaRPr lang="en-ES" sz="2200" dirty="0"/>
          </a:p>
        </p:txBody>
      </p:sp>
      <p:sp>
        <p:nvSpPr>
          <p:cNvPr id="54" name="TextBox 53">
            <a:extLst>
              <a:ext uri="{FF2B5EF4-FFF2-40B4-BE49-F238E27FC236}">
                <a16:creationId xmlns:a16="http://schemas.microsoft.com/office/drawing/2014/main" id="{29C69809-1576-4AEB-BE80-E350049C3806}"/>
              </a:ext>
            </a:extLst>
          </p:cNvPr>
          <p:cNvSpPr txBox="1"/>
          <p:nvPr/>
        </p:nvSpPr>
        <p:spPr>
          <a:xfrm>
            <a:off x="3246746" y="1634032"/>
            <a:ext cx="2320995" cy="430887"/>
          </a:xfrm>
          <a:prstGeom prst="rect">
            <a:avLst/>
          </a:prstGeom>
          <a:noFill/>
        </p:spPr>
        <p:txBody>
          <a:bodyPr wrap="square" rtlCol="0">
            <a:spAutoFit/>
          </a:bodyPr>
          <a:lstStyle/>
          <a:p>
            <a:r>
              <a:rPr lang="en-GB" sz="2200" b="1" dirty="0" err="1">
                <a:solidFill>
                  <a:srgbClr val="514F4F"/>
                </a:solidFill>
                <a:highlight>
                  <a:srgbClr val="FFE58A"/>
                </a:highlight>
              </a:rPr>
              <a:t>chico</a:t>
            </a:r>
            <a:endParaRPr lang="en-ES" sz="2200" b="1" dirty="0">
              <a:solidFill>
                <a:srgbClr val="514F4F"/>
              </a:solidFill>
              <a:highlight>
                <a:srgbClr val="FFE58A"/>
              </a:highlight>
            </a:endParaRPr>
          </a:p>
        </p:txBody>
      </p:sp>
      <p:sp>
        <p:nvSpPr>
          <p:cNvPr id="83" name="TextBox 82">
            <a:extLst>
              <a:ext uri="{FF2B5EF4-FFF2-40B4-BE49-F238E27FC236}">
                <a16:creationId xmlns:a16="http://schemas.microsoft.com/office/drawing/2014/main" id="{4B9C718B-DFEE-4993-8F9C-1553F225D6F1}"/>
              </a:ext>
            </a:extLst>
          </p:cNvPr>
          <p:cNvSpPr txBox="1"/>
          <p:nvPr/>
        </p:nvSpPr>
        <p:spPr>
          <a:xfrm>
            <a:off x="272494" y="2074958"/>
            <a:ext cx="6701488" cy="430887"/>
          </a:xfrm>
          <a:prstGeom prst="rect">
            <a:avLst/>
          </a:prstGeom>
          <a:noFill/>
        </p:spPr>
        <p:txBody>
          <a:bodyPr wrap="square" rtlCol="0">
            <a:spAutoFit/>
          </a:bodyPr>
          <a:lstStyle/>
          <a:p>
            <a:r>
              <a:rPr lang="es-ES" sz="2200" dirty="0"/>
              <a:t>3. Los abre con mucha alegría.</a:t>
            </a:r>
            <a:endParaRPr lang="en-ES" sz="2200" dirty="0"/>
          </a:p>
        </p:txBody>
      </p:sp>
      <p:sp>
        <p:nvSpPr>
          <p:cNvPr id="84" name="TextBox 83">
            <a:extLst>
              <a:ext uri="{FF2B5EF4-FFF2-40B4-BE49-F238E27FC236}">
                <a16:creationId xmlns:a16="http://schemas.microsoft.com/office/drawing/2014/main" id="{3E126B24-B616-4CD2-9F8B-29E577397D8A}"/>
              </a:ext>
            </a:extLst>
          </p:cNvPr>
          <p:cNvSpPr txBox="1"/>
          <p:nvPr/>
        </p:nvSpPr>
        <p:spPr>
          <a:xfrm>
            <a:off x="4593704" y="2082148"/>
            <a:ext cx="2320995" cy="430887"/>
          </a:xfrm>
          <a:prstGeom prst="rect">
            <a:avLst/>
          </a:prstGeom>
          <a:noFill/>
        </p:spPr>
        <p:txBody>
          <a:bodyPr wrap="square" rtlCol="0">
            <a:spAutoFit/>
          </a:bodyPr>
          <a:lstStyle/>
          <a:p>
            <a:r>
              <a:rPr lang="en-GB" sz="2200" b="1" dirty="0">
                <a:solidFill>
                  <a:srgbClr val="514F4F"/>
                </a:solidFill>
                <a:highlight>
                  <a:srgbClr val="FFE58A"/>
                </a:highlight>
              </a:rPr>
              <a:t>regalos</a:t>
            </a:r>
            <a:endParaRPr lang="en-ES" sz="2200" b="1" dirty="0">
              <a:solidFill>
                <a:srgbClr val="514F4F"/>
              </a:solidFill>
              <a:highlight>
                <a:srgbClr val="FFE58A"/>
              </a:highlight>
            </a:endParaRPr>
          </a:p>
        </p:txBody>
      </p:sp>
      <p:sp>
        <p:nvSpPr>
          <p:cNvPr id="86" name="TextBox 85">
            <a:extLst>
              <a:ext uri="{FF2B5EF4-FFF2-40B4-BE49-F238E27FC236}">
                <a16:creationId xmlns:a16="http://schemas.microsoft.com/office/drawing/2014/main" id="{7C1E7872-C6BB-43E9-A441-A6D2978554B2}"/>
              </a:ext>
            </a:extLst>
          </p:cNvPr>
          <p:cNvSpPr txBox="1"/>
          <p:nvPr/>
        </p:nvSpPr>
        <p:spPr>
          <a:xfrm>
            <a:off x="272494" y="2515884"/>
            <a:ext cx="6701488" cy="430887"/>
          </a:xfrm>
          <a:prstGeom prst="rect">
            <a:avLst/>
          </a:prstGeom>
          <a:noFill/>
        </p:spPr>
        <p:txBody>
          <a:bodyPr wrap="square" rtlCol="0">
            <a:spAutoFit/>
          </a:bodyPr>
          <a:lstStyle/>
          <a:p>
            <a:r>
              <a:rPr lang="en-GB" sz="2200" dirty="0"/>
              <a:t>4. No, no lo </a:t>
            </a:r>
            <a:r>
              <a:rPr lang="en-GB" sz="2200" dirty="0" err="1"/>
              <a:t>bebo</a:t>
            </a:r>
            <a:r>
              <a:rPr lang="en-GB" sz="2200" dirty="0"/>
              <a:t>, gracias</a:t>
            </a:r>
            <a:r>
              <a:rPr lang="en-ES" sz="2200" dirty="0"/>
              <a:t>.</a:t>
            </a:r>
          </a:p>
        </p:txBody>
      </p:sp>
      <p:sp>
        <p:nvSpPr>
          <p:cNvPr id="87" name="TextBox 86">
            <a:extLst>
              <a:ext uri="{FF2B5EF4-FFF2-40B4-BE49-F238E27FC236}">
                <a16:creationId xmlns:a16="http://schemas.microsoft.com/office/drawing/2014/main" id="{5DEAC6CB-F8F6-468F-BFAD-9DECABCB2A9A}"/>
              </a:ext>
            </a:extLst>
          </p:cNvPr>
          <p:cNvSpPr txBox="1"/>
          <p:nvPr/>
        </p:nvSpPr>
        <p:spPr>
          <a:xfrm>
            <a:off x="3970985" y="2536625"/>
            <a:ext cx="2320995" cy="430887"/>
          </a:xfrm>
          <a:prstGeom prst="rect">
            <a:avLst/>
          </a:prstGeom>
          <a:noFill/>
        </p:spPr>
        <p:txBody>
          <a:bodyPr wrap="square" rtlCol="0">
            <a:spAutoFit/>
          </a:bodyPr>
          <a:lstStyle/>
          <a:p>
            <a:r>
              <a:rPr lang="en-GB" sz="2200" b="1" dirty="0">
                <a:solidFill>
                  <a:srgbClr val="514F4F"/>
                </a:solidFill>
                <a:highlight>
                  <a:srgbClr val="FFE58A"/>
                </a:highlight>
              </a:rPr>
              <a:t>vino</a:t>
            </a:r>
            <a:endParaRPr lang="en-ES" sz="2200" b="1" dirty="0">
              <a:solidFill>
                <a:srgbClr val="514F4F"/>
              </a:solidFill>
              <a:highlight>
                <a:srgbClr val="FFE58A"/>
              </a:highlight>
            </a:endParaRPr>
          </a:p>
        </p:txBody>
      </p:sp>
      <p:sp>
        <p:nvSpPr>
          <p:cNvPr id="89" name="TextBox 88">
            <a:extLst>
              <a:ext uri="{FF2B5EF4-FFF2-40B4-BE49-F238E27FC236}">
                <a16:creationId xmlns:a16="http://schemas.microsoft.com/office/drawing/2014/main" id="{C401F365-AC7A-418A-98EA-75983F1C8F04}"/>
              </a:ext>
            </a:extLst>
          </p:cNvPr>
          <p:cNvSpPr txBox="1"/>
          <p:nvPr/>
        </p:nvSpPr>
        <p:spPr>
          <a:xfrm>
            <a:off x="273131" y="2977551"/>
            <a:ext cx="7932343" cy="430887"/>
          </a:xfrm>
          <a:prstGeom prst="rect">
            <a:avLst/>
          </a:prstGeom>
          <a:noFill/>
        </p:spPr>
        <p:txBody>
          <a:bodyPr wrap="square" rtlCol="0">
            <a:spAutoFit/>
          </a:bodyPr>
          <a:lstStyle/>
          <a:p>
            <a:r>
              <a:rPr lang="en-GB" sz="2200" dirty="0"/>
              <a:t>5. </a:t>
            </a:r>
            <a:r>
              <a:rPr lang="en-ES" sz="2200" dirty="0"/>
              <a:t>No lo permite demasiado alto.</a:t>
            </a:r>
            <a:endParaRPr lang="es-ES" sz="2200" dirty="0"/>
          </a:p>
        </p:txBody>
      </p:sp>
      <p:sp>
        <p:nvSpPr>
          <p:cNvPr id="90" name="TextBox 89">
            <a:extLst>
              <a:ext uri="{FF2B5EF4-FFF2-40B4-BE49-F238E27FC236}">
                <a16:creationId xmlns:a16="http://schemas.microsoft.com/office/drawing/2014/main" id="{4FBB4612-4B7F-4D38-BDB8-8F96AF6DA5B6}"/>
              </a:ext>
            </a:extLst>
          </p:cNvPr>
          <p:cNvSpPr txBox="1"/>
          <p:nvPr/>
        </p:nvSpPr>
        <p:spPr>
          <a:xfrm>
            <a:off x="4860862" y="2988209"/>
            <a:ext cx="2320995" cy="430887"/>
          </a:xfrm>
          <a:prstGeom prst="rect">
            <a:avLst/>
          </a:prstGeom>
          <a:noFill/>
        </p:spPr>
        <p:txBody>
          <a:bodyPr wrap="square" rtlCol="0">
            <a:spAutoFit/>
          </a:bodyPr>
          <a:lstStyle/>
          <a:p>
            <a:r>
              <a:rPr lang="en-GB" sz="2200" b="1" dirty="0" err="1">
                <a:solidFill>
                  <a:srgbClr val="514F4F"/>
                </a:solidFill>
                <a:highlight>
                  <a:srgbClr val="FFE58A"/>
                </a:highlight>
              </a:rPr>
              <a:t>volumen</a:t>
            </a:r>
            <a:endParaRPr lang="en-ES" sz="2200" b="1" dirty="0">
              <a:solidFill>
                <a:srgbClr val="514F4F"/>
              </a:solidFill>
              <a:highlight>
                <a:srgbClr val="FFE58A"/>
              </a:highlight>
            </a:endParaRPr>
          </a:p>
        </p:txBody>
      </p:sp>
      <p:sp>
        <p:nvSpPr>
          <p:cNvPr id="92" name="TextBox 91">
            <a:extLst>
              <a:ext uri="{FF2B5EF4-FFF2-40B4-BE49-F238E27FC236}">
                <a16:creationId xmlns:a16="http://schemas.microsoft.com/office/drawing/2014/main" id="{55CD2908-E9CF-4C18-948B-C24709591409}"/>
              </a:ext>
            </a:extLst>
          </p:cNvPr>
          <p:cNvSpPr txBox="1"/>
          <p:nvPr/>
        </p:nvSpPr>
        <p:spPr>
          <a:xfrm>
            <a:off x="275474" y="3418477"/>
            <a:ext cx="12449138" cy="430887"/>
          </a:xfrm>
          <a:prstGeom prst="rect">
            <a:avLst/>
          </a:prstGeom>
          <a:noFill/>
        </p:spPr>
        <p:txBody>
          <a:bodyPr wrap="square" rtlCol="0">
            <a:spAutoFit/>
          </a:bodyPr>
          <a:lstStyle/>
          <a:p>
            <a:r>
              <a:rPr lang="en-GB" sz="2200" dirty="0"/>
              <a:t>6. Si </a:t>
            </a:r>
            <a:r>
              <a:rPr lang="en-GB" sz="2200" dirty="0" err="1"/>
              <a:t>vamos</a:t>
            </a:r>
            <a:r>
              <a:rPr lang="en-GB" sz="2200" dirty="0"/>
              <a:t> al </a:t>
            </a:r>
            <a:r>
              <a:rPr lang="en-GB" sz="2200" dirty="0" err="1"/>
              <a:t>jardín</a:t>
            </a:r>
            <a:r>
              <a:rPr lang="en-GB" sz="2200" dirty="0"/>
              <a:t>, las </a:t>
            </a:r>
            <a:r>
              <a:rPr lang="en-GB" sz="2200" dirty="0" err="1"/>
              <a:t>enciendo</a:t>
            </a:r>
            <a:r>
              <a:rPr lang="en-GB" sz="2200" dirty="0"/>
              <a:t>.</a:t>
            </a:r>
            <a:endParaRPr lang="en-ES" sz="2200" dirty="0"/>
          </a:p>
        </p:txBody>
      </p:sp>
      <p:sp>
        <p:nvSpPr>
          <p:cNvPr id="93" name="TextBox 92">
            <a:extLst>
              <a:ext uri="{FF2B5EF4-FFF2-40B4-BE49-F238E27FC236}">
                <a16:creationId xmlns:a16="http://schemas.microsoft.com/office/drawing/2014/main" id="{046F25FC-867C-4C4B-9083-644B33135282}"/>
              </a:ext>
            </a:extLst>
          </p:cNvPr>
          <p:cNvSpPr txBox="1"/>
          <p:nvPr/>
        </p:nvSpPr>
        <p:spPr>
          <a:xfrm>
            <a:off x="4954642" y="3433476"/>
            <a:ext cx="1570744" cy="430887"/>
          </a:xfrm>
          <a:prstGeom prst="rect">
            <a:avLst/>
          </a:prstGeom>
          <a:noFill/>
        </p:spPr>
        <p:txBody>
          <a:bodyPr wrap="square" rtlCol="0">
            <a:spAutoFit/>
          </a:bodyPr>
          <a:lstStyle/>
          <a:p>
            <a:r>
              <a:rPr lang="en-GB" sz="2200" b="1" dirty="0">
                <a:solidFill>
                  <a:srgbClr val="514F4F"/>
                </a:solidFill>
                <a:highlight>
                  <a:srgbClr val="FFE58A"/>
                </a:highlight>
              </a:rPr>
              <a:t>luces</a:t>
            </a:r>
            <a:endParaRPr lang="en-ES" sz="2200" b="1" dirty="0">
              <a:solidFill>
                <a:srgbClr val="514F4F"/>
              </a:solidFill>
              <a:highlight>
                <a:srgbClr val="FFE58A"/>
              </a:highlight>
            </a:endParaRPr>
          </a:p>
        </p:txBody>
      </p:sp>
      <p:sp>
        <p:nvSpPr>
          <p:cNvPr id="95" name="TextBox 94">
            <a:extLst>
              <a:ext uri="{FF2B5EF4-FFF2-40B4-BE49-F238E27FC236}">
                <a16:creationId xmlns:a16="http://schemas.microsoft.com/office/drawing/2014/main" id="{886EEE07-83F8-455A-9FC9-5165D4DD9049}"/>
              </a:ext>
            </a:extLst>
          </p:cNvPr>
          <p:cNvSpPr txBox="1"/>
          <p:nvPr/>
        </p:nvSpPr>
        <p:spPr>
          <a:xfrm>
            <a:off x="272494" y="3880144"/>
            <a:ext cx="6701488" cy="430887"/>
          </a:xfrm>
          <a:prstGeom prst="rect">
            <a:avLst/>
          </a:prstGeom>
          <a:noFill/>
        </p:spPr>
        <p:txBody>
          <a:bodyPr wrap="square" rtlCol="0">
            <a:spAutoFit/>
          </a:bodyPr>
          <a:lstStyle/>
          <a:p>
            <a:r>
              <a:rPr lang="en-GB" sz="2200" dirty="0"/>
              <a:t>7. La sabe </a:t>
            </a:r>
            <a:r>
              <a:rPr lang="en-GB" sz="2200" dirty="0" err="1"/>
              <a:t>cantar</a:t>
            </a:r>
            <a:r>
              <a:rPr lang="en-GB" sz="2200" dirty="0"/>
              <a:t> </a:t>
            </a:r>
            <a:r>
              <a:rPr lang="es-ES" sz="2200" dirty="0"/>
              <a:t>muy bien.</a:t>
            </a:r>
            <a:endParaRPr lang="en-ES" sz="2200" dirty="0"/>
          </a:p>
        </p:txBody>
      </p:sp>
      <p:sp>
        <p:nvSpPr>
          <p:cNvPr id="96" name="TextBox 95">
            <a:extLst>
              <a:ext uri="{FF2B5EF4-FFF2-40B4-BE49-F238E27FC236}">
                <a16:creationId xmlns:a16="http://schemas.microsoft.com/office/drawing/2014/main" id="{C085C95A-A4D3-4F52-8AF1-FCEDC38E6BD8}"/>
              </a:ext>
            </a:extLst>
          </p:cNvPr>
          <p:cNvSpPr txBox="1"/>
          <p:nvPr/>
        </p:nvSpPr>
        <p:spPr>
          <a:xfrm>
            <a:off x="4187444" y="3887088"/>
            <a:ext cx="2320995" cy="430887"/>
          </a:xfrm>
          <a:prstGeom prst="rect">
            <a:avLst/>
          </a:prstGeom>
          <a:noFill/>
        </p:spPr>
        <p:txBody>
          <a:bodyPr wrap="square" rtlCol="0">
            <a:spAutoFit/>
          </a:bodyPr>
          <a:lstStyle/>
          <a:p>
            <a:r>
              <a:rPr lang="en-GB" sz="2200" b="1" dirty="0" err="1">
                <a:solidFill>
                  <a:srgbClr val="514F4F"/>
                </a:solidFill>
                <a:highlight>
                  <a:srgbClr val="FFE58A"/>
                </a:highlight>
              </a:rPr>
              <a:t>letra</a:t>
            </a:r>
            <a:endParaRPr lang="en-ES" sz="2200" b="1" dirty="0">
              <a:solidFill>
                <a:srgbClr val="514F4F"/>
              </a:solidFill>
              <a:highlight>
                <a:srgbClr val="FFE58A"/>
              </a:highlight>
            </a:endParaRPr>
          </a:p>
        </p:txBody>
      </p:sp>
      <p:sp>
        <p:nvSpPr>
          <p:cNvPr id="98" name="TextBox 97">
            <a:extLst>
              <a:ext uri="{FF2B5EF4-FFF2-40B4-BE49-F238E27FC236}">
                <a16:creationId xmlns:a16="http://schemas.microsoft.com/office/drawing/2014/main" id="{BF633138-266F-41FA-9618-1D657C3ABDE3}"/>
              </a:ext>
            </a:extLst>
          </p:cNvPr>
          <p:cNvSpPr txBox="1"/>
          <p:nvPr/>
        </p:nvSpPr>
        <p:spPr>
          <a:xfrm>
            <a:off x="272494" y="4321070"/>
            <a:ext cx="6701488" cy="430887"/>
          </a:xfrm>
          <a:prstGeom prst="rect">
            <a:avLst/>
          </a:prstGeom>
          <a:noFill/>
        </p:spPr>
        <p:txBody>
          <a:bodyPr wrap="square" rtlCol="0">
            <a:spAutoFit/>
          </a:bodyPr>
          <a:lstStyle/>
          <a:p>
            <a:r>
              <a:rPr lang="es-ES" sz="2200" dirty="0"/>
              <a:t>8. La abre porque hace calor.</a:t>
            </a:r>
            <a:endParaRPr lang="en-ES" sz="2200" dirty="0"/>
          </a:p>
        </p:txBody>
      </p:sp>
      <p:sp>
        <p:nvSpPr>
          <p:cNvPr id="99" name="TextBox 98">
            <a:extLst>
              <a:ext uri="{FF2B5EF4-FFF2-40B4-BE49-F238E27FC236}">
                <a16:creationId xmlns:a16="http://schemas.microsoft.com/office/drawing/2014/main" id="{6D3ACF66-E631-4FFD-AB1E-E020C233BD73}"/>
              </a:ext>
            </a:extLst>
          </p:cNvPr>
          <p:cNvSpPr txBox="1"/>
          <p:nvPr/>
        </p:nvSpPr>
        <p:spPr>
          <a:xfrm>
            <a:off x="4449213" y="4309735"/>
            <a:ext cx="2320995" cy="430887"/>
          </a:xfrm>
          <a:prstGeom prst="rect">
            <a:avLst/>
          </a:prstGeom>
          <a:noFill/>
        </p:spPr>
        <p:txBody>
          <a:bodyPr wrap="square" rtlCol="0">
            <a:spAutoFit/>
          </a:bodyPr>
          <a:lstStyle/>
          <a:p>
            <a:r>
              <a:rPr lang="en-GB" sz="2200" b="1" dirty="0" err="1">
                <a:solidFill>
                  <a:srgbClr val="514F4F"/>
                </a:solidFill>
                <a:highlight>
                  <a:srgbClr val="FFE58A"/>
                </a:highlight>
              </a:rPr>
              <a:t>ventana</a:t>
            </a:r>
            <a:endParaRPr lang="en-ES" sz="2200" b="1" dirty="0">
              <a:solidFill>
                <a:srgbClr val="514F4F"/>
              </a:solidFill>
              <a:highlight>
                <a:srgbClr val="FFE58A"/>
              </a:highlight>
            </a:endParaRPr>
          </a:p>
        </p:txBody>
      </p:sp>
      <p:sp>
        <p:nvSpPr>
          <p:cNvPr id="101" name="TextBox 100">
            <a:hlinkClick r:id="" action="ppaction://noaction">
              <a:snd r:embed="rId3" name="9. %C2%BFQuie%CC%81n los recoge. Hay un monto%CC%81n sucios.wav"/>
            </a:hlinkClick>
            <a:extLst>
              <a:ext uri="{FF2B5EF4-FFF2-40B4-BE49-F238E27FC236}">
                <a16:creationId xmlns:a16="http://schemas.microsoft.com/office/drawing/2014/main" id="{2C8AA6DE-564D-42CA-849D-194DA0FA4A82}"/>
              </a:ext>
            </a:extLst>
          </p:cNvPr>
          <p:cNvSpPr txBox="1"/>
          <p:nvPr/>
        </p:nvSpPr>
        <p:spPr>
          <a:xfrm>
            <a:off x="274324" y="4782737"/>
            <a:ext cx="10234887" cy="430887"/>
          </a:xfrm>
          <a:prstGeom prst="rect">
            <a:avLst/>
          </a:prstGeom>
          <a:noFill/>
        </p:spPr>
        <p:txBody>
          <a:bodyPr wrap="square" rtlCol="0">
            <a:spAutoFit/>
          </a:bodyPr>
          <a:lstStyle/>
          <a:p>
            <a:r>
              <a:rPr lang="en-GB" sz="2200" dirty="0"/>
              <a:t>9. ¿</a:t>
            </a:r>
            <a:r>
              <a:rPr lang="en-GB" sz="2200" dirty="0" err="1"/>
              <a:t>Quién</a:t>
            </a:r>
            <a:r>
              <a:rPr lang="en-GB" sz="2200" dirty="0"/>
              <a:t> los </a:t>
            </a:r>
            <a:r>
              <a:rPr lang="en-GB" sz="2200" dirty="0" err="1"/>
              <a:t>recoge</a:t>
            </a:r>
            <a:r>
              <a:rPr lang="en-GB" sz="2200" dirty="0"/>
              <a:t> ? Hay un </a:t>
            </a:r>
            <a:r>
              <a:rPr lang="en-GB" sz="2200" dirty="0" err="1"/>
              <a:t>montón</a:t>
            </a:r>
            <a:r>
              <a:rPr lang="en-GB" sz="2200" dirty="0"/>
              <a:t> </a:t>
            </a:r>
            <a:r>
              <a:rPr lang="en-GB" sz="2200" dirty="0" err="1"/>
              <a:t>sucios</a:t>
            </a:r>
            <a:r>
              <a:rPr lang="en-GB" sz="2200" dirty="0"/>
              <a:t>.</a:t>
            </a:r>
            <a:endParaRPr lang="en-ES" sz="2200" dirty="0"/>
          </a:p>
        </p:txBody>
      </p:sp>
      <p:sp>
        <p:nvSpPr>
          <p:cNvPr id="102" name="TextBox 101">
            <a:extLst>
              <a:ext uri="{FF2B5EF4-FFF2-40B4-BE49-F238E27FC236}">
                <a16:creationId xmlns:a16="http://schemas.microsoft.com/office/drawing/2014/main" id="{70ABA2B4-A84E-483D-A191-C502F909457E}"/>
              </a:ext>
            </a:extLst>
          </p:cNvPr>
          <p:cNvSpPr txBox="1"/>
          <p:nvPr/>
        </p:nvSpPr>
        <p:spPr>
          <a:xfrm>
            <a:off x="6542109" y="4791526"/>
            <a:ext cx="1463577" cy="430887"/>
          </a:xfrm>
          <a:prstGeom prst="rect">
            <a:avLst/>
          </a:prstGeom>
          <a:noFill/>
        </p:spPr>
        <p:txBody>
          <a:bodyPr wrap="square" rtlCol="0">
            <a:spAutoFit/>
          </a:bodyPr>
          <a:lstStyle/>
          <a:p>
            <a:r>
              <a:rPr lang="en-GB" sz="2200" b="1" dirty="0" err="1">
                <a:solidFill>
                  <a:srgbClr val="514F4F"/>
                </a:solidFill>
                <a:highlight>
                  <a:srgbClr val="FFE58A"/>
                </a:highlight>
              </a:rPr>
              <a:t>platos</a:t>
            </a:r>
            <a:endParaRPr lang="en-ES" sz="2200" b="1" dirty="0">
              <a:solidFill>
                <a:srgbClr val="514F4F"/>
              </a:solidFill>
              <a:highlight>
                <a:srgbClr val="FFE58A"/>
              </a:highlight>
            </a:endParaRPr>
          </a:p>
        </p:txBody>
      </p:sp>
      <p:sp>
        <p:nvSpPr>
          <p:cNvPr id="104" name="TextBox 103">
            <a:extLst>
              <a:ext uri="{FF2B5EF4-FFF2-40B4-BE49-F238E27FC236}">
                <a16:creationId xmlns:a16="http://schemas.microsoft.com/office/drawing/2014/main" id="{F676DFA6-2CE0-4166-A985-5DADC9AEF2A2}"/>
              </a:ext>
            </a:extLst>
          </p:cNvPr>
          <p:cNvSpPr txBox="1"/>
          <p:nvPr/>
        </p:nvSpPr>
        <p:spPr>
          <a:xfrm>
            <a:off x="274701" y="5223663"/>
            <a:ext cx="10959003" cy="430887"/>
          </a:xfrm>
          <a:prstGeom prst="rect">
            <a:avLst/>
          </a:prstGeom>
          <a:noFill/>
        </p:spPr>
        <p:txBody>
          <a:bodyPr wrap="square" rtlCol="0">
            <a:spAutoFit/>
          </a:bodyPr>
          <a:lstStyle/>
          <a:p>
            <a:r>
              <a:rPr lang="en-GB" sz="2200" dirty="0"/>
              <a:t>10. La </a:t>
            </a:r>
            <a:r>
              <a:rPr lang="en-GB" sz="2200" dirty="0" err="1"/>
              <a:t>convence</a:t>
            </a:r>
            <a:r>
              <a:rPr lang="en-GB" sz="2200" dirty="0"/>
              <a:t> para </a:t>
            </a:r>
            <a:r>
              <a:rPr lang="en-GB" sz="2200" dirty="0" err="1"/>
              <a:t>ir</a:t>
            </a:r>
            <a:r>
              <a:rPr lang="en-GB" sz="2200" dirty="0"/>
              <a:t> a la fiesta</a:t>
            </a:r>
            <a:r>
              <a:rPr lang="en-ES" sz="2200" dirty="0"/>
              <a:t>.</a:t>
            </a:r>
          </a:p>
        </p:txBody>
      </p:sp>
      <p:sp>
        <p:nvSpPr>
          <p:cNvPr id="105" name="TextBox 104">
            <a:extLst>
              <a:ext uri="{FF2B5EF4-FFF2-40B4-BE49-F238E27FC236}">
                <a16:creationId xmlns:a16="http://schemas.microsoft.com/office/drawing/2014/main" id="{98569DEC-A33F-4792-A2DA-C66DB674062C}"/>
              </a:ext>
            </a:extLst>
          </p:cNvPr>
          <p:cNvSpPr txBox="1"/>
          <p:nvPr/>
        </p:nvSpPr>
        <p:spPr>
          <a:xfrm>
            <a:off x="5157650" y="5213624"/>
            <a:ext cx="2320995" cy="430887"/>
          </a:xfrm>
          <a:prstGeom prst="rect">
            <a:avLst/>
          </a:prstGeom>
          <a:noFill/>
        </p:spPr>
        <p:txBody>
          <a:bodyPr wrap="square" rtlCol="0">
            <a:spAutoFit/>
          </a:bodyPr>
          <a:lstStyle/>
          <a:p>
            <a:r>
              <a:rPr lang="en-GB" sz="2200" b="1" dirty="0">
                <a:solidFill>
                  <a:srgbClr val="514F4F"/>
                </a:solidFill>
                <a:highlight>
                  <a:srgbClr val="FFE58A"/>
                </a:highlight>
              </a:rPr>
              <a:t>amiga</a:t>
            </a:r>
            <a:endParaRPr lang="en-ES" sz="2200" b="1" dirty="0">
              <a:solidFill>
                <a:srgbClr val="514F4F"/>
              </a:solidFill>
              <a:highlight>
                <a:srgbClr val="FFE58A"/>
              </a:highlight>
            </a:endParaRPr>
          </a:p>
        </p:txBody>
      </p:sp>
      <p:sp>
        <p:nvSpPr>
          <p:cNvPr id="107" name="TextBox 106">
            <a:extLst>
              <a:ext uri="{FF2B5EF4-FFF2-40B4-BE49-F238E27FC236}">
                <a16:creationId xmlns:a16="http://schemas.microsoft.com/office/drawing/2014/main" id="{FFEB6633-CF51-4FAF-8BCF-3C4146DF62C0}"/>
              </a:ext>
            </a:extLst>
          </p:cNvPr>
          <p:cNvSpPr txBox="1"/>
          <p:nvPr/>
        </p:nvSpPr>
        <p:spPr>
          <a:xfrm>
            <a:off x="272494" y="5654550"/>
            <a:ext cx="6701488" cy="430887"/>
          </a:xfrm>
          <a:prstGeom prst="rect">
            <a:avLst/>
          </a:prstGeom>
          <a:noFill/>
        </p:spPr>
        <p:txBody>
          <a:bodyPr wrap="square" rtlCol="0">
            <a:spAutoFit/>
          </a:bodyPr>
          <a:lstStyle/>
          <a:p>
            <a:r>
              <a:rPr lang="en-GB" sz="2200" dirty="0"/>
              <a:t>11. ¿</a:t>
            </a:r>
            <a:r>
              <a:rPr lang="en-GB" sz="2200" dirty="0" err="1"/>
              <a:t>Dónde</a:t>
            </a:r>
            <a:r>
              <a:rPr lang="en-GB" sz="2200" dirty="0"/>
              <a:t> los </a:t>
            </a:r>
            <a:r>
              <a:rPr lang="en-GB" sz="2200" dirty="0" err="1"/>
              <a:t>muevo</a:t>
            </a:r>
            <a:r>
              <a:rPr lang="en-GB" sz="2200" dirty="0"/>
              <a:t>?</a:t>
            </a:r>
            <a:endParaRPr lang="en-ES" sz="2200" dirty="0"/>
          </a:p>
        </p:txBody>
      </p:sp>
      <p:sp>
        <p:nvSpPr>
          <p:cNvPr id="108" name="TextBox 107">
            <a:extLst>
              <a:ext uri="{FF2B5EF4-FFF2-40B4-BE49-F238E27FC236}">
                <a16:creationId xmlns:a16="http://schemas.microsoft.com/office/drawing/2014/main" id="{F9567E43-0C33-4629-B452-DD2682198AD3}"/>
              </a:ext>
            </a:extLst>
          </p:cNvPr>
          <p:cNvSpPr txBox="1"/>
          <p:nvPr/>
        </p:nvSpPr>
        <p:spPr>
          <a:xfrm>
            <a:off x="3623111" y="5644511"/>
            <a:ext cx="2320995" cy="430887"/>
          </a:xfrm>
          <a:prstGeom prst="rect">
            <a:avLst/>
          </a:prstGeom>
          <a:noFill/>
        </p:spPr>
        <p:txBody>
          <a:bodyPr wrap="square" rtlCol="0">
            <a:spAutoFit/>
          </a:bodyPr>
          <a:lstStyle/>
          <a:p>
            <a:r>
              <a:rPr lang="en-GB" sz="2200" b="1" dirty="0" err="1">
                <a:solidFill>
                  <a:srgbClr val="514F4F"/>
                </a:solidFill>
                <a:highlight>
                  <a:srgbClr val="FFE58A"/>
                </a:highlight>
              </a:rPr>
              <a:t>muebles</a:t>
            </a:r>
            <a:endParaRPr lang="en-ES" sz="2200" b="1" dirty="0">
              <a:solidFill>
                <a:srgbClr val="514F4F"/>
              </a:solidFill>
              <a:highlight>
                <a:srgbClr val="FFE58A"/>
              </a:highlight>
            </a:endParaRPr>
          </a:p>
        </p:txBody>
      </p:sp>
      <p:graphicFrame>
        <p:nvGraphicFramePr>
          <p:cNvPr id="109" name="Table 108">
            <a:extLst>
              <a:ext uri="{FF2B5EF4-FFF2-40B4-BE49-F238E27FC236}">
                <a16:creationId xmlns:a16="http://schemas.microsoft.com/office/drawing/2014/main" id="{6F70F208-7439-411B-B11F-209E6289C170}"/>
              </a:ext>
            </a:extLst>
          </p:cNvPr>
          <p:cNvGraphicFramePr>
            <a:graphicFrameLocks noGrp="1"/>
          </p:cNvGraphicFramePr>
          <p:nvPr/>
        </p:nvGraphicFramePr>
        <p:xfrm>
          <a:off x="7833360" y="1580859"/>
          <a:ext cx="4094783" cy="2919924"/>
        </p:xfrm>
        <a:graphic>
          <a:graphicData uri="http://schemas.openxmlformats.org/drawingml/2006/table">
            <a:tbl>
              <a:tblPr firstRow="1" bandRow="1">
                <a:tableStyleId>{16D9F66E-5EB9-4882-86FB-DCBF35E3C3E4}</a:tableStyleId>
              </a:tblPr>
              <a:tblGrid>
                <a:gridCol w="1353267">
                  <a:extLst>
                    <a:ext uri="{9D8B030D-6E8A-4147-A177-3AD203B41FA5}">
                      <a16:colId xmlns:a16="http://schemas.microsoft.com/office/drawing/2014/main" val="2481043950"/>
                    </a:ext>
                  </a:extLst>
                </a:gridCol>
                <a:gridCol w="1376589">
                  <a:extLst>
                    <a:ext uri="{9D8B030D-6E8A-4147-A177-3AD203B41FA5}">
                      <a16:colId xmlns:a16="http://schemas.microsoft.com/office/drawing/2014/main" val="3808187762"/>
                    </a:ext>
                  </a:extLst>
                </a:gridCol>
                <a:gridCol w="1364927">
                  <a:extLst>
                    <a:ext uri="{9D8B030D-6E8A-4147-A177-3AD203B41FA5}">
                      <a16:colId xmlns:a16="http://schemas.microsoft.com/office/drawing/2014/main" val="3772820588"/>
                    </a:ext>
                  </a:extLst>
                </a:gridCol>
              </a:tblGrid>
              <a:tr h="729981">
                <a:tc>
                  <a:txBody>
                    <a:bodyPr/>
                    <a:lstStyle/>
                    <a:p>
                      <a:pPr algn="ctr"/>
                      <a:r>
                        <a:rPr lang="en-GB" sz="2200" b="0" dirty="0" err="1"/>
                        <a:t>chico</a:t>
                      </a:r>
                      <a:endParaRPr lang="en-GB" sz="2200" b="0" dirty="0"/>
                    </a:p>
                  </a:txBody>
                  <a:tcPr anchor="ctr"/>
                </a:tc>
                <a:tc>
                  <a:txBody>
                    <a:bodyPr/>
                    <a:lstStyle/>
                    <a:p>
                      <a:pPr algn="ctr"/>
                      <a:r>
                        <a:rPr lang="en-GB" sz="2200" b="0" dirty="0" err="1"/>
                        <a:t>letra</a:t>
                      </a:r>
                      <a:endParaRPr lang="en-GB" sz="2200" b="0" dirty="0"/>
                    </a:p>
                  </a:txBody>
                  <a:tcPr anchor="ctr"/>
                </a:tc>
                <a:tc>
                  <a:txBody>
                    <a:bodyPr/>
                    <a:lstStyle/>
                    <a:p>
                      <a:pPr algn="ctr"/>
                      <a:r>
                        <a:rPr lang="en-GB" sz="2200" b="0" dirty="0"/>
                        <a:t>luces</a:t>
                      </a:r>
                    </a:p>
                  </a:txBody>
                  <a:tcPr anchor="ctr"/>
                </a:tc>
                <a:extLst>
                  <a:ext uri="{0D108BD9-81ED-4DB2-BD59-A6C34878D82A}">
                    <a16:rowId xmlns:a16="http://schemas.microsoft.com/office/drawing/2014/main" val="3881583261"/>
                  </a:ext>
                </a:extLst>
              </a:tr>
              <a:tr h="729981">
                <a:tc>
                  <a:txBody>
                    <a:bodyPr/>
                    <a:lstStyle/>
                    <a:p>
                      <a:pPr algn="ctr"/>
                      <a:r>
                        <a:rPr lang="en-GB" sz="2200" b="0" dirty="0"/>
                        <a:t>amiga</a:t>
                      </a:r>
                    </a:p>
                  </a:txBody>
                  <a:tcPr anchor="ctr"/>
                </a:tc>
                <a:tc>
                  <a:txBody>
                    <a:bodyPr/>
                    <a:lstStyle/>
                    <a:p>
                      <a:pPr algn="ctr"/>
                      <a:r>
                        <a:rPr lang="en-GB" sz="2200" b="0" dirty="0" err="1"/>
                        <a:t>bebidas</a:t>
                      </a:r>
                      <a:endParaRPr lang="en-GB" sz="2200" b="0" dirty="0"/>
                    </a:p>
                  </a:txBody>
                  <a:tcPr anchor="ctr"/>
                </a:tc>
                <a:tc>
                  <a:txBody>
                    <a:bodyPr/>
                    <a:lstStyle/>
                    <a:p>
                      <a:pPr algn="ctr"/>
                      <a:r>
                        <a:rPr lang="en-GB" sz="2200" b="0" dirty="0" err="1"/>
                        <a:t>dulces</a:t>
                      </a:r>
                      <a:endParaRPr lang="en-GB" sz="2200" b="0" dirty="0"/>
                    </a:p>
                  </a:txBody>
                  <a:tcPr anchor="ctr"/>
                </a:tc>
                <a:extLst>
                  <a:ext uri="{0D108BD9-81ED-4DB2-BD59-A6C34878D82A}">
                    <a16:rowId xmlns:a16="http://schemas.microsoft.com/office/drawing/2014/main" val="2023922951"/>
                  </a:ext>
                </a:extLst>
              </a:tr>
              <a:tr h="7299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dirty="0"/>
                        <a:t>vino</a:t>
                      </a:r>
                    </a:p>
                  </a:txBody>
                  <a:tcPr anchor="ctr"/>
                </a:tc>
                <a:tc>
                  <a:txBody>
                    <a:bodyPr/>
                    <a:lstStyle/>
                    <a:p>
                      <a:pPr algn="ctr"/>
                      <a:r>
                        <a:rPr lang="en-GB" sz="2200" b="0" dirty="0" err="1"/>
                        <a:t>volumen</a:t>
                      </a:r>
                      <a:endParaRPr lang="en-GB" sz="22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dirty="0" err="1"/>
                        <a:t>platos</a:t>
                      </a:r>
                      <a:endParaRPr lang="en-GB" sz="2200" b="0" dirty="0"/>
                    </a:p>
                  </a:txBody>
                  <a:tcPr anchor="ctr"/>
                </a:tc>
                <a:extLst>
                  <a:ext uri="{0D108BD9-81ED-4DB2-BD59-A6C34878D82A}">
                    <a16:rowId xmlns:a16="http://schemas.microsoft.com/office/drawing/2014/main" val="726352012"/>
                  </a:ext>
                </a:extLst>
              </a:tr>
              <a:tr h="7299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dirty="0" err="1"/>
                        <a:t>muebles</a:t>
                      </a:r>
                      <a:endParaRPr lang="en-GB" sz="2200" b="0" dirty="0"/>
                    </a:p>
                  </a:txBody>
                  <a:tcPr anchor="ctr"/>
                </a:tc>
                <a:tc>
                  <a:txBody>
                    <a:bodyPr/>
                    <a:lstStyle/>
                    <a:p>
                      <a:pPr algn="ctr"/>
                      <a:r>
                        <a:rPr lang="en-GB" sz="2200" b="0" dirty="0" err="1"/>
                        <a:t>ventana</a:t>
                      </a:r>
                      <a:endParaRPr lang="en-GB" sz="22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dirty="0"/>
                        <a:t>regalos</a:t>
                      </a:r>
                    </a:p>
                  </a:txBody>
                  <a:tcPr anchor="ctr"/>
                </a:tc>
                <a:extLst>
                  <a:ext uri="{0D108BD9-81ED-4DB2-BD59-A6C34878D82A}">
                    <a16:rowId xmlns:a16="http://schemas.microsoft.com/office/drawing/2014/main" val="1288307030"/>
                  </a:ext>
                </a:extLst>
              </a:tr>
            </a:tbl>
          </a:graphicData>
        </a:graphic>
      </p:graphicFrame>
      <p:pic>
        <p:nvPicPr>
          <p:cNvPr id="10" name="Picture 9">
            <a:extLst>
              <a:ext uri="{FF2B5EF4-FFF2-40B4-BE49-F238E27FC236}">
                <a16:creationId xmlns:a16="http://schemas.microsoft.com/office/drawing/2014/main" id="{1E4D4DFC-CC0F-EB8C-42A1-BA644A9A1B91}"/>
              </a:ext>
            </a:extLst>
          </p:cNvPr>
          <p:cNvPicPr>
            <a:picLocks noChangeAspect="1"/>
          </p:cNvPicPr>
          <p:nvPr/>
        </p:nvPicPr>
        <p:blipFill>
          <a:blip r:embed="rId4"/>
          <a:stretch>
            <a:fillRect/>
          </a:stretch>
        </p:blipFill>
        <p:spPr>
          <a:xfrm>
            <a:off x="8220045" y="4510822"/>
            <a:ext cx="3501835" cy="1033323"/>
          </a:xfrm>
          <a:prstGeom prst="rect">
            <a:avLst/>
          </a:prstGeom>
        </p:spPr>
      </p:pic>
      <p:pic>
        <p:nvPicPr>
          <p:cNvPr id="1026" name="Picture 2" descr="Free Wine Bottle Transparent Background, Download Free Wine Bottle ...">
            <a:extLst>
              <a:ext uri="{FF2B5EF4-FFF2-40B4-BE49-F238E27FC236}">
                <a16:creationId xmlns:a16="http://schemas.microsoft.com/office/drawing/2014/main" id="{D0BEB324-049B-08EF-7F12-79BA595760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8431" y="934443"/>
            <a:ext cx="831076" cy="15412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37EBBC6-92A3-28E9-7527-B3A2AF331A95}"/>
              </a:ext>
            </a:extLst>
          </p:cNvPr>
          <p:cNvPicPr>
            <a:picLocks noChangeAspect="1"/>
          </p:cNvPicPr>
          <p:nvPr/>
        </p:nvPicPr>
        <p:blipFill>
          <a:blip r:embed="rId6"/>
          <a:stretch>
            <a:fillRect/>
          </a:stretch>
        </p:blipFill>
        <p:spPr>
          <a:xfrm>
            <a:off x="6178814" y="3324384"/>
            <a:ext cx="1306400" cy="1306400"/>
          </a:xfrm>
          <a:prstGeom prst="rect">
            <a:avLst/>
          </a:prstGeom>
        </p:spPr>
      </p:pic>
      <p:pic>
        <p:nvPicPr>
          <p:cNvPr id="13" name="Picture 12">
            <a:extLst>
              <a:ext uri="{FF2B5EF4-FFF2-40B4-BE49-F238E27FC236}">
                <a16:creationId xmlns:a16="http://schemas.microsoft.com/office/drawing/2014/main" id="{31D7B830-16F6-FE36-798B-815427EC2210}"/>
              </a:ext>
            </a:extLst>
          </p:cNvPr>
          <p:cNvPicPr>
            <a:picLocks noChangeAspect="1"/>
          </p:cNvPicPr>
          <p:nvPr/>
        </p:nvPicPr>
        <p:blipFill rotWithShape="1">
          <a:blip r:embed="rId7"/>
          <a:srcRect b="8776"/>
          <a:stretch/>
        </p:blipFill>
        <p:spPr>
          <a:xfrm>
            <a:off x="10520154" y="5463509"/>
            <a:ext cx="1513494" cy="843748"/>
          </a:xfrm>
          <a:prstGeom prst="rect">
            <a:avLst/>
          </a:prstGeom>
        </p:spPr>
      </p:pic>
      <p:sp>
        <p:nvSpPr>
          <p:cNvPr id="14" name="TextBox 13">
            <a:extLst>
              <a:ext uri="{FF2B5EF4-FFF2-40B4-BE49-F238E27FC236}">
                <a16:creationId xmlns:a16="http://schemas.microsoft.com/office/drawing/2014/main" id="{1E40D8D4-069C-3FF1-CBBC-0E66C6D8586A}"/>
              </a:ext>
            </a:extLst>
          </p:cNvPr>
          <p:cNvSpPr txBox="1"/>
          <p:nvPr/>
        </p:nvSpPr>
        <p:spPr>
          <a:xfrm>
            <a:off x="7833360" y="782309"/>
            <a:ext cx="4094783" cy="707886"/>
          </a:xfrm>
          <a:prstGeom prst="rect">
            <a:avLst/>
          </a:prstGeom>
          <a:noFill/>
        </p:spPr>
        <p:txBody>
          <a:bodyPr wrap="square" rtlCol="0">
            <a:spAutoFit/>
          </a:bodyPr>
          <a:lstStyle/>
          <a:p>
            <a:pPr algn="ctr"/>
            <a:r>
              <a:rPr lang="en-ES" sz="2000" dirty="0">
                <a:highlight>
                  <a:srgbClr val="FFE58A"/>
                </a:highlight>
              </a:rPr>
              <a:t>¡Atención! Hay una palabra extra que no necesitas</a:t>
            </a:r>
          </a:p>
        </p:txBody>
      </p:sp>
    </p:spTree>
    <p:extLst>
      <p:ext uri="{BB962C8B-B14F-4D97-AF65-F5344CB8AC3E}">
        <p14:creationId xmlns:p14="http://schemas.microsoft.com/office/powerpoint/2010/main" val="383545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4" grpId="0"/>
      <p:bldP spid="84" grpId="0"/>
      <p:bldP spid="87" grpId="0"/>
      <p:bldP spid="90" grpId="0"/>
      <p:bldP spid="93" grpId="0"/>
      <p:bldP spid="96" grpId="0"/>
      <p:bldP spid="99" grpId="0"/>
      <p:bldP spid="102" grpId="0"/>
      <p:bldP spid="105" grpId="0"/>
      <p:bldP spid="10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082DC-B58D-D920-4518-8C7B8696C0EE}"/>
              </a:ext>
            </a:extLst>
          </p:cNvPr>
          <p:cNvSpPr>
            <a:spLocks noGrp="1"/>
          </p:cNvSpPr>
          <p:nvPr>
            <p:ph type="body" sz="quarter" idx="10"/>
          </p:nvPr>
        </p:nvSpPr>
        <p:spPr>
          <a:xfrm>
            <a:off x="265977" y="1365679"/>
            <a:ext cx="5254014" cy="95992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Definite articles</a:t>
            </a:r>
            <a:r>
              <a:rPr lang="en-GB" dirty="0"/>
              <a:t>, </a:t>
            </a:r>
            <a:r>
              <a:rPr lang="en-GB" i="1" dirty="0"/>
              <a:t>el</a:t>
            </a:r>
            <a:r>
              <a:rPr lang="en-GB" dirty="0"/>
              <a:t>, </a:t>
            </a:r>
            <a:r>
              <a:rPr lang="en-GB" i="1" dirty="0"/>
              <a:t>la</a:t>
            </a:r>
            <a:r>
              <a:rPr lang="en-GB" dirty="0"/>
              <a:t>, </a:t>
            </a:r>
            <a:r>
              <a:rPr lang="en-GB" i="1" dirty="0"/>
              <a:t>los</a:t>
            </a:r>
            <a:r>
              <a:rPr lang="en-GB" dirty="0"/>
              <a:t> and </a:t>
            </a:r>
            <a:r>
              <a:rPr lang="en-GB" i="1" dirty="0"/>
              <a:t>las </a:t>
            </a:r>
            <a:r>
              <a:rPr lang="en-GB" dirty="0"/>
              <a:t>come before a </a:t>
            </a:r>
            <a:r>
              <a:rPr lang="en-GB" b="1" dirty="0"/>
              <a:t>noun</a:t>
            </a:r>
            <a:r>
              <a:rPr lang="en-GB" dirty="0"/>
              <a:t>.</a:t>
            </a:r>
            <a:endParaRPr lang="en-GB" dirty="0">
              <a:solidFill>
                <a:srgbClr val="3A3838"/>
              </a:solidFill>
              <a:latin typeface="+mn-lt"/>
            </a:endParaRPr>
          </a:p>
          <a:p>
            <a:endParaRPr lang="en-ES" dirty="0"/>
          </a:p>
          <a:p>
            <a:endParaRPr lang="en-GB" dirty="0"/>
          </a:p>
          <a:p>
            <a:endParaRPr lang="en-GB" dirty="0"/>
          </a:p>
          <a:p>
            <a:endParaRPr lang="en-GB" dirty="0"/>
          </a:p>
        </p:txBody>
      </p:sp>
      <p:sp>
        <p:nvSpPr>
          <p:cNvPr id="3" name="Title 2">
            <a:extLst>
              <a:ext uri="{FF2B5EF4-FFF2-40B4-BE49-F238E27FC236}">
                <a16:creationId xmlns:a16="http://schemas.microsoft.com/office/drawing/2014/main" id="{016AB41F-1DD7-8660-4780-70740D449A0A}"/>
              </a:ext>
            </a:extLst>
          </p:cNvPr>
          <p:cNvSpPr>
            <a:spLocks noGrp="1"/>
          </p:cNvSpPr>
          <p:nvPr>
            <p:ph type="title"/>
          </p:nvPr>
        </p:nvSpPr>
        <p:spPr>
          <a:xfrm>
            <a:off x="-1" y="213557"/>
            <a:ext cx="5322277" cy="959923"/>
          </a:xfrm>
        </p:spPr>
        <p:txBody>
          <a:bodyPr>
            <a:noAutofit/>
          </a:bodyPr>
          <a:lstStyle/>
          <a:p>
            <a:r>
              <a:rPr lang="en-ES" sz="2400" dirty="0"/>
              <a:t>Naming things</a:t>
            </a:r>
            <a:br>
              <a:rPr lang="en-ES" sz="2400" dirty="0"/>
            </a:br>
            <a:r>
              <a:rPr lang="en-ES" sz="2400" b="0" dirty="0"/>
              <a:t>Using definite articles</a:t>
            </a:r>
          </a:p>
        </p:txBody>
      </p:sp>
      <p:sp>
        <p:nvSpPr>
          <p:cNvPr id="12" name="Text Placeholder 1">
            <a:extLst>
              <a:ext uri="{FF2B5EF4-FFF2-40B4-BE49-F238E27FC236}">
                <a16:creationId xmlns:a16="http://schemas.microsoft.com/office/drawing/2014/main" id="{36F1C593-6C64-4045-8D24-285C768ED584}"/>
              </a:ext>
            </a:extLst>
          </p:cNvPr>
          <p:cNvSpPr txBox="1">
            <a:spLocks/>
          </p:cNvSpPr>
          <p:nvPr/>
        </p:nvSpPr>
        <p:spPr>
          <a:xfrm>
            <a:off x="6632848" y="1296887"/>
            <a:ext cx="5254014" cy="9041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b="1" dirty="0"/>
              <a:t>Direct object pronouns</a:t>
            </a:r>
            <a:r>
              <a:rPr lang="en-GB" dirty="0"/>
              <a:t>,</a:t>
            </a:r>
            <a:r>
              <a:rPr lang="en-GB" i="1" dirty="0"/>
              <a:t> lo</a:t>
            </a:r>
            <a:r>
              <a:rPr lang="en-GB" dirty="0"/>
              <a:t>, </a:t>
            </a:r>
            <a:r>
              <a:rPr lang="en-GB" i="1" dirty="0"/>
              <a:t>la</a:t>
            </a:r>
            <a:r>
              <a:rPr lang="en-GB" dirty="0"/>
              <a:t>, </a:t>
            </a:r>
            <a:r>
              <a:rPr lang="en-GB" i="1" dirty="0"/>
              <a:t>los</a:t>
            </a:r>
            <a:r>
              <a:rPr lang="en-GB" dirty="0"/>
              <a:t> and </a:t>
            </a:r>
            <a:r>
              <a:rPr lang="en-GB" i="1" dirty="0"/>
              <a:t>las</a:t>
            </a:r>
            <a:r>
              <a:rPr lang="en-GB" dirty="0"/>
              <a:t> come before a </a:t>
            </a:r>
            <a:r>
              <a:rPr lang="en-GB" b="1" dirty="0"/>
              <a:t>verb</a:t>
            </a:r>
            <a:r>
              <a:rPr lang="en-GB" dirty="0"/>
              <a:t>.</a:t>
            </a:r>
            <a:endParaRPr lang="en-GB" dirty="0">
              <a:solidFill>
                <a:srgbClr val="3A3838"/>
              </a:solidFill>
              <a:latin typeface="+mn-lt"/>
            </a:endParaRPr>
          </a:p>
          <a:p>
            <a:endParaRPr lang="en-ES" dirty="0"/>
          </a:p>
          <a:p>
            <a:endParaRPr lang="en-GB" dirty="0"/>
          </a:p>
          <a:p>
            <a:endParaRPr lang="en-GB" dirty="0"/>
          </a:p>
          <a:p>
            <a:endParaRPr lang="en-GB" dirty="0"/>
          </a:p>
        </p:txBody>
      </p:sp>
      <p:sp>
        <p:nvSpPr>
          <p:cNvPr id="13" name="Text Placeholder 1">
            <a:extLst>
              <a:ext uri="{FF2B5EF4-FFF2-40B4-BE49-F238E27FC236}">
                <a16:creationId xmlns:a16="http://schemas.microsoft.com/office/drawing/2014/main" id="{C9D15BF1-59E3-4E73-934E-E1757B8B5765}"/>
              </a:ext>
            </a:extLst>
          </p:cNvPr>
          <p:cNvSpPr txBox="1">
            <a:spLocks/>
          </p:cNvSpPr>
          <p:nvPr/>
        </p:nvSpPr>
        <p:spPr>
          <a:xfrm>
            <a:off x="2213790" y="2262174"/>
            <a:ext cx="1948105" cy="4822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The ground</a:t>
            </a:r>
            <a:endParaRPr lang="en-ES" i="1" dirty="0"/>
          </a:p>
        </p:txBody>
      </p:sp>
      <p:sp>
        <p:nvSpPr>
          <p:cNvPr id="14" name="Text Placeholder 1">
            <a:extLst>
              <a:ext uri="{FF2B5EF4-FFF2-40B4-BE49-F238E27FC236}">
                <a16:creationId xmlns:a16="http://schemas.microsoft.com/office/drawing/2014/main" id="{AA6CA5F5-BF84-4509-ABCF-5C6A7C62B89C}"/>
              </a:ext>
            </a:extLst>
          </p:cNvPr>
          <p:cNvSpPr txBox="1">
            <a:spLocks/>
          </p:cNvSpPr>
          <p:nvPr/>
        </p:nvSpPr>
        <p:spPr>
          <a:xfrm>
            <a:off x="2236487" y="3331260"/>
            <a:ext cx="1948105" cy="4822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The skirt</a:t>
            </a:r>
            <a:endParaRPr lang="en-ES" i="1" dirty="0"/>
          </a:p>
        </p:txBody>
      </p:sp>
      <p:sp>
        <p:nvSpPr>
          <p:cNvPr id="15" name="Text Placeholder 1">
            <a:extLst>
              <a:ext uri="{FF2B5EF4-FFF2-40B4-BE49-F238E27FC236}">
                <a16:creationId xmlns:a16="http://schemas.microsoft.com/office/drawing/2014/main" id="{6EB0FF84-8A0A-40AE-BE75-8FAC070C3303}"/>
              </a:ext>
            </a:extLst>
          </p:cNvPr>
          <p:cNvSpPr txBox="1">
            <a:spLocks/>
          </p:cNvSpPr>
          <p:nvPr/>
        </p:nvSpPr>
        <p:spPr>
          <a:xfrm>
            <a:off x="2671302" y="5380730"/>
            <a:ext cx="2487164" cy="4822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The neighbours</a:t>
            </a:r>
            <a:endParaRPr lang="en-ES" i="1" dirty="0"/>
          </a:p>
        </p:txBody>
      </p:sp>
      <p:sp>
        <p:nvSpPr>
          <p:cNvPr id="16" name="Text Placeholder 1">
            <a:extLst>
              <a:ext uri="{FF2B5EF4-FFF2-40B4-BE49-F238E27FC236}">
                <a16:creationId xmlns:a16="http://schemas.microsoft.com/office/drawing/2014/main" id="{C06F3067-CE9D-4EC4-A3BD-0474482E44CC}"/>
              </a:ext>
            </a:extLst>
          </p:cNvPr>
          <p:cNvSpPr txBox="1">
            <a:spLocks/>
          </p:cNvSpPr>
          <p:nvPr/>
        </p:nvSpPr>
        <p:spPr>
          <a:xfrm>
            <a:off x="2929643" y="4345868"/>
            <a:ext cx="2487164" cy="4822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The windows</a:t>
            </a:r>
            <a:endParaRPr lang="en-ES" i="1" dirty="0"/>
          </a:p>
        </p:txBody>
      </p:sp>
      <p:sp>
        <p:nvSpPr>
          <p:cNvPr id="17" name="Text Placeholder 1">
            <a:extLst>
              <a:ext uri="{FF2B5EF4-FFF2-40B4-BE49-F238E27FC236}">
                <a16:creationId xmlns:a16="http://schemas.microsoft.com/office/drawing/2014/main" id="{05A0FFE5-8EE5-48B0-8511-0E03BBD08E8E}"/>
              </a:ext>
            </a:extLst>
          </p:cNvPr>
          <p:cNvSpPr txBox="1">
            <a:spLocks/>
          </p:cNvSpPr>
          <p:nvPr/>
        </p:nvSpPr>
        <p:spPr>
          <a:xfrm>
            <a:off x="8814200" y="2276572"/>
            <a:ext cx="2815411" cy="5001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I celebrate it</a:t>
            </a:r>
            <a:endParaRPr lang="en-ES" i="1" dirty="0"/>
          </a:p>
        </p:txBody>
      </p:sp>
      <p:sp>
        <p:nvSpPr>
          <p:cNvPr id="18" name="Text Placeholder 1">
            <a:extLst>
              <a:ext uri="{FF2B5EF4-FFF2-40B4-BE49-F238E27FC236}">
                <a16:creationId xmlns:a16="http://schemas.microsoft.com/office/drawing/2014/main" id="{CC87D01E-9A16-4B04-A293-C087AD70A791}"/>
              </a:ext>
            </a:extLst>
          </p:cNvPr>
          <p:cNvSpPr txBox="1">
            <a:spLocks/>
          </p:cNvSpPr>
          <p:nvPr/>
        </p:nvSpPr>
        <p:spPr>
          <a:xfrm>
            <a:off x="8547807" y="3308491"/>
            <a:ext cx="2815411" cy="5001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S/he calls her</a:t>
            </a:r>
            <a:endParaRPr lang="en-ES" i="1" dirty="0"/>
          </a:p>
        </p:txBody>
      </p:sp>
      <p:sp>
        <p:nvSpPr>
          <p:cNvPr id="19" name="Text Placeholder 1">
            <a:extLst>
              <a:ext uri="{FF2B5EF4-FFF2-40B4-BE49-F238E27FC236}">
                <a16:creationId xmlns:a16="http://schemas.microsoft.com/office/drawing/2014/main" id="{01ACA360-FD8E-4A7A-A0D6-FD555B875497}"/>
              </a:ext>
            </a:extLst>
          </p:cNvPr>
          <p:cNvSpPr txBox="1">
            <a:spLocks/>
          </p:cNvSpPr>
          <p:nvPr/>
        </p:nvSpPr>
        <p:spPr>
          <a:xfrm>
            <a:off x="8664371" y="4336918"/>
            <a:ext cx="2815411" cy="5001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I eat them</a:t>
            </a:r>
            <a:endParaRPr lang="en-ES" i="1" dirty="0"/>
          </a:p>
        </p:txBody>
      </p:sp>
      <p:sp>
        <p:nvSpPr>
          <p:cNvPr id="20" name="Text Placeholder 1">
            <a:extLst>
              <a:ext uri="{FF2B5EF4-FFF2-40B4-BE49-F238E27FC236}">
                <a16:creationId xmlns:a16="http://schemas.microsoft.com/office/drawing/2014/main" id="{3A9C15EB-7895-4AA8-B7E1-A2AA43E7DC2E}"/>
              </a:ext>
            </a:extLst>
          </p:cNvPr>
          <p:cNvSpPr txBox="1">
            <a:spLocks/>
          </p:cNvSpPr>
          <p:nvPr/>
        </p:nvSpPr>
        <p:spPr>
          <a:xfrm>
            <a:off x="8675395" y="5379787"/>
            <a:ext cx="2815411" cy="5001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You invite them</a:t>
            </a:r>
            <a:endParaRPr lang="en-ES" i="1" dirty="0"/>
          </a:p>
        </p:txBody>
      </p:sp>
      <p:sp>
        <p:nvSpPr>
          <p:cNvPr id="4" name="Rounded Rectangle 11">
            <a:extLst>
              <a:ext uri="{FF2B5EF4-FFF2-40B4-BE49-F238E27FC236}">
                <a16:creationId xmlns:a16="http://schemas.microsoft.com/office/drawing/2014/main" id="{6D50C1E2-8689-E765-DFFB-8E364859EA02}"/>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5" name="TextBox 4">
            <a:extLst>
              <a:ext uri="{FF2B5EF4-FFF2-40B4-BE49-F238E27FC236}">
                <a16:creationId xmlns:a16="http://schemas.microsoft.com/office/drawing/2014/main" id="{0A646713-BA21-749F-0429-317C59897EB5}"/>
              </a:ext>
            </a:extLst>
          </p:cNvPr>
          <p:cNvSpPr txBox="1"/>
          <p:nvPr/>
        </p:nvSpPr>
        <p:spPr>
          <a:xfrm>
            <a:off x="410747" y="2304232"/>
            <a:ext cx="1653017" cy="830997"/>
          </a:xfrm>
          <a:prstGeom prst="rect">
            <a:avLst/>
          </a:prstGeom>
          <a:noFill/>
        </p:spPr>
        <p:txBody>
          <a:bodyPr wrap="none" rtlCol="0">
            <a:spAutoFit/>
          </a:bodyPr>
          <a:lstStyle/>
          <a:p>
            <a:r>
              <a:rPr lang="en-GB" sz="2400" dirty="0"/>
              <a:t>El </a:t>
            </a:r>
            <a:r>
              <a:rPr lang="en-GB" sz="2400" dirty="0" err="1"/>
              <a:t>suelo</a:t>
            </a:r>
            <a:r>
              <a:rPr lang="en-GB" sz="2400" dirty="0"/>
              <a:t> </a:t>
            </a:r>
            <a:r>
              <a:rPr lang="en-ES" sz="2400" dirty="0">
                <a:sym typeface="Wingdings" pitchFamily="2" charset="2"/>
              </a:rPr>
              <a:t></a:t>
            </a:r>
            <a:endParaRPr lang="en-GB" sz="2400" dirty="0">
              <a:sym typeface="Wingdings" pitchFamily="2" charset="2"/>
            </a:endParaRPr>
          </a:p>
          <a:p>
            <a:endParaRPr lang="en-ES" sz="2400" dirty="0"/>
          </a:p>
        </p:txBody>
      </p:sp>
      <p:sp>
        <p:nvSpPr>
          <p:cNvPr id="6" name="TextBox 5">
            <a:extLst>
              <a:ext uri="{FF2B5EF4-FFF2-40B4-BE49-F238E27FC236}">
                <a16:creationId xmlns:a16="http://schemas.microsoft.com/office/drawing/2014/main" id="{8F5AC734-BDB7-A9E5-340A-4150D5961A3D}"/>
              </a:ext>
            </a:extLst>
          </p:cNvPr>
          <p:cNvSpPr txBox="1"/>
          <p:nvPr/>
        </p:nvSpPr>
        <p:spPr>
          <a:xfrm>
            <a:off x="410747" y="3332401"/>
            <a:ext cx="1797287" cy="830997"/>
          </a:xfrm>
          <a:prstGeom prst="rect">
            <a:avLst/>
          </a:prstGeom>
          <a:noFill/>
        </p:spPr>
        <p:txBody>
          <a:bodyPr wrap="none" rtlCol="0">
            <a:spAutoFit/>
          </a:bodyPr>
          <a:lstStyle/>
          <a:p>
            <a:r>
              <a:rPr lang="en-GB" sz="2400" dirty="0"/>
              <a:t>La </a:t>
            </a:r>
            <a:r>
              <a:rPr lang="en-GB" sz="2400" dirty="0" err="1"/>
              <a:t>falda</a:t>
            </a:r>
            <a:r>
              <a:rPr lang="en-GB" sz="2400" dirty="0"/>
              <a:t> </a:t>
            </a:r>
            <a:r>
              <a:rPr lang="en-ES" sz="2400" dirty="0">
                <a:sym typeface="Wingdings" pitchFamily="2" charset="2"/>
              </a:rPr>
              <a:t></a:t>
            </a:r>
            <a:endParaRPr lang="en-GB" sz="2400" dirty="0">
              <a:sym typeface="Wingdings" pitchFamily="2" charset="2"/>
            </a:endParaRPr>
          </a:p>
          <a:p>
            <a:endParaRPr lang="en-ES" sz="2400" dirty="0"/>
          </a:p>
        </p:txBody>
      </p:sp>
      <p:sp>
        <p:nvSpPr>
          <p:cNvPr id="7" name="TextBox 6">
            <a:extLst>
              <a:ext uri="{FF2B5EF4-FFF2-40B4-BE49-F238E27FC236}">
                <a16:creationId xmlns:a16="http://schemas.microsoft.com/office/drawing/2014/main" id="{7F73A333-8F7D-7D6B-A0AB-0B7BDECB24E0}"/>
              </a:ext>
            </a:extLst>
          </p:cNvPr>
          <p:cNvSpPr txBox="1"/>
          <p:nvPr/>
        </p:nvSpPr>
        <p:spPr>
          <a:xfrm>
            <a:off x="410747" y="5388739"/>
            <a:ext cx="2260555" cy="830997"/>
          </a:xfrm>
          <a:prstGeom prst="rect">
            <a:avLst/>
          </a:prstGeom>
          <a:noFill/>
        </p:spPr>
        <p:txBody>
          <a:bodyPr wrap="none" rtlCol="0">
            <a:spAutoFit/>
          </a:bodyPr>
          <a:lstStyle/>
          <a:p>
            <a:r>
              <a:rPr lang="en-GB" sz="2400" dirty="0"/>
              <a:t>Los </a:t>
            </a:r>
            <a:r>
              <a:rPr lang="en-GB" sz="2400" dirty="0" err="1"/>
              <a:t>vecinos</a:t>
            </a:r>
            <a:r>
              <a:rPr lang="en-GB" sz="2400" dirty="0"/>
              <a:t> </a:t>
            </a:r>
            <a:r>
              <a:rPr lang="en-ES" sz="2400" dirty="0">
                <a:sym typeface="Wingdings" pitchFamily="2" charset="2"/>
              </a:rPr>
              <a:t></a:t>
            </a:r>
            <a:endParaRPr lang="en-GB" sz="2400" dirty="0">
              <a:sym typeface="Wingdings" pitchFamily="2" charset="2"/>
            </a:endParaRPr>
          </a:p>
          <a:p>
            <a:endParaRPr lang="en-ES" sz="2400" dirty="0"/>
          </a:p>
        </p:txBody>
      </p:sp>
      <p:sp>
        <p:nvSpPr>
          <p:cNvPr id="8" name="TextBox 7">
            <a:extLst>
              <a:ext uri="{FF2B5EF4-FFF2-40B4-BE49-F238E27FC236}">
                <a16:creationId xmlns:a16="http://schemas.microsoft.com/office/drawing/2014/main" id="{93902D58-6174-EC33-B508-7F9599385395}"/>
              </a:ext>
            </a:extLst>
          </p:cNvPr>
          <p:cNvSpPr txBox="1"/>
          <p:nvPr/>
        </p:nvSpPr>
        <p:spPr>
          <a:xfrm>
            <a:off x="410747" y="4360570"/>
            <a:ext cx="2518638" cy="830997"/>
          </a:xfrm>
          <a:prstGeom prst="rect">
            <a:avLst/>
          </a:prstGeom>
          <a:noFill/>
        </p:spPr>
        <p:txBody>
          <a:bodyPr wrap="none" rtlCol="0">
            <a:spAutoFit/>
          </a:bodyPr>
          <a:lstStyle/>
          <a:p>
            <a:r>
              <a:rPr lang="en-ES" sz="2400" dirty="0"/>
              <a:t>Las ventanas</a:t>
            </a:r>
            <a:r>
              <a:rPr lang="en-GB" sz="2400" dirty="0"/>
              <a:t> </a:t>
            </a:r>
            <a:r>
              <a:rPr lang="en-ES" sz="2400" dirty="0">
                <a:sym typeface="Wingdings" pitchFamily="2" charset="2"/>
              </a:rPr>
              <a:t></a:t>
            </a:r>
            <a:endParaRPr lang="en-ES" sz="2400" dirty="0"/>
          </a:p>
          <a:p>
            <a:endParaRPr lang="en-ES" sz="2400" dirty="0"/>
          </a:p>
        </p:txBody>
      </p:sp>
      <p:sp>
        <p:nvSpPr>
          <p:cNvPr id="9" name="TextBox 8">
            <a:extLst>
              <a:ext uri="{FF2B5EF4-FFF2-40B4-BE49-F238E27FC236}">
                <a16:creationId xmlns:a16="http://schemas.microsoft.com/office/drawing/2014/main" id="{B0F5FEC6-6B21-7EDF-F49B-AA93DD8750CC}"/>
              </a:ext>
            </a:extLst>
          </p:cNvPr>
          <p:cNvSpPr txBox="1"/>
          <p:nvPr/>
        </p:nvSpPr>
        <p:spPr>
          <a:xfrm>
            <a:off x="6632848" y="2262174"/>
            <a:ext cx="2165978" cy="830997"/>
          </a:xfrm>
          <a:prstGeom prst="rect">
            <a:avLst/>
          </a:prstGeom>
          <a:noFill/>
        </p:spPr>
        <p:txBody>
          <a:bodyPr wrap="none" rtlCol="0">
            <a:spAutoFit/>
          </a:bodyPr>
          <a:lstStyle/>
          <a:p>
            <a:r>
              <a:rPr lang="en-GB" sz="2400" dirty="0"/>
              <a:t>Lo </a:t>
            </a:r>
            <a:r>
              <a:rPr lang="en-GB" sz="2400" dirty="0" err="1"/>
              <a:t>celebro</a:t>
            </a:r>
            <a:r>
              <a:rPr lang="en-ES" sz="2400" dirty="0">
                <a:sym typeface="Wingdings" pitchFamily="2" charset="2"/>
              </a:rPr>
              <a:t> </a:t>
            </a:r>
            <a:endParaRPr lang="en-GB" sz="2400" dirty="0">
              <a:sym typeface="Wingdings" pitchFamily="2" charset="2"/>
            </a:endParaRPr>
          </a:p>
          <a:p>
            <a:endParaRPr lang="en-ES" sz="2400" dirty="0"/>
          </a:p>
        </p:txBody>
      </p:sp>
      <p:sp>
        <p:nvSpPr>
          <p:cNvPr id="10" name="TextBox 9">
            <a:extLst>
              <a:ext uri="{FF2B5EF4-FFF2-40B4-BE49-F238E27FC236}">
                <a16:creationId xmlns:a16="http://schemas.microsoft.com/office/drawing/2014/main" id="{E695C256-019A-C631-0D46-510A38428896}"/>
              </a:ext>
            </a:extLst>
          </p:cNvPr>
          <p:cNvSpPr txBox="1"/>
          <p:nvPr/>
        </p:nvSpPr>
        <p:spPr>
          <a:xfrm>
            <a:off x="6632848" y="3306095"/>
            <a:ext cx="1838965" cy="830997"/>
          </a:xfrm>
          <a:prstGeom prst="rect">
            <a:avLst/>
          </a:prstGeom>
          <a:noFill/>
        </p:spPr>
        <p:txBody>
          <a:bodyPr wrap="none" rtlCol="0">
            <a:spAutoFit/>
          </a:bodyPr>
          <a:lstStyle/>
          <a:p>
            <a:r>
              <a:rPr lang="en-GB" sz="2400" dirty="0"/>
              <a:t>La llama</a:t>
            </a:r>
            <a:r>
              <a:rPr lang="en-ES" sz="2400" dirty="0">
                <a:sym typeface="Wingdings" pitchFamily="2" charset="2"/>
              </a:rPr>
              <a:t> </a:t>
            </a:r>
            <a:endParaRPr lang="en-GB" sz="2400" dirty="0">
              <a:sym typeface="Wingdings" pitchFamily="2" charset="2"/>
            </a:endParaRPr>
          </a:p>
          <a:p>
            <a:endParaRPr lang="en-ES" sz="2400" dirty="0"/>
          </a:p>
        </p:txBody>
      </p:sp>
      <p:sp>
        <p:nvSpPr>
          <p:cNvPr id="11" name="TextBox 10">
            <a:extLst>
              <a:ext uri="{FF2B5EF4-FFF2-40B4-BE49-F238E27FC236}">
                <a16:creationId xmlns:a16="http://schemas.microsoft.com/office/drawing/2014/main" id="{2637320E-CA12-958D-AA40-9BF869DA0018}"/>
              </a:ext>
            </a:extLst>
          </p:cNvPr>
          <p:cNvSpPr txBox="1"/>
          <p:nvPr/>
        </p:nvSpPr>
        <p:spPr>
          <a:xfrm>
            <a:off x="6632848" y="4350016"/>
            <a:ext cx="2012089" cy="830997"/>
          </a:xfrm>
          <a:prstGeom prst="rect">
            <a:avLst/>
          </a:prstGeom>
          <a:noFill/>
        </p:spPr>
        <p:txBody>
          <a:bodyPr wrap="none" rtlCol="0">
            <a:spAutoFit/>
          </a:bodyPr>
          <a:lstStyle/>
          <a:p>
            <a:r>
              <a:rPr lang="en-GB" sz="2400" dirty="0"/>
              <a:t>Los </a:t>
            </a:r>
            <a:r>
              <a:rPr lang="en-GB" sz="2400" dirty="0" err="1"/>
              <a:t>como</a:t>
            </a:r>
            <a:r>
              <a:rPr lang="en-ES" sz="2400" dirty="0">
                <a:sym typeface="Wingdings" pitchFamily="2" charset="2"/>
              </a:rPr>
              <a:t> </a:t>
            </a:r>
            <a:endParaRPr lang="en-GB" sz="2400" dirty="0">
              <a:sym typeface="Wingdings" pitchFamily="2" charset="2"/>
            </a:endParaRPr>
          </a:p>
          <a:p>
            <a:endParaRPr lang="en-ES" sz="2400" dirty="0"/>
          </a:p>
        </p:txBody>
      </p:sp>
      <p:sp>
        <p:nvSpPr>
          <p:cNvPr id="21" name="TextBox 20">
            <a:extLst>
              <a:ext uri="{FF2B5EF4-FFF2-40B4-BE49-F238E27FC236}">
                <a16:creationId xmlns:a16="http://schemas.microsoft.com/office/drawing/2014/main" id="{5CACCE2C-5562-0A30-B164-4B9717BB13AC}"/>
              </a:ext>
            </a:extLst>
          </p:cNvPr>
          <p:cNvSpPr txBox="1"/>
          <p:nvPr/>
        </p:nvSpPr>
        <p:spPr>
          <a:xfrm>
            <a:off x="6632848" y="5393938"/>
            <a:ext cx="2042547" cy="830997"/>
          </a:xfrm>
          <a:prstGeom prst="rect">
            <a:avLst/>
          </a:prstGeom>
          <a:noFill/>
        </p:spPr>
        <p:txBody>
          <a:bodyPr wrap="none" rtlCol="0">
            <a:spAutoFit/>
          </a:bodyPr>
          <a:lstStyle/>
          <a:p>
            <a:r>
              <a:rPr lang="en-GB" sz="2400" dirty="0"/>
              <a:t>Las </a:t>
            </a:r>
            <a:r>
              <a:rPr lang="en-GB" sz="2400" dirty="0" err="1"/>
              <a:t>invitas</a:t>
            </a:r>
            <a:r>
              <a:rPr lang="en-ES" sz="2400" dirty="0">
                <a:sym typeface="Wingdings" pitchFamily="2" charset="2"/>
              </a:rPr>
              <a:t> </a:t>
            </a:r>
            <a:endParaRPr lang="en-ES" sz="2400" dirty="0"/>
          </a:p>
          <a:p>
            <a:endParaRPr lang="en-ES" sz="2400" dirty="0"/>
          </a:p>
        </p:txBody>
      </p:sp>
    </p:spTree>
    <p:extLst>
      <p:ext uri="{BB962C8B-B14F-4D97-AF65-F5344CB8AC3E}">
        <p14:creationId xmlns:p14="http://schemas.microsoft.com/office/powerpoint/2010/main" val="110195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P spid="13" grpId="0"/>
      <p:bldP spid="14" grpId="0"/>
      <p:bldP spid="15" grpId="0"/>
      <p:bldP spid="16" grpId="0"/>
      <p:bldP spid="17" grpId="0"/>
      <p:bldP spid="18" grpId="0"/>
      <p:bldP spid="20" grpId="0"/>
      <p:bldP spid="5" grpId="0"/>
      <p:bldP spid="6" grpId="0"/>
      <p:bldP spid="7" grpId="0"/>
      <p:bldP spid="8" grpId="0"/>
      <p:bldP spid="9" grpId="0"/>
      <p:bldP spid="10" grpId="0"/>
      <p:bldP spid="11"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vector graphics of Red">
            <a:extLst>
              <a:ext uri="{FF2B5EF4-FFF2-40B4-BE49-F238E27FC236}">
                <a16:creationId xmlns:a16="http://schemas.microsoft.com/office/drawing/2014/main" id="{96A2C62C-4FA1-4658-A90A-3075E82B0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273" y="2053521"/>
            <a:ext cx="740141" cy="74014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Free vector graphics of Red">
            <a:extLst>
              <a:ext uri="{FF2B5EF4-FFF2-40B4-BE49-F238E27FC236}">
                <a16:creationId xmlns:a16="http://schemas.microsoft.com/office/drawing/2014/main" id="{16DDE49F-B726-4F34-8404-E8879BEE1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963" y="3112603"/>
            <a:ext cx="740141" cy="74014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Free vector graphics of Red">
            <a:extLst>
              <a:ext uri="{FF2B5EF4-FFF2-40B4-BE49-F238E27FC236}">
                <a16:creationId xmlns:a16="http://schemas.microsoft.com/office/drawing/2014/main" id="{1EBAC49C-B08A-48D6-B844-43219B3CF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653" y="4171685"/>
            <a:ext cx="740141" cy="7401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Free vector graphics of Red">
            <a:extLst>
              <a:ext uri="{FF2B5EF4-FFF2-40B4-BE49-F238E27FC236}">
                <a16:creationId xmlns:a16="http://schemas.microsoft.com/office/drawing/2014/main" id="{46FD7523-B073-4F4A-8A10-22EE53E40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343" y="5230767"/>
            <a:ext cx="740141" cy="74014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Free vector graphics of Red">
            <a:extLst>
              <a:ext uri="{FF2B5EF4-FFF2-40B4-BE49-F238E27FC236}">
                <a16:creationId xmlns:a16="http://schemas.microsoft.com/office/drawing/2014/main" id="{5690CFCF-7BE8-4FD5-9D49-B5D1561E0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092" y="4156119"/>
            <a:ext cx="740141" cy="74014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vector graphics of Red">
            <a:extLst>
              <a:ext uri="{FF2B5EF4-FFF2-40B4-BE49-F238E27FC236}">
                <a16:creationId xmlns:a16="http://schemas.microsoft.com/office/drawing/2014/main" id="{83723772-A0C2-4466-9A89-B734AD8E3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243" y="3187383"/>
            <a:ext cx="740141" cy="74014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9401C47-EFA8-356E-9923-BE054D402505}"/>
              </a:ext>
            </a:extLst>
          </p:cNvPr>
          <p:cNvSpPr>
            <a:spLocks noGrp="1"/>
          </p:cNvSpPr>
          <p:nvPr>
            <p:ph type="body" sz="quarter" idx="10"/>
          </p:nvPr>
        </p:nvSpPr>
        <p:spPr>
          <a:xfrm>
            <a:off x="414006" y="1124753"/>
            <a:ext cx="11514137" cy="400920"/>
          </a:xfrm>
        </p:spPr>
        <p:txBody>
          <a:bodyPr>
            <a:normAutofit lnSpcReduction="10000"/>
          </a:bodyPr>
          <a:lstStyle/>
          <a:p>
            <a:r>
              <a:rPr lang="es-ES" dirty="0">
                <a:solidFill>
                  <a:srgbClr val="514F4F"/>
                </a:solidFill>
              </a:rPr>
              <a:t>Hay seis frases donde la palabra subrayada* significa ‘</a:t>
            </a:r>
            <a:r>
              <a:rPr lang="es-ES" u="sng" dirty="0" err="1">
                <a:solidFill>
                  <a:srgbClr val="514F4F"/>
                </a:solidFill>
              </a:rPr>
              <a:t>them</a:t>
            </a:r>
            <a:r>
              <a:rPr lang="es-ES" dirty="0">
                <a:solidFill>
                  <a:srgbClr val="514F4F"/>
                </a:solidFill>
              </a:rPr>
              <a:t>’. ¿Cuáles son?</a:t>
            </a:r>
            <a:endParaRPr lang="en-ES" dirty="0">
              <a:solidFill>
                <a:srgbClr val="514F4F"/>
              </a:solidFill>
            </a:endParaRPr>
          </a:p>
          <a:p>
            <a:endParaRPr lang="en-ES" dirty="0">
              <a:highlight>
                <a:srgbClr val="FFFF00"/>
              </a:highlight>
            </a:endParaRPr>
          </a:p>
        </p:txBody>
      </p:sp>
      <p:sp>
        <p:nvSpPr>
          <p:cNvPr id="3" name="Title 2">
            <a:extLst>
              <a:ext uri="{FF2B5EF4-FFF2-40B4-BE49-F238E27FC236}">
                <a16:creationId xmlns:a16="http://schemas.microsoft.com/office/drawing/2014/main" id="{7BA352B0-5337-81A8-C3DF-F06B8F4BB80F}"/>
              </a:ext>
            </a:extLst>
          </p:cNvPr>
          <p:cNvSpPr>
            <a:spLocks noGrp="1"/>
          </p:cNvSpPr>
          <p:nvPr>
            <p:ph type="title"/>
          </p:nvPr>
        </p:nvSpPr>
        <p:spPr>
          <a:xfrm>
            <a:off x="0" y="213557"/>
            <a:ext cx="5425440" cy="647577"/>
          </a:xfrm>
        </p:spPr>
        <p:txBody>
          <a:bodyPr/>
          <a:lstStyle/>
          <a:p>
            <a:r>
              <a:rPr lang="en-ES" dirty="0"/>
              <a:t>¡Encuentra las frases!</a:t>
            </a:r>
          </a:p>
        </p:txBody>
      </p:sp>
      <p:pic>
        <p:nvPicPr>
          <p:cNvPr id="31" name="Google Shape;258;p6" descr="Powerpoint Check Mark Symbol">
            <a:extLst>
              <a:ext uri="{FF2B5EF4-FFF2-40B4-BE49-F238E27FC236}">
                <a16:creationId xmlns:a16="http://schemas.microsoft.com/office/drawing/2014/main" id="{B20AF17D-3243-4239-8BC9-B7A39B9491ED}"/>
              </a:ext>
            </a:extLst>
          </p:cNvPr>
          <p:cNvPicPr preferRelativeResize="0"/>
          <p:nvPr/>
        </p:nvPicPr>
        <p:blipFill rotWithShape="1">
          <a:blip r:embed="rId4">
            <a:alphaModFix/>
          </a:blip>
          <a:srcRect/>
          <a:stretch/>
        </p:blipFill>
        <p:spPr>
          <a:xfrm rot="21125420">
            <a:off x="2897782" y="2170236"/>
            <a:ext cx="1041172" cy="600931"/>
          </a:xfrm>
          <a:prstGeom prst="rect">
            <a:avLst/>
          </a:prstGeom>
          <a:noFill/>
          <a:ln>
            <a:noFill/>
          </a:ln>
        </p:spPr>
      </p:pic>
      <p:pic>
        <p:nvPicPr>
          <p:cNvPr id="32" name="Google Shape;258;p6" descr="Powerpoint Check Mark Symbol">
            <a:extLst>
              <a:ext uri="{FF2B5EF4-FFF2-40B4-BE49-F238E27FC236}">
                <a16:creationId xmlns:a16="http://schemas.microsoft.com/office/drawing/2014/main" id="{5B753135-4722-4D26-ADC4-8C895F88AAD0}"/>
              </a:ext>
            </a:extLst>
          </p:cNvPr>
          <p:cNvPicPr preferRelativeResize="0"/>
          <p:nvPr/>
        </p:nvPicPr>
        <p:blipFill rotWithShape="1">
          <a:blip r:embed="rId4">
            <a:alphaModFix/>
          </a:blip>
          <a:srcRect/>
          <a:stretch/>
        </p:blipFill>
        <p:spPr>
          <a:xfrm rot="21125420">
            <a:off x="2897781" y="3256164"/>
            <a:ext cx="1041172" cy="600931"/>
          </a:xfrm>
          <a:prstGeom prst="rect">
            <a:avLst/>
          </a:prstGeom>
          <a:noFill/>
          <a:ln>
            <a:noFill/>
          </a:ln>
        </p:spPr>
      </p:pic>
      <p:pic>
        <p:nvPicPr>
          <p:cNvPr id="33" name="Google Shape;258;p6" descr="Powerpoint Check Mark Symbol">
            <a:extLst>
              <a:ext uri="{FF2B5EF4-FFF2-40B4-BE49-F238E27FC236}">
                <a16:creationId xmlns:a16="http://schemas.microsoft.com/office/drawing/2014/main" id="{31E88C3F-21F4-4E6F-81CD-EF5AAB40D298}"/>
              </a:ext>
            </a:extLst>
          </p:cNvPr>
          <p:cNvPicPr preferRelativeResize="0"/>
          <p:nvPr/>
        </p:nvPicPr>
        <p:blipFill rotWithShape="1">
          <a:blip r:embed="rId4">
            <a:alphaModFix/>
          </a:blip>
          <a:srcRect/>
          <a:stretch/>
        </p:blipFill>
        <p:spPr>
          <a:xfrm rot="21125420">
            <a:off x="2897780" y="5305494"/>
            <a:ext cx="1041172" cy="600931"/>
          </a:xfrm>
          <a:prstGeom prst="rect">
            <a:avLst/>
          </a:prstGeom>
          <a:noFill/>
          <a:ln>
            <a:noFill/>
          </a:ln>
        </p:spPr>
      </p:pic>
      <p:pic>
        <p:nvPicPr>
          <p:cNvPr id="34" name="Google Shape;258;p6" descr="Powerpoint Check Mark Symbol">
            <a:extLst>
              <a:ext uri="{FF2B5EF4-FFF2-40B4-BE49-F238E27FC236}">
                <a16:creationId xmlns:a16="http://schemas.microsoft.com/office/drawing/2014/main" id="{8C3A5D0B-AC9F-400C-93B5-21A0243436B4}"/>
              </a:ext>
            </a:extLst>
          </p:cNvPr>
          <p:cNvPicPr preferRelativeResize="0"/>
          <p:nvPr/>
        </p:nvPicPr>
        <p:blipFill rotWithShape="1">
          <a:blip r:embed="rId4">
            <a:alphaModFix/>
          </a:blip>
          <a:srcRect/>
          <a:stretch/>
        </p:blipFill>
        <p:spPr>
          <a:xfrm rot="21125420">
            <a:off x="8253047" y="5375352"/>
            <a:ext cx="1041172" cy="600931"/>
          </a:xfrm>
          <a:prstGeom prst="rect">
            <a:avLst/>
          </a:prstGeom>
          <a:noFill/>
          <a:ln>
            <a:noFill/>
          </a:ln>
        </p:spPr>
      </p:pic>
      <p:pic>
        <p:nvPicPr>
          <p:cNvPr id="35" name="Google Shape;258;p6" descr="Powerpoint Check Mark Symbol">
            <a:extLst>
              <a:ext uri="{FF2B5EF4-FFF2-40B4-BE49-F238E27FC236}">
                <a16:creationId xmlns:a16="http://schemas.microsoft.com/office/drawing/2014/main" id="{999FBEE8-63E5-4FB6-ACBF-A51C5C1B89BD}"/>
              </a:ext>
            </a:extLst>
          </p:cNvPr>
          <p:cNvPicPr preferRelativeResize="0"/>
          <p:nvPr/>
        </p:nvPicPr>
        <p:blipFill rotWithShape="1">
          <a:blip r:embed="rId4">
            <a:alphaModFix/>
          </a:blip>
          <a:srcRect/>
          <a:stretch/>
        </p:blipFill>
        <p:spPr>
          <a:xfrm rot="21125420">
            <a:off x="8253048" y="4402961"/>
            <a:ext cx="1041172" cy="600931"/>
          </a:xfrm>
          <a:prstGeom prst="rect">
            <a:avLst/>
          </a:prstGeom>
          <a:noFill/>
          <a:ln>
            <a:noFill/>
          </a:ln>
        </p:spPr>
      </p:pic>
      <p:pic>
        <p:nvPicPr>
          <p:cNvPr id="36" name="Google Shape;258;p6" descr="Powerpoint Check Mark Symbol">
            <a:extLst>
              <a:ext uri="{FF2B5EF4-FFF2-40B4-BE49-F238E27FC236}">
                <a16:creationId xmlns:a16="http://schemas.microsoft.com/office/drawing/2014/main" id="{56E07BB3-52D7-42E4-98D7-5655561883AB}"/>
              </a:ext>
            </a:extLst>
          </p:cNvPr>
          <p:cNvPicPr preferRelativeResize="0"/>
          <p:nvPr/>
        </p:nvPicPr>
        <p:blipFill rotWithShape="1">
          <a:blip r:embed="rId4">
            <a:alphaModFix/>
          </a:blip>
          <a:srcRect/>
          <a:stretch/>
        </p:blipFill>
        <p:spPr>
          <a:xfrm rot="21125420">
            <a:off x="8253682" y="2239017"/>
            <a:ext cx="1041172" cy="600931"/>
          </a:xfrm>
          <a:prstGeom prst="rect">
            <a:avLst/>
          </a:prstGeom>
          <a:noFill/>
          <a:ln>
            <a:noFill/>
          </a:ln>
        </p:spPr>
      </p:pic>
      <p:sp>
        <p:nvSpPr>
          <p:cNvPr id="8" name="Rectangle 7">
            <a:extLst>
              <a:ext uri="{FF2B5EF4-FFF2-40B4-BE49-F238E27FC236}">
                <a16:creationId xmlns:a16="http://schemas.microsoft.com/office/drawing/2014/main" id="{44F633F3-F3A6-440A-A140-B63191FA1466}"/>
              </a:ext>
            </a:extLst>
          </p:cNvPr>
          <p:cNvSpPr/>
          <p:nvPr/>
        </p:nvSpPr>
        <p:spPr>
          <a:xfrm>
            <a:off x="2179964" y="1947656"/>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los</a:t>
            </a:r>
            <a:r>
              <a:rPr lang="en-GB" sz="2400" dirty="0"/>
              <a:t> comes</a:t>
            </a:r>
          </a:p>
        </p:txBody>
      </p:sp>
      <p:sp>
        <p:nvSpPr>
          <p:cNvPr id="16" name="Rectangle 15">
            <a:extLst>
              <a:ext uri="{FF2B5EF4-FFF2-40B4-BE49-F238E27FC236}">
                <a16:creationId xmlns:a16="http://schemas.microsoft.com/office/drawing/2014/main" id="{15FE1250-4E45-464F-B292-4AB6DB18735E}"/>
              </a:ext>
            </a:extLst>
          </p:cNvPr>
          <p:cNvSpPr/>
          <p:nvPr/>
        </p:nvSpPr>
        <p:spPr>
          <a:xfrm>
            <a:off x="4881234" y="1947654"/>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sorpresas</a:t>
            </a:r>
            <a:endParaRPr lang="en-GB" sz="2400" dirty="0"/>
          </a:p>
        </p:txBody>
      </p:sp>
      <p:sp>
        <p:nvSpPr>
          <p:cNvPr id="17" name="Rectangle 16">
            <a:extLst>
              <a:ext uri="{FF2B5EF4-FFF2-40B4-BE49-F238E27FC236}">
                <a16:creationId xmlns:a16="http://schemas.microsoft.com/office/drawing/2014/main" id="{7E50D763-6DFB-4143-AA84-8C1FBD199DF6}"/>
              </a:ext>
            </a:extLst>
          </p:cNvPr>
          <p:cNvSpPr/>
          <p:nvPr/>
        </p:nvSpPr>
        <p:spPr>
          <a:xfrm>
            <a:off x="7570781" y="1947652"/>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invitas</a:t>
            </a:r>
            <a:endParaRPr lang="en-GB" sz="2400" dirty="0"/>
          </a:p>
        </p:txBody>
      </p:sp>
      <p:sp>
        <p:nvSpPr>
          <p:cNvPr id="18" name="Rectangle 17">
            <a:extLst>
              <a:ext uri="{FF2B5EF4-FFF2-40B4-BE49-F238E27FC236}">
                <a16:creationId xmlns:a16="http://schemas.microsoft.com/office/drawing/2014/main" id="{E728D38D-B104-4071-BDA5-FDB39654DBA0}"/>
              </a:ext>
            </a:extLst>
          </p:cNvPr>
          <p:cNvSpPr/>
          <p:nvPr/>
        </p:nvSpPr>
        <p:spPr>
          <a:xfrm>
            <a:off x="2184399" y="2993123"/>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 </a:t>
            </a:r>
            <a:r>
              <a:rPr lang="en-GB" sz="2400" dirty="0" err="1"/>
              <a:t>enciendo</a:t>
            </a:r>
            <a:endParaRPr lang="en-GB" sz="2400" dirty="0"/>
          </a:p>
        </p:txBody>
      </p:sp>
      <p:sp>
        <p:nvSpPr>
          <p:cNvPr id="19" name="Rectangle 18">
            <a:extLst>
              <a:ext uri="{FF2B5EF4-FFF2-40B4-BE49-F238E27FC236}">
                <a16:creationId xmlns:a16="http://schemas.microsoft.com/office/drawing/2014/main" id="{2354E4CC-CE80-48EF-A369-1A569FCF342B}"/>
              </a:ext>
            </a:extLst>
          </p:cNvPr>
          <p:cNvSpPr/>
          <p:nvPr/>
        </p:nvSpPr>
        <p:spPr>
          <a:xfrm>
            <a:off x="4873155" y="2993119"/>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los</a:t>
            </a:r>
            <a:r>
              <a:rPr lang="en-GB" sz="2400" dirty="0"/>
              <a:t> </a:t>
            </a:r>
            <a:r>
              <a:rPr lang="en-GB" sz="2400" dirty="0" err="1"/>
              <a:t>platos</a:t>
            </a:r>
            <a:endParaRPr lang="en-GB" sz="2400" dirty="0"/>
          </a:p>
        </p:txBody>
      </p:sp>
      <p:sp>
        <p:nvSpPr>
          <p:cNvPr id="20" name="Rectangle 19">
            <a:extLst>
              <a:ext uri="{FF2B5EF4-FFF2-40B4-BE49-F238E27FC236}">
                <a16:creationId xmlns:a16="http://schemas.microsoft.com/office/drawing/2014/main" id="{DB8229A4-D6A2-4FB1-AE2A-56959D7BD84B}"/>
              </a:ext>
            </a:extLst>
          </p:cNvPr>
          <p:cNvSpPr/>
          <p:nvPr/>
        </p:nvSpPr>
        <p:spPr>
          <a:xfrm>
            <a:off x="7575216" y="2993119"/>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los</a:t>
            </a:r>
            <a:r>
              <a:rPr lang="en-GB" sz="2400" dirty="0"/>
              <a:t> </a:t>
            </a:r>
            <a:r>
              <a:rPr lang="en-GB" sz="2400" dirty="0" err="1"/>
              <a:t>cumpleaños</a:t>
            </a:r>
            <a:endParaRPr lang="en-GB" sz="2400" dirty="0"/>
          </a:p>
        </p:txBody>
      </p:sp>
      <p:sp>
        <p:nvSpPr>
          <p:cNvPr id="24" name="Rectangle 23">
            <a:extLst>
              <a:ext uri="{FF2B5EF4-FFF2-40B4-BE49-F238E27FC236}">
                <a16:creationId xmlns:a16="http://schemas.microsoft.com/office/drawing/2014/main" id="{1C65E05F-820F-4178-9AF3-6C20B043D712}"/>
              </a:ext>
            </a:extLst>
          </p:cNvPr>
          <p:cNvSpPr/>
          <p:nvPr/>
        </p:nvSpPr>
        <p:spPr>
          <a:xfrm>
            <a:off x="2179964" y="4038582"/>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piedras</a:t>
            </a:r>
            <a:endParaRPr lang="en-GB" sz="2400" dirty="0"/>
          </a:p>
        </p:txBody>
      </p:sp>
      <p:sp>
        <p:nvSpPr>
          <p:cNvPr id="25" name="Rectangle 24">
            <a:extLst>
              <a:ext uri="{FF2B5EF4-FFF2-40B4-BE49-F238E27FC236}">
                <a16:creationId xmlns:a16="http://schemas.microsoft.com/office/drawing/2014/main" id="{C31EAF94-E5BE-47DA-8260-7FD194100D83}"/>
              </a:ext>
            </a:extLst>
          </p:cNvPr>
          <p:cNvSpPr/>
          <p:nvPr/>
        </p:nvSpPr>
        <p:spPr>
          <a:xfrm>
            <a:off x="4881234" y="4038580"/>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comidas</a:t>
            </a:r>
            <a:endParaRPr lang="en-GB" sz="2400" dirty="0"/>
          </a:p>
        </p:txBody>
      </p:sp>
      <p:sp>
        <p:nvSpPr>
          <p:cNvPr id="26" name="Rectangle 25">
            <a:extLst>
              <a:ext uri="{FF2B5EF4-FFF2-40B4-BE49-F238E27FC236}">
                <a16:creationId xmlns:a16="http://schemas.microsoft.com/office/drawing/2014/main" id="{937CDBA0-00B9-41EB-ADA6-627C16BD483B}"/>
              </a:ext>
            </a:extLst>
          </p:cNvPr>
          <p:cNvSpPr/>
          <p:nvPr/>
        </p:nvSpPr>
        <p:spPr>
          <a:xfrm>
            <a:off x="7570781" y="4038578"/>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bebes</a:t>
            </a:r>
            <a:endParaRPr lang="en-GB" sz="2400" dirty="0"/>
          </a:p>
        </p:txBody>
      </p:sp>
      <p:sp>
        <p:nvSpPr>
          <p:cNvPr id="27" name="Rectangle 26">
            <a:extLst>
              <a:ext uri="{FF2B5EF4-FFF2-40B4-BE49-F238E27FC236}">
                <a16:creationId xmlns:a16="http://schemas.microsoft.com/office/drawing/2014/main" id="{FEBEB90D-DABE-42F8-B04A-9980C870DC43}"/>
              </a:ext>
            </a:extLst>
          </p:cNvPr>
          <p:cNvSpPr/>
          <p:nvPr/>
        </p:nvSpPr>
        <p:spPr>
          <a:xfrm>
            <a:off x="2184399" y="5088896"/>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los</a:t>
            </a:r>
            <a:r>
              <a:rPr lang="en-GB" sz="2400" dirty="0"/>
              <a:t> </a:t>
            </a:r>
            <a:r>
              <a:rPr lang="en-GB" sz="2400" dirty="0" err="1"/>
              <a:t>diseña</a:t>
            </a:r>
            <a:endParaRPr lang="en-GB" sz="2400" dirty="0"/>
          </a:p>
        </p:txBody>
      </p:sp>
      <p:sp>
        <p:nvSpPr>
          <p:cNvPr id="28" name="Rectangle 27">
            <a:extLst>
              <a:ext uri="{FF2B5EF4-FFF2-40B4-BE49-F238E27FC236}">
                <a16:creationId xmlns:a16="http://schemas.microsoft.com/office/drawing/2014/main" id="{D60189BB-CDD9-4243-A413-DABA0279F63F}"/>
              </a:ext>
            </a:extLst>
          </p:cNvPr>
          <p:cNvSpPr/>
          <p:nvPr/>
        </p:nvSpPr>
        <p:spPr>
          <a:xfrm>
            <a:off x="4872627" y="5088892"/>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letras</a:t>
            </a:r>
            <a:endParaRPr lang="en-GB" sz="2400" dirty="0"/>
          </a:p>
        </p:txBody>
      </p:sp>
      <p:sp>
        <p:nvSpPr>
          <p:cNvPr id="29" name="Rectangle 28">
            <a:extLst>
              <a:ext uri="{FF2B5EF4-FFF2-40B4-BE49-F238E27FC236}">
                <a16:creationId xmlns:a16="http://schemas.microsoft.com/office/drawing/2014/main" id="{8E942ADE-E287-429D-B16A-45A907421195}"/>
              </a:ext>
            </a:extLst>
          </p:cNvPr>
          <p:cNvSpPr/>
          <p:nvPr/>
        </p:nvSpPr>
        <p:spPr>
          <a:xfrm>
            <a:off x="7575216" y="5088892"/>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arreglas</a:t>
            </a:r>
            <a:endParaRPr lang="en-GB" sz="2400" dirty="0"/>
          </a:p>
        </p:txBody>
      </p:sp>
      <p:sp>
        <p:nvSpPr>
          <p:cNvPr id="4" name="Rounded Rectangle 11">
            <a:extLst>
              <a:ext uri="{FF2B5EF4-FFF2-40B4-BE49-F238E27FC236}">
                <a16:creationId xmlns:a16="http://schemas.microsoft.com/office/drawing/2014/main" id="{10141CC7-36EA-6076-2372-BBAC1D6C6B91}"/>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5" name="TextBox 4">
            <a:extLst>
              <a:ext uri="{FF2B5EF4-FFF2-40B4-BE49-F238E27FC236}">
                <a16:creationId xmlns:a16="http://schemas.microsoft.com/office/drawing/2014/main" id="{E8659072-DC77-A0AF-4A3D-15FBBDDC38D1}"/>
              </a:ext>
            </a:extLst>
          </p:cNvPr>
          <p:cNvSpPr txBox="1"/>
          <p:nvPr/>
        </p:nvSpPr>
        <p:spPr>
          <a:xfrm>
            <a:off x="6945873" y="277171"/>
            <a:ext cx="3321743" cy="400110"/>
          </a:xfrm>
          <a:prstGeom prst="rect">
            <a:avLst/>
          </a:prstGeom>
          <a:noFill/>
        </p:spPr>
        <p:txBody>
          <a:bodyPr wrap="none" rtlCol="0">
            <a:spAutoFit/>
          </a:bodyPr>
          <a:lstStyle/>
          <a:p>
            <a:r>
              <a:rPr lang="en-ES" sz="2000" dirty="0"/>
              <a:t>*subrayada = underlined</a:t>
            </a:r>
          </a:p>
        </p:txBody>
      </p:sp>
    </p:spTree>
    <p:extLst>
      <p:ext uri="{BB962C8B-B14F-4D97-AF65-F5344CB8AC3E}">
        <p14:creationId xmlns:p14="http://schemas.microsoft.com/office/powerpoint/2010/main" val="610012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28"/>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8" grpId="0" animBg="1"/>
      <p:bldP spid="16" grpId="0" animBg="1"/>
      <p:bldP spid="17" grpId="0" animBg="1"/>
      <p:bldP spid="18" grpId="0" animBg="1"/>
      <p:bldP spid="19" grpId="0" animBg="1"/>
      <p:bldP spid="20" grpId="0" animBg="1"/>
      <p:bldP spid="24" grpId="0" animBg="1"/>
      <p:bldP spid="25" grpId="0" animBg="1"/>
      <p:bldP spid="26" grpId="0" animBg="1"/>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 name="TextBox 6">
            <a:extLst>
              <a:ext uri="{FF2B5EF4-FFF2-40B4-BE49-F238E27FC236}">
                <a16:creationId xmlns:a16="http://schemas.microsoft.com/office/drawing/2014/main" id="{BCFFA745-68AD-B263-3186-72B09D07B955}"/>
              </a:ext>
            </a:extLst>
          </p:cNvPr>
          <p:cNvSpPr txBox="1"/>
          <p:nvPr/>
        </p:nvSpPr>
        <p:spPr>
          <a:xfrm>
            <a:off x="195219" y="1081501"/>
            <a:ext cx="11801562" cy="430887"/>
          </a:xfrm>
          <a:prstGeom prst="rect">
            <a:avLst/>
          </a:prstGeom>
          <a:noFill/>
        </p:spPr>
        <p:txBody>
          <a:bodyPr wrap="square" rtlCol="0">
            <a:spAutoFit/>
          </a:bodyPr>
          <a:lstStyle/>
          <a:p>
            <a:r>
              <a:rPr lang="en-GB" sz="2200" kern="0" dirty="0" err="1">
                <a:solidFill>
                  <a:srgbClr val="514F4F"/>
                </a:solidFill>
                <a:latin typeface="Century Gothic"/>
                <a:cs typeface="Arial"/>
                <a:sym typeface="Century Gothic"/>
              </a:rPr>
              <a:t>Debes</a:t>
            </a:r>
            <a:r>
              <a:rPr lang="en-GB" sz="2200" kern="0" dirty="0">
                <a:solidFill>
                  <a:srgbClr val="514F4F"/>
                </a:solidFill>
                <a:latin typeface="Century Gothic"/>
                <a:cs typeface="Arial"/>
                <a:sym typeface="Century Gothic"/>
              </a:rPr>
              <a:t> usar </a:t>
            </a:r>
            <a:r>
              <a:rPr lang="en-GB" sz="2200" kern="0" dirty="0" err="1">
                <a:solidFill>
                  <a:srgbClr val="514F4F"/>
                </a:solidFill>
                <a:latin typeface="Century Gothic"/>
                <a:cs typeface="Arial"/>
                <a:sym typeface="Century Gothic"/>
              </a:rPr>
              <a:t>el</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pronombre</a:t>
            </a:r>
            <a:r>
              <a:rPr lang="en-GB" sz="2200" kern="0" dirty="0">
                <a:solidFill>
                  <a:srgbClr val="514F4F"/>
                </a:solidFill>
                <a:latin typeface="Century Gothic"/>
                <a:cs typeface="Arial"/>
                <a:sym typeface="Century Gothic"/>
              </a:rPr>
              <a:t> de </a:t>
            </a:r>
            <a:r>
              <a:rPr lang="en-GB" sz="2200" kern="0" dirty="0" err="1">
                <a:solidFill>
                  <a:srgbClr val="514F4F"/>
                </a:solidFill>
                <a:latin typeface="Century Gothic"/>
                <a:cs typeface="Arial"/>
                <a:sym typeface="Century Gothic"/>
              </a:rPr>
              <a:t>objeto</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directo</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correcto</a:t>
            </a:r>
            <a:r>
              <a:rPr lang="en-GB" sz="2200" kern="0" dirty="0">
                <a:solidFill>
                  <a:srgbClr val="514F4F"/>
                </a:solidFill>
                <a:latin typeface="Century Gothic"/>
                <a:cs typeface="Arial"/>
                <a:sym typeface="Century Gothic"/>
              </a:rPr>
              <a:t>. </a:t>
            </a:r>
            <a:endParaRPr lang="en-ES" sz="2200" dirty="0">
              <a:solidFill>
                <a:srgbClr val="514F4F"/>
              </a:solidFill>
            </a:endParaRPr>
          </a:p>
        </p:txBody>
      </p:sp>
      <p:sp>
        <p:nvSpPr>
          <p:cNvPr id="2" name="Cloud Callout 1">
            <a:extLst>
              <a:ext uri="{FF2B5EF4-FFF2-40B4-BE49-F238E27FC236}">
                <a16:creationId xmlns:a16="http://schemas.microsoft.com/office/drawing/2014/main" id="{7468035E-C082-3A4C-82AE-60CE0732C224}"/>
              </a:ext>
            </a:extLst>
          </p:cNvPr>
          <p:cNvSpPr/>
          <p:nvPr/>
        </p:nvSpPr>
        <p:spPr>
          <a:xfrm>
            <a:off x="123071" y="3862420"/>
            <a:ext cx="2230197" cy="1634158"/>
          </a:xfrm>
          <a:prstGeom prst="cloudCallout">
            <a:avLst>
              <a:gd name="adj1" fmla="val 46399"/>
              <a:gd name="adj2" fmla="val 612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Google Shape;762;p85"/>
          <p:cNvSpPr txBox="1"/>
          <p:nvPr/>
        </p:nvSpPr>
        <p:spPr>
          <a:xfrm>
            <a:off x="238837" y="157015"/>
            <a:ext cx="18785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lang="en-GB" sz="2800" b="1" kern="0" noProof="0" dirty="0">
                <a:solidFill>
                  <a:srgbClr val="514F4F"/>
                </a:solidFill>
                <a:latin typeface="Century Gothic"/>
                <a:ea typeface="Century Gothic"/>
                <a:cs typeface="Century Gothic"/>
                <a:sym typeface="Century Gothic"/>
              </a:rPr>
              <a:t>¿</a:t>
            </a:r>
            <a:r>
              <a:rPr lang="en-GB" sz="2800" b="1" kern="0" noProof="0" dirty="0" err="1">
                <a:solidFill>
                  <a:srgbClr val="514F4F"/>
                </a:solidFill>
                <a:latin typeface="Century Gothic"/>
                <a:ea typeface="Century Gothic"/>
                <a:cs typeface="Century Gothic"/>
                <a:sym typeface="Century Gothic"/>
              </a:rPr>
              <a:t>Qué</a:t>
            </a:r>
            <a:r>
              <a:rPr lang="en-GB" sz="2800" b="1" kern="0" noProof="0" dirty="0">
                <a:solidFill>
                  <a:srgbClr val="514F4F"/>
                </a:solidFill>
                <a:latin typeface="Century Gothic"/>
                <a:ea typeface="Century Gothic"/>
                <a:cs typeface="Century Gothic"/>
                <a:sym typeface="Century Gothic"/>
              </a:rPr>
              <a:t> es</a:t>
            </a:r>
            <a:r>
              <a:rPr lang="en-GB" sz="2800" b="1" kern="0" dirty="0">
                <a:solidFill>
                  <a:srgbClr val="514F4F"/>
                </a:solidFill>
                <a:latin typeface="Century Gothic"/>
                <a:ea typeface="Century Gothic"/>
                <a:cs typeface="Century Gothic"/>
                <a:sym typeface="Century Gothic"/>
              </a:rPr>
              <a:t>?</a:t>
            </a:r>
            <a:endParaRPr kumimoji="0" b="0" i="0" u="none" strike="noStrike" kern="0" cap="none" spc="0" normalizeH="0" baseline="0" noProof="0" dirty="0">
              <a:ln>
                <a:noFill/>
              </a:ln>
              <a:solidFill>
                <a:srgbClr val="514F4F"/>
              </a:solidFill>
              <a:effectLst/>
              <a:uLnTx/>
              <a:uFillTx/>
              <a:latin typeface="Arial"/>
              <a:cs typeface="Arial"/>
              <a:sym typeface="Arial"/>
            </a:endParaRPr>
          </a:p>
        </p:txBody>
      </p:sp>
      <p:sp>
        <p:nvSpPr>
          <p:cNvPr id="763" name="Google Shape;763;p85"/>
          <p:cNvSpPr txBox="1"/>
          <p:nvPr/>
        </p:nvSpPr>
        <p:spPr>
          <a:xfrm>
            <a:off x="195219" y="666060"/>
            <a:ext cx="4053265"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lang="en-GB" sz="2200" kern="0" noProof="0" dirty="0">
                <a:solidFill>
                  <a:srgbClr val="514F4F"/>
                </a:solidFill>
                <a:latin typeface="Century Gothic"/>
                <a:ea typeface="Century Gothic"/>
                <a:cs typeface="Century Gothic"/>
                <a:sym typeface="Century Gothic"/>
              </a:rPr>
              <a:t>Mira </a:t>
            </a:r>
            <a:r>
              <a:rPr lang="en-GB" sz="2200" kern="0" noProof="0" dirty="0" err="1">
                <a:solidFill>
                  <a:srgbClr val="514F4F"/>
                </a:solidFill>
                <a:latin typeface="Century Gothic"/>
                <a:ea typeface="Century Gothic"/>
                <a:cs typeface="Century Gothic"/>
                <a:sym typeface="Century Gothic"/>
              </a:rPr>
              <a:t>los</a:t>
            </a:r>
            <a:r>
              <a:rPr lang="en-GB" sz="2200" kern="0" noProof="0" dirty="0">
                <a:solidFill>
                  <a:srgbClr val="514F4F"/>
                </a:solidFill>
                <a:latin typeface="Century Gothic"/>
                <a:ea typeface="Century Gothic"/>
                <a:cs typeface="Century Gothic"/>
                <a:sym typeface="Century Gothic"/>
              </a:rPr>
              <a:t> </a:t>
            </a:r>
            <a:r>
              <a:rPr lang="en-GB" sz="2200" kern="0" noProof="0" dirty="0" err="1">
                <a:solidFill>
                  <a:srgbClr val="514F4F"/>
                </a:solidFill>
                <a:latin typeface="Century Gothic"/>
                <a:ea typeface="Century Gothic"/>
                <a:cs typeface="Century Gothic"/>
                <a:sym typeface="Century Gothic"/>
              </a:rPr>
              <a:t>objetos</a:t>
            </a:r>
            <a:r>
              <a:rPr lang="en-GB" sz="2200" kern="0" noProof="0" dirty="0">
                <a:solidFill>
                  <a:srgbClr val="514F4F"/>
                </a:solidFill>
                <a:latin typeface="Century Gothic"/>
                <a:ea typeface="Century Gothic"/>
                <a:cs typeface="Century Gothic"/>
                <a:sym typeface="Century Gothic"/>
              </a:rPr>
              <a:t> y </a:t>
            </a:r>
            <a:r>
              <a:rPr lang="en-GB" sz="2200" kern="0" noProof="0" dirty="0" err="1">
                <a:solidFill>
                  <a:srgbClr val="514F4F"/>
                </a:solidFill>
                <a:latin typeface="Century Gothic"/>
                <a:ea typeface="Century Gothic"/>
                <a:cs typeface="Century Gothic"/>
                <a:sym typeface="Century Gothic"/>
              </a:rPr>
              <a:t>elige</a:t>
            </a:r>
            <a:r>
              <a:rPr lang="en-GB" sz="2200" kern="0" noProof="0" dirty="0">
                <a:solidFill>
                  <a:srgbClr val="514F4F"/>
                </a:solidFill>
                <a:latin typeface="Century Gothic"/>
                <a:ea typeface="Century Gothic"/>
                <a:cs typeface="Century Gothic"/>
                <a:sym typeface="Century Gothic"/>
              </a:rPr>
              <a:t> </a:t>
            </a:r>
            <a:r>
              <a:rPr lang="en-GB" sz="2200" kern="0" noProof="0" dirty="0" err="1">
                <a:solidFill>
                  <a:srgbClr val="514F4F"/>
                </a:solidFill>
                <a:latin typeface="Century Gothic"/>
                <a:ea typeface="Century Gothic"/>
                <a:cs typeface="Century Gothic"/>
                <a:sym typeface="Century Gothic"/>
              </a:rPr>
              <a:t>tres</a:t>
            </a:r>
            <a:r>
              <a:rPr lang="en-GB" sz="2200" kern="0" noProof="0" dirty="0">
                <a:solidFill>
                  <a:srgbClr val="514F4F"/>
                </a:solidFill>
                <a:latin typeface="Century Gothic"/>
                <a:ea typeface="Century Gothic"/>
                <a:cs typeface="Century Gothic"/>
                <a:sym typeface="Century Gothic"/>
              </a:rPr>
              <a:t>. </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sp>
        <p:nvSpPr>
          <p:cNvPr id="764" name="Google Shape;764;p85"/>
          <p:cNvSpPr txBox="1"/>
          <p:nvPr/>
        </p:nvSpPr>
        <p:spPr>
          <a:xfrm>
            <a:off x="4048232" y="670508"/>
            <a:ext cx="5360208"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a:solidFill>
                  <a:srgbClr val="514F4F"/>
                </a:solidFill>
                <a:latin typeface="Century Gothic"/>
                <a:cs typeface="Arial"/>
                <a:sym typeface="Century Gothic"/>
              </a:rPr>
              <a:t>Escribe dos </a:t>
            </a:r>
            <a:r>
              <a:rPr lang="en-GB" sz="2200" kern="0" dirty="0" err="1">
                <a:solidFill>
                  <a:srgbClr val="514F4F"/>
                </a:solidFill>
                <a:latin typeface="Century Gothic"/>
                <a:cs typeface="Arial"/>
                <a:sym typeface="Century Gothic"/>
              </a:rPr>
              <a:t>pistas</a:t>
            </a:r>
            <a:r>
              <a:rPr lang="en-GB" sz="2200" kern="0" dirty="0">
                <a:solidFill>
                  <a:srgbClr val="514F4F"/>
                </a:solidFill>
                <a:latin typeface="Century Gothic"/>
                <a:cs typeface="Arial"/>
                <a:sym typeface="Century Gothic"/>
              </a:rPr>
              <a:t>* para </a:t>
            </a:r>
            <a:r>
              <a:rPr lang="en-GB" sz="2200" kern="0" dirty="0" err="1">
                <a:solidFill>
                  <a:srgbClr val="514F4F"/>
                </a:solidFill>
                <a:latin typeface="Century Gothic"/>
                <a:cs typeface="Arial"/>
                <a:sym typeface="Century Gothic"/>
              </a:rPr>
              <a:t>cada</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objeto</a:t>
            </a:r>
            <a:r>
              <a:rPr lang="en-GB" sz="2200" kern="0" dirty="0">
                <a:solidFill>
                  <a:srgbClr val="514F4F"/>
                </a:solidFill>
                <a:latin typeface="Century Gothic"/>
                <a:cs typeface="Arial"/>
                <a:sym typeface="Century Gothic"/>
              </a:rPr>
              <a:t>. </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sp>
        <p:nvSpPr>
          <p:cNvPr id="765" name="Google Shape;765;p85"/>
          <p:cNvSpPr txBox="1"/>
          <p:nvPr/>
        </p:nvSpPr>
        <p:spPr>
          <a:xfrm>
            <a:off x="238837" y="2388704"/>
            <a:ext cx="1465603"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514F4F"/>
                </a:solidFill>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solidFill>
                  <a:srgbClr val="514F4F"/>
                </a:solidFill>
                <a:effectLst/>
                <a:uLnTx/>
                <a:uFillTx/>
                <a:latin typeface="Century Gothic"/>
                <a:ea typeface="Century Gothic"/>
                <a:cs typeface="Century Gothic"/>
                <a:sym typeface="Century Gothic"/>
              </a:rPr>
              <a:t>:</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sp>
        <p:nvSpPr>
          <p:cNvPr id="766" name="Google Shape;766;p85"/>
          <p:cNvSpPr txBox="1"/>
          <p:nvPr/>
        </p:nvSpPr>
        <p:spPr>
          <a:xfrm>
            <a:off x="238837" y="2800727"/>
            <a:ext cx="4009647"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514F4F"/>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514F4F"/>
                </a:solidFill>
                <a:effectLst/>
                <a:uLnTx/>
                <a:uFillTx/>
                <a:latin typeface="Century Gothic"/>
                <a:ea typeface="Century Gothic"/>
                <a:cs typeface="Century Gothic"/>
                <a:sym typeface="Century Gothic"/>
              </a:rPr>
              <a:t> A escribe</a:t>
            </a:r>
            <a:r>
              <a:rPr kumimoji="0" lang="en-GB" sz="2200" b="0" i="0" u="none" strike="noStrike" kern="0" cap="none" spc="0" normalizeH="0" noProof="0" dirty="0">
                <a:ln>
                  <a:noFill/>
                </a:ln>
                <a:solidFill>
                  <a:srgbClr val="514F4F"/>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514F4F"/>
                </a:solidFill>
                <a:effectLst/>
                <a:uLnTx/>
                <a:uFillTx/>
                <a:latin typeface="Century Gothic"/>
                <a:ea typeface="Century Gothic"/>
                <a:cs typeface="Century Gothic"/>
                <a:sym typeface="Century Gothic"/>
              </a:rPr>
              <a:t>tres</a:t>
            </a:r>
            <a:r>
              <a:rPr kumimoji="0" lang="en-GB" sz="2200" b="0" i="0" u="none" strike="noStrike" kern="0" cap="none" spc="0" normalizeH="0" baseline="0" noProof="0" dirty="0">
                <a:ln>
                  <a:noFill/>
                </a:ln>
                <a:solidFill>
                  <a:srgbClr val="514F4F"/>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514F4F"/>
                </a:solidFill>
                <a:effectLst/>
                <a:uLnTx/>
                <a:uFillTx/>
                <a:latin typeface="Century Gothic"/>
                <a:ea typeface="Century Gothic"/>
                <a:cs typeface="Century Gothic"/>
                <a:sym typeface="Century Gothic"/>
              </a:rPr>
              <a:t>frases</a:t>
            </a:r>
            <a:r>
              <a:rPr kumimoji="0" lang="en-GB" sz="2200" b="0" i="0" u="none" strike="noStrike" kern="0" cap="none" spc="0" normalizeH="0" baseline="0" noProof="0" dirty="0">
                <a:ln>
                  <a:noFill/>
                </a:ln>
                <a:solidFill>
                  <a:srgbClr val="514F4F"/>
                </a:solidFill>
                <a:effectLst/>
                <a:uLnTx/>
                <a:uFillTx/>
                <a:latin typeface="Century Gothic"/>
                <a:ea typeface="Century Gothic"/>
                <a:cs typeface="Century Gothic"/>
                <a:sym typeface="Century Gothic"/>
              </a:rPr>
              <a:t> y las lee a </a:t>
            </a:r>
            <a:r>
              <a:rPr kumimoji="0" lang="en-GB" sz="2200" b="0" i="0" u="none" strike="noStrike" kern="0" cap="none" spc="0" normalizeH="0" baseline="0" noProof="0" dirty="0" err="1">
                <a:ln>
                  <a:noFill/>
                </a:ln>
                <a:solidFill>
                  <a:srgbClr val="514F4F"/>
                </a:solidFill>
                <a:effectLst/>
                <a:uLnTx/>
                <a:uFillTx/>
                <a:latin typeface="Century Gothic"/>
                <a:ea typeface="Century Gothic"/>
                <a:cs typeface="Century Gothic"/>
                <a:sym typeface="Century Gothic"/>
              </a:rPr>
              <a:t>su</a:t>
            </a:r>
            <a:r>
              <a:rPr kumimoji="0" lang="en-GB" sz="2200" b="0" i="0" u="none" strike="noStrike" kern="0" cap="none" spc="0" normalizeH="0" baseline="0" noProof="0" dirty="0">
                <a:ln>
                  <a:noFill/>
                </a:ln>
                <a:solidFill>
                  <a:srgbClr val="514F4F"/>
                </a:solidFill>
                <a:effectLst/>
                <a:uLnTx/>
                <a:uFillTx/>
                <a:latin typeface="Century Gothic"/>
                <a:ea typeface="Century Gothic"/>
                <a:cs typeface="Century Gothic"/>
                <a:sym typeface="Century Gothic"/>
              </a:rPr>
              <a:t> pareja:</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sp>
        <p:nvSpPr>
          <p:cNvPr id="768" name="Google Shape;768;p85"/>
          <p:cNvSpPr/>
          <p:nvPr/>
        </p:nvSpPr>
        <p:spPr>
          <a:xfrm>
            <a:off x="2783163" y="4564578"/>
            <a:ext cx="4190736" cy="1173484"/>
          </a:xfrm>
          <a:prstGeom prst="rect">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lvl="0" algn="ctr">
              <a:lnSpc>
                <a:spcPct val="107000"/>
              </a:lnSpc>
              <a:buClr>
                <a:srgbClr val="000000"/>
              </a:buClr>
              <a:buSzPts val="2000"/>
              <a:defRPr/>
            </a:pPr>
            <a:r>
              <a:rPr lang="en-GB" sz="2200" u="sng" kern="0" dirty="0">
                <a:solidFill>
                  <a:srgbClr val="514F4F"/>
                </a:solidFill>
                <a:ea typeface="Century Gothic"/>
                <a:cs typeface="Century Gothic"/>
                <a:sym typeface="Century Gothic"/>
              </a:rPr>
              <a:t>La</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compro</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en</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una</a:t>
            </a:r>
            <a:r>
              <a:rPr lang="en-GB" sz="2200" kern="0" dirty="0">
                <a:solidFill>
                  <a:srgbClr val="514F4F"/>
                </a:solidFill>
                <a:ea typeface="Century Gothic"/>
                <a:cs typeface="Century Gothic"/>
                <a:sym typeface="Century Gothic"/>
              </a:rPr>
              <a:t> tienda.</a:t>
            </a:r>
          </a:p>
          <a:p>
            <a:pPr lvl="0" algn="ctr">
              <a:lnSpc>
                <a:spcPct val="107000"/>
              </a:lnSpc>
              <a:buClr>
                <a:srgbClr val="000000"/>
              </a:buClr>
              <a:buSzPts val="2000"/>
              <a:defRPr/>
            </a:pPr>
            <a:r>
              <a:rPr lang="en-GB" sz="2200" kern="0" dirty="0">
                <a:solidFill>
                  <a:srgbClr val="514F4F"/>
                </a:solidFill>
                <a:ea typeface="Century Gothic"/>
                <a:cs typeface="Century Gothic"/>
                <a:sym typeface="Century Gothic"/>
              </a:rPr>
              <a:t>La </a:t>
            </a:r>
            <a:r>
              <a:rPr lang="en-GB" sz="2200" kern="0" dirty="0" err="1">
                <a:solidFill>
                  <a:srgbClr val="514F4F"/>
                </a:solidFill>
                <a:ea typeface="Century Gothic"/>
                <a:cs typeface="Century Gothic"/>
                <a:sym typeface="Century Gothic"/>
              </a:rPr>
              <a:t>chica</a:t>
            </a:r>
            <a:r>
              <a:rPr lang="en-GB" sz="2200" kern="0" dirty="0">
                <a:solidFill>
                  <a:srgbClr val="514F4F"/>
                </a:solidFill>
                <a:ea typeface="Century Gothic"/>
                <a:cs typeface="Century Gothic"/>
                <a:sym typeface="Century Gothic"/>
              </a:rPr>
              <a:t> </a:t>
            </a:r>
            <a:r>
              <a:rPr lang="en-GB" sz="2200" u="sng" kern="0" dirty="0">
                <a:solidFill>
                  <a:srgbClr val="514F4F"/>
                </a:solidFill>
                <a:ea typeface="Century Gothic"/>
                <a:cs typeface="Century Gothic"/>
                <a:sym typeface="Century Gothic"/>
              </a:rPr>
              <a:t>la</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usa</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en</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el</a:t>
            </a:r>
            <a:r>
              <a:rPr lang="en-GB" sz="2200" kern="0" dirty="0">
                <a:solidFill>
                  <a:srgbClr val="514F4F"/>
                </a:solidFill>
                <a:ea typeface="Century Gothic"/>
                <a:cs typeface="Century Gothic"/>
                <a:sym typeface="Century Gothic"/>
              </a:rPr>
              <a:t> colegio.</a:t>
            </a:r>
          </a:p>
        </p:txBody>
      </p:sp>
      <p:pic>
        <p:nvPicPr>
          <p:cNvPr id="781" name="Google Shape;781;p85"/>
          <p:cNvPicPr preferRelativeResize="0"/>
          <p:nvPr/>
        </p:nvPicPr>
        <p:blipFill rotWithShape="1">
          <a:blip r:embed="rId3">
            <a:alphaModFix/>
          </a:blip>
          <a:srcRect/>
          <a:stretch/>
        </p:blipFill>
        <p:spPr>
          <a:xfrm flipH="1">
            <a:off x="3375400" y="4027546"/>
            <a:ext cx="912206" cy="680548"/>
          </a:xfrm>
          <a:prstGeom prst="rect">
            <a:avLst/>
          </a:prstGeom>
          <a:noFill/>
          <a:ln>
            <a:noFill/>
          </a:ln>
        </p:spPr>
      </p:pic>
      <p:sp>
        <p:nvSpPr>
          <p:cNvPr id="783" name="Google Shape;783;p85"/>
          <p:cNvSpPr/>
          <p:nvPr/>
        </p:nvSpPr>
        <p:spPr>
          <a:xfrm>
            <a:off x="9426798" y="221594"/>
            <a:ext cx="2416274"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4" name="Google Shape;784;p85"/>
          <p:cNvSpPr txBox="1">
            <a:spLocks noGrp="1"/>
          </p:cNvSpPr>
          <p:nvPr>
            <p:ph type="title"/>
          </p:nvPr>
        </p:nvSpPr>
        <p:spPr>
          <a:xfrm>
            <a:off x="9429399" y="129082"/>
            <a:ext cx="2310590"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dirty="0" err="1">
                <a:solidFill>
                  <a:schemeClr val="lt1"/>
                </a:solidFill>
              </a:rPr>
              <a:t>escribir</a:t>
            </a:r>
            <a:r>
              <a:rPr lang="en-GB" sz="2000" b="1" dirty="0">
                <a:solidFill>
                  <a:schemeClr val="lt1"/>
                </a:solidFill>
              </a:rPr>
              <a:t> / </a:t>
            </a:r>
            <a:r>
              <a:rPr lang="en-GB" sz="2000" b="1" dirty="0" err="1">
                <a:solidFill>
                  <a:schemeClr val="lt1"/>
                </a:solidFill>
              </a:rPr>
              <a:t>hablar</a:t>
            </a:r>
            <a:endParaRPr sz="2000" b="1" dirty="0">
              <a:solidFill>
                <a:schemeClr val="lt1"/>
              </a:solidFill>
            </a:endParaRPr>
          </a:p>
        </p:txBody>
      </p:sp>
      <p:sp>
        <p:nvSpPr>
          <p:cNvPr id="27" name="Oval Callout 45">
            <a:extLst>
              <a:ext uri="{FF2B5EF4-FFF2-40B4-BE49-F238E27FC236}">
                <a16:creationId xmlns:a16="http://schemas.microsoft.com/office/drawing/2014/main" id="{A66A37F0-6635-CA49-9839-9526BD839AC8}"/>
              </a:ext>
            </a:extLst>
          </p:cNvPr>
          <p:cNvSpPr/>
          <p:nvPr/>
        </p:nvSpPr>
        <p:spPr>
          <a:xfrm>
            <a:off x="7996031" y="4314179"/>
            <a:ext cx="3592832" cy="680548"/>
          </a:xfrm>
          <a:prstGeom prst="wedgeEllipseCallout">
            <a:avLst>
              <a:gd name="adj1" fmla="val 52066"/>
              <a:gd name="adj2" fmla="val 76410"/>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600" dirty="0">
                <a:solidFill>
                  <a:srgbClr val="514F4F"/>
                </a:solidFill>
                <a:latin typeface="Century Gothic" panose="020B0502020202020204" pitchFamily="34" charset="0"/>
                <a:sym typeface="Arial"/>
              </a:rPr>
              <a:t>¿Es</a:t>
            </a:r>
            <a:r>
              <a:rPr kumimoji="0" lang="en-GB" sz="2600" i="0" u="none" strike="noStrike" kern="1200" cap="none" spc="0" normalizeH="0" noProof="0" dirty="0">
                <a:ln>
                  <a:noFill/>
                </a:ln>
                <a:solidFill>
                  <a:srgbClr val="514F4F"/>
                </a:solidFill>
                <a:effectLst/>
                <a:uLnTx/>
                <a:uFillTx/>
                <a:latin typeface="Century Gothic" panose="020B0502020202020204" pitchFamily="34" charset="0"/>
                <a:ea typeface="+mn-ea"/>
                <a:cs typeface="+mn-cs"/>
                <a:sym typeface="Arial"/>
              </a:rPr>
              <a:t> </a:t>
            </a:r>
            <a:r>
              <a:rPr kumimoji="0" lang="en-GB" sz="2600" i="0" u="none" strike="noStrike" kern="1200" cap="none" spc="0" normalizeH="0" baseline="0" noProof="0" dirty="0">
                <a:ln>
                  <a:noFill/>
                </a:ln>
                <a:solidFill>
                  <a:srgbClr val="514F4F"/>
                </a:solidFill>
                <a:effectLst/>
                <a:uLnTx/>
                <a:uFillTx/>
                <a:latin typeface="Century Gothic" panose="020B0502020202020204" pitchFamily="34" charset="0"/>
                <a:ea typeface="+mn-ea"/>
                <a:cs typeface="+mn-cs"/>
                <a:sym typeface="Arial"/>
              </a:rPr>
              <a:t>la</a:t>
            </a:r>
            <a:r>
              <a:rPr kumimoji="0" lang="en-GB" sz="2600" i="0" u="none" strike="noStrike" kern="1200" cap="none" spc="0" normalizeH="0" noProof="0" dirty="0">
                <a:ln>
                  <a:noFill/>
                </a:ln>
                <a:solidFill>
                  <a:srgbClr val="514F4F"/>
                </a:solidFill>
                <a:effectLst/>
                <a:uLnTx/>
                <a:uFillTx/>
                <a:latin typeface="Century Gothic" panose="020B0502020202020204" pitchFamily="34" charset="0"/>
                <a:ea typeface="+mn-ea"/>
                <a:cs typeface="+mn-cs"/>
                <a:sym typeface="Arial"/>
              </a:rPr>
              <a:t> </a:t>
            </a:r>
            <a:r>
              <a:rPr kumimoji="0" lang="en-GB" sz="2600" i="0" u="none" strike="noStrike" kern="1200" cap="none" spc="0" normalizeH="0" noProof="0" dirty="0" err="1">
                <a:ln>
                  <a:noFill/>
                </a:ln>
                <a:solidFill>
                  <a:srgbClr val="514F4F"/>
                </a:solidFill>
                <a:effectLst/>
                <a:uLnTx/>
                <a:uFillTx/>
                <a:latin typeface="Century Gothic" panose="020B0502020202020204" pitchFamily="34" charset="0"/>
                <a:ea typeface="+mn-ea"/>
                <a:cs typeface="+mn-cs"/>
                <a:sym typeface="Arial"/>
              </a:rPr>
              <a:t>falda</a:t>
            </a:r>
            <a:r>
              <a:rPr kumimoji="0" lang="en-GB" sz="2600" i="0" u="none" strike="noStrike" kern="1200" cap="none" spc="0" normalizeH="0" baseline="0" noProof="0" dirty="0">
                <a:ln>
                  <a:noFill/>
                </a:ln>
                <a:solidFill>
                  <a:srgbClr val="514F4F"/>
                </a:solidFill>
                <a:effectLst/>
                <a:uLnTx/>
                <a:uFillTx/>
                <a:latin typeface="Century Gothic" panose="020B0502020202020204" pitchFamily="34" charset="0"/>
                <a:ea typeface="+mn-ea"/>
                <a:cs typeface="+mn-cs"/>
                <a:sym typeface="Arial"/>
              </a:rPr>
              <a:t>?</a:t>
            </a:r>
          </a:p>
        </p:txBody>
      </p:sp>
      <p:sp>
        <p:nvSpPr>
          <p:cNvPr id="43" name="Oval Callout 45">
            <a:extLst>
              <a:ext uri="{FF2B5EF4-FFF2-40B4-BE49-F238E27FC236}">
                <a16:creationId xmlns:a16="http://schemas.microsoft.com/office/drawing/2014/main" id="{573315B3-96A6-C740-9FD6-51F34DA28299}"/>
              </a:ext>
            </a:extLst>
          </p:cNvPr>
          <p:cNvSpPr/>
          <p:nvPr/>
        </p:nvSpPr>
        <p:spPr>
          <a:xfrm>
            <a:off x="7467788" y="5296846"/>
            <a:ext cx="2399255" cy="572035"/>
          </a:xfrm>
          <a:prstGeom prst="wedgeEllipseCallout">
            <a:avLst>
              <a:gd name="adj1" fmla="val -50887"/>
              <a:gd name="adj2" fmla="val -5915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dirty="0">
                <a:solidFill>
                  <a:srgbClr val="514F4F"/>
                </a:solidFill>
                <a:latin typeface="Century Gothic" panose="020B0502020202020204" pitchFamily="34" charset="0"/>
                <a:sym typeface="Arial"/>
              </a:rPr>
              <a:t>¡</a:t>
            </a:r>
            <a:r>
              <a:rPr kumimoji="0" lang="en-GB" sz="2600" i="0" u="none" strike="noStrike" kern="1200" cap="none" spc="0" normalizeH="0" baseline="0" noProof="0" dirty="0" err="1">
                <a:ln>
                  <a:noFill/>
                </a:ln>
                <a:solidFill>
                  <a:srgbClr val="514F4F"/>
                </a:solidFill>
                <a:effectLst/>
                <a:uLnTx/>
                <a:uFillTx/>
                <a:latin typeface="Century Gothic" panose="020B0502020202020204" pitchFamily="34" charset="0"/>
                <a:sym typeface="Arial"/>
              </a:rPr>
              <a:t>Sí</a:t>
            </a:r>
            <a:r>
              <a:rPr lang="en-GB" sz="2600" dirty="0">
                <a:solidFill>
                  <a:srgbClr val="514F4F"/>
                </a:solidFill>
                <a:latin typeface="Century Gothic" panose="020B0502020202020204" pitchFamily="34" charset="0"/>
                <a:sym typeface="Arial"/>
              </a:rPr>
              <a:t>!</a:t>
            </a:r>
            <a:endParaRPr kumimoji="0" lang="en-GB" sz="2600" i="0" u="none" strike="noStrike" kern="1200" cap="none" spc="0" normalizeH="0" baseline="0" noProof="0" dirty="0">
              <a:ln>
                <a:noFill/>
              </a:ln>
              <a:solidFill>
                <a:srgbClr val="514F4F"/>
              </a:solidFill>
              <a:effectLst/>
              <a:uLnTx/>
              <a:uFillTx/>
              <a:latin typeface="Century Gothic" panose="020B0502020202020204" pitchFamily="34" charset="0"/>
              <a:sym typeface="Arial"/>
            </a:endParaRPr>
          </a:p>
        </p:txBody>
      </p:sp>
      <p:sp>
        <p:nvSpPr>
          <p:cNvPr id="44" name="Google Shape;766;p85">
            <a:extLst>
              <a:ext uri="{FF2B5EF4-FFF2-40B4-BE49-F238E27FC236}">
                <a16:creationId xmlns:a16="http://schemas.microsoft.com/office/drawing/2014/main" id="{87C42E62-AAA3-5B4B-BA04-DBDC2FB4C507}"/>
              </a:ext>
            </a:extLst>
          </p:cNvPr>
          <p:cNvSpPr txBox="1"/>
          <p:nvPr/>
        </p:nvSpPr>
        <p:spPr>
          <a:xfrm>
            <a:off x="9311035" y="3386120"/>
            <a:ext cx="2080196"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514F4F"/>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514F4F"/>
                </a:solidFill>
                <a:effectLst/>
                <a:uLnTx/>
                <a:uFillTx/>
                <a:latin typeface="Century Gothic"/>
                <a:ea typeface="Century Gothic"/>
                <a:cs typeface="Century Gothic"/>
                <a:sym typeface="Century Gothic"/>
              </a:rPr>
              <a:t> B:</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sp>
        <p:nvSpPr>
          <p:cNvPr id="45" name="Google Shape;764;p85">
            <a:extLst>
              <a:ext uri="{FF2B5EF4-FFF2-40B4-BE49-F238E27FC236}">
                <a16:creationId xmlns:a16="http://schemas.microsoft.com/office/drawing/2014/main" id="{CAEA1864-1795-9C49-91BE-52889BAC10EF}"/>
              </a:ext>
            </a:extLst>
          </p:cNvPr>
          <p:cNvSpPr txBox="1"/>
          <p:nvPr/>
        </p:nvSpPr>
        <p:spPr>
          <a:xfrm>
            <a:off x="195219" y="1912462"/>
            <a:ext cx="7272569"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a:solidFill>
                  <a:srgbClr val="514F4F"/>
                </a:solidFill>
                <a:latin typeface="Century Gothic"/>
                <a:ea typeface="Century Gothic"/>
                <a:cs typeface="Century Gothic"/>
                <a:sym typeface="Century Gothic"/>
              </a:rPr>
              <a:t>¡</a:t>
            </a:r>
            <a:r>
              <a:rPr lang="en-GB" sz="2200" kern="0" dirty="0" err="1">
                <a:solidFill>
                  <a:srgbClr val="514F4F"/>
                </a:solidFill>
                <a:latin typeface="Century Gothic"/>
                <a:ea typeface="Century Gothic"/>
                <a:cs typeface="Century Gothic"/>
                <a:sym typeface="Century Gothic"/>
              </a:rPr>
              <a:t>Intenta</a:t>
            </a:r>
            <a:r>
              <a:rPr lang="en-GB" sz="2200" kern="0" dirty="0">
                <a:solidFill>
                  <a:srgbClr val="514F4F"/>
                </a:solidFill>
                <a:latin typeface="Century Gothic"/>
                <a:ea typeface="Century Gothic"/>
                <a:cs typeface="Century Gothic"/>
                <a:sym typeface="Century Gothic"/>
              </a:rPr>
              <a:t> </a:t>
            </a:r>
            <a:r>
              <a:rPr lang="en-GB" sz="2200" kern="0" dirty="0" err="1">
                <a:solidFill>
                  <a:srgbClr val="514F4F"/>
                </a:solidFill>
                <a:latin typeface="Century Gothic"/>
                <a:ea typeface="Century Gothic"/>
                <a:cs typeface="Century Gothic"/>
                <a:sym typeface="Century Gothic"/>
              </a:rPr>
              <a:t>escribir</a:t>
            </a:r>
            <a:r>
              <a:rPr lang="en-GB" sz="2200" kern="0" dirty="0">
                <a:solidFill>
                  <a:srgbClr val="514F4F"/>
                </a:solidFill>
                <a:latin typeface="Century Gothic"/>
                <a:ea typeface="Century Gothic"/>
                <a:cs typeface="Century Gothic"/>
                <a:sym typeface="Century Gothic"/>
              </a:rPr>
              <a:t> </a:t>
            </a:r>
            <a:r>
              <a:rPr lang="en-GB" sz="2200" kern="0" dirty="0" err="1">
                <a:solidFill>
                  <a:srgbClr val="514F4F"/>
                </a:solidFill>
                <a:latin typeface="Century Gothic"/>
                <a:ea typeface="Century Gothic"/>
                <a:cs typeface="Century Gothic"/>
                <a:sym typeface="Century Gothic"/>
              </a:rPr>
              <a:t>pistas</a:t>
            </a:r>
            <a:r>
              <a:rPr lang="en-GB" sz="2200" kern="0" dirty="0">
                <a:solidFill>
                  <a:srgbClr val="514F4F"/>
                </a:solidFill>
                <a:latin typeface="Century Gothic"/>
                <a:ea typeface="Century Gothic"/>
                <a:cs typeface="Century Gothic"/>
                <a:sym typeface="Century Gothic"/>
              </a:rPr>
              <a:t>* no </a:t>
            </a:r>
            <a:r>
              <a:rPr lang="en-GB" sz="2200" kern="0" dirty="0" err="1">
                <a:solidFill>
                  <a:srgbClr val="514F4F"/>
                </a:solidFill>
                <a:latin typeface="Century Gothic"/>
                <a:ea typeface="Century Gothic"/>
                <a:cs typeface="Century Gothic"/>
                <a:sym typeface="Century Gothic"/>
              </a:rPr>
              <a:t>demasiado</a:t>
            </a:r>
            <a:r>
              <a:rPr lang="en-GB" sz="2200" kern="0" dirty="0">
                <a:solidFill>
                  <a:srgbClr val="514F4F"/>
                </a:solidFill>
                <a:latin typeface="Century Gothic"/>
                <a:ea typeface="Century Gothic"/>
                <a:cs typeface="Century Gothic"/>
                <a:sym typeface="Century Gothic"/>
              </a:rPr>
              <a:t> </a:t>
            </a:r>
            <a:r>
              <a:rPr lang="en-GB" sz="2200" kern="0" dirty="0" err="1">
                <a:solidFill>
                  <a:srgbClr val="514F4F"/>
                </a:solidFill>
                <a:latin typeface="Century Gothic"/>
                <a:ea typeface="Century Gothic"/>
                <a:cs typeface="Century Gothic"/>
                <a:sym typeface="Century Gothic"/>
              </a:rPr>
              <a:t>fáciles</a:t>
            </a:r>
            <a:r>
              <a:rPr lang="en-GB" sz="2200" kern="0" dirty="0">
                <a:solidFill>
                  <a:srgbClr val="514F4F"/>
                </a:solidFill>
                <a:latin typeface="Century Gothic"/>
                <a:ea typeface="Century Gothic"/>
                <a:cs typeface="Century Gothic"/>
                <a:sym typeface="Century Gothic"/>
              </a:rPr>
              <a:t>!</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pic>
        <p:nvPicPr>
          <p:cNvPr id="25" name="Picture 2" descr="long skirt clipart png - Clip Art Library">
            <a:extLst>
              <a:ext uri="{FF2B5EF4-FFF2-40B4-BE49-F238E27FC236}">
                <a16:creationId xmlns:a16="http://schemas.microsoft.com/office/drawing/2014/main" id="{BEF26FD3-ADF9-4C11-95DB-E29A4C2415A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206" y="4095719"/>
            <a:ext cx="1117469" cy="1117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B22000-C2A5-D8F5-B34E-0CDFA1943075}"/>
              </a:ext>
            </a:extLst>
          </p:cNvPr>
          <p:cNvSpPr txBox="1"/>
          <p:nvPr/>
        </p:nvSpPr>
        <p:spPr>
          <a:xfrm>
            <a:off x="9792447" y="2246418"/>
            <a:ext cx="2289409" cy="707886"/>
          </a:xfrm>
          <a:prstGeom prst="rect">
            <a:avLst/>
          </a:prstGeom>
          <a:noFill/>
        </p:spPr>
        <p:txBody>
          <a:bodyPr wrap="none" rtlCol="0">
            <a:spAutoFit/>
          </a:bodyPr>
          <a:lstStyle/>
          <a:p>
            <a:r>
              <a:rPr lang="en-ES" sz="2000" dirty="0">
                <a:solidFill>
                  <a:srgbClr val="514F4F"/>
                </a:solidFill>
              </a:rPr>
              <a:t>*pista = clue</a:t>
            </a:r>
          </a:p>
          <a:p>
            <a:r>
              <a:rPr lang="en-ES" sz="2000" dirty="0">
                <a:solidFill>
                  <a:srgbClr val="514F4F"/>
                </a:solidFill>
              </a:rPr>
              <a:t>*adivinar = guess</a:t>
            </a:r>
          </a:p>
        </p:txBody>
      </p:sp>
      <p:sp>
        <p:nvSpPr>
          <p:cNvPr id="4" name="Rounded Rectangular Callout 3">
            <a:extLst>
              <a:ext uri="{FF2B5EF4-FFF2-40B4-BE49-F238E27FC236}">
                <a16:creationId xmlns:a16="http://schemas.microsoft.com/office/drawing/2014/main" id="{E32502EA-A39F-4CED-B849-0592000466A4}"/>
              </a:ext>
            </a:extLst>
          </p:cNvPr>
          <p:cNvSpPr/>
          <p:nvPr/>
        </p:nvSpPr>
        <p:spPr>
          <a:xfrm>
            <a:off x="4130383" y="2617944"/>
            <a:ext cx="4937417" cy="1370313"/>
          </a:xfrm>
          <a:prstGeom prst="wedgeRoundRectCallou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buClr>
                <a:srgbClr val="000000"/>
              </a:buClr>
              <a:buSzPts val="2000"/>
              <a:defRPr/>
            </a:pPr>
            <a:r>
              <a:rPr lang="en-GB" sz="2600" kern="0" dirty="0">
                <a:solidFill>
                  <a:srgbClr val="514F4F"/>
                </a:solidFill>
                <a:ea typeface="Century Gothic"/>
                <a:cs typeface="Century Gothic"/>
                <a:sym typeface="Century Gothic"/>
              </a:rPr>
              <a:t>La </a:t>
            </a:r>
            <a:r>
              <a:rPr lang="en-GB" sz="2600" kern="0" dirty="0" err="1">
                <a:solidFill>
                  <a:srgbClr val="514F4F"/>
                </a:solidFill>
                <a:ea typeface="Century Gothic"/>
                <a:cs typeface="Century Gothic"/>
                <a:sym typeface="Century Gothic"/>
              </a:rPr>
              <a:t>compro</a:t>
            </a:r>
            <a:r>
              <a:rPr lang="en-GB" sz="2600" kern="0" dirty="0">
                <a:solidFill>
                  <a:srgbClr val="514F4F"/>
                </a:solidFill>
                <a:ea typeface="Century Gothic"/>
                <a:cs typeface="Century Gothic"/>
                <a:sym typeface="Century Gothic"/>
              </a:rPr>
              <a:t> </a:t>
            </a:r>
            <a:r>
              <a:rPr lang="en-GB" sz="2600" kern="0" dirty="0" err="1">
                <a:solidFill>
                  <a:srgbClr val="514F4F"/>
                </a:solidFill>
                <a:ea typeface="Century Gothic"/>
                <a:cs typeface="Century Gothic"/>
                <a:sym typeface="Century Gothic"/>
              </a:rPr>
              <a:t>en</a:t>
            </a:r>
            <a:r>
              <a:rPr lang="en-GB" sz="2600" kern="0" dirty="0">
                <a:solidFill>
                  <a:srgbClr val="514F4F"/>
                </a:solidFill>
                <a:ea typeface="Century Gothic"/>
                <a:cs typeface="Century Gothic"/>
                <a:sym typeface="Century Gothic"/>
              </a:rPr>
              <a:t> </a:t>
            </a:r>
            <a:r>
              <a:rPr lang="en-GB" sz="2600" kern="0" dirty="0" err="1">
                <a:solidFill>
                  <a:srgbClr val="514F4F"/>
                </a:solidFill>
                <a:ea typeface="Century Gothic"/>
                <a:cs typeface="Century Gothic"/>
                <a:sym typeface="Century Gothic"/>
              </a:rPr>
              <a:t>una</a:t>
            </a:r>
            <a:r>
              <a:rPr lang="en-GB" sz="2600" kern="0" dirty="0">
                <a:solidFill>
                  <a:srgbClr val="514F4F"/>
                </a:solidFill>
                <a:ea typeface="Century Gothic"/>
                <a:cs typeface="Century Gothic"/>
                <a:sym typeface="Century Gothic"/>
              </a:rPr>
              <a:t> tienda.</a:t>
            </a:r>
          </a:p>
          <a:p>
            <a:pPr lvl="0" algn="ctr">
              <a:lnSpc>
                <a:spcPct val="107000"/>
              </a:lnSpc>
              <a:buClr>
                <a:srgbClr val="000000"/>
              </a:buClr>
              <a:buSzPts val="2000"/>
              <a:defRPr/>
            </a:pPr>
            <a:r>
              <a:rPr lang="en-GB" sz="2600" kern="0" dirty="0">
                <a:solidFill>
                  <a:srgbClr val="514F4F"/>
                </a:solidFill>
                <a:ea typeface="Century Gothic"/>
                <a:cs typeface="Century Gothic"/>
                <a:sym typeface="Century Gothic"/>
              </a:rPr>
              <a:t>La </a:t>
            </a:r>
            <a:r>
              <a:rPr lang="en-GB" sz="2600" kern="0" dirty="0" err="1">
                <a:solidFill>
                  <a:srgbClr val="514F4F"/>
                </a:solidFill>
                <a:ea typeface="Century Gothic"/>
                <a:cs typeface="Century Gothic"/>
                <a:sym typeface="Century Gothic"/>
              </a:rPr>
              <a:t>chica</a:t>
            </a:r>
            <a:r>
              <a:rPr lang="en-GB" sz="2600" kern="0" dirty="0">
                <a:solidFill>
                  <a:srgbClr val="514F4F"/>
                </a:solidFill>
                <a:ea typeface="Century Gothic"/>
                <a:cs typeface="Century Gothic"/>
                <a:sym typeface="Century Gothic"/>
              </a:rPr>
              <a:t> la </a:t>
            </a:r>
            <a:r>
              <a:rPr lang="en-GB" sz="2600" kern="0" dirty="0" err="1">
                <a:solidFill>
                  <a:srgbClr val="514F4F"/>
                </a:solidFill>
                <a:ea typeface="Century Gothic"/>
                <a:cs typeface="Century Gothic"/>
                <a:sym typeface="Century Gothic"/>
              </a:rPr>
              <a:t>usa</a:t>
            </a:r>
            <a:r>
              <a:rPr lang="en-GB" sz="2600" kern="0" dirty="0">
                <a:solidFill>
                  <a:srgbClr val="514F4F"/>
                </a:solidFill>
                <a:ea typeface="Century Gothic"/>
                <a:cs typeface="Century Gothic"/>
                <a:sym typeface="Century Gothic"/>
              </a:rPr>
              <a:t> </a:t>
            </a:r>
            <a:r>
              <a:rPr lang="en-GB" sz="2600" kern="0" dirty="0" err="1">
                <a:solidFill>
                  <a:srgbClr val="514F4F"/>
                </a:solidFill>
                <a:ea typeface="Century Gothic"/>
                <a:cs typeface="Century Gothic"/>
                <a:sym typeface="Century Gothic"/>
              </a:rPr>
              <a:t>en</a:t>
            </a:r>
            <a:r>
              <a:rPr lang="en-GB" sz="2600" kern="0" dirty="0">
                <a:solidFill>
                  <a:srgbClr val="514F4F"/>
                </a:solidFill>
                <a:ea typeface="Century Gothic"/>
                <a:cs typeface="Century Gothic"/>
                <a:sym typeface="Century Gothic"/>
              </a:rPr>
              <a:t> </a:t>
            </a:r>
            <a:r>
              <a:rPr lang="en-GB" sz="2600" kern="0" dirty="0" err="1">
                <a:solidFill>
                  <a:srgbClr val="514F4F"/>
                </a:solidFill>
                <a:ea typeface="Century Gothic"/>
                <a:cs typeface="Century Gothic"/>
                <a:sym typeface="Century Gothic"/>
              </a:rPr>
              <a:t>el</a:t>
            </a:r>
            <a:r>
              <a:rPr lang="en-GB" sz="2600" kern="0" dirty="0">
                <a:solidFill>
                  <a:srgbClr val="514F4F"/>
                </a:solidFill>
                <a:ea typeface="Century Gothic"/>
                <a:cs typeface="Century Gothic"/>
                <a:sym typeface="Century Gothic"/>
              </a:rPr>
              <a:t> colegio.</a:t>
            </a:r>
          </a:p>
        </p:txBody>
      </p:sp>
      <p:sp>
        <p:nvSpPr>
          <p:cNvPr id="5" name="TextBox 4">
            <a:extLst>
              <a:ext uri="{FF2B5EF4-FFF2-40B4-BE49-F238E27FC236}">
                <a16:creationId xmlns:a16="http://schemas.microsoft.com/office/drawing/2014/main" id="{27251D40-6C84-CE03-D649-88DAE57BD46D}"/>
              </a:ext>
            </a:extLst>
          </p:cNvPr>
          <p:cNvSpPr txBox="1"/>
          <p:nvPr/>
        </p:nvSpPr>
        <p:spPr>
          <a:xfrm>
            <a:off x="731761" y="4896736"/>
            <a:ext cx="1181734" cy="400110"/>
          </a:xfrm>
          <a:prstGeom prst="rect">
            <a:avLst/>
          </a:prstGeom>
          <a:noFill/>
        </p:spPr>
        <p:txBody>
          <a:bodyPr wrap="none" rtlCol="0">
            <a:spAutoFit/>
          </a:bodyPr>
          <a:lstStyle/>
          <a:p>
            <a:r>
              <a:rPr lang="en-ES" sz="2000" dirty="0">
                <a:highlight>
                  <a:srgbClr val="FFE58A"/>
                </a:highlight>
              </a:rPr>
              <a:t>falda (f)</a:t>
            </a:r>
          </a:p>
        </p:txBody>
      </p:sp>
      <p:sp>
        <p:nvSpPr>
          <p:cNvPr id="6" name="TextBox 5">
            <a:extLst>
              <a:ext uri="{FF2B5EF4-FFF2-40B4-BE49-F238E27FC236}">
                <a16:creationId xmlns:a16="http://schemas.microsoft.com/office/drawing/2014/main" id="{C8AA3ABC-A51E-240C-035A-DA41991687A0}"/>
              </a:ext>
            </a:extLst>
          </p:cNvPr>
          <p:cNvSpPr txBox="1"/>
          <p:nvPr/>
        </p:nvSpPr>
        <p:spPr>
          <a:xfrm>
            <a:off x="195219" y="1496982"/>
            <a:ext cx="10253128" cy="430887"/>
          </a:xfrm>
          <a:prstGeom prst="rect">
            <a:avLst/>
          </a:prstGeom>
          <a:noFill/>
        </p:spPr>
        <p:txBody>
          <a:bodyPr wrap="none" rtlCol="0">
            <a:spAutoFit/>
          </a:bodyPr>
          <a:lstStyle/>
          <a:p>
            <a:r>
              <a:rPr lang="en-GB" sz="2200" kern="0" dirty="0" err="1">
                <a:solidFill>
                  <a:srgbClr val="514F4F"/>
                </a:solidFill>
                <a:latin typeface="Century Gothic"/>
                <a:cs typeface="Arial"/>
                <a:sym typeface="Century Gothic"/>
              </a:rPr>
              <a:t>Luego</a:t>
            </a:r>
            <a:r>
              <a:rPr lang="en-GB" sz="2200" kern="0" dirty="0">
                <a:solidFill>
                  <a:srgbClr val="514F4F"/>
                </a:solidFill>
                <a:latin typeface="Century Gothic"/>
                <a:cs typeface="Arial"/>
                <a:sym typeface="Century Gothic"/>
              </a:rPr>
              <a:t>, lee las </a:t>
            </a:r>
            <a:r>
              <a:rPr lang="en-GB" sz="2200" kern="0" dirty="0" err="1">
                <a:solidFill>
                  <a:srgbClr val="514F4F"/>
                </a:solidFill>
                <a:latin typeface="Century Gothic"/>
                <a:cs typeface="Arial"/>
                <a:sym typeface="Century Gothic"/>
              </a:rPr>
              <a:t>frases</a:t>
            </a:r>
            <a:r>
              <a:rPr lang="en-GB" sz="2200" kern="0" dirty="0">
                <a:solidFill>
                  <a:srgbClr val="514F4F"/>
                </a:solidFill>
                <a:latin typeface="Century Gothic"/>
                <a:cs typeface="Arial"/>
                <a:sym typeface="Century Gothic"/>
              </a:rPr>
              <a:t> a </a:t>
            </a:r>
            <a:r>
              <a:rPr lang="en-GB" sz="2200" kern="0" dirty="0" err="1">
                <a:solidFill>
                  <a:srgbClr val="514F4F"/>
                </a:solidFill>
                <a:latin typeface="Century Gothic"/>
                <a:cs typeface="Arial"/>
                <a:sym typeface="Century Gothic"/>
              </a:rPr>
              <a:t>tu</a:t>
            </a:r>
            <a:r>
              <a:rPr lang="en-GB" sz="2200" kern="0" dirty="0">
                <a:solidFill>
                  <a:srgbClr val="514F4F"/>
                </a:solidFill>
                <a:latin typeface="Century Gothic"/>
                <a:cs typeface="Arial"/>
                <a:sym typeface="Century Gothic"/>
              </a:rPr>
              <a:t> pareja. Tu pareja </a:t>
            </a:r>
            <a:r>
              <a:rPr lang="en-GB" sz="2200" kern="0" dirty="0" err="1">
                <a:solidFill>
                  <a:srgbClr val="514F4F"/>
                </a:solidFill>
                <a:latin typeface="Century Gothic"/>
                <a:cs typeface="Arial"/>
                <a:sym typeface="Century Gothic"/>
              </a:rPr>
              <a:t>debe</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adivinar</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tus</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tres</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objetos</a:t>
            </a:r>
            <a:r>
              <a:rPr lang="en-GB" sz="2200" kern="0" dirty="0">
                <a:solidFill>
                  <a:srgbClr val="514F4F"/>
                </a:solidFill>
                <a:latin typeface="Century Gothic"/>
                <a:cs typeface="Arial"/>
                <a:sym typeface="Century Gothic"/>
              </a:rPr>
              <a:t>.</a:t>
            </a:r>
            <a:endParaRPr lang="en-ES" sz="2200" dirty="0">
              <a:solidFill>
                <a:srgbClr val="514F4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762" grpId="0"/>
      <p:bldP spid="763" grpId="0"/>
      <p:bldP spid="764" grpId="0"/>
      <p:bldP spid="766" grpId="0"/>
      <p:bldP spid="768" grpId="0" animBg="1"/>
      <p:bldP spid="27" grpId="0" animBg="1"/>
      <p:bldP spid="43" grpId="0" animBg="1"/>
      <p:bldP spid="44" grpId="0"/>
      <p:bldP spid="45" grpId="0"/>
      <p:bldP spid="4"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20" name="Rectangle 19">
            <a:extLst>
              <a:ext uri="{FF2B5EF4-FFF2-40B4-BE49-F238E27FC236}">
                <a16:creationId xmlns:a16="http://schemas.microsoft.com/office/drawing/2014/main" id="{558218B3-A1F6-47EC-B62E-69C185D8C76B}"/>
              </a:ext>
            </a:extLst>
          </p:cNvPr>
          <p:cNvSpPr/>
          <p:nvPr/>
        </p:nvSpPr>
        <p:spPr>
          <a:xfrm>
            <a:off x="0" y="0"/>
            <a:ext cx="9656227" cy="137148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3" name="Google Shape;783;p85"/>
          <p:cNvSpPr/>
          <p:nvPr/>
        </p:nvSpPr>
        <p:spPr>
          <a:xfrm>
            <a:off x="9689948" y="258166"/>
            <a:ext cx="2238195"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4" name="Google Shape;784;p85"/>
          <p:cNvSpPr txBox="1">
            <a:spLocks noGrp="1"/>
          </p:cNvSpPr>
          <p:nvPr>
            <p:ph type="title"/>
          </p:nvPr>
        </p:nvSpPr>
        <p:spPr>
          <a:xfrm>
            <a:off x="9689948" y="123623"/>
            <a:ext cx="2451542" cy="6590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dirty="0" err="1">
                <a:solidFill>
                  <a:schemeClr val="lt1"/>
                </a:solidFill>
              </a:rPr>
              <a:t>escribir</a:t>
            </a:r>
            <a:r>
              <a:rPr lang="en-GB" sz="2000" b="1" dirty="0">
                <a:solidFill>
                  <a:schemeClr val="lt1"/>
                </a:solidFill>
              </a:rPr>
              <a:t> / </a:t>
            </a:r>
            <a:r>
              <a:rPr lang="en-GB" sz="2000" b="1" dirty="0" err="1">
                <a:solidFill>
                  <a:schemeClr val="lt1"/>
                </a:solidFill>
              </a:rPr>
              <a:t>hablar</a:t>
            </a:r>
            <a:endParaRPr sz="2000" b="1" dirty="0">
              <a:solidFill>
                <a:schemeClr val="lt1"/>
              </a:solidFill>
            </a:endParaRPr>
          </a:p>
        </p:txBody>
      </p:sp>
      <p:pic>
        <p:nvPicPr>
          <p:cNvPr id="2" name="Picture 4" descr="clip art - Clip Art Library">
            <a:extLst>
              <a:ext uri="{FF2B5EF4-FFF2-40B4-BE49-F238E27FC236}">
                <a16:creationId xmlns:a16="http://schemas.microsoft.com/office/drawing/2014/main" id="{88FB8EFC-A84C-2FB1-84FB-177D03655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22" y="1395835"/>
            <a:ext cx="999448" cy="1114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614CBD-0023-F563-65F0-CE14F47DA7C1}"/>
              </a:ext>
            </a:extLst>
          </p:cNvPr>
          <p:cNvSpPr txBox="1"/>
          <p:nvPr/>
        </p:nvSpPr>
        <p:spPr>
          <a:xfrm>
            <a:off x="660751" y="2585713"/>
            <a:ext cx="1542410" cy="400110"/>
          </a:xfrm>
          <a:prstGeom prst="rect">
            <a:avLst/>
          </a:prstGeom>
          <a:noFill/>
        </p:spPr>
        <p:txBody>
          <a:bodyPr wrap="none" rtlCol="0">
            <a:spAutoFit/>
          </a:bodyPr>
          <a:lstStyle/>
          <a:p>
            <a:r>
              <a:rPr lang="en-ES" sz="2000" dirty="0"/>
              <a:t>bebida</a:t>
            </a:r>
            <a:r>
              <a:rPr lang="en-ES" sz="2000" b="1" dirty="0"/>
              <a:t>s</a:t>
            </a:r>
            <a:r>
              <a:rPr lang="en-ES" sz="2000" dirty="0"/>
              <a:t> (f)</a:t>
            </a:r>
          </a:p>
        </p:txBody>
      </p:sp>
      <p:pic>
        <p:nvPicPr>
          <p:cNvPr id="4" name="Picture 4" descr="clip art - Clip Art Library">
            <a:extLst>
              <a:ext uri="{FF2B5EF4-FFF2-40B4-BE49-F238E27FC236}">
                <a16:creationId xmlns:a16="http://schemas.microsoft.com/office/drawing/2014/main" id="{9928AD5B-97FF-3254-881E-D07E3974151F}"/>
              </a:ext>
            </a:extLst>
          </p:cNvPr>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1193189" y="1439518"/>
            <a:ext cx="999448" cy="11149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842ABD-87A1-3709-4D35-D4B06517CA4E}"/>
              </a:ext>
            </a:extLst>
          </p:cNvPr>
          <p:cNvSpPr txBox="1"/>
          <p:nvPr/>
        </p:nvSpPr>
        <p:spPr>
          <a:xfrm>
            <a:off x="3157416" y="2585713"/>
            <a:ext cx="1183337" cy="400110"/>
          </a:xfrm>
          <a:prstGeom prst="rect">
            <a:avLst/>
          </a:prstGeom>
          <a:noFill/>
        </p:spPr>
        <p:txBody>
          <a:bodyPr wrap="none" rtlCol="0">
            <a:spAutoFit/>
          </a:bodyPr>
          <a:lstStyle/>
          <a:p>
            <a:r>
              <a:rPr lang="en-ES" sz="2000" dirty="0"/>
              <a:t>fiesta (f)</a:t>
            </a:r>
          </a:p>
        </p:txBody>
      </p:sp>
      <p:sp>
        <p:nvSpPr>
          <p:cNvPr id="6" name="TextBox 5">
            <a:extLst>
              <a:ext uri="{FF2B5EF4-FFF2-40B4-BE49-F238E27FC236}">
                <a16:creationId xmlns:a16="http://schemas.microsoft.com/office/drawing/2014/main" id="{EF10D12E-2AB0-9282-587A-4251F5A4BBE8}"/>
              </a:ext>
            </a:extLst>
          </p:cNvPr>
          <p:cNvSpPr txBox="1"/>
          <p:nvPr/>
        </p:nvSpPr>
        <p:spPr>
          <a:xfrm>
            <a:off x="5295008" y="2585713"/>
            <a:ext cx="2239716" cy="400110"/>
          </a:xfrm>
          <a:prstGeom prst="rect">
            <a:avLst/>
          </a:prstGeom>
          <a:noFill/>
        </p:spPr>
        <p:txBody>
          <a:bodyPr wrap="none" rtlCol="0">
            <a:spAutoFit/>
          </a:bodyPr>
          <a:lstStyle/>
          <a:p>
            <a:r>
              <a:rPr lang="en-ES" sz="2000" dirty="0"/>
              <a:t>cumpleaño</a:t>
            </a:r>
            <a:r>
              <a:rPr lang="en-ES" sz="2000" b="1" dirty="0"/>
              <a:t>s</a:t>
            </a:r>
            <a:r>
              <a:rPr lang="en-ES" sz="2000" dirty="0"/>
              <a:t> (m)</a:t>
            </a:r>
          </a:p>
        </p:txBody>
      </p:sp>
      <p:sp>
        <p:nvSpPr>
          <p:cNvPr id="7" name="TextBox 6">
            <a:extLst>
              <a:ext uri="{FF2B5EF4-FFF2-40B4-BE49-F238E27FC236}">
                <a16:creationId xmlns:a16="http://schemas.microsoft.com/office/drawing/2014/main" id="{D6D62BD0-660D-F7B4-6B4B-229BBCCBAB4B}"/>
              </a:ext>
            </a:extLst>
          </p:cNvPr>
          <p:cNvSpPr txBox="1"/>
          <p:nvPr/>
        </p:nvSpPr>
        <p:spPr>
          <a:xfrm>
            <a:off x="8488978" y="2585713"/>
            <a:ext cx="1412566" cy="400110"/>
          </a:xfrm>
          <a:prstGeom prst="rect">
            <a:avLst/>
          </a:prstGeom>
          <a:noFill/>
        </p:spPr>
        <p:txBody>
          <a:bodyPr wrap="none" rtlCol="0">
            <a:spAutoFit/>
          </a:bodyPr>
          <a:lstStyle/>
          <a:p>
            <a:r>
              <a:rPr lang="en-ES" sz="2000" dirty="0"/>
              <a:t>música (f)</a:t>
            </a:r>
          </a:p>
        </p:txBody>
      </p:sp>
      <p:sp>
        <p:nvSpPr>
          <p:cNvPr id="8" name="TextBox 7">
            <a:extLst>
              <a:ext uri="{FF2B5EF4-FFF2-40B4-BE49-F238E27FC236}">
                <a16:creationId xmlns:a16="http://schemas.microsoft.com/office/drawing/2014/main" id="{71B876C0-86AE-8910-05E3-E4ED6B9FE7C8}"/>
              </a:ext>
            </a:extLst>
          </p:cNvPr>
          <p:cNvSpPr txBox="1"/>
          <p:nvPr/>
        </p:nvSpPr>
        <p:spPr>
          <a:xfrm>
            <a:off x="845357" y="4301961"/>
            <a:ext cx="1080745" cy="400110"/>
          </a:xfrm>
          <a:prstGeom prst="rect">
            <a:avLst/>
          </a:prstGeom>
          <a:noFill/>
        </p:spPr>
        <p:txBody>
          <a:bodyPr wrap="none" rtlCol="0">
            <a:spAutoFit/>
          </a:bodyPr>
          <a:lstStyle/>
          <a:p>
            <a:r>
              <a:rPr lang="en-ES" sz="2000" dirty="0"/>
              <a:t>letra (f)</a:t>
            </a:r>
          </a:p>
        </p:txBody>
      </p:sp>
      <p:sp>
        <p:nvSpPr>
          <p:cNvPr id="9" name="TextBox 8">
            <a:extLst>
              <a:ext uri="{FF2B5EF4-FFF2-40B4-BE49-F238E27FC236}">
                <a16:creationId xmlns:a16="http://schemas.microsoft.com/office/drawing/2014/main" id="{B6C14F09-0F9B-2BC0-118F-61A5CBF5D603}"/>
              </a:ext>
            </a:extLst>
          </p:cNvPr>
          <p:cNvSpPr txBox="1"/>
          <p:nvPr/>
        </p:nvSpPr>
        <p:spPr>
          <a:xfrm>
            <a:off x="3163828" y="4301961"/>
            <a:ext cx="1439818" cy="400110"/>
          </a:xfrm>
          <a:prstGeom prst="rect">
            <a:avLst/>
          </a:prstGeom>
          <a:noFill/>
        </p:spPr>
        <p:txBody>
          <a:bodyPr wrap="none" rtlCol="0">
            <a:spAutoFit/>
          </a:bodyPr>
          <a:lstStyle/>
          <a:p>
            <a:r>
              <a:rPr lang="en-ES" sz="2000" dirty="0"/>
              <a:t>plato</a:t>
            </a:r>
            <a:r>
              <a:rPr lang="en-ES" sz="2000" b="1" dirty="0"/>
              <a:t>s</a:t>
            </a:r>
            <a:r>
              <a:rPr lang="en-ES" sz="2000" dirty="0"/>
              <a:t> (m)</a:t>
            </a:r>
          </a:p>
        </p:txBody>
      </p:sp>
      <p:sp>
        <p:nvSpPr>
          <p:cNvPr id="10" name="TextBox 9">
            <a:extLst>
              <a:ext uri="{FF2B5EF4-FFF2-40B4-BE49-F238E27FC236}">
                <a16:creationId xmlns:a16="http://schemas.microsoft.com/office/drawing/2014/main" id="{9AE31638-7547-223D-1F11-F9040F590936}"/>
              </a:ext>
            </a:extLst>
          </p:cNvPr>
          <p:cNvSpPr txBox="1"/>
          <p:nvPr/>
        </p:nvSpPr>
        <p:spPr>
          <a:xfrm>
            <a:off x="5795145" y="4301961"/>
            <a:ext cx="1502334" cy="400110"/>
          </a:xfrm>
          <a:prstGeom prst="rect">
            <a:avLst/>
          </a:prstGeom>
          <a:noFill/>
        </p:spPr>
        <p:txBody>
          <a:bodyPr wrap="none" rtlCol="0">
            <a:spAutoFit/>
          </a:bodyPr>
          <a:lstStyle/>
          <a:p>
            <a:r>
              <a:rPr lang="en-ES" sz="2000" dirty="0"/>
              <a:t>comida (f)</a:t>
            </a:r>
          </a:p>
        </p:txBody>
      </p:sp>
      <p:sp>
        <p:nvSpPr>
          <p:cNvPr id="11" name="TextBox 10">
            <a:extLst>
              <a:ext uri="{FF2B5EF4-FFF2-40B4-BE49-F238E27FC236}">
                <a16:creationId xmlns:a16="http://schemas.microsoft.com/office/drawing/2014/main" id="{77661AB6-7706-8C55-1459-2ED9DD2B5C12}"/>
              </a:ext>
            </a:extLst>
          </p:cNvPr>
          <p:cNvSpPr txBox="1"/>
          <p:nvPr/>
        </p:nvSpPr>
        <p:spPr>
          <a:xfrm>
            <a:off x="8488978" y="4301961"/>
            <a:ext cx="1200970" cy="400110"/>
          </a:xfrm>
          <a:prstGeom prst="rect">
            <a:avLst/>
          </a:prstGeom>
          <a:noFill/>
        </p:spPr>
        <p:txBody>
          <a:bodyPr wrap="none" rtlCol="0">
            <a:spAutoFit/>
          </a:bodyPr>
          <a:lstStyle/>
          <a:p>
            <a:r>
              <a:rPr lang="en-ES" sz="2000" dirty="0"/>
              <a:t>reloj (m)</a:t>
            </a:r>
          </a:p>
        </p:txBody>
      </p:sp>
      <p:sp>
        <p:nvSpPr>
          <p:cNvPr id="12" name="TextBox 11">
            <a:extLst>
              <a:ext uri="{FF2B5EF4-FFF2-40B4-BE49-F238E27FC236}">
                <a16:creationId xmlns:a16="http://schemas.microsoft.com/office/drawing/2014/main" id="{FDAB5993-062E-8C46-83F6-D8A873427DCC}"/>
              </a:ext>
            </a:extLst>
          </p:cNvPr>
          <p:cNvSpPr txBox="1"/>
          <p:nvPr/>
        </p:nvSpPr>
        <p:spPr>
          <a:xfrm>
            <a:off x="627890" y="6011995"/>
            <a:ext cx="1608133" cy="400110"/>
          </a:xfrm>
          <a:prstGeom prst="rect">
            <a:avLst/>
          </a:prstGeom>
          <a:noFill/>
        </p:spPr>
        <p:txBody>
          <a:bodyPr wrap="none" rtlCol="0">
            <a:spAutoFit/>
          </a:bodyPr>
          <a:lstStyle/>
          <a:p>
            <a:r>
              <a:rPr lang="en-ES" sz="2000" dirty="0"/>
              <a:t>regalo</a:t>
            </a:r>
            <a:r>
              <a:rPr lang="en-ES" sz="2000" b="1" dirty="0"/>
              <a:t>s</a:t>
            </a:r>
            <a:r>
              <a:rPr lang="en-ES" sz="2000" dirty="0"/>
              <a:t> (m)</a:t>
            </a:r>
          </a:p>
        </p:txBody>
      </p:sp>
      <p:sp>
        <p:nvSpPr>
          <p:cNvPr id="13" name="TextBox 12">
            <a:extLst>
              <a:ext uri="{FF2B5EF4-FFF2-40B4-BE49-F238E27FC236}">
                <a16:creationId xmlns:a16="http://schemas.microsoft.com/office/drawing/2014/main" id="{1C7A4700-9E5A-D4BD-AEEA-E4E64F38786E}"/>
              </a:ext>
            </a:extLst>
          </p:cNvPr>
          <p:cNvSpPr txBox="1"/>
          <p:nvPr/>
        </p:nvSpPr>
        <p:spPr>
          <a:xfrm>
            <a:off x="3379165" y="6011995"/>
            <a:ext cx="1140056" cy="400110"/>
          </a:xfrm>
          <a:prstGeom prst="rect">
            <a:avLst/>
          </a:prstGeom>
          <a:noFill/>
        </p:spPr>
        <p:txBody>
          <a:bodyPr wrap="none" rtlCol="0">
            <a:spAutoFit/>
          </a:bodyPr>
          <a:lstStyle/>
          <a:p>
            <a:r>
              <a:rPr lang="en-ES" sz="2000" dirty="0"/>
              <a:t>foto</a:t>
            </a:r>
            <a:r>
              <a:rPr lang="en-ES" sz="2000" b="1" dirty="0"/>
              <a:t>s</a:t>
            </a:r>
            <a:r>
              <a:rPr lang="en-ES" sz="2000" dirty="0"/>
              <a:t> (f)</a:t>
            </a:r>
          </a:p>
        </p:txBody>
      </p:sp>
      <p:sp>
        <p:nvSpPr>
          <p:cNvPr id="14" name="TextBox 13">
            <a:extLst>
              <a:ext uri="{FF2B5EF4-FFF2-40B4-BE49-F238E27FC236}">
                <a16:creationId xmlns:a16="http://schemas.microsoft.com/office/drawing/2014/main" id="{AFDCB30A-68D9-2DA7-0184-975B362EFDAE}"/>
              </a:ext>
            </a:extLst>
          </p:cNvPr>
          <p:cNvSpPr txBox="1"/>
          <p:nvPr/>
        </p:nvSpPr>
        <p:spPr>
          <a:xfrm>
            <a:off x="5662363" y="6011995"/>
            <a:ext cx="1683474" cy="400110"/>
          </a:xfrm>
          <a:prstGeom prst="rect">
            <a:avLst/>
          </a:prstGeom>
          <a:noFill/>
        </p:spPr>
        <p:txBody>
          <a:bodyPr wrap="none" rtlCol="0">
            <a:spAutoFit/>
          </a:bodyPr>
          <a:lstStyle/>
          <a:p>
            <a:r>
              <a:rPr lang="en-ES" sz="2000" dirty="0"/>
              <a:t>ventana</a:t>
            </a:r>
            <a:r>
              <a:rPr lang="en-ES" sz="2000" b="1" dirty="0"/>
              <a:t>s</a:t>
            </a:r>
            <a:r>
              <a:rPr lang="en-ES" sz="2000" dirty="0"/>
              <a:t> (f)</a:t>
            </a:r>
          </a:p>
        </p:txBody>
      </p:sp>
      <p:sp>
        <p:nvSpPr>
          <p:cNvPr id="15" name="TextBox 14">
            <a:extLst>
              <a:ext uri="{FF2B5EF4-FFF2-40B4-BE49-F238E27FC236}">
                <a16:creationId xmlns:a16="http://schemas.microsoft.com/office/drawing/2014/main" id="{39F4AD6A-ABBA-CF70-CB5D-2258321EB5C9}"/>
              </a:ext>
            </a:extLst>
          </p:cNvPr>
          <p:cNvSpPr txBox="1"/>
          <p:nvPr/>
        </p:nvSpPr>
        <p:spPr>
          <a:xfrm>
            <a:off x="8488978" y="6011995"/>
            <a:ext cx="1369286" cy="400110"/>
          </a:xfrm>
          <a:prstGeom prst="rect">
            <a:avLst/>
          </a:prstGeom>
          <a:noFill/>
        </p:spPr>
        <p:txBody>
          <a:bodyPr wrap="none" rtlCol="0">
            <a:spAutoFit/>
          </a:bodyPr>
          <a:lstStyle/>
          <a:p>
            <a:r>
              <a:rPr lang="en-ES" sz="2000" dirty="0"/>
              <a:t>vaso</a:t>
            </a:r>
            <a:r>
              <a:rPr lang="en-ES" sz="2000" b="1" dirty="0"/>
              <a:t>s</a:t>
            </a:r>
            <a:r>
              <a:rPr lang="en-ES" sz="2000" dirty="0"/>
              <a:t> (m)</a:t>
            </a:r>
          </a:p>
        </p:txBody>
      </p:sp>
      <p:sp>
        <p:nvSpPr>
          <p:cNvPr id="16" name="TextBox 15">
            <a:extLst>
              <a:ext uri="{FF2B5EF4-FFF2-40B4-BE49-F238E27FC236}">
                <a16:creationId xmlns:a16="http://schemas.microsoft.com/office/drawing/2014/main" id="{690FDD48-1EAF-87A4-0A25-14A1F283B5D3}"/>
              </a:ext>
            </a:extLst>
          </p:cNvPr>
          <p:cNvSpPr txBox="1"/>
          <p:nvPr/>
        </p:nvSpPr>
        <p:spPr>
          <a:xfrm>
            <a:off x="10590927" y="1501514"/>
            <a:ext cx="1418978" cy="4708981"/>
          </a:xfrm>
          <a:prstGeom prst="rect">
            <a:avLst/>
          </a:prstGeom>
          <a:noFill/>
        </p:spPr>
        <p:txBody>
          <a:bodyPr wrap="none" rtlCol="0">
            <a:spAutoFit/>
          </a:bodyPr>
          <a:lstStyle/>
          <a:p>
            <a:r>
              <a:rPr lang="en-ES" sz="2000" dirty="0"/>
              <a:t>usar</a:t>
            </a:r>
          </a:p>
          <a:p>
            <a:r>
              <a:rPr lang="en-ES" sz="2000" dirty="0"/>
              <a:t>abrir</a:t>
            </a:r>
          </a:p>
          <a:p>
            <a:r>
              <a:rPr lang="en-ES" sz="2000" dirty="0"/>
              <a:t>encender</a:t>
            </a:r>
          </a:p>
          <a:p>
            <a:r>
              <a:rPr lang="en-ES" sz="2000" dirty="0"/>
              <a:t>escuchar</a:t>
            </a:r>
          </a:p>
          <a:p>
            <a:r>
              <a:rPr lang="en-ES" sz="2000" dirty="0"/>
              <a:t>comer</a:t>
            </a:r>
          </a:p>
          <a:p>
            <a:r>
              <a:rPr lang="en-ES" sz="2000" dirty="0"/>
              <a:t>beber</a:t>
            </a:r>
          </a:p>
          <a:p>
            <a:r>
              <a:rPr lang="en-ES" sz="2000" dirty="0"/>
              <a:t>ver</a:t>
            </a:r>
          </a:p>
          <a:p>
            <a:r>
              <a:rPr lang="en-ES" sz="2000" dirty="0"/>
              <a:t>tomar</a:t>
            </a:r>
          </a:p>
          <a:p>
            <a:r>
              <a:rPr lang="en-ES" sz="2000" dirty="0"/>
              <a:t>celebrar</a:t>
            </a:r>
          </a:p>
          <a:p>
            <a:r>
              <a:rPr lang="en-ES" sz="2000" dirty="0"/>
              <a:t>disfrutar</a:t>
            </a:r>
          </a:p>
          <a:p>
            <a:r>
              <a:rPr lang="en-ES" sz="2000" dirty="0"/>
              <a:t>cantar</a:t>
            </a:r>
          </a:p>
          <a:p>
            <a:r>
              <a:rPr lang="en-ES" sz="2000" dirty="0"/>
              <a:t>ofrecer</a:t>
            </a:r>
          </a:p>
          <a:p>
            <a:r>
              <a:rPr lang="en-ES" sz="2000" dirty="0"/>
              <a:t>poner</a:t>
            </a:r>
          </a:p>
          <a:p>
            <a:r>
              <a:rPr lang="en-ES" sz="2000" dirty="0"/>
              <a:t>preparar</a:t>
            </a:r>
          </a:p>
          <a:p>
            <a:r>
              <a:rPr lang="en-ES" sz="2000" dirty="0"/>
              <a:t>lavar…</a:t>
            </a:r>
          </a:p>
        </p:txBody>
      </p:sp>
      <p:sp>
        <p:nvSpPr>
          <p:cNvPr id="17" name="TextBox 16">
            <a:extLst>
              <a:ext uri="{FF2B5EF4-FFF2-40B4-BE49-F238E27FC236}">
                <a16:creationId xmlns:a16="http://schemas.microsoft.com/office/drawing/2014/main" id="{62C4EB16-FA8C-F3F4-E935-CC6B1C4A9BAC}"/>
              </a:ext>
            </a:extLst>
          </p:cNvPr>
          <p:cNvSpPr txBox="1"/>
          <p:nvPr/>
        </p:nvSpPr>
        <p:spPr>
          <a:xfrm>
            <a:off x="10373003" y="820020"/>
            <a:ext cx="1854825" cy="707886"/>
          </a:xfrm>
          <a:prstGeom prst="rect">
            <a:avLst/>
          </a:prstGeom>
          <a:noFill/>
        </p:spPr>
        <p:txBody>
          <a:bodyPr wrap="square" rtlCol="0">
            <a:spAutoFit/>
          </a:bodyPr>
          <a:lstStyle/>
          <a:p>
            <a:pPr algn="ctr"/>
            <a:r>
              <a:rPr lang="en-ES" sz="2000" b="1" dirty="0"/>
              <a:t>Puedes usar estos verbos</a:t>
            </a:r>
          </a:p>
        </p:txBody>
      </p:sp>
      <p:pic>
        <p:nvPicPr>
          <p:cNvPr id="18" name="Picture 17">
            <a:extLst>
              <a:ext uri="{FF2B5EF4-FFF2-40B4-BE49-F238E27FC236}">
                <a16:creationId xmlns:a16="http://schemas.microsoft.com/office/drawing/2014/main" id="{D294D2A2-194E-2B03-F70E-61845B681559}"/>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5051052" y="1145043"/>
            <a:ext cx="2730111" cy="1523316"/>
          </a:xfrm>
          <a:prstGeom prst="rect">
            <a:avLst/>
          </a:prstGeom>
        </p:spPr>
      </p:pic>
      <p:pic>
        <p:nvPicPr>
          <p:cNvPr id="19" name="Picture 18">
            <a:extLst>
              <a:ext uri="{FF2B5EF4-FFF2-40B4-BE49-F238E27FC236}">
                <a16:creationId xmlns:a16="http://schemas.microsoft.com/office/drawing/2014/main" id="{C6B8416E-5CD8-B48E-3302-369B6C5392E0}"/>
              </a:ext>
            </a:extLst>
          </p:cNvPr>
          <p:cNvPicPr>
            <a:picLocks noChangeAspect="1"/>
          </p:cNvPicPr>
          <p:nvPr/>
        </p:nvPicPr>
        <p:blipFill rotWithShape="1">
          <a:blip r:embed="rId5"/>
          <a:srcRect r="2933"/>
          <a:stretch/>
        </p:blipFill>
        <p:spPr>
          <a:xfrm>
            <a:off x="2952120" y="1430102"/>
            <a:ext cx="1752601" cy="1157696"/>
          </a:xfrm>
          <a:prstGeom prst="rect">
            <a:avLst/>
          </a:prstGeom>
        </p:spPr>
      </p:pic>
      <p:pic>
        <p:nvPicPr>
          <p:cNvPr id="34" name="Picture 33">
            <a:extLst>
              <a:ext uri="{FF2B5EF4-FFF2-40B4-BE49-F238E27FC236}">
                <a16:creationId xmlns:a16="http://schemas.microsoft.com/office/drawing/2014/main" id="{27ABAEEE-F4DA-5244-5518-24B30B9E17E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67504" y="3092450"/>
            <a:ext cx="2128904" cy="1206500"/>
          </a:xfrm>
          <a:prstGeom prst="rect">
            <a:avLst/>
          </a:prstGeom>
        </p:spPr>
      </p:pic>
      <p:sp>
        <p:nvSpPr>
          <p:cNvPr id="35" name="TextBox 34">
            <a:extLst>
              <a:ext uri="{FF2B5EF4-FFF2-40B4-BE49-F238E27FC236}">
                <a16:creationId xmlns:a16="http://schemas.microsoft.com/office/drawing/2014/main" id="{7D74F931-2CDE-994B-3897-41F28041CF54}"/>
              </a:ext>
            </a:extLst>
          </p:cNvPr>
          <p:cNvSpPr txBox="1"/>
          <p:nvPr/>
        </p:nvSpPr>
        <p:spPr>
          <a:xfrm rot="20916161">
            <a:off x="451795" y="3471766"/>
            <a:ext cx="2385029" cy="400110"/>
          </a:xfrm>
          <a:prstGeom prst="rect">
            <a:avLst/>
          </a:prstGeom>
          <a:noFill/>
        </p:spPr>
        <p:txBody>
          <a:bodyPr wrap="square" rtlCol="0">
            <a:spAutoFit/>
          </a:bodyPr>
          <a:lstStyle/>
          <a:p>
            <a:r>
              <a:rPr lang="en-ES" sz="2000" i="1" dirty="0">
                <a:highlight>
                  <a:srgbClr val="FFE58A"/>
                </a:highlight>
              </a:rPr>
              <a:t>Celebro la vida…</a:t>
            </a:r>
          </a:p>
        </p:txBody>
      </p:sp>
      <p:pic>
        <p:nvPicPr>
          <p:cNvPr id="36" name="Picture 35">
            <a:extLst>
              <a:ext uri="{FF2B5EF4-FFF2-40B4-BE49-F238E27FC236}">
                <a16:creationId xmlns:a16="http://schemas.microsoft.com/office/drawing/2014/main" id="{407142D8-6D02-7023-A048-F7357412525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74867" y="939276"/>
            <a:ext cx="1846492" cy="1846492"/>
          </a:xfrm>
          <a:prstGeom prst="rect">
            <a:avLst/>
          </a:prstGeom>
        </p:spPr>
      </p:pic>
      <p:pic>
        <p:nvPicPr>
          <p:cNvPr id="37" name="Picture 36">
            <a:extLst>
              <a:ext uri="{FF2B5EF4-FFF2-40B4-BE49-F238E27FC236}">
                <a16:creationId xmlns:a16="http://schemas.microsoft.com/office/drawing/2014/main" id="{4FEC35EF-A544-C498-E7AB-64684E1F2AAD}"/>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3048895" y="3232269"/>
            <a:ext cx="1800596" cy="978324"/>
          </a:xfrm>
          <a:prstGeom prst="rect">
            <a:avLst/>
          </a:prstGeom>
        </p:spPr>
      </p:pic>
      <p:pic>
        <p:nvPicPr>
          <p:cNvPr id="51" name="Picture 50">
            <a:extLst>
              <a:ext uri="{FF2B5EF4-FFF2-40B4-BE49-F238E27FC236}">
                <a16:creationId xmlns:a16="http://schemas.microsoft.com/office/drawing/2014/main" id="{B9FA64D0-7147-166F-3DA3-5F7DEDC93E2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681541" y="3360004"/>
            <a:ext cx="1800596" cy="850589"/>
          </a:xfrm>
          <a:prstGeom prst="rect">
            <a:avLst/>
          </a:prstGeom>
        </p:spPr>
      </p:pic>
      <p:pic>
        <p:nvPicPr>
          <p:cNvPr id="56" name="Picture 55">
            <a:extLst>
              <a:ext uri="{FF2B5EF4-FFF2-40B4-BE49-F238E27FC236}">
                <a16:creationId xmlns:a16="http://schemas.microsoft.com/office/drawing/2014/main" id="{BAF527C1-3824-7CE3-F1ED-6EE4CD4CABEB}"/>
              </a:ext>
            </a:extLst>
          </p:cNvPr>
          <p:cNvPicPr>
            <a:picLocks noChangeAspect="1"/>
          </p:cNvPicPr>
          <p:nvPr/>
        </p:nvPicPr>
        <p:blipFill rotWithShape="1">
          <a:blip r:embed="rId10"/>
          <a:srcRect l="52165" t="-2277" r="-527" b="6765"/>
          <a:stretch/>
        </p:blipFill>
        <p:spPr>
          <a:xfrm>
            <a:off x="8658331" y="3051811"/>
            <a:ext cx="724838" cy="1206500"/>
          </a:xfrm>
          <a:prstGeom prst="rect">
            <a:avLst/>
          </a:prstGeom>
        </p:spPr>
      </p:pic>
      <p:pic>
        <p:nvPicPr>
          <p:cNvPr id="57" name="Picture 56">
            <a:extLst>
              <a:ext uri="{FF2B5EF4-FFF2-40B4-BE49-F238E27FC236}">
                <a16:creationId xmlns:a16="http://schemas.microsoft.com/office/drawing/2014/main" id="{070BC7AF-13B4-A3B7-9398-E4A6E54BE6F8}"/>
              </a:ext>
            </a:extLst>
          </p:cNvPr>
          <p:cNvPicPr>
            <a:picLocks noChangeAspect="1"/>
          </p:cNvPicPr>
          <p:nvPr/>
        </p:nvPicPr>
        <p:blipFill>
          <a:blip r:embed="rId11"/>
          <a:stretch>
            <a:fillRect/>
          </a:stretch>
        </p:blipFill>
        <p:spPr>
          <a:xfrm>
            <a:off x="556901" y="4827033"/>
            <a:ext cx="1608133" cy="1242648"/>
          </a:xfrm>
          <a:prstGeom prst="rect">
            <a:avLst/>
          </a:prstGeom>
        </p:spPr>
      </p:pic>
      <p:pic>
        <p:nvPicPr>
          <p:cNvPr id="58" name="Picture 57">
            <a:extLst>
              <a:ext uri="{FF2B5EF4-FFF2-40B4-BE49-F238E27FC236}">
                <a16:creationId xmlns:a16="http://schemas.microsoft.com/office/drawing/2014/main" id="{5E9E1F4C-DEDE-BB4E-67C5-8606DD6CA1E9}"/>
              </a:ext>
            </a:extLst>
          </p:cNvPr>
          <p:cNvPicPr>
            <a:picLocks noChangeAspect="1"/>
          </p:cNvPicPr>
          <p:nvPr/>
        </p:nvPicPr>
        <p:blipFill>
          <a:blip r:embed="rId12"/>
          <a:stretch>
            <a:fillRect/>
          </a:stretch>
        </p:blipFill>
        <p:spPr>
          <a:xfrm>
            <a:off x="3327869" y="4735709"/>
            <a:ext cx="1242648" cy="1242648"/>
          </a:xfrm>
          <a:prstGeom prst="rect">
            <a:avLst/>
          </a:prstGeom>
        </p:spPr>
      </p:pic>
      <p:pic>
        <p:nvPicPr>
          <p:cNvPr id="59" name="Picture 58">
            <a:extLst>
              <a:ext uri="{FF2B5EF4-FFF2-40B4-BE49-F238E27FC236}">
                <a16:creationId xmlns:a16="http://schemas.microsoft.com/office/drawing/2014/main" id="{88958B78-9659-D950-259A-5E46200CECF5}"/>
              </a:ext>
            </a:extLst>
          </p:cNvPr>
          <p:cNvPicPr>
            <a:picLocks noChangeAspect="1"/>
          </p:cNvPicPr>
          <p:nvPr/>
        </p:nvPicPr>
        <p:blipFill>
          <a:blip r:embed="rId13"/>
          <a:stretch>
            <a:fillRect/>
          </a:stretch>
        </p:blipFill>
        <p:spPr>
          <a:xfrm>
            <a:off x="5287412" y="4827033"/>
            <a:ext cx="1904145" cy="1523316"/>
          </a:xfrm>
          <a:prstGeom prst="rect">
            <a:avLst/>
          </a:prstGeom>
        </p:spPr>
      </p:pic>
      <p:pic>
        <p:nvPicPr>
          <p:cNvPr id="60" name="Picture 59">
            <a:extLst>
              <a:ext uri="{FF2B5EF4-FFF2-40B4-BE49-F238E27FC236}">
                <a16:creationId xmlns:a16="http://schemas.microsoft.com/office/drawing/2014/main" id="{6ED0FB1C-87C7-C4C2-DF26-DE0BEA7ABB2F}"/>
              </a:ext>
            </a:extLst>
          </p:cNvPr>
          <p:cNvPicPr>
            <a:picLocks noChangeAspect="1"/>
          </p:cNvPicPr>
          <p:nvPr/>
        </p:nvPicPr>
        <p:blipFill>
          <a:blip r:embed="rId13"/>
          <a:stretch>
            <a:fillRect/>
          </a:stretch>
        </p:blipFill>
        <p:spPr>
          <a:xfrm>
            <a:off x="6263656" y="4802684"/>
            <a:ext cx="1904145" cy="1523316"/>
          </a:xfrm>
          <a:prstGeom prst="rect">
            <a:avLst/>
          </a:prstGeom>
        </p:spPr>
      </p:pic>
      <p:pic>
        <p:nvPicPr>
          <p:cNvPr id="61" name="Picture 60">
            <a:extLst>
              <a:ext uri="{FF2B5EF4-FFF2-40B4-BE49-F238E27FC236}">
                <a16:creationId xmlns:a16="http://schemas.microsoft.com/office/drawing/2014/main" id="{9AC014C4-A51D-B233-280B-A4EF20F36927}"/>
              </a:ext>
            </a:extLst>
          </p:cNvPr>
          <p:cNvPicPr>
            <a:picLocks noChangeAspect="1"/>
          </p:cNvPicPr>
          <p:nvPr/>
        </p:nvPicPr>
        <p:blipFill>
          <a:blip r:embed="rId14"/>
          <a:stretch>
            <a:fillRect/>
          </a:stretch>
        </p:blipFill>
        <p:spPr>
          <a:xfrm>
            <a:off x="8235860" y="4936913"/>
            <a:ext cx="1075082" cy="1075082"/>
          </a:xfrm>
          <a:prstGeom prst="rect">
            <a:avLst/>
          </a:prstGeom>
        </p:spPr>
      </p:pic>
      <p:pic>
        <p:nvPicPr>
          <p:cNvPr id="63" name="Picture 62">
            <a:extLst>
              <a:ext uri="{FF2B5EF4-FFF2-40B4-BE49-F238E27FC236}">
                <a16:creationId xmlns:a16="http://schemas.microsoft.com/office/drawing/2014/main" id="{2A08B494-9B2E-519E-DC40-6D0C6B2E9117}"/>
              </a:ext>
            </a:extLst>
          </p:cNvPr>
          <p:cNvPicPr>
            <a:picLocks noChangeAspect="1"/>
          </p:cNvPicPr>
          <p:nvPr/>
        </p:nvPicPr>
        <p:blipFill>
          <a:blip r:embed="rId14"/>
          <a:stretch>
            <a:fillRect/>
          </a:stretch>
        </p:blipFill>
        <p:spPr>
          <a:xfrm>
            <a:off x="9000121" y="4943117"/>
            <a:ext cx="1075082" cy="1075082"/>
          </a:xfrm>
          <a:prstGeom prst="rect">
            <a:avLst/>
          </a:prstGeom>
        </p:spPr>
      </p:pic>
      <p:sp>
        <p:nvSpPr>
          <p:cNvPr id="46" name="Google Shape;762;p85">
            <a:extLst>
              <a:ext uri="{FF2B5EF4-FFF2-40B4-BE49-F238E27FC236}">
                <a16:creationId xmlns:a16="http://schemas.microsoft.com/office/drawing/2014/main" id="{80527185-2744-4F92-9E74-ADDCDD78F3A0}"/>
              </a:ext>
            </a:extLst>
          </p:cNvPr>
          <p:cNvSpPr txBox="1"/>
          <p:nvPr/>
        </p:nvSpPr>
        <p:spPr>
          <a:xfrm>
            <a:off x="238837" y="157015"/>
            <a:ext cx="18785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lang="en-GB" sz="2800" b="1" kern="0" noProof="0" dirty="0">
                <a:solidFill>
                  <a:srgbClr val="514F4F"/>
                </a:solidFill>
                <a:latin typeface="Century Gothic"/>
                <a:ea typeface="Century Gothic"/>
                <a:cs typeface="Century Gothic"/>
                <a:sym typeface="Century Gothic"/>
              </a:rPr>
              <a:t>¿</a:t>
            </a:r>
            <a:r>
              <a:rPr lang="en-GB" sz="2800" b="1" kern="0" noProof="0" dirty="0" err="1">
                <a:solidFill>
                  <a:srgbClr val="514F4F"/>
                </a:solidFill>
                <a:latin typeface="Century Gothic"/>
                <a:ea typeface="Century Gothic"/>
                <a:cs typeface="Century Gothic"/>
                <a:sym typeface="Century Gothic"/>
              </a:rPr>
              <a:t>Qué</a:t>
            </a:r>
            <a:r>
              <a:rPr lang="en-GB" sz="2800" b="1" kern="0" noProof="0" dirty="0">
                <a:solidFill>
                  <a:srgbClr val="514F4F"/>
                </a:solidFill>
                <a:latin typeface="Century Gothic"/>
                <a:ea typeface="Century Gothic"/>
                <a:cs typeface="Century Gothic"/>
                <a:sym typeface="Century Gothic"/>
              </a:rPr>
              <a:t> es</a:t>
            </a:r>
            <a:r>
              <a:rPr lang="en-GB" sz="2800" b="1" kern="0" dirty="0">
                <a:solidFill>
                  <a:srgbClr val="514F4F"/>
                </a:solidFill>
                <a:latin typeface="Century Gothic"/>
                <a:ea typeface="Century Gothic"/>
                <a:cs typeface="Century Gothic"/>
                <a:sym typeface="Century Gothic"/>
              </a:rPr>
              <a:t>?</a:t>
            </a:r>
            <a:endParaRPr kumimoji="0" b="0" i="0" u="none" strike="noStrike" kern="0" cap="none" spc="0" normalizeH="0" baseline="0" noProof="0" dirty="0">
              <a:ln>
                <a:noFill/>
              </a:ln>
              <a:solidFill>
                <a:srgbClr val="514F4F"/>
              </a:solidFill>
              <a:effectLst/>
              <a:uLnTx/>
              <a:uFillTx/>
              <a:latin typeface="Arial"/>
              <a:cs typeface="Arial"/>
              <a:sym typeface="Arial"/>
            </a:endParaRPr>
          </a:p>
        </p:txBody>
      </p:sp>
      <p:sp>
        <p:nvSpPr>
          <p:cNvPr id="47" name="Google Shape;763;p85">
            <a:extLst>
              <a:ext uri="{FF2B5EF4-FFF2-40B4-BE49-F238E27FC236}">
                <a16:creationId xmlns:a16="http://schemas.microsoft.com/office/drawing/2014/main" id="{5BE32785-2BD6-4E26-B98C-B531CA6F4733}"/>
              </a:ext>
            </a:extLst>
          </p:cNvPr>
          <p:cNvSpPr txBox="1"/>
          <p:nvPr/>
        </p:nvSpPr>
        <p:spPr>
          <a:xfrm>
            <a:off x="230807" y="604662"/>
            <a:ext cx="4053265"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lang="en-GB" sz="2200" kern="0" noProof="0" dirty="0">
                <a:solidFill>
                  <a:srgbClr val="514F4F"/>
                </a:solidFill>
                <a:latin typeface="Century Gothic"/>
                <a:ea typeface="Century Gothic"/>
                <a:cs typeface="Century Gothic"/>
                <a:sym typeface="Century Gothic"/>
              </a:rPr>
              <a:t>Mira </a:t>
            </a:r>
            <a:r>
              <a:rPr lang="en-GB" sz="2200" kern="0" noProof="0" dirty="0" err="1">
                <a:solidFill>
                  <a:srgbClr val="514F4F"/>
                </a:solidFill>
                <a:latin typeface="Century Gothic"/>
                <a:ea typeface="Century Gothic"/>
                <a:cs typeface="Century Gothic"/>
                <a:sym typeface="Century Gothic"/>
              </a:rPr>
              <a:t>los</a:t>
            </a:r>
            <a:r>
              <a:rPr lang="en-GB" sz="2200" kern="0" noProof="0" dirty="0">
                <a:solidFill>
                  <a:srgbClr val="514F4F"/>
                </a:solidFill>
                <a:latin typeface="Century Gothic"/>
                <a:ea typeface="Century Gothic"/>
                <a:cs typeface="Century Gothic"/>
                <a:sym typeface="Century Gothic"/>
              </a:rPr>
              <a:t> </a:t>
            </a:r>
            <a:r>
              <a:rPr lang="en-GB" sz="2200" kern="0" noProof="0" dirty="0" err="1">
                <a:solidFill>
                  <a:srgbClr val="514F4F"/>
                </a:solidFill>
                <a:latin typeface="Century Gothic"/>
                <a:ea typeface="Century Gothic"/>
                <a:cs typeface="Century Gothic"/>
                <a:sym typeface="Century Gothic"/>
              </a:rPr>
              <a:t>objetos</a:t>
            </a:r>
            <a:r>
              <a:rPr lang="en-GB" sz="2200" kern="0" noProof="0" dirty="0">
                <a:solidFill>
                  <a:srgbClr val="514F4F"/>
                </a:solidFill>
                <a:latin typeface="Century Gothic"/>
                <a:ea typeface="Century Gothic"/>
                <a:cs typeface="Century Gothic"/>
                <a:sym typeface="Century Gothic"/>
              </a:rPr>
              <a:t> y </a:t>
            </a:r>
            <a:r>
              <a:rPr lang="en-GB" sz="2200" kern="0" noProof="0" dirty="0" err="1">
                <a:solidFill>
                  <a:srgbClr val="514F4F"/>
                </a:solidFill>
                <a:latin typeface="Century Gothic"/>
                <a:ea typeface="Century Gothic"/>
                <a:cs typeface="Century Gothic"/>
                <a:sym typeface="Century Gothic"/>
              </a:rPr>
              <a:t>elige</a:t>
            </a:r>
            <a:r>
              <a:rPr lang="en-GB" sz="2200" kern="0" noProof="0" dirty="0">
                <a:solidFill>
                  <a:srgbClr val="514F4F"/>
                </a:solidFill>
                <a:latin typeface="Century Gothic"/>
                <a:ea typeface="Century Gothic"/>
                <a:cs typeface="Century Gothic"/>
                <a:sym typeface="Century Gothic"/>
              </a:rPr>
              <a:t> </a:t>
            </a:r>
            <a:r>
              <a:rPr lang="en-GB" sz="2200" b="1" kern="0" noProof="0" dirty="0" err="1">
                <a:solidFill>
                  <a:srgbClr val="514F4F"/>
                </a:solidFill>
                <a:latin typeface="Century Gothic"/>
                <a:ea typeface="Century Gothic"/>
                <a:cs typeface="Century Gothic"/>
                <a:sym typeface="Century Gothic"/>
              </a:rPr>
              <a:t>tres</a:t>
            </a:r>
            <a:r>
              <a:rPr lang="en-GB" sz="2200" b="1" kern="0" noProof="0" dirty="0">
                <a:solidFill>
                  <a:srgbClr val="514F4F"/>
                </a:solidFill>
                <a:latin typeface="Century Gothic"/>
                <a:ea typeface="Century Gothic"/>
                <a:cs typeface="Century Gothic"/>
                <a:sym typeface="Century Gothic"/>
              </a:rPr>
              <a:t>. </a:t>
            </a:r>
            <a:endParaRPr kumimoji="0" sz="2200" b="1" i="0" u="none" strike="noStrike" kern="0" cap="none" spc="0" normalizeH="0" baseline="0" noProof="0" dirty="0">
              <a:ln>
                <a:noFill/>
              </a:ln>
              <a:solidFill>
                <a:srgbClr val="514F4F"/>
              </a:solidFill>
              <a:effectLst/>
              <a:uLnTx/>
              <a:uFillTx/>
              <a:latin typeface="Arial"/>
              <a:cs typeface="Arial"/>
              <a:sym typeface="Arial"/>
            </a:endParaRPr>
          </a:p>
        </p:txBody>
      </p:sp>
      <p:sp>
        <p:nvSpPr>
          <p:cNvPr id="48" name="Google Shape;764;p85">
            <a:extLst>
              <a:ext uri="{FF2B5EF4-FFF2-40B4-BE49-F238E27FC236}">
                <a16:creationId xmlns:a16="http://schemas.microsoft.com/office/drawing/2014/main" id="{7A9DF232-6282-4A21-8721-C8B8B245236C}"/>
              </a:ext>
            </a:extLst>
          </p:cNvPr>
          <p:cNvSpPr txBox="1"/>
          <p:nvPr/>
        </p:nvSpPr>
        <p:spPr>
          <a:xfrm>
            <a:off x="217695" y="912133"/>
            <a:ext cx="5360208"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a:solidFill>
                  <a:srgbClr val="514F4F"/>
                </a:solidFill>
                <a:latin typeface="Century Gothic"/>
                <a:cs typeface="Arial"/>
                <a:sym typeface="Century Gothic"/>
              </a:rPr>
              <a:t>Escribe </a:t>
            </a:r>
            <a:r>
              <a:rPr lang="en-GB" sz="2200" b="1" kern="0" dirty="0">
                <a:solidFill>
                  <a:srgbClr val="514F4F"/>
                </a:solidFill>
                <a:latin typeface="Century Gothic"/>
                <a:cs typeface="Arial"/>
                <a:sym typeface="Century Gothic"/>
              </a:rPr>
              <a:t>dos </a:t>
            </a:r>
            <a:r>
              <a:rPr lang="en-GB" sz="2200" b="1" kern="0" dirty="0" err="1">
                <a:solidFill>
                  <a:srgbClr val="514F4F"/>
                </a:solidFill>
                <a:latin typeface="Century Gothic"/>
                <a:cs typeface="Arial"/>
                <a:sym typeface="Century Gothic"/>
              </a:rPr>
              <a:t>pistas</a:t>
            </a:r>
            <a:r>
              <a:rPr lang="en-GB" sz="2200" b="1" kern="0" dirty="0">
                <a:solidFill>
                  <a:srgbClr val="514F4F"/>
                </a:solidFill>
                <a:latin typeface="Century Gothic"/>
                <a:cs typeface="Arial"/>
                <a:sym typeface="Century Gothic"/>
              </a:rPr>
              <a:t>* </a:t>
            </a:r>
            <a:r>
              <a:rPr lang="en-GB" sz="2200" kern="0" dirty="0">
                <a:solidFill>
                  <a:srgbClr val="514F4F"/>
                </a:solidFill>
                <a:latin typeface="Century Gothic"/>
                <a:cs typeface="Arial"/>
                <a:sym typeface="Century Gothic"/>
              </a:rPr>
              <a:t>para </a:t>
            </a:r>
            <a:r>
              <a:rPr lang="en-GB" sz="2200" kern="0" dirty="0" err="1">
                <a:solidFill>
                  <a:srgbClr val="514F4F"/>
                </a:solidFill>
                <a:latin typeface="Century Gothic"/>
                <a:cs typeface="Arial"/>
                <a:sym typeface="Century Gothic"/>
              </a:rPr>
              <a:t>cada</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objeto</a:t>
            </a:r>
            <a:r>
              <a:rPr lang="en-GB" sz="2200" kern="0" dirty="0">
                <a:solidFill>
                  <a:srgbClr val="514F4F"/>
                </a:solidFill>
                <a:latin typeface="Century Gothic"/>
                <a:cs typeface="Arial"/>
                <a:sym typeface="Century Gothic"/>
              </a:rPr>
              <a:t>. </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sp>
        <p:nvSpPr>
          <p:cNvPr id="49" name="Google Shape;768;p85">
            <a:extLst>
              <a:ext uri="{FF2B5EF4-FFF2-40B4-BE49-F238E27FC236}">
                <a16:creationId xmlns:a16="http://schemas.microsoft.com/office/drawing/2014/main" id="{BEB40D9D-95C8-4045-A752-69876BA84216}"/>
              </a:ext>
            </a:extLst>
          </p:cNvPr>
          <p:cNvSpPr/>
          <p:nvPr/>
        </p:nvSpPr>
        <p:spPr>
          <a:xfrm>
            <a:off x="5346926" y="104767"/>
            <a:ext cx="4190736" cy="654415"/>
          </a:xfrm>
          <a:prstGeom prst="rect">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lvl="0" algn="ctr">
              <a:lnSpc>
                <a:spcPct val="107000"/>
              </a:lnSpc>
              <a:buClr>
                <a:srgbClr val="000000"/>
              </a:buClr>
              <a:buSzPts val="2000"/>
              <a:defRPr/>
            </a:pPr>
            <a:r>
              <a:rPr lang="en-GB" sz="2200" b="1" u="sng" kern="0" dirty="0">
                <a:solidFill>
                  <a:srgbClr val="514F4F"/>
                </a:solidFill>
                <a:ea typeface="Century Gothic"/>
                <a:cs typeface="Century Gothic"/>
                <a:sym typeface="Century Gothic"/>
              </a:rPr>
              <a:t>La</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compro</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en</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una</a:t>
            </a:r>
            <a:r>
              <a:rPr lang="en-GB" sz="2200" kern="0" dirty="0">
                <a:solidFill>
                  <a:srgbClr val="514F4F"/>
                </a:solidFill>
                <a:ea typeface="Century Gothic"/>
                <a:cs typeface="Century Gothic"/>
                <a:sym typeface="Century Gothic"/>
              </a:rPr>
              <a:t> tienda.</a:t>
            </a:r>
          </a:p>
          <a:p>
            <a:pPr lvl="0" algn="ctr">
              <a:lnSpc>
                <a:spcPct val="107000"/>
              </a:lnSpc>
              <a:buClr>
                <a:srgbClr val="000000"/>
              </a:buClr>
              <a:buSzPts val="2000"/>
              <a:defRPr/>
            </a:pPr>
            <a:r>
              <a:rPr lang="en-GB" sz="2200" kern="0" dirty="0">
                <a:solidFill>
                  <a:srgbClr val="514F4F"/>
                </a:solidFill>
                <a:ea typeface="Century Gothic"/>
                <a:cs typeface="Century Gothic"/>
                <a:sym typeface="Century Gothic"/>
              </a:rPr>
              <a:t>La </a:t>
            </a:r>
            <a:r>
              <a:rPr lang="en-GB" sz="2200" kern="0" dirty="0" err="1">
                <a:solidFill>
                  <a:srgbClr val="514F4F"/>
                </a:solidFill>
                <a:ea typeface="Century Gothic"/>
                <a:cs typeface="Century Gothic"/>
                <a:sym typeface="Century Gothic"/>
              </a:rPr>
              <a:t>chica</a:t>
            </a:r>
            <a:r>
              <a:rPr lang="en-GB" sz="2200" kern="0" dirty="0">
                <a:solidFill>
                  <a:srgbClr val="514F4F"/>
                </a:solidFill>
                <a:ea typeface="Century Gothic"/>
                <a:cs typeface="Century Gothic"/>
                <a:sym typeface="Century Gothic"/>
              </a:rPr>
              <a:t> </a:t>
            </a:r>
            <a:r>
              <a:rPr lang="en-GB" sz="2200" b="1" u="sng" kern="0" dirty="0">
                <a:solidFill>
                  <a:srgbClr val="514F4F"/>
                </a:solidFill>
                <a:ea typeface="Century Gothic"/>
                <a:cs typeface="Century Gothic"/>
                <a:sym typeface="Century Gothic"/>
              </a:rPr>
              <a:t>la</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usa</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en</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el</a:t>
            </a:r>
            <a:r>
              <a:rPr lang="en-GB" sz="2200" kern="0" dirty="0">
                <a:solidFill>
                  <a:srgbClr val="514F4F"/>
                </a:solidFill>
                <a:ea typeface="Century Gothic"/>
                <a:cs typeface="Century Gothic"/>
                <a:sym typeface="Century Gothic"/>
              </a:rPr>
              <a:t> colegio.</a:t>
            </a:r>
          </a:p>
        </p:txBody>
      </p:sp>
      <p:pic>
        <p:nvPicPr>
          <p:cNvPr id="50" name="Picture 2" descr="long skirt clipart png - Clip Art Library">
            <a:extLst>
              <a:ext uri="{FF2B5EF4-FFF2-40B4-BE49-F238E27FC236}">
                <a16:creationId xmlns:a16="http://schemas.microsoft.com/office/drawing/2014/main" id="{86CBE47A-F194-4429-BC8C-30155E11A0DC}"/>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333" y="107859"/>
            <a:ext cx="1117469" cy="65908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2AB6730F-D861-4583-A764-A5BBC45A4187}"/>
              </a:ext>
            </a:extLst>
          </p:cNvPr>
          <p:cNvSpPr txBox="1"/>
          <p:nvPr/>
        </p:nvSpPr>
        <p:spPr>
          <a:xfrm>
            <a:off x="4168380" y="619965"/>
            <a:ext cx="1181734" cy="400110"/>
          </a:xfrm>
          <a:prstGeom prst="rect">
            <a:avLst/>
          </a:prstGeom>
          <a:noFill/>
        </p:spPr>
        <p:txBody>
          <a:bodyPr wrap="none" rtlCol="0">
            <a:spAutoFit/>
          </a:bodyPr>
          <a:lstStyle/>
          <a:p>
            <a:r>
              <a:rPr lang="en-ES" sz="2000" dirty="0">
                <a:highlight>
                  <a:srgbClr val="FFE58A"/>
                </a:highlight>
              </a:rPr>
              <a:t>falda (f)</a:t>
            </a:r>
          </a:p>
        </p:txBody>
      </p:sp>
      <p:sp>
        <p:nvSpPr>
          <p:cNvPr id="21" name="Speech Bubble: Rectangle with Corners Rounded 20">
            <a:extLst>
              <a:ext uri="{FF2B5EF4-FFF2-40B4-BE49-F238E27FC236}">
                <a16:creationId xmlns:a16="http://schemas.microsoft.com/office/drawing/2014/main" id="{B2E4CB2D-0426-44F3-BF96-AC7C3512CBE8}"/>
              </a:ext>
            </a:extLst>
          </p:cNvPr>
          <p:cNvSpPr/>
          <p:nvPr/>
        </p:nvSpPr>
        <p:spPr>
          <a:xfrm>
            <a:off x="7135470" y="782708"/>
            <a:ext cx="3124163" cy="613127"/>
          </a:xfrm>
          <a:prstGeom prst="wedgeRoundRectCallout">
            <a:avLst>
              <a:gd name="adj1" fmla="val -63919"/>
              <a:gd name="adj2" fmla="val -43835"/>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Feminine singular direct object pronoun</a:t>
            </a:r>
          </a:p>
        </p:txBody>
      </p:sp>
      <p:sp>
        <p:nvSpPr>
          <p:cNvPr id="22" name="Rectangle 21">
            <a:extLst>
              <a:ext uri="{FF2B5EF4-FFF2-40B4-BE49-F238E27FC236}">
                <a16:creationId xmlns:a16="http://schemas.microsoft.com/office/drawing/2014/main" id="{AC1E1850-08A2-49C7-9086-139A0E110978}"/>
              </a:ext>
            </a:extLst>
          </p:cNvPr>
          <p:cNvSpPr/>
          <p:nvPr/>
        </p:nvSpPr>
        <p:spPr>
          <a:xfrm>
            <a:off x="5512331" y="942890"/>
            <a:ext cx="1566454" cy="369332"/>
          </a:xfrm>
          <a:prstGeom prst="rect">
            <a:avLst/>
          </a:prstGeom>
        </p:spPr>
        <p:txBody>
          <a:bodyPr wrap="none">
            <a:spAutoFit/>
          </a:bodyPr>
          <a:lstStyle/>
          <a:p>
            <a:r>
              <a:rPr lang="en-ES" dirty="0">
                <a:solidFill>
                  <a:srgbClr val="514F4F"/>
                </a:solidFill>
              </a:rPr>
              <a:t>*pista = clue</a:t>
            </a:r>
          </a:p>
        </p:txBody>
      </p:sp>
    </p:spTree>
    <p:extLst>
      <p:ext uri="{BB962C8B-B14F-4D97-AF65-F5344CB8AC3E}">
        <p14:creationId xmlns:p14="http://schemas.microsoft.com/office/powerpoint/2010/main" val="4112395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B59E82-32C5-DE4F-4C88-718AF93A06C3}"/>
              </a:ext>
            </a:extLst>
          </p:cNvPr>
          <p:cNvSpPr>
            <a:spLocks noGrp="1"/>
          </p:cNvSpPr>
          <p:nvPr>
            <p:ph type="body" sz="quarter" idx="13"/>
          </p:nvPr>
        </p:nvSpPr>
        <p:spPr>
          <a:xfrm>
            <a:off x="266000" y="3290076"/>
            <a:ext cx="6985530" cy="1063015"/>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modals </a:t>
            </a:r>
            <a:r>
              <a:rPr lang="en-GB" sz="2000" b="0" dirty="0" err="1"/>
              <a:t>querer</a:t>
            </a:r>
            <a:r>
              <a:rPr lang="en-GB" sz="2000" b="0" dirty="0"/>
              <a:t>, </a:t>
            </a:r>
            <a:r>
              <a:rPr lang="en-GB" sz="2000" b="0" dirty="0" err="1"/>
              <a:t>poder</a:t>
            </a:r>
            <a:r>
              <a:rPr lang="en-GB" sz="2000" b="0" dirty="0"/>
              <a:t>, </a:t>
            </a:r>
            <a:r>
              <a:rPr lang="en-GB" sz="2000" b="0" dirty="0" err="1"/>
              <a:t>deber</a:t>
            </a:r>
            <a:r>
              <a:rPr lang="en-GB" sz="2000" b="0" dirty="0"/>
              <a:t>, </a:t>
            </a:r>
            <a:r>
              <a:rPr lang="en-GB" sz="2000" b="0" dirty="0" err="1"/>
              <a:t>tener</a:t>
            </a:r>
            <a:r>
              <a:rPr lang="en-GB" sz="2000" b="0" dirty="0"/>
              <a:t> que, </a:t>
            </a:r>
            <a:r>
              <a:rPr lang="en-GB" sz="2000" b="0" dirty="0" err="1"/>
              <a:t>sé</a:t>
            </a:r>
            <a:r>
              <a:rPr lang="en-GB" sz="2000" b="0" dirty="0"/>
              <a:t> +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word order of direct object pronouns in two verb constructions</a:t>
            </a:r>
          </a:p>
          <a:p>
            <a:endParaRPr lang="en-ES" sz="2000" dirty="0"/>
          </a:p>
        </p:txBody>
      </p:sp>
      <p:sp>
        <p:nvSpPr>
          <p:cNvPr id="7" name="Title 6">
            <a:extLst>
              <a:ext uri="{FF2B5EF4-FFF2-40B4-BE49-F238E27FC236}">
                <a16:creationId xmlns:a16="http://schemas.microsoft.com/office/drawing/2014/main" id="{94D86BEE-77B6-C954-D611-B4858C175C1A}"/>
              </a:ext>
            </a:extLst>
          </p:cNvPr>
          <p:cNvSpPr>
            <a:spLocks noGrp="1"/>
          </p:cNvSpPr>
          <p:nvPr>
            <p:ph type="title" idx="4294967295"/>
          </p:nvPr>
        </p:nvSpPr>
        <p:spPr>
          <a:xfrm>
            <a:off x="363537" y="1918685"/>
            <a:ext cx="6985530" cy="1063015"/>
          </a:xfrm>
        </p:spPr>
        <p:txBody>
          <a:bodyPr>
            <a:normAutofit/>
          </a:bodyPr>
          <a:lstStyle/>
          <a:p>
            <a:r>
              <a:rPr lang="en-ES" sz="5400" dirty="0">
                <a:solidFill>
                  <a:schemeClr val="bg1"/>
                </a:solidFill>
              </a:rPr>
              <a:t>At a birthday party I</a:t>
            </a:r>
          </a:p>
        </p:txBody>
      </p:sp>
      <p:sp>
        <p:nvSpPr>
          <p:cNvPr id="6" name="Text Placeholder 5">
            <a:extLst>
              <a:ext uri="{FF2B5EF4-FFF2-40B4-BE49-F238E27FC236}">
                <a16:creationId xmlns:a16="http://schemas.microsoft.com/office/drawing/2014/main" id="{0A0007AE-5CE3-76F1-AAE0-C497C5DB3B5F}"/>
              </a:ext>
            </a:extLst>
          </p:cNvPr>
          <p:cNvSpPr>
            <a:spLocks noGrp="1"/>
          </p:cNvSpPr>
          <p:nvPr>
            <p:ph type="body" sz="quarter" idx="12"/>
          </p:nvPr>
        </p:nvSpPr>
        <p:spPr>
          <a:xfrm>
            <a:off x="363538" y="5329486"/>
            <a:ext cx="4047097"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22/01/23</a:t>
            </a:r>
            <a:endParaRPr lang="en-ES" dirty="0"/>
          </a:p>
        </p:txBody>
      </p:sp>
      <p:sp>
        <p:nvSpPr>
          <p:cNvPr id="8" name="Google Shape;125;p1">
            <a:extLst>
              <a:ext uri="{FF2B5EF4-FFF2-40B4-BE49-F238E27FC236}">
                <a16:creationId xmlns:a16="http://schemas.microsoft.com/office/drawing/2014/main" id="{E01A2AE1-FC8F-0435-EF74-FB7EB9785BDF}"/>
              </a:ext>
            </a:extLst>
          </p:cNvPr>
          <p:cNvSpPr txBox="1">
            <a:spLocks/>
          </p:cNvSpPr>
          <p:nvPr/>
        </p:nvSpPr>
        <p:spPr>
          <a:xfrm>
            <a:off x="363536" y="4501387"/>
            <a:ext cx="5232592" cy="531507"/>
          </a:xfrm>
          <a:prstGeom prst="rect">
            <a:avLst/>
          </a:prstGeom>
          <a:noFill/>
          <a:ln>
            <a:noFill/>
          </a:ln>
        </p:spPr>
        <p:txBody>
          <a:bodyPr spcFirstLastPara="1" wrap="square" lIns="91425" tIns="45700" rIns="91425" bIns="45700" anchor="t" anchorCtr="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3 – Lesson 2</a:t>
            </a:r>
          </a:p>
        </p:txBody>
      </p:sp>
    </p:spTree>
    <p:extLst>
      <p:ext uri="{BB962C8B-B14F-4D97-AF65-F5344CB8AC3E}">
        <p14:creationId xmlns:p14="http://schemas.microsoft.com/office/powerpoint/2010/main" val="2701095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19"/>
          <p:cNvSpPr/>
          <p:nvPr/>
        </p:nvSpPr>
        <p:spPr>
          <a:xfrm>
            <a:off x="11025138" y="248537"/>
            <a:ext cx="950400" cy="400919"/>
          </a:xfrm>
          <a:prstGeom prst="roundRect">
            <a:avLst>
              <a:gd name="adj" fmla="val 16667"/>
            </a:avLst>
          </a:prstGeom>
          <a:solidFill>
            <a:srgbClr val="AD1519"/>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sp>
        <p:nvSpPr>
          <p:cNvPr id="589" name="Google Shape;589;p19"/>
          <p:cNvSpPr/>
          <p:nvPr/>
        </p:nvSpPr>
        <p:spPr>
          <a:xfrm>
            <a:off x="1450615" y="2121852"/>
            <a:ext cx="4047214" cy="4046400"/>
          </a:xfrm>
          <a:prstGeom prst="ellipse">
            <a:avLst/>
          </a:prstGeom>
          <a:solidFill>
            <a:schemeClr val="accent2"/>
          </a:solidFill>
          <a:ln w="381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90" name="Google Shape;590;p19"/>
          <p:cNvSpPr txBox="1"/>
          <p:nvPr/>
        </p:nvSpPr>
        <p:spPr>
          <a:xfrm>
            <a:off x="2679904" y="2558414"/>
            <a:ext cx="1600118"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un </a:t>
            </a:r>
            <a:r>
              <a:rPr lang="en-GB" sz="2000" dirty="0" err="1">
                <a:solidFill>
                  <a:srgbClr val="1F3864"/>
                </a:solidFill>
                <a:latin typeface="Century Gothic"/>
                <a:sym typeface="Century Gothic"/>
              </a:rPr>
              <a:t>montón</a:t>
            </a:r>
            <a:endParaRPr dirty="0"/>
          </a:p>
        </p:txBody>
      </p:sp>
      <p:sp>
        <p:nvSpPr>
          <p:cNvPr id="591" name="Google Shape;591;p19"/>
          <p:cNvSpPr txBox="1"/>
          <p:nvPr/>
        </p:nvSpPr>
        <p:spPr>
          <a:xfrm>
            <a:off x="1814975" y="3289694"/>
            <a:ext cx="864929"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sym typeface="Century Gothic"/>
              </a:rPr>
              <a:t>faltar</a:t>
            </a:r>
            <a:endParaRPr dirty="0"/>
          </a:p>
        </p:txBody>
      </p:sp>
      <p:sp>
        <p:nvSpPr>
          <p:cNvPr id="592" name="Google Shape;592;p19"/>
          <p:cNvSpPr txBox="1"/>
          <p:nvPr/>
        </p:nvSpPr>
        <p:spPr>
          <a:xfrm>
            <a:off x="2108397" y="4663439"/>
            <a:ext cx="931665"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bebo</a:t>
            </a:r>
            <a:endParaRPr sz="2000" b="0" i="0" u="none" strike="noStrike" cap="none" dirty="0">
              <a:solidFill>
                <a:srgbClr val="1F3864"/>
              </a:solidFill>
              <a:latin typeface="Century Gothic"/>
              <a:ea typeface="Century Gothic"/>
              <a:cs typeface="Century Gothic"/>
              <a:sym typeface="Century Gothic"/>
            </a:endParaRPr>
          </a:p>
        </p:txBody>
      </p:sp>
      <p:sp>
        <p:nvSpPr>
          <p:cNvPr id="593" name="Google Shape;593;p19"/>
          <p:cNvSpPr txBox="1"/>
          <p:nvPr/>
        </p:nvSpPr>
        <p:spPr>
          <a:xfrm>
            <a:off x="4028845" y="3654036"/>
            <a:ext cx="978153"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papá</a:t>
            </a:r>
            <a:endParaRPr sz="2000" b="0" i="0" u="none" strike="noStrike" cap="none" dirty="0">
              <a:solidFill>
                <a:srgbClr val="1F3864"/>
              </a:solidFill>
              <a:latin typeface="Century Gothic"/>
              <a:ea typeface="Century Gothic"/>
              <a:cs typeface="Century Gothic"/>
              <a:sym typeface="Century Gothic"/>
            </a:endParaRPr>
          </a:p>
        </p:txBody>
      </p:sp>
      <p:sp>
        <p:nvSpPr>
          <p:cNvPr id="594" name="Google Shape;594;p19"/>
          <p:cNvSpPr txBox="1"/>
          <p:nvPr/>
        </p:nvSpPr>
        <p:spPr>
          <a:xfrm>
            <a:off x="4087517" y="3093164"/>
            <a:ext cx="864929"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reloj</a:t>
            </a:r>
            <a:endParaRPr sz="2000" b="0" i="0" u="none" strike="noStrike" cap="none" dirty="0">
              <a:solidFill>
                <a:srgbClr val="1F3864"/>
              </a:solidFill>
              <a:latin typeface="Century Gothic"/>
              <a:ea typeface="Century Gothic"/>
              <a:cs typeface="Century Gothic"/>
              <a:sym typeface="Century Gothic"/>
            </a:endParaRPr>
          </a:p>
        </p:txBody>
      </p:sp>
      <p:sp>
        <p:nvSpPr>
          <p:cNvPr id="595" name="Google Shape;595;p19"/>
          <p:cNvSpPr txBox="1"/>
          <p:nvPr/>
        </p:nvSpPr>
        <p:spPr>
          <a:xfrm>
            <a:off x="4064861" y="4481193"/>
            <a:ext cx="978153"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jardín</a:t>
            </a:r>
            <a:endParaRPr sz="2000" b="0" i="0" u="none" strike="noStrike" cap="none" dirty="0">
              <a:solidFill>
                <a:srgbClr val="1F3864"/>
              </a:solidFill>
              <a:latin typeface="Century Gothic"/>
              <a:ea typeface="Century Gothic"/>
              <a:cs typeface="Century Gothic"/>
              <a:sym typeface="Century Gothic"/>
            </a:endParaRPr>
          </a:p>
        </p:txBody>
      </p:sp>
      <p:sp>
        <p:nvSpPr>
          <p:cNvPr id="596" name="Google Shape;596;p19"/>
          <p:cNvSpPr txBox="1"/>
          <p:nvPr/>
        </p:nvSpPr>
        <p:spPr>
          <a:xfrm>
            <a:off x="2608008" y="5394968"/>
            <a:ext cx="1600117"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comemos</a:t>
            </a:r>
            <a:endParaRPr sz="2000" dirty="0"/>
          </a:p>
        </p:txBody>
      </p:sp>
      <p:sp>
        <p:nvSpPr>
          <p:cNvPr id="597" name="Google Shape;597;p19"/>
          <p:cNvSpPr txBox="1"/>
          <p:nvPr/>
        </p:nvSpPr>
        <p:spPr>
          <a:xfrm>
            <a:off x="2347301" y="3863194"/>
            <a:ext cx="931665"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bajar</a:t>
            </a:r>
            <a:endParaRPr sz="2000" b="0" i="0" u="none" strike="noStrike" cap="none" dirty="0">
              <a:solidFill>
                <a:srgbClr val="1F3864"/>
              </a:solidFill>
              <a:latin typeface="Century Gothic"/>
              <a:ea typeface="Century Gothic"/>
              <a:cs typeface="Century Gothic"/>
              <a:sym typeface="Century Gothic"/>
            </a:endParaRPr>
          </a:p>
        </p:txBody>
      </p:sp>
      <p:sp>
        <p:nvSpPr>
          <p:cNvPr id="598" name="Google Shape;598;p19"/>
          <p:cNvSpPr/>
          <p:nvPr/>
        </p:nvSpPr>
        <p:spPr>
          <a:xfrm>
            <a:off x="6997586" y="2138668"/>
            <a:ext cx="4047214" cy="4046400"/>
          </a:xfrm>
          <a:prstGeom prst="ellipse">
            <a:avLst/>
          </a:prstGeom>
          <a:solidFill>
            <a:schemeClr val="accent2"/>
          </a:solidFill>
          <a:ln w="381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99" name="Google Shape;599;p19"/>
          <p:cNvSpPr txBox="1"/>
          <p:nvPr/>
        </p:nvSpPr>
        <p:spPr>
          <a:xfrm>
            <a:off x="8505056" y="5530165"/>
            <a:ext cx="876449"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party</a:t>
            </a:r>
            <a:endParaRPr dirty="0"/>
          </a:p>
        </p:txBody>
      </p:sp>
      <p:sp>
        <p:nvSpPr>
          <p:cNvPr id="600" name="Google Shape;600;p19"/>
          <p:cNvSpPr txBox="1"/>
          <p:nvPr/>
        </p:nvSpPr>
        <p:spPr>
          <a:xfrm>
            <a:off x="7452227" y="3170857"/>
            <a:ext cx="838691"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thing</a:t>
            </a:r>
            <a:endParaRPr sz="2000" dirty="0"/>
          </a:p>
        </p:txBody>
      </p:sp>
      <p:sp>
        <p:nvSpPr>
          <p:cNvPr id="601" name="Google Shape;601;p19"/>
          <p:cNvSpPr txBox="1"/>
          <p:nvPr/>
        </p:nvSpPr>
        <p:spPr>
          <a:xfrm>
            <a:off x="7181914" y="4404067"/>
            <a:ext cx="898003"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food</a:t>
            </a:r>
            <a:endParaRPr sz="2000" dirty="0"/>
          </a:p>
        </p:txBody>
      </p:sp>
      <p:sp>
        <p:nvSpPr>
          <p:cNvPr id="602" name="Google Shape;602;p19"/>
          <p:cNvSpPr txBox="1"/>
          <p:nvPr/>
        </p:nvSpPr>
        <p:spPr>
          <a:xfrm>
            <a:off x="9736223" y="4189949"/>
            <a:ext cx="898003"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music</a:t>
            </a:r>
            <a:endParaRPr/>
          </a:p>
        </p:txBody>
      </p:sp>
      <p:sp>
        <p:nvSpPr>
          <p:cNvPr id="603" name="Google Shape;603;p19"/>
          <p:cNvSpPr txBox="1"/>
          <p:nvPr/>
        </p:nvSpPr>
        <p:spPr>
          <a:xfrm>
            <a:off x="8576949" y="2583518"/>
            <a:ext cx="838691" cy="403684"/>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mum</a:t>
            </a:r>
            <a:endParaRPr sz="2000" dirty="0"/>
          </a:p>
        </p:txBody>
      </p:sp>
      <p:sp>
        <p:nvSpPr>
          <p:cNvPr id="604" name="Google Shape;604;p19"/>
          <p:cNvSpPr txBox="1"/>
          <p:nvPr/>
        </p:nvSpPr>
        <p:spPr>
          <a:xfrm>
            <a:off x="8930244" y="4773358"/>
            <a:ext cx="1034828"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watch</a:t>
            </a:r>
            <a:endParaRPr dirty="0"/>
          </a:p>
        </p:txBody>
      </p:sp>
      <p:sp>
        <p:nvSpPr>
          <p:cNvPr id="605" name="Google Shape;605;p19"/>
          <p:cNvSpPr txBox="1"/>
          <p:nvPr/>
        </p:nvSpPr>
        <p:spPr>
          <a:xfrm>
            <a:off x="9286504" y="3183374"/>
            <a:ext cx="1240594"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to invite</a:t>
            </a:r>
            <a:endParaRPr sz="2000" b="0" i="0" u="none" strike="noStrike" cap="none" dirty="0">
              <a:solidFill>
                <a:srgbClr val="1F3864"/>
              </a:solidFill>
              <a:latin typeface="Century Gothic"/>
              <a:ea typeface="Century Gothic"/>
              <a:cs typeface="Century Gothic"/>
              <a:sym typeface="Century Gothic"/>
            </a:endParaRPr>
          </a:p>
        </p:txBody>
      </p:sp>
      <p:sp>
        <p:nvSpPr>
          <p:cNvPr id="606" name="Google Shape;606;p19"/>
          <p:cNvSpPr txBox="1"/>
          <p:nvPr/>
        </p:nvSpPr>
        <p:spPr>
          <a:xfrm>
            <a:off x="7906792" y="3761758"/>
            <a:ext cx="1508847"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neighbour</a:t>
            </a:r>
            <a:endParaRPr dirty="0"/>
          </a:p>
        </p:txBody>
      </p:sp>
      <p:sp>
        <p:nvSpPr>
          <p:cNvPr id="607" name="Google Shape;607;p19"/>
          <p:cNvSpPr txBox="1"/>
          <p:nvPr/>
        </p:nvSpPr>
        <p:spPr>
          <a:xfrm>
            <a:off x="154807" y="1232875"/>
            <a:ext cx="11493853"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s-ES" sz="2400" b="0" i="0" u="none" strike="noStrike" cap="none" dirty="0">
                <a:solidFill>
                  <a:srgbClr val="514F4F"/>
                </a:solidFill>
                <a:latin typeface="Century Gothic"/>
                <a:ea typeface="Century Gothic"/>
                <a:cs typeface="Century Gothic"/>
                <a:sym typeface="Century Gothic"/>
              </a:rPr>
              <a:t>Una de las palabras en ‘A’ tiene la traducción en inglés en B. ¿Cuál es?</a:t>
            </a:r>
          </a:p>
          <a:p>
            <a:pPr marL="0" marR="0" lvl="0" indent="0" algn="l" rtl="0">
              <a:lnSpc>
                <a:spcPct val="100000"/>
              </a:lnSpc>
              <a:spcBef>
                <a:spcPts val="0"/>
              </a:spcBef>
              <a:spcAft>
                <a:spcPts val="0"/>
              </a:spcAft>
              <a:buClr>
                <a:srgbClr val="1F3864"/>
              </a:buClr>
              <a:buSzPts val="2400"/>
              <a:buFont typeface="Century Gothic"/>
              <a:buNone/>
            </a:pPr>
            <a:r>
              <a:rPr lang="es-ES" sz="2400" dirty="0">
                <a:solidFill>
                  <a:srgbClr val="514F4F"/>
                </a:solidFill>
                <a:latin typeface="Century Gothic"/>
                <a:ea typeface="Century Gothic"/>
                <a:cs typeface="Century Gothic"/>
                <a:sym typeface="Century Gothic"/>
              </a:rPr>
              <a:t>Si la encuentras, ¡grita la palabra!</a:t>
            </a:r>
            <a:r>
              <a:rPr lang="es-ES" sz="2400" b="0" i="0" u="none" strike="noStrike" cap="none" dirty="0">
                <a:solidFill>
                  <a:srgbClr val="514F4F"/>
                </a:solidFill>
                <a:latin typeface="Century Gothic"/>
                <a:ea typeface="Century Gothic"/>
                <a:cs typeface="Century Gothic"/>
                <a:sym typeface="Century Gothic"/>
              </a:rPr>
              <a:t>  </a:t>
            </a:r>
            <a:endParaRPr dirty="0">
              <a:solidFill>
                <a:srgbClr val="514F4F"/>
              </a:solidFill>
            </a:endParaRPr>
          </a:p>
        </p:txBody>
      </p:sp>
      <p:sp>
        <p:nvSpPr>
          <p:cNvPr id="608" name="Google Shape;608;p19"/>
          <p:cNvSpPr txBox="1"/>
          <p:nvPr/>
        </p:nvSpPr>
        <p:spPr>
          <a:xfrm>
            <a:off x="1210710" y="2121853"/>
            <a:ext cx="4122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A</a:t>
            </a:r>
            <a:endParaRPr/>
          </a:p>
        </p:txBody>
      </p:sp>
      <p:sp>
        <p:nvSpPr>
          <p:cNvPr id="609" name="Google Shape;609;p19"/>
          <p:cNvSpPr txBox="1"/>
          <p:nvPr/>
        </p:nvSpPr>
        <p:spPr>
          <a:xfrm>
            <a:off x="6968343" y="2121852"/>
            <a:ext cx="3626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B</a:t>
            </a:r>
            <a:endParaRPr/>
          </a:p>
        </p:txBody>
      </p:sp>
      <p:sp>
        <p:nvSpPr>
          <p:cNvPr id="612" name="Google Shape;612;p19"/>
          <p:cNvSpPr/>
          <p:nvPr/>
        </p:nvSpPr>
        <p:spPr>
          <a:xfrm>
            <a:off x="5900601" y="265868"/>
            <a:ext cx="2700557" cy="760879"/>
          </a:xfrm>
          <a:prstGeom prst="wedgeRoundRectCallout">
            <a:avLst>
              <a:gd name="adj1" fmla="val 61046"/>
              <a:gd name="adj2" fmla="val 16615"/>
              <a:gd name="adj3" fmla="val 16667"/>
            </a:avLst>
          </a:prstGeom>
          <a:solidFill>
            <a:srgbClr val="AD151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4E7"/>
              </a:buClr>
              <a:buSzPts val="2000"/>
              <a:buFont typeface="Century Gothic"/>
              <a:buNone/>
            </a:pPr>
            <a:r>
              <a:rPr lang="en-GB" sz="2000" dirty="0">
                <a:solidFill>
                  <a:srgbClr val="FFF4E7"/>
                </a:solidFill>
                <a:latin typeface="Century Gothic"/>
                <a:ea typeface="Century Gothic"/>
                <a:cs typeface="Century Gothic"/>
                <a:sym typeface="Century Gothic"/>
              </a:rPr>
              <a:t>¡</a:t>
            </a:r>
            <a:r>
              <a:rPr lang="en-GB" sz="2000" dirty="0" err="1">
                <a:solidFill>
                  <a:srgbClr val="FFF4E7"/>
                </a:solidFill>
                <a:latin typeface="Century Gothic"/>
                <a:ea typeface="Century Gothic"/>
                <a:cs typeface="Century Gothic"/>
                <a:sym typeface="Century Gothic"/>
              </a:rPr>
              <a:t>Dobble</a:t>
            </a:r>
            <a:r>
              <a:rPr lang="en-GB" sz="2000" dirty="0">
                <a:solidFill>
                  <a:srgbClr val="FFF4E7"/>
                </a:solidFill>
                <a:latin typeface="Century Gothic"/>
                <a:ea typeface="Century Gothic"/>
                <a:cs typeface="Century Gothic"/>
                <a:sym typeface="Century Gothic"/>
              </a:rPr>
              <a:t> es mi </a:t>
            </a:r>
            <a:r>
              <a:rPr lang="en-GB" sz="2000" dirty="0" err="1">
                <a:solidFill>
                  <a:srgbClr val="FFF4E7"/>
                </a:solidFill>
                <a:latin typeface="Century Gothic"/>
                <a:ea typeface="Century Gothic"/>
                <a:cs typeface="Century Gothic"/>
                <a:sym typeface="Century Gothic"/>
              </a:rPr>
              <a:t>juego</a:t>
            </a:r>
            <a:r>
              <a:rPr lang="en-GB" sz="2000" dirty="0">
                <a:solidFill>
                  <a:srgbClr val="FFF4E7"/>
                </a:solidFill>
                <a:latin typeface="Century Gothic"/>
                <a:ea typeface="Century Gothic"/>
                <a:cs typeface="Century Gothic"/>
                <a:sym typeface="Century Gothic"/>
              </a:rPr>
              <a:t> </a:t>
            </a:r>
            <a:r>
              <a:rPr lang="en-GB" sz="2000" dirty="0" err="1">
                <a:solidFill>
                  <a:srgbClr val="FFF4E7"/>
                </a:solidFill>
                <a:latin typeface="Century Gothic"/>
                <a:ea typeface="Century Gothic"/>
                <a:cs typeface="Century Gothic"/>
                <a:sym typeface="Century Gothic"/>
              </a:rPr>
              <a:t>favorito</a:t>
            </a:r>
            <a:r>
              <a:rPr lang="en-GB" sz="2000" dirty="0">
                <a:solidFill>
                  <a:srgbClr val="FFF4E7"/>
                </a:solidFill>
                <a:latin typeface="Century Gothic"/>
                <a:ea typeface="Century Gothic"/>
                <a:cs typeface="Century Gothic"/>
                <a:sym typeface="Century Gothic"/>
              </a:rPr>
              <a:t>!</a:t>
            </a:r>
            <a:endParaRPr sz="2000" i="0" u="none" strike="noStrike" cap="none" dirty="0">
              <a:solidFill>
                <a:srgbClr val="FFF4E7"/>
              </a:solidFill>
              <a:latin typeface="Century Gothic"/>
              <a:ea typeface="Century Gothic"/>
              <a:cs typeface="Century Gothic"/>
              <a:sym typeface="Century Gothic"/>
            </a:endParaRPr>
          </a:p>
        </p:txBody>
      </p:sp>
      <p:sp>
        <p:nvSpPr>
          <p:cNvPr id="6" name="Title 5">
            <a:extLst>
              <a:ext uri="{FF2B5EF4-FFF2-40B4-BE49-F238E27FC236}">
                <a16:creationId xmlns:a16="http://schemas.microsoft.com/office/drawing/2014/main" id="{888D56B6-C36C-6310-2045-B20DA52F87F0}"/>
              </a:ext>
            </a:extLst>
          </p:cNvPr>
          <p:cNvSpPr>
            <a:spLocks noGrp="1"/>
          </p:cNvSpPr>
          <p:nvPr>
            <p:ph type="title"/>
          </p:nvPr>
        </p:nvSpPr>
        <p:spPr>
          <a:xfrm>
            <a:off x="-1" y="213557"/>
            <a:ext cx="5247861" cy="647577"/>
          </a:xfrm>
        </p:spPr>
        <p:txBody>
          <a:bodyPr>
            <a:normAutofit/>
          </a:bodyPr>
          <a:lstStyle/>
          <a:p>
            <a:r>
              <a:rPr lang="es-ES_tradnl" dirty="0"/>
              <a:t>Un juego de palabras</a:t>
            </a:r>
          </a:p>
        </p:txBody>
      </p:sp>
      <p:pic>
        <p:nvPicPr>
          <p:cNvPr id="3" name="Picture 2" descr="A picture containing doll, vector graphics&#10;&#10;Description automatically generated">
            <a:extLst>
              <a:ext uri="{FF2B5EF4-FFF2-40B4-BE49-F238E27FC236}">
                <a16:creationId xmlns:a16="http://schemas.microsoft.com/office/drawing/2014/main" id="{F857EC94-F9DF-F7CC-D83C-30467C85F972}"/>
              </a:ext>
            </a:extLst>
          </p:cNvPr>
          <p:cNvPicPr>
            <a:picLocks noChangeAspect="1"/>
          </p:cNvPicPr>
          <p:nvPr/>
        </p:nvPicPr>
        <p:blipFill rotWithShape="1">
          <a:blip r:embed="rId3">
            <a:extLst>
              <a:ext uri="{28A0092B-C50C-407E-A947-70E740481C1C}">
                <a14:useLocalDpi xmlns:a14="http://schemas.microsoft.com/office/drawing/2010/main" val="0"/>
              </a:ext>
            </a:extLst>
          </a:blip>
          <a:srcRect l="30201" t="9548" r="32792" b="51083"/>
          <a:stretch/>
        </p:blipFill>
        <p:spPr>
          <a:xfrm>
            <a:off x="8842680" y="117052"/>
            <a:ext cx="1864665" cy="1115823"/>
          </a:xfrm>
          <a:prstGeom prst="rect">
            <a:avLst/>
          </a:prstGeom>
        </p:spPr>
      </p:pic>
      <p:sp>
        <p:nvSpPr>
          <p:cNvPr id="4" name="Doughnut 3">
            <a:extLst>
              <a:ext uri="{FF2B5EF4-FFF2-40B4-BE49-F238E27FC236}">
                <a16:creationId xmlns:a16="http://schemas.microsoft.com/office/drawing/2014/main" id="{525C4364-98A3-4E2A-12D0-8F6392BBAE9E}"/>
              </a:ext>
            </a:extLst>
          </p:cNvPr>
          <p:cNvSpPr/>
          <p:nvPr/>
        </p:nvSpPr>
        <p:spPr>
          <a:xfrm>
            <a:off x="3888092" y="2904468"/>
            <a:ext cx="1206510" cy="755210"/>
          </a:xfrm>
          <a:prstGeom prst="donut">
            <a:avLst>
              <a:gd name="adj" fmla="val 1218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5" name="Doughnut 4">
            <a:extLst>
              <a:ext uri="{FF2B5EF4-FFF2-40B4-BE49-F238E27FC236}">
                <a16:creationId xmlns:a16="http://schemas.microsoft.com/office/drawing/2014/main" id="{74C78099-D5A0-9FD8-9C3D-6B40661565E1}"/>
              </a:ext>
            </a:extLst>
          </p:cNvPr>
          <p:cNvSpPr/>
          <p:nvPr/>
        </p:nvSpPr>
        <p:spPr>
          <a:xfrm>
            <a:off x="8842680" y="4589600"/>
            <a:ext cx="1206510" cy="755210"/>
          </a:xfrm>
          <a:prstGeom prst="donut">
            <a:avLst>
              <a:gd name="adj" fmla="val 1218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20" name="Google Shape;620;p20"/>
          <p:cNvSpPr/>
          <p:nvPr/>
        </p:nvSpPr>
        <p:spPr>
          <a:xfrm>
            <a:off x="9632637" y="247046"/>
            <a:ext cx="2326563" cy="400919"/>
          </a:xfrm>
          <a:prstGeom prst="roundRect">
            <a:avLst>
              <a:gd name="adj" fmla="val 16667"/>
            </a:avLst>
          </a:prstGeom>
          <a:solidFill>
            <a:srgbClr val="AD1519"/>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ea typeface="Century Gothic"/>
                <a:cs typeface="Century Gothic"/>
                <a:sym typeface="Century Gothic"/>
              </a:rPr>
              <a:t>l</a:t>
            </a:r>
            <a:r>
              <a:rPr lang="en-GB" sz="2000" b="1" i="0" u="none" strike="noStrike" cap="none" dirty="0">
                <a:solidFill>
                  <a:srgbClr val="FFFFFF"/>
                </a:solidFill>
                <a:latin typeface="Century Gothic"/>
                <a:ea typeface="Century Gothic"/>
                <a:cs typeface="Century Gothic"/>
                <a:sym typeface="Century Gothic"/>
              </a:rPr>
              <a:t>eer/hablar</a:t>
            </a:r>
            <a:endParaRPr sz="2000" b="1" i="0" u="none" strike="noStrike" cap="none" dirty="0">
              <a:solidFill>
                <a:srgbClr val="FFFFFF"/>
              </a:solidFill>
              <a:latin typeface="Century Gothic"/>
              <a:ea typeface="Century Gothic"/>
              <a:cs typeface="Century Gothic"/>
              <a:sym typeface="Century Gothic"/>
            </a:endParaRPr>
          </a:p>
        </p:txBody>
      </p:sp>
      <p:grpSp>
        <p:nvGrpSpPr>
          <p:cNvPr id="621" name="Google Shape;621;p20"/>
          <p:cNvGrpSpPr/>
          <p:nvPr/>
        </p:nvGrpSpPr>
        <p:grpSpPr>
          <a:xfrm>
            <a:off x="1764220" y="1544292"/>
            <a:ext cx="4047214" cy="4046400"/>
            <a:chOff x="747423" y="1383526"/>
            <a:chExt cx="4047214" cy="4046400"/>
          </a:xfrm>
        </p:grpSpPr>
        <p:sp>
          <p:nvSpPr>
            <p:cNvPr id="622" name="Google Shape;62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23" name="Google Shape;623;p20"/>
            <p:cNvSpPr txBox="1"/>
            <p:nvPr/>
          </p:nvSpPr>
          <p:spPr>
            <a:xfrm>
              <a:off x="2117017" y="1827451"/>
              <a:ext cx="90737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esas</a:t>
              </a:r>
              <a:endParaRPr sz="2000" b="0" i="0" u="none" strike="noStrike" cap="none" dirty="0">
                <a:solidFill>
                  <a:srgbClr val="1F3864"/>
                </a:solidFill>
                <a:latin typeface="Century Gothic"/>
                <a:ea typeface="Century Gothic"/>
                <a:cs typeface="Century Gothic"/>
                <a:sym typeface="Century Gothic"/>
              </a:endParaRPr>
            </a:p>
          </p:txBody>
        </p:sp>
        <p:sp>
          <p:nvSpPr>
            <p:cNvPr id="624" name="Google Shape;624;p20"/>
            <p:cNvSpPr txBox="1"/>
            <p:nvPr/>
          </p:nvSpPr>
          <p:spPr>
            <a:xfrm>
              <a:off x="1306825" y="2523344"/>
              <a:ext cx="86492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falda</a:t>
              </a:r>
              <a:endParaRPr sz="2000" b="0" i="0" u="none" strike="noStrike" cap="none" dirty="0">
                <a:solidFill>
                  <a:srgbClr val="1F3864"/>
                </a:solidFill>
                <a:latin typeface="Century Gothic"/>
                <a:ea typeface="Century Gothic"/>
                <a:cs typeface="Century Gothic"/>
                <a:sym typeface="Century Gothic"/>
              </a:endParaRPr>
            </a:p>
          </p:txBody>
        </p:sp>
        <p:sp>
          <p:nvSpPr>
            <p:cNvPr id="625" name="Google Shape;625;p20"/>
            <p:cNvSpPr txBox="1"/>
            <p:nvPr/>
          </p:nvSpPr>
          <p:spPr>
            <a:xfrm>
              <a:off x="1216657" y="3984463"/>
              <a:ext cx="2257349"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s-ES" sz="2000" dirty="0">
                  <a:solidFill>
                    <a:schemeClr val="tx1"/>
                  </a:solidFill>
                  <a:latin typeface="+mn-lt"/>
                </a:rPr>
                <a:t>¡Enhorabuena!</a:t>
              </a:r>
              <a:endParaRPr sz="2000" b="0" i="0" u="none" strike="noStrike" cap="none" dirty="0">
                <a:solidFill>
                  <a:srgbClr val="1F3864"/>
                </a:solidFill>
                <a:latin typeface="Century Gothic"/>
                <a:ea typeface="Century Gothic"/>
                <a:cs typeface="Century Gothic"/>
                <a:sym typeface="Century Gothic"/>
              </a:endParaRPr>
            </a:p>
          </p:txBody>
        </p:sp>
        <p:sp>
          <p:nvSpPr>
            <p:cNvPr id="626" name="Google Shape;626;p20"/>
            <p:cNvSpPr txBox="1"/>
            <p:nvPr/>
          </p:nvSpPr>
          <p:spPr>
            <a:xfrm>
              <a:off x="2755152" y="3026942"/>
              <a:ext cx="115288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vecino</a:t>
              </a:r>
              <a:endParaRPr sz="2000" b="0" i="0" u="none" strike="noStrike" cap="none" dirty="0">
                <a:solidFill>
                  <a:srgbClr val="1F3864"/>
                </a:solidFill>
                <a:latin typeface="Century Gothic"/>
                <a:ea typeface="Century Gothic"/>
                <a:cs typeface="Century Gothic"/>
                <a:sym typeface="Century Gothic"/>
              </a:endParaRPr>
            </a:p>
          </p:txBody>
        </p:sp>
        <p:sp>
          <p:nvSpPr>
            <p:cNvPr id="627" name="Google Shape;627;p20"/>
            <p:cNvSpPr txBox="1"/>
            <p:nvPr/>
          </p:nvSpPr>
          <p:spPr>
            <a:xfrm>
              <a:off x="3035724" y="2328397"/>
              <a:ext cx="142218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presentar</a:t>
              </a:r>
              <a:endParaRPr sz="2000" dirty="0"/>
            </a:p>
          </p:txBody>
        </p:sp>
        <p:sp>
          <p:nvSpPr>
            <p:cNvPr id="628" name="Google Shape;628;p20"/>
            <p:cNvSpPr txBox="1"/>
            <p:nvPr/>
          </p:nvSpPr>
          <p:spPr>
            <a:xfrm>
              <a:off x="3580960" y="3514447"/>
              <a:ext cx="105670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bajo</a:t>
              </a:r>
              <a:endParaRPr sz="2000" b="0" i="0" u="none" strike="noStrike" cap="none" dirty="0">
                <a:solidFill>
                  <a:srgbClr val="1F3864"/>
                </a:solidFill>
                <a:latin typeface="Century Gothic"/>
                <a:ea typeface="Century Gothic"/>
                <a:cs typeface="Century Gothic"/>
                <a:sym typeface="Century Gothic"/>
              </a:endParaRPr>
            </a:p>
          </p:txBody>
        </p:sp>
        <p:sp>
          <p:nvSpPr>
            <p:cNvPr id="629" name="Google Shape;629;p20"/>
            <p:cNvSpPr txBox="1"/>
            <p:nvPr/>
          </p:nvSpPr>
          <p:spPr>
            <a:xfrm>
              <a:off x="2227765" y="4704892"/>
              <a:ext cx="105774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ea typeface="Century Gothic"/>
                  <a:cs typeface="Century Gothic"/>
                  <a:sym typeface="Century Gothic"/>
                </a:rPr>
                <a:t>llamar</a:t>
              </a:r>
              <a:endParaRPr sz="2000" b="0" i="0" u="none" strike="noStrike" cap="none" dirty="0">
                <a:solidFill>
                  <a:srgbClr val="1F3864"/>
                </a:solidFill>
                <a:latin typeface="Century Gothic"/>
                <a:ea typeface="Century Gothic"/>
                <a:cs typeface="Century Gothic"/>
                <a:sym typeface="Century Gothic"/>
              </a:endParaRPr>
            </a:p>
          </p:txBody>
        </p:sp>
        <p:sp>
          <p:nvSpPr>
            <p:cNvPr id="630" name="Google Shape;630;p20"/>
            <p:cNvSpPr txBox="1"/>
            <p:nvPr/>
          </p:nvSpPr>
          <p:spPr>
            <a:xfrm>
              <a:off x="1079494" y="3203540"/>
              <a:ext cx="131959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ofrezco</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631" name="Google Shape;631;p20"/>
          <p:cNvGrpSpPr/>
          <p:nvPr/>
        </p:nvGrpSpPr>
        <p:grpSpPr>
          <a:xfrm>
            <a:off x="7187390" y="1541161"/>
            <a:ext cx="4047214" cy="4046400"/>
            <a:chOff x="747423" y="1383526"/>
            <a:chExt cx="4047214" cy="4046400"/>
          </a:xfrm>
        </p:grpSpPr>
        <p:sp>
          <p:nvSpPr>
            <p:cNvPr id="632" name="Google Shape;63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33" name="Google Shape;633;p20"/>
            <p:cNvSpPr txBox="1"/>
            <p:nvPr/>
          </p:nvSpPr>
          <p:spPr>
            <a:xfrm>
              <a:off x="1648137" y="1762686"/>
              <a:ext cx="2204783"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put up with, putting up with</a:t>
              </a:r>
              <a:endParaRPr sz="2000" dirty="0"/>
            </a:p>
          </p:txBody>
        </p:sp>
        <p:sp>
          <p:nvSpPr>
            <p:cNvPr id="634" name="Google Shape;634;p20"/>
            <p:cNvSpPr txBox="1"/>
            <p:nvPr/>
          </p:nvSpPr>
          <p:spPr>
            <a:xfrm>
              <a:off x="1114677" y="2552846"/>
              <a:ext cx="10005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light</a:t>
              </a:r>
              <a:endParaRPr sz="2000" dirty="0"/>
            </a:p>
          </p:txBody>
        </p:sp>
        <p:sp>
          <p:nvSpPr>
            <p:cNvPr id="635" name="Google Shape;635;p20"/>
            <p:cNvSpPr txBox="1"/>
            <p:nvPr/>
          </p:nvSpPr>
          <p:spPr>
            <a:xfrm>
              <a:off x="1228212" y="4331824"/>
              <a:ext cx="132192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those (f)</a:t>
              </a:r>
              <a:endParaRPr dirty="0"/>
            </a:p>
          </p:txBody>
        </p:sp>
        <p:sp>
          <p:nvSpPr>
            <p:cNvPr id="636" name="Google Shape;636;p20"/>
            <p:cNvSpPr txBox="1"/>
            <p:nvPr/>
          </p:nvSpPr>
          <p:spPr>
            <a:xfrm>
              <a:off x="933116" y="3083603"/>
              <a:ext cx="300042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design, designing</a:t>
              </a:r>
              <a:endParaRPr sz="2000" dirty="0"/>
            </a:p>
          </p:txBody>
        </p:sp>
        <p:sp>
          <p:nvSpPr>
            <p:cNvPr id="637" name="Google Shape;637;p20"/>
            <p:cNvSpPr txBox="1"/>
            <p:nvPr/>
          </p:nvSpPr>
          <p:spPr>
            <a:xfrm>
              <a:off x="3261986" y="2606927"/>
              <a:ext cx="81266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thing</a:t>
              </a:r>
              <a:endParaRPr sz="2000" dirty="0"/>
            </a:p>
          </p:txBody>
        </p:sp>
        <p:sp>
          <p:nvSpPr>
            <p:cNvPr id="638" name="Google Shape;638;p20"/>
            <p:cNvSpPr txBox="1"/>
            <p:nvPr/>
          </p:nvSpPr>
          <p:spPr>
            <a:xfrm>
              <a:off x="2852775" y="4298887"/>
              <a:ext cx="119972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music</a:t>
              </a:r>
              <a:endParaRPr sz="2000" dirty="0"/>
            </a:p>
          </p:txBody>
        </p:sp>
        <p:sp>
          <p:nvSpPr>
            <p:cNvPr id="639" name="Google Shape;639;p20"/>
            <p:cNvSpPr txBox="1"/>
            <p:nvPr/>
          </p:nvSpPr>
          <p:spPr>
            <a:xfrm>
              <a:off x="2336754" y="4856012"/>
              <a:ext cx="111588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table</a:t>
              </a:r>
              <a:endParaRPr sz="2000" dirty="0"/>
            </a:p>
          </p:txBody>
        </p:sp>
        <p:sp>
          <p:nvSpPr>
            <p:cNvPr id="640" name="Google Shape;640;p20"/>
            <p:cNvSpPr txBox="1"/>
            <p:nvPr/>
          </p:nvSpPr>
          <p:spPr>
            <a:xfrm>
              <a:off x="1301683" y="3607791"/>
              <a:ext cx="281271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turn on, turning on</a:t>
              </a:r>
              <a:endParaRPr sz="2000" dirty="0"/>
            </a:p>
          </p:txBody>
        </p:sp>
      </p:grpSp>
      <p:grpSp>
        <p:nvGrpSpPr>
          <p:cNvPr id="641" name="Google Shape;641;p20"/>
          <p:cNvGrpSpPr/>
          <p:nvPr/>
        </p:nvGrpSpPr>
        <p:grpSpPr>
          <a:xfrm>
            <a:off x="7199908" y="1542030"/>
            <a:ext cx="4047214" cy="4046400"/>
            <a:chOff x="747423" y="1383526"/>
            <a:chExt cx="4047214" cy="4046400"/>
          </a:xfrm>
        </p:grpSpPr>
        <p:sp>
          <p:nvSpPr>
            <p:cNvPr id="642" name="Google Shape;64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43" name="Google Shape;643;p20"/>
            <p:cNvSpPr txBox="1"/>
            <p:nvPr/>
          </p:nvSpPr>
          <p:spPr>
            <a:xfrm>
              <a:off x="2831062" y="2531389"/>
              <a:ext cx="136358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moon</a:t>
              </a:r>
              <a:endParaRPr sz="2000" dirty="0"/>
            </a:p>
          </p:txBody>
        </p:sp>
        <p:sp>
          <p:nvSpPr>
            <p:cNvPr id="644" name="Google Shape;644;p20"/>
            <p:cNvSpPr txBox="1"/>
            <p:nvPr/>
          </p:nvSpPr>
          <p:spPr>
            <a:xfrm>
              <a:off x="3130424" y="3865148"/>
              <a:ext cx="104538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dad</a:t>
              </a:r>
              <a:endParaRPr sz="2000" dirty="0"/>
            </a:p>
          </p:txBody>
        </p:sp>
        <p:sp>
          <p:nvSpPr>
            <p:cNvPr id="645" name="Google Shape;645;p20"/>
            <p:cNvSpPr txBox="1"/>
            <p:nvPr/>
          </p:nvSpPr>
          <p:spPr>
            <a:xfrm>
              <a:off x="1155935" y="3673453"/>
              <a:ext cx="114118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early</a:t>
              </a:r>
              <a:endParaRPr sz="2000" dirty="0"/>
            </a:p>
          </p:txBody>
        </p:sp>
        <p:sp>
          <p:nvSpPr>
            <p:cNvPr id="646" name="Google Shape;646;p20"/>
            <p:cNvSpPr txBox="1"/>
            <p:nvPr/>
          </p:nvSpPr>
          <p:spPr>
            <a:xfrm>
              <a:off x="1360035" y="2290614"/>
              <a:ext cx="63944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low</a:t>
              </a:r>
              <a:endParaRPr sz="2000" dirty="0"/>
            </a:p>
          </p:txBody>
        </p:sp>
        <p:sp>
          <p:nvSpPr>
            <p:cNvPr id="647" name="Google Shape;647;p20"/>
            <p:cNvSpPr txBox="1"/>
            <p:nvPr/>
          </p:nvSpPr>
          <p:spPr>
            <a:xfrm>
              <a:off x="2179399" y="1817537"/>
              <a:ext cx="1726327" cy="411055"/>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celebrate</a:t>
              </a:r>
              <a:endParaRPr sz="2000" dirty="0"/>
            </a:p>
          </p:txBody>
        </p:sp>
        <p:sp>
          <p:nvSpPr>
            <p:cNvPr id="648" name="Google Shape;648;p20"/>
            <p:cNvSpPr txBox="1"/>
            <p:nvPr/>
          </p:nvSpPr>
          <p:spPr>
            <a:xfrm>
              <a:off x="2825098" y="3179731"/>
              <a:ext cx="1080628" cy="403384"/>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watch</a:t>
              </a:r>
              <a:endParaRPr sz="2000" dirty="0"/>
            </a:p>
          </p:txBody>
        </p:sp>
        <p:sp>
          <p:nvSpPr>
            <p:cNvPr id="649" name="Google Shape;649;p20"/>
            <p:cNvSpPr txBox="1"/>
            <p:nvPr/>
          </p:nvSpPr>
          <p:spPr>
            <a:xfrm>
              <a:off x="2283213" y="4515425"/>
              <a:ext cx="91133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food</a:t>
              </a:r>
              <a:endParaRPr sz="2000" dirty="0"/>
            </a:p>
          </p:txBody>
        </p:sp>
        <p:sp>
          <p:nvSpPr>
            <p:cNvPr id="650" name="Google Shape;650;p20"/>
            <p:cNvSpPr txBox="1"/>
            <p:nvPr/>
          </p:nvSpPr>
          <p:spPr>
            <a:xfrm>
              <a:off x="1217135" y="2969765"/>
              <a:ext cx="111391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lyrics</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651" name="Google Shape;651;p20"/>
          <p:cNvGrpSpPr/>
          <p:nvPr/>
        </p:nvGrpSpPr>
        <p:grpSpPr>
          <a:xfrm>
            <a:off x="7195210" y="1544870"/>
            <a:ext cx="4047214" cy="4046400"/>
            <a:chOff x="747423" y="1383526"/>
            <a:chExt cx="4047214" cy="4046400"/>
          </a:xfrm>
        </p:grpSpPr>
        <p:sp>
          <p:nvSpPr>
            <p:cNvPr id="652" name="Google Shape;65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a:ea typeface="Century Gothic"/>
                <a:cs typeface="Century Gothic"/>
                <a:sym typeface="Century Gothic"/>
              </a:endParaRPr>
            </a:p>
          </p:txBody>
        </p:sp>
        <p:sp>
          <p:nvSpPr>
            <p:cNvPr id="653" name="Google Shape;653;p20"/>
            <p:cNvSpPr txBox="1"/>
            <p:nvPr/>
          </p:nvSpPr>
          <p:spPr>
            <a:xfrm>
              <a:off x="2305225" y="1741970"/>
              <a:ext cx="126082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people</a:t>
              </a:r>
              <a:endParaRPr sz="2000" dirty="0"/>
            </a:p>
          </p:txBody>
        </p:sp>
        <p:sp>
          <p:nvSpPr>
            <p:cNvPr id="654" name="Google Shape;654;p20"/>
            <p:cNvSpPr txBox="1"/>
            <p:nvPr/>
          </p:nvSpPr>
          <p:spPr>
            <a:xfrm>
              <a:off x="1423749" y="2363414"/>
              <a:ext cx="240832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lower, lowering</a:t>
              </a:r>
              <a:endParaRPr sz="2000" dirty="0"/>
            </a:p>
          </p:txBody>
        </p:sp>
        <p:sp>
          <p:nvSpPr>
            <p:cNvPr id="655" name="Google Shape;655;p20"/>
            <p:cNvSpPr txBox="1"/>
            <p:nvPr/>
          </p:nvSpPr>
          <p:spPr>
            <a:xfrm>
              <a:off x="2338558" y="3961309"/>
              <a:ext cx="211265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miss, missing</a:t>
              </a:r>
              <a:endParaRPr sz="2000" dirty="0"/>
            </a:p>
          </p:txBody>
        </p:sp>
        <p:sp>
          <p:nvSpPr>
            <p:cNvPr id="656" name="Google Shape;656;p20"/>
            <p:cNvSpPr txBox="1"/>
            <p:nvPr/>
          </p:nvSpPr>
          <p:spPr>
            <a:xfrm>
              <a:off x="3628835" y="3025733"/>
              <a:ext cx="104227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door</a:t>
              </a:r>
              <a:endParaRPr sz="2000" dirty="0"/>
            </a:p>
          </p:txBody>
        </p:sp>
        <p:sp>
          <p:nvSpPr>
            <p:cNvPr id="657" name="Google Shape;657;p20"/>
            <p:cNvSpPr txBox="1"/>
            <p:nvPr/>
          </p:nvSpPr>
          <p:spPr>
            <a:xfrm>
              <a:off x="2332229" y="3021110"/>
              <a:ext cx="124425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I offer</a:t>
              </a:r>
              <a:endParaRPr sz="2000" dirty="0"/>
            </a:p>
          </p:txBody>
        </p:sp>
        <p:sp>
          <p:nvSpPr>
            <p:cNvPr id="658" name="Google Shape;658;p20"/>
            <p:cNvSpPr txBox="1"/>
            <p:nvPr/>
          </p:nvSpPr>
          <p:spPr>
            <a:xfrm>
              <a:off x="1270029" y="3683619"/>
              <a:ext cx="769763" cy="39707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loud</a:t>
              </a:r>
              <a:endParaRPr sz="2000" dirty="0"/>
            </a:p>
          </p:txBody>
        </p:sp>
        <p:sp>
          <p:nvSpPr>
            <p:cNvPr id="659" name="Google Shape;659;p20"/>
            <p:cNvSpPr txBox="1"/>
            <p:nvPr/>
          </p:nvSpPr>
          <p:spPr>
            <a:xfrm>
              <a:off x="1041337" y="3003362"/>
              <a:ext cx="91105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party</a:t>
              </a:r>
              <a:endParaRPr sz="2000" dirty="0"/>
            </a:p>
          </p:txBody>
        </p:sp>
        <p:sp>
          <p:nvSpPr>
            <p:cNvPr id="660" name="Google Shape;660;p20"/>
            <p:cNvSpPr txBox="1"/>
            <p:nvPr/>
          </p:nvSpPr>
          <p:spPr>
            <a:xfrm>
              <a:off x="2373670" y="4660043"/>
              <a:ext cx="1008501" cy="40490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party</a:t>
              </a:r>
              <a:endParaRPr sz="2000" dirty="0"/>
            </a:p>
          </p:txBody>
        </p:sp>
      </p:grpSp>
      <p:grpSp>
        <p:nvGrpSpPr>
          <p:cNvPr id="661" name="Google Shape;661;p20"/>
          <p:cNvGrpSpPr/>
          <p:nvPr/>
        </p:nvGrpSpPr>
        <p:grpSpPr>
          <a:xfrm>
            <a:off x="7201773" y="1531777"/>
            <a:ext cx="4047214" cy="4046400"/>
            <a:chOff x="747423" y="1383526"/>
            <a:chExt cx="4047214" cy="4046400"/>
          </a:xfrm>
        </p:grpSpPr>
        <p:sp>
          <p:nvSpPr>
            <p:cNvPr id="662" name="Google Shape;66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a:ea typeface="Century Gothic"/>
                <a:cs typeface="Century Gothic"/>
                <a:sym typeface="Century Gothic"/>
              </a:endParaRPr>
            </a:p>
          </p:txBody>
        </p:sp>
        <p:sp>
          <p:nvSpPr>
            <p:cNvPr id="663" name="Google Shape;663;p20"/>
            <p:cNvSpPr txBox="1"/>
            <p:nvPr/>
          </p:nvSpPr>
          <p:spPr>
            <a:xfrm>
              <a:off x="3644410" y="2559715"/>
              <a:ext cx="92204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love</a:t>
              </a:r>
              <a:endParaRPr sz="2000" b="0" i="0" u="none" strike="noStrike" cap="none" dirty="0">
                <a:solidFill>
                  <a:srgbClr val="1F3864"/>
                </a:solidFill>
                <a:latin typeface="Century Gothic"/>
                <a:ea typeface="Century Gothic"/>
                <a:cs typeface="Century Gothic"/>
                <a:sym typeface="Century Gothic"/>
              </a:endParaRPr>
            </a:p>
          </p:txBody>
        </p:sp>
        <p:sp>
          <p:nvSpPr>
            <p:cNvPr id="664" name="Google Shape;664;p20"/>
            <p:cNvSpPr txBox="1"/>
            <p:nvPr/>
          </p:nvSpPr>
          <p:spPr>
            <a:xfrm>
              <a:off x="1138406" y="2524111"/>
              <a:ext cx="182937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ground, floor</a:t>
              </a:r>
              <a:endParaRPr sz="2000" dirty="0"/>
            </a:p>
          </p:txBody>
        </p:sp>
        <p:sp>
          <p:nvSpPr>
            <p:cNvPr id="665" name="Google Shape;665;p20"/>
            <p:cNvSpPr txBox="1"/>
            <p:nvPr/>
          </p:nvSpPr>
          <p:spPr>
            <a:xfrm>
              <a:off x="1307213" y="3938455"/>
              <a:ext cx="89969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a lot</a:t>
              </a:r>
              <a:endParaRPr sz="2000" dirty="0"/>
            </a:p>
          </p:txBody>
        </p:sp>
        <p:sp>
          <p:nvSpPr>
            <p:cNvPr id="666" name="Google Shape;666;p20"/>
            <p:cNvSpPr txBox="1"/>
            <p:nvPr/>
          </p:nvSpPr>
          <p:spPr>
            <a:xfrm>
              <a:off x="3370157" y="3285655"/>
              <a:ext cx="134294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window</a:t>
              </a:r>
              <a:endParaRPr sz="2000" dirty="0"/>
            </a:p>
          </p:txBody>
        </p:sp>
        <p:sp>
          <p:nvSpPr>
            <p:cNvPr id="667" name="Google Shape;667;p20"/>
            <p:cNvSpPr txBox="1"/>
            <p:nvPr/>
          </p:nvSpPr>
          <p:spPr>
            <a:xfrm>
              <a:off x="1724347" y="1874649"/>
              <a:ext cx="228507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he/she/it speaks</a:t>
              </a:r>
              <a:endParaRPr sz="2000" dirty="0"/>
            </a:p>
          </p:txBody>
        </p:sp>
        <p:sp>
          <p:nvSpPr>
            <p:cNvPr id="668" name="Google Shape;668;p20"/>
            <p:cNvSpPr txBox="1"/>
            <p:nvPr/>
          </p:nvSpPr>
          <p:spPr>
            <a:xfrm>
              <a:off x="2599944" y="4028410"/>
              <a:ext cx="132192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engineer</a:t>
              </a:r>
              <a:endParaRPr sz="2000" dirty="0"/>
            </a:p>
          </p:txBody>
        </p:sp>
        <p:sp>
          <p:nvSpPr>
            <p:cNvPr id="669" name="Google Shape;669;p20"/>
            <p:cNvSpPr txBox="1"/>
            <p:nvPr/>
          </p:nvSpPr>
          <p:spPr>
            <a:xfrm>
              <a:off x="1658393" y="4643315"/>
              <a:ext cx="227123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Congratulations!</a:t>
              </a:r>
              <a:endParaRPr dirty="0"/>
            </a:p>
          </p:txBody>
        </p:sp>
        <p:sp>
          <p:nvSpPr>
            <p:cNvPr id="670" name="Google Shape;670;p20"/>
            <p:cNvSpPr txBox="1"/>
            <p:nvPr/>
          </p:nvSpPr>
          <p:spPr>
            <a:xfrm>
              <a:off x="1330906" y="3254546"/>
              <a:ext cx="124425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garden</a:t>
              </a:r>
              <a:endParaRPr sz="2000" dirty="0"/>
            </a:p>
          </p:txBody>
        </p:sp>
      </p:grpSp>
      <p:grpSp>
        <p:nvGrpSpPr>
          <p:cNvPr id="671" name="Google Shape;671;p20"/>
          <p:cNvGrpSpPr/>
          <p:nvPr/>
        </p:nvGrpSpPr>
        <p:grpSpPr>
          <a:xfrm>
            <a:off x="1775240" y="1548344"/>
            <a:ext cx="4047214" cy="4046400"/>
            <a:chOff x="747586" y="1383407"/>
            <a:chExt cx="4047214" cy="4046400"/>
          </a:xfrm>
        </p:grpSpPr>
        <p:sp>
          <p:nvSpPr>
            <p:cNvPr id="672" name="Google Shape;672;p20"/>
            <p:cNvSpPr/>
            <p:nvPr/>
          </p:nvSpPr>
          <p:spPr>
            <a:xfrm>
              <a:off x="747586" y="1383407"/>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73" name="Google Shape;673;p20"/>
            <p:cNvSpPr txBox="1"/>
            <p:nvPr/>
          </p:nvSpPr>
          <p:spPr>
            <a:xfrm>
              <a:off x="1852961" y="1803272"/>
              <a:ext cx="103265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vienes</a:t>
              </a:r>
              <a:endParaRPr sz="2000" b="0" i="0" u="none" strike="noStrike" cap="none" dirty="0">
                <a:solidFill>
                  <a:srgbClr val="1F3864"/>
                </a:solidFill>
                <a:latin typeface="Century Gothic"/>
                <a:ea typeface="Century Gothic"/>
                <a:cs typeface="Century Gothic"/>
                <a:sym typeface="Century Gothic"/>
              </a:endParaRPr>
            </a:p>
          </p:txBody>
        </p:sp>
        <p:sp>
          <p:nvSpPr>
            <p:cNvPr id="674" name="Google Shape;674;p20"/>
            <p:cNvSpPr txBox="1"/>
            <p:nvPr/>
          </p:nvSpPr>
          <p:spPr>
            <a:xfrm>
              <a:off x="988032" y="2534552"/>
              <a:ext cx="128905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espacio</a:t>
              </a:r>
              <a:endParaRPr sz="2000" b="0" i="0" u="none" strike="noStrike" cap="none" dirty="0">
                <a:solidFill>
                  <a:srgbClr val="1F3864"/>
                </a:solidFill>
                <a:latin typeface="Century Gothic"/>
                <a:ea typeface="Century Gothic"/>
                <a:cs typeface="Century Gothic"/>
                <a:sym typeface="Century Gothic"/>
              </a:endParaRPr>
            </a:p>
          </p:txBody>
        </p:sp>
        <p:sp>
          <p:nvSpPr>
            <p:cNvPr id="675" name="Google Shape;675;p20"/>
            <p:cNvSpPr txBox="1"/>
            <p:nvPr/>
          </p:nvSpPr>
          <p:spPr>
            <a:xfrm>
              <a:off x="1266765" y="3983793"/>
              <a:ext cx="132600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celebrar</a:t>
              </a:r>
              <a:endParaRPr sz="2000" b="0" i="0" u="none" strike="noStrike" cap="none" dirty="0">
                <a:solidFill>
                  <a:srgbClr val="1F3864"/>
                </a:solidFill>
                <a:latin typeface="Century Gothic"/>
                <a:ea typeface="Century Gothic"/>
                <a:cs typeface="Century Gothic"/>
                <a:sym typeface="Century Gothic"/>
              </a:endParaRPr>
            </a:p>
          </p:txBody>
        </p:sp>
        <p:sp>
          <p:nvSpPr>
            <p:cNvPr id="676" name="Google Shape;676;p20"/>
            <p:cNvSpPr txBox="1"/>
            <p:nvPr/>
          </p:nvSpPr>
          <p:spPr>
            <a:xfrm>
              <a:off x="3011022" y="3043436"/>
              <a:ext cx="128517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beber</a:t>
              </a:r>
              <a:endParaRPr sz="2000" b="0" i="0" u="none" strike="noStrike" cap="none" dirty="0">
                <a:solidFill>
                  <a:srgbClr val="1F3864"/>
                </a:solidFill>
                <a:latin typeface="Century Gothic"/>
                <a:ea typeface="Century Gothic"/>
                <a:cs typeface="Century Gothic"/>
                <a:sym typeface="Century Gothic"/>
              </a:endParaRPr>
            </a:p>
          </p:txBody>
        </p:sp>
        <p:sp>
          <p:nvSpPr>
            <p:cNvPr id="677" name="Google Shape;677;p20"/>
            <p:cNvSpPr txBox="1"/>
            <p:nvPr/>
          </p:nvSpPr>
          <p:spPr>
            <a:xfrm>
              <a:off x="3283583" y="2328397"/>
              <a:ext cx="91403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suelo</a:t>
              </a:r>
              <a:endParaRPr sz="2000" dirty="0"/>
            </a:p>
          </p:txBody>
        </p:sp>
        <p:sp>
          <p:nvSpPr>
            <p:cNvPr id="678" name="Google Shape;678;p20"/>
            <p:cNvSpPr txBox="1"/>
            <p:nvPr/>
          </p:nvSpPr>
          <p:spPr>
            <a:xfrm>
              <a:off x="3461789" y="3838903"/>
              <a:ext cx="99303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plato</a:t>
              </a:r>
              <a:endParaRPr sz="2000" b="0" i="0" u="none" strike="noStrike" cap="none" dirty="0">
                <a:solidFill>
                  <a:srgbClr val="1F3864"/>
                </a:solidFill>
                <a:latin typeface="Century Gothic"/>
                <a:ea typeface="Century Gothic"/>
                <a:cs typeface="Century Gothic"/>
                <a:sym typeface="Century Gothic"/>
              </a:endParaRPr>
            </a:p>
          </p:txBody>
        </p:sp>
        <p:sp>
          <p:nvSpPr>
            <p:cNvPr id="679" name="Google Shape;679;p20"/>
            <p:cNvSpPr txBox="1"/>
            <p:nvPr/>
          </p:nvSpPr>
          <p:spPr>
            <a:xfrm>
              <a:off x="2329732" y="4676640"/>
              <a:ext cx="83758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ese</a:t>
              </a:r>
              <a:endParaRPr sz="2000" dirty="0"/>
            </a:p>
          </p:txBody>
        </p:sp>
        <p:sp>
          <p:nvSpPr>
            <p:cNvPr id="680" name="Google Shape;680;p20"/>
            <p:cNvSpPr txBox="1"/>
            <p:nvPr/>
          </p:nvSpPr>
          <p:spPr>
            <a:xfrm>
              <a:off x="943951" y="3255897"/>
              <a:ext cx="987487" cy="410293"/>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ligero</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681" name="Google Shape;681;p20"/>
          <p:cNvGrpSpPr/>
          <p:nvPr/>
        </p:nvGrpSpPr>
        <p:grpSpPr>
          <a:xfrm>
            <a:off x="7204045" y="1558202"/>
            <a:ext cx="4047214" cy="4046400"/>
            <a:chOff x="747423" y="1383526"/>
            <a:chExt cx="4047214" cy="4046400"/>
          </a:xfrm>
        </p:grpSpPr>
        <p:sp>
          <p:nvSpPr>
            <p:cNvPr id="682" name="Google Shape;682;p20"/>
            <p:cNvSpPr/>
            <p:nvPr/>
          </p:nvSpPr>
          <p:spPr>
            <a:xfrm>
              <a:off x="747423" y="1383526"/>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83" name="Google Shape;683;p20"/>
            <p:cNvSpPr txBox="1"/>
            <p:nvPr/>
          </p:nvSpPr>
          <p:spPr>
            <a:xfrm>
              <a:off x="3198800" y="3046106"/>
              <a:ext cx="103906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table</a:t>
              </a:r>
              <a:endParaRPr sz="2000" dirty="0"/>
            </a:p>
          </p:txBody>
        </p:sp>
        <p:sp>
          <p:nvSpPr>
            <p:cNvPr id="684" name="Google Shape;684;p20"/>
            <p:cNvSpPr txBox="1"/>
            <p:nvPr/>
          </p:nvSpPr>
          <p:spPr>
            <a:xfrm>
              <a:off x="1045894" y="3107939"/>
              <a:ext cx="120239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those (f)</a:t>
              </a:r>
              <a:endParaRPr sz="2000" dirty="0"/>
            </a:p>
          </p:txBody>
        </p:sp>
        <p:sp>
          <p:nvSpPr>
            <p:cNvPr id="685" name="Google Shape;685;p20"/>
            <p:cNvSpPr txBox="1"/>
            <p:nvPr/>
          </p:nvSpPr>
          <p:spPr>
            <a:xfrm>
              <a:off x="2241103" y="1569690"/>
              <a:ext cx="94128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thing</a:t>
              </a:r>
              <a:endParaRPr sz="2000" dirty="0"/>
            </a:p>
          </p:txBody>
        </p:sp>
        <p:sp>
          <p:nvSpPr>
            <p:cNvPr id="686" name="Google Shape;686;p20"/>
            <p:cNvSpPr txBox="1"/>
            <p:nvPr/>
          </p:nvSpPr>
          <p:spPr>
            <a:xfrm>
              <a:off x="3259075" y="4188116"/>
              <a:ext cx="72808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light</a:t>
              </a:r>
              <a:endParaRPr sz="2000" dirty="0"/>
            </a:p>
          </p:txBody>
        </p:sp>
        <p:sp>
          <p:nvSpPr>
            <p:cNvPr id="687" name="Google Shape;687;p20"/>
            <p:cNvSpPr txBox="1"/>
            <p:nvPr/>
          </p:nvSpPr>
          <p:spPr>
            <a:xfrm>
              <a:off x="1165448" y="2195816"/>
              <a:ext cx="3129383"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put up with, putting up with</a:t>
              </a:r>
              <a:endParaRPr sz="2000" dirty="0"/>
            </a:p>
          </p:txBody>
        </p:sp>
        <p:sp>
          <p:nvSpPr>
            <p:cNvPr id="688" name="Google Shape;688;p20"/>
            <p:cNvSpPr txBox="1"/>
            <p:nvPr/>
          </p:nvSpPr>
          <p:spPr>
            <a:xfrm>
              <a:off x="1295071" y="3588919"/>
              <a:ext cx="290496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turn on, turning on</a:t>
              </a:r>
              <a:endParaRPr sz="2000" dirty="0"/>
            </a:p>
          </p:txBody>
        </p:sp>
        <p:sp>
          <p:nvSpPr>
            <p:cNvPr id="689" name="Google Shape;689;p20"/>
            <p:cNvSpPr txBox="1"/>
            <p:nvPr/>
          </p:nvSpPr>
          <p:spPr>
            <a:xfrm>
              <a:off x="1486002" y="4064477"/>
              <a:ext cx="1516762"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design, designing</a:t>
              </a:r>
              <a:endParaRPr sz="2000" dirty="0"/>
            </a:p>
          </p:txBody>
        </p:sp>
        <p:sp>
          <p:nvSpPr>
            <p:cNvPr id="690" name="Google Shape;690;p20"/>
            <p:cNvSpPr txBox="1"/>
            <p:nvPr/>
          </p:nvSpPr>
          <p:spPr>
            <a:xfrm>
              <a:off x="2271518" y="4892097"/>
              <a:ext cx="10005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music</a:t>
              </a:r>
              <a:endParaRPr sz="2000" dirty="0"/>
            </a:p>
          </p:txBody>
        </p:sp>
      </p:grpSp>
      <p:grpSp>
        <p:nvGrpSpPr>
          <p:cNvPr id="691" name="Google Shape;691;p20"/>
          <p:cNvGrpSpPr/>
          <p:nvPr/>
        </p:nvGrpSpPr>
        <p:grpSpPr>
          <a:xfrm>
            <a:off x="7200754" y="1541475"/>
            <a:ext cx="4047214" cy="4046400"/>
            <a:chOff x="747423" y="1383526"/>
            <a:chExt cx="4047214" cy="4046400"/>
          </a:xfrm>
        </p:grpSpPr>
        <p:sp>
          <p:nvSpPr>
            <p:cNvPr id="692" name="Google Shape;692;p20"/>
            <p:cNvSpPr/>
            <p:nvPr/>
          </p:nvSpPr>
          <p:spPr>
            <a:xfrm>
              <a:off x="747423" y="1383526"/>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93" name="Google Shape;693;p20"/>
            <p:cNvSpPr txBox="1"/>
            <p:nvPr/>
          </p:nvSpPr>
          <p:spPr>
            <a:xfrm>
              <a:off x="3148850" y="2457113"/>
              <a:ext cx="115062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watch</a:t>
              </a:r>
              <a:endParaRPr sz="2000" dirty="0"/>
            </a:p>
          </p:txBody>
        </p:sp>
        <p:sp>
          <p:nvSpPr>
            <p:cNvPr id="694" name="Google Shape;694;p20"/>
            <p:cNvSpPr txBox="1"/>
            <p:nvPr/>
          </p:nvSpPr>
          <p:spPr>
            <a:xfrm>
              <a:off x="1157062" y="2654255"/>
              <a:ext cx="104687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lyrics</a:t>
              </a:r>
              <a:endParaRPr sz="2000" dirty="0"/>
            </a:p>
          </p:txBody>
        </p:sp>
        <p:sp>
          <p:nvSpPr>
            <p:cNvPr id="695" name="Google Shape;695;p20"/>
            <p:cNvSpPr txBox="1"/>
            <p:nvPr/>
          </p:nvSpPr>
          <p:spPr>
            <a:xfrm>
              <a:off x="1176034" y="3486788"/>
              <a:ext cx="70087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low</a:t>
              </a:r>
              <a:endParaRPr sz="2000" dirty="0"/>
            </a:p>
          </p:txBody>
        </p:sp>
        <p:sp>
          <p:nvSpPr>
            <p:cNvPr id="696" name="Google Shape;696;p20"/>
            <p:cNvSpPr txBox="1"/>
            <p:nvPr/>
          </p:nvSpPr>
          <p:spPr>
            <a:xfrm>
              <a:off x="2657002" y="3197304"/>
              <a:ext cx="186002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celebrate</a:t>
              </a:r>
              <a:endParaRPr sz="2000" dirty="0"/>
            </a:p>
          </p:txBody>
        </p:sp>
        <p:sp>
          <p:nvSpPr>
            <p:cNvPr id="697" name="Google Shape;697;p20"/>
            <p:cNvSpPr txBox="1"/>
            <p:nvPr/>
          </p:nvSpPr>
          <p:spPr>
            <a:xfrm>
              <a:off x="2261367" y="1874649"/>
              <a:ext cx="101388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early</a:t>
              </a:r>
              <a:endParaRPr sz="2000" dirty="0"/>
            </a:p>
          </p:txBody>
        </p:sp>
        <p:sp>
          <p:nvSpPr>
            <p:cNvPr id="698" name="Google Shape;698;p20"/>
            <p:cNvSpPr txBox="1"/>
            <p:nvPr/>
          </p:nvSpPr>
          <p:spPr>
            <a:xfrm>
              <a:off x="3109907" y="4356130"/>
              <a:ext cx="10005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food</a:t>
              </a:r>
              <a:endParaRPr sz="2000" dirty="0"/>
            </a:p>
          </p:txBody>
        </p:sp>
        <p:sp>
          <p:nvSpPr>
            <p:cNvPr id="699" name="Google Shape;699;p20"/>
            <p:cNvSpPr txBox="1"/>
            <p:nvPr/>
          </p:nvSpPr>
          <p:spPr>
            <a:xfrm>
              <a:off x="1742356" y="4497971"/>
              <a:ext cx="955895" cy="399388"/>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dad</a:t>
              </a:r>
              <a:endParaRPr sz="2000" dirty="0"/>
            </a:p>
          </p:txBody>
        </p:sp>
        <p:sp>
          <p:nvSpPr>
            <p:cNvPr id="700" name="Google Shape;700;p20"/>
            <p:cNvSpPr txBox="1"/>
            <p:nvPr/>
          </p:nvSpPr>
          <p:spPr>
            <a:xfrm>
              <a:off x="2227668" y="3795237"/>
              <a:ext cx="9733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moon</a:t>
              </a:r>
              <a:endParaRPr sz="2000" dirty="0"/>
            </a:p>
          </p:txBody>
        </p:sp>
      </p:grpSp>
      <p:grpSp>
        <p:nvGrpSpPr>
          <p:cNvPr id="701" name="Google Shape;701;p20"/>
          <p:cNvGrpSpPr/>
          <p:nvPr/>
        </p:nvGrpSpPr>
        <p:grpSpPr>
          <a:xfrm>
            <a:off x="7205235" y="1534392"/>
            <a:ext cx="4047214" cy="4046400"/>
            <a:chOff x="747423" y="1383526"/>
            <a:chExt cx="4047214" cy="4046400"/>
          </a:xfrm>
        </p:grpSpPr>
        <p:sp>
          <p:nvSpPr>
            <p:cNvPr id="702" name="Google Shape;702;p20"/>
            <p:cNvSpPr/>
            <p:nvPr/>
          </p:nvSpPr>
          <p:spPr>
            <a:xfrm>
              <a:off x="747423" y="1383526"/>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03" name="Google Shape;703;p20"/>
            <p:cNvSpPr txBox="1"/>
            <p:nvPr/>
          </p:nvSpPr>
          <p:spPr>
            <a:xfrm>
              <a:off x="2760133" y="2450128"/>
              <a:ext cx="145626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you come</a:t>
              </a:r>
              <a:endParaRPr dirty="0"/>
            </a:p>
          </p:txBody>
        </p:sp>
        <p:sp>
          <p:nvSpPr>
            <p:cNvPr id="704" name="Google Shape;704;p20"/>
            <p:cNvSpPr txBox="1"/>
            <p:nvPr/>
          </p:nvSpPr>
          <p:spPr>
            <a:xfrm>
              <a:off x="1420354" y="2345037"/>
              <a:ext cx="107889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I offer</a:t>
              </a:r>
              <a:endParaRPr sz="2000" dirty="0"/>
            </a:p>
          </p:txBody>
        </p:sp>
        <p:sp>
          <p:nvSpPr>
            <p:cNvPr id="705" name="Google Shape;705;p20"/>
            <p:cNvSpPr txBox="1"/>
            <p:nvPr/>
          </p:nvSpPr>
          <p:spPr>
            <a:xfrm>
              <a:off x="2536351" y="4007651"/>
              <a:ext cx="92043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loud</a:t>
              </a:r>
              <a:endParaRPr sz="2000" dirty="0"/>
            </a:p>
          </p:txBody>
        </p:sp>
        <p:sp>
          <p:nvSpPr>
            <p:cNvPr id="706" name="Google Shape;706;p20"/>
            <p:cNvSpPr txBox="1"/>
            <p:nvPr/>
          </p:nvSpPr>
          <p:spPr>
            <a:xfrm>
              <a:off x="889796" y="3450716"/>
              <a:ext cx="202419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miss, missing</a:t>
              </a:r>
              <a:endParaRPr sz="2000" dirty="0"/>
            </a:p>
          </p:txBody>
        </p:sp>
        <p:sp>
          <p:nvSpPr>
            <p:cNvPr id="707" name="Google Shape;707;p20"/>
            <p:cNvSpPr txBox="1"/>
            <p:nvPr/>
          </p:nvSpPr>
          <p:spPr>
            <a:xfrm>
              <a:off x="2595558" y="1800633"/>
              <a:ext cx="129547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people</a:t>
              </a:r>
              <a:endParaRPr sz="2000" dirty="0"/>
            </a:p>
          </p:txBody>
        </p:sp>
        <p:sp>
          <p:nvSpPr>
            <p:cNvPr id="708" name="Google Shape;708;p20"/>
            <p:cNvSpPr txBox="1"/>
            <p:nvPr/>
          </p:nvSpPr>
          <p:spPr>
            <a:xfrm>
              <a:off x="3548288" y="3561139"/>
              <a:ext cx="95528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door</a:t>
              </a:r>
              <a:endParaRPr sz="2000" dirty="0"/>
            </a:p>
          </p:txBody>
        </p:sp>
        <p:sp>
          <p:nvSpPr>
            <p:cNvPr id="709" name="Google Shape;709;p20"/>
            <p:cNvSpPr txBox="1"/>
            <p:nvPr/>
          </p:nvSpPr>
          <p:spPr>
            <a:xfrm>
              <a:off x="2004331" y="4634460"/>
              <a:ext cx="95998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party</a:t>
              </a:r>
              <a:endParaRPr sz="2000" dirty="0"/>
            </a:p>
          </p:txBody>
        </p:sp>
        <p:sp>
          <p:nvSpPr>
            <p:cNvPr id="710" name="Google Shape;710;p20"/>
            <p:cNvSpPr txBox="1"/>
            <p:nvPr/>
          </p:nvSpPr>
          <p:spPr>
            <a:xfrm>
              <a:off x="1427371" y="2936523"/>
              <a:ext cx="252771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lower, lowering</a:t>
              </a:r>
              <a:endParaRPr sz="2000" dirty="0"/>
            </a:p>
          </p:txBody>
        </p:sp>
      </p:grpSp>
      <p:grpSp>
        <p:nvGrpSpPr>
          <p:cNvPr id="711" name="Google Shape;711;p20"/>
          <p:cNvGrpSpPr/>
          <p:nvPr/>
        </p:nvGrpSpPr>
        <p:grpSpPr>
          <a:xfrm>
            <a:off x="7206721" y="1539824"/>
            <a:ext cx="4047214" cy="4046400"/>
            <a:chOff x="747423" y="1383526"/>
            <a:chExt cx="4047214" cy="4046400"/>
          </a:xfrm>
        </p:grpSpPr>
        <p:sp>
          <p:nvSpPr>
            <p:cNvPr id="712" name="Google Shape;712;p20"/>
            <p:cNvSpPr/>
            <p:nvPr/>
          </p:nvSpPr>
          <p:spPr>
            <a:xfrm>
              <a:off x="747423" y="1383526"/>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13" name="Google Shape;713;p20"/>
            <p:cNvSpPr txBox="1"/>
            <p:nvPr/>
          </p:nvSpPr>
          <p:spPr>
            <a:xfrm>
              <a:off x="2397128" y="1579943"/>
              <a:ext cx="10005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a lot</a:t>
              </a:r>
              <a:endParaRPr sz="2000" dirty="0"/>
            </a:p>
          </p:txBody>
        </p:sp>
        <p:sp>
          <p:nvSpPr>
            <p:cNvPr id="714" name="Google Shape;714;p20"/>
            <p:cNvSpPr txBox="1"/>
            <p:nvPr/>
          </p:nvSpPr>
          <p:spPr>
            <a:xfrm>
              <a:off x="996661" y="2655170"/>
              <a:ext cx="237293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Congratulations!</a:t>
              </a:r>
              <a:endParaRPr sz="2000" dirty="0"/>
            </a:p>
          </p:txBody>
        </p:sp>
        <p:sp>
          <p:nvSpPr>
            <p:cNvPr id="715" name="Google Shape;715;p20"/>
            <p:cNvSpPr txBox="1"/>
            <p:nvPr/>
          </p:nvSpPr>
          <p:spPr>
            <a:xfrm>
              <a:off x="1117677" y="3807742"/>
              <a:ext cx="138777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engineer</a:t>
              </a:r>
              <a:endParaRPr sz="2000" dirty="0"/>
            </a:p>
          </p:txBody>
        </p:sp>
        <p:sp>
          <p:nvSpPr>
            <p:cNvPr id="716" name="Google Shape;716;p20"/>
            <p:cNvSpPr txBox="1"/>
            <p:nvPr/>
          </p:nvSpPr>
          <p:spPr>
            <a:xfrm>
              <a:off x="3112014" y="2211441"/>
              <a:ext cx="1223860" cy="396533"/>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garden</a:t>
              </a:r>
              <a:endParaRPr sz="2000" dirty="0"/>
            </a:p>
          </p:txBody>
        </p:sp>
        <p:sp>
          <p:nvSpPr>
            <p:cNvPr id="717" name="Google Shape;717;p20"/>
            <p:cNvSpPr txBox="1"/>
            <p:nvPr/>
          </p:nvSpPr>
          <p:spPr>
            <a:xfrm>
              <a:off x="1518978" y="2073229"/>
              <a:ext cx="123833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window</a:t>
              </a:r>
              <a:endParaRPr sz="2000" dirty="0"/>
            </a:p>
          </p:txBody>
        </p:sp>
        <p:sp>
          <p:nvSpPr>
            <p:cNvPr id="718" name="Google Shape;718;p20"/>
            <p:cNvSpPr txBox="1"/>
            <p:nvPr/>
          </p:nvSpPr>
          <p:spPr>
            <a:xfrm>
              <a:off x="2849137" y="3791865"/>
              <a:ext cx="9733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love</a:t>
              </a:r>
              <a:endParaRPr sz="2000" dirty="0"/>
            </a:p>
          </p:txBody>
        </p:sp>
        <p:sp>
          <p:nvSpPr>
            <p:cNvPr id="719" name="Google Shape;719;p20"/>
            <p:cNvSpPr txBox="1"/>
            <p:nvPr/>
          </p:nvSpPr>
          <p:spPr>
            <a:xfrm>
              <a:off x="1680024" y="4497970"/>
              <a:ext cx="193514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ground, floor</a:t>
              </a:r>
              <a:endParaRPr dirty="0"/>
            </a:p>
          </p:txBody>
        </p:sp>
        <p:sp>
          <p:nvSpPr>
            <p:cNvPr id="720" name="Google Shape;720;p20"/>
            <p:cNvSpPr txBox="1"/>
            <p:nvPr/>
          </p:nvSpPr>
          <p:spPr>
            <a:xfrm>
              <a:off x="2311998" y="3200942"/>
              <a:ext cx="23897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he/she/it speaks</a:t>
              </a:r>
              <a:endParaRPr sz="2000" dirty="0"/>
            </a:p>
          </p:txBody>
        </p:sp>
      </p:grpSp>
      <p:grpSp>
        <p:nvGrpSpPr>
          <p:cNvPr id="721" name="Google Shape;721;p20"/>
          <p:cNvGrpSpPr/>
          <p:nvPr/>
        </p:nvGrpSpPr>
        <p:grpSpPr>
          <a:xfrm>
            <a:off x="1771110" y="1545617"/>
            <a:ext cx="4047214" cy="4046400"/>
            <a:chOff x="747423" y="1383526"/>
            <a:chExt cx="4047214" cy="4046400"/>
          </a:xfrm>
        </p:grpSpPr>
        <p:sp>
          <p:nvSpPr>
            <p:cNvPr id="722" name="Google Shape;72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23" name="Google Shape;723;p20"/>
            <p:cNvSpPr txBox="1"/>
            <p:nvPr/>
          </p:nvSpPr>
          <p:spPr>
            <a:xfrm>
              <a:off x="2035025" y="1914553"/>
              <a:ext cx="143894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encender</a:t>
              </a:r>
              <a:endParaRPr sz="2000" b="0" i="0" u="none" strike="noStrike" cap="none" dirty="0">
                <a:solidFill>
                  <a:srgbClr val="1F3864"/>
                </a:solidFill>
                <a:latin typeface="Century Gothic"/>
                <a:ea typeface="Century Gothic"/>
                <a:cs typeface="Century Gothic"/>
                <a:sym typeface="Century Gothic"/>
              </a:endParaRPr>
            </a:p>
          </p:txBody>
        </p:sp>
        <p:sp>
          <p:nvSpPr>
            <p:cNvPr id="724" name="Google Shape;724;p20"/>
            <p:cNvSpPr txBox="1"/>
            <p:nvPr/>
          </p:nvSpPr>
          <p:spPr>
            <a:xfrm>
              <a:off x="988032" y="2534552"/>
              <a:ext cx="123463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ea typeface="Century Gothic"/>
                  <a:cs typeface="Century Gothic"/>
                  <a:sym typeface="Century Gothic"/>
                </a:rPr>
                <a:t>piedra</a:t>
              </a:r>
              <a:endParaRPr sz="2000" b="0" i="0" u="none" strike="noStrike" cap="none" dirty="0">
                <a:solidFill>
                  <a:srgbClr val="1F3864"/>
                </a:solidFill>
                <a:latin typeface="Century Gothic"/>
                <a:ea typeface="Century Gothic"/>
                <a:cs typeface="Century Gothic"/>
                <a:sym typeface="Century Gothic"/>
              </a:endParaRPr>
            </a:p>
          </p:txBody>
        </p:sp>
        <p:sp>
          <p:nvSpPr>
            <p:cNvPr id="725" name="Google Shape;725;p20"/>
            <p:cNvSpPr txBox="1"/>
            <p:nvPr/>
          </p:nvSpPr>
          <p:spPr>
            <a:xfrm>
              <a:off x="1166288" y="3998377"/>
              <a:ext cx="119811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compra</a:t>
              </a:r>
              <a:endParaRPr sz="2000" dirty="0"/>
            </a:p>
          </p:txBody>
        </p:sp>
        <p:sp>
          <p:nvSpPr>
            <p:cNvPr id="726" name="Google Shape;726;p20"/>
            <p:cNvSpPr txBox="1"/>
            <p:nvPr/>
          </p:nvSpPr>
          <p:spPr>
            <a:xfrm>
              <a:off x="3059733" y="3122749"/>
              <a:ext cx="72486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sym typeface="Century Gothic"/>
                </a:rPr>
                <a:t>esa</a:t>
              </a:r>
              <a:endParaRPr dirty="0"/>
            </a:p>
          </p:txBody>
        </p:sp>
        <p:sp>
          <p:nvSpPr>
            <p:cNvPr id="727" name="Google Shape;727;p20"/>
            <p:cNvSpPr txBox="1"/>
            <p:nvPr/>
          </p:nvSpPr>
          <p:spPr>
            <a:xfrm>
              <a:off x="2563647" y="2472768"/>
              <a:ext cx="1256189" cy="4035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comida</a:t>
              </a:r>
              <a:endParaRPr sz="2000" b="0" i="0" u="none" strike="noStrike" cap="none" dirty="0">
                <a:solidFill>
                  <a:srgbClr val="1F3864"/>
                </a:solidFill>
                <a:latin typeface="Century Gothic"/>
                <a:ea typeface="Century Gothic"/>
                <a:cs typeface="Century Gothic"/>
                <a:sym typeface="Century Gothic"/>
              </a:endParaRPr>
            </a:p>
          </p:txBody>
        </p:sp>
        <p:sp>
          <p:nvSpPr>
            <p:cNvPr id="728" name="Google Shape;728;p20"/>
            <p:cNvSpPr txBox="1"/>
            <p:nvPr/>
          </p:nvSpPr>
          <p:spPr>
            <a:xfrm>
              <a:off x="2839509" y="3885464"/>
              <a:ext cx="97715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ea typeface="Century Gothic"/>
                  <a:cs typeface="Century Gothic"/>
                  <a:sym typeface="Century Gothic"/>
                </a:rPr>
                <a:t>habla</a:t>
              </a:r>
              <a:endParaRPr sz="2000" b="0" i="0" u="none" strike="noStrike" cap="none" dirty="0">
                <a:solidFill>
                  <a:srgbClr val="1F3864"/>
                </a:solidFill>
                <a:latin typeface="Century Gothic"/>
                <a:ea typeface="Century Gothic"/>
                <a:cs typeface="Century Gothic"/>
                <a:sym typeface="Century Gothic"/>
              </a:endParaRPr>
            </a:p>
          </p:txBody>
        </p:sp>
        <p:sp>
          <p:nvSpPr>
            <p:cNvPr id="729" name="Google Shape;729;p20"/>
            <p:cNvSpPr txBox="1"/>
            <p:nvPr/>
          </p:nvSpPr>
          <p:spPr>
            <a:xfrm>
              <a:off x="1959719" y="4596408"/>
              <a:ext cx="101013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ea typeface="Century Gothic"/>
                  <a:cs typeface="Century Gothic"/>
                  <a:sym typeface="Century Gothic"/>
                </a:rPr>
                <a:t>gente</a:t>
              </a:r>
              <a:endParaRPr sz="2000" b="0" i="0" u="none" strike="noStrike" cap="none" dirty="0">
                <a:solidFill>
                  <a:srgbClr val="1F3864"/>
                </a:solidFill>
                <a:latin typeface="Century Gothic"/>
                <a:ea typeface="Century Gothic"/>
                <a:cs typeface="Century Gothic"/>
                <a:sym typeface="Century Gothic"/>
              </a:endParaRPr>
            </a:p>
          </p:txBody>
        </p:sp>
        <p:sp>
          <p:nvSpPr>
            <p:cNvPr id="730" name="Google Shape;730;p20"/>
            <p:cNvSpPr txBox="1"/>
            <p:nvPr/>
          </p:nvSpPr>
          <p:spPr>
            <a:xfrm>
              <a:off x="1063328" y="3305656"/>
              <a:ext cx="123344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música</a:t>
              </a:r>
              <a:endParaRPr sz="2000" dirty="0"/>
            </a:p>
          </p:txBody>
        </p:sp>
      </p:grpSp>
      <p:grpSp>
        <p:nvGrpSpPr>
          <p:cNvPr id="731" name="Google Shape;731;p20"/>
          <p:cNvGrpSpPr/>
          <p:nvPr/>
        </p:nvGrpSpPr>
        <p:grpSpPr>
          <a:xfrm>
            <a:off x="7214021" y="1549013"/>
            <a:ext cx="4047214" cy="4046400"/>
            <a:chOff x="747423" y="1383526"/>
            <a:chExt cx="4047214" cy="4046400"/>
          </a:xfrm>
        </p:grpSpPr>
        <p:sp>
          <p:nvSpPr>
            <p:cNvPr id="732" name="Google Shape;73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33" name="Google Shape;733;p20"/>
            <p:cNvSpPr txBox="1"/>
            <p:nvPr/>
          </p:nvSpPr>
          <p:spPr>
            <a:xfrm>
              <a:off x="1533568" y="2302666"/>
              <a:ext cx="288808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to </a:t>
              </a:r>
              <a:r>
                <a:rPr lang="en-GB" sz="2000" dirty="0">
                  <a:solidFill>
                    <a:srgbClr val="1F3864"/>
                  </a:solidFill>
                  <a:latin typeface="Century Gothic"/>
                  <a:ea typeface="Century Gothic"/>
                  <a:cs typeface="Century Gothic"/>
                  <a:sym typeface="Century Gothic"/>
                </a:rPr>
                <a:t>turn on, turning on</a:t>
              </a:r>
              <a:endParaRPr dirty="0"/>
            </a:p>
          </p:txBody>
        </p:sp>
        <p:sp>
          <p:nvSpPr>
            <p:cNvPr id="734" name="Google Shape;734;p20"/>
            <p:cNvSpPr txBox="1"/>
            <p:nvPr/>
          </p:nvSpPr>
          <p:spPr>
            <a:xfrm>
              <a:off x="1143539" y="2788518"/>
              <a:ext cx="95936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music</a:t>
              </a:r>
              <a:endParaRPr sz="2000" dirty="0"/>
            </a:p>
          </p:txBody>
        </p:sp>
        <p:sp>
          <p:nvSpPr>
            <p:cNvPr id="735" name="Google Shape;735;p20"/>
            <p:cNvSpPr txBox="1"/>
            <p:nvPr/>
          </p:nvSpPr>
          <p:spPr>
            <a:xfrm>
              <a:off x="797054" y="3440475"/>
              <a:ext cx="392191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put up with, putting up with</a:t>
              </a:r>
              <a:endParaRPr sz="2000" dirty="0"/>
            </a:p>
          </p:txBody>
        </p:sp>
        <p:sp>
          <p:nvSpPr>
            <p:cNvPr id="736" name="Google Shape;736;p20"/>
            <p:cNvSpPr txBox="1"/>
            <p:nvPr/>
          </p:nvSpPr>
          <p:spPr>
            <a:xfrm>
              <a:off x="3478272" y="3883358"/>
              <a:ext cx="103486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table</a:t>
              </a:r>
              <a:endParaRPr sz="2000" dirty="0"/>
            </a:p>
          </p:txBody>
        </p:sp>
        <p:sp>
          <p:nvSpPr>
            <p:cNvPr id="737" name="Google Shape;737;p20"/>
            <p:cNvSpPr txBox="1"/>
            <p:nvPr/>
          </p:nvSpPr>
          <p:spPr>
            <a:xfrm>
              <a:off x="2182008" y="1765259"/>
              <a:ext cx="1367682" cy="40734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those (f)</a:t>
              </a:r>
              <a:endParaRPr sz="2000" dirty="0"/>
            </a:p>
          </p:txBody>
        </p:sp>
        <p:sp>
          <p:nvSpPr>
            <p:cNvPr id="738" name="Google Shape;738;p20"/>
            <p:cNvSpPr txBox="1"/>
            <p:nvPr/>
          </p:nvSpPr>
          <p:spPr>
            <a:xfrm>
              <a:off x="2444881" y="4873606"/>
              <a:ext cx="80599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light</a:t>
              </a:r>
              <a:endParaRPr sz="2000" dirty="0"/>
            </a:p>
          </p:txBody>
        </p:sp>
        <p:sp>
          <p:nvSpPr>
            <p:cNvPr id="739" name="Google Shape;739;p20"/>
            <p:cNvSpPr txBox="1"/>
            <p:nvPr/>
          </p:nvSpPr>
          <p:spPr>
            <a:xfrm>
              <a:off x="1371084" y="4336488"/>
              <a:ext cx="280557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design, designing</a:t>
              </a:r>
              <a:endParaRPr sz="2000" dirty="0"/>
            </a:p>
          </p:txBody>
        </p:sp>
        <p:sp>
          <p:nvSpPr>
            <p:cNvPr id="740" name="Google Shape;740;p20"/>
            <p:cNvSpPr txBox="1"/>
            <p:nvPr/>
          </p:nvSpPr>
          <p:spPr>
            <a:xfrm>
              <a:off x="3024516" y="2848611"/>
              <a:ext cx="141520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thing</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741" name="Google Shape;741;p20"/>
          <p:cNvGrpSpPr/>
          <p:nvPr/>
        </p:nvGrpSpPr>
        <p:grpSpPr>
          <a:xfrm>
            <a:off x="7183894" y="1538535"/>
            <a:ext cx="4047214" cy="4046400"/>
            <a:chOff x="747423" y="1383526"/>
            <a:chExt cx="4047214" cy="4046400"/>
          </a:xfrm>
        </p:grpSpPr>
        <p:sp>
          <p:nvSpPr>
            <p:cNvPr id="742" name="Google Shape;74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43" name="Google Shape;743;p20"/>
            <p:cNvSpPr txBox="1"/>
            <p:nvPr/>
          </p:nvSpPr>
          <p:spPr>
            <a:xfrm>
              <a:off x="2356252" y="1687069"/>
              <a:ext cx="80682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low</a:t>
              </a:r>
              <a:endParaRPr sz="2000" dirty="0"/>
            </a:p>
          </p:txBody>
        </p:sp>
        <p:sp>
          <p:nvSpPr>
            <p:cNvPr id="744" name="Google Shape;744;p20"/>
            <p:cNvSpPr txBox="1"/>
            <p:nvPr/>
          </p:nvSpPr>
          <p:spPr>
            <a:xfrm>
              <a:off x="1592349" y="2311463"/>
              <a:ext cx="1022908" cy="408554"/>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moon</a:t>
              </a:r>
              <a:endParaRPr sz="2000" dirty="0"/>
            </a:p>
          </p:txBody>
        </p:sp>
        <p:sp>
          <p:nvSpPr>
            <p:cNvPr id="745" name="Google Shape;745;p20"/>
            <p:cNvSpPr txBox="1"/>
            <p:nvPr/>
          </p:nvSpPr>
          <p:spPr>
            <a:xfrm>
              <a:off x="1569864" y="3971590"/>
              <a:ext cx="101050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lyrics</a:t>
              </a:r>
              <a:endParaRPr sz="2000" dirty="0"/>
            </a:p>
          </p:txBody>
        </p:sp>
        <p:sp>
          <p:nvSpPr>
            <p:cNvPr id="746" name="Google Shape;746;p20"/>
            <p:cNvSpPr txBox="1"/>
            <p:nvPr/>
          </p:nvSpPr>
          <p:spPr>
            <a:xfrm>
              <a:off x="2200478" y="3189748"/>
              <a:ext cx="1142924" cy="407213"/>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watch</a:t>
              </a:r>
              <a:endParaRPr sz="2000" dirty="0"/>
            </a:p>
          </p:txBody>
        </p:sp>
        <p:sp>
          <p:nvSpPr>
            <p:cNvPr id="747" name="Google Shape;747;p20"/>
            <p:cNvSpPr txBox="1"/>
            <p:nvPr/>
          </p:nvSpPr>
          <p:spPr>
            <a:xfrm>
              <a:off x="3396791" y="2467025"/>
              <a:ext cx="102859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early</a:t>
              </a:r>
              <a:endParaRPr sz="2000" dirty="0"/>
            </a:p>
          </p:txBody>
        </p:sp>
        <p:sp>
          <p:nvSpPr>
            <p:cNvPr id="748" name="Google Shape;748;p20"/>
            <p:cNvSpPr txBox="1"/>
            <p:nvPr/>
          </p:nvSpPr>
          <p:spPr>
            <a:xfrm>
              <a:off x="1920025" y="4584368"/>
              <a:ext cx="173721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celebrate</a:t>
              </a:r>
              <a:endParaRPr sz="2000" dirty="0"/>
            </a:p>
          </p:txBody>
        </p:sp>
        <p:sp>
          <p:nvSpPr>
            <p:cNvPr id="749" name="Google Shape;749;p20"/>
            <p:cNvSpPr txBox="1"/>
            <p:nvPr/>
          </p:nvSpPr>
          <p:spPr>
            <a:xfrm>
              <a:off x="3509339" y="3615968"/>
              <a:ext cx="76976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dad</a:t>
              </a:r>
              <a:endParaRPr sz="2000" dirty="0"/>
            </a:p>
          </p:txBody>
        </p:sp>
        <p:sp>
          <p:nvSpPr>
            <p:cNvPr id="750" name="Google Shape;750;p20"/>
            <p:cNvSpPr txBox="1"/>
            <p:nvPr/>
          </p:nvSpPr>
          <p:spPr>
            <a:xfrm>
              <a:off x="825517" y="3247940"/>
              <a:ext cx="101822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food</a:t>
              </a:r>
              <a:endParaRPr dirty="0"/>
            </a:p>
          </p:txBody>
        </p:sp>
      </p:grpSp>
      <p:grpSp>
        <p:nvGrpSpPr>
          <p:cNvPr id="751" name="Google Shape;751;p20"/>
          <p:cNvGrpSpPr/>
          <p:nvPr/>
        </p:nvGrpSpPr>
        <p:grpSpPr>
          <a:xfrm>
            <a:off x="7207434" y="1549302"/>
            <a:ext cx="4047214" cy="4046400"/>
            <a:chOff x="747423" y="1383526"/>
            <a:chExt cx="4047214" cy="4046400"/>
          </a:xfrm>
        </p:grpSpPr>
        <p:sp>
          <p:nvSpPr>
            <p:cNvPr id="752" name="Google Shape;75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53" name="Google Shape;753;p20"/>
            <p:cNvSpPr txBox="1"/>
            <p:nvPr/>
          </p:nvSpPr>
          <p:spPr>
            <a:xfrm>
              <a:off x="2073124" y="2670588"/>
              <a:ext cx="244490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miss, missing</a:t>
              </a:r>
              <a:endParaRPr sz="2000" dirty="0"/>
            </a:p>
          </p:txBody>
        </p:sp>
        <p:sp>
          <p:nvSpPr>
            <p:cNvPr id="754" name="Google Shape;754;p20"/>
            <p:cNvSpPr txBox="1"/>
            <p:nvPr/>
          </p:nvSpPr>
          <p:spPr>
            <a:xfrm>
              <a:off x="1043038" y="2654255"/>
              <a:ext cx="94128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door</a:t>
              </a:r>
              <a:endParaRPr sz="2000" dirty="0"/>
            </a:p>
          </p:txBody>
        </p:sp>
        <p:sp>
          <p:nvSpPr>
            <p:cNvPr id="755" name="Google Shape;755;p20"/>
            <p:cNvSpPr txBox="1"/>
            <p:nvPr/>
          </p:nvSpPr>
          <p:spPr>
            <a:xfrm>
              <a:off x="1617045" y="4082554"/>
              <a:ext cx="73289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loud</a:t>
              </a:r>
              <a:endParaRPr sz="2000" dirty="0"/>
            </a:p>
          </p:txBody>
        </p:sp>
        <p:sp>
          <p:nvSpPr>
            <p:cNvPr id="756" name="Google Shape;756;p20"/>
            <p:cNvSpPr txBox="1"/>
            <p:nvPr/>
          </p:nvSpPr>
          <p:spPr>
            <a:xfrm>
              <a:off x="3619624" y="3331980"/>
              <a:ext cx="90922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party</a:t>
              </a:r>
              <a:endParaRPr sz="2000" dirty="0"/>
            </a:p>
          </p:txBody>
        </p:sp>
        <p:sp>
          <p:nvSpPr>
            <p:cNvPr id="757" name="Google Shape;757;p20"/>
            <p:cNvSpPr txBox="1"/>
            <p:nvPr/>
          </p:nvSpPr>
          <p:spPr>
            <a:xfrm>
              <a:off x="1325477" y="2060158"/>
              <a:ext cx="288732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lower, lowering</a:t>
              </a:r>
              <a:endParaRPr sz="2000" dirty="0"/>
            </a:p>
          </p:txBody>
        </p:sp>
        <p:sp>
          <p:nvSpPr>
            <p:cNvPr id="758" name="Google Shape;758;p20"/>
            <p:cNvSpPr txBox="1"/>
            <p:nvPr/>
          </p:nvSpPr>
          <p:spPr>
            <a:xfrm>
              <a:off x="2841055" y="3997295"/>
              <a:ext cx="12290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people</a:t>
              </a:r>
              <a:endParaRPr dirty="0"/>
            </a:p>
          </p:txBody>
        </p:sp>
        <p:sp>
          <p:nvSpPr>
            <p:cNvPr id="759" name="Google Shape;759;p20"/>
            <p:cNvSpPr txBox="1"/>
            <p:nvPr/>
          </p:nvSpPr>
          <p:spPr>
            <a:xfrm>
              <a:off x="2128493" y="4661654"/>
              <a:ext cx="1089777" cy="397794"/>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I offer</a:t>
              </a:r>
              <a:endParaRPr sz="2000" dirty="0"/>
            </a:p>
          </p:txBody>
        </p:sp>
        <p:sp>
          <p:nvSpPr>
            <p:cNvPr id="760" name="Google Shape;760;p20"/>
            <p:cNvSpPr txBox="1"/>
            <p:nvPr/>
          </p:nvSpPr>
          <p:spPr>
            <a:xfrm>
              <a:off x="1351370" y="3368175"/>
              <a:ext cx="153010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you come</a:t>
              </a:r>
              <a:endParaRPr sz="2000" dirty="0"/>
            </a:p>
          </p:txBody>
        </p:sp>
      </p:grpSp>
      <p:grpSp>
        <p:nvGrpSpPr>
          <p:cNvPr id="761" name="Google Shape;761;p20"/>
          <p:cNvGrpSpPr/>
          <p:nvPr/>
        </p:nvGrpSpPr>
        <p:grpSpPr>
          <a:xfrm>
            <a:off x="7215065" y="1545159"/>
            <a:ext cx="4047214" cy="4046400"/>
            <a:chOff x="747423" y="1383526"/>
            <a:chExt cx="4047214" cy="4046400"/>
          </a:xfrm>
        </p:grpSpPr>
        <p:sp>
          <p:nvSpPr>
            <p:cNvPr id="762" name="Google Shape;76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63" name="Google Shape;763;p20"/>
            <p:cNvSpPr txBox="1"/>
            <p:nvPr/>
          </p:nvSpPr>
          <p:spPr>
            <a:xfrm>
              <a:off x="2499232" y="2343377"/>
              <a:ext cx="1935145"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he/she/it speaks</a:t>
              </a:r>
              <a:endParaRPr dirty="0"/>
            </a:p>
          </p:txBody>
        </p:sp>
        <p:sp>
          <p:nvSpPr>
            <p:cNvPr id="764" name="Google Shape;764;p20"/>
            <p:cNvSpPr txBox="1"/>
            <p:nvPr/>
          </p:nvSpPr>
          <p:spPr>
            <a:xfrm>
              <a:off x="1043038" y="2654255"/>
              <a:ext cx="102784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love</a:t>
              </a:r>
              <a:endParaRPr sz="2000" dirty="0"/>
            </a:p>
          </p:txBody>
        </p:sp>
        <p:sp>
          <p:nvSpPr>
            <p:cNvPr id="765" name="Google Shape;765;p20"/>
            <p:cNvSpPr txBox="1"/>
            <p:nvPr/>
          </p:nvSpPr>
          <p:spPr>
            <a:xfrm>
              <a:off x="883534" y="3419991"/>
              <a:ext cx="115756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window</a:t>
              </a:r>
              <a:endParaRPr sz="2000" dirty="0"/>
            </a:p>
          </p:txBody>
        </p:sp>
        <p:sp>
          <p:nvSpPr>
            <p:cNvPr id="766" name="Google Shape;766;p20"/>
            <p:cNvSpPr txBox="1"/>
            <p:nvPr/>
          </p:nvSpPr>
          <p:spPr>
            <a:xfrm>
              <a:off x="3211503" y="3634435"/>
              <a:ext cx="127238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garden</a:t>
              </a:r>
              <a:endParaRPr sz="2000" b="0" i="0" u="none" strike="noStrike" cap="none" dirty="0">
                <a:solidFill>
                  <a:srgbClr val="1F3864"/>
                </a:solidFill>
                <a:latin typeface="Century Gothic"/>
                <a:ea typeface="Century Gothic"/>
                <a:cs typeface="Century Gothic"/>
                <a:sym typeface="Century Gothic"/>
              </a:endParaRPr>
            </a:p>
          </p:txBody>
        </p:sp>
        <p:sp>
          <p:nvSpPr>
            <p:cNvPr id="767" name="Google Shape;767;p20"/>
            <p:cNvSpPr txBox="1"/>
            <p:nvPr/>
          </p:nvSpPr>
          <p:spPr>
            <a:xfrm>
              <a:off x="1907567" y="1874649"/>
              <a:ext cx="10005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a lot</a:t>
              </a:r>
              <a:endParaRPr sz="2000" dirty="0"/>
            </a:p>
          </p:txBody>
        </p:sp>
        <p:sp>
          <p:nvSpPr>
            <p:cNvPr id="768" name="Google Shape;768;p20"/>
            <p:cNvSpPr txBox="1"/>
            <p:nvPr/>
          </p:nvSpPr>
          <p:spPr>
            <a:xfrm>
              <a:off x="1314030" y="4137279"/>
              <a:ext cx="2146035" cy="36929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dirty="0"/>
                <a:t>Congratulations!</a:t>
              </a:r>
              <a:endParaRPr dirty="0"/>
            </a:p>
          </p:txBody>
        </p:sp>
        <p:sp>
          <p:nvSpPr>
            <p:cNvPr id="769" name="Google Shape;769;p20"/>
            <p:cNvSpPr txBox="1"/>
            <p:nvPr/>
          </p:nvSpPr>
          <p:spPr>
            <a:xfrm>
              <a:off x="2053436" y="4737848"/>
              <a:ext cx="151676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engineer</a:t>
              </a:r>
              <a:endParaRPr sz="2000" dirty="0"/>
            </a:p>
          </p:txBody>
        </p:sp>
        <p:sp>
          <p:nvSpPr>
            <p:cNvPr id="770" name="Google Shape;770;p20"/>
            <p:cNvSpPr txBox="1"/>
            <p:nvPr/>
          </p:nvSpPr>
          <p:spPr>
            <a:xfrm>
              <a:off x="2263599" y="3158213"/>
              <a:ext cx="229582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ground, floor</a:t>
              </a:r>
              <a:endParaRPr sz="2000" dirty="0"/>
            </a:p>
          </p:txBody>
        </p:sp>
      </p:grpSp>
      <p:grpSp>
        <p:nvGrpSpPr>
          <p:cNvPr id="771" name="Google Shape;771;p20"/>
          <p:cNvGrpSpPr/>
          <p:nvPr/>
        </p:nvGrpSpPr>
        <p:grpSpPr>
          <a:xfrm>
            <a:off x="1772961" y="1544955"/>
            <a:ext cx="4047214" cy="4046400"/>
            <a:chOff x="747423" y="1383526"/>
            <a:chExt cx="4047214" cy="4046400"/>
          </a:xfrm>
        </p:grpSpPr>
        <p:sp>
          <p:nvSpPr>
            <p:cNvPr id="772" name="Google Shape;772;p20"/>
            <p:cNvSpPr/>
            <p:nvPr/>
          </p:nvSpPr>
          <p:spPr>
            <a:xfrm>
              <a:off x="747423" y="1383526"/>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73" name="Google Shape;773;p20"/>
            <p:cNvSpPr txBox="1"/>
            <p:nvPr/>
          </p:nvSpPr>
          <p:spPr>
            <a:xfrm>
              <a:off x="1657881" y="1815038"/>
              <a:ext cx="116005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arreglar</a:t>
              </a:r>
              <a:endParaRPr sz="2000" b="0" i="0" u="none" strike="noStrike" cap="none" dirty="0">
                <a:solidFill>
                  <a:srgbClr val="1F3864"/>
                </a:solidFill>
                <a:latin typeface="Century Gothic"/>
                <a:ea typeface="Century Gothic"/>
                <a:cs typeface="Century Gothic"/>
                <a:sym typeface="Century Gothic"/>
              </a:endParaRPr>
            </a:p>
          </p:txBody>
        </p:sp>
        <p:sp>
          <p:nvSpPr>
            <p:cNvPr id="774" name="Google Shape;774;p20"/>
            <p:cNvSpPr txBox="1"/>
            <p:nvPr/>
          </p:nvSpPr>
          <p:spPr>
            <a:xfrm>
              <a:off x="989052" y="2531906"/>
              <a:ext cx="155183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temprano</a:t>
              </a:r>
              <a:endParaRPr sz="2000" b="0" i="0" u="none" strike="noStrike" cap="none" dirty="0">
                <a:solidFill>
                  <a:srgbClr val="1F3864"/>
                </a:solidFill>
                <a:latin typeface="Century Gothic"/>
                <a:ea typeface="Century Gothic"/>
                <a:cs typeface="Century Gothic"/>
                <a:sym typeface="Century Gothic"/>
              </a:endParaRPr>
            </a:p>
          </p:txBody>
        </p:sp>
        <p:sp>
          <p:nvSpPr>
            <p:cNvPr id="775" name="Google Shape;775;p20"/>
            <p:cNvSpPr txBox="1"/>
            <p:nvPr/>
          </p:nvSpPr>
          <p:spPr>
            <a:xfrm>
              <a:off x="1059681" y="3749192"/>
              <a:ext cx="147760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bailamos</a:t>
              </a:r>
              <a:endParaRPr sz="2000" b="0" i="0" u="none" strike="noStrike" cap="none" dirty="0">
                <a:solidFill>
                  <a:srgbClr val="1F3864"/>
                </a:solidFill>
                <a:latin typeface="Century Gothic"/>
                <a:ea typeface="Century Gothic"/>
                <a:cs typeface="Century Gothic"/>
                <a:sym typeface="Century Gothic"/>
              </a:endParaRPr>
            </a:p>
          </p:txBody>
        </p:sp>
        <p:sp>
          <p:nvSpPr>
            <p:cNvPr id="776" name="Google Shape;776;p20"/>
            <p:cNvSpPr txBox="1"/>
            <p:nvPr/>
          </p:nvSpPr>
          <p:spPr>
            <a:xfrm>
              <a:off x="3201902" y="2898894"/>
              <a:ext cx="132600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el</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salón</a:t>
              </a:r>
              <a:endParaRPr sz="2000" b="0" i="0" u="none" strike="noStrike" cap="none" dirty="0">
                <a:solidFill>
                  <a:srgbClr val="1F3864"/>
                </a:solidFill>
                <a:latin typeface="Century Gothic"/>
                <a:ea typeface="Century Gothic"/>
                <a:cs typeface="Century Gothic"/>
                <a:sym typeface="Century Gothic"/>
              </a:endParaRPr>
            </a:p>
          </p:txBody>
        </p:sp>
        <p:sp>
          <p:nvSpPr>
            <p:cNvPr id="777" name="Google Shape;777;p20"/>
            <p:cNvSpPr txBox="1"/>
            <p:nvPr/>
          </p:nvSpPr>
          <p:spPr>
            <a:xfrm>
              <a:off x="2823544" y="2338022"/>
              <a:ext cx="131959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puerta</a:t>
              </a:r>
              <a:endParaRPr sz="2000" b="0" i="0" u="none" strike="noStrike" cap="none" dirty="0">
                <a:solidFill>
                  <a:srgbClr val="1F3864"/>
                </a:solidFill>
                <a:latin typeface="Century Gothic"/>
                <a:ea typeface="Century Gothic"/>
                <a:cs typeface="Century Gothic"/>
                <a:sym typeface="Century Gothic"/>
              </a:endParaRPr>
            </a:p>
          </p:txBody>
        </p:sp>
        <p:sp>
          <p:nvSpPr>
            <p:cNvPr id="778" name="Google Shape;778;p20"/>
            <p:cNvSpPr txBox="1"/>
            <p:nvPr/>
          </p:nvSpPr>
          <p:spPr>
            <a:xfrm>
              <a:off x="2939041" y="4262352"/>
              <a:ext cx="93237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amor</a:t>
              </a:r>
              <a:endParaRPr sz="2000" b="0" i="0" u="none" strike="noStrike" cap="none" dirty="0">
                <a:solidFill>
                  <a:srgbClr val="1F3864"/>
                </a:solidFill>
                <a:latin typeface="Century Gothic"/>
                <a:ea typeface="Century Gothic"/>
                <a:cs typeface="Century Gothic"/>
                <a:sym typeface="Century Gothic"/>
              </a:endParaRPr>
            </a:p>
          </p:txBody>
        </p:sp>
        <p:sp>
          <p:nvSpPr>
            <p:cNvPr id="779" name="Google Shape;779;p20"/>
            <p:cNvSpPr txBox="1"/>
            <p:nvPr/>
          </p:nvSpPr>
          <p:spPr>
            <a:xfrm>
              <a:off x="1894760" y="4733144"/>
              <a:ext cx="10044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caber</a:t>
              </a:r>
              <a:endParaRPr sz="2000" b="0" i="0" u="none" strike="noStrike" cap="none" dirty="0">
                <a:solidFill>
                  <a:srgbClr val="1F3864"/>
                </a:solidFill>
                <a:latin typeface="Century Gothic"/>
                <a:ea typeface="Century Gothic"/>
                <a:cs typeface="Century Gothic"/>
                <a:sym typeface="Century Gothic"/>
              </a:endParaRPr>
            </a:p>
          </p:txBody>
        </p:sp>
        <p:sp>
          <p:nvSpPr>
            <p:cNvPr id="780" name="Google Shape;780;p20"/>
            <p:cNvSpPr txBox="1"/>
            <p:nvPr/>
          </p:nvSpPr>
          <p:spPr>
            <a:xfrm>
              <a:off x="1666888" y="3090819"/>
              <a:ext cx="87040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mesa</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781" name="Google Shape;781;p20"/>
          <p:cNvGrpSpPr/>
          <p:nvPr/>
        </p:nvGrpSpPr>
        <p:grpSpPr>
          <a:xfrm>
            <a:off x="7190262" y="1521054"/>
            <a:ext cx="4047214" cy="4046400"/>
            <a:chOff x="747423" y="1383526"/>
            <a:chExt cx="4047214" cy="4046400"/>
          </a:xfrm>
        </p:grpSpPr>
        <p:sp>
          <p:nvSpPr>
            <p:cNvPr id="782" name="Google Shape;782;p20"/>
            <p:cNvSpPr/>
            <p:nvPr/>
          </p:nvSpPr>
          <p:spPr>
            <a:xfrm>
              <a:off x="747423" y="1383526"/>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83" name="Google Shape;783;p20"/>
            <p:cNvSpPr txBox="1"/>
            <p:nvPr/>
          </p:nvSpPr>
          <p:spPr>
            <a:xfrm>
              <a:off x="3130412" y="1959910"/>
              <a:ext cx="102784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music</a:t>
              </a:r>
              <a:endParaRPr sz="2000" dirty="0"/>
            </a:p>
          </p:txBody>
        </p:sp>
        <p:sp>
          <p:nvSpPr>
            <p:cNvPr id="784" name="Google Shape;784;p20"/>
            <p:cNvSpPr txBox="1"/>
            <p:nvPr/>
          </p:nvSpPr>
          <p:spPr>
            <a:xfrm>
              <a:off x="1171295" y="2462603"/>
              <a:ext cx="271430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t</a:t>
              </a:r>
              <a:r>
                <a:rPr lang="en-GB" sz="2000" b="0" i="0" u="none" strike="noStrike" cap="none" dirty="0">
                  <a:solidFill>
                    <a:srgbClr val="1F3864"/>
                  </a:solidFill>
                  <a:latin typeface="Century Gothic"/>
                  <a:ea typeface="Century Gothic"/>
                  <a:cs typeface="Century Gothic"/>
                  <a:sym typeface="Century Gothic"/>
                </a:rPr>
                <a:t>o design, designing</a:t>
              </a:r>
              <a:endParaRPr sz="2000" b="0" i="0" u="none" strike="noStrike" cap="none" dirty="0">
                <a:solidFill>
                  <a:srgbClr val="1F3864"/>
                </a:solidFill>
                <a:latin typeface="Century Gothic"/>
                <a:ea typeface="Century Gothic"/>
                <a:cs typeface="Century Gothic"/>
                <a:sym typeface="Century Gothic"/>
              </a:endParaRPr>
            </a:p>
          </p:txBody>
        </p:sp>
        <p:sp>
          <p:nvSpPr>
            <p:cNvPr id="785" name="Google Shape;785;p20"/>
            <p:cNvSpPr txBox="1"/>
            <p:nvPr/>
          </p:nvSpPr>
          <p:spPr>
            <a:xfrm>
              <a:off x="1141616" y="3606662"/>
              <a:ext cx="92204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table</a:t>
              </a:r>
              <a:endParaRPr sz="2000" b="0" i="0" u="none" strike="noStrike" cap="none" dirty="0">
                <a:solidFill>
                  <a:srgbClr val="1F3864"/>
                </a:solidFill>
                <a:latin typeface="Century Gothic"/>
                <a:ea typeface="Century Gothic"/>
                <a:cs typeface="Century Gothic"/>
                <a:sym typeface="Century Gothic"/>
              </a:endParaRPr>
            </a:p>
          </p:txBody>
        </p:sp>
        <p:sp>
          <p:nvSpPr>
            <p:cNvPr id="786" name="Google Shape;786;p20"/>
            <p:cNvSpPr txBox="1"/>
            <p:nvPr/>
          </p:nvSpPr>
          <p:spPr>
            <a:xfrm>
              <a:off x="3176903" y="3616619"/>
              <a:ext cx="94128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light</a:t>
              </a:r>
              <a:endParaRPr sz="2000" dirty="0"/>
            </a:p>
          </p:txBody>
        </p:sp>
        <p:sp>
          <p:nvSpPr>
            <p:cNvPr id="787" name="Google Shape;787;p20"/>
            <p:cNvSpPr txBox="1"/>
            <p:nvPr/>
          </p:nvSpPr>
          <p:spPr>
            <a:xfrm>
              <a:off x="1907567" y="1874649"/>
              <a:ext cx="104227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thing</a:t>
              </a:r>
              <a:endParaRPr sz="2000" dirty="0"/>
            </a:p>
          </p:txBody>
        </p:sp>
        <p:sp>
          <p:nvSpPr>
            <p:cNvPr id="788" name="Google Shape;788;p20"/>
            <p:cNvSpPr txBox="1"/>
            <p:nvPr/>
          </p:nvSpPr>
          <p:spPr>
            <a:xfrm>
              <a:off x="1295542" y="4270628"/>
              <a:ext cx="297171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turn on, turning on</a:t>
              </a:r>
              <a:endParaRPr sz="2000" dirty="0"/>
            </a:p>
          </p:txBody>
        </p:sp>
        <p:sp>
          <p:nvSpPr>
            <p:cNvPr id="789" name="Google Shape;789;p20"/>
            <p:cNvSpPr txBox="1"/>
            <p:nvPr/>
          </p:nvSpPr>
          <p:spPr>
            <a:xfrm>
              <a:off x="803329" y="3090694"/>
              <a:ext cx="392338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put up with, putting up with</a:t>
              </a:r>
              <a:endParaRPr sz="2000" dirty="0"/>
            </a:p>
          </p:txBody>
        </p:sp>
        <p:sp>
          <p:nvSpPr>
            <p:cNvPr id="790" name="Google Shape;790;p20"/>
            <p:cNvSpPr txBox="1"/>
            <p:nvPr/>
          </p:nvSpPr>
          <p:spPr>
            <a:xfrm>
              <a:off x="2244493" y="4884529"/>
              <a:ext cx="129217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those (f)</a:t>
              </a:r>
              <a:endParaRPr sz="2000" dirty="0"/>
            </a:p>
          </p:txBody>
        </p:sp>
      </p:grpSp>
      <p:grpSp>
        <p:nvGrpSpPr>
          <p:cNvPr id="791" name="Google Shape;791;p20"/>
          <p:cNvGrpSpPr/>
          <p:nvPr/>
        </p:nvGrpSpPr>
        <p:grpSpPr>
          <a:xfrm>
            <a:off x="7204021" y="1551536"/>
            <a:ext cx="4047214" cy="4046400"/>
            <a:chOff x="747423" y="1383526"/>
            <a:chExt cx="4047214" cy="4046400"/>
          </a:xfrm>
        </p:grpSpPr>
        <p:sp>
          <p:nvSpPr>
            <p:cNvPr id="792" name="Google Shape;792;p20"/>
            <p:cNvSpPr/>
            <p:nvPr/>
          </p:nvSpPr>
          <p:spPr>
            <a:xfrm>
              <a:off x="747423" y="1383526"/>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93" name="Google Shape;793;p20"/>
            <p:cNvSpPr txBox="1"/>
            <p:nvPr/>
          </p:nvSpPr>
          <p:spPr>
            <a:xfrm>
              <a:off x="3660373" y="2910168"/>
              <a:ext cx="9733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moon</a:t>
              </a:r>
              <a:endParaRPr sz="2000" dirty="0"/>
            </a:p>
          </p:txBody>
        </p:sp>
        <p:sp>
          <p:nvSpPr>
            <p:cNvPr id="794" name="Google Shape;794;p20"/>
            <p:cNvSpPr txBox="1"/>
            <p:nvPr/>
          </p:nvSpPr>
          <p:spPr>
            <a:xfrm>
              <a:off x="1919024" y="2503163"/>
              <a:ext cx="174543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celebrate</a:t>
              </a:r>
              <a:endParaRPr sz="2000" dirty="0"/>
            </a:p>
          </p:txBody>
        </p:sp>
        <p:sp>
          <p:nvSpPr>
            <p:cNvPr id="795" name="Google Shape;795;p20"/>
            <p:cNvSpPr txBox="1"/>
            <p:nvPr/>
          </p:nvSpPr>
          <p:spPr>
            <a:xfrm>
              <a:off x="1519429" y="3901755"/>
              <a:ext cx="11608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early</a:t>
              </a:r>
              <a:endParaRPr dirty="0"/>
            </a:p>
          </p:txBody>
        </p:sp>
        <p:sp>
          <p:nvSpPr>
            <p:cNvPr id="796" name="Google Shape;796;p20"/>
            <p:cNvSpPr txBox="1"/>
            <p:nvPr/>
          </p:nvSpPr>
          <p:spPr>
            <a:xfrm>
              <a:off x="2204731" y="3395376"/>
              <a:ext cx="110102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watch</a:t>
              </a:r>
              <a:endParaRPr sz="2000" dirty="0"/>
            </a:p>
          </p:txBody>
        </p:sp>
        <p:sp>
          <p:nvSpPr>
            <p:cNvPr id="797" name="Google Shape;797;p20"/>
            <p:cNvSpPr txBox="1"/>
            <p:nvPr/>
          </p:nvSpPr>
          <p:spPr>
            <a:xfrm>
              <a:off x="2388276" y="1775486"/>
              <a:ext cx="73289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dad</a:t>
              </a:r>
              <a:endParaRPr sz="2000" dirty="0"/>
            </a:p>
          </p:txBody>
        </p:sp>
        <p:sp>
          <p:nvSpPr>
            <p:cNvPr id="798" name="Google Shape;798;p20"/>
            <p:cNvSpPr txBox="1"/>
            <p:nvPr/>
          </p:nvSpPr>
          <p:spPr>
            <a:xfrm>
              <a:off x="3281813" y="4005577"/>
              <a:ext cx="881875" cy="413045"/>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lyrics</a:t>
              </a:r>
              <a:endParaRPr sz="2000" dirty="0"/>
            </a:p>
          </p:txBody>
        </p:sp>
        <p:sp>
          <p:nvSpPr>
            <p:cNvPr id="799" name="Google Shape;799;p20"/>
            <p:cNvSpPr txBox="1"/>
            <p:nvPr/>
          </p:nvSpPr>
          <p:spPr>
            <a:xfrm>
              <a:off x="2356585" y="4629099"/>
              <a:ext cx="93639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food</a:t>
              </a:r>
              <a:endParaRPr sz="2000" dirty="0"/>
            </a:p>
          </p:txBody>
        </p:sp>
        <p:sp>
          <p:nvSpPr>
            <p:cNvPr id="800" name="Google Shape;800;p20"/>
            <p:cNvSpPr txBox="1"/>
            <p:nvPr/>
          </p:nvSpPr>
          <p:spPr>
            <a:xfrm>
              <a:off x="1041702" y="3071309"/>
              <a:ext cx="76976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low</a:t>
              </a:r>
              <a:endParaRPr sz="2000" dirty="0"/>
            </a:p>
          </p:txBody>
        </p:sp>
      </p:grpSp>
      <p:grpSp>
        <p:nvGrpSpPr>
          <p:cNvPr id="801" name="Google Shape;801;p20"/>
          <p:cNvGrpSpPr/>
          <p:nvPr/>
        </p:nvGrpSpPr>
        <p:grpSpPr>
          <a:xfrm>
            <a:off x="7199185" y="1531777"/>
            <a:ext cx="4047214" cy="4046400"/>
            <a:chOff x="747423" y="1383526"/>
            <a:chExt cx="4047214" cy="4046400"/>
          </a:xfrm>
        </p:grpSpPr>
        <p:sp>
          <p:nvSpPr>
            <p:cNvPr id="802" name="Google Shape;802;p20"/>
            <p:cNvSpPr/>
            <p:nvPr/>
          </p:nvSpPr>
          <p:spPr>
            <a:xfrm>
              <a:off x="747423" y="1383526"/>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03" name="Google Shape;803;p20"/>
            <p:cNvSpPr txBox="1"/>
            <p:nvPr/>
          </p:nvSpPr>
          <p:spPr>
            <a:xfrm>
              <a:off x="3152158" y="3046240"/>
              <a:ext cx="988682" cy="412697"/>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I offer</a:t>
              </a:r>
              <a:endParaRPr sz="2000" dirty="0"/>
            </a:p>
          </p:txBody>
        </p:sp>
        <p:sp>
          <p:nvSpPr>
            <p:cNvPr id="804" name="Google Shape;804;p20"/>
            <p:cNvSpPr txBox="1"/>
            <p:nvPr/>
          </p:nvSpPr>
          <p:spPr>
            <a:xfrm>
              <a:off x="1548510" y="4309724"/>
              <a:ext cx="90922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loud</a:t>
              </a:r>
              <a:endParaRPr sz="2000" dirty="0"/>
            </a:p>
          </p:txBody>
        </p:sp>
        <p:sp>
          <p:nvSpPr>
            <p:cNvPr id="805" name="Google Shape;805;p20"/>
            <p:cNvSpPr txBox="1"/>
            <p:nvPr/>
          </p:nvSpPr>
          <p:spPr>
            <a:xfrm>
              <a:off x="2816089" y="4390634"/>
              <a:ext cx="111995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people</a:t>
              </a:r>
              <a:endParaRPr sz="2000" dirty="0"/>
            </a:p>
          </p:txBody>
        </p:sp>
        <p:sp>
          <p:nvSpPr>
            <p:cNvPr id="806" name="Google Shape;806;p20"/>
            <p:cNvSpPr txBox="1"/>
            <p:nvPr/>
          </p:nvSpPr>
          <p:spPr>
            <a:xfrm>
              <a:off x="1286551" y="2560831"/>
              <a:ext cx="2407100" cy="41493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lower, lowering</a:t>
              </a:r>
              <a:endParaRPr sz="2000" dirty="0"/>
            </a:p>
          </p:txBody>
        </p:sp>
        <p:sp>
          <p:nvSpPr>
            <p:cNvPr id="807" name="Google Shape;807;p20"/>
            <p:cNvSpPr txBox="1"/>
            <p:nvPr/>
          </p:nvSpPr>
          <p:spPr>
            <a:xfrm>
              <a:off x="1634219" y="1851832"/>
              <a:ext cx="122020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party</a:t>
              </a:r>
              <a:endParaRPr sz="2000" dirty="0"/>
            </a:p>
          </p:txBody>
        </p:sp>
        <p:sp>
          <p:nvSpPr>
            <p:cNvPr id="808" name="Google Shape;808;p20"/>
            <p:cNvSpPr txBox="1"/>
            <p:nvPr/>
          </p:nvSpPr>
          <p:spPr>
            <a:xfrm>
              <a:off x="2919958" y="2058079"/>
              <a:ext cx="82462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door</a:t>
              </a:r>
              <a:endParaRPr dirty="0"/>
            </a:p>
          </p:txBody>
        </p:sp>
        <p:sp>
          <p:nvSpPr>
            <p:cNvPr id="809" name="Google Shape;809;p20"/>
            <p:cNvSpPr txBox="1"/>
            <p:nvPr/>
          </p:nvSpPr>
          <p:spPr>
            <a:xfrm>
              <a:off x="1667920" y="3717417"/>
              <a:ext cx="205040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miss, missing</a:t>
              </a:r>
              <a:endParaRPr sz="2000" dirty="0"/>
            </a:p>
          </p:txBody>
        </p:sp>
        <p:sp>
          <p:nvSpPr>
            <p:cNvPr id="810" name="Google Shape;810;p20"/>
            <p:cNvSpPr txBox="1"/>
            <p:nvPr/>
          </p:nvSpPr>
          <p:spPr>
            <a:xfrm>
              <a:off x="867977" y="3096997"/>
              <a:ext cx="155363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you come</a:t>
              </a:r>
              <a:endParaRPr sz="2000" dirty="0"/>
            </a:p>
          </p:txBody>
        </p:sp>
      </p:grpSp>
      <p:grpSp>
        <p:nvGrpSpPr>
          <p:cNvPr id="811" name="Google Shape;811;p20"/>
          <p:cNvGrpSpPr/>
          <p:nvPr/>
        </p:nvGrpSpPr>
        <p:grpSpPr>
          <a:xfrm>
            <a:off x="7200729" y="1525758"/>
            <a:ext cx="4047214" cy="4046400"/>
            <a:chOff x="745454" y="1383293"/>
            <a:chExt cx="4047214" cy="4046400"/>
          </a:xfrm>
        </p:grpSpPr>
        <p:sp>
          <p:nvSpPr>
            <p:cNvPr id="812" name="Google Shape;812;p20"/>
            <p:cNvSpPr/>
            <p:nvPr/>
          </p:nvSpPr>
          <p:spPr>
            <a:xfrm>
              <a:off x="745454" y="1383293"/>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13" name="Google Shape;813;p20"/>
            <p:cNvSpPr txBox="1"/>
            <p:nvPr/>
          </p:nvSpPr>
          <p:spPr>
            <a:xfrm>
              <a:off x="2337939" y="4899901"/>
              <a:ext cx="94128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love</a:t>
              </a:r>
              <a:endParaRPr dirty="0"/>
            </a:p>
          </p:txBody>
        </p:sp>
        <p:sp>
          <p:nvSpPr>
            <p:cNvPr id="814" name="Google Shape;814;p20"/>
            <p:cNvSpPr txBox="1"/>
            <p:nvPr/>
          </p:nvSpPr>
          <p:spPr>
            <a:xfrm>
              <a:off x="1315802" y="2214869"/>
              <a:ext cx="226484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he/she/it speaks</a:t>
              </a:r>
              <a:endParaRPr sz="2000" dirty="0"/>
            </a:p>
          </p:txBody>
        </p:sp>
        <p:sp>
          <p:nvSpPr>
            <p:cNvPr id="815" name="Google Shape;815;p20"/>
            <p:cNvSpPr txBox="1"/>
            <p:nvPr/>
          </p:nvSpPr>
          <p:spPr>
            <a:xfrm>
              <a:off x="977154" y="3776423"/>
              <a:ext cx="225781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Congratulations!</a:t>
              </a:r>
              <a:endParaRPr sz="2000" dirty="0"/>
            </a:p>
          </p:txBody>
        </p:sp>
        <p:sp>
          <p:nvSpPr>
            <p:cNvPr id="816" name="Google Shape;816;p20"/>
            <p:cNvSpPr txBox="1"/>
            <p:nvPr/>
          </p:nvSpPr>
          <p:spPr>
            <a:xfrm>
              <a:off x="3028021" y="3306432"/>
              <a:ext cx="114408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garden</a:t>
              </a:r>
              <a:endParaRPr sz="2000" dirty="0"/>
            </a:p>
          </p:txBody>
        </p:sp>
        <p:sp>
          <p:nvSpPr>
            <p:cNvPr id="817" name="Google Shape;817;p20"/>
            <p:cNvSpPr txBox="1"/>
            <p:nvPr/>
          </p:nvSpPr>
          <p:spPr>
            <a:xfrm>
              <a:off x="1978335" y="1684361"/>
              <a:ext cx="1410398" cy="397625"/>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engineer</a:t>
              </a:r>
              <a:endParaRPr sz="2000" dirty="0"/>
            </a:p>
          </p:txBody>
        </p:sp>
        <p:sp>
          <p:nvSpPr>
            <p:cNvPr id="818" name="Google Shape;818;p20"/>
            <p:cNvSpPr txBox="1"/>
            <p:nvPr/>
          </p:nvSpPr>
          <p:spPr>
            <a:xfrm>
              <a:off x="2291860" y="4331647"/>
              <a:ext cx="141435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window</a:t>
              </a:r>
              <a:endParaRPr sz="2000" b="0" i="0" u="none" strike="noStrike" cap="none" dirty="0">
                <a:solidFill>
                  <a:srgbClr val="1F3864"/>
                </a:solidFill>
                <a:latin typeface="Century Gothic"/>
                <a:ea typeface="Century Gothic"/>
                <a:cs typeface="Century Gothic"/>
                <a:sym typeface="Century Gothic"/>
              </a:endParaRPr>
            </a:p>
          </p:txBody>
        </p:sp>
        <p:sp>
          <p:nvSpPr>
            <p:cNvPr id="819" name="Google Shape;819;p20"/>
            <p:cNvSpPr txBox="1"/>
            <p:nvPr/>
          </p:nvSpPr>
          <p:spPr>
            <a:xfrm>
              <a:off x="3685849" y="2743310"/>
              <a:ext cx="78952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a lot</a:t>
              </a:r>
              <a:endParaRPr sz="2000" dirty="0"/>
            </a:p>
          </p:txBody>
        </p:sp>
        <p:sp>
          <p:nvSpPr>
            <p:cNvPr id="820" name="Google Shape;820;p20"/>
            <p:cNvSpPr txBox="1"/>
            <p:nvPr/>
          </p:nvSpPr>
          <p:spPr>
            <a:xfrm>
              <a:off x="1099304" y="2857600"/>
              <a:ext cx="186391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ground, floor</a:t>
              </a:r>
              <a:endParaRPr sz="2000" dirty="0"/>
            </a:p>
          </p:txBody>
        </p:sp>
      </p:grpSp>
      <p:grpSp>
        <p:nvGrpSpPr>
          <p:cNvPr id="821" name="Google Shape;821;p20"/>
          <p:cNvGrpSpPr/>
          <p:nvPr/>
        </p:nvGrpSpPr>
        <p:grpSpPr>
          <a:xfrm>
            <a:off x="1773844" y="1556294"/>
            <a:ext cx="4047214" cy="4046400"/>
            <a:chOff x="747697" y="1383834"/>
            <a:chExt cx="4047214" cy="4046400"/>
          </a:xfrm>
        </p:grpSpPr>
        <p:sp>
          <p:nvSpPr>
            <p:cNvPr id="822" name="Google Shape;822;p20"/>
            <p:cNvSpPr/>
            <p:nvPr/>
          </p:nvSpPr>
          <p:spPr>
            <a:xfrm>
              <a:off x="747697" y="1383834"/>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23" name="Google Shape;823;p20"/>
            <p:cNvSpPr txBox="1"/>
            <p:nvPr/>
          </p:nvSpPr>
          <p:spPr>
            <a:xfrm>
              <a:off x="1852961" y="1803272"/>
              <a:ext cx="981128" cy="39648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único</a:t>
              </a:r>
              <a:endParaRPr sz="2000" b="0" i="0" u="none" strike="noStrike" cap="none" dirty="0">
                <a:solidFill>
                  <a:srgbClr val="1F3864"/>
                </a:solidFill>
                <a:latin typeface="Century Gothic"/>
                <a:ea typeface="Century Gothic"/>
                <a:cs typeface="Century Gothic"/>
                <a:sym typeface="Century Gothic"/>
              </a:endParaRPr>
            </a:p>
          </p:txBody>
        </p:sp>
        <p:sp>
          <p:nvSpPr>
            <p:cNvPr id="824" name="Google Shape;824;p20"/>
            <p:cNvSpPr txBox="1"/>
            <p:nvPr/>
          </p:nvSpPr>
          <p:spPr>
            <a:xfrm>
              <a:off x="1349912" y="2545995"/>
              <a:ext cx="120227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s-ES" sz="2000" dirty="0">
                  <a:solidFill>
                    <a:schemeClr val="tx1"/>
                  </a:solidFill>
                  <a:latin typeface="+mn-lt"/>
                </a:rPr>
                <a:t>diseñar</a:t>
              </a:r>
              <a:endParaRPr sz="2000" dirty="0"/>
            </a:p>
          </p:txBody>
        </p:sp>
        <p:sp>
          <p:nvSpPr>
            <p:cNvPr id="825" name="Google Shape;825;p20"/>
            <p:cNvSpPr txBox="1"/>
            <p:nvPr/>
          </p:nvSpPr>
          <p:spPr>
            <a:xfrm>
              <a:off x="1176066" y="3984726"/>
              <a:ext cx="140775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ventana</a:t>
              </a:r>
              <a:endParaRPr sz="2000" dirty="0"/>
            </a:p>
          </p:txBody>
        </p:sp>
        <p:sp>
          <p:nvSpPr>
            <p:cNvPr id="826" name="Google Shape;826;p20"/>
            <p:cNvSpPr txBox="1"/>
            <p:nvPr/>
          </p:nvSpPr>
          <p:spPr>
            <a:xfrm>
              <a:off x="3201902" y="2898895"/>
              <a:ext cx="90964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invito</a:t>
              </a:r>
              <a:endParaRPr sz="2000" dirty="0"/>
            </a:p>
          </p:txBody>
        </p:sp>
        <p:sp>
          <p:nvSpPr>
            <p:cNvPr id="827" name="Google Shape;827;p20"/>
            <p:cNvSpPr txBox="1"/>
            <p:nvPr/>
          </p:nvSpPr>
          <p:spPr>
            <a:xfrm>
              <a:off x="2955087" y="2326994"/>
              <a:ext cx="104092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bajar</a:t>
              </a:r>
              <a:endParaRPr sz="2000" dirty="0"/>
            </a:p>
          </p:txBody>
        </p:sp>
        <p:sp>
          <p:nvSpPr>
            <p:cNvPr id="828" name="Google Shape;828;p20"/>
            <p:cNvSpPr txBox="1"/>
            <p:nvPr/>
          </p:nvSpPr>
          <p:spPr>
            <a:xfrm>
              <a:off x="3393368" y="3712543"/>
              <a:ext cx="69683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ea typeface="Century Gothic"/>
                  <a:cs typeface="Century Gothic"/>
                  <a:sym typeface="Century Gothic"/>
                </a:rPr>
                <a:t>aire</a:t>
              </a:r>
              <a:endParaRPr sz="2000" b="0" i="0" u="none" strike="noStrike" cap="none" dirty="0">
                <a:solidFill>
                  <a:srgbClr val="1F3864"/>
                </a:solidFill>
                <a:latin typeface="Century Gothic"/>
                <a:ea typeface="Century Gothic"/>
                <a:cs typeface="Century Gothic"/>
                <a:sym typeface="Century Gothic"/>
              </a:endParaRPr>
            </a:p>
          </p:txBody>
        </p:sp>
        <p:sp>
          <p:nvSpPr>
            <p:cNvPr id="829" name="Google Shape;829;p20"/>
            <p:cNvSpPr txBox="1"/>
            <p:nvPr/>
          </p:nvSpPr>
          <p:spPr>
            <a:xfrm>
              <a:off x="2405371" y="4538615"/>
              <a:ext cx="79653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ea typeface="Century Gothic"/>
                  <a:cs typeface="Century Gothic"/>
                  <a:sym typeface="Century Gothic"/>
                </a:rPr>
                <a:t>luna</a:t>
              </a:r>
              <a:endParaRPr sz="2000" b="0" i="0" u="none" strike="noStrike" cap="none" dirty="0">
                <a:solidFill>
                  <a:srgbClr val="1F3864"/>
                </a:solidFill>
                <a:latin typeface="Century Gothic"/>
                <a:ea typeface="Century Gothic"/>
                <a:cs typeface="Century Gothic"/>
                <a:sym typeface="Century Gothic"/>
              </a:endParaRPr>
            </a:p>
          </p:txBody>
        </p:sp>
        <p:sp>
          <p:nvSpPr>
            <p:cNvPr id="830" name="Google Shape;830;p20"/>
            <p:cNvSpPr txBox="1"/>
            <p:nvPr/>
          </p:nvSpPr>
          <p:spPr>
            <a:xfrm>
              <a:off x="1184596" y="3251971"/>
              <a:ext cx="71399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esos</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831" name="Google Shape;831;p20"/>
          <p:cNvGrpSpPr/>
          <p:nvPr/>
        </p:nvGrpSpPr>
        <p:grpSpPr>
          <a:xfrm>
            <a:off x="7185142" y="1518933"/>
            <a:ext cx="4047214" cy="4046400"/>
            <a:chOff x="747423" y="1383526"/>
            <a:chExt cx="4047214" cy="4046400"/>
          </a:xfrm>
        </p:grpSpPr>
        <p:sp>
          <p:nvSpPr>
            <p:cNvPr id="832" name="Google Shape;832;p20"/>
            <p:cNvSpPr/>
            <p:nvPr/>
          </p:nvSpPr>
          <p:spPr>
            <a:xfrm>
              <a:off x="747423" y="1383526"/>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33" name="Google Shape;833;p20"/>
            <p:cNvSpPr txBox="1"/>
            <p:nvPr/>
          </p:nvSpPr>
          <p:spPr>
            <a:xfrm>
              <a:off x="1375289" y="4199765"/>
              <a:ext cx="283763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to design, designing</a:t>
              </a:r>
              <a:endParaRPr dirty="0"/>
            </a:p>
          </p:txBody>
        </p:sp>
        <p:sp>
          <p:nvSpPr>
            <p:cNvPr id="834" name="Google Shape;834;p20"/>
            <p:cNvSpPr txBox="1"/>
            <p:nvPr/>
          </p:nvSpPr>
          <p:spPr>
            <a:xfrm>
              <a:off x="1565399" y="2100035"/>
              <a:ext cx="125882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those (f)</a:t>
              </a:r>
              <a:endParaRPr sz="2000" dirty="0"/>
            </a:p>
          </p:txBody>
        </p:sp>
        <p:sp>
          <p:nvSpPr>
            <p:cNvPr id="835" name="Google Shape;835;p20"/>
            <p:cNvSpPr txBox="1"/>
            <p:nvPr/>
          </p:nvSpPr>
          <p:spPr>
            <a:xfrm>
              <a:off x="1364717" y="2782845"/>
              <a:ext cx="90220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table</a:t>
              </a:r>
              <a:endParaRPr sz="2000" dirty="0"/>
            </a:p>
          </p:txBody>
        </p:sp>
        <p:sp>
          <p:nvSpPr>
            <p:cNvPr id="836" name="Google Shape;836;p20"/>
            <p:cNvSpPr txBox="1"/>
            <p:nvPr/>
          </p:nvSpPr>
          <p:spPr>
            <a:xfrm>
              <a:off x="2822843" y="2596123"/>
              <a:ext cx="155042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music</a:t>
              </a:r>
              <a:endParaRPr sz="2000" dirty="0"/>
            </a:p>
          </p:txBody>
        </p:sp>
        <p:sp>
          <p:nvSpPr>
            <p:cNvPr id="837" name="Google Shape;837;p20"/>
            <p:cNvSpPr txBox="1"/>
            <p:nvPr/>
          </p:nvSpPr>
          <p:spPr>
            <a:xfrm>
              <a:off x="2585071" y="1549875"/>
              <a:ext cx="824256" cy="40991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thing</a:t>
              </a:r>
              <a:endParaRPr sz="2000" dirty="0"/>
            </a:p>
          </p:txBody>
        </p:sp>
        <p:sp>
          <p:nvSpPr>
            <p:cNvPr id="838" name="Google Shape;838;p20"/>
            <p:cNvSpPr txBox="1"/>
            <p:nvPr/>
          </p:nvSpPr>
          <p:spPr>
            <a:xfrm>
              <a:off x="1534127" y="3704702"/>
              <a:ext cx="290659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turn on, turning on</a:t>
              </a:r>
              <a:endParaRPr sz="2000" dirty="0"/>
            </a:p>
          </p:txBody>
        </p:sp>
        <p:sp>
          <p:nvSpPr>
            <p:cNvPr id="839" name="Google Shape;839;p20"/>
            <p:cNvSpPr txBox="1"/>
            <p:nvPr/>
          </p:nvSpPr>
          <p:spPr>
            <a:xfrm>
              <a:off x="2331112" y="4789595"/>
              <a:ext cx="679339" cy="36929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dirty="0"/>
                <a:t>light</a:t>
              </a:r>
              <a:endParaRPr dirty="0"/>
            </a:p>
          </p:txBody>
        </p:sp>
        <p:sp>
          <p:nvSpPr>
            <p:cNvPr id="840" name="Google Shape;840;p20"/>
            <p:cNvSpPr txBox="1"/>
            <p:nvPr/>
          </p:nvSpPr>
          <p:spPr>
            <a:xfrm>
              <a:off x="785710" y="3190254"/>
              <a:ext cx="395415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put up with, putting up with</a:t>
              </a:r>
              <a:endParaRPr sz="2000" dirty="0"/>
            </a:p>
          </p:txBody>
        </p:sp>
      </p:grpSp>
      <p:grpSp>
        <p:nvGrpSpPr>
          <p:cNvPr id="841" name="Google Shape;841;p20"/>
          <p:cNvGrpSpPr/>
          <p:nvPr/>
        </p:nvGrpSpPr>
        <p:grpSpPr>
          <a:xfrm>
            <a:off x="7183198" y="1538276"/>
            <a:ext cx="4047214" cy="4046400"/>
            <a:chOff x="747470" y="1382019"/>
            <a:chExt cx="4047214" cy="4046400"/>
          </a:xfrm>
        </p:grpSpPr>
        <p:sp>
          <p:nvSpPr>
            <p:cNvPr id="842" name="Google Shape;842;p20"/>
            <p:cNvSpPr/>
            <p:nvPr/>
          </p:nvSpPr>
          <p:spPr>
            <a:xfrm>
              <a:off x="747470" y="1382019"/>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43" name="Google Shape;843;p20"/>
            <p:cNvSpPr txBox="1"/>
            <p:nvPr/>
          </p:nvSpPr>
          <p:spPr>
            <a:xfrm>
              <a:off x="2813698" y="2355839"/>
              <a:ext cx="105311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watch</a:t>
              </a:r>
              <a:endParaRPr sz="2000" dirty="0"/>
            </a:p>
          </p:txBody>
        </p:sp>
        <p:sp>
          <p:nvSpPr>
            <p:cNvPr id="844" name="Google Shape;844;p20"/>
            <p:cNvSpPr txBox="1"/>
            <p:nvPr/>
          </p:nvSpPr>
          <p:spPr>
            <a:xfrm>
              <a:off x="1994925" y="1896111"/>
              <a:ext cx="81197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dad</a:t>
              </a:r>
              <a:endParaRPr sz="2000" dirty="0"/>
            </a:p>
          </p:txBody>
        </p:sp>
        <p:sp>
          <p:nvSpPr>
            <p:cNvPr id="845" name="Google Shape;845;p20"/>
            <p:cNvSpPr txBox="1"/>
            <p:nvPr/>
          </p:nvSpPr>
          <p:spPr>
            <a:xfrm>
              <a:off x="1369643" y="4129707"/>
              <a:ext cx="851088" cy="409848"/>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early</a:t>
              </a:r>
              <a:endParaRPr sz="2000" dirty="0"/>
            </a:p>
          </p:txBody>
        </p:sp>
        <p:sp>
          <p:nvSpPr>
            <p:cNvPr id="846" name="Google Shape;846;p20"/>
            <p:cNvSpPr txBox="1"/>
            <p:nvPr/>
          </p:nvSpPr>
          <p:spPr>
            <a:xfrm>
              <a:off x="1825960" y="3367568"/>
              <a:ext cx="172691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celebrate</a:t>
              </a:r>
              <a:endParaRPr sz="2000" dirty="0"/>
            </a:p>
          </p:txBody>
        </p:sp>
        <p:sp>
          <p:nvSpPr>
            <p:cNvPr id="847" name="Google Shape;847;p20"/>
            <p:cNvSpPr txBox="1"/>
            <p:nvPr/>
          </p:nvSpPr>
          <p:spPr>
            <a:xfrm>
              <a:off x="1316676" y="2735225"/>
              <a:ext cx="74196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low</a:t>
              </a:r>
              <a:endParaRPr sz="2000" dirty="0"/>
            </a:p>
          </p:txBody>
        </p:sp>
        <p:sp>
          <p:nvSpPr>
            <p:cNvPr id="848" name="Google Shape;848;p20"/>
            <p:cNvSpPr txBox="1"/>
            <p:nvPr/>
          </p:nvSpPr>
          <p:spPr>
            <a:xfrm>
              <a:off x="2389392" y="4857393"/>
              <a:ext cx="79866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lyrics</a:t>
              </a:r>
              <a:endParaRPr sz="2000" dirty="0"/>
            </a:p>
          </p:txBody>
        </p:sp>
        <p:sp>
          <p:nvSpPr>
            <p:cNvPr id="849" name="Google Shape;849;p20"/>
            <p:cNvSpPr txBox="1"/>
            <p:nvPr/>
          </p:nvSpPr>
          <p:spPr>
            <a:xfrm>
              <a:off x="2982963" y="4161401"/>
              <a:ext cx="93852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moon</a:t>
              </a:r>
              <a:endParaRPr dirty="0"/>
            </a:p>
          </p:txBody>
        </p:sp>
        <p:sp>
          <p:nvSpPr>
            <p:cNvPr id="850" name="Google Shape;850;p20"/>
            <p:cNvSpPr txBox="1"/>
            <p:nvPr/>
          </p:nvSpPr>
          <p:spPr>
            <a:xfrm>
              <a:off x="3627307" y="3075416"/>
              <a:ext cx="94523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food</a:t>
              </a:r>
              <a:endParaRPr sz="2000" dirty="0"/>
            </a:p>
          </p:txBody>
        </p:sp>
      </p:grpSp>
      <p:grpSp>
        <p:nvGrpSpPr>
          <p:cNvPr id="851" name="Google Shape;851;p20"/>
          <p:cNvGrpSpPr/>
          <p:nvPr/>
        </p:nvGrpSpPr>
        <p:grpSpPr>
          <a:xfrm>
            <a:off x="7188919" y="1544604"/>
            <a:ext cx="4047214" cy="4046400"/>
            <a:chOff x="747423" y="1383526"/>
            <a:chExt cx="4047214" cy="4046400"/>
          </a:xfrm>
        </p:grpSpPr>
        <p:sp>
          <p:nvSpPr>
            <p:cNvPr id="852" name="Google Shape;852;p20"/>
            <p:cNvSpPr/>
            <p:nvPr/>
          </p:nvSpPr>
          <p:spPr>
            <a:xfrm>
              <a:off x="747423" y="1383526"/>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53" name="Google Shape;853;p20"/>
            <p:cNvSpPr txBox="1"/>
            <p:nvPr/>
          </p:nvSpPr>
          <p:spPr>
            <a:xfrm>
              <a:off x="2224134" y="2172632"/>
              <a:ext cx="205697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miss, missing</a:t>
              </a:r>
              <a:endParaRPr sz="2000" dirty="0"/>
            </a:p>
          </p:txBody>
        </p:sp>
        <p:sp>
          <p:nvSpPr>
            <p:cNvPr id="854" name="Google Shape;854;p20"/>
            <p:cNvSpPr txBox="1"/>
            <p:nvPr/>
          </p:nvSpPr>
          <p:spPr>
            <a:xfrm>
              <a:off x="956841" y="2685388"/>
              <a:ext cx="11608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 party</a:t>
              </a:r>
              <a:endParaRPr sz="2000" dirty="0"/>
            </a:p>
          </p:txBody>
        </p:sp>
        <p:sp>
          <p:nvSpPr>
            <p:cNvPr id="855" name="Google Shape;855;p20"/>
            <p:cNvSpPr txBox="1"/>
            <p:nvPr/>
          </p:nvSpPr>
          <p:spPr>
            <a:xfrm>
              <a:off x="3119215" y="4167338"/>
              <a:ext cx="104227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loud</a:t>
              </a:r>
              <a:endParaRPr sz="2000" dirty="0"/>
            </a:p>
          </p:txBody>
        </p:sp>
        <p:sp>
          <p:nvSpPr>
            <p:cNvPr id="856" name="Google Shape;856;p20"/>
            <p:cNvSpPr txBox="1"/>
            <p:nvPr/>
          </p:nvSpPr>
          <p:spPr>
            <a:xfrm>
              <a:off x="3028451" y="2700899"/>
              <a:ext cx="147163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you come</a:t>
              </a:r>
              <a:endParaRPr sz="2000" dirty="0"/>
            </a:p>
          </p:txBody>
        </p:sp>
        <p:sp>
          <p:nvSpPr>
            <p:cNvPr id="857" name="Google Shape;857;p20"/>
            <p:cNvSpPr txBox="1"/>
            <p:nvPr/>
          </p:nvSpPr>
          <p:spPr>
            <a:xfrm>
              <a:off x="2146643" y="1588648"/>
              <a:ext cx="102784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door</a:t>
              </a:r>
              <a:endParaRPr sz="2000" dirty="0"/>
            </a:p>
          </p:txBody>
        </p:sp>
        <p:sp>
          <p:nvSpPr>
            <p:cNvPr id="858" name="Google Shape;858;p20"/>
            <p:cNvSpPr txBox="1"/>
            <p:nvPr/>
          </p:nvSpPr>
          <p:spPr>
            <a:xfrm>
              <a:off x="1617584" y="3160562"/>
              <a:ext cx="112142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people</a:t>
              </a:r>
              <a:endParaRPr sz="2000" dirty="0"/>
            </a:p>
          </p:txBody>
        </p:sp>
        <p:sp>
          <p:nvSpPr>
            <p:cNvPr id="859" name="Google Shape;859;p20"/>
            <p:cNvSpPr txBox="1"/>
            <p:nvPr/>
          </p:nvSpPr>
          <p:spPr>
            <a:xfrm>
              <a:off x="1823008" y="4400197"/>
              <a:ext cx="93480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I offer</a:t>
              </a:r>
              <a:endParaRPr sz="2000" dirty="0"/>
            </a:p>
          </p:txBody>
        </p:sp>
        <p:sp>
          <p:nvSpPr>
            <p:cNvPr id="860" name="Google Shape;860;p20"/>
            <p:cNvSpPr txBox="1"/>
            <p:nvPr/>
          </p:nvSpPr>
          <p:spPr>
            <a:xfrm>
              <a:off x="1746604" y="3666845"/>
              <a:ext cx="254474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to lower, lowering</a:t>
              </a:r>
              <a:endParaRPr dirty="0"/>
            </a:p>
          </p:txBody>
        </p:sp>
      </p:grpSp>
      <p:grpSp>
        <p:nvGrpSpPr>
          <p:cNvPr id="861" name="Google Shape;861;p20"/>
          <p:cNvGrpSpPr/>
          <p:nvPr/>
        </p:nvGrpSpPr>
        <p:grpSpPr>
          <a:xfrm>
            <a:off x="7189548" y="1544737"/>
            <a:ext cx="4047214" cy="4046400"/>
            <a:chOff x="747423" y="1383526"/>
            <a:chExt cx="4047214" cy="4046400"/>
          </a:xfrm>
        </p:grpSpPr>
        <p:sp>
          <p:nvSpPr>
            <p:cNvPr id="862" name="Google Shape;862;p20"/>
            <p:cNvSpPr/>
            <p:nvPr/>
          </p:nvSpPr>
          <p:spPr>
            <a:xfrm>
              <a:off x="747423" y="1383526"/>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63" name="Google Shape;863;p20"/>
            <p:cNvSpPr txBox="1"/>
            <p:nvPr/>
          </p:nvSpPr>
          <p:spPr>
            <a:xfrm>
              <a:off x="2276274" y="2883088"/>
              <a:ext cx="1965603" cy="36929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dirty="0"/>
                <a:t>ground, floor</a:t>
              </a:r>
              <a:endParaRPr dirty="0"/>
            </a:p>
          </p:txBody>
        </p:sp>
        <p:sp>
          <p:nvSpPr>
            <p:cNvPr id="864" name="Google Shape;864;p20"/>
            <p:cNvSpPr txBox="1"/>
            <p:nvPr/>
          </p:nvSpPr>
          <p:spPr>
            <a:xfrm>
              <a:off x="1043038" y="2534985"/>
              <a:ext cx="9733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love</a:t>
              </a:r>
              <a:endParaRPr sz="2000" dirty="0"/>
            </a:p>
          </p:txBody>
        </p:sp>
        <p:sp>
          <p:nvSpPr>
            <p:cNvPr id="865" name="Google Shape;865;p20"/>
            <p:cNvSpPr txBox="1"/>
            <p:nvPr/>
          </p:nvSpPr>
          <p:spPr>
            <a:xfrm>
              <a:off x="1097172" y="3525680"/>
              <a:ext cx="92204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a</a:t>
              </a:r>
              <a:r>
                <a:rPr lang="en-GB" sz="2000" b="0" i="0" u="none" strike="noStrike" cap="none" dirty="0">
                  <a:solidFill>
                    <a:srgbClr val="1F3864"/>
                  </a:solidFill>
                  <a:latin typeface="Century Gothic"/>
                  <a:ea typeface="Century Gothic"/>
                  <a:cs typeface="Century Gothic"/>
                  <a:sym typeface="Century Gothic"/>
                </a:rPr>
                <a:t> lot</a:t>
              </a:r>
              <a:endParaRPr sz="2000" b="0" i="0" u="none" strike="noStrike" cap="none" dirty="0">
                <a:solidFill>
                  <a:srgbClr val="1F3864"/>
                </a:solidFill>
                <a:latin typeface="Century Gothic"/>
                <a:ea typeface="Century Gothic"/>
                <a:cs typeface="Century Gothic"/>
                <a:sym typeface="Century Gothic"/>
              </a:endParaRPr>
            </a:p>
          </p:txBody>
        </p:sp>
        <p:sp>
          <p:nvSpPr>
            <p:cNvPr id="866" name="Google Shape;866;p20"/>
            <p:cNvSpPr txBox="1"/>
            <p:nvPr/>
          </p:nvSpPr>
          <p:spPr>
            <a:xfrm>
              <a:off x="2427574" y="3383293"/>
              <a:ext cx="2154138" cy="36929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dirty="0"/>
                <a:t>he/she/it speaks</a:t>
              </a:r>
              <a:endParaRPr dirty="0"/>
            </a:p>
          </p:txBody>
        </p:sp>
        <p:sp>
          <p:nvSpPr>
            <p:cNvPr id="867" name="Google Shape;867;p20"/>
            <p:cNvSpPr txBox="1"/>
            <p:nvPr/>
          </p:nvSpPr>
          <p:spPr>
            <a:xfrm>
              <a:off x="1987661" y="1787185"/>
              <a:ext cx="142796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engineer</a:t>
              </a:r>
              <a:endParaRPr sz="2000" dirty="0"/>
            </a:p>
          </p:txBody>
        </p:sp>
        <p:sp>
          <p:nvSpPr>
            <p:cNvPr id="868" name="Google Shape;868;p20"/>
            <p:cNvSpPr txBox="1"/>
            <p:nvPr/>
          </p:nvSpPr>
          <p:spPr>
            <a:xfrm>
              <a:off x="1707362" y="4041161"/>
              <a:ext cx="119643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garden</a:t>
              </a:r>
              <a:endParaRPr sz="2000" dirty="0"/>
            </a:p>
          </p:txBody>
        </p:sp>
        <p:sp>
          <p:nvSpPr>
            <p:cNvPr id="869" name="Google Shape;869;p20"/>
            <p:cNvSpPr txBox="1"/>
            <p:nvPr/>
          </p:nvSpPr>
          <p:spPr>
            <a:xfrm>
              <a:off x="1710039" y="4546933"/>
              <a:ext cx="2295821" cy="36929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dirty="0"/>
                <a:t>Congratulations!</a:t>
              </a:r>
              <a:endParaRPr dirty="0"/>
            </a:p>
          </p:txBody>
        </p:sp>
        <p:sp>
          <p:nvSpPr>
            <p:cNvPr id="870" name="Google Shape;870;p20"/>
            <p:cNvSpPr txBox="1"/>
            <p:nvPr/>
          </p:nvSpPr>
          <p:spPr>
            <a:xfrm>
              <a:off x="2639417" y="2317213"/>
              <a:ext cx="155042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window</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871" name="Google Shape;871;p20"/>
          <p:cNvGrpSpPr/>
          <p:nvPr/>
        </p:nvGrpSpPr>
        <p:grpSpPr>
          <a:xfrm>
            <a:off x="1764166" y="1547681"/>
            <a:ext cx="4047214" cy="4046400"/>
            <a:chOff x="747423" y="1383526"/>
            <a:chExt cx="4047214" cy="4046400"/>
          </a:xfrm>
        </p:grpSpPr>
        <p:sp>
          <p:nvSpPr>
            <p:cNvPr id="872" name="Google Shape;872;p20"/>
            <p:cNvSpPr/>
            <p:nvPr/>
          </p:nvSpPr>
          <p:spPr>
            <a:xfrm>
              <a:off x="747423" y="1383526"/>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73" name="Google Shape;873;p20"/>
            <p:cNvSpPr txBox="1"/>
            <p:nvPr/>
          </p:nvSpPr>
          <p:spPr>
            <a:xfrm>
              <a:off x="1852961" y="1803272"/>
              <a:ext cx="83774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letra</a:t>
              </a:r>
              <a:endParaRPr sz="2000" b="0" i="0" u="none" strike="noStrike" cap="none" dirty="0">
                <a:solidFill>
                  <a:srgbClr val="1F3864"/>
                </a:solidFill>
                <a:latin typeface="Century Gothic"/>
                <a:ea typeface="Century Gothic"/>
                <a:cs typeface="Century Gothic"/>
                <a:sym typeface="Century Gothic"/>
              </a:endParaRPr>
            </a:p>
          </p:txBody>
        </p:sp>
        <p:sp>
          <p:nvSpPr>
            <p:cNvPr id="874" name="Google Shape;874;p20"/>
            <p:cNvSpPr txBox="1"/>
            <p:nvPr/>
          </p:nvSpPr>
          <p:spPr>
            <a:xfrm>
              <a:off x="987761" y="2534552"/>
              <a:ext cx="143635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organizar</a:t>
              </a:r>
              <a:endParaRPr sz="2000" b="0" i="0" u="none" strike="noStrike" cap="none" dirty="0">
                <a:solidFill>
                  <a:srgbClr val="1F3864"/>
                </a:solidFill>
                <a:latin typeface="Century Gothic"/>
                <a:ea typeface="Century Gothic"/>
                <a:cs typeface="Century Gothic"/>
                <a:sym typeface="Century Gothic"/>
              </a:endParaRPr>
            </a:p>
          </p:txBody>
        </p:sp>
        <p:sp>
          <p:nvSpPr>
            <p:cNvPr id="875" name="Google Shape;875;p20"/>
            <p:cNvSpPr txBox="1"/>
            <p:nvPr/>
          </p:nvSpPr>
          <p:spPr>
            <a:xfrm>
              <a:off x="1176066" y="3984726"/>
              <a:ext cx="185459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cumplea</a:t>
              </a:r>
              <a:r>
                <a:rPr lang="en-GB" sz="2000" dirty="0" err="1">
                  <a:solidFill>
                    <a:schemeClr val="tx1"/>
                  </a:solidFill>
                </a:rPr>
                <a:t>ños</a:t>
              </a:r>
              <a:endParaRPr sz="2000" b="0" i="0" u="none" strike="noStrike" cap="none" dirty="0">
                <a:solidFill>
                  <a:srgbClr val="1F3864"/>
                </a:solidFill>
                <a:latin typeface="Century Gothic"/>
                <a:ea typeface="Century Gothic"/>
                <a:cs typeface="Century Gothic"/>
                <a:sym typeface="Century Gothic"/>
              </a:endParaRPr>
            </a:p>
          </p:txBody>
        </p:sp>
        <p:sp>
          <p:nvSpPr>
            <p:cNvPr id="876" name="Google Shape;876;p20"/>
            <p:cNvSpPr txBox="1"/>
            <p:nvPr/>
          </p:nvSpPr>
          <p:spPr>
            <a:xfrm>
              <a:off x="3201902" y="2898894"/>
              <a:ext cx="83727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alto</a:t>
              </a:r>
              <a:endParaRPr sz="2000" dirty="0"/>
            </a:p>
          </p:txBody>
        </p:sp>
        <p:sp>
          <p:nvSpPr>
            <p:cNvPr id="877" name="Google Shape;877;p20"/>
            <p:cNvSpPr txBox="1"/>
            <p:nvPr/>
          </p:nvSpPr>
          <p:spPr>
            <a:xfrm>
              <a:off x="2823544" y="2338022"/>
              <a:ext cx="141096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aguantar</a:t>
              </a:r>
              <a:endParaRPr sz="2000" dirty="0"/>
            </a:p>
          </p:txBody>
        </p:sp>
        <p:sp>
          <p:nvSpPr>
            <p:cNvPr id="878" name="Google Shape;878;p20"/>
            <p:cNvSpPr txBox="1"/>
            <p:nvPr/>
          </p:nvSpPr>
          <p:spPr>
            <a:xfrm>
              <a:off x="2716404" y="3475173"/>
              <a:ext cx="164773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ingeniero</a:t>
              </a:r>
              <a:endParaRPr sz="2000" b="0" i="0" u="none" strike="noStrike" cap="none" dirty="0">
                <a:solidFill>
                  <a:srgbClr val="1F3864"/>
                </a:solidFill>
                <a:latin typeface="Century Gothic"/>
                <a:ea typeface="Century Gothic"/>
                <a:cs typeface="Century Gothic"/>
                <a:sym typeface="Century Gothic"/>
              </a:endParaRPr>
            </a:p>
          </p:txBody>
        </p:sp>
        <p:sp>
          <p:nvSpPr>
            <p:cNvPr id="879" name="Google Shape;879;p20"/>
            <p:cNvSpPr txBox="1"/>
            <p:nvPr/>
          </p:nvSpPr>
          <p:spPr>
            <a:xfrm>
              <a:off x="2405371" y="4538615"/>
              <a:ext cx="82907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gato</a:t>
              </a:r>
              <a:endParaRPr sz="2000" b="0" i="0" u="none" strike="noStrike" cap="none" dirty="0">
                <a:solidFill>
                  <a:srgbClr val="1F3864"/>
                </a:solidFill>
                <a:latin typeface="Century Gothic"/>
                <a:ea typeface="Century Gothic"/>
                <a:cs typeface="Century Gothic"/>
                <a:sym typeface="Century Gothic"/>
              </a:endParaRPr>
            </a:p>
          </p:txBody>
        </p:sp>
        <p:sp>
          <p:nvSpPr>
            <p:cNvPr id="880" name="Google Shape;880;p20"/>
            <p:cNvSpPr txBox="1"/>
            <p:nvPr/>
          </p:nvSpPr>
          <p:spPr>
            <a:xfrm>
              <a:off x="1285222" y="3112532"/>
              <a:ext cx="123463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sorpresa</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881" name="Google Shape;881;p20"/>
          <p:cNvGrpSpPr/>
          <p:nvPr/>
        </p:nvGrpSpPr>
        <p:grpSpPr>
          <a:xfrm>
            <a:off x="7178400" y="1544737"/>
            <a:ext cx="4047214" cy="4046400"/>
            <a:chOff x="747423" y="1383526"/>
            <a:chExt cx="4047214" cy="4046400"/>
          </a:xfrm>
        </p:grpSpPr>
        <p:sp>
          <p:nvSpPr>
            <p:cNvPr id="882" name="Google Shape;882;p20"/>
            <p:cNvSpPr/>
            <p:nvPr/>
          </p:nvSpPr>
          <p:spPr>
            <a:xfrm>
              <a:off x="747423" y="1383526"/>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83" name="Google Shape;883;p20"/>
            <p:cNvSpPr txBox="1"/>
            <p:nvPr/>
          </p:nvSpPr>
          <p:spPr>
            <a:xfrm>
              <a:off x="1111222" y="2298296"/>
              <a:ext cx="3252814"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to put up with, putting up with</a:t>
              </a:r>
              <a:endParaRPr dirty="0"/>
            </a:p>
          </p:txBody>
        </p:sp>
        <p:sp>
          <p:nvSpPr>
            <p:cNvPr id="884" name="Google Shape;884;p20"/>
            <p:cNvSpPr txBox="1"/>
            <p:nvPr/>
          </p:nvSpPr>
          <p:spPr>
            <a:xfrm>
              <a:off x="929896" y="3190453"/>
              <a:ext cx="1748355"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design, designing</a:t>
              </a:r>
              <a:endParaRPr sz="2000" dirty="0"/>
            </a:p>
          </p:txBody>
        </p:sp>
        <p:sp>
          <p:nvSpPr>
            <p:cNvPr id="885" name="Google Shape;885;p20"/>
            <p:cNvSpPr txBox="1"/>
            <p:nvPr/>
          </p:nvSpPr>
          <p:spPr>
            <a:xfrm>
              <a:off x="974898" y="3972188"/>
              <a:ext cx="285628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turn on, turning on</a:t>
              </a:r>
              <a:endParaRPr sz="2000" dirty="0"/>
            </a:p>
          </p:txBody>
        </p:sp>
        <p:sp>
          <p:nvSpPr>
            <p:cNvPr id="886" name="Google Shape;886;p20"/>
            <p:cNvSpPr txBox="1"/>
            <p:nvPr/>
          </p:nvSpPr>
          <p:spPr>
            <a:xfrm>
              <a:off x="2992395" y="1860747"/>
              <a:ext cx="102784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table</a:t>
              </a:r>
              <a:endParaRPr sz="2000" dirty="0"/>
            </a:p>
          </p:txBody>
        </p:sp>
        <p:sp>
          <p:nvSpPr>
            <p:cNvPr id="887" name="Google Shape;887;p20"/>
            <p:cNvSpPr txBox="1"/>
            <p:nvPr/>
          </p:nvSpPr>
          <p:spPr>
            <a:xfrm>
              <a:off x="1932180" y="1715427"/>
              <a:ext cx="81376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light</a:t>
              </a:r>
              <a:endParaRPr sz="2000" dirty="0"/>
            </a:p>
          </p:txBody>
        </p:sp>
        <p:sp>
          <p:nvSpPr>
            <p:cNvPr id="888" name="Google Shape;888;p20"/>
            <p:cNvSpPr txBox="1"/>
            <p:nvPr/>
          </p:nvSpPr>
          <p:spPr>
            <a:xfrm>
              <a:off x="1721631" y="4496263"/>
              <a:ext cx="9733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thing</a:t>
              </a:r>
              <a:endParaRPr sz="2000" dirty="0"/>
            </a:p>
          </p:txBody>
        </p:sp>
        <p:sp>
          <p:nvSpPr>
            <p:cNvPr id="889" name="Google Shape;889;p20"/>
            <p:cNvSpPr txBox="1"/>
            <p:nvPr/>
          </p:nvSpPr>
          <p:spPr>
            <a:xfrm>
              <a:off x="3167018" y="4454716"/>
              <a:ext cx="102329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music</a:t>
              </a:r>
              <a:endParaRPr sz="2000" dirty="0"/>
            </a:p>
          </p:txBody>
        </p:sp>
        <p:sp>
          <p:nvSpPr>
            <p:cNvPr id="890" name="Google Shape;890;p20"/>
            <p:cNvSpPr txBox="1"/>
            <p:nvPr/>
          </p:nvSpPr>
          <p:spPr>
            <a:xfrm>
              <a:off x="3209492" y="3304134"/>
              <a:ext cx="126908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those (f)</a:t>
              </a:r>
              <a:endParaRPr sz="2000" dirty="0"/>
            </a:p>
          </p:txBody>
        </p:sp>
      </p:grpSp>
      <p:grpSp>
        <p:nvGrpSpPr>
          <p:cNvPr id="891" name="Google Shape;891;p20"/>
          <p:cNvGrpSpPr/>
          <p:nvPr/>
        </p:nvGrpSpPr>
        <p:grpSpPr>
          <a:xfrm>
            <a:off x="7184913" y="1534905"/>
            <a:ext cx="4047214" cy="4046400"/>
            <a:chOff x="747423" y="1383526"/>
            <a:chExt cx="4047214" cy="4046400"/>
          </a:xfrm>
        </p:grpSpPr>
        <p:sp>
          <p:nvSpPr>
            <p:cNvPr id="892" name="Google Shape;892;p20"/>
            <p:cNvSpPr/>
            <p:nvPr/>
          </p:nvSpPr>
          <p:spPr>
            <a:xfrm>
              <a:off x="747423" y="1383526"/>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93" name="Google Shape;893;p20"/>
            <p:cNvSpPr txBox="1"/>
            <p:nvPr/>
          </p:nvSpPr>
          <p:spPr>
            <a:xfrm>
              <a:off x="2811478" y="2721198"/>
              <a:ext cx="181191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celebrate</a:t>
              </a:r>
              <a:endParaRPr sz="2000" dirty="0"/>
            </a:p>
          </p:txBody>
        </p:sp>
        <p:sp>
          <p:nvSpPr>
            <p:cNvPr id="894" name="Google Shape;894;p20"/>
            <p:cNvSpPr txBox="1"/>
            <p:nvPr/>
          </p:nvSpPr>
          <p:spPr>
            <a:xfrm>
              <a:off x="1223207" y="2664056"/>
              <a:ext cx="86367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lyrics</a:t>
              </a:r>
              <a:endParaRPr dirty="0"/>
            </a:p>
          </p:txBody>
        </p:sp>
        <p:sp>
          <p:nvSpPr>
            <p:cNvPr id="895" name="Google Shape;895;p20"/>
            <p:cNvSpPr txBox="1"/>
            <p:nvPr/>
          </p:nvSpPr>
          <p:spPr>
            <a:xfrm>
              <a:off x="1196626" y="3751889"/>
              <a:ext cx="94926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moon</a:t>
              </a:r>
              <a:endParaRPr sz="2000" dirty="0"/>
            </a:p>
          </p:txBody>
        </p:sp>
        <p:sp>
          <p:nvSpPr>
            <p:cNvPr id="896" name="Google Shape;896;p20"/>
            <p:cNvSpPr txBox="1"/>
            <p:nvPr/>
          </p:nvSpPr>
          <p:spPr>
            <a:xfrm>
              <a:off x="3825651" y="3406726"/>
              <a:ext cx="76976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low</a:t>
              </a:r>
              <a:endParaRPr sz="2000" dirty="0"/>
            </a:p>
          </p:txBody>
        </p:sp>
        <p:sp>
          <p:nvSpPr>
            <p:cNvPr id="897" name="Google Shape;897;p20"/>
            <p:cNvSpPr txBox="1"/>
            <p:nvPr/>
          </p:nvSpPr>
          <p:spPr>
            <a:xfrm>
              <a:off x="2321284" y="1808978"/>
              <a:ext cx="96677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early</a:t>
              </a:r>
              <a:endParaRPr sz="2000" dirty="0"/>
            </a:p>
          </p:txBody>
        </p:sp>
        <p:sp>
          <p:nvSpPr>
            <p:cNvPr id="898" name="Google Shape;898;p20"/>
            <p:cNvSpPr txBox="1"/>
            <p:nvPr/>
          </p:nvSpPr>
          <p:spPr>
            <a:xfrm>
              <a:off x="2963138" y="4126780"/>
              <a:ext cx="104693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watch</a:t>
              </a:r>
              <a:endParaRPr sz="2000" dirty="0"/>
            </a:p>
          </p:txBody>
        </p:sp>
        <p:sp>
          <p:nvSpPr>
            <p:cNvPr id="899" name="Google Shape;899;p20"/>
            <p:cNvSpPr txBox="1"/>
            <p:nvPr/>
          </p:nvSpPr>
          <p:spPr>
            <a:xfrm>
              <a:off x="2119170" y="3246897"/>
              <a:ext cx="853952" cy="414717"/>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food</a:t>
              </a:r>
              <a:endParaRPr sz="2000" dirty="0"/>
            </a:p>
          </p:txBody>
        </p:sp>
        <p:sp>
          <p:nvSpPr>
            <p:cNvPr id="900" name="Google Shape;900;p20"/>
            <p:cNvSpPr txBox="1"/>
            <p:nvPr/>
          </p:nvSpPr>
          <p:spPr>
            <a:xfrm>
              <a:off x="2390654" y="4826495"/>
              <a:ext cx="73289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dad</a:t>
              </a:r>
              <a:endParaRPr sz="2000" dirty="0"/>
            </a:p>
          </p:txBody>
        </p:sp>
      </p:grpSp>
      <p:grpSp>
        <p:nvGrpSpPr>
          <p:cNvPr id="901" name="Google Shape;901;p20"/>
          <p:cNvGrpSpPr/>
          <p:nvPr/>
        </p:nvGrpSpPr>
        <p:grpSpPr>
          <a:xfrm>
            <a:off x="7197458" y="1528960"/>
            <a:ext cx="4047214" cy="4046400"/>
            <a:chOff x="689561" y="1335337"/>
            <a:chExt cx="4047214" cy="4046400"/>
          </a:xfrm>
        </p:grpSpPr>
        <p:sp>
          <p:nvSpPr>
            <p:cNvPr id="902" name="Google Shape;902;p20"/>
            <p:cNvSpPr/>
            <p:nvPr/>
          </p:nvSpPr>
          <p:spPr>
            <a:xfrm>
              <a:off x="689561" y="1335337"/>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a:ea typeface="Century Gothic"/>
                <a:cs typeface="Century Gothic"/>
                <a:sym typeface="Century Gothic"/>
              </a:endParaRPr>
            </a:p>
          </p:txBody>
        </p:sp>
        <p:sp>
          <p:nvSpPr>
            <p:cNvPr id="903" name="Google Shape;903;p20"/>
            <p:cNvSpPr txBox="1"/>
            <p:nvPr/>
          </p:nvSpPr>
          <p:spPr>
            <a:xfrm>
              <a:off x="3282600" y="2287005"/>
              <a:ext cx="83422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party</a:t>
              </a:r>
              <a:endParaRPr sz="2000" dirty="0"/>
            </a:p>
          </p:txBody>
        </p:sp>
        <p:sp>
          <p:nvSpPr>
            <p:cNvPr id="904" name="Google Shape;904;p20"/>
            <p:cNvSpPr txBox="1"/>
            <p:nvPr/>
          </p:nvSpPr>
          <p:spPr>
            <a:xfrm>
              <a:off x="1039390" y="2415715"/>
              <a:ext cx="113155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people</a:t>
              </a:r>
              <a:endParaRPr sz="2000" dirty="0"/>
            </a:p>
          </p:txBody>
        </p:sp>
        <p:sp>
          <p:nvSpPr>
            <p:cNvPr id="905" name="Google Shape;905;p20"/>
            <p:cNvSpPr txBox="1"/>
            <p:nvPr/>
          </p:nvSpPr>
          <p:spPr>
            <a:xfrm>
              <a:off x="969951" y="3613144"/>
              <a:ext cx="92204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door</a:t>
              </a:r>
              <a:endParaRPr sz="2000" dirty="0"/>
            </a:p>
          </p:txBody>
        </p:sp>
        <p:sp>
          <p:nvSpPr>
            <p:cNvPr id="906" name="Google Shape;906;p20"/>
            <p:cNvSpPr txBox="1"/>
            <p:nvPr/>
          </p:nvSpPr>
          <p:spPr>
            <a:xfrm>
              <a:off x="2846916" y="3492844"/>
              <a:ext cx="155981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you come</a:t>
              </a:r>
              <a:endParaRPr sz="2000" dirty="0"/>
            </a:p>
          </p:txBody>
        </p:sp>
        <p:sp>
          <p:nvSpPr>
            <p:cNvPr id="907" name="Google Shape;907;p20"/>
            <p:cNvSpPr txBox="1"/>
            <p:nvPr/>
          </p:nvSpPr>
          <p:spPr>
            <a:xfrm>
              <a:off x="2115989" y="1519918"/>
              <a:ext cx="1107796"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miss, missing</a:t>
              </a:r>
              <a:endParaRPr sz="2000" dirty="0"/>
            </a:p>
          </p:txBody>
        </p:sp>
        <p:sp>
          <p:nvSpPr>
            <p:cNvPr id="908" name="Google Shape;908;p20"/>
            <p:cNvSpPr txBox="1"/>
            <p:nvPr/>
          </p:nvSpPr>
          <p:spPr>
            <a:xfrm>
              <a:off x="1365137" y="4198259"/>
              <a:ext cx="250463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lower, lowering</a:t>
              </a:r>
              <a:endParaRPr sz="2000" dirty="0"/>
            </a:p>
          </p:txBody>
        </p:sp>
        <p:sp>
          <p:nvSpPr>
            <p:cNvPr id="909" name="Google Shape;909;p20"/>
            <p:cNvSpPr txBox="1"/>
            <p:nvPr/>
          </p:nvSpPr>
          <p:spPr>
            <a:xfrm>
              <a:off x="2290485" y="4872937"/>
              <a:ext cx="10005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loud</a:t>
              </a:r>
              <a:endParaRPr dirty="0"/>
            </a:p>
          </p:txBody>
        </p:sp>
        <p:sp>
          <p:nvSpPr>
            <p:cNvPr id="910" name="Google Shape;910;p20"/>
            <p:cNvSpPr txBox="1"/>
            <p:nvPr/>
          </p:nvSpPr>
          <p:spPr>
            <a:xfrm>
              <a:off x="2178297" y="2915294"/>
              <a:ext cx="110430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I offer</a:t>
              </a:r>
              <a:endParaRPr sz="2000" dirty="0"/>
            </a:p>
          </p:txBody>
        </p:sp>
      </p:grpSp>
      <p:grpSp>
        <p:nvGrpSpPr>
          <p:cNvPr id="911" name="Google Shape;911;p20"/>
          <p:cNvGrpSpPr/>
          <p:nvPr/>
        </p:nvGrpSpPr>
        <p:grpSpPr>
          <a:xfrm>
            <a:off x="7184750" y="1547548"/>
            <a:ext cx="4047214" cy="4046400"/>
            <a:chOff x="747423" y="1383526"/>
            <a:chExt cx="4047214" cy="4046400"/>
          </a:xfrm>
        </p:grpSpPr>
        <p:sp>
          <p:nvSpPr>
            <p:cNvPr id="912" name="Google Shape;912;p20"/>
            <p:cNvSpPr/>
            <p:nvPr/>
          </p:nvSpPr>
          <p:spPr>
            <a:xfrm>
              <a:off x="747423" y="1383526"/>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a:ea typeface="Century Gothic"/>
                <a:cs typeface="Century Gothic"/>
                <a:sym typeface="Century Gothic"/>
              </a:endParaRPr>
            </a:p>
          </p:txBody>
        </p:sp>
        <p:sp>
          <p:nvSpPr>
            <p:cNvPr id="913" name="Google Shape;913;p20"/>
            <p:cNvSpPr txBox="1"/>
            <p:nvPr/>
          </p:nvSpPr>
          <p:spPr>
            <a:xfrm>
              <a:off x="2888599" y="2402508"/>
              <a:ext cx="136768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engineer</a:t>
              </a:r>
              <a:endParaRPr dirty="0"/>
            </a:p>
          </p:txBody>
        </p:sp>
        <p:sp>
          <p:nvSpPr>
            <p:cNvPr id="914" name="Google Shape;914;p20"/>
            <p:cNvSpPr txBox="1"/>
            <p:nvPr/>
          </p:nvSpPr>
          <p:spPr>
            <a:xfrm>
              <a:off x="1214343" y="2317036"/>
              <a:ext cx="119872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window</a:t>
              </a:r>
              <a:endParaRPr sz="2000" dirty="0"/>
            </a:p>
          </p:txBody>
        </p:sp>
        <p:sp>
          <p:nvSpPr>
            <p:cNvPr id="915" name="Google Shape;915;p20"/>
            <p:cNvSpPr txBox="1"/>
            <p:nvPr/>
          </p:nvSpPr>
          <p:spPr>
            <a:xfrm>
              <a:off x="1156222" y="3698842"/>
              <a:ext cx="72808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love</a:t>
              </a:r>
              <a:endParaRPr sz="2000" dirty="0"/>
            </a:p>
          </p:txBody>
        </p:sp>
        <p:sp>
          <p:nvSpPr>
            <p:cNvPr id="916" name="Google Shape;916;p20"/>
            <p:cNvSpPr txBox="1"/>
            <p:nvPr/>
          </p:nvSpPr>
          <p:spPr>
            <a:xfrm>
              <a:off x="3292037" y="3200520"/>
              <a:ext cx="100941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 a lot</a:t>
              </a:r>
              <a:endParaRPr sz="2000" dirty="0"/>
            </a:p>
          </p:txBody>
        </p:sp>
        <p:sp>
          <p:nvSpPr>
            <p:cNvPr id="917" name="Google Shape;917;p20"/>
            <p:cNvSpPr txBox="1"/>
            <p:nvPr/>
          </p:nvSpPr>
          <p:spPr>
            <a:xfrm>
              <a:off x="1631953" y="1789278"/>
              <a:ext cx="229872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Congratulations!</a:t>
              </a:r>
              <a:endParaRPr sz="2000" dirty="0"/>
            </a:p>
          </p:txBody>
        </p:sp>
        <p:sp>
          <p:nvSpPr>
            <p:cNvPr id="918" name="Google Shape;918;p20"/>
            <p:cNvSpPr txBox="1"/>
            <p:nvPr/>
          </p:nvSpPr>
          <p:spPr>
            <a:xfrm>
              <a:off x="2842424" y="3766218"/>
              <a:ext cx="113249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garden</a:t>
              </a:r>
              <a:endParaRPr sz="2000" dirty="0"/>
            </a:p>
          </p:txBody>
        </p:sp>
        <p:sp>
          <p:nvSpPr>
            <p:cNvPr id="919" name="Google Shape;919;p20"/>
            <p:cNvSpPr txBox="1"/>
            <p:nvPr/>
          </p:nvSpPr>
          <p:spPr>
            <a:xfrm>
              <a:off x="1682789" y="4476926"/>
              <a:ext cx="224292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ground, floor</a:t>
              </a:r>
              <a:endParaRPr sz="2000" dirty="0"/>
            </a:p>
          </p:txBody>
        </p:sp>
        <p:sp>
          <p:nvSpPr>
            <p:cNvPr id="920" name="Google Shape;920;p20"/>
            <p:cNvSpPr txBox="1"/>
            <p:nvPr/>
          </p:nvSpPr>
          <p:spPr>
            <a:xfrm>
              <a:off x="906713" y="2905555"/>
              <a:ext cx="219918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he/she/it speaks</a:t>
              </a:r>
              <a:endParaRPr sz="2000" dirty="0"/>
            </a:p>
          </p:txBody>
        </p:sp>
      </p:grpSp>
      <p:sp>
        <p:nvSpPr>
          <p:cNvPr id="921" name="Google Shape;921;p20"/>
          <p:cNvSpPr/>
          <p:nvPr/>
        </p:nvSpPr>
        <p:spPr>
          <a:xfrm>
            <a:off x="1756652" y="1538276"/>
            <a:ext cx="4047214" cy="4046400"/>
          </a:xfrm>
          <a:prstGeom prst="ellipse">
            <a:avLst/>
          </a:prstGeom>
          <a:solidFill>
            <a:srgbClr val="E3EAFD"/>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922" name="Google Shape;922;p20"/>
          <p:cNvSpPr/>
          <p:nvPr/>
        </p:nvSpPr>
        <p:spPr>
          <a:xfrm>
            <a:off x="7187141" y="1535957"/>
            <a:ext cx="4047214" cy="4046400"/>
          </a:xfrm>
          <a:prstGeom prst="ellipse">
            <a:avLst/>
          </a:prstGeom>
          <a:solidFill>
            <a:srgbClr val="E3EAFD"/>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 name="Title 4">
            <a:extLst>
              <a:ext uri="{FF2B5EF4-FFF2-40B4-BE49-F238E27FC236}">
                <a16:creationId xmlns:a16="http://schemas.microsoft.com/office/drawing/2014/main" id="{D63E4AEA-E5EB-1E1E-CAC3-ED6C37476512}"/>
              </a:ext>
            </a:extLst>
          </p:cNvPr>
          <p:cNvSpPr>
            <a:spLocks noGrp="1"/>
          </p:cNvSpPr>
          <p:nvPr>
            <p:ph type="title"/>
          </p:nvPr>
        </p:nvSpPr>
        <p:spPr/>
        <p:txBody>
          <a:bodyPr/>
          <a:lstStyle/>
          <a:p>
            <a:r>
              <a:rPr lang="es-ES_tradnl" dirty="0"/>
              <a:t>Vocabulario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2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9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9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90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89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88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8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8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8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8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83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1"/>
                                          </p:stCondLst>
                                        </p:cTn>
                                        <p:tgtEl>
                                          <p:spTgt spid="8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1"/>
                                          </p:stCondLst>
                                        </p:cTn>
                                        <p:tgtEl>
                                          <p:spTgt spid="8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1"/>
                                          </p:stCondLst>
                                        </p:cTn>
                                        <p:tgtEl>
                                          <p:spTgt spid="80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1"/>
                                          </p:stCondLst>
                                        </p:cTn>
                                        <p:tgtEl>
                                          <p:spTgt spid="79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1"/>
                                          </p:stCondLst>
                                        </p:cTn>
                                        <p:tgtEl>
                                          <p:spTgt spid="781"/>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1"/>
                                          </p:stCondLst>
                                        </p:cTn>
                                        <p:tgtEl>
                                          <p:spTgt spid="77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
                                          </p:stCondLst>
                                        </p:cTn>
                                        <p:tgtEl>
                                          <p:spTgt spid="76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1"/>
                                          </p:stCondLst>
                                        </p:cTn>
                                        <p:tgtEl>
                                          <p:spTgt spid="75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1"/>
                                          </p:stCondLst>
                                        </p:cTn>
                                        <p:tgtEl>
                                          <p:spTgt spid="74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1"/>
                                          </p:stCondLst>
                                        </p:cTn>
                                        <p:tgtEl>
                                          <p:spTgt spid="731"/>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1"/>
                                          </p:stCondLst>
                                        </p:cTn>
                                        <p:tgtEl>
                                          <p:spTgt spid="7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1"/>
                                          </p:stCondLst>
                                        </p:cTn>
                                        <p:tgtEl>
                                          <p:spTgt spid="71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1"/>
                                          </p:stCondLst>
                                        </p:cTn>
                                        <p:tgtEl>
                                          <p:spTgt spid="70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1"/>
                                          </p:stCondLst>
                                        </p:cTn>
                                        <p:tgtEl>
                                          <p:spTgt spid="69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1"/>
                                          </p:stCondLst>
                                        </p:cTn>
                                        <p:tgtEl>
                                          <p:spTgt spid="68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1"/>
                                          </p:stCondLst>
                                        </p:cTn>
                                        <p:tgtEl>
                                          <p:spTgt spid="67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1"/>
                                          </p:stCondLst>
                                        </p:cTn>
                                        <p:tgtEl>
                                          <p:spTgt spid="66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1"/>
                                          </p:stCondLst>
                                        </p:cTn>
                                        <p:tgtEl>
                                          <p:spTgt spid="65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1"/>
                                          </p:stCondLst>
                                        </p:cTn>
                                        <p:tgtEl>
                                          <p:spTgt spid="64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1"/>
                                          </p:stCondLst>
                                        </p:cTn>
                                        <p:tgtEl>
                                          <p:spTgt spid="631"/>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1"/>
                                          </p:stCondLst>
                                        </p:cTn>
                                        <p:tgtEl>
                                          <p:spTgt spid="6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26309"/>
            <a:ext cx="10734261" cy="609028"/>
          </a:xfrm>
        </p:spPr>
        <p:txBody>
          <a:bodyPr>
            <a:normAutofit/>
          </a:bodyPr>
          <a:lstStyle/>
          <a:p>
            <a:r>
              <a:rPr lang="en-GB" sz="2400" b="1" dirty="0">
                <a:solidFill>
                  <a:schemeClr val="bg1"/>
                </a:solidFill>
              </a:rPr>
              <a:t>Modal verbs in singular forms</a:t>
            </a:r>
            <a:r>
              <a:rPr lang="en-GB" sz="2400" dirty="0"/>
              <a:t> ‘</a:t>
            </a:r>
            <a:r>
              <a:rPr lang="en-GB" sz="2400" dirty="0" err="1">
                <a:solidFill>
                  <a:schemeClr val="bg1"/>
                </a:solidFill>
              </a:rPr>
              <a:t>querer</a:t>
            </a:r>
            <a:r>
              <a:rPr lang="en-GB" sz="2400" dirty="0">
                <a:solidFill>
                  <a:schemeClr val="bg1"/>
                </a:solidFill>
              </a:rPr>
              <a:t>’, ’</a:t>
            </a:r>
            <a:r>
              <a:rPr lang="en-GB" sz="2400" dirty="0" err="1">
                <a:solidFill>
                  <a:schemeClr val="bg1"/>
                </a:solidFill>
              </a:rPr>
              <a:t>poder</a:t>
            </a:r>
            <a:r>
              <a:rPr lang="en-GB" sz="2400" dirty="0">
                <a:solidFill>
                  <a:schemeClr val="bg1"/>
                </a:solidFill>
              </a:rPr>
              <a:t>’, ‘</a:t>
            </a:r>
            <a:r>
              <a:rPr lang="en-GB" sz="2400" dirty="0" err="1">
                <a:solidFill>
                  <a:schemeClr val="bg1"/>
                </a:solidFill>
              </a:rPr>
              <a:t>deber</a:t>
            </a:r>
            <a:r>
              <a:rPr lang="en-GB" sz="2400" dirty="0">
                <a:solidFill>
                  <a:schemeClr val="bg1"/>
                </a:solidFill>
              </a:rPr>
              <a:t>’,‘</a:t>
            </a:r>
            <a:r>
              <a:rPr lang="en-GB" sz="2400" dirty="0" err="1">
                <a:solidFill>
                  <a:schemeClr val="bg1"/>
                </a:solidFill>
              </a:rPr>
              <a:t>tener</a:t>
            </a:r>
            <a:r>
              <a:rPr lang="en-GB" sz="2400" dirty="0">
                <a:solidFill>
                  <a:schemeClr val="bg1"/>
                </a:solidFill>
              </a:rPr>
              <a:t> que’</a:t>
            </a:r>
            <a:endParaRPr lang="en-GB" sz="22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gramática</a:t>
            </a:r>
          </a:p>
        </p:txBody>
      </p:sp>
      <p:sp>
        <p:nvSpPr>
          <p:cNvPr id="20" name="TextBox 19"/>
          <p:cNvSpPr txBox="1"/>
          <p:nvPr/>
        </p:nvSpPr>
        <p:spPr>
          <a:xfrm>
            <a:off x="351951" y="1083755"/>
            <a:ext cx="9074043"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i="0" u="none" strike="noStrike" kern="1200" cap="none" spc="0" normalizeH="0" baseline="0" noProof="0" dirty="0">
                <a:ln>
                  <a:noFill/>
                </a:ln>
                <a:effectLst/>
                <a:uLnTx/>
                <a:uFillTx/>
                <a:latin typeface="Century Gothic" panose="020F0302020204030204"/>
              </a:rPr>
              <a:t>Remember </a:t>
            </a:r>
            <a:r>
              <a:rPr kumimoji="0" lang="en-GB" sz="2300" u="none" strike="noStrike" kern="1200" cap="none" spc="0" normalizeH="0" baseline="0" noProof="0" dirty="0">
                <a:ln>
                  <a:noFill/>
                </a:ln>
                <a:effectLst/>
                <a:uLnTx/>
                <a:uFillTx/>
                <a:latin typeface="Century Gothic" panose="020F0302020204030204"/>
              </a:rPr>
              <a:t>that ‘</a:t>
            </a:r>
            <a:r>
              <a:rPr kumimoji="0" lang="en-GB" sz="2300" b="1" u="none" strike="noStrike" kern="1200" cap="none" spc="0" normalizeH="0" baseline="0" noProof="0" dirty="0" err="1">
                <a:ln>
                  <a:noFill/>
                </a:ln>
                <a:effectLst/>
                <a:uLnTx/>
                <a:uFillTx/>
                <a:latin typeface="Century Gothic" panose="020F0302020204030204"/>
              </a:rPr>
              <a:t>quere</a:t>
            </a:r>
            <a:r>
              <a:rPr lang="en-GB" sz="2300" b="1" dirty="0">
                <a:latin typeface="Century Gothic" panose="020F0302020204030204"/>
              </a:rPr>
              <a:t>r</a:t>
            </a:r>
            <a:r>
              <a:rPr lang="en-GB" sz="2300" dirty="0">
                <a:latin typeface="Century Gothic" panose="020F0302020204030204"/>
              </a:rPr>
              <a:t>’, ‘</a:t>
            </a:r>
            <a:r>
              <a:rPr lang="en-GB" sz="2300" b="1" dirty="0" err="1">
                <a:latin typeface="Century Gothic" panose="020F0302020204030204"/>
              </a:rPr>
              <a:t>poder</a:t>
            </a:r>
            <a:r>
              <a:rPr lang="en-GB" sz="2300" dirty="0">
                <a:latin typeface="Century Gothic" panose="020F0302020204030204"/>
              </a:rPr>
              <a:t>’ and ‘</a:t>
            </a:r>
            <a:r>
              <a:rPr lang="en-GB" sz="2300" b="1" dirty="0" err="1">
                <a:latin typeface="Century Gothic" panose="020F0302020204030204"/>
              </a:rPr>
              <a:t>deber</a:t>
            </a:r>
            <a:r>
              <a:rPr lang="en-GB" sz="2300" dirty="0">
                <a:latin typeface="Century Gothic" panose="020F0302020204030204"/>
              </a:rPr>
              <a:t>’ are all modal verbs and are often followed by the ’</a:t>
            </a:r>
            <a:r>
              <a:rPr lang="en-GB" sz="2300" i="1" dirty="0">
                <a:latin typeface="Century Gothic" panose="020F0302020204030204"/>
              </a:rPr>
              <a:t>_________</a:t>
            </a:r>
            <a:r>
              <a:rPr lang="en-GB" sz="2300" dirty="0">
                <a:latin typeface="Century Gothic" panose="020F0302020204030204"/>
              </a:rPr>
              <a:t>’</a:t>
            </a:r>
            <a:r>
              <a:rPr lang="en-GB" sz="2300" b="1" i="1" dirty="0">
                <a:latin typeface="Century Gothic" panose="020F0302020204030204"/>
              </a:rPr>
              <a:t>.</a:t>
            </a:r>
            <a:endParaRPr lang="en-GB" sz="2300" dirty="0">
              <a:latin typeface="Century Gothic" panose="020F0302020204030204"/>
            </a:endParaRPr>
          </a:p>
        </p:txBody>
      </p:sp>
      <p:sp>
        <p:nvSpPr>
          <p:cNvPr id="25" name="TextBox 24"/>
          <p:cNvSpPr txBox="1"/>
          <p:nvPr/>
        </p:nvSpPr>
        <p:spPr>
          <a:xfrm>
            <a:off x="351950" y="2463180"/>
            <a:ext cx="524256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err="1">
                <a:ln>
                  <a:noFill/>
                </a:ln>
                <a:effectLst/>
                <a:uLnTx/>
                <a:uFillTx/>
                <a:latin typeface="Century Gothic" panose="020F0302020204030204"/>
                <a:ea typeface="+mn-ea"/>
                <a:cs typeface="+mn-cs"/>
              </a:rPr>
              <a:t>Quiero</a:t>
            </a:r>
            <a:r>
              <a:rPr kumimoji="0" lang="en-GB" sz="2300" b="0" i="0" u="none" strike="noStrike" kern="1200" cap="none" spc="0" normalizeH="0" baseline="0" noProof="0" dirty="0">
                <a:ln>
                  <a:noFill/>
                </a:ln>
                <a:effectLst/>
                <a:uLnTx/>
                <a:uFillTx/>
                <a:latin typeface="Century Gothic" panose="020F0302020204030204"/>
                <a:ea typeface="+mn-ea"/>
                <a:cs typeface="+mn-cs"/>
              </a:rPr>
              <a:t> </a:t>
            </a:r>
            <a:r>
              <a:rPr kumimoji="0" lang="en-GB" sz="2300" b="0" i="0" u="none" strike="noStrike" kern="1200" cap="none" spc="0" normalizeH="0" baseline="0" noProof="0" dirty="0" err="1">
                <a:ln>
                  <a:noFill/>
                </a:ln>
                <a:effectLst/>
                <a:uLnTx/>
                <a:uFillTx/>
                <a:latin typeface="Century Gothic" panose="020F0302020204030204"/>
                <a:ea typeface="+mn-ea"/>
                <a:cs typeface="+mn-cs"/>
              </a:rPr>
              <a:t>invitar</a:t>
            </a:r>
            <a:r>
              <a:rPr kumimoji="0" lang="en-GB" sz="2300" b="0" i="0" u="none" strike="noStrike" kern="1200" cap="none" spc="0" normalizeH="0" noProof="0" dirty="0">
                <a:ln>
                  <a:noFill/>
                </a:ln>
                <a:effectLst/>
                <a:uLnTx/>
                <a:uFillTx/>
                <a:latin typeface="Century Gothic" panose="020F0302020204030204"/>
                <a:ea typeface="+mn-ea"/>
                <a:cs typeface="+mn-cs"/>
              </a:rPr>
              <a:t> a </a:t>
            </a:r>
            <a:r>
              <a:rPr kumimoji="0" lang="en-GB" sz="2300" b="0" i="0" u="none" strike="noStrike" kern="1200" cap="none" spc="0" normalizeH="0" noProof="0" dirty="0" err="1">
                <a:ln>
                  <a:noFill/>
                </a:ln>
                <a:effectLst/>
                <a:uLnTx/>
                <a:uFillTx/>
                <a:latin typeface="Century Gothic" panose="020F0302020204030204"/>
                <a:ea typeface="+mn-ea"/>
                <a:cs typeface="+mn-cs"/>
              </a:rPr>
              <a:t>mucha</a:t>
            </a:r>
            <a:r>
              <a:rPr kumimoji="0" lang="en-GB" sz="2300" b="0" i="0" u="none" strike="noStrike" kern="1200" cap="none" spc="0" normalizeH="0" noProof="0" dirty="0">
                <a:ln>
                  <a:noFill/>
                </a:ln>
                <a:effectLst/>
                <a:uLnTx/>
                <a:uFillTx/>
                <a:latin typeface="Century Gothic" panose="020F0302020204030204"/>
                <a:ea typeface="+mn-ea"/>
                <a:cs typeface="+mn-cs"/>
              </a:rPr>
              <a:t> </a:t>
            </a:r>
            <a:r>
              <a:rPr kumimoji="0" lang="en-GB" sz="2300" b="0" i="0" u="none" strike="noStrike" kern="1200" cap="none" spc="0" normalizeH="0" noProof="0" dirty="0" err="1">
                <a:ln>
                  <a:noFill/>
                </a:ln>
                <a:effectLst/>
                <a:uLnTx/>
                <a:uFillTx/>
                <a:latin typeface="Century Gothic" panose="020F0302020204030204"/>
                <a:ea typeface="+mn-ea"/>
                <a:cs typeface="+mn-cs"/>
              </a:rPr>
              <a:t>gente</a:t>
            </a:r>
            <a:r>
              <a:rPr kumimoji="0" lang="en-GB" sz="2300" b="0" i="0" u="none" strike="noStrike" kern="1200" cap="none" spc="0" normalizeH="0" baseline="0" noProof="0" dirty="0">
                <a:ln>
                  <a:noFill/>
                </a:ln>
                <a:effectLst/>
                <a:uLnTx/>
                <a:uFillTx/>
                <a:latin typeface="Century Gothic" panose="020F0302020204030204"/>
                <a:ea typeface="+mn-ea"/>
                <a:cs typeface="+mn-cs"/>
              </a:rPr>
              <a:t>.</a:t>
            </a:r>
            <a:endParaRPr kumimoji="0" lang="en-GB" sz="2300" b="1" i="1" u="none" strike="noStrike" kern="1200" cap="none" spc="0" normalizeH="0" baseline="0" noProof="0" dirty="0">
              <a:ln>
                <a:noFill/>
              </a:ln>
              <a:effectLst/>
              <a:uLnTx/>
              <a:uFillTx/>
              <a:latin typeface="Century Gothic" panose="020F0302020204030204"/>
              <a:ea typeface="+mn-ea"/>
              <a:cs typeface="+mn-cs"/>
            </a:endParaRPr>
          </a:p>
        </p:txBody>
      </p:sp>
      <p:sp>
        <p:nvSpPr>
          <p:cNvPr id="26" name="TextBox 25"/>
          <p:cNvSpPr txBox="1"/>
          <p:nvPr/>
        </p:nvSpPr>
        <p:spPr>
          <a:xfrm>
            <a:off x="5326814" y="2444136"/>
            <a:ext cx="7092742"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i="1" dirty="0">
                <a:latin typeface="Century Gothic" panose="020F0302020204030204"/>
              </a:rPr>
              <a:t>I want to invite lots of people</a:t>
            </a:r>
            <a:r>
              <a:rPr kumimoji="0" lang="en-GB" sz="2300" b="0" i="1" u="none" strike="noStrike" kern="1200" cap="none" spc="0" normalizeH="0" baseline="0" noProof="0" dirty="0">
                <a:ln>
                  <a:noFill/>
                </a:ln>
                <a:effectLst/>
                <a:uLnTx/>
                <a:uFillTx/>
                <a:latin typeface="Century Gothic" panose="020F0302020204030204"/>
              </a:rPr>
              <a:t>.</a:t>
            </a:r>
            <a:endParaRPr kumimoji="0" lang="en-GB" sz="2300" b="1" i="1" u="none" strike="noStrike" kern="1200" cap="none" spc="0" normalizeH="0" baseline="0" noProof="0" dirty="0">
              <a:ln>
                <a:noFill/>
              </a:ln>
              <a:effectLst/>
              <a:uLnTx/>
              <a:uFillTx/>
              <a:latin typeface="Century Gothic" panose="020F0302020204030204"/>
            </a:endParaRPr>
          </a:p>
        </p:txBody>
      </p:sp>
      <p:sp>
        <p:nvSpPr>
          <p:cNvPr id="6" name="Rounded Rectangular Callout 5"/>
          <p:cNvSpPr/>
          <p:nvPr/>
        </p:nvSpPr>
        <p:spPr>
          <a:xfrm>
            <a:off x="9052561" y="971285"/>
            <a:ext cx="2976880" cy="1075891"/>
          </a:xfrm>
          <a:prstGeom prst="wedgeRoundRectCallout">
            <a:avLst>
              <a:gd name="adj1" fmla="val 3161"/>
              <a:gd name="adj2" fmla="val 695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rPr>
              <a:t>Note that ‘</a:t>
            </a:r>
            <a:r>
              <a:rPr kumimoji="0" lang="en-GB" sz="2000" b="0" i="0" u="none" strike="noStrike" kern="1200" cap="none" spc="0" normalizeH="0" baseline="0" noProof="0" dirty="0" err="1">
                <a:ln>
                  <a:noFill/>
                </a:ln>
                <a:solidFill>
                  <a:schemeClr val="bg1"/>
                </a:solidFill>
                <a:effectLst/>
                <a:uLnTx/>
                <a:uFillTx/>
                <a:latin typeface="Century Gothic" panose="020F0302020204030204"/>
              </a:rPr>
              <a:t>qu</a:t>
            </a:r>
            <a:r>
              <a:rPr kumimoji="0" lang="en-GB" sz="2000" b="1" i="0" u="none" strike="noStrike" kern="1200" cap="none" spc="0" normalizeH="0" baseline="0" noProof="0" dirty="0" err="1">
                <a:ln>
                  <a:noFill/>
                </a:ln>
                <a:solidFill>
                  <a:schemeClr val="bg1"/>
                </a:solidFill>
                <a:effectLst/>
                <a:uLnTx/>
                <a:uFillTx/>
                <a:latin typeface="Century Gothic" panose="020F0302020204030204"/>
              </a:rPr>
              <a:t>e</a:t>
            </a:r>
            <a:r>
              <a:rPr kumimoji="0" lang="en-GB" sz="2000" i="0" u="none" strike="noStrike" kern="1200" cap="none" spc="0" normalizeH="0" baseline="0" noProof="0" dirty="0" err="1">
                <a:ln>
                  <a:noFill/>
                </a:ln>
                <a:solidFill>
                  <a:schemeClr val="bg1"/>
                </a:solidFill>
                <a:effectLst/>
                <a:uLnTx/>
                <a:uFillTx/>
                <a:latin typeface="Century Gothic" panose="020F0302020204030204"/>
              </a:rPr>
              <a:t>rer</a:t>
            </a:r>
            <a:r>
              <a:rPr lang="en-GB" sz="2000" dirty="0">
                <a:solidFill>
                  <a:schemeClr val="bg1"/>
                </a:solidFill>
                <a:latin typeface="Century Gothic" panose="020F0302020204030204"/>
              </a:rPr>
              <a:t>’ has a </a:t>
            </a:r>
            <a:r>
              <a:rPr lang="en-GB" sz="2000" b="1" dirty="0">
                <a:solidFill>
                  <a:schemeClr val="bg1"/>
                </a:solidFill>
                <a:latin typeface="Century Gothic" panose="020F0302020204030204"/>
              </a:rPr>
              <a:t>e</a:t>
            </a:r>
            <a:r>
              <a:rPr lang="en-GB" sz="2000" dirty="0">
                <a:solidFill>
                  <a:schemeClr val="bg1"/>
                </a:solidFill>
                <a:latin typeface="Century Gothic" panose="020F0302020204030204"/>
              </a:rPr>
              <a:t>&gt;</a:t>
            </a:r>
            <a:r>
              <a:rPr lang="en-GB" sz="2000" b="1" dirty="0" err="1">
                <a:solidFill>
                  <a:schemeClr val="bg1"/>
                </a:solidFill>
                <a:latin typeface="Century Gothic" panose="020F0302020204030204"/>
              </a:rPr>
              <a:t>ie</a:t>
            </a:r>
            <a:r>
              <a:rPr lang="en-GB" sz="2000" b="1" dirty="0">
                <a:solidFill>
                  <a:schemeClr val="bg1"/>
                </a:solidFill>
                <a:latin typeface="Century Gothic" panose="020F0302020204030204"/>
              </a:rPr>
              <a:t> </a:t>
            </a:r>
            <a:r>
              <a:rPr lang="en-GB" sz="2000" dirty="0">
                <a:solidFill>
                  <a:schemeClr val="bg1"/>
                </a:solidFill>
                <a:latin typeface="Century Gothic" panose="020F0302020204030204"/>
              </a:rPr>
              <a:t>spelling change.</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15" name="TextBox 26">
            <a:extLst>
              <a:ext uri="{FF2B5EF4-FFF2-40B4-BE49-F238E27FC236}">
                <a16:creationId xmlns:a16="http://schemas.microsoft.com/office/drawing/2014/main" id="{9FA95F9B-E707-6748-89D2-9FB45917CB71}"/>
              </a:ext>
            </a:extLst>
          </p:cNvPr>
          <p:cNvSpPr txBox="1"/>
          <p:nvPr/>
        </p:nvSpPr>
        <p:spPr>
          <a:xfrm>
            <a:off x="351950" y="2048925"/>
            <a:ext cx="1017404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effectLst/>
                <a:uLnTx/>
                <a:uFillTx/>
                <a:latin typeface="Century Gothic" panose="020F0302020204030204"/>
                <a:ea typeface="+mn-ea"/>
                <a:cs typeface="+mn-cs"/>
              </a:rPr>
              <a:t>To talk about what</a:t>
            </a:r>
            <a:r>
              <a:rPr kumimoji="0" lang="en-GB" sz="2300" b="0" i="0" u="none" strike="noStrike" kern="1200" cap="none" spc="0" normalizeH="0" noProof="0" dirty="0">
                <a:ln>
                  <a:noFill/>
                </a:ln>
                <a:effectLst/>
                <a:uLnTx/>
                <a:uFillTx/>
                <a:latin typeface="Century Gothic" panose="020F0302020204030204"/>
                <a:ea typeface="+mn-ea"/>
                <a:cs typeface="+mn-cs"/>
              </a:rPr>
              <a:t> somebody </a:t>
            </a:r>
            <a:r>
              <a:rPr kumimoji="0" lang="en-GB" sz="2300" b="1" i="0" u="none" strike="noStrike" kern="1200" cap="none" spc="0" normalizeH="0" noProof="0" dirty="0">
                <a:ln>
                  <a:noFill/>
                </a:ln>
                <a:effectLst/>
                <a:uLnTx/>
                <a:uFillTx/>
                <a:latin typeface="Century Gothic" panose="020F0302020204030204"/>
                <a:ea typeface="+mn-ea"/>
                <a:cs typeface="+mn-cs"/>
              </a:rPr>
              <a:t>wants </a:t>
            </a:r>
            <a:r>
              <a:rPr kumimoji="0" lang="en-GB" sz="2300" i="0" u="none" strike="noStrike" kern="1200" cap="none" spc="0" normalizeH="0" noProof="0" dirty="0">
                <a:ln>
                  <a:noFill/>
                </a:ln>
                <a:effectLst/>
                <a:uLnTx/>
                <a:uFillTx/>
                <a:latin typeface="Century Gothic" panose="020F0302020204030204"/>
                <a:ea typeface="+mn-ea"/>
                <a:cs typeface="+mn-cs"/>
              </a:rPr>
              <a:t>to do, we use the verb </a:t>
            </a:r>
            <a:r>
              <a:rPr kumimoji="0" lang="en-GB" sz="2300" b="0" i="0" u="none" strike="noStrike" kern="1200" cap="none" spc="0" normalizeH="0" baseline="0" noProof="0" dirty="0">
                <a:ln>
                  <a:noFill/>
                </a:ln>
                <a:effectLst/>
                <a:uLnTx/>
                <a:uFillTx/>
                <a:latin typeface="Century Gothic" panose="020F0302020204030204"/>
                <a:ea typeface="+mn-ea"/>
                <a:cs typeface="+mn-cs"/>
              </a:rPr>
              <a:t> ‘_______’.</a:t>
            </a:r>
            <a:endParaRPr kumimoji="0" lang="en-GB" sz="2300" b="1" i="1" u="none" strike="noStrike" kern="1200" cap="none" spc="0" normalizeH="0" baseline="0" noProof="0" dirty="0">
              <a:ln>
                <a:noFill/>
              </a:ln>
              <a:effectLst/>
              <a:uLnTx/>
              <a:uFillTx/>
              <a:latin typeface="Century Gothic" panose="020F0302020204030204"/>
              <a:ea typeface="+mn-ea"/>
              <a:cs typeface="+mn-cs"/>
            </a:endParaRPr>
          </a:p>
        </p:txBody>
      </p:sp>
      <p:sp>
        <p:nvSpPr>
          <p:cNvPr id="16" name="TextBox 24">
            <a:extLst>
              <a:ext uri="{FF2B5EF4-FFF2-40B4-BE49-F238E27FC236}">
                <a16:creationId xmlns:a16="http://schemas.microsoft.com/office/drawing/2014/main" id="{91F48CC1-E40E-B141-822B-6CC3E2F6A9FD}"/>
              </a:ext>
            </a:extLst>
          </p:cNvPr>
          <p:cNvSpPr txBox="1"/>
          <p:nvPr/>
        </p:nvSpPr>
        <p:spPr>
          <a:xfrm>
            <a:off x="351952" y="3478469"/>
            <a:ext cx="524256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noProof="0" dirty="0" err="1">
                <a:latin typeface="Century Gothic" panose="020F0302020204030204"/>
              </a:rPr>
              <a:t>Puedo</a:t>
            </a:r>
            <a:r>
              <a:rPr kumimoji="0" lang="en-GB" sz="2300" b="0" i="0" u="none" strike="noStrike" kern="1200" cap="none" spc="0" normalizeH="0" baseline="0" noProof="0" dirty="0">
                <a:ln>
                  <a:noFill/>
                </a:ln>
                <a:effectLst/>
                <a:uLnTx/>
                <a:uFillTx/>
                <a:latin typeface="Century Gothic" panose="020F0302020204030204"/>
              </a:rPr>
              <a:t> </a:t>
            </a:r>
            <a:r>
              <a:rPr kumimoji="0" lang="en-GB" sz="2300" b="0" i="0" u="none" strike="noStrike" kern="1200" cap="none" spc="0" normalizeH="0" baseline="0" noProof="0" dirty="0" err="1">
                <a:ln>
                  <a:noFill/>
                </a:ln>
                <a:effectLst/>
                <a:uLnTx/>
                <a:uFillTx/>
                <a:latin typeface="Century Gothic" panose="020F0302020204030204"/>
              </a:rPr>
              <a:t>bailar</a:t>
            </a:r>
            <a:r>
              <a:rPr kumimoji="0" lang="en-GB" sz="2300" b="0" i="0" u="none" strike="noStrike" kern="1200" cap="none" spc="0" normalizeH="0" noProof="0" dirty="0">
                <a:ln>
                  <a:noFill/>
                </a:ln>
                <a:effectLst/>
                <a:uLnTx/>
                <a:uFillTx/>
                <a:latin typeface="Century Gothic" panose="020F0302020204030204"/>
              </a:rPr>
              <a:t> con </a:t>
            </a:r>
            <a:r>
              <a:rPr kumimoji="0" lang="en-GB" sz="2300" b="0" i="0" u="none" strike="noStrike" kern="1200" cap="none" spc="0" normalizeH="0" noProof="0" dirty="0" err="1">
                <a:ln>
                  <a:noFill/>
                </a:ln>
                <a:effectLst/>
                <a:uLnTx/>
                <a:uFillTx/>
                <a:latin typeface="Century Gothic" panose="020F0302020204030204"/>
              </a:rPr>
              <a:t>esta</a:t>
            </a:r>
            <a:r>
              <a:rPr kumimoji="0" lang="en-GB" sz="2300" b="0" i="0" u="none" strike="noStrike" kern="1200" cap="none" spc="0" normalizeH="0" noProof="0" dirty="0">
                <a:ln>
                  <a:noFill/>
                </a:ln>
                <a:effectLst/>
                <a:uLnTx/>
                <a:uFillTx/>
                <a:latin typeface="Century Gothic" panose="020F0302020204030204"/>
              </a:rPr>
              <a:t> </a:t>
            </a:r>
            <a:r>
              <a:rPr kumimoji="0" lang="en-GB" sz="2300" b="0" i="0" u="none" strike="noStrike" kern="1200" cap="none" spc="0" normalizeH="0" noProof="0" dirty="0" err="1">
                <a:ln>
                  <a:noFill/>
                </a:ln>
                <a:effectLst/>
                <a:uLnTx/>
                <a:uFillTx/>
                <a:latin typeface="Century Gothic" panose="020F0302020204030204"/>
              </a:rPr>
              <a:t>música</a:t>
            </a:r>
            <a:r>
              <a:rPr kumimoji="0" lang="en-GB" sz="2300" b="0" i="0" u="none" strike="noStrike" kern="1200" cap="none" spc="0" normalizeH="0" noProof="0" dirty="0">
                <a:ln>
                  <a:noFill/>
                </a:ln>
                <a:effectLst/>
                <a:uLnTx/>
                <a:uFillTx/>
                <a:latin typeface="Century Gothic" panose="020F0302020204030204"/>
              </a:rPr>
              <a:t>.</a:t>
            </a:r>
            <a:endParaRPr kumimoji="0" lang="en-GB" sz="2300" b="1" i="1" u="none" strike="noStrike" kern="1200" cap="none" spc="0" normalizeH="0" baseline="0" noProof="0" dirty="0">
              <a:ln>
                <a:noFill/>
              </a:ln>
              <a:effectLst/>
              <a:uLnTx/>
              <a:uFillTx/>
              <a:latin typeface="Century Gothic" panose="020F0302020204030204"/>
            </a:endParaRPr>
          </a:p>
        </p:txBody>
      </p:sp>
      <p:sp>
        <p:nvSpPr>
          <p:cNvPr id="21" name="TextBox 25">
            <a:extLst>
              <a:ext uri="{FF2B5EF4-FFF2-40B4-BE49-F238E27FC236}">
                <a16:creationId xmlns:a16="http://schemas.microsoft.com/office/drawing/2014/main" id="{11DE8DBA-DA4C-EC47-9DF2-DF17572EE791}"/>
              </a:ext>
            </a:extLst>
          </p:cNvPr>
          <p:cNvSpPr txBox="1"/>
          <p:nvPr/>
        </p:nvSpPr>
        <p:spPr>
          <a:xfrm>
            <a:off x="5359400" y="3478469"/>
            <a:ext cx="6187547"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i="1" dirty="0">
                <a:latin typeface="Century Gothic" panose="020F0302020204030204"/>
              </a:rPr>
              <a:t>I can dance with this music.</a:t>
            </a:r>
            <a:endParaRPr kumimoji="0" lang="en-GB" sz="2300" b="1" i="1" u="none" strike="noStrike" kern="1200" cap="none" spc="0" normalizeH="0" baseline="0" noProof="0" dirty="0">
              <a:ln>
                <a:noFill/>
              </a:ln>
              <a:effectLst/>
              <a:uLnTx/>
              <a:uFillTx/>
              <a:latin typeface="Century Gothic" panose="020F0302020204030204"/>
            </a:endParaRPr>
          </a:p>
        </p:txBody>
      </p:sp>
      <p:sp>
        <p:nvSpPr>
          <p:cNvPr id="22" name="TextBox 26">
            <a:extLst>
              <a:ext uri="{FF2B5EF4-FFF2-40B4-BE49-F238E27FC236}">
                <a16:creationId xmlns:a16="http://schemas.microsoft.com/office/drawing/2014/main" id="{63C4153C-CDFD-724D-B20E-67185A431DBE}"/>
              </a:ext>
            </a:extLst>
          </p:cNvPr>
          <p:cNvSpPr txBox="1"/>
          <p:nvPr/>
        </p:nvSpPr>
        <p:spPr>
          <a:xfrm>
            <a:off x="351951" y="4171479"/>
            <a:ext cx="11007163" cy="446276"/>
          </a:xfrm>
          <a:prstGeom prst="rect">
            <a:avLst/>
          </a:prstGeom>
          <a:noFill/>
        </p:spPr>
        <p:txBody>
          <a:bodyPr wrap="square" rtlCol="0">
            <a:spAutoFit/>
          </a:bodyPr>
          <a:lstStyle/>
          <a:p>
            <a:pPr lvl="0">
              <a:defRPr/>
            </a:pPr>
            <a:r>
              <a:rPr lang="en-GB" sz="2300" dirty="0"/>
              <a:t>To talk about what somebody </a:t>
            </a:r>
            <a:r>
              <a:rPr lang="en-GB" sz="2300" b="1" dirty="0"/>
              <a:t>must</a:t>
            </a:r>
            <a:r>
              <a:rPr lang="en-GB" sz="2300" dirty="0"/>
              <a:t> (or has to) do, we use the verb ‘_______’.</a:t>
            </a:r>
            <a:endParaRPr lang="en-GB" sz="2300" b="1" i="1" dirty="0"/>
          </a:p>
        </p:txBody>
      </p:sp>
      <p:sp>
        <p:nvSpPr>
          <p:cNvPr id="23" name="TextBox 24">
            <a:extLst>
              <a:ext uri="{FF2B5EF4-FFF2-40B4-BE49-F238E27FC236}">
                <a16:creationId xmlns:a16="http://schemas.microsoft.com/office/drawing/2014/main" id="{D9811AC5-F3B3-2641-95FF-F8046FB6C182}"/>
              </a:ext>
            </a:extLst>
          </p:cNvPr>
          <p:cNvSpPr txBox="1"/>
          <p:nvPr/>
        </p:nvSpPr>
        <p:spPr>
          <a:xfrm>
            <a:off x="351951" y="4630421"/>
            <a:ext cx="524256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err="1">
                <a:ln>
                  <a:noFill/>
                </a:ln>
                <a:effectLst/>
                <a:uLnTx/>
                <a:uFillTx/>
                <a:latin typeface="Century Gothic" panose="020F0302020204030204"/>
              </a:rPr>
              <a:t>Debo</a:t>
            </a:r>
            <a:r>
              <a:rPr lang="en-GB" sz="2300" b="1" dirty="0">
                <a:latin typeface="Century Gothic" panose="020F0302020204030204"/>
              </a:rPr>
              <a:t> </a:t>
            </a:r>
            <a:r>
              <a:rPr lang="en-GB" sz="2300" dirty="0" err="1">
                <a:latin typeface="Century Gothic" panose="020F0302020204030204"/>
              </a:rPr>
              <a:t>arreglar</a:t>
            </a:r>
            <a:r>
              <a:rPr lang="en-GB" sz="2300" dirty="0">
                <a:latin typeface="Century Gothic" panose="020F0302020204030204"/>
              </a:rPr>
              <a:t> el </a:t>
            </a:r>
            <a:r>
              <a:rPr lang="en-GB" sz="2300" dirty="0" err="1">
                <a:latin typeface="Century Gothic" panose="020F0302020204030204"/>
              </a:rPr>
              <a:t>salón</a:t>
            </a:r>
            <a:r>
              <a:rPr lang="en-GB" sz="2300" dirty="0">
                <a:latin typeface="Century Gothic" panose="020F0302020204030204"/>
              </a:rPr>
              <a:t>.</a:t>
            </a:r>
            <a:endParaRPr kumimoji="0" lang="en-GB" sz="2300" b="1" i="1" u="none" strike="noStrike" kern="1200" cap="none" spc="0" normalizeH="0" baseline="0" noProof="0" dirty="0">
              <a:ln>
                <a:noFill/>
              </a:ln>
              <a:effectLst/>
              <a:uLnTx/>
              <a:uFillTx/>
              <a:latin typeface="Century Gothic" panose="020F0302020204030204"/>
            </a:endParaRPr>
          </a:p>
        </p:txBody>
      </p:sp>
      <p:sp>
        <p:nvSpPr>
          <p:cNvPr id="24" name="TextBox 25">
            <a:extLst>
              <a:ext uri="{FF2B5EF4-FFF2-40B4-BE49-F238E27FC236}">
                <a16:creationId xmlns:a16="http://schemas.microsoft.com/office/drawing/2014/main" id="{3750E9C5-475C-6C44-A1B6-10274FED3A79}"/>
              </a:ext>
            </a:extLst>
          </p:cNvPr>
          <p:cNvSpPr txBox="1"/>
          <p:nvPr/>
        </p:nvSpPr>
        <p:spPr>
          <a:xfrm>
            <a:off x="5359400" y="4665233"/>
            <a:ext cx="6187547"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i="1" dirty="0">
                <a:latin typeface="Century Gothic" panose="020F0302020204030204"/>
              </a:rPr>
              <a:t>I must tidy the living room.</a:t>
            </a:r>
            <a:endParaRPr kumimoji="0" lang="en-GB" sz="2300" b="1" i="1" u="none" strike="noStrike" kern="1200" cap="none" spc="0" normalizeH="0" baseline="0" noProof="0" dirty="0">
              <a:ln>
                <a:noFill/>
              </a:ln>
              <a:effectLst/>
              <a:uLnTx/>
              <a:uFillTx/>
              <a:latin typeface="Century Gothic" panose="020F0302020204030204"/>
            </a:endParaRPr>
          </a:p>
        </p:txBody>
      </p:sp>
      <p:sp>
        <p:nvSpPr>
          <p:cNvPr id="28" name="TextBox 19">
            <a:extLst>
              <a:ext uri="{FF2B5EF4-FFF2-40B4-BE49-F238E27FC236}">
                <a16:creationId xmlns:a16="http://schemas.microsoft.com/office/drawing/2014/main" id="{0A92272A-08A6-8F48-B990-6CD7CB0F1739}"/>
              </a:ext>
            </a:extLst>
          </p:cNvPr>
          <p:cNvSpPr txBox="1"/>
          <p:nvPr/>
        </p:nvSpPr>
        <p:spPr>
          <a:xfrm>
            <a:off x="5700138" y="1421688"/>
            <a:ext cx="1497952"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chemeClr val="tx2"/>
                </a:solidFill>
                <a:effectLst/>
                <a:uLnTx/>
                <a:uFillTx/>
                <a:latin typeface="Century Gothic" panose="020F0302020204030204"/>
                <a:ea typeface="+mn-ea"/>
                <a:cs typeface="+mn-cs"/>
              </a:rPr>
              <a:t>infinitive</a:t>
            </a:r>
            <a:endParaRPr kumimoji="0" lang="en-GB" sz="2300" b="1" i="1"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9" name="TextBox 19">
            <a:extLst>
              <a:ext uri="{FF2B5EF4-FFF2-40B4-BE49-F238E27FC236}">
                <a16:creationId xmlns:a16="http://schemas.microsoft.com/office/drawing/2014/main" id="{B5C08EA4-3424-0D4A-A57F-A832F9893300}"/>
              </a:ext>
            </a:extLst>
          </p:cNvPr>
          <p:cNvSpPr txBox="1"/>
          <p:nvPr/>
        </p:nvSpPr>
        <p:spPr>
          <a:xfrm>
            <a:off x="9023190" y="2014916"/>
            <a:ext cx="1294039"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err="1">
                <a:ln>
                  <a:noFill/>
                </a:ln>
                <a:solidFill>
                  <a:schemeClr val="tx2"/>
                </a:solidFill>
                <a:effectLst/>
                <a:uLnTx/>
                <a:uFillTx/>
                <a:latin typeface="Century Gothic" panose="020F0302020204030204"/>
                <a:ea typeface="+mn-ea"/>
                <a:cs typeface="+mn-cs"/>
              </a:rPr>
              <a:t>querer</a:t>
            </a:r>
            <a:endParaRPr kumimoji="0" lang="en-GB" sz="2300" b="1" i="1"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19" name="TextBox 26">
            <a:extLst>
              <a:ext uri="{FF2B5EF4-FFF2-40B4-BE49-F238E27FC236}">
                <a16:creationId xmlns:a16="http://schemas.microsoft.com/office/drawing/2014/main" id="{95861E44-4054-E245-AE61-4859A5513D6E}"/>
              </a:ext>
            </a:extLst>
          </p:cNvPr>
          <p:cNvSpPr txBox="1"/>
          <p:nvPr/>
        </p:nvSpPr>
        <p:spPr>
          <a:xfrm>
            <a:off x="351952" y="3055939"/>
            <a:ext cx="9353158" cy="446276"/>
          </a:xfrm>
          <a:prstGeom prst="rect">
            <a:avLst/>
          </a:prstGeom>
          <a:noFill/>
        </p:spPr>
        <p:txBody>
          <a:bodyPr wrap="square" rtlCol="0">
            <a:spAutoFit/>
          </a:bodyPr>
          <a:lstStyle/>
          <a:p>
            <a:pPr lvl="0">
              <a:defRPr/>
            </a:pPr>
            <a:r>
              <a:rPr lang="en-GB" sz="2300" dirty="0"/>
              <a:t>To talk about what somebody </a:t>
            </a:r>
            <a:r>
              <a:rPr lang="en-GB" sz="2300" b="1" dirty="0"/>
              <a:t>can </a:t>
            </a:r>
            <a:r>
              <a:rPr lang="en-GB" sz="2300" dirty="0"/>
              <a:t>do, we use the verb ‘______’.</a:t>
            </a:r>
            <a:endParaRPr lang="en-GB" sz="2300" b="1" i="1" dirty="0"/>
          </a:p>
        </p:txBody>
      </p:sp>
      <p:sp>
        <p:nvSpPr>
          <p:cNvPr id="32" name="TextBox 19">
            <a:extLst>
              <a:ext uri="{FF2B5EF4-FFF2-40B4-BE49-F238E27FC236}">
                <a16:creationId xmlns:a16="http://schemas.microsoft.com/office/drawing/2014/main" id="{BF4884AA-4EAE-174D-BA5E-E43D7527D5BB}"/>
              </a:ext>
            </a:extLst>
          </p:cNvPr>
          <p:cNvSpPr txBox="1"/>
          <p:nvPr/>
        </p:nvSpPr>
        <p:spPr>
          <a:xfrm>
            <a:off x="8320376" y="3036605"/>
            <a:ext cx="1105618"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dirty="0" err="1">
                <a:solidFill>
                  <a:schemeClr val="tx2"/>
                </a:solidFill>
                <a:latin typeface="Century Gothic" panose="020F0302020204030204"/>
              </a:rPr>
              <a:t>poder</a:t>
            </a:r>
            <a:endParaRPr kumimoji="0" lang="en-GB" sz="2300" b="1" i="1" u="none" strike="noStrike" kern="1200" cap="none" spc="0" normalizeH="0" baseline="0" noProof="0" dirty="0">
              <a:ln>
                <a:noFill/>
              </a:ln>
              <a:solidFill>
                <a:schemeClr val="tx2"/>
              </a:solidFill>
              <a:effectLst/>
              <a:uLnTx/>
              <a:uFillTx/>
              <a:latin typeface="Century Gothic" panose="020F0302020204030204"/>
            </a:endParaRPr>
          </a:p>
        </p:txBody>
      </p:sp>
      <p:sp>
        <p:nvSpPr>
          <p:cNvPr id="33" name="TextBox 19">
            <a:extLst>
              <a:ext uri="{FF2B5EF4-FFF2-40B4-BE49-F238E27FC236}">
                <a16:creationId xmlns:a16="http://schemas.microsoft.com/office/drawing/2014/main" id="{C6C45A4C-2154-0E40-9A6D-7773B6CC7E2C}"/>
              </a:ext>
            </a:extLst>
          </p:cNvPr>
          <p:cNvSpPr txBox="1"/>
          <p:nvPr/>
        </p:nvSpPr>
        <p:spPr>
          <a:xfrm>
            <a:off x="10029812" y="4112502"/>
            <a:ext cx="1329302"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dirty="0" err="1">
                <a:solidFill>
                  <a:schemeClr val="tx2"/>
                </a:solidFill>
                <a:latin typeface="Century Gothic" panose="020F0302020204030204"/>
              </a:rPr>
              <a:t>deber</a:t>
            </a:r>
            <a:endParaRPr kumimoji="0" lang="en-GB" sz="2300" b="1" i="1" u="none" strike="noStrike" kern="1200" cap="none" spc="0" normalizeH="0" baseline="0" noProof="0" dirty="0">
              <a:ln>
                <a:noFill/>
              </a:ln>
              <a:solidFill>
                <a:schemeClr val="tx2"/>
              </a:solidFill>
              <a:effectLst/>
              <a:uLnTx/>
              <a:uFillTx/>
              <a:latin typeface="Century Gothic" panose="020F0302020204030204"/>
            </a:endParaRPr>
          </a:p>
        </p:txBody>
      </p:sp>
      <p:sp>
        <p:nvSpPr>
          <p:cNvPr id="27" name="Rounded Rectangular Callout 26">
            <a:extLst>
              <a:ext uri="{FF2B5EF4-FFF2-40B4-BE49-F238E27FC236}">
                <a16:creationId xmlns:a16="http://schemas.microsoft.com/office/drawing/2014/main" id="{AED29C72-75D7-904B-AD6A-25D96841E394}"/>
              </a:ext>
            </a:extLst>
          </p:cNvPr>
          <p:cNvSpPr/>
          <p:nvPr/>
        </p:nvSpPr>
        <p:spPr>
          <a:xfrm>
            <a:off x="9680788" y="2816040"/>
            <a:ext cx="2076024" cy="1040055"/>
          </a:xfrm>
          <a:prstGeom prst="wedgeRoundRectCallout">
            <a:avLst>
              <a:gd name="adj1" fmla="val -58952"/>
              <a:gd name="adj2" fmla="val -168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latin typeface="Century Gothic" panose="020F0302020204030204"/>
              </a:rPr>
              <a:t>‘</a:t>
            </a:r>
            <a:r>
              <a:rPr kumimoji="0" lang="en-GB" sz="2000" i="0" u="none" strike="noStrike" kern="1200" cap="none" spc="0" normalizeH="0" baseline="0" noProof="0" dirty="0" err="1">
                <a:ln>
                  <a:noFill/>
                </a:ln>
                <a:solidFill>
                  <a:schemeClr val="bg1"/>
                </a:solidFill>
                <a:effectLst/>
                <a:uLnTx/>
                <a:uFillTx/>
                <a:latin typeface="Century Gothic" panose="020F0302020204030204"/>
              </a:rPr>
              <a:t>p</a:t>
            </a:r>
            <a:r>
              <a:rPr kumimoji="0" lang="en-GB" sz="2000" b="1" i="0" u="none" strike="noStrike" kern="1200" cap="none" spc="0" normalizeH="0" baseline="0" noProof="0" dirty="0" err="1">
                <a:ln>
                  <a:noFill/>
                </a:ln>
                <a:solidFill>
                  <a:schemeClr val="bg1"/>
                </a:solidFill>
                <a:effectLst/>
                <a:uLnTx/>
                <a:uFillTx/>
                <a:latin typeface="Century Gothic" panose="020F0302020204030204"/>
              </a:rPr>
              <a:t>o</a:t>
            </a:r>
            <a:r>
              <a:rPr kumimoji="0" lang="en-GB" sz="2000" i="0" u="none" strike="noStrike" kern="1200" cap="none" spc="0" normalizeH="0" baseline="0" noProof="0" dirty="0" err="1">
                <a:ln>
                  <a:noFill/>
                </a:ln>
                <a:solidFill>
                  <a:schemeClr val="bg1"/>
                </a:solidFill>
                <a:effectLst/>
                <a:uLnTx/>
                <a:uFillTx/>
                <a:latin typeface="Century Gothic" panose="020F0302020204030204"/>
              </a:rPr>
              <a:t>der</a:t>
            </a:r>
            <a:r>
              <a:rPr lang="en-GB" sz="2000" dirty="0">
                <a:solidFill>
                  <a:schemeClr val="bg1"/>
                </a:solidFill>
                <a:latin typeface="Century Gothic" panose="020F0302020204030204"/>
              </a:rPr>
              <a:t>’ has a </a:t>
            </a:r>
            <a:r>
              <a:rPr lang="en-GB" sz="2000" b="1" dirty="0">
                <a:solidFill>
                  <a:schemeClr val="bg1"/>
                </a:solidFill>
                <a:latin typeface="Century Gothic" panose="020F0302020204030204"/>
              </a:rPr>
              <a:t>u</a:t>
            </a:r>
            <a:r>
              <a:rPr lang="en-GB" sz="2000" dirty="0">
                <a:solidFill>
                  <a:schemeClr val="bg1"/>
                </a:solidFill>
                <a:latin typeface="Century Gothic" panose="020F0302020204030204"/>
              </a:rPr>
              <a:t>&gt;</a:t>
            </a:r>
            <a:r>
              <a:rPr lang="en-GB" sz="2000" b="1" dirty="0" err="1">
                <a:solidFill>
                  <a:schemeClr val="bg1"/>
                </a:solidFill>
                <a:latin typeface="Century Gothic" panose="020F0302020204030204"/>
              </a:rPr>
              <a:t>ue</a:t>
            </a:r>
            <a:r>
              <a:rPr lang="en-GB" sz="2000" b="1" dirty="0">
                <a:solidFill>
                  <a:schemeClr val="bg1"/>
                </a:solidFill>
                <a:latin typeface="Century Gothic" panose="020F0302020204030204"/>
              </a:rPr>
              <a:t> </a:t>
            </a:r>
            <a:r>
              <a:rPr lang="en-GB" sz="2000" dirty="0">
                <a:solidFill>
                  <a:schemeClr val="bg1"/>
                </a:solidFill>
                <a:latin typeface="Century Gothic" panose="020F0302020204030204"/>
              </a:rPr>
              <a:t>spelling change.</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30" name="TextBox 26">
            <a:extLst>
              <a:ext uri="{FF2B5EF4-FFF2-40B4-BE49-F238E27FC236}">
                <a16:creationId xmlns:a16="http://schemas.microsoft.com/office/drawing/2014/main" id="{B777EBE6-5E20-4F1E-818A-A4E6E814B638}"/>
              </a:ext>
            </a:extLst>
          </p:cNvPr>
          <p:cNvSpPr txBox="1"/>
          <p:nvPr/>
        </p:nvSpPr>
        <p:spPr>
          <a:xfrm>
            <a:off x="335863" y="5212807"/>
            <a:ext cx="11420949" cy="446276"/>
          </a:xfrm>
          <a:prstGeom prst="rect">
            <a:avLst/>
          </a:prstGeom>
          <a:noFill/>
        </p:spPr>
        <p:txBody>
          <a:bodyPr wrap="square" rtlCol="0">
            <a:spAutoFit/>
          </a:bodyPr>
          <a:lstStyle/>
          <a:p>
            <a:pPr lvl="0">
              <a:defRPr/>
            </a:pPr>
            <a:r>
              <a:rPr lang="en-GB" sz="2300" dirty="0"/>
              <a:t>To talk about what somebody </a:t>
            </a:r>
            <a:r>
              <a:rPr lang="en-GB" sz="2300" b="1" dirty="0"/>
              <a:t>must</a:t>
            </a:r>
            <a:r>
              <a:rPr lang="en-GB" sz="2300" dirty="0"/>
              <a:t> (or has to) do, we use the verb ‘__________’.</a:t>
            </a:r>
            <a:endParaRPr lang="en-GB" sz="2300" b="1" i="1" dirty="0"/>
          </a:p>
        </p:txBody>
      </p:sp>
      <p:sp>
        <p:nvSpPr>
          <p:cNvPr id="31" name="TextBox 24">
            <a:extLst>
              <a:ext uri="{FF2B5EF4-FFF2-40B4-BE49-F238E27FC236}">
                <a16:creationId xmlns:a16="http://schemas.microsoft.com/office/drawing/2014/main" id="{8BB94122-5868-4992-8103-5E37EB3B2323}"/>
              </a:ext>
            </a:extLst>
          </p:cNvPr>
          <p:cNvSpPr txBox="1"/>
          <p:nvPr/>
        </p:nvSpPr>
        <p:spPr>
          <a:xfrm>
            <a:off x="351949" y="5635337"/>
            <a:ext cx="524256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effectLst/>
                <a:uLnTx/>
                <a:uFillTx/>
                <a:latin typeface="Century Gothic" panose="020F0302020204030204"/>
              </a:rPr>
              <a:t>Tengo</a:t>
            </a:r>
            <a:r>
              <a:rPr kumimoji="0" lang="en-GB" sz="2300" b="1" i="0" u="none" strike="noStrike" kern="1200" cap="none" spc="0" normalizeH="0" noProof="0" dirty="0">
                <a:ln>
                  <a:noFill/>
                </a:ln>
                <a:effectLst/>
                <a:uLnTx/>
                <a:uFillTx/>
                <a:latin typeface="Century Gothic" panose="020F0302020204030204"/>
              </a:rPr>
              <a:t> que</a:t>
            </a:r>
            <a:r>
              <a:rPr lang="en-GB" sz="2300" b="1" dirty="0">
                <a:latin typeface="Century Gothic" panose="020F0302020204030204"/>
              </a:rPr>
              <a:t> </a:t>
            </a:r>
            <a:r>
              <a:rPr lang="en-GB" sz="2300" dirty="0">
                <a:latin typeface="Century Gothic" panose="020F0302020204030204"/>
              </a:rPr>
              <a:t>hablar con el </a:t>
            </a:r>
            <a:r>
              <a:rPr lang="en-GB" sz="2300" dirty="0" err="1">
                <a:latin typeface="Century Gothic" panose="020F0302020204030204"/>
              </a:rPr>
              <a:t>vecino</a:t>
            </a:r>
            <a:r>
              <a:rPr lang="en-GB" sz="2300" dirty="0">
                <a:latin typeface="Century Gothic" panose="020F0302020204030204"/>
              </a:rPr>
              <a:t>.</a:t>
            </a:r>
            <a:endParaRPr kumimoji="0" lang="en-GB" sz="2300" b="1" i="1" u="none" strike="noStrike" kern="1200" cap="none" spc="0" normalizeH="0" baseline="0" noProof="0" dirty="0">
              <a:ln>
                <a:noFill/>
              </a:ln>
              <a:effectLst/>
              <a:uLnTx/>
              <a:uFillTx/>
              <a:latin typeface="Century Gothic" panose="020F0302020204030204"/>
            </a:endParaRPr>
          </a:p>
        </p:txBody>
      </p:sp>
      <p:sp>
        <p:nvSpPr>
          <p:cNvPr id="34" name="TextBox 25">
            <a:extLst>
              <a:ext uri="{FF2B5EF4-FFF2-40B4-BE49-F238E27FC236}">
                <a16:creationId xmlns:a16="http://schemas.microsoft.com/office/drawing/2014/main" id="{BCAF420E-C9AC-4684-B551-2C3FBE362231}"/>
              </a:ext>
            </a:extLst>
          </p:cNvPr>
          <p:cNvSpPr txBox="1"/>
          <p:nvPr/>
        </p:nvSpPr>
        <p:spPr>
          <a:xfrm>
            <a:off x="5438970" y="5631047"/>
            <a:ext cx="6187547"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i="1" dirty="0">
                <a:latin typeface="Century Gothic" panose="020F0302020204030204"/>
              </a:rPr>
              <a:t>I must talk to the neighbour.</a:t>
            </a:r>
            <a:endParaRPr kumimoji="0" lang="en-GB" sz="2300" b="1" i="1" u="none" strike="noStrike" kern="1200" cap="none" spc="0" normalizeH="0" baseline="0" noProof="0" dirty="0">
              <a:ln>
                <a:noFill/>
              </a:ln>
              <a:effectLst/>
              <a:uLnTx/>
              <a:uFillTx/>
              <a:latin typeface="Century Gothic" panose="020F0302020204030204"/>
            </a:endParaRPr>
          </a:p>
        </p:txBody>
      </p:sp>
      <p:sp>
        <p:nvSpPr>
          <p:cNvPr id="35" name="TextBox 19">
            <a:extLst>
              <a:ext uri="{FF2B5EF4-FFF2-40B4-BE49-F238E27FC236}">
                <a16:creationId xmlns:a16="http://schemas.microsoft.com/office/drawing/2014/main" id="{97E7788A-C115-43DC-8307-9CDF62E12EF2}"/>
              </a:ext>
            </a:extLst>
          </p:cNvPr>
          <p:cNvSpPr txBox="1"/>
          <p:nvPr/>
        </p:nvSpPr>
        <p:spPr>
          <a:xfrm>
            <a:off x="9977366" y="5230667"/>
            <a:ext cx="187877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dirty="0" err="1">
                <a:solidFill>
                  <a:schemeClr val="tx2"/>
                </a:solidFill>
                <a:latin typeface="Century Gothic" panose="020F0302020204030204"/>
              </a:rPr>
              <a:t>tener</a:t>
            </a:r>
            <a:r>
              <a:rPr lang="en-GB" sz="2300" b="1" dirty="0">
                <a:solidFill>
                  <a:schemeClr val="tx2"/>
                </a:solidFill>
                <a:latin typeface="Century Gothic" panose="020F0302020204030204"/>
              </a:rPr>
              <a:t> que</a:t>
            </a:r>
            <a:endParaRPr kumimoji="0" lang="en-GB" sz="2300" b="1" i="1" u="none" strike="noStrike" kern="1200" cap="none" spc="0" normalizeH="0" baseline="0" noProof="0" dirty="0">
              <a:ln>
                <a:noFill/>
              </a:ln>
              <a:solidFill>
                <a:schemeClr val="tx2"/>
              </a:solidFill>
              <a:effectLst/>
              <a:uLnTx/>
              <a:uFillTx/>
              <a:latin typeface="Century Gothic" panose="020F0302020204030204"/>
            </a:endParaRPr>
          </a:p>
        </p:txBody>
      </p:sp>
      <p:sp>
        <p:nvSpPr>
          <p:cNvPr id="40" name="Rounded Rectangular Callout 26">
            <a:extLst>
              <a:ext uri="{FF2B5EF4-FFF2-40B4-BE49-F238E27FC236}">
                <a16:creationId xmlns:a16="http://schemas.microsoft.com/office/drawing/2014/main" id="{B732CE85-AD69-4193-BE00-5562CEB5F573}"/>
              </a:ext>
            </a:extLst>
          </p:cNvPr>
          <p:cNvSpPr/>
          <p:nvPr/>
        </p:nvSpPr>
        <p:spPr>
          <a:xfrm>
            <a:off x="9344687" y="4589220"/>
            <a:ext cx="2748226" cy="878603"/>
          </a:xfrm>
          <a:prstGeom prst="wedgeRoundRectCallout">
            <a:avLst>
              <a:gd name="adj1" fmla="val -10326"/>
              <a:gd name="adj2" fmla="val 604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e</a:t>
            </a:r>
            <a:r>
              <a:rPr lang="en-GB" sz="2000" dirty="0">
                <a:solidFill>
                  <a:schemeClr val="bg1"/>
                </a:solidFill>
                <a:latin typeface="Century Gothic" panose="020F0302020204030204"/>
              </a:rPr>
              <a:t>&gt;</a:t>
            </a:r>
            <a:r>
              <a:rPr lang="en-GB" sz="2000" b="1" dirty="0" err="1">
                <a:solidFill>
                  <a:schemeClr val="bg1"/>
                </a:solidFill>
                <a:latin typeface="Century Gothic" panose="020F0302020204030204"/>
              </a:rPr>
              <a:t>ie</a:t>
            </a:r>
            <a:r>
              <a:rPr lang="en-GB" sz="2000" b="1" dirty="0">
                <a:solidFill>
                  <a:schemeClr val="bg1"/>
                </a:solidFill>
                <a:latin typeface="Century Gothic" panose="020F0302020204030204"/>
              </a:rPr>
              <a:t> </a:t>
            </a:r>
            <a:r>
              <a:rPr lang="en-GB" sz="2000" dirty="0">
                <a:solidFill>
                  <a:schemeClr val="bg1"/>
                </a:solidFill>
                <a:latin typeface="Century Gothic" panose="020F0302020204030204"/>
              </a:rPr>
              <a:t>spelling change, irregular in the 1</a:t>
            </a:r>
            <a:r>
              <a:rPr lang="en-GB" sz="2000" baseline="30000" dirty="0">
                <a:solidFill>
                  <a:schemeClr val="bg1"/>
                </a:solidFill>
                <a:latin typeface="Century Gothic" panose="020F0302020204030204"/>
              </a:rPr>
              <a:t>st</a:t>
            </a:r>
            <a:r>
              <a:rPr lang="en-GB" sz="2000" dirty="0">
                <a:solidFill>
                  <a:schemeClr val="bg1"/>
                </a:solidFill>
                <a:latin typeface="Century Gothic" panose="020F0302020204030204"/>
              </a:rPr>
              <a:t> person.</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89709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6" grpId="0" animBg="1"/>
      <p:bldP spid="15" grpId="0"/>
      <p:bldP spid="16" grpId="0"/>
      <p:bldP spid="21" grpId="0"/>
      <p:bldP spid="22" grpId="0"/>
      <p:bldP spid="23" grpId="0"/>
      <p:bldP spid="24" grpId="0"/>
      <p:bldP spid="28" grpId="0"/>
      <p:bldP spid="29" grpId="0"/>
      <p:bldP spid="19" grpId="0"/>
      <p:bldP spid="32" grpId="0"/>
      <p:bldP spid="33" grpId="0"/>
      <p:bldP spid="27" grpId="0" animBg="1"/>
      <p:bldP spid="30" grpId="0"/>
      <p:bldP spid="31" grpId="0"/>
      <p:bldP spid="34" grpId="0"/>
      <p:bldP spid="35" grpId="0"/>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anish paella with shrimps, oysters and lemon Paella with shrimps, oysters and lemon. Traditional spanish food. Vector illustration isolated on white. paella stock illustrations">
            <a:extLst>
              <a:ext uri="{FF2B5EF4-FFF2-40B4-BE49-F238E27FC236}">
                <a16:creationId xmlns:a16="http://schemas.microsoft.com/office/drawing/2014/main" id="{CBBCE6AB-08E4-6DE5-E45D-EB77A95A8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4975" y="2774306"/>
            <a:ext cx="2412304" cy="14071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vector graphics of Swimming">
            <a:extLst>
              <a:ext uri="{FF2B5EF4-FFF2-40B4-BE49-F238E27FC236}">
                <a16:creationId xmlns:a16="http://schemas.microsoft.com/office/drawing/2014/main" id="{E43348A3-D67A-16E3-3AF1-94067678D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852" y="2679616"/>
            <a:ext cx="1474025" cy="1474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E05E23AC-D3EF-C18B-8816-64A4CF460073}"/>
              </a:ext>
            </a:extLst>
          </p:cNvPr>
          <p:cNvSpPr>
            <a:spLocks noGrp="1"/>
          </p:cNvSpPr>
          <p:nvPr>
            <p:ph type="body" sz="quarter" idx="10"/>
          </p:nvPr>
        </p:nvSpPr>
        <p:spPr>
          <a:xfrm>
            <a:off x="186027" y="1267672"/>
            <a:ext cx="11514137" cy="876721"/>
          </a:xfrm>
        </p:spPr>
        <p:txBody>
          <a:bodyPr>
            <a:normAutofit/>
          </a:bodyPr>
          <a:lstStyle/>
          <a:p>
            <a:r>
              <a:rPr lang="en-ES" dirty="0">
                <a:latin typeface="+mn-lt"/>
              </a:rPr>
              <a:t>Remember that the verb ‘saber’ means ‘to know’ or ‘to find out’. However, we use it with the infinitive to talk about skills.</a:t>
            </a:r>
          </a:p>
          <a:p>
            <a:endParaRPr lang="en-ES" dirty="0">
              <a:latin typeface="+mn-lt"/>
            </a:endParaRPr>
          </a:p>
          <a:p>
            <a:endParaRPr lang="en-ES" dirty="0">
              <a:latin typeface="+mn-lt"/>
            </a:endParaRPr>
          </a:p>
          <a:p>
            <a:endParaRPr lang="en-ES" dirty="0">
              <a:latin typeface="+mn-lt"/>
            </a:endParaRPr>
          </a:p>
          <a:p>
            <a:endParaRPr lang="en-ES" dirty="0">
              <a:latin typeface="+mn-lt"/>
            </a:endParaRPr>
          </a:p>
        </p:txBody>
      </p:sp>
      <p:sp>
        <p:nvSpPr>
          <p:cNvPr id="3" name="Title 2">
            <a:extLst>
              <a:ext uri="{FF2B5EF4-FFF2-40B4-BE49-F238E27FC236}">
                <a16:creationId xmlns:a16="http://schemas.microsoft.com/office/drawing/2014/main" id="{CC28356A-DF64-9CC5-2D7B-FC82FE933302}"/>
              </a:ext>
            </a:extLst>
          </p:cNvPr>
          <p:cNvSpPr>
            <a:spLocks noGrp="1"/>
          </p:cNvSpPr>
          <p:nvPr>
            <p:ph type="title"/>
          </p:nvPr>
        </p:nvSpPr>
        <p:spPr>
          <a:xfrm>
            <a:off x="0" y="130430"/>
            <a:ext cx="5367130" cy="1017280"/>
          </a:xfrm>
        </p:spPr>
        <p:txBody>
          <a:bodyPr>
            <a:noAutofit/>
          </a:bodyPr>
          <a:lstStyle/>
          <a:p>
            <a:r>
              <a:rPr lang="en-ES" sz="2800" dirty="0"/>
              <a:t>Talking about what skills</a:t>
            </a:r>
            <a:br>
              <a:rPr lang="en-ES" sz="2800" dirty="0"/>
            </a:br>
            <a:r>
              <a:rPr lang="en-ES" sz="2800" b="0" dirty="0"/>
              <a:t>Using the verb ‘saber’</a:t>
            </a:r>
          </a:p>
        </p:txBody>
      </p:sp>
      <p:sp>
        <p:nvSpPr>
          <p:cNvPr id="4" name="Rounded Rectangle 11">
            <a:extLst>
              <a:ext uri="{FF2B5EF4-FFF2-40B4-BE49-F238E27FC236}">
                <a16:creationId xmlns:a16="http://schemas.microsoft.com/office/drawing/2014/main" id="{6227BCDE-AA34-1237-CE82-667D09964774}"/>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gramática</a:t>
            </a:r>
          </a:p>
        </p:txBody>
      </p:sp>
      <p:sp>
        <p:nvSpPr>
          <p:cNvPr id="6" name="Rectangle 5">
            <a:extLst>
              <a:ext uri="{FF2B5EF4-FFF2-40B4-BE49-F238E27FC236}">
                <a16:creationId xmlns:a16="http://schemas.microsoft.com/office/drawing/2014/main" id="{4CC2A45B-E564-4D9A-9A21-9F4B31FC9E30}"/>
              </a:ext>
            </a:extLst>
          </p:cNvPr>
          <p:cNvSpPr/>
          <p:nvPr/>
        </p:nvSpPr>
        <p:spPr>
          <a:xfrm>
            <a:off x="186027" y="5048807"/>
            <a:ext cx="11196842" cy="461665"/>
          </a:xfrm>
          <a:prstGeom prst="rect">
            <a:avLst/>
          </a:prstGeom>
        </p:spPr>
        <p:txBody>
          <a:bodyPr wrap="square">
            <a:spAutoFit/>
          </a:bodyPr>
          <a:lstStyle/>
          <a:p>
            <a:r>
              <a:rPr lang="en-ES" sz="2400" dirty="0"/>
              <a:t>Sé cantar.   </a:t>
            </a:r>
          </a:p>
        </p:txBody>
      </p:sp>
      <p:sp>
        <p:nvSpPr>
          <p:cNvPr id="12" name="Rectangle 11">
            <a:extLst>
              <a:ext uri="{FF2B5EF4-FFF2-40B4-BE49-F238E27FC236}">
                <a16:creationId xmlns:a16="http://schemas.microsoft.com/office/drawing/2014/main" id="{79CE5D07-844F-4871-831E-3EB8010A6D5D}"/>
              </a:ext>
            </a:extLst>
          </p:cNvPr>
          <p:cNvSpPr/>
          <p:nvPr/>
        </p:nvSpPr>
        <p:spPr>
          <a:xfrm>
            <a:off x="156081" y="4058951"/>
            <a:ext cx="11308490" cy="830997"/>
          </a:xfrm>
          <a:prstGeom prst="rect">
            <a:avLst/>
          </a:prstGeom>
        </p:spPr>
        <p:txBody>
          <a:bodyPr wrap="square">
            <a:spAutoFit/>
          </a:bodyPr>
          <a:lstStyle/>
          <a:p>
            <a:r>
              <a:rPr lang="en-ES" sz="2400" dirty="0"/>
              <a:t>The structure ‘poder’ + infinitive can also be translated as ‘can’ + infinitive, but with the sense of ‘to be able to’.</a:t>
            </a:r>
          </a:p>
        </p:txBody>
      </p:sp>
      <p:sp>
        <p:nvSpPr>
          <p:cNvPr id="13" name="Rectangle 12">
            <a:extLst>
              <a:ext uri="{FF2B5EF4-FFF2-40B4-BE49-F238E27FC236}">
                <a16:creationId xmlns:a16="http://schemas.microsoft.com/office/drawing/2014/main" id="{E62E088C-11A8-4EC7-BE71-66F40C15FBA5}"/>
              </a:ext>
            </a:extLst>
          </p:cNvPr>
          <p:cNvSpPr/>
          <p:nvPr/>
        </p:nvSpPr>
        <p:spPr>
          <a:xfrm>
            <a:off x="186027" y="3103026"/>
            <a:ext cx="4583382" cy="461665"/>
          </a:xfrm>
          <a:prstGeom prst="rect">
            <a:avLst/>
          </a:prstGeom>
        </p:spPr>
        <p:txBody>
          <a:bodyPr wrap="square">
            <a:spAutoFit/>
          </a:bodyPr>
          <a:lstStyle/>
          <a:p>
            <a:r>
              <a:rPr lang="en-ES" sz="2400" dirty="0"/>
              <a:t>Sé cocinar platos españoles.</a:t>
            </a:r>
          </a:p>
        </p:txBody>
      </p:sp>
      <p:sp>
        <p:nvSpPr>
          <p:cNvPr id="14" name="Rectangle 13">
            <a:extLst>
              <a:ext uri="{FF2B5EF4-FFF2-40B4-BE49-F238E27FC236}">
                <a16:creationId xmlns:a16="http://schemas.microsoft.com/office/drawing/2014/main" id="{8F459F50-8B62-4876-BC55-7D3270608AEB}"/>
              </a:ext>
            </a:extLst>
          </p:cNvPr>
          <p:cNvSpPr/>
          <p:nvPr/>
        </p:nvSpPr>
        <p:spPr>
          <a:xfrm>
            <a:off x="186027" y="2208211"/>
            <a:ext cx="11248598" cy="830997"/>
          </a:xfrm>
          <a:prstGeom prst="rect">
            <a:avLst/>
          </a:prstGeom>
        </p:spPr>
        <p:txBody>
          <a:bodyPr wrap="square">
            <a:spAutoFit/>
          </a:bodyPr>
          <a:lstStyle/>
          <a:p>
            <a:r>
              <a:rPr lang="en-ES" sz="2400" dirty="0"/>
              <a:t>The translation for ‘saber’ + infinitive is ‘can’, meaning ‘to know how to’ do something.</a:t>
            </a:r>
          </a:p>
        </p:txBody>
      </p:sp>
      <p:sp>
        <p:nvSpPr>
          <p:cNvPr id="15" name="Rectangle 14">
            <a:extLst>
              <a:ext uri="{FF2B5EF4-FFF2-40B4-BE49-F238E27FC236}">
                <a16:creationId xmlns:a16="http://schemas.microsoft.com/office/drawing/2014/main" id="{18158459-B015-490E-B3CD-2ABD91C049C2}"/>
              </a:ext>
            </a:extLst>
          </p:cNvPr>
          <p:cNvSpPr/>
          <p:nvPr/>
        </p:nvSpPr>
        <p:spPr>
          <a:xfrm>
            <a:off x="4887406" y="3099824"/>
            <a:ext cx="3977371" cy="461665"/>
          </a:xfrm>
          <a:prstGeom prst="rect">
            <a:avLst/>
          </a:prstGeom>
        </p:spPr>
        <p:txBody>
          <a:bodyPr wrap="none">
            <a:spAutoFit/>
          </a:bodyPr>
          <a:lstStyle/>
          <a:p>
            <a:r>
              <a:rPr lang="en-ES" sz="2400" dirty="0"/>
              <a:t>I can cook Spanish dishes</a:t>
            </a:r>
            <a:endParaRPr lang="en-GB" sz="2400" dirty="0"/>
          </a:p>
        </p:txBody>
      </p:sp>
      <p:sp>
        <p:nvSpPr>
          <p:cNvPr id="16" name="Rectangle 15">
            <a:extLst>
              <a:ext uri="{FF2B5EF4-FFF2-40B4-BE49-F238E27FC236}">
                <a16:creationId xmlns:a16="http://schemas.microsoft.com/office/drawing/2014/main" id="{E6A7473E-068A-4C8C-8038-42E8516D318A}"/>
              </a:ext>
            </a:extLst>
          </p:cNvPr>
          <p:cNvSpPr/>
          <p:nvPr/>
        </p:nvSpPr>
        <p:spPr>
          <a:xfrm>
            <a:off x="4859296" y="3630168"/>
            <a:ext cx="2464136" cy="461665"/>
          </a:xfrm>
          <a:prstGeom prst="rect">
            <a:avLst/>
          </a:prstGeom>
        </p:spPr>
        <p:txBody>
          <a:bodyPr wrap="none">
            <a:spAutoFit/>
          </a:bodyPr>
          <a:lstStyle/>
          <a:p>
            <a:r>
              <a:rPr lang="en-ES" sz="2400" dirty="0"/>
              <a:t>Can you swim?</a:t>
            </a:r>
            <a:endParaRPr lang="en-GB" sz="2400" dirty="0"/>
          </a:p>
        </p:txBody>
      </p:sp>
      <p:sp>
        <p:nvSpPr>
          <p:cNvPr id="17" name="Rectangle 16">
            <a:extLst>
              <a:ext uri="{FF2B5EF4-FFF2-40B4-BE49-F238E27FC236}">
                <a16:creationId xmlns:a16="http://schemas.microsoft.com/office/drawing/2014/main" id="{B4AF24DA-4102-4458-8A69-3F6D86B0BA11}"/>
              </a:ext>
            </a:extLst>
          </p:cNvPr>
          <p:cNvSpPr/>
          <p:nvPr/>
        </p:nvSpPr>
        <p:spPr>
          <a:xfrm>
            <a:off x="186027" y="3628509"/>
            <a:ext cx="2693366" cy="461665"/>
          </a:xfrm>
          <a:prstGeom prst="rect">
            <a:avLst/>
          </a:prstGeom>
        </p:spPr>
        <p:txBody>
          <a:bodyPr wrap="none">
            <a:spAutoFit/>
          </a:bodyPr>
          <a:lstStyle/>
          <a:p>
            <a:r>
              <a:rPr lang="en-ES" sz="2400" dirty="0"/>
              <a:t>¿Sabes nadar?   </a:t>
            </a:r>
          </a:p>
        </p:txBody>
      </p:sp>
      <p:sp>
        <p:nvSpPr>
          <p:cNvPr id="18" name="Rectangle 17">
            <a:extLst>
              <a:ext uri="{FF2B5EF4-FFF2-40B4-BE49-F238E27FC236}">
                <a16:creationId xmlns:a16="http://schemas.microsoft.com/office/drawing/2014/main" id="{4F9DA2F7-C877-47E3-B810-18DEB0F003C4}"/>
              </a:ext>
            </a:extLst>
          </p:cNvPr>
          <p:cNvSpPr/>
          <p:nvPr/>
        </p:nvSpPr>
        <p:spPr>
          <a:xfrm>
            <a:off x="2635199" y="5574378"/>
            <a:ext cx="9492080" cy="830997"/>
          </a:xfrm>
          <a:prstGeom prst="rect">
            <a:avLst/>
          </a:prstGeom>
        </p:spPr>
        <p:txBody>
          <a:bodyPr wrap="square">
            <a:spAutoFit/>
          </a:bodyPr>
          <a:lstStyle/>
          <a:p>
            <a:r>
              <a:rPr lang="en-ES" sz="2400" dirty="0"/>
              <a:t>I can sing / I am able to sing (meaning ‘I’m ready for it/I’m willing to do it’)</a:t>
            </a:r>
            <a:endParaRPr lang="en-GB" sz="2400" dirty="0"/>
          </a:p>
        </p:txBody>
      </p:sp>
      <p:sp>
        <p:nvSpPr>
          <p:cNvPr id="19" name="Rectangle 18">
            <a:extLst>
              <a:ext uri="{FF2B5EF4-FFF2-40B4-BE49-F238E27FC236}">
                <a16:creationId xmlns:a16="http://schemas.microsoft.com/office/drawing/2014/main" id="{616C8A5C-16A1-468E-8753-842945F3200B}"/>
              </a:ext>
            </a:extLst>
          </p:cNvPr>
          <p:cNvSpPr/>
          <p:nvPr/>
        </p:nvSpPr>
        <p:spPr>
          <a:xfrm>
            <a:off x="2641197" y="4743381"/>
            <a:ext cx="8441510" cy="830997"/>
          </a:xfrm>
          <a:prstGeom prst="rect">
            <a:avLst/>
          </a:prstGeom>
        </p:spPr>
        <p:txBody>
          <a:bodyPr wrap="square">
            <a:spAutoFit/>
          </a:bodyPr>
          <a:lstStyle/>
          <a:p>
            <a:r>
              <a:rPr lang="en-ES" sz="2400" dirty="0"/>
              <a:t>I can sing / I know how to sing (meaning ‘I have the skill/I have learned’)</a:t>
            </a:r>
          </a:p>
        </p:txBody>
      </p:sp>
      <p:sp>
        <p:nvSpPr>
          <p:cNvPr id="20" name="Rectangle 19">
            <a:extLst>
              <a:ext uri="{FF2B5EF4-FFF2-40B4-BE49-F238E27FC236}">
                <a16:creationId xmlns:a16="http://schemas.microsoft.com/office/drawing/2014/main" id="{56503F2A-0118-44A9-8CA6-88FE5DF53E41}"/>
              </a:ext>
            </a:extLst>
          </p:cNvPr>
          <p:cNvSpPr/>
          <p:nvPr/>
        </p:nvSpPr>
        <p:spPr>
          <a:xfrm>
            <a:off x="186027" y="5574290"/>
            <a:ext cx="2427268" cy="461665"/>
          </a:xfrm>
          <a:prstGeom prst="rect">
            <a:avLst/>
          </a:prstGeom>
        </p:spPr>
        <p:txBody>
          <a:bodyPr wrap="none">
            <a:spAutoFit/>
          </a:bodyPr>
          <a:lstStyle/>
          <a:p>
            <a:r>
              <a:rPr lang="en-ES" sz="2400" dirty="0"/>
              <a:t>Puedo cantar. </a:t>
            </a:r>
            <a:endParaRPr lang="en-GB" sz="2400" dirty="0"/>
          </a:p>
        </p:txBody>
      </p:sp>
    </p:spTree>
    <p:extLst>
      <p:ext uri="{BB962C8B-B14F-4D97-AF65-F5344CB8AC3E}">
        <p14:creationId xmlns:p14="http://schemas.microsoft.com/office/powerpoint/2010/main" val="337414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12" grpId="0"/>
      <p:bldP spid="13" grpId="0"/>
      <p:bldP spid="14" grpId="0"/>
      <p:bldP spid="15" grpId="0"/>
      <p:bldP spid="16" grpId="0"/>
      <p:bldP spid="17" grpId="0"/>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living room clipart - Clip Art Library">
            <a:extLst>
              <a:ext uri="{FF2B5EF4-FFF2-40B4-BE49-F238E27FC236}">
                <a16:creationId xmlns:a16="http://schemas.microsoft.com/office/drawing/2014/main" id="{BFC28AEC-0A03-4DB2-BC91-4B7AAE23E9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93" b="1878"/>
          <a:stretch/>
        </p:blipFill>
        <p:spPr bwMode="auto">
          <a:xfrm>
            <a:off x="10214452" y="-24894"/>
            <a:ext cx="1974805" cy="6880544"/>
          </a:xfrm>
          <a:prstGeom prst="rect">
            <a:avLst/>
          </a:prstGeom>
          <a:solidFill>
            <a:schemeClr val="accent6">
              <a:lumMod val="20000"/>
              <a:lumOff val="80000"/>
            </a:schemeClr>
          </a:solidFill>
        </p:spPr>
      </p:pic>
      <p:pic>
        <p:nvPicPr>
          <p:cNvPr id="1026" name="Picture 2" descr="living room clipart - Clip Art Library">
            <a:extLst>
              <a:ext uri="{FF2B5EF4-FFF2-40B4-BE49-F238E27FC236}">
                <a16:creationId xmlns:a16="http://schemas.microsoft.com/office/drawing/2014/main" id="{57C74CDE-17EC-7198-1E6C-5E7E032135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78"/>
          <a:stretch/>
        </p:blipFill>
        <p:spPr bwMode="auto">
          <a:xfrm>
            <a:off x="-1" y="-24894"/>
            <a:ext cx="11437134" cy="6882894"/>
          </a:xfrm>
          <a:prstGeom prst="rect">
            <a:avLst/>
          </a:prstGeom>
          <a:solidFill>
            <a:schemeClr val="accent6">
              <a:lumMod val="20000"/>
              <a:lumOff val="80000"/>
            </a:schemeClr>
          </a:solidFill>
        </p:spPr>
      </p:pic>
      <p:pic>
        <p:nvPicPr>
          <p:cNvPr id="1030" name="Picture 6" descr="Free Analog Clock Png, Download Free Analog Clock Png png images ...">
            <a:extLst>
              <a:ext uri="{FF2B5EF4-FFF2-40B4-BE49-F238E27FC236}">
                <a16:creationId xmlns:a16="http://schemas.microsoft.com/office/drawing/2014/main" id="{36519FAD-A7D4-3479-C602-D12A9E08C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163" y="1725994"/>
            <a:ext cx="678835" cy="6788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2A17F1F-A13C-03E5-3131-DFDB85A485AD}"/>
              </a:ext>
            </a:extLst>
          </p:cNvPr>
          <p:cNvPicPr>
            <a:picLocks noChangeAspect="1"/>
          </p:cNvPicPr>
          <p:nvPr/>
        </p:nvPicPr>
        <p:blipFill>
          <a:blip r:embed="rId5"/>
          <a:stretch>
            <a:fillRect/>
          </a:stretch>
        </p:blipFill>
        <p:spPr>
          <a:xfrm>
            <a:off x="7814318" y="3240596"/>
            <a:ext cx="1173218" cy="1044164"/>
          </a:xfrm>
          <a:prstGeom prst="rect">
            <a:avLst/>
          </a:prstGeom>
        </p:spPr>
      </p:pic>
      <p:pic>
        <p:nvPicPr>
          <p:cNvPr id="11" name="Picture 10">
            <a:extLst>
              <a:ext uri="{FF2B5EF4-FFF2-40B4-BE49-F238E27FC236}">
                <a16:creationId xmlns:a16="http://schemas.microsoft.com/office/drawing/2014/main" id="{44D7D89E-5C48-58F9-4195-F2E9856D07C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a:off x="5106903" y="3655334"/>
            <a:ext cx="898682" cy="1025748"/>
          </a:xfrm>
          <a:prstGeom prst="rect">
            <a:avLst/>
          </a:prstGeom>
        </p:spPr>
      </p:pic>
      <p:pic>
        <p:nvPicPr>
          <p:cNvPr id="15" name="Picture 14">
            <a:extLst>
              <a:ext uri="{FF2B5EF4-FFF2-40B4-BE49-F238E27FC236}">
                <a16:creationId xmlns:a16="http://schemas.microsoft.com/office/drawing/2014/main" id="{CB606C61-2B3C-3447-CD43-0117AD3D4094}"/>
              </a:ext>
            </a:extLst>
          </p:cNvPr>
          <p:cNvPicPr>
            <a:picLocks noChangeAspect="1"/>
          </p:cNvPicPr>
          <p:nvPr/>
        </p:nvPicPr>
        <p:blipFill>
          <a:blip r:embed="rId8"/>
          <a:stretch>
            <a:fillRect/>
          </a:stretch>
        </p:blipFill>
        <p:spPr>
          <a:xfrm flipH="1">
            <a:off x="7432358" y="5130385"/>
            <a:ext cx="1176001" cy="1432617"/>
          </a:xfrm>
          <a:prstGeom prst="rect">
            <a:avLst/>
          </a:prstGeom>
        </p:spPr>
      </p:pic>
      <p:sp>
        <p:nvSpPr>
          <p:cNvPr id="2" name="Title 1">
            <a:extLst>
              <a:ext uri="{FF2B5EF4-FFF2-40B4-BE49-F238E27FC236}">
                <a16:creationId xmlns:a16="http://schemas.microsoft.com/office/drawing/2014/main" id="{806D03E5-78E0-461C-99A3-A27DC9511041}"/>
              </a:ext>
            </a:extLst>
          </p:cNvPr>
          <p:cNvSpPr>
            <a:spLocks noGrp="1"/>
          </p:cNvSpPr>
          <p:nvPr>
            <p:ph type="title"/>
          </p:nvPr>
        </p:nvSpPr>
        <p:spPr>
          <a:xfrm>
            <a:off x="0" y="261057"/>
            <a:ext cx="3302000" cy="647577"/>
          </a:xfrm>
        </p:spPr>
        <p:txBody>
          <a:bodyPr/>
          <a:lstStyle/>
          <a:p>
            <a:r>
              <a:rPr lang="en-GB" dirty="0" err="1"/>
              <a:t>Vocabulario</a:t>
            </a:r>
            <a:endParaRPr lang="en-GB" dirty="0"/>
          </a:p>
        </p:txBody>
      </p:sp>
      <p:sp>
        <p:nvSpPr>
          <p:cNvPr id="6" name="Rectangle 5">
            <a:extLst>
              <a:ext uri="{FF2B5EF4-FFF2-40B4-BE49-F238E27FC236}">
                <a16:creationId xmlns:a16="http://schemas.microsoft.com/office/drawing/2014/main" id="{0F85267E-1FA1-47E4-90C0-519676128F2F}"/>
              </a:ext>
            </a:extLst>
          </p:cNvPr>
          <p:cNvSpPr/>
          <p:nvPr/>
        </p:nvSpPr>
        <p:spPr>
          <a:xfrm>
            <a:off x="8423746" y="1289208"/>
            <a:ext cx="1383917" cy="986553"/>
          </a:xfrm>
          <a:prstGeom prst="rect">
            <a:avLst/>
          </a:prstGeom>
          <a:solidFill>
            <a:schemeClr val="accent6">
              <a:lumMod val="20000"/>
              <a:lumOff val="80000"/>
            </a:schemeClr>
          </a:solidFill>
          <a:ln w="85725" cmpd="thickThin">
            <a:solidFill>
              <a:srgbClr val="7D4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87B29F6D-A58A-4A6C-A11D-328306250B27}"/>
              </a:ext>
            </a:extLst>
          </p:cNvPr>
          <p:cNvPicPr>
            <a:picLocks noChangeAspect="1"/>
          </p:cNvPicPr>
          <p:nvPr/>
        </p:nvPicPr>
        <p:blipFill rotWithShape="1">
          <a:blip r:embed="rId9">
            <a:extLst>
              <a:ext uri="{28A0092B-C50C-407E-A947-70E740481C1C}">
                <a14:useLocalDpi xmlns:a14="http://schemas.microsoft.com/office/drawing/2010/main" val="0"/>
              </a:ext>
            </a:extLst>
          </a:blip>
          <a:srcRect l="32946" t="18910" r="52589" b="50337"/>
          <a:stretch/>
        </p:blipFill>
        <p:spPr>
          <a:xfrm flipH="1">
            <a:off x="8542504" y="1387011"/>
            <a:ext cx="678833" cy="830739"/>
          </a:xfrm>
          <a:prstGeom prst="rect">
            <a:avLst/>
          </a:prstGeom>
        </p:spPr>
      </p:pic>
      <p:pic>
        <p:nvPicPr>
          <p:cNvPr id="13" name="Picture 12">
            <a:extLst>
              <a:ext uri="{FF2B5EF4-FFF2-40B4-BE49-F238E27FC236}">
                <a16:creationId xmlns:a16="http://schemas.microsoft.com/office/drawing/2014/main" id="{84E6BEE9-7916-48E8-9B87-7A253AB9B533}"/>
              </a:ext>
            </a:extLst>
          </p:cNvPr>
          <p:cNvPicPr>
            <a:picLocks noChangeAspect="1"/>
          </p:cNvPicPr>
          <p:nvPr/>
        </p:nvPicPr>
        <p:blipFill rotWithShape="1">
          <a:blip r:embed="rId9">
            <a:extLst>
              <a:ext uri="{28A0092B-C50C-407E-A947-70E740481C1C}">
                <a14:useLocalDpi xmlns:a14="http://schemas.microsoft.com/office/drawing/2010/main" val="0"/>
              </a:ext>
            </a:extLst>
          </a:blip>
          <a:srcRect l="52232" t="22380" r="33104" b="47467"/>
          <a:stretch/>
        </p:blipFill>
        <p:spPr>
          <a:xfrm>
            <a:off x="9067052" y="1419394"/>
            <a:ext cx="690254" cy="798356"/>
          </a:xfrm>
          <a:prstGeom prst="rect">
            <a:avLst/>
          </a:prstGeom>
        </p:spPr>
      </p:pic>
      <p:pic>
        <p:nvPicPr>
          <p:cNvPr id="20" name="Picture 2" descr="Free vector graphics of Garden">
            <a:extLst>
              <a:ext uri="{FF2B5EF4-FFF2-40B4-BE49-F238E27FC236}">
                <a16:creationId xmlns:a16="http://schemas.microsoft.com/office/drawing/2014/main" id="{92A138BE-5E36-4579-89AF-31B48EAA5C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2124" y="1147676"/>
            <a:ext cx="972601" cy="16156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vector graphics of Melody">
            <a:extLst>
              <a:ext uri="{FF2B5EF4-FFF2-40B4-BE49-F238E27FC236}">
                <a16:creationId xmlns:a16="http://schemas.microsoft.com/office/drawing/2014/main" id="{B548E049-1014-4C07-A600-797E6EB98A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4208">
            <a:off x="5867610" y="5675723"/>
            <a:ext cx="1601555" cy="76178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195DCEB-D378-4206-981B-8DA829CCDB48}"/>
              </a:ext>
            </a:extLst>
          </p:cNvPr>
          <p:cNvGrpSpPr/>
          <p:nvPr/>
        </p:nvGrpSpPr>
        <p:grpSpPr>
          <a:xfrm>
            <a:off x="5794574" y="2404829"/>
            <a:ext cx="1371965" cy="2353357"/>
            <a:chOff x="5556362" y="2326948"/>
            <a:chExt cx="1982861" cy="2083370"/>
          </a:xfrm>
        </p:grpSpPr>
        <p:pic>
          <p:nvPicPr>
            <p:cNvPr id="1034" name="Picture 10" descr="Free vector graphics of Happy birthday">
              <a:extLst>
                <a:ext uri="{FF2B5EF4-FFF2-40B4-BE49-F238E27FC236}">
                  <a16:creationId xmlns:a16="http://schemas.microsoft.com/office/drawing/2014/main" id="{A919AA5C-8295-4D75-953E-FBDB06AC1A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4552" y="2326948"/>
              <a:ext cx="1334919" cy="138696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Free vector graphics of Happy birthday">
              <a:extLst>
                <a:ext uri="{FF2B5EF4-FFF2-40B4-BE49-F238E27FC236}">
                  <a16:creationId xmlns:a16="http://schemas.microsoft.com/office/drawing/2014/main" id="{490DD84D-FC9C-4388-8AD9-6EA36F39AAB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7625"/>
            <a:stretch/>
          </p:blipFill>
          <p:spPr bwMode="auto">
            <a:xfrm>
              <a:off x="5771031" y="3366805"/>
              <a:ext cx="1561962" cy="6167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Free vector graphics of Happy birthday">
              <a:extLst>
                <a:ext uri="{FF2B5EF4-FFF2-40B4-BE49-F238E27FC236}">
                  <a16:creationId xmlns:a16="http://schemas.microsoft.com/office/drawing/2014/main" id="{BCE349F6-0BB0-4A08-A655-9213494ED54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9674"/>
            <a:stretch/>
          </p:blipFill>
          <p:spPr bwMode="auto">
            <a:xfrm>
              <a:off x="5665413" y="3597907"/>
              <a:ext cx="1767387" cy="6167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Free vector graphics of Happy birthday">
              <a:extLst>
                <a:ext uri="{FF2B5EF4-FFF2-40B4-BE49-F238E27FC236}">
                  <a16:creationId xmlns:a16="http://schemas.microsoft.com/office/drawing/2014/main" id="{5204C204-D408-4296-9737-C0A47EAB8B3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9674"/>
            <a:stretch/>
          </p:blipFill>
          <p:spPr bwMode="auto">
            <a:xfrm>
              <a:off x="5556362" y="3851018"/>
              <a:ext cx="1982861" cy="5593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79FBEE02-0FB6-4297-A42A-5CB0AC49BC48}"/>
              </a:ext>
            </a:extLst>
          </p:cNvPr>
          <p:cNvCxnSpPr>
            <a:cxnSpLocks/>
          </p:cNvCxnSpPr>
          <p:nvPr/>
        </p:nvCxnSpPr>
        <p:spPr>
          <a:xfrm>
            <a:off x="6922124" y="2763321"/>
            <a:ext cx="972601" cy="242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 descr="Free vector graphics of Banner">
            <a:extLst>
              <a:ext uri="{FF2B5EF4-FFF2-40B4-BE49-F238E27FC236}">
                <a16:creationId xmlns:a16="http://schemas.microsoft.com/office/drawing/2014/main" id="{F4801D61-7BBA-4316-AB44-2EA52BD22B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18934"/>
            <a:ext cx="3854450" cy="164650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Free vector graphics of Banner">
            <a:extLst>
              <a:ext uri="{FF2B5EF4-FFF2-40B4-BE49-F238E27FC236}">
                <a16:creationId xmlns:a16="http://schemas.microsoft.com/office/drawing/2014/main" id="{A42342B2-A3DE-42F1-BA16-961B93CEFF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8860" y="480468"/>
            <a:ext cx="3785482" cy="1617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ree vector graphics of Balloons">
            <a:extLst>
              <a:ext uri="{FF2B5EF4-FFF2-40B4-BE49-F238E27FC236}">
                <a16:creationId xmlns:a16="http://schemas.microsoft.com/office/drawing/2014/main" id="{B29CCF30-CB10-4758-A33D-3F6EB01DB2C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3265" y="1960002"/>
            <a:ext cx="1298734" cy="258357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FB48AD3-C91C-434C-B269-C9CBECA3A47C}"/>
              </a:ext>
            </a:extLst>
          </p:cNvPr>
          <p:cNvSpPr>
            <a:spLocks noGrp="1"/>
          </p:cNvSpPr>
          <p:nvPr>
            <p:ph type="body" sz="quarter" idx="10"/>
          </p:nvPr>
        </p:nvSpPr>
        <p:spPr>
          <a:xfrm>
            <a:off x="3879860" y="136506"/>
            <a:ext cx="5205593" cy="866628"/>
          </a:xfrm>
          <a:solidFill>
            <a:schemeClr val="accent4">
              <a:lumMod val="20000"/>
              <a:lumOff val="80000"/>
            </a:schemeClr>
          </a:solidFill>
        </p:spPr>
        <p:txBody>
          <a:bodyPr>
            <a:normAutofit lnSpcReduction="10000"/>
          </a:bodyPr>
          <a:lstStyle/>
          <a:p>
            <a:pPr algn="ctr"/>
            <a:r>
              <a:rPr lang="en-GB" b="1" dirty="0"/>
              <a:t>¿</a:t>
            </a:r>
            <a:r>
              <a:rPr lang="en-GB" b="1" dirty="0" err="1"/>
              <a:t>Qué</a:t>
            </a:r>
            <a:r>
              <a:rPr lang="en-GB" b="1" dirty="0"/>
              <a:t> </a:t>
            </a:r>
            <a:r>
              <a:rPr lang="en-GB" b="1" dirty="0" err="1"/>
              <a:t>ves</a:t>
            </a:r>
            <a:r>
              <a:rPr lang="en-GB" b="1" dirty="0"/>
              <a:t> </a:t>
            </a:r>
            <a:r>
              <a:rPr lang="en-GB" b="1" dirty="0" err="1"/>
              <a:t>en</a:t>
            </a:r>
            <a:r>
              <a:rPr lang="en-GB" b="1" dirty="0"/>
              <a:t> la imagen?  </a:t>
            </a:r>
          </a:p>
          <a:p>
            <a:pPr algn="ctr"/>
            <a:r>
              <a:rPr lang="en-GB" dirty="0" err="1"/>
              <a:t>Completa</a:t>
            </a:r>
            <a:r>
              <a:rPr lang="en-GB" dirty="0"/>
              <a:t> las </a:t>
            </a:r>
            <a:r>
              <a:rPr lang="en-GB" dirty="0" err="1"/>
              <a:t>frases</a:t>
            </a:r>
            <a:r>
              <a:rPr lang="en-GB" dirty="0"/>
              <a:t> de Lucía.</a:t>
            </a:r>
          </a:p>
        </p:txBody>
      </p:sp>
      <p:sp>
        <p:nvSpPr>
          <p:cNvPr id="38" name="TextBox 37">
            <a:extLst>
              <a:ext uri="{FF2B5EF4-FFF2-40B4-BE49-F238E27FC236}">
                <a16:creationId xmlns:a16="http://schemas.microsoft.com/office/drawing/2014/main" id="{CE7E904D-414B-4449-BCB5-F11DA93D8505}"/>
              </a:ext>
            </a:extLst>
          </p:cNvPr>
          <p:cNvSpPr txBox="1"/>
          <p:nvPr/>
        </p:nvSpPr>
        <p:spPr>
          <a:xfrm>
            <a:off x="10992748" y="4418034"/>
            <a:ext cx="989418" cy="400110"/>
          </a:xfrm>
          <a:prstGeom prst="rect">
            <a:avLst/>
          </a:prstGeom>
          <a:solidFill>
            <a:schemeClr val="accent4">
              <a:lumMod val="20000"/>
              <a:lumOff val="80000"/>
            </a:schemeClr>
          </a:solidFill>
        </p:spPr>
        <p:txBody>
          <a:bodyPr wrap="square" rtlCol="0">
            <a:spAutoFit/>
          </a:bodyPr>
          <a:lstStyle/>
          <a:p>
            <a:r>
              <a:rPr lang="en-GB" sz="2000" dirty="0">
                <a:solidFill>
                  <a:schemeClr val="tx2"/>
                </a:solidFill>
              </a:rPr>
              <a:t>fiesta</a:t>
            </a:r>
          </a:p>
        </p:txBody>
      </p:sp>
      <p:pic>
        <p:nvPicPr>
          <p:cNvPr id="4" name="Picture 3" descr="A picture containing text, toy, doll&#10;&#10;Description automatically generated">
            <a:extLst>
              <a:ext uri="{FF2B5EF4-FFF2-40B4-BE49-F238E27FC236}">
                <a16:creationId xmlns:a16="http://schemas.microsoft.com/office/drawing/2014/main" id="{531CEEF9-1A6D-1E72-DF64-F291CD470D44}"/>
              </a:ext>
            </a:extLst>
          </p:cNvPr>
          <p:cNvPicPr>
            <a:picLocks noChangeAspect="1"/>
          </p:cNvPicPr>
          <p:nvPr/>
        </p:nvPicPr>
        <p:blipFill rotWithShape="1">
          <a:blip r:embed="rId15">
            <a:extLst>
              <a:ext uri="{28A0092B-C50C-407E-A947-70E740481C1C}">
                <a14:useLocalDpi xmlns:a14="http://schemas.microsoft.com/office/drawing/2010/main" val="0"/>
              </a:ext>
            </a:extLst>
          </a:blip>
          <a:srcRect l="55147" t="428" r="27691" b="-428"/>
          <a:stretch/>
        </p:blipFill>
        <p:spPr>
          <a:xfrm>
            <a:off x="3594571" y="1917646"/>
            <a:ext cx="1209306" cy="4628984"/>
          </a:xfrm>
          <a:prstGeom prst="rect">
            <a:avLst/>
          </a:prstGeom>
        </p:spPr>
      </p:pic>
      <p:sp>
        <p:nvSpPr>
          <p:cNvPr id="9" name="Rounded Rectangular Callout 8">
            <a:extLst>
              <a:ext uri="{FF2B5EF4-FFF2-40B4-BE49-F238E27FC236}">
                <a16:creationId xmlns:a16="http://schemas.microsoft.com/office/drawing/2014/main" id="{D5130435-A282-DFB3-FCAE-6950C409FE4A}"/>
              </a:ext>
            </a:extLst>
          </p:cNvPr>
          <p:cNvSpPr/>
          <p:nvPr/>
        </p:nvSpPr>
        <p:spPr>
          <a:xfrm>
            <a:off x="9704710" y="42272"/>
            <a:ext cx="2447112" cy="6614964"/>
          </a:xfrm>
          <a:prstGeom prst="wedgeRoundRectCallout">
            <a:avLst>
              <a:gd name="adj1" fmla="val -63608"/>
              <a:gd name="adj2" fmla="val 11082"/>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ES" sz="2000" dirty="0">
                <a:solidFill>
                  <a:schemeClr val="tx1"/>
                </a:solidFill>
              </a:rPr>
              <a:t>1. </a:t>
            </a:r>
            <a:r>
              <a:rPr lang="en-GB" sz="2000" dirty="0">
                <a:solidFill>
                  <a:schemeClr val="tx1"/>
                </a:solidFill>
              </a:rPr>
              <a:t>Lucía y Daniel </a:t>
            </a:r>
            <a:r>
              <a:rPr lang="en-GB" sz="2000" dirty="0" err="1">
                <a:solidFill>
                  <a:schemeClr val="tx1"/>
                </a:solidFill>
              </a:rPr>
              <a:t>están</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ES" sz="2000" dirty="0">
                <a:solidFill>
                  <a:schemeClr val="tx1"/>
                </a:solidFill>
              </a:rPr>
              <a:t>el s_____ </a:t>
            </a:r>
            <a:r>
              <a:rPr lang="en-GB" sz="2000" dirty="0">
                <a:solidFill>
                  <a:schemeClr val="tx1"/>
                </a:solidFill>
              </a:rPr>
              <a:t>.</a:t>
            </a:r>
            <a:endParaRPr lang="en-ES" sz="2000" dirty="0">
              <a:solidFill>
                <a:schemeClr val="tx1"/>
              </a:solidFill>
            </a:endParaRPr>
          </a:p>
          <a:p>
            <a:r>
              <a:rPr lang="en-ES" sz="2000" dirty="0">
                <a:solidFill>
                  <a:schemeClr val="tx1"/>
                </a:solidFill>
              </a:rPr>
              <a:t>2. En la pared hay una foto de m______ y ____.</a:t>
            </a:r>
          </a:p>
          <a:p>
            <a:r>
              <a:rPr lang="en-ES" sz="2000" dirty="0">
                <a:solidFill>
                  <a:schemeClr val="tx1"/>
                </a:solidFill>
              </a:rPr>
              <a:t>2. Encima del sofá hay un g_____.</a:t>
            </a:r>
          </a:p>
          <a:p>
            <a:r>
              <a:rPr lang="en-ES" sz="2000" dirty="0">
                <a:solidFill>
                  <a:schemeClr val="tx1"/>
                </a:solidFill>
              </a:rPr>
              <a:t>3. Detrás de la p______ puedo ver el j_____.</a:t>
            </a:r>
          </a:p>
          <a:p>
            <a:r>
              <a:rPr lang="en-ES" sz="2000" dirty="0">
                <a:solidFill>
                  <a:schemeClr val="tx1"/>
                </a:solidFill>
              </a:rPr>
              <a:t>4. </a:t>
            </a:r>
            <a:r>
              <a:rPr lang="en-GB" sz="2000" dirty="0">
                <a:solidFill>
                  <a:schemeClr val="tx1"/>
                </a:solidFill>
              </a:rPr>
              <a:t>Daniel </a:t>
            </a:r>
            <a:r>
              <a:rPr lang="en-ES" sz="2000" dirty="0">
                <a:solidFill>
                  <a:schemeClr val="tx1"/>
                </a:solidFill>
              </a:rPr>
              <a:t>enciende la m______.</a:t>
            </a:r>
          </a:p>
          <a:p>
            <a:r>
              <a:rPr lang="en-ES" sz="2000" dirty="0">
                <a:solidFill>
                  <a:schemeClr val="tx1"/>
                </a:solidFill>
              </a:rPr>
              <a:t>5. </a:t>
            </a:r>
            <a:r>
              <a:rPr lang="en-GB" sz="2000" dirty="0" err="1">
                <a:solidFill>
                  <a:schemeClr val="tx1"/>
                </a:solidFill>
              </a:rPr>
              <a:t>En</a:t>
            </a:r>
            <a:r>
              <a:rPr lang="en-GB" sz="2000" dirty="0">
                <a:solidFill>
                  <a:schemeClr val="tx1"/>
                </a:solidFill>
              </a:rPr>
              <a:t> </a:t>
            </a:r>
            <a:r>
              <a:rPr lang="en-ES" sz="2000" dirty="0">
                <a:solidFill>
                  <a:schemeClr val="tx1"/>
                </a:solidFill>
              </a:rPr>
              <a:t>la mesa hay un vaso con una b________.</a:t>
            </a:r>
          </a:p>
        </p:txBody>
      </p:sp>
      <p:sp>
        <p:nvSpPr>
          <p:cNvPr id="5" name="TextBox 4">
            <a:extLst>
              <a:ext uri="{FF2B5EF4-FFF2-40B4-BE49-F238E27FC236}">
                <a16:creationId xmlns:a16="http://schemas.microsoft.com/office/drawing/2014/main" id="{1F88715C-1931-4B9B-82D2-1EA6EC12DF2F}"/>
              </a:ext>
            </a:extLst>
          </p:cNvPr>
          <p:cNvSpPr txBox="1"/>
          <p:nvPr/>
        </p:nvSpPr>
        <p:spPr>
          <a:xfrm>
            <a:off x="9866594" y="1701550"/>
            <a:ext cx="1037420"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mamá</a:t>
            </a:r>
            <a:endParaRPr lang="en-GB" sz="2000" b="1" dirty="0">
              <a:solidFill>
                <a:schemeClr val="tx2"/>
              </a:solidFill>
            </a:endParaRPr>
          </a:p>
        </p:txBody>
      </p:sp>
      <p:sp>
        <p:nvSpPr>
          <p:cNvPr id="27" name="TextBox 26">
            <a:extLst>
              <a:ext uri="{FF2B5EF4-FFF2-40B4-BE49-F238E27FC236}">
                <a16:creationId xmlns:a16="http://schemas.microsoft.com/office/drawing/2014/main" id="{6E9DCA22-9575-46DC-8D1E-3BD1AEF47E72}"/>
              </a:ext>
            </a:extLst>
          </p:cNvPr>
          <p:cNvSpPr txBox="1"/>
          <p:nvPr/>
        </p:nvSpPr>
        <p:spPr>
          <a:xfrm>
            <a:off x="11171505" y="1681480"/>
            <a:ext cx="874515"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papá</a:t>
            </a:r>
            <a:endParaRPr lang="en-GB" sz="2000" b="1" dirty="0">
              <a:solidFill>
                <a:schemeClr val="tx2"/>
              </a:solidFill>
            </a:endParaRPr>
          </a:p>
        </p:txBody>
      </p:sp>
      <p:sp>
        <p:nvSpPr>
          <p:cNvPr id="29" name="TextBox 28">
            <a:extLst>
              <a:ext uri="{FF2B5EF4-FFF2-40B4-BE49-F238E27FC236}">
                <a16:creationId xmlns:a16="http://schemas.microsoft.com/office/drawing/2014/main" id="{D4E52CF9-EC5B-436C-92A2-F8FABD47536A}"/>
              </a:ext>
            </a:extLst>
          </p:cNvPr>
          <p:cNvSpPr txBox="1"/>
          <p:nvPr/>
        </p:nvSpPr>
        <p:spPr>
          <a:xfrm>
            <a:off x="9846584" y="2593537"/>
            <a:ext cx="829212"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gato</a:t>
            </a:r>
            <a:endParaRPr lang="en-GB" sz="2000" b="1" dirty="0">
              <a:solidFill>
                <a:schemeClr val="tx2"/>
              </a:solidFill>
            </a:endParaRPr>
          </a:p>
        </p:txBody>
      </p:sp>
      <p:sp>
        <p:nvSpPr>
          <p:cNvPr id="32" name="TextBox 31">
            <a:extLst>
              <a:ext uri="{FF2B5EF4-FFF2-40B4-BE49-F238E27FC236}">
                <a16:creationId xmlns:a16="http://schemas.microsoft.com/office/drawing/2014/main" id="{8F99E258-8C3C-4D9C-888D-D552C875D883}"/>
              </a:ext>
            </a:extLst>
          </p:cNvPr>
          <p:cNvSpPr txBox="1"/>
          <p:nvPr/>
        </p:nvSpPr>
        <p:spPr>
          <a:xfrm>
            <a:off x="10601514" y="3504080"/>
            <a:ext cx="919519"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jardín</a:t>
            </a:r>
            <a:endParaRPr lang="en-GB" sz="2000" b="1" dirty="0">
              <a:solidFill>
                <a:schemeClr val="tx2"/>
              </a:solidFill>
            </a:endParaRPr>
          </a:p>
        </p:txBody>
      </p:sp>
      <p:sp>
        <p:nvSpPr>
          <p:cNvPr id="33" name="TextBox 32">
            <a:extLst>
              <a:ext uri="{FF2B5EF4-FFF2-40B4-BE49-F238E27FC236}">
                <a16:creationId xmlns:a16="http://schemas.microsoft.com/office/drawing/2014/main" id="{85015BD9-ED78-450A-ABEE-181681DC227A}"/>
              </a:ext>
            </a:extLst>
          </p:cNvPr>
          <p:cNvSpPr txBox="1"/>
          <p:nvPr/>
        </p:nvSpPr>
        <p:spPr>
          <a:xfrm>
            <a:off x="9846584" y="4428306"/>
            <a:ext cx="1190985"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música</a:t>
            </a:r>
            <a:endParaRPr lang="en-GB" sz="2000" b="1" dirty="0">
              <a:solidFill>
                <a:schemeClr val="tx2"/>
              </a:solidFill>
            </a:endParaRPr>
          </a:p>
        </p:txBody>
      </p:sp>
      <p:sp>
        <p:nvSpPr>
          <p:cNvPr id="34" name="TextBox 33">
            <a:extLst>
              <a:ext uri="{FF2B5EF4-FFF2-40B4-BE49-F238E27FC236}">
                <a16:creationId xmlns:a16="http://schemas.microsoft.com/office/drawing/2014/main" id="{2912FAB0-B73C-46A0-8693-AD1E2D33C738}"/>
              </a:ext>
            </a:extLst>
          </p:cNvPr>
          <p:cNvSpPr txBox="1"/>
          <p:nvPr/>
        </p:nvSpPr>
        <p:spPr>
          <a:xfrm>
            <a:off x="9885603" y="5636842"/>
            <a:ext cx="1190985"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bebida</a:t>
            </a:r>
            <a:endParaRPr lang="en-GB" sz="2000" b="1" dirty="0">
              <a:solidFill>
                <a:schemeClr val="tx2"/>
              </a:solidFill>
            </a:endParaRPr>
          </a:p>
        </p:txBody>
      </p:sp>
      <p:sp>
        <p:nvSpPr>
          <p:cNvPr id="35" name="TextBox 34">
            <a:extLst>
              <a:ext uri="{FF2B5EF4-FFF2-40B4-BE49-F238E27FC236}">
                <a16:creationId xmlns:a16="http://schemas.microsoft.com/office/drawing/2014/main" id="{BFABBF9C-64AA-4313-ACED-0B323C94A94C}"/>
              </a:ext>
            </a:extLst>
          </p:cNvPr>
          <p:cNvSpPr txBox="1"/>
          <p:nvPr/>
        </p:nvSpPr>
        <p:spPr>
          <a:xfrm>
            <a:off x="9874291" y="756063"/>
            <a:ext cx="869158"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salón</a:t>
            </a:r>
            <a:endParaRPr lang="en-GB" sz="2000" b="1" dirty="0">
              <a:solidFill>
                <a:schemeClr val="tx2"/>
              </a:solidFill>
            </a:endParaRPr>
          </a:p>
        </p:txBody>
      </p:sp>
      <p:sp>
        <p:nvSpPr>
          <p:cNvPr id="10" name="TextBox 9">
            <a:extLst>
              <a:ext uri="{FF2B5EF4-FFF2-40B4-BE49-F238E27FC236}">
                <a16:creationId xmlns:a16="http://schemas.microsoft.com/office/drawing/2014/main" id="{152868D4-AF84-FAA3-3B67-D7F6E800A1BC}"/>
              </a:ext>
            </a:extLst>
          </p:cNvPr>
          <p:cNvSpPr txBox="1"/>
          <p:nvPr/>
        </p:nvSpPr>
        <p:spPr>
          <a:xfrm>
            <a:off x="9856124" y="3209498"/>
            <a:ext cx="1037420"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puerta</a:t>
            </a:r>
            <a:endParaRPr lang="en-GB" sz="2000" b="1" dirty="0">
              <a:solidFill>
                <a:schemeClr val="tx2"/>
              </a:solidFill>
            </a:endParaRPr>
          </a:p>
        </p:txBody>
      </p:sp>
      <p:sp>
        <p:nvSpPr>
          <p:cNvPr id="16" name="Rectangle 15">
            <a:extLst>
              <a:ext uri="{FF2B5EF4-FFF2-40B4-BE49-F238E27FC236}">
                <a16:creationId xmlns:a16="http://schemas.microsoft.com/office/drawing/2014/main" id="{D114215B-5C6F-6C31-79AE-5C51C0ACD824}"/>
              </a:ext>
            </a:extLst>
          </p:cNvPr>
          <p:cNvSpPr/>
          <p:nvPr/>
        </p:nvSpPr>
        <p:spPr>
          <a:xfrm>
            <a:off x="3854450" y="108470"/>
            <a:ext cx="438581" cy="4104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a:t>
            </a:r>
          </a:p>
        </p:txBody>
      </p:sp>
      <p:pic>
        <p:nvPicPr>
          <p:cNvPr id="18" name="Picture 17">
            <a:extLst>
              <a:ext uri="{FF2B5EF4-FFF2-40B4-BE49-F238E27FC236}">
                <a16:creationId xmlns:a16="http://schemas.microsoft.com/office/drawing/2014/main" id="{43956D32-CF8D-479B-A6BD-6AE4D456DAC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5691" y="2404829"/>
            <a:ext cx="1126374" cy="3669119"/>
          </a:xfrm>
          <a:prstGeom prst="rect">
            <a:avLst/>
          </a:prstGeom>
        </p:spPr>
      </p:pic>
    </p:spTree>
    <p:extLst>
      <p:ext uri="{BB962C8B-B14F-4D97-AF65-F5344CB8AC3E}">
        <p14:creationId xmlns:p14="http://schemas.microsoft.com/office/powerpoint/2010/main" val="125671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29" grpId="0" animBg="1"/>
      <p:bldP spid="32" grpId="0" animBg="1"/>
      <p:bldP spid="33" grpId="0" animBg="1"/>
      <p:bldP spid="34" grpId="0" animBg="1"/>
      <p:bldP spid="35"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E3609E-F5ED-A2E8-5CB5-64E06CA25696}"/>
              </a:ext>
            </a:extLst>
          </p:cNvPr>
          <p:cNvSpPr>
            <a:spLocks noGrp="1"/>
          </p:cNvSpPr>
          <p:nvPr>
            <p:ph type="body" sz="quarter" idx="10"/>
          </p:nvPr>
        </p:nvSpPr>
        <p:spPr>
          <a:xfrm>
            <a:off x="373063" y="1065213"/>
            <a:ext cx="11514137" cy="827382"/>
          </a:xfrm>
        </p:spPr>
        <p:txBody>
          <a:bodyPr>
            <a:normAutofit lnSpcReduction="10000"/>
          </a:bodyPr>
          <a:lstStyle/>
          <a:p>
            <a:r>
              <a:rPr lang="en-ES" dirty="0"/>
              <a:t>Lee las siguientes frases. ¿Cuál es el significado de cada una? </a:t>
            </a:r>
          </a:p>
          <a:p>
            <a:r>
              <a:rPr lang="en-ES" dirty="0"/>
              <a:t>Marca en la tabla.</a:t>
            </a:r>
          </a:p>
        </p:txBody>
      </p:sp>
      <p:sp>
        <p:nvSpPr>
          <p:cNvPr id="3" name="Title 2">
            <a:extLst>
              <a:ext uri="{FF2B5EF4-FFF2-40B4-BE49-F238E27FC236}">
                <a16:creationId xmlns:a16="http://schemas.microsoft.com/office/drawing/2014/main" id="{2921C7FA-4E53-D1AD-3BB0-474871C4ED5E}"/>
              </a:ext>
            </a:extLst>
          </p:cNvPr>
          <p:cNvSpPr>
            <a:spLocks noGrp="1"/>
          </p:cNvSpPr>
          <p:nvPr>
            <p:ph type="title"/>
          </p:nvPr>
        </p:nvSpPr>
        <p:spPr>
          <a:xfrm>
            <a:off x="0" y="258166"/>
            <a:ext cx="4427580" cy="647577"/>
          </a:xfrm>
        </p:spPr>
        <p:txBody>
          <a:bodyPr/>
          <a:lstStyle/>
          <a:p>
            <a:r>
              <a:rPr lang="en-ES" dirty="0"/>
              <a:t>¿Saber o poder?</a:t>
            </a:r>
          </a:p>
        </p:txBody>
      </p:sp>
      <p:sp>
        <p:nvSpPr>
          <p:cNvPr id="8" name="TextBox 7">
            <a:extLst>
              <a:ext uri="{FF2B5EF4-FFF2-40B4-BE49-F238E27FC236}">
                <a16:creationId xmlns:a16="http://schemas.microsoft.com/office/drawing/2014/main" id="{BBD4495B-325C-B565-B2C3-D1772FAEEDF7}"/>
              </a:ext>
            </a:extLst>
          </p:cNvPr>
          <p:cNvSpPr txBox="1"/>
          <p:nvPr/>
        </p:nvSpPr>
        <p:spPr>
          <a:xfrm>
            <a:off x="373063" y="2018085"/>
            <a:ext cx="8191666" cy="461665"/>
          </a:xfrm>
          <a:prstGeom prst="rect">
            <a:avLst/>
          </a:prstGeom>
          <a:noFill/>
        </p:spPr>
        <p:txBody>
          <a:bodyPr wrap="none" rtlCol="0">
            <a:spAutoFit/>
          </a:bodyPr>
          <a:lstStyle/>
          <a:p>
            <a:r>
              <a:rPr lang="en-ES" sz="2400" dirty="0"/>
              <a:t>1.</a:t>
            </a:r>
            <a:r>
              <a:rPr lang="en-ES" sz="2400" b="1" dirty="0"/>
              <a:t> Sé</a:t>
            </a:r>
            <a:r>
              <a:rPr lang="en-GB" sz="2400" b="1" dirty="0"/>
              <a:t>/</a:t>
            </a:r>
            <a:r>
              <a:rPr lang="en-GB" sz="2400" b="1" dirty="0" err="1"/>
              <a:t>puedo</a:t>
            </a:r>
            <a:r>
              <a:rPr lang="en-ES" sz="2400" b="1" dirty="0"/>
              <a:t> </a:t>
            </a:r>
            <a:r>
              <a:rPr lang="en-ES" sz="2400" dirty="0"/>
              <a:t>hablar alemán</a:t>
            </a:r>
            <a:r>
              <a:rPr lang="en-GB" sz="2400" dirty="0"/>
              <a:t>, lo </a:t>
            </a:r>
            <a:r>
              <a:rPr lang="en-GB" sz="2400" dirty="0" err="1"/>
              <a:t>aprendí</a:t>
            </a:r>
            <a:r>
              <a:rPr lang="en-GB" sz="2400" dirty="0"/>
              <a:t> </a:t>
            </a:r>
            <a:r>
              <a:rPr lang="en-GB" sz="2400" dirty="0" err="1"/>
              <a:t>en</a:t>
            </a:r>
            <a:r>
              <a:rPr lang="en-GB" sz="2400" dirty="0"/>
              <a:t> la </a:t>
            </a:r>
            <a:r>
              <a:rPr lang="en-GB" sz="2400" dirty="0" err="1"/>
              <a:t>escuela</a:t>
            </a:r>
            <a:r>
              <a:rPr lang="en-ES" sz="2400" dirty="0"/>
              <a:t>.</a:t>
            </a:r>
          </a:p>
        </p:txBody>
      </p:sp>
      <p:sp>
        <p:nvSpPr>
          <p:cNvPr id="9" name="TextBox 8">
            <a:extLst>
              <a:ext uri="{FF2B5EF4-FFF2-40B4-BE49-F238E27FC236}">
                <a16:creationId xmlns:a16="http://schemas.microsoft.com/office/drawing/2014/main" id="{0B8E9AC7-35B9-9EBE-3330-533782747891}"/>
              </a:ext>
            </a:extLst>
          </p:cNvPr>
          <p:cNvSpPr txBox="1"/>
          <p:nvPr/>
        </p:nvSpPr>
        <p:spPr>
          <a:xfrm>
            <a:off x="373063" y="2666014"/>
            <a:ext cx="7016664" cy="461665"/>
          </a:xfrm>
          <a:prstGeom prst="rect">
            <a:avLst/>
          </a:prstGeom>
          <a:noFill/>
        </p:spPr>
        <p:txBody>
          <a:bodyPr wrap="none" rtlCol="0">
            <a:spAutoFit/>
          </a:bodyPr>
          <a:lstStyle/>
          <a:p>
            <a:r>
              <a:rPr lang="en-ES" sz="2400" dirty="0"/>
              <a:t>2. No </a:t>
            </a:r>
            <a:r>
              <a:rPr lang="en-GB" sz="2400" b="1" dirty="0" err="1"/>
              <a:t>sabe</a:t>
            </a:r>
            <a:r>
              <a:rPr lang="en-GB" sz="2400" b="1" dirty="0"/>
              <a:t>/</a:t>
            </a:r>
            <a:r>
              <a:rPr lang="en-ES" sz="2400" b="1" dirty="0"/>
              <a:t>puede </a:t>
            </a:r>
            <a:r>
              <a:rPr lang="en-ES" sz="2400" dirty="0"/>
              <a:t>nadar</a:t>
            </a:r>
            <a:r>
              <a:rPr lang="en-GB" sz="2400" dirty="0"/>
              <a:t> con la </a:t>
            </a:r>
            <a:r>
              <a:rPr lang="en-GB" sz="2400" dirty="0" err="1"/>
              <a:t>pierna</a:t>
            </a:r>
            <a:r>
              <a:rPr lang="en-GB" sz="2400" dirty="0"/>
              <a:t> rota</a:t>
            </a:r>
            <a:r>
              <a:rPr lang="en-ES" sz="2400" dirty="0"/>
              <a:t>.</a:t>
            </a:r>
          </a:p>
        </p:txBody>
      </p:sp>
      <p:sp>
        <p:nvSpPr>
          <p:cNvPr id="11" name="TextBox 10">
            <a:extLst>
              <a:ext uri="{FF2B5EF4-FFF2-40B4-BE49-F238E27FC236}">
                <a16:creationId xmlns:a16="http://schemas.microsoft.com/office/drawing/2014/main" id="{EA75D424-9E6C-B14B-8321-14E1E50F14A4}"/>
              </a:ext>
            </a:extLst>
          </p:cNvPr>
          <p:cNvSpPr txBox="1"/>
          <p:nvPr/>
        </p:nvSpPr>
        <p:spPr>
          <a:xfrm>
            <a:off x="373063" y="3313943"/>
            <a:ext cx="9355841" cy="830997"/>
          </a:xfrm>
          <a:prstGeom prst="rect">
            <a:avLst/>
          </a:prstGeom>
          <a:noFill/>
        </p:spPr>
        <p:txBody>
          <a:bodyPr wrap="square" rtlCol="0">
            <a:spAutoFit/>
          </a:bodyPr>
          <a:lstStyle/>
          <a:p>
            <a:r>
              <a:rPr lang="en-ES" sz="2400" dirty="0"/>
              <a:t>3. Un profesor muy bueño le enseñó a tocar la guitarra. </a:t>
            </a:r>
            <a:r>
              <a:rPr lang="en-GB" sz="2400" b="1" dirty="0" err="1"/>
              <a:t>Puede</a:t>
            </a:r>
            <a:r>
              <a:rPr lang="en-GB" sz="2400" b="1" dirty="0"/>
              <a:t>/ S</a:t>
            </a:r>
            <a:r>
              <a:rPr lang="en-ES" sz="2400" b="1" dirty="0"/>
              <a:t>abe </a:t>
            </a:r>
            <a:r>
              <a:rPr lang="en-ES" sz="2400" dirty="0"/>
              <a:t>tocar muy bien.</a:t>
            </a:r>
          </a:p>
        </p:txBody>
      </p:sp>
      <p:sp>
        <p:nvSpPr>
          <p:cNvPr id="12" name="TextBox 11">
            <a:extLst>
              <a:ext uri="{FF2B5EF4-FFF2-40B4-BE49-F238E27FC236}">
                <a16:creationId xmlns:a16="http://schemas.microsoft.com/office/drawing/2014/main" id="{38660AB5-78B3-2F8F-B432-64D791C82A1F}"/>
              </a:ext>
            </a:extLst>
          </p:cNvPr>
          <p:cNvSpPr txBox="1"/>
          <p:nvPr/>
        </p:nvSpPr>
        <p:spPr>
          <a:xfrm>
            <a:off x="373063" y="4331204"/>
            <a:ext cx="8247771" cy="461665"/>
          </a:xfrm>
          <a:prstGeom prst="rect">
            <a:avLst/>
          </a:prstGeom>
          <a:noFill/>
        </p:spPr>
        <p:txBody>
          <a:bodyPr wrap="none" rtlCol="0">
            <a:spAutoFit/>
          </a:bodyPr>
          <a:lstStyle/>
          <a:p>
            <a:r>
              <a:rPr lang="en-ES" sz="2400" dirty="0"/>
              <a:t>4. ¿</a:t>
            </a:r>
            <a:r>
              <a:rPr lang="en-ES" sz="2400" b="1" dirty="0"/>
              <a:t>Sabes</a:t>
            </a:r>
            <a:r>
              <a:rPr lang="en-GB" sz="2400" b="1" dirty="0"/>
              <a:t>/</a:t>
            </a:r>
            <a:r>
              <a:rPr lang="en-GB" sz="2400" b="1" dirty="0" err="1"/>
              <a:t>puedes</a:t>
            </a:r>
            <a:r>
              <a:rPr lang="en-ES" sz="2400" b="1" dirty="0"/>
              <a:t> </a:t>
            </a:r>
            <a:r>
              <a:rPr lang="en-ES" sz="2400" dirty="0"/>
              <a:t>conduc</a:t>
            </a:r>
            <a:r>
              <a:rPr lang="en-GB" sz="2400" dirty="0"/>
              <a:t>i</a:t>
            </a:r>
            <a:r>
              <a:rPr lang="en-ES" sz="2400" dirty="0"/>
              <a:t>r</a:t>
            </a:r>
            <a:r>
              <a:rPr lang="en-GB" sz="2400" dirty="0"/>
              <a:t> o </a:t>
            </a:r>
            <a:r>
              <a:rPr lang="en-GB" sz="2400" dirty="0" err="1"/>
              <a:t>bebiste</a:t>
            </a:r>
            <a:r>
              <a:rPr lang="en-GB" sz="2400" dirty="0"/>
              <a:t> </a:t>
            </a:r>
            <a:r>
              <a:rPr lang="en-GB" sz="2400" dirty="0" err="1"/>
              <a:t>demasido</a:t>
            </a:r>
            <a:r>
              <a:rPr lang="en-GB" sz="2400" dirty="0"/>
              <a:t> vino</a:t>
            </a:r>
            <a:r>
              <a:rPr lang="en-ES" sz="2400" dirty="0"/>
              <a:t>?</a:t>
            </a:r>
          </a:p>
        </p:txBody>
      </p:sp>
      <p:sp>
        <p:nvSpPr>
          <p:cNvPr id="13" name="TextBox 12">
            <a:extLst>
              <a:ext uri="{FF2B5EF4-FFF2-40B4-BE49-F238E27FC236}">
                <a16:creationId xmlns:a16="http://schemas.microsoft.com/office/drawing/2014/main" id="{6A91EAED-243C-200B-EE8F-870A61F4428B}"/>
              </a:ext>
            </a:extLst>
          </p:cNvPr>
          <p:cNvSpPr txBox="1"/>
          <p:nvPr/>
        </p:nvSpPr>
        <p:spPr>
          <a:xfrm>
            <a:off x="373063" y="4979133"/>
            <a:ext cx="10591361" cy="461665"/>
          </a:xfrm>
          <a:prstGeom prst="rect">
            <a:avLst/>
          </a:prstGeom>
          <a:noFill/>
        </p:spPr>
        <p:txBody>
          <a:bodyPr wrap="none" rtlCol="0">
            <a:spAutoFit/>
          </a:bodyPr>
          <a:lstStyle/>
          <a:p>
            <a:r>
              <a:rPr lang="en-ES" sz="2400" dirty="0"/>
              <a:t>5. </a:t>
            </a:r>
            <a:r>
              <a:rPr lang="en-GB" sz="2400" dirty="0"/>
              <a:t>No </a:t>
            </a:r>
            <a:r>
              <a:rPr lang="en-GB" sz="2400" b="1" dirty="0"/>
              <a:t>p</a:t>
            </a:r>
            <a:r>
              <a:rPr lang="en-ES" sz="2400" b="1" dirty="0"/>
              <a:t>uede</a:t>
            </a:r>
            <a:r>
              <a:rPr lang="en-GB" sz="2400" b="1" dirty="0"/>
              <a:t>s/ </a:t>
            </a:r>
            <a:r>
              <a:rPr lang="en-GB" sz="2400" b="1" dirty="0" err="1"/>
              <a:t>sabes</a:t>
            </a:r>
            <a:r>
              <a:rPr lang="en-ES" sz="2400" b="1" dirty="0"/>
              <a:t> </a:t>
            </a:r>
            <a:r>
              <a:rPr lang="en-ES" sz="2400" dirty="0"/>
              <a:t>usar la cámara de fotos</a:t>
            </a:r>
            <a:r>
              <a:rPr lang="en-GB" sz="2400" dirty="0"/>
              <a:t> </a:t>
            </a:r>
            <a:r>
              <a:rPr lang="en-GB" sz="2400" dirty="0" err="1"/>
              <a:t>durante</a:t>
            </a:r>
            <a:r>
              <a:rPr lang="en-GB" sz="2400" dirty="0"/>
              <a:t> el </a:t>
            </a:r>
            <a:r>
              <a:rPr lang="en-GB" sz="2400" dirty="0" err="1"/>
              <a:t>espectacúlo</a:t>
            </a:r>
            <a:r>
              <a:rPr lang="en-ES" sz="2400" dirty="0"/>
              <a:t>.</a:t>
            </a:r>
          </a:p>
        </p:txBody>
      </p:sp>
      <p:sp>
        <p:nvSpPr>
          <p:cNvPr id="14" name="TextBox 13">
            <a:extLst>
              <a:ext uri="{FF2B5EF4-FFF2-40B4-BE49-F238E27FC236}">
                <a16:creationId xmlns:a16="http://schemas.microsoft.com/office/drawing/2014/main" id="{5127779E-3A7F-9DAD-B5CB-391FB6756017}"/>
              </a:ext>
            </a:extLst>
          </p:cNvPr>
          <p:cNvSpPr txBox="1"/>
          <p:nvPr/>
        </p:nvSpPr>
        <p:spPr>
          <a:xfrm>
            <a:off x="373063" y="5627061"/>
            <a:ext cx="7548861" cy="461665"/>
          </a:xfrm>
          <a:prstGeom prst="rect">
            <a:avLst/>
          </a:prstGeom>
          <a:noFill/>
        </p:spPr>
        <p:txBody>
          <a:bodyPr wrap="none" rtlCol="0">
            <a:spAutoFit/>
          </a:bodyPr>
          <a:lstStyle/>
          <a:p>
            <a:r>
              <a:rPr lang="en-ES" sz="2400" dirty="0"/>
              <a:t>6. No </a:t>
            </a:r>
            <a:r>
              <a:rPr lang="en-ES" sz="2400" b="1" dirty="0"/>
              <a:t>sé</a:t>
            </a:r>
            <a:r>
              <a:rPr lang="en-GB" sz="2400" b="1" dirty="0"/>
              <a:t>/</a:t>
            </a:r>
            <a:r>
              <a:rPr lang="en-GB" sz="2400" b="1" dirty="0" err="1"/>
              <a:t>puedo</a:t>
            </a:r>
            <a:r>
              <a:rPr lang="en-ES" sz="2400" b="1" dirty="0"/>
              <a:t> </a:t>
            </a:r>
            <a:r>
              <a:rPr lang="en-ES" sz="2400" dirty="0"/>
              <a:t>dibujar</a:t>
            </a:r>
            <a:r>
              <a:rPr lang="en-GB" sz="2400" dirty="0"/>
              <a:t> </a:t>
            </a:r>
            <a:r>
              <a:rPr lang="en-GB" sz="2400" dirty="0" err="1"/>
              <a:t>gatos</a:t>
            </a:r>
            <a:r>
              <a:rPr lang="en-GB" sz="2400" dirty="0"/>
              <a:t>, es </a:t>
            </a:r>
            <a:r>
              <a:rPr lang="en-GB" sz="2400" dirty="0" err="1"/>
              <a:t>demasido</a:t>
            </a:r>
            <a:r>
              <a:rPr lang="en-GB" sz="2400" dirty="0"/>
              <a:t> </a:t>
            </a:r>
            <a:r>
              <a:rPr lang="en-GB" sz="2400" dirty="0" err="1"/>
              <a:t>difícil</a:t>
            </a:r>
            <a:r>
              <a:rPr lang="en-ES" sz="2400" dirty="0"/>
              <a:t>.</a:t>
            </a:r>
          </a:p>
        </p:txBody>
      </p:sp>
      <p:sp>
        <p:nvSpPr>
          <p:cNvPr id="16" name="Rounded Rectangle 11">
            <a:extLst>
              <a:ext uri="{FF2B5EF4-FFF2-40B4-BE49-F238E27FC236}">
                <a16:creationId xmlns:a16="http://schemas.microsoft.com/office/drawing/2014/main" id="{A33A6739-7F0D-868C-2C18-4E39EE6D8FA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1032" name="Picture 8" descr="Free vector graphics of Broken">
            <a:extLst>
              <a:ext uri="{FF2B5EF4-FFF2-40B4-BE49-F238E27FC236}">
                <a16:creationId xmlns:a16="http://schemas.microsoft.com/office/drawing/2014/main" id="{A9978E94-BB87-403B-B597-D1C812E06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732" y="2434824"/>
            <a:ext cx="560966" cy="981804"/>
          </a:xfrm>
          <a:prstGeom prst="rect">
            <a:avLst/>
          </a:prstGeom>
          <a:noFill/>
          <a:extLst>
            <a:ext uri="{909E8E84-426E-40DD-AFC4-6F175D3DCCD1}">
              <a14:hiddenFill xmlns:a14="http://schemas.microsoft.com/office/drawing/2010/main">
                <a:solidFill>
                  <a:srgbClr val="FFFFFF"/>
                </a:solidFill>
              </a14:hiddenFill>
            </a:ext>
          </a:extLst>
        </p:spPr>
      </p:pic>
      <p:sp>
        <p:nvSpPr>
          <p:cNvPr id="25" name="Frame 24">
            <a:extLst>
              <a:ext uri="{FF2B5EF4-FFF2-40B4-BE49-F238E27FC236}">
                <a16:creationId xmlns:a16="http://schemas.microsoft.com/office/drawing/2014/main" id="{93583DFF-380E-4689-8848-5037BD6C5EA3}"/>
              </a:ext>
            </a:extLst>
          </p:cNvPr>
          <p:cNvSpPr/>
          <p:nvPr/>
        </p:nvSpPr>
        <p:spPr>
          <a:xfrm>
            <a:off x="709034" y="2076588"/>
            <a:ext cx="560966"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26" name="Frame 25">
            <a:extLst>
              <a:ext uri="{FF2B5EF4-FFF2-40B4-BE49-F238E27FC236}">
                <a16:creationId xmlns:a16="http://schemas.microsoft.com/office/drawing/2014/main" id="{DAF51A76-FDA7-46EC-BD6D-1AE2D253B808}"/>
              </a:ext>
            </a:extLst>
          </p:cNvPr>
          <p:cNvSpPr/>
          <p:nvPr/>
        </p:nvSpPr>
        <p:spPr>
          <a:xfrm>
            <a:off x="2123926" y="2747591"/>
            <a:ext cx="111140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27" name="Frame 26">
            <a:extLst>
              <a:ext uri="{FF2B5EF4-FFF2-40B4-BE49-F238E27FC236}">
                <a16:creationId xmlns:a16="http://schemas.microsoft.com/office/drawing/2014/main" id="{DC5BD6F2-F90B-4921-AE85-F8168AD9F75A}"/>
              </a:ext>
            </a:extLst>
          </p:cNvPr>
          <p:cNvSpPr/>
          <p:nvPr/>
        </p:nvSpPr>
        <p:spPr>
          <a:xfrm>
            <a:off x="1607877" y="3726444"/>
            <a:ext cx="853412"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28" name="Frame 27">
            <a:extLst>
              <a:ext uri="{FF2B5EF4-FFF2-40B4-BE49-F238E27FC236}">
                <a16:creationId xmlns:a16="http://schemas.microsoft.com/office/drawing/2014/main" id="{A1C2CAE4-6DD6-4D92-BB4D-26082232BFDC}"/>
              </a:ext>
            </a:extLst>
          </p:cNvPr>
          <p:cNvSpPr/>
          <p:nvPr/>
        </p:nvSpPr>
        <p:spPr>
          <a:xfrm>
            <a:off x="1915412" y="4362345"/>
            <a:ext cx="1270000" cy="438005"/>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5" name="Frame 34">
            <a:extLst>
              <a:ext uri="{FF2B5EF4-FFF2-40B4-BE49-F238E27FC236}">
                <a16:creationId xmlns:a16="http://schemas.microsoft.com/office/drawing/2014/main" id="{2A19A2FD-7FDE-4F81-81DB-DF47468B29C4}"/>
              </a:ext>
            </a:extLst>
          </p:cNvPr>
          <p:cNvSpPr/>
          <p:nvPr/>
        </p:nvSpPr>
        <p:spPr>
          <a:xfrm>
            <a:off x="1270000" y="5041568"/>
            <a:ext cx="1191289"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6" name="Frame 35">
            <a:extLst>
              <a:ext uri="{FF2B5EF4-FFF2-40B4-BE49-F238E27FC236}">
                <a16:creationId xmlns:a16="http://schemas.microsoft.com/office/drawing/2014/main" id="{29B33279-A638-4A20-B0DA-7B69A115DBDA}"/>
              </a:ext>
            </a:extLst>
          </p:cNvPr>
          <p:cNvSpPr/>
          <p:nvPr/>
        </p:nvSpPr>
        <p:spPr>
          <a:xfrm>
            <a:off x="1248947" y="5627268"/>
            <a:ext cx="495300" cy="461665"/>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grpSp>
        <p:nvGrpSpPr>
          <p:cNvPr id="5" name="Group 4">
            <a:extLst>
              <a:ext uri="{FF2B5EF4-FFF2-40B4-BE49-F238E27FC236}">
                <a16:creationId xmlns:a16="http://schemas.microsoft.com/office/drawing/2014/main" id="{E7D6095C-F693-E9D6-BA75-D55FC8639283}"/>
              </a:ext>
            </a:extLst>
          </p:cNvPr>
          <p:cNvGrpSpPr/>
          <p:nvPr/>
        </p:nvGrpSpPr>
        <p:grpSpPr>
          <a:xfrm>
            <a:off x="8215328" y="5398029"/>
            <a:ext cx="1347772" cy="863499"/>
            <a:chOff x="10110847" y="5099774"/>
            <a:chExt cx="1674070" cy="1156315"/>
          </a:xfrm>
        </p:grpSpPr>
        <p:pic>
          <p:nvPicPr>
            <p:cNvPr id="4" name="Picture 3">
              <a:extLst>
                <a:ext uri="{FF2B5EF4-FFF2-40B4-BE49-F238E27FC236}">
                  <a16:creationId xmlns:a16="http://schemas.microsoft.com/office/drawing/2014/main" id="{17078DC8-E147-5C34-CCAC-6DE805A5DEE1}"/>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584490">
              <a:off x="11181019" y="5099774"/>
              <a:ext cx="603898" cy="1040865"/>
            </a:xfrm>
            <a:prstGeom prst="rect">
              <a:avLst/>
            </a:prstGeom>
          </p:spPr>
        </p:pic>
        <p:sp>
          <p:nvSpPr>
            <p:cNvPr id="7" name="Rectangle: Rounded Corners 6">
              <a:extLst>
                <a:ext uri="{FF2B5EF4-FFF2-40B4-BE49-F238E27FC236}">
                  <a16:creationId xmlns:a16="http://schemas.microsoft.com/office/drawing/2014/main" id="{15081FE5-6805-4B45-8253-207A4511361D}"/>
                </a:ext>
              </a:extLst>
            </p:cNvPr>
            <p:cNvSpPr/>
            <p:nvPr/>
          </p:nvSpPr>
          <p:spPr>
            <a:xfrm>
              <a:off x="10444010" y="5857893"/>
              <a:ext cx="588524" cy="24579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E7CAE8F-6D33-4E92-9C4E-B6DAE24D4C4D}"/>
                </a:ext>
              </a:extLst>
            </p:cNvPr>
            <p:cNvSpPr/>
            <p:nvPr/>
          </p:nvSpPr>
          <p:spPr>
            <a:xfrm>
              <a:off x="10261600" y="5642024"/>
              <a:ext cx="348602" cy="44670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652C1991-8D13-4F00-A468-D4716304552E}"/>
                </a:ext>
              </a:extLst>
            </p:cNvPr>
            <p:cNvSpPr/>
            <p:nvPr/>
          </p:nvSpPr>
          <p:spPr>
            <a:xfrm rot="18635263">
              <a:off x="10132012" y="5637278"/>
              <a:ext cx="208434" cy="151636"/>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7" name="Isosceles Triangle 36">
              <a:extLst>
                <a:ext uri="{FF2B5EF4-FFF2-40B4-BE49-F238E27FC236}">
                  <a16:creationId xmlns:a16="http://schemas.microsoft.com/office/drawing/2014/main" id="{D161A8B8-DD42-433C-820D-3D8C4F258CD8}"/>
                </a:ext>
              </a:extLst>
            </p:cNvPr>
            <p:cNvSpPr/>
            <p:nvPr/>
          </p:nvSpPr>
          <p:spPr>
            <a:xfrm rot="1031076">
              <a:off x="10431461" y="5534054"/>
              <a:ext cx="208434" cy="151636"/>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4AEA7E72-9D33-4F9B-B1A0-F68A4A9EDCA1}"/>
                </a:ext>
              </a:extLst>
            </p:cNvPr>
            <p:cNvCxnSpPr/>
            <p:nvPr/>
          </p:nvCxnSpPr>
          <p:spPr>
            <a:xfrm flipH="1">
              <a:off x="10110847" y="5865375"/>
              <a:ext cx="265053" cy="7481"/>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5639BAB6-9539-477F-91E5-A4377696CF35}"/>
                </a:ext>
              </a:extLst>
            </p:cNvPr>
            <p:cNvCxnSpPr>
              <a:cxnSpLocks/>
            </p:cNvCxnSpPr>
            <p:nvPr/>
          </p:nvCxnSpPr>
          <p:spPr>
            <a:xfrm flipH="1">
              <a:off x="10148813" y="5896620"/>
              <a:ext cx="174831" cy="112746"/>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96A92D52-285C-4766-8F3C-2BD9C1541938}"/>
                </a:ext>
              </a:extLst>
            </p:cNvPr>
            <p:cNvCxnSpPr>
              <a:cxnSpLocks/>
            </p:cNvCxnSpPr>
            <p:nvPr/>
          </p:nvCxnSpPr>
          <p:spPr>
            <a:xfrm flipH="1">
              <a:off x="10281218" y="5927865"/>
              <a:ext cx="80393" cy="168342"/>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AC22AD0C-F232-4A60-AFA3-65638353C161}"/>
                </a:ext>
              </a:extLst>
            </p:cNvPr>
            <p:cNvCxnSpPr>
              <a:cxnSpLocks/>
            </p:cNvCxnSpPr>
            <p:nvPr/>
          </p:nvCxnSpPr>
          <p:spPr>
            <a:xfrm flipH="1">
              <a:off x="10477771" y="5851325"/>
              <a:ext cx="265052" cy="7481"/>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ADB77BE4-174C-49C2-8D9B-25D89613A603}"/>
                </a:ext>
              </a:extLst>
            </p:cNvPr>
            <p:cNvCxnSpPr>
              <a:cxnSpLocks/>
            </p:cNvCxnSpPr>
            <p:nvPr/>
          </p:nvCxnSpPr>
          <p:spPr>
            <a:xfrm flipH="1">
              <a:off x="10463116" y="5741615"/>
              <a:ext cx="174830" cy="112746"/>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1B7B3A2-1402-4F6D-8FBC-621A82AE317F}"/>
                </a:ext>
              </a:extLst>
            </p:cNvPr>
            <p:cNvCxnSpPr>
              <a:cxnSpLocks/>
            </p:cNvCxnSpPr>
            <p:nvPr/>
          </p:nvCxnSpPr>
          <p:spPr>
            <a:xfrm>
              <a:off x="10458299" y="5896620"/>
              <a:ext cx="203251" cy="45444"/>
            </a:xfrm>
            <a:prstGeom prst="line">
              <a:avLst/>
            </a:prstGeom>
          </p:spPr>
          <p:style>
            <a:lnRef idx="1">
              <a:schemeClr val="dk1"/>
            </a:lnRef>
            <a:fillRef idx="0">
              <a:schemeClr val="dk1"/>
            </a:fillRef>
            <a:effectRef idx="0">
              <a:schemeClr val="dk1"/>
            </a:effectRef>
            <a:fontRef idx="minor">
              <a:schemeClr val="tx1"/>
            </a:fontRef>
          </p:style>
        </p:cxnSp>
        <p:sp>
          <p:nvSpPr>
            <p:cNvPr id="40" name="Oval 39">
              <a:extLst>
                <a:ext uri="{FF2B5EF4-FFF2-40B4-BE49-F238E27FC236}">
                  <a16:creationId xmlns:a16="http://schemas.microsoft.com/office/drawing/2014/main" id="{EE86EC54-590D-4710-A375-D2A306AC4039}"/>
                </a:ext>
              </a:extLst>
            </p:cNvPr>
            <p:cNvSpPr/>
            <p:nvPr/>
          </p:nvSpPr>
          <p:spPr>
            <a:xfrm>
              <a:off x="10321414" y="5797988"/>
              <a:ext cx="90354" cy="5914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FE979E02-F34E-49E4-8C43-B69A633584F9}"/>
                </a:ext>
              </a:extLst>
            </p:cNvPr>
            <p:cNvSpPr/>
            <p:nvPr/>
          </p:nvSpPr>
          <p:spPr>
            <a:xfrm flipH="1" flipV="1">
              <a:off x="10435713" y="5797987"/>
              <a:ext cx="88464" cy="642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6A7971C9-9859-499B-BA48-A5770B9B1D3F}"/>
                </a:ext>
              </a:extLst>
            </p:cNvPr>
            <p:cNvSpPr/>
            <p:nvPr/>
          </p:nvSpPr>
          <p:spPr>
            <a:xfrm flipH="1" flipV="1">
              <a:off x="10384689" y="5872856"/>
              <a:ext cx="88464" cy="642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F5DBF62D-C59B-423C-A366-B34AD1E6F594}"/>
                </a:ext>
              </a:extLst>
            </p:cNvPr>
            <p:cNvCxnSpPr>
              <a:cxnSpLocks/>
            </p:cNvCxnSpPr>
            <p:nvPr/>
          </p:nvCxnSpPr>
          <p:spPr>
            <a:xfrm flipH="1">
              <a:off x="10433618" y="6080265"/>
              <a:ext cx="80393" cy="168342"/>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38B66B3D-A36B-4FCA-9207-BE93EEFF5156}"/>
                </a:ext>
              </a:extLst>
            </p:cNvPr>
            <p:cNvCxnSpPr>
              <a:cxnSpLocks/>
              <a:endCxn id="7" idx="2"/>
            </p:cNvCxnSpPr>
            <p:nvPr/>
          </p:nvCxnSpPr>
          <p:spPr>
            <a:xfrm flipV="1">
              <a:off x="10666412" y="6103689"/>
              <a:ext cx="71860" cy="128976"/>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1BD48027-69A5-4794-BD14-467A22DFBB2D}"/>
                </a:ext>
              </a:extLst>
            </p:cNvPr>
            <p:cNvCxnSpPr>
              <a:cxnSpLocks/>
            </p:cNvCxnSpPr>
            <p:nvPr/>
          </p:nvCxnSpPr>
          <p:spPr>
            <a:xfrm flipV="1">
              <a:off x="10899206" y="6127113"/>
              <a:ext cx="71860" cy="128976"/>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B1E36D32-6C9C-4F41-A1BC-694392115F72}"/>
                </a:ext>
              </a:extLst>
            </p:cNvPr>
            <p:cNvCxnSpPr>
              <a:cxnSpLocks/>
            </p:cNvCxnSpPr>
            <p:nvPr/>
          </p:nvCxnSpPr>
          <p:spPr>
            <a:xfrm flipV="1">
              <a:off x="10533878" y="6100230"/>
              <a:ext cx="71860" cy="128976"/>
            </a:xfrm>
            <a:prstGeom prst="line">
              <a:avLst/>
            </a:prstGeom>
          </p:spPr>
          <p:style>
            <a:lnRef idx="1">
              <a:schemeClr val="dk1"/>
            </a:lnRef>
            <a:fillRef idx="0">
              <a:schemeClr val="dk1"/>
            </a:fillRef>
            <a:effectRef idx="0">
              <a:schemeClr val="dk1"/>
            </a:effectRef>
            <a:fontRef idx="minor">
              <a:schemeClr val="tx1"/>
            </a:fontRef>
          </p:style>
        </p:cxnSp>
      </p:grpSp>
      <p:pic>
        <p:nvPicPr>
          <p:cNvPr id="1034" name="Picture 10" descr="Free illustrations of Not to take pictures">
            <a:extLst>
              <a:ext uri="{FF2B5EF4-FFF2-40B4-BE49-F238E27FC236}">
                <a16:creationId xmlns:a16="http://schemas.microsoft.com/office/drawing/2014/main" id="{D63F80F4-FF98-452D-A455-36E6D2B959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2621" y="4640681"/>
            <a:ext cx="758401" cy="7573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photos of Flamenco">
            <a:extLst>
              <a:ext uri="{FF2B5EF4-FFF2-40B4-BE49-F238E27FC236}">
                <a16:creationId xmlns:a16="http://schemas.microsoft.com/office/drawing/2014/main" id="{72A4C9D3-8C1E-4F70-B67A-0424B3E6ED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967" t="21982"/>
          <a:stretch/>
        </p:blipFill>
        <p:spPr bwMode="auto">
          <a:xfrm>
            <a:off x="8826252" y="3246426"/>
            <a:ext cx="853412" cy="8163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vector graphics of Tux">
            <a:extLst>
              <a:ext uri="{FF2B5EF4-FFF2-40B4-BE49-F238E27FC236}">
                <a16:creationId xmlns:a16="http://schemas.microsoft.com/office/drawing/2014/main" id="{B6267E32-B5CD-4D11-A1D5-98D5D49BF4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4130" y="4158402"/>
            <a:ext cx="1024774" cy="86095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vector graphics of Man">
            <a:extLst>
              <a:ext uri="{FF2B5EF4-FFF2-40B4-BE49-F238E27FC236}">
                <a16:creationId xmlns:a16="http://schemas.microsoft.com/office/drawing/2014/main" id="{3B39B9B0-3B44-4DFF-9D36-55E8876D09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5407" y="1635000"/>
            <a:ext cx="1293991" cy="1078326"/>
          </a:xfrm>
          <a:prstGeom prst="rect">
            <a:avLst/>
          </a:prstGeom>
          <a:noFill/>
          <a:extLst>
            <a:ext uri="{909E8E84-426E-40DD-AFC4-6F175D3DCCD1}">
              <a14:hiddenFill xmlns:a14="http://schemas.microsoft.com/office/drawing/2010/main">
                <a:solidFill>
                  <a:srgbClr val="FFFFFF"/>
                </a:solidFill>
              </a14:hiddenFill>
            </a:ext>
          </a:extLst>
        </p:spPr>
      </p:pic>
      <p:sp>
        <p:nvSpPr>
          <p:cNvPr id="45" name="Speech Bubble: Rectangle with Corners Rounded 44">
            <a:extLst>
              <a:ext uri="{FF2B5EF4-FFF2-40B4-BE49-F238E27FC236}">
                <a16:creationId xmlns:a16="http://schemas.microsoft.com/office/drawing/2014/main" id="{BECC3840-7800-45B8-8824-6C4A0793228D}"/>
              </a:ext>
            </a:extLst>
          </p:cNvPr>
          <p:cNvSpPr/>
          <p:nvPr/>
        </p:nvSpPr>
        <p:spPr>
          <a:xfrm>
            <a:off x="9728904" y="1518063"/>
            <a:ext cx="1170302" cy="619416"/>
          </a:xfrm>
          <a:prstGeom prst="wedgeRoundRectCallout">
            <a:avLst>
              <a:gd name="adj1" fmla="val -70887"/>
              <a:gd name="adj2" fmla="val 260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Hallo!</a:t>
            </a:r>
          </a:p>
        </p:txBody>
      </p:sp>
    </p:spTree>
    <p:extLst>
      <p:ext uri="{BB962C8B-B14F-4D97-AF65-F5344CB8AC3E}">
        <p14:creationId xmlns:p14="http://schemas.microsoft.com/office/powerpoint/2010/main" val="27130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2E302F-9C10-F261-342A-4E4B321B6186}"/>
              </a:ext>
            </a:extLst>
          </p:cNvPr>
          <p:cNvSpPr>
            <a:spLocks noGrp="1"/>
          </p:cNvSpPr>
          <p:nvPr>
            <p:ph type="body" sz="quarter" idx="10"/>
          </p:nvPr>
        </p:nvSpPr>
        <p:spPr>
          <a:xfrm>
            <a:off x="2844800" y="213557"/>
            <a:ext cx="6335364" cy="778734"/>
          </a:xfrm>
        </p:spPr>
        <p:txBody>
          <a:bodyPr/>
          <a:lstStyle/>
          <a:p>
            <a:r>
              <a:rPr lang="en-ES" dirty="0"/>
              <a:t>Lee algunos comentarios en la fiesta y completa la tabla:</a:t>
            </a:r>
          </a:p>
        </p:txBody>
      </p:sp>
      <p:sp>
        <p:nvSpPr>
          <p:cNvPr id="4" name="Title 3">
            <a:extLst>
              <a:ext uri="{FF2B5EF4-FFF2-40B4-BE49-F238E27FC236}">
                <a16:creationId xmlns:a16="http://schemas.microsoft.com/office/drawing/2014/main" id="{A30858C5-35BE-1C4C-9BA5-DB54FBAE7336}"/>
              </a:ext>
            </a:extLst>
          </p:cNvPr>
          <p:cNvSpPr>
            <a:spLocks noGrp="1"/>
          </p:cNvSpPr>
          <p:nvPr>
            <p:ph type="title"/>
          </p:nvPr>
        </p:nvSpPr>
        <p:spPr>
          <a:xfrm>
            <a:off x="1" y="213557"/>
            <a:ext cx="2844800" cy="647577"/>
          </a:xfrm>
        </p:spPr>
        <p:txBody>
          <a:bodyPr/>
          <a:lstStyle/>
          <a:p>
            <a:r>
              <a:rPr lang="en-GB" dirty="0" err="1"/>
              <a:t>En</a:t>
            </a:r>
            <a:r>
              <a:rPr lang="en-GB" dirty="0"/>
              <a:t> la fiesta</a:t>
            </a:r>
            <a:endParaRPr lang="en-ES" dirty="0"/>
          </a:p>
        </p:txBody>
      </p:sp>
      <p:sp>
        <p:nvSpPr>
          <p:cNvPr id="10" name="Rounded Rectangle 11">
            <a:extLst>
              <a:ext uri="{FF2B5EF4-FFF2-40B4-BE49-F238E27FC236}">
                <a16:creationId xmlns:a16="http://schemas.microsoft.com/office/drawing/2014/main" id="{95678F71-46F6-5E8F-3AFB-AB18B0193E1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1" name="Rounded Rectangular Callout 10">
            <a:extLst>
              <a:ext uri="{FF2B5EF4-FFF2-40B4-BE49-F238E27FC236}">
                <a16:creationId xmlns:a16="http://schemas.microsoft.com/office/drawing/2014/main" id="{F096331A-3F21-29F7-07D5-EBCCCF778AF3}"/>
              </a:ext>
            </a:extLst>
          </p:cNvPr>
          <p:cNvSpPr/>
          <p:nvPr/>
        </p:nvSpPr>
        <p:spPr>
          <a:xfrm>
            <a:off x="370151" y="1013110"/>
            <a:ext cx="2275700" cy="984313"/>
          </a:xfrm>
          <a:prstGeom prst="wedgeRoundRectCallout">
            <a:avLst>
              <a:gd name="adj1" fmla="val 62505"/>
              <a:gd name="adj2" fmla="val -32118"/>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¿Puedes traer la comida? </a:t>
            </a:r>
          </a:p>
        </p:txBody>
      </p:sp>
      <p:sp>
        <p:nvSpPr>
          <p:cNvPr id="12" name="Rounded Rectangular Callout 11">
            <a:extLst>
              <a:ext uri="{FF2B5EF4-FFF2-40B4-BE49-F238E27FC236}">
                <a16:creationId xmlns:a16="http://schemas.microsoft.com/office/drawing/2014/main" id="{F2760CC0-3742-BB3D-91A8-1FB0FB906898}"/>
              </a:ext>
            </a:extLst>
          </p:cNvPr>
          <p:cNvSpPr/>
          <p:nvPr/>
        </p:nvSpPr>
        <p:spPr>
          <a:xfrm>
            <a:off x="373502" y="2208030"/>
            <a:ext cx="2047965" cy="984313"/>
          </a:xfrm>
          <a:prstGeom prst="wedgeRoundRectCallout">
            <a:avLst>
              <a:gd name="adj1" fmla="val 63332"/>
              <a:gd name="adj2" fmla="val 48737"/>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Debo esconder la sorpresa.</a:t>
            </a:r>
          </a:p>
        </p:txBody>
      </p:sp>
      <p:sp>
        <p:nvSpPr>
          <p:cNvPr id="13" name="Rounded Rectangular Callout 12">
            <a:extLst>
              <a:ext uri="{FF2B5EF4-FFF2-40B4-BE49-F238E27FC236}">
                <a16:creationId xmlns:a16="http://schemas.microsoft.com/office/drawing/2014/main" id="{09636E08-D1C7-ED38-E17D-619482B46D34}"/>
              </a:ext>
            </a:extLst>
          </p:cNvPr>
          <p:cNvSpPr/>
          <p:nvPr/>
        </p:nvSpPr>
        <p:spPr>
          <a:xfrm>
            <a:off x="3183740" y="5620050"/>
            <a:ext cx="2796382" cy="615741"/>
          </a:xfrm>
          <a:prstGeom prst="wedgeRoundRectCallout">
            <a:avLst>
              <a:gd name="adj1" fmla="val -46871"/>
              <a:gd name="adj2" fmla="val -77754"/>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¡Sabe bailar salsa!</a:t>
            </a:r>
          </a:p>
        </p:txBody>
      </p:sp>
      <p:sp>
        <p:nvSpPr>
          <p:cNvPr id="14" name="Rounded Rectangular Callout 13">
            <a:extLst>
              <a:ext uri="{FF2B5EF4-FFF2-40B4-BE49-F238E27FC236}">
                <a16:creationId xmlns:a16="http://schemas.microsoft.com/office/drawing/2014/main" id="{2060ABE6-67B8-9393-920E-E9C5370603EF}"/>
              </a:ext>
            </a:extLst>
          </p:cNvPr>
          <p:cNvSpPr/>
          <p:nvPr/>
        </p:nvSpPr>
        <p:spPr>
          <a:xfrm>
            <a:off x="3111741" y="1042526"/>
            <a:ext cx="2796381" cy="924761"/>
          </a:xfrm>
          <a:prstGeom prst="wedgeRoundRectCallout">
            <a:avLst>
              <a:gd name="adj1" fmla="val -63734"/>
              <a:gd name="adj2" fmla="val 13059"/>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Tienes que probar este plato.</a:t>
            </a:r>
          </a:p>
        </p:txBody>
      </p:sp>
      <p:sp>
        <p:nvSpPr>
          <p:cNvPr id="15" name="Rounded Rectangular Callout 14">
            <a:extLst>
              <a:ext uri="{FF2B5EF4-FFF2-40B4-BE49-F238E27FC236}">
                <a16:creationId xmlns:a16="http://schemas.microsoft.com/office/drawing/2014/main" id="{05B5A0E3-6844-9CFA-4339-422BFFF6640B}"/>
              </a:ext>
            </a:extLst>
          </p:cNvPr>
          <p:cNvSpPr/>
          <p:nvPr/>
        </p:nvSpPr>
        <p:spPr>
          <a:xfrm>
            <a:off x="3810000" y="4555156"/>
            <a:ext cx="2170122" cy="890788"/>
          </a:xfrm>
          <a:prstGeom prst="wedgeRoundRectCallout">
            <a:avLst>
              <a:gd name="adj1" fmla="val -65310"/>
              <a:gd name="adj2" fmla="val 11175"/>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Quiere beber un poco.</a:t>
            </a:r>
          </a:p>
        </p:txBody>
      </p:sp>
      <p:sp>
        <p:nvSpPr>
          <p:cNvPr id="16" name="Rounded Rectangular Callout 15">
            <a:extLst>
              <a:ext uri="{FF2B5EF4-FFF2-40B4-BE49-F238E27FC236}">
                <a16:creationId xmlns:a16="http://schemas.microsoft.com/office/drawing/2014/main" id="{6E991C0F-33C8-EDC8-C4D2-94AF2E7FC92D}"/>
              </a:ext>
            </a:extLst>
          </p:cNvPr>
          <p:cNvSpPr/>
          <p:nvPr/>
        </p:nvSpPr>
        <p:spPr>
          <a:xfrm>
            <a:off x="3310399" y="3217816"/>
            <a:ext cx="2669724" cy="1159146"/>
          </a:xfrm>
          <a:prstGeom prst="wedgeRoundRectCallout">
            <a:avLst>
              <a:gd name="adj1" fmla="val -12046"/>
              <a:gd name="adj2" fmla="val -71146"/>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¿Sabes cantar? Puedo encender el karaoke.</a:t>
            </a:r>
          </a:p>
        </p:txBody>
      </p:sp>
      <p:graphicFrame>
        <p:nvGraphicFramePr>
          <p:cNvPr id="17" name="Table 17">
            <a:extLst>
              <a:ext uri="{FF2B5EF4-FFF2-40B4-BE49-F238E27FC236}">
                <a16:creationId xmlns:a16="http://schemas.microsoft.com/office/drawing/2014/main" id="{12D9D60E-0F8D-1B1E-CEF9-DDA06C58920E}"/>
              </a:ext>
            </a:extLst>
          </p:cNvPr>
          <p:cNvGraphicFramePr>
            <a:graphicFrameLocks noGrp="1"/>
          </p:cNvGraphicFramePr>
          <p:nvPr/>
        </p:nvGraphicFramePr>
        <p:xfrm>
          <a:off x="6119705" y="714568"/>
          <a:ext cx="5936827" cy="5561240"/>
        </p:xfrm>
        <a:graphic>
          <a:graphicData uri="http://schemas.openxmlformats.org/drawingml/2006/table">
            <a:tbl>
              <a:tblPr firstRow="1" bandRow="1">
                <a:tableStyleId>{5C22544A-7EE6-4342-B048-85BDC9FD1C3A}</a:tableStyleId>
              </a:tblPr>
              <a:tblGrid>
                <a:gridCol w="488515">
                  <a:extLst>
                    <a:ext uri="{9D8B030D-6E8A-4147-A177-3AD203B41FA5}">
                      <a16:colId xmlns:a16="http://schemas.microsoft.com/office/drawing/2014/main" val="62341158"/>
                    </a:ext>
                  </a:extLst>
                </a:gridCol>
                <a:gridCol w="2010847">
                  <a:extLst>
                    <a:ext uri="{9D8B030D-6E8A-4147-A177-3AD203B41FA5}">
                      <a16:colId xmlns:a16="http://schemas.microsoft.com/office/drawing/2014/main" val="1487148957"/>
                    </a:ext>
                  </a:extLst>
                </a:gridCol>
                <a:gridCol w="3437465">
                  <a:extLst>
                    <a:ext uri="{9D8B030D-6E8A-4147-A177-3AD203B41FA5}">
                      <a16:colId xmlns:a16="http://schemas.microsoft.com/office/drawing/2014/main" val="3920603387"/>
                    </a:ext>
                  </a:extLst>
                </a:gridCol>
              </a:tblGrid>
              <a:tr h="741990">
                <a:tc>
                  <a:txBody>
                    <a:bodyPr/>
                    <a:lstStyle/>
                    <a:p>
                      <a:pPr algn="ctr"/>
                      <a:endParaRPr lang="en-ES" dirty="0"/>
                    </a:p>
                  </a:txBody>
                  <a:tcPr anchor="ctr"/>
                </a:tc>
                <a:tc>
                  <a:txBody>
                    <a:bodyPr/>
                    <a:lstStyle/>
                    <a:p>
                      <a:pPr algn="ctr"/>
                      <a:r>
                        <a:rPr lang="en-ES" sz="2200" dirty="0"/>
                        <a:t>Modal verb / who?</a:t>
                      </a:r>
                    </a:p>
                  </a:txBody>
                  <a:tcPr anchor="ctr"/>
                </a:tc>
                <a:tc>
                  <a:txBody>
                    <a:bodyPr/>
                    <a:lstStyle/>
                    <a:p>
                      <a:pPr algn="ctr"/>
                      <a:r>
                        <a:rPr lang="en-ES" sz="2200" dirty="0"/>
                        <a:t>action</a:t>
                      </a:r>
                    </a:p>
                  </a:txBody>
                  <a:tcPr anchor="ctr"/>
                </a:tc>
                <a:extLst>
                  <a:ext uri="{0D108BD9-81ED-4DB2-BD59-A6C34878D82A}">
                    <a16:rowId xmlns:a16="http://schemas.microsoft.com/office/drawing/2014/main" val="1306166236"/>
                  </a:ext>
                </a:extLst>
              </a:tr>
              <a:tr h="504655">
                <a:tc>
                  <a:txBody>
                    <a:bodyPr/>
                    <a:lstStyle/>
                    <a:p>
                      <a:pPr algn="ctr"/>
                      <a:r>
                        <a:rPr lang="en-ES" sz="2000" b="1" dirty="0">
                          <a:solidFill>
                            <a:schemeClr val="tx1"/>
                          </a:solidFill>
                        </a:rPr>
                        <a:t>1</a:t>
                      </a:r>
                    </a:p>
                  </a:txBody>
                  <a:tcPr anchor="ctr"/>
                </a:tc>
                <a:tc>
                  <a:txBody>
                    <a:bodyPr/>
                    <a:lstStyle/>
                    <a:p>
                      <a:pPr algn="ctr"/>
                      <a:endParaRPr lang="en-ES" sz="22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d</a:t>
                      </a:r>
                      <a:r>
                        <a:rPr lang="en-ES" sz="2200" dirty="0">
                          <a:solidFill>
                            <a:schemeClr val="tx1"/>
                          </a:solidFill>
                        </a:rPr>
                        <a:t>ance salsa</a:t>
                      </a:r>
                    </a:p>
                  </a:txBody>
                  <a:tcPr anchor="ctr"/>
                </a:tc>
                <a:extLst>
                  <a:ext uri="{0D108BD9-81ED-4DB2-BD59-A6C34878D82A}">
                    <a16:rowId xmlns:a16="http://schemas.microsoft.com/office/drawing/2014/main" val="622632920"/>
                  </a:ext>
                </a:extLst>
              </a:tr>
              <a:tr h="504655">
                <a:tc>
                  <a:txBody>
                    <a:bodyPr/>
                    <a:lstStyle/>
                    <a:p>
                      <a:pPr algn="ctr"/>
                      <a:r>
                        <a:rPr lang="en-ES" sz="2000" b="1" dirty="0">
                          <a:solidFill>
                            <a:schemeClr val="tx1"/>
                          </a:solidFill>
                        </a:rPr>
                        <a:t>2</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h</a:t>
                      </a:r>
                      <a:r>
                        <a:rPr lang="en-ES" sz="2200" dirty="0">
                          <a:solidFill>
                            <a:schemeClr val="tx1"/>
                          </a:solidFill>
                        </a:rPr>
                        <a:t>ide the surprise</a:t>
                      </a:r>
                    </a:p>
                  </a:txBody>
                  <a:tcPr anchor="ctr">
                    <a:solidFill>
                      <a:srgbClr val="F1E7E7"/>
                    </a:solidFill>
                  </a:tcPr>
                </a:tc>
                <a:extLst>
                  <a:ext uri="{0D108BD9-81ED-4DB2-BD59-A6C34878D82A}">
                    <a16:rowId xmlns:a16="http://schemas.microsoft.com/office/drawing/2014/main" val="2439742397"/>
                  </a:ext>
                </a:extLst>
              </a:tr>
              <a:tr h="504655">
                <a:tc>
                  <a:txBody>
                    <a:bodyPr/>
                    <a:lstStyle/>
                    <a:p>
                      <a:pPr algn="ctr"/>
                      <a:r>
                        <a:rPr lang="en-ES" sz="2000" b="1" dirty="0">
                          <a:solidFill>
                            <a:schemeClr val="tx1"/>
                          </a:solidFill>
                        </a:rPr>
                        <a:t>3</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thank my friends</a:t>
                      </a:r>
                      <a:endParaRPr lang="en-ES" sz="2200" dirty="0">
                        <a:solidFill>
                          <a:schemeClr val="tx1"/>
                        </a:solidFill>
                      </a:endParaRPr>
                    </a:p>
                  </a:txBody>
                  <a:tcPr anchor="ctr"/>
                </a:tc>
                <a:extLst>
                  <a:ext uri="{0D108BD9-81ED-4DB2-BD59-A6C34878D82A}">
                    <a16:rowId xmlns:a16="http://schemas.microsoft.com/office/drawing/2014/main" val="3049771316"/>
                  </a:ext>
                </a:extLst>
              </a:tr>
              <a:tr h="504655">
                <a:tc>
                  <a:txBody>
                    <a:bodyPr/>
                    <a:lstStyle/>
                    <a:p>
                      <a:pPr algn="ctr"/>
                      <a:r>
                        <a:rPr lang="en-ES" sz="2000" b="1" dirty="0">
                          <a:solidFill>
                            <a:schemeClr val="tx1"/>
                          </a:solidFill>
                        </a:rPr>
                        <a:t>4</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lower the volume</a:t>
                      </a:r>
                      <a:endParaRPr lang="en-ES" sz="2200" dirty="0">
                        <a:solidFill>
                          <a:schemeClr val="tx1"/>
                        </a:solidFill>
                      </a:endParaRPr>
                    </a:p>
                  </a:txBody>
                  <a:tcPr anchor="ctr"/>
                </a:tc>
                <a:extLst>
                  <a:ext uri="{0D108BD9-81ED-4DB2-BD59-A6C34878D82A}">
                    <a16:rowId xmlns:a16="http://schemas.microsoft.com/office/drawing/2014/main" val="1172960374"/>
                  </a:ext>
                </a:extLst>
              </a:tr>
              <a:tr h="741990">
                <a:tc>
                  <a:txBody>
                    <a:bodyPr/>
                    <a:lstStyle/>
                    <a:p>
                      <a:pPr algn="ctr"/>
                      <a:r>
                        <a:rPr lang="en-ES" sz="2000" b="1" dirty="0">
                          <a:solidFill>
                            <a:schemeClr val="tx1"/>
                          </a:solidFill>
                        </a:rPr>
                        <a:t>5</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put more food on the table</a:t>
                      </a:r>
                      <a:endParaRPr lang="en-ES" sz="2200" dirty="0">
                        <a:solidFill>
                          <a:schemeClr val="tx1"/>
                        </a:solidFill>
                      </a:endParaRPr>
                    </a:p>
                  </a:txBody>
                  <a:tcPr anchor="ctr"/>
                </a:tc>
                <a:extLst>
                  <a:ext uri="{0D108BD9-81ED-4DB2-BD59-A6C34878D82A}">
                    <a16:rowId xmlns:a16="http://schemas.microsoft.com/office/drawing/2014/main" val="1931399966"/>
                  </a:ext>
                </a:extLst>
              </a:tr>
              <a:tr h="504655">
                <a:tc>
                  <a:txBody>
                    <a:bodyPr/>
                    <a:lstStyle/>
                    <a:p>
                      <a:pPr algn="ctr"/>
                      <a:r>
                        <a:rPr lang="en-ES" sz="2000" b="1" dirty="0">
                          <a:solidFill>
                            <a:schemeClr val="tx1"/>
                          </a:solidFill>
                        </a:rPr>
                        <a:t>6</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switch on the karaoke</a:t>
                      </a:r>
                      <a:endParaRPr lang="en-ES" sz="2200" dirty="0">
                        <a:solidFill>
                          <a:schemeClr val="tx1"/>
                        </a:solidFill>
                      </a:endParaRPr>
                    </a:p>
                  </a:txBody>
                  <a:tcPr anchor="ctr"/>
                </a:tc>
                <a:extLst>
                  <a:ext uri="{0D108BD9-81ED-4DB2-BD59-A6C34878D82A}">
                    <a16:rowId xmlns:a16="http://schemas.microsoft.com/office/drawing/2014/main" val="1649186377"/>
                  </a:ext>
                </a:extLst>
              </a:tr>
              <a:tr h="504655">
                <a:tc>
                  <a:txBody>
                    <a:bodyPr/>
                    <a:lstStyle/>
                    <a:p>
                      <a:pPr algn="ctr"/>
                      <a:r>
                        <a:rPr lang="en-ES" sz="2000" b="1" dirty="0">
                          <a:solidFill>
                            <a:schemeClr val="tx1"/>
                          </a:solidFill>
                        </a:rPr>
                        <a:t>7</a:t>
                      </a:r>
                    </a:p>
                  </a:txBody>
                  <a:tcPr anchor="ctr"/>
                </a:tc>
                <a:tc>
                  <a:txBody>
                    <a:bodyPr/>
                    <a:lstStyle/>
                    <a:p>
                      <a:pPr algn="ctr"/>
                      <a:endParaRPr lang="en-ES" sz="2200">
                        <a:solidFill>
                          <a:schemeClr val="tx1"/>
                        </a:solidFill>
                      </a:endParaRPr>
                    </a:p>
                  </a:txBody>
                  <a:tcPr anchor="ctr"/>
                </a:tc>
                <a:tc>
                  <a:txBody>
                    <a:bodyPr/>
                    <a:lstStyle/>
                    <a:p>
                      <a:pPr algn="ctr"/>
                      <a:r>
                        <a:rPr lang="en-GB" sz="2200" dirty="0">
                          <a:solidFill>
                            <a:schemeClr val="tx1"/>
                          </a:solidFill>
                        </a:rPr>
                        <a:t>try this dish</a:t>
                      </a:r>
                      <a:endParaRPr lang="en-ES" sz="2200" dirty="0">
                        <a:solidFill>
                          <a:schemeClr val="tx1"/>
                        </a:solidFill>
                      </a:endParaRPr>
                    </a:p>
                  </a:txBody>
                  <a:tcPr anchor="ctr"/>
                </a:tc>
                <a:extLst>
                  <a:ext uri="{0D108BD9-81ED-4DB2-BD59-A6C34878D82A}">
                    <a16:rowId xmlns:a16="http://schemas.microsoft.com/office/drawing/2014/main" val="592673584"/>
                  </a:ext>
                </a:extLst>
              </a:tr>
              <a:tr h="504655">
                <a:tc>
                  <a:txBody>
                    <a:bodyPr/>
                    <a:lstStyle/>
                    <a:p>
                      <a:pPr algn="ctr"/>
                      <a:r>
                        <a:rPr lang="en-ES" sz="2000" b="1" dirty="0">
                          <a:solidFill>
                            <a:schemeClr val="tx1"/>
                          </a:solidFill>
                        </a:rPr>
                        <a:t>8</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bring the food</a:t>
                      </a:r>
                      <a:endParaRPr lang="en-ES" sz="2200" dirty="0">
                        <a:solidFill>
                          <a:schemeClr val="tx1"/>
                        </a:solidFill>
                      </a:endParaRPr>
                    </a:p>
                  </a:txBody>
                  <a:tcPr anchor="ctr"/>
                </a:tc>
                <a:extLst>
                  <a:ext uri="{0D108BD9-81ED-4DB2-BD59-A6C34878D82A}">
                    <a16:rowId xmlns:a16="http://schemas.microsoft.com/office/drawing/2014/main" val="2656962252"/>
                  </a:ext>
                </a:extLst>
              </a:tr>
              <a:tr h="504655">
                <a:tc>
                  <a:txBody>
                    <a:bodyPr/>
                    <a:lstStyle/>
                    <a:p>
                      <a:pPr algn="ctr"/>
                      <a:r>
                        <a:rPr lang="en-ES" sz="2000" b="1" dirty="0">
                          <a:solidFill>
                            <a:schemeClr val="tx1"/>
                          </a:solidFill>
                        </a:rPr>
                        <a:t>9</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drink a bit</a:t>
                      </a:r>
                      <a:endParaRPr lang="en-ES" sz="2200" dirty="0">
                        <a:solidFill>
                          <a:schemeClr val="tx1"/>
                        </a:solidFill>
                      </a:endParaRPr>
                    </a:p>
                  </a:txBody>
                  <a:tcPr anchor="ctr"/>
                </a:tc>
                <a:extLst>
                  <a:ext uri="{0D108BD9-81ED-4DB2-BD59-A6C34878D82A}">
                    <a16:rowId xmlns:a16="http://schemas.microsoft.com/office/drawing/2014/main" val="2378860789"/>
                  </a:ext>
                </a:extLst>
              </a:tr>
            </a:tbl>
          </a:graphicData>
        </a:graphic>
      </p:graphicFrame>
      <p:sp>
        <p:nvSpPr>
          <p:cNvPr id="18" name="Rounded Rectangular Callout 17">
            <a:extLst>
              <a:ext uri="{FF2B5EF4-FFF2-40B4-BE49-F238E27FC236}">
                <a16:creationId xmlns:a16="http://schemas.microsoft.com/office/drawing/2014/main" id="{4D9F6BE5-54DC-ABA1-127F-A8C523F4EDD1}"/>
              </a:ext>
            </a:extLst>
          </p:cNvPr>
          <p:cNvSpPr/>
          <p:nvPr/>
        </p:nvSpPr>
        <p:spPr>
          <a:xfrm>
            <a:off x="2764253" y="2111663"/>
            <a:ext cx="3215869" cy="799954"/>
          </a:xfrm>
          <a:prstGeom prst="wedgeRoundRectCallout">
            <a:avLst>
              <a:gd name="adj1" fmla="val -43581"/>
              <a:gd name="adj2" fmla="val 73084"/>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Debes </a:t>
            </a:r>
            <a:r>
              <a:rPr lang="en-ES" sz="2200" dirty="0">
                <a:solidFill>
                  <a:srgbClr val="FF0000"/>
                </a:solidFill>
              </a:rPr>
              <a:t>colocar</a:t>
            </a:r>
            <a:r>
              <a:rPr lang="en-ES" sz="2200" dirty="0">
                <a:solidFill>
                  <a:srgbClr val="002060"/>
                </a:solidFill>
              </a:rPr>
              <a:t> </a:t>
            </a:r>
            <a:r>
              <a:rPr lang="en-ES" sz="2200" dirty="0">
                <a:solidFill>
                  <a:srgbClr val="3A3838"/>
                </a:solidFill>
              </a:rPr>
              <a:t>más comida en el salón</a:t>
            </a:r>
            <a:r>
              <a:rPr lang="en-ES" sz="2200" dirty="0">
                <a:solidFill>
                  <a:srgbClr val="002060"/>
                </a:solidFill>
              </a:rPr>
              <a:t>.</a:t>
            </a:r>
          </a:p>
        </p:txBody>
      </p:sp>
      <p:sp>
        <p:nvSpPr>
          <p:cNvPr id="19" name="Rounded Rectangular Callout 18">
            <a:extLst>
              <a:ext uri="{FF2B5EF4-FFF2-40B4-BE49-F238E27FC236}">
                <a16:creationId xmlns:a16="http://schemas.microsoft.com/office/drawing/2014/main" id="{76404379-83EC-744A-A5EF-B2E0DFC23D46}"/>
              </a:ext>
            </a:extLst>
          </p:cNvPr>
          <p:cNvSpPr/>
          <p:nvPr/>
        </p:nvSpPr>
        <p:spPr>
          <a:xfrm>
            <a:off x="345234" y="4551068"/>
            <a:ext cx="2650852" cy="1684723"/>
          </a:xfrm>
          <a:prstGeom prst="wedgeRoundRectCallout">
            <a:avLst>
              <a:gd name="adj1" fmla="val 65705"/>
              <a:gd name="adj2" fmla="val -29970"/>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La música está muy alta. Tengo que bajar </a:t>
            </a:r>
            <a:r>
              <a:rPr lang="en-ES" sz="2200" dirty="0">
                <a:solidFill>
                  <a:srgbClr val="FF0000"/>
                </a:solidFill>
              </a:rPr>
              <a:t>el volumen.</a:t>
            </a:r>
          </a:p>
        </p:txBody>
      </p:sp>
      <p:sp>
        <p:nvSpPr>
          <p:cNvPr id="20" name="TextBox 19">
            <a:extLst>
              <a:ext uri="{FF2B5EF4-FFF2-40B4-BE49-F238E27FC236}">
                <a16:creationId xmlns:a16="http://schemas.microsoft.com/office/drawing/2014/main" id="{0C85A0ED-7F3F-8D62-363C-56AE8F4C6998}"/>
              </a:ext>
            </a:extLst>
          </p:cNvPr>
          <p:cNvSpPr txBox="1"/>
          <p:nvPr/>
        </p:nvSpPr>
        <p:spPr>
          <a:xfrm>
            <a:off x="6585595" y="1535758"/>
            <a:ext cx="2722220" cy="461665"/>
          </a:xfrm>
          <a:prstGeom prst="rect">
            <a:avLst/>
          </a:prstGeom>
          <a:noFill/>
        </p:spPr>
        <p:txBody>
          <a:bodyPr wrap="none" rtlCol="0">
            <a:spAutoFit/>
          </a:bodyPr>
          <a:lstStyle/>
          <a:p>
            <a:r>
              <a:rPr lang="en-ES" sz="2400" dirty="0"/>
              <a:t>He </a:t>
            </a:r>
            <a:r>
              <a:rPr lang="en-GB" sz="2400" dirty="0"/>
              <a:t>knows how to</a:t>
            </a:r>
            <a:endParaRPr lang="en-ES" sz="2400" dirty="0"/>
          </a:p>
        </p:txBody>
      </p:sp>
      <p:sp>
        <p:nvSpPr>
          <p:cNvPr id="22" name="Rounded Rectangular Callout 21">
            <a:extLst>
              <a:ext uri="{FF2B5EF4-FFF2-40B4-BE49-F238E27FC236}">
                <a16:creationId xmlns:a16="http://schemas.microsoft.com/office/drawing/2014/main" id="{4E6BD80A-150B-6B19-CC25-00104E8B4541}"/>
              </a:ext>
            </a:extLst>
          </p:cNvPr>
          <p:cNvSpPr/>
          <p:nvPr/>
        </p:nvSpPr>
        <p:spPr>
          <a:xfrm>
            <a:off x="345233" y="3409081"/>
            <a:ext cx="2766508" cy="971134"/>
          </a:xfrm>
          <a:prstGeom prst="wedgeRoundRectCallout">
            <a:avLst>
              <a:gd name="adj1" fmla="val -54138"/>
              <a:gd name="adj2" fmla="val -66531"/>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Quiero</a:t>
            </a:r>
            <a:r>
              <a:rPr lang="en-ES" sz="2200" dirty="0">
                <a:solidFill>
                  <a:srgbClr val="002060"/>
                </a:solidFill>
              </a:rPr>
              <a:t> </a:t>
            </a:r>
            <a:r>
              <a:rPr lang="en-ES" sz="2200" dirty="0">
                <a:solidFill>
                  <a:srgbClr val="FF0000"/>
                </a:solidFill>
              </a:rPr>
              <a:t>agradecer</a:t>
            </a:r>
            <a:r>
              <a:rPr lang="en-ES" sz="2200" dirty="0">
                <a:solidFill>
                  <a:srgbClr val="002060"/>
                </a:solidFill>
              </a:rPr>
              <a:t> </a:t>
            </a:r>
            <a:r>
              <a:rPr lang="en-ES" sz="2200" dirty="0">
                <a:solidFill>
                  <a:srgbClr val="3A3838"/>
                </a:solidFill>
              </a:rPr>
              <a:t>a mis amigos.</a:t>
            </a:r>
          </a:p>
        </p:txBody>
      </p:sp>
      <p:sp>
        <p:nvSpPr>
          <p:cNvPr id="28" name="TextBox 27">
            <a:extLst>
              <a:ext uri="{FF2B5EF4-FFF2-40B4-BE49-F238E27FC236}">
                <a16:creationId xmlns:a16="http://schemas.microsoft.com/office/drawing/2014/main" id="{059CF72D-DB21-4CC7-B83F-11CAA27590F7}"/>
              </a:ext>
            </a:extLst>
          </p:cNvPr>
          <p:cNvSpPr txBox="1"/>
          <p:nvPr/>
        </p:nvSpPr>
        <p:spPr>
          <a:xfrm>
            <a:off x="6585595" y="2070556"/>
            <a:ext cx="1380506" cy="461665"/>
          </a:xfrm>
          <a:prstGeom prst="rect">
            <a:avLst/>
          </a:prstGeom>
          <a:noFill/>
        </p:spPr>
        <p:txBody>
          <a:bodyPr wrap="none" rtlCol="0">
            <a:spAutoFit/>
          </a:bodyPr>
          <a:lstStyle/>
          <a:p>
            <a:r>
              <a:rPr lang="en-ES" sz="2400" dirty="0"/>
              <a:t>He </a:t>
            </a:r>
            <a:r>
              <a:rPr lang="en-GB" sz="2400" dirty="0"/>
              <a:t>must</a:t>
            </a:r>
            <a:endParaRPr lang="en-ES" sz="2400" dirty="0"/>
          </a:p>
        </p:txBody>
      </p:sp>
      <p:sp>
        <p:nvSpPr>
          <p:cNvPr id="29" name="TextBox 28">
            <a:extLst>
              <a:ext uri="{FF2B5EF4-FFF2-40B4-BE49-F238E27FC236}">
                <a16:creationId xmlns:a16="http://schemas.microsoft.com/office/drawing/2014/main" id="{30C64E6D-CE6D-4FD7-89BD-0748E1585A0B}"/>
              </a:ext>
            </a:extLst>
          </p:cNvPr>
          <p:cNvSpPr txBox="1"/>
          <p:nvPr/>
        </p:nvSpPr>
        <p:spPr>
          <a:xfrm>
            <a:off x="6585595" y="2549234"/>
            <a:ext cx="1487908" cy="461665"/>
          </a:xfrm>
          <a:prstGeom prst="rect">
            <a:avLst/>
          </a:prstGeom>
          <a:noFill/>
        </p:spPr>
        <p:txBody>
          <a:bodyPr wrap="none" rtlCol="0">
            <a:spAutoFit/>
          </a:bodyPr>
          <a:lstStyle/>
          <a:p>
            <a:r>
              <a:rPr lang="en-GB" sz="2400" dirty="0"/>
              <a:t>I want to</a:t>
            </a:r>
            <a:endParaRPr lang="en-ES" sz="2400" dirty="0"/>
          </a:p>
        </p:txBody>
      </p:sp>
      <p:sp>
        <p:nvSpPr>
          <p:cNvPr id="30" name="TextBox 29">
            <a:extLst>
              <a:ext uri="{FF2B5EF4-FFF2-40B4-BE49-F238E27FC236}">
                <a16:creationId xmlns:a16="http://schemas.microsoft.com/office/drawing/2014/main" id="{6E40AF71-28E2-4255-9015-0D416FA577AD}"/>
              </a:ext>
            </a:extLst>
          </p:cNvPr>
          <p:cNvSpPr txBox="1"/>
          <p:nvPr/>
        </p:nvSpPr>
        <p:spPr>
          <a:xfrm>
            <a:off x="6585595" y="3084032"/>
            <a:ext cx="1497526" cy="461665"/>
          </a:xfrm>
          <a:prstGeom prst="rect">
            <a:avLst/>
          </a:prstGeom>
          <a:noFill/>
        </p:spPr>
        <p:txBody>
          <a:bodyPr wrap="none" rtlCol="0">
            <a:spAutoFit/>
          </a:bodyPr>
          <a:lstStyle/>
          <a:p>
            <a:r>
              <a:rPr lang="en-GB" sz="2400" dirty="0"/>
              <a:t>I have to</a:t>
            </a:r>
            <a:endParaRPr lang="en-ES" sz="2400" dirty="0"/>
          </a:p>
        </p:txBody>
      </p:sp>
      <p:sp>
        <p:nvSpPr>
          <p:cNvPr id="31" name="TextBox 30">
            <a:extLst>
              <a:ext uri="{FF2B5EF4-FFF2-40B4-BE49-F238E27FC236}">
                <a16:creationId xmlns:a16="http://schemas.microsoft.com/office/drawing/2014/main" id="{A4DBC605-5E31-46B5-8610-DDF9E94C728D}"/>
              </a:ext>
            </a:extLst>
          </p:cNvPr>
          <p:cNvSpPr txBox="1"/>
          <p:nvPr/>
        </p:nvSpPr>
        <p:spPr>
          <a:xfrm>
            <a:off x="6585595" y="3674950"/>
            <a:ext cx="2000869" cy="461665"/>
          </a:xfrm>
          <a:prstGeom prst="rect">
            <a:avLst/>
          </a:prstGeom>
          <a:noFill/>
        </p:spPr>
        <p:txBody>
          <a:bodyPr wrap="square" rtlCol="0">
            <a:spAutoFit/>
          </a:bodyPr>
          <a:lstStyle/>
          <a:p>
            <a:r>
              <a:rPr lang="en-GB" sz="2400" dirty="0"/>
              <a:t>You have to</a:t>
            </a:r>
            <a:endParaRPr lang="en-ES" sz="2400" dirty="0"/>
          </a:p>
        </p:txBody>
      </p:sp>
      <p:sp>
        <p:nvSpPr>
          <p:cNvPr id="32" name="TextBox 31">
            <a:extLst>
              <a:ext uri="{FF2B5EF4-FFF2-40B4-BE49-F238E27FC236}">
                <a16:creationId xmlns:a16="http://schemas.microsoft.com/office/drawing/2014/main" id="{2B6DF3CC-527B-4691-AFF1-626D8BF8B3DC}"/>
              </a:ext>
            </a:extLst>
          </p:cNvPr>
          <p:cNvSpPr txBox="1"/>
          <p:nvPr/>
        </p:nvSpPr>
        <p:spPr>
          <a:xfrm>
            <a:off x="6585595" y="4209748"/>
            <a:ext cx="934871" cy="461665"/>
          </a:xfrm>
          <a:prstGeom prst="rect">
            <a:avLst/>
          </a:prstGeom>
          <a:noFill/>
        </p:spPr>
        <p:txBody>
          <a:bodyPr wrap="none" rtlCol="0">
            <a:spAutoFit/>
          </a:bodyPr>
          <a:lstStyle/>
          <a:p>
            <a:r>
              <a:rPr lang="en-GB" sz="2400" dirty="0"/>
              <a:t>I can</a:t>
            </a:r>
            <a:endParaRPr lang="en-ES" sz="2400" dirty="0"/>
          </a:p>
        </p:txBody>
      </p:sp>
      <p:sp>
        <p:nvSpPr>
          <p:cNvPr id="33" name="TextBox 32">
            <a:extLst>
              <a:ext uri="{FF2B5EF4-FFF2-40B4-BE49-F238E27FC236}">
                <a16:creationId xmlns:a16="http://schemas.microsoft.com/office/drawing/2014/main" id="{CFCA1535-B380-4FF6-9A1C-ACD55D5F97F0}"/>
              </a:ext>
            </a:extLst>
          </p:cNvPr>
          <p:cNvSpPr txBox="1"/>
          <p:nvPr/>
        </p:nvSpPr>
        <p:spPr>
          <a:xfrm>
            <a:off x="6585595" y="4744546"/>
            <a:ext cx="2000869" cy="461665"/>
          </a:xfrm>
          <a:prstGeom prst="rect">
            <a:avLst/>
          </a:prstGeom>
          <a:noFill/>
        </p:spPr>
        <p:txBody>
          <a:bodyPr wrap="none" rtlCol="0">
            <a:spAutoFit/>
          </a:bodyPr>
          <a:lstStyle/>
          <a:p>
            <a:r>
              <a:rPr lang="en-GB" sz="2400" dirty="0"/>
              <a:t>You have to</a:t>
            </a:r>
            <a:endParaRPr lang="en-ES" sz="2400" dirty="0"/>
          </a:p>
        </p:txBody>
      </p:sp>
      <p:sp>
        <p:nvSpPr>
          <p:cNvPr id="34" name="TextBox 33">
            <a:extLst>
              <a:ext uri="{FF2B5EF4-FFF2-40B4-BE49-F238E27FC236}">
                <a16:creationId xmlns:a16="http://schemas.microsoft.com/office/drawing/2014/main" id="{7FBDBB66-ADA6-4D9C-9EFD-2C01750DA87F}"/>
              </a:ext>
            </a:extLst>
          </p:cNvPr>
          <p:cNvSpPr txBox="1"/>
          <p:nvPr/>
        </p:nvSpPr>
        <p:spPr>
          <a:xfrm>
            <a:off x="6585595" y="5279344"/>
            <a:ext cx="1960793" cy="461665"/>
          </a:xfrm>
          <a:prstGeom prst="rect">
            <a:avLst/>
          </a:prstGeom>
          <a:noFill/>
        </p:spPr>
        <p:txBody>
          <a:bodyPr wrap="none" rtlCol="0">
            <a:spAutoFit/>
          </a:bodyPr>
          <a:lstStyle/>
          <a:p>
            <a:r>
              <a:rPr lang="en-GB" sz="2400" dirty="0"/>
              <a:t>Can you…?</a:t>
            </a:r>
            <a:endParaRPr lang="en-ES" sz="2400" dirty="0"/>
          </a:p>
        </p:txBody>
      </p:sp>
      <p:sp>
        <p:nvSpPr>
          <p:cNvPr id="35" name="TextBox 34">
            <a:extLst>
              <a:ext uri="{FF2B5EF4-FFF2-40B4-BE49-F238E27FC236}">
                <a16:creationId xmlns:a16="http://schemas.microsoft.com/office/drawing/2014/main" id="{F14CE59D-82B5-4DF2-A72F-3B7D9E9B22B9}"/>
              </a:ext>
            </a:extLst>
          </p:cNvPr>
          <p:cNvSpPr txBox="1"/>
          <p:nvPr/>
        </p:nvSpPr>
        <p:spPr>
          <a:xfrm>
            <a:off x="6585595" y="5814143"/>
            <a:ext cx="1949573" cy="461665"/>
          </a:xfrm>
          <a:prstGeom prst="rect">
            <a:avLst/>
          </a:prstGeom>
          <a:noFill/>
        </p:spPr>
        <p:txBody>
          <a:bodyPr wrap="none" rtlCol="0">
            <a:spAutoFit/>
          </a:bodyPr>
          <a:lstStyle/>
          <a:p>
            <a:r>
              <a:rPr lang="en-GB" sz="2400" dirty="0"/>
              <a:t>He wants to</a:t>
            </a:r>
            <a:endParaRPr lang="en-ES" sz="2400" dirty="0"/>
          </a:p>
        </p:txBody>
      </p:sp>
      <p:pic>
        <p:nvPicPr>
          <p:cNvPr id="2" name="Picture 1">
            <a:extLst>
              <a:ext uri="{FF2B5EF4-FFF2-40B4-BE49-F238E27FC236}">
                <a16:creationId xmlns:a16="http://schemas.microsoft.com/office/drawing/2014/main" id="{37C1D086-1AD1-CB24-BF24-4104340C5375}"/>
              </a:ext>
            </a:extLst>
          </p:cNvPr>
          <p:cNvPicPr>
            <a:picLocks noChangeAspect="1"/>
          </p:cNvPicPr>
          <p:nvPr/>
        </p:nvPicPr>
        <p:blipFill rotWithShape="1">
          <a:blip r:embed="rId3"/>
          <a:srcRect r="74196" b="76462"/>
          <a:stretch/>
        </p:blipFill>
        <p:spPr>
          <a:xfrm>
            <a:off x="9246578" y="0"/>
            <a:ext cx="791250" cy="659085"/>
          </a:xfrm>
          <a:prstGeom prst="rect">
            <a:avLst/>
          </a:prstGeom>
        </p:spPr>
      </p:pic>
    </p:spTree>
    <p:extLst>
      <p:ext uri="{BB962C8B-B14F-4D97-AF65-F5344CB8AC3E}">
        <p14:creationId xmlns:p14="http://schemas.microsoft.com/office/powerpoint/2010/main" val="64956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p:bldP spid="30" grpId="0"/>
      <p:bldP spid="31" grpId="0"/>
      <p:bldP spid="32" grpId="0"/>
      <p:bldP spid="33"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2 drinks clipart - Clip Art Library">
            <a:extLst>
              <a:ext uri="{FF2B5EF4-FFF2-40B4-BE49-F238E27FC236}">
                <a16:creationId xmlns:a16="http://schemas.microsoft.com/office/drawing/2014/main" id="{614BBEB2-F625-58A7-98D3-04B12BE93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882" y="3900716"/>
            <a:ext cx="1546127" cy="20013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ristmas gift Christmas gift Clip art - Present PNG Transparent ...">
            <a:extLst>
              <a:ext uri="{FF2B5EF4-FFF2-40B4-BE49-F238E27FC236}">
                <a16:creationId xmlns:a16="http://schemas.microsoft.com/office/drawing/2014/main" id="{BD99AFE0-93A6-F8F1-D25F-99D9A7E7A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6977" y="1831278"/>
            <a:ext cx="1497846" cy="106425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3AF4B362-C8BA-6A1A-B737-2DB114256504}"/>
              </a:ext>
            </a:extLst>
          </p:cNvPr>
          <p:cNvSpPr>
            <a:spLocks noGrp="1"/>
          </p:cNvSpPr>
          <p:nvPr>
            <p:ph type="body" sz="quarter" idx="10"/>
          </p:nvPr>
        </p:nvSpPr>
        <p:spPr>
          <a:xfrm>
            <a:off x="134178" y="1322483"/>
            <a:ext cx="10921750" cy="492443"/>
          </a:xfrm>
        </p:spPr>
        <p:txBody>
          <a:bodyPr>
            <a:normAutofit/>
          </a:bodyPr>
          <a:lstStyle/>
          <a:p>
            <a:r>
              <a:rPr lang="en-ES" dirty="0"/>
              <a:t>Use ‘lo’ (for masculine objects) or ‘la’ (for feminine objects) to mean ‘it’.</a:t>
            </a:r>
          </a:p>
        </p:txBody>
      </p:sp>
      <p:sp>
        <p:nvSpPr>
          <p:cNvPr id="2" name="Title 1">
            <a:extLst>
              <a:ext uri="{FF2B5EF4-FFF2-40B4-BE49-F238E27FC236}">
                <a16:creationId xmlns:a16="http://schemas.microsoft.com/office/drawing/2014/main" id="{5B888C78-81BA-99FE-39B2-CD5923529E11}"/>
              </a:ext>
            </a:extLst>
          </p:cNvPr>
          <p:cNvSpPr>
            <a:spLocks noGrp="1"/>
          </p:cNvSpPr>
          <p:nvPr>
            <p:ph type="title"/>
          </p:nvPr>
        </p:nvSpPr>
        <p:spPr>
          <a:xfrm>
            <a:off x="0" y="212808"/>
            <a:ext cx="6858000" cy="977495"/>
          </a:xfrm>
        </p:spPr>
        <p:txBody>
          <a:bodyPr>
            <a:noAutofit/>
          </a:bodyPr>
          <a:lstStyle/>
          <a:p>
            <a:r>
              <a:rPr lang="en-ES" sz="2400" dirty="0"/>
              <a:t>Saying who or what receives the action</a:t>
            </a:r>
            <a:br>
              <a:rPr lang="en-ES" sz="2400" dirty="0"/>
            </a:br>
            <a:r>
              <a:rPr lang="en-ES" sz="2400" b="0" dirty="0"/>
              <a:t>Using direct object pronouns</a:t>
            </a:r>
          </a:p>
        </p:txBody>
      </p:sp>
      <p:sp>
        <p:nvSpPr>
          <p:cNvPr id="4" name="Rounded Rectangle 11">
            <a:extLst>
              <a:ext uri="{FF2B5EF4-FFF2-40B4-BE49-F238E27FC236}">
                <a16:creationId xmlns:a16="http://schemas.microsoft.com/office/drawing/2014/main" id="{7388E613-F70A-9E16-E3C5-FEEE5EA0CE4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gramática</a:t>
            </a:r>
          </a:p>
        </p:txBody>
      </p:sp>
      <p:sp>
        <p:nvSpPr>
          <p:cNvPr id="5" name="TextBox 4">
            <a:extLst>
              <a:ext uri="{FF2B5EF4-FFF2-40B4-BE49-F238E27FC236}">
                <a16:creationId xmlns:a16="http://schemas.microsoft.com/office/drawing/2014/main" id="{580A0D4E-B402-3738-FAEF-B04C04642ADF}"/>
              </a:ext>
            </a:extLst>
          </p:cNvPr>
          <p:cNvSpPr txBox="1"/>
          <p:nvPr/>
        </p:nvSpPr>
        <p:spPr>
          <a:xfrm>
            <a:off x="134177" y="1879032"/>
            <a:ext cx="3346314" cy="461665"/>
          </a:xfrm>
          <a:prstGeom prst="rect">
            <a:avLst/>
          </a:prstGeom>
          <a:noFill/>
        </p:spPr>
        <p:txBody>
          <a:bodyPr wrap="square" rtlCol="0">
            <a:spAutoFit/>
          </a:bodyPr>
          <a:lstStyle/>
          <a:p>
            <a:r>
              <a:rPr lang="en-ES" sz="2400" dirty="0"/>
              <a:t>Lo ofreces.</a:t>
            </a:r>
          </a:p>
        </p:txBody>
      </p:sp>
      <p:sp>
        <p:nvSpPr>
          <p:cNvPr id="6" name="TextBox 5">
            <a:extLst>
              <a:ext uri="{FF2B5EF4-FFF2-40B4-BE49-F238E27FC236}">
                <a16:creationId xmlns:a16="http://schemas.microsoft.com/office/drawing/2014/main" id="{F79748A2-2978-E266-6D6D-51A26FECF27F}"/>
              </a:ext>
            </a:extLst>
          </p:cNvPr>
          <p:cNvSpPr txBox="1"/>
          <p:nvPr/>
        </p:nvSpPr>
        <p:spPr>
          <a:xfrm>
            <a:off x="6159289" y="1947106"/>
            <a:ext cx="4358429" cy="461665"/>
          </a:xfrm>
          <a:prstGeom prst="rect">
            <a:avLst/>
          </a:prstGeom>
          <a:noFill/>
        </p:spPr>
        <p:txBody>
          <a:bodyPr wrap="square" rtlCol="0">
            <a:spAutoFit/>
          </a:bodyPr>
          <a:lstStyle/>
          <a:p>
            <a:r>
              <a:rPr lang="en-ES" sz="2400" dirty="0"/>
              <a:t>You offer </a:t>
            </a:r>
            <a:r>
              <a:rPr lang="en-ES" sz="2400" b="1" dirty="0"/>
              <a:t>it</a:t>
            </a:r>
            <a:r>
              <a:rPr lang="en-ES" sz="2400" dirty="0"/>
              <a:t>.</a:t>
            </a:r>
          </a:p>
        </p:txBody>
      </p:sp>
      <p:sp>
        <p:nvSpPr>
          <p:cNvPr id="7" name="TextBox 6">
            <a:extLst>
              <a:ext uri="{FF2B5EF4-FFF2-40B4-BE49-F238E27FC236}">
                <a16:creationId xmlns:a16="http://schemas.microsoft.com/office/drawing/2014/main" id="{9E9FB03D-7C6A-4274-9C25-A5933C9E1464}"/>
              </a:ext>
            </a:extLst>
          </p:cNvPr>
          <p:cNvSpPr txBox="1"/>
          <p:nvPr/>
        </p:nvSpPr>
        <p:spPr>
          <a:xfrm>
            <a:off x="134177" y="2404803"/>
            <a:ext cx="3346314" cy="461665"/>
          </a:xfrm>
          <a:prstGeom prst="rect">
            <a:avLst/>
          </a:prstGeom>
          <a:noFill/>
        </p:spPr>
        <p:txBody>
          <a:bodyPr wrap="square" rtlCol="0">
            <a:spAutoFit/>
          </a:bodyPr>
          <a:lstStyle/>
          <a:p>
            <a:r>
              <a:rPr lang="en-ES" sz="2400" dirty="0"/>
              <a:t>La comparte.</a:t>
            </a:r>
          </a:p>
        </p:txBody>
      </p:sp>
      <p:sp>
        <p:nvSpPr>
          <p:cNvPr id="8" name="TextBox 7">
            <a:extLst>
              <a:ext uri="{FF2B5EF4-FFF2-40B4-BE49-F238E27FC236}">
                <a16:creationId xmlns:a16="http://schemas.microsoft.com/office/drawing/2014/main" id="{DF152456-D2C1-BD26-2B25-DD7C7F456791}"/>
              </a:ext>
            </a:extLst>
          </p:cNvPr>
          <p:cNvSpPr txBox="1"/>
          <p:nvPr/>
        </p:nvSpPr>
        <p:spPr>
          <a:xfrm>
            <a:off x="6174126" y="2420807"/>
            <a:ext cx="2997584" cy="461665"/>
          </a:xfrm>
          <a:prstGeom prst="rect">
            <a:avLst/>
          </a:prstGeom>
          <a:noFill/>
        </p:spPr>
        <p:txBody>
          <a:bodyPr wrap="square" rtlCol="0">
            <a:spAutoFit/>
          </a:bodyPr>
          <a:lstStyle/>
          <a:p>
            <a:r>
              <a:rPr lang="en-ES" sz="2400" dirty="0"/>
              <a:t>S/he shares </a:t>
            </a:r>
            <a:r>
              <a:rPr lang="en-ES" sz="2400" b="1" dirty="0"/>
              <a:t>it</a:t>
            </a:r>
            <a:r>
              <a:rPr lang="en-ES" sz="2400" dirty="0"/>
              <a:t>.</a:t>
            </a:r>
          </a:p>
        </p:txBody>
      </p:sp>
      <p:sp>
        <p:nvSpPr>
          <p:cNvPr id="9" name="TextBox 8">
            <a:extLst>
              <a:ext uri="{FF2B5EF4-FFF2-40B4-BE49-F238E27FC236}">
                <a16:creationId xmlns:a16="http://schemas.microsoft.com/office/drawing/2014/main" id="{A652FFE0-DF3E-4D72-0A77-25FA1A0AC636}"/>
              </a:ext>
            </a:extLst>
          </p:cNvPr>
          <p:cNvSpPr txBox="1"/>
          <p:nvPr/>
        </p:nvSpPr>
        <p:spPr>
          <a:xfrm>
            <a:off x="134177" y="2930574"/>
            <a:ext cx="11335960" cy="1200329"/>
          </a:xfrm>
          <a:prstGeom prst="rect">
            <a:avLst/>
          </a:prstGeom>
          <a:noFill/>
        </p:spPr>
        <p:txBody>
          <a:bodyPr wrap="square" rtlCol="0">
            <a:spAutoFit/>
          </a:bodyPr>
          <a:lstStyle/>
          <a:p>
            <a:r>
              <a:rPr lang="en-ES" sz="2400" dirty="0"/>
              <a:t>Use ‘</a:t>
            </a:r>
            <a:r>
              <a:rPr lang="en-ES" sz="2400" b="1" dirty="0"/>
              <a:t>los</a:t>
            </a:r>
            <a:r>
              <a:rPr lang="en-ES" sz="2400" dirty="0"/>
              <a:t>’ (for masculine objects) or ‘</a:t>
            </a:r>
            <a:r>
              <a:rPr lang="en-ES" sz="2400" b="1" dirty="0"/>
              <a:t>las</a:t>
            </a:r>
            <a:r>
              <a:rPr lang="en-ES" sz="2400" dirty="0"/>
              <a:t>’ (for feminine objects) to mean ‘them’. Remember that ‘</a:t>
            </a:r>
            <a:r>
              <a:rPr lang="en-ES" sz="2400" b="1" dirty="0"/>
              <a:t>los</a:t>
            </a:r>
            <a:r>
              <a:rPr lang="en-ES" sz="2400" dirty="0"/>
              <a:t>’ and ‘</a:t>
            </a:r>
            <a:r>
              <a:rPr lang="en-ES" sz="2400" b="1" dirty="0"/>
              <a:t>las</a:t>
            </a:r>
            <a:r>
              <a:rPr lang="en-ES" sz="2400" dirty="0"/>
              <a:t>’ also mean ‘</a:t>
            </a:r>
            <a:r>
              <a:rPr lang="en-ES" sz="2400" b="1" dirty="0"/>
              <a:t>the</a:t>
            </a:r>
            <a:r>
              <a:rPr lang="en-ES" sz="2400" dirty="0"/>
              <a:t>’, but only when they come before a noun.</a:t>
            </a:r>
          </a:p>
        </p:txBody>
      </p:sp>
      <p:sp>
        <p:nvSpPr>
          <p:cNvPr id="10" name="TextBox 9">
            <a:extLst>
              <a:ext uri="{FF2B5EF4-FFF2-40B4-BE49-F238E27FC236}">
                <a16:creationId xmlns:a16="http://schemas.microsoft.com/office/drawing/2014/main" id="{8CE9D555-1D76-547C-FECF-BCF8D53A6005}"/>
              </a:ext>
            </a:extLst>
          </p:cNvPr>
          <p:cNvSpPr txBox="1"/>
          <p:nvPr/>
        </p:nvSpPr>
        <p:spPr>
          <a:xfrm>
            <a:off x="134177" y="4195009"/>
            <a:ext cx="4373544" cy="461665"/>
          </a:xfrm>
          <a:prstGeom prst="rect">
            <a:avLst/>
          </a:prstGeom>
          <a:noFill/>
        </p:spPr>
        <p:txBody>
          <a:bodyPr wrap="square" rtlCol="0">
            <a:spAutoFit/>
          </a:bodyPr>
          <a:lstStyle/>
          <a:p>
            <a:r>
              <a:rPr lang="en-ES" sz="2400" dirty="0"/>
              <a:t>Escondo </a:t>
            </a:r>
            <a:r>
              <a:rPr lang="en-ES" sz="2400" u="sng" dirty="0"/>
              <a:t>los regalos</a:t>
            </a:r>
            <a:r>
              <a:rPr lang="en-ES" sz="2400" dirty="0"/>
              <a:t>. </a:t>
            </a:r>
            <a:r>
              <a:rPr lang="en-ES" sz="2400" dirty="0">
                <a:sym typeface="Wingdings" pitchFamily="2" charset="2"/>
              </a:rPr>
              <a:t></a:t>
            </a:r>
            <a:endParaRPr lang="en-ES" sz="2400" dirty="0"/>
          </a:p>
        </p:txBody>
      </p:sp>
      <p:sp>
        <p:nvSpPr>
          <p:cNvPr id="11" name="TextBox 10">
            <a:extLst>
              <a:ext uri="{FF2B5EF4-FFF2-40B4-BE49-F238E27FC236}">
                <a16:creationId xmlns:a16="http://schemas.microsoft.com/office/drawing/2014/main" id="{36E5BF53-289D-4C7F-3BC8-F6498AFF9128}"/>
              </a:ext>
            </a:extLst>
          </p:cNvPr>
          <p:cNvSpPr txBox="1"/>
          <p:nvPr/>
        </p:nvSpPr>
        <p:spPr>
          <a:xfrm>
            <a:off x="6174126" y="4191041"/>
            <a:ext cx="4299738" cy="461665"/>
          </a:xfrm>
          <a:prstGeom prst="rect">
            <a:avLst/>
          </a:prstGeom>
          <a:noFill/>
        </p:spPr>
        <p:txBody>
          <a:bodyPr wrap="square" rtlCol="0">
            <a:spAutoFit/>
          </a:bodyPr>
          <a:lstStyle/>
          <a:p>
            <a:r>
              <a:rPr lang="en-ES" sz="2400" dirty="0"/>
              <a:t>I hide the gifts.</a:t>
            </a:r>
          </a:p>
        </p:txBody>
      </p:sp>
      <p:sp>
        <p:nvSpPr>
          <p:cNvPr id="12" name="TextBox 11">
            <a:extLst>
              <a:ext uri="{FF2B5EF4-FFF2-40B4-BE49-F238E27FC236}">
                <a16:creationId xmlns:a16="http://schemas.microsoft.com/office/drawing/2014/main" id="{2B52E646-7335-648E-DDCC-9AFEA55C0A8B}"/>
              </a:ext>
            </a:extLst>
          </p:cNvPr>
          <p:cNvSpPr txBox="1"/>
          <p:nvPr/>
        </p:nvSpPr>
        <p:spPr>
          <a:xfrm>
            <a:off x="134177" y="4720780"/>
            <a:ext cx="4373544" cy="461665"/>
          </a:xfrm>
          <a:prstGeom prst="rect">
            <a:avLst/>
          </a:prstGeom>
          <a:noFill/>
        </p:spPr>
        <p:txBody>
          <a:bodyPr wrap="square" rtlCol="0">
            <a:spAutoFit/>
          </a:bodyPr>
          <a:lstStyle/>
          <a:p>
            <a:r>
              <a:rPr lang="en-ES" sz="2400" u="sng" dirty="0"/>
              <a:t>Los</a:t>
            </a:r>
            <a:r>
              <a:rPr lang="en-ES" sz="2400" dirty="0"/>
              <a:t> escondo. </a:t>
            </a:r>
            <a:r>
              <a:rPr lang="en-ES" sz="2400" dirty="0">
                <a:sym typeface="Wingdings" pitchFamily="2" charset="2"/>
              </a:rPr>
              <a:t></a:t>
            </a:r>
            <a:endParaRPr lang="en-ES" sz="2400" dirty="0"/>
          </a:p>
        </p:txBody>
      </p:sp>
      <p:sp>
        <p:nvSpPr>
          <p:cNvPr id="13" name="TextBox 12">
            <a:extLst>
              <a:ext uri="{FF2B5EF4-FFF2-40B4-BE49-F238E27FC236}">
                <a16:creationId xmlns:a16="http://schemas.microsoft.com/office/drawing/2014/main" id="{DE19BAEE-BCCE-39E6-6CAC-F97C1AF1CC83}"/>
              </a:ext>
            </a:extLst>
          </p:cNvPr>
          <p:cNvSpPr txBox="1"/>
          <p:nvPr/>
        </p:nvSpPr>
        <p:spPr>
          <a:xfrm>
            <a:off x="6174126" y="4720780"/>
            <a:ext cx="4068720" cy="461665"/>
          </a:xfrm>
          <a:prstGeom prst="rect">
            <a:avLst/>
          </a:prstGeom>
          <a:noFill/>
        </p:spPr>
        <p:txBody>
          <a:bodyPr wrap="square" rtlCol="0">
            <a:spAutoFit/>
          </a:bodyPr>
          <a:lstStyle/>
          <a:p>
            <a:r>
              <a:rPr lang="en-ES" sz="2400" dirty="0"/>
              <a:t>I hide </a:t>
            </a:r>
            <a:r>
              <a:rPr lang="en-ES" sz="2400" b="1" dirty="0"/>
              <a:t>them</a:t>
            </a:r>
            <a:r>
              <a:rPr lang="en-ES" sz="2400" dirty="0"/>
              <a:t>.</a:t>
            </a:r>
          </a:p>
        </p:txBody>
      </p:sp>
      <p:sp>
        <p:nvSpPr>
          <p:cNvPr id="15" name="TextBox 14">
            <a:extLst>
              <a:ext uri="{FF2B5EF4-FFF2-40B4-BE49-F238E27FC236}">
                <a16:creationId xmlns:a16="http://schemas.microsoft.com/office/drawing/2014/main" id="{C1B629F4-DF6C-0F3A-1AC0-390AD17269E1}"/>
              </a:ext>
            </a:extLst>
          </p:cNvPr>
          <p:cNvSpPr txBox="1"/>
          <p:nvPr/>
        </p:nvSpPr>
        <p:spPr>
          <a:xfrm>
            <a:off x="134177" y="5246551"/>
            <a:ext cx="4595014" cy="461665"/>
          </a:xfrm>
          <a:prstGeom prst="rect">
            <a:avLst/>
          </a:prstGeom>
          <a:noFill/>
        </p:spPr>
        <p:txBody>
          <a:bodyPr wrap="square" rtlCol="0">
            <a:spAutoFit/>
          </a:bodyPr>
          <a:lstStyle/>
          <a:p>
            <a:r>
              <a:rPr lang="en-ES" sz="2400" dirty="0"/>
              <a:t>Repartes </a:t>
            </a:r>
            <a:r>
              <a:rPr lang="en-ES" sz="2400" u="sng" dirty="0"/>
              <a:t>las bebidas</a:t>
            </a:r>
            <a:r>
              <a:rPr lang="en-ES" sz="2400" dirty="0"/>
              <a:t>. </a:t>
            </a:r>
            <a:r>
              <a:rPr lang="en-ES" sz="2400" dirty="0">
                <a:sym typeface="Wingdings" pitchFamily="2" charset="2"/>
              </a:rPr>
              <a:t></a:t>
            </a:r>
            <a:endParaRPr lang="en-ES" sz="2400" dirty="0"/>
          </a:p>
        </p:txBody>
      </p:sp>
      <p:sp>
        <p:nvSpPr>
          <p:cNvPr id="16" name="TextBox 15">
            <a:extLst>
              <a:ext uri="{FF2B5EF4-FFF2-40B4-BE49-F238E27FC236}">
                <a16:creationId xmlns:a16="http://schemas.microsoft.com/office/drawing/2014/main" id="{41CFB399-ADD0-8D6D-A0BD-9DF0F8323C90}"/>
              </a:ext>
            </a:extLst>
          </p:cNvPr>
          <p:cNvSpPr txBox="1"/>
          <p:nvPr/>
        </p:nvSpPr>
        <p:spPr>
          <a:xfrm>
            <a:off x="6144174" y="5251141"/>
            <a:ext cx="4373544" cy="461665"/>
          </a:xfrm>
          <a:prstGeom prst="rect">
            <a:avLst/>
          </a:prstGeom>
          <a:noFill/>
        </p:spPr>
        <p:txBody>
          <a:bodyPr wrap="square" rtlCol="0">
            <a:spAutoFit/>
          </a:bodyPr>
          <a:lstStyle/>
          <a:p>
            <a:r>
              <a:rPr lang="en-ES" sz="2400" dirty="0"/>
              <a:t>You hand out the drinks. </a:t>
            </a:r>
          </a:p>
        </p:txBody>
      </p:sp>
      <p:sp>
        <p:nvSpPr>
          <p:cNvPr id="17" name="TextBox 16">
            <a:extLst>
              <a:ext uri="{FF2B5EF4-FFF2-40B4-BE49-F238E27FC236}">
                <a16:creationId xmlns:a16="http://schemas.microsoft.com/office/drawing/2014/main" id="{B27C9BEE-A4A7-1E94-A97B-BFF2691FFE6D}"/>
              </a:ext>
            </a:extLst>
          </p:cNvPr>
          <p:cNvSpPr txBox="1"/>
          <p:nvPr/>
        </p:nvSpPr>
        <p:spPr>
          <a:xfrm>
            <a:off x="134177" y="5772322"/>
            <a:ext cx="4373544" cy="461665"/>
          </a:xfrm>
          <a:prstGeom prst="rect">
            <a:avLst/>
          </a:prstGeom>
          <a:noFill/>
        </p:spPr>
        <p:txBody>
          <a:bodyPr wrap="square" rtlCol="0">
            <a:spAutoFit/>
          </a:bodyPr>
          <a:lstStyle/>
          <a:p>
            <a:r>
              <a:rPr lang="en-ES" sz="2400" u="sng" dirty="0"/>
              <a:t>Las</a:t>
            </a:r>
            <a:r>
              <a:rPr lang="en-ES" sz="2400" dirty="0"/>
              <a:t> repartes. </a:t>
            </a:r>
            <a:r>
              <a:rPr lang="en-ES" sz="2400" dirty="0">
                <a:sym typeface="Wingdings" pitchFamily="2" charset="2"/>
              </a:rPr>
              <a:t></a:t>
            </a:r>
            <a:endParaRPr lang="en-ES" sz="2400" dirty="0"/>
          </a:p>
        </p:txBody>
      </p:sp>
      <p:sp>
        <p:nvSpPr>
          <p:cNvPr id="18" name="TextBox 17">
            <a:extLst>
              <a:ext uri="{FF2B5EF4-FFF2-40B4-BE49-F238E27FC236}">
                <a16:creationId xmlns:a16="http://schemas.microsoft.com/office/drawing/2014/main" id="{8ED3AE1B-0D19-BB47-B667-AAB5D1220664}"/>
              </a:ext>
            </a:extLst>
          </p:cNvPr>
          <p:cNvSpPr txBox="1"/>
          <p:nvPr/>
        </p:nvSpPr>
        <p:spPr>
          <a:xfrm>
            <a:off x="6174126" y="5785611"/>
            <a:ext cx="3749286" cy="461665"/>
          </a:xfrm>
          <a:prstGeom prst="rect">
            <a:avLst/>
          </a:prstGeom>
          <a:noFill/>
        </p:spPr>
        <p:txBody>
          <a:bodyPr wrap="square" rtlCol="0">
            <a:spAutoFit/>
          </a:bodyPr>
          <a:lstStyle/>
          <a:p>
            <a:r>
              <a:rPr lang="en-ES" sz="2400" dirty="0"/>
              <a:t>You hand </a:t>
            </a:r>
            <a:r>
              <a:rPr lang="en-ES" sz="2400" b="1" dirty="0"/>
              <a:t>them </a:t>
            </a:r>
            <a:r>
              <a:rPr lang="en-ES" sz="2400" dirty="0"/>
              <a:t>out.</a:t>
            </a:r>
          </a:p>
        </p:txBody>
      </p:sp>
    </p:spTree>
    <p:extLst>
      <p:ext uri="{BB962C8B-B14F-4D97-AF65-F5344CB8AC3E}">
        <p14:creationId xmlns:p14="http://schemas.microsoft.com/office/powerpoint/2010/main" val="158611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9" grpId="0"/>
      <p:bldP spid="10" grpId="0"/>
      <p:bldP spid="11" grpId="0"/>
      <p:bldP spid="12" grpId="0"/>
      <p:bldP spid="13" grpId="0"/>
      <p:bldP spid="15" grpId="0"/>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8C78-81BA-99FE-39B2-CD5923529E11}"/>
              </a:ext>
            </a:extLst>
          </p:cNvPr>
          <p:cNvSpPr>
            <a:spLocks noGrp="1"/>
          </p:cNvSpPr>
          <p:nvPr>
            <p:ph type="title"/>
          </p:nvPr>
        </p:nvSpPr>
        <p:spPr>
          <a:xfrm>
            <a:off x="0" y="213557"/>
            <a:ext cx="10207256" cy="982868"/>
          </a:xfrm>
        </p:spPr>
        <p:txBody>
          <a:bodyPr>
            <a:noAutofit/>
          </a:bodyPr>
          <a:lstStyle/>
          <a:p>
            <a:r>
              <a:rPr lang="en-ES" sz="2600" dirty="0"/>
              <a:t>Saying who or what receives the action</a:t>
            </a:r>
            <a:br>
              <a:rPr lang="en-ES" sz="2400" dirty="0"/>
            </a:br>
            <a:r>
              <a:rPr lang="en-ES" sz="2200" b="0" dirty="0"/>
              <a:t>Using the pronouns ‘lo’, ‘la’, ‘los, ‘las’ in two verb constructions</a:t>
            </a:r>
          </a:p>
        </p:txBody>
      </p:sp>
      <p:sp>
        <p:nvSpPr>
          <p:cNvPr id="4" name="Rounded Rectangle 11">
            <a:extLst>
              <a:ext uri="{FF2B5EF4-FFF2-40B4-BE49-F238E27FC236}">
                <a16:creationId xmlns:a16="http://schemas.microsoft.com/office/drawing/2014/main" id="{7388E613-F70A-9E16-E3C5-FEEE5EA0CE4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gramática</a:t>
            </a:r>
          </a:p>
        </p:txBody>
      </p:sp>
      <p:sp>
        <p:nvSpPr>
          <p:cNvPr id="14" name="TextBox 13">
            <a:extLst>
              <a:ext uri="{FF2B5EF4-FFF2-40B4-BE49-F238E27FC236}">
                <a16:creationId xmlns:a16="http://schemas.microsoft.com/office/drawing/2014/main" id="{15AFA500-B09F-0791-3C99-055AF5E4F0B7}"/>
              </a:ext>
            </a:extLst>
          </p:cNvPr>
          <p:cNvSpPr txBox="1"/>
          <p:nvPr/>
        </p:nvSpPr>
        <p:spPr>
          <a:xfrm>
            <a:off x="230905" y="1328838"/>
            <a:ext cx="11677772" cy="892552"/>
          </a:xfrm>
          <a:prstGeom prst="rect">
            <a:avLst/>
          </a:prstGeom>
          <a:noFill/>
        </p:spPr>
        <p:txBody>
          <a:bodyPr wrap="square" rtlCol="0">
            <a:spAutoFit/>
          </a:bodyPr>
          <a:lstStyle/>
          <a:p>
            <a:r>
              <a:rPr lang="en-ES" sz="2600" dirty="0"/>
              <a:t>In two verb constructions, object pronouns often go before the first verb. However, they can also go right after the infinitive, attached to it.</a:t>
            </a:r>
          </a:p>
        </p:txBody>
      </p:sp>
      <p:sp>
        <p:nvSpPr>
          <p:cNvPr id="20" name="TextBox 19">
            <a:extLst>
              <a:ext uri="{FF2B5EF4-FFF2-40B4-BE49-F238E27FC236}">
                <a16:creationId xmlns:a16="http://schemas.microsoft.com/office/drawing/2014/main" id="{BC303B45-7BEF-E7F7-A110-43D62CF616B0}"/>
              </a:ext>
            </a:extLst>
          </p:cNvPr>
          <p:cNvSpPr txBox="1"/>
          <p:nvPr/>
        </p:nvSpPr>
        <p:spPr>
          <a:xfrm>
            <a:off x="230905" y="2646579"/>
            <a:ext cx="6098504" cy="492443"/>
          </a:xfrm>
          <a:prstGeom prst="rect">
            <a:avLst/>
          </a:prstGeom>
          <a:noFill/>
        </p:spPr>
        <p:txBody>
          <a:bodyPr wrap="square" rtlCol="0">
            <a:spAutoFit/>
          </a:bodyPr>
          <a:lstStyle/>
          <a:p>
            <a:r>
              <a:rPr lang="en-ES" sz="2600" dirty="0"/>
              <a:t>Debo traer </a:t>
            </a:r>
            <a:r>
              <a:rPr lang="en-ES" sz="2600" u="sng" dirty="0"/>
              <a:t>los platos</a:t>
            </a:r>
            <a:r>
              <a:rPr lang="en-ES" sz="2600" dirty="0"/>
              <a:t>. </a:t>
            </a:r>
            <a:r>
              <a:rPr lang="en-ES" sz="2600" dirty="0">
                <a:sym typeface="Wingdings" pitchFamily="2" charset="2"/>
              </a:rPr>
              <a:t></a:t>
            </a:r>
            <a:endParaRPr lang="en-ES" sz="2600" dirty="0"/>
          </a:p>
        </p:txBody>
      </p:sp>
      <p:sp>
        <p:nvSpPr>
          <p:cNvPr id="21" name="TextBox 20">
            <a:extLst>
              <a:ext uri="{FF2B5EF4-FFF2-40B4-BE49-F238E27FC236}">
                <a16:creationId xmlns:a16="http://schemas.microsoft.com/office/drawing/2014/main" id="{263F4218-53CA-DD3E-AE4E-D6DA9B222451}"/>
              </a:ext>
            </a:extLst>
          </p:cNvPr>
          <p:cNvSpPr txBox="1"/>
          <p:nvPr/>
        </p:nvSpPr>
        <p:spPr>
          <a:xfrm>
            <a:off x="7423295" y="2644921"/>
            <a:ext cx="5355455" cy="492443"/>
          </a:xfrm>
          <a:prstGeom prst="rect">
            <a:avLst/>
          </a:prstGeom>
          <a:noFill/>
        </p:spPr>
        <p:txBody>
          <a:bodyPr wrap="square" rtlCol="0">
            <a:spAutoFit/>
          </a:bodyPr>
          <a:lstStyle/>
          <a:p>
            <a:r>
              <a:rPr lang="en-ES" sz="2600" dirty="0"/>
              <a:t>I must bring the dishes.</a:t>
            </a:r>
          </a:p>
        </p:txBody>
      </p:sp>
      <p:sp>
        <p:nvSpPr>
          <p:cNvPr id="22" name="TextBox 21">
            <a:extLst>
              <a:ext uri="{FF2B5EF4-FFF2-40B4-BE49-F238E27FC236}">
                <a16:creationId xmlns:a16="http://schemas.microsoft.com/office/drawing/2014/main" id="{8CA005FA-8B3D-523A-3CC7-CEED03111E0B}"/>
              </a:ext>
            </a:extLst>
          </p:cNvPr>
          <p:cNvSpPr txBox="1"/>
          <p:nvPr/>
        </p:nvSpPr>
        <p:spPr>
          <a:xfrm>
            <a:off x="230905" y="3470660"/>
            <a:ext cx="3893185" cy="492443"/>
          </a:xfrm>
          <a:prstGeom prst="rect">
            <a:avLst/>
          </a:prstGeom>
          <a:noFill/>
        </p:spPr>
        <p:txBody>
          <a:bodyPr wrap="square" rtlCol="0">
            <a:spAutoFit/>
          </a:bodyPr>
          <a:lstStyle/>
          <a:p>
            <a:r>
              <a:rPr lang="en-ES" sz="2600" u="sng" dirty="0"/>
              <a:t>Los</a:t>
            </a:r>
            <a:r>
              <a:rPr lang="en-ES" sz="2600" dirty="0"/>
              <a:t> debo traer. = </a:t>
            </a:r>
          </a:p>
        </p:txBody>
      </p:sp>
      <p:sp>
        <p:nvSpPr>
          <p:cNvPr id="23" name="TextBox 22">
            <a:extLst>
              <a:ext uri="{FF2B5EF4-FFF2-40B4-BE49-F238E27FC236}">
                <a16:creationId xmlns:a16="http://schemas.microsoft.com/office/drawing/2014/main" id="{3E92C023-7E1F-13A7-EC27-BF1BBBCF30BE}"/>
              </a:ext>
            </a:extLst>
          </p:cNvPr>
          <p:cNvSpPr txBox="1"/>
          <p:nvPr/>
        </p:nvSpPr>
        <p:spPr>
          <a:xfrm>
            <a:off x="7423295" y="3436459"/>
            <a:ext cx="4358429" cy="492443"/>
          </a:xfrm>
          <a:prstGeom prst="rect">
            <a:avLst/>
          </a:prstGeom>
          <a:noFill/>
        </p:spPr>
        <p:txBody>
          <a:bodyPr wrap="square" rtlCol="0">
            <a:spAutoFit/>
          </a:bodyPr>
          <a:lstStyle/>
          <a:p>
            <a:r>
              <a:rPr lang="en-ES" sz="2600" dirty="0"/>
              <a:t>I must bring </a:t>
            </a:r>
            <a:r>
              <a:rPr lang="en-ES" sz="2600" b="1" dirty="0"/>
              <a:t>them</a:t>
            </a:r>
            <a:r>
              <a:rPr lang="en-ES" sz="2600" dirty="0"/>
              <a:t>.</a:t>
            </a:r>
          </a:p>
        </p:txBody>
      </p:sp>
      <p:sp>
        <p:nvSpPr>
          <p:cNvPr id="24" name="TextBox 23">
            <a:extLst>
              <a:ext uri="{FF2B5EF4-FFF2-40B4-BE49-F238E27FC236}">
                <a16:creationId xmlns:a16="http://schemas.microsoft.com/office/drawing/2014/main" id="{884227CE-513C-E6EC-534A-B70DB9CBCF6D}"/>
              </a:ext>
            </a:extLst>
          </p:cNvPr>
          <p:cNvSpPr txBox="1"/>
          <p:nvPr/>
        </p:nvSpPr>
        <p:spPr>
          <a:xfrm>
            <a:off x="230905" y="4481843"/>
            <a:ext cx="6494734" cy="492443"/>
          </a:xfrm>
          <a:prstGeom prst="rect">
            <a:avLst/>
          </a:prstGeom>
          <a:noFill/>
        </p:spPr>
        <p:txBody>
          <a:bodyPr wrap="square" rtlCol="0">
            <a:spAutoFit/>
          </a:bodyPr>
          <a:lstStyle/>
          <a:p>
            <a:r>
              <a:rPr lang="en-ES" sz="2600" dirty="0"/>
              <a:t>Quiere organizar </a:t>
            </a:r>
            <a:r>
              <a:rPr lang="en-ES" sz="2600" u="sng" dirty="0"/>
              <a:t>una actividad</a:t>
            </a:r>
            <a:r>
              <a:rPr lang="en-ES" sz="2600" dirty="0"/>
              <a:t>. </a:t>
            </a:r>
            <a:r>
              <a:rPr lang="en-ES" sz="2600" dirty="0">
                <a:sym typeface="Wingdings" pitchFamily="2" charset="2"/>
              </a:rPr>
              <a:t></a:t>
            </a:r>
            <a:endParaRPr lang="en-ES" sz="2600" dirty="0"/>
          </a:p>
        </p:txBody>
      </p:sp>
      <p:sp>
        <p:nvSpPr>
          <p:cNvPr id="25" name="TextBox 24">
            <a:extLst>
              <a:ext uri="{FF2B5EF4-FFF2-40B4-BE49-F238E27FC236}">
                <a16:creationId xmlns:a16="http://schemas.microsoft.com/office/drawing/2014/main" id="{591AC436-1C9C-07FD-24D3-ED0A1630CBBB}"/>
              </a:ext>
            </a:extLst>
          </p:cNvPr>
          <p:cNvSpPr txBox="1"/>
          <p:nvPr/>
        </p:nvSpPr>
        <p:spPr>
          <a:xfrm>
            <a:off x="7423295" y="4374508"/>
            <a:ext cx="4485382" cy="892552"/>
          </a:xfrm>
          <a:prstGeom prst="rect">
            <a:avLst/>
          </a:prstGeom>
          <a:noFill/>
        </p:spPr>
        <p:txBody>
          <a:bodyPr wrap="square" rtlCol="0">
            <a:spAutoFit/>
          </a:bodyPr>
          <a:lstStyle/>
          <a:p>
            <a:r>
              <a:rPr lang="en-ES" sz="2600" dirty="0"/>
              <a:t>S/he wants to organise an activity.</a:t>
            </a:r>
          </a:p>
        </p:txBody>
      </p:sp>
      <p:sp>
        <p:nvSpPr>
          <p:cNvPr id="26" name="TextBox 25">
            <a:extLst>
              <a:ext uri="{FF2B5EF4-FFF2-40B4-BE49-F238E27FC236}">
                <a16:creationId xmlns:a16="http://schemas.microsoft.com/office/drawing/2014/main" id="{83A9710F-38A2-27D7-9FEE-E6B201763C73}"/>
              </a:ext>
            </a:extLst>
          </p:cNvPr>
          <p:cNvSpPr txBox="1"/>
          <p:nvPr/>
        </p:nvSpPr>
        <p:spPr>
          <a:xfrm>
            <a:off x="230905" y="5399473"/>
            <a:ext cx="3501319" cy="492443"/>
          </a:xfrm>
          <a:prstGeom prst="rect">
            <a:avLst/>
          </a:prstGeom>
          <a:noFill/>
        </p:spPr>
        <p:txBody>
          <a:bodyPr wrap="square" rtlCol="0">
            <a:spAutoFit/>
          </a:bodyPr>
          <a:lstStyle/>
          <a:p>
            <a:r>
              <a:rPr lang="en-ES" sz="2600" u="sng" dirty="0"/>
              <a:t>La</a:t>
            </a:r>
            <a:r>
              <a:rPr lang="en-ES" sz="2600" dirty="0"/>
              <a:t> quiere organizar. </a:t>
            </a:r>
          </a:p>
        </p:txBody>
      </p:sp>
      <p:sp>
        <p:nvSpPr>
          <p:cNvPr id="27" name="TextBox 26">
            <a:extLst>
              <a:ext uri="{FF2B5EF4-FFF2-40B4-BE49-F238E27FC236}">
                <a16:creationId xmlns:a16="http://schemas.microsoft.com/office/drawing/2014/main" id="{B6267729-12EB-3825-57D2-6DE969E0C3D9}"/>
              </a:ext>
            </a:extLst>
          </p:cNvPr>
          <p:cNvSpPr txBox="1"/>
          <p:nvPr/>
        </p:nvSpPr>
        <p:spPr>
          <a:xfrm>
            <a:off x="7461346" y="5399472"/>
            <a:ext cx="4563601" cy="492443"/>
          </a:xfrm>
          <a:prstGeom prst="rect">
            <a:avLst/>
          </a:prstGeom>
          <a:noFill/>
        </p:spPr>
        <p:txBody>
          <a:bodyPr wrap="square" rtlCol="0">
            <a:spAutoFit/>
          </a:bodyPr>
          <a:lstStyle/>
          <a:p>
            <a:r>
              <a:rPr lang="en-ES" sz="2600" dirty="0"/>
              <a:t>S/he wants to organise </a:t>
            </a:r>
            <a:r>
              <a:rPr lang="en-ES" sz="2600" b="1" dirty="0"/>
              <a:t>it</a:t>
            </a:r>
            <a:r>
              <a:rPr lang="en-ES" sz="2600" dirty="0"/>
              <a:t>.</a:t>
            </a:r>
          </a:p>
        </p:txBody>
      </p:sp>
      <p:sp>
        <p:nvSpPr>
          <p:cNvPr id="8" name="TextBox 7">
            <a:extLst>
              <a:ext uri="{FF2B5EF4-FFF2-40B4-BE49-F238E27FC236}">
                <a16:creationId xmlns:a16="http://schemas.microsoft.com/office/drawing/2014/main" id="{169DFBDF-9D7B-A253-4BD9-8A01C3F81165}"/>
              </a:ext>
            </a:extLst>
          </p:cNvPr>
          <p:cNvSpPr txBox="1"/>
          <p:nvPr/>
        </p:nvSpPr>
        <p:spPr>
          <a:xfrm>
            <a:off x="3157035" y="3432693"/>
            <a:ext cx="3893185" cy="492443"/>
          </a:xfrm>
          <a:prstGeom prst="rect">
            <a:avLst/>
          </a:prstGeom>
          <a:noFill/>
        </p:spPr>
        <p:txBody>
          <a:bodyPr wrap="square" rtlCol="0">
            <a:spAutoFit/>
          </a:bodyPr>
          <a:lstStyle/>
          <a:p>
            <a:r>
              <a:rPr lang="en-ES" sz="2600" dirty="0"/>
              <a:t>Debo traer</a:t>
            </a:r>
            <a:r>
              <a:rPr lang="en-ES" sz="2600" u="sng" dirty="0"/>
              <a:t>los</a:t>
            </a:r>
            <a:r>
              <a:rPr lang="en-ES" sz="2600" dirty="0"/>
              <a:t>. </a:t>
            </a:r>
            <a:r>
              <a:rPr lang="en-ES" sz="2600" dirty="0">
                <a:sym typeface="Wingdings" pitchFamily="2" charset="2"/>
              </a:rPr>
              <a:t></a:t>
            </a:r>
            <a:endParaRPr lang="en-ES" sz="2600" u="sng" dirty="0"/>
          </a:p>
        </p:txBody>
      </p:sp>
      <p:sp>
        <p:nvSpPr>
          <p:cNvPr id="9" name="Rounded Rectangular Callout 8">
            <a:extLst>
              <a:ext uri="{FF2B5EF4-FFF2-40B4-BE49-F238E27FC236}">
                <a16:creationId xmlns:a16="http://schemas.microsoft.com/office/drawing/2014/main" id="{382CE215-E5A2-2125-D3FB-FD7B34CEDCE4}"/>
              </a:ext>
            </a:extLst>
          </p:cNvPr>
          <p:cNvSpPr/>
          <p:nvPr/>
        </p:nvSpPr>
        <p:spPr>
          <a:xfrm>
            <a:off x="2642769" y="4011083"/>
            <a:ext cx="3427022" cy="432794"/>
          </a:xfrm>
          <a:prstGeom prst="wedgeRoundRectCallout">
            <a:avLst>
              <a:gd name="adj1" fmla="val -38098"/>
              <a:gd name="adj2" fmla="val -8753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Both options are correct!</a:t>
            </a:r>
          </a:p>
        </p:txBody>
      </p:sp>
      <p:sp>
        <p:nvSpPr>
          <p:cNvPr id="11" name="TextBox 10">
            <a:extLst>
              <a:ext uri="{FF2B5EF4-FFF2-40B4-BE49-F238E27FC236}">
                <a16:creationId xmlns:a16="http://schemas.microsoft.com/office/drawing/2014/main" id="{69C653D2-DB36-415F-AAC6-6165190E6334}"/>
              </a:ext>
            </a:extLst>
          </p:cNvPr>
          <p:cNvSpPr txBox="1"/>
          <p:nvPr/>
        </p:nvSpPr>
        <p:spPr>
          <a:xfrm>
            <a:off x="3589886" y="5399473"/>
            <a:ext cx="4044697" cy="492443"/>
          </a:xfrm>
          <a:prstGeom prst="rect">
            <a:avLst/>
          </a:prstGeom>
          <a:noFill/>
        </p:spPr>
        <p:txBody>
          <a:bodyPr wrap="none" rtlCol="0">
            <a:spAutoFit/>
          </a:bodyPr>
          <a:lstStyle/>
          <a:p>
            <a:r>
              <a:rPr lang="en-ES" sz="2600" dirty="0">
                <a:sym typeface="Wingdings" pitchFamily="2" charset="2"/>
              </a:rPr>
              <a:t>= Quiere organizar</a:t>
            </a:r>
            <a:r>
              <a:rPr lang="en-ES" sz="2600" b="1" dirty="0">
                <a:sym typeface="Wingdings" pitchFamily="2" charset="2"/>
              </a:rPr>
              <a:t>la</a:t>
            </a:r>
            <a:r>
              <a:rPr lang="en-ES" sz="2600" dirty="0">
                <a:sym typeface="Wingdings" pitchFamily="2" charset="2"/>
              </a:rPr>
              <a:t> </a:t>
            </a:r>
            <a:endParaRPr lang="en-ES" sz="2600" dirty="0"/>
          </a:p>
        </p:txBody>
      </p:sp>
    </p:spTree>
    <p:extLst>
      <p:ext uri="{BB962C8B-B14F-4D97-AF65-F5344CB8AC3E}">
        <p14:creationId xmlns:p14="http://schemas.microsoft.com/office/powerpoint/2010/main" val="108975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22" grpId="0"/>
      <p:bldP spid="23" grpId="0"/>
      <p:bldP spid="24" grpId="0"/>
      <p:bldP spid="25" grpId="0"/>
      <p:bldP spid="26" grpId="0"/>
      <p:bldP spid="27" grpId="0"/>
      <p:bldP spid="8" grpId="0"/>
      <p:bldP spid="9"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8F1B1-F48B-19BD-CA18-A5717055ACD2}"/>
              </a:ext>
            </a:extLst>
          </p:cNvPr>
          <p:cNvSpPr>
            <a:spLocks noGrp="1"/>
          </p:cNvSpPr>
          <p:nvPr>
            <p:ph type="title"/>
          </p:nvPr>
        </p:nvSpPr>
        <p:spPr>
          <a:xfrm>
            <a:off x="174547" y="220806"/>
            <a:ext cx="10112043" cy="958076"/>
          </a:xfrm>
        </p:spPr>
        <p:txBody>
          <a:bodyPr>
            <a:normAutofit/>
          </a:bodyPr>
          <a:lstStyle/>
          <a:p>
            <a:r>
              <a:rPr lang="en-ES" sz="2400" dirty="0"/>
              <a:t>Lee las siguientes frases ¿Cuál es la opción correcta? ¿qué persona es? También debes decir cómo es en inglés.</a:t>
            </a:r>
          </a:p>
        </p:txBody>
      </p:sp>
      <p:sp>
        <p:nvSpPr>
          <p:cNvPr id="7" name="Rounded Rectangle 11">
            <a:extLst>
              <a:ext uri="{FF2B5EF4-FFF2-40B4-BE49-F238E27FC236}">
                <a16:creationId xmlns:a16="http://schemas.microsoft.com/office/drawing/2014/main" id="{9ED4A74C-0262-7E03-5F7C-F3DEFFE2E118}"/>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8" name="Title 1">
            <a:extLst>
              <a:ext uri="{FF2B5EF4-FFF2-40B4-BE49-F238E27FC236}">
                <a16:creationId xmlns:a16="http://schemas.microsoft.com/office/drawing/2014/main" id="{5892FB54-2186-F62A-F624-BB9586326127}"/>
              </a:ext>
            </a:extLst>
          </p:cNvPr>
          <p:cNvSpPr txBox="1">
            <a:spLocks/>
          </p:cNvSpPr>
          <p:nvPr/>
        </p:nvSpPr>
        <p:spPr>
          <a:xfrm>
            <a:off x="184198" y="1422755"/>
            <a:ext cx="4377787"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1. La sé cantar en inglés.</a:t>
            </a:r>
          </a:p>
        </p:txBody>
      </p:sp>
      <p:sp>
        <p:nvSpPr>
          <p:cNvPr id="9" name="Title 1">
            <a:extLst>
              <a:ext uri="{FF2B5EF4-FFF2-40B4-BE49-F238E27FC236}">
                <a16:creationId xmlns:a16="http://schemas.microsoft.com/office/drawing/2014/main" id="{7FAB7941-01B3-6913-2D3E-FE53350462D9}"/>
              </a:ext>
            </a:extLst>
          </p:cNvPr>
          <p:cNvSpPr txBox="1">
            <a:spLocks/>
          </p:cNvSpPr>
          <p:nvPr/>
        </p:nvSpPr>
        <p:spPr>
          <a:xfrm>
            <a:off x="198025" y="2039658"/>
            <a:ext cx="3877070"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2. Debes invitarlas también.</a:t>
            </a:r>
          </a:p>
        </p:txBody>
      </p:sp>
      <p:sp>
        <p:nvSpPr>
          <p:cNvPr id="11" name="Title 1">
            <a:extLst>
              <a:ext uri="{FF2B5EF4-FFF2-40B4-BE49-F238E27FC236}">
                <a16:creationId xmlns:a16="http://schemas.microsoft.com/office/drawing/2014/main" id="{83BD5A93-8668-FD84-5FDE-ACA3D1AFD898}"/>
              </a:ext>
            </a:extLst>
          </p:cNvPr>
          <p:cNvSpPr txBox="1">
            <a:spLocks/>
          </p:cNvSpPr>
          <p:nvPr/>
        </p:nvSpPr>
        <p:spPr>
          <a:xfrm>
            <a:off x="198025" y="2656561"/>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3. Quiere organizarlo ahora.</a:t>
            </a:r>
          </a:p>
        </p:txBody>
      </p:sp>
      <p:sp>
        <p:nvSpPr>
          <p:cNvPr id="12" name="Title 1">
            <a:extLst>
              <a:ext uri="{FF2B5EF4-FFF2-40B4-BE49-F238E27FC236}">
                <a16:creationId xmlns:a16="http://schemas.microsoft.com/office/drawing/2014/main" id="{49370014-4AAE-1A6B-16BF-5868890D8443}"/>
              </a:ext>
            </a:extLst>
          </p:cNvPr>
          <p:cNvSpPr txBox="1">
            <a:spLocks/>
          </p:cNvSpPr>
          <p:nvPr/>
        </p:nvSpPr>
        <p:spPr>
          <a:xfrm>
            <a:off x="198025" y="5124173"/>
            <a:ext cx="4976363"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7. Los tienes que colocar en el suelo. </a:t>
            </a:r>
          </a:p>
        </p:txBody>
      </p:sp>
      <p:sp>
        <p:nvSpPr>
          <p:cNvPr id="13" name="Title 1">
            <a:extLst>
              <a:ext uri="{FF2B5EF4-FFF2-40B4-BE49-F238E27FC236}">
                <a16:creationId xmlns:a16="http://schemas.microsoft.com/office/drawing/2014/main" id="{4F0CB425-2870-086E-038D-F5D85ED28EEF}"/>
              </a:ext>
            </a:extLst>
          </p:cNvPr>
          <p:cNvSpPr txBox="1">
            <a:spLocks/>
          </p:cNvSpPr>
          <p:nvPr/>
        </p:nvSpPr>
        <p:spPr>
          <a:xfrm>
            <a:off x="198025" y="3273464"/>
            <a:ext cx="4583669"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4. Lo tiene que arreglar después.</a:t>
            </a:r>
          </a:p>
        </p:txBody>
      </p:sp>
      <p:sp>
        <p:nvSpPr>
          <p:cNvPr id="14" name="Title 1">
            <a:extLst>
              <a:ext uri="{FF2B5EF4-FFF2-40B4-BE49-F238E27FC236}">
                <a16:creationId xmlns:a16="http://schemas.microsoft.com/office/drawing/2014/main" id="{72D2C477-2F51-7944-F52B-3C6731811225}"/>
              </a:ext>
            </a:extLst>
          </p:cNvPr>
          <p:cNvSpPr txBox="1">
            <a:spLocks/>
          </p:cNvSpPr>
          <p:nvPr/>
        </p:nvSpPr>
        <p:spPr>
          <a:xfrm>
            <a:off x="198025" y="4507270"/>
            <a:ext cx="6107914"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6. Quiere ofrecerlos al final.</a:t>
            </a:r>
          </a:p>
        </p:txBody>
      </p:sp>
      <p:sp>
        <p:nvSpPr>
          <p:cNvPr id="15" name="Title 1">
            <a:extLst>
              <a:ext uri="{FF2B5EF4-FFF2-40B4-BE49-F238E27FC236}">
                <a16:creationId xmlns:a16="http://schemas.microsoft.com/office/drawing/2014/main" id="{D481A0B1-A044-567A-32B8-1D30ED1F1216}"/>
              </a:ext>
            </a:extLst>
          </p:cNvPr>
          <p:cNvSpPr txBox="1">
            <a:spLocks/>
          </p:cNvSpPr>
          <p:nvPr/>
        </p:nvSpPr>
        <p:spPr>
          <a:xfrm>
            <a:off x="198025" y="3890367"/>
            <a:ext cx="497636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5. La debo esperar en el jardín.</a:t>
            </a:r>
          </a:p>
        </p:txBody>
      </p:sp>
      <p:sp>
        <p:nvSpPr>
          <p:cNvPr id="16" name="Title 1">
            <a:extLst>
              <a:ext uri="{FF2B5EF4-FFF2-40B4-BE49-F238E27FC236}">
                <a16:creationId xmlns:a16="http://schemas.microsoft.com/office/drawing/2014/main" id="{C9FD0C50-8D66-0042-D9FC-188218B748CB}"/>
              </a:ext>
            </a:extLst>
          </p:cNvPr>
          <p:cNvSpPr txBox="1">
            <a:spLocks/>
          </p:cNvSpPr>
          <p:nvPr/>
        </p:nvSpPr>
        <p:spPr>
          <a:xfrm>
            <a:off x="198025" y="5741077"/>
            <a:ext cx="2830925"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8. La puedo bajar.</a:t>
            </a:r>
          </a:p>
        </p:txBody>
      </p:sp>
      <p:sp>
        <p:nvSpPr>
          <p:cNvPr id="17" name="Title 1">
            <a:extLst>
              <a:ext uri="{FF2B5EF4-FFF2-40B4-BE49-F238E27FC236}">
                <a16:creationId xmlns:a16="http://schemas.microsoft.com/office/drawing/2014/main" id="{1CAA9D2E-9F2D-37AB-F317-0B9B40EE87CC}"/>
              </a:ext>
            </a:extLst>
          </p:cNvPr>
          <p:cNvSpPr txBox="1">
            <a:spLocks/>
          </p:cNvSpPr>
          <p:nvPr/>
        </p:nvSpPr>
        <p:spPr>
          <a:xfrm>
            <a:off x="5174387" y="1422756"/>
            <a:ext cx="4682891"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n-GB" sz="2000" b="0" dirty="0"/>
              <a:t>l</a:t>
            </a:r>
            <a:r>
              <a:rPr lang="en-ES" sz="2000" b="0" dirty="0"/>
              <a:t>etra (f)  </a:t>
            </a:r>
            <a:r>
              <a:rPr lang="en-ES" sz="2000" dirty="0"/>
              <a:t>b) </a:t>
            </a:r>
            <a:r>
              <a:rPr lang="en-ES" sz="2000" b="0" dirty="0"/>
              <a:t>cumpleaños feliz (m)</a:t>
            </a:r>
            <a:r>
              <a:rPr lang="en-ES" sz="2000" dirty="0"/>
              <a:t>  </a:t>
            </a:r>
          </a:p>
        </p:txBody>
      </p:sp>
      <p:sp>
        <p:nvSpPr>
          <p:cNvPr id="18" name="Title 1">
            <a:extLst>
              <a:ext uri="{FF2B5EF4-FFF2-40B4-BE49-F238E27FC236}">
                <a16:creationId xmlns:a16="http://schemas.microsoft.com/office/drawing/2014/main" id="{3471C230-0CD5-869D-430E-DF0AF005A5B9}"/>
              </a:ext>
            </a:extLst>
          </p:cNvPr>
          <p:cNvSpPr txBox="1">
            <a:spLocks/>
          </p:cNvSpPr>
          <p:nvPr/>
        </p:nvSpPr>
        <p:spPr>
          <a:xfrm>
            <a:off x="5174388" y="2039660"/>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amigos </a:t>
            </a:r>
            <a:r>
              <a:rPr lang="en-ES" sz="2000" b="0" dirty="0"/>
              <a:t>(m)  </a:t>
            </a:r>
            <a:r>
              <a:rPr lang="en-ES" sz="2000" dirty="0"/>
              <a:t>b) </a:t>
            </a:r>
            <a:r>
              <a:rPr lang="en-ES" sz="2000" b="0" dirty="0"/>
              <a:t>amigas (f)</a:t>
            </a:r>
            <a:r>
              <a:rPr lang="en-ES" sz="2000" dirty="0"/>
              <a:t>  </a:t>
            </a:r>
          </a:p>
        </p:txBody>
      </p:sp>
      <p:sp>
        <p:nvSpPr>
          <p:cNvPr id="19" name="Title 1">
            <a:extLst>
              <a:ext uri="{FF2B5EF4-FFF2-40B4-BE49-F238E27FC236}">
                <a16:creationId xmlns:a16="http://schemas.microsoft.com/office/drawing/2014/main" id="{0B6C682B-6923-2250-A38F-F34531BA3C4C}"/>
              </a:ext>
            </a:extLst>
          </p:cNvPr>
          <p:cNvSpPr txBox="1">
            <a:spLocks/>
          </p:cNvSpPr>
          <p:nvPr/>
        </p:nvSpPr>
        <p:spPr>
          <a:xfrm>
            <a:off x="5174388" y="2670569"/>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actividad </a:t>
            </a:r>
            <a:r>
              <a:rPr lang="en-ES" sz="2000" b="0" dirty="0"/>
              <a:t>(f)  </a:t>
            </a:r>
            <a:r>
              <a:rPr lang="en-ES" sz="2000" dirty="0"/>
              <a:t>b) </a:t>
            </a:r>
            <a:r>
              <a:rPr lang="en-ES" sz="2000" b="0" dirty="0"/>
              <a:t>juego (m)</a:t>
            </a:r>
            <a:r>
              <a:rPr lang="en-ES" sz="2000" dirty="0"/>
              <a:t>  </a:t>
            </a:r>
          </a:p>
        </p:txBody>
      </p:sp>
      <p:sp>
        <p:nvSpPr>
          <p:cNvPr id="20" name="Title 1">
            <a:extLst>
              <a:ext uri="{FF2B5EF4-FFF2-40B4-BE49-F238E27FC236}">
                <a16:creationId xmlns:a16="http://schemas.microsoft.com/office/drawing/2014/main" id="{B98F6499-3E15-0ADE-4D8A-8E82CA6442CF}"/>
              </a:ext>
            </a:extLst>
          </p:cNvPr>
          <p:cNvSpPr txBox="1">
            <a:spLocks/>
          </p:cNvSpPr>
          <p:nvPr/>
        </p:nvSpPr>
        <p:spPr>
          <a:xfrm>
            <a:off x="5174388" y="3273466"/>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salón </a:t>
            </a:r>
            <a:r>
              <a:rPr lang="en-ES" sz="2000" b="0" dirty="0"/>
              <a:t>(m)  </a:t>
            </a:r>
            <a:r>
              <a:rPr lang="en-ES" sz="2000" dirty="0"/>
              <a:t>b) </a:t>
            </a:r>
            <a:r>
              <a:rPr lang="en-ES" sz="2000" b="0" dirty="0"/>
              <a:t>habitación (f)</a:t>
            </a:r>
            <a:r>
              <a:rPr lang="en-ES" sz="2000" dirty="0"/>
              <a:t>  </a:t>
            </a:r>
          </a:p>
        </p:txBody>
      </p:sp>
      <p:sp>
        <p:nvSpPr>
          <p:cNvPr id="21" name="Title 1">
            <a:extLst>
              <a:ext uri="{FF2B5EF4-FFF2-40B4-BE49-F238E27FC236}">
                <a16:creationId xmlns:a16="http://schemas.microsoft.com/office/drawing/2014/main" id="{12AEA439-C6FB-D9A3-B452-34FB806191C6}"/>
              </a:ext>
            </a:extLst>
          </p:cNvPr>
          <p:cNvSpPr txBox="1">
            <a:spLocks/>
          </p:cNvSpPr>
          <p:nvPr/>
        </p:nvSpPr>
        <p:spPr>
          <a:xfrm>
            <a:off x="5174388" y="3890368"/>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abuela </a:t>
            </a:r>
            <a:r>
              <a:rPr lang="en-ES" sz="2000" b="0" dirty="0"/>
              <a:t>(f)  </a:t>
            </a:r>
            <a:r>
              <a:rPr lang="en-ES" sz="2000" dirty="0"/>
              <a:t>b) </a:t>
            </a:r>
            <a:r>
              <a:rPr lang="en-ES" sz="2000" b="0" dirty="0"/>
              <a:t>abuelo (m)</a:t>
            </a:r>
            <a:r>
              <a:rPr lang="en-ES" sz="2000" dirty="0"/>
              <a:t>  </a:t>
            </a:r>
          </a:p>
        </p:txBody>
      </p:sp>
      <p:sp>
        <p:nvSpPr>
          <p:cNvPr id="22" name="Title 1">
            <a:extLst>
              <a:ext uri="{FF2B5EF4-FFF2-40B4-BE49-F238E27FC236}">
                <a16:creationId xmlns:a16="http://schemas.microsoft.com/office/drawing/2014/main" id="{FE32D6A3-2064-9D03-320D-A243DC9BCA44}"/>
              </a:ext>
            </a:extLst>
          </p:cNvPr>
          <p:cNvSpPr txBox="1">
            <a:spLocks/>
          </p:cNvSpPr>
          <p:nvPr/>
        </p:nvSpPr>
        <p:spPr>
          <a:xfrm>
            <a:off x="5174388" y="4507270"/>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bebidas </a:t>
            </a:r>
            <a:r>
              <a:rPr lang="en-ES" sz="2000" b="0" dirty="0"/>
              <a:t>(f)  </a:t>
            </a:r>
            <a:r>
              <a:rPr lang="en-ES" sz="2000" dirty="0"/>
              <a:t>b) </a:t>
            </a:r>
            <a:r>
              <a:rPr lang="en-ES" sz="2000" b="0" dirty="0"/>
              <a:t>helados (m)</a:t>
            </a:r>
            <a:r>
              <a:rPr lang="en-ES" sz="2000" dirty="0"/>
              <a:t>  </a:t>
            </a:r>
          </a:p>
        </p:txBody>
      </p:sp>
      <p:sp>
        <p:nvSpPr>
          <p:cNvPr id="23" name="Title 1">
            <a:extLst>
              <a:ext uri="{FF2B5EF4-FFF2-40B4-BE49-F238E27FC236}">
                <a16:creationId xmlns:a16="http://schemas.microsoft.com/office/drawing/2014/main" id="{77636864-A57C-FE7D-15CA-86C481323274}"/>
              </a:ext>
            </a:extLst>
          </p:cNvPr>
          <p:cNvSpPr txBox="1">
            <a:spLocks/>
          </p:cNvSpPr>
          <p:nvPr/>
        </p:nvSpPr>
        <p:spPr>
          <a:xfrm>
            <a:off x="5174388" y="5124172"/>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cajas </a:t>
            </a:r>
            <a:r>
              <a:rPr lang="en-ES" sz="2000" b="0" dirty="0"/>
              <a:t>(f)  </a:t>
            </a:r>
            <a:r>
              <a:rPr lang="en-ES" sz="2000" dirty="0"/>
              <a:t>b) </a:t>
            </a:r>
            <a:r>
              <a:rPr lang="en-ES" sz="2000" b="0" dirty="0"/>
              <a:t>regalos</a:t>
            </a:r>
            <a:r>
              <a:rPr lang="en-ES" sz="2000" dirty="0"/>
              <a:t> </a:t>
            </a:r>
            <a:r>
              <a:rPr lang="en-ES" sz="2000" b="0" dirty="0"/>
              <a:t>(m)</a:t>
            </a:r>
            <a:r>
              <a:rPr lang="en-ES" sz="2000" dirty="0"/>
              <a:t>  </a:t>
            </a:r>
          </a:p>
        </p:txBody>
      </p:sp>
      <p:sp>
        <p:nvSpPr>
          <p:cNvPr id="24" name="Title 1">
            <a:extLst>
              <a:ext uri="{FF2B5EF4-FFF2-40B4-BE49-F238E27FC236}">
                <a16:creationId xmlns:a16="http://schemas.microsoft.com/office/drawing/2014/main" id="{E7334773-EFB1-0AF9-B1CD-AC2093DCD997}"/>
              </a:ext>
            </a:extLst>
          </p:cNvPr>
          <p:cNvSpPr txBox="1">
            <a:spLocks/>
          </p:cNvSpPr>
          <p:nvPr/>
        </p:nvSpPr>
        <p:spPr>
          <a:xfrm>
            <a:off x="5174388" y="5741079"/>
            <a:ext cx="530350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música </a:t>
            </a:r>
            <a:r>
              <a:rPr lang="en-ES" sz="2000" b="0" dirty="0"/>
              <a:t>(f)  </a:t>
            </a:r>
            <a:r>
              <a:rPr lang="en-ES" sz="2000" dirty="0"/>
              <a:t>b) </a:t>
            </a:r>
            <a:r>
              <a:rPr lang="en-ES" sz="2000" b="0" dirty="0"/>
              <a:t>volumen (m)</a:t>
            </a:r>
            <a:r>
              <a:rPr lang="en-ES" sz="2000" dirty="0"/>
              <a:t>  </a:t>
            </a:r>
          </a:p>
        </p:txBody>
      </p:sp>
      <p:sp>
        <p:nvSpPr>
          <p:cNvPr id="25" name="Title 1">
            <a:extLst>
              <a:ext uri="{FF2B5EF4-FFF2-40B4-BE49-F238E27FC236}">
                <a16:creationId xmlns:a16="http://schemas.microsoft.com/office/drawing/2014/main" id="{1147A825-319A-78D6-4888-CD54B9654130}"/>
              </a:ext>
            </a:extLst>
          </p:cNvPr>
          <p:cNvSpPr txBox="1">
            <a:spLocks/>
          </p:cNvSpPr>
          <p:nvPr/>
        </p:nvSpPr>
        <p:spPr>
          <a:xfrm>
            <a:off x="6298791" y="947109"/>
            <a:ext cx="1153323"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dirty="0"/>
              <a:t>¿Qué?</a:t>
            </a:r>
            <a:endParaRPr lang="en-ES" sz="2000" dirty="0"/>
          </a:p>
        </p:txBody>
      </p:sp>
      <p:sp>
        <p:nvSpPr>
          <p:cNvPr id="26" name="Title 1">
            <a:extLst>
              <a:ext uri="{FF2B5EF4-FFF2-40B4-BE49-F238E27FC236}">
                <a16:creationId xmlns:a16="http://schemas.microsoft.com/office/drawing/2014/main" id="{5A8DD2CB-EADD-F087-5D02-F7FA58E2DC0D}"/>
              </a:ext>
            </a:extLst>
          </p:cNvPr>
          <p:cNvSpPr txBox="1">
            <a:spLocks/>
          </p:cNvSpPr>
          <p:nvPr/>
        </p:nvSpPr>
        <p:spPr>
          <a:xfrm>
            <a:off x="9606160" y="891149"/>
            <a:ext cx="2585663" cy="5822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dirty="0"/>
              <a:t>¿Qué persona: ‘yo’, ‘tú’ o ‘él/ella’?</a:t>
            </a:r>
            <a:endParaRPr lang="en-ES" sz="2000" dirty="0"/>
          </a:p>
        </p:txBody>
      </p:sp>
      <p:sp>
        <p:nvSpPr>
          <p:cNvPr id="27" name="Title 1">
            <a:extLst>
              <a:ext uri="{FF2B5EF4-FFF2-40B4-BE49-F238E27FC236}">
                <a16:creationId xmlns:a16="http://schemas.microsoft.com/office/drawing/2014/main" id="{BFD39C1F-F3BB-F180-0DDF-AD07CAE09320}"/>
              </a:ext>
            </a:extLst>
          </p:cNvPr>
          <p:cNvSpPr txBox="1">
            <a:spLocks/>
          </p:cNvSpPr>
          <p:nvPr/>
        </p:nvSpPr>
        <p:spPr>
          <a:xfrm>
            <a:off x="10618639" y="1473360"/>
            <a:ext cx="663663"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Yo</a:t>
            </a:r>
            <a:endParaRPr lang="en-ES" sz="2000" b="0" dirty="0"/>
          </a:p>
        </p:txBody>
      </p:sp>
      <p:sp>
        <p:nvSpPr>
          <p:cNvPr id="28" name="Title 1">
            <a:extLst>
              <a:ext uri="{FF2B5EF4-FFF2-40B4-BE49-F238E27FC236}">
                <a16:creationId xmlns:a16="http://schemas.microsoft.com/office/drawing/2014/main" id="{F8C40E2C-6A0F-3D6D-AB27-66963797A93B}"/>
              </a:ext>
            </a:extLst>
          </p:cNvPr>
          <p:cNvSpPr txBox="1">
            <a:spLocks/>
          </p:cNvSpPr>
          <p:nvPr/>
        </p:nvSpPr>
        <p:spPr>
          <a:xfrm>
            <a:off x="10608180" y="2004966"/>
            <a:ext cx="663663"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Tú</a:t>
            </a:r>
            <a:endParaRPr lang="en-ES" sz="2000" b="0" dirty="0"/>
          </a:p>
        </p:txBody>
      </p:sp>
      <p:sp>
        <p:nvSpPr>
          <p:cNvPr id="29" name="Title 1">
            <a:extLst>
              <a:ext uri="{FF2B5EF4-FFF2-40B4-BE49-F238E27FC236}">
                <a16:creationId xmlns:a16="http://schemas.microsoft.com/office/drawing/2014/main" id="{C7A0DA7D-8C4C-E25D-8A53-BF0C1294ECA1}"/>
              </a:ext>
            </a:extLst>
          </p:cNvPr>
          <p:cNvSpPr txBox="1">
            <a:spLocks/>
          </p:cNvSpPr>
          <p:nvPr/>
        </p:nvSpPr>
        <p:spPr>
          <a:xfrm>
            <a:off x="10258072" y="2709136"/>
            <a:ext cx="1413194"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Él/ella</a:t>
            </a:r>
            <a:endParaRPr lang="en-ES" sz="2000" b="0" dirty="0"/>
          </a:p>
        </p:txBody>
      </p:sp>
      <p:sp>
        <p:nvSpPr>
          <p:cNvPr id="30" name="Title 1">
            <a:extLst>
              <a:ext uri="{FF2B5EF4-FFF2-40B4-BE49-F238E27FC236}">
                <a16:creationId xmlns:a16="http://schemas.microsoft.com/office/drawing/2014/main" id="{30F6391F-F363-51AF-82EB-2992E6AAECF1}"/>
              </a:ext>
            </a:extLst>
          </p:cNvPr>
          <p:cNvSpPr txBox="1">
            <a:spLocks/>
          </p:cNvSpPr>
          <p:nvPr/>
        </p:nvSpPr>
        <p:spPr>
          <a:xfrm>
            <a:off x="10306155" y="3340779"/>
            <a:ext cx="1413194"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Él/ella</a:t>
            </a:r>
            <a:endParaRPr lang="en-ES" sz="2000" b="0" dirty="0"/>
          </a:p>
        </p:txBody>
      </p:sp>
      <p:sp>
        <p:nvSpPr>
          <p:cNvPr id="32" name="Title 1">
            <a:extLst>
              <a:ext uri="{FF2B5EF4-FFF2-40B4-BE49-F238E27FC236}">
                <a16:creationId xmlns:a16="http://schemas.microsoft.com/office/drawing/2014/main" id="{618A67FB-EC39-863D-E473-B0763ABB1AEE}"/>
              </a:ext>
            </a:extLst>
          </p:cNvPr>
          <p:cNvSpPr txBox="1">
            <a:spLocks/>
          </p:cNvSpPr>
          <p:nvPr/>
        </p:nvSpPr>
        <p:spPr>
          <a:xfrm>
            <a:off x="10618639" y="3957657"/>
            <a:ext cx="663663"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Yo</a:t>
            </a:r>
            <a:endParaRPr lang="en-ES" sz="2000" b="0" dirty="0"/>
          </a:p>
        </p:txBody>
      </p:sp>
      <p:sp>
        <p:nvSpPr>
          <p:cNvPr id="34" name="Title 1">
            <a:extLst>
              <a:ext uri="{FF2B5EF4-FFF2-40B4-BE49-F238E27FC236}">
                <a16:creationId xmlns:a16="http://schemas.microsoft.com/office/drawing/2014/main" id="{CC8D4C87-5A9A-9BBF-E2FC-FF67E8946905}"/>
              </a:ext>
            </a:extLst>
          </p:cNvPr>
          <p:cNvSpPr txBox="1">
            <a:spLocks/>
          </p:cNvSpPr>
          <p:nvPr/>
        </p:nvSpPr>
        <p:spPr>
          <a:xfrm>
            <a:off x="10306155" y="4625517"/>
            <a:ext cx="1413194"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Él/ella</a:t>
            </a:r>
            <a:endParaRPr lang="en-ES" sz="2000" b="0" dirty="0"/>
          </a:p>
        </p:txBody>
      </p:sp>
      <p:sp>
        <p:nvSpPr>
          <p:cNvPr id="35" name="Title 1">
            <a:extLst>
              <a:ext uri="{FF2B5EF4-FFF2-40B4-BE49-F238E27FC236}">
                <a16:creationId xmlns:a16="http://schemas.microsoft.com/office/drawing/2014/main" id="{75FC6E90-E85A-C660-9947-3DE0AD0AB2C4}"/>
              </a:ext>
            </a:extLst>
          </p:cNvPr>
          <p:cNvSpPr txBox="1">
            <a:spLocks/>
          </p:cNvSpPr>
          <p:nvPr/>
        </p:nvSpPr>
        <p:spPr>
          <a:xfrm>
            <a:off x="10680919" y="5210530"/>
            <a:ext cx="663663"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Tú</a:t>
            </a:r>
            <a:endParaRPr lang="en-ES" sz="2000" b="0" dirty="0"/>
          </a:p>
        </p:txBody>
      </p:sp>
      <p:sp>
        <p:nvSpPr>
          <p:cNvPr id="36" name="Title 1">
            <a:extLst>
              <a:ext uri="{FF2B5EF4-FFF2-40B4-BE49-F238E27FC236}">
                <a16:creationId xmlns:a16="http://schemas.microsoft.com/office/drawing/2014/main" id="{13317275-B761-90F2-65DB-924033188786}"/>
              </a:ext>
            </a:extLst>
          </p:cNvPr>
          <p:cNvSpPr txBox="1">
            <a:spLocks/>
          </p:cNvSpPr>
          <p:nvPr/>
        </p:nvSpPr>
        <p:spPr>
          <a:xfrm>
            <a:off x="10680919" y="5795544"/>
            <a:ext cx="663663"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Yo</a:t>
            </a:r>
            <a:endParaRPr lang="en-ES" sz="2000" b="0" dirty="0"/>
          </a:p>
        </p:txBody>
      </p:sp>
      <p:pic>
        <p:nvPicPr>
          <p:cNvPr id="5" name="Picture 4">
            <a:extLst>
              <a:ext uri="{FF2B5EF4-FFF2-40B4-BE49-F238E27FC236}">
                <a16:creationId xmlns:a16="http://schemas.microsoft.com/office/drawing/2014/main" id="{E89A1490-EDC9-2480-4790-E1C5CFC77D5A}"/>
              </a:ext>
            </a:extLst>
          </p:cNvPr>
          <p:cNvPicPr>
            <a:picLocks noChangeAspect="1"/>
          </p:cNvPicPr>
          <p:nvPr/>
        </p:nvPicPr>
        <p:blipFill>
          <a:blip r:embed="rId3"/>
          <a:stretch>
            <a:fillRect/>
          </a:stretch>
        </p:blipFill>
        <p:spPr>
          <a:xfrm>
            <a:off x="9188921" y="1840760"/>
            <a:ext cx="1285073" cy="1285073"/>
          </a:xfrm>
          <a:prstGeom prst="rect">
            <a:avLst/>
          </a:prstGeom>
        </p:spPr>
      </p:pic>
      <p:pic>
        <p:nvPicPr>
          <p:cNvPr id="6" name="Picture 5">
            <a:extLst>
              <a:ext uri="{FF2B5EF4-FFF2-40B4-BE49-F238E27FC236}">
                <a16:creationId xmlns:a16="http://schemas.microsoft.com/office/drawing/2014/main" id="{8379E238-F667-0A6E-B821-E5E757BBE70C}"/>
              </a:ext>
            </a:extLst>
          </p:cNvPr>
          <p:cNvPicPr>
            <a:picLocks noChangeAspect="1"/>
          </p:cNvPicPr>
          <p:nvPr/>
        </p:nvPicPr>
        <p:blipFill>
          <a:blip r:embed="rId4"/>
          <a:stretch>
            <a:fillRect/>
          </a:stretch>
        </p:blipFill>
        <p:spPr>
          <a:xfrm>
            <a:off x="8949203" y="4303417"/>
            <a:ext cx="1404451" cy="1285073"/>
          </a:xfrm>
          <a:prstGeom prst="rect">
            <a:avLst/>
          </a:prstGeom>
        </p:spPr>
      </p:pic>
      <p:sp>
        <p:nvSpPr>
          <p:cNvPr id="33" name="5-point Star 32">
            <a:extLst>
              <a:ext uri="{FF2B5EF4-FFF2-40B4-BE49-F238E27FC236}">
                <a16:creationId xmlns:a16="http://schemas.microsoft.com/office/drawing/2014/main" id="{BF18108E-EE03-56E8-2E15-C37F8471DE34}"/>
              </a:ext>
            </a:extLst>
          </p:cNvPr>
          <p:cNvSpPr/>
          <p:nvPr/>
        </p:nvSpPr>
        <p:spPr>
          <a:xfrm>
            <a:off x="4747001" y="5160374"/>
            <a:ext cx="434034" cy="4110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7" name="5-point Star 36">
            <a:extLst>
              <a:ext uri="{FF2B5EF4-FFF2-40B4-BE49-F238E27FC236}">
                <a16:creationId xmlns:a16="http://schemas.microsoft.com/office/drawing/2014/main" id="{EEC64DE1-ADDE-426E-29A5-8EE6D3B6DB66}"/>
              </a:ext>
            </a:extLst>
          </p:cNvPr>
          <p:cNvSpPr/>
          <p:nvPr/>
        </p:nvSpPr>
        <p:spPr>
          <a:xfrm>
            <a:off x="2594916" y="5745203"/>
            <a:ext cx="434034" cy="4110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0" name="Oval 39">
            <a:extLst>
              <a:ext uri="{FF2B5EF4-FFF2-40B4-BE49-F238E27FC236}">
                <a16:creationId xmlns:a16="http://schemas.microsoft.com/office/drawing/2014/main" id="{39F5FC8B-D5D6-4384-A364-E1BFD47F6A8E}"/>
              </a:ext>
            </a:extLst>
          </p:cNvPr>
          <p:cNvSpPr/>
          <p:nvPr/>
        </p:nvSpPr>
        <p:spPr>
          <a:xfrm>
            <a:off x="5124131" y="1433487"/>
            <a:ext cx="1507877"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A689734B-4480-45C3-AF33-F5C263C5854B}"/>
              </a:ext>
            </a:extLst>
          </p:cNvPr>
          <p:cNvSpPr/>
          <p:nvPr/>
        </p:nvSpPr>
        <p:spPr>
          <a:xfrm>
            <a:off x="7072200" y="2018974"/>
            <a:ext cx="1687051"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EBD50012-8EBD-4130-B69F-2E8BB8545705}"/>
              </a:ext>
            </a:extLst>
          </p:cNvPr>
          <p:cNvSpPr/>
          <p:nvPr/>
        </p:nvSpPr>
        <p:spPr>
          <a:xfrm>
            <a:off x="7156526" y="2667292"/>
            <a:ext cx="1738924"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DCAC2552-97F8-47AC-9CEC-98B7665F35DD}"/>
              </a:ext>
            </a:extLst>
          </p:cNvPr>
          <p:cNvSpPr/>
          <p:nvPr/>
        </p:nvSpPr>
        <p:spPr>
          <a:xfrm>
            <a:off x="5230569" y="3329614"/>
            <a:ext cx="1507877"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A55CC98A-7DA0-4A1B-9F3C-C87EF9BC43DD}"/>
              </a:ext>
            </a:extLst>
          </p:cNvPr>
          <p:cNvSpPr/>
          <p:nvPr/>
        </p:nvSpPr>
        <p:spPr>
          <a:xfrm>
            <a:off x="5225926" y="3901097"/>
            <a:ext cx="1507877"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7E51F02A-78BA-4D3E-81D6-271FEDE2FC1A}"/>
              </a:ext>
            </a:extLst>
          </p:cNvPr>
          <p:cNvSpPr/>
          <p:nvPr/>
        </p:nvSpPr>
        <p:spPr>
          <a:xfrm>
            <a:off x="6970591" y="4514785"/>
            <a:ext cx="1978612"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EE4627C3-912F-445B-917F-00E31F33DD58}"/>
              </a:ext>
            </a:extLst>
          </p:cNvPr>
          <p:cNvSpPr/>
          <p:nvPr/>
        </p:nvSpPr>
        <p:spPr>
          <a:xfrm>
            <a:off x="6632008" y="5120896"/>
            <a:ext cx="1978612"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68DE31E5-3E34-445D-ACD0-F02BEF6AAB8E}"/>
              </a:ext>
            </a:extLst>
          </p:cNvPr>
          <p:cNvSpPr/>
          <p:nvPr/>
        </p:nvSpPr>
        <p:spPr>
          <a:xfrm>
            <a:off x="5124131" y="5733021"/>
            <a:ext cx="1846460"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185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2" grpId="0"/>
      <p:bldP spid="34" grpId="0"/>
      <p:bldP spid="35" grpId="0"/>
      <p:bldP spid="36" grpId="0"/>
      <p:bldP spid="40" grpId="0" animBg="1"/>
      <p:bldP spid="41" grpId="0" animBg="1"/>
      <p:bldP spid="42" grpId="0" animBg="1"/>
      <p:bldP spid="43" grpId="0" animBg="1"/>
      <p:bldP spid="44" grpId="0" animBg="1"/>
      <p:bldP spid="45" grpId="0" animBg="1"/>
      <p:bldP spid="46" grpId="0" animBg="1"/>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8C78-81BA-99FE-39B2-CD5923529E11}"/>
              </a:ext>
            </a:extLst>
          </p:cNvPr>
          <p:cNvSpPr>
            <a:spLocks noGrp="1"/>
          </p:cNvSpPr>
          <p:nvPr>
            <p:ph type="title"/>
          </p:nvPr>
        </p:nvSpPr>
        <p:spPr>
          <a:xfrm>
            <a:off x="0" y="213557"/>
            <a:ext cx="10207256" cy="910780"/>
          </a:xfrm>
        </p:spPr>
        <p:txBody>
          <a:bodyPr>
            <a:noAutofit/>
          </a:bodyPr>
          <a:lstStyle/>
          <a:p>
            <a:r>
              <a:rPr lang="en-ES" sz="2600" dirty="0"/>
              <a:t>Saying who or what receives the action</a:t>
            </a:r>
            <a:br>
              <a:rPr lang="en-ES" sz="2400" dirty="0"/>
            </a:br>
            <a:r>
              <a:rPr lang="en-ES" sz="2200" b="0" dirty="0"/>
              <a:t>Using the pronouns ‘lo’, ‘la’, ‘los, ‘las’ in two verb constructions</a:t>
            </a:r>
          </a:p>
        </p:txBody>
      </p:sp>
      <p:sp>
        <p:nvSpPr>
          <p:cNvPr id="4" name="Rounded Rectangle 11">
            <a:extLst>
              <a:ext uri="{FF2B5EF4-FFF2-40B4-BE49-F238E27FC236}">
                <a16:creationId xmlns:a16="http://schemas.microsoft.com/office/drawing/2014/main" id="{7388E613-F70A-9E16-E3C5-FEEE5EA0CE4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gramática</a:t>
            </a:r>
          </a:p>
        </p:txBody>
      </p:sp>
      <p:sp>
        <p:nvSpPr>
          <p:cNvPr id="14" name="TextBox 13">
            <a:extLst>
              <a:ext uri="{FF2B5EF4-FFF2-40B4-BE49-F238E27FC236}">
                <a16:creationId xmlns:a16="http://schemas.microsoft.com/office/drawing/2014/main" id="{15AFA500-B09F-0791-3C99-055AF5E4F0B7}"/>
              </a:ext>
            </a:extLst>
          </p:cNvPr>
          <p:cNvSpPr txBox="1"/>
          <p:nvPr/>
        </p:nvSpPr>
        <p:spPr>
          <a:xfrm>
            <a:off x="230905" y="1328838"/>
            <a:ext cx="11677772" cy="892552"/>
          </a:xfrm>
          <a:prstGeom prst="rect">
            <a:avLst/>
          </a:prstGeom>
          <a:noFill/>
        </p:spPr>
        <p:txBody>
          <a:bodyPr wrap="square" rtlCol="0">
            <a:spAutoFit/>
          </a:bodyPr>
          <a:lstStyle/>
          <a:p>
            <a:r>
              <a:rPr lang="en-ES" sz="2600" dirty="0"/>
              <a:t>Remember that to use the verb in the negative form, the ‘no’ needs to go before the object pronoun:</a:t>
            </a:r>
          </a:p>
        </p:txBody>
      </p:sp>
      <p:sp>
        <p:nvSpPr>
          <p:cNvPr id="20" name="TextBox 19">
            <a:extLst>
              <a:ext uri="{FF2B5EF4-FFF2-40B4-BE49-F238E27FC236}">
                <a16:creationId xmlns:a16="http://schemas.microsoft.com/office/drawing/2014/main" id="{BC303B45-7BEF-E7F7-A110-43D62CF616B0}"/>
              </a:ext>
            </a:extLst>
          </p:cNvPr>
          <p:cNvSpPr txBox="1"/>
          <p:nvPr/>
        </p:nvSpPr>
        <p:spPr>
          <a:xfrm>
            <a:off x="744302" y="2649530"/>
            <a:ext cx="6098504" cy="492443"/>
          </a:xfrm>
          <a:prstGeom prst="rect">
            <a:avLst/>
          </a:prstGeom>
          <a:noFill/>
        </p:spPr>
        <p:txBody>
          <a:bodyPr wrap="square" rtlCol="0">
            <a:spAutoFit/>
          </a:bodyPr>
          <a:lstStyle/>
          <a:p>
            <a:r>
              <a:rPr lang="en-ES" sz="2600" dirty="0"/>
              <a:t>¡</a:t>
            </a:r>
            <a:r>
              <a:rPr lang="en-ES" sz="2600" b="1" dirty="0"/>
              <a:t>No</a:t>
            </a:r>
            <a:r>
              <a:rPr lang="en-ES" sz="2600" dirty="0"/>
              <a:t> la puedo aguantar! </a:t>
            </a:r>
          </a:p>
        </p:txBody>
      </p:sp>
      <p:sp>
        <p:nvSpPr>
          <p:cNvPr id="21" name="TextBox 20">
            <a:extLst>
              <a:ext uri="{FF2B5EF4-FFF2-40B4-BE49-F238E27FC236}">
                <a16:creationId xmlns:a16="http://schemas.microsoft.com/office/drawing/2014/main" id="{263F4218-53CA-DD3E-AE4E-D6DA9B222451}"/>
              </a:ext>
            </a:extLst>
          </p:cNvPr>
          <p:cNvSpPr txBox="1"/>
          <p:nvPr/>
        </p:nvSpPr>
        <p:spPr>
          <a:xfrm>
            <a:off x="6039288" y="2634613"/>
            <a:ext cx="5355455" cy="492443"/>
          </a:xfrm>
          <a:prstGeom prst="rect">
            <a:avLst/>
          </a:prstGeom>
          <a:noFill/>
        </p:spPr>
        <p:txBody>
          <a:bodyPr wrap="square" rtlCol="0">
            <a:spAutoFit/>
          </a:bodyPr>
          <a:lstStyle/>
          <a:p>
            <a:r>
              <a:rPr lang="en-ES" sz="2600" i="1" dirty="0"/>
              <a:t>I can’t put up with it! </a:t>
            </a:r>
          </a:p>
        </p:txBody>
      </p:sp>
      <p:sp>
        <p:nvSpPr>
          <p:cNvPr id="3" name="TextBox 2">
            <a:extLst>
              <a:ext uri="{FF2B5EF4-FFF2-40B4-BE49-F238E27FC236}">
                <a16:creationId xmlns:a16="http://schemas.microsoft.com/office/drawing/2014/main" id="{4F4BF455-5F2E-968F-1C88-8F877F3C6DE3}"/>
              </a:ext>
            </a:extLst>
          </p:cNvPr>
          <p:cNvSpPr txBox="1"/>
          <p:nvPr/>
        </p:nvSpPr>
        <p:spPr>
          <a:xfrm>
            <a:off x="744302" y="3835665"/>
            <a:ext cx="6098504" cy="492443"/>
          </a:xfrm>
          <a:prstGeom prst="rect">
            <a:avLst/>
          </a:prstGeom>
          <a:noFill/>
        </p:spPr>
        <p:txBody>
          <a:bodyPr wrap="square" rtlCol="0">
            <a:spAutoFit/>
          </a:bodyPr>
          <a:lstStyle/>
          <a:p>
            <a:r>
              <a:rPr lang="en-ES" sz="2600" b="1" dirty="0"/>
              <a:t>No</a:t>
            </a:r>
            <a:r>
              <a:rPr lang="en-ES" sz="2600" dirty="0"/>
              <a:t> quiero invitarlos.</a:t>
            </a:r>
          </a:p>
        </p:txBody>
      </p:sp>
      <p:sp>
        <p:nvSpPr>
          <p:cNvPr id="7" name="TextBox 6">
            <a:extLst>
              <a:ext uri="{FF2B5EF4-FFF2-40B4-BE49-F238E27FC236}">
                <a16:creationId xmlns:a16="http://schemas.microsoft.com/office/drawing/2014/main" id="{147E58AA-183C-CE20-7A29-2C32A6A21A63}"/>
              </a:ext>
            </a:extLst>
          </p:cNvPr>
          <p:cNvSpPr txBox="1"/>
          <p:nvPr/>
        </p:nvSpPr>
        <p:spPr>
          <a:xfrm>
            <a:off x="744302" y="5036719"/>
            <a:ext cx="6098504" cy="492443"/>
          </a:xfrm>
          <a:prstGeom prst="rect">
            <a:avLst/>
          </a:prstGeom>
          <a:noFill/>
        </p:spPr>
        <p:txBody>
          <a:bodyPr wrap="square" rtlCol="0">
            <a:spAutoFit/>
          </a:bodyPr>
          <a:lstStyle/>
          <a:p>
            <a:r>
              <a:rPr lang="en-ES" sz="2600" b="1" dirty="0"/>
              <a:t>No</a:t>
            </a:r>
            <a:r>
              <a:rPr lang="en-ES" sz="2600" dirty="0"/>
              <a:t> la debo encender.</a:t>
            </a:r>
          </a:p>
        </p:txBody>
      </p:sp>
      <p:sp>
        <p:nvSpPr>
          <p:cNvPr id="11" name="TextBox 10">
            <a:extLst>
              <a:ext uri="{FF2B5EF4-FFF2-40B4-BE49-F238E27FC236}">
                <a16:creationId xmlns:a16="http://schemas.microsoft.com/office/drawing/2014/main" id="{1B95364B-15C4-4461-9176-D633CA8D4323}"/>
              </a:ext>
            </a:extLst>
          </p:cNvPr>
          <p:cNvSpPr txBox="1"/>
          <p:nvPr/>
        </p:nvSpPr>
        <p:spPr>
          <a:xfrm>
            <a:off x="6037638" y="3746583"/>
            <a:ext cx="5355455" cy="492443"/>
          </a:xfrm>
          <a:prstGeom prst="rect">
            <a:avLst/>
          </a:prstGeom>
          <a:noFill/>
        </p:spPr>
        <p:txBody>
          <a:bodyPr wrap="square" rtlCol="0">
            <a:spAutoFit/>
          </a:bodyPr>
          <a:lstStyle/>
          <a:p>
            <a:r>
              <a:rPr lang="en-GB" sz="2600" i="1" dirty="0"/>
              <a:t>I don’t what to invite them.</a:t>
            </a:r>
            <a:endParaRPr lang="en-ES" sz="2600" i="1" dirty="0"/>
          </a:p>
        </p:txBody>
      </p:sp>
      <p:sp>
        <p:nvSpPr>
          <p:cNvPr id="12" name="TextBox 11">
            <a:extLst>
              <a:ext uri="{FF2B5EF4-FFF2-40B4-BE49-F238E27FC236}">
                <a16:creationId xmlns:a16="http://schemas.microsoft.com/office/drawing/2014/main" id="{D940AFD9-3C75-4575-8EED-7655CA9232AC}"/>
              </a:ext>
            </a:extLst>
          </p:cNvPr>
          <p:cNvSpPr txBox="1"/>
          <p:nvPr/>
        </p:nvSpPr>
        <p:spPr>
          <a:xfrm>
            <a:off x="6069791" y="5033493"/>
            <a:ext cx="5355455" cy="492443"/>
          </a:xfrm>
          <a:prstGeom prst="rect">
            <a:avLst/>
          </a:prstGeom>
          <a:noFill/>
        </p:spPr>
        <p:txBody>
          <a:bodyPr wrap="square" rtlCol="0">
            <a:spAutoFit/>
          </a:bodyPr>
          <a:lstStyle/>
          <a:p>
            <a:r>
              <a:rPr lang="en-GB" sz="2600" i="1" dirty="0"/>
              <a:t>I mustn’t switch it on.</a:t>
            </a:r>
            <a:endParaRPr lang="en-ES" sz="2600" i="1" dirty="0"/>
          </a:p>
        </p:txBody>
      </p:sp>
      <p:pic>
        <p:nvPicPr>
          <p:cNvPr id="1028" name="Picture 4" descr="Free vector graphics of Angry">
            <a:extLst>
              <a:ext uri="{FF2B5EF4-FFF2-40B4-BE49-F238E27FC236}">
                <a16:creationId xmlns:a16="http://schemas.microsoft.com/office/drawing/2014/main" id="{F8790C5A-22F0-4068-A837-E0139BAA0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5601" y="2059624"/>
            <a:ext cx="1367492" cy="14415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Electrical switch">
            <a:extLst>
              <a:ext uri="{FF2B5EF4-FFF2-40B4-BE49-F238E27FC236}">
                <a16:creationId xmlns:a16="http://schemas.microsoft.com/office/drawing/2014/main" id="{0A56F92A-FB15-4DC5-ACD4-7094E446A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5601" y="4657344"/>
            <a:ext cx="1661814" cy="1441573"/>
          </a:xfrm>
          <a:prstGeom prst="rect">
            <a:avLst/>
          </a:prstGeom>
          <a:noFill/>
          <a:extLst>
            <a:ext uri="{909E8E84-426E-40DD-AFC4-6F175D3DCCD1}">
              <a14:hiddenFill xmlns:a14="http://schemas.microsoft.com/office/drawing/2010/main">
                <a:solidFill>
                  <a:srgbClr val="FFFFFF"/>
                </a:solidFill>
              </a14:hiddenFill>
            </a:ext>
          </a:extLst>
        </p:spPr>
      </p:pic>
      <p:sp>
        <p:nvSpPr>
          <p:cNvPr id="8" name="&quot;Not Allowed&quot; Symbol 7">
            <a:extLst>
              <a:ext uri="{FF2B5EF4-FFF2-40B4-BE49-F238E27FC236}">
                <a16:creationId xmlns:a16="http://schemas.microsoft.com/office/drawing/2014/main" id="{AD2FF941-E38B-4E17-8985-A40D7BCA683F}"/>
              </a:ext>
            </a:extLst>
          </p:cNvPr>
          <p:cNvSpPr/>
          <p:nvPr/>
        </p:nvSpPr>
        <p:spPr>
          <a:xfrm>
            <a:off x="9914719" y="4452804"/>
            <a:ext cx="1993958" cy="1833696"/>
          </a:xfrm>
          <a:prstGeom prst="noSmoking">
            <a:avLst>
              <a:gd name="adj" fmla="val 73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27946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3" grpId="0"/>
      <p:bldP spid="7" grpId="0"/>
      <p:bldP spid="11" grpId="0"/>
      <p:bldP spid="12"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85B2DFE-62B2-3040-C971-C311D0651522}"/>
              </a:ext>
            </a:extLst>
          </p:cNvPr>
          <p:cNvSpPr>
            <a:spLocks noGrp="1"/>
          </p:cNvSpPr>
          <p:nvPr>
            <p:ph type="body" sz="quarter" idx="10"/>
          </p:nvPr>
        </p:nvSpPr>
        <p:spPr>
          <a:xfrm>
            <a:off x="2823574" y="206925"/>
            <a:ext cx="7370618" cy="804745"/>
          </a:xfrm>
        </p:spPr>
        <p:txBody>
          <a:bodyPr>
            <a:normAutofit/>
          </a:bodyPr>
          <a:lstStyle/>
          <a:p>
            <a:r>
              <a:rPr lang="en-ES" dirty="0"/>
              <a:t>Escucha algunas frases en la fiesta y marca en la tabla la persona correcta.</a:t>
            </a:r>
          </a:p>
        </p:txBody>
      </p:sp>
      <p:sp>
        <p:nvSpPr>
          <p:cNvPr id="4" name="Title 3">
            <a:extLst>
              <a:ext uri="{FF2B5EF4-FFF2-40B4-BE49-F238E27FC236}">
                <a16:creationId xmlns:a16="http://schemas.microsoft.com/office/drawing/2014/main" id="{F7A37744-AAB1-BC0C-E633-768955C1C1F9}"/>
              </a:ext>
            </a:extLst>
          </p:cNvPr>
          <p:cNvSpPr>
            <a:spLocks noGrp="1"/>
          </p:cNvSpPr>
          <p:nvPr>
            <p:ph type="title"/>
          </p:nvPr>
        </p:nvSpPr>
        <p:spPr>
          <a:xfrm>
            <a:off x="0" y="213557"/>
            <a:ext cx="2876771" cy="647577"/>
          </a:xfrm>
        </p:spPr>
        <p:txBody>
          <a:bodyPr/>
          <a:lstStyle/>
          <a:p>
            <a:r>
              <a:rPr lang="en-GB" dirty="0" err="1"/>
              <a:t>En</a:t>
            </a:r>
            <a:r>
              <a:rPr lang="en-GB" dirty="0"/>
              <a:t> la fiesta</a:t>
            </a:r>
            <a:endParaRPr lang="en-ES" dirty="0"/>
          </a:p>
        </p:txBody>
      </p:sp>
      <p:sp>
        <p:nvSpPr>
          <p:cNvPr id="14" name="Rounded Rectangle 11">
            <a:extLst>
              <a:ext uri="{FF2B5EF4-FFF2-40B4-BE49-F238E27FC236}">
                <a16:creationId xmlns:a16="http://schemas.microsoft.com/office/drawing/2014/main" id="{23088AAB-C71A-329A-C114-ACDB323A14D1}"/>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16" name="Table 16">
            <a:extLst>
              <a:ext uri="{FF2B5EF4-FFF2-40B4-BE49-F238E27FC236}">
                <a16:creationId xmlns:a16="http://schemas.microsoft.com/office/drawing/2014/main" id="{54BD04FD-ED91-D47F-696A-C03946BB7B15}"/>
              </a:ext>
            </a:extLst>
          </p:cNvPr>
          <p:cNvGraphicFramePr>
            <a:graphicFrameLocks noGrp="1"/>
          </p:cNvGraphicFramePr>
          <p:nvPr/>
        </p:nvGraphicFramePr>
        <p:xfrm>
          <a:off x="305268" y="1686560"/>
          <a:ext cx="4001211" cy="4577496"/>
        </p:xfrm>
        <a:graphic>
          <a:graphicData uri="http://schemas.openxmlformats.org/drawingml/2006/table">
            <a:tbl>
              <a:tblPr firstRow="1" bandRow="1">
                <a:tableStyleId>{5C22544A-7EE6-4342-B048-85BDC9FD1C3A}</a:tableStyleId>
              </a:tblPr>
              <a:tblGrid>
                <a:gridCol w="579178">
                  <a:extLst>
                    <a:ext uri="{9D8B030D-6E8A-4147-A177-3AD203B41FA5}">
                      <a16:colId xmlns:a16="http://schemas.microsoft.com/office/drawing/2014/main" val="1899084944"/>
                    </a:ext>
                  </a:extLst>
                </a:gridCol>
                <a:gridCol w="1140678">
                  <a:extLst>
                    <a:ext uri="{9D8B030D-6E8A-4147-A177-3AD203B41FA5}">
                      <a16:colId xmlns:a16="http://schemas.microsoft.com/office/drawing/2014/main" val="1325429156"/>
                    </a:ext>
                  </a:extLst>
                </a:gridCol>
                <a:gridCol w="1147863">
                  <a:extLst>
                    <a:ext uri="{9D8B030D-6E8A-4147-A177-3AD203B41FA5}">
                      <a16:colId xmlns:a16="http://schemas.microsoft.com/office/drawing/2014/main" val="203087856"/>
                    </a:ext>
                  </a:extLst>
                </a:gridCol>
                <a:gridCol w="1133492">
                  <a:extLst>
                    <a:ext uri="{9D8B030D-6E8A-4147-A177-3AD203B41FA5}">
                      <a16:colId xmlns:a16="http://schemas.microsoft.com/office/drawing/2014/main" val="203186563"/>
                    </a:ext>
                  </a:extLst>
                </a:gridCol>
              </a:tblGrid>
              <a:tr h="405708">
                <a:tc>
                  <a:txBody>
                    <a:bodyPr/>
                    <a:lstStyle/>
                    <a:p>
                      <a:pPr algn="ctr"/>
                      <a:endParaRPr lang="en-ES" sz="2000" dirty="0"/>
                    </a:p>
                  </a:txBody>
                  <a:tcPr anchor="ctr">
                    <a:noFill/>
                  </a:tcPr>
                </a:tc>
                <a:tc>
                  <a:txBody>
                    <a:bodyPr/>
                    <a:lstStyle/>
                    <a:p>
                      <a:pPr algn="ctr"/>
                      <a:r>
                        <a:rPr lang="en-ES" sz="2000" dirty="0">
                          <a:solidFill>
                            <a:srgbClr val="3A3838"/>
                          </a:solidFill>
                        </a:rPr>
                        <a:t>Yo</a:t>
                      </a:r>
                    </a:p>
                  </a:txBody>
                  <a:tcPr anchor="ctr">
                    <a:solidFill>
                      <a:schemeClr val="accent4">
                        <a:lumMod val="20000"/>
                        <a:lumOff val="80000"/>
                      </a:schemeClr>
                    </a:solidFill>
                  </a:tcPr>
                </a:tc>
                <a:tc>
                  <a:txBody>
                    <a:bodyPr/>
                    <a:lstStyle/>
                    <a:p>
                      <a:pPr algn="ctr"/>
                      <a:r>
                        <a:rPr lang="en-ES" sz="2000" dirty="0">
                          <a:solidFill>
                            <a:srgbClr val="3A3838"/>
                          </a:solidFill>
                        </a:rPr>
                        <a:t>Tú</a:t>
                      </a:r>
                    </a:p>
                  </a:txBody>
                  <a:tcPr anchor="ctr">
                    <a:solidFill>
                      <a:schemeClr val="tx2">
                        <a:lumMod val="40000"/>
                        <a:lumOff val="60000"/>
                      </a:schemeClr>
                    </a:solidFill>
                  </a:tcPr>
                </a:tc>
                <a:tc>
                  <a:txBody>
                    <a:bodyPr/>
                    <a:lstStyle/>
                    <a:p>
                      <a:pPr algn="ctr"/>
                      <a:r>
                        <a:rPr lang="en-ES" sz="2000" dirty="0">
                          <a:solidFill>
                            <a:srgbClr val="3A3838"/>
                          </a:solidFill>
                        </a:rPr>
                        <a:t>Él / Ella</a:t>
                      </a:r>
                    </a:p>
                  </a:txBody>
                  <a:tcPr anchor="ctr">
                    <a:solidFill>
                      <a:schemeClr val="accent3">
                        <a:lumMod val="40000"/>
                        <a:lumOff val="60000"/>
                      </a:schemeClr>
                    </a:solidFill>
                  </a:tcPr>
                </a:tc>
                <a:extLst>
                  <a:ext uri="{0D108BD9-81ED-4DB2-BD59-A6C34878D82A}">
                    <a16:rowId xmlns:a16="http://schemas.microsoft.com/office/drawing/2014/main" val="517819558"/>
                  </a:ext>
                </a:extLst>
              </a:tr>
              <a:tr h="417812">
                <a:tc>
                  <a:txBody>
                    <a:bodyPr/>
                    <a:lstStyle/>
                    <a:p>
                      <a:pPr algn="ctr"/>
                      <a:r>
                        <a:rPr lang="en-ES" sz="2100" dirty="0"/>
                        <a:t>1</a:t>
                      </a:r>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1761269204"/>
                  </a:ext>
                </a:extLst>
              </a:tr>
              <a:tr h="417812">
                <a:tc>
                  <a:txBody>
                    <a:bodyPr/>
                    <a:lstStyle/>
                    <a:p>
                      <a:pPr algn="ctr"/>
                      <a:r>
                        <a:rPr lang="en-ES" sz="2100" dirty="0"/>
                        <a:t>2</a:t>
                      </a:r>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3365577729"/>
                  </a:ext>
                </a:extLst>
              </a:tr>
              <a:tr h="417812">
                <a:tc>
                  <a:txBody>
                    <a:bodyPr/>
                    <a:lstStyle/>
                    <a:p>
                      <a:pPr algn="ctr"/>
                      <a:r>
                        <a:rPr lang="en-ES" sz="2100" dirty="0"/>
                        <a:t>3</a:t>
                      </a:r>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4151090179"/>
                  </a:ext>
                </a:extLst>
              </a:tr>
              <a:tr h="417812">
                <a:tc>
                  <a:txBody>
                    <a:bodyPr/>
                    <a:lstStyle/>
                    <a:p>
                      <a:pPr algn="ctr"/>
                      <a:r>
                        <a:rPr lang="en-ES" sz="2100" dirty="0"/>
                        <a:t>4</a:t>
                      </a:r>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722697960"/>
                  </a:ext>
                </a:extLst>
              </a:tr>
              <a:tr h="417812">
                <a:tc>
                  <a:txBody>
                    <a:bodyPr/>
                    <a:lstStyle/>
                    <a:p>
                      <a:pPr algn="ctr"/>
                      <a:r>
                        <a:rPr lang="en-ES" sz="2100" dirty="0"/>
                        <a:t>5</a:t>
                      </a:r>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1324287136"/>
                  </a:ext>
                </a:extLst>
              </a:tr>
              <a:tr h="417812">
                <a:tc>
                  <a:txBody>
                    <a:bodyPr/>
                    <a:lstStyle/>
                    <a:p>
                      <a:pPr algn="ctr"/>
                      <a:r>
                        <a:rPr lang="en-ES" sz="2100" dirty="0"/>
                        <a:t>6</a:t>
                      </a:r>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182259273"/>
                  </a:ext>
                </a:extLst>
              </a:tr>
              <a:tr h="417812">
                <a:tc>
                  <a:txBody>
                    <a:bodyPr/>
                    <a:lstStyle/>
                    <a:p>
                      <a:pPr algn="ctr"/>
                      <a:r>
                        <a:rPr lang="en-ES" sz="2100" dirty="0"/>
                        <a:t>7</a:t>
                      </a:r>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1180374643"/>
                  </a:ext>
                </a:extLst>
              </a:tr>
              <a:tr h="417812">
                <a:tc>
                  <a:txBody>
                    <a:bodyPr/>
                    <a:lstStyle/>
                    <a:p>
                      <a:pPr algn="ctr"/>
                      <a:r>
                        <a:rPr lang="en-ES" sz="2100" dirty="0"/>
                        <a:t>8</a:t>
                      </a:r>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2773450147"/>
                  </a:ext>
                </a:extLst>
              </a:tr>
              <a:tr h="417812">
                <a:tc>
                  <a:txBody>
                    <a:bodyPr/>
                    <a:lstStyle/>
                    <a:p>
                      <a:pPr algn="ctr"/>
                      <a:r>
                        <a:rPr lang="en-ES" sz="2100" dirty="0"/>
                        <a:t>9</a:t>
                      </a:r>
                    </a:p>
                  </a:txBody>
                  <a:tcPr anchor="ctr">
                    <a:solidFill>
                      <a:schemeClr val="accent5">
                        <a:lumMod val="90000"/>
                      </a:schemeClr>
                    </a:solidFill>
                  </a:tcPr>
                </a:tc>
                <a:tc>
                  <a:txBody>
                    <a:bodyPr/>
                    <a:lstStyle/>
                    <a:p>
                      <a:pPr algn="ctr"/>
                      <a:endParaRPr lang="en-ES" sz="2000"/>
                    </a:p>
                  </a:txBody>
                  <a:tcPr anchor="ctr">
                    <a:solidFill>
                      <a:schemeClr val="accent5">
                        <a:lumMod val="90000"/>
                      </a:schemeClr>
                    </a:solidFill>
                  </a:tcPr>
                </a:tc>
                <a:tc>
                  <a:txBody>
                    <a:bodyPr/>
                    <a:lstStyle/>
                    <a:p>
                      <a:pPr algn="ctr"/>
                      <a:endParaRPr lang="en-ES" sz="2000"/>
                    </a:p>
                  </a:txBody>
                  <a:tcPr anchor="ctr">
                    <a:solidFill>
                      <a:schemeClr val="accent5">
                        <a:lumMod val="90000"/>
                      </a:schemeClr>
                    </a:solidFill>
                  </a:tcPr>
                </a:tc>
                <a:tc>
                  <a:txBody>
                    <a:bodyPr/>
                    <a:lstStyle/>
                    <a:p>
                      <a:pPr algn="ctr"/>
                      <a:endParaRPr lang="en-ES" sz="2000" dirty="0"/>
                    </a:p>
                  </a:txBody>
                  <a:tcPr anchor="ctr">
                    <a:solidFill>
                      <a:schemeClr val="accent5">
                        <a:lumMod val="90000"/>
                      </a:schemeClr>
                    </a:solidFill>
                  </a:tcPr>
                </a:tc>
                <a:extLst>
                  <a:ext uri="{0D108BD9-81ED-4DB2-BD59-A6C34878D82A}">
                    <a16:rowId xmlns:a16="http://schemas.microsoft.com/office/drawing/2014/main" val="3465668202"/>
                  </a:ext>
                </a:extLst>
              </a:tr>
              <a:tr h="0">
                <a:tc>
                  <a:txBody>
                    <a:bodyPr/>
                    <a:lstStyle/>
                    <a:p>
                      <a:pPr algn="ctr"/>
                      <a:r>
                        <a:rPr lang="en-ES" sz="2100" dirty="0"/>
                        <a:t>10</a:t>
                      </a:r>
                    </a:p>
                  </a:txBody>
                  <a:tcPr anchor="ctr">
                    <a:solidFill>
                      <a:schemeClr val="accent5"/>
                    </a:solidFill>
                  </a:tcPr>
                </a:tc>
                <a:tc>
                  <a:txBody>
                    <a:bodyPr/>
                    <a:lstStyle/>
                    <a:p>
                      <a:pPr algn="ctr"/>
                      <a:endParaRPr lang="en-ES" sz="2000" dirty="0"/>
                    </a:p>
                  </a:txBody>
                  <a:tcPr anchor="ctr">
                    <a:solidFill>
                      <a:schemeClr val="accent5"/>
                    </a:solidFill>
                  </a:tcPr>
                </a:tc>
                <a:tc>
                  <a:txBody>
                    <a:bodyPr/>
                    <a:lstStyle/>
                    <a:p>
                      <a:pPr algn="ctr"/>
                      <a:endParaRPr lang="en-ES" sz="2000" dirty="0"/>
                    </a:p>
                  </a:txBody>
                  <a:tcPr anchor="ctr">
                    <a:solidFill>
                      <a:schemeClr val="accent5"/>
                    </a:solidFill>
                  </a:tcPr>
                </a:tc>
                <a:tc>
                  <a:txBody>
                    <a:bodyPr/>
                    <a:lstStyle/>
                    <a:p>
                      <a:pPr algn="ctr"/>
                      <a:endParaRPr lang="en-ES" sz="2000" dirty="0"/>
                    </a:p>
                  </a:txBody>
                  <a:tcPr anchor="ctr">
                    <a:solidFill>
                      <a:schemeClr val="accent5"/>
                    </a:solidFill>
                  </a:tcPr>
                </a:tc>
                <a:extLst>
                  <a:ext uri="{0D108BD9-81ED-4DB2-BD59-A6C34878D82A}">
                    <a16:rowId xmlns:a16="http://schemas.microsoft.com/office/drawing/2014/main" val="3769288262"/>
                  </a:ext>
                </a:extLst>
              </a:tr>
            </a:tbl>
          </a:graphicData>
        </a:graphic>
      </p:graphicFrame>
      <p:sp>
        <p:nvSpPr>
          <p:cNvPr id="17" name="Text Placeholder 4">
            <a:extLst>
              <a:ext uri="{FF2B5EF4-FFF2-40B4-BE49-F238E27FC236}">
                <a16:creationId xmlns:a16="http://schemas.microsoft.com/office/drawing/2014/main" id="{2E1AF284-3E9B-FA6C-F6B0-77A1997B3E71}"/>
              </a:ext>
            </a:extLst>
          </p:cNvPr>
          <p:cNvSpPr txBox="1">
            <a:spLocks/>
          </p:cNvSpPr>
          <p:nvPr/>
        </p:nvSpPr>
        <p:spPr>
          <a:xfrm>
            <a:off x="429387" y="961011"/>
            <a:ext cx="11095861" cy="8047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Helen es una chica inglesa en la fiesta que no habla español. Escucha otra vez. ¿Puedes completar las frases en inglés para Helen?</a:t>
            </a:r>
          </a:p>
        </p:txBody>
      </p:sp>
      <p:sp>
        <p:nvSpPr>
          <p:cNvPr id="20" name="TextBox 19">
            <a:extLst>
              <a:ext uri="{FF2B5EF4-FFF2-40B4-BE49-F238E27FC236}">
                <a16:creationId xmlns:a16="http://schemas.microsoft.com/office/drawing/2014/main" id="{852A94DD-0E5B-5B34-08D7-A2E19A1E159A}"/>
              </a:ext>
            </a:extLst>
          </p:cNvPr>
          <p:cNvSpPr txBox="1"/>
          <p:nvPr/>
        </p:nvSpPr>
        <p:spPr>
          <a:xfrm>
            <a:off x="4308143" y="2116359"/>
            <a:ext cx="7620000" cy="4560672"/>
          </a:xfrm>
          <a:prstGeom prst="rect">
            <a:avLst/>
          </a:prstGeom>
          <a:noFill/>
        </p:spPr>
        <p:txBody>
          <a:bodyPr wrap="square" rtlCol="0">
            <a:spAutoFit/>
          </a:bodyPr>
          <a:lstStyle/>
          <a:p>
            <a:pPr marL="457200" indent="-457200">
              <a:lnSpc>
                <a:spcPts val="3200"/>
              </a:lnSpc>
              <a:buFont typeface="+mj-lt"/>
              <a:buAutoNum type="arabicPeriod"/>
            </a:pPr>
            <a:r>
              <a:rPr lang="en-GB" sz="2400" dirty="0"/>
              <a:t>___ don’t want to ___________ it afterwards.</a:t>
            </a:r>
          </a:p>
          <a:p>
            <a:pPr marL="457200" indent="-457200">
              <a:lnSpc>
                <a:spcPts val="3200"/>
              </a:lnSpc>
              <a:buFont typeface="+mj-lt"/>
              <a:buAutoNum type="arabicPeriod"/>
            </a:pPr>
            <a:r>
              <a:rPr lang="en-GB" sz="2400" dirty="0"/>
              <a:t>Can _____  _________ them now?</a:t>
            </a:r>
          </a:p>
          <a:p>
            <a:pPr marL="457200" indent="-457200">
              <a:lnSpc>
                <a:spcPts val="3200"/>
              </a:lnSpc>
              <a:buFont typeface="+mj-lt"/>
              <a:buAutoNum type="arabicPeriod"/>
            </a:pPr>
            <a:r>
              <a:rPr lang="en-GB" sz="2400" dirty="0"/>
              <a:t>______ know how to __________ ____ !</a:t>
            </a:r>
          </a:p>
          <a:p>
            <a:pPr marL="457200" indent="-457200">
              <a:lnSpc>
                <a:spcPts val="3200"/>
              </a:lnSpc>
              <a:buFont typeface="+mj-lt"/>
              <a:buAutoNum type="arabicPeriod"/>
            </a:pPr>
            <a:r>
              <a:rPr lang="en-GB" sz="2400" dirty="0"/>
              <a:t>____ must ______lose ____ .</a:t>
            </a:r>
          </a:p>
          <a:p>
            <a:pPr marL="457200" indent="-457200">
              <a:lnSpc>
                <a:spcPts val="3200"/>
              </a:lnSpc>
              <a:buFont typeface="+mj-lt"/>
              <a:buAutoNum type="arabicPeriod"/>
            </a:pPr>
            <a:r>
              <a:rPr lang="en-GB" sz="2400" dirty="0"/>
              <a:t>______ _____ ____ take it out with the ________ .</a:t>
            </a:r>
          </a:p>
          <a:p>
            <a:pPr marL="457200" indent="-457200">
              <a:lnSpc>
                <a:spcPts val="3200"/>
              </a:lnSpc>
              <a:buFont typeface="+mj-lt"/>
              <a:buAutoNum type="arabicPeriod"/>
            </a:pPr>
            <a:r>
              <a:rPr lang="en-GB" sz="2400" dirty="0"/>
              <a:t>___ _______ accompany _______ later.</a:t>
            </a:r>
          </a:p>
          <a:p>
            <a:pPr marL="457200" indent="-457200">
              <a:lnSpc>
                <a:spcPts val="3200"/>
              </a:lnSpc>
              <a:buFont typeface="+mj-lt"/>
              <a:buAutoNum type="arabicPeriod"/>
            </a:pPr>
            <a:r>
              <a:rPr lang="en-GB" sz="2400" dirty="0"/>
              <a:t>_____ ________ record _____ with the phone.</a:t>
            </a:r>
          </a:p>
          <a:p>
            <a:pPr marL="457200" indent="-457200">
              <a:lnSpc>
                <a:spcPts val="3200"/>
              </a:lnSpc>
              <a:buFont typeface="+mj-lt"/>
              <a:buAutoNum type="arabicPeriod"/>
            </a:pPr>
            <a:r>
              <a:rPr lang="en-GB" sz="2400" dirty="0"/>
              <a:t>____ ______ put _____ above the furniture.</a:t>
            </a:r>
          </a:p>
          <a:p>
            <a:pPr marL="457200" indent="-457200">
              <a:lnSpc>
                <a:spcPts val="3200"/>
              </a:lnSpc>
              <a:buFont typeface="+mj-lt"/>
              <a:buAutoNum type="arabicPeriod"/>
            </a:pPr>
            <a:r>
              <a:rPr lang="en-GB" sz="2400" dirty="0"/>
              <a:t>_____ want to _____ _____ to chat for a while.</a:t>
            </a:r>
          </a:p>
          <a:p>
            <a:pPr marL="457200" indent="-457200">
              <a:lnSpc>
                <a:spcPts val="3200"/>
              </a:lnSpc>
              <a:buFont typeface="+mj-lt"/>
              <a:buAutoNum type="arabicPeriod"/>
            </a:pPr>
            <a:r>
              <a:rPr lang="en-GB" sz="2400" dirty="0"/>
              <a:t>_____ ______ put it in the corner.</a:t>
            </a:r>
          </a:p>
          <a:p>
            <a:pPr marL="457200" indent="-457200">
              <a:lnSpc>
                <a:spcPts val="3200"/>
              </a:lnSpc>
              <a:buFont typeface="+mj-lt"/>
              <a:buAutoNum type="arabicPeriod"/>
            </a:pPr>
            <a:endParaRPr lang="en-GB" sz="2000" dirty="0"/>
          </a:p>
        </p:txBody>
      </p:sp>
      <p:pic>
        <p:nvPicPr>
          <p:cNvPr id="9" name="Google Shape;258;p6" descr="Powerpoint Check Mark Symbol">
            <a:extLst>
              <a:ext uri="{FF2B5EF4-FFF2-40B4-BE49-F238E27FC236}">
                <a16:creationId xmlns:a16="http://schemas.microsoft.com/office/drawing/2014/main" id="{9116BB95-3402-40BA-9D57-A023927F5798}"/>
              </a:ext>
            </a:extLst>
          </p:cNvPr>
          <p:cNvPicPr preferRelativeResize="0"/>
          <p:nvPr/>
        </p:nvPicPr>
        <p:blipFill rotWithShape="1">
          <a:blip r:embed="rId3">
            <a:alphaModFix/>
          </a:blip>
          <a:srcRect/>
          <a:stretch/>
        </p:blipFill>
        <p:spPr>
          <a:xfrm>
            <a:off x="1326390" y="2108150"/>
            <a:ext cx="398082" cy="393935"/>
          </a:xfrm>
          <a:prstGeom prst="rect">
            <a:avLst/>
          </a:prstGeom>
          <a:noFill/>
          <a:ln>
            <a:noFill/>
          </a:ln>
        </p:spPr>
      </p:pic>
      <p:pic>
        <p:nvPicPr>
          <p:cNvPr id="10" name="Google Shape;258;p6" descr="Powerpoint Check Mark Symbol">
            <a:extLst>
              <a:ext uri="{FF2B5EF4-FFF2-40B4-BE49-F238E27FC236}">
                <a16:creationId xmlns:a16="http://schemas.microsoft.com/office/drawing/2014/main" id="{49415904-1FA5-4139-BF61-388A8020A576}"/>
              </a:ext>
            </a:extLst>
          </p:cNvPr>
          <p:cNvPicPr preferRelativeResize="0"/>
          <p:nvPr/>
        </p:nvPicPr>
        <p:blipFill rotWithShape="1">
          <a:blip r:embed="rId3">
            <a:alphaModFix/>
          </a:blip>
          <a:srcRect/>
          <a:stretch/>
        </p:blipFill>
        <p:spPr>
          <a:xfrm>
            <a:off x="2472668" y="2528982"/>
            <a:ext cx="398082" cy="393935"/>
          </a:xfrm>
          <a:prstGeom prst="rect">
            <a:avLst/>
          </a:prstGeom>
          <a:noFill/>
          <a:ln>
            <a:noFill/>
          </a:ln>
        </p:spPr>
      </p:pic>
      <p:pic>
        <p:nvPicPr>
          <p:cNvPr id="11" name="Google Shape;258;p6" descr="Powerpoint Check Mark Symbol">
            <a:extLst>
              <a:ext uri="{FF2B5EF4-FFF2-40B4-BE49-F238E27FC236}">
                <a16:creationId xmlns:a16="http://schemas.microsoft.com/office/drawing/2014/main" id="{7C73A32F-FA5C-4BE8-8E73-37ACB2A13A54}"/>
              </a:ext>
            </a:extLst>
          </p:cNvPr>
          <p:cNvPicPr preferRelativeResize="0"/>
          <p:nvPr/>
        </p:nvPicPr>
        <p:blipFill rotWithShape="1">
          <a:blip r:embed="rId3">
            <a:alphaModFix/>
          </a:blip>
          <a:srcRect/>
          <a:stretch/>
        </p:blipFill>
        <p:spPr>
          <a:xfrm>
            <a:off x="1241550" y="2922917"/>
            <a:ext cx="398082" cy="393935"/>
          </a:xfrm>
          <a:prstGeom prst="rect">
            <a:avLst/>
          </a:prstGeom>
          <a:noFill/>
          <a:ln>
            <a:noFill/>
          </a:ln>
        </p:spPr>
      </p:pic>
      <p:pic>
        <p:nvPicPr>
          <p:cNvPr id="12" name="Google Shape;258;p6" descr="Powerpoint Check Mark Symbol">
            <a:extLst>
              <a:ext uri="{FF2B5EF4-FFF2-40B4-BE49-F238E27FC236}">
                <a16:creationId xmlns:a16="http://schemas.microsoft.com/office/drawing/2014/main" id="{4DB813E6-298B-42BC-B83A-9651ECBA371C}"/>
              </a:ext>
            </a:extLst>
          </p:cNvPr>
          <p:cNvPicPr preferRelativeResize="0"/>
          <p:nvPr/>
        </p:nvPicPr>
        <p:blipFill rotWithShape="1">
          <a:blip r:embed="rId3">
            <a:alphaModFix/>
          </a:blip>
          <a:srcRect/>
          <a:stretch/>
        </p:blipFill>
        <p:spPr>
          <a:xfrm>
            <a:off x="3552891" y="3364739"/>
            <a:ext cx="398082" cy="393935"/>
          </a:xfrm>
          <a:prstGeom prst="rect">
            <a:avLst/>
          </a:prstGeom>
          <a:noFill/>
          <a:ln>
            <a:noFill/>
          </a:ln>
        </p:spPr>
      </p:pic>
      <p:pic>
        <p:nvPicPr>
          <p:cNvPr id="13" name="Google Shape;258;p6" descr="Powerpoint Check Mark Symbol">
            <a:extLst>
              <a:ext uri="{FF2B5EF4-FFF2-40B4-BE49-F238E27FC236}">
                <a16:creationId xmlns:a16="http://schemas.microsoft.com/office/drawing/2014/main" id="{D164C042-75BE-4F09-AB35-DC413FC3734D}"/>
              </a:ext>
            </a:extLst>
          </p:cNvPr>
          <p:cNvPicPr preferRelativeResize="0"/>
          <p:nvPr/>
        </p:nvPicPr>
        <p:blipFill rotWithShape="1">
          <a:blip r:embed="rId3">
            <a:alphaModFix/>
          </a:blip>
          <a:srcRect/>
          <a:stretch/>
        </p:blipFill>
        <p:spPr>
          <a:xfrm>
            <a:off x="2478692" y="3778274"/>
            <a:ext cx="398082" cy="393935"/>
          </a:xfrm>
          <a:prstGeom prst="rect">
            <a:avLst/>
          </a:prstGeom>
          <a:noFill/>
          <a:ln>
            <a:noFill/>
          </a:ln>
        </p:spPr>
      </p:pic>
      <p:pic>
        <p:nvPicPr>
          <p:cNvPr id="15" name="Google Shape;258;p6" descr="Powerpoint Check Mark Symbol">
            <a:extLst>
              <a:ext uri="{FF2B5EF4-FFF2-40B4-BE49-F238E27FC236}">
                <a16:creationId xmlns:a16="http://schemas.microsoft.com/office/drawing/2014/main" id="{322A4C19-CC25-4DAE-BEE7-534CD76D7DF3}"/>
              </a:ext>
            </a:extLst>
          </p:cNvPr>
          <p:cNvPicPr preferRelativeResize="0"/>
          <p:nvPr/>
        </p:nvPicPr>
        <p:blipFill rotWithShape="1">
          <a:blip r:embed="rId3">
            <a:alphaModFix/>
          </a:blip>
          <a:srcRect/>
          <a:stretch/>
        </p:blipFill>
        <p:spPr>
          <a:xfrm>
            <a:off x="1241550" y="4199727"/>
            <a:ext cx="398082" cy="393935"/>
          </a:xfrm>
          <a:prstGeom prst="rect">
            <a:avLst/>
          </a:prstGeom>
          <a:noFill/>
          <a:ln>
            <a:noFill/>
          </a:ln>
        </p:spPr>
      </p:pic>
      <p:pic>
        <p:nvPicPr>
          <p:cNvPr id="18" name="Google Shape;258;p6" descr="Powerpoint Check Mark Symbol">
            <a:extLst>
              <a:ext uri="{FF2B5EF4-FFF2-40B4-BE49-F238E27FC236}">
                <a16:creationId xmlns:a16="http://schemas.microsoft.com/office/drawing/2014/main" id="{96525E23-0AC6-45B3-865E-D0780336FCCD}"/>
              </a:ext>
            </a:extLst>
          </p:cNvPr>
          <p:cNvPicPr preferRelativeResize="0"/>
          <p:nvPr/>
        </p:nvPicPr>
        <p:blipFill rotWithShape="1">
          <a:blip r:embed="rId3">
            <a:alphaModFix/>
          </a:blip>
          <a:srcRect/>
          <a:stretch/>
        </p:blipFill>
        <p:spPr>
          <a:xfrm>
            <a:off x="2484482" y="4622538"/>
            <a:ext cx="398082" cy="393935"/>
          </a:xfrm>
          <a:prstGeom prst="rect">
            <a:avLst/>
          </a:prstGeom>
          <a:noFill/>
          <a:ln>
            <a:noFill/>
          </a:ln>
        </p:spPr>
      </p:pic>
      <p:pic>
        <p:nvPicPr>
          <p:cNvPr id="21" name="Google Shape;258;p6" descr="Powerpoint Check Mark Symbol">
            <a:extLst>
              <a:ext uri="{FF2B5EF4-FFF2-40B4-BE49-F238E27FC236}">
                <a16:creationId xmlns:a16="http://schemas.microsoft.com/office/drawing/2014/main" id="{2A708C97-BF0B-415C-8323-4C6D363037EF}"/>
              </a:ext>
            </a:extLst>
          </p:cNvPr>
          <p:cNvPicPr preferRelativeResize="0"/>
          <p:nvPr/>
        </p:nvPicPr>
        <p:blipFill rotWithShape="1">
          <a:blip r:embed="rId3">
            <a:alphaModFix/>
          </a:blip>
          <a:srcRect/>
          <a:stretch/>
        </p:blipFill>
        <p:spPr>
          <a:xfrm>
            <a:off x="3525345" y="5030613"/>
            <a:ext cx="398082" cy="393935"/>
          </a:xfrm>
          <a:prstGeom prst="rect">
            <a:avLst/>
          </a:prstGeom>
          <a:noFill/>
          <a:ln>
            <a:noFill/>
          </a:ln>
        </p:spPr>
      </p:pic>
      <p:pic>
        <p:nvPicPr>
          <p:cNvPr id="22" name="Google Shape;258;p6" descr="Powerpoint Check Mark Symbol">
            <a:extLst>
              <a:ext uri="{FF2B5EF4-FFF2-40B4-BE49-F238E27FC236}">
                <a16:creationId xmlns:a16="http://schemas.microsoft.com/office/drawing/2014/main" id="{65D3F339-CAF1-4588-A6FC-62CC24B62BF3}"/>
              </a:ext>
            </a:extLst>
          </p:cNvPr>
          <p:cNvPicPr preferRelativeResize="0"/>
          <p:nvPr/>
        </p:nvPicPr>
        <p:blipFill rotWithShape="1">
          <a:blip r:embed="rId3">
            <a:alphaModFix/>
          </a:blip>
          <a:srcRect/>
          <a:stretch/>
        </p:blipFill>
        <p:spPr>
          <a:xfrm>
            <a:off x="1241550" y="5395327"/>
            <a:ext cx="398082" cy="393935"/>
          </a:xfrm>
          <a:prstGeom prst="rect">
            <a:avLst/>
          </a:prstGeom>
          <a:noFill/>
          <a:ln>
            <a:noFill/>
          </a:ln>
        </p:spPr>
      </p:pic>
      <p:pic>
        <p:nvPicPr>
          <p:cNvPr id="23" name="Google Shape;258;p6" descr="Powerpoint Check Mark Symbol">
            <a:extLst>
              <a:ext uri="{FF2B5EF4-FFF2-40B4-BE49-F238E27FC236}">
                <a16:creationId xmlns:a16="http://schemas.microsoft.com/office/drawing/2014/main" id="{B3593624-00E4-43BC-BBA4-50AF1C7F129D}"/>
              </a:ext>
            </a:extLst>
          </p:cNvPr>
          <p:cNvPicPr preferRelativeResize="0"/>
          <p:nvPr/>
        </p:nvPicPr>
        <p:blipFill rotWithShape="1">
          <a:blip r:embed="rId3">
            <a:alphaModFix/>
          </a:blip>
          <a:srcRect/>
          <a:stretch/>
        </p:blipFill>
        <p:spPr>
          <a:xfrm>
            <a:off x="2480223" y="5898318"/>
            <a:ext cx="398082" cy="393935"/>
          </a:xfrm>
          <a:prstGeom prst="rect">
            <a:avLst/>
          </a:prstGeom>
          <a:noFill/>
          <a:ln>
            <a:noFill/>
          </a:ln>
        </p:spPr>
      </p:pic>
      <p:sp>
        <p:nvSpPr>
          <p:cNvPr id="24" name="TextBox 23">
            <a:extLst>
              <a:ext uri="{FF2B5EF4-FFF2-40B4-BE49-F238E27FC236}">
                <a16:creationId xmlns:a16="http://schemas.microsoft.com/office/drawing/2014/main" id="{A25AB425-AD3C-41A4-88E3-A86CE4404E41}"/>
              </a:ext>
            </a:extLst>
          </p:cNvPr>
          <p:cNvSpPr txBox="1"/>
          <p:nvPr/>
        </p:nvSpPr>
        <p:spPr>
          <a:xfrm>
            <a:off x="4893451" y="2141519"/>
            <a:ext cx="327870" cy="461665"/>
          </a:xfrm>
          <a:prstGeom prst="rect">
            <a:avLst/>
          </a:prstGeom>
          <a:noFill/>
        </p:spPr>
        <p:txBody>
          <a:bodyPr wrap="square" rtlCol="0">
            <a:spAutoFit/>
          </a:bodyPr>
          <a:lstStyle/>
          <a:p>
            <a:r>
              <a:rPr lang="en-GB" sz="2400" b="1" dirty="0">
                <a:solidFill>
                  <a:schemeClr val="accent1"/>
                </a:solidFill>
              </a:rPr>
              <a:t>I</a:t>
            </a:r>
          </a:p>
        </p:txBody>
      </p:sp>
      <p:sp>
        <p:nvSpPr>
          <p:cNvPr id="25" name="TextBox 24">
            <a:extLst>
              <a:ext uri="{FF2B5EF4-FFF2-40B4-BE49-F238E27FC236}">
                <a16:creationId xmlns:a16="http://schemas.microsoft.com/office/drawing/2014/main" id="{8A557CB5-1370-47D1-A912-FCF8B7893EE5}"/>
              </a:ext>
            </a:extLst>
          </p:cNvPr>
          <p:cNvSpPr txBox="1"/>
          <p:nvPr/>
        </p:nvSpPr>
        <p:spPr>
          <a:xfrm>
            <a:off x="7885523" y="2074284"/>
            <a:ext cx="1277969" cy="461665"/>
          </a:xfrm>
          <a:prstGeom prst="rect">
            <a:avLst/>
          </a:prstGeom>
          <a:noFill/>
        </p:spPr>
        <p:txBody>
          <a:bodyPr wrap="square" rtlCol="0">
            <a:spAutoFit/>
          </a:bodyPr>
          <a:lstStyle/>
          <a:p>
            <a:r>
              <a:rPr lang="en-GB" sz="2400" b="1" dirty="0">
                <a:solidFill>
                  <a:schemeClr val="accent1"/>
                </a:solidFill>
              </a:rPr>
              <a:t>tidy</a:t>
            </a:r>
          </a:p>
        </p:txBody>
      </p:sp>
      <p:sp>
        <p:nvSpPr>
          <p:cNvPr id="26" name="TextBox 25">
            <a:extLst>
              <a:ext uri="{FF2B5EF4-FFF2-40B4-BE49-F238E27FC236}">
                <a16:creationId xmlns:a16="http://schemas.microsoft.com/office/drawing/2014/main" id="{32AEC45D-40B4-4FE0-B575-3C3EAC1132E2}"/>
              </a:ext>
            </a:extLst>
          </p:cNvPr>
          <p:cNvSpPr txBox="1"/>
          <p:nvPr/>
        </p:nvSpPr>
        <p:spPr>
          <a:xfrm>
            <a:off x="5640591" y="2518599"/>
            <a:ext cx="855460" cy="461665"/>
          </a:xfrm>
          <a:prstGeom prst="rect">
            <a:avLst/>
          </a:prstGeom>
          <a:noFill/>
        </p:spPr>
        <p:txBody>
          <a:bodyPr wrap="square" rtlCol="0">
            <a:spAutoFit/>
          </a:bodyPr>
          <a:lstStyle/>
          <a:p>
            <a:r>
              <a:rPr lang="en-GB" sz="2400" b="1" dirty="0">
                <a:solidFill>
                  <a:schemeClr val="accent1"/>
                </a:solidFill>
              </a:rPr>
              <a:t>you</a:t>
            </a:r>
          </a:p>
        </p:txBody>
      </p:sp>
      <p:sp>
        <p:nvSpPr>
          <p:cNvPr id="27" name="TextBox 26">
            <a:extLst>
              <a:ext uri="{FF2B5EF4-FFF2-40B4-BE49-F238E27FC236}">
                <a16:creationId xmlns:a16="http://schemas.microsoft.com/office/drawing/2014/main" id="{434BD14C-BD5B-4633-8031-4F2C91BD47EA}"/>
              </a:ext>
            </a:extLst>
          </p:cNvPr>
          <p:cNvSpPr txBox="1"/>
          <p:nvPr/>
        </p:nvSpPr>
        <p:spPr>
          <a:xfrm>
            <a:off x="6754204" y="2518598"/>
            <a:ext cx="855460" cy="461665"/>
          </a:xfrm>
          <a:prstGeom prst="rect">
            <a:avLst/>
          </a:prstGeom>
          <a:noFill/>
        </p:spPr>
        <p:txBody>
          <a:bodyPr wrap="square" rtlCol="0">
            <a:spAutoFit/>
          </a:bodyPr>
          <a:lstStyle/>
          <a:p>
            <a:r>
              <a:rPr lang="en-GB" sz="2400" b="1" dirty="0">
                <a:solidFill>
                  <a:schemeClr val="accent1"/>
                </a:solidFill>
              </a:rPr>
              <a:t>call</a:t>
            </a:r>
          </a:p>
        </p:txBody>
      </p:sp>
      <p:sp>
        <p:nvSpPr>
          <p:cNvPr id="28" name="TextBox 27">
            <a:extLst>
              <a:ext uri="{FF2B5EF4-FFF2-40B4-BE49-F238E27FC236}">
                <a16:creationId xmlns:a16="http://schemas.microsoft.com/office/drawing/2014/main" id="{D8549E53-C182-4D7C-955E-9AC73ED4494F}"/>
              </a:ext>
            </a:extLst>
          </p:cNvPr>
          <p:cNvSpPr txBox="1"/>
          <p:nvPr/>
        </p:nvSpPr>
        <p:spPr>
          <a:xfrm>
            <a:off x="5054568" y="2924544"/>
            <a:ext cx="327870" cy="461665"/>
          </a:xfrm>
          <a:prstGeom prst="rect">
            <a:avLst/>
          </a:prstGeom>
          <a:noFill/>
        </p:spPr>
        <p:txBody>
          <a:bodyPr wrap="square" rtlCol="0">
            <a:spAutoFit/>
          </a:bodyPr>
          <a:lstStyle/>
          <a:p>
            <a:r>
              <a:rPr lang="en-GB" sz="2400" b="1" dirty="0">
                <a:solidFill>
                  <a:schemeClr val="accent1"/>
                </a:solidFill>
              </a:rPr>
              <a:t>I</a:t>
            </a:r>
          </a:p>
        </p:txBody>
      </p:sp>
      <p:sp>
        <p:nvSpPr>
          <p:cNvPr id="29" name="TextBox 28">
            <a:extLst>
              <a:ext uri="{FF2B5EF4-FFF2-40B4-BE49-F238E27FC236}">
                <a16:creationId xmlns:a16="http://schemas.microsoft.com/office/drawing/2014/main" id="{56F322D5-48C6-44C9-B3E1-C59B260DBCF6}"/>
              </a:ext>
            </a:extLst>
          </p:cNvPr>
          <p:cNvSpPr txBox="1"/>
          <p:nvPr/>
        </p:nvSpPr>
        <p:spPr>
          <a:xfrm>
            <a:off x="8003675" y="2903074"/>
            <a:ext cx="1464662" cy="461665"/>
          </a:xfrm>
          <a:prstGeom prst="rect">
            <a:avLst/>
          </a:prstGeom>
          <a:noFill/>
        </p:spPr>
        <p:txBody>
          <a:bodyPr wrap="square" rtlCol="0">
            <a:spAutoFit/>
          </a:bodyPr>
          <a:lstStyle/>
          <a:p>
            <a:r>
              <a:rPr lang="en-GB" sz="2400" b="1" dirty="0">
                <a:solidFill>
                  <a:schemeClr val="accent1"/>
                </a:solidFill>
              </a:rPr>
              <a:t>dance</a:t>
            </a:r>
          </a:p>
        </p:txBody>
      </p:sp>
      <p:sp>
        <p:nvSpPr>
          <p:cNvPr id="30" name="TextBox 29">
            <a:extLst>
              <a:ext uri="{FF2B5EF4-FFF2-40B4-BE49-F238E27FC236}">
                <a16:creationId xmlns:a16="http://schemas.microsoft.com/office/drawing/2014/main" id="{E9FB0873-7A0A-4D58-A226-226CE83C2FD7}"/>
              </a:ext>
            </a:extLst>
          </p:cNvPr>
          <p:cNvSpPr txBox="1"/>
          <p:nvPr/>
        </p:nvSpPr>
        <p:spPr>
          <a:xfrm>
            <a:off x="9518196" y="2903426"/>
            <a:ext cx="688303" cy="461665"/>
          </a:xfrm>
          <a:prstGeom prst="rect">
            <a:avLst/>
          </a:prstGeom>
          <a:noFill/>
        </p:spPr>
        <p:txBody>
          <a:bodyPr wrap="square" rtlCol="0">
            <a:spAutoFit/>
          </a:bodyPr>
          <a:lstStyle/>
          <a:p>
            <a:r>
              <a:rPr lang="en-GB" sz="2400" b="1" dirty="0">
                <a:solidFill>
                  <a:schemeClr val="accent1"/>
                </a:solidFill>
              </a:rPr>
              <a:t>it</a:t>
            </a:r>
          </a:p>
        </p:txBody>
      </p:sp>
      <p:sp>
        <p:nvSpPr>
          <p:cNvPr id="31" name="TextBox 30">
            <a:extLst>
              <a:ext uri="{FF2B5EF4-FFF2-40B4-BE49-F238E27FC236}">
                <a16:creationId xmlns:a16="http://schemas.microsoft.com/office/drawing/2014/main" id="{26D9136E-5B2F-4AE2-9BDE-2F9993BB8512}"/>
              </a:ext>
            </a:extLst>
          </p:cNvPr>
          <p:cNvSpPr txBox="1"/>
          <p:nvPr/>
        </p:nvSpPr>
        <p:spPr>
          <a:xfrm>
            <a:off x="4716565" y="3318071"/>
            <a:ext cx="1028698" cy="461665"/>
          </a:xfrm>
          <a:prstGeom prst="rect">
            <a:avLst/>
          </a:prstGeom>
          <a:noFill/>
        </p:spPr>
        <p:txBody>
          <a:bodyPr wrap="square" rtlCol="0">
            <a:spAutoFit/>
          </a:bodyPr>
          <a:lstStyle/>
          <a:p>
            <a:r>
              <a:rPr lang="en-GB" sz="2400" b="1" dirty="0">
                <a:solidFill>
                  <a:schemeClr val="accent1"/>
                </a:solidFill>
              </a:rPr>
              <a:t>S/he</a:t>
            </a:r>
          </a:p>
        </p:txBody>
      </p:sp>
      <p:sp>
        <p:nvSpPr>
          <p:cNvPr id="32" name="TextBox 31">
            <a:extLst>
              <a:ext uri="{FF2B5EF4-FFF2-40B4-BE49-F238E27FC236}">
                <a16:creationId xmlns:a16="http://schemas.microsoft.com/office/drawing/2014/main" id="{505BD222-B1A4-4198-AC51-CF3EE14F1409}"/>
              </a:ext>
            </a:extLst>
          </p:cNvPr>
          <p:cNvSpPr txBox="1"/>
          <p:nvPr/>
        </p:nvSpPr>
        <p:spPr>
          <a:xfrm>
            <a:off x="6279494" y="3356170"/>
            <a:ext cx="975099" cy="461665"/>
          </a:xfrm>
          <a:prstGeom prst="rect">
            <a:avLst/>
          </a:prstGeom>
          <a:noFill/>
        </p:spPr>
        <p:txBody>
          <a:bodyPr wrap="square" rtlCol="0">
            <a:spAutoFit/>
          </a:bodyPr>
          <a:lstStyle/>
          <a:p>
            <a:r>
              <a:rPr lang="en-GB" sz="2400" b="1" dirty="0">
                <a:solidFill>
                  <a:schemeClr val="accent1"/>
                </a:solidFill>
              </a:rPr>
              <a:t>not</a:t>
            </a:r>
          </a:p>
        </p:txBody>
      </p:sp>
      <p:sp>
        <p:nvSpPr>
          <p:cNvPr id="33" name="TextBox 32">
            <a:extLst>
              <a:ext uri="{FF2B5EF4-FFF2-40B4-BE49-F238E27FC236}">
                <a16:creationId xmlns:a16="http://schemas.microsoft.com/office/drawing/2014/main" id="{89BE34F1-F263-4E21-9D60-C5B5C9A13417}"/>
              </a:ext>
            </a:extLst>
          </p:cNvPr>
          <p:cNvSpPr txBox="1"/>
          <p:nvPr/>
        </p:nvSpPr>
        <p:spPr>
          <a:xfrm>
            <a:off x="7914438" y="3356170"/>
            <a:ext cx="975099" cy="461665"/>
          </a:xfrm>
          <a:prstGeom prst="rect">
            <a:avLst/>
          </a:prstGeom>
          <a:noFill/>
        </p:spPr>
        <p:txBody>
          <a:bodyPr wrap="square" rtlCol="0">
            <a:spAutoFit/>
          </a:bodyPr>
          <a:lstStyle/>
          <a:p>
            <a:r>
              <a:rPr lang="en-GB" sz="2400" b="1" dirty="0">
                <a:solidFill>
                  <a:schemeClr val="accent1"/>
                </a:solidFill>
              </a:rPr>
              <a:t>it</a:t>
            </a:r>
          </a:p>
        </p:txBody>
      </p:sp>
      <p:sp>
        <p:nvSpPr>
          <p:cNvPr id="34" name="TextBox 33">
            <a:extLst>
              <a:ext uri="{FF2B5EF4-FFF2-40B4-BE49-F238E27FC236}">
                <a16:creationId xmlns:a16="http://schemas.microsoft.com/office/drawing/2014/main" id="{9FDD2531-6367-4981-AF1C-B9CA45C2FEF5}"/>
              </a:ext>
            </a:extLst>
          </p:cNvPr>
          <p:cNvSpPr txBox="1"/>
          <p:nvPr/>
        </p:nvSpPr>
        <p:spPr>
          <a:xfrm>
            <a:off x="4926072" y="3778274"/>
            <a:ext cx="975099" cy="461665"/>
          </a:xfrm>
          <a:prstGeom prst="rect">
            <a:avLst/>
          </a:prstGeom>
          <a:noFill/>
        </p:spPr>
        <p:txBody>
          <a:bodyPr wrap="square" rtlCol="0">
            <a:spAutoFit/>
          </a:bodyPr>
          <a:lstStyle/>
          <a:p>
            <a:r>
              <a:rPr lang="en-GB" sz="2400" b="1" dirty="0">
                <a:solidFill>
                  <a:schemeClr val="accent1"/>
                </a:solidFill>
              </a:rPr>
              <a:t>You</a:t>
            </a:r>
          </a:p>
        </p:txBody>
      </p:sp>
      <p:sp>
        <p:nvSpPr>
          <p:cNvPr id="35" name="TextBox 34">
            <a:extLst>
              <a:ext uri="{FF2B5EF4-FFF2-40B4-BE49-F238E27FC236}">
                <a16:creationId xmlns:a16="http://schemas.microsoft.com/office/drawing/2014/main" id="{644DF502-32FE-4AC4-823E-72B489B2F0D1}"/>
              </a:ext>
            </a:extLst>
          </p:cNvPr>
          <p:cNvSpPr txBox="1"/>
          <p:nvPr/>
        </p:nvSpPr>
        <p:spPr>
          <a:xfrm>
            <a:off x="5746969" y="3778274"/>
            <a:ext cx="975099" cy="461665"/>
          </a:xfrm>
          <a:prstGeom prst="rect">
            <a:avLst/>
          </a:prstGeom>
          <a:noFill/>
        </p:spPr>
        <p:txBody>
          <a:bodyPr wrap="square" rtlCol="0">
            <a:spAutoFit/>
          </a:bodyPr>
          <a:lstStyle/>
          <a:p>
            <a:r>
              <a:rPr lang="en-GB" sz="2400" b="1" dirty="0">
                <a:solidFill>
                  <a:schemeClr val="accent1"/>
                </a:solidFill>
              </a:rPr>
              <a:t>have</a:t>
            </a:r>
          </a:p>
        </p:txBody>
      </p:sp>
      <p:sp>
        <p:nvSpPr>
          <p:cNvPr id="36" name="TextBox 35">
            <a:extLst>
              <a:ext uri="{FF2B5EF4-FFF2-40B4-BE49-F238E27FC236}">
                <a16:creationId xmlns:a16="http://schemas.microsoft.com/office/drawing/2014/main" id="{3BFA243B-8CDD-4291-95EF-5D3222516830}"/>
              </a:ext>
            </a:extLst>
          </p:cNvPr>
          <p:cNvSpPr txBox="1"/>
          <p:nvPr/>
        </p:nvSpPr>
        <p:spPr>
          <a:xfrm>
            <a:off x="6722068" y="3778274"/>
            <a:ext cx="975099" cy="461665"/>
          </a:xfrm>
          <a:prstGeom prst="rect">
            <a:avLst/>
          </a:prstGeom>
          <a:noFill/>
        </p:spPr>
        <p:txBody>
          <a:bodyPr wrap="square" rtlCol="0">
            <a:spAutoFit/>
          </a:bodyPr>
          <a:lstStyle/>
          <a:p>
            <a:r>
              <a:rPr lang="en-GB" sz="2400" b="1" dirty="0">
                <a:solidFill>
                  <a:schemeClr val="accent1"/>
                </a:solidFill>
              </a:rPr>
              <a:t>to</a:t>
            </a:r>
          </a:p>
        </p:txBody>
      </p:sp>
      <p:sp>
        <p:nvSpPr>
          <p:cNvPr id="37" name="TextBox 36">
            <a:extLst>
              <a:ext uri="{FF2B5EF4-FFF2-40B4-BE49-F238E27FC236}">
                <a16:creationId xmlns:a16="http://schemas.microsoft.com/office/drawing/2014/main" id="{F6335BBD-9ED0-4534-A026-00A9CDB85FB5}"/>
              </a:ext>
            </a:extLst>
          </p:cNvPr>
          <p:cNvSpPr txBox="1"/>
          <p:nvPr/>
        </p:nvSpPr>
        <p:spPr>
          <a:xfrm>
            <a:off x="10206499" y="3725743"/>
            <a:ext cx="1318751" cy="461665"/>
          </a:xfrm>
          <a:prstGeom prst="rect">
            <a:avLst/>
          </a:prstGeom>
          <a:noFill/>
        </p:spPr>
        <p:txBody>
          <a:bodyPr wrap="square" rtlCol="0">
            <a:spAutoFit/>
          </a:bodyPr>
          <a:lstStyle/>
          <a:p>
            <a:r>
              <a:rPr lang="en-GB" sz="2400" b="1" dirty="0">
                <a:solidFill>
                  <a:schemeClr val="accent1"/>
                </a:solidFill>
              </a:rPr>
              <a:t>drinks</a:t>
            </a:r>
          </a:p>
        </p:txBody>
      </p:sp>
      <p:sp>
        <p:nvSpPr>
          <p:cNvPr id="38" name="TextBox 37">
            <a:extLst>
              <a:ext uri="{FF2B5EF4-FFF2-40B4-BE49-F238E27FC236}">
                <a16:creationId xmlns:a16="http://schemas.microsoft.com/office/drawing/2014/main" id="{CC394394-A569-4130-BC55-A0391B4F19A7}"/>
              </a:ext>
            </a:extLst>
          </p:cNvPr>
          <p:cNvSpPr txBox="1"/>
          <p:nvPr/>
        </p:nvSpPr>
        <p:spPr>
          <a:xfrm>
            <a:off x="4936414" y="4169708"/>
            <a:ext cx="452813" cy="461665"/>
          </a:xfrm>
          <a:prstGeom prst="rect">
            <a:avLst/>
          </a:prstGeom>
          <a:noFill/>
        </p:spPr>
        <p:txBody>
          <a:bodyPr wrap="square" rtlCol="0">
            <a:spAutoFit/>
          </a:bodyPr>
          <a:lstStyle/>
          <a:p>
            <a:r>
              <a:rPr lang="en-GB" sz="2400" b="1" dirty="0">
                <a:solidFill>
                  <a:schemeClr val="accent1"/>
                </a:solidFill>
              </a:rPr>
              <a:t>I </a:t>
            </a:r>
          </a:p>
        </p:txBody>
      </p:sp>
      <p:sp>
        <p:nvSpPr>
          <p:cNvPr id="39" name="TextBox 38">
            <a:extLst>
              <a:ext uri="{FF2B5EF4-FFF2-40B4-BE49-F238E27FC236}">
                <a16:creationId xmlns:a16="http://schemas.microsoft.com/office/drawing/2014/main" id="{BC3333CA-5868-4534-A1E1-BEE28DF4474D}"/>
              </a:ext>
            </a:extLst>
          </p:cNvPr>
          <p:cNvSpPr txBox="1"/>
          <p:nvPr/>
        </p:nvSpPr>
        <p:spPr>
          <a:xfrm>
            <a:off x="5513346" y="4178246"/>
            <a:ext cx="1532295" cy="461665"/>
          </a:xfrm>
          <a:prstGeom prst="rect">
            <a:avLst/>
          </a:prstGeom>
          <a:noFill/>
        </p:spPr>
        <p:txBody>
          <a:bodyPr wrap="square" rtlCol="0">
            <a:spAutoFit/>
          </a:bodyPr>
          <a:lstStyle/>
          <a:p>
            <a:r>
              <a:rPr lang="en-GB" sz="2400" b="1" dirty="0">
                <a:solidFill>
                  <a:schemeClr val="accent1"/>
                </a:solidFill>
              </a:rPr>
              <a:t>can’t </a:t>
            </a:r>
          </a:p>
        </p:txBody>
      </p:sp>
      <p:sp>
        <p:nvSpPr>
          <p:cNvPr id="40" name="TextBox 39">
            <a:extLst>
              <a:ext uri="{FF2B5EF4-FFF2-40B4-BE49-F238E27FC236}">
                <a16:creationId xmlns:a16="http://schemas.microsoft.com/office/drawing/2014/main" id="{7811C250-7921-43A6-96CD-4D82C82C32A0}"/>
              </a:ext>
            </a:extLst>
          </p:cNvPr>
          <p:cNvSpPr txBox="1"/>
          <p:nvPr/>
        </p:nvSpPr>
        <p:spPr>
          <a:xfrm>
            <a:off x="8518064" y="4156450"/>
            <a:ext cx="1532295" cy="461665"/>
          </a:xfrm>
          <a:prstGeom prst="rect">
            <a:avLst/>
          </a:prstGeom>
          <a:noFill/>
        </p:spPr>
        <p:txBody>
          <a:bodyPr wrap="square" rtlCol="0">
            <a:spAutoFit/>
          </a:bodyPr>
          <a:lstStyle/>
          <a:p>
            <a:r>
              <a:rPr lang="en-GB" sz="2400" b="1" dirty="0">
                <a:solidFill>
                  <a:schemeClr val="accent1"/>
                </a:solidFill>
              </a:rPr>
              <a:t>them </a:t>
            </a:r>
          </a:p>
        </p:txBody>
      </p:sp>
      <p:sp>
        <p:nvSpPr>
          <p:cNvPr id="41" name="TextBox 40">
            <a:extLst>
              <a:ext uri="{FF2B5EF4-FFF2-40B4-BE49-F238E27FC236}">
                <a16:creationId xmlns:a16="http://schemas.microsoft.com/office/drawing/2014/main" id="{22718B5A-25CE-4292-8BBE-4ED31C8F643E}"/>
              </a:ext>
            </a:extLst>
          </p:cNvPr>
          <p:cNvSpPr txBox="1"/>
          <p:nvPr/>
        </p:nvSpPr>
        <p:spPr>
          <a:xfrm>
            <a:off x="4798882" y="4587359"/>
            <a:ext cx="841709" cy="461665"/>
          </a:xfrm>
          <a:prstGeom prst="rect">
            <a:avLst/>
          </a:prstGeom>
          <a:noFill/>
        </p:spPr>
        <p:txBody>
          <a:bodyPr wrap="square" rtlCol="0">
            <a:spAutoFit/>
          </a:bodyPr>
          <a:lstStyle/>
          <a:p>
            <a:r>
              <a:rPr lang="en-GB" sz="2400" b="1" dirty="0">
                <a:solidFill>
                  <a:schemeClr val="accent1"/>
                </a:solidFill>
              </a:rPr>
              <a:t>You </a:t>
            </a:r>
          </a:p>
        </p:txBody>
      </p:sp>
      <p:sp>
        <p:nvSpPr>
          <p:cNvPr id="42" name="TextBox 41">
            <a:extLst>
              <a:ext uri="{FF2B5EF4-FFF2-40B4-BE49-F238E27FC236}">
                <a16:creationId xmlns:a16="http://schemas.microsoft.com/office/drawing/2014/main" id="{1432A076-B573-44AE-AA2B-011F4E4FB4C4}"/>
              </a:ext>
            </a:extLst>
          </p:cNvPr>
          <p:cNvSpPr txBox="1"/>
          <p:nvPr/>
        </p:nvSpPr>
        <p:spPr>
          <a:xfrm>
            <a:off x="5802856" y="4588142"/>
            <a:ext cx="1412055" cy="461665"/>
          </a:xfrm>
          <a:prstGeom prst="rect">
            <a:avLst/>
          </a:prstGeom>
          <a:noFill/>
        </p:spPr>
        <p:txBody>
          <a:bodyPr wrap="square" rtlCol="0">
            <a:spAutoFit/>
          </a:bodyPr>
          <a:lstStyle/>
          <a:p>
            <a:r>
              <a:rPr lang="en-GB" sz="2400" b="1" dirty="0">
                <a:solidFill>
                  <a:schemeClr val="accent1"/>
                </a:solidFill>
              </a:rPr>
              <a:t>must</a:t>
            </a:r>
          </a:p>
        </p:txBody>
      </p:sp>
      <p:sp>
        <p:nvSpPr>
          <p:cNvPr id="43" name="TextBox 42">
            <a:extLst>
              <a:ext uri="{FF2B5EF4-FFF2-40B4-BE49-F238E27FC236}">
                <a16:creationId xmlns:a16="http://schemas.microsoft.com/office/drawing/2014/main" id="{62B87B95-68A3-4D68-BEE3-AAFC2957A6ED}"/>
              </a:ext>
            </a:extLst>
          </p:cNvPr>
          <p:cNvSpPr txBox="1"/>
          <p:nvPr/>
        </p:nvSpPr>
        <p:spPr>
          <a:xfrm>
            <a:off x="8064156" y="4571921"/>
            <a:ext cx="1412055" cy="461665"/>
          </a:xfrm>
          <a:prstGeom prst="rect">
            <a:avLst/>
          </a:prstGeom>
          <a:noFill/>
        </p:spPr>
        <p:txBody>
          <a:bodyPr wrap="square" rtlCol="0">
            <a:spAutoFit/>
          </a:bodyPr>
          <a:lstStyle/>
          <a:p>
            <a:r>
              <a:rPr lang="en-GB" sz="2400" b="1" dirty="0">
                <a:solidFill>
                  <a:schemeClr val="accent1"/>
                </a:solidFill>
              </a:rPr>
              <a:t>it</a:t>
            </a:r>
          </a:p>
        </p:txBody>
      </p:sp>
      <p:sp>
        <p:nvSpPr>
          <p:cNvPr id="44" name="TextBox 43">
            <a:extLst>
              <a:ext uri="{FF2B5EF4-FFF2-40B4-BE49-F238E27FC236}">
                <a16:creationId xmlns:a16="http://schemas.microsoft.com/office/drawing/2014/main" id="{682152A2-0F2E-4EAB-8F90-1BE2C3C5FD88}"/>
              </a:ext>
            </a:extLst>
          </p:cNvPr>
          <p:cNvSpPr txBox="1"/>
          <p:nvPr/>
        </p:nvSpPr>
        <p:spPr>
          <a:xfrm>
            <a:off x="4713417" y="4961271"/>
            <a:ext cx="898808" cy="461665"/>
          </a:xfrm>
          <a:prstGeom prst="rect">
            <a:avLst/>
          </a:prstGeom>
          <a:noFill/>
        </p:spPr>
        <p:txBody>
          <a:bodyPr wrap="square" rtlCol="0">
            <a:spAutoFit/>
          </a:bodyPr>
          <a:lstStyle/>
          <a:p>
            <a:r>
              <a:rPr lang="en-GB" sz="2400" b="1" dirty="0">
                <a:solidFill>
                  <a:schemeClr val="accent1"/>
                </a:solidFill>
              </a:rPr>
              <a:t>S/he</a:t>
            </a:r>
          </a:p>
        </p:txBody>
      </p:sp>
      <p:sp>
        <p:nvSpPr>
          <p:cNvPr id="45" name="TextBox 44">
            <a:extLst>
              <a:ext uri="{FF2B5EF4-FFF2-40B4-BE49-F238E27FC236}">
                <a16:creationId xmlns:a16="http://schemas.microsoft.com/office/drawing/2014/main" id="{EFB36DA1-EE3D-4ADE-B877-2421B2A8A879}"/>
              </a:ext>
            </a:extLst>
          </p:cNvPr>
          <p:cNvSpPr txBox="1"/>
          <p:nvPr/>
        </p:nvSpPr>
        <p:spPr>
          <a:xfrm>
            <a:off x="5623749" y="4979938"/>
            <a:ext cx="898808" cy="461665"/>
          </a:xfrm>
          <a:prstGeom prst="rect">
            <a:avLst/>
          </a:prstGeom>
          <a:noFill/>
        </p:spPr>
        <p:txBody>
          <a:bodyPr wrap="square" rtlCol="0">
            <a:spAutoFit/>
          </a:bodyPr>
          <a:lstStyle/>
          <a:p>
            <a:r>
              <a:rPr lang="en-GB" sz="2400" b="1" dirty="0">
                <a:solidFill>
                  <a:schemeClr val="accent1"/>
                </a:solidFill>
              </a:rPr>
              <a:t>can</a:t>
            </a:r>
          </a:p>
        </p:txBody>
      </p:sp>
      <p:sp>
        <p:nvSpPr>
          <p:cNvPr id="46" name="TextBox 45">
            <a:extLst>
              <a:ext uri="{FF2B5EF4-FFF2-40B4-BE49-F238E27FC236}">
                <a16:creationId xmlns:a16="http://schemas.microsoft.com/office/drawing/2014/main" id="{263DCD2A-313A-49D9-8950-C791849E77C6}"/>
              </a:ext>
            </a:extLst>
          </p:cNvPr>
          <p:cNvSpPr txBox="1"/>
          <p:nvPr/>
        </p:nvSpPr>
        <p:spPr>
          <a:xfrm>
            <a:off x="7105495" y="4979937"/>
            <a:ext cx="898808" cy="461665"/>
          </a:xfrm>
          <a:prstGeom prst="rect">
            <a:avLst/>
          </a:prstGeom>
          <a:noFill/>
        </p:spPr>
        <p:txBody>
          <a:bodyPr wrap="square" rtlCol="0">
            <a:spAutoFit/>
          </a:bodyPr>
          <a:lstStyle/>
          <a:p>
            <a:r>
              <a:rPr lang="en-GB" sz="2400" b="1" dirty="0">
                <a:solidFill>
                  <a:schemeClr val="accent1"/>
                </a:solidFill>
              </a:rPr>
              <a:t>it</a:t>
            </a:r>
          </a:p>
        </p:txBody>
      </p:sp>
      <p:sp>
        <p:nvSpPr>
          <p:cNvPr id="47" name="TextBox 46">
            <a:extLst>
              <a:ext uri="{FF2B5EF4-FFF2-40B4-BE49-F238E27FC236}">
                <a16:creationId xmlns:a16="http://schemas.microsoft.com/office/drawing/2014/main" id="{7AED164D-4BC0-48B9-887A-472FF5CE1ED3}"/>
              </a:ext>
            </a:extLst>
          </p:cNvPr>
          <p:cNvSpPr txBox="1"/>
          <p:nvPr/>
        </p:nvSpPr>
        <p:spPr>
          <a:xfrm>
            <a:off x="4997095" y="5397828"/>
            <a:ext cx="898808" cy="461665"/>
          </a:xfrm>
          <a:prstGeom prst="rect">
            <a:avLst/>
          </a:prstGeom>
          <a:noFill/>
        </p:spPr>
        <p:txBody>
          <a:bodyPr wrap="square" rtlCol="0">
            <a:spAutoFit/>
          </a:bodyPr>
          <a:lstStyle/>
          <a:p>
            <a:r>
              <a:rPr lang="en-GB" sz="2400" b="1" dirty="0">
                <a:solidFill>
                  <a:schemeClr val="accent1"/>
                </a:solidFill>
              </a:rPr>
              <a:t>I</a:t>
            </a:r>
          </a:p>
        </p:txBody>
      </p:sp>
      <p:sp>
        <p:nvSpPr>
          <p:cNvPr id="48" name="TextBox 47">
            <a:extLst>
              <a:ext uri="{FF2B5EF4-FFF2-40B4-BE49-F238E27FC236}">
                <a16:creationId xmlns:a16="http://schemas.microsoft.com/office/drawing/2014/main" id="{E7818B3D-B0EE-4E1D-A34B-342E946678FA}"/>
              </a:ext>
            </a:extLst>
          </p:cNvPr>
          <p:cNvSpPr txBox="1"/>
          <p:nvPr/>
        </p:nvSpPr>
        <p:spPr>
          <a:xfrm>
            <a:off x="6945003" y="5346128"/>
            <a:ext cx="1126755" cy="461665"/>
          </a:xfrm>
          <a:prstGeom prst="rect">
            <a:avLst/>
          </a:prstGeom>
          <a:noFill/>
        </p:spPr>
        <p:txBody>
          <a:bodyPr wrap="square" rtlCol="0">
            <a:spAutoFit/>
          </a:bodyPr>
          <a:lstStyle/>
          <a:p>
            <a:r>
              <a:rPr lang="en-GB" sz="2400" b="1" dirty="0">
                <a:solidFill>
                  <a:schemeClr val="accent1"/>
                </a:solidFill>
              </a:rPr>
              <a:t>call</a:t>
            </a:r>
          </a:p>
        </p:txBody>
      </p:sp>
      <p:sp>
        <p:nvSpPr>
          <p:cNvPr id="49" name="TextBox 48">
            <a:extLst>
              <a:ext uri="{FF2B5EF4-FFF2-40B4-BE49-F238E27FC236}">
                <a16:creationId xmlns:a16="http://schemas.microsoft.com/office/drawing/2014/main" id="{D36F914A-5137-4AFB-BE0E-CFC528460337}"/>
              </a:ext>
            </a:extLst>
          </p:cNvPr>
          <p:cNvSpPr txBox="1"/>
          <p:nvPr/>
        </p:nvSpPr>
        <p:spPr>
          <a:xfrm>
            <a:off x="7697167" y="5329907"/>
            <a:ext cx="975099" cy="461665"/>
          </a:xfrm>
          <a:prstGeom prst="rect">
            <a:avLst/>
          </a:prstGeom>
          <a:noFill/>
        </p:spPr>
        <p:txBody>
          <a:bodyPr wrap="square" rtlCol="0">
            <a:spAutoFit/>
          </a:bodyPr>
          <a:lstStyle/>
          <a:p>
            <a:r>
              <a:rPr lang="en-GB" sz="2400" b="1" dirty="0">
                <a:solidFill>
                  <a:schemeClr val="accent1"/>
                </a:solidFill>
              </a:rPr>
              <a:t>them</a:t>
            </a:r>
          </a:p>
        </p:txBody>
      </p:sp>
      <p:sp>
        <p:nvSpPr>
          <p:cNvPr id="50" name="TextBox 49">
            <a:extLst>
              <a:ext uri="{FF2B5EF4-FFF2-40B4-BE49-F238E27FC236}">
                <a16:creationId xmlns:a16="http://schemas.microsoft.com/office/drawing/2014/main" id="{30461C12-3113-48A7-86E8-67A64C4FA5EB}"/>
              </a:ext>
            </a:extLst>
          </p:cNvPr>
          <p:cNvSpPr txBox="1"/>
          <p:nvPr/>
        </p:nvSpPr>
        <p:spPr>
          <a:xfrm>
            <a:off x="4765699" y="5789262"/>
            <a:ext cx="898808" cy="461665"/>
          </a:xfrm>
          <a:prstGeom prst="rect">
            <a:avLst/>
          </a:prstGeom>
          <a:noFill/>
        </p:spPr>
        <p:txBody>
          <a:bodyPr wrap="square" rtlCol="0">
            <a:spAutoFit/>
          </a:bodyPr>
          <a:lstStyle/>
          <a:p>
            <a:r>
              <a:rPr lang="en-GB" sz="2400" b="1" dirty="0">
                <a:solidFill>
                  <a:schemeClr val="accent1"/>
                </a:solidFill>
              </a:rPr>
              <a:t>You</a:t>
            </a:r>
          </a:p>
        </p:txBody>
      </p:sp>
      <p:sp>
        <p:nvSpPr>
          <p:cNvPr id="51" name="TextBox 50">
            <a:extLst>
              <a:ext uri="{FF2B5EF4-FFF2-40B4-BE49-F238E27FC236}">
                <a16:creationId xmlns:a16="http://schemas.microsoft.com/office/drawing/2014/main" id="{86A374EF-11CD-4A1A-8549-84B6B97674E1}"/>
              </a:ext>
            </a:extLst>
          </p:cNvPr>
          <p:cNvSpPr txBox="1"/>
          <p:nvPr/>
        </p:nvSpPr>
        <p:spPr>
          <a:xfrm>
            <a:off x="5812387" y="5808725"/>
            <a:ext cx="1845940" cy="461665"/>
          </a:xfrm>
          <a:prstGeom prst="rect">
            <a:avLst/>
          </a:prstGeom>
          <a:noFill/>
        </p:spPr>
        <p:txBody>
          <a:bodyPr wrap="square" rtlCol="0">
            <a:spAutoFit/>
          </a:bodyPr>
          <a:lstStyle/>
          <a:p>
            <a:r>
              <a:rPr lang="en-GB" sz="2400" b="1" dirty="0">
                <a:solidFill>
                  <a:schemeClr val="accent1"/>
                </a:solidFill>
              </a:rPr>
              <a:t>can</a:t>
            </a:r>
          </a:p>
        </p:txBody>
      </p:sp>
      <p:sp>
        <p:nvSpPr>
          <p:cNvPr id="70" name="Google Shape;898;p32">
            <a:hlinkClick r:id="" action="ppaction://noaction">
              <a:snd r:embed="rId4" name="1. No lo quiero arreglar despue%CC%81s.wav"/>
            </a:hlinkClick>
            <a:extLst>
              <a:ext uri="{FF2B5EF4-FFF2-40B4-BE49-F238E27FC236}">
                <a16:creationId xmlns:a16="http://schemas.microsoft.com/office/drawing/2014/main" id="{0F9D2E57-80DC-4452-83EC-B23C19E15384}"/>
              </a:ext>
            </a:extLst>
          </p:cNvPr>
          <p:cNvSpPr/>
          <p:nvPr/>
        </p:nvSpPr>
        <p:spPr>
          <a:xfrm>
            <a:off x="404329" y="2101374"/>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898;p32">
            <a:hlinkClick r:id="" action="ppaction://noaction">
              <a:snd r:embed="rId5" name="2. %C2%BFLas puedes llamar ahora.wav"/>
            </a:hlinkClick>
            <a:extLst>
              <a:ext uri="{FF2B5EF4-FFF2-40B4-BE49-F238E27FC236}">
                <a16:creationId xmlns:a16="http://schemas.microsoft.com/office/drawing/2014/main" id="{8AB2110D-21D6-4097-AC63-700ED37ED6C7}"/>
              </a:ext>
            </a:extLst>
          </p:cNvPr>
          <p:cNvSpPr/>
          <p:nvPr/>
        </p:nvSpPr>
        <p:spPr>
          <a:xfrm>
            <a:off x="411398" y="2518598"/>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2" name="Google Shape;898;p32">
            <a:hlinkClick r:id="" action="ppaction://noaction">
              <a:snd r:embed="rId6" name="3. %C2%A1Se%CC%81 bailarla.wav"/>
            </a:hlinkClick>
            <a:extLst>
              <a:ext uri="{FF2B5EF4-FFF2-40B4-BE49-F238E27FC236}">
                <a16:creationId xmlns:a16="http://schemas.microsoft.com/office/drawing/2014/main" id="{57DE1070-BD6A-4D9D-88BC-D7D8FC55A702}"/>
              </a:ext>
            </a:extLst>
          </p:cNvPr>
          <p:cNvSpPr/>
          <p:nvPr/>
        </p:nvSpPr>
        <p:spPr>
          <a:xfrm>
            <a:off x="409028" y="2931617"/>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898;p32">
            <a:hlinkClick r:id="" action="ppaction://noaction">
              <a:snd r:embed="rId7" name="4. No lo debe perder.wav"/>
            </a:hlinkClick>
            <a:extLst>
              <a:ext uri="{FF2B5EF4-FFF2-40B4-BE49-F238E27FC236}">
                <a16:creationId xmlns:a16="http://schemas.microsoft.com/office/drawing/2014/main" id="{36FD9094-3FF4-4AF5-98B8-2CF161BF6A51}"/>
              </a:ext>
            </a:extLst>
          </p:cNvPr>
          <p:cNvSpPr/>
          <p:nvPr/>
        </p:nvSpPr>
        <p:spPr>
          <a:xfrm>
            <a:off x="410418" y="3350112"/>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Google Shape;898;p32">
            <a:hlinkClick r:id="" action="ppaction://noaction">
              <a:snd r:embed="rId8" name="5. Tienes que sacarla con las bebidas.wav"/>
            </a:hlinkClick>
            <a:extLst>
              <a:ext uri="{FF2B5EF4-FFF2-40B4-BE49-F238E27FC236}">
                <a16:creationId xmlns:a16="http://schemas.microsoft.com/office/drawing/2014/main" id="{C3D8547D-444F-4419-8200-7CDB6252E08F}"/>
              </a:ext>
            </a:extLst>
          </p:cNvPr>
          <p:cNvSpPr/>
          <p:nvPr/>
        </p:nvSpPr>
        <p:spPr>
          <a:xfrm>
            <a:off x="404329" y="3766963"/>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Google Shape;898;p32">
            <a:hlinkClick r:id="" action="ppaction://noaction">
              <a:snd r:embed="rId9" name="6. No puedo acompan%CC%83arlos ma%CC%81s tarde.wav"/>
            </a:hlinkClick>
            <a:extLst>
              <a:ext uri="{FF2B5EF4-FFF2-40B4-BE49-F238E27FC236}">
                <a16:creationId xmlns:a16="http://schemas.microsoft.com/office/drawing/2014/main" id="{03F9CC4E-D627-43FE-8306-61EC40460387}"/>
              </a:ext>
            </a:extLst>
          </p:cNvPr>
          <p:cNvSpPr/>
          <p:nvPr/>
        </p:nvSpPr>
        <p:spPr>
          <a:xfrm>
            <a:off x="404329" y="4184829"/>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Google Shape;898;p32">
            <a:hlinkClick r:id="" action="ppaction://noaction">
              <a:snd r:embed="rId10" name="7. Debes grabarlo con el mo%CC%81vil.wav"/>
            </a:hlinkClick>
            <a:extLst>
              <a:ext uri="{FF2B5EF4-FFF2-40B4-BE49-F238E27FC236}">
                <a16:creationId xmlns:a16="http://schemas.microsoft.com/office/drawing/2014/main" id="{E965A2C4-B43B-4B92-82AB-BBB096EEB390}"/>
              </a:ext>
            </a:extLst>
          </p:cNvPr>
          <p:cNvSpPr/>
          <p:nvPr/>
        </p:nvSpPr>
        <p:spPr>
          <a:xfrm>
            <a:off x="404329" y="4603953"/>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Google Shape;898;p32">
            <a:hlinkClick r:id="" action="ppaction://noaction">
              <a:snd r:embed="rId11" name="8. Lo puede poner encima del mueble.wav"/>
            </a:hlinkClick>
            <a:extLst>
              <a:ext uri="{FF2B5EF4-FFF2-40B4-BE49-F238E27FC236}">
                <a16:creationId xmlns:a16="http://schemas.microsoft.com/office/drawing/2014/main" id="{68AC1279-5A9D-477B-85F5-5D29840A6D0C}"/>
              </a:ext>
            </a:extLst>
          </p:cNvPr>
          <p:cNvSpPr/>
          <p:nvPr/>
        </p:nvSpPr>
        <p:spPr>
          <a:xfrm>
            <a:off x="397926" y="5024296"/>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8" name="Google Shape;898;p32">
            <a:hlinkClick r:id="" action="ppaction://noaction">
              <a:snd r:embed="rId12" name="9. Los quiero llamar para charlar un rato.wav"/>
            </a:hlinkClick>
            <a:extLst>
              <a:ext uri="{FF2B5EF4-FFF2-40B4-BE49-F238E27FC236}">
                <a16:creationId xmlns:a16="http://schemas.microsoft.com/office/drawing/2014/main" id="{BEF24CD1-045C-460D-AD42-80D0FD77691B}"/>
              </a:ext>
            </a:extLst>
          </p:cNvPr>
          <p:cNvSpPr/>
          <p:nvPr/>
        </p:nvSpPr>
        <p:spPr>
          <a:xfrm>
            <a:off x="389244" y="5461393"/>
            <a:ext cx="399062" cy="341683"/>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9</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9" name="Google Shape;898;p32">
            <a:hlinkClick r:id="" action="ppaction://noaction">
              <a:snd r:embed="rId13" name="10. Puedes colocarla en la esquina.wav"/>
            </a:hlinkClick>
            <a:extLst>
              <a:ext uri="{FF2B5EF4-FFF2-40B4-BE49-F238E27FC236}">
                <a16:creationId xmlns:a16="http://schemas.microsoft.com/office/drawing/2014/main" id="{D2F83AD4-B588-4559-A668-352B1A3F6A6F}"/>
              </a:ext>
            </a:extLst>
          </p:cNvPr>
          <p:cNvSpPr/>
          <p:nvPr/>
        </p:nvSpPr>
        <p:spPr>
          <a:xfrm>
            <a:off x="323895" y="5879451"/>
            <a:ext cx="527140" cy="35393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2C23ACD2-B999-A66C-869D-AFE584EA2DC6}"/>
              </a:ext>
            </a:extLst>
          </p:cNvPr>
          <p:cNvPicPr>
            <a:picLocks noChangeAspect="1"/>
          </p:cNvPicPr>
          <p:nvPr/>
        </p:nvPicPr>
        <p:blipFill rotWithShape="1">
          <a:blip r:embed="rId14"/>
          <a:srcRect t="14751" r="50585"/>
          <a:stretch/>
        </p:blipFill>
        <p:spPr>
          <a:xfrm>
            <a:off x="10892881" y="945989"/>
            <a:ext cx="1266824" cy="2183439"/>
          </a:xfrm>
          <a:prstGeom prst="rect">
            <a:avLst/>
          </a:prstGeom>
        </p:spPr>
      </p:pic>
    </p:spTree>
    <p:extLst>
      <p:ext uri="{BB962C8B-B14F-4D97-AF65-F5344CB8AC3E}">
        <p14:creationId xmlns:p14="http://schemas.microsoft.com/office/powerpoint/2010/main" val="370410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2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0"/>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A37744-AAB1-BC0C-E633-768955C1C1F9}"/>
              </a:ext>
            </a:extLst>
          </p:cNvPr>
          <p:cNvSpPr>
            <a:spLocks noGrp="1"/>
          </p:cNvSpPr>
          <p:nvPr>
            <p:ph type="title"/>
          </p:nvPr>
        </p:nvSpPr>
        <p:spPr>
          <a:xfrm>
            <a:off x="0" y="213557"/>
            <a:ext cx="2876771" cy="647577"/>
          </a:xfrm>
        </p:spPr>
        <p:txBody>
          <a:bodyPr/>
          <a:lstStyle/>
          <a:p>
            <a:r>
              <a:rPr lang="en-GB" dirty="0" err="1"/>
              <a:t>En</a:t>
            </a:r>
            <a:r>
              <a:rPr lang="en-GB" dirty="0"/>
              <a:t> la fiesta</a:t>
            </a:r>
            <a:endParaRPr lang="en-ES" dirty="0"/>
          </a:p>
        </p:txBody>
      </p:sp>
      <p:sp>
        <p:nvSpPr>
          <p:cNvPr id="14" name="Rounded Rectangle 11">
            <a:extLst>
              <a:ext uri="{FF2B5EF4-FFF2-40B4-BE49-F238E27FC236}">
                <a16:creationId xmlns:a16="http://schemas.microsoft.com/office/drawing/2014/main" id="{23088AAB-C71A-329A-C114-ACDB323A14D1}"/>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852A94DD-0E5B-5B34-08D7-A2E19A1E159A}"/>
              </a:ext>
            </a:extLst>
          </p:cNvPr>
          <p:cNvSpPr txBox="1"/>
          <p:nvPr/>
        </p:nvSpPr>
        <p:spPr>
          <a:xfrm>
            <a:off x="4266732" y="2047155"/>
            <a:ext cx="7620000" cy="468398"/>
          </a:xfrm>
          <a:prstGeom prst="rect">
            <a:avLst/>
          </a:prstGeom>
          <a:noFill/>
        </p:spPr>
        <p:txBody>
          <a:bodyPr wrap="square" rtlCol="0">
            <a:spAutoFit/>
          </a:bodyPr>
          <a:lstStyle/>
          <a:p>
            <a:pPr>
              <a:lnSpc>
                <a:spcPts val="3200"/>
              </a:lnSpc>
            </a:pPr>
            <a:r>
              <a:rPr lang="en-GB" sz="2200" dirty="0"/>
              <a:t>1. I want to tidy it afterwards.</a:t>
            </a:r>
          </a:p>
        </p:txBody>
      </p:sp>
      <p:grpSp>
        <p:nvGrpSpPr>
          <p:cNvPr id="52" name="Group 51">
            <a:extLst>
              <a:ext uri="{FF2B5EF4-FFF2-40B4-BE49-F238E27FC236}">
                <a16:creationId xmlns:a16="http://schemas.microsoft.com/office/drawing/2014/main" id="{0C4D5602-C194-490E-A257-CCD0C81CB3CE}"/>
              </a:ext>
            </a:extLst>
          </p:cNvPr>
          <p:cNvGrpSpPr/>
          <p:nvPr/>
        </p:nvGrpSpPr>
        <p:grpSpPr>
          <a:xfrm>
            <a:off x="10888103" y="846729"/>
            <a:ext cx="1040040" cy="349645"/>
            <a:chOff x="-2282" y="752330"/>
            <a:chExt cx="1017524" cy="344128"/>
          </a:xfrm>
        </p:grpSpPr>
        <p:sp>
          <p:nvSpPr>
            <p:cNvPr id="53" name="TextBox 52">
              <a:extLst>
                <a:ext uri="{FF2B5EF4-FFF2-40B4-BE49-F238E27FC236}">
                  <a16:creationId xmlns:a16="http://schemas.microsoft.com/office/drawing/2014/main" id="{2C026D44-1A41-407E-8DB4-3BC6A355138B}"/>
                </a:ext>
              </a:extLst>
            </p:cNvPr>
            <p:cNvSpPr txBox="1"/>
            <p:nvPr/>
          </p:nvSpPr>
          <p:spPr>
            <a:xfrm>
              <a:off x="0" y="752330"/>
              <a:ext cx="1004308"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54" name="Straight Connector 53">
              <a:extLst>
                <a:ext uri="{FF2B5EF4-FFF2-40B4-BE49-F238E27FC236}">
                  <a16:creationId xmlns:a16="http://schemas.microsoft.com/office/drawing/2014/main" id="{02DA1550-42A0-4B75-8E35-73430EAA8CD9}"/>
                </a:ext>
              </a:extLst>
            </p:cNvPr>
            <p:cNvCxnSpPr>
              <a:cxnSpLocks/>
            </p:cNvCxnSpPr>
            <p:nvPr/>
          </p:nvCxnSpPr>
          <p:spPr>
            <a:xfrm>
              <a:off x="-2282" y="752330"/>
              <a:ext cx="0" cy="344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D27CCC1-B666-4ED3-824F-AE4B0199E14C}"/>
                </a:ext>
              </a:extLst>
            </p:cNvPr>
            <p:cNvCxnSpPr>
              <a:cxnSpLocks/>
            </p:cNvCxnSpPr>
            <p:nvPr/>
          </p:nvCxnSpPr>
          <p:spPr>
            <a:xfrm>
              <a:off x="1004310" y="752330"/>
              <a:ext cx="0" cy="344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6D4F67F-6AE1-4006-AFFC-F4806CA3D4A3}"/>
                </a:ext>
              </a:extLst>
            </p:cNvPr>
            <p:cNvCxnSpPr>
              <a:cxnSpLocks/>
            </p:cNvCxnSpPr>
            <p:nvPr/>
          </p:nvCxnSpPr>
          <p:spPr>
            <a:xfrm flipH="1">
              <a:off x="-2282" y="1089105"/>
              <a:ext cx="10175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39B0204-AAFE-4262-9215-EA6C9799CDD2}"/>
                </a:ext>
              </a:extLst>
            </p:cNvPr>
            <p:cNvCxnSpPr>
              <a:cxnSpLocks/>
            </p:cNvCxnSpPr>
            <p:nvPr/>
          </p:nvCxnSpPr>
          <p:spPr>
            <a:xfrm flipH="1">
              <a:off x="-2282" y="759332"/>
              <a:ext cx="1017524"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7BFC1E7-65EE-5D92-CB80-5B057683771A}"/>
              </a:ext>
            </a:extLst>
          </p:cNvPr>
          <p:cNvPicPr>
            <a:picLocks noChangeAspect="1"/>
          </p:cNvPicPr>
          <p:nvPr/>
        </p:nvPicPr>
        <p:blipFill rotWithShape="1">
          <a:blip r:embed="rId3"/>
          <a:srcRect t="14751" r="50585"/>
          <a:stretch/>
        </p:blipFill>
        <p:spPr>
          <a:xfrm>
            <a:off x="10514758" y="2955589"/>
            <a:ext cx="1266824" cy="2183439"/>
          </a:xfrm>
          <a:prstGeom prst="rect">
            <a:avLst/>
          </a:prstGeom>
        </p:spPr>
      </p:pic>
      <p:graphicFrame>
        <p:nvGraphicFramePr>
          <p:cNvPr id="3" name="Table 16">
            <a:extLst>
              <a:ext uri="{FF2B5EF4-FFF2-40B4-BE49-F238E27FC236}">
                <a16:creationId xmlns:a16="http://schemas.microsoft.com/office/drawing/2014/main" id="{7107B8E2-0F53-4A62-E3B7-1899613DB073}"/>
              </a:ext>
            </a:extLst>
          </p:cNvPr>
          <p:cNvGraphicFramePr>
            <a:graphicFrameLocks noGrp="1"/>
          </p:cNvGraphicFramePr>
          <p:nvPr/>
        </p:nvGraphicFramePr>
        <p:xfrm>
          <a:off x="305268" y="1686560"/>
          <a:ext cx="4001211" cy="4577496"/>
        </p:xfrm>
        <a:graphic>
          <a:graphicData uri="http://schemas.openxmlformats.org/drawingml/2006/table">
            <a:tbl>
              <a:tblPr firstRow="1" bandRow="1">
                <a:tableStyleId>{5C22544A-7EE6-4342-B048-85BDC9FD1C3A}</a:tableStyleId>
              </a:tblPr>
              <a:tblGrid>
                <a:gridCol w="579178">
                  <a:extLst>
                    <a:ext uri="{9D8B030D-6E8A-4147-A177-3AD203B41FA5}">
                      <a16:colId xmlns:a16="http://schemas.microsoft.com/office/drawing/2014/main" val="1899084944"/>
                    </a:ext>
                  </a:extLst>
                </a:gridCol>
                <a:gridCol w="1140678">
                  <a:extLst>
                    <a:ext uri="{9D8B030D-6E8A-4147-A177-3AD203B41FA5}">
                      <a16:colId xmlns:a16="http://schemas.microsoft.com/office/drawing/2014/main" val="1325429156"/>
                    </a:ext>
                  </a:extLst>
                </a:gridCol>
                <a:gridCol w="1147863">
                  <a:extLst>
                    <a:ext uri="{9D8B030D-6E8A-4147-A177-3AD203B41FA5}">
                      <a16:colId xmlns:a16="http://schemas.microsoft.com/office/drawing/2014/main" val="203087856"/>
                    </a:ext>
                  </a:extLst>
                </a:gridCol>
                <a:gridCol w="1133492">
                  <a:extLst>
                    <a:ext uri="{9D8B030D-6E8A-4147-A177-3AD203B41FA5}">
                      <a16:colId xmlns:a16="http://schemas.microsoft.com/office/drawing/2014/main" val="203186563"/>
                    </a:ext>
                  </a:extLst>
                </a:gridCol>
              </a:tblGrid>
              <a:tr h="405708">
                <a:tc>
                  <a:txBody>
                    <a:bodyPr/>
                    <a:lstStyle/>
                    <a:p>
                      <a:pPr algn="ctr"/>
                      <a:endParaRPr lang="en-ES" sz="2000" dirty="0"/>
                    </a:p>
                  </a:txBody>
                  <a:tcPr anchor="ctr">
                    <a:noFill/>
                  </a:tcPr>
                </a:tc>
                <a:tc>
                  <a:txBody>
                    <a:bodyPr/>
                    <a:lstStyle/>
                    <a:p>
                      <a:pPr algn="ctr"/>
                      <a:r>
                        <a:rPr lang="en-ES" sz="2000" dirty="0">
                          <a:solidFill>
                            <a:srgbClr val="3A3838"/>
                          </a:solidFill>
                        </a:rPr>
                        <a:t>Yo</a:t>
                      </a:r>
                    </a:p>
                  </a:txBody>
                  <a:tcPr anchor="ctr">
                    <a:solidFill>
                      <a:schemeClr val="accent4">
                        <a:lumMod val="20000"/>
                        <a:lumOff val="80000"/>
                      </a:schemeClr>
                    </a:solidFill>
                  </a:tcPr>
                </a:tc>
                <a:tc>
                  <a:txBody>
                    <a:bodyPr/>
                    <a:lstStyle/>
                    <a:p>
                      <a:pPr algn="ctr"/>
                      <a:r>
                        <a:rPr lang="en-ES" sz="2000" dirty="0">
                          <a:solidFill>
                            <a:srgbClr val="3A3838"/>
                          </a:solidFill>
                        </a:rPr>
                        <a:t>Tú</a:t>
                      </a:r>
                    </a:p>
                  </a:txBody>
                  <a:tcPr anchor="ctr">
                    <a:solidFill>
                      <a:schemeClr val="tx2">
                        <a:lumMod val="40000"/>
                        <a:lumOff val="60000"/>
                      </a:schemeClr>
                    </a:solidFill>
                  </a:tcPr>
                </a:tc>
                <a:tc>
                  <a:txBody>
                    <a:bodyPr/>
                    <a:lstStyle/>
                    <a:p>
                      <a:pPr algn="ctr"/>
                      <a:r>
                        <a:rPr lang="en-ES" sz="2000" dirty="0">
                          <a:solidFill>
                            <a:srgbClr val="3A3838"/>
                          </a:solidFill>
                        </a:rPr>
                        <a:t>Él / Ella</a:t>
                      </a:r>
                    </a:p>
                  </a:txBody>
                  <a:tcPr anchor="ctr">
                    <a:solidFill>
                      <a:schemeClr val="accent3">
                        <a:lumMod val="40000"/>
                        <a:lumOff val="60000"/>
                      </a:schemeClr>
                    </a:solidFill>
                  </a:tcPr>
                </a:tc>
                <a:extLst>
                  <a:ext uri="{0D108BD9-81ED-4DB2-BD59-A6C34878D82A}">
                    <a16:rowId xmlns:a16="http://schemas.microsoft.com/office/drawing/2014/main" val="517819558"/>
                  </a:ext>
                </a:extLst>
              </a:tr>
              <a:tr h="417812">
                <a:tc>
                  <a:txBody>
                    <a:bodyPr/>
                    <a:lstStyle/>
                    <a:p>
                      <a:pPr algn="ctr"/>
                      <a:r>
                        <a:rPr lang="en-ES" sz="2100" dirty="0"/>
                        <a:t>1</a:t>
                      </a:r>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1761269204"/>
                  </a:ext>
                </a:extLst>
              </a:tr>
              <a:tr h="417812">
                <a:tc>
                  <a:txBody>
                    <a:bodyPr/>
                    <a:lstStyle/>
                    <a:p>
                      <a:pPr algn="ctr"/>
                      <a:r>
                        <a:rPr lang="en-ES" sz="2100" dirty="0"/>
                        <a:t>2</a:t>
                      </a:r>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3365577729"/>
                  </a:ext>
                </a:extLst>
              </a:tr>
              <a:tr h="417812">
                <a:tc>
                  <a:txBody>
                    <a:bodyPr/>
                    <a:lstStyle/>
                    <a:p>
                      <a:pPr algn="ctr"/>
                      <a:r>
                        <a:rPr lang="en-ES" sz="2100" dirty="0"/>
                        <a:t>3</a:t>
                      </a:r>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4151090179"/>
                  </a:ext>
                </a:extLst>
              </a:tr>
              <a:tr h="417812">
                <a:tc>
                  <a:txBody>
                    <a:bodyPr/>
                    <a:lstStyle/>
                    <a:p>
                      <a:pPr algn="ctr"/>
                      <a:r>
                        <a:rPr lang="en-ES" sz="2100" dirty="0"/>
                        <a:t>4</a:t>
                      </a:r>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722697960"/>
                  </a:ext>
                </a:extLst>
              </a:tr>
              <a:tr h="417812">
                <a:tc>
                  <a:txBody>
                    <a:bodyPr/>
                    <a:lstStyle/>
                    <a:p>
                      <a:pPr algn="ctr"/>
                      <a:r>
                        <a:rPr lang="en-ES" sz="2100" dirty="0"/>
                        <a:t>5</a:t>
                      </a:r>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1324287136"/>
                  </a:ext>
                </a:extLst>
              </a:tr>
              <a:tr h="417812">
                <a:tc>
                  <a:txBody>
                    <a:bodyPr/>
                    <a:lstStyle/>
                    <a:p>
                      <a:pPr algn="ctr"/>
                      <a:r>
                        <a:rPr lang="en-ES" sz="2100" dirty="0"/>
                        <a:t>6</a:t>
                      </a:r>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182259273"/>
                  </a:ext>
                </a:extLst>
              </a:tr>
              <a:tr h="417812">
                <a:tc>
                  <a:txBody>
                    <a:bodyPr/>
                    <a:lstStyle/>
                    <a:p>
                      <a:pPr algn="ctr"/>
                      <a:r>
                        <a:rPr lang="en-ES" sz="2100" dirty="0"/>
                        <a:t>7</a:t>
                      </a:r>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1180374643"/>
                  </a:ext>
                </a:extLst>
              </a:tr>
              <a:tr h="417812">
                <a:tc>
                  <a:txBody>
                    <a:bodyPr/>
                    <a:lstStyle/>
                    <a:p>
                      <a:pPr algn="ctr"/>
                      <a:r>
                        <a:rPr lang="en-ES" sz="2100" dirty="0"/>
                        <a:t>8</a:t>
                      </a:r>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2773450147"/>
                  </a:ext>
                </a:extLst>
              </a:tr>
              <a:tr h="417812">
                <a:tc>
                  <a:txBody>
                    <a:bodyPr/>
                    <a:lstStyle/>
                    <a:p>
                      <a:pPr algn="ctr"/>
                      <a:r>
                        <a:rPr lang="en-ES" sz="2100" dirty="0"/>
                        <a:t>9</a:t>
                      </a:r>
                    </a:p>
                  </a:txBody>
                  <a:tcPr anchor="ctr">
                    <a:solidFill>
                      <a:schemeClr val="accent5">
                        <a:lumMod val="90000"/>
                      </a:schemeClr>
                    </a:solidFill>
                  </a:tcPr>
                </a:tc>
                <a:tc>
                  <a:txBody>
                    <a:bodyPr/>
                    <a:lstStyle/>
                    <a:p>
                      <a:pPr algn="ctr"/>
                      <a:endParaRPr lang="en-ES" sz="2000"/>
                    </a:p>
                  </a:txBody>
                  <a:tcPr anchor="ctr">
                    <a:solidFill>
                      <a:schemeClr val="accent5">
                        <a:lumMod val="90000"/>
                      </a:schemeClr>
                    </a:solidFill>
                  </a:tcPr>
                </a:tc>
                <a:tc>
                  <a:txBody>
                    <a:bodyPr/>
                    <a:lstStyle/>
                    <a:p>
                      <a:pPr algn="ctr"/>
                      <a:endParaRPr lang="en-ES" sz="2000"/>
                    </a:p>
                  </a:txBody>
                  <a:tcPr anchor="ctr">
                    <a:solidFill>
                      <a:schemeClr val="accent5">
                        <a:lumMod val="90000"/>
                      </a:schemeClr>
                    </a:solidFill>
                  </a:tcPr>
                </a:tc>
                <a:tc>
                  <a:txBody>
                    <a:bodyPr/>
                    <a:lstStyle/>
                    <a:p>
                      <a:pPr algn="ctr"/>
                      <a:endParaRPr lang="en-ES" sz="2000" dirty="0"/>
                    </a:p>
                  </a:txBody>
                  <a:tcPr anchor="ctr">
                    <a:solidFill>
                      <a:schemeClr val="accent5">
                        <a:lumMod val="90000"/>
                      </a:schemeClr>
                    </a:solidFill>
                  </a:tcPr>
                </a:tc>
                <a:extLst>
                  <a:ext uri="{0D108BD9-81ED-4DB2-BD59-A6C34878D82A}">
                    <a16:rowId xmlns:a16="http://schemas.microsoft.com/office/drawing/2014/main" val="3465668202"/>
                  </a:ext>
                </a:extLst>
              </a:tr>
              <a:tr h="0">
                <a:tc>
                  <a:txBody>
                    <a:bodyPr/>
                    <a:lstStyle/>
                    <a:p>
                      <a:pPr algn="ctr"/>
                      <a:r>
                        <a:rPr lang="en-ES" sz="2100" dirty="0"/>
                        <a:t>10</a:t>
                      </a:r>
                    </a:p>
                  </a:txBody>
                  <a:tcPr anchor="ctr">
                    <a:solidFill>
                      <a:schemeClr val="accent5"/>
                    </a:solidFill>
                  </a:tcPr>
                </a:tc>
                <a:tc>
                  <a:txBody>
                    <a:bodyPr/>
                    <a:lstStyle/>
                    <a:p>
                      <a:pPr algn="ctr"/>
                      <a:endParaRPr lang="en-ES" sz="2000"/>
                    </a:p>
                  </a:txBody>
                  <a:tcPr anchor="ctr">
                    <a:solidFill>
                      <a:schemeClr val="accent5"/>
                    </a:solidFill>
                  </a:tcPr>
                </a:tc>
                <a:tc>
                  <a:txBody>
                    <a:bodyPr/>
                    <a:lstStyle/>
                    <a:p>
                      <a:pPr algn="ctr"/>
                      <a:endParaRPr lang="en-ES" sz="2000" dirty="0"/>
                    </a:p>
                  </a:txBody>
                  <a:tcPr anchor="ctr">
                    <a:solidFill>
                      <a:schemeClr val="accent5"/>
                    </a:solidFill>
                  </a:tcPr>
                </a:tc>
                <a:tc>
                  <a:txBody>
                    <a:bodyPr/>
                    <a:lstStyle/>
                    <a:p>
                      <a:pPr algn="ctr"/>
                      <a:endParaRPr lang="en-ES" sz="2000" dirty="0"/>
                    </a:p>
                  </a:txBody>
                  <a:tcPr anchor="ctr">
                    <a:solidFill>
                      <a:schemeClr val="accent5"/>
                    </a:solidFill>
                  </a:tcPr>
                </a:tc>
                <a:extLst>
                  <a:ext uri="{0D108BD9-81ED-4DB2-BD59-A6C34878D82A}">
                    <a16:rowId xmlns:a16="http://schemas.microsoft.com/office/drawing/2014/main" val="3769288262"/>
                  </a:ext>
                </a:extLst>
              </a:tr>
            </a:tbl>
          </a:graphicData>
        </a:graphic>
      </p:graphicFrame>
      <p:pic>
        <p:nvPicPr>
          <p:cNvPr id="6" name="Google Shape;258;p6" descr="Powerpoint Check Mark Symbol">
            <a:extLst>
              <a:ext uri="{FF2B5EF4-FFF2-40B4-BE49-F238E27FC236}">
                <a16:creationId xmlns:a16="http://schemas.microsoft.com/office/drawing/2014/main" id="{8D99D4B9-D144-B6A5-0DF2-A3453C7C191B}"/>
              </a:ext>
            </a:extLst>
          </p:cNvPr>
          <p:cNvPicPr preferRelativeResize="0"/>
          <p:nvPr/>
        </p:nvPicPr>
        <p:blipFill rotWithShape="1">
          <a:blip r:embed="rId4">
            <a:alphaModFix/>
          </a:blip>
          <a:srcRect/>
          <a:stretch/>
        </p:blipFill>
        <p:spPr>
          <a:xfrm>
            <a:off x="1326390" y="2108150"/>
            <a:ext cx="398082" cy="393935"/>
          </a:xfrm>
          <a:prstGeom prst="rect">
            <a:avLst/>
          </a:prstGeom>
          <a:noFill/>
          <a:ln>
            <a:noFill/>
          </a:ln>
        </p:spPr>
      </p:pic>
      <p:pic>
        <p:nvPicPr>
          <p:cNvPr id="7" name="Google Shape;258;p6" descr="Powerpoint Check Mark Symbol">
            <a:extLst>
              <a:ext uri="{FF2B5EF4-FFF2-40B4-BE49-F238E27FC236}">
                <a16:creationId xmlns:a16="http://schemas.microsoft.com/office/drawing/2014/main" id="{056B1FF4-4DC7-9351-2A39-1475F03BF28C}"/>
              </a:ext>
            </a:extLst>
          </p:cNvPr>
          <p:cNvPicPr preferRelativeResize="0"/>
          <p:nvPr/>
        </p:nvPicPr>
        <p:blipFill rotWithShape="1">
          <a:blip r:embed="rId4">
            <a:alphaModFix/>
          </a:blip>
          <a:srcRect/>
          <a:stretch/>
        </p:blipFill>
        <p:spPr>
          <a:xfrm>
            <a:off x="2472668" y="2528982"/>
            <a:ext cx="398082" cy="393935"/>
          </a:xfrm>
          <a:prstGeom prst="rect">
            <a:avLst/>
          </a:prstGeom>
          <a:noFill/>
          <a:ln>
            <a:noFill/>
          </a:ln>
        </p:spPr>
      </p:pic>
      <p:pic>
        <p:nvPicPr>
          <p:cNvPr id="8" name="Google Shape;258;p6" descr="Powerpoint Check Mark Symbol">
            <a:extLst>
              <a:ext uri="{FF2B5EF4-FFF2-40B4-BE49-F238E27FC236}">
                <a16:creationId xmlns:a16="http://schemas.microsoft.com/office/drawing/2014/main" id="{543C32C7-44C2-DF67-CDBC-DC34D57B6575}"/>
              </a:ext>
            </a:extLst>
          </p:cNvPr>
          <p:cNvPicPr preferRelativeResize="0"/>
          <p:nvPr/>
        </p:nvPicPr>
        <p:blipFill rotWithShape="1">
          <a:blip r:embed="rId4">
            <a:alphaModFix/>
          </a:blip>
          <a:srcRect/>
          <a:stretch/>
        </p:blipFill>
        <p:spPr>
          <a:xfrm>
            <a:off x="1241550" y="2922917"/>
            <a:ext cx="398082" cy="393935"/>
          </a:xfrm>
          <a:prstGeom prst="rect">
            <a:avLst/>
          </a:prstGeom>
          <a:noFill/>
          <a:ln>
            <a:noFill/>
          </a:ln>
        </p:spPr>
      </p:pic>
      <p:pic>
        <p:nvPicPr>
          <p:cNvPr id="19" name="Google Shape;258;p6" descr="Powerpoint Check Mark Symbol">
            <a:extLst>
              <a:ext uri="{FF2B5EF4-FFF2-40B4-BE49-F238E27FC236}">
                <a16:creationId xmlns:a16="http://schemas.microsoft.com/office/drawing/2014/main" id="{C6822E27-E516-018C-1928-78C41B3C8419}"/>
              </a:ext>
            </a:extLst>
          </p:cNvPr>
          <p:cNvPicPr preferRelativeResize="0"/>
          <p:nvPr/>
        </p:nvPicPr>
        <p:blipFill rotWithShape="1">
          <a:blip r:embed="rId4">
            <a:alphaModFix/>
          </a:blip>
          <a:srcRect/>
          <a:stretch/>
        </p:blipFill>
        <p:spPr>
          <a:xfrm>
            <a:off x="3552891" y="3364739"/>
            <a:ext cx="398082" cy="393935"/>
          </a:xfrm>
          <a:prstGeom prst="rect">
            <a:avLst/>
          </a:prstGeom>
          <a:noFill/>
          <a:ln>
            <a:noFill/>
          </a:ln>
        </p:spPr>
      </p:pic>
      <p:pic>
        <p:nvPicPr>
          <p:cNvPr id="24" name="Google Shape;258;p6" descr="Powerpoint Check Mark Symbol">
            <a:extLst>
              <a:ext uri="{FF2B5EF4-FFF2-40B4-BE49-F238E27FC236}">
                <a16:creationId xmlns:a16="http://schemas.microsoft.com/office/drawing/2014/main" id="{D5C55977-83D2-7339-8BC7-F79B6A2A1D64}"/>
              </a:ext>
            </a:extLst>
          </p:cNvPr>
          <p:cNvPicPr preferRelativeResize="0"/>
          <p:nvPr/>
        </p:nvPicPr>
        <p:blipFill rotWithShape="1">
          <a:blip r:embed="rId4">
            <a:alphaModFix/>
          </a:blip>
          <a:srcRect/>
          <a:stretch/>
        </p:blipFill>
        <p:spPr>
          <a:xfrm>
            <a:off x="2478692" y="3778274"/>
            <a:ext cx="398082" cy="393935"/>
          </a:xfrm>
          <a:prstGeom prst="rect">
            <a:avLst/>
          </a:prstGeom>
          <a:noFill/>
          <a:ln>
            <a:noFill/>
          </a:ln>
        </p:spPr>
      </p:pic>
      <p:pic>
        <p:nvPicPr>
          <p:cNvPr id="25" name="Google Shape;258;p6" descr="Powerpoint Check Mark Symbol">
            <a:extLst>
              <a:ext uri="{FF2B5EF4-FFF2-40B4-BE49-F238E27FC236}">
                <a16:creationId xmlns:a16="http://schemas.microsoft.com/office/drawing/2014/main" id="{BAA7FABD-17C5-6C5B-DEE4-416FB06962E6}"/>
              </a:ext>
            </a:extLst>
          </p:cNvPr>
          <p:cNvPicPr preferRelativeResize="0"/>
          <p:nvPr/>
        </p:nvPicPr>
        <p:blipFill rotWithShape="1">
          <a:blip r:embed="rId4">
            <a:alphaModFix/>
          </a:blip>
          <a:srcRect/>
          <a:stretch/>
        </p:blipFill>
        <p:spPr>
          <a:xfrm>
            <a:off x="1241550" y="4199727"/>
            <a:ext cx="398082" cy="393935"/>
          </a:xfrm>
          <a:prstGeom prst="rect">
            <a:avLst/>
          </a:prstGeom>
          <a:noFill/>
          <a:ln>
            <a:noFill/>
          </a:ln>
        </p:spPr>
      </p:pic>
      <p:pic>
        <p:nvPicPr>
          <p:cNvPr id="26" name="Google Shape;258;p6" descr="Powerpoint Check Mark Symbol">
            <a:extLst>
              <a:ext uri="{FF2B5EF4-FFF2-40B4-BE49-F238E27FC236}">
                <a16:creationId xmlns:a16="http://schemas.microsoft.com/office/drawing/2014/main" id="{DAFF2165-C160-16B2-D829-7CE20462F86E}"/>
              </a:ext>
            </a:extLst>
          </p:cNvPr>
          <p:cNvPicPr preferRelativeResize="0"/>
          <p:nvPr/>
        </p:nvPicPr>
        <p:blipFill rotWithShape="1">
          <a:blip r:embed="rId4">
            <a:alphaModFix/>
          </a:blip>
          <a:srcRect/>
          <a:stretch/>
        </p:blipFill>
        <p:spPr>
          <a:xfrm>
            <a:off x="2484482" y="4622538"/>
            <a:ext cx="398082" cy="393935"/>
          </a:xfrm>
          <a:prstGeom prst="rect">
            <a:avLst/>
          </a:prstGeom>
          <a:noFill/>
          <a:ln>
            <a:noFill/>
          </a:ln>
        </p:spPr>
      </p:pic>
      <p:pic>
        <p:nvPicPr>
          <p:cNvPr id="27" name="Google Shape;258;p6" descr="Powerpoint Check Mark Symbol">
            <a:extLst>
              <a:ext uri="{FF2B5EF4-FFF2-40B4-BE49-F238E27FC236}">
                <a16:creationId xmlns:a16="http://schemas.microsoft.com/office/drawing/2014/main" id="{3DB4C549-12D1-9AAD-2ACF-88E20F696FA0}"/>
              </a:ext>
            </a:extLst>
          </p:cNvPr>
          <p:cNvPicPr preferRelativeResize="0"/>
          <p:nvPr/>
        </p:nvPicPr>
        <p:blipFill rotWithShape="1">
          <a:blip r:embed="rId4">
            <a:alphaModFix/>
          </a:blip>
          <a:srcRect/>
          <a:stretch/>
        </p:blipFill>
        <p:spPr>
          <a:xfrm>
            <a:off x="3525345" y="5030613"/>
            <a:ext cx="398082" cy="393935"/>
          </a:xfrm>
          <a:prstGeom prst="rect">
            <a:avLst/>
          </a:prstGeom>
          <a:noFill/>
          <a:ln>
            <a:noFill/>
          </a:ln>
        </p:spPr>
      </p:pic>
      <p:pic>
        <p:nvPicPr>
          <p:cNvPr id="28" name="Google Shape;258;p6" descr="Powerpoint Check Mark Symbol">
            <a:extLst>
              <a:ext uri="{FF2B5EF4-FFF2-40B4-BE49-F238E27FC236}">
                <a16:creationId xmlns:a16="http://schemas.microsoft.com/office/drawing/2014/main" id="{6860B865-D7AE-F9AA-2614-D44DC0CD58E5}"/>
              </a:ext>
            </a:extLst>
          </p:cNvPr>
          <p:cNvPicPr preferRelativeResize="0"/>
          <p:nvPr/>
        </p:nvPicPr>
        <p:blipFill rotWithShape="1">
          <a:blip r:embed="rId4">
            <a:alphaModFix/>
          </a:blip>
          <a:srcRect/>
          <a:stretch/>
        </p:blipFill>
        <p:spPr>
          <a:xfrm>
            <a:off x="1241550" y="5395327"/>
            <a:ext cx="398082" cy="393935"/>
          </a:xfrm>
          <a:prstGeom prst="rect">
            <a:avLst/>
          </a:prstGeom>
          <a:noFill/>
          <a:ln>
            <a:noFill/>
          </a:ln>
        </p:spPr>
      </p:pic>
      <p:pic>
        <p:nvPicPr>
          <p:cNvPr id="29" name="Google Shape;258;p6" descr="Powerpoint Check Mark Symbol">
            <a:extLst>
              <a:ext uri="{FF2B5EF4-FFF2-40B4-BE49-F238E27FC236}">
                <a16:creationId xmlns:a16="http://schemas.microsoft.com/office/drawing/2014/main" id="{29EA96A8-A759-B7DB-26D4-60B00233424E}"/>
              </a:ext>
            </a:extLst>
          </p:cNvPr>
          <p:cNvPicPr preferRelativeResize="0"/>
          <p:nvPr/>
        </p:nvPicPr>
        <p:blipFill rotWithShape="1">
          <a:blip r:embed="rId4">
            <a:alphaModFix/>
          </a:blip>
          <a:srcRect/>
          <a:stretch/>
        </p:blipFill>
        <p:spPr>
          <a:xfrm>
            <a:off x="2480223" y="5898318"/>
            <a:ext cx="398082" cy="393935"/>
          </a:xfrm>
          <a:prstGeom prst="rect">
            <a:avLst/>
          </a:prstGeom>
          <a:noFill/>
          <a:ln>
            <a:noFill/>
          </a:ln>
        </p:spPr>
      </p:pic>
      <p:sp>
        <p:nvSpPr>
          <p:cNvPr id="42" name="Text Placeholder 4">
            <a:extLst>
              <a:ext uri="{FF2B5EF4-FFF2-40B4-BE49-F238E27FC236}">
                <a16:creationId xmlns:a16="http://schemas.microsoft.com/office/drawing/2014/main" id="{D0C51E9D-6B2F-5CAE-F17F-041AFBCA18C9}"/>
              </a:ext>
            </a:extLst>
          </p:cNvPr>
          <p:cNvSpPr txBox="1">
            <a:spLocks/>
          </p:cNvSpPr>
          <p:nvPr/>
        </p:nvSpPr>
        <p:spPr>
          <a:xfrm>
            <a:off x="2823577" y="130059"/>
            <a:ext cx="7573585" cy="8047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Escucha algunas frases en la fiesta y marca en la tabla la persona correcta.</a:t>
            </a:r>
          </a:p>
        </p:txBody>
      </p:sp>
      <p:sp>
        <p:nvSpPr>
          <p:cNvPr id="43" name="Text Placeholder 4">
            <a:extLst>
              <a:ext uri="{FF2B5EF4-FFF2-40B4-BE49-F238E27FC236}">
                <a16:creationId xmlns:a16="http://schemas.microsoft.com/office/drawing/2014/main" id="{1963FCE2-47E4-B388-EC2A-6456FA454D17}"/>
              </a:ext>
            </a:extLst>
          </p:cNvPr>
          <p:cNvSpPr txBox="1">
            <a:spLocks/>
          </p:cNvSpPr>
          <p:nvPr/>
        </p:nvSpPr>
        <p:spPr>
          <a:xfrm>
            <a:off x="433377" y="889637"/>
            <a:ext cx="10597197" cy="8047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Helen es una chica inglesa en la fiesta que no habla español. Escucha otra vez. ¿Puedes completar las frases en inglés para Helen?</a:t>
            </a:r>
          </a:p>
        </p:txBody>
      </p:sp>
      <p:sp>
        <p:nvSpPr>
          <p:cNvPr id="44" name="TextBox 43">
            <a:extLst>
              <a:ext uri="{FF2B5EF4-FFF2-40B4-BE49-F238E27FC236}">
                <a16:creationId xmlns:a16="http://schemas.microsoft.com/office/drawing/2014/main" id="{67B54757-4EA9-C8FF-8B90-EC0A8D32FE36}"/>
              </a:ext>
            </a:extLst>
          </p:cNvPr>
          <p:cNvSpPr txBox="1"/>
          <p:nvPr/>
        </p:nvSpPr>
        <p:spPr>
          <a:xfrm>
            <a:off x="4266732" y="2476191"/>
            <a:ext cx="3871573" cy="462627"/>
          </a:xfrm>
          <a:prstGeom prst="rect">
            <a:avLst/>
          </a:prstGeom>
          <a:noFill/>
        </p:spPr>
        <p:txBody>
          <a:bodyPr wrap="none" rtlCol="0">
            <a:spAutoFit/>
          </a:bodyPr>
          <a:lstStyle/>
          <a:p>
            <a:pPr>
              <a:lnSpc>
                <a:spcPts val="3200"/>
              </a:lnSpc>
            </a:pPr>
            <a:r>
              <a:rPr lang="en-GB" sz="2200" dirty="0"/>
              <a:t>2. Can you call them now?</a:t>
            </a:r>
          </a:p>
        </p:txBody>
      </p:sp>
      <p:sp>
        <p:nvSpPr>
          <p:cNvPr id="45" name="TextBox 44">
            <a:extLst>
              <a:ext uri="{FF2B5EF4-FFF2-40B4-BE49-F238E27FC236}">
                <a16:creationId xmlns:a16="http://schemas.microsoft.com/office/drawing/2014/main" id="{E335CD15-FB37-FF87-81D9-9605EC13C4F9}"/>
              </a:ext>
            </a:extLst>
          </p:cNvPr>
          <p:cNvSpPr txBox="1"/>
          <p:nvPr/>
        </p:nvSpPr>
        <p:spPr>
          <a:xfrm>
            <a:off x="4266732" y="2899456"/>
            <a:ext cx="3716082" cy="462627"/>
          </a:xfrm>
          <a:prstGeom prst="rect">
            <a:avLst/>
          </a:prstGeom>
          <a:noFill/>
        </p:spPr>
        <p:txBody>
          <a:bodyPr wrap="none" rtlCol="0">
            <a:spAutoFit/>
          </a:bodyPr>
          <a:lstStyle/>
          <a:p>
            <a:pPr>
              <a:lnSpc>
                <a:spcPts val="3200"/>
              </a:lnSpc>
            </a:pPr>
            <a:r>
              <a:rPr lang="en-GB" sz="2200" dirty="0"/>
              <a:t>3. I know how to dance it!</a:t>
            </a:r>
          </a:p>
        </p:txBody>
      </p:sp>
      <p:sp>
        <p:nvSpPr>
          <p:cNvPr id="46" name="TextBox 45">
            <a:extLst>
              <a:ext uri="{FF2B5EF4-FFF2-40B4-BE49-F238E27FC236}">
                <a16:creationId xmlns:a16="http://schemas.microsoft.com/office/drawing/2014/main" id="{D87F7C94-7C5F-9DEE-841E-44A29B1C405F}"/>
              </a:ext>
            </a:extLst>
          </p:cNvPr>
          <p:cNvSpPr txBox="1"/>
          <p:nvPr/>
        </p:nvSpPr>
        <p:spPr>
          <a:xfrm>
            <a:off x="4266732" y="3322721"/>
            <a:ext cx="3288080" cy="462691"/>
          </a:xfrm>
          <a:prstGeom prst="rect">
            <a:avLst/>
          </a:prstGeom>
          <a:noFill/>
        </p:spPr>
        <p:txBody>
          <a:bodyPr wrap="none" rtlCol="0">
            <a:spAutoFit/>
          </a:bodyPr>
          <a:lstStyle/>
          <a:p>
            <a:pPr>
              <a:lnSpc>
                <a:spcPts val="3200"/>
              </a:lnSpc>
            </a:pPr>
            <a:r>
              <a:rPr lang="en-GB" sz="2200" dirty="0"/>
              <a:t>4. S/he must not lose it.</a:t>
            </a:r>
          </a:p>
        </p:txBody>
      </p:sp>
      <p:sp>
        <p:nvSpPr>
          <p:cNvPr id="49" name="TextBox 48">
            <a:extLst>
              <a:ext uri="{FF2B5EF4-FFF2-40B4-BE49-F238E27FC236}">
                <a16:creationId xmlns:a16="http://schemas.microsoft.com/office/drawing/2014/main" id="{D6DFBB43-A6EE-8BE5-02E4-8EE48372E279}"/>
              </a:ext>
            </a:extLst>
          </p:cNvPr>
          <p:cNvSpPr txBox="1"/>
          <p:nvPr/>
        </p:nvSpPr>
        <p:spPr>
          <a:xfrm>
            <a:off x="4266732" y="3745986"/>
            <a:ext cx="5772734" cy="462627"/>
          </a:xfrm>
          <a:prstGeom prst="rect">
            <a:avLst/>
          </a:prstGeom>
          <a:noFill/>
        </p:spPr>
        <p:txBody>
          <a:bodyPr wrap="none" rtlCol="0">
            <a:spAutoFit/>
          </a:bodyPr>
          <a:lstStyle/>
          <a:p>
            <a:pPr>
              <a:lnSpc>
                <a:spcPts val="3200"/>
              </a:lnSpc>
            </a:pPr>
            <a:r>
              <a:rPr lang="en-GB" sz="2200" dirty="0"/>
              <a:t>5. You have to take it out with the drinks .</a:t>
            </a:r>
          </a:p>
        </p:txBody>
      </p:sp>
      <p:sp>
        <p:nvSpPr>
          <p:cNvPr id="50" name="TextBox 49">
            <a:extLst>
              <a:ext uri="{FF2B5EF4-FFF2-40B4-BE49-F238E27FC236}">
                <a16:creationId xmlns:a16="http://schemas.microsoft.com/office/drawing/2014/main" id="{5045B182-F1EF-C604-8D4B-FF1037BA15C4}"/>
              </a:ext>
            </a:extLst>
          </p:cNvPr>
          <p:cNvSpPr txBox="1"/>
          <p:nvPr/>
        </p:nvSpPr>
        <p:spPr>
          <a:xfrm>
            <a:off x="4266732" y="4169251"/>
            <a:ext cx="4738798" cy="462627"/>
          </a:xfrm>
          <a:prstGeom prst="rect">
            <a:avLst/>
          </a:prstGeom>
          <a:noFill/>
        </p:spPr>
        <p:txBody>
          <a:bodyPr wrap="none" rtlCol="0">
            <a:spAutoFit/>
          </a:bodyPr>
          <a:lstStyle/>
          <a:p>
            <a:pPr>
              <a:lnSpc>
                <a:spcPts val="3200"/>
              </a:lnSpc>
            </a:pPr>
            <a:r>
              <a:rPr lang="en-GB" sz="2200" dirty="0"/>
              <a:t>6. I can’t accompany them later.</a:t>
            </a:r>
          </a:p>
        </p:txBody>
      </p:sp>
      <p:sp>
        <p:nvSpPr>
          <p:cNvPr id="51" name="TextBox 50">
            <a:extLst>
              <a:ext uri="{FF2B5EF4-FFF2-40B4-BE49-F238E27FC236}">
                <a16:creationId xmlns:a16="http://schemas.microsoft.com/office/drawing/2014/main" id="{CEC3DFBE-8328-8BAF-51F8-E27796341721}"/>
              </a:ext>
            </a:extLst>
          </p:cNvPr>
          <p:cNvSpPr txBox="1"/>
          <p:nvPr/>
        </p:nvSpPr>
        <p:spPr>
          <a:xfrm>
            <a:off x="4266732" y="4592516"/>
            <a:ext cx="5189241" cy="462627"/>
          </a:xfrm>
          <a:prstGeom prst="rect">
            <a:avLst/>
          </a:prstGeom>
          <a:noFill/>
        </p:spPr>
        <p:txBody>
          <a:bodyPr wrap="none" rtlCol="0">
            <a:spAutoFit/>
          </a:bodyPr>
          <a:lstStyle/>
          <a:p>
            <a:pPr>
              <a:lnSpc>
                <a:spcPts val="3200"/>
              </a:lnSpc>
            </a:pPr>
            <a:r>
              <a:rPr lang="en-GB" sz="2200" dirty="0"/>
              <a:t>7. You must record it with the phone.</a:t>
            </a:r>
          </a:p>
        </p:txBody>
      </p:sp>
      <p:sp>
        <p:nvSpPr>
          <p:cNvPr id="68" name="TextBox 67">
            <a:extLst>
              <a:ext uri="{FF2B5EF4-FFF2-40B4-BE49-F238E27FC236}">
                <a16:creationId xmlns:a16="http://schemas.microsoft.com/office/drawing/2014/main" id="{D3E5F76F-395F-8EEB-EA23-7D17CEFE5AB6}"/>
              </a:ext>
            </a:extLst>
          </p:cNvPr>
          <p:cNvSpPr txBox="1"/>
          <p:nvPr/>
        </p:nvSpPr>
        <p:spPr>
          <a:xfrm>
            <a:off x="4266732" y="5015781"/>
            <a:ext cx="5293437" cy="462627"/>
          </a:xfrm>
          <a:prstGeom prst="rect">
            <a:avLst/>
          </a:prstGeom>
          <a:noFill/>
        </p:spPr>
        <p:txBody>
          <a:bodyPr wrap="none" rtlCol="0">
            <a:spAutoFit/>
          </a:bodyPr>
          <a:lstStyle/>
          <a:p>
            <a:pPr>
              <a:lnSpc>
                <a:spcPts val="3200"/>
              </a:lnSpc>
            </a:pPr>
            <a:r>
              <a:rPr lang="en-GB" sz="2200" dirty="0"/>
              <a:t>8. S/he can put it above the furniture.</a:t>
            </a:r>
          </a:p>
        </p:txBody>
      </p:sp>
      <p:sp>
        <p:nvSpPr>
          <p:cNvPr id="69" name="TextBox 68">
            <a:extLst>
              <a:ext uri="{FF2B5EF4-FFF2-40B4-BE49-F238E27FC236}">
                <a16:creationId xmlns:a16="http://schemas.microsoft.com/office/drawing/2014/main" id="{C1F63300-2B08-376D-F313-66788EB6A55F}"/>
              </a:ext>
            </a:extLst>
          </p:cNvPr>
          <p:cNvSpPr txBox="1"/>
          <p:nvPr/>
        </p:nvSpPr>
        <p:spPr>
          <a:xfrm>
            <a:off x="4266732" y="5439046"/>
            <a:ext cx="5698996" cy="462627"/>
          </a:xfrm>
          <a:prstGeom prst="rect">
            <a:avLst/>
          </a:prstGeom>
          <a:noFill/>
        </p:spPr>
        <p:txBody>
          <a:bodyPr wrap="none" rtlCol="0">
            <a:spAutoFit/>
          </a:bodyPr>
          <a:lstStyle/>
          <a:p>
            <a:pPr>
              <a:lnSpc>
                <a:spcPts val="3200"/>
              </a:lnSpc>
            </a:pPr>
            <a:r>
              <a:rPr lang="en-GB" sz="2200" dirty="0"/>
              <a:t>9. I want to call them to chat for a while.</a:t>
            </a:r>
          </a:p>
        </p:txBody>
      </p:sp>
      <p:sp>
        <p:nvSpPr>
          <p:cNvPr id="70" name="TextBox 69">
            <a:extLst>
              <a:ext uri="{FF2B5EF4-FFF2-40B4-BE49-F238E27FC236}">
                <a16:creationId xmlns:a16="http://schemas.microsoft.com/office/drawing/2014/main" id="{40649E0F-CA0B-217D-6270-64D6ED4F8A74}"/>
              </a:ext>
            </a:extLst>
          </p:cNvPr>
          <p:cNvSpPr txBox="1"/>
          <p:nvPr/>
        </p:nvSpPr>
        <p:spPr>
          <a:xfrm>
            <a:off x="4266732" y="5862310"/>
            <a:ext cx="4456669" cy="430887"/>
          </a:xfrm>
          <a:prstGeom prst="rect">
            <a:avLst/>
          </a:prstGeom>
          <a:noFill/>
        </p:spPr>
        <p:txBody>
          <a:bodyPr wrap="none" rtlCol="0">
            <a:spAutoFit/>
          </a:bodyPr>
          <a:lstStyle/>
          <a:p>
            <a:r>
              <a:rPr lang="en-GB" sz="2200" dirty="0"/>
              <a:t>10. You can put it in the corner.</a:t>
            </a:r>
          </a:p>
        </p:txBody>
      </p:sp>
      <p:sp>
        <p:nvSpPr>
          <p:cNvPr id="22" name="Google Shape;898;p32">
            <a:hlinkClick r:id="" action="ppaction://noaction">
              <a:snd r:embed="rId5" name="1. No lo quiero arreglar despue%CC%81s.wav"/>
            </a:hlinkClick>
            <a:extLst>
              <a:ext uri="{FF2B5EF4-FFF2-40B4-BE49-F238E27FC236}">
                <a16:creationId xmlns:a16="http://schemas.microsoft.com/office/drawing/2014/main" id="{515C5A57-EA79-ADA0-FCEA-A4D6A696DDFB}"/>
              </a:ext>
            </a:extLst>
          </p:cNvPr>
          <p:cNvSpPr/>
          <p:nvPr/>
        </p:nvSpPr>
        <p:spPr>
          <a:xfrm>
            <a:off x="404329" y="2101374"/>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98;p32">
            <a:hlinkClick r:id="" action="ppaction://noaction">
              <a:snd r:embed="rId6" name="2. %C2%BFLas puedes llamar ahora.wav"/>
            </a:hlinkClick>
            <a:extLst>
              <a:ext uri="{FF2B5EF4-FFF2-40B4-BE49-F238E27FC236}">
                <a16:creationId xmlns:a16="http://schemas.microsoft.com/office/drawing/2014/main" id="{933819AF-2AD6-DE6E-2033-58AAAC98EBBD}"/>
              </a:ext>
            </a:extLst>
          </p:cNvPr>
          <p:cNvSpPr/>
          <p:nvPr/>
        </p:nvSpPr>
        <p:spPr>
          <a:xfrm>
            <a:off x="411398" y="2518598"/>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Google Shape;898;p32">
            <a:hlinkClick r:id="" action="ppaction://noaction">
              <a:snd r:embed="rId7" name="3. %C2%A1Se%CC%81 bailarla.wav"/>
            </a:hlinkClick>
            <a:extLst>
              <a:ext uri="{FF2B5EF4-FFF2-40B4-BE49-F238E27FC236}">
                <a16:creationId xmlns:a16="http://schemas.microsoft.com/office/drawing/2014/main" id="{A9311DDB-0C18-942C-CF3B-6003E8D1CAAD}"/>
              </a:ext>
            </a:extLst>
          </p:cNvPr>
          <p:cNvSpPr/>
          <p:nvPr/>
        </p:nvSpPr>
        <p:spPr>
          <a:xfrm>
            <a:off x="409028" y="2931617"/>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 name="Google Shape;898;p32">
            <a:hlinkClick r:id="" action="ppaction://noaction">
              <a:snd r:embed="rId8" name="4. No lo debe perder.wav"/>
            </a:hlinkClick>
            <a:extLst>
              <a:ext uri="{FF2B5EF4-FFF2-40B4-BE49-F238E27FC236}">
                <a16:creationId xmlns:a16="http://schemas.microsoft.com/office/drawing/2014/main" id="{08D03ECF-A2A8-A782-26D9-31B981C66DB0}"/>
              </a:ext>
            </a:extLst>
          </p:cNvPr>
          <p:cNvSpPr/>
          <p:nvPr/>
        </p:nvSpPr>
        <p:spPr>
          <a:xfrm>
            <a:off x="410418" y="3350112"/>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 name="Google Shape;898;p32">
            <a:hlinkClick r:id="" action="ppaction://noaction">
              <a:snd r:embed="rId9" name="5. Tienes que sacarla con las bebidas.wav"/>
            </a:hlinkClick>
            <a:extLst>
              <a:ext uri="{FF2B5EF4-FFF2-40B4-BE49-F238E27FC236}">
                <a16:creationId xmlns:a16="http://schemas.microsoft.com/office/drawing/2014/main" id="{D02EC8E4-E989-7B73-203B-602400DF0C87}"/>
              </a:ext>
            </a:extLst>
          </p:cNvPr>
          <p:cNvSpPr/>
          <p:nvPr/>
        </p:nvSpPr>
        <p:spPr>
          <a:xfrm>
            <a:off x="404329" y="3766963"/>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898;p32">
            <a:hlinkClick r:id="" action="ppaction://noaction">
              <a:snd r:embed="rId10" name="6. No puedo acompan%CC%83arlos ma%CC%81s tarde.wav"/>
            </a:hlinkClick>
            <a:extLst>
              <a:ext uri="{FF2B5EF4-FFF2-40B4-BE49-F238E27FC236}">
                <a16:creationId xmlns:a16="http://schemas.microsoft.com/office/drawing/2014/main" id="{F8E21067-A2EA-0877-7D4B-83CEC83655D9}"/>
              </a:ext>
            </a:extLst>
          </p:cNvPr>
          <p:cNvSpPr/>
          <p:nvPr/>
        </p:nvSpPr>
        <p:spPr>
          <a:xfrm>
            <a:off x="404329" y="4184829"/>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Google Shape;898;p32">
            <a:hlinkClick r:id="" action="ppaction://noaction">
              <a:snd r:embed="rId11" name="7. Debes grabarlo con el mo%CC%81vil.wav"/>
            </a:hlinkClick>
            <a:extLst>
              <a:ext uri="{FF2B5EF4-FFF2-40B4-BE49-F238E27FC236}">
                <a16:creationId xmlns:a16="http://schemas.microsoft.com/office/drawing/2014/main" id="{08A9A4A7-DEAE-77BC-C3D4-EEB4B4BB8ADD}"/>
              </a:ext>
            </a:extLst>
          </p:cNvPr>
          <p:cNvSpPr/>
          <p:nvPr/>
        </p:nvSpPr>
        <p:spPr>
          <a:xfrm>
            <a:off x="404329" y="4603953"/>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Google Shape;898;p32">
            <a:hlinkClick r:id="" action="ppaction://noaction">
              <a:snd r:embed="rId12" name="8. Lo puede poner encima del mueble.wav"/>
            </a:hlinkClick>
            <a:extLst>
              <a:ext uri="{FF2B5EF4-FFF2-40B4-BE49-F238E27FC236}">
                <a16:creationId xmlns:a16="http://schemas.microsoft.com/office/drawing/2014/main" id="{8612350F-2729-E2DF-A63A-C3FE7CC61ED0}"/>
              </a:ext>
            </a:extLst>
          </p:cNvPr>
          <p:cNvSpPr/>
          <p:nvPr/>
        </p:nvSpPr>
        <p:spPr>
          <a:xfrm>
            <a:off x="397926" y="5024296"/>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0" name="Google Shape;898;p32">
            <a:hlinkClick r:id="" action="ppaction://noaction">
              <a:snd r:embed="rId13" name="9. Los quiero llamar para charlar un rato.wav"/>
            </a:hlinkClick>
            <a:extLst>
              <a:ext uri="{FF2B5EF4-FFF2-40B4-BE49-F238E27FC236}">
                <a16:creationId xmlns:a16="http://schemas.microsoft.com/office/drawing/2014/main" id="{5164E607-622F-0A5F-2C65-6C0A31FD83C1}"/>
              </a:ext>
            </a:extLst>
          </p:cNvPr>
          <p:cNvSpPr/>
          <p:nvPr/>
        </p:nvSpPr>
        <p:spPr>
          <a:xfrm>
            <a:off x="389244" y="5461393"/>
            <a:ext cx="399062" cy="341683"/>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9</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 name="Google Shape;898;p32">
            <a:hlinkClick r:id="" action="ppaction://noaction">
              <a:snd r:embed="rId14" name="10. Puedes colocarla en la esquina.wav"/>
            </a:hlinkClick>
            <a:extLst>
              <a:ext uri="{FF2B5EF4-FFF2-40B4-BE49-F238E27FC236}">
                <a16:creationId xmlns:a16="http://schemas.microsoft.com/office/drawing/2014/main" id="{4E9ABB75-6066-5373-94F0-FE97DE3A31AF}"/>
              </a:ext>
            </a:extLst>
          </p:cNvPr>
          <p:cNvSpPr/>
          <p:nvPr/>
        </p:nvSpPr>
        <p:spPr>
          <a:xfrm>
            <a:off x="323895" y="5879451"/>
            <a:ext cx="527140" cy="35393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1405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4" grpId="0"/>
      <p:bldP spid="45" grpId="0"/>
      <p:bldP spid="46" grpId="0"/>
      <p:bldP spid="49" grpId="0"/>
      <p:bldP spid="50" grpId="0"/>
      <p:bldP spid="51" grpId="0"/>
      <p:bldP spid="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C60967-89EB-4023-A856-C4E234ACA19C}"/>
              </a:ext>
            </a:extLst>
          </p:cNvPr>
          <p:cNvSpPr/>
          <p:nvPr/>
        </p:nvSpPr>
        <p:spPr>
          <a:xfrm>
            <a:off x="373062" y="5294398"/>
            <a:ext cx="4493406" cy="95623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895E16C-C516-E3C5-4DE9-C7AA8AF87E2A}"/>
              </a:ext>
            </a:extLst>
          </p:cNvPr>
          <p:cNvSpPr>
            <a:spLocks noGrp="1"/>
          </p:cNvSpPr>
          <p:nvPr>
            <p:ph type="body" sz="quarter" idx="10"/>
          </p:nvPr>
        </p:nvSpPr>
        <p:spPr>
          <a:xfrm>
            <a:off x="378817" y="971311"/>
            <a:ext cx="11555081" cy="436188"/>
          </a:xfrm>
        </p:spPr>
        <p:txBody>
          <a:bodyPr>
            <a:normAutofit/>
          </a:bodyPr>
          <a:lstStyle/>
          <a:p>
            <a:r>
              <a:rPr lang="en-ES" sz="2300" dirty="0"/>
              <a:t>El estudiante A y el estudiante B tienen una lista de 5 frases diferentes en inglés.</a:t>
            </a:r>
          </a:p>
        </p:txBody>
      </p:sp>
      <p:sp>
        <p:nvSpPr>
          <p:cNvPr id="8" name="Rounded Rectangle 11">
            <a:extLst>
              <a:ext uri="{FF2B5EF4-FFF2-40B4-BE49-F238E27FC236}">
                <a16:creationId xmlns:a16="http://schemas.microsoft.com/office/drawing/2014/main" id="{4BB47FBC-EFE8-D13C-571F-A92B7BB46AB5}"/>
              </a:ext>
            </a:extLst>
          </p:cNvPr>
          <p:cNvSpPr/>
          <p:nvPr/>
        </p:nvSpPr>
        <p:spPr>
          <a:xfrm>
            <a:off x="9675628" y="258166"/>
            <a:ext cx="2252516"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escribir / hablar</a:t>
            </a:r>
          </a:p>
        </p:txBody>
      </p:sp>
      <p:sp>
        <p:nvSpPr>
          <p:cNvPr id="19" name="Title 18">
            <a:extLst>
              <a:ext uri="{FF2B5EF4-FFF2-40B4-BE49-F238E27FC236}">
                <a16:creationId xmlns:a16="http://schemas.microsoft.com/office/drawing/2014/main" id="{17746EFB-7C62-392F-0A4D-CB2C57292082}"/>
              </a:ext>
            </a:extLst>
          </p:cNvPr>
          <p:cNvSpPr>
            <a:spLocks noGrp="1"/>
          </p:cNvSpPr>
          <p:nvPr>
            <p:ph type="title"/>
          </p:nvPr>
        </p:nvSpPr>
        <p:spPr>
          <a:xfrm>
            <a:off x="0" y="213557"/>
            <a:ext cx="5010150" cy="647577"/>
          </a:xfrm>
        </p:spPr>
        <p:txBody>
          <a:bodyPr>
            <a:normAutofit/>
          </a:bodyPr>
          <a:lstStyle/>
          <a:p>
            <a:r>
              <a:rPr lang="en-ES" dirty="0"/>
              <a:t>Hablamos en la fiesta</a:t>
            </a:r>
          </a:p>
        </p:txBody>
      </p:sp>
      <p:sp>
        <p:nvSpPr>
          <p:cNvPr id="20" name="Text Placeholder 1">
            <a:extLst>
              <a:ext uri="{FF2B5EF4-FFF2-40B4-BE49-F238E27FC236}">
                <a16:creationId xmlns:a16="http://schemas.microsoft.com/office/drawing/2014/main" id="{E969969C-63DC-A9A1-3BAB-F7F5D7F74C0B}"/>
              </a:ext>
            </a:extLst>
          </p:cNvPr>
          <p:cNvSpPr txBox="1">
            <a:spLocks/>
          </p:cNvSpPr>
          <p:nvPr/>
        </p:nvSpPr>
        <p:spPr>
          <a:xfrm>
            <a:off x="373061" y="1344955"/>
            <a:ext cx="11555081" cy="8588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300" dirty="0"/>
              <a:t>Cada estudiante escribe sus frases en español. Debe elegir una opción para cada frase.</a:t>
            </a:r>
          </a:p>
        </p:txBody>
      </p:sp>
      <p:sp>
        <p:nvSpPr>
          <p:cNvPr id="21" name="Text Placeholder 1">
            <a:extLst>
              <a:ext uri="{FF2B5EF4-FFF2-40B4-BE49-F238E27FC236}">
                <a16:creationId xmlns:a16="http://schemas.microsoft.com/office/drawing/2014/main" id="{CB2D9C7F-C2E9-C1EB-D31A-B1D3AF0620F0}"/>
              </a:ext>
            </a:extLst>
          </p:cNvPr>
          <p:cNvSpPr txBox="1">
            <a:spLocks/>
          </p:cNvSpPr>
          <p:nvPr/>
        </p:nvSpPr>
        <p:spPr>
          <a:xfrm>
            <a:off x="373061" y="2071099"/>
            <a:ext cx="11555081" cy="8588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300" dirty="0"/>
              <a:t>Después, el estudiante A lee sus frases. El estudiante B debe escribir cada frase en inglés y decir qué opción es.</a:t>
            </a:r>
          </a:p>
        </p:txBody>
      </p:sp>
      <p:sp>
        <p:nvSpPr>
          <p:cNvPr id="22" name="Text Placeholder 1">
            <a:extLst>
              <a:ext uri="{FF2B5EF4-FFF2-40B4-BE49-F238E27FC236}">
                <a16:creationId xmlns:a16="http://schemas.microsoft.com/office/drawing/2014/main" id="{FD8B35D3-93B7-B8DB-D2D6-A04D8B7109F3}"/>
              </a:ext>
            </a:extLst>
          </p:cNvPr>
          <p:cNvSpPr txBox="1">
            <a:spLocks/>
          </p:cNvSpPr>
          <p:nvPr/>
        </p:nvSpPr>
        <p:spPr>
          <a:xfrm>
            <a:off x="373062" y="2792816"/>
            <a:ext cx="10377879" cy="4557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300" dirty="0"/>
              <a:t>Luego, hacemos un cambio.</a:t>
            </a:r>
          </a:p>
        </p:txBody>
      </p:sp>
      <p:pic>
        <p:nvPicPr>
          <p:cNvPr id="3" name="Picture 2">
            <a:extLst>
              <a:ext uri="{FF2B5EF4-FFF2-40B4-BE49-F238E27FC236}">
                <a16:creationId xmlns:a16="http://schemas.microsoft.com/office/drawing/2014/main" id="{18513B19-5B06-423C-B673-D150E0F7FFEC}"/>
              </a:ext>
            </a:extLst>
          </p:cNvPr>
          <p:cNvPicPr>
            <a:picLocks noChangeAspect="1"/>
          </p:cNvPicPr>
          <p:nvPr/>
        </p:nvPicPr>
        <p:blipFill rotWithShape="1">
          <a:blip r:embed="rId3"/>
          <a:srcRect r="42416" b="59570"/>
          <a:stretch/>
        </p:blipFill>
        <p:spPr>
          <a:xfrm>
            <a:off x="3440714" y="3371483"/>
            <a:ext cx="6013252" cy="1620052"/>
          </a:xfrm>
          <a:prstGeom prst="rect">
            <a:avLst/>
          </a:prstGeom>
        </p:spPr>
      </p:pic>
      <p:cxnSp>
        <p:nvCxnSpPr>
          <p:cNvPr id="7" name="Straight Connector 6">
            <a:extLst>
              <a:ext uri="{FF2B5EF4-FFF2-40B4-BE49-F238E27FC236}">
                <a16:creationId xmlns:a16="http://schemas.microsoft.com/office/drawing/2014/main" id="{0DFDB857-6D55-49B0-A028-72F17EF46C16}"/>
              </a:ext>
            </a:extLst>
          </p:cNvPr>
          <p:cNvCxnSpPr>
            <a:cxnSpLocks/>
          </p:cNvCxnSpPr>
          <p:nvPr/>
        </p:nvCxnSpPr>
        <p:spPr>
          <a:xfrm>
            <a:off x="3394129" y="5098973"/>
            <a:ext cx="605983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ext Placeholder 1">
            <a:extLst>
              <a:ext uri="{FF2B5EF4-FFF2-40B4-BE49-F238E27FC236}">
                <a16:creationId xmlns:a16="http://schemas.microsoft.com/office/drawing/2014/main" id="{C1191F57-3348-4E26-B943-6E9EFB139B5F}"/>
              </a:ext>
            </a:extLst>
          </p:cNvPr>
          <p:cNvSpPr txBox="1">
            <a:spLocks/>
          </p:cNvSpPr>
          <p:nvPr/>
        </p:nvSpPr>
        <p:spPr>
          <a:xfrm>
            <a:off x="612481" y="5626812"/>
            <a:ext cx="3913023"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ES" dirty="0"/>
              <a:t>1. </a:t>
            </a:r>
            <a:r>
              <a:rPr lang="en-GB" dirty="0"/>
              <a:t>I</a:t>
            </a:r>
            <a:r>
              <a:rPr lang="en-ES" dirty="0"/>
              <a:t> </a:t>
            </a:r>
            <a:r>
              <a:rPr lang="en-GB" dirty="0"/>
              <a:t>must</a:t>
            </a:r>
            <a:r>
              <a:rPr lang="en-ES" dirty="0"/>
              <a:t> offer </a:t>
            </a:r>
            <a:r>
              <a:rPr lang="en-ES" i="1" dirty="0"/>
              <a:t>it/them</a:t>
            </a:r>
            <a:r>
              <a:rPr lang="en-ES" dirty="0"/>
              <a:t>.   </a:t>
            </a:r>
          </a:p>
        </p:txBody>
      </p:sp>
      <p:sp>
        <p:nvSpPr>
          <p:cNvPr id="25" name="Google Shape;765;p85">
            <a:extLst>
              <a:ext uri="{FF2B5EF4-FFF2-40B4-BE49-F238E27FC236}">
                <a16:creationId xmlns:a16="http://schemas.microsoft.com/office/drawing/2014/main" id="{AF3F0F53-2F7D-40DC-970C-E157735D0072}"/>
              </a:ext>
            </a:extLst>
          </p:cNvPr>
          <p:cNvSpPr txBox="1"/>
          <p:nvPr/>
        </p:nvSpPr>
        <p:spPr>
          <a:xfrm>
            <a:off x="373061" y="3317782"/>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a:ln>
                  <a:noFill/>
                </a:ln>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sp>
        <p:nvSpPr>
          <p:cNvPr id="26" name="Google Shape;766;p85">
            <a:extLst>
              <a:ext uri="{FF2B5EF4-FFF2-40B4-BE49-F238E27FC236}">
                <a16:creationId xmlns:a16="http://schemas.microsoft.com/office/drawing/2014/main" id="{432EDAEE-649F-4E4B-8314-50F9A59F59B6}"/>
              </a:ext>
            </a:extLst>
          </p:cNvPr>
          <p:cNvSpPr txBox="1"/>
          <p:nvPr/>
        </p:nvSpPr>
        <p:spPr>
          <a:xfrm>
            <a:off x="373061" y="3703911"/>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Estudiante A :</a:t>
            </a:r>
            <a:endParaRPr kumimoji="0" sz="1400" b="0" i="0" u="none" strike="noStrike" kern="0" cap="none" spc="0" normalizeH="0" baseline="0" noProof="0" dirty="0">
              <a:ln>
                <a:noFill/>
              </a:ln>
              <a:effectLst/>
              <a:uLnTx/>
              <a:uFillTx/>
              <a:latin typeface="Arial"/>
              <a:cs typeface="Arial"/>
              <a:sym typeface="Arial"/>
            </a:endParaRPr>
          </a:p>
        </p:txBody>
      </p:sp>
      <p:sp>
        <p:nvSpPr>
          <p:cNvPr id="28" name="Oval Callout 45">
            <a:extLst>
              <a:ext uri="{FF2B5EF4-FFF2-40B4-BE49-F238E27FC236}">
                <a16:creationId xmlns:a16="http://schemas.microsoft.com/office/drawing/2014/main" id="{27B6B2C1-9742-4F5B-A7FA-0C7FD4F8965A}"/>
              </a:ext>
            </a:extLst>
          </p:cNvPr>
          <p:cNvSpPr/>
          <p:nvPr/>
        </p:nvSpPr>
        <p:spPr>
          <a:xfrm>
            <a:off x="920890" y="4149064"/>
            <a:ext cx="2557964" cy="1083050"/>
          </a:xfrm>
          <a:prstGeom prst="wedgeEllipseCallout">
            <a:avLst>
              <a:gd name="adj1" fmla="val -36339"/>
              <a:gd name="adj2" fmla="val 76205"/>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buClr>
                <a:srgbClr val="000000"/>
              </a:buClr>
              <a:buSzPts val="2000"/>
              <a:defRPr/>
            </a:pPr>
            <a:r>
              <a:rPr lang="en-GB" sz="2400" kern="0" dirty="0">
                <a:solidFill>
                  <a:srgbClr val="000000"/>
                </a:solidFill>
                <a:ea typeface="Century Gothic"/>
                <a:cs typeface="Century Gothic"/>
                <a:sym typeface="Century Gothic"/>
              </a:rPr>
              <a:t>Las </a:t>
            </a:r>
            <a:r>
              <a:rPr lang="en-GB" sz="2400" kern="0" dirty="0" err="1">
                <a:solidFill>
                  <a:srgbClr val="000000"/>
                </a:solidFill>
                <a:ea typeface="Century Gothic"/>
                <a:cs typeface="Century Gothic"/>
                <a:sym typeface="Century Gothic"/>
              </a:rPr>
              <a:t>debo</a:t>
            </a:r>
            <a:r>
              <a:rPr lang="en-GB" sz="2400" kern="0" dirty="0">
                <a:solidFill>
                  <a:srgbClr val="000000"/>
                </a:solidFill>
                <a:ea typeface="Century Gothic"/>
                <a:cs typeface="Century Gothic"/>
                <a:sym typeface="Century Gothic"/>
              </a:rPr>
              <a:t> </a:t>
            </a:r>
            <a:r>
              <a:rPr lang="en-GB" sz="2400" kern="0" dirty="0" err="1">
                <a:solidFill>
                  <a:srgbClr val="000000"/>
                </a:solidFill>
                <a:ea typeface="Century Gothic"/>
                <a:cs typeface="Century Gothic"/>
                <a:sym typeface="Century Gothic"/>
              </a:rPr>
              <a:t>ofrecer</a:t>
            </a:r>
            <a:r>
              <a:rPr lang="en-GB" sz="2400" kern="0" dirty="0">
                <a:solidFill>
                  <a:srgbClr val="000000"/>
                </a:solidFill>
                <a:ea typeface="Century Gothic"/>
                <a:cs typeface="Century Gothic"/>
                <a:sym typeface="Century Gothic"/>
              </a:rPr>
              <a:t>.</a:t>
            </a:r>
          </a:p>
        </p:txBody>
      </p:sp>
      <p:sp>
        <p:nvSpPr>
          <p:cNvPr id="29" name="Oval Callout 45">
            <a:extLst>
              <a:ext uri="{FF2B5EF4-FFF2-40B4-BE49-F238E27FC236}">
                <a16:creationId xmlns:a16="http://schemas.microsoft.com/office/drawing/2014/main" id="{90B9F45E-15FE-43C6-B284-C4F172D512EE}"/>
              </a:ext>
            </a:extLst>
          </p:cNvPr>
          <p:cNvSpPr/>
          <p:nvPr/>
        </p:nvSpPr>
        <p:spPr>
          <a:xfrm>
            <a:off x="5956207" y="5081365"/>
            <a:ext cx="2993457" cy="863359"/>
          </a:xfrm>
          <a:prstGeom prst="wedgeEllipseCallout">
            <a:avLst>
              <a:gd name="adj1" fmla="val 52066"/>
              <a:gd name="adj2" fmla="val 76410"/>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noProof="0" dirty="0">
                <a:solidFill>
                  <a:schemeClr val="tx1"/>
                </a:solidFill>
                <a:latin typeface="Century Gothic" panose="020B0502020202020204" pitchFamily="34" charset="0"/>
                <a:sym typeface="Arial"/>
              </a:rPr>
              <a:t>¿Las copas?</a:t>
            </a:r>
            <a:endParaRPr kumimoji="0" lang="en-GB" sz="28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p:txBody>
      </p:sp>
      <p:sp>
        <p:nvSpPr>
          <p:cNvPr id="30" name="Google Shape;766;p85">
            <a:extLst>
              <a:ext uri="{FF2B5EF4-FFF2-40B4-BE49-F238E27FC236}">
                <a16:creationId xmlns:a16="http://schemas.microsoft.com/office/drawing/2014/main" id="{5BCEE1C6-5752-4A13-A5FB-BA7CC641CFB9}"/>
              </a:ext>
            </a:extLst>
          </p:cNvPr>
          <p:cNvSpPr txBox="1"/>
          <p:nvPr/>
        </p:nvSpPr>
        <p:spPr>
          <a:xfrm>
            <a:off x="10013451" y="3703910"/>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Estudiante B :</a:t>
            </a:r>
            <a:endParaRPr kumimoji="0" sz="1400" b="0" i="0" u="none" strike="noStrike" kern="0" cap="none" spc="0" normalizeH="0" baseline="0" noProof="0" dirty="0">
              <a:ln>
                <a:noFill/>
              </a:ln>
              <a:effectLst/>
              <a:uLnTx/>
              <a:uFillTx/>
              <a:latin typeface="Arial"/>
              <a:cs typeface="Arial"/>
              <a:sym typeface="Arial"/>
            </a:endParaRPr>
          </a:p>
        </p:txBody>
      </p:sp>
      <p:sp>
        <p:nvSpPr>
          <p:cNvPr id="33" name="Oval Callout 45">
            <a:extLst>
              <a:ext uri="{FF2B5EF4-FFF2-40B4-BE49-F238E27FC236}">
                <a16:creationId xmlns:a16="http://schemas.microsoft.com/office/drawing/2014/main" id="{E54F1C16-B9FA-4F6E-9524-E0DE9AB38C1E}"/>
              </a:ext>
            </a:extLst>
          </p:cNvPr>
          <p:cNvSpPr/>
          <p:nvPr/>
        </p:nvSpPr>
        <p:spPr>
          <a:xfrm>
            <a:off x="4764923" y="5752247"/>
            <a:ext cx="765374" cy="546756"/>
          </a:xfrm>
          <a:prstGeom prst="wedgeEllipseCallout">
            <a:avLst>
              <a:gd name="adj1" fmla="val -93037"/>
              <a:gd name="adj2" fmla="val -329"/>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buClr>
                <a:srgbClr val="000000"/>
              </a:buClr>
              <a:buSzPts val="2000"/>
              <a:defRPr/>
            </a:pPr>
            <a:r>
              <a:rPr lang="en-GB" sz="2400" kern="0" dirty="0">
                <a:solidFill>
                  <a:srgbClr val="000000"/>
                </a:solidFill>
                <a:ea typeface="Century Gothic"/>
                <a:cs typeface="Century Gothic"/>
                <a:sym typeface="Century Gothic"/>
              </a:rPr>
              <a:t>Sí.</a:t>
            </a:r>
          </a:p>
        </p:txBody>
      </p:sp>
      <p:sp>
        <p:nvSpPr>
          <p:cNvPr id="34" name="Rectangle 33">
            <a:extLst>
              <a:ext uri="{FF2B5EF4-FFF2-40B4-BE49-F238E27FC236}">
                <a16:creationId xmlns:a16="http://schemas.microsoft.com/office/drawing/2014/main" id="{E5838C5A-2365-41CB-9175-A264FEACADFF}"/>
              </a:ext>
            </a:extLst>
          </p:cNvPr>
          <p:cNvSpPr/>
          <p:nvPr/>
        </p:nvSpPr>
        <p:spPr>
          <a:xfrm>
            <a:off x="8975722" y="5396302"/>
            <a:ext cx="3211395" cy="64375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 Placeholder 1">
            <a:extLst>
              <a:ext uri="{FF2B5EF4-FFF2-40B4-BE49-F238E27FC236}">
                <a16:creationId xmlns:a16="http://schemas.microsoft.com/office/drawing/2014/main" id="{A6BD6BDD-5B42-4FE6-BDC8-87DC0EF957FF}"/>
              </a:ext>
            </a:extLst>
          </p:cNvPr>
          <p:cNvSpPr txBox="1">
            <a:spLocks/>
          </p:cNvSpPr>
          <p:nvPr/>
        </p:nvSpPr>
        <p:spPr>
          <a:xfrm>
            <a:off x="9027837" y="5545024"/>
            <a:ext cx="3139143" cy="54675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ES" dirty="0"/>
              <a:t>1. </a:t>
            </a:r>
            <a:r>
              <a:rPr lang="en-GB" dirty="0"/>
              <a:t>I</a:t>
            </a:r>
            <a:r>
              <a:rPr lang="en-ES" dirty="0"/>
              <a:t> </a:t>
            </a:r>
            <a:r>
              <a:rPr lang="en-GB" dirty="0"/>
              <a:t>must</a:t>
            </a:r>
            <a:r>
              <a:rPr lang="en-ES" dirty="0"/>
              <a:t> offer </a:t>
            </a:r>
            <a:r>
              <a:rPr lang="en-ES" i="1" dirty="0"/>
              <a:t>it/them</a:t>
            </a:r>
            <a:r>
              <a:rPr lang="en-ES" dirty="0"/>
              <a:t>.   </a:t>
            </a:r>
          </a:p>
        </p:txBody>
      </p:sp>
      <p:pic>
        <p:nvPicPr>
          <p:cNvPr id="36" name="Google Shape;781;p85">
            <a:extLst>
              <a:ext uri="{FF2B5EF4-FFF2-40B4-BE49-F238E27FC236}">
                <a16:creationId xmlns:a16="http://schemas.microsoft.com/office/drawing/2014/main" id="{23A4BC5C-A995-40FB-ADE4-B0F4B15A7C97}"/>
              </a:ext>
            </a:extLst>
          </p:cNvPr>
          <p:cNvPicPr preferRelativeResize="0"/>
          <p:nvPr/>
        </p:nvPicPr>
        <p:blipFill rotWithShape="1">
          <a:blip r:embed="rId4">
            <a:alphaModFix/>
          </a:blip>
          <a:srcRect/>
          <a:stretch/>
        </p:blipFill>
        <p:spPr>
          <a:xfrm flipH="1">
            <a:off x="225236" y="4817945"/>
            <a:ext cx="829032" cy="817029"/>
          </a:xfrm>
          <a:prstGeom prst="rect">
            <a:avLst/>
          </a:prstGeom>
          <a:noFill/>
          <a:ln>
            <a:noFill/>
          </a:ln>
        </p:spPr>
      </p:pic>
      <p:pic>
        <p:nvPicPr>
          <p:cNvPr id="37" name="Google Shape;781;p85">
            <a:extLst>
              <a:ext uri="{FF2B5EF4-FFF2-40B4-BE49-F238E27FC236}">
                <a16:creationId xmlns:a16="http://schemas.microsoft.com/office/drawing/2014/main" id="{AA0A9434-A9BD-47A1-90DF-4503DFA9723A}"/>
              </a:ext>
            </a:extLst>
          </p:cNvPr>
          <p:cNvPicPr preferRelativeResize="0"/>
          <p:nvPr/>
        </p:nvPicPr>
        <p:blipFill rotWithShape="1">
          <a:blip r:embed="rId4">
            <a:alphaModFix/>
          </a:blip>
          <a:srcRect/>
          <a:stretch/>
        </p:blipFill>
        <p:spPr>
          <a:xfrm>
            <a:off x="11111448" y="4716704"/>
            <a:ext cx="879995" cy="817029"/>
          </a:xfrm>
          <a:prstGeom prst="rect">
            <a:avLst/>
          </a:prstGeom>
          <a:noFill/>
          <a:ln>
            <a:noFill/>
          </a:ln>
        </p:spPr>
      </p:pic>
      <p:sp>
        <p:nvSpPr>
          <p:cNvPr id="11" name="TextBox 10">
            <a:extLst>
              <a:ext uri="{FF2B5EF4-FFF2-40B4-BE49-F238E27FC236}">
                <a16:creationId xmlns:a16="http://schemas.microsoft.com/office/drawing/2014/main" id="{9C3E1CF4-F531-47B8-BD90-79F2DCBAB88F}"/>
              </a:ext>
            </a:extLst>
          </p:cNvPr>
          <p:cNvSpPr txBox="1"/>
          <p:nvPr/>
        </p:nvSpPr>
        <p:spPr>
          <a:xfrm>
            <a:off x="7960659" y="2619214"/>
            <a:ext cx="3858279" cy="830997"/>
          </a:xfrm>
          <a:prstGeom prst="rect">
            <a:avLst/>
          </a:prstGeom>
          <a:solidFill>
            <a:schemeClr val="accent6">
              <a:lumMod val="20000"/>
              <a:lumOff val="80000"/>
            </a:schemeClr>
          </a:solidFill>
        </p:spPr>
        <p:txBody>
          <a:bodyPr wrap="square" rtlCol="0">
            <a:spAutoFit/>
          </a:bodyPr>
          <a:lstStyle/>
          <a:p>
            <a:r>
              <a:rPr lang="en-GB" sz="2400" dirty="0"/>
              <a:t>Remember pronouns can follow the infinitive.</a:t>
            </a:r>
          </a:p>
        </p:txBody>
      </p:sp>
      <p:sp>
        <p:nvSpPr>
          <p:cNvPr id="38" name="Oval Callout 45">
            <a:extLst>
              <a:ext uri="{FF2B5EF4-FFF2-40B4-BE49-F238E27FC236}">
                <a16:creationId xmlns:a16="http://schemas.microsoft.com/office/drawing/2014/main" id="{C39F64A6-91A1-42A7-B9FC-AE8D799A1E2D}"/>
              </a:ext>
            </a:extLst>
          </p:cNvPr>
          <p:cNvSpPr/>
          <p:nvPr/>
        </p:nvSpPr>
        <p:spPr>
          <a:xfrm>
            <a:off x="920890" y="4149064"/>
            <a:ext cx="2557964" cy="1083050"/>
          </a:xfrm>
          <a:prstGeom prst="wedgeEllipseCallout">
            <a:avLst>
              <a:gd name="adj1" fmla="val -36339"/>
              <a:gd name="adj2" fmla="val 76205"/>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buClr>
                <a:srgbClr val="000000"/>
              </a:buClr>
              <a:buSzPts val="2000"/>
              <a:defRPr/>
            </a:pPr>
            <a:r>
              <a:rPr lang="en-GB" sz="2400" kern="0" dirty="0">
                <a:solidFill>
                  <a:srgbClr val="000000"/>
                </a:solidFill>
                <a:ea typeface="Century Gothic"/>
                <a:cs typeface="Century Gothic"/>
                <a:sym typeface="Century Gothic"/>
              </a:rPr>
              <a:t>Debo ofrecerlas.</a:t>
            </a:r>
          </a:p>
        </p:txBody>
      </p:sp>
    </p:spTree>
    <p:extLst>
      <p:ext uri="{BB962C8B-B14F-4D97-AF65-F5344CB8AC3E}">
        <p14:creationId xmlns:p14="http://schemas.microsoft.com/office/powerpoint/2010/main" val="160595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P spid="20" grpId="0"/>
      <p:bldP spid="21" grpId="0"/>
      <p:bldP spid="22" grpId="0"/>
      <p:bldP spid="16" grpId="0"/>
      <p:bldP spid="28" grpId="0" animBg="1"/>
      <p:bldP spid="29" grpId="0" animBg="1"/>
      <p:bldP spid="33" grpId="0" animBg="1"/>
      <p:bldP spid="34" grpId="0" animBg="1"/>
      <p:bldP spid="35" grpId="0"/>
      <p:bldP spid="11"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3F886B-59EE-50F7-1F95-5DC0384EA6CA}"/>
              </a:ext>
            </a:extLst>
          </p:cNvPr>
          <p:cNvPicPr>
            <a:picLocks noChangeAspect="1"/>
          </p:cNvPicPr>
          <p:nvPr/>
        </p:nvPicPr>
        <p:blipFill>
          <a:blip r:embed="rId3"/>
          <a:stretch>
            <a:fillRect/>
          </a:stretch>
        </p:blipFill>
        <p:spPr>
          <a:xfrm>
            <a:off x="1766767" y="4957196"/>
            <a:ext cx="808968" cy="808968"/>
          </a:xfrm>
          <a:prstGeom prst="rect">
            <a:avLst/>
          </a:prstGeom>
        </p:spPr>
      </p:pic>
      <p:pic>
        <p:nvPicPr>
          <p:cNvPr id="62" name="Picture 36" descr="party drinks clipart - Clip Art Library">
            <a:extLst>
              <a:ext uri="{FF2B5EF4-FFF2-40B4-BE49-F238E27FC236}">
                <a16:creationId xmlns:a16="http://schemas.microsoft.com/office/drawing/2014/main" id="{BEA9A73A-0F56-13F2-EDB7-9EBDD9CB9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661" y="3363800"/>
            <a:ext cx="557557" cy="557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ndy clipart - Clip Art Library">
            <a:extLst>
              <a:ext uri="{FF2B5EF4-FFF2-40B4-BE49-F238E27FC236}">
                <a16:creationId xmlns:a16="http://schemas.microsoft.com/office/drawing/2014/main" id="{2A3095E7-C404-9AB6-ED19-E6737B792F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551" y="2593960"/>
            <a:ext cx="533401" cy="5334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2400F98-43B9-0BD8-0A07-91ACDCC402D7}"/>
              </a:ext>
            </a:extLst>
          </p:cNvPr>
          <p:cNvPicPr>
            <a:picLocks noChangeAspect="1"/>
          </p:cNvPicPr>
          <p:nvPr/>
        </p:nvPicPr>
        <p:blipFill>
          <a:blip r:embed="rId3"/>
          <a:stretch>
            <a:fillRect/>
          </a:stretch>
        </p:blipFill>
        <p:spPr>
          <a:xfrm>
            <a:off x="1792633" y="5187517"/>
            <a:ext cx="808968" cy="808968"/>
          </a:xfrm>
          <a:prstGeom prst="rect">
            <a:avLst/>
          </a:prstGeom>
        </p:spPr>
      </p:pic>
      <p:pic>
        <p:nvPicPr>
          <p:cNvPr id="5" name="Picture 4">
            <a:extLst>
              <a:ext uri="{FF2B5EF4-FFF2-40B4-BE49-F238E27FC236}">
                <a16:creationId xmlns:a16="http://schemas.microsoft.com/office/drawing/2014/main" id="{B8D9661F-02BA-1E13-CAC0-E6F9F30F32FB}"/>
              </a:ext>
            </a:extLst>
          </p:cNvPr>
          <p:cNvPicPr>
            <a:picLocks noChangeAspect="1"/>
          </p:cNvPicPr>
          <p:nvPr/>
        </p:nvPicPr>
        <p:blipFill>
          <a:blip r:embed="rId3"/>
          <a:stretch>
            <a:fillRect/>
          </a:stretch>
        </p:blipFill>
        <p:spPr>
          <a:xfrm>
            <a:off x="5422943" y="5152960"/>
            <a:ext cx="808968" cy="808968"/>
          </a:xfrm>
          <a:prstGeom prst="rect">
            <a:avLst/>
          </a:prstGeom>
        </p:spPr>
      </p:pic>
      <p:pic>
        <p:nvPicPr>
          <p:cNvPr id="2" name="Picture 1">
            <a:extLst>
              <a:ext uri="{FF2B5EF4-FFF2-40B4-BE49-F238E27FC236}">
                <a16:creationId xmlns:a16="http://schemas.microsoft.com/office/drawing/2014/main" id="{42CB7BF6-1B92-CFAF-93EA-78D1DE60C5DA}"/>
              </a:ext>
            </a:extLst>
          </p:cNvPr>
          <p:cNvPicPr>
            <a:picLocks noChangeAspect="1"/>
          </p:cNvPicPr>
          <p:nvPr/>
        </p:nvPicPr>
        <p:blipFill>
          <a:blip r:embed="rId3"/>
          <a:stretch>
            <a:fillRect/>
          </a:stretch>
        </p:blipFill>
        <p:spPr>
          <a:xfrm>
            <a:off x="4567180" y="5152960"/>
            <a:ext cx="808968" cy="808968"/>
          </a:xfrm>
          <a:prstGeom prst="rect">
            <a:avLst/>
          </a:prstGeom>
        </p:spPr>
      </p:pic>
      <p:pic>
        <p:nvPicPr>
          <p:cNvPr id="61" name="Picture 36" descr="party drinks clipart - Clip Art Library">
            <a:extLst>
              <a:ext uri="{FF2B5EF4-FFF2-40B4-BE49-F238E27FC236}">
                <a16:creationId xmlns:a16="http://schemas.microsoft.com/office/drawing/2014/main" id="{639CE940-E78D-2920-A027-E881CE5FA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708" y="3425326"/>
            <a:ext cx="557557" cy="557557"/>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Free vector graphics of Happy birthday">
            <a:extLst>
              <a:ext uri="{FF2B5EF4-FFF2-40B4-BE49-F238E27FC236}">
                <a16:creationId xmlns:a16="http://schemas.microsoft.com/office/drawing/2014/main" id="{F8C0E0F8-4DEE-F22F-9125-E330B19D8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7063" y="2606575"/>
            <a:ext cx="650970" cy="4611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6" descr="party drinks clipart - Clip Art Library">
            <a:extLst>
              <a:ext uri="{FF2B5EF4-FFF2-40B4-BE49-F238E27FC236}">
                <a16:creationId xmlns:a16="http://schemas.microsoft.com/office/drawing/2014/main" id="{0EAE9606-8B00-6AC6-BB29-6B415061F7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361" y="3425326"/>
            <a:ext cx="557557" cy="55755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8" descr="Free Free Guitar Images, Download Free Free Guitar Images png ...">
            <a:extLst>
              <a:ext uri="{FF2B5EF4-FFF2-40B4-BE49-F238E27FC236}">
                <a16:creationId xmlns:a16="http://schemas.microsoft.com/office/drawing/2014/main" id="{9B128125-317B-82BD-0DDD-6C968FC69E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95194">
            <a:off x="11066236" y="4132839"/>
            <a:ext cx="557556" cy="78765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8" descr="Free Free Guitar Images, Download Free Free Guitar Images png ...">
            <a:extLst>
              <a:ext uri="{FF2B5EF4-FFF2-40B4-BE49-F238E27FC236}">
                <a16:creationId xmlns:a16="http://schemas.microsoft.com/office/drawing/2014/main" id="{EAB88D24-871E-EDE9-4131-94F0CE56AF6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868938">
            <a:off x="10411395" y="4149539"/>
            <a:ext cx="557556" cy="787659"/>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Free Free Guitar Images, Download Free Free Guitar Images png ...">
            <a:extLst>
              <a:ext uri="{FF2B5EF4-FFF2-40B4-BE49-F238E27FC236}">
                <a16:creationId xmlns:a16="http://schemas.microsoft.com/office/drawing/2014/main" id="{D36C4210-8445-23F8-A7C8-5A00B09661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985716">
            <a:off x="8216085" y="4212774"/>
            <a:ext cx="557556" cy="78765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4" descr="food vector free download - Clip Art Library">
            <a:extLst>
              <a:ext uri="{FF2B5EF4-FFF2-40B4-BE49-F238E27FC236}">
                <a16:creationId xmlns:a16="http://schemas.microsoft.com/office/drawing/2014/main" id="{481B3600-3864-6915-7894-8E76CD8835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0155" y="3379061"/>
            <a:ext cx="557556" cy="56505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4" descr="food vector free download - Clip Art Library">
            <a:extLst>
              <a:ext uri="{FF2B5EF4-FFF2-40B4-BE49-F238E27FC236}">
                <a16:creationId xmlns:a16="http://schemas.microsoft.com/office/drawing/2014/main" id="{70501578-5933-BBB6-EB16-8D9E55BA0A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18139" y="3398697"/>
            <a:ext cx="557556" cy="565057"/>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food vector free download - Clip Art Library">
            <a:extLst>
              <a:ext uri="{FF2B5EF4-FFF2-40B4-BE49-F238E27FC236}">
                <a16:creationId xmlns:a16="http://schemas.microsoft.com/office/drawing/2014/main" id="{975D5BBA-F9A9-2D55-F44F-507C27CF49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4054" y="3327651"/>
            <a:ext cx="557556" cy="5650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andy clipart - Clip Art Library">
            <a:extLst>
              <a:ext uri="{FF2B5EF4-FFF2-40B4-BE49-F238E27FC236}">
                <a16:creationId xmlns:a16="http://schemas.microsoft.com/office/drawing/2014/main" id="{4C6CDD31-E772-BC81-0BF0-5926DE7A5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3033" y="2596371"/>
            <a:ext cx="533401" cy="5334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andy clipart - Clip Art Library">
            <a:extLst>
              <a:ext uri="{FF2B5EF4-FFF2-40B4-BE49-F238E27FC236}">
                <a16:creationId xmlns:a16="http://schemas.microsoft.com/office/drawing/2014/main" id="{EB425A83-4EB3-02D3-0CE9-3320E2B39B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9632" y="2568765"/>
            <a:ext cx="533401" cy="5334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ndy clipart - Clip Art Library">
            <a:extLst>
              <a:ext uri="{FF2B5EF4-FFF2-40B4-BE49-F238E27FC236}">
                <a16:creationId xmlns:a16="http://schemas.microsoft.com/office/drawing/2014/main" id="{A90CE45E-079F-D4A2-C0AA-19AB450FF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2236" y="2583398"/>
            <a:ext cx="533401" cy="5334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58A64DC-133B-06B6-A35F-9B659DDA60AF}"/>
              </a:ext>
            </a:extLst>
          </p:cNvPr>
          <p:cNvSpPr>
            <a:spLocks noGrp="1"/>
          </p:cNvSpPr>
          <p:nvPr>
            <p:ph type="title"/>
          </p:nvPr>
        </p:nvSpPr>
        <p:spPr>
          <a:xfrm>
            <a:off x="0" y="213557"/>
            <a:ext cx="7981950" cy="647577"/>
          </a:xfrm>
        </p:spPr>
        <p:txBody>
          <a:bodyPr>
            <a:normAutofit/>
          </a:bodyPr>
          <a:lstStyle/>
          <a:p>
            <a:r>
              <a:rPr lang="en-ES" dirty="0"/>
              <a:t>Elige una opción para cada frase</a:t>
            </a:r>
          </a:p>
        </p:txBody>
      </p:sp>
      <p:sp>
        <p:nvSpPr>
          <p:cNvPr id="8" name="Rounded Rectangle 11">
            <a:extLst>
              <a:ext uri="{FF2B5EF4-FFF2-40B4-BE49-F238E27FC236}">
                <a16:creationId xmlns:a16="http://schemas.microsoft.com/office/drawing/2014/main" id="{1BC8948E-9218-E7D6-C39E-554204658326}"/>
              </a:ext>
            </a:extLst>
          </p:cNvPr>
          <p:cNvSpPr/>
          <p:nvPr/>
        </p:nvSpPr>
        <p:spPr>
          <a:xfrm>
            <a:off x="10446648" y="258166"/>
            <a:ext cx="1481496"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hablar</a:t>
            </a:r>
          </a:p>
        </p:txBody>
      </p:sp>
      <p:sp>
        <p:nvSpPr>
          <p:cNvPr id="9" name="Rectangle 8">
            <a:extLst>
              <a:ext uri="{FF2B5EF4-FFF2-40B4-BE49-F238E27FC236}">
                <a16:creationId xmlns:a16="http://schemas.microsoft.com/office/drawing/2014/main" id="{F7B35BAA-DB67-FCF7-A081-2531345130D7}"/>
              </a:ext>
            </a:extLst>
          </p:cNvPr>
          <p:cNvSpPr/>
          <p:nvPr/>
        </p:nvSpPr>
        <p:spPr>
          <a:xfrm>
            <a:off x="387995" y="1752477"/>
            <a:ext cx="533400" cy="4953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chemeClr val="accent3"/>
                </a:solidFill>
              </a:rPr>
              <a:t>1</a:t>
            </a:r>
          </a:p>
        </p:txBody>
      </p:sp>
      <p:pic>
        <p:nvPicPr>
          <p:cNvPr id="10" name="Picture 2" descr="food plate clip art - Clip Art Library">
            <a:extLst>
              <a:ext uri="{FF2B5EF4-FFF2-40B4-BE49-F238E27FC236}">
                <a16:creationId xmlns:a16="http://schemas.microsoft.com/office/drawing/2014/main" id="{E7A8CAF7-8008-0583-BED3-C712C3E0F828}"/>
              </a:ext>
            </a:extLst>
          </p:cNvPr>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7944" y="1409003"/>
            <a:ext cx="1457629" cy="7355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od plate clip art - Clip Art Library">
            <a:extLst>
              <a:ext uri="{FF2B5EF4-FFF2-40B4-BE49-F238E27FC236}">
                <a16:creationId xmlns:a16="http://schemas.microsoft.com/office/drawing/2014/main" id="{2BE24810-F364-AE69-C488-B73B4BFD1696}"/>
              </a:ext>
            </a:extLst>
          </p:cNvPr>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466329" y="1409003"/>
            <a:ext cx="1457629" cy="7355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6D69D7-8A72-DBEE-5A19-C7DF37A55952}"/>
              </a:ext>
            </a:extLst>
          </p:cNvPr>
          <p:cNvSpPr txBox="1"/>
          <p:nvPr/>
        </p:nvSpPr>
        <p:spPr>
          <a:xfrm>
            <a:off x="1593224" y="2010942"/>
            <a:ext cx="1340432" cy="400110"/>
          </a:xfrm>
          <a:prstGeom prst="rect">
            <a:avLst/>
          </a:prstGeom>
          <a:noFill/>
        </p:spPr>
        <p:txBody>
          <a:bodyPr wrap="none" rtlCol="0">
            <a:spAutoFit/>
          </a:bodyPr>
          <a:lstStyle/>
          <a:p>
            <a:r>
              <a:rPr lang="en-ES" sz="2000" dirty="0"/>
              <a:t>plato (m)</a:t>
            </a:r>
          </a:p>
        </p:txBody>
      </p:sp>
      <p:sp>
        <p:nvSpPr>
          <p:cNvPr id="14" name="TextBox 13">
            <a:extLst>
              <a:ext uri="{FF2B5EF4-FFF2-40B4-BE49-F238E27FC236}">
                <a16:creationId xmlns:a16="http://schemas.microsoft.com/office/drawing/2014/main" id="{59C32322-1BB2-8C22-C9ED-3F92D5AA5855}"/>
              </a:ext>
            </a:extLst>
          </p:cNvPr>
          <p:cNvSpPr txBox="1"/>
          <p:nvPr/>
        </p:nvSpPr>
        <p:spPr>
          <a:xfrm>
            <a:off x="4827195" y="2010942"/>
            <a:ext cx="1439818" cy="400110"/>
          </a:xfrm>
          <a:prstGeom prst="rect">
            <a:avLst/>
          </a:prstGeom>
          <a:noFill/>
        </p:spPr>
        <p:txBody>
          <a:bodyPr wrap="none" rtlCol="0">
            <a:spAutoFit/>
          </a:bodyPr>
          <a:lstStyle/>
          <a:p>
            <a:r>
              <a:rPr lang="en-ES" sz="2000" dirty="0"/>
              <a:t>platos (m)</a:t>
            </a:r>
          </a:p>
        </p:txBody>
      </p:sp>
      <p:sp>
        <p:nvSpPr>
          <p:cNvPr id="15" name="TextBox 14">
            <a:extLst>
              <a:ext uri="{FF2B5EF4-FFF2-40B4-BE49-F238E27FC236}">
                <a16:creationId xmlns:a16="http://schemas.microsoft.com/office/drawing/2014/main" id="{7D124B78-D2E9-BAC6-7A8F-273AB7BE3CB5}"/>
              </a:ext>
            </a:extLst>
          </p:cNvPr>
          <p:cNvSpPr txBox="1"/>
          <p:nvPr/>
        </p:nvSpPr>
        <p:spPr>
          <a:xfrm>
            <a:off x="8078016" y="2010942"/>
            <a:ext cx="1208985" cy="400110"/>
          </a:xfrm>
          <a:prstGeom prst="rect">
            <a:avLst/>
          </a:prstGeom>
          <a:noFill/>
        </p:spPr>
        <p:txBody>
          <a:bodyPr wrap="none" rtlCol="0">
            <a:spAutoFit/>
          </a:bodyPr>
          <a:lstStyle/>
          <a:p>
            <a:r>
              <a:rPr lang="en-ES" sz="2000" dirty="0"/>
              <a:t>copa (f)</a:t>
            </a:r>
          </a:p>
        </p:txBody>
      </p:sp>
      <p:sp>
        <p:nvSpPr>
          <p:cNvPr id="17" name="Rectangle 16">
            <a:extLst>
              <a:ext uri="{FF2B5EF4-FFF2-40B4-BE49-F238E27FC236}">
                <a16:creationId xmlns:a16="http://schemas.microsoft.com/office/drawing/2014/main" id="{2C42624F-45C9-A58C-0E0B-1DBA3CB12EFC}"/>
              </a:ext>
            </a:extLst>
          </p:cNvPr>
          <p:cNvSpPr/>
          <p:nvPr/>
        </p:nvSpPr>
        <p:spPr>
          <a:xfrm>
            <a:off x="387995" y="2693986"/>
            <a:ext cx="533400" cy="4953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chemeClr val="accent3"/>
                </a:solidFill>
              </a:rPr>
              <a:t>2</a:t>
            </a:r>
          </a:p>
        </p:txBody>
      </p:sp>
      <p:sp>
        <p:nvSpPr>
          <p:cNvPr id="18" name="Rectangle 17">
            <a:extLst>
              <a:ext uri="{FF2B5EF4-FFF2-40B4-BE49-F238E27FC236}">
                <a16:creationId xmlns:a16="http://schemas.microsoft.com/office/drawing/2014/main" id="{D733E9F9-2519-6E2E-DBC1-A77AD55EB40C}"/>
              </a:ext>
            </a:extLst>
          </p:cNvPr>
          <p:cNvSpPr/>
          <p:nvPr/>
        </p:nvSpPr>
        <p:spPr>
          <a:xfrm>
            <a:off x="387995" y="3635495"/>
            <a:ext cx="533400" cy="4953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chemeClr val="accent3"/>
                </a:solidFill>
              </a:rPr>
              <a:t>3</a:t>
            </a:r>
          </a:p>
        </p:txBody>
      </p:sp>
      <p:sp>
        <p:nvSpPr>
          <p:cNvPr id="19" name="Rectangle 18">
            <a:extLst>
              <a:ext uri="{FF2B5EF4-FFF2-40B4-BE49-F238E27FC236}">
                <a16:creationId xmlns:a16="http://schemas.microsoft.com/office/drawing/2014/main" id="{BEF141F6-AA3C-75C9-67AB-FACC8B3C217E}"/>
              </a:ext>
            </a:extLst>
          </p:cNvPr>
          <p:cNvSpPr/>
          <p:nvPr/>
        </p:nvSpPr>
        <p:spPr>
          <a:xfrm>
            <a:off x="387995" y="4577004"/>
            <a:ext cx="533400" cy="4953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chemeClr val="accent3"/>
                </a:solidFill>
              </a:rPr>
              <a:t>4</a:t>
            </a:r>
          </a:p>
        </p:txBody>
      </p:sp>
      <p:sp>
        <p:nvSpPr>
          <p:cNvPr id="20" name="Rectangle 19">
            <a:extLst>
              <a:ext uri="{FF2B5EF4-FFF2-40B4-BE49-F238E27FC236}">
                <a16:creationId xmlns:a16="http://schemas.microsoft.com/office/drawing/2014/main" id="{94FA6FE4-D20D-6D05-B597-38372929013B}"/>
              </a:ext>
            </a:extLst>
          </p:cNvPr>
          <p:cNvSpPr/>
          <p:nvPr/>
        </p:nvSpPr>
        <p:spPr>
          <a:xfrm>
            <a:off x="387995" y="5518514"/>
            <a:ext cx="533400" cy="4953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chemeClr val="accent3"/>
                </a:solidFill>
              </a:rPr>
              <a:t>5</a:t>
            </a:r>
          </a:p>
        </p:txBody>
      </p:sp>
      <p:sp>
        <p:nvSpPr>
          <p:cNvPr id="22" name="TextBox 21">
            <a:extLst>
              <a:ext uri="{FF2B5EF4-FFF2-40B4-BE49-F238E27FC236}">
                <a16:creationId xmlns:a16="http://schemas.microsoft.com/office/drawing/2014/main" id="{745AAC89-269B-336D-53B3-C4DB61D78D60}"/>
              </a:ext>
            </a:extLst>
          </p:cNvPr>
          <p:cNvSpPr txBox="1"/>
          <p:nvPr/>
        </p:nvSpPr>
        <p:spPr>
          <a:xfrm>
            <a:off x="1652993" y="2983771"/>
            <a:ext cx="1401346" cy="400110"/>
          </a:xfrm>
          <a:prstGeom prst="rect">
            <a:avLst/>
          </a:prstGeom>
          <a:noFill/>
        </p:spPr>
        <p:txBody>
          <a:bodyPr wrap="none" rtlCol="0">
            <a:spAutoFit/>
          </a:bodyPr>
          <a:lstStyle/>
          <a:p>
            <a:r>
              <a:rPr lang="en-ES" sz="2000" dirty="0"/>
              <a:t>dulce (m)</a:t>
            </a:r>
          </a:p>
        </p:txBody>
      </p:sp>
      <p:sp>
        <p:nvSpPr>
          <p:cNvPr id="23" name="TextBox 22">
            <a:extLst>
              <a:ext uri="{FF2B5EF4-FFF2-40B4-BE49-F238E27FC236}">
                <a16:creationId xmlns:a16="http://schemas.microsoft.com/office/drawing/2014/main" id="{7692B7D1-BA7D-C33F-A7F9-FF46FF0EBA41}"/>
              </a:ext>
            </a:extLst>
          </p:cNvPr>
          <p:cNvSpPr txBox="1"/>
          <p:nvPr/>
        </p:nvSpPr>
        <p:spPr>
          <a:xfrm>
            <a:off x="4778028" y="2983771"/>
            <a:ext cx="1500732" cy="400110"/>
          </a:xfrm>
          <a:prstGeom prst="rect">
            <a:avLst/>
          </a:prstGeom>
          <a:noFill/>
        </p:spPr>
        <p:txBody>
          <a:bodyPr wrap="none" rtlCol="0">
            <a:spAutoFit/>
          </a:bodyPr>
          <a:lstStyle/>
          <a:p>
            <a:r>
              <a:rPr lang="en-ES" sz="2000" dirty="0"/>
              <a:t>dulces (m)</a:t>
            </a:r>
          </a:p>
        </p:txBody>
      </p:sp>
      <p:sp>
        <p:nvSpPr>
          <p:cNvPr id="24" name="TextBox 23">
            <a:extLst>
              <a:ext uri="{FF2B5EF4-FFF2-40B4-BE49-F238E27FC236}">
                <a16:creationId xmlns:a16="http://schemas.microsoft.com/office/drawing/2014/main" id="{622D4CB6-BE75-094E-77E2-E7DB0119A21D}"/>
              </a:ext>
            </a:extLst>
          </p:cNvPr>
          <p:cNvSpPr txBox="1"/>
          <p:nvPr/>
        </p:nvSpPr>
        <p:spPr>
          <a:xfrm>
            <a:off x="8037005" y="2983771"/>
            <a:ext cx="1124026" cy="400110"/>
          </a:xfrm>
          <a:prstGeom prst="rect">
            <a:avLst/>
          </a:prstGeom>
          <a:noFill/>
        </p:spPr>
        <p:txBody>
          <a:bodyPr wrap="none" rtlCol="0">
            <a:spAutoFit/>
          </a:bodyPr>
          <a:lstStyle/>
          <a:p>
            <a:r>
              <a:rPr lang="en-ES" sz="2000" dirty="0"/>
              <a:t>tarta (f)</a:t>
            </a:r>
          </a:p>
        </p:txBody>
      </p:sp>
      <p:sp>
        <p:nvSpPr>
          <p:cNvPr id="25" name="TextBox 24">
            <a:extLst>
              <a:ext uri="{FF2B5EF4-FFF2-40B4-BE49-F238E27FC236}">
                <a16:creationId xmlns:a16="http://schemas.microsoft.com/office/drawing/2014/main" id="{F4D8917F-A688-9097-37AE-AF19AC3A62B5}"/>
              </a:ext>
            </a:extLst>
          </p:cNvPr>
          <p:cNvSpPr txBox="1"/>
          <p:nvPr/>
        </p:nvSpPr>
        <p:spPr>
          <a:xfrm>
            <a:off x="10507164" y="3004047"/>
            <a:ext cx="1223412" cy="400110"/>
          </a:xfrm>
          <a:prstGeom prst="rect">
            <a:avLst/>
          </a:prstGeom>
          <a:noFill/>
        </p:spPr>
        <p:txBody>
          <a:bodyPr wrap="none" rtlCol="0">
            <a:spAutoFit/>
          </a:bodyPr>
          <a:lstStyle/>
          <a:p>
            <a:r>
              <a:rPr lang="en-ES" sz="2000" dirty="0"/>
              <a:t>tartas (f)</a:t>
            </a:r>
          </a:p>
        </p:txBody>
      </p:sp>
      <p:sp>
        <p:nvSpPr>
          <p:cNvPr id="26" name="TextBox 25">
            <a:extLst>
              <a:ext uri="{FF2B5EF4-FFF2-40B4-BE49-F238E27FC236}">
                <a16:creationId xmlns:a16="http://schemas.microsoft.com/office/drawing/2014/main" id="{F18A0AEB-6690-42B5-E6E3-44F3F23A8550}"/>
              </a:ext>
            </a:extLst>
          </p:cNvPr>
          <p:cNvSpPr txBox="1"/>
          <p:nvPr/>
        </p:nvSpPr>
        <p:spPr>
          <a:xfrm>
            <a:off x="1637576" y="3836478"/>
            <a:ext cx="1443024" cy="400110"/>
          </a:xfrm>
          <a:prstGeom prst="rect">
            <a:avLst/>
          </a:prstGeom>
          <a:noFill/>
        </p:spPr>
        <p:txBody>
          <a:bodyPr wrap="none" rtlCol="0">
            <a:spAutoFit/>
          </a:bodyPr>
          <a:lstStyle/>
          <a:p>
            <a:r>
              <a:rPr lang="en-ES" sz="2000" dirty="0"/>
              <a:t>bebida (f)</a:t>
            </a:r>
          </a:p>
        </p:txBody>
      </p:sp>
      <p:sp>
        <p:nvSpPr>
          <p:cNvPr id="27" name="TextBox 26">
            <a:extLst>
              <a:ext uri="{FF2B5EF4-FFF2-40B4-BE49-F238E27FC236}">
                <a16:creationId xmlns:a16="http://schemas.microsoft.com/office/drawing/2014/main" id="{DD973862-C4C8-9C33-D624-03BEB4F5EF82}"/>
              </a:ext>
            </a:extLst>
          </p:cNvPr>
          <p:cNvSpPr txBox="1"/>
          <p:nvPr/>
        </p:nvSpPr>
        <p:spPr>
          <a:xfrm>
            <a:off x="4762611" y="3836478"/>
            <a:ext cx="1542410" cy="400110"/>
          </a:xfrm>
          <a:prstGeom prst="rect">
            <a:avLst/>
          </a:prstGeom>
          <a:noFill/>
        </p:spPr>
        <p:txBody>
          <a:bodyPr wrap="none" rtlCol="0">
            <a:spAutoFit/>
          </a:bodyPr>
          <a:lstStyle/>
          <a:p>
            <a:r>
              <a:rPr lang="en-ES" sz="2000" dirty="0"/>
              <a:t>bebidas (f)</a:t>
            </a:r>
          </a:p>
        </p:txBody>
      </p:sp>
      <p:sp>
        <p:nvSpPr>
          <p:cNvPr id="28" name="TextBox 27">
            <a:extLst>
              <a:ext uri="{FF2B5EF4-FFF2-40B4-BE49-F238E27FC236}">
                <a16:creationId xmlns:a16="http://schemas.microsoft.com/office/drawing/2014/main" id="{849DCECE-0B05-A462-6A2A-7AFEA3B3A179}"/>
              </a:ext>
            </a:extLst>
          </p:cNvPr>
          <p:cNvSpPr txBox="1"/>
          <p:nvPr/>
        </p:nvSpPr>
        <p:spPr>
          <a:xfrm>
            <a:off x="8021588" y="3836478"/>
            <a:ext cx="1273105" cy="400110"/>
          </a:xfrm>
          <a:prstGeom prst="rect">
            <a:avLst/>
          </a:prstGeom>
          <a:noFill/>
        </p:spPr>
        <p:txBody>
          <a:bodyPr wrap="none" rtlCol="0">
            <a:spAutoFit/>
          </a:bodyPr>
          <a:lstStyle/>
          <a:p>
            <a:r>
              <a:rPr lang="en-ES" sz="2000" dirty="0"/>
              <a:t>café (m)</a:t>
            </a:r>
          </a:p>
        </p:txBody>
      </p:sp>
      <p:sp>
        <p:nvSpPr>
          <p:cNvPr id="29" name="TextBox 28">
            <a:extLst>
              <a:ext uri="{FF2B5EF4-FFF2-40B4-BE49-F238E27FC236}">
                <a16:creationId xmlns:a16="http://schemas.microsoft.com/office/drawing/2014/main" id="{F7C6988B-BFC1-E80F-B1F4-C616B901E6A9}"/>
              </a:ext>
            </a:extLst>
          </p:cNvPr>
          <p:cNvSpPr txBox="1"/>
          <p:nvPr/>
        </p:nvSpPr>
        <p:spPr>
          <a:xfrm>
            <a:off x="10340678" y="3862358"/>
            <a:ext cx="1372492" cy="400110"/>
          </a:xfrm>
          <a:prstGeom prst="rect">
            <a:avLst/>
          </a:prstGeom>
          <a:noFill/>
        </p:spPr>
        <p:txBody>
          <a:bodyPr wrap="none" rtlCol="0">
            <a:spAutoFit/>
          </a:bodyPr>
          <a:lstStyle/>
          <a:p>
            <a:r>
              <a:rPr lang="en-ES" sz="2000" dirty="0"/>
              <a:t>cafés (m)</a:t>
            </a:r>
          </a:p>
        </p:txBody>
      </p:sp>
      <p:pic>
        <p:nvPicPr>
          <p:cNvPr id="1032" name="Picture 8" descr="White wine Wine glass Drink - wine glass png download - 609*978 ...">
            <a:extLst>
              <a:ext uri="{FF2B5EF4-FFF2-40B4-BE49-F238E27FC236}">
                <a16:creationId xmlns:a16="http://schemas.microsoft.com/office/drawing/2014/main" id="{2256F0BA-289A-29C9-8EB0-070B597186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88664" y="975196"/>
            <a:ext cx="668337" cy="107331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White wine Wine glass Drink - wine glass png download - 609*978 ...">
            <a:extLst>
              <a:ext uri="{FF2B5EF4-FFF2-40B4-BE49-F238E27FC236}">
                <a16:creationId xmlns:a16="http://schemas.microsoft.com/office/drawing/2014/main" id="{A3E98E2B-3762-9B5D-8156-20BE83565F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48127" y="976244"/>
            <a:ext cx="668337" cy="10733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White wine Wine glass Drink - wine glass png download - 609*978 ...">
            <a:extLst>
              <a:ext uri="{FF2B5EF4-FFF2-40B4-BE49-F238E27FC236}">
                <a16:creationId xmlns:a16="http://schemas.microsoft.com/office/drawing/2014/main" id="{3B5E0FEE-D8A2-9547-C000-F5BF83D502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81196" y="975196"/>
            <a:ext cx="668337" cy="107331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0D77D50-0B53-FC6D-923A-E1F2BFE00D57}"/>
              </a:ext>
            </a:extLst>
          </p:cNvPr>
          <p:cNvSpPr txBox="1"/>
          <p:nvPr/>
        </p:nvSpPr>
        <p:spPr>
          <a:xfrm>
            <a:off x="1652993" y="4841133"/>
            <a:ext cx="1495922" cy="400110"/>
          </a:xfrm>
          <a:prstGeom prst="rect">
            <a:avLst/>
          </a:prstGeom>
          <a:noFill/>
        </p:spPr>
        <p:txBody>
          <a:bodyPr wrap="none" rtlCol="0">
            <a:spAutoFit/>
          </a:bodyPr>
          <a:lstStyle/>
          <a:p>
            <a:r>
              <a:rPr lang="en-ES" sz="2000" dirty="0"/>
              <a:t>regalo (m)</a:t>
            </a:r>
          </a:p>
        </p:txBody>
      </p:sp>
      <p:sp>
        <p:nvSpPr>
          <p:cNvPr id="33" name="TextBox 32">
            <a:extLst>
              <a:ext uri="{FF2B5EF4-FFF2-40B4-BE49-F238E27FC236}">
                <a16:creationId xmlns:a16="http://schemas.microsoft.com/office/drawing/2014/main" id="{ABBC7274-C9CC-5715-D1E4-65D2271BB008}"/>
              </a:ext>
            </a:extLst>
          </p:cNvPr>
          <p:cNvSpPr txBox="1"/>
          <p:nvPr/>
        </p:nvSpPr>
        <p:spPr>
          <a:xfrm>
            <a:off x="4778028" y="4841133"/>
            <a:ext cx="1595309" cy="400110"/>
          </a:xfrm>
          <a:prstGeom prst="rect">
            <a:avLst/>
          </a:prstGeom>
          <a:noFill/>
        </p:spPr>
        <p:txBody>
          <a:bodyPr wrap="none" rtlCol="0">
            <a:spAutoFit/>
          </a:bodyPr>
          <a:lstStyle/>
          <a:p>
            <a:r>
              <a:rPr lang="en-ES" sz="2000" dirty="0"/>
              <a:t>regalos (m)</a:t>
            </a:r>
          </a:p>
        </p:txBody>
      </p:sp>
      <p:sp>
        <p:nvSpPr>
          <p:cNvPr id="34" name="TextBox 33">
            <a:extLst>
              <a:ext uri="{FF2B5EF4-FFF2-40B4-BE49-F238E27FC236}">
                <a16:creationId xmlns:a16="http://schemas.microsoft.com/office/drawing/2014/main" id="{45A15779-2345-BF49-C189-63B75B144A65}"/>
              </a:ext>
            </a:extLst>
          </p:cNvPr>
          <p:cNvSpPr txBox="1"/>
          <p:nvPr/>
        </p:nvSpPr>
        <p:spPr>
          <a:xfrm>
            <a:off x="7972958" y="4841133"/>
            <a:ext cx="1494320" cy="400110"/>
          </a:xfrm>
          <a:prstGeom prst="rect">
            <a:avLst/>
          </a:prstGeom>
          <a:noFill/>
        </p:spPr>
        <p:txBody>
          <a:bodyPr wrap="none" rtlCol="0">
            <a:spAutoFit/>
          </a:bodyPr>
          <a:lstStyle/>
          <a:p>
            <a:r>
              <a:rPr lang="en-ES" sz="2000" dirty="0"/>
              <a:t>guitarra (f)</a:t>
            </a:r>
          </a:p>
        </p:txBody>
      </p:sp>
      <p:sp>
        <p:nvSpPr>
          <p:cNvPr id="35" name="TextBox 34">
            <a:extLst>
              <a:ext uri="{FF2B5EF4-FFF2-40B4-BE49-F238E27FC236}">
                <a16:creationId xmlns:a16="http://schemas.microsoft.com/office/drawing/2014/main" id="{821E5924-56D4-4610-8605-432308CB8B02}"/>
              </a:ext>
            </a:extLst>
          </p:cNvPr>
          <p:cNvSpPr txBox="1"/>
          <p:nvPr/>
        </p:nvSpPr>
        <p:spPr>
          <a:xfrm>
            <a:off x="10270423" y="4841133"/>
            <a:ext cx="1593706" cy="400110"/>
          </a:xfrm>
          <a:prstGeom prst="rect">
            <a:avLst/>
          </a:prstGeom>
          <a:noFill/>
        </p:spPr>
        <p:txBody>
          <a:bodyPr wrap="none" rtlCol="0">
            <a:spAutoFit/>
          </a:bodyPr>
          <a:lstStyle/>
          <a:p>
            <a:r>
              <a:rPr lang="en-ES" sz="2000" dirty="0"/>
              <a:t>guitarras (f)</a:t>
            </a:r>
          </a:p>
        </p:txBody>
      </p:sp>
      <p:sp>
        <p:nvSpPr>
          <p:cNvPr id="36" name="TextBox 35">
            <a:extLst>
              <a:ext uri="{FF2B5EF4-FFF2-40B4-BE49-F238E27FC236}">
                <a16:creationId xmlns:a16="http://schemas.microsoft.com/office/drawing/2014/main" id="{E1012068-18CE-EEA1-5039-55FDEF82B276}"/>
              </a:ext>
            </a:extLst>
          </p:cNvPr>
          <p:cNvSpPr txBox="1"/>
          <p:nvPr/>
        </p:nvSpPr>
        <p:spPr>
          <a:xfrm>
            <a:off x="1605449" y="5845706"/>
            <a:ext cx="1183337" cy="400110"/>
          </a:xfrm>
          <a:prstGeom prst="rect">
            <a:avLst/>
          </a:prstGeom>
          <a:noFill/>
        </p:spPr>
        <p:txBody>
          <a:bodyPr wrap="none" rtlCol="0">
            <a:spAutoFit/>
          </a:bodyPr>
          <a:lstStyle/>
          <a:p>
            <a:r>
              <a:rPr lang="en-ES" sz="2000" dirty="0"/>
              <a:t>fiesta (f)</a:t>
            </a:r>
          </a:p>
        </p:txBody>
      </p:sp>
      <p:sp>
        <p:nvSpPr>
          <p:cNvPr id="37" name="TextBox 36">
            <a:extLst>
              <a:ext uri="{FF2B5EF4-FFF2-40B4-BE49-F238E27FC236}">
                <a16:creationId xmlns:a16="http://schemas.microsoft.com/office/drawing/2014/main" id="{0FAD0EFF-5BCB-5D08-BE7E-F65E98C2FB0C}"/>
              </a:ext>
            </a:extLst>
          </p:cNvPr>
          <p:cNvSpPr txBox="1"/>
          <p:nvPr/>
        </p:nvSpPr>
        <p:spPr>
          <a:xfrm>
            <a:off x="4730484" y="5845706"/>
            <a:ext cx="1282723" cy="400110"/>
          </a:xfrm>
          <a:prstGeom prst="rect">
            <a:avLst/>
          </a:prstGeom>
          <a:noFill/>
        </p:spPr>
        <p:txBody>
          <a:bodyPr wrap="none" rtlCol="0">
            <a:spAutoFit/>
          </a:bodyPr>
          <a:lstStyle/>
          <a:p>
            <a:r>
              <a:rPr lang="en-ES" sz="2000" dirty="0"/>
              <a:t>fiestas (f)</a:t>
            </a:r>
          </a:p>
        </p:txBody>
      </p:sp>
      <p:sp>
        <p:nvSpPr>
          <p:cNvPr id="38" name="TextBox 37">
            <a:extLst>
              <a:ext uri="{FF2B5EF4-FFF2-40B4-BE49-F238E27FC236}">
                <a16:creationId xmlns:a16="http://schemas.microsoft.com/office/drawing/2014/main" id="{E78C7FA7-1759-09D6-B3C6-D4E4BB6ADECC}"/>
              </a:ext>
            </a:extLst>
          </p:cNvPr>
          <p:cNvSpPr txBox="1"/>
          <p:nvPr/>
        </p:nvSpPr>
        <p:spPr>
          <a:xfrm>
            <a:off x="7925414" y="5845706"/>
            <a:ext cx="1401346" cy="400110"/>
          </a:xfrm>
          <a:prstGeom prst="rect">
            <a:avLst/>
          </a:prstGeom>
          <a:noFill/>
        </p:spPr>
        <p:txBody>
          <a:bodyPr wrap="none" rtlCol="0">
            <a:spAutoFit/>
          </a:bodyPr>
          <a:lstStyle/>
          <a:p>
            <a:r>
              <a:rPr lang="en-ES" sz="2000" dirty="0"/>
              <a:t>juego (m)</a:t>
            </a:r>
          </a:p>
        </p:txBody>
      </p:sp>
      <p:sp>
        <p:nvSpPr>
          <p:cNvPr id="39" name="TextBox 38">
            <a:extLst>
              <a:ext uri="{FF2B5EF4-FFF2-40B4-BE49-F238E27FC236}">
                <a16:creationId xmlns:a16="http://schemas.microsoft.com/office/drawing/2014/main" id="{4A62F768-C5B7-9B9D-0199-9BAF909C5B13}"/>
              </a:ext>
            </a:extLst>
          </p:cNvPr>
          <p:cNvSpPr txBox="1"/>
          <p:nvPr/>
        </p:nvSpPr>
        <p:spPr>
          <a:xfrm>
            <a:off x="10212438" y="5845706"/>
            <a:ext cx="1500732" cy="400110"/>
          </a:xfrm>
          <a:prstGeom prst="rect">
            <a:avLst/>
          </a:prstGeom>
          <a:noFill/>
        </p:spPr>
        <p:txBody>
          <a:bodyPr wrap="none" rtlCol="0">
            <a:spAutoFit/>
          </a:bodyPr>
          <a:lstStyle/>
          <a:p>
            <a:r>
              <a:rPr lang="en-ES" sz="2000" dirty="0"/>
              <a:t>juegos (m)</a:t>
            </a:r>
          </a:p>
        </p:txBody>
      </p:sp>
      <p:pic>
        <p:nvPicPr>
          <p:cNvPr id="44" name="Picture 4" descr="Free Present Clip Art, Download Free Present Clip Art png images ...">
            <a:extLst>
              <a:ext uri="{FF2B5EF4-FFF2-40B4-BE49-F238E27FC236}">
                <a16:creationId xmlns:a16="http://schemas.microsoft.com/office/drawing/2014/main" id="{83D726DA-511D-8820-A0A6-89108B9491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93942" y="4252248"/>
            <a:ext cx="533400" cy="65750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Free Present Clip Art, Download Free Present Clip Art png images ...">
            <a:extLst>
              <a:ext uri="{FF2B5EF4-FFF2-40B4-BE49-F238E27FC236}">
                <a16:creationId xmlns:a16="http://schemas.microsoft.com/office/drawing/2014/main" id="{3EF2A83F-1079-B181-2397-07E631D2A5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56601" y="4252248"/>
            <a:ext cx="533400" cy="65750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Free Present Clip Art, Download Free Present Clip Art png images ...">
            <a:extLst>
              <a:ext uri="{FF2B5EF4-FFF2-40B4-BE49-F238E27FC236}">
                <a16:creationId xmlns:a16="http://schemas.microsoft.com/office/drawing/2014/main" id="{42E13252-F92A-4D17-E7EA-077B889854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4551" y="4252248"/>
            <a:ext cx="533400" cy="65750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0" descr="Free vector graphics of Happy birthday">
            <a:extLst>
              <a:ext uri="{FF2B5EF4-FFF2-40B4-BE49-F238E27FC236}">
                <a16:creationId xmlns:a16="http://schemas.microsoft.com/office/drawing/2014/main" id="{F0F18216-5326-D6CB-0B7D-9DD974B81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3179" y="2601937"/>
            <a:ext cx="650970" cy="461103"/>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40" descr="Free vector graphics of Happy birthday">
            <a:extLst>
              <a:ext uri="{FF2B5EF4-FFF2-40B4-BE49-F238E27FC236}">
                <a16:creationId xmlns:a16="http://schemas.microsoft.com/office/drawing/2014/main" id="{BEFAD7F5-28A3-1766-48E0-6BA992F0C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5984" y="2589301"/>
            <a:ext cx="650970" cy="4611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ood plate clip art - Clip Art Library">
            <a:extLst>
              <a:ext uri="{FF2B5EF4-FFF2-40B4-BE49-F238E27FC236}">
                <a16:creationId xmlns:a16="http://schemas.microsoft.com/office/drawing/2014/main" id="{DE3AE5EC-C716-00D4-AF8B-16E2BF27A3A3}"/>
              </a:ext>
            </a:extLst>
          </p:cNvPr>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470406" y="1374446"/>
            <a:ext cx="1457629" cy="73559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1AED5D7B-66CB-67E8-7877-EBD9839A5D4F}"/>
              </a:ext>
            </a:extLst>
          </p:cNvPr>
          <p:cNvSpPr txBox="1"/>
          <p:nvPr/>
        </p:nvSpPr>
        <p:spPr>
          <a:xfrm>
            <a:off x="10388155" y="2015801"/>
            <a:ext cx="1308371" cy="400110"/>
          </a:xfrm>
          <a:prstGeom prst="rect">
            <a:avLst/>
          </a:prstGeom>
          <a:noFill/>
        </p:spPr>
        <p:txBody>
          <a:bodyPr wrap="none" rtlCol="0">
            <a:spAutoFit/>
          </a:bodyPr>
          <a:lstStyle/>
          <a:p>
            <a:r>
              <a:rPr lang="en-ES" sz="2000" dirty="0"/>
              <a:t>copas (f)</a:t>
            </a:r>
          </a:p>
        </p:txBody>
      </p:sp>
      <p:pic>
        <p:nvPicPr>
          <p:cNvPr id="16" name="Picture 2" descr="monopoly dice png - Clip Art Library">
            <a:extLst>
              <a:ext uri="{FF2B5EF4-FFF2-40B4-BE49-F238E27FC236}">
                <a16:creationId xmlns:a16="http://schemas.microsoft.com/office/drawing/2014/main" id="{30D122BA-1086-D030-33B9-5AFA76CFD9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05197" y="5257217"/>
            <a:ext cx="961437" cy="71146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nopoly dice png - Clip Art Library">
            <a:extLst>
              <a:ext uri="{FF2B5EF4-FFF2-40B4-BE49-F238E27FC236}">
                <a16:creationId xmlns:a16="http://schemas.microsoft.com/office/drawing/2014/main" id="{4E80D39C-1BEC-8CE0-9688-6A551DB142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88076" y="5244855"/>
            <a:ext cx="961437" cy="71146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monopoly dice png - Clip Art Library">
            <a:extLst>
              <a:ext uri="{FF2B5EF4-FFF2-40B4-BE49-F238E27FC236}">
                <a16:creationId xmlns:a16="http://schemas.microsoft.com/office/drawing/2014/main" id="{B024C41C-25B5-F610-F82D-7F6DA8D7A34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13343" y="5248887"/>
            <a:ext cx="961437" cy="711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323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living room clipart - Clip Art Library">
            <a:extLst>
              <a:ext uri="{FF2B5EF4-FFF2-40B4-BE49-F238E27FC236}">
                <a16:creationId xmlns:a16="http://schemas.microsoft.com/office/drawing/2014/main" id="{BFC28AEC-0A03-4DB2-BC91-4B7AAE23E9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93" b="1878"/>
          <a:stretch/>
        </p:blipFill>
        <p:spPr bwMode="auto">
          <a:xfrm>
            <a:off x="10214452" y="-24894"/>
            <a:ext cx="1974805" cy="6880544"/>
          </a:xfrm>
          <a:prstGeom prst="rect">
            <a:avLst/>
          </a:prstGeom>
          <a:solidFill>
            <a:schemeClr val="accent6">
              <a:lumMod val="20000"/>
              <a:lumOff val="80000"/>
            </a:schemeClr>
          </a:solidFill>
        </p:spPr>
      </p:pic>
      <p:pic>
        <p:nvPicPr>
          <p:cNvPr id="1026" name="Picture 2" descr="living room clipart - Clip Art Library">
            <a:extLst>
              <a:ext uri="{FF2B5EF4-FFF2-40B4-BE49-F238E27FC236}">
                <a16:creationId xmlns:a16="http://schemas.microsoft.com/office/drawing/2014/main" id="{57C74CDE-17EC-7198-1E6C-5E7E032135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78"/>
          <a:stretch/>
        </p:blipFill>
        <p:spPr bwMode="auto">
          <a:xfrm>
            <a:off x="-1" y="-24894"/>
            <a:ext cx="11437134" cy="6882894"/>
          </a:xfrm>
          <a:prstGeom prst="rect">
            <a:avLst/>
          </a:prstGeom>
          <a:solidFill>
            <a:schemeClr val="accent6">
              <a:lumMod val="20000"/>
              <a:lumOff val="80000"/>
            </a:schemeClr>
          </a:solidFill>
        </p:spPr>
      </p:pic>
      <p:pic>
        <p:nvPicPr>
          <p:cNvPr id="1030" name="Picture 6" descr="Free Analog Clock Png, Download Free Analog Clock Png png images ...">
            <a:extLst>
              <a:ext uri="{FF2B5EF4-FFF2-40B4-BE49-F238E27FC236}">
                <a16:creationId xmlns:a16="http://schemas.microsoft.com/office/drawing/2014/main" id="{36519FAD-A7D4-3479-C602-D12A9E08C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163" y="1725994"/>
            <a:ext cx="678835" cy="6788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2A17F1F-A13C-03E5-3131-DFDB85A485AD}"/>
              </a:ext>
            </a:extLst>
          </p:cNvPr>
          <p:cNvPicPr>
            <a:picLocks noChangeAspect="1"/>
          </p:cNvPicPr>
          <p:nvPr/>
        </p:nvPicPr>
        <p:blipFill>
          <a:blip r:embed="rId5"/>
          <a:stretch>
            <a:fillRect/>
          </a:stretch>
        </p:blipFill>
        <p:spPr>
          <a:xfrm>
            <a:off x="7814318" y="3240596"/>
            <a:ext cx="1173218" cy="1044164"/>
          </a:xfrm>
          <a:prstGeom prst="rect">
            <a:avLst/>
          </a:prstGeom>
        </p:spPr>
      </p:pic>
      <p:pic>
        <p:nvPicPr>
          <p:cNvPr id="11" name="Picture 10">
            <a:extLst>
              <a:ext uri="{FF2B5EF4-FFF2-40B4-BE49-F238E27FC236}">
                <a16:creationId xmlns:a16="http://schemas.microsoft.com/office/drawing/2014/main" id="{44D7D89E-5C48-58F9-4195-F2E9856D07C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a:off x="5106903" y="3655334"/>
            <a:ext cx="898682" cy="1025748"/>
          </a:xfrm>
          <a:prstGeom prst="rect">
            <a:avLst/>
          </a:prstGeom>
        </p:spPr>
      </p:pic>
      <p:pic>
        <p:nvPicPr>
          <p:cNvPr id="15" name="Picture 14">
            <a:extLst>
              <a:ext uri="{FF2B5EF4-FFF2-40B4-BE49-F238E27FC236}">
                <a16:creationId xmlns:a16="http://schemas.microsoft.com/office/drawing/2014/main" id="{CB606C61-2B3C-3447-CD43-0117AD3D4094}"/>
              </a:ext>
            </a:extLst>
          </p:cNvPr>
          <p:cNvPicPr>
            <a:picLocks noChangeAspect="1"/>
          </p:cNvPicPr>
          <p:nvPr/>
        </p:nvPicPr>
        <p:blipFill>
          <a:blip r:embed="rId8"/>
          <a:stretch>
            <a:fillRect/>
          </a:stretch>
        </p:blipFill>
        <p:spPr>
          <a:xfrm flipH="1">
            <a:off x="7432358" y="5130385"/>
            <a:ext cx="1176001" cy="1432617"/>
          </a:xfrm>
          <a:prstGeom prst="rect">
            <a:avLst/>
          </a:prstGeom>
        </p:spPr>
      </p:pic>
      <p:sp>
        <p:nvSpPr>
          <p:cNvPr id="2" name="Title 1">
            <a:extLst>
              <a:ext uri="{FF2B5EF4-FFF2-40B4-BE49-F238E27FC236}">
                <a16:creationId xmlns:a16="http://schemas.microsoft.com/office/drawing/2014/main" id="{806D03E5-78E0-461C-99A3-A27DC9511041}"/>
              </a:ext>
            </a:extLst>
          </p:cNvPr>
          <p:cNvSpPr>
            <a:spLocks noGrp="1"/>
          </p:cNvSpPr>
          <p:nvPr>
            <p:ph type="title"/>
          </p:nvPr>
        </p:nvSpPr>
        <p:spPr>
          <a:xfrm>
            <a:off x="0" y="261057"/>
            <a:ext cx="3302000" cy="647577"/>
          </a:xfrm>
        </p:spPr>
        <p:txBody>
          <a:bodyPr/>
          <a:lstStyle/>
          <a:p>
            <a:r>
              <a:rPr lang="en-GB" dirty="0" err="1"/>
              <a:t>Vocabulario</a:t>
            </a:r>
            <a:endParaRPr lang="en-GB" dirty="0"/>
          </a:p>
        </p:txBody>
      </p:sp>
      <p:sp>
        <p:nvSpPr>
          <p:cNvPr id="6" name="Rectangle 5">
            <a:extLst>
              <a:ext uri="{FF2B5EF4-FFF2-40B4-BE49-F238E27FC236}">
                <a16:creationId xmlns:a16="http://schemas.microsoft.com/office/drawing/2014/main" id="{0F85267E-1FA1-47E4-90C0-519676128F2F}"/>
              </a:ext>
            </a:extLst>
          </p:cNvPr>
          <p:cNvSpPr/>
          <p:nvPr/>
        </p:nvSpPr>
        <p:spPr>
          <a:xfrm>
            <a:off x="8423746" y="1289208"/>
            <a:ext cx="1383917" cy="986553"/>
          </a:xfrm>
          <a:prstGeom prst="rect">
            <a:avLst/>
          </a:prstGeom>
          <a:solidFill>
            <a:schemeClr val="accent6">
              <a:lumMod val="20000"/>
              <a:lumOff val="80000"/>
            </a:schemeClr>
          </a:solidFill>
          <a:ln w="85725" cmpd="thickThin">
            <a:solidFill>
              <a:srgbClr val="7D4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87B29F6D-A58A-4A6C-A11D-328306250B27}"/>
              </a:ext>
            </a:extLst>
          </p:cNvPr>
          <p:cNvPicPr>
            <a:picLocks noChangeAspect="1"/>
          </p:cNvPicPr>
          <p:nvPr/>
        </p:nvPicPr>
        <p:blipFill rotWithShape="1">
          <a:blip r:embed="rId9">
            <a:extLst>
              <a:ext uri="{28A0092B-C50C-407E-A947-70E740481C1C}">
                <a14:useLocalDpi xmlns:a14="http://schemas.microsoft.com/office/drawing/2010/main" val="0"/>
              </a:ext>
            </a:extLst>
          </a:blip>
          <a:srcRect l="32946" t="18910" r="52589" b="50337"/>
          <a:stretch/>
        </p:blipFill>
        <p:spPr>
          <a:xfrm flipH="1">
            <a:off x="8542504" y="1387011"/>
            <a:ext cx="678833" cy="830739"/>
          </a:xfrm>
          <a:prstGeom prst="rect">
            <a:avLst/>
          </a:prstGeom>
        </p:spPr>
      </p:pic>
      <p:pic>
        <p:nvPicPr>
          <p:cNvPr id="13" name="Picture 12">
            <a:extLst>
              <a:ext uri="{FF2B5EF4-FFF2-40B4-BE49-F238E27FC236}">
                <a16:creationId xmlns:a16="http://schemas.microsoft.com/office/drawing/2014/main" id="{84E6BEE9-7916-48E8-9B87-7A253AB9B533}"/>
              </a:ext>
            </a:extLst>
          </p:cNvPr>
          <p:cNvPicPr>
            <a:picLocks noChangeAspect="1"/>
          </p:cNvPicPr>
          <p:nvPr/>
        </p:nvPicPr>
        <p:blipFill rotWithShape="1">
          <a:blip r:embed="rId9">
            <a:extLst>
              <a:ext uri="{28A0092B-C50C-407E-A947-70E740481C1C}">
                <a14:useLocalDpi xmlns:a14="http://schemas.microsoft.com/office/drawing/2010/main" val="0"/>
              </a:ext>
            </a:extLst>
          </a:blip>
          <a:srcRect l="52232" t="22380" r="33104" b="47467"/>
          <a:stretch/>
        </p:blipFill>
        <p:spPr>
          <a:xfrm>
            <a:off x="9067052" y="1419394"/>
            <a:ext cx="690254" cy="798356"/>
          </a:xfrm>
          <a:prstGeom prst="rect">
            <a:avLst/>
          </a:prstGeom>
        </p:spPr>
      </p:pic>
      <p:pic>
        <p:nvPicPr>
          <p:cNvPr id="20" name="Picture 2" descr="Free vector graphics of Garden">
            <a:extLst>
              <a:ext uri="{FF2B5EF4-FFF2-40B4-BE49-F238E27FC236}">
                <a16:creationId xmlns:a16="http://schemas.microsoft.com/office/drawing/2014/main" id="{92A138BE-5E36-4579-89AF-31B48EAA5C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2124" y="1147676"/>
            <a:ext cx="972601" cy="16156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vector graphics of Melody">
            <a:extLst>
              <a:ext uri="{FF2B5EF4-FFF2-40B4-BE49-F238E27FC236}">
                <a16:creationId xmlns:a16="http://schemas.microsoft.com/office/drawing/2014/main" id="{B548E049-1014-4C07-A600-797E6EB98A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4208">
            <a:off x="5867610" y="5675723"/>
            <a:ext cx="1601555" cy="76178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195DCEB-D378-4206-981B-8DA829CCDB48}"/>
              </a:ext>
            </a:extLst>
          </p:cNvPr>
          <p:cNvGrpSpPr/>
          <p:nvPr/>
        </p:nvGrpSpPr>
        <p:grpSpPr>
          <a:xfrm>
            <a:off x="5794574" y="2404829"/>
            <a:ext cx="1371965" cy="2353357"/>
            <a:chOff x="5556362" y="2326948"/>
            <a:chExt cx="1982861" cy="2083370"/>
          </a:xfrm>
        </p:grpSpPr>
        <p:pic>
          <p:nvPicPr>
            <p:cNvPr id="1034" name="Picture 10" descr="Free vector graphics of Happy birthday">
              <a:extLst>
                <a:ext uri="{FF2B5EF4-FFF2-40B4-BE49-F238E27FC236}">
                  <a16:creationId xmlns:a16="http://schemas.microsoft.com/office/drawing/2014/main" id="{A919AA5C-8295-4D75-953E-FBDB06AC1A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4552" y="2326948"/>
              <a:ext cx="1334919" cy="138696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Free vector graphics of Happy birthday">
              <a:extLst>
                <a:ext uri="{FF2B5EF4-FFF2-40B4-BE49-F238E27FC236}">
                  <a16:creationId xmlns:a16="http://schemas.microsoft.com/office/drawing/2014/main" id="{490DD84D-FC9C-4388-8AD9-6EA36F39AAB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7625"/>
            <a:stretch/>
          </p:blipFill>
          <p:spPr bwMode="auto">
            <a:xfrm>
              <a:off x="5771031" y="3366805"/>
              <a:ext cx="1561962" cy="6167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Free vector graphics of Happy birthday">
              <a:extLst>
                <a:ext uri="{FF2B5EF4-FFF2-40B4-BE49-F238E27FC236}">
                  <a16:creationId xmlns:a16="http://schemas.microsoft.com/office/drawing/2014/main" id="{BCE349F6-0BB0-4A08-A655-9213494ED54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9674"/>
            <a:stretch/>
          </p:blipFill>
          <p:spPr bwMode="auto">
            <a:xfrm>
              <a:off x="5665413" y="3597907"/>
              <a:ext cx="1767387" cy="6167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Free vector graphics of Happy birthday">
              <a:extLst>
                <a:ext uri="{FF2B5EF4-FFF2-40B4-BE49-F238E27FC236}">
                  <a16:creationId xmlns:a16="http://schemas.microsoft.com/office/drawing/2014/main" id="{5204C204-D408-4296-9737-C0A47EAB8B3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9674"/>
            <a:stretch/>
          </p:blipFill>
          <p:spPr bwMode="auto">
            <a:xfrm>
              <a:off x="5556362" y="3851018"/>
              <a:ext cx="1982861" cy="5593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79FBEE02-0FB6-4297-A42A-5CB0AC49BC48}"/>
              </a:ext>
            </a:extLst>
          </p:cNvPr>
          <p:cNvCxnSpPr>
            <a:cxnSpLocks/>
          </p:cNvCxnSpPr>
          <p:nvPr/>
        </p:nvCxnSpPr>
        <p:spPr>
          <a:xfrm>
            <a:off x="6922124" y="2763321"/>
            <a:ext cx="972601" cy="242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 descr="Free vector graphics of Banner">
            <a:extLst>
              <a:ext uri="{FF2B5EF4-FFF2-40B4-BE49-F238E27FC236}">
                <a16:creationId xmlns:a16="http://schemas.microsoft.com/office/drawing/2014/main" id="{F4801D61-7BBA-4316-AB44-2EA52BD22B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18934"/>
            <a:ext cx="3854450" cy="164650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Free vector graphics of Banner">
            <a:extLst>
              <a:ext uri="{FF2B5EF4-FFF2-40B4-BE49-F238E27FC236}">
                <a16:creationId xmlns:a16="http://schemas.microsoft.com/office/drawing/2014/main" id="{A42342B2-A3DE-42F1-BA16-961B93CEFF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8860" y="480468"/>
            <a:ext cx="3785482" cy="1617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ree vector graphics of Balloons">
            <a:extLst>
              <a:ext uri="{FF2B5EF4-FFF2-40B4-BE49-F238E27FC236}">
                <a16:creationId xmlns:a16="http://schemas.microsoft.com/office/drawing/2014/main" id="{B29CCF30-CB10-4758-A33D-3F6EB01DB2C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3265" y="1960002"/>
            <a:ext cx="1298734" cy="258357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FB48AD3-C91C-434C-B269-C9CBECA3A47C}"/>
              </a:ext>
            </a:extLst>
          </p:cNvPr>
          <p:cNvSpPr>
            <a:spLocks noGrp="1"/>
          </p:cNvSpPr>
          <p:nvPr>
            <p:ph type="body" sz="quarter" idx="10"/>
          </p:nvPr>
        </p:nvSpPr>
        <p:spPr>
          <a:xfrm>
            <a:off x="3879860" y="136506"/>
            <a:ext cx="5205593" cy="866628"/>
          </a:xfrm>
          <a:solidFill>
            <a:schemeClr val="accent4">
              <a:lumMod val="20000"/>
              <a:lumOff val="80000"/>
            </a:schemeClr>
          </a:solidFill>
        </p:spPr>
        <p:txBody>
          <a:bodyPr>
            <a:normAutofit lnSpcReduction="10000"/>
          </a:bodyPr>
          <a:lstStyle/>
          <a:p>
            <a:pPr algn="ctr"/>
            <a:r>
              <a:rPr lang="en-GB" b="1" dirty="0"/>
              <a:t>¿</a:t>
            </a:r>
            <a:r>
              <a:rPr lang="en-GB" b="1" dirty="0" err="1"/>
              <a:t>Qué</a:t>
            </a:r>
            <a:r>
              <a:rPr lang="en-GB" b="1" dirty="0"/>
              <a:t> </a:t>
            </a:r>
            <a:r>
              <a:rPr lang="en-GB" b="1" dirty="0" err="1"/>
              <a:t>ves</a:t>
            </a:r>
            <a:r>
              <a:rPr lang="en-GB" b="1" dirty="0"/>
              <a:t> </a:t>
            </a:r>
            <a:r>
              <a:rPr lang="en-GB" b="1" dirty="0" err="1"/>
              <a:t>en</a:t>
            </a:r>
            <a:r>
              <a:rPr lang="en-GB" b="1" dirty="0"/>
              <a:t> la imagen?  </a:t>
            </a:r>
          </a:p>
          <a:p>
            <a:pPr algn="ctr"/>
            <a:r>
              <a:rPr lang="en-GB" dirty="0" err="1"/>
              <a:t>Completa</a:t>
            </a:r>
            <a:r>
              <a:rPr lang="en-GB" dirty="0"/>
              <a:t> las </a:t>
            </a:r>
            <a:r>
              <a:rPr lang="en-GB" dirty="0" err="1"/>
              <a:t>frases</a:t>
            </a:r>
            <a:r>
              <a:rPr lang="en-GB" dirty="0"/>
              <a:t> de Lucía</a:t>
            </a:r>
          </a:p>
        </p:txBody>
      </p:sp>
      <p:sp>
        <p:nvSpPr>
          <p:cNvPr id="38" name="TextBox 37">
            <a:extLst>
              <a:ext uri="{FF2B5EF4-FFF2-40B4-BE49-F238E27FC236}">
                <a16:creationId xmlns:a16="http://schemas.microsoft.com/office/drawing/2014/main" id="{CE7E904D-414B-4449-BCB5-F11DA93D8505}"/>
              </a:ext>
            </a:extLst>
          </p:cNvPr>
          <p:cNvSpPr txBox="1"/>
          <p:nvPr/>
        </p:nvSpPr>
        <p:spPr>
          <a:xfrm>
            <a:off x="10992748" y="4418034"/>
            <a:ext cx="989418" cy="400110"/>
          </a:xfrm>
          <a:prstGeom prst="rect">
            <a:avLst/>
          </a:prstGeom>
          <a:solidFill>
            <a:schemeClr val="accent4">
              <a:lumMod val="20000"/>
              <a:lumOff val="80000"/>
            </a:schemeClr>
          </a:solidFill>
        </p:spPr>
        <p:txBody>
          <a:bodyPr wrap="square" rtlCol="0">
            <a:spAutoFit/>
          </a:bodyPr>
          <a:lstStyle/>
          <a:p>
            <a:r>
              <a:rPr lang="en-GB" sz="2000" dirty="0">
                <a:solidFill>
                  <a:schemeClr val="tx2"/>
                </a:solidFill>
              </a:rPr>
              <a:t>fiesta</a:t>
            </a:r>
          </a:p>
        </p:txBody>
      </p:sp>
      <p:pic>
        <p:nvPicPr>
          <p:cNvPr id="14" name="Picture 13" descr="A picture containing text, toy, doll&#10;&#10;Description automatically generated">
            <a:extLst>
              <a:ext uri="{FF2B5EF4-FFF2-40B4-BE49-F238E27FC236}">
                <a16:creationId xmlns:a16="http://schemas.microsoft.com/office/drawing/2014/main" id="{C62F5F47-1410-E9FD-3811-B88BF17A982E}"/>
              </a:ext>
            </a:extLst>
          </p:cNvPr>
          <p:cNvPicPr>
            <a:picLocks noChangeAspect="1"/>
          </p:cNvPicPr>
          <p:nvPr/>
        </p:nvPicPr>
        <p:blipFill rotWithShape="1">
          <a:blip r:embed="rId15">
            <a:extLst>
              <a:ext uri="{28A0092B-C50C-407E-A947-70E740481C1C}">
                <a14:useLocalDpi xmlns:a14="http://schemas.microsoft.com/office/drawing/2010/main" val="0"/>
              </a:ext>
            </a:extLst>
          </a:blip>
          <a:srcRect l="32704" r="52132"/>
          <a:stretch/>
        </p:blipFill>
        <p:spPr>
          <a:xfrm>
            <a:off x="2481151" y="1725994"/>
            <a:ext cx="1099562" cy="4763386"/>
          </a:xfrm>
          <a:prstGeom prst="rect">
            <a:avLst/>
          </a:prstGeom>
        </p:spPr>
      </p:pic>
      <p:pic>
        <p:nvPicPr>
          <p:cNvPr id="4" name="Picture 3" descr="A picture containing text, toy, doll&#10;&#10;Description automatically generated">
            <a:extLst>
              <a:ext uri="{FF2B5EF4-FFF2-40B4-BE49-F238E27FC236}">
                <a16:creationId xmlns:a16="http://schemas.microsoft.com/office/drawing/2014/main" id="{531CEEF9-1A6D-1E72-DF64-F291CD470D44}"/>
              </a:ext>
            </a:extLst>
          </p:cNvPr>
          <p:cNvPicPr>
            <a:picLocks noChangeAspect="1"/>
          </p:cNvPicPr>
          <p:nvPr/>
        </p:nvPicPr>
        <p:blipFill rotWithShape="1">
          <a:blip r:embed="rId15">
            <a:extLst>
              <a:ext uri="{28A0092B-C50C-407E-A947-70E740481C1C}">
                <a14:useLocalDpi xmlns:a14="http://schemas.microsoft.com/office/drawing/2010/main" val="0"/>
              </a:ext>
            </a:extLst>
          </a:blip>
          <a:srcRect l="55147" t="428" r="27691" b="-428"/>
          <a:stretch/>
        </p:blipFill>
        <p:spPr>
          <a:xfrm>
            <a:off x="3594571" y="1917646"/>
            <a:ext cx="1209306" cy="4628984"/>
          </a:xfrm>
          <a:prstGeom prst="rect">
            <a:avLst/>
          </a:prstGeom>
        </p:spPr>
      </p:pic>
      <p:sp>
        <p:nvSpPr>
          <p:cNvPr id="9" name="Rounded Rectangular Callout 8">
            <a:extLst>
              <a:ext uri="{FF2B5EF4-FFF2-40B4-BE49-F238E27FC236}">
                <a16:creationId xmlns:a16="http://schemas.microsoft.com/office/drawing/2014/main" id="{D5130435-A282-DFB3-FCAE-6950C409FE4A}"/>
              </a:ext>
            </a:extLst>
          </p:cNvPr>
          <p:cNvSpPr/>
          <p:nvPr/>
        </p:nvSpPr>
        <p:spPr>
          <a:xfrm>
            <a:off x="9512084" y="108470"/>
            <a:ext cx="2639738" cy="6548766"/>
          </a:xfrm>
          <a:prstGeom prst="wedgeRoundRectCallout">
            <a:avLst>
              <a:gd name="adj1" fmla="val -63608"/>
              <a:gd name="adj2" fmla="val 11082"/>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ES" sz="2000" dirty="0">
                <a:solidFill>
                  <a:schemeClr val="tx1"/>
                </a:solidFill>
              </a:rPr>
              <a:t>6. ¡Son las cinco! Sé la hora porque hay un r____.</a:t>
            </a:r>
          </a:p>
          <a:p>
            <a:r>
              <a:rPr lang="en-ES" sz="2000" dirty="0">
                <a:solidFill>
                  <a:schemeClr val="tx1"/>
                </a:solidFill>
              </a:rPr>
              <a:t>7. </a:t>
            </a:r>
            <a:r>
              <a:rPr lang="en-GB" sz="2000" dirty="0">
                <a:solidFill>
                  <a:schemeClr val="tx1"/>
                </a:solidFill>
              </a:rPr>
              <a:t>Lucía </a:t>
            </a:r>
            <a:r>
              <a:rPr lang="en-GB" sz="2000" dirty="0" err="1">
                <a:solidFill>
                  <a:schemeClr val="tx1"/>
                </a:solidFill>
              </a:rPr>
              <a:t>lleva</a:t>
            </a:r>
            <a:r>
              <a:rPr lang="en-ES" sz="2000" dirty="0">
                <a:solidFill>
                  <a:schemeClr val="tx1"/>
                </a:solidFill>
              </a:rPr>
              <a:t> una f_____ negra.</a:t>
            </a:r>
          </a:p>
          <a:p>
            <a:r>
              <a:rPr lang="en-ES" sz="2000" dirty="0">
                <a:solidFill>
                  <a:schemeClr val="tx1"/>
                </a:solidFill>
              </a:rPr>
              <a:t>8. Hay un libro en el s______.</a:t>
            </a:r>
          </a:p>
          <a:p>
            <a:r>
              <a:rPr lang="en-ES" sz="2000" dirty="0">
                <a:solidFill>
                  <a:schemeClr val="tx1"/>
                </a:solidFill>
              </a:rPr>
              <a:t>9. En este momento organiza una fiesta de c__________.</a:t>
            </a:r>
          </a:p>
          <a:p>
            <a:r>
              <a:rPr lang="en-ES" sz="2000" dirty="0">
                <a:solidFill>
                  <a:schemeClr val="tx1"/>
                </a:solidFill>
              </a:rPr>
              <a:t>10. Encima de la m_____ hay un p_____ amarillo con una *tarta muy a____.</a:t>
            </a:r>
          </a:p>
        </p:txBody>
      </p:sp>
      <p:sp>
        <p:nvSpPr>
          <p:cNvPr id="30" name="TextBox 29">
            <a:extLst>
              <a:ext uri="{FF2B5EF4-FFF2-40B4-BE49-F238E27FC236}">
                <a16:creationId xmlns:a16="http://schemas.microsoft.com/office/drawing/2014/main" id="{68F4268C-C884-40E7-B3D5-4B635373491E}"/>
              </a:ext>
            </a:extLst>
          </p:cNvPr>
          <p:cNvSpPr txBox="1"/>
          <p:nvPr/>
        </p:nvSpPr>
        <p:spPr>
          <a:xfrm>
            <a:off x="10247986" y="5425997"/>
            <a:ext cx="833346"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alta.</a:t>
            </a:r>
            <a:endParaRPr lang="en-GB" sz="2000" b="1" dirty="0">
              <a:solidFill>
                <a:schemeClr val="tx2"/>
              </a:solidFill>
            </a:endParaRPr>
          </a:p>
        </p:txBody>
      </p:sp>
      <p:sp>
        <p:nvSpPr>
          <p:cNvPr id="36" name="TextBox 35">
            <a:extLst>
              <a:ext uri="{FF2B5EF4-FFF2-40B4-BE49-F238E27FC236}">
                <a16:creationId xmlns:a16="http://schemas.microsoft.com/office/drawing/2014/main" id="{FBFF42D1-85BD-4689-BA9F-019BDCC5F6BA}"/>
              </a:ext>
            </a:extLst>
          </p:cNvPr>
          <p:cNvSpPr txBox="1"/>
          <p:nvPr/>
        </p:nvSpPr>
        <p:spPr>
          <a:xfrm>
            <a:off x="9646168" y="1142130"/>
            <a:ext cx="803769"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reloj</a:t>
            </a:r>
            <a:r>
              <a:rPr lang="en-GB" sz="2000" b="1" dirty="0">
                <a:solidFill>
                  <a:schemeClr val="tx2"/>
                </a:solidFill>
              </a:rPr>
              <a:t>.</a:t>
            </a:r>
          </a:p>
        </p:txBody>
      </p:sp>
      <p:sp>
        <p:nvSpPr>
          <p:cNvPr id="37" name="TextBox 36">
            <a:extLst>
              <a:ext uri="{FF2B5EF4-FFF2-40B4-BE49-F238E27FC236}">
                <a16:creationId xmlns:a16="http://schemas.microsoft.com/office/drawing/2014/main" id="{BDE439A5-2766-4FA0-8B5F-B965FA37B357}"/>
              </a:ext>
            </a:extLst>
          </p:cNvPr>
          <p:cNvSpPr txBox="1"/>
          <p:nvPr/>
        </p:nvSpPr>
        <p:spPr>
          <a:xfrm>
            <a:off x="9661605" y="1757677"/>
            <a:ext cx="833346"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falda</a:t>
            </a:r>
            <a:endParaRPr lang="en-GB" sz="2000" b="1" dirty="0">
              <a:solidFill>
                <a:schemeClr val="tx2"/>
              </a:solidFill>
            </a:endParaRPr>
          </a:p>
        </p:txBody>
      </p:sp>
      <p:sp>
        <p:nvSpPr>
          <p:cNvPr id="39" name="TextBox 38">
            <a:extLst>
              <a:ext uri="{FF2B5EF4-FFF2-40B4-BE49-F238E27FC236}">
                <a16:creationId xmlns:a16="http://schemas.microsoft.com/office/drawing/2014/main" id="{BBE72B57-5A1A-457C-B0BD-676341A6A0F5}"/>
              </a:ext>
            </a:extLst>
          </p:cNvPr>
          <p:cNvSpPr txBox="1"/>
          <p:nvPr/>
        </p:nvSpPr>
        <p:spPr>
          <a:xfrm>
            <a:off x="9659689" y="3886400"/>
            <a:ext cx="1736547"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cumpleaños</a:t>
            </a:r>
            <a:endParaRPr lang="en-GB" sz="2000" b="1" dirty="0">
              <a:solidFill>
                <a:schemeClr val="tx2"/>
              </a:solidFill>
            </a:endParaRPr>
          </a:p>
        </p:txBody>
      </p:sp>
      <p:sp>
        <p:nvSpPr>
          <p:cNvPr id="40" name="TextBox 39">
            <a:extLst>
              <a:ext uri="{FF2B5EF4-FFF2-40B4-BE49-F238E27FC236}">
                <a16:creationId xmlns:a16="http://schemas.microsoft.com/office/drawing/2014/main" id="{3F11C75D-2FCD-44F4-833D-86A5DE57E862}"/>
              </a:ext>
            </a:extLst>
          </p:cNvPr>
          <p:cNvSpPr txBox="1"/>
          <p:nvPr/>
        </p:nvSpPr>
        <p:spPr>
          <a:xfrm>
            <a:off x="9707467" y="4537230"/>
            <a:ext cx="884613" cy="400110"/>
          </a:xfrm>
          <a:prstGeom prst="rect">
            <a:avLst/>
          </a:prstGeom>
          <a:solidFill>
            <a:schemeClr val="accent4">
              <a:lumMod val="20000"/>
              <a:lumOff val="80000"/>
            </a:schemeClr>
          </a:solidFill>
        </p:spPr>
        <p:txBody>
          <a:bodyPr wrap="square" rtlCol="0">
            <a:spAutoFit/>
          </a:bodyPr>
          <a:lstStyle/>
          <a:p>
            <a:r>
              <a:rPr lang="en-GB" sz="2000" b="1" dirty="0">
                <a:solidFill>
                  <a:schemeClr val="tx2"/>
                </a:solidFill>
              </a:rPr>
              <a:t>mesa</a:t>
            </a:r>
          </a:p>
        </p:txBody>
      </p:sp>
      <p:sp>
        <p:nvSpPr>
          <p:cNvPr id="41" name="TextBox 40">
            <a:extLst>
              <a:ext uri="{FF2B5EF4-FFF2-40B4-BE49-F238E27FC236}">
                <a16:creationId xmlns:a16="http://schemas.microsoft.com/office/drawing/2014/main" id="{83FE3D27-1C04-41F8-BE3D-AD5F060F2965}"/>
              </a:ext>
            </a:extLst>
          </p:cNvPr>
          <p:cNvSpPr txBox="1"/>
          <p:nvPr/>
        </p:nvSpPr>
        <p:spPr>
          <a:xfrm>
            <a:off x="9696697" y="4836492"/>
            <a:ext cx="869019"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plato</a:t>
            </a:r>
            <a:endParaRPr lang="en-GB" sz="2000" b="1" dirty="0">
              <a:solidFill>
                <a:schemeClr val="tx2"/>
              </a:solidFill>
            </a:endParaRPr>
          </a:p>
        </p:txBody>
      </p:sp>
      <p:sp>
        <p:nvSpPr>
          <p:cNvPr id="42" name="TextBox 41">
            <a:extLst>
              <a:ext uri="{FF2B5EF4-FFF2-40B4-BE49-F238E27FC236}">
                <a16:creationId xmlns:a16="http://schemas.microsoft.com/office/drawing/2014/main" id="{E5F3A7FB-D0B0-4BC7-8F2F-3EC8367A5DCE}"/>
              </a:ext>
            </a:extLst>
          </p:cNvPr>
          <p:cNvSpPr txBox="1"/>
          <p:nvPr/>
        </p:nvSpPr>
        <p:spPr>
          <a:xfrm>
            <a:off x="9979850" y="2394107"/>
            <a:ext cx="940174"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suelo</a:t>
            </a:r>
            <a:endParaRPr lang="en-GB" sz="2000" b="1" dirty="0">
              <a:solidFill>
                <a:schemeClr val="tx2"/>
              </a:solidFill>
            </a:endParaRPr>
          </a:p>
        </p:txBody>
      </p:sp>
      <p:pic>
        <p:nvPicPr>
          <p:cNvPr id="10" name="Picture 2" descr="Free Book Clipart Png, Download Free Book Clipart Png png images ...">
            <a:extLst>
              <a:ext uri="{FF2B5EF4-FFF2-40B4-BE49-F238E27FC236}">
                <a16:creationId xmlns:a16="http://schemas.microsoft.com/office/drawing/2014/main" id="{19EC551F-F15C-F581-2BB7-FD2BE8AB19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02241" y="5935869"/>
            <a:ext cx="1031956" cy="8136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A722BB5-36D8-3D6F-53A2-998D33DA0D94}"/>
              </a:ext>
            </a:extLst>
          </p:cNvPr>
          <p:cNvSpPr txBox="1"/>
          <p:nvPr/>
        </p:nvSpPr>
        <p:spPr>
          <a:xfrm>
            <a:off x="9938211" y="6276882"/>
            <a:ext cx="1826141" cy="400110"/>
          </a:xfrm>
          <a:prstGeom prst="rect">
            <a:avLst/>
          </a:prstGeom>
          <a:noFill/>
        </p:spPr>
        <p:txBody>
          <a:bodyPr wrap="none" rtlCol="0">
            <a:spAutoFit/>
          </a:bodyPr>
          <a:lstStyle/>
          <a:p>
            <a:r>
              <a:rPr lang="en-ES" sz="2000" dirty="0"/>
              <a:t>*tarta = cake</a:t>
            </a:r>
          </a:p>
        </p:txBody>
      </p:sp>
      <p:sp>
        <p:nvSpPr>
          <p:cNvPr id="17" name="Rectangle 16">
            <a:extLst>
              <a:ext uri="{FF2B5EF4-FFF2-40B4-BE49-F238E27FC236}">
                <a16:creationId xmlns:a16="http://schemas.microsoft.com/office/drawing/2014/main" id="{E2434E00-67A2-DD94-E0BA-346B24A83416}"/>
              </a:ext>
            </a:extLst>
          </p:cNvPr>
          <p:cNvSpPr/>
          <p:nvPr/>
        </p:nvSpPr>
        <p:spPr>
          <a:xfrm>
            <a:off x="3854450" y="108470"/>
            <a:ext cx="438581" cy="4104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2</a:t>
            </a:r>
          </a:p>
        </p:txBody>
      </p:sp>
    </p:spTree>
    <p:extLst>
      <p:ext uri="{BB962C8B-B14F-4D97-AF65-F5344CB8AC3E}">
        <p14:creationId xmlns:p14="http://schemas.microsoft.com/office/powerpoint/2010/main" val="34990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0" grpId="0" animBg="1"/>
      <p:bldP spid="36" grpId="0" animBg="1"/>
      <p:bldP spid="37" grpId="0" animBg="1"/>
      <p:bldP spid="39" grpId="0" animBg="1"/>
      <p:bldP spid="40" grpId="0" animBg="1"/>
      <p:bldP spid="41" grpId="0" animBg="1"/>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221FC4-F811-A559-E75A-44D65C1B06A8}"/>
              </a:ext>
            </a:extLst>
          </p:cNvPr>
          <p:cNvSpPr>
            <a:spLocks noGrp="1"/>
          </p:cNvSpPr>
          <p:nvPr>
            <p:ph type="body" sz="quarter" idx="10"/>
          </p:nvPr>
        </p:nvSpPr>
        <p:spPr>
          <a:xfrm>
            <a:off x="373063" y="1065213"/>
            <a:ext cx="2236787" cy="458787"/>
          </a:xfrm>
        </p:spPr>
        <p:txBody>
          <a:bodyPr/>
          <a:lstStyle/>
          <a:p>
            <a:r>
              <a:rPr lang="en-ES" b="1" dirty="0"/>
              <a:t>Estudiante A</a:t>
            </a:r>
          </a:p>
        </p:txBody>
      </p:sp>
      <p:sp>
        <p:nvSpPr>
          <p:cNvPr id="3" name="Title 2">
            <a:extLst>
              <a:ext uri="{FF2B5EF4-FFF2-40B4-BE49-F238E27FC236}">
                <a16:creationId xmlns:a16="http://schemas.microsoft.com/office/drawing/2014/main" id="{4CF258DA-5B84-E3F0-7B42-BF994313A075}"/>
              </a:ext>
            </a:extLst>
          </p:cNvPr>
          <p:cNvSpPr>
            <a:spLocks noGrp="1"/>
          </p:cNvSpPr>
          <p:nvPr>
            <p:ph type="title"/>
          </p:nvPr>
        </p:nvSpPr>
        <p:spPr/>
        <p:txBody>
          <a:bodyPr/>
          <a:lstStyle/>
          <a:p>
            <a:r>
              <a:rPr lang="en-ES" dirty="0"/>
              <a:t>Tarjetas</a:t>
            </a:r>
          </a:p>
        </p:txBody>
      </p:sp>
      <p:sp>
        <p:nvSpPr>
          <p:cNvPr id="4" name="Text Placeholder 1">
            <a:extLst>
              <a:ext uri="{FF2B5EF4-FFF2-40B4-BE49-F238E27FC236}">
                <a16:creationId xmlns:a16="http://schemas.microsoft.com/office/drawing/2014/main" id="{61C22EB7-82DA-4937-BE3D-1BBB7DAB91F6}"/>
              </a:ext>
            </a:extLst>
          </p:cNvPr>
          <p:cNvSpPr txBox="1">
            <a:spLocks/>
          </p:cNvSpPr>
          <p:nvPr/>
        </p:nvSpPr>
        <p:spPr>
          <a:xfrm>
            <a:off x="373062" y="1647592"/>
            <a:ext cx="5227637" cy="9579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A) Elige una opción.</a:t>
            </a:r>
          </a:p>
          <a:p>
            <a:r>
              <a:rPr lang="en-ES" dirty="0"/>
              <a:t>B) Escribe las frases en español.</a:t>
            </a:r>
          </a:p>
        </p:txBody>
      </p:sp>
      <p:sp>
        <p:nvSpPr>
          <p:cNvPr id="5" name="Text Placeholder 1">
            <a:extLst>
              <a:ext uri="{FF2B5EF4-FFF2-40B4-BE49-F238E27FC236}">
                <a16:creationId xmlns:a16="http://schemas.microsoft.com/office/drawing/2014/main" id="{971EF37D-99F2-CF54-8634-9016283ACE8B}"/>
              </a:ext>
            </a:extLst>
          </p:cNvPr>
          <p:cNvSpPr txBox="1">
            <a:spLocks/>
          </p:cNvSpPr>
          <p:nvPr/>
        </p:nvSpPr>
        <p:spPr>
          <a:xfrm>
            <a:off x="373062" y="2783723"/>
            <a:ext cx="5227637"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1. You can offer </a:t>
            </a:r>
            <a:r>
              <a:rPr lang="en-ES" i="1" dirty="0"/>
              <a:t>it/them</a:t>
            </a:r>
            <a:r>
              <a:rPr lang="en-ES" dirty="0"/>
              <a:t>.   </a:t>
            </a:r>
          </a:p>
        </p:txBody>
      </p:sp>
      <p:sp>
        <p:nvSpPr>
          <p:cNvPr id="10" name="Text Placeholder 1">
            <a:extLst>
              <a:ext uri="{FF2B5EF4-FFF2-40B4-BE49-F238E27FC236}">
                <a16:creationId xmlns:a16="http://schemas.microsoft.com/office/drawing/2014/main" id="{A6260791-838F-9EF2-2D02-4CC08BF577E4}"/>
              </a:ext>
            </a:extLst>
          </p:cNvPr>
          <p:cNvSpPr txBox="1">
            <a:spLocks/>
          </p:cNvSpPr>
          <p:nvPr/>
        </p:nvSpPr>
        <p:spPr>
          <a:xfrm>
            <a:off x="373062" y="3409291"/>
            <a:ext cx="5227637"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2. I want to eat </a:t>
            </a:r>
            <a:r>
              <a:rPr lang="en-ES" i="1" dirty="0"/>
              <a:t>it/them</a:t>
            </a:r>
            <a:r>
              <a:rPr lang="en-ES" dirty="0"/>
              <a:t>. </a:t>
            </a:r>
          </a:p>
        </p:txBody>
      </p:sp>
      <p:sp>
        <p:nvSpPr>
          <p:cNvPr id="11" name="Text Placeholder 1">
            <a:extLst>
              <a:ext uri="{FF2B5EF4-FFF2-40B4-BE49-F238E27FC236}">
                <a16:creationId xmlns:a16="http://schemas.microsoft.com/office/drawing/2014/main" id="{32F810A0-C516-191C-B3A2-5BCA780E0A20}"/>
              </a:ext>
            </a:extLst>
          </p:cNvPr>
          <p:cNvSpPr txBox="1">
            <a:spLocks/>
          </p:cNvSpPr>
          <p:nvPr/>
        </p:nvSpPr>
        <p:spPr>
          <a:xfrm>
            <a:off x="373062" y="4034859"/>
            <a:ext cx="6713538"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3. Can you share </a:t>
            </a:r>
            <a:r>
              <a:rPr lang="en-ES" i="1" dirty="0"/>
              <a:t>it/them </a:t>
            </a:r>
            <a:r>
              <a:rPr lang="en-ES" dirty="0"/>
              <a:t>out</a:t>
            </a:r>
            <a:r>
              <a:rPr lang="en-ES" i="1" dirty="0"/>
              <a:t>? </a:t>
            </a:r>
          </a:p>
        </p:txBody>
      </p:sp>
      <p:sp>
        <p:nvSpPr>
          <p:cNvPr id="12" name="Text Placeholder 1">
            <a:extLst>
              <a:ext uri="{FF2B5EF4-FFF2-40B4-BE49-F238E27FC236}">
                <a16:creationId xmlns:a16="http://schemas.microsoft.com/office/drawing/2014/main" id="{C11C5041-C98C-7D55-1F9B-B418F57A4CA7}"/>
              </a:ext>
            </a:extLst>
          </p:cNvPr>
          <p:cNvSpPr txBox="1">
            <a:spLocks/>
          </p:cNvSpPr>
          <p:nvPr/>
        </p:nvSpPr>
        <p:spPr>
          <a:xfrm>
            <a:off x="373062" y="4660427"/>
            <a:ext cx="6713538"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4. He has to bring </a:t>
            </a:r>
            <a:r>
              <a:rPr lang="en-ES" i="1" dirty="0"/>
              <a:t>it/them. </a:t>
            </a:r>
          </a:p>
        </p:txBody>
      </p:sp>
      <p:sp>
        <p:nvSpPr>
          <p:cNvPr id="13" name="Text Placeholder 1">
            <a:extLst>
              <a:ext uri="{FF2B5EF4-FFF2-40B4-BE49-F238E27FC236}">
                <a16:creationId xmlns:a16="http://schemas.microsoft.com/office/drawing/2014/main" id="{6B31BA70-3616-ECDD-3307-ACDCC2752587}"/>
              </a:ext>
            </a:extLst>
          </p:cNvPr>
          <p:cNvSpPr txBox="1">
            <a:spLocks/>
          </p:cNvSpPr>
          <p:nvPr/>
        </p:nvSpPr>
        <p:spPr>
          <a:xfrm>
            <a:off x="373062" y="5285995"/>
            <a:ext cx="6713538"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5. I must prepare </a:t>
            </a:r>
            <a:r>
              <a:rPr lang="en-ES" i="1" dirty="0"/>
              <a:t>it/them. </a:t>
            </a:r>
          </a:p>
        </p:txBody>
      </p:sp>
      <p:sp>
        <p:nvSpPr>
          <p:cNvPr id="19" name="Text Placeholder 1">
            <a:extLst>
              <a:ext uri="{FF2B5EF4-FFF2-40B4-BE49-F238E27FC236}">
                <a16:creationId xmlns:a16="http://schemas.microsoft.com/office/drawing/2014/main" id="{8F8C2364-4BD7-2D54-8C72-2A6E899F824D}"/>
              </a:ext>
            </a:extLst>
          </p:cNvPr>
          <p:cNvSpPr txBox="1">
            <a:spLocks/>
          </p:cNvSpPr>
          <p:nvPr/>
        </p:nvSpPr>
        <p:spPr>
          <a:xfrm>
            <a:off x="6246156" y="1050557"/>
            <a:ext cx="2820268" cy="458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b="1" dirty="0"/>
              <a:t>Estudiante B</a:t>
            </a:r>
          </a:p>
        </p:txBody>
      </p:sp>
      <p:sp>
        <p:nvSpPr>
          <p:cNvPr id="20" name="Text Placeholder 1">
            <a:extLst>
              <a:ext uri="{FF2B5EF4-FFF2-40B4-BE49-F238E27FC236}">
                <a16:creationId xmlns:a16="http://schemas.microsoft.com/office/drawing/2014/main" id="{97EED803-BEF4-C4AE-B6AE-5B2C067FD0A9}"/>
              </a:ext>
            </a:extLst>
          </p:cNvPr>
          <p:cNvSpPr txBox="1">
            <a:spLocks/>
          </p:cNvSpPr>
          <p:nvPr/>
        </p:nvSpPr>
        <p:spPr>
          <a:xfrm>
            <a:off x="6246156" y="1507103"/>
            <a:ext cx="6591302" cy="9579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A) Elige una opción.</a:t>
            </a:r>
          </a:p>
          <a:p>
            <a:r>
              <a:rPr lang="en-ES" dirty="0"/>
              <a:t>B) Escribe las frases en español.</a:t>
            </a:r>
          </a:p>
        </p:txBody>
      </p:sp>
      <p:sp>
        <p:nvSpPr>
          <p:cNvPr id="21" name="Text Placeholder 1">
            <a:extLst>
              <a:ext uri="{FF2B5EF4-FFF2-40B4-BE49-F238E27FC236}">
                <a16:creationId xmlns:a16="http://schemas.microsoft.com/office/drawing/2014/main" id="{E5D43A46-C4C7-7C4E-D8F1-7EF0F7627AD0}"/>
              </a:ext>
            </a:extLst>
          </p:cNvPr>
          <p:cNvSpPr txBox="1">
            <a:spLocks/>
          </p:cNvSpPr>
          <p:nvPr/>
        </p:nvSpPr>
        <p:spPr>
          <a:xfrm>
            <a:off x="6246155" y="2738388"/>
            <a:ext cx="6591302" cy="4704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1.</a:t>
            </a:r>
            <a:r>
              <a:rPr lang="en-GB" dirty="0"/>
              <a:t> I have to wash it/them.</a:t>
            </a:r>
            <a:r>
              <a:rPr lang="en-ES" dirty="0"/>
              <a:t> </a:t>
            </a:r>
          </a:p>
        </p:txBody>
      </p:sp>
      <p:sp>
        <p:nvSpPr>
          <p:cNvPr id="23" name="Text Placeholder 1">
            <a:extLst>
              <a:ext uri="{FF2B5EF4-FFF2-40B4-BE49-F238E27FC236}">
                <a16:creationId xmlns:a16="http://schemas.microsoft.com/office/drawing/2014/main" id="{F5A0C94E-AA0B-340E-CCBD-3453413BF736}"/>
              </a:ext>
            </a:extLst>
          </p:cNvPr>
          <p:cNvSpPr txBox="1">
            <a:spLocks/>
          </p:cNvSpPr>
          <p:nvPr/>
        </p:nvSpPr>
        <p:spPr>
          <a:xfrm>
            <a:off x="6246155" y="4108831"/>
            <a:ext cx="8464810"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3.</a:t>
            </a:r>
            <a:r>
              <a:rPr lang="en-GB" dirty="0"/>
              <a:t> She must not drink </a:t>
            </a:r>
            <a:r>
              <a:rPr lang="en-GB" i="1" dirty="0"/>
              <a:t>it/them</a:t>
            </a:r>
            <a:r>
              <a:rPr lang="en-GB" dirty="0"/>
              <a:t>.</a:t>
            </a:r>
            <a:r>
              <a:rPr lang="en-ES" dirty="0"/>
              <a:t> </a:t>
            </a:r>
            <a:endParaRPr lang="en-ES" i="1" dirty="0"/>
          </a:p>
        </p:txBody>
      </p:sp>
      <p:sp>
        <p:nvSpPr>
          <p:cNvPr id="24" name="Text Placeholder 1">
            <a:extLst>
              <a:ext uri="{FF2B5EF4-FFF2-40B4-BE49-F238E27FC236}">
                <a16:creationId xmlns:a16="http://schemas.microsoft.com/office/drawing/2014/main" id="{5F0F38FA-C97A-C497-E125-99A0F4F503B0}"/>
              </a:ext>
            </a:extLst>
          </p:cNvPr>
          <p:cNvSpPr txBox="1">
            <a:spLocks/>
          </p:cNvSpPr>
          <p:nvPr/>
        </p:nvSpPr>
        <p:spPr>
          <a:xfrm>
            <a:off x="6246155" y="4690085"/>
            <a:ext cx="8464810"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4.</a:t>
            </a:r>
            <a:r>
              <a:rPr lang="en-GB" dirty="0"/>
              <a:t> You have to buy </a:t>
            </a:r>
            <a:r>
              <a:rPr lang="en-GB" i="1" dirty="0"/>
              <a:t>it/them</a:t>
            </a:r>
            <a:r>
              <a:rPr lang="en-GB" dirty="0"/>
              <a:t>. </a:t>
            </a:r>
            <a:r>
              <a:rPr lang="en-ES" dirty="0"/>
              <a:t> </a:t>
            </a:r>
            <a:endParaRPr lang="en-ES" i="1" dirty="0"/>
          </a:p>
        </p:txBody>
      </p:sp>
      <p:sp>
        <p:nvSpPr>
          <p:cNvPr id="25" name="Text Placeholder 1">
            <a:extLst>
              <a:ext uri="{FF2B5EF4-FFF2-40B4-BE49-F238E27FC236}">
                <a16:creationId xmlns:a16="http://schemas.microsoft.com/office/drawing/2014/main" id="{69DF17AB-B99B-82C2-01D0-2285E393ED77}"/>
              </a:ext>
            </a:extLst>
          </p:cNvPr>
          <p:cNvSpPr txBox="1">
            <a:spLocks/>
          </p:cNvSpPr>
          <p:nvPr/>
        </p:nvSpPr>
        <p:spPr>
          <a:xfrm>
            <a:off x="6246155" y="5271339"/>
            <a:ext cx="8464810"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5.</a:t>
            </a:r>
            <a:r>
              <a:rPr lang="en-GB" dirty="0"/>
              <a:t>  I can’t stand </a:t>
            </a:r>
            <a:r>
              <a:rPr lang="en-GB" i="1" dirty="0"/>
              <a:t>it/them</a:t>
            </a:r>
            <a:r>
              <a:rPr lang="en-GB" dirty="0"/>
              <a:t>.</a:t>
            </a:r>
            <a:r>
              <a:rPr lang="en-ES" dirty="0"/>
              <a:t> </a:t>
            </a:r>
            <a:endParaRPr lang="en-ES" i="1" dirty="0"/>
          </a:p>
        </p:txBody>
      </p:sp>
      <p:cxnSp>
        <p:nvCxnSpPr>
          <p:cNvPr id="7" name="Straight Connector 6">
            <a:extLst>
              <a:ext uri="{FF2B5EF4-FFF2-40B4-BE49-F238E27FC236}">
                <a16:creationId xmlns:a16="http://schemas.microsoft.com/office/drawing/2014/main" id="{B5919494-DC24-95E3-C8D0-6D622EC78D56}"/>
              </a:ext>
            </a:extLst>
          </p:cNvPr>
          <p:cNvCxnSpPr/>
          <p:nvPr/>
        </p:nvCxnSpPr>
        <p:spPr>
          <a:xfrm>
            <a:off x="6060140" y="689074"/>
            <a:ext cx="0" cy="5414682"/>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5AAE915-9734-735E-8550-410701DF6E57}"/>
              </a:ext>
            </a:extLst>
          </p:cNvPr>
          <p:cNvSpPr txBox="1"/>
          <p:nvPr/>
        </p:nvSpPr>
        <p:spPr>
          <a:xfrm>
            <a:off x="6246155" y="3243335"/>
            <a:ext cx="5999632" cy="830997"/>
          </a:xfrm>
          <a:prstGeom prst="rect">
            <a:avLst/>
          </a:prstGeom>
          <a:noFill/>
        </p:spPr>
        <p:txBody>
          <a:bodyPr wrap="square" rtlCol="0">
            <a:spAutoFit/>
          </a:bodyPr>
          <a:lstStyle/>
          <a:p>
            <a:r>
              <a:rPr lang="en-ES" sz="2400" dirty="0"/>
              <a:t>2.</a:t>
            </a:r>
            <a:r>
              <a:rPr lang="en-GB" sz="2400" dirty="0"/>
              <a:t> Do you want to put </a:t>
            </a:r>
            <a:r>
              <a:rPr lang="en-GB" sz="2400" i="1" dirty="0"/>
              <a:t>it/them </a:t>
            </a:r>
            <a:r>
              <a:rPr lang="en-GB" sz="2400" dirty="0"/>
              <a:t>on the table?</a:t>
            </a:r>
            <a:r>
              <a:rPr lang="en-ES" sz="2400" dirty="0"/>
              <a:t> </a:t>
            </a:r>
          </a:p>
        </p:txBody>
      </p:sp>
    </p:spTree>
    <p:extLst>
      <p:ext uri="{BB962C8B-B14F-4D97-AF65-F5344CB8AC3E}">
        <p14:creationId xmlns:p14="http://schemas.microsoft.com/office/powerpoint/2010/main" val="3131171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221FC4-F811-A559-E75A-44D65C1B06A8}"/>
              </a:ext>
            </a:extLst>
          </p:cNvPr>
          <p:cNvSpPr>
            <a:spLocks noGrp="1"/>
          </p:cNvSpPr>
          <p:nvPr>
            <p:ph type="body" sz="quarter" idx="10"/>
          </p:nvPr>
        </p:nvSpPr>
        <p:spPr>
          <a:xfrm>
            <a:off x="5782160" y="342953"/>
            <a:ext cx="2236787" cy="458787"/>
          </a:xfrm>
        </p:spPr>
        <p:txBody>
          <a:bodyPr/>
          <a:lstStyle/>
          <a:p>
            <a:r>
              <a:rPr lang="en-ES" sz="2200" b="1" dirty="0"/>
              <a:t>Estudiante </a:t>
            </a:r>
            <a:r>
              <a:rPr lang="en-GB" sz="2200" b="1" dirty="0"/>
              <a:t>A</a:t>
            </a:r>
            <a:endParaRPr lang="en-ES" sz="2200" b="1" dirty="0"/>
          </a:p>
        </p:txBody>
      </p:sp>
      <p:sp>
        <p:nvSpPr>
          <p:cNvPr id="3" name="Title 2">
            <a:extLst>
              <a:ext uri="{FF2B5EF4-FFF2-40B4-BE49-F238E27FC236}">
                <a16:creationId xmlns:a16="http://schemas.microsoft.com/office/drawing/2014/main" id="{4CF258DA-5B84-E3F0-7B42-BF994313A075}"/>
              </a:ext>
            </a:extLst>
          </p:cNvPr>
          <p:cNvSpPr>
            <a:spLocks noGrp="1"/>
          </p:cNvSpPr>
          <p:nvPr>
            <p:ph type="title"/>
          </p:nvPr>
        </p:nvSpPr>
        <p:spPr>
          <a:xfrm>
            <a:off x="0" y="213558"/>
            <a:ext cx="5393410" cy="520518"/>
          </a:xfrm>
        </p:spPr>
        <p:txBody>
          <a:bodyPr>
            <a:normAutofit/>
          </a:bodyPr>
          <a:lstStyle/>
          <a:p>
            <a:r>
              <a:rPr lang="en-ES" sz="2800" dirty="0"/>
              <a:t>Tarjetas</a:t>
            </a:r>
            <a:r>
              <a:rPr lang="en-GB" sz="2800" dirty="0"/>
              <a:t> - RESPUESTAS</a:t>
            </a:r>
            <a:endParaRPr lang="en-ES" sz="2800" dirty="0"/>
          </a:p>
        </p:txBody>
      </p:sp>
      <p:sp>
        <p:nvSpPr>
          <p:cNvPr id="5" name="Text Placeholder 1">
            <a:extLst>
              <a:ext uri="{FF2B5EF4-FFF2-40B4-BE49-F238E27FC236}">
                <a16:creationId xmlns:a16="http://schemas.microsoft.com/office/drawing/2014/main" id="{971EF37D-99F2-CF54-8634-9016283ACE8B}"/>
              </a:ext>
            </a:extLst>
          </p:cNvPr>
          <p:cNvSpPr txBox="1">
            <a:spLocks/>
          </p:cNvSpPr>
          <p:nvPr/>
        </p:nvSpPr>
        <p:spPr>
          <a:xfrm>
            <a:off x="165772" y="882323"/>
            <a:ext cx="3922134" cy="4690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1. You can offer </a:t>
            </a:r>
            <a:r>
              <a:rPr lang="en-ES" sz="2200" i="1" dirty="0"/>
              <a:t>it/them</a:t>
            </a:r>
            <a:r>
              <a:rPr lang="en-ES" sz="2200" dirty="0"/>
              <a:t>.   </a:t>
            </a:r>
          </a:p>
        </p:txBody>
      </p:sp>
      <p:sp>
        <p:nvSpPr>
          <p:cNvPr id="10" name="Text Placeholder 1">
            <a:extLst>
              <a:ext uri="{FF2B5EF4-FFF2-40B4-BE49-F238E27FC236}">
                <a16:creationId xmlns:a16="http://schemas.microsoft.com/office/drawing/2014/main" id="{A6260791-838F-9EF2-2D02-4CC08BF577E4}"/>
              </a:ext>
            </a:extLst>
          </p:cNvPr>
          <p:cNvSpPr txBox="1">
            <a:spLocks/>
          </p:cNvSpPr>
          <p:nvPr/>
        </p:nvSpPr>
        <p:spPr>
          <a:xfrm>
            <a:off x="165772" y="1946209"/>
            <a:ext cx="5227637"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2. I want to eat </a:t>
            </a:r>
            <a:r>
              <a:rPr lang="en-ES" sz="2200" i="1" dirty="0"/>
              <a:t>it/them</a:t>
            </a:r>
            <a:r>
              <a:rPr lang="en-ES" sz="2200" dirty="0"/>
              <a:t>. </a:t>
            </a:r>
          </a:p>
        </p:txBody>
      </p:sp>
      <p:sp>
        <p:nvSpPr>
          <p:cNvPr id="11" name="Text Placeholder 1">
            <a:extLst>
              <a:ext uri="{FF2B5EF4-FFF2-40B4-BE49-F238E27FC236}">
                <a16:creationId xmlns:a16="http://schemas.microsoft.com/office/drawing/2014/main" id="{32F810A0-C516-191C-B3A2-5BCA780E0A20}"/>
              </a:ext>
            </a:extLst>
          </p:cNvPr>
          <p:cNvSpPr txBox="1">
            <a:spLocks/>
          </p:cNvSpPr>
          <p:nvPr/>
        </p:nvSpPr>
        <p:spPr>
          <a:xfrm>
            <a:off x="165772" y="3109475"/>
            <a:ext cx="6713538"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3. Can you share </a:t>
            </a:r>
            <a:r>
              <a:rPr lang="en-ES" sz="2200" i="1" dirty="0"/>
              <a:t>it/them </a:t>
            </a:r>
            <a:r>
              <a:rPr lang="en-ES" sz="2200" dirty="0"/>
              <a:t>out</a:t>
            </a:r>
            <a:r>
              <a:rPr lang="en-ES" sz="2200" i="1" dirty="0"/>
              <a:t>? </a:t>
            </a:r>
          </a:p>
        </p:txBody>
      </p:sp>
      <p:sp>
        <p:nvSpPr>
          <p:cNvPr id="12" name="Text Placeholder 1">
            <a:extLst>
              <a:ext uri="{FF2B5EF4-FFF2-40B4-BE49-F238E27FC236}">
                <a16:creationId xmlns:a16="http://schemas.microsoft.com/office/drawing/2014/main" id="{C11C5041-C98C-7D55-1F9B-B418F57A4CA7}"/>
              </a:ext>
            </a:extLst>
          </p:cNvPr>
          <p:cNvSpPr txBox="1">
            <a:spLocks/>
          </p:cNvSpPr>
          <p:nvPr/>
        </p:nvSpPr>
        <p:spPr>
          <a:xfrm>
            <a:off x="165772" y="4341790"/>
            <a:ext cx="6713538" cy="3580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4. He has to bring </a:t>
            </a:r>
            <a:r>
              <a:rPr lang="en-ES" sz="2200" i="1" dirty="0"/>
              <a:t>it/them. </a:t>
            </a:r>
          </a:p>
        </p:txBody>
      </p:sp>
      <p:sp>
        <p:nvSpPr>
          <p:cNvPr id="13" name="Text Placeholder 1">
            <a:extLst>
              <a:ext uri="{FF2B5EF4-FFF2-40B4-BE49-F238E27FC236}">
                <a16:creationId xmlns:a16="http://schemas.microsoft.com/office/drawing/2014/main" id="{6B31BA70-3616-ECDD-3307-ACDCC2752587}"/>
              </a:ext>
            </a:extLst>
          </p:cNvPr>
          <p:cNvSpPr txBox="1">
            <a:spLocks/>
          </p:cNvSpPr>
          <p:nvPr/>
        </p:nvSpPr>
        <p:spPr>
          <a:xfrm>
            <a:off x="165772" y="5276231"/>
            <a:ext cx="6713538" cy="3580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5. I must prepare </a:t>
            </a:r>
            <a:r>
              <a:rPr lang="en-ES" sz="2200" i="1" dirty="0"/>
              <a:t>it/them. </a:t>
            </a:r>
          </a:p>
        </p:txBody>
      </p:sp>
      <p:sp>
        <p:nvSpPr>
          <p:cNvPr id="4" name="Text Placeholder 1">
            <a:extLst>
              <a:ext uri="{FF2B5EF4-FFF2-40B4-BE49-F238E27FC236}">
                <a16:creationId xmlns:a16="http://schemas.microsoft.com/office/drawing/2014/main" id="{2C277A85-60D9-A7EF-FA23-4496FB850EFF}"/>
              </a:ext>
            </a:extLst>
          </p:cNvPr>
          <p:cNvSpPr txBox="1">
            <a:spLocks/>
          </p:cNvSpPr>
          <p:nvPr/>
        </p:nvSpPr>
        <p:spPr>
          <a:xfrm>
            <a:off x="165772" y="2436452"/>
            <a:ext cx="10198087" cy="72953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accent1"/>
                </a:solidFill>
              </a:rPr>
              <a:t>(Lo) </a:t>
            </a:r>
            <a:r>
              <a:rPr lang="en-GB" sz="2200" dirty="0" err="1">
                <a:solidFill>
                  <a:schemeClr val="accent1"/>
                </a:solidFill>
              </a:rPr>
              <a:t>quiero</a:t>
            </a:r>
            <a:r>
              <a:rPr lang="en-GB" sz="2200" dirty="0">
                <a:solidFill>
                  <a:schemeClr val="accent1"/>
                </a:solidFill>
              </a:rPr>
              <a:t> comer(lo) – </a:t>
            </a:r>
            <a:r>
              <a:rPr lang="en-GB" sz="2200" dirty="0" err="1">
                <a:solidFill>
                  <a:schemeClr val="accent1"/>
                </a:solidFill>
              </a:rPr>
              <a:t>el</a:t>
            </a:r>
            <a:r>
              <a:rPr lang="en-GB" sz="2200" dirty="0">
                <a:solidFill>
                  <a:schemeClr val="accent1"/>
                </a:solidFill>
              </a:rPr>
              <a:t> dulce		  (Los) </a:t>
            </a:r>
            <a:r>
              <a:rPr lang="en-GB" sz="2200" dirty="0" err="1">
                <a:solidFill>
                  <a:schemeClr val="accent1"/>
                </a:solidFill>
              </a:rPr>
              <a:t>quiero</a:t>
            </a:r>
            <a:r>
              <a:rPr lang="en-GB" sz="2200" dirty="0">
                <a:solidFill>
                  <a:schemeClr val="accent1"/>
                </a:solidFill>
              </a:rPr>
              <a:t> comer(</a:t>
            </a:r>
            <a:r>
              <a:rPr lang="en-GB" sz="2200" dirty="0" err="1">
                <a:solidFill>
                  <a:schemeClr val="accent1"/>
                </a:solidFill>
              </a:rPr>
              <a:t>los</a:t>
            </a:r>
            <a:r>
              <a:rPr lang="en-GB" sz="2200" dirty="0">
                <a:solidFill>
                  <a:schemeClr val="accent1"/>
                </a:solidFill>
              </a:rPr>
              <a:t>) – </a:t>
            </a:r>
            <a:r>
              <a:rPr lang="en-GB" sz="2200" dirty="0" err="1">
                <a:solidFill>
                  <a:schemeClr val="accent1"/>
                </a:solidFill>
              </a:rPr>
              <a:t>los</a:t>
            </a:r>
            <a:r>
              <a:rPr lang="en-GB" sz="2200" dirty="0">
                <a:solidFill>
                  <a:schemeClr val="accent1"/>
                </a:solidFill>
              </a:rPr>
              <a:t> </a:t>
            </a:r>
            <a:r>
              <a:rPr lang="en-GB" sz="2200" dirty="0" err="1">
                <a:solidFill>
                  <a:schemeClr val="accent1"/>
                </a:solidFill>
              </a:rPr>
              <a:t>dulces</a:t>
            </a:r>
            <a:r>
              <a:rPr lang="en-GB" sz="2200" dirty="0">
                <a:solidFill>
                  <a:schemeClr val="accent1"/>
                </a:solidFill>
              </a:rPr>
              <a:t>                                 (La) </a:t>
            </a:r>
            <a:r>
              <a:rPr lang="en-GB" sz="2200" dirty="0" err="1">
                <a:solidFill>
                  <a:schemeClr val="accent1"/>
                </a:solidFill>
              </a:rPr>
              <a:t>quiero</a:t>
            </a:r>
            <a:r>
              <a:rPr lang="en-GB" sz="2200" dirty="0">
                <a:solidFill>
                  <a:schemeClr val="accent1"/>
                </a:solidFill>
              </a:rPr>
              <a:t> comer(la) – la </a:t>
            </a:r>
            <a:r>
              <a:rPr lang="en-GB" sz="2200" dirty="0" err="1">
                <a:solidFill>
                  <a:schemeClr val="accent1"/>
                </a:solidFill>
              </a:rPr>
              <a:t>tarta</a:t>
            </a:r>
            <a:r>
              <a:rPr lang="en-GB" sz="2200" dirty="0">
                <a:solidFill>
                  <a:schemeClr val="accent1"/>
                </a:solidFill>
              </a:rPr>
              <a:t>		  (Las) </a:t>
            </a:r>
            <a:r>
              <a:rPr lang="en-GB" sz="2200" dirty="0" err="1">
                <a:solidFill>
                  <a:schemeClr val="accent1"/>
                </a:solidFill>
              </a:rPr>
              <a:t>quiero</a:t>
            </a:r>
            <a:r>
              <a:rPr lang="en-GB" sz="2200" dirty="0">
                <a:solidFill>
                  <a:schemeClr val="accent1"/>
                </a:solidFill>
              </a:rPr>
              <a:t> comer(las) – las </a:t>
            </a:r>
            <a:r>
              <a:rPr lang="en-GB" sz="2200" dirty="0" err="1">
                <a:solidFill>
                  <a:schemeClr val="accent1"/>
                </a:solidFill>
              </a:rPr>
              <a:t>tartas</a:t>
            </a:r>
            <a:endParaRPr lang="en-ES" sz="2200" dirty="0">
              <a:solidFill>
                <a:schemeClr val="accent1"/>
              </a:solidFill>
            </a:endParaRPr>
          </a:p>
        </p:txBody>
      </p:sp>
      <p:sp>
        <p:nvSpPr>
          <p:cNvPr id="6" name="Text Placeholder 1">
            <a:extLst>
              <a:ext uri="{FF2B5EF4-FFF2-40B4-BE49-F238E27FC236}">
                <a16:creationId xmlns:a16="http://schemas.microsoft.com/office/drawing/2014/main" id="{91B0DA2C-87D7-E1EB-5D52-9B11F642A623}"/>
              </a:ext>
            </a:extLst>
          </p:cNvPr>
          <p:cNvSpPr txBox="1">
            <a:spLocks/>
          </p:cNvSpPr>
          <p:nvPr/>
        </p:nvSpPr>
        <p:spPr>
          <a:xfrm>
            <a:off x="165772" y="3599718"/>
            <a:ext cx="11707561" cy="7985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¿(Lo)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compartir</a:t>
            </a:r>
            <a:r>
              <a:rPr lang="en-GB" sz="2000" dirty="0">
                <a:solidFill>
                  <a:schemeClr val="accent1"/>
                </a:solidFill>
              </a:rPr>
              <a:t>(lo)? – </a:t>
            </a:r>
            <a:r>
              <a:rPr lang="en-GB" sz="2000" dirty="0" err="1">
                <a:solidFill>
                  <a:schemeClr val="accent1"/>
                </a:solidFill>
              </a:rPr>
              <a:t>el</a:t>
            </a:r>
            <a:r>
              <a:rPr lang="en-GB" sz="2000" dirty="0">
                <a:solidFill>
                  <a:schemeClr val="accent1"/>
                </a:solidFill>
              </a:rPr>
              <a:t> café	 ¿(Los)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compartir</a:t>
            </a:r>
            <a:r>
              <a:rPr lang="en-GB" sz="2000" dirty="0">
                <a:solidFill>
                  <a:schemeClr val="accent1"/>
                </a:solidFill>
              </a:rPr>
              <a:t>(</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cafés                             ¿(La)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compartir</a:t>
            </a:r>
            <a:r>
              <a:rPr lang="en-GB" sz="2000" dirty="0">
                <a:solidFill>
                  <a:schemeClr val="accent1"/>
                </a:solidFill>
              </a:rPr>
              <a:t>(la)? – la </a:t>
            </a:r>
            <a:r>
              <a:rPr lang="en-GB" sz="2000" dirty="0" err="1">
                <a:solidFill>
                  <a:schemeClr val="accent1"/>
                </a:solidFill>
              </a:rPr>
              <a:t>bebida</a:t>
            </a:r>
            <a:r>
              <a:rPr lang="en-GB" sz="2000" dirty="0">
                <a:solidFill>
                  <a:schemeClr val="accent1"/>
                </a:solidFill>
              </a:rPr>
              <a:t>	 ¿(Las)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compartir</a:t>
            </a:r>
            <a:r>
              <a:rPr lang="en-GB" sz="2000" dirty="0">
                <a:solidFill>
                  <a:schemeClr val="accent1"/>
                </a:solidFill>
              </a:rPr>
              <a:t>(las)? – las </a:t>
            </a:r>
            <a:r>
              <a:rPr lang="en-GB" sz="2000" dirty="0" err="1">
                <a:solidFill>
                  <a:schemeClr val="accent1"/>
                </a:solidFill>
              </a:rPr>
              <a:t>bebidas</a:t>
            </a:r>
            <a:endParaRPr lang="en-ES" sz="2000" dirty="0">
              <a:solidFill>
                <a:schemeClr val="accent1"/>
              </a:solidFill>
            </a:endParaRPr>
          </a:p>
        </p:txBody>
      </p:sp>
      <p:sp>
        <p:nvSpPr>
          <p:cNvPr id="8" name="Text Placeholder 1">
            <a:extLst>
              <a:ext uri="{FF2B5EF4-FFF2-40B4-BE49-F238E27FC236}">
                <a16:creationId xmlns:a16="http://schemas.microsoft.com/office/drawing/2014/main" id="{6A1B364D-B5E5-ED28-5F53-11397723F4D6}"/>
              </a:ext>
            </a:extLst>
          </p:cNvPr>
          <p:cNvSpPr txBox="1">
            <a:spLocks/>
          </p:cNvSpPr>
          <p:nvPr/>
        </p:nvSpPr>
        <p:spPr>
          <a:xfrm>
            <a:off x="165772" y="4643323"/>
            <a:ext cx="10246981" cy="6894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(Lo) </a:t>
            </a:r>
            <a:r>
              <a:rPr lang="en-GB" sz="2000" dirty="0" err="1">
                <a:solidFill>
                  <a:schemeClr val="accent1"/>
                </a:solidFill>
              </a:rPr>
              <a:t>tiene</a:t>
            </a:r>
            <a:r>
              <a:rPr lang="en-GB" sz="2000" dirty="0">
                <a:solidFill>
                  <a:schemeClr val="accent1"/>
                </a:solidFill>
              </a:rPr>
              <a:t> que </a:t>
            </a:r>
            <a:r>
              <a:rPr lang="en-GB" sz="2000" dirty="0" err="1">
                <a:solidFill>
                  <a:schemeClr val="accent1"/>
                </a:solidFill>
              </a:rPr>
              <a:t>traer</a:t>
            </a:r>
            <a:r>
              <a:rPr lang="en-GB" sz="2000" dirty="0">
                <a:solidFill>
                  <a:schemeClr val="accent1"/>
                </a:solidFill>
              </a:rPr>
              <a:t> (lo) – </a:t>
            </a:r>
            <a:r>
              <a:rPr lang="en-GB" sz="2000" dirty="0" err="1">
                <a:solidFill>
                  <a:schemeClr val="accent1"/>
                </a:solidFill>
              </a:rPr>
              <a:t>el</a:t>
            </a:r>
            <a:r>
              <a:rPr lang="en-GB" sz="2000" dirty="0">
                <a:solidFill>
                  <a:schemeClr val="accent1"/>
                </a:solidFill>
              </a:rPr>
              <a:t> regalo 	(Los) </a:t>
            </a:r>
            <a:r>
              <a:rPr lang="en-GB" sz="2000" dirty="0" err="1">
                <a:solidFill>
                  <a:schemeClr val="accent1"/>
                </a:solidFill>
              </a:rPr>
              <a:t>tiene</a:t>
            </a:r>
            <a:r>
              <a:rPr lang="en-GB" sz="2000" dirty="0">
                <a:solidFill>
                  <a:schemeClr val="accent1"/>
                </a:solidFill>
              </a:rPr>
              <a:t> que </a:t>
            </a:r>
            <a:r>
              <a:rPr lang="en-GB" sz="2000" dirty="0" err="1">
                <a:solidFill>
                  <a:schemeClr val="accent1"/>
                </a:solidFill>
              </a:rPr>
              <a:t>traer</a:t>
            </a:r>
            <a:r>
              <a:rPr lang="en-GB" sz="2000" dirty="0">
                <a:solidFill>
                  <a:schemeClr val="accent1"/>
                </a:solidFill>
              </a:rPr>
              <a:t>(</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regalos                (La) </a:t>
            </a:r>
            <a:r>
              <a:rPr lang="en-GB" sz="2000" dirty="0" err="1">
                <a:solidFill>
                  <a:schemeClr val="accent1"/>
                </a:solidFill>
              </a:rPr>
              <a:t>tiene</a:t>
            </a:r>
            <a:r>
              <a:rPr lang="en-GB" sz="2000" dirty="0">
                <a:solidFill>
                  <a:schemeClr val="accent1"/>
                </a:solidFill>
              </a:rPr>
              <a:t> que </a:t>
            </a:r>
            <a:r>
              <a:rPr lang="en-GB" sz="2000" dirty="0" err="1">
                <a:solidFill>
                  <a:schemeClr val="accent1"/>
                </a:solidFill>
              </a:rPr>
              <a:t>traer</a:t>
            </a:r>
            <a:r>
              <a:rPr lang="en-GB" sz="2000" dirty="0">
                <a:solidFill>
                  <a:schemeClr val="accent1"/>
                </a:solidFill>
              </a:rPr>
              <a:t>(la) – la </a:t>
            </a:r>
            <a:r>
              <a:rPr lang="en-GB" sz="2000" dirty="0" err="1">
                <a:solidFill>
                  <a:schemeClr val="accent1"/>
                </a:solidFill>
              </a:rPr>
              <a:t>guitarra</a:t>
            </a:r>
            <a:r>
              <a:rPr lang="en-GB" sz="2000" dirty="0">
                <a:solidFill>
                  <a:schemeClr val="accent1"/>
                </a:solidFill>
              </a:rPr>
              <a:t>	(Las) </a:t>
            </a:r>
            <a:r>
              <a:rPr lang="en-GB" sz="2000" dirty="0" err="1">
                <a:solidFill>
                  <a:schemeClr val="accent1"/>
                </a:solidFill>
              </a:rPr>
              <a:t>tiene</a:t>
            </a:r>
            <a:r>
              <a:rPr lang="en-GB" sz="2000" dirty="0">
                <a:solidFill>
                  <a:schemeClr val="accent1"/>
                </a:solidFill>
              </a:rPr>
              <a:t> que </a:t>
            </a:r>
            <a:r>
              <a:rPr lang="en-GB" sz="2000" dirty="0" err="1">
                <a:solidFill>
                  <a:schemeClr val="accent1"/>
                </a:solidFill>
              </a:rPr>
              <a:t>traer</a:t>
            </a:r>
            <a:r>
              <a:rPr lang="en-GB" sz="2000" dirty="0">
                <a:solidFill>
                  <a:schemeClr val="accent1"/>
                </a:solidFill>
              </a:rPr>
              <a:t>(las) – las </a:t>
            </a:r>
            <a:r>
              <a:rPr lang="en-GB" sz="2000" dirty="0" err="1">
                <a:solidFill>
                  <a:schemeClr val="accent1"/>
                </a:solidFill>
              </a:rPr>
              <a:t>guitarras</a:t>
            </a:r>
            <a:endParaRPr lang="en-ES" sz="2000" dirty="0">
              <a:solidFill>
                <a:schemeClr val="accent1"/>
              </a:solidFill>
            </a:endParaRPr>
          </a:p>
        </p:txBody>
      </p:sp>
      <p:sp>
        <p:nvSpPr>
          <p:cNvPr id="15" name="TextBox 14">
            <a:extLst>
              <a:ext uri="{FF2B5EF4-FFF2-40B4-BE49-F238E27FC236}">
                <a16:creationId xmlns:a16="http://schemas.microsoft.com/office/drawing/2014/main" id="{94C54874-F178-5040-E5AA-638B680383FC}"/>
              </a:ext>
            </a:extLst>
          </p:cNvPr>
          <p:cNvSpPr txBox="1"/>
          <p:nvPr/>
        </p:nvSpPr>
        <p:spPr>
          <a:xfrm>
            <a:off x="165772" y="1294835"/>
            <a:ext cx="11232776" cy="707886"/>
          </a:xfrm>
          <a:prstGeom prst="rect">
            <a:avLst/>
          </a:prstGeom>
          <a:noFill/>
        </p:spPr>
        <p:txBody>
          <a:bodyPr wrap="square">
            <a:spAutoFit/>
          </a:bodyPr>
          <a:lstStyle/>
          <a:p>
            <a:r>
              <a:rPr lang="en-GB" sz="2000" dirty="0">
                <a:solidFill>
                  <a:schemeClr val="accent1"/>
                </a:solidFill>
              </a:rPr>
              <a:t>(Lo)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ofrecer</a:t>
            </a:r>
            <a:r>
              <a:rPr lang="en-GB" sz="2000" dirty="0">
                <a:solidFill>
                  <a:schemeClr val="accent1"/>
                </a:solidFill>
              </a:rPr>
              <a:t>(lo) – </a:t>
            </a:r>
            <a:r>
              <a:rPr lang="en-GB" sz="2000" dirty="0" err="1">
                <a:solidFill>
                  <a:schemeClr val="accent1"/>
                </a:solidFill>
              </a:rPr>
              <a:t>el</a:t>
            </a:r>
            <a:r>
              <a:rPr lang="en-GB" sz="2000" dirty="0">
                <a:solidFill>
                  <a:schemeClr val="accent1"/>
                </a:solidFill>
              </a:rPr>
              <a:t> </a:t>
            </a:r>
            <a:r>
              <a:rPr lang="en-GB" sz="2000" dirty="0" err="1">
                <a:solidFill>
                  <a:schemeClr val="accent1"/>
                </a:solidFill>
              </a:rPr>
              <a:t>plato</a:t>
            </a:r>
            <a:r>
              <a:rPr lang="en-GB" sz="2000" dirty="0">
                <a:solidFill>
                  <a:schemeClr val="accent1"/>
                </a:solidFill>
              </a:rPr>
              <a:t>		 (Los)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ofrecer</a:t>
            </a:r>
            <a:r>
              <a:rPr lang="en-GB" sz="2000" dirty="0">
                <a:solidFill>
                  <a:schemeClr val="accent1"/>
                </a:solidFill>
              </a:rPr>
              <a:t>(</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a:t>
            </a:r>
            <a:r>
              <a:rPr lang="en-GB" sz="2000" dirty="0" err="1">
                <a:solidFill>
                  <a:schemeClr val="accent1"/>
                </a:solidFill>
              </a:rPr>
              <a:t>platos</a:t>
            </a:r>
            <a:r>
              <a:rPr lang="en-GB" sz="2000" dirty="0">
                <a:solidFill>
                  <a:schemeClr val="accent1"/>
                </a:solidFill>
              </a:rPr>
              <a:t>  </a:t>
            </a:r>
          </a:p>
          <a:p>
            <a:r>
              <a:rPr lang="en-GB" sz="2000" dirty="0">
                <a:solidFill>
                  <a:schemeClr val="accent1"/>
                </a:solidFill>
              </a:rPr>
              <a:t>(La)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ofrecer</a:t>
            </a:r>
            <a:r>
              <a:rPr lang="en-GB" sz="2000" dirty="0">
                <a:solidFill>
                  <a:schemeClr val="accent1"/>
                </a:solidFill>
              </a:rPr>
              <a:t>(la) – la </a:t>
            </a:r>
            <a:r>
              <a:rPr lang="en-GB" sz="2000" dirty="0" err="1">
                <a:solidFill>
                  <a:schemeClr val="accent1"/>
                </a:solidFill>
              </a:rPr>
              <a:t>copa</a:t>
            </a:r>
            <a:r>
              <a:rPr lang="en-GB" sz="2000" dirty="0">
                <a:solidFill>
                  <a:schemeClr val="accent1"/>
                </a:solidFill>
              </a:rPr>
              <a:t>	              (Las)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ofrecer</a:t>
            </a:r>
            <a:r>
              <a:rPr lang="en-GB" sz="2000" dirty="0">
                <a:solidFill>
                  <a:schemeClr val="accent1"/>
                </a:solidFill>
              </a:rPr>
              <a:t>(las) – las </a:t>
            </a:r>
            <a:r>
              <a:rPr lang="en-GB" sz="2000" dirty="0" err="1">
                <a:solidFill>
                  <a:schemeClr val="accent1"/>
                </a:solidFill>
              </a:rPr>
              <a:t>copas</a:t>
            </a:r>
            <a:endParaRPr lang="en-ES" sz="2000" dirty="0">
              <a:solidFill>
                <a:schemeClr val="accent1"/>
              </a:solidFill>
            </a:endParaRPr>
          </a:p>
        </p:txBody>
      </p:sp>
      <p:sp>
        <p:nvSpPr>
          <p:cNvPr id="17" name="TextBox 16">
            <a:extLst>
              <a:ext uri="{FF2B5EF4-FFF2-40B4-BE49-F238E27FC236}">
                <a16:creationId xmlns:a16="http://schemas.microsoft.com/office/drawing/2014/main" id="{336780C3-4D1B-91FF-0E4B-8B2A4E6B4481}"/>
              </a:ext>
            </a:extLst>
          </p:cNvPr>
          <p:cNvSpPr txBox="1"/>
          <p:nvPr/>
        </p:nvSpPr>
        <p:spPr>
          <a:xfrm>
            <a:off x="169373" y="5577767"/>
            <a:ext cx="10793581" cy="707886"/>
          </a:xfrm>
          <a:prstGeom prst="rect">
            <a:avLst/>
          </a:prstGeom>
          <a:noFill/>
        </p:spPr>
        <p:txBody>
          <a:bodyPr wrap="square">
            <a:spAutoFit/>
          </a:bodyPr>
          <a:lstStyle/>
          <a:p>
            <a:r>
              <a:rPr lang="en-GB" sz="2000" dirty="0">
                <a:solidFill>
                  <a:schemeClr val="accent1"/>
                </a:solidFill>
              </a:rPr>
              <a:t>(Lo) </a:t>
            </a:r>
            <a:r>
              <a:rPr lang="en-GB" sz="2000" dirty="0" err="1">
                <a:solidFill>
                  <a:schemeClr val="accent1"/>
                </a:solidFill>
              </a:rPr>
              <a:t>debo</a:t>
            </a:r>
            <a:r>
              <a:rPr lang="en-GB" sz="2000" dirty="0">
                <a:solidFill>
                  <a:schemeClr val="accent1"/>
                </a:solidFill>
              </a:rPr>
              <a:t> </a:t>
            </a:r>
            <a:r>
              <a:rPr lang="en-GB" sz="2000" dirty="0" err="1">
                <a:solidFill>
                  <a:schemeClr val="accent1"/>
                </a:solidFill>
              </a:rPr>
              <a:t>preparar</a:t>
            </a:r>
            <a:r>
              <a:rPr lang="en-GB" sz="2000" dirty="0">
                <a:solidFill>
                  <a:schemeClr val="accent1"/>
                </a:solidFill>
              </a:rPr>
              <a:t>(lo) – </a:t>
            </a:r>
            <a:r>
              <a:rPr lang="en-GB" sz="2000" dirty="0" err="1">
                <a:solidFill>
                  <a:schemeClr val="accent1"/>
                </a:solidFill>
              </a:rPr>
              <a:t>el</a:t>
            </a:r>
            <a:r>
              <a:rPr lang="en-GB" sz="2000" dirty="0">
                <a:solidFill>
                  <a:schemeClr val="accent1"/>
                </a:solidFill>
              </a:rPr>
              <a:t> </a:t>
            </a:r>
            <a:r>
              <a:rPr lang="en-GB" sz="2000" dirty="0" err="1">
                <a:solidFill>
                  <a:schemeClr val="accent1"/>
                </a:solidFill>
              </a:rPr>
              <a:t>juego</a:t>
            </a:r>
            <a:r>
              <a:rPr lang="en-GB" sz="2000" dirty="0">
                <a:solidFill>
                  <a:schemeClr val="accent1"/>
                </a:solidFill>
              </a:rPr>
              <a:t>		(Los) </a:t>
            </a:r>
            <a:r>
              <a:rPr lang="en-GB" sz="2000" dirty="0" err="1">
                <a:solidFill>
                  <a:schemeClr val="accent1"/>
                </a:solidFill>
              </a:rPr>
              <a:t>debo</a:t>
            </a:r>
            <a:r>
              <a:rPr lang="en-GB" sz="2000" dirty="0">
                <a:solidFill>
                  <a:schemeClr val="accent1"/>
                </a:solidFill>
              </a:rPr>
              <a:t> </a:t>
            </a:r>
            <a:r>
              <a:rPr lang="en-GB" sz="2000" dirty="0" err="1">
                <a:solidFill>
                  <a:schemeClr val="accent1"/>
                </a:solidFill>
              </a:rPr>
              <a:t>preparar</a:t>
            </a:r>
            <a:r>
              <a:rPr lang="en-GB" sz="2000" dirty="0">
                <a:solidFill>
                  <a:schemeClr val="accent1"/>
                </a:solidFill>
              </a:rPr>
              <a:t>(</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a:t>
            </a:r>
            <a:r>
              <a:rPr lang="en-GB" sz="2000" dirty="0" err="1">
                <a:solidFill>
                  <a:schemeClr val="accent1"/>
                </a:solidFill>
              </a:rPr>
              <a:t>juegos</a:t>
            </a:r>
            <a:r>
              <a:rPr lang="en-GB" sz="2000" dirty="0">
                <a:solidFill>
                  <a:schemeClr val="accent1"/>
                </a:solidFill>
              </a:rPr>
              <a:t>                  (La) </a:t>
            </a:r>
            <a:r>
              <a:rPr lang="en-GB" sz="2000" dirty="0" err="1">
                <a:solidFill>
                  <a:schemeClr val="accent1"/>
                </a:solidFill>
              </a:rPr>
              <a:t>debo</a:t>
            </a:r>
            <a:r>
              <a:rPr lang="en-GB" sz="2000" dirty="0">
                <a:solidFill>
                  <a:schemeClr val="accent1"/>
                </a:solidFill>
              </a:rPr>
              <a:t> </a:t>
            </a:r>
            <a:r>
              <a:rPr lang="en-GB" sz="2000" dirty="0" err="1">
                <a:solidFill>
                  <a:schemeClr val="accent1"/>
                </a:solidFill>
              </a:rPr>
              <a:t>preparar</a:t>
            </a:r>
            <a:r>
              <a:rPr lang="en-GB" sz="2000" dirty="0">
                <a:solidFill>
                  <a:schemeClr val="accent1"/>
                </a:solidFill>
              </a:rPr>
              <a:t>(la) – la fiesta 	(Las) </a:t>
            </a:r>
            <a:r>
              <a:rPr lang="en-GB" sz="2000" dirty="0" err="1">
                <a:solidFill>
                  <a:schemeClr val="accent1"/>
                </a:solidFill>
              </a:rPr>
              <a:t>debo</a:t>
            </a:r>
            <a:r>
              <a:rPr lang="en-GB" sz="2000" dirty="0">
                <a:solidFill>
                  <a:schemeClr val="accent1"/>
                </a:solidFill>
              </a:rPr>
              <a:t> </a:t>
            </a:r>
            <a:r>
              <a:rPr lang="en-GB" sz="2000" dirty="0" err="1">
                <a:solidFill>
                  <a:schemeClr val="accent1"/>
                </a:solidFill>
              </a:rPr>
              <a:t>preparar</a:t>
            </a:r>
            <a:r>
              <a:rPr lang="en-GB" sz="2000" dirty="0">
                <a:solidFill>
                  <a:schemeClr val="accent1"/>
                </a:solidFill>
              </a:rPr>
              <a:t>(las)? – las fiestas</a:t>
            </a:r>
            <a:endParaRPr lang="en-ES" sz="2000" dirty="0">
              <a:solidFill>
                <a:schemeClr val="accent1"/>
              </a:solidFill>
            </a:endParaRPr>
          </a:p>
        </p:txBody>
      </p:sp>
    </p:spTree>
    <p:extLst>
      <p:ext uri="{BB962C8B-B14F-4D97-AF65-F5344CB8AC3E}">
        <p14:creationId xmlns:p14="http://schemas.microsoft.com/office/powerpoint/2010/main" val="3355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5"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71EF37D-99F2-CF54-8634-9016283ACE8B}"/>
              </a:ext>
            </a:extLst>
          </p:cNvPr>
          <p:cNvSpPr txBox="1">
            <a:spLocks/>
          </p:cNvSpPr>
          <p:nvPr/>
        </p:nvSpPr>
        <p:spPr>
          <a:xfrm>
            <a:off x="165772" y="822362"/>
            <a:ext cx="5227637" cy="47277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1. </a:t>
            </a:r>
            <a:r>
              <a:rPr lang="en-GB" sz="2200" dirty="0"/>
              <a:t>I have to wash</a:t>
            </a:r>
            <a:r>
              <a:rPr lang="en-ES" sz="2200" dirty="0"/>
              <a:t> </a:t>
            </a:r>
            <a:r>
              <a:rPr lang="en-ES" sz="2200" i="1" dirty="0"/>
              <a:t>it/them</a:t>
            </a:r>
            <a:r>
              <a:rPr lang="en-ES" sz="2200" dirty="0"/>
              <a:t>.   </a:t>
            </a:r>
          </a:p>
        </p:txBody>
      </p:sp>
      <p:sp>
        <p:nvSpPr>
          <p:cNvPr id="10" name="Text Placeholder 1">
            <a:extLst>
              <a:ext uri="{FF2B5EF4-FFF2-40B4-BE49-F238E27FC236}">
                <a16:creationId xmlns:a16="http://schemas.microsoft.com/office/drawing/2014/main" id="{A6260791-838F-9EF2-2D02-4CC08BF577E4}"/>
              </a:ext>
            </a:extLst>
          </p:cNvPr>
          <p:cNvSpPr txBox="1">
            <a:spLocks/>
          </p:cNvSpPr>
          <p:nvPr/>
        </p:nvSpPr>
        <p:spPr>
          <a:xfrm>
            <a:off x="165772" y="1926618"/>
            <a:ext cx="8465272" cy="39307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2. </a:t>
            </a:r>
            <a:r>
              <a:rPr lang="en-GB" sz="2200" dirty="0"/>
              <a:t>Do you want to put</a:t>
            </a:r>
            <a:r>
              <a:rPr lang="en-ES" sz="2200" dirty="0"/>
              <a:t> </a:t>
            </a:r>
            <a:r>
              <a:rPr lang="en-ES" sz="2200" i="1" dirty="0"/>
              <a:t>it/them</a:t>
            </a:r>
            <a:r>
              <a:rPr lang="en-GB" sz="2200" i="1" dirty="0"/>
              <a:t> on the table?</a:t>
            </a:r>
            <a:r>
              <a:rPr lang="en-ES" sz="2200" dirty="0"/>
              <a:t> </a:t>
            </a:r>
          </a:p>
        </p:txBody>
      </p:sp>
      <p:sp>
        <p:nvSpPr>
          <p:cNvPr id="11" name="Text Placeholder 1">
            <a:extLst>
              <a:ext uri="{FF2B5EF4-FFF2-40B4-BE49-F238E27FC236}">
                <a16:creationId xmlns:a16="http://schemas.microsoft.com/office/drawing/2014/main" id="{32F810A0-C516-191C-B3A2-5BCA780E0A20}"/>
              </a:ext>
            </a:extLst>
          </p:cNvPr>
          <p:cNvSpPr txBox="1">
            <a:spLocks/>
          </p:cNvSpPr>
          <p:nvPr/>
        </p:nvSpPr>
        <p:spPr>
          <a:xfrm>
            <a:off x="165772" y="3099234"/>
            <a:ext cx="8465272" cy="4295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3. </a:t>
            </a:r>
            <a:r>
              <a:rPr lang="en-GB" sz="2200" dirty="0"/>
              <a:t>She must not drink </a:t>
            </a:r>
            <a:r>
              <a:rPr lang="en-GB" sz="2200" i="1" dirty="0"/>
              <a:t>it/them</a:t>
            </a:r>
            <a:r>
              <a:rPr lang="en-GB" sz="2200" dirty="0"/>
              <a:t>.</a:t>
            </a:r>
            <a:r>
              <a:rPr lang="en-ES" sz="2200" i="1" dirty="0"/>
              <a:t> </a:t>
            </a:r>
          </a:p>
        </p:txBody>
      </p:sp>
      <p:sp>
        <p:nvSpPr>
          <p:cNvPr id="12" name="Text Placeholder 1">
            <a:extLst>
              <a:ext uri="{FF2B5EF4-FFF2-40B4-BE49-F238E27FC236}">
                <a16:creationId xmlns:a16="http://schemas.microsoft.com/office/drawing/2014/main" id="{C11C5041-C98C-7D55-1F9B-B418F57A4CA7}"/>
              </a:ext>
            </a:extLst>
          </p:cNvPr>
          <p:cNvSpPr txBox="1">
            <a:spLocks/>
          </p:cNvSpPr>
          <p:nvPr/>
        </p:nvSpPr>
        <p:spPr>
          <a:xfrm>
            <a:off x="165772" y="4242223"/>
            <a:ext cx="6713538" cy="4295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4. </a:t>
            </a:r>
            <a:r>
              <a:rPr lang="en-GB" sz="2200" dirty="0"/>
              <a:t>You have to buy</a:t>
            </a:r>
            <a:r>
              <a:rPr lang="en-ES" sz="2200" dirty="0"/>
              <a:t> </a:t>
            </a:r>
            <a:r>
              <a:rPr lang="en-ES" sz="2200" i="1" dirty="0"/>
              <a:t>it/them. </a:t>
            </a:r>
          </a:p>
        </p:txBody>
      </p:sp>
      <p:sp>
        <p:nvSpPr>
          <p:cNvPr id="13" name="Text Placeholder 1">
            <a:extLst>
              <a:ext uri="{FF2B5EF4-FFF2-40B4-BE49-F238E27FC236}">
                <a16:creationId xmlns:a16="http://schemas.microsoft.com/office/drawing/2014/main" id="{6B31BA70-3616-ECDD-3307-ACDCC2752587}"/>
              </a:ext>
            </a:extLst>
          </p:cNvPr>
          <p:cNvSpPr txBox="1">
            <a:spLocks/>
          </p:cNvSpPr>
          <p:nvPr/>
        </p:nvSpPr>
        <p:spPr>
          <a:xfrm>
            <a:off x="165772" y="5345096"/>
            <a:ext cx="6713538" cy="3634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5. I </a:t>
            </a:r>
            <a:r>
              <a:rPr lang="en-GB" sz="2200" dirty="0"/>
              <a:t>can’t stand</a:t>
            </a:r>
            <a:r>
              <a:rPr lang="en-ES" sz="2200" dirty="0"/>
              <a:t> </a:t>
            </a:r>
            <a:r>
              <a:rPr lang="en-ES" sz="2200" i="1" dirty="0"/>
              <a:t>it/them. </a:t>
            </a:r>
          </a:p>
        </p:txBody>
      </p:sp>
      <p:sp>
        <p:nvSpPr>
          <p:cNvPr id="21" name="Text Placeholder 1">
            <a:extLst>
              <a:ext uri="{FF2B5EF4-FFF2-40B4-BE49-F238E27FC236}">
                <a16:creationId xmlns:a16="http://schemas.microsoft.com/office/drawing/2014/main" id="{E5D43A46-C4C7-7C4E-D8F1-7EF0F7627AD0}"/>
              </a:ext>
            </a:extLst>
          </p:cNvPr>
          <p:cNvSpPr txBox="1">
            <a:spLocks/>
          </p:cNvSpPr>
          <p:nvPr/>
        </p:nvSpPr>
        <p:spPr>
          <a:xfrm>
            <a:off x="165772" y="1287087"/>
            <a:ext cx="11798461" cy="6475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(Lo) </a:t>
            </a:r>
            <a:r>
              <a:rPr lang="en-GB" sz="2000" dirty="0" err="1">
                <a:solidFill>
                  <a:schemeClr val="accent1"/>
                </a:solidFill>
              </a:rPr>
              <a:t>tengo</a:t>
            </a:r>
            <a:r>
              <a:rPr lang="en-GB" sz="2000" dirty="0">
                <a:solidFill>
                  <a:schemeClr val="accent1"/>
                </a:solidFill>
              </a:rPr>
              <a:t> que </a:t>
            </a:r>
            <a:r>
              <a:rPr lang="en-GB" sz="2000" dirty="0" err="1">
                <a:solidFill>
                  <a:schemeClr val="accent1"/>
                </a:solidFill>
              </a:rPr>
              <a:t>lavar</a:t>
            </a:r>
            <a:r>
              <a:rPr lang="en-GB" sz="2000" dirty="0">
                <a:solidFill>
                  <a:schemeClr val="accent1"/>
                </a:solidFill>
              </a:rPr>
              <a:t>(lo) – </a:t>
            </a:r>
            <a:r>
              <a:rPr lang="en-GB" sz="2000" dirty="0" err="1">
                <a:solidFill>
                  <a:schemeClr val="accent1"/>
                </a:solidFill>
              </a:rPr>
              <a:t>el</a:t>
            </a:r>
            <a:r>
              <a:rPr lang="en-GB" sz="2000" dirty="0">
                <a:solidFill>
                  <a:schemeClr val="accent1"/>
                </a:solidFill>
              </a:rPr>
              <a:t> </a:t>
            </a:r>
            <a:r>
              <a:rPr lang="en-GB" sz="2000" dirty="0" err="1">
                <a:solidFill>
                  <a:schemeClr val="accent1"/>
                </a:solidFill>
              </a:rPr>
              <a:t>plato</a:t>
            </a:r>
            <a:r>
              <a:rPr lang="en-GB" sz="2000" dirty="0">
                <a:solidFill>
                  <a:schemeClr val="accent1"/>
                </a:solidFill>
              </a:rPr>
              <a:t>	                (Los) </a:t>
            </a:r>
            <a:r>
              <a:rPr lang="en-GB" sz="2000" dirty="0" err="1">
                <a:solidFill>
                  <a:schemeClr val="accent1"/>
                </a:solidFill>
              </a:rPr>
              <a:t>tengo</a:t>
            </a:r>
            <a:r>
              <a:rPr lang="en-GB" sz="2000" dirty="0">
                <a:solidFill>
                  <a:schemeClr val="accent1"/>
                </a:solidFill>
              </a:rPr>
              <a:t> que </a:t>
            </a:r>
            <a:r>
              <a:rPr lang="en-GB" sz="2000" dirty="0" err="1">
                <a:solidFill>
                  <a:schemeClr val="accent1"/>
                </a:solidFill>
              </a:rPr>
              <a:t>lavar</a:t>
            </a:r>
            <a:r>
              <a:rPr lang="en-GB" sz="2000" dirty="0">
                <a:solidFill>
                  <a:schemeClr val="accent1"/>
                </a:solidFill>
              </a:rPr>
              <a:t>(los) – </a:t>
            </a:r>
            <a:r>
              <a:rPr lang="en-GB" sz="2000" dirty="0" err="1">
                <a:solidFill>
                  <a:schemeClr val="accent1"/>
                </a:solidFill>
              </a:rPr>
              <a:t>los</a:t>
            </a:r>
            <a:r>
              <a:rPr lang="en-GB" sz="2000" dirty="0">
                <a:solidFill>
                  <a:schemeClr val="accent1"/>
                </a:solidFill>
              </a:rPr>
              <a:t> </a:t>
            </a:r>
            <a:r>
              <a:rPr lang="en-GB" sz="2000" dirty="0" err="1">
                <a:solidFill>
                  <a:schemeClr val="accent1"/>
                </a:solidFill>
              </a:rPr>
              <a:t>platos</a:t>
            </a:r>
            <a:r>
              <a:rPr lang="en-GB" sz="2000" dirty="0">
                <a:solidFill>
                  <a:schemeClr val="accent1"/>
                </a:solidFill>
              </a:rPr>
              <a:t>                                       (La) </a:t>
            </a:r>
            <a:r>
              <a:rPr lang="en-GB" sz="2000" dirty="0" err="1">
                <a:solidFill>
                  <a:schemeClr val="accent1"/>
                </a:solidFill>
              </a:rPr>
              <a:t>tengo</a:t>
            </a:r>
            <a:r>
              <a:rPr lang="en-GB" sz="2000" dirty="0">
                <a:solidFill>
                  <a:schemeClr val="accent1"/>
                </a:solidFill>
              </a:rPr>
              <a:t> que </a:t>
            </a:r>
            <a:r>
              <a:rPr lang="en-GB" sz="2000" dirty="0" err="1">
                <a:solidFill>
                  <a:schemeClr val="accent1"/>
                </a:solidFill>
              </a:rPr>
              <a:t>lavar</a:t>
            </a:r>
            <a:r>
              <a:rPr lang="en-GB" sz="2000" dirty="0">
                <a:solidFill>
                  <a:schemeClr val="accent1"/>
                </a:solidFill>
              </a:rPr>
              <a:t>(la) – la </a:t>
            </a:r>
            <a:r>
              <a:rPr lang="en-GB" sz="2000" dirty="0" err="1">
                <a:solidFill>
                  <a:schemeClr val="accent1"/>
                </a:solidFill>
              </a:rPr>
              <a:t>copa</a:t>
            </a:r>
            <a:r>
              <a:rPr lang="en-GB" sz="2000" dirty="0">
                <a:solidFill>
                  <a:schemeClr val="accent1"/>
                </a:solidFill>
              </a:rPr>
              <a:t>	                (Las) </a:t>
            </a:r>
            <a:r>
              <a:rPr lang="en-GB" sz="2000" dirty="0" err="1">
                <a:solidFill>
                  <a:schemeClr val="accent1"/>
                </a:solidFill>
              </a:rPr>
              <a:t>tengo</a:t>
            </a:r>
            <a:r>
              <a:rPr lang="en-GB" sz="2000" dirty="0">
                <a:solidFill>
                  <a:schemeClr val="accent1"/>
                </a:solidFill>
              </a:rPr>
              <a:t> que </a:t>
            </a:r>
            <a:r>
              <a:rPr lang="en-GB" sz="2000" dirty="0" err="1">
                <a:solidFill>
                  <a:schemeClr val="accent1"/>
                </a:solidFill>
              </a:rPr>
              <a:t>lavar</a:t>
            </a:r>
            <a:r>
              <a:rPr lang="en-GB" sz="2000" dirty="0">
                <a:solidFill>
                  <a:schemeClr val="accent1"/>
                </a:solidFill>
              </a:rPr>
              <a:t>(las) – las copas</a:t>
            </a:r>
            <a:endParaRPr lang="en-ES" sz="2000" dirty="0">
              <a:solidFill>
                <a:schemeClr val="accent1"/>
              </a:solidFill>
            </a:endParaRPr>
          </a:p>
        </p:txBody>
      </p:sp>
      <p:sp>
        <p:nvSpPr>
          <p:cNvPr id="4" name="Text Placeholder 1">
            <a:extLst>
              <a:ext uri="{FF2B5EF4-FFF2-40B4-BE49-F238E27FC236}">
                <a16:creationId xmlns:a16="http://schemas.microsoft.com/office/drawing/2014/main" id="{2C277A85-60D9-A7EF-FA23-4496FB850EFF}"/>
              </a:ext>
            </a:extLst>
          </p:cNvPr>
          <p:cNvSpPr txBox="1">
            <a:spLocks/>
          </p:cNvSpPr>
          <p:nvPr/>
        </p:nvSpPr>
        <p:spPr>
          <a:xfrm>
            <a:off x="165772" y="2311643"/>
            <a:ext cx="6160077" cy="795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¿(Lo) </a:t>
            </a:r>
            <a:r>
              <a:rPr lang="en-GB" sz="2000" dirty="0" err="1">
                <a:solidFill>
                  <a:schemeClr val="accent1"/>
                </a:solidFill>
              </a:rPr>
              <a:t>quieres</a:t>
            </a:r>
            <a:r>
              <a:rPr lang="en-GB" sz="2000" dirty="0">
                <a:solidFill>
                  <a:schemeClr val="accent1"/>
                </a:solidFill>
              </a:rPr>
              <a:t> </a:t>
            </a:r>
            <a:r>
              <a:rPr lang="en-GB" sz="2000" dirty="0" err="1">
                <a:solidFill>
                  <a:schemeClr val="accent1"/>
                </a:solidFill>
              </a:rPr>
              <a:t>poner</a:t>
            </a:r>
            <a:r>
              <a:rPr lang="en-GB" sz="2000" dirty="0">
                <a:solidFill>
                  <a:schemeClr val="accent1"/>
                </a:solidFill>
              </a:rPr>
              <a:t>(lo) </a:t>
            </a:r>
            <a:r>
              <a:rPr lang="en-GB" sz="2000" dirty="0" err="1">
                <a:solidFill>
                  <a:schemeClr val="accent1"/>
                </a:solidFill>
              </a:rPr>
              <a:t>en</a:t>
            </a:r>
            <a:r>
              <a:rPr lang="en-GB" sz="2000" dirty="0">
                <a:solidFill>
                  <a:schemeClr val="accent1"/>
                </a:solidFill>
              </a:rPr>
              <a:t> la mesa? – </a:t>
            </a:r>
            <a:r>
              <a:rPr lang="en-GB" sz="2000" dirty="0" err="1">
                <a:solidFill>
                  <a:schemeClr val="accent1"/>
                </a:solidFill>
              </a:rPr>
              <a:t>el</a:t>
            </a:r>
            <a:r>
              <a:rPr lang="en-GB" sz="2000" dirty="0">
                <a:solidFill>
                  <a:schemeClr val="accent1"/>
                </a:solidFill>
              </a:rPr>
              <a:t> dulce   ¿(La) </a:t>
            </a:r>
            <a:r>
              <a:rPr lang="en-GB" sz="2000" dirty="0" err="1">
                <a:solidFill>
                  <a:schemeClr val="accent1"/>
                </a:solidFill>
              </a:rPr>
              <a:t>quieres</a:t>
            </a:r>
            <a:r>
              <a:rPr lang="en-GB" sz="2000" dirty="0">
                <a:solidFill>
                  <a:schemeClr val="accent1"/>
                </a:solidFill>
              </a:rPr>
              <a:t> </a:t>
            </a:r>
            <a:r>
              <a:rPr lang="en-GB" sz="2000" dirty="0" err="1">
                <a:solidFill>
                  <a:schemeClr val="accent1"/>
                </a:solidFill>
              </a:rPr>
              <a:t>poner</a:t>
            </a:r>
            <a:r>
              <a:rPr lang="en-GB" sz="2000" dirty="0">
                <a:solidFill>
                  <a:schemeClr val="accent1"/>
                </a:solidFill>
              </a:rPr>
              <a:t>(la) </a:t>
            </a:r>
            <a:r>
              <a:rPr lang="en-GB" sz="2000" dirty="0" err="1">
                <a:solidFill>
                  <a:schemeClr val="accent1"/>
                </a:solidFill>
              </a:rPr>
              <a:t>en</a:t>
            </a:r>
            <a:r>
              <a:rPr lang="en-GB" sz="2000" dirty="0">
                <a:solidFill>
                  <a:schemeClr val="accent1"/>
                </a:solidFill>
              </a:rPr>
              <a:t> la mesa? – la </a:t>
            </a:r>
            <a:r>
              <a:rPr lang="en-GB" sz="2000" dirty="0" err="1">
                <a:solidFill>
                  <a:schemeClr val="accent1"/>
                </a:solidFill>
              </a:rPr>
              <a:t>tarta</a:t>
            </a:r>
            <a:endParaRPr lang="en-ES" sz="2000" dirty="0">
              <a:solidFill>
                <a:schemeClr val="accent1"/>
              </a:solidFill>
            </a:endParaRPr>
          </a:p>
        </p:txBody>
      </p:sp>
      <p:sp>
        <p:nvSpPr>
          <p:cNvPr id="6" name="Text Placeholder 1">
            <a:extLst>
              <a:ext uri="{FF2B5EF4-FFF2-40B4-BE49-F238E27FC236}">
                <a16:creationId xmlns:a16="http://schemas.microsoft.com/office/drawing/2014/main" id="{91B0DA2C-87D7-E1EB-5D52-9B11F642A623}"/>
              </a:ext>
            </a:extLst>
          </p:cNvPr>
          <p:cNvSpPr txBox="1">
            <a:spLocks/>
          </p:cNvSpPr>
          <p:nvPr/>
        </p:nvSpPr>
        <p:spPr>
          <a:xfrm>
            <a:off x="165772" y="3520734"/>
            <a:ext cx="11707561" cy="7295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No (lo) </a:t>
            </a:r>
            <a:r>
              <a:rPr lang="en-GB" sz="2000" dirty="0" err="1">
                <a:solidFill>
                  <a:schemeClr val="accent1"/>
                </a:solidFill>
              </a:rPr>
              <a:t>debe</a:t>
            </a:r>
            <a:r>
              <a:rPr lang="en-GB" sz="2000" dirty="0">
                <a:solidFill>
                  <a:schemeClr val="accent1"/>
                </a:solidFill>
              </a:rPr>
              <a:t> </a:t>
            </a:r>
            <a:r>
              <a:rPr lang="en-GB" sz="2000" dirty="0" err="1">
                <a:solidFill>
                  <a:schemeClr val="accent1"/>
                </a:solidFill>
              </a:rPr>
              <a:t>beber</a:t>
            </a:r>
            <a:r>
              <a:rPr lang="en-GB" sz="2000" dirty="0">
                <a:solidFill>
                  <a:schemeClr val="accent1"/>
                </a:solidFill>
              </a:rPr>
              <a:t>(lo) – </a:t>
            </a:r>
            <a:r>
              <a:rPr lang="en-GB" sz="2000" dirty="0" err="1">
                <a:solidFill>
                  <a:schemeClr val="accent1"/>
                </a:solidFill>
              </a:rPr>
              <a:t>el</a:t>
            </a:r>
            <a:r>
              <a:rPr lang="en-GB" sz="2000" dirty="0">
                <a:solidFill>
                  <a:schemeClr val="accent1"/>
                </a:solidFill>
              </a:rPr>
              <a:t> café	         No (</a:t>
            </a:r>
            <a:r>
              <a:rPr lang="en-GB" sz="2000" dirty="0" err="1">
                <a:solidFill>
                  <a:schemeClr val="accent1"/>
                </a:solidFill>
              </a:rPr>
              <a:t>los</a:t>
            </a:r>
            <a:r>
              <a:rPr lang="en-GB" sz="2000" dirty="0">
                <a:solidFill>
                  <a:schemeClr val="accent1"/>
                </a:solidFill>
              </a:rPr>
              <a:t>) </a:t>
            </a:r>
            <a:r>
              <a:rPr lang="en-GB" sz="2000" dirty="0" err="1">
                <a:solidFill>
                  <a:schemeClr val="accent1"/>
                </a:solidFill>
              </a:rPr>
              <a:t>debe</a:t>
            </a:r>
            <a:r>
              <a:rPr lang="en-GB" sz="2000" dirty="0">
                <a:solidFill>
                  <a:schemeClr val="accent1"/>
                </a:solidFill>
              </a:rPr>
              <a:t> </a:t>
            </a:r>
            <a:r>
              <a:rPr lang="en-GB" sz="2000" dirty="0" err="1">
                <a:solidFill>
                  <a:schemeClr val="accent1"/>
                </a:solidFill>
              </a:rPr>
              <a:t>beber</a:t>
            </a:r>
            <a:r>
              <a:rPr lang="en-GB" sz="2000" dirty="0">
                <a:solidFill>
                  <a:schemeClr val="accent1"/>
                </a:solidFill>
              </a:rPr>
              <a:t>(</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cafés                                                 No (la) </a:t>
            </a:r>
            <a:r>
              <a:rPr lang="en-GB" sz="2000" dirty="0" err="1">
                <a:solidFill>
                  <a:schemeClr val="accent1"/>
                </a:solidFill>
              </a:rPr>
              <a:t>debe</a:t>
            </a:r>
            <a:r>
              <a:rPr lang="en-GB" sz="2000" dirty="0">
                <a:solidFill>
                  <a:schemeClr val="accent1"/>
                </a:solidFill>
              </a:rPr>
              <a:t> </a:t>
            </a:r>
            <a:r>
              <a:rPr lang="en-GB" sz="2000" dirty="0" err="1">
                <a:solidFill>
                  <a:schemeClr val="accent1"/>
                </a:solidFill>
              </a:rPr>
              <a:t>beber</a:t>
            </a:r>
            <a:r>
              <a:rPr lang="en-GB" sz="2000" dirty="0">
                <a:solidFill>
                  <a:schemeClr val="accent1"/>
                </a:solidFill>
              </a:rPr>
              <a:t>(la) – la </a:t>
            </a:r>
            <a:r>
              <a:rPr lang="en-GB" sz="2000" dirty="0" err="1">
                <a:solidFill>
                  <a:schemeClr val="accent1"/>
                </a:solidFill>
              </a:rPr>
              <a:t>bebida</a:t>
            </a:r>
            <a:r>
              <a:rPr lang="en-GB" sz="2000" dirty="0">
                <a:solidFill>
                  <a:schemeClr val="accent1"/>
                </a:solidFill>
              </a:rPr>
              <a:t>	         No (las) </a:t>
            </a:r>
            <a:r>
              <a:rPr lang="en-GB" sz="2000" dirty="0" err="1">
                <a:solidFill>
                  <a:schemeClr val="accent1"/>
                </a:solidFill>
              </a:rPr>
              <a:t>debe</a:t>
            </a:r>
            <a:r>
              <a:rPr lang="en-GB" sz="2000" dirty="0">
                <a:solidFill>
                  <a:schemeClr val="accent1"/>
                </a:solidFill>
              </a:rPr>
              <a:t> </a:t>
            </a:r>
            <a:r>
              <a:rPr lang="en-GB" sz="2000" dirty="0" err="1">
                <a:solidFill>
                  <a:schemeClr val="accent1"/>
                </a:solidFill>
              </a:rPr>
              <a:t>beber</a:t>
            </a:r>
            <a:r>
              <a:rPr lang="en-GB" sz="2000" dirty="0">
                <a:solidFill>
                  <a:schemeClr val="accent1"/>
                </a:solidFill>
              </a:rPr>
              <a:t>(las) – las </a:t>
            </a:r>
            <a:r>
              <a:rPr lang="en-GB" sz="2000" dirty="0" err="1">
                <a:solidFill>
                  <a:schemeClr val="accent1"/>
                </a:solidFill>
              </a:rPr>
              <a:t>bebidas</a:t>
            </a:r>
            <a:endParaRPr lang="en-ES" sz="2000" dirty="0">
              <a:solidFill>
                <a:schemeClr val="accent1"/>
              </a:solidFill>
            </a:endParaRPr>
          </a:p>
        </p:txBody>
      </p:sp>
      <p:sp>
        <p:nvSpPr>
          <p:cNvPr id="7" name="Text Placeholder 1">
            <a:extLst>
              <a:ext uri="{FF2B5EF4-FFF2-40B4-BE49-F238E27FC236}">
                <a16:creationId xmlns:a16="http://schemas.microsoft.com/office/drawing/2014/main" id="{7423E633-A587-E98C-6E11-3FE1E65CF966}"/>
              </a:ext>
            </a:extLst>
          </p:cNvPr>
          <p:cNvSpPr txBox="1">
            <a:spLocks/>
          </p:cNvSpPr>
          <p:nvPr/>
        </p:nvSpPr>
        <p:spPr>
          <a:xfrm>
            <a:off x="165772" y="5700493"/>
            <a:ext cx="11860456" cy="6702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No (lo) </a:t>
            </a:r>
            <a:r>
              <a:rPr lang="en-GB" sz="2000" dirty="0" err="1">
                <a:solidFill>
                  <a:schemeClr val="accent1"/>
                </a:solidFill>
              </a:rPr>
              <a:t>puedo</a:t>
            </a:r>
            <a:r>
              <a:rPr lang="en-GB" sz="2000" dirty="0">
                <a:solidFill>
                  <a:schemeClr val="accent1"/>
                </a:solidFill>
              </a:rPr>
              <a:t> </a:t>
            </a:r>
            <a:r>
              <a:rPr lang="en-GB" sz="2000" dirty="0" err="1">
                <a:solidFill>
                  <a:schemeClr val="accent1"/>
                </a:solidFill>
              </a:rPr>
              <a:t>aguantar</a:t>
            </a:r>
            <a:r>
              <a:rPr lang="en-GB" sz="2000" dirty="0">
                <a:solidFill>
                  <a:schemeClr val="accent1"/>
                </a:solidFill>
              </a:rPr>
              <a:t>(lo) – </a:t>
            </a:r>
            <a:r>
              <a:rPr lang="en-GB" sz="2000" dirty="0" err="1">
                <a:solidFill>
                  <a:schemeClr val="accent1"/>
                </a:solidFill>
              </a:rPr>
              <a:t>el</a:t>
            </a:r>
            <a:r>
              <a:rPr lang="en-GB" sz="2000" dirty="0">
                <a:solidFill>
                  <a:schemeClr val="accent1"/>
                </a:solidFill>
              </a:rPr>
              <a:t> </a:t>
            </a:r>
            <a:r>
              <a:rPr lang="en-GB" sz="2000" dirty="0" err="1">
                <a:solidFill>
                  <a:schemeClr val="accent1"/>
                </a:solidFill>
              </a:rPr>
              <a:t>juego</a:t>
            </a:r>
            <a:r>
              <a:rPr lang="en-GB" sz="2000" dirty="0">
                <a:solidFill>
                  <a:schemeClr val="accent1"/>
                </a:solidFill>
              </a:rPr>
              <a:t>         No (</a:t>
            </a:r>
            <a:r>
              <a:rPr lang="en-GB" sz="2000" dirty="0" err="1">
                <a:solidFill>
                  <a:schemeClr val="accent1"/>
                </a:solidFill>
              </a:rPr>
              <a:t>los</a:t>
            </a:r>
            <a:r>
              <a:rPr lang="en-GB" sz="2000" dirty="0">
                <a:solidFill>
                  <a:schemeClr val="accent1"/>
                </a:solidFill>
              </a:rPr>
              <a:t>) </a:t>
            </a:r>
            <a:r>
              <a:rPr lang="en-GB" sz="2000" dirty="0" err="1">
                <a:solidFill>
                  <a:schemeClr val="accent1"/>
                </a:solidFill>
              </a:rPr>
              <a:t>puedo</a:t>
            </a:r>
            <a:r>
              <a:rPr lang="en-GB" sz="2000" dirty="0">
                <a:solidFill>
                  <a:schemeClr val="accent1"/>
                </a:solidFill>
              </a:rPr>
              <a:t> </a:t>
            </a:r>
            <a:r>
              <a:rPr lang="en-GB" sz="2000" dirty="0" err="1">
                <a:solidFill>
                  <a:schemeClr val="accent1"/>
                </a:solidFill>
              </a:rPr>
              <a:t>aguantar</a:t>
            </a:r>
            <a:r>
              <a:rPr lang="en-GB" sz="2000" dirty="0">
                <a:solidFill>
                  <a:schemeClr val="accent1"/>
                </a:solidFill>
              </a:rPr>
              <a:t>(</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a:t>
            </a:r>
            <a:r>
              <a:rPr lang="en-GB" sz="2000" dirty="0" err="1">
                <a:solidFill>
                  <a:schemeClr val="accent1"/>
                </a:solidFill>
              </a:rPr>
              <a:t>juegos</a:t>
            </a:r>
            <a:r>
              <a:rPr lang="en-GB" sz="2000" dirty="0">
                <a:solidFill>
                  <a:schemeClr val="accent1"/>
                </a:solidFill>
              </a:rPr>
              <a:t>                  No (la) </a:t>
            </a:r>
            <a:r>
              <a:rPr lang="en-GB" sz="2000" dirty="0" err="1">
                <a:solidFill>
                  <a:schemeClr val="accent1"/>
                </a:solidFill>
              </a:rPr>
              <a:t>puedo</a:t>
            </a:r>
            <a:r>
              <a:rPr lang="en-GB" sz="2000" dirty="0">
                <a:solidFill>
                  <a:schemeClr val="accent1"/>
                </a:solidFill>
              </a:rPr>
              <a:t> </a:t>
            </a:r>
            <a:r>
              <a:rPr lang="en-GB" sz="2000" dirty="0" err="1">
                <a:solidFill>
                  <a:schemeClr val="accent1"/>
                </a:solidFill>
              </a:rPr>
              <a:t>aguantar</a:t>
            </a:r>
            <a:r>
              <a:rPr lang="en-GB" sz="2000" dirty="0">
                <a:solidFill>
                  <a:schemeClr val="accent1"/>
                </a:solidFill>
              </a:rPr>
              <a:t>(la) – la fiesta.         No (las) </a:t>
            </a:r>
            <a:r>
              <a:rPr lang="en-GB" sz="2000" dirty="0" err="1">
                <a:solidFill>
                  <a:schemeClr val="accent1"/>
                </a:solidFill>
              </a:rPr>
              <a:t>puedo</a:t>
            </a:r>
            <a:r>
              <a:rPr lang="en-GB" sz="2000" dirty="0">
                <a:solidFill>
                  <a:schemeClr val="accent1"/>
                </a:solidFill>
              </a:rPr>
              <a:t> </a:t>
            </a:r>
            <a:r>
              <a:rPr lang="en-GB" sz="2000" dirty="0" err="1">
                <a:solidFill>
                  <a:schemeClr val="accent1"/>
                </a:solidFill>
              </a:rPr>
              <a:t>aguantar</a:t>
            </a:r>
            <a:r>
              <a:rPr lang="en-GB" sz="2000" dirty="0">
                <a:solidFill>
                  <a:schemeClr val="accent1"/>
                </a:solidFill>
              </a:rPr>
              <a:t>(las)? – las fiestas</a:t>
            </a:r>
            <a:endParaRPr lang="en-ES" sz="2000" dirty="0">
              <a:solidFill>
                <a:schemeClr val="accent1"/>
              </a:solidFill>
            </a:endParaRPr>
          </a:p>
        </p:txBody>
      </p:sp>
      <p:sp>
        <p:nvSpPr>
          <p:cNvPr id="8" name="Text Placeholder 1">
            <a:extLst>
              <a:ext uri="{FF2B5EF4-FFF2-40B4-BE49-F238E27FC236}">
                <a16:creationId xmlns:a16="http://schemas.microsoft.com/office/drawing/2014/main" id="{6A1B364D-B5E5-ED28-5F53-11397723F4D6}"/>
              </a:ext>
            </a:extLst>
          </p:cNvPr>
          <p:cNvSpPr txBox="1">
            <a:spLocks/>
          </p:cNvSpPr>
          <p:nvPr/>
        </p:nvSpPr>
        <p:spPr>
          <a:xfrm>
            <a:off x="165772" y="4663723"/>
            <a:ext cx="12384816" cy="6894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(Lo) </a:t>
            </a:r>
            <a:r>
              <a:rPr lang="en-GB" sz="2000" dirty="0" err="1">
                <a:solidFill>
                  <a:schemeClr val="accent1"/>
                </a:solidFill>
              </a:rPr>
              <a:t>tienes</a:t>
            </a:r>
            <a:r>
              <a:rPr lang="en-GB" sz="2000" dirty="0">
                <a:solidFill>
                  <a:schemeClr val="accent1"/>
                </a:solidFill>
              </a:rPr>
              <a:t> que </a:t>
            </a:r>
            <a:r>
              <a:rPr lang="en-GB" sz="2000" dirty="0" err="1">
                <a:solidFill>
                  <a:schemeClr val="accent1"/>
                </a:solidFill>
              </a:rPr>
              <a:t>comprar</a:t>
            </a:r>
            <a:r>
              <a:rPr lang="en-GB" sz="2000" dirty="0">
                <a:solidFill>
                  <a:schemeClr val="accent1"/>
                </a:solidFill>
              </a:rPr>
              <a:t> (lo) – </a:t>
            </a:r>
            <a:r>
              <a:rPr lang="en-GB" sz="2000" dirty="0" err="1">
                <a:solidFill>
                  <a:schemeClr val="accent1"/>
                </a:solidFill>
              </a:rPr>
              <a:t>el</a:t>
            </a:r>
            <a:r>
              <a:rPr lang="en-GB" sz="2000" dirty="0">
                <a:solidFill>
                  <a:schemeClr val="accent1"/>
                </a:solidFill>
              </a:rPr>
              <a:t> regalo 	(Los) </a:t>
            </a:r>
            <a:r>
              <a:rPr lang="en-GB" sz="2000" dirty="0" err="1">
                <a:solidFill>
                  <a:schemeClr val="accent1"/>
                </a:solidFill>
              </a:rPr>
              <a:t>tienes</a:t>
            </a:r>
            <a:r>
              <a:rPr lang="en-GB" sz="2000" dirty="0">
                <a:solidFill>
                  <a:schemeClr val="accent1"/>
                </a:solidFill>
              </a:rPr>
              <a:t> que </a:t>
            </a:r>
            <a:r>
              <a:rPr lang="en-GB" sz="2000" dirty="0" err="1">
                <a:solidFill>
                  <a:schemeClr val="accent1"/>
                </a:solidFill>
              </a:rPr>
              <a:t>comprar</a:t>
            </a:r>
            <a:r>
              <a:rPr lang="en-GB" sz="2000" dirty="0">
                <a:solidFill>
                  <a:schemeClr val="accent1"/>
                </a:solidFill>
              </a:rPr>
              <a:t> (</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regalos                       (La) </a:t>
            </a:r>
            <a:r>
              <a:rPr lang="en-GB" sz="2000" dirty="0" err="1">
                <a:solidFill>
                  <a:schemeClr val="accent1"/>
                </a:solidFill>
              </a:rPr>
              <a:t>tiene</a:t>
            </a:r>
            <a:r>
              <a:rPr lang="en-GB" sz="2000" dirty="0">
                <a:solidFill>
                  <a:schemeClr val="accent1"/>
                </a:solidFill>
              </a:rPr>
              <a:t> que </a:t>
            </a:r>
            <a:r>
              <a:rPr lang="en-GB" sz="2000" dirty="0" err="1">
                <a:solidFill>
                  <a:schemeClr val="accent1"/>
                </a:solidFill>
              </a:rPr>
              <a:t>comprar</a:t>
            </a:r>
            <a:r>
              <a:rPr lang="en-GB" sz="2000" dirty="0">
                <a:solidFill>
                  <a:schemeClr val="accent1"/>
                </a:solidFill>
              </a:rPr>
              <a:t>(la) – la </a:t>
            </a:r>
            <a:r>
              <a:rPr lang="en-GB" sz="2000" dirty="0" err="1">
                <a:solidFill>
                  <a:schemeClr val="accent1"/>
                </a:solidFill>
              </a:rPr>
              <a:t>guitarra</a:t>
            </a:r>
            <a:r>
              <a:rPr lang="en-GB" sz="2000" dirty="0">
                <a:solidFill>
                  <a:schemeClr val="accent1"/>
                </a:solidFill>
              </a:rPr>
              <a:t>	(Las) </a:t>
            </a:r>
            <a:r>
              <a:rPr lang="en-GB" sz="2000" dirty="0" err="1">
                <a:solidFill>
                  <a:schemeClr val="accent1"/>
                </a:solidFill>
              </a:rPr>
              <a:t>tienes</a:t>
            </a:r>
            <a:r>
              <a:rPr lang="en-GB" sz="2000" dirty="0">
                <a:solidFill>
                  <a:schemeClr val="accent1"/>
                </a:solidFill>
              </a:rPr>
              <a:t> que </a:t>
            </a:r>
            <a:r>
              <a:rPr lang="en-GB" sz="2000" dirty="0" err="1">
                <a:solidFill>
                  <a:schemeClr val="accent1"/>
                </a:solidFill>
              </a:rPr>
              <a:t>comprar</a:t>
            </a:r>
            <a:r>
              <a:rPr lang="en-GB" sz="2000" dirty="0">
                <a:solidFill>
                  <a:schemeClr val="accent1"/>
                </a:solidFill>
              </a:rPr>
              <a:t>(las) – las </a:t>
            </a:r>
            <a:r>
              <a:rPr lang="en-GB" sz="2000" dirty="0" err="1">
                <a:solidFill>
                  <a:schemeClr val="accent1"/>
                </a:solidFill>
              </a:rPr>
              <a:t>guitarras</a:t>
            </a:r>
            <a:endParaRPr lang="en-ES" sz="2000" dirty="0">
              <a:solidFill>
                <a:schemeClr val="accent1"/>
              </a:solidFill>
            </a:endParaRPr>
          </a:p>
        </p:txBody>
      </p:sp>
      <p:sp>
        <p:nvSpPr>
          <p:cNvPr id="15" name="Text Placeholder 1">
            <a:extLst>
              <a:ext uri="{FF2B5EF4-FFF2-40B4-BE49-F238E27FC236}">
                <a16:creationId xmlns:a16="http://schemas.microsoft.com/office/drawing/2014/main" id="{86FC7BA2-D7BA-6A53-075B-9955089A86FA}"/>
              </a:ext>
            </a:extLst>
          </p:cNvPr>
          <p:cNvSpPr txBox="1">
            <a:spLocks/>
          </p:cNvSpPr>
          <p:nvPr/>
        </p:nvSpPr>
        <p:spPr>
          <a:xfrm>
            <a:off x="6019552" y="326275"/>
            <a:ext cx="2236787" cy="458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b="1" dirty="0"/>
              <a:t>Estudiante </a:t>
            </a:r>
            <a:r>
              <a:rPr lang="en-GB" sz="2200" b="1" dirty="0"/>
              <a:t>B</a:t>
            </a:r>
            <a:endParaRPr lang="en-ES" sz="2200" b="1" dirty="0"/>
          </a:p>
        </p:txBody>
      </p:sp>
      <p:sp>
        <p:nvSpPr>
          <p:cNvPr id="19" name="Title 2">
            <a:extLst>
              <a:ext uri="{FF2B5EF4-FFF2-40B4-BE49-F238E27FC236}">
                <a16:creationId xmlns:a16="http://schemas.microsoft.com/office/drawing/2014/main" id="{3BC2699A-C0C7-CAC4-4757-FC875C9AE783}"/>
              </a:ext>
            </a:extLst>
          </p:cNvPr>
          <p:cNvSpPr>
            <a:spLocks noGrp="1"/>
          </p:cNvSpPr>
          <p:nvPr>
            <p:ph type="title"/>
          </p:nvPr>
        </p:nvSpPr>
        <p:spPr>
          <a:xfrm>
            <a:off x="0" y="213558"/>
            <a:ext cx="5393410" cy="520518"/>
          </a:xfrm>
        </p:spPr>
        <p:txBody>
          <a:bodyPr>
            <a:normAutofit/>
          </a:bodyPr>
          <a:lstStyle/>
          <a:p>
            <a:r>
              <a:rPr lang="en-ES" sz="2800" dirty="0"/>
              <a:t>Tarjetas</a:t>
            </a:r>
            <a:r>
              <a:rPr lang="en-GB" sz="2800" dirty="0"/>
              <a:t> - RESPUESTAS</a:t>
            </a:r>
            <a:endParaRPr lang="en-ES" sz="2800" dirty="0"/>
          </a:p>
        </p:txBody>
      </p:sp>
      <p:sp>
        <p:nvSpPr>
          <p:cNvPr id="22" name="TextBox 21">
            <a:extLst>
              <a:ext uri="{FF2B5EF4-FFF2-40B4-BE49-F238E27FC236}">
                <a16:creationId xmlns:a16="http://schemas.microsoft.com/office/drawing/2014/main" id="{37FAE3FB-E778-E0FF-985C-F9C7D82397D4}"/>
              </a:ext>
            </a:extLst>
          </p:cNvPr>
          <p:cNvSpPr txBox="1"/>
          <p:nvPr/>
        </p:nvSpPr>
        <p:spPr>
          <a:xfrm>
            <a:off x="5925541" y="2280268"/>
            <a:ext cx="6266459" cy="707886"/>
          </a:xfrm>
          <a:prstGeom prst="rect">
            <a:avLst/>
          </a:prstGeom>
          <a:noFill/>
        </p:spPr>
        <p:txBody>
          <a:bodyPr wrap="none" rtlCol="0">
            <a:spAutoFit/>
          </a:bodyPr>
          <a:lstStyle/>
          <a:p>
            <a:r>
              <a:rPr lang="en-GB" sz="2000" dirty="0">
                <a:solidFill>
                  <a:schemeClr val="accent1"/>
                </a:solidFill>
              </a:rPr>
              <a:t>¿(Los) </a:t>
            </a:r>
            <a:r>
              <a:rPr lang="en-GB" sz="2000" dirty="0" err="1">
                <a:solidFill>
                  <a:schemeClr val="accent1"/>
                </a:solidFill>
              </a:rPr>
              <a:t>quieres</a:t>
            </a:r>
            <a:r>
              <a:rPr lang="en-GB" sz="2000" dirty="0">
                <a:solidFill>
                  <a:schemeClr val="accent1"/>
                </a:solidFill>
              </a:rPr>
              <a:t> </a:t>
            </a:r>
            <a:r>
              <a:rPr lang="en-GB" sz="2000" dirty="0" err="1">
                <a:solidFill>
                  <a:schemeClr val="accent1"/>
                </a:solidFill>
              </a:rPr>
              <a:t>poner</a:t>
            </a:r>
            <a:r>
              <a:rPr lang="en-GB" sz="2000" dirty="0">
                <a:solidFill>
                  <a:schemeClr val="accent1"/>
                </a:solidFill>
              </a:rPr>
              <a:t>(</a:t>
            </a:r>
            <a:r>
              <a:rPr lang="en-GB" sz="2000" dirty="0" err="1">
                <a:solidFill>
                  <a:schemeClr val="accent1"/>
                </a:solidFill>
              </a:rPr>
              <a:t>los</a:t>
            </a:r>
            <a:r>
              <a:rPr lang="en-GB" sz="2000" dirty="0">
                <a:solidFill>
                  <a:schemeClr val="accent1"/>
                </a:solidFill>
              </a:rPr>
              <a:t>) </a:t>
            </a:r>
            <a:r>
              <a:rPr lang="en-GB" sz="2000" dirty="0" err="1">
                <a:solidFill>
                  <a:schemeClr val="accent1"/>
                </a:solidFill>
              </a:rPr>
              <a:t>en</a:t>
            </a:r>
            <a:r>
              <a:rPr lang="en-GB" sz="2000" dirty="0">
                <a:solidFill>
                  <a:schemeClr val="accent1"/>
                </a:solidFill>
              </a:rPr>
              <a:t> la mesa? – </a:t>
            </a:r>
            <a:r>
              <a:rPr lang="en-GB" sz="2000" dirty="0" err="1">
                <a:solidFill>
                  <a:schemeClr val="accent1"/>
                </a:solidFill>
              </a:rPr>
              <a:t>los</a:t>
            </a:r>
            <a:r>
              <a:rPr lang="en-GB" sz="2000" dirty="0">
                <a:solidFill>
                  <a:schemeClr val="accent1"/>
                </a:solidFill>
              </a:rPr>
              <a:t> </a:t>
            </a:r>
            <a:r>
              <a:rPr lang="en-GB" sz="2000" dirty="0" err="1">
                <a:solidFill>
                  <a:schemeClr val="accent1"/>
                </a:solidFill>
              </a:rPr>
              <a:t>dulces</a:t>
            </a:r>
            <a:endParaRPr lang="en-GB" sz="2000" dirty="0">
              <a:solidFill>
                <a:schemeClr val="accent1"/>
              </a:solidFill>
            </a:endParaRPr>
          </a:p>
          <a:p>
            <a:r>
              <a:rPr lang="en-GB" sz="2000" dirty="0">
                <a:solidFill>
                  <a:schemeClr val="accent1"/>
                </a:solidFill>
              </a:rPr>
              <a:t>¿(Las) </a:t>
            </a:r>
            <a:r>
              <a:rPr lang="en-GB" sz="2000" dirty="0" err="1">
                <a:solidFill>
                  <a:schemeClr val="accent1"/>
                </a:solidFill>
              </a:rPr>
              <a:t>quieres</a:t>
            </a:r>
            <a:r>
              <a:rPr lang="en-GB" sz="2000" dirty="0">
                <a:solidFill>
                  <a:schemeClr val="accent1"/>
                </a:solidFill>
              </a:rPr>
              <a:t> </a:t>
            </a:r>
            <a:r>
              <a:rPr lang="en-GB" sz="2000" dirty="0" err="1">
                <a:solidFill>
                  <a:schemeClr val="accent1"/>
                </a:solidFill>
              </a:rPr>
              <a:t>poner</a:t>
            </a:r>
            <a:r>
              <a:rPr lang="en-GB" sz="2000" dirty="0">
                <a:solidFill>
                  <a:schemeClr val="accent1"/>
                </a:solidFill>
              </a:rPr>
              <a:t>(las) </a:t>
            </a:r>
            <a:r>
              <a:rPr lang="en-GB" sz="2000" dirty="0" err="1">
                <a:solidFill>
                  <a:schemeClr val="accent1"/>
                </a:solidFill>
              </a:rPr>
              <a:t>en</a:t>
            </a:r>
            <a:r>
              <a:rPr lang="en-GB" sz="2000" dirty="0">
                <a:solidFill>
                  <a:schemeClr val="accent1"/>
                </a:solidFill>
              </a:rPr>
              <a:t> la mesa? – las </a:t>
            </a:r>
            <a:r>
              <a:rPr lang="en-GB" sz="2000" dirty="0" err="1">
                <a:solidFill>
                  <a:schemeClr val="accent1"/>
                </a:solidFill>
              </a:rPr>
              <a:t>tartas</a:t>
            </a:r>
            <a:endParaRPr lang="en-ES" sz="2000" dirty="0"/>
          </a:p>
        </p:txBody>
      </p:sp>
    </p:spTree>
    <p:extLst>
      <p:ext uri="{BB962C8B-B14F-4D97-AF65-F5344CB8AC3E}">
        <p14:creationId xmlns:p14="http://schemas.microsoft.com/office/powerpoint/2010/main" val="26378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6" grpId="0"/>
      <p:bldP spid="7" grpId="0"/>
      <p:bldP spid="8"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B59E82-32C5-DE4F-4C88-718AF93A06C3}"/>
              </a:ext>
            </a:extLst>
          </p:cNvPr>
          <p:cNvSpPr>
            <a:spLocks noGrp="1"/>
          </p:cNvSpPr>
          <p:nvPr>
            <p:ph type="body" sz="quarter" idx="13"/>
          </p:nvPr>
        </p:nvSpPr>
        <p:spPr>
          <a:xfrm>
            <a:off x="363536" y="3157728"/>
            <a:ext cx="6098224" cy="1195363"/>
          </a:xfrm>
        </p:spPr>
        <p:txBody>
          <a:bodyPr>
            <a:noAutofit/>
          </a:bodyPr>
          <a:lstStyle/>
          <a:p>
            <a:r>
              <a:rPr lang="en-GB" sz="2000" dirty="0"/>
              <a:t>adjective and number agreement</a:t>
            </a:r>
          </a:p>
          <a:p>
            <a:r>
              <a:rPr lang="en-GB" sz="2000" dirty="0"/>
              <a:t>position of adjectives / prenominal adjectives</a:t>
            </a:r>
          </a:p>
          <a:p>
            <a:r>
              <a:rPr lang="en-GB" sz="2000" dirty="0"/>
              <a:t>position of adjectives and change of meaning</a:t>
            </a:r>
            <a:endParaRPr lang="en-ES" sz="2000" dirty="0"/>
          </a:p>
        </p:txBody>
      </p:sp>
      <p:sp>
        <p:nvSpPr>
          <p:cNvPr id="7" name="Title 6">
            <a:extLst>
              <a:ext uri="{FF2B5EF4-FFF2-40B4-BE49-F238E27FC236}">
                <a16:creationId xmlns:a16="http://schemas.microsoft.com/office/drawing/2014/main" id="{94D86BEE-77B6-C954-D611-B4858C175C1A}"/>
              </a:ext>
            </a:extLst>
          </p:cNvPr>
          <p:cNvSpPr>
            <a:spLocks noGrp="1"/>
          </p:cNvSpPr>
          <p:nvPr>
            <p:ph type="title" idx="4294967295"/>
          </p:nvPr>
        </p:nvSpPr>
        <p:spPr>
          <a:xfrm>
            <a:off x="363537" y="1918685"/>
            <a:ext cx="6985530" cy="1063015"/>
          </a:xfrm>
        </p:spPr>
        <p:txBody>
          <a:bodyPr>
            <a:normAutofit fontScale="90000"/>
          </a:bodyPr>
          <a:lstStyle/>
          <a:p>
            <a:r>
              <a:rPr lang="en-ES" sz="5400" dirty="0">
                <a:solidFill>
                  <a:schemeClr val="bg1"/>
                </a:solidFill>
              </a:rPr>
              <a:t>At a birthday party II</a:t>
            </a:r>
          </a:p>
        </p:txBody>
      </p:sp>
      <p:sp>
        <p:nvSpPr>
          <p:cNvPr id="6" name="Text Placeholder 5">
            <a:extLst>
              <a:ext uri="{FF2B5EF4-FFF2-40B4-BE49-F238E27FC236}">
                <a16:creationId xmlns:a16="http://schemas.microsoft.com/office/drawing/2014/main" id="{0A0007AE-5CE3-76F1-AAE0-C497C5DB3B5F}"/>
              </a:ext>
            </a:extLst>
          </p:cNvPr>
          <p:cNvSpPr>
            <a:spLocks noGrp="1"/>
          </p:cNvSpPr>
          <p:nvPr>
            <p:ph type="body" sz="quarter" idx="12"/>
          </p:nvPr>
        </p:nvSpPr>
        <p:spPr>
          <a:xfrm>
            <a:off x="363538" y="5329486"/>
            <a:ext cx="4047097"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22/01/23</a:t>
            </a:r>
            <a:endParaRPr lang="en-ES" dirty="0"/>
          </a:p>
        </p:txBody>
      </p:sp>
      <p:sp>
        <p:nvSpPr>
          <p:cNvPr id="8" name="Google Shape;125;p1">
            <a:extLst>
              <a:ext uri="{FF2B5EF4-FFF2-40B4-BE49-F238E27FC236}">
                <a16:creationId xmlns:a16="http://schemas.microsoft.com/office/drawing/2014/main" id="{E01A2AE1-FC8F-0435-EF74-FB7EB9785BDF}"/>
              </a:ext>
            </a:extLst>
          </p:cNvPr>
          <p:cNvSpPr txBox="1">
            <a:spLocks/>
          </p:cNvSpPr>
          <p:nvPr/>
        </p:nvSpPr>
        <p:spPr>
          <a:xfrm>
            <a:off x="363536" y="4501387"/>
            <a:ext cx="5305744" cy="531507"/>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3 – Lesson 3</a:t>
            </a:r>
          </a:p>
        </p:txBody>
      </p:sp>
    </p:spTree>
    <p:extLst>
      <p:ext uri="{BB962C8B-B14F-4D97-AF65-F5344CB8AC3E}">
        <p14:creationId xmlns:p14="http://schemas.microsoft.com/office/powerpoint/2010/main" val="924009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D06430-46C8-AF62-385C-B47E769E9E7B}"/>
              </a:ext>
            </a:extLst>
          </p:cNvPr>
          <p:cNvSpPr>
            <a:spLocks noGrp="1"/>
          </p:cNvSpPr>
          <p:nvPr>
            <p:ph type="title"/>
          </p:nvPr>
        </p:nvSpPr>
        <p:spPr>
          <a:xfrm>
            <a:off x="-1" y="147296"/>
            <a:ext cx="4823791" cy="647577"/>
          </a:xfrm>
        </p:spPr>
        <p:txBody>
          <a:bodyPr/>
          <a:lstStyle/>
          <a:p>
            <a:r>
              <a:rPr lang="fr-FR" dirty="0">
                <a:solidFill>
                  <a:schemeClr val="lt1"/>
                </a:solidFill>
              </a:rPr>
              <a:t>¡</a:t>
            </a:r>
            <a:r>
              <a:rPr lang="fr-FR" dirty="0" err="1">
                <a:solidFill>
                  <a:schemeClr val="lt1"/>
                </a:solidFill>
              </a:rPr>
              <a:t>Encuentra</a:t>
            </a:r>
            <a:r>
              <a:rPr lang="fr-FR" dirty="0">
                <a:solidFill>
                  <a:schemeClr val="lt1"/>
                </a:solidFill>
              </a:rPr>
              <a:t> el </a:t>
            </a:r>
            <a:r>
              <a:rPr lang="fr-FR" dirty="0" err="1">
                <a:solidFill>
                  <a:schemeClr val="lt1"/>
                </a:solidFill>
              </a:rPr>
              <a:t>tesoro</a:t>
            </a:r>
            <a:r>
              <a:rPr lang="fr-FR" dirty="0">
                <a:solidFill>
                  <a:schemeClr val="lt1"/>
                </a:solidFill>
              </a:rPr>
              <a:t>!</a:t>
            </a:r>
            <a:endParaRPr lang="en-ES" dirty="0"/>
          </a:p>
        </p:txBody>
      </p:sp>
      <p:graphicFrame>
        <p:nvGraphicFramePr>
          <p:cNvPr id="6" name="Table 6">
            <a:extLst>
              <a:ext uri="{FF2B5EF4-FFF2-40B4-BE49-F238E27FC236}">
                <a16:creationId xmlns:a16="http://schemas.microsoft.com/office/drawing/2014/main" id="{066ECDAA-3F27-DAD9-0356-94B2E4FFC76C}"/>
              </a:ext>
            </a:extLst>
          </p:cNvPr>
          <p:cNvGraphicFramePr>
            <a:graphicFrameLocks noGrp="1"/>
          </p:cNvGraphicFramePr>
          <p:nvPr/>
        </p:nvGraphicFramePr>
        <p:xfrm>
          <a:off x="155999" y="1234573"/>
          <a:ext cx="11880001" cy="4974002"/>
        </p:xfrm>
        <a:graphic>
          <a:graphicData uri="http://schemas.openxmlformats.org/drawingml/2006/table">
            <a:tbl>
              <a:tblPr firstRow="1" bandRow="1">
                <a:tableStyleId>{5C22544A-7EE6-4342-B048-85BDC9FD1C3A}</a:tableStyleId>
              </a:tblPr>
              <a:tblGrid>
                <a:gridCol w="1089705">
                  <a:extLst>
                    <a:ext uri="{9D8B030D-6E8A-4147-A177-3AD203B41FA5}">
                      <a16:colId xmlns:a16="http://schemas.microsoft.com/office/drawing/2014/main" val="3028901896"/>
                    </a:ext>
                  </a:extLst>
                </a:gridCol>
                <a:gridCol w="1762538">
                  <a:extLst>
                    <a:ext uri="{9D8B030D-6E8A-4147-A177-3AD203B41FA5}">
                      <a16:colId xmlns:a16="http://schemas.microsoft.com/office/drawing/2014/main" val="508459937"/>
                    </a:ext>
                  </a:extLst>
                </a:gridCol>
                <a:gridCol w="1828800">
                  <a:extLst>
                    <a:ext uri="{9D8B030D-6E8A-4147-A177-3AD203B41FA5}">
                      <a16:colId xmlns:a16="http://schemas.microsoft.com/office/drawing/2014/main" val="203473490"/>
                    </a:ext>
                  </a:extLst>
                </a:gridCol>
                <a:gridCol w="1789044">
                  <a:extLst>
                    <a:ext uri="{9D8B030D-6E8A-4147-A177-3AD203B41FA5}">
                      <a16:colId xmlns:a16="http://schemas.microsoft.com/office/drawing/2014/main" val="2220638066"/>
                    </a:ext>
                  </a:extLst>
                </a:gridCol>
                <a:gridCol w="1802296">
                  <a:extLst>
                    <a:ext uri="{9D8B030D-6E8A-4147-A177-3AD203B41FA5}">
                      <a16:colId xmlns:a16="http://schemas.microsoft.com/office/drawing/2014/main" val="1600103638"/>
                    </a:ext>
                  </a:extLst>
                </a:gridCol>
                <a:gridCol w="1789043">
                  <a:extLst>
                    <a:ext uri="{9D8B030D-6E8A-4147-A177-3AD203B41FA5}">
                      <a16:colId xmlns:a16="http://schemas.microsoft.com/office/drawing/2014/main" val="2722461455"/>
                    </a:ext>
                  </a:extLst>
                </a:gridCol>
                <a:gridCol w="1818575">
                  <a:extLst>
                    <a:ext uri="{9D8B030D-6E8A-4147-A177-3AD203B41FA5}">
                      <a16:colId xmlns:a16="http://schemas.microsoft.com/office/drawing/2014/main" val="2836685293"/>
                    </a:ext>
                  </a:extLst>
                </a:gridCol>
              </a:tblGrid>
              <a:tr h="780121">
                <a:tc>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chemeClr val="bg1"/>
                          </a:solidFill>
                          <a:effectLst/>
                          <a:uLnTx/>
                          <a:uFillTx/>
                          <a:latin typeface="+mn-lt"/>
                          <a:ea typeface="Century Gothic"/>
                          <a:cs typeface="Century Gothic"/>
                          <a:sym typeface="Century Gothic"/>
                        </a:rPr>
                        <a:t>1</a:t>
                      </a:r>
                      <a:endParaRPr kumimoji="0" lang="fr-FR" sz="1800" b="0" i="0" u="none" strike="noStrike" kern="1200" cap="none" spc="0" normalizeH="0" baseline="0" noProof="0" dirty="0">
                        <a:ln>
                          <a:noFill/>
                        </a:ln>
                        <a:solidFill>
                          <a:schemeClr val="bg1"/>
                        </a:solidFill>
                        <a:effectLst/>
                        <a:uLnTx/>
                        <a:uFillTx/>
                        <a:latin typeface="+mn-lt"/>
                        <a:ea typeface="+mn-ea"/>
                        <a:cs typeface="+mn-cs"/>
                      </a:endParaRPr>
                    </a:p>
                    <a:p>
                      <a:endParaRPr lang="es-ES_trad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chemeClr val="bg1"/>
                          </a:solidFill>
                          <a:effectLst/>
                          <a:uLnTx/>
                          <a:uFillTx/>
                          <a:latin typeface="+mn-lt"/>
                          <a:ea typeface="Century Gothic"/>
                          <a:cs typeface="Century Gothic"/>
                          <a:sym typeface="Century Gothic"/>
                        </a:rPr>
                        <a:t>2</a:t>
                      </a:r>
                      <a:endParaRPr kumimoji="0" lang="fr-FR" sz="1800" b="0" i="0" u="none" strike="noStrike" kern="1200" cap="none" spc="0" normalizeH="0" baseline="0" noProof="0" dirty="0">
                        <a:ln>
                          <a:noFill/>
                        </a:ln>
                        <a:solidFill>
                          <a:schemeClr val="bg1"/>
                        </a:solidFill>
                        <a:effectLst/>
                        <a:uLnTx/>
                        <a:uFillTx/>
                        <a:latin typeface="+mn-lt"/>
                        <a:ea typeface="+mn-ea"/>
                        <a:cs typeface="+mn-cs"/>
                      </a:endParaRPr>
                    </a:p>
                    <a:p>
                      <a:endParaRPr lang="es-ES_trad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mn-lt"/>
                          <a:ea typeface="+mn-ea"/>
                          <a:cs typeface="+mn-cs"/>
                          <a:sym typeface="Century Gothic"/>
                        </a:rPr>
                        <a:t>3</a:t>
                      </a:r>
                      <a:endParaRPr kumimoji="0" lang="fr-FR" sz="1800" b="0" i="0" u="none" strike="noStrike" kern="1200" cap="none" spc="0" normalizeH="0" baseline="0" noProof="0" dirty="0">
                        <a:ln>
                          <a:noFill/>
                        </a:ln>
                        <a:solidFill>
                          <a:srgbClr val="FFFFFF"/>
                        </a:solidFill>
                        <a:effectLst/>
                        <a:uLnTx/>
                        <a:uFillTx/>
                        <a:latin typeface="+mn-lt"/>
                        <a:ea typeface="+mn-ea"/>
                        <a:cs typeface="+mn-cs"/>
                      </a:endParaRPr>
                    </a:p>
                    <a:p>
                      <a:endParaRPr lang="es-ES_trad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mn-lt"/>
                          <a:ea typeface="+mn-ea"/>
                          <a:cs typeface="+mn-cs"/>
                          <a:sym typeface="Century Gothic"/>
                        </a:rPr>
                        <a:t>4</a:t>
                      </a:r>
                      <a:endParaRPr kumimoji="0" lang="fr-FR" sz="1800" b="0" i="0" u="none" strike="noStrike" kern="1200" cap="none" spc="0" normalizeH="0" baseline="0" noProof="0" dirty="0">
                        <a:ln>
                          <a:noFill/>
                        </a:ln>
                        <a:solidFill>
                          <a:srgbClr val="FFFFFF"/>
                        </a:solidFill>
                        <a:effectLst/>
                        <a:uLnTx/>
                        <a:uFillTx/>
                        <a:latin typeface="+mn-lt"/>
                        <a:ea typeface="+mn-ea"/>
                        <a:cs typeface="+mn-cs"/>
                      </a:endParaRPr>
                    </a:p>
                    <a:p>
                      <a:endParaRPr lang="es-ES_trad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mn-lt"/>
                          <a:ea typeface="+mn-ea"/>
                          <a:cs typeface="+mn-cs"/>
                          <a:sym typeface="Century Gothic"/>
                        </a:rPr>
                        <a:t>5</a:t>
                      </a:r>
                      <a:endParaRPr kumimoji="0" lang="fr-FR" sz="1800" b="0" i="0" u="none" strike="noStrike" kern="1200" cap="none" spc="0" normalizeH="0" baseline="0" noProof="0" dirty="0">
                        <a:ln>
                          <a:noFill/>
                        </a:ln>
                        <a:solidFill>
                          <a:srgbClr val="FFFFFF"/>
                        </a:solidFill>
                        <a:effectLst/>
                        <a:uLnTx/>
                        <a:uFillTx/>
                        <a:latin typeface="+mn-lt"/>
                        <a:ea typeface="+mn-ea"/>
                        <a:cs typeface="+mn-cs"/>
                      </a:endParaRPr>
                    </a:p>
                    <a:p>
                      <a:endParaRPr lang="es-ES_trad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mn-lt"/>
                          <a:ea typeface="+mn-ea"/>
                          <a:cs typeface="+mn-cs"/>
                          <a:sym typeface="Century Gothic"/>
                        </a:rPr>
                        <a:t>6</a:t>
                      </a:r>
                      <a:endParaRPr kumimoji="0" lang="fr-FR" sz="1800" b="0" i="0" u="none" strike="noStrike" kern="1200" cap="none" spc="0" normalizeH="0" baseline="0" noProof="0" dirty="0">
                        <a:ln>
                          <a:noFill/>
                        </a:ln>
                        <a:solidFill>
                          <a:srgbClr val="FFFFFF"/>
                        </a:solidFill>
                        <a:effectLst/>
                        <a:uLnTx/>
                        <a:uFillTx/>
                        <a:latin typeface="+mn-lt"/>
                        <a:ea typeface="+mn-ea"/>
                        <a:cs typeface="+mn-cs"/>
                      </a:endParaRPr>
                    </a:p>
                    <a:p>
                      <a:endParaRPr lang="es-ES_tradnl" dirty="0"/>
                    </a:p>
                  </a:txBody>
                  <a:tcPr/>
                </a:tc>
                <a:extLst>
                  <a:ext uri="{0D108BD9-81ED-4DB2-BD59-A6C34878D82A}">
                    <a16:rowId xmlns:a16="http://schemas.microsoft.com/office/drawing/2014/main" val="2980416878"/>
                  </a:ext>
                </a:extLst>
              </a:tr>
              <a:tr h="780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AE1518"/>
                          </a:solidFill>
                          <a:effectLst/>
                          <a:uLnTx/>
                          <a:uFillTx/>
                          <a:latin typeface="+mn-lt"/>
                          <a:ea typeface="Century Gothic"/>
                          <a:cs typeface="Century Gothic"/>
                          <a:sym typeface="Century Gothic"/>
                        </a:rPr>
                        <a:t>A</a:t>
                      </a:r>
                      <a:endParaRPr kumimoji="0" lang="fr-FR" sz="1800" b="0" i="0" u="none" strike="noStrike" kern="1200" cap="none" spc="0" normalizeH="0" baseline="0" noProof="0" dirty="0">
                        <a:ln>
                          <a:noFill/>
                        </a:ln>
                        <a:solidFill>
                          <a:srgbClr val="AE1518"/>
                        </a:solidFill>
                        <a:effectLst/>
                        <a:uLnTx/>
                        <a:uFillTx/>
                        <a:latin typeface="+mn-lt"/>
                        <a:ea typeface="+mn-ea"/>
                        <a:cs typeface="+mn-cs"/>
                      </a:endParaRPr>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extLst>
                  <a:ext uri="{0D108BD9-81ED-4DB2-BD59-A6C34878D82A}">
                    <a16:rowId xmlns:a16="http://schemas.microsoft.com/office/drawing/2014/main" val="775035637"/>
                  </a:ext>
                </a:extLst>
              </a:tr>
              <a:tr h="780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AE1518"/>
                          </a:solidFill>
                          <a:effectLst/>
                          <a:uLnTx/>
                          <a:uFillTx/>
                          <a:latin typeface="+mn-lt"/>
                          <a:ea typeface="+mn-ea"/>
                          <a:cs typeface="+mn-cs"/>
                          <a:sym typeface="Century Gothic"/>
                        </a:rPr>
                        <a:t>B</a:t>
                      </a:r>
                      <a:endParaRPr kumimoji="0" lang="fr-FR" sz="1800" b="0" i="0" u="none" strike="noStrike" kern="1200" cap="none" spc="0" normalizeH="0" baseline="0" noProof="0" dirty="0">
                        <a:ln>
                          <a:noFill/>
                        </a:ln>
                        <a:solidFill>
                          <a:srgbClr val="AE1518"/>
                        </a:solidFill>
                        <a:effectLst/>
                        <a:uLnTx/>
                        <a:uFillTx/>
                        <a:latin typeface="+mn-lt"/>
                        <a:ea typeface="+mn-ea"/>
                        <a:cs typeface="+mn-cs"/>
                      </a:endParaRPr>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extLst>
                  <a:ext uri="{0D108BD9-81ED-4DB2-BD59-A6C34878D82A}">
                    <a16:rowId xmlns:a16="http://schemas.microsoft.com/office/drawing/2014/main" val="2325070964"/>
                  </a:ext>
                </a:extLst>
              </a:tr>
              <a:tr h="780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AE1518"/>
                          </a:solidFill>
                          <a:effectLst/>
                          <a:uLnTx/>
                          <a:uFillTx/>
                          <a:latin typeface="+mn-lt"/>
                          <a:ea typeface="Century Gothic"/>
                          <a:cs typeface="Century Gothic"/>
                          <a:sym typeface="Century Gothic"/>
                        </a:rPr>
                        <a:t>C</a:t>
                      </a:r>
                      <a:endParaRPr kumimoji="0" lang="fr-FR" sz="1800" b="0" i="0" u="none" strike="noStrike" kern="1200" cap="none" spc="0" normalizeH="0" baseline="0" noProof="0" dirty="0">
                        <a:ln>
                          <a:noFill/>
                        </a:ln>
                        <a:solidFill>
                          <a:srgbClr val="AE1518"/>
                        </a:solidFill>
                        <a:effectLst/>
                        <a:uLnTx/>
                        <a:uFillTx/>
                        <a:latin typeface="+mn-lt"/>
                        <a:ea typeface="+mn-ea"/>
                        <a:cs typeface="+mn-cs"/>
                      </a:endParaRPr>
                    </a:p>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a:p>
                  </a:txBody>
                  <a:tcPr/>
                </a:tc>
                <a:tc>
                  <a:txBody>
                    <a:bodyPr/>
                    <a:lstStyle/>
                    <a:p>
                      <a:endParaRPr lang="es-ES_tradnl" dirty="0"/>
                    </a:p>
                  </a:txBody>
                  <a:tcPr/>
                </a:tc>
                <a:extLst>
                  <a:ext uri="{0D108BD9-81ED-4DB2-BD59-A6C34878D82A}">
                    <a16:rowId xmlns:a16="http://schemas.microsoft.com/office/drawing/2014/main" val="2621615745"/>
                  </a:ext>
                </a:extLst>
              </a:tr>
              <a:tr h="780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AE1518"/>
                          </a:solidFill>
                          <a:effectLst/>
                          <a:uLnTx/>
                          <a:uFillTx/>
                          <a:latin typeface="+mn-lt"/>
                          <a:ea typeface="Century Gothic"/>
                          <a:cs typeface="Century Gothic"/>
                          <a:sym typeface="Century Gothic"/>
                        </a:rPr>
                        <a:t>D</a:t>
                      </a:r>
                      <a:endParaRPr kumimoji="0" lang="fr-FR" sz="1800" b="0" i="0" u="none" strike="noStrike" kern="1200" cap="none" spc="0" normalizeH="0" baseline="0" noProof="0" dirty="0">
                        <a:ln>
                          <a:noFill/>
                        </a:ln>
                        <a:solidFill>
                          <a:srgbClr val="AE1518"/>
                        </a:solidFill>
                        <a:effectLst/>
                        <a:uLnTx/>
                        <a:uFillTx/>
                        <a:latin typeface="+mn-lt"/>
                        <a:ea typeface="+mn-ea"/>
                        <a:cs typeface="+mn-cs"/>
                      </a:endParaRPr>
                    </a:p>
                    <a:p>
                      <a:endParaRPr lang="es-ES_tradnl" dirty="0"/>
                    </a:p>
                  </a:txBody>
                  <a:tcPr/>
                </a:tc>
                <a:tc>
                  <a:txBody>
                    <a:bodyPr/>
                    <a:lstStyle/>
                    <a:p>
                      <a:endParaRPr lang="es-ES_tradnl"/>
                    </a:p>
                  </a:txBody>
                  <a:tcPr/>
                </a:tc>
                <a:tc>
                  <a:txBody>
                    <a:bodyPr/>
                    <a:lstStyle/>
                    <a:p>
                      <a:endParaRPr lang="es-ES_tradnl"/>
                    </a:p>
                  </a:txBody>
                  <a:tcPr/>
                </a:tc>
                <a:tc>
                  <a:txBody>
                    <a:bodyPr/>
                    <a:lstStyle/>
                    <a:p>
                      <a:endParaRPr lang="es-ES_tradnl"/>
                    </a:p>
                  </a:txBody>
                  <a:tcPr/>
                </a:tc>
                <a:tc>
                  <a:txBody>
                    <a:bodyPr/>
                    <a:lstStyle/>
                    <a:p>
                      <a:endParaRPr lang="es-ES_tradnl"/>
                    </a:p>
                  </a:txBody>
                  <a:tcPr/>
                </a:tc>
                <a:tc>
                  <a:txBody>
                    <a:bodyPr/>
                    <a:lstStyle/>
                    <a:p>
                      <a:endParaRPr lang="es-ES_tradnl"/>
                    </a:p>
                  </a:txBody>
                  <a:tcPr/>
                </a:tc>
                <a:tc>
                  <a:txBody>
                    <a:bodyPr/>
                    <a:lstStyle/>
                    <a:p>
                      <a:endParaRPr lang="es-ES_tradnl"/>
                    </a:p>
                  </a:txBody>
                  <a:tcPr/>
                </a:tc>
                <a:extLst>
                  <a:ext uri="{0D108BD9-81ED-4DB2-BD59-A6C34878D82A}">
                    <a16:rowId xmlns:a16="http://schemas.microsoft.com/office/drawing/2014/main" val="1217239763"/>
                  </a:ext>
                </a:extLst>
              </a:tr>
              <a:tr h="780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AE1518"/>
                          </a:solidFill>
                          <a:effectLst/>
                          <a:uLnTx/>
                          <a:uFillTx/>
                          <a:latin typeface="+mn-lt"/>
                          <a:ea typeface="Century Gothic"/>
                          <a:cs typeface="Century Gothic"/>
                          <a:sym typeface="Century Gothic"/>
                        </a:rPr>
                        <a:t>E</a:t>
                      </a:r>
                      <a:endParaRPr kumimoji="0" lang="fr-FR" sz="1800" b="0" i="0" u="none" strike="noStrike" kern="1200" cap="none" spc="0" normalizeH="0" baseline="0" noProof="0" dirty="0">
                        <a:ln>
                          <a:noFill/>
                        </a:ln>
                        <a:solidFill>
                          <a:srgbClr val="AE1518"/>
                        </a:solidFill>
                        <a:effectLst/>
                        <a:uLnTx/>
                        <a:uFillTx/>
                        <a:latin typeface="+mn-lt"/>
                        <a:ea typeface="+mn-ea"/>
                        <a:cs typeface="+mn-cs"/>
                      </a:endParaRPr>
                    </a:p>
                    <a:p>
                      <a:endParaRPr lang="es-ES_tradnl" dirty="0"/>
                    </a:p>
                  </a:txBody>
                  <a:tcPr/>
                </a:tc>
                <a:tc>
                  <a:txBody>
                    <a:bodyPr/>
                    <a:lstStyle/>
                    <a:p>
                      <a:endParaRPr lang="es-ES_tradnl"/>
                    </a:p>
                  </a:txBody>
                  <a:tcPr/>
                </a:tc>
                <a:tc>
                  <a:txBody>
                    <a:bodyPr/>
                    <a:lstStyle/>
                    <a:p>
                      <a:endParaRPr lang="es-ES_tradnl"/>
                    </a:p>
                  </a:txBody>
                  <a:tcPr/>
                </a:tc>
                <a:tc>
                  <a:txBody>
                    <a:bodyPr/>
                    <a:lstStyle/>
                    <a:p>
                      <a:endParaRPr lang="es-ES_tradnl" dirty="0"/>
                    </a:p>
                  </a:txBody>
                  <a:tcPr/>
                </a:tc>
                <a:tc>
                  <a:txBody>
                    <a:bodyPr/>
                    <a:lstStyle/>
                    <a:p>
                      <a:endParaRPr lang="es-ES_tradnl"/>
                    </a:p>
                  </a:txBody>
                  <a:tcPr/>
                </a:tc>
                <a:tc>
                  <a:txBody>
                    <a:bodyPr/>
                    <a:lstStyle/>
                    <a:p>
                      <a:endParaRPr lang="es-ES_tradnl"/>
                    </a:p>
                  </a:txBody>
                  <a:tcPr/>
                </a:tc>
                <a:tc>
                  <a:txBody>
                    <a:bodyPr/>
                    <a:lstStyle/>
                    <a:p>
                      <a:endParaRPr lang="es-ES_tradnl" dirty="0"/>
                    </a:p>
                  </a:txBody>
                  <a:tcPr/>
                </a:tc>
                <a:extLst>
                  <a:ext uri="{0D108BD9-81ED-4DB2-BD59-A6C34878D82A}">
                    <a16:rowId xmlns:a16="http://schemas.microsoft.com/office/drawing/2014/main" val="3770427223"/>
                  </a:ext>
                </a:extLst>
              </a:tr>
            </a:tbl>
          </a:graphicData>
        </a:graphic>
      </p:graphicFrame>
      <p:pic>
        <p:nvPicPr>
          <p:cNvPr id="5" name="Google Shape;138;p1" descr="C:\Users\Winnie\AppData\Local\Microsoft\Windows\Temporary Internet Files\Content.IE5\83P2KKZX\MC900441717[1].png">
            <a:extLst>
              <a:ext uri="{FF2B5EF4-FFF2-40B4-BE49-F238E27FC236}">
                <a16:creationId xmlns:a16="http://schemas.microsoft.com/office/drawing/2014/main" id="{4CB6F4B9-53B9-E978-24D8-BB46BE72A8FC}"/>
              </a:ext>
            </a:extLst>
          </p:cNvPr>
          <p:cNvPicPr preferRelativeResize="0"/>
          <p:nvPr/>
        </p:nvPicPr>
        <p:blipFill rotWithShape="1">
          <a:blip r:embed="rId3">
            <a:alphaModFix/>
          </a:blip>
          <a:srcRect/>
          <a:stretch/>
        </p:blipFill>
        <p:spPr>
          <a:xfrm>
            <a:off x="1832456" y="2190622"/>
            <a:ext cx="579438" cy="581025"/>
          </a:xfrm>
          <a:prstGeom prst="rect">
            <a:avLst/>
          </a:prstGeom>
          <a:noFill/>
          <a:ln>
            <a:noFill/>
          </a:ln>
        </p:spPr>
      </p:pic>
      <p:pic>
        <p:nvPicPr>
          <p:cNvPr id="7" name="Google Shape;141;p1" descr="C:\Users\Winnie\AppData\Local\Microsoft\Windows\Temporary Internet Files\Content.IE5\RJE6RGHW\MC900441703[1].png">
            <a:extLst>
              <a:ext uri="{FF2B5EF4-FFF2-40B4-BE49-F238E27FC236}">
                <a16:creationId xmlns:a16="http://schemas.microsoft.com/office/drawing/2014/main" id="{BD9FFE34-7F12-1952-F800-09327440593D}"/>
              </a:ext>
            </a:extLst>
          </p:cNvPr>
          <p:cNvPicPr preferRelativeResize="0"/>
          <p:nvPr/>
        </p:nvPicPr>
        <p:blipFill rotWithShape="1">
          <a:blip r:embed="rId4">
            <a:alphaModFix/>
          </a:blip>
          <a:srcRect/>
          <a:stretch/>
        </p:blipFill>
        <p:spPr>
          <a:xfrm>
            <a:off x="3608868" y="2195384"/>
            <a:ext cx="576263" cy="576263"/>
          </a:xfrm>
          <a:prstGeom prst="rect">
            <a:avLst/>
          </a:prstGeom>
          <a:noFill/>
          <a:ln>
            <a:noFill/>
          </a:ln>
        </p:spPr>
      </p:pic>
      <p:pic>
        <p:nvPicPr>
          <p:cNvPr id="8" name="Google Shape;178;p1" descr="C:\Users\Winnie\AppData\Local\Microsoft\Windows\Temporary Internet Files\Content.IE5\0VQ72ZAA\MC900439825[1].png">
            <a:extLst>
              <a:ext uri="{FF2B5EF4-FFF2-40B4-BE49-F238E27FC236}">
                <a16:creationId xmlns:a16="http://schemas.microsoft.com/office/drawing/2014/main" id="{A640EBEE-5CAE-A0B1-8B61-2ABD39C93C2F}"/>
              </a:ext>
            </a:extLst>
          </p:cNvPr>
          <p:cNvPicPr preferRelativeResize="0"/>
          <p:nvPr/>
        </p:nvPicPr>
        <p:blipFill rotWithShape="1">
          <a:blip r:embed="rId5">
            <a:alphaModFix/>
          </a:blip>
          <a:srcRect/>
          <a:stretch/>
        </p:blipFill>
        <p:spPr>
          <a:xfrm>
            <a:off x="5472935" y="2190622"/>
            <a:ext cx="576262" cy="576263"/>
          </a:xfrm>
          <a:prstGeom prst="rect">
            <a:avLst/>
          </a:prstGeom>
          <a:noFill/>
          <a:ln>
            <a:noFill/>
          </a:ln>
        </p:spPr>
      </p:pic>
      <p:pic>
        <p:nvPicPr>
          <p:cNvPr id="9" name="Google Shape;170;p1" descr="119498563188281957tasto_8_architetto_franc_01">
            <a:extLst>
              <a:ext uri="{FF2B5EF4-FFF2-40B4-BE49-F238E27FC236}">
                <a16:creationId xmlns:a16="http://schemas.microsoft.com/office/drawing/2014/main" id="{F1F4966A-F1F5-4D3A-CA73-DC4AED30EA64}"/>
              </a:ext>
            </a:extLst>
          </p:cNvPr>
          <p:cNvPicPr preferRelativeResize="0"/>
          <p:nvPr/>
        </p:nvPicPr>
        <p:blipFill rotWithShape="1">
          <a:blip r:embed="rId6">
            <a:alphaModFix/>
          </a:blip>
          <a:srcRect/>
          <a:stretch/>
        </p:blipFill>
        <p:spPr>
          <a:xfrm>
            <a:off x="7336655" y="2228721"/>
            <a:ext cx="504825" cy="504825"/>
          </a:xfrm>
          <a:prstGeom prst="rect">
            <a:avLst/>
          </a:prstGeom>
          <a:noFill/>
          <a:ln>
            <a:noFill/>
          </a:ln>
        </p:spPr>
      </p:pic>
      <p:pic>
        <p:nvPicPr>
          <p:cNvPr id="10" name="Google Shape;165;p1" descr="C:\Users\Winnie\AppData\Local\Microsoft\Windows\Temporary Internet Files\Content.IE5\83P2KKZX\MC900441717[1].png">
            <a:extLst>
              <a:ext uri="{FF2B5EF4-FFF2-40B4-BE49-F238E27FC236}">
                <a16:creationId xmlns:a16="http://schemas.microsoft.com/office/drawing/2014/main" id="{B70504E7-1E6D-AE07-9AC7-96429614208D}"/>
              </a:ext>
            </a:extLst>
          </p:cNvPr>
          <p:cNvPicPr preferRelativeResize="0"/>
          <p:nvPr/>
        </p:nvPicPr>
        <p:blipFill rotWithShape="1">
          <a:blip r:embed="rId3">
            <a:alphaModFix/>
          </a:blip>
          <a:srcRect/>
          <a:stretch/>
        </p:blipFill>
        <p:spPr>
          <a:xfrm>
            <a:off x="9069583" y="2190622"/>
            <a:ext cx="579438" cy="581025"/>
          </a:xfrm>
          <a:prstGeom prst="rect">
            <a:avLst/>
          </a:prstGeom>
          <a:noFill/>
          <a:ln>
            <a:noFill/>
          </a:ln>
        </p:spPr>
      </p:pic>
      <p:grpSp>
        <p:nvGrpSpPr>
          <p:cNvPr id="11" name="Google Shape;158;p1">
            <a:extLst>
              <a:ext uri="{FF2B5EF4-FFF2-40B4-BE49-F238E27FC236}">
                <a16:creationId xmlns:a16="http://schemas.microsoft.com/office/drawing/2014/main" id="{FEE0CF30-D492-2149-28B8-EF4F841C8D27}"/>
              </a:ext>
            </a:extLst>
          </p:cNvPr>
          <p:cNvGrpSpPr/>
          <p:nvPr/>
        </p:nvGrpSpPr>
        <p:grpSpPr>
          <a:xfrm>
            <a:off x="10861866" y="2228721"/>
            <a:ext cx="576263" cy="504825"/>
            <a:chOff x="2123728" y="332656"/>
            <a:chExt cx="1326976" cy="1326976"/>
          </a:xfrm>
        </p:grpSpPr>
        <p:pic>
          <p:nvPicPr>
            <p:cNvPr id="12" name="Google Shape;159;p1" descr="C:\Users\Winnie\AppData\Local\Microsoft\Windows\Temporary Internet Files\Content.IE5\RJE6RGHW\MC900439825[1].png">
              <a:extLst>
                <a:ext uri="{FF2B5EF4-FFF2-40B4-BE49-F238E27FC236}">
                  <a16:creationId xmlns:a16="http://schemas.microsoft.com/office/drawing/2014/main" id="{BFF256A8-D8AE-BDD8-7602-8AECE1D74A03}"/>
                </a:ext>
              </a:extLst>
            </p:cNvPr>
            <p:cNvPicPr preferRelativeResize="0"/>
            <p:nvPr/>
          </p:nvPicPr>
          <p:blipFill rotWithShape="1">
            <a:blip r:embed="rId7">
              <a:alphaModFix/>
            </a:blip>
            <a:srcRect/>
            <a:stretch/>
          </p:blipFill>
          <p:spPr>
            <a:xfrm>
              <a:off x="2123728" y="620688"/>
              <a:ext cx="966936" cy="966936"/>
            </a:xfrm>
            <a:prstGeom prst="rect">
              <a:avLst/>
            </a:prstGeom>
            <a:noFill/>
            <a:ln>
              <a:noFill/>
            </a:ln>
          </p:spPr>
        </p:pic>
        <p:pic>
          <p:nvPicPr>
            <p:cNvPr id="13" name="Google Shape;160;p1" descr="C:\Users\Winnie\AppData\Local\Microsoft\Windows\Temporary Internet Files\Content.IE5\RJE6RGHW\MC900439825[1].png">
              <a:extLst>
                <a:ext uri="{FF2B5EF4-FFF2-40B4-BE49-F238E27FC236}">
                  <a16:creationId xmlns:a16="http://schemas.microsoft.com/office/drawing/2014/main" id="{CDE44FB6-1E56-5795-0941-31E87591F8D9}"/>
                </a:ext>
              </a:extLst>
            </p:cNvPr>
            <p:cNvPicPr preferRelativeResize="0"/>
            <p:nvPr/>
          </p:nvPicPr>
          <p:blipFill rotWithShape="1">
            <a:blip r:embed="rId7">
              <a:alphaModFix/>
            </a:blip>
            <a:srcRect/>
            <a:stretch/>
          </p:blipFill>
          <p:spPr>
            <a:xfrm>
              <a:off x="2483768" y="692696"/>
              <a:ext cx="966936" cy="966936"/>
            </a:xfrm>
            <a:prstGeom prst="rect">
              <a:avLst/>
            </a:prstGeom>
            <a:noFill/>
            <a:ln>
              <a:noFill/>
            </a:ln>
          </p:spPr>
        </p:pic>
        <p:pic>
          <p:nvPicPr>
            <p:cNvPr id="14" name="Google Shape;161;p1" descr="C:\Users\Winnie\AppData\Local\Microsoft\Windows\Temporary Internet Files\Content.IE5\0VQ72ZAA\MC900441703[1].png">
              <a:extLst>
                <a:ext uri="{FF2B5EF4-FFF2-40B4-BE49-F238E27FC236}">
                  <a16:creationId xmlns:a16="http://schemas.microsoft.com/office/drawing/2014/main" id="{F0BA50D0-663D-25CA-DEDC-84AAD42B0A6A}"/>
                </a:ext>
              </a:extLst>
            </p:cNvPr>
            <p:cNvPicPr preferRelativeResize="0"/>
            <p:nvPr/>
          </p:nvPicPr>
          <p:blipFill rotWithShape="1">
            <a:blip r:embed="rId8">
              <a:alphaModFix/>
            </a:blip>
            <a:srcRect/>
            <a:stretch/>
          </p:blipFill>
          <p:spPr>
            <a:xfrm>
              <a:off x="2555776" y="332656"/>
              <a:ext cx="648072" cy="648072"/>
            </a:xfrm>
            <a:prstGeom prst="rect">
              <a:avLst/>
            </a:prstGeom>
            <a:noFill/>
            <a:ln>
              <a:noFill/>
            </a:ln>
          </p:spPr>
        </p:pic>
      </p:grpSp>
      <p:pic>
        <p:nvPicPr>
          <p:cNvPr id="15" name="Google Shape;140;p1" descr="119498563188281957tasto_8_architetto_franc_01">
            <a:extLst>
              <a:ext uri="{FF2B5EF4-FFF2-40B4-BE49-F238E27FC236}">
                <a16:creationId xmlns:a16="http://schemas.microsoft.com/office/drawing/2014/main" id="{8B9094C7-C714-9EA4-1DC7-DA4F472371C9}"/>
              </a:ext>
            </a:extLst>
          </p:cNvPr>
          <p:cNvPicPr preferRelativeResize="0"/>
          <p:nvPr/>
        </p:nvPicPr>
        <p:blipFill rotWithShape="1">
          <a:blip r:embed="rId6">
            <a:alphaModFix/>
          </a:blip>
          <a:srcRect/>
          <a:stretch/>
        </p:blipFill>
        <p:spPr>
          <a:xfrm>
            <a:off x="1869762" y="3030060"/>
            <a:ext cx="504825" cy="504825"/>
          </a:xfrm>
          <a:prstGeom prst="rect">
            <a:avLst/>
          </a:prstGeom>
          <a:noFill/>
          <a:ln>
            <a:noFill/>
          </a:ln>
        </p:spPr>
      </p:pic>
      <p:grpSp>
        <p:nvGrpSpPr>
          <p:cNvPr id="16" name="Google Shape;142;p1">
            <a:extLst>
              <a:ext uri="{FF2B5EF4-FFF2-40B4-BE49-F238E27FC236}">
                <a16:creationId xmlns:a16="http://schemas.microsoft.com/office/drawing/2014/main" id="{27517304-65E7-0928-E4A3-28CE3321F223}"/>
              </a:ext>
            </a:extLst>
          </p:cNvPr>
          <p:cNvGrpSpPr/>
          <p:nvPr/>
        </p:nvGrpSpPr>
        <p:grpSpPr>
          <a:xfrm>
            <a:off x="3512088" y="3030059"/>
            <a:ext cx="576262" cy="504825"/>
            <a:chOff x="2123728" y="332656"/>
            <a:chExt cx="1326976" cy="1326976"/>
          </a:xfrm>
        </p:grpSpPr>
        <p:pic>
          <p:nvPicPr>
            <p:cNvPr id="17" name="Google Shape;143;p1" descr="C:\Users\Winnie\AppData\Local\Microsoft\Windows\Temporary Internet Files\Content.IE5\RJE6RGHW\MC900439825[1].png">
              <a:extLst>
                <a:ext uri="{FF2B5EF4-FFF2-40B4-BE49-F238E27FC236}">
                  <a16:creationId xmlns:a16="http://schemas.microsoft.com/office/drawing/2014/main" id="{96506E56-5497-5EF8-D572-A26CA2C20378}"/>
                </a:ext>
              </a:extLst>
            </p:cNvPr>
            <p:cNvPicPr preferRelativeResize="0"/>
            <p:nvPr/>
          </p:nvPicPr>
          <p:blipFill rotWithShape="1">
            <a:blip r:embed="rId7">
              <a:alphaModFix/>
            </a:blip>
            <a:srcRect/>
            <a:stretch/>
          </p:blipFill>
          <p:spPr>
            <a:xfrm>
              <a:off x="2123728" y="620688"/>
              <a:ext cx="966936" cy="966936"/>
            </a:xfrm>
            <a:prstGeom prst="rect">
              <a:avLst/>
            </a:prstGeom>
            <a:noFill/>
            <a:ln>
              <a:noFill/>
            </a:ln>
          </p:spPr>
        </p:pic>
        <p:pic>
          <p:nvPicPr>
            <p:cNvPr id="18" name="Google Shape;144;p1" descr="C:\Users\Winnie\AppData\Local\Microsoft\Windows\Temporary Internet Files\Content.IE5\RJE6RGHW\MC900439825[1].png">
              <a:extLst>
                <a:ext uri="{FF2B5EF4-FFF2-40B4-BE49-F238E27FC236}">
                  <a16:creationId xmlns:a16="http://schemas.microsoft.com/office/drawing/2014/main" id="{79402BA2-2428-39B4-E64A-74DA2AB2B6B8}"/>
                </a:ext>
              </a:extLst>
            </p:cNvPr>
            <p:cNvPicPr preferRelativeResize="0"/>
            <p:nvPr/>
          </p:nvPicPr>
          <p:blipFill rotWithShape="1">
            <a:blip r:embed="rId7">
              <a:alphaModFix/>
            </a:blip>
            <a:srcRect/>
            <a:stretch/>
          </p:blipFill>
          <p:spPr>
            <a:xfrm>
              <a:off x="2483768" y="692696"/>
              <a:ext cx="966936" cy="966936"/>
            </a:xfrm>
            <a:prstGeom prst="rect">
              <a:avLst/>
            </a:prstGeom>
            <a:noFill/>
            <a:ln>
              <a:noFill/>
            </a:ln>
          </p:spPr>
        </p:pic>
        <p:pic>
          <p:nvPicPr>
            <p:cNvPr id="19" name="Google Shape;145;p1" descr="C:\Users\Winnie\AppData\Local\Microsoft\Windows\Temporary Internet Files\Content.IE5\0VQ72ZAA\MC900441703[1].png">
              <a:extLst>
                <a:ext uri="{FF2B5EF4-FFF2-40B4-BE49-F238E27FC236}">
                  <a16:creationId xmlns:a16="http://schemas.microsoft.com/office/drawing/2014/main" id="{B077A4C5-9A7F-C1BD-2E39-A4F4BBAA2C48}"/>
                </a:ext>
              </a:extLst>
            </p:cNvPr>
            <p:cNvPicPr preferRelativeResize="0"/>
            <p:nvPr/>
          </p:nvPicPr>
          <p:blipFill rotWithShape="1">
            <a:blip r:embed="rId8">
              <a:alphaModFix/>
            </a:blip>
            <a:srcRect/>
            <a:stretch/>
          </p:blipFill>
          <p:spPr>
            <a:xfrm>
              <a:off x="2555776" y="332656"/>
              <a:ext cx="648072" cy="648072"/>
            </a:xfrm>
            <a:prstGeom prst="rect">
              <a:avLst/>
            </a:prstGeom>
            <a:noFill/>
            <a:ln>
              <a:noFill/>
            </a:ln>
          </p:spPr>
        </p:pic>
      </p:grpSp>
      <p:pic>
        <p:nvPicPr>
          <p:cNvPr id="20" name="Google Shape;171;p1" descr="C:\Users\Winnie\AppData\Local\Microsoft\Windows\Temporary Internet Files\Content.IE5\RJE6RGHW\MC900441703[1].png">
            <a:extLst>
              <a:ext uri="{FF2B5EF4-FFF2-40B4-BE49-F238E27FC236}">
                <a16:creationId xmlns:a16="http://schemas.microsoft.com/office/drawing/2014/main" id="{993E90DE-607E-80E9-67CB-D715C7131E71}"/>
              </a:ext>
            </a:extLst>
          </p:cNvPr>
          <p:cNvPicPr preferRelativeResize="0"/>
          <p:nvPr/>
        </p:nvPicPr>
        <p:blipFill rotWithShape="1">
          <a:blip r:embed="rId4">
            <a:alphaModFix/>
          </a:blip>
          <a:srcRect/>
          <a:stretch/>
        </p:blipFill>
        <p:spPr>
          <a:xfrm>
            <a:off x="5472935" y="2988476"/>
            <a:ext cx="576262" cy="576262"/>
          </a:xfrm>
          <a:prstGeom prst="rect">
            <a:avLst/>
          </a:prstGeom>
          <a:noFill/>
          <a:ln>
            <a:noFill/>
          </a:ln>
        </p:spPr>
      </p:pic>
      <p:grpSp>
        <p:nvGrpSpPr>
          <p:cNvPr id="21" name="Google Shape;150;p1">
            <a:extLst>
              <a:ext uri="{FF2B5EF4-FFF2-40B4-BE49-F238E27FC236}">
                <a16:creationId xmlns:a16="http://schemas.microsoft.com/office/drawing/2014/main" id="{A2D5324F-81FA-1241-29F1-0A10022C896E}"/>
              </a:ext>
            </a:extLst>
          </p:cNvPr>
          <p:cNvGrpSpPr/>
          <p:nvPr/>
        </p:nvGrpSpPr>
        <p:grpSpPr>
          <a:xfrm>
            <a:off x="7236730" y="3002665"/>
            <a:ext cx="576262" cy="504825"/>
            <a:chOff x="2123728" y="332656"/>
            <a:chExt cx="1326976" cy="1326976"/>
          </a:xfrm>
        </p:grpSpPr>
        <p:pic>
          <p:nvPicPr>
            <p:cNvPr id="22" name="Google Shape;151;p1" descr="C:\Users\Winnie\AppData\Local\Microsoft\Windows\Temporary Internet Files\Content.IE5\RJE6RGHW\MC900439825[1].png">
              <a:extLst>
                <a:ext uri="{FF2B5EF4-FFF2-40B4-BE49-F238E27FC236}">
                  <a16:creationId xmlns:a16="http://schemas.microsoft.com/office/drawing/2014/main" id="{6AB3CB59-7F70-A4C5-0F84-661A00AFB05B}"/>
                </a:ext>
              </a:extLst>
            </p:cNvPr>
            <p:cNvPicPr preferRelativeResize="0"/>
            <p:nvPr/>
          </p:nvPicPr>
          <p:blipFill rotWithShape="1">
            <a:blip r:embed="rId7">
              <a:alphaModFix/>
            </a:blip>
            <a:srcRect/>
            <a:stretch/>
          </p:blipFill>
          <p:spPr>
            <a:xfrm>
              <a:off x="2123728" y="620688"/>
              <a:ext cx="966936" cy="966936"/>
            </a:xfrm>
            <a:prstGeom prst="rect">
              <a:avLst/>
            </a:prstGeom>
            <a:noFill/>
            <a:ln>
              <a:noFill/>
            </a:ln>
          </p:spPr>
        </p:pic>
        <p:pic>
          <p:nvPicPr>
            <p:cNvPr id="23" name="Google Shape;152;p1" descr="C:\Users\Winnie\AppData\Local\Microsoft\Windows\Temporary Internet Files\Content.IE5\RJE6RGHW\MC900439825[1].png">
              <a:extLst>
                <a:ext uri="{FF2B5EF4-FFF2-40B4-BE49-F238E27FC236}">
                  <a16:creationId xmlns:a16="http://schemas.microsoft.com/office/drawing/2014/main" id="{DBFD48B3-571E-E8ED-71FE-3F97849CFA9C}"/>
                </a:ext>
              </a:extLst>
            </p:cNvPr>
            <p:cNvPicPr preferRelativeResize="0"/>
            <p:nvPr/>
          </p:nvPicPr>
          <p:blipFill rotWithShape="1">
            <a:blip r:embed="rId7">
              <a:alphaModFix/>
            </a:blip>
            <a:srcRect/>
            <a:stretch/>
          </p:blipFill>
          <p:spPr>
            <a:xfrm>
              <a:off x="2483768" y="692696"/>
              <a:ext cx="966936" cy="966936"/>
            </a:xfrm>
            <a:prstGeom prst="rect">
              <a:avLst/>
            </a:prstGeom>
            <a:noFill/>
            <a:ln>
              <a:noFill/>
            </a:ln>
          </p:spPr>
        </p:pic>
        <p:pic>
          <p:nvPicPr>
            <p:cNvPr id="24" name="Google Shape;153;p1" descr="C:\Users\Winnie\AppData\Local\Microsoft\Windows\Temporary Internet Files\Content.IE5\0VQ72ZAA\MC900441703[1].png">
              <a:extLst>
                <a:ext uri="{FF2B5EF4-FFF2-40B4-BE49-F238E27FC236}">
                  <a16:creationId xmlns:a16="http://schemas.microsoft.com/office/drawing/2014/main" id="{7F0FB79D-594A-C959-2F32-1A9818ABE281}"/>
                </a:ext>
              </a:extLst>
            </p:cNvPr>
            <p:cNvPicPr preferRelativeResize="0"/>
            <p:nvPr/>
          </p:nvPicPr>
          <p:blipFill rotWithShape="1">
            <a:blip r:embed="rId8">
              <a:alphaModFix/>
            </a:blip>
            <a:srcRect/>
            <a:stretch/>
          </p:blipFill>
          <p:spPr>
            <a:xfrm>
              <a:off x="2555776" y="332656"/>
              <a:ext cx="648072" cy="648072"/>
            </a:xfrm>
            <a:prstGeom prst="rect">
              <a:avLst/>
            </a:prstGeom>
            <a:noFill/>
            <a:ln>
              <a:noFill/>
            </a:ln>
          </p:spPr>
        </p:pic>
      </p:grpSp>
      <p:pic>
        <p:nvPicPr>
          <p:cNvPr id="25" name="Google Shape;179;p1" descr="C:\Users\Winnie\AppData\Local\Microsoft\Windows\Temporary Internet Files\Content.IE5\0VQ72ZAA\MC900439825[1].png">
            <a:extLst>
              <a:ext uri="{FF2B5EF4-FFF2-40B4-BE49-F238E27FC236}">
                <a16:creationId xmlns:a16="http://schemas.microsoft.com/office/drawing/2014/main" id="{A5468FCD-C41F-5609-C358-7BD0E052BD91}"/>
              </a:ext>
            </a:extLst>
          </p:cNvPr>
          <p:cNvPicPr preferRelativeResize="0"/>
          <p:nvPr/>
        </p:nvPicPr>
        <p:blipFill rotWithShape="1">
          <a:blip r:embed="rId5">
            <a:alphaModFix/>
          </a:blip>
          <a:srcRect/>
          <a:stretch/>
        </p:blipFill>
        <p:spPr>
          <a:xfrm>
            <a:off x="9080947" y="3002665"/>
            <a:ext cx="576263" cy="576262"/>
          </a:xfrm>
          <a:prstGeom prst="rect">
            <a:avLst/>
          </a:prstGeom>
          <a:noFill/>
          <a:ln>
            <a:noFill/>
          </a:ln>
        </p:spPr>
      </p:pic>
      <p:pic>
        <p:nvPicPr>
          <p:cNvPr id="26" name="Google Shape;167;p1" descr="119498563188281957tasto_8_architetto_franc_01">
            <a:extLst>
              <a:ext uri="{FF2B5EF4-FFF2-40B4-BE49-F238E27FC236}">
                <a16:creationId xmlns:a16="http://schemas.microsoft.com/office/drawing/2014/main" id="{3CB64D88-964A-53AE-2C28-10CD687079EA}"/>
              </a:ext>
            </a:extLst>
          </p:cNvPr>
          <p:cNvPicPr preferRelativeResize="0"/>
          <p:nvPr/>
        </p:nvPicPr>
        <p:blipFill rotWithShape="1">
          <a:blip r:embed="rId6">
            <a:alphaModFix/>
          </a:blip>
          <a:srcRect/>
          <a:stretch/>
        </p:blipFill>
        <p:spPr>
          <a:xfrm>
            <a:off x="10925165" y="2993167"/>
            <a:ext cx="504825" cy="504825"/>
          </a:xfrm>
          <a:prstGeom prst="rect">
            <a:avLst/>
          </a:prstGeom>
          <a:noFill/>
          <a:ln>
            <a:noFill/>
          </a:ln>
        </p:spPr>
      </p:pic>
      <p:pic>
        <p:nvPicPr>
          <p:cNvPr id="27" name="Google Shape;139;p1" descr="C:\Users\Winnie\AppData\Local\Microsoft\Windows\Temporary Internet Files\Content.IE5\0VQ72ZAA\MC900439825[1].png">
            <a:extLst>
              <a:ext uri="{FF2B5EF4-FFF2-40B4-BE49-F238E27FC236}">
                <a16:creationId xmlns:a16="http://schemas.microsoft.com/office/drawing/2014/main" id="{5924B7FB-2286-4264-77F8-A454C82C9756}"/>
              </a:ext>
            </a:extLst>
          </p:cNvPr>
          <p:cNvPicPr preferRelativeResize="0"/>
          <p:nvPr/>
        </p:nvPicPr>
        <p:blipFill rotWithShape="1">
          <a:blip r:embed="rId5">
            <a:alphaModFix/>
          </a:blip>
          <a:srcRect/>
          <a:stretch/>
        </p:blipFill>
        <p:spPr>
          <a:xfrm>
            <a:off x="1849453" y="3812348"/>
            <a:ext cx="576263" cy="576262"/>
          </a:xfrm>
          <a:prstGeom prst="rect">
            <a:avLst/>
          </a:prstGeom>
          <a:noFill/>
          <a:ln>
            <a:noFill/>
          </a:ln>
        </p:spPr>
      </p:pic>
      <p:pic>
        <p:nvPicPr>
          <p:cNvPr id="28" name="Google Shape;166;p1" descr="119498563188281957tasto_8_architetto_franc_01">
            <a:extLst>
              <a:ext uri="{FF2B5EF4-FFF2-40B4-BE49-F238E27FC236}">
                <a16:creationId xmlns:a16="http://schemas.microsoft.com/office/drawing/2014/main" id="{B4A08EE4-C567-6AEB-C935-5F6A8AC96238}"/>
              </a:ext>
            </a:extLst>
          </p:cNvPr>
          <p:cNvPicPr preferRelativeResize="0"/>
          <p:nvPr/>
        </p:nvPicPr>
        <p:blipFill rotWithShape="1">
          <a:blip r:embed="rId6">
            <a:alphaModFix/>
          </a:blip>
          <a:srcRect/>
          <a:stretch/>
        </p:blipFill>
        <p:spPr>
          <a:xfrm>
            <a:off x="3686078" y="3839539"/>
            <a:ext cx="504825" cy="504825"/>
          </a:xfrm>
          <a:prstGeom prst="rect">
            <a:avLst/>
          </a:prstGeom>
          <a:noFill/>
          <a:ln>
            <a:noFill/>
          </a:ln>
        </p:spPr>
      </p:pic>
      <p:pic>
        <p:nvPicPr>
          <p:cNvPr id="29" name="Google Shape;166;p1" descr="119498563188281957tasto_8_architetto_franc_01">
            <a:extLst>
              <a:ext uri="{FF2B5EF4-FFF2-40B4-BE49-F238E27FC236}">
                <a16:creationId xmlns:a16="http://schemas.microsoft.com/office/drawing/2014/main" id="{63FADAB4-820A-00A6-F2DD-B792F9F5CFB7}"/>
              </a:ext>
            </a:extLst>
          </p:cNvPr>
          <p:cNvPicPr preferRelativeResize="0"/>
          <p:nvPr/>
        </p:nvPicPr>
        <p:blipFill rotWithShape="1">
          <a:blip r:embed="rId6">
            <a:alphaModFix/>
          </a:blip>
          <a:srcRect/>
          <a:stretch/>
        </p:blipFill>
        <p:spPr>
          <a:xfrm>
            <a:off x="5472935" y="5549741"/>
            <a:ext cx="504825" cy="504825"/>
          </a:xfrm>
          <a:prstGeom prst="rect">
            <a:avLst/>
          </a:prstGeom>
          <a:noFill/>
          <a:ln>
            <a:noFill/>
          </a:ln>
        </p:spPr>
      </p:pic>
      <p:pic>
        <p:nvPicPr>
          <p:cNvPr id="30" name="Google Shape;166;p1" descr="119498563188281957tasto_8_architetto_franc_01">
            <a:extLst>
              <a:ext uri="{FF2B5EF4-FFF2-40B4-BE49-F238E27FC236}">
                <a16:creationId xmlns:a16="http://schemas.microsoft.com/office/drawing/2014/main" id="{B469C01E-8DD3-DA1B-D57A-961E678951FC}"/>
              </a:ext>
            </a:extLst>
          </p:cNvPr>
          <p:cNvPicPr preferRelativeResize="0"/>
          <p:nvPr/>
        </p:nvPicPr>
        <p:blipFill rotWithShape="1">
          <a:blip r:embed="rId6">
            <a:alphaModFix/>
          </a:blip>
          <a:srcRect/>
          <a:stretch/>
        </p:blipFill>
        <p:spPr>
          <a:xfrm>
            <a:off x="9083072" y="5549741"/>
            <a:ext cx="504825" cy="504825"/>
          </a:xfrm>
          <a:prstGeom prst="rect">
            <a:avLst/>
          </a:prstGeom>
          <a:noFill/>
          <a:ln>
            <a:noFill/>
          </a:ln>
        </p:spPr>
      </p:pic>
      <p:grpSp>
        <p:nvGrpSpPr>
          <p:cNvPr id="31" name="Google Shape;146;p1">
            <a:extLst>
              <a:ext uri="{FF2B5EF4-FFF2-40B4-BE49-F238E27FC236}">
                <a16:creationId xmlns:a16="http://schemas.microsoft.com/office/drawing/2014/main" id="{D5BD7D5F-FDB1-6ABF-01DA-BFBB087E48F3}"/>
              </a:ext>
            </a:extLst>
          </p:cNvPr>
          <p:cNvGrpSpPr/>
          <p:nvPr/>
        </p:nvGrpSpPr>
        <p:grpSpPr>
          <a:xfrm>
            <a:off x="5483871" y="3839539"/>
            <a:ext cx="576262" cy="504825"/>
            <a:chOff x="2123728" y="332656"/>
            <a:chExt cx="1326976" cy="1326976"/>
          </a:xfrm>
        </p:grpSpPr>
        <p:pic>
          <p:nvPicPr>
            <p:cNvPr id="32" name="Google Shape;147;p1" descr="C:\Users\Winnie\AppData\Local\Microsoft\Windows\Temporary Internet Files\Content.IE5\RJE6RGHW\MC900439825[1].png">
              <a:extLst>
                <a:ext uri="{FF2B5EF4-FFF2-40B4-BE49-F238E27FC236}">
                  <a16:creationId xmlns:a16="http://schemas.microsoft.com/office/drawing/2014/main" id="{4C84A56C-BD20-89CE-F28B-97C2584C73D2}"/>
                </a:ext>
              </a:extLst>
            </p:cNvPr>
            <p:cNvPicPr preferRelativeResize="0"/>
            <p:nvPr/>
          </p:nvPicPr>
          <p:blipFill rotWithShape="1">
            <a:blip r:embed="rId7">
              <a:alphaModFix/>
            </a:blip>
            <a:srcRect/>
            <a:stretch/>
          </p:blipFill>
          <p:spPr>
            <a:xfrm>
              <a:off x="2123728" y="620688"/>
              <a:ext cx="966936" cy="966936"/>
            </a:xfrm>
            <a:prstGeom prst="rect">
              <a:avLst/>
            </a:prstGeom>
            <a:noFill/>
            <a:ln>
              <a:noFill/>
            </a:ln>
          </p:spPr>
        </p:pic>
        <p:pic>
          <p:nvPicPr>
            <p:cNvPr id="33" name="Google Shape;148;p1" descr="C:\Users\Winnie\AppData\Local\Microsoft\Windows\Temporary Internet Files\Content.IE5\RJE6RGHW\MC900439825[1].png">
              <a:extLst>
                <a:ext uri="{FF2B5EF4-FFF2-40B4-BE49-F238E27FC236}">
                  <a16:creationId xmlns:a16="http://schemas.microsoft.com/office/drawing/2014/main" id="{19C8AEEC-088A-FE83-184D-6A6704696376}"/>
                </a:ext>
              </a:extLst>
            </p:cNvPr>
            <p:cNvPicPr preferRelativeResize="0"/>
            <p:nvPr/>
          </p:nvPicPr>
          <p:blipFill rotWithShape="1">
            <a:blip r:embed="rId7">
              <a:alphaModFix/>
            </a:blip>
            <a:srcRect/>
            <a:stretch/>
          </p:blipFill>
          <p:spPr>
            <a:xfrm>
              <a:off x="2483768" y="692696"/>
              <a:ext cx="966936" cy="966936"/>
            </a:xfrm>
            <a:prstGeom prst="rect">
              <a:avLst/>
            </a:prstGeom>
            <a:noFill/>
            <a:ln>
              <a:noFill/>
            </a:ln>
          </p:spPr>
        </p:pic>
        <p:pic>
          <p:nvPicPr>
            <p:cNvPr id="34" name="Google Shape;149;p1" descr="C:\Users\Winnie\AppData\Local\Microsoft\Windows\Temporary Internet Files\Content.IE5\0VQ72ZAA\MC900441703[1].png">
              <a:extLst>
                <a:ext uri="{FF2B5EF4-FFF2-40B4-BE49-F238E27FC236}">
                  <a16:creationId xmlns:a16="http://schemas.microsoft.com/office/drawing/2014/main" id="{FFA1EB45-E683-AA88-9F6A-309599890EA5}"/>
                </a:ext>
              </a:extLst>
            </p:cNvPr>
            <p:cNvPicPr preferRelativeResize="0"/>
            <p:nvPr/>
          </p:nvPicPr>
          <p:blipFill rotWithShape="1">
            <a:blip r:embed="rId8">
              <a:alphaModFix/>
            </a:blip>
            <a:srcRect/>
            <a:stretch/>
          </p:blipFill>
          <p:spPr>
            <a:xfrm>
              <a:off x="2555776" y="332656"/>
              <a:ext cx="648072" cy="648072"/>
            </a:xfrm>
            <a:prstGeom prst="rect">
              <a:avLst/>
            </a:prstGeom>
            <a:noFill/>
            <a:ln>
              <a:noFill/>
            </a:ln>
          </p:spPr>
        </p:pic>
      </p:grpSp>
      <p:grpSp>
        <p:nvGrpSpPr>
          <p:cNvPr id="35" name="Google Shape;146;p1">
            <a:extLst>
              <a:ext uri="{FF2B5EF4-FFF2-40B4-BE49-F238E27FC236}">
                <a16:creationId xmlns:a16="http://schemas.microsoft.com/office/drawing/2014/main" id="{50C6DD86-CEB3-E4CF-8D3C-29CBDF6339BF}"/>
              </a:ext>
            </a:extLst>
          </p:cNvPr>
          <p:cNvGrpSpPr/>
          <p:nvPr/>
        </p:nvGrpSpPr>
        <p:grpSpPr>
          <a:xfrm>
            <a:off x="10783689" y="5549741"/>
            <a:ext cx="576262" cy="504825"/>
            <a:chOff x="2123728" y="332656"/>
            <a:chExt cx="1326976" cy="1326976"/>
          </a:xfrm>
        </p:grpSpPr>
        <p:pic>
          <p:nvPicPr>
            <p:cNvPr id="36" name="Google Shape;147;p1" descr="C:\Users\Winnie\AppData\Local\Microsoft\Windows\Temporary Internet Files\Content.IE5\RJE6RGHW\MC900439825[1].png">
              <a:extLst>
                <a:ext uri="{FF2B5EF4-FFF2-40B4-BE49-F238E27FC236}">
                  <a16:creationId xmlns:a16="http://schemas.microsoft.com/office/drawing/2014/main" id="{42A58BE9-4DF2-C2FB-80C3-F03BB3DB21B5}"/>
                </a:ext>
              </a:extLst>
            </p:cNvPr>
            <p:cNvPicPr preferRelativeResize="0"/>
            <p:nvPr/>
          </p:nvPicPr>
          <p:blipFill rotWithShape="1">
            <a:blip r:embed="rId7">
              <a:alphaModFix/>
            </a:blip>
            <a:srcRect/>
            <a:stretch/>
          </p:blipFill>
          <p:spPr>
            <a:xfrm>
              <a:off x="2123728" y="620688"/>
              <a:ext cx="966936" cy="966936"/>
            </a:xfrm>
            <a:prstGeom prst="rect">
              <a:avLst/>
            </a:prstGeom>
            <a:noFill/>
            <a:ln>
              <a:noFill/>
            </a:ln>
          </p:spPr>
        </p:pic>
        <p:pic>
          <p:nvPicPr>
            <p:cNvPr id="37" name="Google Shape;148;p1" descr="C:\Users\Winnie\AppData\Local\Microsoft\Windows\Temporary Internet Files\Content.IE5\RJE6RGHW\MC900439825[1].png">
              <a:extLst>
                <a:ext uri="{FF2B5EF4-FFF2-40B4-BE49-F238E27FC236}">
                  <a16:creationId xmlns:a16="http://schemas.microsoft.com/office/drawing/2014/main" id="{FCBEB4AA-016D-7FBD-CBDC-735691E2D13B}"/>
                </a:ext>
              </a:extLst>
            </p:cNvPr>
            <p:cNvPicPr preferRelativeResize="0"/>
            <p:nvPr/>
          </p:nvPicPr>
          <p:blipFill rotWithShape="1">
            <a:blip r:embed="rId7">
              <a:alphaModFix/>
            </a:blip>
            <a:srcRect/>
            <a:stretch/>
          </p:blipFill>
          <p:spPr>
            <a:xfrm>
              <a:off x="2483768" y="692696"/>
              <a:ext cx="966936" cy="966936"/>
            </a:xfrm>
            <a:prstGeom prst="rect">
              <a:avLst/>
            </a:prstGeom>
            <a:noFill/>
            <a:ln>
              <a:noFill/>
            </a:ln>
          </p:spPr>
        </p:pic>
        <p:pic>
          <p:nvPicPr>
            <p:cNvPr id="38" name="Google Shape;149;p1" descr="C:\Users\Winnie\AppData\Local\Microsoft\Windows\Temporary Internet Files\Content.IE5\0VQ72ZAA\MC900441703[1].png">
              <a:extLst>
                <a:ext uri="{FF2B5EF4-FFF2-40B4-BE49-F238E27FC236}">
                  <a16:creationId xmlns:a16="http://schemas.microsoft.com/office/drawing/2014/main" id="{4E0EE01B-0520-EC00-8CA9-8CFD8AEEB897}"/>
                </a:ext>
              </a:extLst>
            </p:cNvPr>
            <p:cNvPicPr preferRelativeResize="0"/>
            <p:nvPr/>
          </p:nvPicPr>
          <p:blipFill rotWithShape="1">
            <a:blip r:embed="rId8">
              <a:alphaModFix/>
            </a:blip>
            <a:srcRect/>
            <a:stretch/>
          </p:blipFill>
          <p:spPr>
            <a:xfrm>
              <a:off x="2555776" y="332656"/>
              <a:ext cx="648072" cy="648072"/>
            </a:xfrm>
            <a:prstGeom prst="rect">
              <a:avLst/>
            </a:prstGeom>
            <a:noFill/>
            <a:ln>
              <a:noFill/>
            </a:ln>
          </p:spPr>
        </p:pic>
      </p:grpSp>
      <p:pic>
        <p:nvPicPr>
          <p:cNvPr id="39" name="Google Shape;182;p1" descr="C:\Users\Winnie\AppData\Local\Microsoft\Windows\Temporary Internet Files\Content.IE5\0VQ72ZAA\MC900439825[1].png">
            <a:extLst>
              <a:ext uri="{FF2B5EF4-FFF2-40B4-BE49-F238E27FC236}">
                <a16:creationId xmlns:a16="http://schemas.microsoft.com/office/drawing/2014/main" id="{2BC1BA1D-0879-550C-9C69-F2534A35792F}"/>
              </a:ext>
            </a:extLst>
          </p:cNvPr>
          <p:cNvPicPr preferRelativeResize="0"/>
          <p:nvPr/>
        </p:nvPicPr>
        <p:blipFill rotWithShape="1">
          <a:blip r:embed="rId5">
            <a:alphaModFix/>
          </a:blip>
          <a:srcRect/>
          <a:stretch/>
        </p:blipFill>
        <p:spPr>
          <a:xfrm>
            <a:off x="7297905" y="3805891"/>
            <a:ext cx="576262" cy="576262"/>
          </a:xfrm>
          <a:prstGeom prst="rect">
            <a:avLst/>
          </a:prstGeom>
          <a:noFill/>
          <a:ln>
            <a:noFill/>
          </a:ln>
        </p:spPr>
      </p:pic>
      <p:pic>
        <p:nvPicPr>
          <p:cNvPr id="40" name="Google Shape;182;p1" descr="C:\Users\Winnie\AppData\Local\Microsoft\Windows\Temporary Internet Files\Content.IE5\0VQ72ZAA\MC900439825[1].png">
            <a:extLst>
              <a:ext uri="{FF2B5EF4-FFF2-40B4-BE49-F238E27FC236}">
                <a16:creationId xmlns:a16="http://schemas.microsoft.com/office/drawing/2014/main" id="{B9F2A540-436A-1711-7A75-F7A1975ADED6}"/>
              </a:ext>
            </a:extLst>
          </p:cNvPr>
          <p:cNvPicPr preferRelativeResize="0"/>
          <p:nvPr/>
        </p:nvPicPr>
        <p:blipFill rotWithShape="1">
          <a:blip r:embed="rId5">
            <a:alphaModFix/>
          </a:blip>
          <a:srcRect/>
          <a:stretch/>
        </p:blipFill>
        <p:spPr>
          <a:xfrm>
            <a:off x="1798325" y="5533636"/>
            <a:ext cx="576262" cy="576262"/>
          </a:xfrm>
          <a:prstGeom prst="rect">
            <a:avLst/>
          </a:prstGeom>
          <a:noFill/>
          <a:ln>
            <a:noFill/>
          </a:ln>
        </p:spPr>
      </p:pic>
      <p:pic>
        <p:nvPicPr>
          <p:cNvPr id="41" name="Google Shape;182;p1" descr="C:\Users\Winnie\AppData\Local\Microsoft\Windows\Temporary Internet Files\Content.IE5\0VQ72ZAA\MC900439825[1].png">
            <a:extLst>
              <a:ext uri="{FF2B5EF4-FFF2-40B4-BE49-F238E27FC236}">
                <a16:creationId xmlns:a16="http://schemas.microsoft.com/office/drawing/2014/main" id="{E5D03DB9-5BE9-493B-959F-9D140BABD4B0}"/>
              </a:ext>
            </a:extLst>
          </p:cNvPr>
          <p:cNvPicPr preferRelativeResize="0"/>
          <p:nvPr/>
        </p:nvPicPr>
        <p:blipFill rotWithShape="1">
          <a:blip r:embed="rId5">
            <a:alphaModFix/>
          </a:blip>
          <a:srcRect/>
          <a:stretch/>
        </p:blipFill>
        <p:spPr>
          <a:xfrm>
            <a:off x="8991360" y="3844912"/>
            <a:ext cx="576262" cy="576262"/>
          </a:xfrm>
          <a:prstGeom prst="rect">
            <a:avLst/>
          </a:prstGeom>
          <a:noFill/>
          <a:ln>
            <a:noFill/>
          </a:ln>
        </p:spPr>
      </p:pic>
      <p:pic>
        <p:nvPicPr>
          <p:cNvPr id="42" name="Google Shape;182;p1" descr="C:\Users\Winnie\AppData\Local\Microsoft\Windows\Temporary Internet Files\Content.IE5\0VQ72ZAA\MC900439825[1].png">
            <a:extLst>
              <a:ext uri="{FF2B5EF4-FFF2-40B4-BE49-F238E27FC236}">
                <a16:creationId xmlns:a16="http://schemas.microsoft.com/office/drawing/2014/main" id="{6FEBBDD2-BD0B-1733-ED9A-5B3B5D52B1C3}"/>
              </a:ext>
            </a:extLst>
          </p:cNvPr>
          <p:cNvPicPr preferRelativeResize="0"/>
          <p:nvPr/>
        </p:nvPicPr>
        <p:blipFill rotWithShape="1">
          <a:blip r:embed="rId5">
            <a:alphaModFix/>
          </a:blip>
          <a:srcRect/>
          <a:stretch/>
        </p:blipFill>
        <p:spPr>
          <a:xfrm>
            <a:off x="5437216" y="4645224"/>
            <a:ext cx="576262" cy="576262"/>
          </a:xfrm>
          <a:prstGeom prst="rect">
            <a:avLst/>
          </a:prstGeom>
          <a:noFill/>
          <a:ln>
            <a:noFill/>
          </a:ln>
        </p:spPr>
      </p:pic>
      <p:pic>
        <p:nvPicPr>
          <p:cNvPr id="43" name="Google Shape;182;p1" descr="C:\Users\Winnie\AppData\Local\Microsoft\Windows\Temporary Internet Files\Content.IE5\0VQ72ZAA\MC900439825[1].png">
            <a:extLst>
              <a:ext uri="{FF2B5EF4-FFF2-40B4-BE49-F238E27FC236}">
                <a16:creationId xmlns:a16="http://schemas.microsoft.com/office/drawing/2014/main" id="{B3C62177-39A3-70C0-E6A6-52152E7723D5}"/>
              </a:ext>
            </a:extLst>
          </p:cNvPr>
          <p:cNvPicPr preferRelativeResize="0"/>
          <p:nvPr/>
        </p:nvPicPr>
        <p:blipFill rotWithShape="1">
          <a:blip r:embed="rId5">
            <a:alphaModFix/>
          </a:blip>
          <a:srcRect/>
          <a:stretch/>
        </p:blipFill>
        <p:spPr>
          <a:xfrm>
            <a:off x="8991360" y="4666419"/>
            <a:ext cx="576262" cy="576262"/>
          </a:xfrm>
          <a:prstGeom prst="rect">
            <a:avLst/>
          </a:prstGeom>
          <a:noFill/>
          <a:ln>
            <a:noFill/>
          </a:ln>
        </p:spPr>
      </p:pic>
      <p:pic>
        <p:nvPicPr>
          <p:cNvPr id="44" name="Google Shape;182;p1" descr="C:\Users\Winnie\AppData\Local\Microsoft\Windows\Temporary Internet Files\Content.IE5\0VQ72ZAA\MC900439825[1].png">
            <a:extLst>
              <a:ext uri="{FF2B5EF4-FFF2-40B4-BE49-F238E27FC236}">
                <a16:creationId xmlns:a16="http://schemas.microsoft.com/office/drawing/2014/main" id="{F7D48AA6-96BA-DCF9-1B84-CA9A208ECFB1}"/>
              </a:ext>
            </a:extLst>
          </p:cNvPr>
          <p:cNvPicPr preferRelativeResize="0"/>
          <p:nvPr/>
        </p:nvPicPr>
        <p:blipFill rotWithShape="1">
          <a:blip r:embed="rId5">
            <a:alphaModFix/>
          </a:blip>
          <a:srcRect/>
          <a:stretch/>
        </p:blipFill>
        <p:spPr>
          <a:xfrm>
            <a:off x="3632148" y="5549741"/>
            <a:ext cx="576262" cy="576262"/>
          </a:xfrm>
          <a:prstGeom prst="rect">
            <a:avLst/>
          </a:prstGeom>
          <a:noFill/>
          <a:ln>
            <a:noFill/>
          </a:ln>
        </p:spPr>
      </p:pic>
      <p:pic>
        <p:nvPicPr>
          <p:cNvPr id="45" name="Google Shape;172;p1" descr="C:\Users\Winnie\AppData\Local\Microsoft\Windows\Temporary Internet Files\Content.IE5\RJE6RGHW\MC900441703[1].png">
            <a:extLst>
              <a:ext uri="{FF2B5EF4-FFF2-40B4-BE49-F238E27FC236}">
                <a16:creationId xmlns:a16="http://schemas.microsoft.com/office/drawing/2014/main" id="{79F8E298-1386-89A4-5F0B-FED4A4F9AE7D}"/>
              </a:ext>
            </a:extLst>
          </p:cNvPr>
          <p:cNvPicPr preferRelativeResize="0"/>
          <p:nvPr/>
        </p:nvPicPr>
        <p:blipFill rotWithShape="1">
          <a:blip r:embed="rId4">
            <a:alphaModFix/>
          </a:blip>
          <a:srcRect/>
          <a:stretch/>
        </p:blipFill>
        <p:spPr>
          <a:xfrm>
            <a:off x="10819113" y="3854453"/>
            <a:ext cx="576262" cy="576262"/>
          </a:xfrm>
          <a:prstGeom prst="rect">
            <a:avLst/>
          </a:prstGeom>
          <a:noFill/>
          <a:ln>
            <a:noFill/>
          </a:ln>
        </p:spPr>
      </p:pic>
      <p:pic>
        <p:nvPicPr>
          <p:cNvPr id="46" name="Google Shape;172;p1" descr="C:\Users\Winnie\AppData\Local\Microsoft\Windows\Temporary Internet Files\Content.IE5\RJE6RGHW\MC900441703[1].png">
            <a:extLst>
              <a:ext uri="{FF2B5EF4-FFF2-40B4-BE49-F238E27FC236}">
                <a16:creationId xmlns:a16="http://schemas.microsoft.com/office/drawing/2014/main" id="{9533C422-EABE-0D91-30C8-9A06E8BC536A}"/>
              </a:ext>
            </a:extLst>
          </p:cNvPr>
          <p:cNvPicPr preferRelativeResize="0"/>
          <p:nvPr/>
        </p:nvPicPr>
        <p:blipFill rotWithShape="1">
          <a:blip r:embed="rId4">
            <a:alphaModFix/>
          </a:blip>
          <a:srcRect/>
          <a:stretch/>
        </p:blipFill>
        <p:spPr>
          <a:xfrm>
            <a:off x="7236730" y="4666419"/>
            <a:ext cx="576262" cy="576262"/>
          </a:xfrm>
          <a:prstGeom prst="rect">
            <a:avLst/>
          </a:prstGeom>
          <a:noFill/>
          <a:ln>
            <a:noFill/>
          </a:ln>
        </p:spPr>
      </p:pic>
      <p:pic>
        <p:nvPicPr>
          <p:cNvPr id="47" name="Google Shape;172;p1" descr="C:\Users\Winnie\AppData\Local\Microsoft\Windows\Temporary Internet Files\Content.IE5\RJE6RGHW\MC900441703[1].png">
            <a:extLst>
              <a:ext uri="{FF2B5EF4-FFF2-40B4-BE49-F238E27FC236}">
                <a16:creationId xmlns:a16="http://schemas.microsoft.com/office/drawing/2014/main" id="{4BC6EFE2-1D02-60E0-D3F0-CB3538EEDA01}"/>
              </a:ext>
            </a:extLst>
          </p:cNvPr>
          <p:cNvPicPr preferRelativeResize="0"/>
          <p:nvPr/>
        </p:nvPicPr>
        <p:blipFill rotWithShape="1">
          <a:blip r:embed="rId4">
            <a:alphaModFix/>
          </a:blip>
          <a:srcRect/>
          <a:stretch/>
        </p:blipFill>
        <p:spPr>
          <a:xfrm>
            <a:off x="10826837" y="4616863"/>
            <a:ext cx="576262" cy="576262"/>
          </a:xfrm>
          <a:prstGeom prst="rect">
            <a:avLst/>
          </a:prstGeom>
          <a:noFill/>
          <a:ln>
            <a:noFill/>
          </a:ln>
        </p:spPr>
      </p:pic>
      <p:pic>
        <p:nvPicPr>
          <p:cNvPr id="48" name="Google Shape;162;p1" descr="C:\Users\Winnie\AppData\Local\Microsoft\Windows\Temporary Internet Files\Content.IE5\83P2KKZX\MC900441717[1].png">
            <a:extLst>
              <a:ext uri="{FF2B5EF4-FFF2-40B4-BE49-F238E27FC236}">
                <a16:creationId xmlns:a16="http://schemas.microsoft.com/office/drawing/2014/main" id="{01747A37-3F5D-FAAE-9810-FC168D6F0545}"/>
              </a:ext>
            </a:extLst>
          </p:cNvPr>
          <p:cNvPicPr preferRelativeResize="0"/>
          <p:nvPr/>
        </p:nvPicPr>
        <p:blipFill rotWithShape="1">
          <a:blip r:embed="rId3">
            <a:alphaModFix/>
          </a:blip>
          <a:srcRect/>
          <a:stretch/>
        </p:blipFill>
        <p:spPr>
          <a:xfrm>
            <a:off x="1837058" y="4620636"/>
            <a:ext cx="579438" cy="581025"/>
          </a:xfrm>
          <a:prstGeom prst="rect">
            <a:avLst/>
          </a:prstGeom>
          <a:noFill/>
          <a:ln>
            <a:noFill/>
          </a:ln>
        </p:spPr>
      </p:pic>
      <p:pic>
        <p:nvPicPr>
          <p:cNvPr id="49" name="Google Shape;162;p1" descr="C:\Users\Winnie\AppData\Local\Microsoft\Windows\Temporary Internet Files\Content.IE5\83P2KKZX\MC900441717[1].png">
            <a:extLst>
              <a:ext uri="{FF2B5EF4-FFF2-40B4-BE49-F238E27FC236}">
                <a16:creationId xmlns:a16="http://schemas.microsoft.com/office/drawing/2014/main" id="{C8C761A0-A44B-6F68-6841-4DF7FD0ECEF3}"/>
              </a:ext>
            </a:extLst>
          </p:cNvPr>
          <p:cNvPicPr preferRelativeResize="0"/>
          <p:nvPr/>
        </p:nvPicPr>
        <p:blipFill rotWithShape="1">
          <a:blip r:embed="rId3">
            <a:alphaModFix/>
          </a:blip>
          <a:srcRect/>
          <a:stretch/>
        </p:blipFill>
        <p:spPr>
          <a:xfrm>
            <a:off x="3675702" y="4640461"/>
            <a:ext cx="579438" cy="581025"/>
          </a:xfrm>
          <a:prstGeom prst="rect">
            <a:avLst/>
          </a:prstGeom>
          <a:noFill/>
          <a:ln>
            <a:noFill/>
          </a:ln>
        </p:spPr>
      </p:pic>
      <p:pic>
        <p:nvPicPr>
          <p:cNvPr id="50" name="Google Shape;162;p1" descr="C:\Users\Winnie\AppData\Local\Microsoft\Windows\Temporary Internet Files\Content.IE5\83P2KKZX\MC900441717[1].png">
            <a:extLst>
              <a:ext uri="{FF2B5EF4-FFF2-40B4-BE49-F238E27FC236}">
                <a16:creationId xmlns:a16="http://schemas.microsoft.com/office/drawing/2014/main" id="{925AB074-5D86-768C-05A7-3F4F305FFD11}"/>
              </a:ext>
            </a:extLst>
          </p:cNvPr>
          <p:cNvPicPr preferRelativeResize="0"/>
          <p:nvPr/>
        </p:nvPicPr>
        <p:blipFill rotWithShape="1">
          <a:blip r:embed="rId3">
            <a:alphaModFix/>
          </a:blip>
          <a:srcRect/>
          <a:stretch/>
        </p:blipFill>
        <p:spPr>
          <a:xfrm>
            <a:off x="7236730" y="5547359"/>
            <a:ext cx="579438" cy="581025"/>
          </a:xfrm>
          <a:prstGeom prst="rect">
            <a:avLst/>
          </a:prstGeom>
          <a:noFill/>
          <a:ln>
            <a:noFill/>
          </a:ln>
        </p:spPr>
      </p:pic>
      <p:sp>
        <p:nvSpPr>
          <p:cNvPr id="61" name="Google Shape;184;p1">
            <a:extLst>
              <a:ext uri="{FF2B5EF4-FFF2-40B4-BE49-F238E27FC236}">
                <a16:creationId xmlns:a16="http://schemas.microsoft.com/office/drawing/2014/main" id="{AE9A6FA0-24A7-3965-5999-0C80E3966422}"/>
              </a:ext>
            </a:extLst>
          </p:cNvPr>
          <p:cNvSpPr/>
          <p:nvPr/>
        </p:nvSpPr>
        <p:spPr>
          <a:xfrm>
            <a:off x="1273203" y="2112556"/>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un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montón</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91" name="Google Shape;184;p1">
            <a:extLst>
              <a:ext uri="{FF2B5EF4-FFF2-40B4-BE49-F238E27FC236}">
                <a16:creationId xmlns:a16="http://schemas.microsoft.com/office/drawing/2014/main" id="{9A34762B-74C0-AEEE-C0D3-8EF599CC0D7D}"/>
              </a:ext>
            </a:extLst>
          </p:cNvPr>
          <p:cNvSpPr/>
          <p:nvPr/>
        </p:nvSpPr>
        <p:spPr>
          <a:xfrm>
            <a:off x="1264239" y="2115198"/>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a lot of</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34" name="Google Shape;184;p1">
            <a:extLst>
              <a:ext uri="{FF2B5EF4-FFF2-40B4-BE49-F238E27FC236}">
                <a16:creationId xmlns:a16="http://schemas.microsoft.com/office/drawing/2014/main" id="{D72098B7-FBFE-3957-21E9-096D1CB13040}"/>
              </a:ext>
            </a:extLst>
          </p:cNvPr>
          <p:cNvSpPr/>
          <p:nvPr/>
        </p:nvSpPr>
        <p:spPr>
          <a:xfrm>
            <a:off x="3072847" y="2112556"/>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arreglar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10" name="Google Shape;184;p1">
            <a:extLst>
              <a:ext uri="{FF2B5EF4-FFF2-40B4-BE49-F238E27FC236}">
                <a16:creationId xmlns:a16="http://schemas.microsoft.com/office/drawing/2014/main" id="{ECA5B1E3-A67F-5B16-5E2B-5DF90A6DA03D}"/>
              </a:ext>
            </a:extLst>
          </p:cNvPr>
          <p:cNvSpPr/>
          <p:nvPr/>
        </p:nvSpPr>
        <p:spPr>
          <a:xfrm>
            <a:off x="3055169" y="2115198"/>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to tidy</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35" name="Google Shape;184;p1">
            <a:extLst>
              <a:ext uri="{FF2B5EF4-FFF2-40B4-BE49-F238E27FC236}">
                <a16:creationId xmlns:a16="http://schemas.microsoft.com/office/drawing/2014/main" id="{C08186EC-9C26-BB66-16D5-5F4405668256}"/>
              </a:ext>
            </a:extLst>
          </p:cNvPr>
          <p:cNvSpPr/>
          <p:nvPr/>
        </p:nvSpPr>
        <p:spPr>
          <a:xfrm>
            <a:off x="4880929" y="2112556"/>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alto</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36" name="Google Shape;184;p1">
            <a:extLst>
              <a:ext uri="{FF2B5EF4-FFF2-40B4-BE49-F238E27FC236}">
                <a16:creationId xmlns:a16="http://schemas.microsoft.com/office/drawing/2014/main" id="{F6D79D9F-C1AE-B8C7-4532-1B2AFD27A41D}"/>
              </a:ext>
            </a:extLst>
          </p:cNvPr>
          <p:cNvSpPr/>
          <p:nvPr/>
        </p:nvSpPr>
        <p:spPr>
          <a:xfrm>
            <a:off x="6667663" y="2112556"/>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engañar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26" name="Google Shape;184;p1">
            <a:extLst>
              <a:ext uri="{FF2B5EF4-FFF2-40B4-BE49-F238E27FC236}">
                <a16:creationId xmlns:a16="http://schemas.microsoft.com/office/drawing/2014/main" id="{D91C2C2D-ADAC-952C-1419-6648386F49A8}"/>
              </a:ext>
            </a:extLst>
          </p:cNvPr>
          <p:cNvSpPr/>
          <p:nvPr/>
        </p:nvSpPr>
        <p:spPr>
          <a:xfrm>
            <a:off x="6645607" y="2115198"/>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to trick</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37" name="Google Shape;184;p1">
            <a:extLst>
              <a:ext uri="{FF2B5EF4-FFF2-40B4-BE49-F238E27FC236}">
                <a16:creationId xmlns:a16="http://schemas.microsoft.com/office/drawing/2014/main" id="{80B6D5BF-2205-DF68-1A94-1636219E25A4}"/>
              </a:ext>
            </a:extLst>
          </p:cNvPr>
          <p:cNvSpPr/>
          <p:nvPr/>
        </p:nvSpPr>
        <p:spPr>
          <a:xfrm>
            <a:off x="4877941" y="4584579"/>
            <a:ext cx="1678420"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Enhorabuena</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38" name="Google Shape;184;p1">
            <a:extLst>
              <a:ext uri="{FF2B5EF4-FFF2-40B4-BE49-F238E27FC236}">
                <a16:creationId xmlns:a16="http://schemas.microsoft.com/office/drawing/2014/main" id="{0B6C7DCA-F141-E58E-E219-F30882257949}"/>
              </a:ext>
            </a:extLst>
          </p:cNvPr>
          <p:cNvSpPr/>
          <p:nvPr/>
        </p:nvSpPr>
        <p:spPr>
          <a:xfrm>
            <a:off x="1273203" y="5405945"/>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un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plato</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ligero</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39" name="Google Shape;184;p1">
            <a:extLst>
              <a:ext uri="{FF2B5EF4-FFF2-40B4-BE49-F238E27FC236}">
                <a16:creationId xmlns:a16="http://schemas.microsoft.com/office/drawing/2014/main" id="{FEE242F6-EA32-4A36-445B-1165057E27C6}"/>
              </a:ext>
            </a:extLst>
          </p:cNvPr>
          <p:cNvSpPr/>
          <p:nvPr/>
        </p:nvSpPr>
        <p:spPr>
          <a:xfrm>
            <a:off x="1273203" y="3759250"/>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espacio</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0" name="Google Shape;184;p1">
            <a:extLst>
              <a:ext uri="{FF2B5EF4-FFF2-40B4-BE49-F238E27FC236}">
                <a16:creationId xmlns:a16="http://schemas.microsoft.com/office/drawing/2014/main" id="{4F5C432E-B411-9985-64D0-0DA5F8A861D9}"/>
              </a:ext>
            </a:extLst>
          </p:cNvPr>
          <p:cNvSpPr/>
          <p:nvPr/>
        </p:nvSpPr>
        <p:spPr>
          <a:xfrm>
            <a:off x="3072847" y="5405945"/>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cabe</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en</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la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esquina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1" name="Google Shape;184;p1">
            <a:extLst>
              <a:ext uri="{FF2B5EF4-FFF2-40B4-BE49-F238E27FC236}">
                <a16:creationId xmlns:a16="http://schemas.microsoft.com/office/drawing/2014/main" id="{8A92D0F5-0337-E1C6-7E8A-E51BF8075B8B}"/>
              </a:ext>
            </a:extLst>
          </p:cNvPr>
          <p:cNvSpPr/>
          <p:nvPr/>
        </p:nvSpPr>
        <p:spPr>
          <a:xfrm>
            <a:off x="1273203" y="2935903"/>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aguantar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2" name="Google Shape;184;p1">
            <a:extLst>
              <a:ext uri="{FF2B5EF4-FFF2-40B4-BE49-F238E27FC236}">
                <a16:creationId xmlns:a16="http://schemas.microsoft.com/office/drawing/2014/main" id="{1D2E58EE-28C1-3538-5C1B-6CB3BB443368}"/>
              </a:ext>
            </a:extLst>
          </p:cNvPr>
          <p:cNvSpPr/>
          <p:nvPr/>
        </p:nvSpPr>
        <p:spPr>
          <a:xfrm>
            <a:off x="6667663" y="4582597"/>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ese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mueble</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3" name="Google Shape;184;p1">
            <a:extLst>
              <a:ext uri="{FF2B5EF4-FFF2-40B4-BE49-F238E27FC236}">
                <a16:creationId xmlns:a16="http://schemas.microsoft.com/office/drawing/2014/main" id="{96973876-22F5-0710-393E-9FE4E7033D3C}"/>
              </a:ext>
            </a:extLst>
          </p:cNvPr>
          <p:cNvSpPr/>
          <p:nvPr/>
        </p:nvSpPr>
        <p:spPr>
          <a:xfrm>
            <a:off x="8449500" y="2112556"/>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bajo</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32" name="Google Shape;184;p1">
            <a:extLst>
              <a:ext uri="{FF2B5EF4-FFF2-40B4-BE49-F238E27FC236}">
                <a16:creationId xmlns:a16="http://schemas.microsoft.com/office/drawing/2014/main" id="{9E8CEE33-E76A-21FD-146E-8EA79E74D254}"/>
              </a:ext>
            </a:extLst>
          </p:cNvPr>
          <p:cNvSpPr/>
          <p:nvPr/>
        </p:nvSpPr>
        <p:spPr>
          <a:xfrm>
            <a:off x="8446368" y="2115198"/>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low</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31" name="Google Shape;184;p1">
            <a:extLst>
              <a:ext uri="{FF2B5EF4-FFF2-40B4-BE49-F238E27FC236}">
                <a16:creationId xmlns:a16="http://schemas.microsoft.com/office/drawing/2014/main" id="{93E3A266-2C0B-17A4-4288-85A077063854}"/>
              </a:ext>
            </a:extLst>
          </p:cNvPr>
          <p:cNvSpPr/>
          <p:nvPr/>
        </p:nvSpPr>
        <p:spPr>
          <a:xfrm>
            <a:off x="6645607" y="458461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that piece of furniture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30" name="Google Shape;184;p1">
            <a:extLst>
              <a:ext uri="{FF2B5EF4-FFF2-40B4-BE49-F238E27FC236}">
                <a16:creationId xmlns:a16="http://schemas.microsoft.com/office/drawing/2014/main" id="{D5A2B0DC-DA71-F188-A646-7265FB35C6CB}"/>
              </a:ext>
            </a:extLst>
          </p:cNvPr>
          <p:cNvSpPr/>
          <p:nvPr/>
        </p:nvSpPr>
        <p:spPr>
          <a:xfrm>
            <a:off x="1264239" y="2940662"/>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to put up with</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29" name="Google Shape;184;p1">
            <a:extLst>
              <a:ext uri="{FF2B5EF4-FFF2-40B4-BE49-F238E27FC236}">
                <a16:creationId xmlns:a16="http://schemas.microsoft.com/office/drawing/2014/main" id="{6CF242A8-188F-6D21-3FE8-F72011AF0323}"/>
              </a:ext>
            </a:extLst>
          </p:cNvPr>
          <p:cNvSpPr/>
          <p:nvPr/>
        </p:nvSpPr>
        <p:spPr>
          <a:xfrm>
            <a:off x="3055169" y="541283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it fits in the corner</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44" name="Google Shape;184;p1">
            <a:extLst>
              <a:ext uri="{FF2B5EF4-FFF2-40B4-BE49-F238E27FC236}">
                <a16:creationId xmlns:a16="http://schemas.microsoft.com/office/drawing/2014/main" id="{29EB6B1D-3133-4832-A408-2AF0DB5DFDDF}"/>
              </a:ext>
            </a:extLst>
          </p:cNvPr>
          <p:cNvSpPr/>
          <p:nvPr/>
        </p:nvSpPr>
        <p:spPr>
          <a:xfrm>
            <a:off x="4870255" y="2912007"/>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agradecer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5" name="Google Shape;184;p1">
            <a:extLst>
              <a:ext uri="{FF2B5EF4-FFF2-40B4-BE49-F238E27FC236}">
                <a16:creationId xmlns:a16="http://schemas.microsoft.com/office/drawing/2014/main" id="{A9A170E7-D6F9-286E-54DA-90AF00CF3952}"/>
              </a:ext>
            </a:extLst>
          </p:cNvPr>
          <p:cNvSpPr/>
          <p:nvPr/>
        </p:nvSpPr>
        <p:spPr>
          <a:xfrm>
            <a:off x="10297006" y="2935903"/>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aire</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6" name="Google Shape;184;p1">
            <a:extLst>
              <a:ext uri="{FF2B5EF4-FFF2-40B4-BE49-F238E27FC236}">
                <a16:creationId xmlns:a16="http://schemas.microsoft.com/office/drawing/2014/main" id="{4EC6479C-7369-A558-2FE9-85286E377FE4}"/>
              </a:ext>
            </a:extLst>
          </p:cNvPr>
          <p:cNvSpPr/>
          <p:nvPr/>
        </p:nvSpPr>
        <p:spPr>
          <a:xfrm>
            <a:off x="8449500" y="2935903"/>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amor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7" name="Google Shape;184;p1">
            <a:extLst>
              <a:ext uri="{FF2B5EF4-FFF2-40B4-BE49-F238E27FC236}">
                <a16:creationId xmlns:a16="http://schemas.microsoft.com/office/drawing/2014/main" id="{017AB8FC-77F9-82A3-63FC-F4A155F67594}"/>
              </a:ext>
            </a:extLst>
          </p:cNvPr>
          <p:cNvSpPr/>
          <p:nvPr/>
        </p:nvSpPr>
        <p:spPr>
          <a:xfrm>
            <a:off x="6667663" y="2935903"/>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bajar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25" name="Google Shape;184;p1">
            <a:extLst>
              <a:ext uri="{FF2B5EF4-FFF2-40B4-BE49-F238E27FC236}">
                <a16:creationId xmlns:a16="http://schemas.microsoft.com/office/drawing/2014/main" id="{A5F2F71B-3415-58EA-F82B-5D0AFD96F7B6}"/>
              </a:ext>
            </a:extLst>
          </p:cNvPr>
          <p:cNvSpPr/>
          <p:nvPr/>
        </p:nvSpPr>
        <p:spPr>
          <a:xfrm>
            <a:off x="6645607" y="2940662"/>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to lower</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9" name="Google Shape;184;p1">
            <a:extLst>
              <a:ext uri="{FF2B5EF4-FFF2-40B4-BE49-F238E27FC236}">
                <a16:creationId xmlns:a16="http://schemas.microsoft.com/office/drawing/2014/main" id="{52919687-C29B-9C6A-9909-34DAAA2E9E90}"/>
              </a:ext>
            </a:extLst>
          </p:cNvPr>
          <p:cNvSpPr/>
          <p:nvPr/>
        </p:nvSpPr>
        <p:spPr>
          <a:xfrm>
            <a:off x="8425885" y="2940662"/>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love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23" name="Google Shape;184;p1">
            <a:extLst>
              <a:ext uri="{FF2B5EF4-FFF2-40B4-BE49-F238E27FC236}">
                <a16:creationId xmlns:a16="http://schemas.microsoft.com/office/drawing/2014/main" id="{881462A0-7CBD-6269-EF35-0E3E9B9F8AD5}"/>
              </a:ext>
            </a:extLst>
          </p:cNvPr>
          <p:cNvSpPr/>
          <p:nvPr/>
        </p:nvSpPr>
        <p:spPr>
          <a:xfrm>
            <a:off x="1264239" y="376635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space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48" name="Google Shape;184;p1">
            <a:extLst>
              <a:ext uri="{FF2B5EF4-FFF2-40B4-BE49-F238E27FC236}">
                <a16:creationId xmlns:a16="http://schemas.microsoft.com/office/drawing/2014/main" id="{3475D038-302D-6CF9-E79B-40D2F4D6F6AE}"/>
              </a:ext>
            </a:extLst>
          </p:cNvPr>
          <p:cNvSpPr/>
          <p:nvPr/>
        </p:nvSpPr>
        <p:spPr>
          <a:xfrm>
            <a:off x="8449500" y="4582597"/>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compra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9" name="Google Shape;184;p1">
            <a:extLst>
              <a:ext uri="{FF2B5EF4-FFF2-40B4-BE49-F238E27FC236}">
                <a16:creationId xmlns:a16="http://schemas.microsoft.com/office/drawing/2014/main" id="{F1C82A3E-A6CB-A663-519D-CEB2BE593F25}"/>
              </a:ext>
            </a:extLst>
          </p:cNvPr>
          <p:cNvSpPr/>
          <p:nvPr/>
        </p:nvSpPr>
        <p:spPr>
          <a:xfrm>
            <a:off x="10297006" y="3759250"/>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piedra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0" name="Google Shape;184;p1">
            <a:extLst>
              <a:ext uri="{FF2B5EF4-FFF2-40B4-BE49-F238E27FC236}">
                <a16:creationId xmlns:a16="http://schemas.microsoft.com/office/drawing/2014/main" id="{50268CCD-2EF3-2918-5EEE-628391329EB0}"/>
              </a:ext>
            </a:extLst>
          </p:cNvPr>
          <p:cNvSpPr/>
          <p:nvPr/>
        </p:nvSpPr>
        <p:spPr>
          <a:xfrm>
            <a:off x="10297006" y="4582597"/>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esas</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cosas</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1" name="Google Shape;184;p1">
            <a:extLst>
              <a:ext uri="{FF2B5EF4-FFF2-40B4-BE49-F238E27FC236}">
                <a16:creationId xmlns:a16="http://schemas.microsoft.com/office/drawing/2014/main" id="{E03E1829-2E07-5724-B115-7403760409BF}"/>
              </a:ext>
            </a:extLst>
          </p:cNvPr>
          <p:cNvSpPr/>
          <p:nvPr/>
        </p:nvSpPr>
        <p:spPr>
          <a:xfrm>
            <a:off x="8449500" y="3759250"/>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responsable</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2" name="Google Shape;184;p1">
            <a:extLst>
              <a:ext uri="{FF2B5EF4-FFF2-40B4-BE49-F238E27FC236}">
                <a16:creationId xmlns:a16="http://schemas.microsoft.com/office/drawing/2014/main" id="{C5E82B68-5E17-2097-B1AC-A322E1EC1CFB}"/>
              </a:ext>
            </a:extLst>
          </p:cNvPr>
          <p:cNvSpPr/>
          <p:nvPr/>
        </p:nvSpPr>
        <p:spPr>
          <a:xfrm>
            <a:off x="8449500" y="5405945"/>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me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gusta</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esa</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falda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3" name="Google Shape;184;p1">
            <a:extLst>
              <a:ext uri="{FF2B5EF4-FFF2-40B4-BE49-F238E27FC236}">
                <a16:creationId xmlns:a16="http://schemas.microsoft.com/office/drawing/2014/main" id="{7C6757A0-5CB8-7B01-BE1B-21E0321650B1}"/>
              </a:ext>
            </a:extLst>
          </p:cNvPr>
          <p:cNvSpPr/>
          <p:nvPr/>
        </p:nvSpPr>
        <p:spPr>
          <a:xfrm>
            <a:off x="4873520" y="3778050"/>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luna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4" name="Google Shape;184;p1">
            <a:extLst>
              <a:ext uri="{FF2B5EF4-FFF2-40B4-BE49-F238E27FC236}">
                <a16:creationId xmlns:a16="http://schemas.microsoft.com/office/drawing/2014/main" id="{00916727-9986-2759-DCDF-6BBD591A6637}"/>
              </a:ext>
            </a:extLst>
          </p:cNvPr>
          <p:cNvSpPr/>
          <p:nvPr/>
        </p:nvSpPr>
        <p:spPr>
          <a:xfrm>
            <a:off x="3072847" y="4582597"/>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esos</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ingenieros</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22" name="Google Shape;184;p1">
            <a:extLst>
              <a:ext uri="{FF2B5EF4-FFF2-40B4-BE49-F238E27FC236}">
                <a16:creationId xmlns:a16="http://schemas.microsoft.com/office/drawing/2014/main" id="{4DDB4213-A63A-57A5-CCFB-E4EA0A1CA3FC}"/>
              </a:ext>
            </a:extLst>
          </p:cNvPr>
          <p:cNvSpPr/>
          <p:nvPr/>
        </p:nvSpPr>
        <p:spPr>
          <a:xfrm>
            <a:off x="3055169" y="458461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those engineers</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55" name="Google Shape;184;p1">
            <a:extLst>
              <a:ext uri="{FF2B5EF4-FFF2-40B4-BE49-F238E27FC236}">
                <a16:creationId xmlns:a16="http://schemas.microsoft.com/office/drawing/2014/main" id="{2E8DD7B6-3488-764B-EE2F-00361BD7477C}"/>
              </a:ext>
            </a:extLst>
          </p:cNvPr>
          <p:cNvSpPr/>
          <p:nvPr/>
        </p:nvSpPr>
        <p:spPr>
          <a:xfrm>
            <a:off x="4871965" y="5405945"/>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mamá</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viene</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6" name="Google Shape;184;p1">
            <a:extLst>
              <a:ext uri="{FF2B5EF4-FFF2-40B4-BE49-F238E27FC236}">
                <a16:creationId xmlns:a16="http://schemas.microsoft.com/office/drawing/2014/main" id="{C3CE75DD-5EAE-B319-3CA0-4658062949A9}"/>
              </a:ext>
            </a:extLst>
          </p:cNvPr>
          <p:cNvSpPr/>
          <p:nvPr/>
        </p:nvSpPr>
        <p:spPr>
          <a:xfrm>
            <a:off x="3072847" y="3759250"/>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puerta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7" name="Google Shape;184;p1">
            <a:extLst>
              <a:ext uri="{FF2B5EF4-FFF2-40B4-BE49-F238E27FC236}">
                <a16:creationId xmlns:a16="http://schemas.microsoft.com/office/drawing/2014/main" id="{21FBCB1D-4833-C76F-DA35-5892AA9A1B80}"/>
              </a:ext>
            </a:extLst>
          </p:cNvPr>
          <p:cNvSpPr/>
          <p:nvPr/>
        </p:nvSpPr>
        <p:spPr>
          <a:xfrm>
            <a:off x="6667663" y="3759250"/>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invitamos</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8" name="Google Shape;184;p1">
            <a:extLst>
              <a:ext uri="{FF2B5EF4-FFF2-40B4-BE49-F238E27FC236}">
                <a16:creationId xmlns:a16="http://schemas.microsoft.com/office/drawing/2014/main" id="{276E263D-06DA-79EF-E219-AE3AAB2CF4F6}"/>
              </a:ext>
            </a:extLst>
          </p:cNvPr>
          <p:cNvSpPr/>
          <p:nvPr/>
        </p:nvSpPr>
        <p:spPr>
          <a:xfrm>
            <a:off x="10297006" y="2112556"/>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suelo</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9" name="Google Shape;184;p1">
            <a:extLst>
              <a:ext uri="{FF2B5EF4-FFF2-40B4-BE49-F238E27FC236}">
                <a16:creationId xmlns:a16="http://schemas.microsoft.com/office/drawing/2014/main" id="{0486081A-2603-8DA4-20DC-722E46862BC7}"/>
              </a:ext>
            </a:extLst>
          </p:cNvPr>
          <p:cNvSpPr/>
          <p:nvPr/>
        </p:nvSpPr>
        <p:spPr>
          <a:xfrm>
            <a:off x="1273203" y="4582597"/>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diseñan</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60" name="Google Shape;184;p1">
            <a:extLst>
              <a:ext uri="{FF2B5EF4-FFF2-40B4-BE49-F238E27FC236}">
                <a16:creationId xmlns:a16="http://schemas.microsoft.com/office/drawing/2014/main" id="{6B3B35EB-08CE-4DD1-453D-BCA09D589774}"/>
              </a:ext>
            </a:extLst>
          </p:cNvPr>
          <p:cNvSpPr/>
          <p:nvPr/>
        </p:nvSpPr>
        <p:spPr>
          <a:xfrm>
            <a:off x="3072847" y="2935903"/>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presentar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61" name="Google Shape;184;p1">
            <a:extLst>
              <a:ext uri="{FF2B5EF4-FFF2-40B4-BE49-F238E27FC236}">
                <a16:creationId xmlns:a16="http://schemas.microsoft.com/office/drawing/2014/main" id="{CB0E3ED4-3E81-5C20-F989-CE63E1F0258A}"/>
              </a:ext>
            </a:extLst>
          </p:cNvPr>
          <p:cNvSpPr/>
          <p:nvPr/>
        </p:nvSpPr>
        <p:spPr>
          <a:xfrm>
            <a:off x="10297006" y="5405945"/>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sabe la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letra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62" name="Google Shape;184;p1">
            <a:extLst>
              <a:ext uri="{FF2B5EF4-FFF2-40B4-BE49-F238E27FC236}">
                <a16:creationId xmlns:a16="http://schemas.microsoft.com/office/drawing/2014/main" id="{7D6515D1-A8C2-1112-AD6F-675F8784A3F4}"/>
              </a:ext>
            </a:extLst>
          </p:cNvPr>
          <p:cNvSpPr/>
          <p:nvPr/>
        </p:nvSpPr>
        <p:spPr>
          <a:xfrm>
            <a:off x="6667663" y="5405945"/>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mueve</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la mesa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20" name="Google Shape;184;p1">
            <a:extLst>
              <a:ext uri="{FF2B5EF4-FFF2-40B4-BE49-F238E27FC236}">
                <a16:creationId xmlns:a16="http://schemas.microsoft.com/office/drawing/2014/main" id="{D173A0BF-8E39-733A-3540-C3C7BEAAD9D5}"/>
              </a:ext>
            </a:extLst>
          </p:cNvPr>
          <p:cNvSpPr/>
          <p:nvPr/>
        </p:nvSpPr>
        <p:spPr>
          <a:xfrm>
            <a:off x="8425885" y="541283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I like that skirt</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8" name="Google Shape;184;p1">
            <a:extLst>
              <a:ext uri="{FF2B5EF4-FFF2-40B4-BE49-F238E27FC236}">
                <a16:creationId xmlns:a16="http://schemas.microsoft.com/office/drawing/2014/main" id="{AFA05DF4-2A85-A6E7-E18A-EF0906D4CDFE}"/>
              </a:ext>
            </a:extLst>
          </p:cNvPr>
          <p:cNvSpPr/>
          <p:nvPr/>
        </p:nvSpPr>
        <p:spPr>
          <a:xfrm>
            <a:off x="8425885" y="376635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responsible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7" name="Google Shape;184;p1">
            <a:extLst>
              <a:ext uri="{FF2B5EF4-FFF2-40B4-BE49-F238E27FC236}">
                <a16:creationId xmlns:a16="http://schemas.microsoft.com/office/drawing/2014/main" id="{CEB2ECB6-9406-AEAA-CB89-72C09E1DC90F}"/>
              </a:ext>
            </a:extLst>
          </p:cNvPr>
          <p:cNvSpPr/>
          <p:nvPr/>
        </p:nvSpPr>
        <p:spPr>
          <a:xfrm>
            <a:off x="10288657" y="376635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stone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6" name="Google Shape;184;p1">
            <a:extLst>
              <a:ext uri="{FF2B5EF4-FFF2-40B4-BE49-F238E27FC236}">
                <a16:creationId xmlns:a16="http://schemas.microsoft.com/office/drawing/2014/main" id="{941D4C7A-CD90-7190-39FA-42E0C942242B}"/>
              </a:ext>
            </a:extLst>
          </p:cNvPr>
          <p:cNvSpPr/>
          <p:nvPr/>
        </p:nvSpPr>
        <p:spPr>
          <a:xfrm>
            <a:off x="1264239" y="458461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they design</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5" name="Google Shape;184;p1">
            <a:extLst>
              <a:ext uri="{FF2B5EF4-FFF2-40B4-BE49-F238E27FC236}">
                <a16:creationId xmlns:a16="http://schemas.microsoft.com/office/drawing/2014/main" id="{8D28AF82-1A21-94D4-6BD4-2D0608EE7D5E}"/>
              </a:ext>
            </a:extLst>
          </p:cNvPr>
          <p:cNvSpPr/>
          <p:nvPr/>
        </p:nvSpPr>
        <p:spPr>
          <a:xfrm>
            <a:off x="3055169" y="2940662"/>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to introduce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4" name="Google Shape;184;p1">
            <a:extLst>
              <a:ext uri="{FF2B5EF4-FFF2-40B4-BE49-F238E27FC236}">
                <a16:creationId xmlns:a16="http://schemas.microsoft.com/office/drawing/2014/main" id="{FECB9435-996A-FF82-4F8A-40F8A00B2523}"/>
              </a:ext>
            </a:extLst>
          </p:cNvPr>
          <p:cNvSpPr/>
          <p:nvPr/>
        </p:nvSpPr>
        <p:spPr>
          <a:xfrm>
            <a:off x="10273391" y="5398630"/>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lang="en-GB" sz="2000" b="1" dirty="0">
                <a:solidFill>
                  <a:srgbClr val="FABD00"/>
                </a:solidFill>
                <a:latin typeface="Century Gothic"/>
              </a:rPr>
              <a:t>s</a:t>
            </a:r>
            <a:r>
              <a:rPr kumimoji="0" lang="en-GB" sz="2000" b="1" i="0" u="none" strike="noStrike" kern="1200" cap="none" spc="0" normalizeH="0" baseline="0" noProof="0" dirty="0">
                <a:ln>
                  <a:noFill/>
                </a:ln>
                <a:solidFill>
                  <a:srgbClr val="FABD00"/>
                </a:solidFill>
                <a:effectLst/>
                <a:uLnTx/>
                <a:uFillTx/>
                <a:latin typeface="Century Gothic"/>
                <a:ea typeface="+mn-ea"/>
                <a:cs typeface="+mn-cs"/>
              </a:rPr>
              <a:t>he knows the lyric</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3" name="Google Shape;184;p1">
            <a:extLst>
              <a:ext uri="{FF2B5EF4-FFF2-40B4-BE49-F238E27FC236}">
                <a16:creationId xmlns:a16="http://schemas.microsoft.com/office/drawing/2014/main" id="{44E7A8DA-2A07-443C-374E-C10591F3EB29}"/>
              </a:ext>
            </a:extLst>
          </p:cNvPr>
          <p:cNvSpPr/>
          <p:nvPr/>
        </p:nvSpPr>
        <p:spPr>
          <a:xfrm>
            <a:off x="6645607" y="541283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he moves the table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63" name="Google Shape;184;p1">
            <a:extLst>
              <a:ext uri="{FF2B5EF4-FFF2-40B4-BE49-F238E27FC236}">
                <a16:creationId xmlns:a16="http://schemas.microsoft.com/office/drawing/2014/main" id="{739F96B4-C8DA-AC40-599F-3EC1D52FB399}"/>
              </a:ext>
            </a:extLst>
          </p:cNvPr>
          <p:cNvSpPr/>
          <p:nvPr/>
        </p:nvSpPr>
        <p:spPr>
          <a:xfrm>
            <a:off x="3055169" y="376635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door</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64" name="Google Shape;184;p1">
            <a:extLst>
              <a:ext uri="{FF2B5EF4-FFF2-40B4-BE49-F238E27FC236}">
                <a16:creationId xmlns:a16="http://schemas.microsoft.com/office/drawing/2014/main" id="{CE3D0955-640D-F2E0-F329-6288ED786100}"/>
              </a:ext>
            </a:extLst>
          </p:cNvPr>
          <p:cNvSpPr/>
          <p:nvPr/>
        </p:nvSpPr>
        <p:spPr>
          <a:xfrm>
            <a:off x="1290881" y="5403929"/>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lang="en-GB" sz="2000" b="1" dirty="0">
                <a:solidFill>
                  <a:srgbClr val="FABD00"/>
                </a:solidFill>
                <a:latin typeface="Century Gothic"/>
              </a:rPr>
              <a:t>a light dish</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66" name="Google Shape;184;p1">
            <a:extLst>
              <a:ext uri="{FF2B5EF4-FFF2-40B4-BE49-F238E27FC236}">
                <a16:creationId xmlns:a16="http://schemas.microsoft.com/office/drawing/2014/main" id="{0922235A-560C-E0FE-B558-8631ACB163E5}"/>
              </a:ext>
            </a:extLst>
          </p:cNvPr>
          <p:cNvSpPr/>
          <p:nvPr/>
        </p:nvSpPr>
        <p:spPr>
          <a:xfrm>
            <a:off x="8425885" y="458461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shopping</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65" name="Google Shape;184;p1">
            <a:extLst>
              <a:ext uri="{FF2B5EF4-FFF2-40B4-BE49-F238E27FC236}">
                <a16:creationId xmlns:a16="http://schemas.microsoft.com/office/drawing/2014/main" id="{DC21E158-7577-7EA5-9155-2036C4DF9797}"/>
              </a:ext>
            </a:extLst>
          </p:cNvPr>
          <p:cNvSpPr/>
          <p:nvPr/>
        </p:nvSpPr>
        <p:spPr>
          <a:xfrm>
            <a:off x="10288657" y="458461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those things</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67" name="Google Shape;184;p1">
            <a:extLst>
              <a:ext uri="{FF2B5EF4-FFF2-40B4-BE49-F238E27FC236}">
                <a16:creationId xmlns:a16="http://schemas.microsoft.com/office/drawing/2014/main" id="{BE03DE4F-78A6-00A6-7B2F-3D121BA6572F}"/>
              </a:ext>
            </a:extLst>
          </p:cNvPr>
          <p:cNvSpPr/>
          <p:nvPr/>
        </p:nvSpPr>
        <p:spPr>
          <a:xfrm>
            <a:off x="4866230" y="541283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mum is coming</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2" name="Google Shape;184;p1">
            <a:extLst>
              <a:ext uri="{FF2B5EF4-FFF2-40B4-BE49-F238E27FC236}">
                <a16:creationId xmlns:a16="http://schemas.microsoft.com/office/drawing/2014/main" id="{3949B41F-5549-4D4C-7502-D0E3D71DD38C}"/>
              </a:ext>
            </a:extLst>
          </p:cNvPr>
          <p:cNvSpPr/>
          <p:nvPr/>
        </p:nvSpPr>
        <p:spPr>
          <a:xfrm>
            <a:off x="6645607" y="376635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we invite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1" name="Google Shape;184;p1">
            <a:extLst>
              <a:ext uri="{FF2B5EF4-FFF2-40B4-BE49-F238E27FC236}">
                <a16:creationId xmlns:a16="http://schemas.microsoft.com/office/drawing/2014/main" id="{74EA67BA-6285-7957-8A2B-4E3542BDBF5A}"/>
              </a:ext>
            </a:extLst>
          </p:cNvPr>
          <p:cNvSpPr/>
          <p:nvPr/>
        </p:nvSpPr>
        <p:spPr>
          <a:xfrm>
            <a:off x="10288657" y="2091685"/>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floor</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pic>
        <p:nvPicPr>
          <p:cNvPr id="168" name="Google Shape;220;p1" descr="C:\Users\Winnie\AppData\Local\Microsoft\Windows\Temporary Internet Files\Content.IE5\0VQ72ZAA\MC900441703[1].png">
            <a:extLst>
              <a:ext uri="{FF2B5EF4-FFF2-40B4-BE49-F238E27FC236}">
                <a16:creationId xmlns:a16="http://schemas.microsoft.com/office/drawing/2014/main" id="{F7482460-4389-8B71-6E4A-5CA903491D3D}"/>
              </a:ext>
            </a:extLst>
          </p:cNvPr>
          <p:cNvPicPr preferRelativeResize="0"/>
          <p:nvPr/>
        </p:nvPicPr>
        <p:blipFill rotWithShape="1">
          <a:blip r:embed="rId9">
            <a:alphaModFix/>
          </a:blip>
          <a:srcRect/>
          <a:stretch/>
        </p:blipFill>
        <p:spPr>
          <a:xfrm>
            <a:off x="6432628" y="465849"/>
            <a:ext cx="574675" cy="576262"/>
          </a:xfrm>
          <a:prstGeom prst="rect">
            <a:avLst/>
          </a:prstGeom>
          <a:noFill/>
          <a:ln>
            <a:noFill/>
          </a:ln>
        </p:spPr>
      </p:pic>
      <p:pic>
        <p:nvPicPr>
          <p:cNvPr id="169" name="Google Shape;217;p1" descr="C:\Users\Winnie\AppData\Local\Microsoft\Windows\Temporary Internet Files\Content.IE5\0VQ72ZAA\MC900439825[1].png">
            <a:extLst>
              <a:ext uri="{FF2B5EF4-FFF2-40B4-BE49-F238E27FC236}">
                <a16:creationId xmlns:a16="http://schemas.microsoft.com/office/drawing/2014/main" id="{0C1C4C0A-149F-21C6-EF14-2F1986B810FB}"/>
              </a:ext>
            </a:extLst>
          </p:cNvPr>
          <p:cNvPicPr preferRelativeResize="0"/>
          <p:nvPr/>
        </p:nvPicPr>
        <p:blipFill rotWithShape="1">
          <a:blip r:embed="rId10">
            <a:alphaModFix/>
          </a:blip>
          <a:srcRect/>
          <a:stretch/>
        </p:blipFill>
        <p:spPr>
          <a:xfrm>
            <a:off x="7812992" y="296351"/>
            <a:ext cx="723900" cy="723900"/>
          </a:xfrm>
          <a:prstGeom prst="rect">
            <a:avLst/>
          </a:prstGeom>
          <a:noFill/>
          <a:ln>
            <a:noFill/>
          </a:ln>
        </p:spPr>
      </p:pic>
      <p:pic>
        <p:nvPicPr>
          <p:cNvPr id="170" name="Google Shape;224;p1" descr="119498563188281957tasto_8_architetto_franc_01">
            <a:extLst>
              <a:ext uri="{FF2B5EF4-FFF2-40B4-BE49-F238E27FC236}">
                <a16:creationId xmlns:a16="http://schemas.microsoft.com/office/drawing/2014/main" id="{99EBADF6-FD46-260E-55DD-D6B0A17AB1D9}"/>
              </a:ext>
            </a:extLst>
          </p:cNvPr>
          <p:cNvPicPr preferRelativeResize="0"/>
          <p:nvPr/>
        </p:nvPicPr>
        <p:blipFill rotWithShape="1">
          <a:blip r:embed="rId11">
            <a:alphaModFix/>
          </a:blip>
          <a:srcRect/>
          <a:stretch/>
        </p:blipFill>
        <p:spPr>
          <a:xfrm>
            <a:off x="5105448" y="455525"/>
            <a:ext cx="649287" cy="649288"/>
          </a:xfrm>
          <a:prstGeom prst="rect">
            <a:avLst/>
          </a:prstGeom>
          <a:noFill/>
          <a:ln>
            <a:noFill/>
          </a:ln>
        </p:spPr>
      </p:pic>
      <p:grpSp>
        <p:nvGrpSpPr>
          <p:cNvPr id="171" name="Google Shape;213;p1">
            <a:extLst>
              <a:ext uri="{FF2B5EF4-FFF2-40B4-BE49-F238E27FC236}">
                <a16:creationId xmlns:a16="http://schemas.microsoft.com/office/drawing/2014/main" id="{FE7CD859-233A-FA6E-9073-456D784BEB60}"/>
              </a:ext>
            </a:extLst>
          </p:cNvPr>
          <p:cNvGrpSpPr/>
          <p:nvPr/>
        </p:nvGrpSpPr>
        <p:grpSpPr>
          <a:xfrm>
            <a:off x="9067085" y="263929"/>
            <a:ext cx="647700" cy="720725"/>
            <a:chOff x="2123728" y="332656"/>
            <a:chExt cx="1326976" cy="1326976"/>
          </a:xfrm>
        </p:grpSpPr>
        <p:pic>
          <p:nvPicPr>
            <p:cNvPr id="172" name="Google Shape;214;p1" descr="C:\Users\Winnie\AppData\Local\Microsoft\Windows\Temporary Internet Files\Content.IE5\RJE6RGHW\MC900439825[1].png">
              <a:extLst>
                <a:ext uri="{FF2B5EF4-FFF2-40B4-BE49-F238E27FC236}">
                  <a16:creationId xmlns:a16="http://schemas.microsoft.com/office/drawing/2014/main" id="{345D857C-7CCA-0D0D-28A4-22393B4437A5}"/>
                </a:ext>
              </a:extLst>
            </p:cNvPr>
            <p:cNvPicPr preferRelativeResize="0"/>
            <p:nvPr/>
          </p:nvPicPr>
          <p:blipFill rotWithShape="1">
            <a:blip r:embed="rId12">
              <a:alphaModFix/>
            </a:blip>
            <a:srcRect/>
            <a:stretch/>
          </p:blipFill>
          <p:spPr>
            <a:xfrm>
              <a:off x="2123728" y="620688"/>
              <a:ext cx="966936" cy="966936"/>
            </a:xfrm>
            <a:prstGeom prst="rect">
              <a:avLst/>
            </a:prstGeom>
            <a:noFill/>
            <a:ln>
              <a:noFill/>
            </a:ln>
          </p:spPr>
        </p:pic>
        <p:pic>
          <p:nvPicPr>
            <p:cNvPr id="173" name="Google Shape;215;p1" descr="C:\Users\Winnie\AppData\Local\Microsoft\Windows\Temporary Internet Files\Content.IE5\RJE6RGHW\MC900439825[1].png">
              <a:extLst>
                <a:ext uri="{FF2B5EF4-FFF2-40B4-BE49-F238E27FC236}">
                  <a16:creationId xmlns:a16="http://schemas.microsoft.com/office/drawing/2014/main" id="{A1D546D7-BEF0-F07B-A493-046234394880}"/>
                </a:ext>
              </a:extLst>
            </p:cNvPr>
            <p:cNvPicPr preferRelativeResize="0"/>
            <p:nvPr/>
          </p:nvPicPr>
          <p:blipFill rotWithShape="1">
            <a:blip r:embed="rId12">
              <a:alphaModFix/>
            </a:blip>
            <a:srcRect/>
            <a:stretch/>
          </p:blipFill>
          <p:spPr>
            <a:xfrm>
              <a:off x="2483768" y="692696"/>
              <a:ext cx="966936" cy="966936"/>
            </a:xfrm>
            <a:prstGeom prst="rect">
              <a:avLst/>
            </a:prstGeom>
            <a:noFill/>
            <a:ln>
              <a:noFill/>
            </a:ln>
          </p:spPr>
        </p:pic>
        <p:pic>
          <p:nvPicPr>
            <p:cNvPr id="174" name="Google Shape;216;p1" descr="C:\Users\Winnie\AppData\Local\Microsoft\Windows\Temporary Internet Files\Content.IE5\0VQ72ZAA\MC900441703[1].png">
              <a:extLst>
                <a:ext uri="{FF2B5EF4-FFF2-40B4-BE49-F238E27FC236}">
                  <a16:creationId xmlns:a16="http://schemas.microsoft.com/office/drawing/2014/main" id="{81866299-6C61-0346-CFBF-61DB69A27224}"/>
                </a:ext>
              </a:extLst>
            </p:cNvPr>
            <p:cNvPicPr preferRelativeResize="0"/>
            <p:nvPr/>
          </p:nvPicPr>
          <p:blipFill rotWithShape="1">
            <a:blip r:embed="rId13">
              <a:alphaModFix/>
            </a:blip>
            <a:srcRect/>
            <a:stretch/>
          </p:blipFill>
          <p:spPr>
            <a:xfrm>
              <a:off x="2555776" y="332656"/>
              <a:ext cx="648072" cy="648072"/>
            </a:xfrm>
            <a:prstGeom prst="rect">
              <a:avLst/>
            </a:prstGeom>
            <a:noFill/>
            <a:ln>
              <a:noFill/>
            </a:ln>
          </p:spPr>
        </p:pic>
      </p:grpSp>
      <p:pic>
        <p:nvPicPr>
          <p:cNvPr id="175" name="Google Shape;218;p1" descr="C:\Users\Winnie\AppData\Local\Microsoft\Windows\Temporary Internet Files\Content.IE5\9M0I6R03\MC900441717[1].png">
            <a:extLst>
              <a:ext uri="{FF2B5EF4-FFF2-40B4-BE49-F238E27FC236}">
                <a16:creationId xmlns:a16="http://schemas.microsoft.com/office/drawing/2014/main" id="{7653A82E-66A3-19AD-AF67-718F2415D21D}"/>
              </a:ext>
            </a:extLst>
          </p:cNvPr>
          <p:cNvPicPr preferRelativeResize="0"/>
          <p:nvPr/>
        </p:nvPicPr>
        <p:blipFill rotWithShape="1">
          <a:blip r:embed="rId14">
            <a:alphaModFix/>
          </a:blip>
          <a:srcRect/>
          <a:stretch/>
        </p:blipFill>
        <p:spPr>
          <a:xfrm>
            <a:off x="9890201" y="363372"/>
            <a:ext cx="647700" cy="647700"/>
          </a:xfrm>
          <a:prstGeom prst="rect">
            <a:avLst/>
          </a:prstGeom>
          <a:noFill/>
          <a:ln>
            <a:noFill/>
          </a:ln>
        </p:spPr>
      </p:pic>
      <p:sp>
        <p:nvSpPr>
          <p:cNvPr id="176" name="Google Shape;136;p1">
            <a:extLst>
              <a:ext uri="{FF2B5EF4-FFF2-40B4-BE49-F238E27FC236}">
                <a16:creationId xmlns:a16="http://schemas.microsoft.com/office/drawing/2014/main" id="{AAB0A2B5-0C90-75E8-0D6F-1154E583EA02}"/>
              </a:ext>
            </a:extLst>
          </p:cNvPr>
          <p:cNvSpPr/>
          <p:nvPr/>
        </p:nvSpPr>
        <p:spPr>
          <a:xfrm>
            <a:off x="10744199" y="232242"/>
            <a:ext cx="1161402" cy="400919"/>
          </a:xfrm>
          <a:prstGeom prst="roundRect">
            <a:avLst>
              <a:gd name="adj" fmla="val 16667"/>
            </a:avLst>
          </a:prstGeom>
          <a:solidFill>
            <a:srgbClr val="AE1518"/>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77" name="Google Shape;221;p1">
            <a:extLst>
              <a:ext uri="{FF2B5EF4-FFF2-40B4-BE49-F238E27FC236}">
                <a16:creationId xmlns:a16="http://schemas.microsoft.com/office/drawing/2014/main" id="{26D23B37-25AD-74AC-3FBF-827639255FEE}"/>
              </a:ext>
            </a:extLst>
          </p:cNvPr>
          <p:cNvSpPr txBox="1"/>
          <p:nvPr/>
        </p:nvSpPr>
        <p:spPr>
          <a:xfrm>
            <a:off x="8171163" y="774526"/>
            <a:ext cx="639114"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dirty="0">
                <a:ln>
                  <a:noFill/>
                </a:ln>
                <a:solidFill>
                  <a:srgbClr val="AE1518"/>
                </a:solidFill>
                <a:effectLst/>
                <a:uLnTx/>
                <a:uFillTx/>
                <a:latin typeface="Century Gothic"/>
                <a:ea typeface="Century Gothic"/>
                <a:cs typeface="Century Gothic"/>
                <a:sym typeface="Century Gothic"/>
              </a:rPr>
              <a:t>+10</a:t>
            </a:r>
            <a:endParaRPr kumimoji="0" sz="1800" b="0"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78" name="Google Shape;221;p1">
            <a:extLst>
              <a:ext uri="{FF2B5EF4-FFF2-40B4-BE49-F238E27FC236}">
                <a16:creationId xmlns:a16="http://schemas.microsoft.com/office/drawing/2014/main" id="{FF1FC829-1E5E-7F45-D8D1-763FDA890FFF}"/>
              </a:ext>
            </a:extLst>
          </p:cNvPr>
          <p:cNvSpPr txBox="1"/>
          <p:nvPr/>
        </p:nvSpPr>
        <p:spPr>
          <a:xfrm>
            <a:off x="5560171" y="302744"/>
            <a:ext cx="639114"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dirty="0">
                <a:ln>
                  <a:noFill/>
                </a:ln>
                <a:solidFill>
                  <a:srgbClr val="AE1518"/>
                </a:solidFill>
                <a:effectLst/>
                <a:uLnTx/>
                <a:uFillTx/>
                <a:latin typeface="Century Gothic"/>
                <a:ea typeface="+mn-ea"/>
                <a:cs typeface="+mn-cs"/>
                <a:sym typeface="Century Gothic"/>
              </a:rPr>
              <a:t>0</a:t>
            </a:r>
            <a:endParaRPr kumimoji="0" sz="1800" b="0"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79" name="Google Shape;221;p1">
            <a:extLst>
              <a:ext uri="{FF2B5EF4-FFF2-40B4-BE49-F238E27FC236}">
                <a16:creationId xmlns:a16="http://schemas.microsoft.com/office/drawing/2014/main" id="{7020F525-4526-FB67-FAD3-D9E428F77C01}"/>
              </a:ext>
            </a:extLst>
          </p:cNvPr>
          <p:cNvSpPr txBox="1"/>
          <p:nvPr/>
        </p:nvSpPr>
        <p:spPr>
          <a:xfrm>
            <a:off x="9159246" y="810060"/>
            <a:ext cx="639114"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dirty="0">
                <a:ln>
                  <a:noFill/>
                </a:ln>
                <a:solidFill>
                  <a:srgbClr val="AE1518"/>
                </a:solidFill>
                <a:effectLst/>
                <a:uLnTx/>
                <a:uFillTx/>
                <a:latin typeface="Century Gothic"/>
                <a:ea typeface="Century Gothic"/>
                <a:cs typeface="Century Gothic"/>
                <a:sym typeface="Century Gothic"/>
              </a:rPr>
              <a:t>+15</a:t>
            </a:r>
            <a:endParaRPr kumimoji="0" sz="1800" b="0"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80" name="Google Shape;221;p1">
            <a:extLst>
              <a:ext uri="{FF2B5EF4-FFF2-40B4-BE49-F238E27FC236}">
                <a16:creationId xmlns:a16="http://schemas.microsoft.com/office/drawing/2014/main" id="{53ADE065-1851-15F3-543C-1E82DE55A849}"/>
              </a:ext>
            </a:extLst>
          </p:cNvPr>
          <p:cNvSpPr txBox="1"/>
          <p:nvPr/>
        </p:nvSpPr>
        <p:spPr>
          <a:xfrm>
            <a:off x="10221406" y="828004"/>
            <a:ext cx="639114"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dirty="0">
                <a:ln>
                  <a:noFill/>
                </a:ln>
                <a:solidFill>
                  <a:srgbClr val="AE1518"/>
                </a:solidFill>
                <a:effectLst/>
                <a:uLnTx/>
                <a:uFillTx/>
                <a:latin typeface="Century Gothic"/>
                <a:ea typeface="Century Gothic"/>
                <a:cs typeface="Century Gothic"/>
                <a:sym typeface="Century Gothic"/>
              </a:rPr>
              <a:t>+25</a:t>
            </a:r>
            <a:endParaRPr kumimoji="0" sz="1800" b="0"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81" name="Google Shape;221;p1">
            <a:extLst>
              <a:ext uri="{FF2B5EF4-FFF2-40B4-BE49-F238E27FC236}">
                <a16:creationId xmlns:a16="http://schemas.microsoft.com/office/drawing/2014/main" id="{B32C20F3-D75A-5199-9900-814AE59E1BF7}"/>
              </a:ext>
            </a:extLst>
          </p:cNvPr>
          <p:cNvSpPr txBox="1"/>
          <p:nvPr/>
        </p:nvSpPr>
        <p:spPr>
          <a:xfrm>
            <a:off x="6946922" y="754232"/>
            <a:ext cx="639114"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dirty="0">
                <a:ln>
                  <a:noFill/>
                </a:ln>
                <a:solidFill>
                  <a:srgbClr val="AE1518"/>
                </a:solidFill>
                <a:effectLst/>
                <a:uLnTx/>
                <a:uFillTx/>
                <a:latin typeface="Century Gothic"/>
                <a:ea typeface="Century Gothic"/>
                <a:cs typeface="Century Gothic"/>
                <a:sym typeface="Century Gothic"/>
              </a:rPr>
              <a:t>+5</a:t>
            </a:r>
            <a:endParaRPr kumimoji="0" sz="1800" b="0"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86" name="Google Shape;184;p1">
            <a:extLst>
              <a:ext uri="{FF2B5EF4-FFF2-40B4-BE49-F238E27FC236}">
                <a16:creationId xmlns:a16="http://schemas.microsoft.com/office/drawing/2014/main" id="{63301F70-B53B-9BA6-DA75-D8C41CE2028F}"/>
              </a:ext>
            </a:extLst>
          </p:cNvPr>
          <p:cNvSpPr/>
          <p:nvPr/>
        </p:nvSpPr>
        <p:spPr>
          <a:xfrm>
            <a:off x="10288657" y="2940662"/>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air</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27" name="Google Shape;184;p1">
            <a:extLst>
              <a:ext uri="{FF2B5EF4-FFF2-40B4-BE49-F238E27FC236}">
                <a16:creationId xmlns:a16="http://schemas.microsoft.com/office/drawing/2014/main" id="{99D1C564-9BCE-487C-83E2-CB5E6B63EEF4}"/>
              </a:ext>
            </a:extLst>
          </p:cNvPr>
          <p:cNvSpPr/>
          <p:nvPr/>
        </p:nvSpPr>
        <p:spPr>
          <a:xfrm>
            <a:off x="4874600" y="2115198"/>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loud</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28" name="Google Shape;184;p1">
            <a:extLst>
              <a:ext uri="{FF2B5EF4-FFF2-40B4-BE49-F238E27FC236}">
                <a16:creationId xmlns:a16="http://schemas.microsoft.com/office/drawing/2014/main" id="{306B0660-50C9-668F-7B4C-6D8D782B95DE}"/>
              </a:ext>
            </a:extLst>
          </p:cNvPr>
          <p:cNvSpPr/>
          <p:nvPr/>
        </p:nvSpPr>
        <p:spPr>
          <a:xfrm>
            <a:off x="4873357" y="2940662"/>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to be grateful for</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21" name="Google Shape;184;p1">
            <a:extLst>
              <a:ext uri="{FF2B5EF4-FFF2-40B4-BE49-F238E27FC236}">
                <a16:creationId xmlns:a16="http://schemas.microsoft.com/office/drawing/2014/main" id="{FC5A422A-0944-5694-E8A7-EAE85D54A335}"/>
              </a:ext>
            </a:extLst>
          </p:cNvPr>
          <p:cNvSpPr/>
          <p:nvPr/>
        </p:nvSpPr>
        <p:spPr>
          <a:xfrm>
            <a:off x="4868019" y="376635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moon</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33" name="Google Shape;184;p1">
            <a:extLst>
              <a:ext uri="{FF2B5EF4-FFF2-40B4-BE49-F238E27FC236}">
                <a16:creationId xmlns:a16="http://schemas.microsoft.com/office/drawing/2014/main" id="{E93802D7-782A-81D8-6B60-08AC02EFCFC2}"/>
              </a:ext>
            </a:extLst>
          </p:cNvPr>
          <p:cNvSpPr/>
          <p:nvPr/>
        </p:nvSpPr>
        <p:spPr>
          <a:xfrm>
            <a:off x="4866005" y="4584613"/>
            <a:ext cx="1678420"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lang="en-GB" sz="2000" b="1" dirty="0">
                <a:solidFill>
                  <a:srgbClr val="FABD00"/>
                </a:solidFill>
                <a:latin typeface="Century Gothic"/>
              </a:rPr>
              <a:t>c</a:t>
            </a:r>
            <a:r>
              <a:rPr kumimoji="0" lang="en-GB" sz="2000" b="1" i="0" u="none" strike="noStrike" kern="1200" cap="none" spc="0" normalizeH="0" baseline="0" noProof="0" dirty="0" err="1">
                <a:ln>
                  <a:noFill/>
                </a:ln>
                <a:solidFill>
                  <a:srgbClr val="FABD00"/>
                </a:solidFill>
                <a:effectLst/>
                <a:uLnTx/>
                <a:uFillTx/>
                <a:latin typeface="Century Gothic"/>
              </a:rPr>
              <a:t>ongratulations</a:t>
            </a:r>
            <a:r>
              <a:rPr kumimoji="0" lang="en-GB" sz="2000" b="1" i="0" u="none" strike="noStrike" kern="1200" cap="none" spc="0" normalizeH="0" baseline="0" noProof="0" dirty="0">
                <a:ln>
                  <a:noFill/>
                </a:ln>
                <a:solidFill>
                  <a:srgbClr val="FABD00"/>
                </a:solidFill>
                <a:effectLst/>
                <a:uLnTx/>
                <a:uFillTx/>
                <a:latin typeface="Century Gothic"/>
              </a:rPr>
              <a:t>!</a:t>
            </a:r>
            <a:endParaRPr kumimoji="0" sz="2000" b="1" i="0" u="none" strike="noStrike" kern="1200" cap="none" spc="0" normalizeH="0" baseline="0" noProof="0" dirty="0">
              <a:ln>
                <a:noFill/>
              </a:ln>
              <a:solidFill>
                <a:srgbClr val="FABD00"/>
              </a:solidFill>
              <a:effectLst/>
              <a:uLnTx/>
              <a:uFillTx/>
              <a:latin typeface="Century Gothic"/>
            </a:endParaRPr>
          </a:p>
        </p:txBody>
      </p:sp>
    </p:spTree>
    <p:extLst>
      <p:ext uri="{BB962C8B-B14F-4D97-AF65-F5344CB8AC3E}">
        <p14:creationId xmlns:p14="http://schemas.microsoft.com/office/powerpoint/2010/main" val="71438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1"/>
                                        </p:tgtEl>
                                      </p:cBhvr>
                                    </p:animEffect>
                                    <p:set>
                                      <p:cBhvr>
                                        <p:cTn id="7" dur="1" fill="hold">
                                          <p:stCondLst>
                                            <p:cond delay="500"/>
                                          </p:stCondLst>
                                        </p:cTn>
                                        <p:tgtEl>
                                          <p:spTgt spid="9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1"/>
                                        </p:tgtEl>
                                      </p:cBhvr>
                                    </p:animEffect>
                                    <p:set>
                                      <p:cBhvr>
                                        <p:cTn id="12" dur="1" fill="hold">
                                          <p:stCondLst>
                                            <p:cond delay="500"/>
                                          </p:stCondLst>
                                        </p:cTn>
                                        <p:tgtEl>
                                          <p:spTgt spid="6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0"/>
                                        </p:tgtEl>
                                      </p:cBhvr>
                                    </p:animEffect>
                                    <p:set>
                                      <p:cBhvr>
                                        <p:cTn id="17" dur="1" fill="hold">
                                          <p:stCondLst>
                                            <p:cond delay="500"/>
                                          </p:stCondLst>
                                        </p:cTn>
                                        <p:tgtEl>
                                          <p:spTgt spid="1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34"/>
                                        </p:tgtEl>
                                      </p:cBhvr>
                                    </p:animEffect>
                                    <p:set>
                                      <p:cBhvr>
                                        <p:cTn id="22" dur="1" fill="hold">
                                          <p:stCondLst>
                                            <p:cond delay="500"/>
                                          </p:stCondLst>
                                        </p:cTn>
                                        <p:tgtEl>
                                          <p:spTgt spid="1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7"/>
                                        </p:tgtEl>
                                      </p:cBhvr>
                                    </p:animEffect>
                                    <p:set>
                                      <p:cBhvr>
                                        <p:cTn id="27" dur="1" fill="hold">
                                          <p:stCondLst>
                                            <p:cond delay="500"/>
                                          </p:stCondLst>
                                        </p:cTn>
                                        <p:tgtEl>
                                          <p:spTgt spid="1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35"/>
                                        </p:tgtEl>
                                      </p:cBhvr>
                                    </p:animEffect>
                                    <p:set>
                                      <p:cBhvr>
                                        <p:cTn id="32" dur="1" fill="hold">
                                          <p:stCondLst>
                                            <p:cond delay="500"/>
                                          </p:stCondLst>
                                        </p:cTn>
                                        <p:tgtEl>
                                          <p:spTgt spid="13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6"/>
                                        </p:tgtEl>
                                      </p:cBhvr>
                                    </p:animEffect>
                                    <p:set>
                                      <p:cBhvr>
                                        <p:cTn id="37" dur="1" fill="hold">
                                          <p:stCondLst>
                                            <p:cond delay="500"/>
                                          </p:stCondLst>
                                        </p:cTn>
                                        <p:tgtEl>
                                          <p:spTgt spid="1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6"/>
                                        </p:tgtEl>
                                      </p:cBhvr>
                                    </p:animEffect>
                                    <p:set>
                                      <p:cBhvr>
                                        <p:cTn id="42" dur="1" fill="hold">
                                          <p:stCondLst>
                                            <p:cond delay="500"/>
                                          </p:stCondLst>
                                        </p:cTn>
                                        <p:tgtEl>
                                          <p:spTgt spid="1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32"/>
                                        </p:tgtEl>
                                      </p:cBhvr>
                                    </p:animEffect>
                                    <p:set>
                                      <p:cBhvr>
                                        <p:cTn id="47" dur="1" fill="hold">
                                          <p:stCondLst>
                                            <p:cond delay="500"/>
                                          </p:stCondLst>
                                        </p:cTn>
                                        <p:tgtEl>
                                          <p:spTgt spid="1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43"/>
                                        </p:tgtEl>
                                      </p:cBhvr>
                                    </p:animEffect>
                                    <p:set>
                                      <p:cBhvr>
                                        <p:cTn id="52" dur="1" fill="hold">
                                          <p:stCondLst>
                                            <p:cond delay="500"/>
                                          </p:stCondLst>
                                        </p:cTn>
                                        <p:tgtEl>
                                          <p:spTgt spid="14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1"/>
                                        </p:tgtEl>
                                      </p:cBhvr>
                                    </p:animEffect>
                                    <p:set>
                                      <p:cBhvr>
                                        <p:cTn id="57" dur="1" fill="hold">
                                          <p:stCondLst>
                                            <p:cond delay="500"/>
                                          </p:stCondLst>
                                        </p:cTn>
                                        <p:tgtEl>
                                          <p:spTgt spid="1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8"/>
                                        </p:tgtEl>
                                      </p:cBhvr>
                                    </p:animEffect>
                                    <p:set>
                                      <p:cBhvr>
                                        <p:cTn id="62" dur="1" fill="hold">
                                          <p:stCondLst>
                                            <p:cond delay="500"/>
                                          </p:stCondLst>
                                        </p:cTn>
                                        <p:tgtEl>
                                          <p:spTgt spid="15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30"/>
                                        </p:tgtEl>
                                      </p:cBhvr>
                                    </p:animEffect>
                                    <p:set>
                                      <p:cBhvr>
                                        <p:cTn id="67" dur="1" fill="hold">
                                          <p:stCondLst>
                                            <p:cond delay="500"/>
                                          </p:stCondLst>
                                        </p:cTn>
                                        <p:tgtEl>
                                          <p:spTgt spid="13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1"/>
                                        </p:tgtEl>
                                      </p:cBhvr>
                                    </p:animEffect>
                                    <p:set>
                                      <p:cBhvr>
                                        <p:cTn id="72" dur="1" fill="hold">
                                          <p:stCondLst>
                                            <p:cond delay="500"/>
                                          </p:stCondLst>
                                        </p:cTn>
                                        <p:tgtEl>
                                          <p:spTgt spid="14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15"/>
                                        </p:tgtEl>
                                      </p:cBhvr>
                                    </p:animEffect>
                                    <p:set>
                                      <p:cBhvr>
                                        <p:cTn id="77" dur="1" fill="hold">
                                          <p:stCondLst>
                                            <p:cond delay="500"/>
                                          </p:stCondLst>
                                        </p:cTn>
                                        <p:tgtEl>
                                          <p:spTgt spid="11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60"/>
                                        </p:tgtEl>
                                      </p:cBhvr>
                                    </p:animEffect>
                                    <p:set>
                                      <p:cBhvr>
                                        <p:cTn id="82" dur="1" fill="hold">
                                          <p:stCondLst>
                                            <p:cond delay="500"/>
                                          </p:stCondLst>
                                        </p:cTn>
                                        <p:tgtEl>
                                          <p:spTgt spid="16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28"/>
                                        </p:tgtEl>
                                      </p:cBhvr>
                                    </p:animEffect>
                                    <p:set>
                                      <p:cBhvr>
                                        <p:cTn id="87" dur="1" fill="hold">
                                          <p:stCondLst>
                                            <p:cond delay="500"/>
                                          </p:stCondLst>
                                        </p:cTn>
                                        <p:tgtEl>
                                          <p:spTgt spid="12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144"/>
                                        </p:tgtEl>
                                      </p:cBhvr>
                                    </p:animEffect>
                                    <p:set>
                                      <p:cBhvr>
                                        <p:cTn id="92" dur="1" fill="hold">
                                          <p:stCondLst>
                                            <p:cond delay="500"/>
                                          </p:stCondLst>
                                        </p:cTn>
                                        <p:tgtEl>
                                          <p:spTgt spid="14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25"/>
                                        </p:tgtEl>
                                      </p:cBhvr>
                                    </p:animEffect>
                                    <p:set>
                                      <p:cBhvr>
                                        <p:cTn id="97" dur="1" fill="hold">
                                          <p:stCondLst>
                                            <p:cond delay="500"/>
                                          </p:stCondLst>
                                        </p:cTn>
                                        <p:tgtEl>
                                          <p:spTgt spid="1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47"/>
                                        </p:tgtEl>
                                      </p:cBhvr>
                                    </p:animEffect>
                                    <p:set>
                                      <p:cBhvr>
                                        <p:cTn id="102" dur="1" fill="hold">
                                          <p:stCondLst>
                                            <p:cond delay="500"/>
                                          </p:stCondLst>
                                        </p:cTn>
                                        <p:tgtEl>
                                          <p:spTgt spid="14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19"/>
                                        </p:tgtEl>
                                      </p:cBhvr>
                                    </p:animEffect>
                                    <p:set>
                                      <p:cBhvr>
                                        <p:cTn id="107" dur="1" fill="hold">
                                          <p:stCondLst>
                                            <p:cond delay="500"/>
                                          </p:stCondLst>
                                        </p:cTn>
                                        <p:tgtEl>
                                          <p:spTgt spid="11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146"/>
                                        </p:tgtEl>
                                      </p:cBhvr>
                                    </p:animEffect>
                                    <p:set>
                                      <p:cBhvr>
                                        <p:cTn id="112" dur="1" fill="hold">
                                          <p:stCondLst>
                                            <p:cond delay="500"/>
                                          </p:stCondLst>
                                        </p:cTn>
                                        <p:tgtEl>
                                          <p:spTgt spid="14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186"/>
                                        </p:tgtEl>
                                      </p:cBhvr>
                                    </p:animEffect>
                                    <p:set>
                                      <p:cBhvr>
                                        <p:cTn id="117" dur="1" fill="hold">
                                          <p:stCondLst>
                                            <p:cond delay="500"/>
                                          </p:stCondLst>
                                        </p:cTn>
                                        <p:tgtEl>
                                          <p:spTgt spid="18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145"/>
                                        </p:tgtEl>
                                      </p:cBhvr>
                                    </p:animEffect>
                                    <p:set>
                                      <p:cBhvr>
                                        <p:cTn id="122" dur="1" fill="hold">
                                          <p:stCondLst>
                                            <p:cond delay="500"/>
                                          </p:stCondLst>
                                        </p:cTn>
                                        <p:tgtEl>
                                          <p:spTgt spid="14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23"/>
                                        </p:tgtEl>
                                      </p:cBhvr>
                                    </p:animEffect>
                                    <p:set>
                                      <p:cBhvr>
                                        <p:cTn id="127" dur="1" fill="hold">
                                          <p:stCondLst>
                                            <p:cond delay="500"/>
                                          </p:stCondLst>
                                        </p:cTn>
                                        <p:tgtEl>
                                          <p:spTgt spid="123"/>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139"/>
                                        </p:tgtEl>
                                      </p:cBhvr>
                                    </p:animEffect>
                                    <p:set>
                                      <p:cBhvr>
                                        <p:cTn id="132" dur="1" fill="hold">
                                          <p:stCondLst>
                                            <p:cond delay="500"/>
                                          </p:stCondLst>
                                        </p:cTn>
                                        <p:tgtEl>
                                          <p:spTgt spid="13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500"/>
                                        <p:tgtEl>
                                          <p:spTgt spid="163"/>
                                        </p:tgtEl>
                                      </p:cBhvr>
                                    </p:animEffect>
                                    <p:set>
                                      <p:cBhvr>
                                        <p:cTn id="137" dur="1" fill="hold">
                                          <p:stCondLst>
                                            <p:cond delay="500"/>
                                          </p:stCondLst>
                                        </p:cTn>
                                        <p:tgtEl>
                                          <p:spTgt spid="16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156"/>
                                        </p:tgtEl>
                                      </p:cBhvr>
                                    </p:animEffect>
                                    <p:set>
                                      <p:cBhvr>
                                        <p:cTn id="142" dur="1" fill="hold">
                                          <p:stCondLst>
                                            <p:cond delay="500"/>
                                          </p:stCondLst>
                                        </p:cTn>
                                        <p:tgtEl>
                                          <p:spTgt spid="15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500"/>
                                        <p:tgtEl>
                                          <p:spTgt spid="121"/>
                                        </p:tgtEl>
                                      </p:cBhvr>
                                    </p:animEffect>
                                    <p:set>
                                      <p:cBhvr>
                                        <p:cTn id="147" dur="1" fill="hold">
                                          <p:stCondLst>
                                            <p:cond delay="500"/>
                                          </p:stCondLst>
                                        </p:cTn>
                                        <p:tgtEl>
                                          <p:spTgt spid="121"/>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153"/>
                                        </p:tgtEl>
                                      </p:cBhvr>
                                    </p:animEffect>
                                    <p:set>
                                      <p:cBhvr>
                                        <p:cTn id="152" dur="1" fill="hold">
                                          <p:stCondLst>
                                            <p:cond delay="500"/>
                                          </p:stCondLst>
                                        </p:cTn>
                                        <p:tgtEl>
                                          <p:spTgt spid="153"/>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2"/>
                                        </p:tgtEl>
                                      </p:cBhvr>
                                    </p:animEffect>
                                    <p:set>
                                      <p:cBhvr>
                                        <p:cTn id="157" dur="1" fill="hold">
                                          <p:stCondLst>
                                            <p:cond delay="500"/>
                                          </p:stCondLst>
                                        </p:cTn>
                                        <p:tgtEl>
                                          <p:spTgt spid="112"/>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nodeType="clickEffect">
                                  <p:stCondLst>
                                    <p:cond delay="0"/>
                                  </p:stCondLst>
                                  <p:childTnLst>
                                    <p:animEffect transition="out" filter="fade">
                                      <p:cBhvr>
                                        <p:cTn id="161" dur="500"/>
                                        <p:tgtEl>
                                          <p:spTgt spid="157"/>
                                        </p:tgtEl>
                                      </p:cBhvr>
                                    </p:animEffect>
                                    <p:set>
                                      <p:cBhvr>
                                        <p:cTn id="162" dur="1" fill="hold">
                                          <p:stCondLst>
                                            <p:cond delay="500"/>
                                          </p:stCondLst>
                                        </p:cTn>
                                        <p:tgtEl>
                                          <p:spTgt spid="157"/>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nodeType="clickEffect">
                                  <p:stCondLst>
                                    <p:cond delay="0"/>
                                  </p:stCondLst>
                                  <p:childTnLst>
                                    <p:animEffect transition="out" filter="fade">
                                      <p:cBhvr>
                                        <p:cTn id="166" dur="500"/>
                                        <p:tgtEl>
                                          <p:spTgt spid="118"/>
                                        </p:tgtEl>
                                      </p:cBhvr>
                                    </p:animEffect>
                                    <p:set>
                                      <p:cBhvr>
                                        <p:cTn id="167" dur="1" fill="hold">
                                          <p:stCondLst>
                                            <p:cond delay="500"/>
                                          </p:stCondLst>
                                        </p:cTn>
                                        <p:tgtEl>
                                          <p:spTgt spid="118"/>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51"/>
                                        </p:tgtEl>
                                      </p:cBhvr>
                                    </p:animEffect>
                                    <p:set>
                                      <p:cBhvr>
                                        <p:cTn id="172" dur="1" fill="hold">
                                          <p:stCondLst>
                                            <p:cond delay="500"/>
                                          </p:stCondLst>
                                        </p:cTn>
                                        <p:tgtEl>
                                          <p:spTgt spid="151"/>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500"/>
                                        <p:tgtEl>
                                          <p:spTgt spid="117"/>
                                        </p:tgtEl>
                                      </p:cBhvr>
                                    </p:animEffect>
                                    <p:set>
                                      <p:cBhvr>
                                        <p:cTn id="177" dur="1" fill="hold">
                                          <p:stCondLst>
                                            <p:cond delay="500"/>
                                          </p:stCondLst>
                                        </p:cTn>
                                        <p:tgtEl>
                                          <p:spTgt spid="117"/>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nodeType="clickEffect">
                                  <p:stCondLst>
                                    <p:cond delay="0"/>
                                  </p:stCondLst>
                                  <p:childTnLst>
                                    <p:animEffect transition="out" filter="fade">
                                      <p:cBhvr>
                                        <p:cTn id="181" dur="500"/>
                                        <p:tgtEl>
                                          <p:spTgt spid="149"/>
                                        </p:tgtEl>
                                      </p:cBhvr>
                                    </p:animEffect>
                                    <p:set>
                                      <p:cBhvr>
                                        <p:cTn id="182" dur="1" fill="hold">
                                          <p:stCondLst>
                                            <p:cond delay="500"/>
                                          </p:stCondLst>
                                        </p:cTn>
                                        <p:tgtEl>
                                          <p:spTgt spid="149"/>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nodeType="clickEffect">
                                  <p:stCondLst>
                                    <p:cond delay="0"/>
                                  </p:stCondLst>
                                  <p:childTnLst>
                                    <p:animEffect transition="out" filter="fade">
                                      <p:cBhvr>
                                        <p:cTn id="186" dur="500"/>
                                        <p:tgtEl>
                                          <p:spTgt spid="116"/>
                                        </p:tgtEl>
                                      </p:cBhvr>
                                    </p:animEffect>
                                    <p:set>
                                      <p:cBhvr>
                                        <p:cTn id="187" dur="1" fill="hold">
                                          <p:stCondLst>
                                            <p:cond delay="500"/>
                                          </p:stCondLst>
                                        </p:cTn>
                                        <p:tgtEl>
                                          <p:spTgt spid="116"/>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nodeType="clickEffect">
                                  <p:stCondLst>
                                    <p:cond delay="0"/>
                                  </p:stCondLst>
                                  <p:childTnLst>
                                    <p:animEffect transition="out" filter="fade">
                                      <p:cBhvr>
                                        <p:cTn id="191" dur="500"/>
                                        <p:tgtEl>
                                          <p:spTgt spid="159"/>
                                        </p:tgtEl>
                                      </p:cBhvr>
                                    </p:animEffect>
                                    <p:set>
                                      <p:cBhvr>
                                        <p:cTn id="192" dur="1" fill="hold">
                                          <p:stCondLst>
                                            <p:cond delay="500"/>
                                          </p:stCondLst>
                                        </p:cTn>
                                        <p:tgtEl>
                                          <p:spTgt spid="159"/>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122"/>
                                        </p:tgtEl>
                                      </p:cBhvr>
                                    </p:animEffect>
                                    <p:set>
                                      <p:cBhvr>
                                        <p:cTn id="197" dur="1" fill="hold">
                                          <p:stCondLst>
                                            <p:cond delay="500"/>
                                          </p:stCondLst>
                                        </p:cTn>
                                        <p:tgtEl>
                                          <p:spTgt spid="122"/>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nodeType="clickEffect">
                                  <p:stCondLst>
                                    <p:cond delay="0"/>
                                  </p:stCondLst>
                                  <p:childTnLst>
                                    <p:animEffect transition="out" filter="fade">
                                      <p:cBhvr>
                                        <p:cTn id="201" dur="500"/>
                                        <p:tgtEl>
                                          <p:spTgt spid="154"/>
                                        </p:tgtEl>
                                      </p:cBhvr>
                                    </p:animEffect>
                                    <p:set>
                                      <p:cBhvr>
                                        <p:cTn id="202" dur="1" fill="hold">
                                          <p:stCondLst>
                                            <p:cond delay="500"/>
                                          </p:stCondLst>
                                        </p:cTn>
                                        <p:tgtEl>
                                          <p:spTgt spid="154"/>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nodeType="clickEffect">
                                  <p:stCondLst>
                                    <p:cond delay="0"/>
                                  </p:stCondLst>
                                  <p:childTnLst>
                                    <p:animEffect transition="out" filter="fade">
                                      <p:cBhvr>
                                        <p:cTn id="206" dur="500"/>
                                        <p:tgtEl>
                                          <p:spTgt spid="133"/>
                                        </p:tgtEl>
                                      </p:cBhvr>
                                    </p:animEffect>
                                    <p:set>
                                      <p:cBhvr>
                                        <p:cTn id="207" dur="1" fill="hold">
                                          <p:stCondLst>
                                            <p:cond delay="500"/>
                                          </p:stCondLst>
                                        </p:cTn>
                                        <p:tgtEl>
                                          <p:spTgt spid="133"/>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500"/>
                                        <p:tgtEl>
                                          <p:spTgt spid="137"/>
                                        </p:tgtEl>
                                      </p:cBhvr>
                                    </p:animEffect>
                                    <p:set>
                                      <p:cBhvr>
                                        <p:cTn id="212" dur="1" fill="hold">
                                          <p:stCondLst>
                                            <p:cond delay="500"/>
                                          </p:stCondLst>
                                        </p:cTn>
                                        <p:tgtEl>
                                          <p:spTgt spid="137"/>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500"/>
                                        <p:tgtEl>
                                          <p:spTgt spid="131"/>
                                        </p:tgtEl>
                                      </p:cBhvr>
                                    </p:animEffect>
                                    <p:set>
                                      <p:cBhvr>
                                        <p:cTn id="217" dur="1" fill="hold">
                                          <p:stCondLst>
                                            <p:cond delay="500"/>
                                          </p:stCondLst>
                                        </p:cTn>
                                        <p:tgtEl>
                                          <p:spTgt spid="131"/>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nodeType="clickEffect">
                                  <p:stCondLst>
                                    <p:cond delay="0"/>
                                  </p:stCondLst>
                                  <p:childTnLst>
                                    <p:animEffect transition="out" filter="fade">
                                      <p:cBhvr>
                                        <p:cTn id="221" dur="500"/>
                                        <p:tgtEl>
                                          <p:spTgt spid="142"/>
                                        </p:tgtEl>
                                      </p:cBhvr>
                                    </p:animEffect>
                                    <p:set>
                                      <p:cBhvr>
                                        <p:cTn id="222" dur="1" fill="hold">
                                          <p:stCondLst>
                                            <p:cond delay="500"/>
                                          </p:stCondLst>
                                        </p:cTn>
                                        <p:tgtEl>
                                          <p:spTgt spid="142"/>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0" presetClass="exit" presetSubtype="0" fill="hold" nodeType="clickEffect">
                                  <p:stCondLst>
                                    <p:cond delay="0"/>
                                  </p:stCondLst>
                                  <p:childTnLst>
                                    <p:animEffect transition="out" filter="fade">
                                      <p:cBhvr>
                                        <p:cTn id="226" dur="500"/>
                                        <p:tgtEl>
                                          <p:spTgt spid="166"/>
                                        </p:tgtEl>
                                      </p:cBhvr>
                                    </p:animEffect>
                                    <p:set>
                                      <p:cBhvr>
                                        <p:cTn id="227" dur="1" fill="hold">
                                          <p:stCondLst>
                                            <p:cond delay="500"/>
                                          </p:stCondLst>
                                        </p:cTn>
                                        <p:tgtEl>
                                          <p:spTgt spid="166"/>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10" presetClass="exit" presetSubtype="0" fill="hold" nodeType="clickEffect">
                                  <p:stCondLst>
                                    <p:cond delay="0"/>
                                  </p:stCondLst>
                                  <p:childTnLst>
                                    <p:animEffect transition="out" filter="fade">
                                      <p:cBhvr>
                                        <p:cTn id="231" dur="500"/>
                                        <p:tgtEl>
                                          <p:spTgt spid="148"/>
                                        </p:tgtEl>
                                      </p:cBhvr>
                                    </p:animEffect>
                                    <p:set>
                                      <p:cBhvr>
                                        <p:cTn id="232" dur="1" fill="hold">
                                          <p:stCondLst>
                                            <p:cond delay="500"/>
                                          </p:stCondLst>
                                        </p:cTn>
                                        <p:tgtEl>
                                          <p:spTgt spid="148"/>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10" presetClass="exit" presetSubtype="0" fill="hold" nodeType="clickEffect">
                                  <p:stCondLst>
                                    <p:cond delay="0"/>
                                  </p:stCondLst>
                                  <p:childTnLst>
                                    <p:animEffect transition="out" filter="fade">
                                      <p:cBhvr>
                                        <p:cTn id="236" dur="500"/>
                                        <p:tgtEl>
                                          <p:spTgt spid="165"/>
                                        </p:tgtEl>
                                      </p:cBhvr>
                                    </p:animEffect>
                                    <p:set>
                                      <p:cBhvr>
                                        <p:cTn id="237" dur="1" fill="hold">
                                          <p:stCondLst>
                                            <p:cond delay="500"/>
                                          </p:stCondLst>
                                        </p:cTn>
                                        <p:tgtEl>
                                          <p:spTgt spid="165"/>
                                        </p:tgtEl>
                                        <p:attrNameLst>
                                          <p:attrName>style.visibility</p:attrName>
                                        </p:attrNameLst>
                                      </p:cBhvr>
                                      <p:to>
                                        <p:strVal val="hidden"/>
                                      </p:to>
                                    </p:set>
                                  </p:childTnLst>
                                </p:cTn>
                              </p:par>
                            </p:childTnLst>
                          </p:cTn>
                        </p:par>
                      </p:childTnLst>
                    </p:cTn>
                  </p:par>
                  <p:par>
                    <p:cTn id="238" fill="hold">
                      <p:stCondLst>
                        <p:cond delay="indefinite"/>
                      </p:stCondLst>
                      <p:childTnLst>
                        <p:par>
                          <p:cTn id="239" fill="hold">
                            <p:stCondLst>
                              <p:cond delay="0"/>
                            </p:stCondLst>
                            <p:childTnLst>
                              <p:par>
                                <p:cTn id="240" presetID="10" presetClass="exit" presetSubtype="0" fill="hold" nodeType="clickEffect">
                                  <p:stCondLst>
                                    <p:cond delay="0"/>
                                  </p:stCondLst>
                                  <p:childTnLst>
                                    <p:animEffect transition="out" filter="fade">
                                      <p:cBhvr>
                                        <p:cTn id="241" dur="500"/>
                                        <p:tgtEl>
                                          <p:spTgt spid="150"/>
                                        </p:tgtEl>
                                      </p:cBhvr>
                                    </p:animEffect>
                                    <p:set>
                                      <p:cBhvr>
                                        <p:cTn id="242" dur="1" fill="hold">
                                          <p:stCondLst>
                                            <p:cond delay="500"/>
                                          </p:stCondLst>
                                        </p:cTn>
                                        <p:tgtEl>
                                          <p:spTgt spid="150"/>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500"/>
                                        <p:tgtEl>
                                          <p:spTgt spid="164"/>
                                        </p:tgtEl>
                                      </p:cBhvr>
                                    </p:animEffect>
                                    <p:set>
                                      <p:cBhvr>
                                        <p:cTn id="247" dur="1" fill="hold">
                                          <p:stCondLst>
                                            <p:cond delay="500"/>
                                          </p:stCondLst>
                                        </p:cTn>
                                        <p:tgtEl>
                                          <p:spTgt spid="164"/>
                                        </p:tgtEl>
                                        <p:attrNameLst>
                                          <p:attrName>style.visibility</p:attrName>
                                        </p:attrNameLst>
                                      </p:cBhvr>
                                      <p:to>
                                        <p:strVal val="hidden"/>
                                      </p:to>
                                    </p:set>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nodeType="clickEffect">
                                  <p:stCondLst>
                                    <p:cond delay="0"/>
                                  </p:stCondLst>
                                  <p:childTnLst>
                                    <p:animEffect transition="out" filter="fade">
                                      <p:cBhvr>
                                        <p:cTn id="251" dur="500"/>
                                        <p:tgtEl>
                                          <p:spTgt spid="138"/>
                                        </p:tgtEl>
                                      </p:cBhvr>
                                    </p:animEffect>
                                    <p:set>
                                      <p:cBhvr>
                                        <p:cTn id="252" dur="1" fill="hold">
                                          <p:stCondLst>
                                            <p:cond delay="500"/>
                                          </p:stCondLst>
                                        </p:cTn>
                                        <p:tgtEl>
                                          <p:spTgt spid="138"/>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10" presetClass="exit" presetSubtype="0" fill="hold" nodeType="clickEffect">
                                  <p:stCondLst>
                                    <p:cond delay="0"/>
                                  </p:stCondLst>
                                  <p:childTnLst>
                                    <p:animEffect transition="out" filter="fade">
                                      <p:cBhvr>
                                        <p:cTn id="256" dur="500"/>
                                        <p:tgtEl>
                                          <p:spTgt spid="129"/>
                                        </p:tgtEl>
                                      </p:cBhvr>
                                    </p:animEffect>
                                    <p:set>
                                      <p:cBhvr>
                                        <p:cTn id="257" dur="1" fill="hold">
                                          <p:stCondLst>
                                            <p:cond delay="500"/>
                                          </p:stCondLst>
                                        </p:cTn>
                                        <p:tgtEl>
                                          <p:spTgt spid="129"/>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10" presetClass="exit" presetSubtype="0" fill="hold" nodeType="clickEffect">
                                  <p:stCondLst>
                                    <p:cond delay="0"/>
                                  </p:stCondLst>
                                  <p:childTnLst>
                                    <p:animEffect transition="out" filter="fade">
                                      <p:cBhvr>
                                        <p:cTn id="261" dur="500"/>
                                        <p:tgtEl>
                                          <p:spTgt spid="140"/>
                                        </p:tgtEl>
                                      </p:cBhvr>
                                    </p:animEffect>
                                    <p:set>
                                      <p:cBhvr>
                                        <p:cTn id="262" dur="1" fill="hold">
                                          <p:stCondLst>
                                            <p:cond delay="500"/>
                                          </p:stCondLst>
                                        </p:cTn>
                                        <p:tgtEl>
                                          <p:spTgt spid="140"/>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0" presetClass="exit" presetSubtype="0" fill="hold" nodeType="clickEffect">
                                  <p:stCondLst>
                                    <p:cond delay="0"/>
                                  </p:stCondLst>
                                  <p:childTnLst>
                                    <p:animEffect transition="out" filter="fade">
                                      <p:cBhvr>
                                        <p:cTn id="266" dur="500"/>
                                        <p:tgtEl>
                                          <p:spTgt spid="167"/>
                                        </p:tgtEl>
                                      </p:cBhvr>
                                    </p:animEffect>
                                    <p:set>
                                      <p:cBhvr>
                                        <p:cTn id="267" dur="1" fill="hold">
                                          <p:stCondLst>
                                            <p:cond delay="500"/>
                                          </p:stCondLst>
                                        </p:cTn>
                                        <p:tgtEl>
                                          <p:spTgt spid="167"/>
                                        </p:tgtEl>
                                        <p:attrNameLst>
                                          <p:attrName>style.visibility</p:attrName>
                                        </p:attrNameLst>
                                      </p:cBhvr>
                                      <p:to>
                                        <p:strVal val="hidden"/>
                                      </p:to>
                                    </p:set>
                                  </p:childTnLst>
                                </p:cTn>
                              </p:par>
                            </p:childTnLst>
                          </p:cTn>
                        </p:par>
                      </p:childTnLst>
                    </p:cTn>
                  </p:par>
                  <p:par>
                    <p:cTn id="268" fill="hold">
                      <p:stCondLst>
                        <p:cond delay="indefinite"/>
                      </p:stCondLst>
                      <p:childTnLst>
                        <p:par>
                          <p:cTn id="269" fill="hold">
                            <p:stCondLst>
                              <p:cond delay="0"/>
                            </p:stCondLst>
                            <p:childTnLst>
                              <p:par>
                                <p:cTn id="270" presetID="10" presetClass="exit" presetSubtype="0" fill="hold" nodeType="clickEffect">
                                  <p:stCondLst>
                                    <p:cond delay="0"/>
                                  </p:stCondLst>
                                  <p:childTnLst>
                                    <p:animEffect transition="out" filter="fade">
                                      <p:cBhvr>
                                        <p:cTn id="271" dur="500"/>
                                        <p:tgtEl>
                                          <p:spTgt spid="155"/>
                                        </p:tgtEl>
                                      </p:cBhvr>
                                    </p:animEffect>
                                    <p:set>
                                      <p:cBhvr>
                                        <p:cTn id="272" dur="1" fill="hold">
                                          <p:stCondLst>
                                            <p:cond delay="500"/>
                                          </p:stCondLst>
                                        </p:cTn>
                                        <p:tgtEl>
                                          <p:spTgt spid="155"/>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10" presetClass="exit" presetSubtype="0" fill="hold" nodeType="clickEffect">
                                  <p:stCondLst>
                                    <p:cond delay="0"/>
                                  </p:stCondLst>
                                  <p:childTnLst>
                                    <p:animEffect transition="out" filter="fade">
                                      <p:cBhvr>
                                        <p:cTn id="276" dur="500"/>
                                        <p:tgtEl>
                                          <p:spTgt spid="113"/>
                                        </p:tgtEl>
                                      </p:cBhvr>
                                    </p:animEffect>
                                    <p:set>
                                      <p:cBhvr>
                                        <p:cTn id="277" dur="1" fill="hold">
                                          <p:stCondLst>
                                            <p:cond delay="500"/>
                                          </p:stCondLst>
                                        </p:cTn>
                                        <p:tgtEl>
                                          <p:spTgt spid="113"/>
                                        </p:tgtEl>
                                        <p:attrNameLst>
                                          <p:attrName>style.visibility</p:attrName>
                                        </p:attrNameLst>
                                      </p:cBhvr>
                                      <p:to>
                                        <p:strVal val="hidden"/>
                                      </p:to>
                                    </p:set>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500"/>
                                        <p:tgtEl>
                                          <p:spTgt spid="162"/>
                                        </p:tgtEl>
                                      </p:cBhvr>
                                    </p:animEffect>
                                    <p:set>
                                      <p:cBhvr>
                                        <p:cTn id="282" dur="1" fill="hold">
                                          <p:stCondLst>
                                            <p:cond delay="500"/>
                                          </p:stCondLst>
                                        </p:cTn>
                                        <p:tgtEl>
                                          <p:spTgt spid="162"/>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nodeType="clickEffect">
                                  <p:stCondLst>
                                    <p:cond delay="0"/>
                                  </p:stCondLst>
                                  <p:childTnLst>
                                    <p:animEffect transition="out" filter="fade">
                                      <p:cBhvr>
                                        <p:cTn id="286" dur="500"/>
                                        <p:tgtEl>
                                          <p:spTgt spid="120"/>
                                        </p:tgtEl>
                                      </p:cBhvr>
                                    </p:animEffect>
                                    <p:set>
                                      <p:cBhvr>
                                        <p:cTn id="287" dur="1" fill="hold">
                                          <p:stCondLst>
                                            <p:cond delay="500"/>
                                          </p:stCondLst>
                                        </p:cTn>
                                        <p:tgtEl>
                                          <p:spTgt spid="120"/>
                                        </p:tgtEl>
                                        <p:attrNameLst>
                                          <p:attrName>style.visibility</p:attrName>
                                        </p:attrNameLst>
                                      </p:cBhvr>
                                      <p:to>
                                        <p:strVal val="hidden"/>
                                      </p:to>
                                    </p:set>
                                  </p:childTnLst>
                                </p:cTn>
                              </p:par>
                            </p:childTnLst>
                          </p:cTn>
                        </p:par>
                      </p:childTnLst>
                    </p:cTn>
                  </p:par>
                  <p:par>
                    <p:cTn id="288" fill="hold">
                      <p:stCondLst>
                        <p:cond delay="indefinite"/>
                      </p:stCondLst>
                      <p:childTnLst>
                        <p:par>
                          <p:cTn id="289" fill="hold">
                            <p:stCondLst>
                              <p:cond delay="0"/>
                            </p:stCondLst>
                            <p:childTnLst>
                              <p:par>
                                <p:cTn id="290" presetID="10" presetClass="exit" presetSubtype="0" fill="hold" nodeType="clickEffect">
                                  <p:stCondLst>
                                    <p:cond delay="0"/>
                                  </p:stCondLst>
                                  <p:childTnLst>
                                    <p:animEffect transition="out" filter="fade">
                                      <p:cBhvr>
                                        <p:cTn id="291" dur="500"/>
                                        <p:tgtEl>
                                          <p:spTgt spid="152"/>
                                        </p:tgtEl>
                                      </p:cBhvr>
                                    </p:animEffect>
                                    <p:set>
                                      <p:cBhvr>
                                        <p:cTn id="292" dur="1" fill="hold">
                                          <p:stCondLst>
                                            <p:cond delay="500"/>
                                          </p:stCondLst>
                                        </p:cTn>
                                        <p:tgtEl>
                                          <p:spTgt spid="152"/>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10" presetClass="exit" presetSubtype="0" fill="hold" nodeType="clickEffect">
                                  <p:stCondLst>
                                    <p:cond delay="0"/>
                                  </p:stCondLst>
                                  <p:childTnLst>
                                    <p:animEffect transition="out" filter="fade">
                                      <p:cBhvr>
                                        <p:cTn id="296" dur="500"/>
                                        <p:tgtEl>
                                          <p:spTgt spid="114"/>
                                        </p:tgtEl>
                                      </p:cBhvr>
                                    </p:animEffect>
                                    <p:set>
                                      <p:cBhvr>
                                        <p:cTn id="297" dur="1" fill="hold">
                                          <p:stCondLst>
                                            <p:cond delay="500"/>
                                          </p:stCondLst>
                                        </p:cTn>
                                        <p:tgtEl>
                                          <p:spTgt spid="114"/>
                                        </p:tgtEl>
                                        <p:attrNameLst>
                                          <p:attrName>style.visibility</p:attrName>
                                        </p:attrNameLst>
                                      </p:cBhvr>
                                      <p:to>
                                        <p:strVal val="hidden"/>
                                      </p:to>
                                    </p:set>
                                  </p:childTnLst>
                                </p:cTn>
                              </p:par>
                            </p:childTnLst>
                          </p:cTn>
                        </p:par>
                      </p:childTnLst>
                    </p:cTn>
                  </p:par>
                  <p:par>
                    <p:cTn id="298" fill="hold">
                      <p:stCondLst>
                        <p:cond delay="indefinite"/>
                      </p:stCondLst>
                      <p:childTnLst>
                        <p:par>
                          <p:cTn id="299" fill="hold">
                            <p:stCondLst>
                              <p:cond delay="0"/>
                            </p:stCondLst>
                            <p:childTnLst>
                              <p:par>
                                <p:cTn id="300" presetID="10" presetClass="exit" presetSubtype="0" fill="hold" nodeType="clickEffect">
                                  <p:stCondLst>
                                    <p:cond delay="0"/>
                                  </p:stCondLst>
                                  <p:childTnLst>
                                    <p:animEffect transition="out" filter="fade">
                                      <p:cBhvr>
                                        <p:cTn id="301" dur="500"/>
                                        <p:tgtEl>
                                          <p:spTgt spid="161"/>
                                        </p:tgtEl>
                                      </p:cBhvr>
                                    </p:animEffect>
                                    <p:set>
                                      <p:cBhvr>
                                        <p:cTn id="302" dur="1" fill="hold">
                                          <p:stCondLst>
                                            <p:cond delay="500"/>
                                          </p:stCondLst>
                                        </p:cTn>
                                        <p:tgtEl>
                                          <p:spTgt spid="1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476912"/>
            <a:ext cx="9102752" cy="646331"/>
          </a:xfrm>
        </p:spPr>
        <p:txBody>
          <a:bodyPr>
            <a:normAutofit/>
          </a:bodyPr>
          <a:lstStyle/>
          <a:p>
            <a:r>
              <a:rPr lang="en-GB" sz="3600" dirty="0" err="1">
                <a:solidFill>
                  <a:schemeClr val="accent5">
                    <a:lumMod val="50000"/>
                  </a:schemeClr>
                </a:solidFill>
                <a:latin typeface="+mn-lt"/>
                <a:ea typeface="+mn-ea"/>
                <a:cs typeface="+mn-cs"/>
              </a:rPr>
              <a:t>Tonguetwisters</a:t>
            </a:r>
            <a:endParaRPr lang="en-GB" sz="3600" dirty="0">
              <a:solidFill>
                <a:schemeClr val="accent5">
                  <a:lumMod val="50000"/>
                </a:schemeClr>
              </a:solidFill>
              <a:latin typeface="+mn-lt"/>
              <a:ea typeface="+mn-ea"/>
              <a:cs typeface="+mn-cs"/>
            </a:endParaRPr>
          </a:p>
        </p:txBody>
      </p:sp>
      <p:sp>
        <p:nvSpPr>
          <p:cNvPr id="3" name="Rounded Rectangle 11">
            <a:extLst>
              <a:ext uri="{FF2B5EF4-FFF2-40B4-BE49-F238E27FC236}">
                <a16:creationId xmlns:a16="http://schemas.microsoft.com/office/drawing/2014/main" id="{0C83A27F-5221-6439-3A5D-E1452BE270CA}"/>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1" name="TextBox 10">
            <a:extLst>
              <a:ext uri="{FF2B5EF4-FFF2-40B4-BE49-F238E27FC236}">
                <a16:creationId xmlns:a16="http://schemas.microsoft.com/office/drawing/2014/main" id="{0977F90B-6247-46F8-A819-1192ED5CB6E0}"/>
              </a:ext>
            </a:extLst>
          </p:cNvPr>
          <p:cNvSpPr txBox="1"/>
          <p:nvPr/>
        </p:nvSpPr>
        <p:spPr>
          <a:xfrm>
            <a:off x="356312" y="1126862"/>
            <a:ext cx="7318684" cy="984885"/>
          </a:xfrm>
          <a:prstGeom prst="rect">
            <a:avLst/>
          </a:prstGeom>
          <a:noFill/>
        </p:spPr>
        <p:txBody>
          <a:bodyPr wrap="square" rtlCol="0">
            <a:spAutoFit/>
          </a:bodyPr>
          <a:lstStyle/>
          <a:p>
            <a:r>
              <a:rPr lang="es-ES" sz="2900" dirty="0">
                <a:solidFill>
                  <a:srgbClr val="525050"/>
                </a:solidFill>
                <a:latin typeface="Century Gothic" panose="020B0502020202020204" pitchFamily="34" charset="0"/>
                <a:ea typeface="+mj-ea"/>
                <a:cs typeface="+mj-cs"/>
              </a:rPr>
              <a:t>Conozco al médico y le ofrezco un frasco* gigantesco* de marisco* fresco.</a:t>
            </a:r>
          </a:p>
        </p:txBody>
      </p:sp>
      <p:sp>
        <p:nvSpPr>
          <p:cNvPr id="15" name="TextBox 14">
            <a:extLst>
              <a:ext uri="{FF2B5EF4-FFF2-40B4-BE49-F238E27FC236}">
                <a16:creationId xmlns:a16="http://schemas.microsoft.com/office/drawing/2014/main" id="{5B970C0C-39BC-47ED-AA4A-A1BCC8FD8AAB}"/>
              </a:ext>
            </a:extLst>
          </p:cNvPr>
          <p:cNvSpPr txBox="1"/>
          <p:nvPr/>
        </p:nvSpPr>
        <p:spPr>
          <a:xfrm>
            <a:off x="435428" y="4700950"/>
            <a:ext cx="8379387" cy="984885"/>
          </a:xfrm>
          <a:prstGeom prst="rect">
            <a:avLst/>
          </a:prstGeom>
          <a:noFill/>
        </p:spPr>
        <p:txBody>
          <a:bodyPr wrap="square" rtlCol="0">
            <a:spAutoFit/>
          </a:bodyPr>
          <a:lstStyle/>
          <a:p>
            <a:r>
              <a:rPr lang="es-ES" sz="2900" dirty="0">
                <a:solidFill>
                  <a:srgbClr val="525050"/>
                </a:solidFill>
                <a:latin typeface="Century Gothic" panose="020B0502020202020204" pitchFamily="34" charset="0"/>
                <a:ea typeface="+mj-ea"/>
                <a:cs typeface="+mj-cs"/>
              </a:rPr>
              <a:t>Crezco en </a:t>
            </a:r>
            <a:r>
              <a:rPr lang="es-ES" sz="2900" dirty="0" err="1">
                <a:solidFill>
                  <a:srgbClr val="525050"/>
                </a:solidFill>
                <a:latin typeface="Century Gothic" panose="020B0502020202020204" pitchFamily="34" charset="0"/>
                <a:ea typeface="+mj-ea"/>
                <a:cs typeface="+mj-cs"/>
              </a:rPr>
              <a:t>Cuyocuyo</a:t>
            </a:r>
            <a:r>
              <a:rPr lang="es-ES" sz="2900" dirty="0">
                <a:solidFill>
                  <a:srgbClr val="525050"/>
                </a:solidFill>
                <a:latin typeface="Century Gothic" panose="020B0502020202020204" pitchFamily="34" charset="0"/>
                <a:ea typeface="+mj-ea"/>
                <a:cs typeface="+mj-cs"/>
              </a:rPr>
              <a:t> y traduzco mucho para el chico británico* durante el almuerzo*.</a:t>
            </a:r>
          </a:p>
        </p:txBody>
      </p:sp>
      <p:sp>
        <p:nvSpPr>
          <p:cNvPr id="18" name="Action Button: Custom 20">
            <a:hlinkClick r:id="" action="ppaction://noaction" highlightClick="1">
              <a:snd r:embed="rId3" name="2. Slow.wav"/>
            </a:hlinkClick>
            <a:extLst>
              <a:ext uri="{FF2B5EF4-FFF2-40B4-BE49-F238E27FC236}">
                <a16:creationId xmlns:a16="http://schemas.microsoft.com/office/drawing/2014/main" id="{2981E38A-50C2-409E-8BBD-B37AB0299972}"/>
              </a:ext>
            </a:extLst>
          </p:cNvPr>
          <p:cNvSpPr/>
          <p:nvPr/>
        </p:nvSpPr>
        <p:spPr>
          <a:xfrm>
            <a:off x="580021" y="2217409"/>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Action Button: Custom 20">
            <a:hlinkClick r:id="" action="ppaction://noaction" highlightClick="1">
              <a:snd r:embed="rId4" name="2. Medium.wav"/>
            </a:hlinkClick>
            <a:extLst>
              <a:ext uri="{FF2B5EF4-FFF2-40B4-BE49-F238E27FC236}">
                <a16:creationId xmlns:a16="http://schemas.microsoft.com/office/drawing/2014/main" id="{50C85462-905E-46AC-A5EF-E2E4058B5C56}"/>
              </a:ext>
            </a:extLst>
          </p:cNvPr>
          <p:cNvSpPr/>
          <p:nvPr/>
        </p:nvSpPr>
        <p:spPr>
          <a:xfrm>
            <a:off x="1505757" y="2217408"/>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Action Button: Custom 20">
            <a:hlinkClick r:id="" action="ppaction://noaction" highlightClick="1">
              <a:snd r:embed="rId5" name="2. Fast.wav"/>
            </a:hlinkClick>
            <a:extLst>
              <a:ext uri="{FF2B5EF4-FFF2-40B4-BE49-F238E27FC236}">
                <a16:creationId xmlns:a16="http://schemas.microsoft.com/office/drawing/2014/main" id="{A2C4A709-884C-499A-A228-8479F2A21988}"/>
              </a:ext>
            </a:extLst>
          </p:cNvPr>
          <p:cNvSpPr/>
          <p:nvPr/>
        </p:nvSpPr>
        <p:spPr>
          <a:xfrm>
            <a:off x="2434757" y="2217408"/>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6" name="TextBox 15">
            <a:extLst>
              <a:ext uri="{FF2B5EF4-FFF2-40B4-BE49-F238E27FC236}">
                <a16:creationId xmlns:a16="http://schemas.microsoft.com/office/drawing/2014/main" id="{55BE5677-3EB9-4026-B9FA-5AD3C68A26B8}"/>
              </a:ext>
            </a:extLst>
          </p:cNvPr>
          <p:cNvSpPr txBox="1"/>
          <p:nvPr/>
        </p:nvSpPr>
        <p:spPr>
          <a:xfrm>
            <a:off x="8086647" y="898617"/>
            <a:ext cx="3749041" cy="2308324"/>
          </a:xfrm>
          <a:prstGeom prst="rect">
            <a:avLst/>
          </a:prstGeom>
          <a:noFill/>
          <a:ln>
            <a:solidFill>
              <a:schemeClr val="accent1"/>
            </a:solidFill>
          </a:ln>
        </p:spPr>
        <p:txBody>
          <a:bodyPr wrap="square" rtlCol="0">
            <a:spAutoFit/>
          </a:bodyPr>
          <a:lstStyle/>
          <a:p>
            <a:r>
              <a:rPr lang="en-GB" sz="2400" b="1" dirty="0">
                <a:solidFill>
                  <a:schemeClr val="accent5">
                    <a:lumMod val="50000"/>
                  </a:schemeClr>
                </a:solidFill>
              </a:rPr>
              <a:t>Glossary</a:t>
            </a:r>
          </a:p>
          <a:p>
            <a:r>
              <a:rPr lang="en-GB" sz="2000" dirty="0"/>
              <a:t>el </a:t>
            </a:r>
            <a:r>
              <a:rPr lang="en-GB" sz="2000" dirty="0" err="1"/>
              <a:t>refresco</a:t>
            </a:r>
            <a:r>
              <a:rPr lang="en-GB" sz="2000" dirty="0"/>
              <a:t> = soft drink</a:t>
            </a:r>
          </a:p>
          <a:p>
            <a:r>
              <a:rPr lang="en-GB" sz="2000" dirty="0"/>
              <a:t>el </a:t>
            </a:r>
            <a:r>
              <a:rPr lang="en-GB" sz="2000" dirty="0" err="1"/>
              <a:t>frasco</a:t>
            </a:r>
            <a:r>
              <a:rPr lang="en-GB" sz="2000" dirty="0"/>
              <a:t> = jar</a:t>
            </a:r>
          </a:p>
          <a:p>
            <a:r>
              <a:rPr lang="en-GB" sz="2000" dirty="0" err="1"/>
              <a:t>gigantesco</a:t>
            </a:r>
            <a:r>
              <a:rPr lang="en-GB" sz="2000" dirty="0"/>
              <a:t> = giant, gigantic</a:t>
            </a:r>
          </a:p>
          <a:p>
            <a:r>
              <a:rPr lang="en-GB" sz="2000" dirty="0"/>
              <a:t>el </a:t>
            </a:r>
            <a:r>
              <a:rPr lang="en-GB" sz="2000" dirty="0" err="1"/>
              <a:t>marisco</a:t>
            </a:r>
            <a:r>
              <a:rPr lang="en-GB" sz="2000" dirty="0"/>
              <a:t> = seafood</a:t>
            </a:r>
          </a:p>
          <a:p>
            <a:r>
              <a:rPr lang="en-GB" sz="2000" dirty="0" err="1"/>
              <a:t>británico</a:t>
            </a:r>
            <a:r>
              <a:rPr lang="en-GB" sz="2000" dirty="0"/>
              <a:t> = </a:t>
            </a:r>
            <a:r>
              <a:rPr lang="en-GB" sz="2000" dirty="0" err="1"/>
              <a:t>british</a:t>
            </a:r>
            <a:endParaRPr lang="en-GB" sz="2000" dirty="0"/>
          </a:p>
          <a:p>
            <a:r>
              <a:rPr lang="en-GB" sz="2000" dirty="0"/>
              <a:t>el </a:t>
            </a:r>
            <a:r>
              <a:rPr lang="en-GB" sz="2000" dirty="0" err="1"/>
              <a:t>almuerzo</a:t>
            </a:r>
            <a:r>
              <a:rPr lang="en-GB" sz="2000" dirty="0"/>
              <a:t> = lunch</a:t>
            </a:r>
          </a:p>
        </p:txBody>
      </p:sp>
      <p:pic>
        <p:nvPicPr>
          <p:cNvPr id="26" name="Picture 25">
            <a:extLst>
              <a:ext uri="{FF2B5EF4-FFF2-40B4-BE49-F238E27FC236}">
                <a16:creationId xmlns:a16="http://schemas.microsoft.com/office/drawing/2014/main" id="{7E2FC356-7DAC-47F4-8055-EF7EF52DA6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4527" y="4546561"/>
            <a:ext cx="1593616" cy="1558514"/>
          </a:xfrm>
          <a:prstGeom prst="rect">
            <a:avLst/>
          </a:prstGeom>
        </p:spPr>
      </p:pic>
      <p:pic>
        <p:nvPicPr>
          <p:cNvPr id="28" name="Picture 27">
            <a:extLst>
              <a:ext uri="{FF2B5EF4-FFF2-40B4-BE49-F238E27FC236}">
                <a16:creationId xmlns:a16="http://schemas.microsoft.com/office/drawing/2014/main" id="{76850269-7827-4ABC-8746-3759A6CBD2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2032" y="3298389"/>
            <a:ext cx="1473868" cy="1816798"/>
          </a:xfrm>
          <a:prstGeom prst="rect">
            <a:avLst/>
          </a:prstGeom>
        </p:spPr>
      </p:pic>
      <p:sp>
        <p:nvSpPr>
          <p:cNvPr id="8" name="Action Button: Custom 20">
            <a:hlinkClick r:id="" action="ppaction://noaction" highlightClick="1">
              <a:snd r:embed="rId8" name="3. Slow.wav"/>
            </a:hlinkClick>
            <a:extLst>
              <a:ext uri="{FF2B5EF4-FFF2-40B4-BE49-F238E27FC236}">
                <a16:creationId xmlns:a16="http://schemas.microsoft.com/office/drawing/2014/main" id="{C12C5E44-BE0F-3E43-5F98-89C11CB328E3}"/>
              </a:ext>
            </a:extLst>
          </p:cNvPr>
          <p:cNvSpPr/>
          <p:nvPr/>
        </p:nvSpPr>
        <p:spPr>
          <a:xfrm>
            <a:off x="659138" y="5794927"/>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Action Button: Custom 20">
            <a:hlinkClick r:id="" action="ppaction://noaction" highlightClick="1">
              <a:snd r:embed="rId9" name="3. Medium.wav"/>
            </a:hlinkClick>
            <a:extLst>
              <a:ext uri="{FF2B5EF4-FFF2-40B4-BE49-F238E27FC236}">
                <a16:creationId xmlns:a16="http://schemas.microsoft.com/office/drawing/2014/main" id="{A8FB987A-F895-DB83-EDB6-C233781AF0D0}"/>
              </a:ext>
            </a:extLst>
          </p:cNvPr>
          <p:cNvSpPr/>
          <p:nvPr/>
        </p:nvSpPr>
        <p:spPr>
          <a:xfrm>
            <a:off x="1584874" y="5794926"/>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Action Button: Custom 20">
            <a:hlinkClick r:id="" action="ppaction://noaction" highlightClick="1">
              <a:snd r:embed="rId10" name="3. Fast.wav"/>
            </a:hlinkClick>
            <a:extLst>
              <a:ext uri="{FF2B5EF4-FFF2-40B4-BE49-F238E27FC236}">
                <a16:creationId xmlns:a16="http://schemas.microsoft.com/office/drawing/2014/main" id="{5078C395-2507-D449-96FF-0A5205B376B7}"/>
              </a:ext>
            </a:extLst>
          </p:cNvPr>
          <p:cNvSpPr/>
          <p:nvPr/>
        </p:nvSpPr>
        <p:spPr>
          <a:xfrm>
            <a:off x="2513874" y="5794926"/>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7" name="TextBox 16">
            <a:extLst>
              <a:ext uri="{FF2B5EF4-FFF2-40B4-BE49-F238E27FC236}">
                <a16:creationId xmlns:a16="http://schemas.microsoft.com/office/drawing/2014/main" id="{A81F9F09-BE71-F907-6E77-4345BC3B8B0D}"/>
              </a:ext>
            </a:extLst>
          </p:cNvPr>
          <p:cNvSpPr txBox="1"/>
          <p:nvPr/>
        </p:nvSpPr>
        <p:spPr>
          <a:xfrm>
            <a:off x="356312" y="2936557"/>
            <a:ext cx="7318683" cy="984885"/>
          </a:xfrm>
          <a:prstGeom prst="rect">
            <a:avLst/>
          </a:prstGeom>
          <a:noFill/>
        </p:spPr>
        <p:txBody>
          <a:bodyPr wrap="square" rtlCol="0">
            <a:spAutoFit/>
          </a:bodyPr>
          <a:lstStyle/>
          <a:p>
            <a:r>
              <a:rPr lang="es-ES" sz="2900" dirty="0">
                <a:solidFill>
                  <a:srgbClr val="525050"/>
                </a:solidFill>
                <a:latin typeface="Century Gothic" panose="020B0502020202020204" pitchFamily="34" charset="0"/>
                <a:ea typeface="+mj-ea"/>
                <a:cs typeface="+mj-cs"/>
              </a:rPr>
              <a:t>Desaparezco y conduzco a Cusco para tomar un refresco* con Francisco.</a:t>
            </a:r>
          </a:p>
        </p:txBody>
      </p:sp>
      <p:sp>
        <p:nvSpPr>
          <p:cNvPr id="24" name="Action Button: Custom 20">
            <a:hlinkClick r:id="" action="ppaction://noaction" highlightClick="1">
              <a:snd r:embed="rId11" name="Desaparezco Slow.wav"/>
            </a:hlinkClick>
            <a:extLst>
              <a:ext uri="{FF2B5EF4-FFF2-40B4-BE49-F238E27FC236}">
                <a16:creationId xmlns:a16="http://schemas.microsoft.com/office/drawing/2014/main" id="{F46D0BC3-52FB-5492-ED63-541E20C1F8AD}"/>
              </a:ext>
            </a:extLst>
          </p:cNvPr>
          <p:cNvSpPr/>
          <p:nvPr/>
        </p:nvSpPr>
        <p:spPr>
          <a:xfrm>
            <a:off x="580021" y="4081649"/>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5" name="Action Button: Custom 20">
            <a:hlinkClick r:id="" action="ppaction://noaction" highlightClick="1">
              <a:snd r:embed="rId12" name="Desaparezco Medium.wav"/>
            </a:hlinkClick>
            <a:extLst>
              <a:ext uri="{FF2B5EF4-FFF2-40B4-BE49-F238E27FC236}">
                <a16:creationId xmlns:a16="http://schemas.microsoft.com/office/drawing/2014/main" id="{051A73C6-B28B-F2FB-341B-D5C978871983}"/>
              </a:ext>
            </a:extLst>
          </p:cNvPr>
          <p:cNvSpPr/>
          <p:nvPr/>
        </p:nvSpPr>
        <p:spPr>
          <a:xfrm>
            <a:off x="1505757" y="4081648"/>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7" name="Action Button: Custom 20">
            <a:hlinkClick r:id="" action="ppaction://noaction" highlightClick="1">
              <a:snd r:embed="rId13" name="Desaparezco Fast.wav"/>
            </a:hlinkClick>
            <a:extLst>
              <a:ext uri="{FF2B5EF4-FFF2-40B4-BE49-F238E27FC236}">
                <a16:creationId xmlns:a16="http://schemas.microsoft.com/office/drawing/2014/main" id="{1241D8B4-68F2-D37C-13FF-B9B31199E719}"/>
              </a:ext>
            </a:extLst>
          </p:cNvPr>
          <p:cNvSpPr/>
          <p:nvPr/>
        </p:nvSpPr>
        <p:spPr>
          <a:xfrm>
            <a:off x="2434757" y="4081648"/>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327490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8" grpId="0" animBg="1"/>
      <p:bldP spid="19" grpId="0" animBg="1"/>
      <p:bldP spid="20" grpId="0" animBg="1"/>
      <p:bldP spid="8" grpId="0" animBg="1"/>
      <p:bldP spid="9" grpId="0" animBg="1"/>
      <p:bldP spid="10" grpId="0" animBg="1"/>
      <p:bldP spid="17" grpId="0"/>
      <p:bldP spid="24" grpId="0" animBg="1"/>
      <p:bldP spid="25"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FBE022-B22E-D2CA-A6E4-8DB9E8A984ED}"/>
              </a:ext>
            </a:extLst>
          </p:cNvPr>
          <p:cNvSpPr>
            <a:spLocks noGrp="1"/>
          </p:cNvSpPr>
          <p:nvPr>
            <p:ph type="body" sz="quarter" idx="10"/>
          </p:nvPr>
        </p:nvSpPr>
        <p:spPr>
          <a:xfrm>
            <a:off x="161506" y="1390909"/>
            <a:ext cx="11514137" cy="830494"/>
          </a:xfrm>
        </p:spPr>
        <p:txBody>
          <a:bodyPr>
            <a:noAutofit/>
          </a:bodyPr>
          <a:lstStyle/>
          <a:p>
            <a:r>
              <a:rPr lang="en-ES" sz="2800" dirty="0"/>
              <a:t>Remember that adjectives need to agree in gender and number with the noun that they describe.</a:t>
            </a:r>
          </a:p>
        </p:txBody>
      </p:sp>
      <p:sp>
        <p:nvSpPr>
          <p:cNvPr id="3" name="Title 2">
            <a:extLst>
              <a:ext uri="{FF2B5EF4-FFF2-40B4-BE49-F238E27FC236}">
                <a16:creationId xmlns:a16="http://schemas.microsoft.com/office/drawing/2014/main" id="{572ACDBF-AC3C-1AD3-E16C-F7C376CAEFF5}"/>
              </a:ext>
            </a:extLst>
          </p:cNvPr>
          <p:cNvSpPr>
            <a:spLocks noGrp="1"/>
          </p:cNvSpPr>
          <p:nvPr>
            <p:ph type="title"/>
          </p:nvPr>
        </p:nvSpPr>
        <p:spPr>
          <a:xfrm>
            <a:off x="-1" y="213557"/>
            <a:ext cx="6460393" cy="1029341"/>
          </a:xfrm>
        </p:spPr>
        <p:txBody>
          <a:bodyPr>
            <a:noAutofit/>
          </a:bodyPr>
          <a:lstStyle/>
          <a:p>
            <a:r>
              <a:rPr lang="en-ES" sz="2800" dirty="0"/>
              <a:t>Describing people and objects</a:t>
            </a:r>
            <a:br>
              <a:rPr lang="en-ES" sz="2400" b="0" dirty="0"/>
            </a:br>
            <a:r>
              <a:rPr lang="en-ES" sz="2400" b="0" dirty="0"/>
              <a:t>Gender and number agreement</a:t>
            </a:r>
            <a:endParaRPr lang="en-ES" sz="2800" b="0" dirty="0"/>
          </a:p>
        </p:txBody>
      </p:sp>
      <p:sp>
        <p:nvSpPr>
          <p:cNvPr id="8" name="Rounded Rectangle 11">
            <a:extLst>
              <a:ext uri="{FF2B5EF4-FFF2-40B4-BE49-F238E27FC236}">
                <a16:creationId xmlns:a16="http://schemas.microsoft.com/office/drawing/2014/main" id="{6B283F8D-DB90-56E4-93C7-9274DBE49327}"/>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9" name="Text Placeholder 1">
            <a:extLst>
              <a:ext uri="{FF2B5EF4-FFF2-40B4-BE49-F238E27FC236}">
                <a16:creationId xmlns:a16="http://schemas.microsoft.com/office/drawing/2014/main" id="{D2830748-1B7C-01E9-451F-A4887A99D450}"/>
              </a:ext>
            </a:extLst>
          </p:cNvPr>
          <p:cNvSpPr txBox="1">
            <a:spLocks/>
          </p:cNvSpPr>
          <p:nvPr/>
        </p:nvSpPr>
        <p:spPr>
          <a:xfrm>
            <a:off x="869282" y="2397772"/>
            <a:ext cx="4427579" cy="5528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800" dirty="0"/>
              <a:t>la </a:t>
            </a:r>
            <a:r>
              <a:rPr lang="en-ES" sz="2800" dirty="0">
                <a:highlight>
                  <a:srgbClr val="FFBEA7"/>
                </a:highlight>
              </a:rPr>
              <a:t>sorpres</a:t>
            </a:r>
            <a:r>
              <a:rPr lang="en-ES" sz="2800" b="1" dirty="0">
                <a:highlight>
                  <a:srgbClr val="FFBEA7"/>
                </a:highlight>
              </a:rPr>
              <a:t>a</a:t>
            </a:r>
            <a:r>
              <a:rPr lang="en-ES" sz="2800" dirty="0"/>
              <a:t> </a:t>
            </a:r>
            <a:r>
              <a:rPr lang="en-ES" sz="2800" dirty="0">
                <a:highlight>
                  <a:srgbClr val="B5FFC1"/>
                </a:highlight>
              </a:rPr>
              <a:t>divertid</a:t>
            </a:r>
            <a:r>
              <a:rPr lang="en-ES" sz="2800" b="1" dirty="0">
                <a:highlight>
                  <a:srgbClr val="B5FFC1"/>
                </a:highlight>
              </a:rPr>
              <a:t>a</a:t>
            </a:r>
          </a:p>
        </p:txBody>
      </p:sp>
      <p:sp>
        <p:nvSpPr>
          <p:cNvPr id="10" name="Text Placeholder 1">
            <a:extLst>
              <a:ext uri="{FF2B5EF4-FFF2-40B4-BE49-F238E27FC236}">
                <a16:creationId xmlns:a16="http://schemas.microsoft.com/office/drawing/2014/main" id="{97A117E8-3A57-439C-39C3-28FC8873A443}"/>
              </a:ext>
            </a:extLst>
          </p:cNvPr>
          <p:cNvSpPr txBox="1">
            <a:spLocks/>
          </p:cNvSpPr>
          <p:nvPr/>
        </p:nvSpPr>
        <p:spPr>
          <a:xfrm>
            <a:off x="6460392" y="2397771"/>
            <a:ext cx="4127566" cy="5528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800" dirty="0"/>
              <a:t>las </a:t>
            </a:r>
            <a:r>
              <a:rPr lang="en-ES" sz="2800" dirty="0">
                <a:highlight>
                  <a:srgbClr val="FFBEA7"/>
                </a:highlight>
              </a:rPr>
              <a:t>sorpres</a:t>
            </a:r>
            <a:r>
              <a:rPr lang="en-ES" sz="2800" b="1" dirty="0">
                <a:highlight>
                  <a:srgbClr val="FFBEA7"/>
                </a:highlight>
              </a:rPr>
              <a:t>as</a:t>
            </a:r>
            <a:r>
              <a:rPr lang="en-ES" sz="2800" dirty="0"/>
              <a:t> </a:t>
            </a:r>
            <a:r>
              <a:rPr lang="en-ES" sz="2800" dirty="0">
                <a:highlight>
                  <a:srgbClr val="B5FFC1"/>
                </a:highlight>
              </a:rPr>
              <a:t>divertid</a:t>
            </a:r>
            <a:r>
              <a:rPr lang="en-ES" sz="2800" b="1" dirty="0">
                <a:highlight>
                  <a:srgbClr val="B5FFC1"/>
                </a:highlight>
              </a:rPr>
              <a:t>as</a:t>
            </a:r>
          </a:p>
        </p:txBody>
      </p:sp>
      <p:sp>
        <p:nvSpPr>
          <p:cNvPr id="11" name="Text Placeholder 1">
            <a:extLst>
              <a:ext uri="{FF2B5EF4-FFF2-40B4-BE49-F238E27FC236}">
                <a16:creationId xmlns:a16="http://schemas.microsoft.com/office/drawing/2014/main" id="{5BFB13CB-B430-8A46-AD29-6EBA05DF2D57}"/>
              </a:ext>
            </a:extLst>
          </p:cNvPr>
          <p:cNvSpPr txBox="1">
            <a:spLocks/>
          </p:cNvSpPr>
          <p:nvPr/>
        </p:nvSpPr>
        <p:spPr>
          <a:xfrm>
            <a:off x="869282" y="4009650"/>
            <a:ext cx="3351444" cy="5528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800" dirty="0"/>
              <a:t>el </a:t>
            </a:r>
            <a:r>
              <a:rPr lang="en-ES" sz="2800" dirty="0">
                <a:highlight>
                  <a:srgbClr val="FFBEA7"/>
                </a:highlight>
              </a:rPr>
              <a:t>chic</a:t>
            </a:r>
            <a:r>
              <a:rPr lang="en-ES" sz="2800" b="1" dirty="0">
                <a:highlight>
                  <a:srgbClr val="FFBEA7"/>
                </a:highlight>
              </a:rPr>
              <a:t>o</a:t>
            </a:r>
            <a:r>
              <a:rPr lang="en-ES" sz="2800" dirty="0"/>
              <a:t> </a:t>
            </a:r>
            <a:r>
              <a:rPr lang="en-ES" sz="2800" dirty="0">
                <a:highlight>
                  <a:srgbClr val="B5FFC1"/>
                </a:highlight>
              </a:rPr>
              <a:t>alt</a:t>
            </a:r>
            <a:r>
              <a:rPr lang="en-ES" sz="2800" b="1" dirty="0">
                <a:highlight>
                  <a:srgbClr val="B5FFC1"/>
                </a:highlight>
              </a:rPr>
              <a:t>o</a:t>
            </a:r>
            <a:r>
              <a:rPr lang="en-ES" sz="2800" dirty="0"/>
              <a:t> </a:t>
            </a:r>
          </a:p>
        </p:txBody>
      </p:sp>
      <p:sp>
        <p:nvSpPr>
          <p:cNvPr id="12" name="Text Placeholder 1">
            <a:extLst>
              <a:ext uri="{FF2B5EF4-FFF2-40B4-BE49-F238E27FC236}">
                <a16:creationId xmlns:a16="http://schemas.microsoft.com/office/drawing/2014/main" id="{932851A1-AB78-1A51-6EA5-24D0BC11B971}"/>
              </a:ext>
            </a:extLst>
          </p:cNvPr>
          <p:cNvSpPr txBox="1">
            <a:spLocks/>
          </p:cNvSpPr>
          <p:nvPr/>
        </p:nvSpPr>
        <p:spPr>
          <a:xfrm>
            <a:off x="6460392" y="4007327"/>
            <a:ext cx="2993803" cy="5528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800" dirty="0"/>
              <a:t>los </a:t>
            </a:r>
            <a:r>
              <a:rPr lang="en-ES" sz="2800" dirty="0">
                <a:highlight>
                  <a:srgbClr val="FFBEA7"/>
                </a:highlight>
              </a:rPr>
              <a:t>chic</a:t>
            </a:r>
            <a:r>
              <a:rPr lang="en-ES" sz="2800" b="1" dirty="0">
                <a:highlight>
                  <a:srgbClr val="FFBEA7"/>
                </a:highlight>
              </a:rPr>
              <a:t>os</a:t>
            </a:r>
            <a:r>
              <a:rPr lang="en-ES" sz="2800" dirty="0"/>
              <a:t> </a:t>
            </a:r>
            <a:r>
              <a:rPr lang="en-ES" sz="2800" dirty="0">
                <a:highlight>
                  <a:srgbClr val="B5FFC1"/>
                </a:highlight>
              </a:rPr>
              <a:t>alt</a:t>
            </a:r>
            <a:r>
              <a:rPr lang="en-ES" sz="2800" b="1" dirty="0">
                <a:highlight>
                  <a:srgbClr val="B5FFC1"/>
                </a:highlight>
              </a:rPr>
              <a:t>os</a:t>
            </a:r>
            <a:r>
              <a:rPr lang="en-ES" sz="2800" dirty="0"/>
              <a:t> </a:t>
            </a:r>
          </a:p>
        </p:txBody>
      </p:sp>
      <p:sp>
        <p:nvSpPr>
          <p:cNvPr id="13" name="Text Placeholder 1">
            <a:extLst>
              <a:ext uri="{FF2B5EF4-FFF2-40B4-BE49-F238E27FC236}">
                <a16:creationId xmlns:a16="http://schemas.microsoft.com/office/drawing/2014/main" id="{20169D00-E627-8673-D995-8956EAE25B5C}"/>
              </a:ext>
            </a:extLst>
          </p:cNvPr>
          <p:cNvSpPr txBox="1">
            <a:spLocks/>
          </p:cNvSpPr>
          <p:nvPr/>
        </p:nvSpPr>
        <p:spPr>
          <a:xfrm>
            <a:off x="161506" y="5583271"/>
            <a:ext cx="11853069" cy="6475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800" dirty="0"/>
              <a:t>Also, remember that in Spanish adjectives</a:t>
            </a:r>
            <a:r>
              <a:rPr lang="en-GB" sz="2800" dirty="0"/>
              <a:t> usually </a:t>
            </a:r>
            <a:r>
              <a:rPr lang="en-ES" sz="2800" dirty="0"/>
              <a:t>go after </a:t>
            </a:r>
            <a:r>
              <a:rPr lang="en-GB" sz="2800" dirty="0"/>
              <a:t>the </a:t>
            </a:r>
            <a:r>
              <a:rPr lang="en-ES" sz="2800" dirty="0"/>
              <a:t>noun.</a:t>
            </a:r>
          </a:p>
        </p:txBody>
      </p:sp>
      <p:sp>
        <p:nvSpPr>
          <p:cNvPr id="14" name="TextBox 13">
            <a:extLst>
              <a:ext uri="{FF2B5EF4-FFF2-40B4-BE49-F238E27FC236}">
                <a16:creationId xmlns:a16="http://schemas.microsoft.com/office/drawing/2014/main" id="{6A93A3FB-EE8A-0CAA-4756-EF542CE9FDCD}"/>
              </a:ext>
            </a:extLst>
          </p:cNvPr>
          <p:cNvSpPr txBox="1"/>
          <p:nvPr/>
        </p:nvSpPr>
        <p:spPr>
          <a:xfrm>
            <a:off x="1611896" y="2772408"/>
            <a:ext cx="883575" cy="430887"/>
          </a:xfrm>
          <a:prstGeom prst="rect">
            <a:avLst/>
          </a:prstGeom>
          <a:noFill/>
        </p:spPr>
        <p:txBody>
          <a:bodyPr wrap="none" rtlCol="0">
            <a:spAutoFit/>
          </a:bodyPr>
          <a:lstStyle/>
          <a:p>
            <a:r>
              <a:rPr lang="en-ES" sz="2200" dirty="0"/>
              <a:t>noun</a:t>
            </a:r>
          </a:p>
        </p:txBody>
      </p:sp>
      <p:sp>
        <p:nvSpPr>
          <p:cNvPr id="15" name="TextBox 14">
            <a:extLst>
              <a:ext uri="{FF2B5EF4-FFF2-40B4-BE49-F238E27FC236}">
                <a16:creationId xmlns:a16="http://schemas.microsoft.com/office/drawing/2014/main" id="{73E07CCB-9637-CD86-5B8F-562E42F84A8E}"/>
              </a:ext>
            </a:extLst>
          </p:cNvPr>
          <p:cNvSpPr txBox="1"/>
          <p:nvPr/>
        </p:nvSpPr>
        <p:spPr>
          <a:xfrm>
            <a:off x="7436469" y="2772407"/>
            <a:ext cx="883575" cy="430887"/>
          </a:xfrm>
          <a:prstGeom prst="rect">
            <a:avLst/>
          </a:prstGeom>
          <a:noFill/>
        </p:spPr>
        <p:txBody>
          <a:bodyPr wrap="none" rtlCol="0">
            <a:spAutoFit/>
          </a:bodyPr>
          <a:lstStyle/>
          <a:p>
            <a:r>
              <a:rPr lang="en-ES" sz="2200" dirty="0"/>
              <a:t>noun</a:t>
            </a:r>
          </a:p>
        </p:txBody>
      </p:sp>
      <p:sp>
        <p:nvSpPr>
          <p:cNvPr id="16" name="TextBox 15">
            <a:extLst>
              <a:ext uri="{FF2B5EF4-FFF2-40B4-BE49-F238E27FC236}">
                <a16:creationId xmlns:a16="http://schemas.microsoft.com/office/drawing/2014/main" id="{39266BD4-DEAC-107D-1D5D-E8BB67A5D4AC}"/>
              </a:ext>
            </a:extLst>
          </p:cNvPr>
          <p:cNvSpPr txBox="1"/>
          <p:nvPr/>
        </p:nvSpPr>
        <p:spPr>
          <a:xfrm>
            <a:off x="1394418" y="4393253"/>
            <a:ext cx="883575" cy="430887"/>
          </a:xfrm>
          <a:prstGeom prst="rect">
            <a:avLst/>
          </a:prstGeom>
          <a:noFill/>
        </p:spPr>
        <p:txBody>
          <a:bodyPr wrap="none" rtlCol="0">
            <a:spAutoFit/>
          </a:bodyPr>
          <a:lstStyle/>
          <a:p>
            <a:r>
              <a:rPr lang="en-ES" sz="2200" dirty="0"/>
              <a:t>noun</a:t>
            </a:r>
          </a:p>
        </p:txBody>
      </p:sp>
      <p:sp>
        <p:nvSpPr>
          <p:cNvPr id="17" name="TextBox 16">
            <a:extLst>
              <a:ext uri="{FF2B5EF4-FFF2-40B4-BE49-F238E27FC236}">
                <a16:creationId xmlns:a16="http://schemas.microsoft.com/office/drawing/2014/main" id="{E5B30A5F-B2A0-9254-2E21-15CE2E0AC0DD}"/>
              </a:ext>
            </a:extLst>
          </p:cNvPr>
          <p:cNvSpPr txBox="1"/>
          <p:nvPr/>
        </p:nvSpPr>
        <p:spPr>
          <a:xfrm>
            <a:off x="7221012" y="4381527"/>
            <a:ext cx="883575" cy="430887"/>
          </a:xfrm>
          <a:prstGeom prst="rect">
            <a:avLst/>
          </a:prstGeom>
          <a:noFill/>
        </p:spPr>
        <p:txBody>
          <a:bodyPr wrap="none" rtlCol="0">
            <a:spAutoFit/>
          </a:bodyPr>
          <a:lstStyle/>
          <a:p>
            <a:r>
              <a:rPr lang="en-ES" sz="2200" dirty="0"/>
              <a:t>noun</a:t>
            </a:r>
          </a:p>
        </p:txBody>
      </p:sp>
      <p:sp>
        <p:nvSpPr>
          <p:cNvPr id="18" name="TextBox 17">
            <a:extLst>
              <a:ext uri="{FF2B5EF4-FFF2-40B4-BE49-F238E27FC236}">
                <a16:creationId xmlns:a16="http://schemas.microsoft.com/office/drawing/2014/main" id="{B347731B-F1E5-69D7-91E5-229A351F4821}"/>
              </a:ext>
            </a:extLst>
          </p:cNvPr>
          <p:cNvSpPr txBox="1"/>
          <p:nvPr/>
        </p:nvSpPr>
        <p:spPr>
          <a:xfrm>
            <a:off x="2921640" y="2772407"/>
            <a:ext cx="1486304" cy="430887"/>
          </a:xfrm>
          <a:prstGeom prst="rect">
            <a:avLst/>
          </a:prstGeom>
          <a:noFill/>
        </p:spPr>
        <p:txBody>
          <a:bodyPr wrap="none" rtlCol="0">
            <a:spAutoFit/>
          </a:bodyPr>
          <a:lstStyle/>
          <a:p>
            <a:r>
              <a:rPr lang="en-ES" sz="2200" dirty="0"/>
              <a:t>adjective</a:t>
            </a:r>
          </a:p>
        </p:txBody>
      </p:sp>
      <p:sp>
        <p:nvSpPr>
          <p:cNvPr id="19" name="TextBox 18">
            <a:extLst>
              <a:ext uri="{FF2B5EF4-FFF2-40B4-BE49-F238E27FC236}">
                <a16:creationId xmlns:a16="http://schemas.microsoft.com/office/drawing/2014/main" id="{41705A9E-6C3D-E719-F929-8DD44533D728}"/>
              </a:ext>
            </a:extLst>
          </p:cNvPr>
          <p:cNvSpPr txBox="1"/>
          <p:nvPr/>
        </p:nvSpPr>
        <p:spPr>
          <a:xfrm>
            <a:off x="2328617" y="4396096"/>
            <a:ext cx="1486304" cy="430887"/>
          </a:xfrm>
          <a:prstGeom prst="rect">
            <a:avLst/>
          </a:prstGeom>
          <a:noFill/>
        </p:spPr>
        <p:txBody>
          <a:bodyPr wrap="none" rtlCol="0">
            <a:spAutoFit/>
          </a:bodyPr>
          <a:lstStyle/>
          <a:p>
            <a:r>
              <a:rPr lang="en-ES" sz="2200" dirty="0"/>
              <a:t>adjective</a:t>
            </a:r>
          </a:p>
        </p:txBody>
      </p:sp>
      <p:sp>
        <p:nvSpPr>
          <p:cNvPr id="20" name="TextBox 19">
            <a:extLst>
              <a:ext uri="{FF2B5EF4-FFF2-40B4-BE49-F238E27FC236}">
                <a16:creationId xmlns:a16="http://schemas.microsoft.com/office/drawing/2014/main" id="{959D2026-838C-8302-E602-2C686E295283}"/>
              </a:ext>
            </a:extLst>
          </p:cNvPr>
          <p:cNvSpPr txBox="1"/>
          <p:nvPr/>
        </p:nvSpPr>
        <p:spPr>
          <a:xfrm>
            <a:off x="8877269" y="2772406"/>
            <a:ext cx="1486304" cy="430887"/>
          </a:xfrm>
          <a:prstGeom prst="rect">
            <a:avLst/>
          </a:prstGeom>
          <a:noFill/>
        </p:spPr>
        <p:txBody>
          <a:bodyPr wrap="none" rtlCol="0">
            <a:spAutoFit/>
          </a:bodyPr>
          <a:lstStyle/>
          <a:p>
            <a:r>
              <a:rPr lang="en-ES" sz="2200" dirty="0"/>
              <a:t>adjective</a:t>
            </a:r>
          </a:p>
        </p:txBody>
      </p:sp>
      <p:sp>
        <p:nvSpPr>
          <p:cNvPr id="21" name="TextBox 20">
            <a:extLst>
              <a:ext uri="{FF2B5EF4-FFF2-40B4-BE49-F238E27FC236}">
                <a16:creationId xmlns:a16="http://schemas.microsoft.com/office/drawing/2014/main" id="{AD339378-95A1-EDCD-D0EA-E13116A32C23}"/>
              </a:ext>
            </a:extLst>
          </p:cNvPr>
          <p:cNvSpPr txBox="1"/>
          <p:nvPr/>
        </p:nvSpPr>
        <p:spPr>
          <a:xfrm>
            <a:off x="8246800" y="4381527"/>
            <a:ext cx="1486304" cy="430887"/>
          </a:xfrm>
          <a:prstGeom prst="rect">
            <a:avLst/>
          </a:prstGeom>
          <a:noFill/>
        </p:spPr>
        <p:txBody>
          <a:bodyPr wrap="none" rtlCol="0">
            <a:spAutoFit/>
          </a:bodyPr>
          <a:lstStyle/>
          <a:p>
            <a:r>
              <a:rPr lang="en-ES" sz="2200" dirty="0"/>
              <a:t>adjective</a:t>
            </a:r>
          </a:p>
        </p:txBody>
      </p:sp>
      <p:sp>
        <p:nvSpPr>
          <p:cNvPr id="23" name="Text Placeholder 1">
            <a:extLst>
              <a:ext uri="{FF2B5EF4-FFF2-40B4-BE49-F238E27FC236}">
                <a16:creationId xmlns:a16="http://schemas.microsoft.com/office/drawing/2014/main" id="{20C30825-33B7-44E7-A9C6-EF17AD9AE89A}"/>
              </a:ext>
            </a:extLst>
          </p:cNvPr>
          <p:cNvSpPr txBox="1">
            <a:spLocks/>
          </p:cNvSpPr>
          <p:nvPr/>
        </p:nvSpPr>
        <p:spPr>
          <a:xfrm>
            <a:off x="869282" y="3176724"/>
            <a:ext cx="3620550" cy="5371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i="1" dirty="0"/>
              <a:t>the fun surprise</a:t>
            </a:r>
            <a:endParaRPr lang="en-ES" sz="2800" i="1" dirty="0"/>
          </a:p>
        </p:txBody>
      </p:sp>
      <p:sp>
        <p:nvSpPr>
          <p:cNvPr id="24" name="Text Placeholder 1">
            <a:extLst>
              <a:ext uri="{FF2B5EF4-FFF2-40B4-BE49-F238E27FC236}">
                <a16:creationId xmlns:a16="http://schemas.microsoft.com/office/drawing/2014/main" id="{17CA79A2-9D1E-4720-A29C-CF95B164A4F2}"/>
              </a:ext>
            </a:extLst>
          </p:cNvPr>
          <p:cNvSpPr txBox="1">
            <a:spLocks/>
          </p:cNvSpPr>
          <p:nvPr/>
        </p:nvSpPr>
        <p:spPr>
          <a:xfrm>
            <a:off x="6460392" y="3175562"/>
            <a:ext cx="3620550" cy="5371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i="1" dirty="0"/>
              <a:t>the fun surprises</a:t>
            </a:r>
            <a:endParaRPr lang="en-ES" sz="2800" i="1" dirty="0"/>
          </a:p>
        </p:txBody>
      </p:sp>
      <p:sp>
        <p:nvSpPr>
          <p:cNvPr id="25" name="Text Placeholder 1">
            <a:extLst>
              <a:ext uri="{FF2B5EF4-FFF2-40B4-BE49-F238E27FC236}">
                <a16:creationId xmlns:a16="http://schemas.microsoft.com/office/drawing/2014/main" id="{B986BABA-1D63-48E6-B8F1-8A9A909AF26B}"/>
              </a:ext>
            </a:extLst>
          </p:cNvPr>
          <p:cNvSpPr txBox="1">
            <a:spLocks/>
          </p:cNvSpPr>
          <p:nvPr/>
        </p:nvSpPr>
        <p:spPr>
          <a:xfrm>
            <a:off x="869282" y="4815899"/>
            <a:ext cx="3620550" cy="5371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i="1" dirty="0"/>
              <a:t>the tall boy</a:t>
            </a:r>
            <a:endParaRPr lang="en-ES" sz="2800" i="1" dirty="0"/>
          </a:p>
        </p:txBody>
      </p:sp>
      <p:sp>
        <p:nvSpPr>
          <p:cNvPr id="26" name="Text Placeholder 1">
            <a:extLst>
              <a:ext uri="{FF2B5EF4-FFF2-40B4-BE49-F238E27FC236}">
                <a16:creationId xmlns:a16="http://schemas.microsoft.com/office/drawing/2014/main" id="{B11D15F0-9DA5-439B-BF0B-7A0D544527A5}"/>
              </a:ext>
            </a:extLst>
          </p:cNvPr>
          <p:cNvSpPr txBox="1">
            <a:spLocks/>
          </p:cNvSpPr>
          <p:nvPr/>
        </p:nvSpPr>
        <p:spPr>
          <a:xfrm>
            <a:off x="6460392" y="4812414"/>
            <a:ext cx="3620550" cy="5371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i="1" dirty="0"/>
              <a:t>the tall boys</a:t>
            </a:r>
            <a:endParaRPr lang="en-ES" sz="2800" i="1" dirty="0"/>
          </a:p>
        </p:txBody>
      </p:sp>
    </p:spTree>
    <p:extLst>
      <p:ext uri="{BB962C8B-B14F-4D97-AF65-F5344CB8AC3E}">
        <p14:creationId xmlns:p14="http://schemas.microsoft.com/office/powerpoint/2010/main" val="428008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P spid="10" grpId="0"/>
      <p:bldP spid="11" grpId="0"/>
      <p:bldP spid="12" grpId="0"/>
      <p:bldP spid="13" grpId="0"/>
      <p:bldP spid="14" grpId="0"/>
      <p:bldP spid="15" grpId="0"/>
      <p:bldP spid="16" grpId="0"/>
      <p:bldP spid="17" grpId="0"/>
      <p:bldP spid="18" grpId="0"/>
      <p:bldP spid="19" grpId="0"/>
      <p:bldP spid="20" grpId="0"/>
      <p:bldP spid="21" grpId="0"/>
      <p:bldP spid="23" grpId="0"/>
      <p:bldP spid="24" grpId="0"/>
      <p:bldP spid="25"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27908E-E5D1-9338-200D-23941843D962}"/>
              </a:ext>
            </a:extLst>
          </p:cNvPr>
          <p:cNvSpPr>
            <a:spLocks noGrp="1"/>
          </p:cNvSpPr>
          <p:nvPr>
            <p:ph type="body" sz="quarter" idx="10"/>
          </p:nvPr>
        </p:nvSpPr>
        <p:spPr>
          <a:xfrm>
            <a:off x="373063" y="1065213"/>
            <a:ext cx="11514137" cy="897402"/>
          </a:xfrm>
        </p:spPr>
        <p:txBody>
          <a:bodyPr/>
          <a:lstStyle/>
          <a:p>
            <a:r>
              <a:rPr lang="en-ES" dirty="0"/>
              <a:t>Daniel tiene una lista de regalos de cumpleaños. ¿Puedes escribir los adjetivos en la forma correcta?</a:t>
            </a:r>
          </a:p>
        </p:txBody>
      </p:sp>
      <p:sp>
        <p:nvSpPr>
          <p:cNvPr id="3" name="Title 2">
            <a:extLst>
              <a:ext uri="{FF2B5EF4-FFF2-40B4-BE49-F238E27FC236}">
                <a16:creationId xmlns:a16="http://schemas.microsoft.com/office/drawing/2014/main" id="{B3AA3B9D-6120-C9FA-B73B-CAC0FE5F2C51}"/>
              </a:ext>
            </a:extLst>
          </p:cNvPr>
          <p:cNvSpPr>
            <a:spLocks noGrp="1"/>
          </p:cNvSpPr>
          <p:nvPr>
            <p:ph type="title"/>
          </p:nvPr>
        </p:nvSpPr>
        <p:spPr>
          <a:xfrm>
            <a:off x="-1" y="213557"/>
            <a:ext cx="4861817" cy="647577"/>
          </a:xfrm>
        </p:spPr>
        <p:txBody>
          <a:bodyPr/>
          <a:lstStyle/>
          <a:p>
            <a:r>
              <a:rPr lang="en-ES" dirty="0"/>
              <a:t>Una lista de objetos</a:t>
            </a:r>
          </a:p>
        </p:txBody>
      </p:sp>
      <p:sp>
        <p:nvSpPr>
          <p:cNvPr id="4" name="Rounded Rectangle 11">
            <a:extLst>
              <a:ext uri="{FF2B5EF4-FFF2-40B4-BE49-F238E27FC236}">
                <a16:creationId xmlns:a16="http://schemas.microsoft.com/office/drawing/2014/main" id="{64EBCAB0-ED63-83C6-84DC-59FD39A1F631}"/>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18AD966D-CA1A-FF3B-338A-324EE42916B2}"/>
              </a:ext>
            </a:extLst>
          </p:cNvPr>
          <p:cNvSpPr txBox="1"/>
          <p:nvPr/>
        </p:nvSpPr>
        <p:spPr>
          <a:xfrm>
            <a:off x="335712" y="2293082"/>
            <a:ext cx="2662908" cy="461665"/>
          </a:xfrm>
          <a:prstGeom prst="rect">
            <a:avLst/>
          </a:prstGeom>
          <a:noFill/>
        </p:spPr>
        <p:txBody>
          <a:bodyPr wrap="none" rtlCol="0">
            <a:spAutoFit/>
          </a:bodyPr>
          <a:lstStyle/>
          <a:p>
            <a:r>
              <a:rPr lang="en-ES" sz="2400" dirty="0"/>
              <a:t>1. el reloj (</a:t>
            </a:r>
            <a:r>
              <a:rPr lang="en-ES" sz="2400" i="1" dirty="0"/>
              <a:t>red) =</a:t>
            </a:r>
            <a:r>
              <a:rPr lang="en-ES" sz="2400" dirty="0"/>
              <a:t> </a:t>
            </a:r>
          </a:p>
        </p:txBody>
      </p:sp>
      <p:sp>
        <p:nvSpPr>
          <p:cNvPr id="10" name="TextBox 9">
            <a:extLst>
              <a:ext uri="{FF2B5EF4-FFF2-40B4-BE49-F238E27FC236}">
                <a16:creationId xmlns:a16="http://schemas.microsoft.com/office/drawing/2014/main" id="{4BC23D26-37F9-8725-9028-E97096D0FE11}"/>
              </a:ext>
            </a:extLst>
          </p:cNvPr>
          <p:cNvSpPr txBox="1"/>
          <p:nvPr/>
        </p:nvSpPr>
        <p:spPr>
          <a:xfrm>
            <a:off x="335712" y="3018043"/>
            <a:ext cx="3111749" cy="461665"/>
          </a:xfrm>
          <a:prstGeom prst="rect">
            <a:avLst/>
          </a:prstGeom>
          <a:noFill/>
        </p:spPr>
        <p:txBody>
          <a:bodyPr wrap="none" rtlCol="0">
            <a:spAutoFit/>
          </a:bodyPr>
          <a:lstStyle/>
          <a:p>
            <a:r>
              <a:rPr lang="en-ES" sz="2400" dirty="0"/>
              <a:t>2. los juegos (</a:t>
            </a:r>
            <a:r>
              <a:rPr lang="en-ES" sz="2400" i="1" dirty="0"/>
              <a:t>fun) =</a:t>
            </a:r>
            <a:r>
              <a:rPr lang="en-ES" sz="2400" dirty="0"/>
              <a:t> </a:t>
            </a:r>
          </a:p>
        </p:txBody>
      </p:sp>
      <p:sp>
        <p:nvSpPr>
          <p:cNvPr id="11" name="TextBox 10">
            <a:extLst>
              <a:ext uri="{FF2B5EF4-FFF2-40B4-BE49-F238E27FC236}">
                <a16:creationId xmlns:a16="http://schemas.microsoft.com/office/drawing/2014/main" id="{952ECFE9-010A-BA6D-A580-40544ED38461}"/>
              </a:ext>
            </a:extLst>
          </p:cNvPr>
          <p:cNvSpPr txBox="1"/>
          <p:nvPr/>
        </p:nvSpPr>
        <p:spPr>
          <a:xfrm>
            <a:off x="335712" y="3743004"/>
            <a:ext cx="2810385" cy="461665"/>
          </a:xfrm>
          <a:prstGeom prst="rect">
            <a:avLst/>
          </a:prstGeom>
          <a:noFill/>
        </p:spPr>
        <p:txBody>
          <a:bodyPr wrap="none" rtlCol="0">
            <a:spAutoFit/>
          </a:bodyPr>
          <a:lstStyle/>
          <a:p>
            <a:r>
              <a:rPr lang="en-ES" sz="2400" dirty="0"/>
              <a:t>3. el libro (</a:t>
            </a:r>
            <a:r>
              <a:rPr lang="en-ES" sz="2400" i="1" dirty="0"/>
              <a:t>new) =</a:t>
            </a:r>
            <a:r>
              <a:rPr lang="en-ES" sz="2400" dirty="0"/>
              <a:t> </a:t>
            </a:r>
          </a:p>
        </p:txBody>
      </p:sp>
      <p:sp>
        <p:nvSpPr>
          <p:cNvPr id="12" name="TextBox 11">
            <a:extLst>
              <a:ext uri="{FF2B5EF4-FFF2-40B4-BE49-F238E27FC236}">
                <a16:creationId xmlns:a16="http://schemas.microsoft.com/office/drawing/2014/main" id="{277DB342-09B1-0BF5-E21B-D77358E8C3BF}"/>
              </a:ext>
            </a:extLst>
          </p:cNvPr>
          <p:cNvSpPr txBox="1"/>
          <p:nvPr/>
        </p:nvSpPr>
        <p:spPr>
          <a:xfrm>
            <a:off x="350621" y="4467965"/>
            <a:ext cx="2911374" cy="461665"/>
          </a:xfrm>
          <a:prstGeom prst="rect">
            <a:avLst/>
          </a:prstGeom>
          <a:noFill/>
        </p:spPr>
        <p:txBody>
          <a:bodyPr wrap="none" rtlCol="0">
            <a:spAutoFit/>
          </a:bodyPr>
          <a:lstStyle/>
          <a:p>
            <a:r>
              <a:rPr lang="en-ES" sz="2400" dirty="0"/>
              <a:t>4. la ropa (</a:t>
            </a:r>
            <a:r>
              <a:rPr lang="en-ES" sz="2400" i="1" dirty="0"/>
              <a:t>nice)</a:t>
            </a:r>
            <a:r>
              <a:rPr lang="en-ES" sz="2400" dirty="0"/>
              <a:t> = </a:t>
            </a:r>
          </a:p>
        </p:txBody>
      </p:sp>
      <p:sp>
        <p:nvSpPr>
          <p:cNvPr id="13" name="TextBox 12">
            <a:extLst>
              <a:ext uri="{FF2B5EF4-FFF2-40B4-BE49-F238E27FC236}">
                <a16:creationId xmlns:a16="http://schemas.microsoft.com/office/drawing/2014/main" id="{F9DE7DCF-E491-6DDB-8ED2-B7E7CB37EAF1}"/>
              </a:ext>
            </a:extLst>
          </p:cNvPr>
          <p:cNvSpPr txBox="1"/>
          <p:nvPr/>
        </p:nvSpPr>
        <p:spPr>
          <a:xfrm>
            <a:off x="335712" y="5192926"/>
            <a:ext cx="3942105" cy="461665"/>
          </a:xfrm>
          <a:prstGeom prst="rect">
            <a:avLst/>
          </a:prstGeom>
          <a:noFill/>
        </p:spPr>
        <p:txBody>
          <a:bodyPr wrap="none" rtlCol="0">
            <a:spAutoFit/>
          </a:bodyPr>
          <a:lstStyle/>
          <a:p>
            <a:r>
              <a:rPr lang="en-ES" sz="2400" dirty="0"/>
              <a:t>5. la cámara (</a:t>
            </a:r>
            <a:r>
              <a:rPr lang="en-ES" sz="2400" i="1" dirty="0"/>
              <a:t>modern)</a:t>
            </a:r>
            <a:r>
              <a:rPr lang="en-ES" sz="2400" dirty="0"/>
              <a:t> = </a:t>
            </a:r>
          </a:p>
        </p:txBody>
      </p:sp>
      <p:sp>
        <p:nvSpPr>
          <p:cNvPr id="14" name="TextBox 13">
            <a:extLst>
              <a:ext uri="{FF2B5EF4-FFF2-40B4-BE49-F238E27FC236}">
                <a16:creationId xmlns:a16="http://schemas.microsoft.com/office/drawing/2014/main" id="{279AFF86-2D48-9F6C-E754-571B9790FE17}"/>
              </a:ext>
            </a:extLst>
          </p:cNvPr>
          <p:cNvSpPr txBox="1"/>
          <p:nvPr/>
        </p:nvSpPr>
        <p:spPr>
          <a:xfrm>
            <a:off x="6110514" y="2291746"/>
            <a:ext cx="2972289" cy="461665"/>
          </a:xfrm>
          <a:prstGeom prst="rect">
            <a:avLst/>
          </a:prstGeom>
          <a:noFill/>
        </p:spPr>
        <p:txBody>
          <a:bodyPr wrap="none" rtlCol="0">
            <a:spAutoFit/>
          </a:bodyPr>
          <a:lstStyle/>
          <a:p>
            <a:r>
              <a:rPr lang="en-ES" sz="2400" dirty="0"/>
              <a:t>6. la bolsa (</a:t>
            </a:r>
            <a:r>
              <a:rPr lang="en-ES" sz="2400" i="1" dirty="0"/>
              <a:t>light)</a:t>
            </a:r>
            <a:r>
              <a:rPr lang="en-ES" sz="2400" dirty="0"/>
              <a:t> = </a:t>
            </a:r>
          </a:p>
        </p:txBody>
      </p:sp>
      <p:sp>
        <p:nvSpPr>
          <p:cNvPr id="15" name="TextBox 14">
            <a:extLst>
              <a:ext uri="{FF2B5EF4-FFF2-40B4-BE49-F238E27FC236}">
                <a16:creationId xmlns:a16="http://schemas.microsoft.com/office/drawing/2014/main" id="{F0B5859D-CBE8-F049-50C8-35644CF63A90}"/>
              </a:ext>
            </a:extLst>
          </p:cNvPr>
          <p:cNvSpPr txBox="1"/>
          <p:nvPr/>
        </p:nvSpPr>
        <p:spPr>
          <a:xfrm>
            <a:off x="6110514" y="3017041"/>
            <a:ext cx="4187365" cy="461665"/>
          </a:xfrm>
          <a:prstGeom prst="rect">
            <a:avLst/>
          </a:prstGeom>
          <a:noFill/>
        </p:spPr>
        <p:txBody>
          <a:bodyPr wrap="none" rtlCol="0">
            <a:spAutoFit/>
          </a:bodyPr>
          <a:lstStyle/>
          <a:p>
            <a:r>
              <a:rPr lang="en-ES" sz="2400" dirty="0"/>
              <a:t>7. los pantalones (</a:t>
            </a:r>
            <a:r>
              <a:rPr lang="en-ES" sz="2400" i="1" dirty="0"/>
              <a:t>black)</a:t>
            </a:r>
            <a:r>
              <a:rPr lang="en-ES" sz="2400" dirty="0"/>
              <a:t> = </a:t>
            </a:r>
          </a:p>
        </p:txBody>
      </p:sp>
      <p:sp>
        <p:nvSpPr>
          <p:cNvPr id="16" name="TextBox 15">
            <a:extLst>
              <a:ext uri="{FF2B5EF4-FFF2-40B4-BE49-F238E27FC236}">
                <a16:creationId xmlns:a16="http://schemas.microsoft.com/office/drawing/2014/main" id="{9168F164-7A08-8EFD-414E-086018F9670E}"/>
              </a:ext>
            </a:extLst>
          </p:cNvPr>
          <p:cNvSpPr txBox="1"/>
          <p:nvPr/>
        </p:nvSpPr>
        <p:spPr>
          <a:xfrm>
            <a:off x="6110514" y="3742336"/>
            <a:ext cx="3687228" cy="461665"/>
          </a:xfrm>
          <a:prstGeom prst="rect">
            <a:avLst/>
          </a:prstGeom>
          <a:noFill/>
        </p:spPr>
        <p:txBody>
          <a:bodyPr wrap="none" rtlCol="0">
            <a:spAutoFit/>
          </a:bodyPr>
          <a:lstStyle/>
          <a:p>
            <a:r>
              <a:rPr lang="en-ES" sz="2400" dirty="0"/>
              <a:t>8. las camisas (</a:t>
            </a:r>
            <a:r>
              <a:rPr lang="en-ES" sz="2400" i="1" dirty="0"/>
              <a:t>white)</a:t>
            </a:r>
            <a:r>
              <a:rPr lang="en-ES" sz="2400" dirty="0"/>
              <a:t> = </a:t>
            </a:r>
          </a:p>
        </p:txBody>
      </p:sp>
      <p:sp>
        <p:nvSpPr>
          <p:cNvPr id="17" name="TextBox 16">
            <a:extLst>
              <a:ext uri="{FF2B5EF4-FFF2-40B4-BE49-F238E27FC236}">
                <a16:creationId xmlns:a16="http://schemas.microsoft.com/office/drawing/2014/main" id="{695F77D5-864E-404D-962B-8575F8CFA8CF}"/>
              </a:ext>
            </a:extLst>
          </p:cNvPr>
          <p:cNvSpPr txBox="1"/>
          <p:nvPr/>
        </p:nvSpPr>
        <p:spPr>
          <a:xfrm>
            <a:off x="6110514" y="4467631"/>
            <a:ext cx="3276859" cy="461665"/>
          </a:xfrm>
          <a:prstGeom prst="rect">
            <a:avLst/>
          </a:prstGeom>
          <a:noFill/>
        </p:spPr>
        <p:txBody>
          <a:bodyPr wrap="none" rtlCol="0">
            <a:spAutoFit/>
          </a:bodyPr>
          <a:lstStyle/>
          <a:p>
            <a:r>
              <a:rPr lang="en-ES" sz="2400" dirty="0"/>
              <a:t>9. la pelota (</a:t>
            </a:r>
            <a:r>
              <a:rPr lang="en-ES" sz="2400" i="1" dirty="0"/>
              <a:t>small)</a:t>
            </a:r>
            <a:r>
              <a:rPr lang="en-ES" sz="2400" dirty="0"/>
              <a:t> = </a:t>
            </a:r>
          </a:p>
        </p:txBody>
      </p:sp>
      <p:sp>
        <p:nvSpPr>
          <p:cNvPr id="18" name="TextBox 17">
            <a:extLst>
              <a:ext uri="{FF2B5EF4-FFF2-40B4-BE49-F238E27FC236}">
                <a16:creationId xmlns:a16="http://schemas.microsoft.com/office/drawing/2014/main" id="{9382A64A-B4ED-E5E0-2869-49C6CA0DB6CA}"/>
              </a:ext>
            </a:extLst>
          </p:cNvPr>
          <p:cNvSpPr txBox="1"/>
          <p:nvPr/>
        </p:nvSpPr>
        <p:spPr>
          <a:xfrm>
            <a:off x="6110514" y="5192926"/>
            <a:ext cx="3988592" cy="461665"/>
          </a:xfrm>
          <a:prstGeom prst="rect">
            <a:avLst/>
          </a:prstGeom>
          <a:noFill/>
        </p:spPr>
        <p:txBody>
          <a:bodyPr wrap="none" rtlCol="0">
            <a:spAutoFit/>
          </a:bodyPr>
          <a:lstStyle/>
          <a:p>
            <a:r>
              <a:rPr lang="en-ES" sz="2400" dirty="0"/>
              <a:t>10. el móvil (</a:t>
            </a:r>
            <a:r>
              <a:rPr lang="en-ES" sz="2400" i="1" dirty="0"/>
              <a:t>expensive)</a:t>
            </a:r>
            <a:r>
              <a:rPr lang="en-ES" sz="2400" dirty="0"/>
              <a:t> = </a:t>
            </a:r>
          </a:p>
        </p:txBody>
      </p:sp>
      <p:sp>
        <p:nvSpPr>
          <p:cNvPr id="20" name="TextBox 19">
            <a:extLst>
              <a:ext uri="{FF2B5EF4-FFF2-40B4-BE49-F238E27FC236}">
                <a16:creationId xmlns:a16="http://schemas.microsoft.com/office/drawing/2014/main" id="{E90DF045-1309-400E-8557-E63E8BB8C59F}"/>
              </a:ext>
            </a:extLst>
          </p:cNvPr>
          <p:cNvSpPr txBox="1"/>
          <p:nvPr/>
        </p:nvSpPr>
        <p:spPr>
          <a:xfrm>
            <a:off x="2888872" y="2291745"/>
            <a:ext cx="744114" cy="461665"/>
          </a:xfrm>
          <a:prstGeom prst="rect">
            <a:avLst/>
          </a:prstGeom>
          <a:noFill/>
        </p:spPr>
        <p:txBody>
          <a:bodyPr wrap="none" rtlCol="0">
            <a:spAutoFit/>
          </a:bodyPr>
          <a:lstStyle/>
          <a:p>
            <a:r>
              <a:rPr lang="en-GB" sz="2400" dirty="0" err="1">
                <a:solidFill>
                  <a:schemeClr val="accent1"/>
                </a:solidFill>
              </a:rPr>
              <a:t>rojo</a:t>
            </a:r>
            <a:endParaRPr lang="en-ES" sz="2400" dirty="0">
              <a:solidFill>
                <a:schemeClr val="accent1"/>
              </a:solidFill>
            </a:endParaRPr>
          </a:p>
        </p:txBody>
      </p:sp>
      <p:sp>
        <p:nvSpPr>
          <p:cNvPr id="21" name="TextBox 20">
            <a:extLst>
              <a:ext uri="{FF2B5EF4-FFF2-40B4-BE49-F238E27FC236}">
                <a16:creationId xmlns:a16="http://schemas.microsoft.com/office/drawing/2014/main" id="{C27C10D5-0E59-4EB5-9ED4-8BFD909367EC}"/>
              </a:ext>
            </a:extLst>
          </p:cNvPr>
          <p:cNvSpPr txBox="1"/>
          <p:nvPr/>
        </p:nvSpPr>
        <p:spPr>
          <a:xfrm>
            <a:off x="3242463" y="3017040"/>
            <a:ext cx="1619354" cy="461665"/>
          </a:xfrm>
          <a:prstGeom prst="rect">
            <a:avLst/>
          </a:prstGeom>
          <a:noFill/>
        </p:spPr>
        <p:txBody>
          <a:bodyPr wrap="none" rtlCol="0">
            <a:spAutoFit/>
          </a:bodyPr>
          <a:lstStyle/>
          <a:p>
            <a:r>
              <a:rPr lang="en-GB" sz="2400" dirty="0" err="1">
                <a:solidFill>
                  <a:schemeClr val="accent1"/>
                </a:solidFill>
              </a:rPr>
              <a:t>divertidos</a:t>
            </a:r>
            <a:endParaRPr lang="en-ES" sz="2400" dirty="0">
              <a:solidFill>
                <a:schemeClr val="accent1"/>
              </a:solidFill>
            </a:endParaRPr>
          </a:p>
        </p:txBody>
      </p:sp>
      <p:sp>
        <p:nvSpPr>
          <p:cNvPr id="22" name="TextBox 21">
            <a:extLst>
              <a:ext uri="{FF2B5EF4-FFF2-40B4-BE49-F238E27FC236}">
                <a16:creationId xmlns:a16="http://schemas.microsoft.com/office/drawing/2014/main" id="{F66DC198-AFC5-412F-BD99-18DEA0F82F00}"/>
              </a:ext>
            </a:extLst>
          </p:cNvPr>
          <p:cNvSpPr txBox="1"/>
          <p:nvPr/>
        </p:nvSpPr>
        <p:spPr>
          <a:xfrm>
            <a:off x="3090063" y="3742335"/>
            <a:ext cx="1132041" cy="461665"/>
          </a:xfrm>
          <a:prstGeom prst="rect">
            <a:avLst/>
          </a:prstGeom>
          <a:noFill/>
        </p:spPr>
        <p:txBody>
          <a:bodyPr wrap="none" rtlCol="0">
            <a:spAutoFit/>
          </a:bodyPr>
          <a:lstStyle/>
          <a:p>
            <a:r>
              <a:rPr lang="en-GB" sz="2400" dirty="0">
                <a:solidFill>
                  <a:schemeClr val="accent1"/>
                </a:solidFill>
              </a:rPr>
              <a:t>nuevo</a:t>
            </a:r>
            <a:endParaRPr lang="en-ES" sz="2400" dirty="0">
              <a:solidFill>
                <a:schemeClr val="accent1"/>
              </a:solidFill>
            </a:endParaRPr>
          </a:p>
        </p:txBody>
      </p:sp>
      <p:sp>
        <p:nvSpPr>
          <p:cNvPr id="23" name="TextBox 22">
            <a:extLst>
              <a:ext uri="{FF2B5EF4-FFF2-40B4-BE49-F238E27FC236}">
                <a16:creationId xmlns:a16="http://schemas.microsoft.com/office/drawing/2014/main" id="{C8C08901-88BD-4104-AA4A-5AE5CA35881F}"/>
              </a:ext>
            </a:extLst>
          </p:cNvPr>
          <p:cNvSpPr txBox="1"/>
          <p:nvPr/>
        </p:nvSpPr>
        <p:spPr>
          <a:xfrm>
            <a:off x="3166263" y="4467630"/>
            <a:ext cx="1159292" cy="461665"/>
          </a:xfrm>
          <a:prstGeom prst="rect">
            <a:avLst/>
          </a:prstGeom>
          <a:noFill/>
        </p:spPr>
        <p:txBody>
          <a:bodyPr wrap="none" rtlCol="0">
            <a:spAutoFit/>
          </a:bodyPr>
          <a:lstStyle/>
          <a:p>
            <a:r>
              <a:rPr lang="en-GB" sz="2400" dirty="0" err="1">
                <a:solidFill>
                  <a:schemeClr val="accent1"/>
                </a:solidFill>
              </a:rPr>
              <a:t>bonita</a:t>
            </a:r>
            <a:endParaRPr lang="en-ES" sz="2400" dirty="0">
              <a:solidFill>
                <a:schemeClr val="accent1"/>
              </a:solidFill>
            </a:endParaRPr>
          </a:p>
        </p:txBody>
      </p:sp>
      <p:sp>
        <p:nvSpPr>
          <p:cNvPr id="24" name="TextBox 23">
            <a:extLst>
              <a:ext uri="{FF2B5EF4-FFF2-40B4-BE49-F238E27FC236}">
                <a16:creationId xmlns:a16="http://schemas.microsoft.com/office/drawing/2014/main" id="{72DE3D9E-EEB4-4EE4-8AD9-DCA5F411B410}"/>
              </a:ext>
            </a:extLst>
          </p:cNvPr>
          <p:cNvSpPr txBox="1"/>
          <p:nvPr/>
        </p:nvSpPr>
        <p:spPr>
          <a:xfrm>
            <a:off x="4143851" y="5192926"/>
            <a:ext cx="1577676" cy="461665"/>
          </a:xfrm>
          <a:prstGeom prst="rect">
            <a:avLst/>
          </a:prstGeom>
          <a:noFill/>
        </p:spPr>
        <p:txBody>
          <a:bodyPr wrap="none" rtlCol="0">
            <a:spAutoFit/>
          </a:bodyPr>
          <a:lstStyle/>
          <a:p>
            <a:r>
              <a:rPr lang="en-GB" sz="2400" dirty="0" err="1">
                <a:solidFill>
                  <a:schemeClr val="accent1"/>
                </a:solidFill>
              </a:rPr>
              <a:t>moderna</a:t>
            </a:r>
            <a:endParaRPr lang="en-ES" sz="2400" dirty="0">
              <a:solidFill>
                <a:schemeClr val="accent1"/>
              </a:solidFill>
            </a:endParaRPr>
          </a:p>
        </p:txBody>
      </p:sp>
      <p:sp>
        <p:nvSpPr>
          <p:cNvPr id="25" name="TextBox 24">
            <a:extLst>
              <a:ext uri="{FF2B5EF4-FFF2-40B4-BE49-F238E27FC236}">
                <a16:creationId xmlns:a16="http://schemas.microsoft.com/office/drawing/2014/main" id="{D0AE72F6-FB65-4BF8-A462-399043591314}"/>
              </a:ext>
            </a:extLst>
          </p:cNvPr>
          <p:cNvSpPr txBox="1"/>
          <p:nvPr/>
        </p:nvSpPr>
        <p:spPr>
          <a:xfrm>
            <a:off x="8914952" y="2288815"/>
            <a:ext cx="1016625" cy="461665"/>
          </a:xfrm>
          <a:prstGeom prst="rect">
            <a:avLst/>
          </a:prstGeom>
          <a:noFill/>
        </p:spPr>
        <p:txBody>
          <a:bodyPr wrap="none" rtlCol="0">
            <a:spAutoFit/>
          </a:bodyPr>
          <a:lstStyle/>
          <a:p>
            <a:r>
              <a:rPr lang="en-GB" sz="2400" dirty="0" err="1">
                <a:solidFill>
                  <a:schemeClr val="accent1"/>
                </a:solidFill>
              </a:rPr>
              <a:t>ligera</a:t>
            </a:r>
            <a:endParaRPr lang="en-ES" sz="2400" dirty="0">
              <a:solidFill>
                <a:schemeClr val="accent1"/>
              </a:solidFill>
            </a:endParaRPr>
          </a:p>
        </p:txBody>
      </p:sp>
      <p:sp>
        <p:nvSpPr>
          <p:cNvPr id="26" name="TextBox 25">
            <a:extLst>
              <a:ext uri="{FF2B5EF4-FFF2-40B4-BE49-F238E27FC236}">
                <a16:creationId xmlns:a16="http://schemas.microsoft.com/office/drawing/2014/main" id="{365CA28C-2A46-4DE5-89F9-2778D6CF12CB}"/>
              </a:ext>
            </a:extLst>
          </p:cNvPr>
          <p:cNvSpPr txBox="1"/>
          <p:nvPr/>
        </p:nvSpPr>
        <p:spPr>
          <a:xfrm>
            <a:off x="10154380" y="3014843"/>
            <a:ext cx="1194558" cy="461665"/>
          </a:xfrm>
          <a:prstGeom prst="rect">
            <a:avLst/>
          </a:prstGeom>
          <a:noFill/>
        </p:spPr>
        <p:txBody>
          <a:bodyPr wrap="none" rtlCol="0">
            <a:spAutoFit/>
          </a:bodyPr>
          <a:lstStyle/>
          <a:p>
            <a:r>
              <a:rPr lang="en-GB" sz="2400" dirty="0">
                <a:solidFill>
                  <a:schemeClr val="accent1"/>
                </a:solidFill>
              </a:rPr>
              <a:t>negros</a:t>
            </a:r>
            <a:endParaRPr lang="en-ES" sz="2400" dirty="0">
              <a:solidFill>
                <a:schemeClr val="accent1"/>
              </a:solidFill>
            </a:endParaRPr>
          </a:p>
        </p:txBody>
      </p:sp>
      <p:sp>
        <p:nvSpPr>
          <p:cNvPr id="27" name="TextBox 26">
            <a:extLst>
              <a:ext uri="{FF2B5EF4-FFF2-40B4-BE49-F238E27FC236}">
                <a16:creationId xmlns:a16="http://schemas.microsoft.com/office/drawing/2014/main" id="{2CDFABC9-1263-4D6B-8ED5-F50E6273FF1B}"/>
              </a:ext>
            </a:extLst>
          </p:cNvPr>
          <p:cNvSpPr txBox="1"/>
          <p:nvPr/>
        </p:nvSpPr>
        <p:spPr>
          <a:xfrm>
            <a:off x="9659080" y="3740871"/>
            <a:ext cx="1382110" cy="461665"/>
          </a:xfrm>
          <a:prstGeom prst="rect">
            <a:avLst/>
          </a:prstGeom>
          <a:noFill/>
        </p:spPr>
        <p:txBody>
          <a:bodyPr wrap="none" rtlCol="0">
            <a:spAutoFit/>
          </a:bodyPr>
          <a:lstStyle/>
          <a:p>
            <a:r>
              <a:rPr lang="en-GB" sz="2400" dirty="0" err="1">
                <a:solidFill>
                  <a:schemeClr val="accent1"/>
                </a:solidFill>
              </a:rPr>
              <a:t>blancas</a:t>
            </a:r>
            <a:endParaRPr lang="en-ES" sz="2400" dirty="0">
              <a:solidFill>
                <a:schemeClr val="accent1"/>
              </a:solidFill>
            </a:endParaRPr>
          </a:p>
        </p:txBody>
      </p:sp>
      <p:sp>
        <p:nvSpPr>
          <p:cNvPr id="28" name="TextBox 27">
            <a:extLst>
              <a:ext uri="{FF2B5EF4-FFF2-40B4-BE49-F238E27FC236}">
                <a16:creationId xmlns:a16="http://schemas.microsoft.com/office/drawing/2014/main" id="{B19BF175-6373-4F0D-AAEE-E9915114EF39}"/>
              </a:ext>
            </a:extLst>
          </p:cNvPr>
          <p:cNvSpPr txBox="1"/>
          <p:nvPr/>
        </p:nvSpPr>
        <p:spPr>
          <a:xfrm>
            <a:off x="9487630" y="4466899"/>
            <a:ext cx="1590500" cy="461665"/>
          </a:xfrm>
          <a:prstGeom prst="rect">
            <a:avLst/>
          </a:prstGeom>
          <a:noFill/>
        </p:spPr>
        <p:txBody>
          <a:bodyPr wrap="none" rtlCol="0">
            <a:spAutoFit/>
          </a:bodyPr>
          <a:lstStyle/>
          <a:p>
            <a:r>
              <a:rPr lang="en-GB" sz="2400" dirty="0" err="1">
                <a:solidFill>
                  <a:schemeClr val="accent1"/>
                </a:solidFill>
              </a:rPr>
              <a:t>pequeña</a:t>
            </a:r>
            <a:endParaRPr lang="en-ES" sz="2400" dirty="0">
              <a:solidFill>
                <a:schemeClr val="accent1"/>
              </a:solidFill>
            </a:endParaRPr>
          </a:p>
        </p:txBody>
      </p:sp>
      <p:sp>
        <p:nvSpPr>
          <p:cNvPr id="29" name="TextBox 28">
            <a:extLst>
              <a:ext uri="{FF2B5EF4-FFF2-40B4-BE49-F238E27FC236}">
                <a16:creationId xmlns:a16="http://schemas.microsoft.com/office/drawing/2014/main" id="{43B013AF-4122-4A0E-98C0-9B3081601BE1}"/>
              </a:ext>
            </a:extLst>
          </p:cNvPr>
          <p:cNvSpPr txBox="1"/>
          <p:nvPr/>
        </p:nvSpPr>
        <p:spPr>
          <a:xfrm>
            <a:off x="10046007" y="5192926"/>
            <a:ext cx="888385" cy="461665"/>
          </a:xfrm>
          <a:prstGeom prst="rect">
            <a:avLst/>
          </a:prstGeom>
          <a:noFill/>
        </p:spPr>
        <p:txBody>
          <a:bodyPr wrap="none" rtlCol="0">
            <a:spAutoFit/>
          </a:bodyPr>
          <a:lstStyle/>
          <a:p>
            <a:r>
              <a:rPr lang="en-GB" sz="2400" dirty="0" err="1">
                <a:solidFill>
                  <a:schemeClr val="accent1"/>
                </a:solidFill>
              </a:rPr>
              <a:t>caro</a:t>
            </a:r>
            <a:endParaRPr lang="en-ES" sz="2400" dirty="0">
              <a:solidFill>
                <a:schemeClr val="accent1"/>
              </a:solidFill>
            </a:endParaRPr>
          </a:p>
        </p:txBody>
      </p:sp>
    </p:spTree>
    <p:extLst>
      <p:ext uri="{BB962C8B-B14F-4D97-AF65-F5344CB8AC3E}">
        <p14:creationId xmlns:p14="http://schemas.microsoft.com/office/powerpoint/2010/main" val="112109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FBE022-B22E-D2CA-A6E4-8DB9E8A984ED}"/>
              </a:ext>
            </a:extLst>
          </p:cNvPr>
          <p:cNvSpPr>
            <a:spLocks noGrp="1"/>
          </p:cNvSpPr>
          <p:nvPr>
            <p:ph type="body" sz="quarter" idx="10"/>
          </p:nvPr>
        </p:nvSpPr>
        <p:spPr>
          <a:xfrm>
            <a:off x="338931" y="1611058"/>
            <a:ext cx="11514137" cy="552877"/>
          </a:xfrm>
        </p:spPr>
        <p:txBody>
          <a:bodyPr>
            <a:noAutofit/>
          </a:bodyPr>
          <a:lstStyle/>
          <a:p>
            <a:r>
              <a:rPr lang="en-ES" sz="2800" dirty="0"/>
              <a:t>In Spanish, some adjectives can go before the noun.</a:t>
            </a:r>
          </a:p>
        </p:txBody>
      </p:sp>
      <p:sp>
        <p:nvSpPr>
          <p:cNvPr id="3" name="Title 2">
            <a:extLst>
              <a:ext uri="{FF2B5EF4-FFF2-40B4-BE49-F238E27FC236}">
                <a16:creationId xmlns:a16="http://schemas.microsoft.com/office/drawing/2014/main" id="{572ACDBF-AC3C-1AD3-E16C-F7C376CAEFF5}"/>
              </a:ext>
            </a:extLst>
          </p:cNvPr>
          <p:cNvSpPr>
            <a:spLocks noGrp="1"/>
          </p:cNvSpPr>
          <p:nvPr>
            <p:ph type="title"/>
          </p:nvPr>
        </p:nvSpPr>
        <p:spPr>
          <a:xfrm>
            <a:off x="0" y="213557"/>
            <a:ext cx="5906126" cy="1006610"/>
          </a:xfrm>
        </p:spPr>
        <p:txBody>
          <a:bodyPr>
            <a:normAutofit/>
          </a:bodyPr>
          <a:lstStyle/>
          <a:p>
            <a:r>
              <a:rPr lang="en-ES" sz="2600" dirty="0"/>
              <a:t>Describing things</a:t>
            </a:r>
            <a:br>
              <a:rPr lang="en-ES" sz="2600" dirty="0"/>
            </a:br>
            <a:r>
              <a:rPr lang="en-ES" sz="2600" b="0" dirty="0"/>
              <a:t>Using prenominal adjectives</a:t>
            </a:r>
          </a:p>
        </p:txBody>
      </p:sp>
      <p:sp>
        <p:nvSpPr>
          <p:cNvPr id="8" name="Rounded Rectangle 11">
            <a:extLst>
              <a:ext uri="{FF2B5EF4-FFF2-40B4-BE49-F238E27FC236}">
                <a16:creationId xmlns:a16="http://schemas.microsoft.com/office/drawing/2014/main" id="{6B283F8D-DB90-56E4-93C7-9274DBE49327}"/>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3" name="Text Placeholder 1">
            <a:extLst>
              <a:ext uri="{FF2B5EF4-FFF2-40B4-BE49-F238E27FC236}">
                <a16:creationId xmlns:a16="http://schemas.microsoft.com/office/drawing/2014/main" id="{20169D00-E627-8673-D995-8956EAE25B5C}"/>
              </a:ext>
            </a:extLst>
          </p:cNvPr>
          <p:cNvSpPr txBox="1">
            <a:spLocks/>
          </p:cNvSpPr>
          <p:nvPr/>
        </p:nvSpPr>
        <p:spPr>
          <a:xfrm>
            <a:off x="287394" y="4785765"/>
            <a:ext cx="11514137" cy="10740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t>Remember that some of these adjectives lose the –o ending before a singular masculine noun: primer, tercer, </a:t>
            </a:r>
            <a:r>
              <a:rPr lang="en-GB" sz="2800" dirty="0" err="1"/>
              <a:t>buen</a:t>
            </a:r>
            <a:r>
              <a:rPr lang="en-GB" sz="2800" dirty="0"/>
              <a:t>, mal.</a:t>
            </a:r>
          </a:p>
          <a:p>
            <a:endParaRPr lang="en-GB" sz="2800" dirty="0"/>
          </a:p>
        </p:txBody>
      </p:sp>
      <p:sp>
        <p:nvSpPr>
          <p:cNvPr id="35" name="TextBox 34">
            <a:extLst>
              <a:ext uri="{FF2B5EF4-FFF2-40B4-BE49-F238E27FC236}">
                <a16:creationId xmlns:a16="http://schemas.microsoft.com/office/drawing/2014/main" id="{5EEB1765-36DF-3912-10FC-65118F410D81}"/>
              </a:ext>
            </a:extLst>
          </p:cNvPr>
          <p:cNvSpPr txBox="1"/>
          <p:nvPr/>
        </p:nvSpPr>
        <p:spPr>
          <a:xfrm>
            <a:off x="441281" y="2373346"/>
            <a:ext cx="2549096" cy="461665"/>
          </a:xfrm>
          <a:prstGeom prst="rect">
            <a:avLst/>
          </a:prstGeom>
          <a:noFill/>
        </p:spPr>
        <p:txBody>
          <a:bodyPr wrap="none" rtlCol="0">
            <a:spAutoFit/>
          </a:bodyPr>
          <a:lstStyle/>
          <a:p>
            <a:r>
              <a:rPr lang="en-ES" sz="2400" dirty="0"/>
              <a:t>el </a:t>
            </a:r>
            <a:r>
              <a:rPr lang="en-ES" sz="2400" b="1" dirty="0"/>
              <a:t>mismo</a:t>
            </a:r>
            <a:r>
              <a:rPr lang="en-ES" sz="2400" dirty="0"/>
              <a:t> regalo</a:t>
            </a:r>
          </a:p>
        </p:txBody>
      </p:sp>
      <p:sp>
        <p:nvSpPr>
          <p:cNvPr id="36" name="TextBox 35">
            <a:extLst>
              <a:ext uri="{FF2B5EF4-FFF2-40B4-BE49-F238E27FC236}">
                <a16:creationId xmlns:a16="http://schemas.microsoft.com/office/drawing/2014/main" id="{44AE7BE4-0093-7197-70F6-CEB63A634B29}"/>
              </a:ext>
            </a:extLst>
          </p:cNvPr>
          <p:cNvSpPr txBox="1"/>
          <p:nvPr/>
        </p:nvSpPr>
        <p:spPr>
          <a:xfrm>
            <a:off x="441281" y="3107704"/>
            <a:ext cx="2640466" cy="461665"/>
          </a:xfrm>
          <a:prstGeom prst="rect">
            <a:avLst/>
          </a:prstGeom>
          <a:noFill/>
        </p:spPr>
        <p:txBody>
          <a:bodyPr wrap="none" rtlCol="0">
            <a:spAutoFit/>
          </a:bodyPr>
          <a:lstStyle/>
          <a:p>
            <a:r>
              <a:rPr lang="en-ES" sz="2400" dirty="0"/>
              <a:t>la </a:t>
            </a:r>
            <a:r>
              <a:rPr lang="en-ES" sz="2400" b="1" dirty="0"/>
              <a:t>última</a:t>
            </a:r>
            <a:r>
              <a:rPr lang="en-ES" sz="2400" dirty="0"/>
              <a:t> bebida</a:t>
            </a:r>
          </a:p>
        </p:txBody>
      </p:sp>
      <p:sp>
        <p:nvSpPr>
          <p:cNvPr id="37" name="TextBox 36">
            <a:extLst>
              <a:ext uri="{FF2B5EF4-FFF2-40B4-BE49-F238E27FC236}">
                <a16:creationId xmlns:a16="http://schemas.microsoft.com/office/drawing/2014/main" id="{ADC65D34-6AFE-5046-F86A-1CC7CBEB0F2B}"/>
              </a:ext>
            </a:extLst>
          </p:cNvPr>
          <p:cNvSpPr txBox="1"/>
          <p:nvPr/>
        </p:nvSpPr>
        <p:spPr>
          <a:xfrm>
            <a:off x="6218841" y="2373345"/>
            <a:ext cx="2348720" cy="461665"/>
          </a:xfrm>
          <a:prstGeom prst="rect">
            <a:avLst/>
          </a:prstGeom>
          <a:noFill/>
        </p:spPr>
        <p:txBody>
          <a:bodyPr wrap="none" rtlCol="0">
            <a:spAutoFit/>
          </a:bodyPr>
          <a:lstStyle/>
          <a:p>
            <a:r>
              <a:rPr lang="en-ES" sz="2400" dirty="0"/>
              <a:t>el </a:t>
            </a:r>
            <a:r>
              <a:rPr lang="en-ES" sz="2400" b="1" dirty="0"/>
              <a:t>primer</a:t>
            </a:r>
            <a:r>
              <a:rPr lang="en-ES" sz="2400" dirty="0"/>
              <a:t> plato</a:t>
            </a:r>
          </a:p>
        </p:txBody>
      </p:sp>
      <p:sp>
        <p:nvSpPr>
          <p:cNvPr id="38" name="TextBox 37">
            <a:extLst>
              <a:ext uri="{FF2B5EF4-FFF2-40B4-BE49-F238E27FC236}">
                <a16:creationId xmlns:a16="http://schemas.microsoft.com/office/drawing/2014/main" id="{52ECAA1D-3F49-F239-9596-6B6BA88076C2}"/>
              </a:ext>
            </a:extLst>
          </p:cNvPr>
          <p:cNvSpPr txBox="1"/>
          <p:nvPr/>
        </p:nvSpPr>
        <p:spPr>
          <a:xfrm>
            <a:off x="6218841" y="3115768"/>
            <a:ext cx="2791149" cy="461665"/>
          </a:xfrm>
          <a:prstGeom prst="rect">
            <a:avLst/>
          </a:prstGeom>
          <a:noFill/>
        </p:spPr>
        <p:txBody>
          <a:bodyPr wrap="none" rtlCol="0">
            <a:spAutoFit/>
          </a:bodyPr>
          <a:lstStyle/>
          <a:p>
            <a:r>
              <a:rPr lang="en-ES" sz="2400" dirty="0"/>
              <a:t>el </a:t>
            </a:r>
            <a:r>
              <a:rPr lang="en-ES" sz="2400" b="1" dirty="0"/>
              <a:t>segundo</a:t>
            </a:r>
            <a:r>
              <a:rPr lang="en-ES" sz="2400" dirty="0"/>
              <a:t> juego</a:t>
            </a:r>
          </a:p>
        </p:txBody>
      </p:sp>
      <p:sp>
        <p:nvSpPr>
          <p:cNvPr id="39" name="TextBox 38">
            <a:extLst>
              <a:ext uri="{FF2B5EF4-FFF2-40B4-BE49-F238E27FC236}">
                <a16:creationId xmlns:a16="http://schemas.microsoft.com/office/drawing/2014/main" id="{E81DCC32-0F56-1BEA-30DA-782646B172A3}"/>
              </a:ext>
            </a:extLst>
          </p:cNvPr>
          <p:cNvSpPr txBox="1"/>
          <p:nvPr/>
        </p:nvSpPr>
        <p:spPr>
          <a:xfrm>
            <a:off x="6218841" y="3858191"/>
            <a:ext cx="2635658" cy="461665"/>
          </a:xfrm>
          <a:prstGeom prst="rect">
            <a:avLst/>
          </a:prstGeom>
          <a:noFill/>
        </p:spPr>
        <p:txBody>
          <a:bodyPr wrap="none" rtlCol="0">
            <a:spAutoFit/>
          </a:bodyPr>
          <a:lstStyle/>
          <a:p>
            <a:r>
              <a:rPr lang="en-ES" sz="2400" dirty="0"/>
              <a:t>el </a:t>
            </a:r>
            <a:r>
              <a:rPr lang="en-ES" sz="2400" b="1" dirty="0"/>
              <a:t>tercer</a:t>
            </a:r>
            <a:r>
              <a:rPr lang="en-ES" sz="2400" dirty="0"/>
              <a:t> premio </a:t>
            </a:r>
          </a:p>
        </p:txBody>
      </p:sp>
      <p:sp>
        <p:nvSpPr>
          <p:cNvPr id="40" name="TextBox 39">
            <a:extLst>
              <a:ext uri="{FF2B5EF4-FFF2-40B4-BE49-F238E27FC236}">
                <a16:creationId xmlns:a16="http://schemas.microsoft.com/office/drawing/2014/main" id="{4EFBF6A0-11A7-038A-7F25-53CF2F459E47}"/>
              </a:ext>
            </a:extLst>
          </p:cNvPr>
          <p:cNvSpPr txBox="1"/>
          <p:nvPr/>
        </p:nvSpPr>
        <p:spPr>
          <a:xfrm>
            <a:off x="441281" y="3842062"/>
            <a:ext cx="2635658" cy="461665"/>
          </a:xfrm>
          <a:prstGeom prst="rect">
            <a:avLst/>
          </a:prstGeom>
          <a:noFill/>
        </p:spPr>
        <p:txBody>
          <a:bodyPr wrap="none" rtlCol="0">
            <a:spAutoFit/>
          </a:bodyPr>
          <a:lstStyle/>
          <a:p>
            <a:r>
              <a:rPr lang="en-ES" sz="2400" dirty="0"/>
              <a:t>su </a:t>
            </a:r>
            <a:r>
              <a:rPr lang="en-ES" sz="2400" b="1" dirty="0"/>
              <a:t>propio</a:t>
            </a:r>
            <a:r>
              <a:rPr lang="en-ES" sz="2400" dirty="0"/>
              <a:t> jardín  </a:t>
            </a:r>
          </a:p>
        </p:txBody>
      </p:sp>
      <p:sp>
        <p:nvSpPr>
          <p:cNvPr id="42" name="TextBox 41">
            <a:extLst>
              <a:ext uri="{FF2B5EF4-FFF2-40B4-BE49-F238E27FC236}">
                <a16:creationId xmlns:a16="http://schemas.microsoft.com/office/drawing/2014/main" id="{609E2AD7-DA4B-17CF-B49C-28DA6EF29154}"/>
              </a:ext>
            </a:extLst>
          </p:cNvPr>
          <p:cNvSpPr txBox="1"/>
          <p:nvPr/>
        </p:nvSpPr>
        <p:spPr>
          <a:xfrm>
            <a:off x="3113584" y="2373345"/>
            <a:ext cx="2133918" cy="461665"/>
          </a:xfrm>
          <a:prstGeom prst="rect">
            <a:avLst/>
          </a:prstGeom>
          <a:noFill/>
        </p:spPr>
        <p:txBody>
          <a:bodyPr wrap="none" rtlCol="0">
            <a:spAutoFit/>
          </a:bodyPr>
          <a:lstStyle/>
          <a:p>
            <a:r>
              <a:rPr lang="en-ES" sz="2400" i="1" dirty="0">
                <a:solidFill>
                  <a:schemeClr val="accent1"/>
                </a:solidFill>
              </a:rPr>
              <a:t>the same gift</a:t>
            </a:r>
          </a:p>
        </p:txBody>
      </p:sp>
      <p:sp>
        <p:nvSpPr>
          <p:cNvPr id="14" name="TextBox 13">
            <a:extLst>
              <a:ext uri="{FF2B5EF4-FFF2-40B4-BE49-F238E27FC236}">
                <a16:creationId xmlns:a16="http://schemas.microsoft.com/office/drawing/2014/main" id="{0174FC4F-EA65-4CD7-AD20-979A5B7227A8}"/>
              </a:ext>
            </a:extLst>
          </p:cNvPr>
          <p:cNvSpPr txBox="1"/>
          <p:nvPr/>
        </p:nvSpPr>
        <p:spPr>
          <a:xfrm>
            <a:off x="3113584" y="3113736"/>
            <a:ext cx="2048959" cy="461665"/>
          </a:xfrm>
          <a:prstGeom prst="rect">
            <a:avLst/>
          </a:prstGeom>
          <a:noFill/>
        </p:spPr>
        <p:txBody>
          <a:bodyPr wrap="none" rtlCol="0">
            <a:spAutoFit/>
          </a:bodyPr>
          <a:lstStyle/>
          <a:p>
            <a:r>
              <a:rPr lang="en-GB" sz="2400" i="1" dirty="0">
                <a:solidFill>
                  <a:schemeClr val="accent1"/>
                </a:solidFill>
              </a:rPr>
              <a:t>the last drink</a:t>
            </a:r>
            <a:endParaRPr lang="en-ES" sz="2400" i="1" dirty="0">
              <a:solidFill>
                <a:schemeClr val="accent1"/>
              </a:solidFill>
            </a:endParaRPr>
          </a:p>
        </p:txBody>
      </p:sp>
      <p:sp>
        <p:nvSpPr>
          <p:cNvPr id="15" name="TextBox 14">
            <a:extLst>
              <a:ext uri="{FF2B5EF4-FFF2-40B4-BE49-F238E27FC236}">
                <a16:creationId xmlns:a16="http://schemas.microsoft.com/office/drawing/2014/main" id="{7030550E-2E03-4460-BC90-F7E506D684C5}"/>
              </a:ext>
            </a:extLst>
          </p:cNvPr>
          <p:cNvSpPr txBox="1"/>
          <p:nvPr/>
        </p:nvSpPr>
        <p:spPr>
          <a:xfrm>
            <a:off x="3113584" y="3854126"/>
            <a:ext cx="3094117" cy="461665"/>
          </a:xfrm>
          <a:prstGeom prst="rect">
            <a:avLst/>
          </a:prstGeom>
          <a:noFill/>
        </p:spPr>
        <p:txBody>
          <a:bodyPr wrap="none" rtlCol="0">
            <a:spAutoFit/>
          </a:bodyPr>
          <a:lstStyle/>
          <a:p>
            <a:r>
              <a:rPr lang="en-GB" sz="2400" i="1" dirty="0">
                <a:solidFill>
                  <a:schemeClr val="accent1"/>
                </a:solidFill>
              </a:rPr>
              <a:t>his/her own garden</a:t>
            </a:r>
            <a:endParaRPr lang="en-ES" sz="2400" i="1" dirty="0">
              <a:solidFill>
                <a:schemeClr val="accent1"/>
              </a:solidFill>
            </a:endParaRPr>
          </a:p>
        </p:txBody>
      </p:sp>
      <p:sp>
        <p:nvSpPr>
          <p:cNvPr id="16" name="TextBox 15">
            <a:extLst>
              <a:ext uri="{FF2B5EF4-FFF2-40B4-BE49-F238E27FC236}">
                <a16:creationId xmlns:a16="http://schemas.microsoft.com/office/drawing/2014/main" id="{E7B2E068-2B7C-4B28-A778-A561943C5813}"/>
              </a:ext>
            </a:extLst>
          </p:cNvPr>
          <p:cNvSpPr txBox="1"/>
          <p:nvPr/>
        </p:nvSpPr>
        <p:spPr>
          <a:xfrm>
            <a:off x="9055241" y="2373345"/>
            <a:ext cx="1901483" cy="461665"/>
          </a:xfrm>
          <a:prstGeom prst="rect">
            <a:avLst/>
          </a:prstGeom>
          <a:noFill/>
        </p:spPr>
        <p:txBody>
          <a:bodyPr wrap="none" rtlCol="0">
            <a:spAutoFit/>
          </a:bodyPr>
          <a:lstStyle/>
          <a:p>
            <a:r>
              <a:rPr lang="en-ES" sz="2400" i="1" dirty="0">
                <a:solidFill>
                  <a:schemeClr val="accent1"/>
                </a:solidFill>
              </a:rPr>
              <a:t>the </a:t>
            </a:r>
            <a:r>
              <a:rPr lang="en-GB" sz="2400" i="1" dirty="0">
                <a:solidFill>
                  <a:schemeClr val="accent1"/>
                </a:solidFill>
              </a:rPr>
              <a:t>first dish</a:t>
            </a:r>
            <a:endParaRPr lang="en-ES" sz="2400" i="1" dirty="0">
              <a:solidFill>
                <a:schemeClr val="accent1"/>
              </a:solidFill>
            </a:endParaRPr>
          </a:p>
        </p:txBody>
      </p:sp>
      <p:sp>
        <p:nvSpPr>
          <p:cNvPr id="17" name="TextBox 16">
            <a:extLst>
              <a:ext uri="{FF2B5EF4-FFF2-40B4-BE49-F238E27FC236}">
                <a16:creationId xmlns:a16="http://schemas.microsoft.com/office/drawing/2014/main" id="{AE460D77-9D5D-4E1B-B3C1-87F65592CBDB}"/>
              </a:ext>
            </a:extLst>
          </p:cNvPr>
          <p:cNvSpPr txBox="1"/>
          <p:nvPr/>
        </p:nvSpPr>
        <p:spPr>
          <a:xfrm>
            <a:off x="9055241" y="3113735"/>
            <a:ext cx="2872902" cy="461665"/>
          </a:xfrm>
          <a:prstGeom prst="rect">
            <a:avLst/>
          </a:prstGeom>
          <a:noFill/>
        </p:spPr>
        <p:txBody>
          <a:bodyPr wrap="none" rtlCol="0">
            <a:spAutoFit/>
          </a:bodyPr>
          <a:lstStyle/>
          <a:p>
            <a:r>
              <a:rPr lang="en-GB" sz="2400" i="1" dirty="0">
                <a:solidFill>
                  <a:schemeClr val="accent1"/>
                </a:solidFill>
              </a:rPr>
              <a:t>the second game</a:t>
            </a:r>
            <a:endParaRPr lang="en-ES" sz="2400" i="1" dirty="0">
              <a:solidFill>
                <a:schemeClr val="accent1"/>
              </a:solidFill>
            </a:endParaRPr>
          </a:p>
        </p:txBody>
      </p:sp>
      <p:sp>
        <p:nvSpPr>
          <p:cNvPr id="18" name="TextBox 17">
            <a:extLst>
              <a:ext uri="{FF2B5EF4-FFF2-40B4-BE49-F238E27FC236}">
                <a16:creationId xmlns:a16="http://schemas.microsoft.com/office/drawing/2014/main" id="{71EFC9CD-BADF-4258-8380-57FA8D8132C6}"/>
              </a:ext>
            </a:extLst>
          </p:cNvPr>
          <p:cNvSpPr txBox="1"/>
          <p:nvPr/>
        </p:nvSpPr>
        <p:spPr>
          <a:xfrm>
            <a:off x="9055241" y="3854126"/>
            <a:ext cx="2199641" cy="461665"/>
          </a:xfrm>
          <a:prstGeom prst="rect">
            <a:avLst/>
          </a:prstGeom>
          <a:noFill/>
        </p:spPr>
        <p:txBody>
          <a:bodyPr wrap="none" rtlCol="0">
            <a:spAutoFit/>
          </a:bodyPr>
          <a:lstStyle/>
          <a:p>
            <a:r>
              <a:rPr lang="en-ES" sz="2400" i="1" dirty="0">
                <a:solidFill>
                  <a:schemeClr val="accent1"/>
                </a:solidFill>
              </a:rPr>
              <a:t>the </a:t>
            </a:r>
            <a:r>
              <a:rPr lang="en-GB" sz="2400" i="1" dirty="0">
                <a:solidFill>
                  <a:schemeClr val="accent1"/>
                </a:solidFill>
              </a:rPr>
              <a:t>third prize</a:t>
            </a:r>
            <a:endParaRPr lang="en-ES" sz="2400" i="1" dirty="0">
              <a:solidFill>
                <a:schemeClr val="accent1"/>
              </a:solidFill>
            </a:endParaRPr>
          </a:p>
        </p:txBody>
      </p:sp>
    </p:spTree>
    <p:extLst>
      <p:ext uri="{BB962C8B-B14F-4D97-AF65-F5344CB8AC3E}">
        <p14:creationId xmlns:p14="http://schemas.microsoft.com/office/powerpoint/2010/main" val="52911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3" grpId="0"/>
      <p:bldP spid="35" grpId="0"/>
      <p:bldP spid="36" grpId="0"/>
      <p:bldP spid="37" grpId="0"/>
      <p:bldP spid="38" grpId="0"/>
      <p:bldP spid="39" grpId="0"/>
      <p:bldP spid="42" grpId="0"/>
      <p:bldP spid="14" grpId="0"/>
      <p:bldP spid="15" grpId="0"/>
      <p:bldP spid="16"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FBE022-B22E-D2CA-A6E4-8DB9E8A984ED}"/>
              </a:ext>
            </a:extLst>
          </p:cNvPr>
          <p:cNvSpPr>
            <a:spLocks noGrp="1"/>
          </p:cNvSpPr>
          <p:nvPr>
            <p:ph type="body" sz="quarter" idx="10"/>
          </p:nvPr>
        </p:nvSpPr>
        <p:spPr>
          <a:xfrm>
            <a:off x="225761" y="1425719"/>
            <a:ext cx="11514137" cy="566435"/>
          </a:xfrm>
        </p:spPr>
        <p:txBody>
          <a:bodyPr>
            <a:noAutofit/>
          </a:bodyPr>
          <a:lstStyle/>
          <a:p>
            <a:r>
              <a:rPr lang="en-GB" sz="2600" dirty="0">
                <a:latin typeface="+mn-lt"/>
              </a:rPr>
              <a:t>The adjective ‘</a:t>
            </a:r>
            <a:r>
              <a:rPr lang="en-GB" sz="2600" dirty="0" err="1">
                <a:latin typeface="+mn-lt"/>
              </a:rPr>
              <a:t>grande</a:t>
            </a:r>
            <a:r>
              <a:rPr lang="en-GB" sz="2600" dirty="0">
                <a:latin typeface="+mn-lt"/>
              </a:rPr>
              <a:t>’ shortens to ‘gran’ before any singular noun. </a:t>
            </a:r>
          </a:p>
        </p:txBody>
      </p:sp>
      <p:sp>
        <p:nvSpPr>
          <p:cNvPr id="3" name="Title 2">
            <a:extLst>
              <a:ext uri="{FF2B5EF4-FFF2-40B4-BE49-F238E27FC236}">
                <a16:creationId xmlns:a16="http://schemas.microsoft.com/office/drawing/2014/main" id="{572ACDBF-AC3C-1AD3-E16C-F7C376CAEFF5}"/>
              </a:ext>
            </a:extLst>
          </p:cNvPr>
          <p:cNvSpPr>
            <a:spLocks noGrp="1"/>
          </p:cNvSpPr>
          <p:nvPr>
            <p:ph type="title"/>
          </p:nvPr>
        </p:nvSpPr>
        <p:spPr>
          <a:xfrm>
            <a:off x="-1" y="213557"/>
            <a:ext cx="8942926" cy="1045617"/>
          </a:xfrm>
        </p:spPr>
        <p:txBody>
          <a:bodyPr>
            <a:noAutofit/>
          </a:bodyPr>
          <a:lstStyle/>
          <a:p>
            <a:r>
              <a:rPr lang="en-ES" sz="2800" dirty="0"/>
              <a:t>Describing things</a:t>
            </a:r>
            <a:br>
              <a:rPr lang="en-ES" sz="2800" dirty="0"/>
            </a:br>
            <a:r>
              <a:rPr lang="en-ES" sz="2800" b="0" dirty="0"/>
              <a:t>Change of meaning depending on position </a:t>
            </a:r>
          </a:p>
        </p:txBody>
      </p:sp>
      <p:sp>
        <p:nvSpPr>
          <p:cNvPr id="8" name="Rounded Rectangle 11">
            <a:extLst>
              <a:ext uri="{FF2B5EF4-FFF2-40B4-BE49-F238E27FC236}">
                <a16:creationId xmlns:a16="http://schemas.microsoft.com/office/drawing/2014/main" id="{6B283F8D-DB90-56E4-93C7-9274DBE49327}"/>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3" name="Text Placeholder 1">
            <a:extLst>
              <a:ext uri="{FF2B5EF4-FFF2-40B4-BE49-F238E27FC236}">
                <a16:creationId xmlns:a16="http://schemas.microsoft.com/office/drawing/2014/main" id="{20169D00-E627-8673-D995-8956EAE25B5C}"/>
              </a:ext>
            </a:extLst>
          </p:cNvPr>
          <p:cNvSpPr txBox="1">
            <a:spLocks/>
          </p:cNvSpPr>
          <p:nvPr/>
        </p:nvSpPr>
        <p:spPr>
          <a:xfrm>
            <a:off x="225761" y="2841965"/>
            <a:ext cx="11514137" cy="9141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dirty="0">
                <a:latin typeface="+mn-lt"/>
              </a:rPr>
              <a:t>Notice how the position changes the meaning of the adjective. This also happens with other adjectives. </a:t>
            </a:r>
          </a:p>
        </p:txBody>
      </p:sp>
      <p:sp>
        <p:nvSpPr>
          <p:cNvPr id="35" name="TextBox 34">
            <a:extLst>
              <a:ext uri="{FF2B5EF4-FFF2-40B4-BE49-F238E27FC236}">
                <a16:creationId xmlns:a16="http://schemas.microsoft.com/office/drawing/2014/main" id="{5EEB1765-36DF-3912-10FC-65118F410D81}"/>
              </a:ext>
            </a:extLst>
          </p:cNvPr>
          <p:cNvSpPr txBox="1"/>
          <p:nvPr/>
        </p:nvSpPr>
        <p:spPr>
          <a:xfrm>
            <a:off x="225761" y="2042686"/>
            <a:ext cx="2816797" cy="461665"/>
          </a:xfrm>
          <a:prstGeom prst="rect">
            <a:avLst/>
          </a:prstGeom>
          <a:noFill/>
        </p:spPr>
        <p:txBody>
          <a:bodyPr wrap="none" rtlCol="0">
            <a:spAutoFit/>
          </a:bodyPr>
          <a:lstStyle/>
          <a:p>
            <a:r>
              <a:rPr lang="en-ES" sz="2400" dirty="0"/>
              <a:t>el edificio grande</a:t>
            </a:r>
          </a:p>
        </p:txBody>
      </p:sp>
      <p:sp>
        <p:nvSpPr>
          <p:cNvPr id="37" name="TextBox 36">
            <a:extLst>
              <a:ext uri="{FF2B5EF4-FFF2-40B4-BE49-F238E27FC236}">
                <a16:creationId xmlns:a16="http://schemas.microsoft.com/office/drawing/2014/main" id="{ADC65D34-6AFE-5046-F86A-1CC7CBEB0F2B}"/>
              </a:ext>
            </a:extLst>
          </p:cNvPr>
          <p:cNvSpPr txBox="1"/>
          <p:nvPr/>
        </p:nvSpPr>
        <p:spPr>
          <a:xfrm>
            <a:off x="6308463" y="2041053"/>
            <a:ext cx="2404826" cy="461665"/>
          </a:xfrm>
          <a:prstGeom prst="rect">
            <a:avLst/>
          </a:prstGeom>
          <a:noFill/>
        </p:spPr>
        <p:txBody>
          <a:bodyPr wrap="none" rtlCol="0">
            <a:spAutoFit/>
          </a:bodyPr>
          <a:lstStyle/>
          <a:p>
            <a:r>
              <a:rPr lang="en-ES" sz="2400" dirty="0"/>
              <a:t>el gran edificio</a:t>
            </a:r>
          </a:p>
        </p:txBody>
      </p:sp>
      <p:sp>
        <p:nvSpPr>
          <p:cNvPr id="9" name="Text Placeholder 1">
            <a:extLst>
              <a:ext uri="{FF2B5EF4-FFF2-40B4-BE49-F238E27FC236}">
                <a16:creationId xmlns:a16="http://schemas.microsoft.com/office/drawing/2014/main" id="{ADCDE2C0-97A9-339C-300D-276E41AF0E9B}"/>
              </a:ext>
            </a:extLst>
          </p:cNvPr>
          <p:cNvSpPr txBox="1">
            <a:spLocks/>
          </p:cNvSpPr>
          <p:nvPr/>
        </p:nvSpPr>
        <p:spPr>
          <a:xfrm>
            <a:off x="225761" y="4094154"/>
            <a:ext cx="4346245" cy="4616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la </a:t>
            </a:r>
            <a:r>
              <a:rPr lang="en-GB" dirty="0" err="1">
                <a:latin typeface="+mn-lt"/>
              </a:rPr>
              <a:t>única</a:t>
            </a:r>
            <a:r>
              <a:rPr lang="en-GB" dirty="0">
                <a:latin typeface="+mn-lt"/>
              </a:rPr>
              <a:t> comida </a:t>
            </a:r>
          </a:p>
        </p:txBody>
      </p:sp>
      <p:sp>
        <p:nvSpPr>
          <p:cNvPr id="10" name="Text Placeholder 1">
            <a:extLst>
              <a:ext uri="{FF2B5EF4-FFF2-40B4-BE49-F238E27FC236}">
                <a16:creationId xmlns:a16="http://schemas.microsoft.com/office/drawing/2014/main" id="{897C3F0D-2BE3-20FB-A9D4-5A42D33F7A7F}"/>
              </a:ext>
            </a:extLst>
          </p:cNvPr>
          <p:cNvSpPr txBox="1">
            <a:spLocks/>
          </p:cNvSpPr>
          <p:nvPr/>
        </p:nvSpPr>
        <p:spPr>
          <a:xfrm>
            <a:off x="225761" y="4893433"/>
            <a:ext cx="4346245" cy="4616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la </a:t>
            </a:r>
            <a:r>
              <a:rPr lang="en-GB" dirty="0" err="1">
                <a:latin typeface="+mn-lt"/>
              </a:rPr>
              <a:t>gente</a:t>
            </a:r>
            <a:r>
              <a:rPr lang="en-GB" dirty="0">
                <a:latin typeface="+mn-lt"/>
              </a:rPr>
              <a:t> </a:t>
            </a:r>
            <a:r>
              <a:rPr lang="en-GB" dirty="0" err="1">
                <a:latin typeface="+mn-lt"/>
              </a:rPr>
              <a:t>pobre</a:t>
            </a:r>
            <a:endParaRPr lang="en-GB" dirty="0">
              <a:latin typeface="+mn-lt"/>
            </a:endParaRPr>
          </a:p>
        </p:txBody>
      </p:sp>
      <p:sp>
        <p:nvSpPr>
          <p:cNvPr id="11" name="Text Placeholder 1">
            <a:extLst>
              <a:ext uri="{FF2B5EF4-FFF2-40B4-BE49-F238E27FC236}">
                <a16:creationId xmlns:a16="http://schemas.microsoft.com/office/drawing/2014/main" id="{3E5CFF5F-0CE9-FA4A-A614-D261350DE72A}"/>
              </a:ext>
            </a:extLst>
          </p:cNvPr>
          <p:cNvSpPr txBox="1">
            <a:spLocks/>
          </p:cNvSpPr>
          <p:nvPr/>
        </p:nvSpPr>
        <p:spPr>
          <a:xfrm>
            <a:off x="225761" y="5692270"/>
            <a:ext cx="4346245" cy="4616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la casa </a:t>
            </a:r>
            <a:r>
              <a:rPr lang="en-GB" dirty="0" err="1">
                <a:latin typeface="+mn-lt"/>
              </a:rPr>
              <a:t>vieja</a:t>
            </a:r>
            <a:endParaRPr lang="en-GB" dirty="0">
              <a:latin typeface="+mn-lt"/>
            </a:endParaRPr>
          </a:p>
        </p:txBody>
      </p:sp>
      <p:sp>
        <p:nvSpPr>
          <p:cNvPr id="14" name="Text Placeholder 1">
            <a:extLst>
              <a:ext uri="{FF2B5EF4-FFF2-40B4-BE49-F238E27FC236}">
                <a16:creationId xmlns:a16="http://schemas.microsoft.com/office/drawing/2014/main" id="{B9862617-3E35-B53C-4E67-E4A897F3D669}"/>
              </a:ext>
            </a:extLst>
          </p:cNvPr>
          <p:cNvSpPr txBox="1">
            <a:spLocks/>
          </p:cNvSpPr>
          <p:nvPr/>
        </p:nvSpPr>
        <p:spPr>
          <a:xfrm>
            <a:off x="6308463" y="4094154"/>
            <a:ext cx="4346245" cy="4616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la comida </a:t>
            </a:r>
            <a:r>
              <a:rPr lang="en-GB" dirty="0" err="1">
                <a:latin typeface="+mn-lt"/>
              </a:rPr>
              <a:t>única</a:t>
            </a:r>
            <a:endParaRPr lang="en-GB" dirty="0">
              <a:latin typeface="+mn-lt"/>
            </a:endParaRPr>
          </a:p>
        </p:txBody>
      </p:sp>
      <p:sp>
        <p:nvSpPr>
          <p:cNvPr id="15" name="Text Placeholder 1">
            <a:extLst>
              <a:ext uri="{FF2B5EF4-FFF2-40B4-BE49-F238E27FC236}">
                <a16:creationId xmlns:a16="http://schemas.microsoft.com/office/drawing/2014/main" id="{CBAAC6F9-9AF9-593F-C853-05903BF6A73C}"/>
              </a:ext>
            </a:extLst>
          </p:cNvPr>
          <p:cNvSpPr txBox="1">
            <a:spLocks/>
          </p:cNvSpPr>
          <p:nvPr/>
        </p:nvSpPr>
        <p:spPr>
          <a:xfrm>
            <a:off x="6308463" y="4876946"/>
            <a:ext cx="4346245" cy="4616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la </a:t>
            </a:r>
            <a:r>
              <a:rPr lang="en-GB" dirty="0" err="1">
                <a:latin typeface="+mn-lt"/>
              </a:rPr>
              <a:t>pobre</a:t>
            </a:r>
            <a:r>
              <a:rPr lang="en-GB" dirty="0">
                <a:latin typeface="+mn-lt"/>
              </a:rPr>
              <a:t> </a:t>
            </a:r>
            <a:r>
              <a:rPr lang="en-GB" dirty="0" err="1">
                <a:latin typeface="+mn-lt"/>
              </a:rPr>
              <a:t>gente</a:t>
            </a:r>
            <a:endParaRPr lang="en-GB" dirty="0">
              <a:latin typeface="+mn-lt"/>
            </a:endParaRPr>
          </a:p>
        </p:txBody>
      </p:sp>
      <p:sp>
        <p:nvSpPr>
          <p:cNvPr id="16" name="Text Placeholder 1">
            <a:extLst>
              <a:ext uri="{FF2B5EF4-FFF2-40B4-BE49-F238E27FC236}">
                <a16:creationId xmlns:a16="http://schemas.microsoft.com/office/drawing/2014/main" id="{36879905-4889-AB05-BD04-D415D1515ED4}"/>
              </a:ext>
            </a:extLst>
          </p:cNvPr>
          <p:cNvSpPr txBox="1">
            <a:spLocks/>
          </p:cNvSpPr>
          <p:nvPr/>
        </p:nvSpPr>
        <p:spPr>
          <a:xfrm>
            <a:off x="6308463" y="5659297"/>
            <a:ext cx="4346245" cy="4616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la </a:t>
            </a:r>
            <a:r>
              <a:rPr lang="en-GB" dirty="0" err="1">
                <a:latin typeface="+mn-lt"/>
              </a:rPr>
              <a:t>vieja</a:t>
            </a:r>
            <a:r>
              <a:rPr lang="en-GB" dirty="0">
                <a:latin typeface="+mn-lt"/>
              </a:rPr>
              <a:t> casa</a:t>
            </a:r>
          </a:p>
        </p:txBody>
      </p:sp>
      <p:sp>
        <p:nvSpPr>
          <p:cNvPr id="17" name="TextBox 16">
            <a:extLst>
              <a:ext uri="{FF2B5EF4-FFF2-40B4-BE49-F238E27FC236}">
                <a16:creationId xmlns:a16="http://schemas.microsoft.com/office/drawing/2014/main" id="{D840B2A4-E3E6-4FA1-83D2-B0C28AFF2538}"/>
              </a:ext>
            </a:extLst>
          </p:cNvPr>
          <p:cNvSpPr txBox="1"/>
          <p:nvPr/>
        </p:nvSpPr>
        <p:spPr>
          <a:xfrm>
            <a:off x="3135147" y="2039895"/>
            <a:ext cx="2960853" cy="461665"/>
          </a:xfrm>
          <a:prstGeom prst="rect">
            <a:avLst/>
          </a:prstGeom>
          <a:noFill/>
        </p:spPr>
        <p:txBody>
          <a:bodyPr wrap="square" rtlCol="0">
            <a:spAutoFit/>
          </a:bodyPr>
          <a:lstStyle/>
          <a:p>
            <a:r>
              <a:rPr lang="en-GB" sz="2400" dirty="0">
                <a:solidFill>
                  <a:schemeClr val="accent1"/>
                </a:solidFill>
              </a:rPr>
              <a:t>the big </a:t>
            </a:r>
            <a:r>
              <a:rPr lang="en-GB" sz="2400" dirty="0" err="1">
                <a:solidFill>
                  <a:schemeClr val="accent1"/>
                </a:solidFill>
              </a:rPr>
              <a:t>buiding</a:t>
            </a:r>
            <a:endParaRPr lang="en-ES" sz="2400" dirty="0">
              <a:solidFill>
                <a:schemeClr val="accent1"/>
              </a:solidFill>
            </a:endParaRPr>
          </a:p>
        </p:txBody>
      </p:sp>
      <p:sp>
        <p:nvSpPr>
          <p:cNvPr id="18" name="TextBox 17">
            <a:extLst>
              <a:ext uri="{FF2B5EF4-FFF2-40B4-BE49-F238E27FC236}">
                <a16:creationId xmlns:a16="http://schemas.microsoft.com/office/drawing/2014/main" id="{4D0CF373-E710-4CFD-B0D9-04CA942C33E2}"/>
              </a:ext>
            </a:extLst>
          </p:cNvPr>
          <p:cNvSpPr txBox="1"/>
          <p:nvPr/>
        </p:nvSpPr>
        <p:spPr>
          <a:xfrm>
            <a:off x="8866116" y="2042686"/>
            <a:ext cx="3062027" cy="461665"/>
          </a:xfrm>
          <a:prstGeom prst="rect">
            <a:avLst/>
          </a:prstGeom>
          <a:noFill/>
        </p:spPr>
        <p:txBody>
          <a:bodyPr wrap="square" rtlCol="0">
            <a:spAutoFit/>
          </a:bodyPr>
          <a:lstStyle/>
          <a:p>
            <a:r>
              <a:rPr lang="en-GB" sz="2400" dirty="0">
                <a:solidFill>
                  <a:schemeClr val="accent1"/>
                </a:solidFill>
              </a:rPr>
              <a:t>the great building</a:t>
            </a:r>
            <a:endParaRPr lang="en-ES" sz="2400" dirty="0">
              <a:solidFill>
                <a:schemeClr val="accent1"/>
              </a:solidFill>
            </a:endParaRPr>
          </a:p>
        </p:txBody>
      </p:sp>
      <p:sp>
        <p:nvSpPr>
          <p:cNvPr id="19" name="TextBox 18">
            <a:extLst>
              <a:ext uri="{FF2B5EF4-FFF2-40B4-BE49-F238E27FC236}">
                <a16:creationId xmlns:a16="http://schemas.microsoft.com/office/drawing/2014/main" id="{EC8C30AD-19E6-47BC-9C88-427DA9643DEC}"/>
              </a:ext>
            </a:extLst>
          </p:cNvPr>
          <p:cNvSpPr txBox="1"/>
          <p:nvPr/>
        </p:nvSpPr>
        <p:spPr>
          <a:xfrm>
            <a:off x="2834119" y="4086364"/>
            <a:ext cx="2617802" cy="461665"/>
          </a:xfrm>
          <a:prstGeom prst="rect">
            <a:avLst/>
          </a:prstGeom>
          <a:noFill/>
        </p:spPr>
        <p:txBody>
          <a:bodyPr wrap="square" rtlCol="0">
            <a:spAutoFit/>
          </a:bodyPr>
          <a:lstStyle/>
          <a:p>
            <a:r>
              <a:rPr lang="en-GB" sz="2400" dirty="0">
                <a:solidFill>
                  <a:schemeClr val="accent1"/>
                </a:solidFill>
              </a:rPr>
              <a:t>the only food</a:t>
            </a:r>
            <a:endParaRPr lang="en-ES" sz="2400" dirty="0">
              <a:solidFill>
                <a:schemeClr val="accent1"/>
              </a:solidFill>
            </a:endParaRPr>
          </a:p>
        </p:txBody>
      </p:sp>
      <p:sp>
        <p:nvSpPr>
          <p:cNvPr id="20" name="TextBox 19">
            <a:extLst>
              <a:ext uri="{FF2B5EF4-FFF2-40B4-BE49-F238E27FC236}">
                <a16:creationId xmlns:a16="http://schemas.microsoft.com/office/drawing/2014/main" id="{0667F009-4E41-45F8-9C4A-15222B6A1807}"/>
              </a:ext>
            </a:extLst>
          </p:cNvPr>
          <p:cNvSpPr txBox="1"/>
          <p:nvPr/>
        </p:nvSpPr>
        <p:spPr>
          <a:xfrm>
            <a:off x="8942925" y="4062359"/>
            <a:ext cx="2630023" cy="461665"/>
          </a:xfrm>
          <a:prstGeom prst="rect">
            <a:avLst/>
          </a:prstGeom>
          <a:noFill/>
        </p:spPr>
        <p:txBody>
          <a:bodyPr wrap="square" rtlCol="0">
            <a:spAutoFit/>
          </a:bodyPr>
          <a:lstStyle/>
          <a:p>
            <a:r>
              <a:rPr lang="en-GB" sz="2400" dirty="0">
                <a:solidFill>
                  <a:schemeClr val="accent1"/>
                </a:solidFill>
              </a:rPr>
              <a:t>the unique food</a:t>
            </a:r>
            <a:endParaRPr lang="en-ES" sz="2400" dirty="0">
              <a:solidFill>
                <a:schemeClr val="accent1"/>
              </a:solidFill>
            </a:endParaRPr>
          </a:p>
        </p:txBody>
      </p:sp>
      <p:sp>
        <p:nvSpPr>
          <p:cNvPr id="21" name="TextBox 20">
            <a:extLst>
              <a:ext uri="{FF2B5EF4-FFF2-40B4-BE49-F238E27FC236}">
                <a16:creationId xmlns:a16="http://schemas.microsoft.com/office/drawing/2014/main" id="{59706FB5-0475-4A32-8B48-30BD9D3B5096}"/>
              </a:ext>
            </a:extLst>
          </p:cNvPr>
          <p:cNvSpPr txBox="1"/>
          <p:nvPr/>
        </p:nvSpPr>
        <p:spPr>
          <a:xfrm>
            <a:off x="2834119" y="4856185"/>
            <a:ext cx="3577358" cy="461665"/>
          </a:xfrm>
          <a:prstGeom prst="rect">
            <a:avLst/>
          </a:prstGeom>
          <a:noFill/>
        </p:spPr>
        <p:txBody>
          <a:bodyPr wrap="square" rtlCol="0">
            <a:spAutoFit/>
          </a:bodyPr>
          <a:lstStyle/>
          <a:p>
            <a:r>
              <a:rPr lang="en-GB" sz="2400" dirty="0">
                <a:solidFill>
                  <a:schemeClr val="accent1"/>
                </a:solidFill>
              </a:rPr>
              <a:t>the poor (money)</a:t>
            </a:r>
            <a:endParaRPr lang="en-ES" sz="2400" dirty="0">
              <a:solidFill>
                <a:schemeClr val="accent1"/>
              </a:solidFill>
            </a:endParaRPr>
          </a:p>
        </p:txBody>
      </p:sp>
      <p:sp>
        <p:nvSpPr>
          <p:cNvPr id="23" name="TextBox 22">
            <a:extLst>
              <a:ext uri="{FF2B5EF4-FFF2-40B4-BE49-F238E27FC236}">
                <a16:creationId xmlns:a16="http://schemas.microsoft.com/office/drawing/2014/main" id="{AB920BE8-6F44-4FF6-AF6B-C9D9D5FA6508}"/>
              </a:ext>
            </a:extLst>
          </p:cNvPr>
          <p:cNvSpPr txBox="1"/>
          <p:nvPr/>
        </p:nvSpPr>
        <p:spPr>
          <a:xfrm>
            <a:off x="8942925" y="4661755"/>
            <a:ext cx="3101870" cy="830997"/>
          </a:xfrm>
          <a:prstGeom prst="rect">
            <a:avLst/>
          </a:prstGeom>
          <a:noFill/>
        </p:spPr>
        <p:txBody>
          <a:bodyPr wrap="square" rtlCol="0">
            <a:spAutoFit/>
          </a:bodyPr>
          <a:lstStyle/>
          <a:p>
            <a:r>
              <a:rPr lang="en-GB" sz="2400" dirty="0">
                <a:solidFill>
                  <a:schemeClr val="accent1"/>
                </a:solidFill>
              </a:rPr>
              <a:t>the poor people</a:t>
            </a:r>
          </a:p>
          <a:p>
            <a:r>
              <a:rPr lang="en-GB" sz="2400" dirty="0">
                <a:solidFill>
                  <a:schemeClr val="accent1"/>
                </a:solidFill>
              </a:rPr>
              <a:t>(unfortunate)</a:t>
            </a:r>
            <a:endParaRPr lang="en-ES" sz="2400" dirty="0">
              <a:solidFill>
                <a:schemeClr val="accent1"/>
              </a:solidFill>
            </a:endParaRPr>
          </a:p>
        </p:txBody>
      </p:sp>
      <p:sp>
        <p:nvSpPr>
          <p:cNvPr id="24" name="TextBox 23">
            <a:extLst>
              <a:ext uri="{FF2B5EF4-FFF2-40B4-BE49-F238E27FC236}">
                <a16:creationId xmlns:a16="http://schemas.microsoft.com/office/drawing/2014/main" id="{64F64F3B-55BA-4902-94C8-285FEF69C432}"/>
              </a:ext>
            </a:extLst>
          </p:cNvPr>
          <p:cNvSpPr txBox="1"/>
          <p:nvPr/>
        </p:nvSpPr>
        <p:spPr>
          <a:xfrm>
            <a:off x="2834119" y="5626007"/>
            <a:ext cx="3955849" cy="461665"/>
          </a:xfrm>
          <a:prstGeom prst="rect">
            <a:avLst/>
          </a:prstGeom>
          <a:noFill/>
        </p:spPr>
        <p:txBody>
          <a:bodyPr wrap="square" rtlCol="0">
            <a:spAutoFit/>
          </a:bodyPr>
          <a:lstStyle/>
          <a:p>
            <a:r>
              <a:rPr lang="en-GB" sz="2400" dirty="0">
                <a:solidFill>
                  <a:schemeClr val="accent1"/>
                </a:solidFill>
              </a:rPr>
              <a:t>the old (former) house</a:t>
            </a:r>
            <a:endParaRPr lang="en-ES" sz="2400" dirty="0">
              <a:solidFill>
                <a:schemeClr val="accent1"/>
              </a:solidFill>
            </a:endParaRPr>
          </a:p>
        </p:txBody>
      </p:sp>
      <p:sp>
        <p:nvSpPr>
          <p:cNvPr id="25" name="TextBox 24">
            <a:extLst>
              <a:ext uri="{FF2B5EF4-FFF2-40B4-BE49-F238E27FC236}">
                <a16:creationId xmlns:a16="http://schemas.microsoft.com/office/drawing/2014/main" id="{FF2B22E3-B576-4CD2-8014-A3655869C5B1}"/>
              </a:ext>
            </a:extLst>
          </p:cNvPr>
          <p:cNvSpPr txBox="1"/>
          <p:nvPr/>
        </p:nvSpPr>
        <p:spPr>
          <a:xfrm>
            <a:off x="8942925" y="5630484"/>
            <a:ext cx="3927676" cy="461665"/>
          </a:xfrm>
          <a:prstGeom prst="rect">
            <a:avLst/>
          </a:prstGeom>
          <a:noFill/>
        </p:spPr>
        <p:txBody>
          <a:bodyPr wrap="square" rtlCol="0">
            <a:spAutoFit/>
          </a:bodyPr>
          <a:lstStyle/>
          <a:p>
            <a:r>
              <a:rPr lang="en-GB" sz="2400" dirty="0">
                <a:solidFill>
                  <a:schemeClr val="accent1"/>
                </a:solidFill>
              </a:rPr>
              <a:t>the old (age) house</a:t>
            </a:r>
            <a:endParaRPr lang="en-ES" sz="2400" dirty="0">
              <a:solidFill>
                <a:schemeClr val="accent1"/>
              </a:solidFill>
            </a:endParaRPr>
          </a:p>
        </p:txBody>
      </p:sp>
    </p:spTree>
    <p:extLst>
      <p:ext uri="{BB962C8B-B14F-4D97-AF65-F5344CB8AC3E}">
        <p14:creationId xmlns:p14="http://schemas.microsoft.com/office/powerpoint/2010/main" val="188322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3" grpId="0"/>
      <p:bldP spid="35" grpId="0"/>
      <p:bldP spid="37" grpId="0"/>
      <p:bldP spid="9" grpId="0"/>
      <p:bldP spid="10" grpId="0"/>
      <p:bldP spid="11" grpId="0"/>
      <p:bldP spid="14" grpId="0"/>
      <p:bldP spid="15" grpId="0"/>
      <p:bldP spid="16" grpId="0"/>
      <p:bldP spid="17" grpId="0"/>
      <p:bldP spid="18" grpId="0"/>
      <p:bldP spid="19" grpId="0"/>
      <p:bldP spid="20" grpId="0"/>
      <p:bldP spid="21"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5642" y="1142205"/>
            <a:ext cx="11490903" cy="877258"/>
          </a:xfrm>
        </p:spPr>
        <p:txBody>
          <a:bodyPr>
            <a:normAutofit/>
          </a:bodyPr>
          <a:lstStyle/>
          <a:p>
            <a:r>
              <a:rPr lang="en-GB" dirty="0">
                <a:solidFill>
                  <a:schemeClr val="tx1"/>
                </a:solidFill>
              </a:rPr>
              <a:t>Remember that to form the present tense of verbs ending with </a:t>
            </a:r>
            <a:r>
              <a:rPr lang="en-GB" b="1" dirty="0">
                <a:solidFill>
                  <a:schemeClr val="tx1"/>
                </a:solidFill>
              </a:rPr>
              <a:t>-er</a:t>
            </a:r>
            <a:r>
              <a:rPr lang="en-GB" dirty="0">
                <a:solidFill>
                  <a:schemeClr val="tx1"/>
                </a:solidFill>
              </a:rPr>
              <a:t>, we take the following steps.</a:t>
            </a:r>
            <a:endParaRPr lang="en-GB" sz="1600" dirty="0">
              <a:solidFill>
                <a:schemeClr val="tx1"/>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1" y="213557"/>
            <a:ext cx="7614235" cy="834233"/>
          </a:xfrm>
        </p:spPr>
        <p:txBody>
          <a:bodyPr>
            <a:noAutofit/>
          </a:bodyPr>
          <a:lstStyle/>
          <a:p>
            <a:r>
              <a:rPr lang="fr-FR" sz="2400" dirty="0" err="1"/>
              <a:t>Talking</a:t>
            </a:r>
            <a:r>
              <a:rPr lang="fr-FR" sz="2400" dirty="0"/>
              <a:t> about actions in the </a:t>
            </a:r>
            <a:r>
              <a:rPr lang="fr-FR" sz="2400" dirty="0" err="1"/>
              <a:t>present</a:t>
            </a:r>
            <a:br>
              <a:rPr lang="fr-FR" sz="2400" dirty="0"/>
            </a:br>
            <a:r>
              <a:rPr lang="fr-FR" sz="2200" b="0" dirty="0" err="1"/>
              <a:t>Verb</a:t>
            </a:r>
            <a:r>
              <a:rPr lang="fr-FR" sz="2200" b="0" dirty="0"/>
              <a:t> </a:t>
            </a:r>
            <a:r>
              <a:rPr lang="fr-FR" sz="2200" b="0" dirty="0" err="1"/>
              <a:t>endings</a:t>
            </a:r>
            <a:r>
              <a:rPr lang="fr-FR" sz="2200" b="0" dirty="0"/>
              <a:t> in </a:t>
            </a:r>
            <a:r>
              <a:rPr lang="fr-FR" sz="2200" b="0" dirty="0" err="1"/>
              <a:t>singular</a:t>
            </a:r>
            <a:r>
              <a:rPr lang="fr-FR" sz="2200" b="0" dirty="0"/>
              <a:t> for –er/-</a:t>
            </a:r>
            <a:r>
              <a:rPr lang="fr-FR" sz="2200" b="0" dirty="0" err="1"/>
              <a:t>ir</a:t>
            </a:r>
            <a:r>
              <a:rPr lang="fr-FR" sz="2200" b="0" dirty="0"/>
              <a:t> </a:t>
            </a:r>
            <a:r>
              <a:rPr lang="fr-FR" sz="2200" b="0" dirty="0" err="1"/>
              <a:t>verbs</a:t>
            </a:r>
            <a:endParaRPr lang="fr-FR" sz="2200" b="0" dirty="0"/>
          </a:p>
        </p:txBody>
      </p:sp>
      <p:sp>
        <p:nvSpPr>
          <p:cNvPr id="4" name="Callout: Right Arrow 3">
            <a:extLst>
              <a:ext uri="{FF2B5EF4-FFF2-40B4-BE49-F238E27FC236}">
                <a16:creationId xmlns:a16="http://schemas.microsoft.com/office/drawing/2014/main" id="{8BDDD348-C311-1650-BBCC-851AA560D0F0}"/>
              </a:ext>
            </a:extLst>
          </p:cNvPr>
          <p:cNvSpPr/>
          <p:nvPr/>
        </p:nvSpPr>
        <p:spPr>
          <a:xfrm>
            <a:off x="266609" y="2296352"/>
            <a:ext cx="2576977" cy="1407622"/>
          </a:xfrm>
          <a:prstGeom prst="rightArrowCallout">
            <a:avLst>
              <a:gd name="adj1" fmla="val 25000"/>
              <a:gd name="adj2" fmla="val 21497"/>
              <a:gd name="adj3" fmla="val 28941"/>
              <a:gd name="adj4" fmla="val 66201"/>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com</a:t>
            </a:r>
            <a:r>
              <a:rPr lang="fr-FR" sz="2600" b="1" dirty="0" err="1">
                <a:solidFill>
                  <a:schemeClr val="accent2"/>
                </a:solidFill>
              </a:rPr>
              <a:t>er</a:t>
            </a:r>
            <a:r>
              <a:rPr lang="fr-FR" sz="2600" b="1" dirty="0">
                <a:solidFill>
                  <a:schemeClr val="accent2"/>
                </a:solidFill>
              </a:rPr>
              <a:t> </a:t>
            </a:r>
          </a:p>
          <a:p>
            <a:pPr algn="ctr"/>
            <a:r>
              <a:rPr lang="en-GB" sz="2400" dirty="0">
                <a:solidFill>
                  <a:schemeClr val="bg2"/>
                </a:solidFill>
              </a:rPr>
              <a:t>[to fit]</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2843587" y="2296352"/>
            <a:ext cx="1923394" cy="1407622"/>
          </a:xfrm>
          <a:prstGeom prst="rightArrowCallout">
            <a:avLst>
              <a:gd name="adj1" fmla="val 25000"/>
              <a:gd name="adj2" fmla="val 25000"/>
              <a:gd name="adj3" fmla="val 25000"/>
              <a:gd name="adj4" fmla="val 660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t>com-</a:t>
            </a:r>
          </a:p>
        </p:txBody>
      </p:sp>
      <p:sp>
        <p:nvSpPr>
          <p:cNvPr id="30" name="Rectangle 29">
            <a:extLst>
              <a:ext uri="{FF2B5EF4-FFF2-40B4-BE49-F238E27FC236}">
                <a16:creationId xmlns:a16="http://schemas.microsoft.com/office/drawing/2014/main" id="{4EA593DC-5315-3B71-6B83-91615761409C}"/>
              </a:ext>
            </a:extLst>
          </p:cNvPr>
          <p:cNvSpPr/>
          <p:nvPr/>
        </p:nvSpPr>
        <p:spPr>
          <a:xfrm>
            <a:off x="7614234" y="2286560"/>
            <a:ext cx="1757684" cy="1407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com</a:t>
            </a:r>
            <a:r>
              <a:rPr lang="fr-FR" sz="2600" b="1" dirty="0" err="1">
                <a:solidFill>
                  <a:schemeClr val="accent2"/>
                </a:solidFill>
              </a:rPr>
              <a:t>o</a:t>
            </a:r>
            <a:endParaRPr lang="fr-FR" sz="2600" b="1" dirty="0">
              <a:solidFill>
                <a:schemeClr val="accent2"/>
              </a:solidFill>
            </a:endParaRPr>
          </a:p>
          <a:p>
            <a:pPr algn="ctr"/>
            <a:r>
              <a:rPr lang="fr-FR" sz="2600" dirty="0" err="1"/>
              <a:t>com</a:t>
            </a:r>
            <a:r>
              <a:rPr lang="fr-FR" sz="2600" b="1" dirty="0" err="1">
                <a:solidFill>
                  <a:schemeClr val="accent2"/>
                </a:solidFill>
              </a:rPr>
              <a:t>es</a:t>
            </a:r>
            <a:endParaRPr lang="fr-FR" sz="2600" b="1" dirty="0">
              <a:solidFill>
                <a:schemeClr val="accent2"/>
              </a:solidFill>
            </a:endParaRPr>
          </a:p>
          <a:p>
            <a:pPr algn="ctr"/>
            <a:r>
              <a:rPr lang="fr-FR" sz="2600" dirty="0"/>
              <a:t>com</a:t>
            </a:r>
            <a:r>
              <a:rPr lang="fr-FR" sz="2600" b="1" dirty="0">
                <a:solidFill>
                  <a:schemeClr val="accent2"/>
                </a:solidFill>
              </a:rPr>
              <a:t>e</a:t>
            </a: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4766982" y="2296352"/>
            <a:ext cx="2847252" cy="1407622"/>
          </a:xfrm>
          <a:prstGeom prst="rightArrowCallout">
            <a:avLst>
              <a:gd name="adj1" fmla="val 25000"/>
              <a:gd name="adj2" fmla="val 25000"/>
              <a:gd name="adj3" fmla="val 24495"/>
              <a:gd name="adj4" fmla="val 716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t>yo: </a:t>
            </a:r>
            <a:r>
              <a:rPr lang="fr-FR" sz="2600" b="1" dirty="0">
                <a:solidFill>
                  <a:schemeClr val="accent2"/>
                </a:solidFill>
              </a:rPr>
              <a:t>-o</a:t>
            </a:r>
          </a:p>
          <a:p>
            <a:pPr algn="ctr"/>
            <a:r>
              <a:rPr lang="fr-FR" sz="2600" dirty="0" err="1"/>
              <a:t>tú</a:t>
            </a:r>
            <a:r>
              <a:rPr lang="fr-FR" sz="2600" dirty="0"/>
              <a:t>: </a:t>
            </a:r>
            <a:r>
              <a:rPr lang="fr-FR" sz="2600" b="1" dirty="0">
                <a:solidFill>
                  <a:schemeClr val="accent2"/>
                </a:solidFill>
              </a:rPr>
              <a:t>-es</a:t>
            </a:r>
          </a:p>
          <a:p>
            <a:pPr algn="ctr"/>
            <a:r>
              <a:rPr lang="fr-FR" sz="2600" dirty="0" err="1"/>
              <a:t>él</a:t>
            </a:r>
            <a:r>
              <a:rPr lang="fr-FR" sz="2600" dirty="0"/>
              <a:t>/</a:t>
            </a:r>
            <a:r>
              <a:rPr lang="fr-FR" sz="2600" dirty="0" err="1"/>
              <a:t>ella</a:t>
            </a:r>
            <a:r>
              <a:rPr lang="fr-FR" sz="2600" dirty="0"/>
              <a:t>: </a:t>
            </a:r>
            <a:r>
              <a:rPr lang="fr-FR" sz="2600" b="1" dirty="0">
                <a:solidFill>
                  <a:schemeClr val="accent2"/>
                </a:solidFill>
              </a:rPr>
              <a:t>-e</a:t>
            </a:r>
          </a:p>
        </p:txBody>
      </p:sp>
      <p:sp>
        <p:nvSpPr>
          <p:cNvPr id="36" name="TextBox 35">
            <a:extLst>
              <a:ext uri="{FF2B5EF4-FFF2-40B4-BE49-F238E27FC236}">
                <a16:creationId xmlns:a16="http://schemas.microsoft.com/office/drawing/2014/main" id="{93F9687A-47D6-C5DA-E2BE-F2DDA61B955C}"/>
              </a:ext>
            </a:extLst>
          </p:cNvPr>
          <p:cNvSpPr txBox="1"/>
          <p:nvPr/>
        </p:nvSpPr>
        <p:spPr>
          <a:xfrm>
            <a:off x="149146" y="1824895"/>
            <a:ext cx="1823797" cy="461665"/>
          </a:xfrm>
          <a:prstGeom prst="rect">
            <a:avLst/>
          </a:prstGeom>
          <a:noFill/>
        </p:spPr>
        <p:txBody>
          <a:bodyPr wrap="square" rtlCol="0">
            <a:spAutoFit/>
          </a:bodyPr>
          <a:lstStyle/>
          <a:p>
            <a:pPr algn="ctr"/>
            <a:r>
              <a:rPr lang="en-GB" sz="2400" dirty="0"/>
              <a:t>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550726" y="1824895"/>
            <a:ext cx="2011251" cy="461665"/>
          </a:xfrm>
          <a:prstGeom prst="rect">
            <a:avLst/>
          </a:prstGeom>
          <a:noFill/>
        </p:spPr>
        <p:txBody>
          <a:bodyPr wrap="square" rtlCol="0">
            <a:spAutoFit/>
          </a:bodyPr>
          <a:lstStyle/>
          <a:p>
            <a:pPr algn="ctr"/>
            <a:r>
              <a:rPr lang="en-GB" sz="2400" dirty="0"/>
              <a:t>Remove </a:t>
            </a:r>
            <a:r>
              <a:rPr lang="en-GB" sz="2400" b="1" dirty="0"/>
              <a:t>-</a:t>
            </a:r>
            <a:r>
              <a:rPr lang="en-GB" sz="2400" b="1" dirty="0" err="1"/>
              <a:t>er</a:t>
            </a:r>
            <a:endParaRPr lang="en-GB" sz="2400" dirty="0"/>
          </a:p>
        </p:txBody>
      </p:sp>
      <p:sp>
        <p:nvSpPr>
          <p:cNvPr id="40" name="TextBox 39">
            <a:extLst>
              <a:ext uri="{FF2B5EF4-FFF2-40B4-BE49-F238E27FC236}">
                <a16:creationId xmlns:a16="http://schemas.microsoft.com/office/drawing/2014/main" id="{1B447061-3E82-D8A1-50C0-3EA784E5E2A4}"/>
              </a:ext>
            </a:extLst>
          </p:cNvPr>
          <p:cNvSpPr txBox="1"/>
          <p:nvPr/>
        </p:nvSpPr>
        <p:spPr>
          <a:xfrm>
            <a:off x="4724096" y="1788631"/>
            <a:ext cx="2341002" cy="461665"/>
          </a:xfrm>
          <a:prstGeom prst="rect">
            <a:avLst/>
          </a:prstGeom>
          <a:noFill/>
        </p:spPr>
        <p:txBody>
          <a:bodyPr wrap="square" rtlCol="0">
            <a:spAutoFit/>
          </a:bodyPr>
          <a:lstStyle/>
          <a:p>
            <a:pPr algn="ctr"/>
            <a:r>
              <a:rPr lang="en-GB" sz="2400" dirty="0"/>
              <a:t>Add </a:t>
            </a:r>
            <a:r>
              <a:rPr lang="en-GB" sz="2400" b="1" dirty="0"/>
              <a:t>endings</a:t>
            </a:r>
            <a:endParaRPr lang="en-GB" sz="2400" dirty="0"/>
          </a:p>
        </p:txBody>
      </p:sp>
      <p:sp>
        <p:nvSpPr>
          <p:cNvPr id="34" name="Rounded Rectangle 11">
            <a:extLst>
              <a:ext uri="{FF2B5EF4-FFF2-40B4-BE49-F238E27FC236}">
                <a16:creationId xmlns:a16="http://schemas.microsoft.com/office/drawing/2014/main" id="{D1975356-F2D3-4FE2-BECA-1F7C94E9EE0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37" name="Text Placeholder 1">
            <a:extLst>
              <a:ext uri="{FF2B5EF4-FFF2-40B4-BE49-F238E27FC236}">
                <a16:creationId xmlns:a16="http://schemas.microsoft.com/office/drawing/2014/main" id="{4B1CEDA3-B8D9-483F-9DFF-E2E87C7DFFF7}"/>
              </a:ext>
            </a:extLst>
          </p:cNvPr>
          <p:cNvSpPr txBox="1">
            <a:spLocks/>
          </p:cNvSpPr>
          <p:nvPr/>
        </p:nvSpPr>
        <p:spPr>
          <a:xfrm>
            <a:off x="437241" y="4932065"/>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 </a:t>
            </a:r>
            <a:endParaRPr lang="en-GB" sz="1600" b="1" dirty="0">
              <a:solidFill>
                <a:schemeClr val="tx1"/>
              </a:solidFill>
            </a:endParaRPr>
          </a:p>
        </p:txBody>
      </p:sp>
      <p:sp>
        <p:nvSpPr>
          <p:cNvPr id="39" name="Text Placeholder 1">
            <a:extLst>
              <a:ext uri="{FF2B5EF4-FFF2-40B4-BE49-F238E27FC236}">
                <a16:creationId xmlns:a16="http://schemas.microsoft.com/office/drawing/2014/main" id="{3695429F-8B09-48BA-BF1B-344D76F62898}"/>
              </a:ext>
            </a:extLst>
          </p:cNvPr>
          <p:cNvSpPr txBox="1">
            <a:spLocks/>
          </p:cNvSpPr>
          <p:nvPr/>
        </p:nvSpPr>
        <p:spPr>
          <a:xfrm>
            <a:off x="149146" y="3903609"/>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Present tense verbs in Spanish can refer to what </a:t>
            </a:r>
            <a:r>
              <a:rPr lang="en-GB" b="1" dirty="0">
                <a:solidFill>
                  <a:schemeClr val="tx1"/>
                </a:solidFill>
              </a:rPr>
              <a:t>normally </a:t>
            </a:r>
            <a:r>
              <a:rPr lang="en-GB" dirty="0">
                <a:solidFill>
                  <a:schemeClr val="tx1"/>
                </a:solidFill>
              </a:rPr>
              <a:t>happens, what’s </a:t>
            </a:r>
            <a:r>
              <a:rPr lang="en-GB" b="1" dirty="0">
                <a:solidFill>
                  <a:schemeClr val="tx1"/>
                </a:solidFill>
              </a:rPr>
              <a:t>happing now </a:t>
            </a:r>
            <a:r>
              <a:rPr lang="en-GB" dirty="0">
                <a:solidFill>
                  <a:schemeClr val="tx1"/>
                </a:solidFill>
              </a:rPr>
              <a:t>and sometimes </a:t>
            </a:r>
            <a:r>
              <a:rPr lang="en-GB" b="1" dirty="0">
                <a:solidFill>
                  <a:schemeClr val="tx1"/>
                </a:solidFill>
              </a:rPr>
              <a:t>future plans.</a:t>
            </a:r>
            <a:endParaRPr lang="en-GB" sz="1600" b="1" dirty="0">
              <a:solidFill>
                <a:schemeClr val="tx1"/>
              </a:solidFill>
            </a:endParaRPr>
          </a:p>
        </p:txBody>
      </p:sp>
      <p:sp>
        <p:nvSpPr>
          <p:cNvPr id="43" name="Text Placeholder 1">
            <a:extLst>
              <a:ext uri="{FF2B5EF4-FFF2-40B4-BE49-F238E27FC236}">
                <a16:creationId xmlns:a16="http://schemas.microsoft.com/office/drawing/2014/main" id="{C20710AE-8D61-45C6-B04E-73E7C8C55DFB}"/>
              </a:ext>
            </a:extLst>
          </p:cNvPr>
          <p:cNvSpPr txBox="1">
            <a:spLocks/>
          </p:cNvSpPr>
          <p:nvPr/>
        </p:nvSpPr>
        <p:spPr>
          <a:xfrm>
            <a:off x="5043954" y="5349834"/>
            <a:ext cx="5166846" cy="5630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tx1"/>
                </a:solidFill>
              </a:rPr>
              <a:t>Are you offering </a:t>
            </a:r>
            <a:r>
              <a:rPr lang="en-GB" dirty="0">
                <a:solidFill>
                  <a:schemeClr val="tx1"/>
                </a:solidFill>
              </a:rPr>
              <a:t>a glass to mum?</a:t>
            </a:r>
            <a:endParaRPr lang="en-GB" sz="1600" b="1" dirty="0">
              <a:solidFill>
                <a:schemeClr val="tx1"/>
              </a:solidFill>
            </a:endParaRPr>
          </a:p>
        </p:txBody>
      </p:sp>
      <p:sp>
        <p:nvSpPr>
          <p:cNvPr id="44" name="Text Placeholder 1">
            <a:extLst>
              <a:ext uri="{FF2B5EF4-FFF2-40B4-BE49-F238E27FC236}">
                <a16:creationId xmlns:a16="http://schemas.microsoft.com/office/drawing/2014/main" id="{DEAD374F-1ADB-4B89-9FBE-5A7756C0E735}"/>
              </a:ext>
            </a:extLst>
          </p:cNvPr>
          <p:cNvSpPr txBox="1">
            <a:spLocks/>
          </p:cNvSpPr>
          <p:nvPr/>
        </p:nvSpPr>
        <p:spPr>
          <a:xfrm>
            <a:off x="5020999" y="4844269"/>
            <a:ext cx="5012133"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Dad </a:t>
            </a:r>
            <a:r>
              <a:rPr lang="en-GB" b="1" dirty="0">
                <a:solidFill>
                  <a:schemeClr val="tx1"/>
                </a:solidFill>
              </a:rPr>
              <a:t>is drinking </a:t>
            </a:r>
            <a:r>
              <a:rPr lang="en-GB" dirty="0">
                <a:solidFill>
                  <a:schemeClr val="tx1"/>
                </a:solidFill>
              </a:rPr>
              <a:t>a glass of wine.</a:t>
            </a:r>
            <a:endParaRPr lang="en-GB" sz="1600" b="1" dirty="0">
              <a:solidFill>
                <a:schemeClr val="tx1"/>
              </a:solidFill>
            </a:endParaRPr>
          </a:p>
        </p:txBody>
      </p:sp>
      <p:sp>
        <p:nvSpPr>
          <p:cNvPr id="45" name="Text Placeholder 1">
            <a:extLst>
              <a:ext uri="{FF2B5EF4-FFF2-40B4-BE49-F238E27FC236}">
                <a16:creationId xmlns:a16="http://schemas.microsoft.com/office/drawing/2014/main" id="{0EDDA0BA-0AE5-43F7-84FB-83CA0D066E2E}"/>
              </a:ext>
            </a:extLst>
          </p:cNvPr>
          <p:cNvSpPr txBox="1">
            <a:spLocks/>
          </p:cNvSpPr>
          <p:nvPr/>
        </p:nvSpPr>
        <p:spPr>
          <a:xfrm>
            <a:off x="5043954" y="5848351"/>
            <a:ext cx="7465087"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If there’s a party, I switch on the garden lights.</a:t>
            </a:r>
            <a:endParaRPr lang="en-GB" sz="1600" b="1" dirty="0">
              <a:solidFill>
                <a:schemeClr val="tx1"/>
              </a:solidFill>
            </a:endParaRPr>
          </a:p>
        </p:txBody>
      </p:sp>
      <p:sp>
        <p:nvSpPr>
          <p:cNvPr id="6" name="Speech Bubble: Rectangle with Corners Rounded 5">
            <a:extLst>
              <a:ext uri="{FF2B5EF4-FFF2-40B4-BE49-F238E27FC236}">
                <a16:creationId xmlns:a16="http://schemas.microsoft.com/office/drawing/2014/main" id="{6AE7C8CC-9366-4982-94EA-A835AFD91342}"/>
              </a:ext>
            </a:extLst>
          </p:cNvPr>
          <p:cNvSpPr/>
          <p:nvPr/>
        </p:nvSpPr>
        <p:spPr>
          <a:xfrm>
            <a:off x="5491812" y="4037723"/>
            <a:ext cx="5216036" cy="2034838"/>
          </a:xfrm>
          <a:prstGeom prst="wedgeRoundRectCallout">
            <a:avLst>
              <a:gd name="adj1" fmla="val -63482"/>
              <a:gd name="adj2" fmla="val 213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As well as changing the ending, </a:t>
            </a:r>
            <a:r>
              <a:rPr lang="en-GB" dirty="0" err="1"/>
              <a:t>enc</a:t>
            </a:r>
            <a:r>
              <a:rPr lang="en-GB" b="1" dirty="0" err="1"/>
              <a:t>e</a:t>
            </a:r>
            <a:r>
              <a:rPr lang="en-GB" dirty="0" err="1"/>
              <a:t>nder</a:t>
            </a:r>
            <a:r>
              <a:rPr lang="en-GB" dirty="0"/>
              <a:t> has a </a:t>
            </a:r>
            <a:r>
              <a:rPr lang="en-GB" b="1" dirty="0"/>
              <a:t>e&gt;</a:t>
            </a:r>
            <a:r>
              <a:rPr lang="en-GB" b="1" dirty="0" err="1"/>
              <a:t>ie</a:t>
            </a:r>
            <a:r>
              <a:rPr lang="en-GB" b="1" dirty="0"/>
              <a:t> </a:t>
            </a:r>
            <a:r>
              <a:rPr lang="en-GB" dirty="0"/>
              <a:t>spelling change in the 1</a:t>
            </a:r>
            <a:r>
              <a:rPr lang="en-GB" baseline="30000" dirty="0"/>
              <a:t>st</a:t>
            </a:r>
            <a:r>
              <a:rPr lang="en-GB" dirty="0"/>
              <a:t>, 2</a:t>
            </a:r>
            <a:r>
              <a:rPr lang="en-GB" baseline="30000" dirty="0"/>
              <a:t>nd</a:t>
            </a:r>
            <a:r>
              <a:rPr lang="en-GB" dirty="0"/>
              <a:t>,3</a:t>
            </a:r>
            <a:r>
              <a:rPr lang="en-GB" baseline="30000" dirty="0"/>
              <a:t>rd</a:t>
            </a:r>
            <a:r>
              <a:rPr lang="en-GB" dirty="0"/>
              <a:t> person singular and 3</a:t>
            </a:r>
            <a:r>
              <a:rPr lang="en-GB" baseline="30000" dirty="0"/>
              <a:t>rd</a:t>
            </a:r>
            <a:r>
              <a:rPr lang="en-GB" dirty="0"/>
              <a:t> person plural e.g.</a:t>
            </a:r>
          </a:p>
          <a:p>
            <a:pPr algn="ctr"/>
            <a:r>
              <a:rPr lang="en-GB" dirty="0" err="1"/>
              <a:t>yo</a:t>
            </a:r>
            <a:r>
              <a:rPr lang="en-GB" dirty="0"/>
              <a:t> </a:t>
            </a:r>
            <a:r>
              <a:rPr lang="en-GB" dirty="0" err="1"/>
              <a:t>enc</a:t>
            </a:r>
            <a:r>
              <a:rPr lang="en-GB" b="1" dirty="0" err="1"/>
              <a:t>ie</a:t>
            </a:r>
            <a:r>
              <a:rPr lang="en-GB" dirty="0" err="1"/>
              <a:t>nd</a:t>
            </a:r>
            <a:r>
              <a:rPr lang="en-GB" u="sng" dirty="0" err="1"/>
              <a:t>o</a:t>
            </a:r>
            <a:r>
              <a:rPr lang="en-GB" dirty="0"/>
              <a:t> </a:t>
            </a:r>
          </a:p>
          <a:p>
            <a:pPr algn="ctr"/>
            <a:r>
              <a:rPr lang="en-GB" dirty="0"/>
              <a:t>Tu </a:t>
            </a:r>
            <a:r>
              <a:rPr lang="en-GB" dirty="0" err="1"/>
              <a:t>enc</a:t>
            </a:r>
            <a:r>
              <a:rPr lang="en-GB" b="1" dirty="0" err="1"/>
              <a:t>ie</a:t>
            </a:r>
            <a:r>
              <a:rPr lang="en-GB" dirty="0" err="1"/>
              <a:t>nd</a:t>
            </a:r>
            <a:r>
              <a:rPr lang="en-GB" u="sng" dirty="0" err="1"/>
              <a:t>es</a:t>
            </a:r>
            <a:endParaRPr lang="en-GB" u="sng" dirty="0"/>
          </a:p>
          <a:p>
            <a:pPr algn="ctr"/>
            <a:r>
              <a:rPr lang="en-GB" dirty="0" err="1"/>
              <a:t>Él</a:t>
            </a:r>
            <a:r>
              <a:rPr lang="en-GB" dirty="0"/>
              <a:t>/</a:t>
            </a:r>
            <a:r>
              <a:rPr lang="en-GB" dirty="0" err="1"/>
              <a:t>ella</a:t>
            </a:r>
            <a:r>
              <a:rPr lang="en-GB" dirty="0"/>
              <a:t> </a:t>
            </a:r>
            <a:r>
              <a:rPr lang="en-GB" dirty="0" err="1"/>
              <a:t>enc</a:t>
            </a:r>
            <a:r>
              <a:rPr lang="en-GB" b="1" dirty="0" err="1"/>
              <a:t>ie</a:t>
            </a:r>
            <a:r>
              <a:rPr lang="en-GB" dirty="0" err="1"/>
              <a:t>nd</a:t>
            </a:r>
            <a:r>
              <a:rPr lang="en-GB" u="sng" dirty="0" err="1"/>
              <a:t>e</a:t>
            </a:r>
            <a:endParaRPr lang="en-GB" u="sng" dirty="0"/>
          </a:p>
          <a:p>
            <a:pPr algn="ctr"/>
            <a:r>
              <a:rPr lang="en-GB" dirty="0" err="1"/>
              <a:t>Ellos</a:t>
            </a:r>
            <a:r>
              <a:rPr lang="en-GB" dirty="0"/>
              <a:t>/</a:t>
            </a:r>
            <a:r>
              <a:rPr lang="en-GB" dirty="0" err="1"/>
              <a:t>ellas</a:t>
            </a:r>
            <a:r>
              <a:rPr lang="en-GB" dirty="0"/>
              <a:t> </a:t>
            </a:r>
            <a:r>
              <a:rPr lang="en-GB" dirty="0" err="1"/>
              <a:t>enc</a:t>
            </a:r>
            <a:r>
              <a:rPr lang="en-GB" b="1" dirty="0" err="1"/>
              <a:t>ie</a:t>
            </a:r>
            <a:r>
              <a:rPr lang="en-GB" dirty="0" err="1"/>
              <a:t>nd</a:t>
            </a:r>
            <a:r>
              <a:rPr lang="en-GB" u="sng" dirty="0" err="1"/>
              <a:t>en</a:t>
            </a:r>
            <a:endParaRPr lang="en-GB" u="sng" dirty="0"/>
          </a:p>
        </p:txBody>
      </p:sp>
      <p:sp>
        <p:nvSpPr>
          <p:cNvPr id="19" name="Text Placeholder 1">
            <a:extLst>
              <a:ext uri="{FF2B5EF4-FFF2-40B4-BE49-F238E27FC236}">
                <a16:creationId xmlns:a16="http://schemas.microsoft.com/office/drawing/2014/main" id="{F96A267F-7162-44DD-9097-0868AE96AFA4}"/>
              </a:ext>
            </a:extLst>
          </p:cNvPr>
          <p:cNvSpPr txBox="1">
            <a:spLocks/>
          </p:cNvSpPr>
          <p:nvPr/>
        </p:nvSpPr>
        <p:spPr>
          <a:xfrm>
            <a:off x="176662" y="5226856"/>
            <a:ext cx="4541320" cy="448421"/>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a:t>
            </a:r>
            <a:r>
              <a:rPr lang="en-GB" dirty="0" err="1">
                <a:solidFill>
                  <a:schemeClr val="tx1"/>
                </a:solidFill>
              </a:rPr>
              <a:t>Ofrec</a:t>
            </a:r>
            <a:r>
              <a:rPr lang="en-GB" b="1" dirty="0" err="1">
                <a:solidFill>
                  <a:schemeClr val="tx1"/>
                </a:solidFill>
              </a:rPr>
              <a:t>es</a:t>
            </a:r>
            <a:r>
              <a:rPr lang="en-GB" dirty="0">
                <a:solidFill>
                  <a:schemeClr val="tx1"/>
                </a:solidFill>
              </a:rPr>
              <a:t> una </a:t>
            </a:r>
            <a:r>
              <a:rPr lang="en-GB" dirty="0" err="1">
                <a:solidFill>
                  <a:schemeClr val="tx1"/>
                </a:solidFill>
              </a:rPr>
              <a:t>bebida</a:t>
            </a:r>
            <a:r>
              <a:rPr lang="en-GB" dirty="0">
                <a:solidFill>
                  <a:schemeClr val="tx1"/>
                </a:solidFill>
              </a:rPr>
              <a:t> a </a:t>
            </a:r>
            <a:r>
              <a:rPr lang="en-GB" dirty="0" err="1">
                <a:solidFill>
                  <a:schemeClr val="tx1"/>
                </a:solidFill>
              </a:rPr>
              <a:t>mamá</a:t>
            </a:r>
            <a:r>
              <a:rPr lang="en-GB" dirty="0">
                <a:solidFill>
                  <a:schemeClr val="tx1"/>
                </a:solidFill>
              </a:rPr>
              <a:t>?</a:t>
            </a:r>
            <a:endParaRPr lang="en-GB" sz="1600" b="1" dirty="0">
              <a:solidFill>
                <a:schemeClr val="tx1"/>
              </a:solidFill>
            </a:endParaRPr>
          </a:p>
        </p:txBody>
      </p:sp>
      <p:sp>
        <p:nvSpPr>
          <p:cNvPr id="20" name="Text Placeholder 1">
            <a:extLst>
              <a:ext uri="{FF2B5EF4-FFF2-40B4-BE49-F238E27FC236}">
                <a16:creationId xmlns:a16="http://schemas.microsoft.com/office/drawing/2014/main" id="{D5857E95-C330-4A36-B915-72DABF92B1B4}"/>
              </a:ext>
            </a:extLst>
          </p:cNvPr>
          <p:cNvSpPr txBox="1">
            <a:spLocks/>
          </p:cNvSpPr>
          <p:nvPr/>
        </p:nvSpPr>
        <p:spPr>
          <a:xfrm>
            <a:off x="176662" y="4775654"/>
            <a:ext cx="5012133"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chemeClr val="tx1"/>
                </a:solidFill>
              </a:rPr>
              <a:t>Papá</a:t>
            </a:r>
            <a:r>
              <a:rPr lang="en-GB" dirty="0">
                <a:solidFill>
                  <a:schemeClr val="tx1"/>
                </a:solidFill>
              </a:rPr>
              <a:t> </a:t>
            </a:r>
            <a:r>
              <a:rPr lang="en-GB" dirty="0" err="1">
                <a:solidFill>
                  <a:schemeClr val="tx1"/>
                </a:solidFill>
              </a:rPr>
              <a:t>beb</a:t>
            </a:r>
            <a:r>
              <a:rPr lang="en-GB" b="1" dirty="0" err="1">
                <a:solidFill>
                  <a:schemeClr val="tx1"/>
                </a:solidFill>
              </a:rPr>
              <a:t>e</a:t>
            </a:r>
            <a:r>
              <a:rPr lang="en-GB" dirty="0">
                <a:solidFill>
                  <a:schemeClr val="tx1"/>
                </a:solidFill>
              </a:rPr>
              <a:t> una </a:t>
            </a:r>
            <a:r>
              <a:rPr lang="en-GB" dirty="0" err="1">
                <a:solidFill>
                  <a:schemeClr val="tx1"/>
                </a:solidFill>
              </a:rPr>
              <a:t>copa</a:t>
            </a:r>
            <a:r>
              <a:rPr lang="en-GB" dirty="0">
                <a:solidFill>
                  <a:schemeClr val="tx1"/>
                </a:solidFill>
              </a:rPr>
              <a:t> de vino.</a:t>
            </a:r>
            <a:endParaRPr lang="en-GB" sz="1600" b="1" dirty="0">
              <a:solidFill>
                <a:schemeClr val="tx1"/>
              </a:solidFill>
            </a:endParaRPr>
          </a:p>
        </p:txBody>
      </p:sp>
      <p:sp>
        <p:nvSpPr>
          <p:cNvPr id="21" name="Text Placeholder 1">
            <a:extLst>
              <a:ext uri="{FF2B5EF4-FFF2-40B4-BE49-F238E27FC236}">
                <a16:creationId xmlns:a16="http://schemas.microsoft.com/office/drawing/2014/main" id="{D8BBE238-7A65-4C5C-BC87-EADFEFAB602C}"/>
              </a:ext>
            </a:extLst>
          </p:cNvPr>
          <p:cNvSpPr txBox="1">
            <a:spLocks/>
          </p:cNvSpPr>
          <p:nvPr/>
        </p:nvSpPr>
        <p:spPr>
          <a:xfrm>
            <a:off x="176662" y="5738412"/>
            <a:ext cx="5166845" cy="70926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Si hay una fiesta, </a:t>
            </a:r>
            <a:r>
              <a:rPr lang="en-GB" dirty="0" err="1">
                <a:solidFill>
                  <a:schemeClr val="tx1"/>
                </a:solidFill>
              </a:rPr>
              <a:t>enciend</a:t>
            </a:r>
            <a:r>
              <a:rPr lang="en-GB" b="1" dirty="0" err="1">
                <a:solidFill>
                  <a:schemeClr val="tx1"/>
                </a:solidFill>
              </a:rPr>
              <a:t>o</a:t>
            </a:r>
            <a:r>
              <a:rPr lang="en-GB" dirty="0">
                <a:solidFill>
                  <a:schemeClr val="tx1"/>
                </a:solidFill>
              </a:rPr>
              <a:t> las luces del </a:t>
            </a:r>
            <a:r>
              <a:rPr lang="en-GB" dirty="0" err="1">
                <a:solidFill>
                  <a:schemeClr val="tx1"/>
                </a:solidFill>
              </a:rPr>
              <a:t>jardín</a:t>
            </a:r>
            <a:r>
              <a:rPr lang="en-GB" dirty="0">
                <a:solidFill>
                  <a:schemeClr val="tx1"/>
                </a:solidFill>
              </a:rPr>
              <a:t>.</a:t>
            </a:r>
            <a:endParaRPr lang="en-GB" sz="1600" b="1" dirty="0">
              <a:solidFill>
                <a:schemeClr val="tx1"/>
              </a:solidFill>
            </a:endParaRPr>
          </a:p>
        </p:txBody>
      </p:sp>
      <p:pic>
        <p:nvPicPr>
          <p:cNvPr id="7" name="Picture 6">
            <a:extLst>
              <a:ext uri="{FF2B5EF4-FFF2-40B4-BE49-F238E27FC236}">
                <a16:creationId xmlns:a16="http://schemas.microsoft.com/office/drawing/2014/main" id="{B24334A1-D787-B025-952A-64C83E1056E7}"/>
              </a:ext>
            </a:extLst>
          </p:cNvPr>
          <p:cNvPicPr>
            <a:picLocks noChangeAspect="1"/>
          </p:cNvPicPr>
          <p:nvPr/>
        </p:nvPicPr>
        <p:blipFill>
          <a:blip r:embed="rId3">
            <a:clrChange>
              <a:clrFrom>
                <a:srgbClr val="FEFEFE"/>
              </a:clrFrom>
              <a:clrTo>
                <a:srgbClr val="FEFEFE">
                  <a:alpha val="0"/>
                </a:srgbClr>
              </a:clrTo>
            </a:clrChange>
          </a:blip>
          <a:stretch>
            <a:fillRect/>
          </a:stretch>
        </p:blipFill>
        <p:spPr>
          <a:xfrm rot="185842">
            <a:off x="11150583" y="4447983"/>
            <a:ext cx="567369" cy="1377719"/>
          </a:xfrm>
          <a:prstGeom prst="rect">
            <a:avLst/>
          </a:prstGeom>
        </p:spPr>
      </p:pic>
      <p:pic>
        <p:nvPicPr>
          <p:cNvPr id="8" name="Picture 7">
            <a:extLst>
              <a:ext uri="{FF2B5EF4-FFF2-40B4-BE49-F238E27FC236}">
                <a16:creationId xmlns:a16="http://schemas.microsoft.com/office/drawing/2014/main" id="{357B0B2D-81A6-E11F-0A19-9D584D1AE36A}"/>
              </a:ext>
            </a:extLst>
          </p:cNvPr>
          <p:cNvPicPr>
            <a:picLocks noChangeAspect="1"/>
          </p:cNvPicPr>
          <p:nvPr/>
        </p:nvPicPr>
        <p:blipFill>
          <a:blip r:embed="rId4"/>
          <a:stretch>
            <a:fillRect/>
          </a:stretch>
        </p:blipFill>
        <p:spPr>
          <a:xfrm>
            <a:off x="10169198" y="1853503"/>
            <a:ext cx="1265069" cy="1803397"/>
          </a:xfrm>
          <a:prstGeom prst="rect">
            <a:avLst/>
          </a:prstGeom>
        </p:spPr>
      </p:pic>
    </p:spTree>
    <p:extLst>
      <p:ext uri="{BB962C8B-B14F-4D97-AF65-F5344CB8AC3E}">
        <p14:creationId xmlns:p14="http://schemas.microsoft.com/office/powerpoint/2010/main" val="361100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39" grpId="0"/>
      <p:bldP spid="43" grpId="0"/>
      <p:bldP spid="44" grpId="0"/>
      <p:bldP spid="45" grpId="0"/>
      <p:bldP spid="6" grpId="0" animBg="1"/>
      <p:bldP spid="19" grpId="0"/>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FC877E-F026-7AC5-D8BA-0E1F288698E0}"/>
              </a:ext>
            </a:extLst>
          </p:cNvPr>
          <p:cNvSpPr>
            <a:spLocks noGrp="1"/>
          </p:cNvSpPr>
          <p:nvPr>
            <p:ph type="title"/>
          </p:nvPr>
        </p:nvSpPr>
        <p:spPr>
          <a:xfrm>
            <a:off x="-1" y="213557"/>
            <a:ext cx="6520721" cy="647577"/>
          </a:xfrm>
        </p:spPr>
        <p:txBody>
          <a:bodyPr>
            <a:normAutofit/>
          </a:bodyPr>
          <a:lstStyle/>
          <a:p>
            <a:r>
              <a:rPr lang="en-ES" dirty="0"/>
              <a:t>Conversaciones en la fiesta</a:t>
            </a:r>
          </a:p>
        </p:txBody>
      </p:sp>
      <p:sp>
        <p:nvSpPr>
          <p:cNvPr id="8" name="Rounded Rectangle 11">
            <a:extLst>
              <a:ext uri="{FF2B5EF4-FFF2-40B4-BE49-F238E27FC236}">
                <a16:creationId xmlns:a16="http://schemas.microsoft.com/office/drawing/2014/main" id="{5196C2C0-F95D-2CD5-D3DB-D2CBE7E365E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14" name="Table 14">
            <a:extLst>
              <a:ext uri="{FF2B5EF4-FFF2-40B4-BE49-F238E27FC236}">
                <a16:creationId xmlns:a16="http://schemas.microsoft.com/office/drawing/2014/main" id="{6F718DF1-7028-5000-7197-1C60D05A4219}"/>
              </a:ext>
            </a:extLst>
          </p:cNvPr>
          <p:cNvGraphicFramePr>
            <a:graphicFrameLocks noGrp="1"/>
          </p:cNvGraphicFramePr>
          <p:nvPr/>
        </p:nvGraphicFramePr>
        <p:xfrm>
          <a:off x="326152" y="1747519"/>
          <a:ext cx="11546074" cy="4423094"/>
        </p:xfrm>
        <a:graphic>
          <a:graphicData uri="http://schemas.openxmlformats.org/drawingml/2006/table">
            <a:tbl>
              <a:tblPr firstRow="1" bandRow="1">
                <a:tableStyleId>{5C22544A-7EE6-4342-B048-85BDC9FD1C3A}</a:tableStyleId>
              </a:tblPr>
              <a:tblGrid>
                <a:gridCol w="928411">
                  <a:extLst>
                    <a:ext uri="{9D8B030D-6E8A-4147-A177-3AD203B41FA5}">
                      <a16:colId xmlns:a16="http://schemas.microsoft.com/office/drawing/2014/main" val="3736308490"/>
                    </a:ext>
                  </a:extLst>
                </a:gridCol>
                <a:gridCol w="1598629">
                  <a:extLst>
                    <a:ext uri="{9D8B030D-6E8A-4147-A177-3AD203B41FA5}">
                      <a16:colId xmlns:a16="http://schemas.microsoft.com/office/drawing/2014/main" val="3098583537"/>
                    </a:ext>
                  </a:extLst>
                </a:gridCol>
                <a:gridCol w="1980773">
                  <a:extLst>
                    <a:ext uri="{9D8B030D-6E8A-4147-A177-3AD203B41FA5}">
                      <a16:colId xmlns:a16="http://schemas.microsoft.com/office/drawing/2014/main" val="1024314600"/>
                    </a:ext>
                  </a:extLst>
                </a:gridCol>
                <a:gridCol w="1962261">
                  <a:extLst>
                    <a:ext uri="{9D8B030D-6E8A-4147-A177-3AD203B41FA5}">
                      <a16:colId xmlns:a16="http://schemas.microsoft.com/office/drawing/2014/main" val="3327909171"/>
                    </a:ext>
                  </a:extLst>
                </a:gridCol>
                <a:gridCol w="5076000">
                  <a:extLst>
                    <a:ext uri="{9D8B030D-6E8A-4147-A177-3AD203B41FA5}">
                      <a16:colId xmlns:a16="http://schemas.microsoft.com/office/drawing/2014/main" val="3934515931"/>
                    </a:ext>
                  </a:extLst>
                </a:gridCol>
              </a:tblGrid>
              <a:tr h="521150">
                <a:tc>
                  <a:txBody>
                    <a:bodyPr/>
                    <a:lstStyle/>
                    <a:p>
                      <a:pPr algn="ctr"/>
                      <a:endParaRPr lang="en-ES" sz="2000" dirty="0"/>
                    </a:p>
                  </a:txBody>
                  <a:tcPr/>
                </a:tc>
                <a:tc>
                  <a:txBody>
                    <a:bodyPr/>
                    <a:lstStyle/>
                    <a:p>
                      <a:pPr algn="ctr"/>
                      <a:r>
                        <a:rPr lang="en-ES" sz="2000" dirty="0"/>
                        <a:t>Yo</a:t>
                      </a:r>
                    </a:p>
                  </a:txBody>
                  <a:tcPr anchor="ctr"/>
                </a:tc>
                <a:tc>
                  <a:txBody>
                    <a:bodyPr/>
                    <a:lstStyle/>
                    <a:p>
                      <a:pPr algn="ctr"/>
                      <a:r>
                        <a:rPr lang="en-ES" sz="2000" dirty="0"/>
                        <a:t>Tú</a:t>
                      </a:r>
                    </a:p>
                  </a:txBody>
                  <a:tcPr anchor="ctr"/>
                </a:tc>
                <a:tc>
                  <a:txBody>
                    <a:bodyPr/>
                    <a:lstStyle/>
                    <a:p>
                      <a:pPr algn="ctr"/>
                      <a:r>
                        <a:rPr lang="en-ES" sz="2000" dirty="0"/>
                        <a:t>Él/Ella</a:t>
                      </a:r>
                    </a:p>
                  </a:txBody>
                  <a:tcPr anchor="ctr"/>
                </a:tc>
                <a:tc>
                  <a:txBody>
                    <a:bodyPr/>
                    <a:lstStyle/>
                    <a:p>
                      <a:pPr algn="ctr"/>
                      <a:r>
                        <a:rPr lang="en-ES" sz="2000" dirty="0"/>
                        <a:t>En inglés…</a:t>
                      </a:r>
                    </a:p>
                  </a:txBody>
                  <a:tcPr anchor="ctr"/>
                </a:tc>
                <a:extLst>
                  <a:ext uri="{0D108BD9-81ED-4DB2-BD59-A6C34878D82A}">
                    <a16:rowId xmlns:a16="http://schemas.microsoft.com/office/drawing/2014/main" val="3752260443"/>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r>
                        <a:rPr lang="en-GB" sz="2400" dirty="0">
                          <a:solidFill>
                            <a:schemeClr val="tx1"/>
                          </a:solidFill>
                        </a:rPr>
                        <a:t>Brings the _______ game</a:t>
                      </a:r>
                      <a:endParaRPr lang="en-ES" sz="2400" dirty="0">
                        <a:solidFill>
                          <a:schemeClr val="tx1"/>
                        </a:solidFill>
                      </a:endParaRPr>
                    </a:p>
                  </a:txBody>
                  <a:tcPr/>
                </a:tc>
                <a:extLst>
                  <a:ext uri="{0D108BD9-81ED-4DB2-BD59-A6C34878D82A}">
                    <a16:rowId xmlns:a16="http://schemas.microsoft.com/office/drawing/2014/main" val="2097300691"/>
                  </a:ext>
                </a:extLst>
              </a:tr>
              <a:tr h="487743">
                <a:tc>
                  <a:txBody>
                    <a:bodyPr/>
                    <a:lstStyle/>
                    <a:p>
                      <a:endParaRPr lang="en-ES" dirty="0"/>
                    </a:p>
                  </a:txBody>
                  <a:tcPr/>
                </a:tc>
                <a:tc>
                  <a:txBody>
                    <a:bodyPr/>
                    <a:lstStyle/>
                    <a:p>
                      <a:endParaRPr lang="en-ES"/>
                    </a:p>
                  </a:txBody>
                  <a:tcPr/>
                </a:tc>
                <a:tc>
                  <a:txBody>
                    <a:bodyPr/>
                    <a:lstStyle/>
                    <a:p>
                      <a:endParaRPr lang="en-ES" dirty="0"/>
                    </a:p>
                  </a:txBody>
                  <a:tcPr/>
                </a:tc>
                <a:tc>
                  <a:txBody>
                    <a:bodyPr/>
                    <a:lstStyle/>
                    <a:p>
                      <a:endParaRPr lang="en-ES"/>
                    </a:p>
                  </a:txBody>
                  <a:tcPr/>
                </a:tc>
                <a:tc>
                  <a:txBody>
                    <a:bodyPr/>
                    <a:lstStyle/>
                    <a:p>
                      <a:r>
                        <a:rPr lang="en-GB" sz="2400" dirty="0">
                          <a:solidFill>
                            <a:schemeClr val="tx1"/>
                          </a:solidFill>
                        </a:rPr>
                        <a:t>Pick up the _______ _______.</a:t>
                      </a:r>
                      <a:endParaRPr lang="en-ES" sz="2400" dirty="0">
                        <a:solidFill>
                          <a:schemeClr val="tx1"/>
                        </a:solidFill>
                      </a:endParaRPr>
                    </a:p>
                  </a:txBody>
                  <a:tcPr/>
                </a:tc>
                <a:extLst>
                  <a:ext uri="{0D108BD9-81ED-4DB2-BD59-A6C34878D82A}">
                    <a16:rowId xmlns:a16="http://schemas.microsoft.com/office/drawing/2014/main" val="149127883"/>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Offer food to the _______ _______.</a:t>
                      </a:r>
                      <a:endParaRPr lang="en-ES" sz="2400" dirty="0">
                        <a:solidFill>
                          <a:schemeClr val="tx1"/>
                        </a:solidFill>
                      </a:endParaRPr>
                    </a:p>
                  </a:txBody>
                  <a:tcPr/>
                </a:tc>
                <a:extLst>
                  <a:ext uri="{0D108BD9-81ED-4DB2-BD59-A6C34878D82A}">
                    <a16:rowId xmlns:a16="http://schemas.microsoft.com/office/drawing/2014/main" val="548194629"/>
                  </a:ext>
                </a:extLst>
              </a:tr>
              <a:tr h="487743">
                <a:tc>
                  <a:txBody>
                    <a:bodyPr/>
                    <a:lstStyle/>
                    <a:p>
                      <a:endParaRPr lang="en-ES"/>
                    </a:p>
                  </a:txBody>
                  <a:tcPr/>
                </a:tc>
                <a:tc>
                  <a:txBody>
                    <a:bodyPr/>
                    <a:lstStyle/>
                    <a:p>
                      <a:endParaRPr lang="en-ES"/>
                    </a:p>
                  </a:txBody>
                  <a:tcPr/>
                </a:tc>
                <a:tc>
                  <a:txBody>
                    <a:bodyPr/>
                    <a:lstStyle/>
                    <a:p>
                      <a:endParaRPr lang="en-ES" dirty="0"/>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Gets the _______ chairs.</a:t>
                      </a:r>
                      <a:endParaRPr lang="en-ES" sz="2400" dirty="0">
                        <a:solidFill>
                          <a:schemeClr val="tx1"/>
                        </a:solidFill>
                      </a:endParaRPr>
                    </a:p>
                  </a:txBody>
                  <a:tcPr/>
                </a:tc>
                <a:extLst>
                  <a:ext uri="{0D108BD9-81ED-4DB2-BD59-A6C34878D82A}">
                    <a16:rowId xmlns:a16="http://schemas.microsoft.com/office/drawing/2014/main" val="591201336"/>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Give out the second _______.</a:t>
                      </a:r>
                      <a:endParaRPr lang="en-ES" sz="2400" dirty="0">
                        <a:solidFill>
                          <a:schemeClr val="tx1"/>
                        </a:solidFill>
                      </a:endParaRPr>
                    </a:p>
                  </a:txBody>
                  <a:tcPr/>
                </a:tc>
                <a:extLst>
                  <a:ext uri="{0D108BD9-81ED-4DB2-BD59-A6C34878D82A}">
                    <a16:rowId xmlns:a16="http://schemas.microsoft.com/office/drawing/2014/main" val="3276930253"/>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Hide the _______ gift.</a:t>
                      </a:r>
                      <a:endParaRPr lang="en-ES" sz="2400" dirty="0">
                        <a:solidFill>
                          <a:schemeClr val="tx1"/>
                        </a:solidFill>
                      </a:endParaRPr>
                    </a:p>
                  </a:txBody>
                  <a:tcPr/>
                </a:tc>
                <a:extLst>
                  <a:ext uri="{0D108BD9-81ED-4DB2-BD59-A6C34878D82A}">
                    <a16:rowId xmlns:a16="http://schemas.microsoft.com/office/drawing/2014/main" val="1862675131"/>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Shares his/her _______ _______.</a:t>
                      </a:r>
                      <a:endParaRPr lang="en-ES" sz="2400" dirty="0">
                        <a:solidFill>
                          <a:schemeClr val="tx1"/>
                        </a:solidFill>
                      </a:endParaRPr>
                    </a:p>
                  </a:txBody>
                  <a:tcPr/>
                </a:tc>
                <a:extLst>
                  <a:ext uri="{0D108BD9-81ED-4DB2-BD59-A6C34878D82A}">
                    <a16:rowId xmlns:a16="http://schemas.microsoft.com/office/drawing/2014/main" val="1253343939"/>
                  </a:ext>
                </a:extLst>
              </a:tr>
              <a:tr h="487743">
                <a:tc>
                  <a:txBody>
                    <a:bodyPr/>
                    <a:lstStyle/>
                    <a:p>
                      <a:endParaRPr lang="en-ES"/>
                    </a:p>
                  </a:txBody>
                  <a:tcPr/>
                </a:tc>
                <a:tc>
                  <a:txBody>
                    <a:bodyPr/>
                    <a:lstStyle/>
                    <a:p>
                      <a:endParaRPr lang="en-ES" dirty="0"/>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_______ the same _______.</a:t>
                      </a:r>
                      <a:endParaRPr lang="en-ES" sz="2400" dirty="0">
                        <a:solidFill>
                          <a:schemeClr val="tx1"/>
                        </a:solidFill>
                      </a:endParaRPr>
                    </a:p>
                  </a:txBody>
                  <a:tcPr/>
                </a:tc>
                <a:extLst>
                  <a:ext uri="{0D108BD9-81ED-4DB2-BD59-A6C34878D82A}">
                    <a16:rowId xmlns:a16="http://schemas.microsoft.com/office/drawing/2014/main" val="1283069084"/>
                  </a:ext>
                </a:extLst>
              </a:tr>
            </a:tbl>
          </a:graphicData>
        </a:graphic>
      </p:graphicFrame>
      <p:sp>
        <p:nvSpPr>
          <p:cNvPr id="11" name="Rectangle 10">
            <a:hlinkClick r:id="" action="ppaction://noaction">
              <a:snd r:embed="rId3" name="1. Trae el primer juego.wav"/>
            </a:hlinkClick>
            <a:extLst>
              <a:ext uri="{FF2B5EF4-FFF2-40B4-BE49-F238E27FC236}">
                <a16:creationId xmlns:a16="http://schemas.microsoft.com/office/drawing/2014/main" id="{9073E262-626C-46BF-9AD2-B0A3ADB47357}"/>
              </a:ext>
            </a:extLst>
          </p:cNvPr>
          <p:cNvSpPr/>
          <p:nvPr/>
        </p:nvSpPr>
        <p:spPr>
          <a:xfrm>
            <a:off x="550278" y="2305224"/>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1</a:t>
            </a:r>
          </a:p>
        </p:txBody>
      </p:sp>
      <p:sp>
        <p:nvSpPr>
          <p:cNvPr id="12" name="Rectangle 11">
            <a:hlinkClick r:id="" action="ppaction://noaction">
              <a:snd r:embed="rId4" name="2. Recoges las u%CC%81ltimas bebidas.wav"/>
            </a:hlinkClick>
            <a:extLst>
              <a:ext uri="{FF2B5EF4-FFF2-40B4-BE49-F238E27FC236}">
                <a16:creationId xmlns:a16="http://schemas.microsoft.com/office/drawing/2014/main" id="{52BDFFE0-1BD5-44BC-B28C-DF9DE2BDC01F}"/>
              </a:ext>
            </a:extLst>
          </p:cNvPr>
          <p:cNvSpPr/>
          <p:nvPr/>
        </p:nvSpPr>
        <p:spPr>
          <a:xfrm>
            <a:off x="550278" y="2791602"/>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2</a:t>
            </a:r>
            <a:endParaRPr lang="en-ES" sz="2200" b="1" dirty="0"/>
          </a:p>
        </p:txBody>
      </p:sp>
      <p:sp>
        <p:nvSpPr>
          <p:cNvPr id="13" name="Rectangle 12">
            <a:hlinkClick r:id="" action="ppaction://noaction">
              <a:snd r:embed="rId5" name="3. Ofrezo la comida al pobre gato.wav"/>
            </a:hlinkClick>
            <a:extLst>
              <a:ext uri="{FF2B5EF4-FFF2-40B4-BE49-F238E27FC236}">
                <a16:creationId xmlns:a16="http://schemas.microsoft.com/office/drawing/2014/main" id="{50DE3F70-BF83-4492-9C87-B9541F35139A}"/>
              </a:ext>
            </a:extLst>
          </p:cNvPr>
          <p:cNvSpPr/>
          <p:nvPr/>
        </p:nvSpPr>
        <p:spPr>
          <a:xfrm>
            <a:off x="550278" y="3277980"/>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3</a:t>
            </a:r>
            <a:endParaRPr lang="en-ES" sz="2200" b="1" dirty="0"/>
          </a:p>
        </p:txBody>
      </p:sp>
      <p:sp>
        <p:nvSpPr>
          <p:cNvPr id="20" name="Rectangle 19">
            <a:hlinkClick r:id="" action="ppaction://noaction">
              <a:snd r:embed="rId6" name="4. Coge las u%CC%81nicas sillas.wav"/>
            </a:hlinkClick>
            <a:extLst>
              <a:ext uri="{FF2B5EF4-FFF2-40B4-BE49-F238E27FC236}">
                <a16:creationId xmlns:a16="http://schemas.microsoft.com/office/drawing/2014/main" id="{E349F4CF-9C55-4326-8DAD-64D013B321E2}"/>
              </a:ext>
            </a:extLst>
          </p:cNvPr>
          <p:cNvSpPr/>
          <p:nvPr/>
        </p:nvSpPr>
        <p:spPr>
          <a:xfrm>
            <a:off x="550278" y="3764358"/>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4</a:t>
            </a:r>
            <a:endParaRPr lang="en-ES" sz="2200" b="1" dirty="0"/>
          </a:p>
        </p:txBody>
      </p:sp>
      <p:sp>
        <p:nvSpPr>
          <p:cNvPr id="21" name="Rectangle 20">
            <a:hlinkClick r:id="" action="ppaction://noaction">
              <a:snd r:embed="rId7" name="5. Repartes el segundo plato.wav"/>
            </a:hlinkClick>
            <a:extLst>
              <a:ext uri="{FF2B5EF4-FFF2-40B4-BE49-F238E27FC236}">
                <a16:creationId xmlns:a16="http://schemas.microsoft.com/office/drawing/2014/main" id="{B7BF195A-D432-413F-927D-CF0FA41DB2DB}"/>
              </a:ext>
            </a:extLst>
          </p:cNvPr>
          <p:cNvSpPr/>
          <p:nvPr/>
        </p:nvSpPr>
        <p:spPr>
          <a:xfrm>
            <a:off x="550278" y="4250736"/>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5</a:t>
            </a:r>
            <a:endParaRPr lang="en-ES" sz="2200" b="1" dirty="0"/>
          </a:p>
        </p:txBody>
      </p:sp>
      <p:sp>
        <p:nvSpPr>
          <p:cNvPr id="22" name="Rectangle 21">
            <a:hlinkClick r:id="" action="ppaction://noaction">
              <a:snd r:embed="rId8" name="6. Escondo el tercer regalo.wav"/>
            </a:hlinkClick>
            <a:extLst>
              <a:ext uri="{FF2B5EF4-FFF2-40B4-BE49-F238E27FC236}">
                <a16:creationId xmlns:a16="http://schemas.microsoft.com/office/drawing/2014/main" id="{B246FBCE-D4A7-4A4D-ADB5-FDCFDCCC9F5C}"/>
              </a:ext>
            </a:extLst>
          </p:cNvPr>
          <p:cNvSpPr/>
          <p:nvPr/>
        </p:nvSpPr>
        <p:spPr>
          <a:xfrm>
            <a:off x="550278" y="4737114"/>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6</a:t>
            </a:r>
            <a:endParaRPr lang="en-ES" sz="2200" b="1" dirty="0"/>
          </a:p>
        </p:txBody>
      </p:sp>
      <p:sp>
        <p:nvSpPr>
          <p:cNvPr id="23" name="Rectangle 22">
            <a:hlinkClick r:id="" action="ppaction://noaction">
              <a:snd r:embed="rId9" name="7. Comparte sus propios dulces.wav"/>
            </a:hlinkClick>
            <a:extLst>
              <a:ext uri="{FF2B5EF4-FFF2-40B4-BE49-F238E27FC236}">
                <a16:creationId xmlns:a16="http://schemas.microsoft.com/office/drawing/2014/main" id="{6397F2B5-ABDF-417B-B238-C89B52F4741C}"/>
              </a:ext>
            </a:extLst>
          </p:cNvPr>
          <p:cNvSpPr/>
          <p:nvPr/>
        </p:nvSpPr>
        <p:spPr>
          <a:xfrm>
            <a:off x="550278" y="5223492"/>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7</a:t>
            </a:r>
            <a:endParaRPr lang="en-ES" sz="2200" b="1" dirty="0"/>
          </a:p>
        </p:txBody>
      </p:sp>
      <p:sp>
        <p:nvSpPr>
          <p:cNvPr id="24" name="Rectangle 23">
            <a:hlinkClick r:id="" action="ppaction://noaction">
              <a:snd r:embed="rId10" name="8. Conozco a la misma gente.wav"/>
            </a:hlinkClick>
            <a:extLst>
              <a:ext uri="{FF2B5EF4-FFF2-40B4-BE49-F238E27FC236}">
                <a16:creationId xmlns:a16="http://schemas.microsoft.com/office/drawing/2014/main" id="{C2666C8E-E41E-4B50-B39E-EB8074D959A8}"/>
              </a:ext>
            </a:extLst>
          </p:cNvPr>
          <p:cNvSpPr/>
          <p:nvPr/>
        </p:nvSpPr>
        <p:spPr>
          <a:xfrm>
            <a:off x="550278" y="5709873"/>
            <a:ext cx="481450" cy="4329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8</a:t>
            </a:r>
            <a:endParaRPr lang="en-ES" sz="2200" b="1" dirty="0"/>
          </a:p>
        </p:txBody>
      </p:sp>
      <p:sp>
        <p:nvSpPr>
          <p:cNvPr id="26" name="TextBox 25">
            <a:extLst>
              <a:ext uri="{FF2B5EF4-FFF2-40B4-BE49-F238E27FC236}">
                <a16:creationId xmlns:a16="http://schemas.microsoft.com/office/drawing/2014/main" id="{96B07F1A-96A3-4690-BBB2-3409A837BB57}"/>
              </a:ext>
            </a:extLst>
          </p:cNvPr>
          <p:cNvSpPr txBox="1"/>
          <p:nvPr/>
        </p:nvSpPr>
        <p:spPr>
          <a:xfrm>
            <a:off x="8551410" y="2268143"/>
            <a:ext cx="689930" cy="461665"/>
          </a:xfrm>
          <a:prstGeom prst="rect">
            <a:avLst/>
          </a:prstGeom>
          <a:noFill/>
        </p:spPr>
        <p:txBody>
          <a:bodyPr wrap="square" rtlCol="0">
            <a:spAutoFit/>
          </a:bodyPr>
          <a:lstStyle/>
          <a:p>
            <a:r>
              <a:rPr lang="en-GB" sz="2400" dirty="0">
                <a:solidFill>
                  <a:schemeClr val="accent1"/>
                </a:solidFill>
              </a:rPr>
              <a:t>first</a:t>
            </a:r>
            <a:endParaRPr lang="en-ES" sz="2400" dirty="0">
              <a:solidFill>
                <a:schemeClr val="accent1"/>
              </a:solidFill>
            </a:endParaRPr>
          </a:p>
        </p:txBody>
      </p:sp>
      <p:sp>
        <p:nvSpPr>
          <p:cNvPr id="27" name="TextBox 26">
            <a:extLst>
              <a:ext uri="{FF2B5EF4-FFF2-40B4-BE49-F238E27FC236}">
                <a16:creationId xmlns:a16="http://schemas.microsoft.com/office/drawing/2014/main" id="{790F733E-329B-45B1-94CF-9BEC93405C52}"/>
              </a:ext>
            </a:extLst>
          </p:cNvPr>
          <p:cNvSpPr txBox="1"/>
          <p:nvPr/>
        </p:nvSpPr>
        <p:spPr>
          <a:xfrm>
            <a:off x="9778767" y="2758383"/>
            <a:ext cx="1043337" cy="461665"/>
          </a:xfrm>
          <a:prstGeom prst="rect">
            <a:avLst/>
          </a:prstGeom>
          <a:noFill/>
        </p:spPr>
        <p:txBody>
          <a:bodyPr wrap="square" rtlCol="0">
            <a:spAutoFit/>
          </a:bodyPr>
          <a:lstStyle/>
          <a:p>
            <a:r>
              <a:rPr lang="en-GB" sz="2400" dirty="0">
                <a:solidFill>
                  <a:schemeClr val="accent1"/>
                </a:solidFill>
              </a:rPr>
              <a:t>drinks</a:t>
            </a:r>
            <a:endParaRPr lang="en-ES" sz="2400" dirty="0">
              <a:solidFill>
                <a:schemeClr val="accent1"/>
              </a:solidFill>
            </a:endParaRPr>
          </a:p>
        </p:txBody>
      </p:sp>
      <p:sp>
        <p:nvSpPr>
          <p:cNvPr id="28" name="TextBox 27">
            <a:extLst>
              <a:ext uri="{FF2B5EF4-FFF2-40B4-BE49-F238E27FC236}">
                <a16:creationId xmlns:a16="http://schemas.microsoft.com/office/drawing/2014/main" id="{F1E29E0E-7652-4C79-806F-DBCFB96B0CDD}"/>
              </a:ext>
            </a:extLst>
          </p:cNvPr>
          <p:cNvSpPr txBox="1"/>
          <p:nvPr/>
        </p:nvSpPr>
        <p:spPr>
          <a:xfrm>
            <a:off x="9547840" y="3240711"/>
            <a:ext cx="973727" cy="461665"/>
          </a:xfrm>
          <a:prstGeom prst="rect">
            <a:avLst/>
          </a:prstGeom>
          <a:noFill/>
        </p:spPr>
        <p:txBody>
          <a:bodyPr wrap="square" rtlCol="0">
            <a:spAutoFit/>
          </a:bodyPr>
          <a:lstStyle/>
          <a:p>
            <a:r>
              <a:rPr lang="en-GB" sz="2400" dirty="0">
                <a:solidFill>
                  <a:schemeClr val="accent1"/>
                </a:solidFill>
              </a:rPr>
              <a:t>poor</a:t>
            </a:r>
            <a:endParaRPr lang="en-ES" sz="2400" dirty="0">
              <a:solidFill>
                <a:schemeClr val="accent1"/>
              </a:solidFill>
            </a:endParaRPr>
          </a:p>
        </p:txBody>
      </p:sp>
      <p:sp>
        <p:nvSpPr>
          <p:cNvPr id="29" name="TextBox 28">
            <a:extLst>
              <a:ext uri="{FF2B5EF4-FFF2-40B4-BE49-F238E27FC236}">
                <a16:creationId xmlns:a16="http://schemas.microsoft.com/office/drawing/2014/main" id="{A3540A0D-6BC7-4D02-B7DE-7629F7A96FB2}"/>
              </a:ext>
            </a:extLst>
          </p:cNvPr>
          <p:cNvSpPr txBox="1"/>
          <p:nvPr/>
        </p:nvSpPr>
        <p:spPr>
          <a:xfrm>
            <a:off x="8341728" y="3730951"/>
            <a:ext cx="797895" cy="461665"/>
          </a:xfrm>
          <a:prstGeom prst="rect">
            <a:avLst/>
          </a:prstGeom>
          <a:noFill/>
        </p:spPr>
        <p:txBody>
          <a:bodyPr wrap="square" rtlCol="0">
            <a:spAutoFit/>
          </a:bodyPr>
          <a:lstStyle/>
          <a:p>
            <a:r>
              <a:rPr lang="en-GB" sz="2400" dirty="0">
                <a:solidFill>
                  <a:schemeClr val="accent1"/>
                </a:solidFill>
              </a:rPr>
              <a:t>only</a:t>
            </a:r>
            <a:endParaRPr lang="en-ES" sz="2400" dirty="0">
              <a:solidFill>
                <a:schemeClr val="accent1"/>
              </a:solidFill>
            </a:endParaRPr>
          </a:p>
        </p:txBody>
      </p:sp>
      <p:sp>
        <p:nvSpPr>
          <p:cNvPr id="30" name="TextBox 29">
            <a:extLst>
              <a:ext uri="{FF2B5EF4-FFF2-40B4-BE49-F238E27FC236}">
                <a16:creationId xmlns:a16="http://schemas.microsoft.com/office/drawing/2014/main" id="{CD0487AB-1370-411F-AFD8-305BF979D3CC}"/>
              </a:ext>
            </a:extLst>
          </p:cNvPr>
          <p:cNvSpPr txBox="1"/>
          <p:nvPr/>
        </p:nvSpPr>
        <p:spPr>
          <a:xfrm>
            <a:off x="10118568" y="4225140"/>
            <a:ext cx="770212" cy="461665"/>
          </a:xfrm>
          <a:prstGeom prst="rect">
            <a:avLst/>
          </a:prstGeom>
          <a:noFill/>
        </p:spPr>
        <p:txBody>
          <a:bodyPr wrap="square" rtlCol="0">
            <a:spAutoFit/>
          </a:bodyPr>
          <a:lstStyle/>
          <a:p>
            <a:r>
              <a:rPr lang="en-GB" sz="2400" dirty="0">
                <a:solidFill>
                  <a:schemeClr val="accent1"/>
                </a:solidFill>
              </a:rPr>
              <a:t>dish</a:t>
            </a:r>
            <a:endParaRPr lang="en-ES" sz="2400" dirty="0">
              <a:solidFill>
                <a:schemeClr val="accent1"/>
              </a:solidFill>
            </a:endParaRPr>
          </a:p>
        </p:txBody>
      </p:sp>
      <p:sp>
        <p:nvSpPr>
          <p:cNvPr id="31" name="TextBox 30">
            <a:extLst>
              <a:ext uri="{FF2B5EF4-FFF2-40B4-BE49-F238E27FC236}">
                <a16:creationId xmlns:a16="http://schemas.microsoft.com/office/drawing/2014/main" id="{B2074F9E-A96A-44A2-B04A-367103CA8F1B}"/>
              </a:ext>
            </a:extLst>
          </p:cNvPr>
          <p:cNvSpPr txBox="1"/>
          <p:nvPr/>
        </p:nvSpPr>
        <p:spPr>
          <a:xfrm>
            <a:off x="8327210" y="4702807"/>
            <a:ext cx="837544" cy="461665"/>
          </a:xfrm>
          <a:prstGeom prst="rect">
            <a:avLst/>
          </a:prstGeom>
          <a:noFill/>
        </p:spPr>
        <p:txBody>
          <a:bodyPr wrap="square" rtlCol="0">
            <a:spAutoFit/>
          </a:bodyPr>
          <a:lstStyle/>
          <a:p>
            <a:r>
              <a:rPr lang="en-GB" sz="2400" dirty="0">
                <a:solidFill>
                  <a:schemeClr val="accent1"/>
                </a:solidFill>
              </a:rPr>
              <a:t>third</a:t>
            </a:r>
            <a:endParaRPr lang="en-ES" sz="2400" dirty="0">
              <a:solidFill>
                <a:schemeClr val="accent1"/>
              </a:solidFill>
            </a:endParaRPr>
          </a:p>
        </p:txBody>
      </p:sp>
      <p:sp>
        <p:nvSpPr>
          <p:cNvPr id="32" name="TextBox 31">
            <a:extLst>
              <a:ext uri="{FF2B5EF4-FFF2-40B4-BE49-F238E27FC236}">
                <a16:creationId xmlns:a16="http://schemas.microsoft.com/office/drawing/2014/main" id="{2BD9EDF0-D060-42B4-8BCD-6EEFB8B9C19B}"/>
              </a:ext>
            </a:extLst>
          </p:cNvPr>
          <p:cNvSpPr txBox="1"/>
          <p:nvPr/>
        </p:nvSpPr>
        <p:spPr>
          <a:xfrm>
            <a:off x="9100293" y="5190331"/>
            <a:ext cx="824024" cy="461665"/>
          </a:xfrm>
          <a:prstGeom prst="rect">
            <a:avLst/>
          </a:prstGeom>
          <a:noFill/>
        </p:spPr>
        <p:txBody>
          <a:bodyPr wrap="square" rtlCol="0">
            <a:spAutoFit/>
          </a:bodyPr>
          <a:lstStyle/>
          <a:p>
            <a:r>
              <a:rPr lang="en-GB" sz="2400" dirty="0">
                <a:solidFill>
                  <a:schemeClr val="accent1"/>
                </a:solidFill>
              </a:rPr>
              <a:t>own</a:t>
            </a:r>
            <a:endParaRPr lang="en-ES" sz="2400" dirty="0">
              <a:solidFill>
                <a:schemeClr val="accent1"/>
              </a:solidFill>
            </a:endParaRPr>
          </a:p>
        </p:txBody>
      </p:sp>
      <p:sp>
        <p:nvSpPr>
          <p:cNvPr id="33" name="TextBox 32">
            <a:extLst>
              <a:ext uri="{FF2B5EF4-FFF2-40B4-BE49-F238E27FC236}">
                <a16:creationId xmlns:a16="http://schemas.microsoft.com/office/drawing/2014/main" id="{D638FA25-58E3-491E-8AAD-670D908BE0F4}"/>
              </a:ext>
            </a:extLst>
          </p:cNvPr>
          <p:cNvSpPr txBox="1"/>
          <p:nvPr/>
        </p:nvSpPr>
        <p:spPr>
          <a:xfrm>
            <a:off x="9407936" y="5676443"/>
            <a:ext cx="1309393" cy="461665"/>
          </a:xfrm>
          <a:prstGeom prst="rect">
            <a:avLst/>
          </a:prstGeom>
          <a:noFill/>
        </p:spPr>
        <p:txBody>
          <a:bodyPr wrap="square" rtlCol="0">
            <a:spAutoFit/>
          </a:bodyPr>
          <a:lstStyle/>
          <a:p>
            <a:r>
              <a:rPr lang="en-GB" sz="2400" dirty="0">
                <a:solidFill>
                  <a:schemeClr val="accent1"/>
                </a:solidFill>
              </a:rPr>
              <a:t>people</a:t>
            </a:r>
            <a:endParaRPr lang="en-ES" sz="2400" dirty="0">
              <a:solidFill>
                <a:schemeClr val="accent1"/>
              </a:solidFill>
            </a:endParaRPr>
          </a:p>
        </p:txBody>
      </p:sp>
      <p:pic>
        <p:nvPicPr>
          <p:cNvPr id="34" name="Google Shape;258;p6" descr="Powerpoint Check Mark Symbol">
            <a:extLst>
              <a:ext uri="{FF2B5EF4-FFF2-40B4-BE49-F238E27FC236}">
                <a16:creationId xmlns:a16="http://schemas.microsoft.com/office/drawing/2014/main" id="{84B63091-D9E0-4D5A-913A-B38B44297EE9}"/>
              </a:ext>
            </a:extLst>
          </p:cNvPr>
          <p:cNvPicPr preferRelativeResize="0"/>
          <p:nvPr/>
        </p:nvPicPr>
        <p:blipFill rotWithShape="1">
          <a:blip r:embed="rId11">
            <a:alphaModFix/>
          </a:blip>
          <a:srcRect/>
          <a:stretch/>
        </p:blipFill>
        <p:spPr>
          <a:xfrm>
            <a:off x="5601014" y="2307298"/>
            <a:ext cx="398082" cy="393935"/>
          </a:xfrm>
          <a:prstGeom prst="rect">
            <a:avLst/>
          </a:prstGeom>
          <a:noFill/>
          <a:ln>
            <a:noFill/>
          </a:ln>
        </p:spPr>
      </p:pic>
      <p:pic>
        <p:nvPicPr>
          <p:cNvPr id="35" name="Google Shape;258;p6" descr="Powerpoint Check Mark Symbol">
            <a:extLst>
              <a:ext uri="{FF2B5EF4-FFF2-40B4-BE49-F238E27FC236}">
                <a16:creationId xmlns:a16="http://schemas.microsoft.com/office/drawing/2014/main" id="{903B5E7F-CBBF-4D5B-AFE2-99B2723E9C22}"/>
              </a:ext>
            </a:extLst>
          </p:cNvPr>
          <p:cNvPicPr preferRelativeResize="0"/>
          <p:nvPr/>
        </p:nvPicPr>
        <p:blipFill rotWithShape="1">
          <a:blip r:embed="rId11">
            <a:alphaModFix/>
          </a:blip>
          <a:srcRect/>
          <a:stretch/>
        </p:blipFill>
        <p:spPr>
          <a:xfrm>
            <a:off x="3620236" y="2789672"/>
            <a:ext cx="398082" cy="393935"/>
          </a:xfrm>
          <a:prstGeom prst="rect">
            <a:avLst/>
          </a:prstGeom>
          <a:noFill/>
          <a:ln>
            <a:noFill/>
          </a:ln>
        </p:spPr>
      </p:pic>
      <p:pic>
        <p:nvPicPr>
          <p:cNvPr id="36" name="Google Shape;258;p6" descr="Powerpoint Check Mark Symbol">
            <a:extLst>
              <a:ext uri="{FF2B5EF4-FFF2-40B4-BE49-F238E27FC236}">
                <a16:creationId xmlns:a16="http://schemas.microsoft.com/office/drawing/2014/main" id="{4A964816-AF4C-4EC7-9293-23C698AB004C}"/>
              </a:ext>
            </a:extLst>
          </p:cNvPr>
          <p:cNvPicPr preferRelativeResize="0"/>
          <p:nvPr/>
        </p:nvPicPr>
        <p:blipFill rotWithShape="1">
          <a:blip r:embed="rId11">
            <a:alphaModFix/>
          </a:blip>
          <a:srcRect/>
          <a:stretch/>
        </p:blipFill>
        <p:spPr>
          <a:xfrm>
            <a:off x="1844064" y="3287505"/>
            <a:ext cx="398082" cy="393935"/>
          </a:xfrm>
          <a:prstGeom prst="rect">
            <a:avLst/>
          </a:prstGeom>
          <a:noFill/>
          <a:ln>
            <a:noFill/>
          </a:ln>
        </p:spPr>
      </p:pic>
      <p:pic>
        <p:nvPicPr>
          <p:cNvPr id="37" name="Google Shape;258;p6" descr="Powerpoint Check Mark Symbol">
            <a:extLst>
              <a:ext uri="{FF2B5EF4-FFF2-40B4-BE49-F238E27FC236}">
                <a16:creationId xmlns:a16="http://schemas.microsoft.com/office/drawing/2014/main" id="{09A5BFAA-233A-41F5-9F47-A71CF12E77C7}"/>
              </a:ext>
            </a:extLst>
          </p:cNvPr>
          <p:cNvPicPr preferRelativeResize="0"/>
          <p:nvPr/>
        </p:nvPicPr>
        <p:blipFill rotWithShape="1">
          <a:blip r:embed="rId11">
            <a:alphaModFix/>
          </a:blip>
          <a:srcRect/>
          <a:stretch/>
        </p:blipFill>
        <p:spPr>
          <a:xfrm>
            <a:off x="5601014" y="3770324"/>
            <a:ext cx="398082" cy="393935"/>
          </a:xfrm>
          <a:prstGeom prst="rect">
            <a:avLst/>
          </a:prstGeom>
          <a:noFill/>
          <a:ln>
            <a:noFill/>
          </a:ln>
        </p:spPr>
      </p:pic>
      <p:pic>
        <p:nvPicPr>
          <p:cNvPr id="38" name="Google Shape;258;p6" descr="Powerpoint Check Mark Symbol">
            <a:extLst>
              <a:ext uri="{FF2B5EF4-FFF2-40B4-BE49-F238E27FC236}">
                <a16:creationId xmlns:a16="http://schemas.microsoft.com/office/drawing/2014/main" id="{77F4CEF4-3C4B-42F0-95DA-D21A3B31EF54}"/>
              </a:ext>
            </a:extLst>
          </p:cNvPr>
          <p:cNvPicPr preferRelativeResize="0"/>
          <p:nvPr/>
        </p:nvPicPr>
        <p:blipFill rotWithShape="1">
          <a:blip r:embed="rId11">
            <a:alphaModFix/>
          </a:blip>
          <a:srcRect/>
          <a:stretch/>
        </p:blipFill>
        <p:spPr>
          <a:xfrm>
            <a:off x="3620236" y="4264310"/>
            <a:ext cx="398082" cy="393935"/>
          </a:xfrm>
          <a:prstGeom prst="rect">
            <a:avLst/>
          </a:prstGeom>
          <a:noFill/>
          <a:ln>
            <a:noFill/>
          </a:ln>
        </p:spPr>
      </p:pic>
      <p:pic>
        <p:nvPicPr>
          <p:cNvPr id="39" name="Google Shape;258;p6" descr="Powerpoint Check Mark Symbol">
            <a:extLst>
              <a:ext uri="{FF2B5EF4-FFF2-40B4-BE49-F238E27FC236}">
                <a16:creationId xmlns:a16="http://schemas.microsoft.com/office/drawing/2014/main" id="{46549A9B-FF6F-43B1-A483-9A369D5E4FB8}"/>
              </a:ext>
            </a:extLst>
          </p:cNvPr>
          <p:cNvPicPr preferRelativeResize="0"/>
          <p:nvPr/>
        </p:nvPicPr>
        <p:blipFill rotWithShape="1">
          <a:blip r:embed="rId11">
            <a:alphaModFix/>
          </a:blip>
          <a:srcRect/>
          <a:stretch/>
        </p:blipFill>
        <p:spPr>
          <a:xfrm>
            <a:off x="1844064" y="4748771"/>
            <a:ext cx="398082" cy="393935"/>
          </a:xfrm>
          <a:prstGeom prst="rect">
            <a:avLst/>
          </a:prstGeom>
          <a:noFill/>
          <a:ln>
            <a:noFill/>
          </a:ln>
        </p:spPr>
      </p:pic>
      <p:pic>
        <p:nvPicPr>
          <p:cNvPr id="40" name="Google Shape;258;p6" descr="Powerpoint Check Mark Symbol">
            <a:extLst>
              <a:ext uri="{FF2B5EF4-FFF2-40B4-BE49-F238E27FC236}">
                <a16:creationId xmlns:a16="http://schemas.microsoft.com/office/drawing/2014/main" id="{CACDCB05-685E-4F9B-862E-33A0EBAE0632}"/>
              </a:ext>
            </a:extLst>
          </p:cNvPr>
          <p:cNvPicPr preferRelativeResize="0"/>
          <p:nvPr/>
        </p:nvPicPr>
        <p:blipFill rotWithShape="1">
          <a:blip r:embed="rId11">
            <a:alphaModFix/>
          </a:blip>
          <a:srcRect/>
          <a:stretch/>
        </p:blipFill>
        <p:spPr>
          <a:xfrm>
            <a:off x="5601014" y="5233350"/>
            <a:ext cx="398082" cy="393935"/>
          </a:xfrm>
          <a:prstGeom prst="rect">
            <a:avLst/>
          </a:prstGeom>
          <a:noFill/>
          <a:ln>
            <a:noFill/>
          </a:ln>
        </p:spPr>
      </p:pic>
      <p:pic>
        <p:nvPicPr>
          <p:cNvPr id="41" name="Google Shape;258;p6" descr="Powerpoint Check Mark Symbol">
            <a:extLst>
              <a:ext uri="{FF2B5EF4-FFF2-40B4-BE49-F238E27FC236}">
                <a16:creationId xmlns:a16="http://schemas.microsoft.com/office/drawing/2014/main" id="{D6DB7559-9CD9-4CF0-81F4-42AFC1EE59F3}"/>
              </a:ext>
            </a:extLst>
          </p:cNvPr>
          <p:cNvPicPr preferRelativeResize="0"/>
          <p:nvPr/>
        </p:nvPicPr>
        <p:blipFill rotWithShape="1">
          <a:blip r:embed="rId11">
            <a:alphaModFix/>
          </a:blip>
          <a:srcRect/>
          <a:stretch/>
        </p:blipFill>
        <p:spPr>
          <a:xfrm>
            <a:off x="1844064" y="5710339"/>
            <a:ext cx="398082" cy="393935"/>
          </a:xfrm>
          <a:prstGeom prst="rect">
            <a:avLst/>
          </a:prstGeom>
          <a:noFill/>
          <a:ln>
            <a:noFill/>
          </a:ln>
        </p:spPr>
      </p:pic>
      <p:sp>
        <p:nvSpPr>
          <p:cNvPr id="42" name="TextBox 41">
            <a:extLst>
              <a:ext uri="{FF2B5EF4-FFF2-40B4-BE49-F238E27FC236}">
                <a16:creationId xmlns:a16="http://schemas.microsoft.com/office/drawing/2014/main" id="{99B67804-18CA-4521-BE40-5C4376780319}"/>
              </a:ext>
            </a:extLst>
          </p:cNvPr>
          <p:cNvSpPr txBox="1"/>
          <p:nvPr/>
        </p:nvSpPr>
        <p:spPr>
          <a:xfrm>
            <a:off x="8808169" y="2748858"/>
            <a:ext cx="747168" cy="461665"/>
          </a:xfrm>
          <a:prstGeom prst="rect">
            <a:avLst/>
          </a:prstGeom>
          <a:noFill/>
        </p:spPr>
        <p:txBody>
          <a:bodyPr wrap="square" rtlCol="0">
            <a:spAutoFit/>
          </a:bodyPr>
          <a:lstStyle/>
          <a:p>
            <a:r>
              <a:rPr lang="en-GB" sz="2400" dirty="0">
                <a:solidFill>
                  <a:schemeClr val="accent1"/>
                </a:solidFill>
              </a:rPr>
              <a:t>last</a:t>
            </a:r>
            <a:endParaRPr lang="en-ES" sz="2400" dirty="0">
              <a:solidFill>
                <a:schemeClr val="accent1"/>
              </a:solidFill>
            </a:endParaRPr>
          </a:p>
        </p:txBody>
      </p:sp>
      <p:sp>
        <p:nvSpPr>
          <p:cNvPr id="43" name="TextBox 42">
            <a:extLst>
              <a:ext uri="{FF2B5EF4-FFF2-40B4-BE49-F238E27FC236}">
                <a16:creationId xmlns:a16="http://schemas.microsoft.com/office/drawing/2014/main" id="{5D85C6F0-C40B-4684-AA9F-5C828224CB9C}"/>
              </a:ext>
            </a:extLst>
          </p:cNvPr>
          <p:cNvSpPr txBox="1"/>
          <p:nvPr/>
        </p:nvSpPr>
        <p:spPr>
          <a:xfrm>
            <a:off x="10785413" y="3244114"/>
            <a:ext cx="797894" cy="461665"/>
          </a:xfrm>
          <a:prstGeom prst="rect">
            <a:avLst/>
          </a:prstGeom>
          <a:noFill/>
        </p:spPr>
        <p:txBody>
          <a:bodyPr wrap="square" rtlCol="0">
            <a:spAutoFit/>
          </a:bodyPr>
          <a:lstStyle/>
          <a:p>
            <a:r>
              <a:rPr lang="en-GB" sz="2400" dirty="0">
                <a:solidFill>
                  <a:schemeClr val="accent1"/>
                </a:solidFill>
              </a:rPr>
              <a:t>cat</a:t>
            </a:r>
            <a:endParaRPr lang="en-ES" sz="2400" dirty="0">
              <a:solidFill>
                <a:schemeClr val="accent1"/>
              </a:solidFill>
            </a:endParaRPr>
          </a:p>
        </p:txBody>
      </p:sp>
      <p:sp>
        <p:nvSpPr>
          <p:cNvPr id="44" name="TextBox 43">
            <a:extLst>
              <a:ext uri="{FF2B5EF4-FFF2-40B4-BE49-F238E27FC236}">
                <a16:creationId xmlns:a16="http://schemas.microsoft.com/office/drawing/2014/main" id="{95A77FBC-0665-4BA2-AA37-2A97CA9FB10D}"/>
              </a:ext>
            </a:extLst>
          </p:cNvPr>
          <p:cNvSpPr txBox="1"/>
          <p:nvPr/>
        </p:nvSpPr>
        <p:spPr>
          <a:xfrm>
            <a:off x="10069642" y="5194456"/>
            <a:ext cx="1237281" cy="461665"/>
          </a:xfrm>
          <a:prstGeom prst="rect">
            <a:avLst/>
          </a:prstGeom>
          <a:noFill/>
        </p:spPr>
        <p:txBody>
          <a:bodyPr wrap="square" rtlCol="0">
            <a:spAutoFit/>
          </a:bodyPr>
          <a:lstStyle/>
          <a:p>
            <a:r>
              <a:rPr lang="en-GB" sz="2400" dirty="0">
                <a:solidFill>
                  <a:schemeClr val="accent1"/>
                </a:solidFill>
              </a:rPr>
              <a:t>sweets</a:t>
            </a:r>
            <a:endParaRPr lang="en-ES" sz="2400" dirty="0">
              <a:solidFill>
                <a:schemeClr val="accent1"/>
              </a:solidFill>
            </a:endParaRPr>
          </a:p>
        </p:txBody>
      </p:sp>
      <p:sp>
        <p:nvSpPr>
          <p:cNvPr id="45" name="TextBox 44">
            <a:extLst>
              <a:ext uri="{FF2B5EF4-FFF2-40B4-BE49-F238E27FC236}">
                <a16:creationId xmlns:a16="http://schemas.microsoft.com/office/drawing/2014/main" id="{B4E123B1-2DA0-40FF-BD76-A49E878C4301}"/>
              </a:ext>
            </a:extLst>
          </p:cNvPr>
          <p:cNvSpPr txBox="1"/>
          <p:nvPr/>
        </p:nvSpPr>
        <p:spPr>
          <a:xfrm>
            <a:off x="6923922" y="5680571"/>
            <a:ext cx="1033168" cy="461665"/>
          </a:xfrm>
          <a:prstGeom prst="rect">
            <a:avLst/>
          </a:prstGeom>
          <a:noFill/>
        </p:spPr>
        <p:txBody>
          <a:bodyPr wrap="square" rtlCol="0">
            <a:spAutoFit/>
          </a:bodyPr>
          <a:lstStyle/>
          <a:p>
            <a:r>
              <a:rPr lang="en-GB" sz="2400" dirty="0">
                <a:solidFill>
                  <a:schemeClr val="accent1"/>
                </a:solidFill>
              </a:rPr>
              <a:t>Know</a:t>
            </a:r>
            <a:endParaRPr lang="en-ES" sz="2400" dirty="0">
              <a:solidFill>
                <a:schemeClr val="accent1"/>
              </a:solidFill>
            </a:endParaRPr>
          </a:p>
        </p:txBody>
      </p:sp>
      <p:sp>
        <p:nvSpPr>
          <p:cNvPr id="46" name="Rounded Rectangular Callout 2">
            <a:extLst>
              <a:ext uri="{FF2B5EF4-FFF2-40B4-BE49-F238E27FC236}">
                <a16:creationId xmlns:a16="http://schemas.microsoft.com/office/drawing/2014/main" id="{E5020F8D-0A9E-4A43-B324-AF6FDA4757E6}"/>
              </a:ext>
            </a:extLst>
          </p:cNvPr>
          <p:cNvSpPr/>
          <p:nvPr/>
        </p:nvSpPr>
        <p:spPr>
          <a:xfrm>
            <a:off x="5519164" y="2420751"/>
            <a:ext cx="4369417" cy="2962307"/>
          </a:xfrm>
          <a:prstGeom prst="wedgeRoundRectCallout">
            <a:avLst>
              <a:gd name="adj1" fmla="val 61828"/>
              <a:gd name="adj2" fmla="val 4565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3A3838"/>
                </a:solidFill>
              </a:rPr>
              <a:t>Remember, “dulce” can be used as a noun (m) or adjective.</a:t>
            </a:r>
          </a:p>
          <a:p>
            <a:pPr algn="ctr"/>
            <a:endParaRPr lang="en-GB" sz="2000" dirty="0">
              <a:solidFill>
                <a:srgbClr val="3A3838"/>
              </a:solidFill>
            </a:endParaRPr>
          </a:p>
          <a:p>
            <a:pPr algn="ctr"/>
            <a:r>
              <a:rPr lang="en-GB" sz="2000" dirty="0">
                <a:solidFill>
                  <a:srgbClr val="3A3838"/>
                </a:solidFill>
              </a:rPr>
              <a:t>Compare:</a:t>
            </a:r>
          </a:p>
          <a:p>
            <a:pPr algn="ctr"/>
            <a:r>
              <a:rPr lang="en-GB" sz="2000" dirty="0">
                <a:solidFill>
                  <a:srgbClr val="3A3838"/>
                </a:solidFill>
              </a:rPr>
              <a:t>1. Me </a:t>
            </a:r>
            <a:r>
              <a:rPr lang="en-GB" sz="2000" dirty="0" err="1">
                <a:solidFill>
                  <a:srgbClr val="3A3838"/>
                </a:solidFill>
              </a:rPr>
              <a:t>gustan</a:t>
            </a:r>
            <a:r>
              <a:rPr lang="en-GB" sz="2000" dirty="0">
                <a:solidFill>
                  <a:srgbClr val="3A3838"/>
                </a:solidFill>
              </a:rPr>
              <a:t> los </a:t>
            </a:r>
            <a:r>
              <a:rPr lang="en-GB" sz="2000" dirty="0" err="1">
                <a:solidFill>
                  <a:srgbClr val="3A3838"/>
                </a:solidFill>
              </a:rPr>
              <a:t>dulces</a:t>
            </a:r>
            <a:r>
              <a:rPr lang="en-GB" sz="2000" dirty="0">
                <a:solidFill>
                  <a:srgbClr val="3A3838"/>
                </a:solidFill>
              </a:rPr>
              <a:t>.</a:t>
            </a:r>
          </a:p>
          <a:p>
            <a:pPr algn="ctr"/>
            <a:r>
              <a:rPr lang="en-GB" sz="2000" i="1" dirty="0">
                <a:solidFill>
                  <a:srgbClr val="3A3838"/>
                </a:solidFill>
              </a:rPr>
              <a:t>I like sweets/sweet things.</a:t>
            </a:r>
          </a:p>
          <a:p>
            <a:pPr algn="ctr"/>
            <a:r>
              <a:rPr lang="en-GB" sz="2000" dirty="0">
                <a:solidFill>
                  <a:srgbClr val="3A3838"/>
                </a:solidFill>
              </a:rPr>
              <a:t>2. Me </a:t>
            </a:r>
            <a:r>
              <a:rPr lang="en-GB" sz="2000" dirty="0" err="1">
                <a:solidFill>
                  <a:srgbClr val="3A3838"/>
                </a:solidFill>
              </a:rPr>
              <a:t>gusta</a:t>
            </a:r>
            <a:r>
              <a:rPr lang="en-GB" sz="2000" dirty="0">
                <a:solidFill>
                  <a:srgbClr val="3A3838"/>
                </a:solidFill>
              </a:rPr>
              <a:t> la comida dulce.</a:t>
            </a:r>
          </a:p>
          <a:p>
            <a:pPr algn="ctr"/>
            <a:r>
              <a:rPr lang="en-GB" sz="2000" i="1" dirty="0">
                <a:solidFill>
                  <a:srgbClr val="3A3838"/>
                </a:solidFill>
              </a:rPr>
              <a:t> I like sweet food.</a:t>
            </a:r>
          </a:p>
        </p:txBody>
      </p:sp>
      <p:sp>
        <p:nvSpPr>
          <p:cNvPr id="4" name="TextBox 3">
            <a:extLst>
              <a:ext uri="{FF2B5EF4-FFF2-40B4-BE49-F238E27FC236}">
                <a16:creationId xmlns:a16="http://schemas.microsoft.com/office/drawing/2014/main" id="{0DE0E023-BB87-3149-DF04-94AA565CAB9F}"/>
              </a:ext>
            </a:extLst>
          </p:cNvPr>
          <p:cNvSpPr txBox="1"/>
          <p:nvPr/>
        </p:nvSpPr>
        <p:spPr>
          <a:xfrm>
            <a:off x="198100" y="959579"/>
            <a:ext cx="11601991" cy="769441"/>
          </a:xfrm>
          <a:prstGeom prst="rect">
            <a:avLst/>
          </a:prstGeom>
          <a:noFill/>
        </p:spPr>
        <p:txBody>
          <a:bodyPr wrap="square" rtlCol="0">
            <a:spAutoFit/>
          </a:bodyPr>
          <a:lstStyle/>
          <a:p>
            <a:r>
              <a:rPr lang="en-ES" sz="2200" dirty="0"/>
              <a:t>Estas frases son parte de unas conversaciones. Escucha y marca en la tabla. ¿Cuál es la persona? ¿</a:t>
            </a:r>
            <a:r>
              <a:rPr lang="en-GB" sz="2200" dirty="0"/>
              <a:t>C</a:t>
            </a:r>
            <a:r>
              <a:rPr lang="en-ES" sz="2200" dirty="0"/>
              <a:t>ómo es en inglés?</a:t>
            </a:r>
          </a:p>
        </p:txBody>
      </p:sp>
      <p:pic>
        <p:nvPicPr>
          <p:cNvPr id="5" name="Picture 4">
            <a:extLst>
              <a:ext uri="{FF2B5EF4-FFF2-40B4-BE49-F238E27FC236}">
                <a16:creationId xmlns:a16="http://schemas.microsoft.com/office/drawing/2014/main" id="{C4967B92-25DE-58E1-D0FC-5B3DA49D9B42}"/>
              </a:ext>
            </a:extLst>
          </p:cNvPr>
          <p:cNvPicPr>
            <a:picLocks noChangeAspect="1"/>
          </p:cNvPicPr>
          <p:nvPr/>
        </p:nvPicPr>
        <p:blipFill rotWithShape="1">
          <a:blip r:embed="rId12"/>
          <a:srcRect l="10827" t="5206" r="38719" b="62918"/>
          <a:stretch/>
        </p:blipFill>
        <p:spPr>
          <a:xfrm>
            <a:off x="7243203" y="38388"/>
            <a:ext cx="2425453" cy="906097"/>
          </a:xfrm>
          <a:prstGeom prst="rect">
            <a:avLst/>
          </a:prstGeom>
        </p:spPr>
      </p:pic>
    </p:spTree>
    <p:extLst>
      <p:ext uri="{BB962C8B-B14F-4D97-AF65-F5344CB8AC3E}">
        <p14:creationId xmlns:p14="http://schemas.microsoft.com/office/powerpoint/2010/main" val="15380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42" grpId="0"/>
      <p:bldP spid="43" grpId="0"/>
      <p:bldP spid="44" grpId="0"/>
      <p:bldP spid="45" grpId="0"/>
      <p:bldP spid="4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FC877E-F026-7AC5-D8BA-0E1F288698E0}"/>
              </a:ext>
            </a:extLst>
          </p:cNvPr>
          <p:cNvSpPr>
            <a:spLocks noGrp="1"/>
          </p:cNvSpPr>
          <p:nvPr>
            <p:ph type="title"/>
          </p:nvPr>
        </p:nvSpPr>
        <p:spPr>
          <a:xfrm>
            <a:off x="-1" y="213557"/>
            <a:ext cx="6382871" cy="647577"/>
          </a:xfrm>
        </p:spPr>
        <p:txBody>
          <a:bodyPr>
            <a:normAutofit/>
          </a:bodyPr>
          <a:lstStyle/>
          <a:p>
            <a:r>
              <a:rPr lang="en-ES" dirty="0"/>
              <a:t>Conversaciones en la fiesta</a:t>
            </a:r>
          </a:p>
        </p:txBody>
      </p:sp>
      <p:sp>
        <p:nvSpPr>
          <p:cNvPr id="8" name="Rounded Rectangle 11">
            <a:extLst>
              <a:ext uri="{FF2B5EF4-FFF2-40B4-BE49-F238E27FC236}">
                <a16:creationId xmlns:a16="http://schemas.microsoft.com/office/drawing/2014/main" id="{5196C2C0-F95D-2CD5-D3DB-D2CBE7E365E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pSp>
        <p:nvGrpSpPr>
          <p:cNvPr id="42" name="Group 41">
            <a:extLst>
              <a:ext uri="{FF2B5EF4-FFF2-40B4-BE49-F238E27FC236}">
                <a16:creationId xmlns:a16="http://schemas.microsoft.com/office/drawing/2014/main" id="{12029536-697B-449B-9B63-EB0313C6790B}"/>
              </a:ext>
            </a:extLst>
          </p:cNvPr>
          <p:cNvGrpSpPr/>
          <p:nvPr/>
        </p:nvGrpSpPr>
        <p:grpSpPr>
          <a:xfrm>
            <a:off x="9099491" y="325584"/>
            <a:ext cx="1040040" cy="349645"/>
            <a:chOff x="-2282" y="752330"/>
            <a:chExt cx="1017524" cy="344128"/>
          </a:xfrm>
        </p:grpSpPr>
        <p:sp>
          <p:nvSpPr>
            <p:cNvPr id="43" name="TextBox 42">
              <a:extLst>
                <a:ext uri="{FF2B5EF4-FFF2-40B4-BE49-F238E27FC236}">
                  <a16:creationId xmlns:a16="http://schemas.microsoft.com/office/drawing/2014/main" id="{6123B290-8F26-4FED-896E-003190113876}"/>
                </a:ext>
              </a:extLst>
            </p:cNvPr>
            <p:cNvSpPr txBox="1"/>
            <p:nvPr/>
          </p:nvSpPr>
          <p:spPr>
            <a:xfrm>
              <a:off x="0" y="752330"/>
              <a:ext cx="1004308"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44" name="Straight Connector 43">
              <a:extLst>
                <a:ext uri="{FF2B5EF4-FFF2-40B4-BE49-F238E27FC236}">
                  <a16:creationId xmlns:a16="http://schemas.microsoft.com/office/drawing/2014/main" id="{2A477C0F-E581-41F2-A372-ED2FB2DD0AAA}"/>
                </a:ext>
              </a:extLst>
            </p:cNvPr>
            <p:cNvCxnSpPr>
              <a:cxnSpLocks/>
            </p:cNvCxnSpPr>
            <p:nvPr/>
          </p:nvCxnSpPr>
          <p:spPr>
            <a:xfrm>
              <a:off x="-2282" y="752330"/>
              <a:ext cx="0" cy="344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DB7F099-31CF-4BAE-870A-1A1275E5610F}"/>
                </a:ext>
              </a:extLst>
            </p:cNvPr>
            <p:cNvCxnSpPr>
              <a:cxnSpLocks/>
            </p:cNvCxnSpPr>
            <p:nvPr/>
          </p:nvCxnSpPr>
          <p:spPr>
            <a:xfrm>
              <a:off x="1004310" y="752330"/>
              <a:ext cx="0" cy="344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C7BF26D-289D-4FF7-AD16-BDB55D74A83E}"/>
                </a:ext>
              </a:extLst>
            </p:cNvPr>
            <p:cNvCxnSpPr>
              <a:cxnSpLocks/>
            </p:cNvCxnSpPr>
            <p:nvPr/>
          </p:nvCxnSpPr>
          <p:spPr>
            <a:xfrm flipH="1">
              <a:off x="-2282" y="1089105"/>
              <a:ext cx="10175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41FB5F8-FA56-4246-8311-9A85B467947F}"/>
                </a:ext>
              </a:extLst>
            </p:cNvPr>
            <p:cNvCxnSpPr>
              <a:cxnSpLocks/>
            </p:cNvCxnSpPr>
            <p:nvPr/>
          </p:nvCxnSpPr>
          <p:spPr>
            <a:xfrm flipH="1">
              <a:off x="-2282" y="759332"/>
              <a:ext cx="1017524"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8" name="Text Placeholder 1">
            <a:extLst>
              <a:ext uri="{FF2B5EF4-FFF2-40B4-BE49-F238E27FC236}">
                <a16:creationId xmlns:a16="http://schemas.microsoft.com/office/drawing/2014/main" id="{2A1138B5-9B61-45D4-A686-906AAE4D3AF3}"/>
              </a:ext>
            </a:extLst>
          </p:cNvPr>
          <p:cNvSpPr>
            <a:spLocks noGrp="1"/>
          </p:cNvSpPr>
          <p:nvPr>
            <p:ph type="body" sz="quarter" idx="10"/>
          </p:nvPr>
        </p:nvSpPr>
        <p:spPr>
          <a:xfrm>
            <a:off x="250231" y="1160749"/>
            <a:ext cx="11514137" cy="5105400"/>
          </a:xfrm>
        </p:spPr>
        <p:txBody>
          <a:bodyPr/>
          <a:lstStyle/>
          <a:p>
            <a:r>
              <a:rPr lang="en-ES" dirty="0"/>
              <a:t>Escucha estas frases. ¿Cuál es la persona? ¿</a:t>
            </a:r>
            <a:r>
              <a:rPr lang="en-GB" dirty="0"/>
              <a:t>C</a:t>
            </a:r>
            <a:r>
              <a:rPr lang="en-ES" dirty="0"/>
              <a:t>ómo es en inglés?</a:t>
            </a:r>
          </a:p>
        </p:txBody>
      </p:sp>
      <p:graphicFrame>
        <p:nvGraphicFramePr>
          <p:cNvPr id="49" name="Table 14">
            <a:extLst>
              <a:ext uri="{FF2B5EF4-FFF2-40B4-BE49-F238E27FC236}">
                <a16:creationId xmlns:a16="http://schemas.microsoft.com/office/drawing/2014/main" id="{450A4362-789A-4AE3-AB8B-BFFD748C4268}"/>
              </a:ext>
            </a:extLst>
          </p:cNvPr>
          <p:cNvGraphicFramePr>
            <a:graphicFrameLocks noGrp="1"/>
          </p:cNvGraphicFramePr>
          <p:nvPr/>
        </p:nvGraphicFramePr>
        <p:xfrm>
          <a:off x="326152" y="1747519"/>
          <a:ext cx="11546074" cy="4423094"/>
        </p:xfrm>
        <a:graphic>
          <a:graphicData uri="http://schemas.openxmlformats.org/drawingml/2006/table">
            <a:tbl>
              <a:tblPr firstRow="1" bandRow="1">
                <a:tableStyleId>{5C22544A-7EE6-4342-B048-85BDC9FD1C3A}</a:tableStyleId>
              </a:tblPr>
              <a:tblGrid>
                <a:gridCol w="928411">
                  <a:extLst>
                    <a:ext uri="{9D8B030D-6E8A-4147-A177-3AD203B41FA5}">
                      <a16:colId xmlns:a16="http://schemas.microsoft.com/office/drawing/2014/main" val="3736308490"/>
                    </a:ext>
                  </a:extLst>
                </a:gridCol>
                <a:gridCol w="1598629">
                  <a:extLst>
                    <a:ext uri="{9D8B030D-6E8A-4147-A177-3AD203B41FA5}">
                      <a16:colId xmlns:a16="http://schemas.microsoft.com/office/drawing/2014/main" val="3098583537"/>
                    </a:ext>
                  </a:extLst>
                </a:gridCol>
                <a:gridCol w="1980773">
                  <a:extLst>
                    <a:ext uri="{9D8B030D-6E8A-4147-A177-3AD203B41FA5}">
                      <a16:colId xmlns:a16="http://schemas.microsoft.com/office/drawing/2014/main" val="1024314600"/>
                    </a:ext>
                  </a:extLst>
                </a:gridCol>
                <a:gridCol w="1962261">
                  <a:extLst>
                    <a:ext uri="{9D8B030D-6E8A-4147-A177-3AD203B41FA5}">
                      <a16:colId xmlns:a16="http://schemas.microsoft.com/office/drawing/2014/main" val="3327909171"/>
                    </a:ext>
                  </a:extLst>
                </a:gridCol>
                <a:gridCol w="5076000">
                  <a:extLst>
                    <a:ext uri="{9D8B030D-6E8A-4147-A177-3AD203B41FA5}">
                      <a16:colId xmlns:a16="http://schemas.microsoft.com/office/drawing/2014/main" val="3934515931"/>
                    </a:ext>
                  </a:extLst>
                </a:gridCol>
              </a:tblGrid>
              <a:tr h="521150">
                <a:tc>
                  <a:txBody>
                    <a:bodyPr/>
                    <a:lstStyle/>
                    <a:p>
                      <a:pPr algn="ctr"/>
                      <a:endParaRPr lang="en-ES" sz="2000" dirty="0"/>
                    </a:p>
                  </a:txBody>
                  <a:tcPr/>
                </a:tc>
                <a:tc>
                  <a:txBody>
                    <a:bodyPr/>
                    <a:lstStyle/>
                    <a:p>
                      <a:pPr algn="ctr"/>
                      <a:r>
                        <a:rPr lang="en-ES" sz="2000" dirty="0"/>
                        <a:t>Yo</a:t>
                      </a:r>
                    </a:p>
                  </a:txBody>
                  <a:tcPr anchor="ctr"/>
                </a:tc>
                <a:tc>
                  <a:txBody>
                    <a:bodyPr/>
                    <a:lstStyle/>
                    <a:p>
                      <a:pPr algn="ctr"/>
                      <a:r>
                        <a:rPr lang="en-ES" sz="2000" dirty="0"/>
                        <a:t>Tú</a:t>
                      </a:r>
                    </a:p>
                  </a:txBody>
                  <a:tcPr anchor="ctr"/>
                </a:tc>
                <a:tc>
                  <a:txBody>
                    <a:bodyPr/>
                    <a:lstStyle/>
                    <a:p>
                      <a:pPr algn="ctr"/>
                      <a:r>
                        <a:rPr lang="en-ES" sz="2000" dirty="0"/>
                        <a:t>Él/Ella</a:t>
                      </a:r>
                    </a:p>
                  </a:txBody>
                  <a:tcPr anchor="ctr"/>
                </a:tc>
                <a:tc>
                  <a:txBody>
                    <a:bodyPr/>
                    <a:lstStyle/>
                    <a:p>
                      <a:pPr algn="ctr"/>
                      <a:r>
                        <a:rPr lang="en-ES" sz="2000" dirty="0"/>
                        <a:t>En inglés…</a:t>
                      </a:r>
                    </a:p>
                  </a:txBody>
                  <a:tcPr anchor="ctr"/>
                </a:tc>
                <a:extLst>
                  <a:ext uri="{0D108BD9-81ED-4DB2-BD59-A6C34878D82A}">
                    <a16:rowId xmlns:a16="http://schemas.microsoft.com/office/drawing/2014/main" val="3752260443"/>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sz="2400" dirty="0">
                        <a:solidFill>
                          <a:schemeClr val="tx1"/>
                        </a:solidFill>
                      </a:endParaRPr>
                    </a:p>
                  </a:txBody>
                  <a:tcPr/>
                </a:tc>
                <a:extLst>
                  <a:ext uri="{0D108BD9-81ED-4DB2-BD59-A6C34878D82A}">
                    <a16:rowId xmlns:a16="http://schemas.microsoft.com/office/drawing/2014/main" val="2097300691"/>
                  </a:ext>
                </a:extLst>
              </a:tr>
              <a:tr h="487743">
                <a:tc>
                  <a:txBody>
                    <a:bodyPr/>
                    <a:lstStyle/>
                    <a:p>
                      <a:endParaRPr lang="en-ES" dirty="0"/>
                    </a:p>
                  </a:txBody>
                  <a:tcPr/>
                </a:tc>
                <a:tc>
                  <a:txBody>
                    <a:bodyPr/>
                    <a:lstStyle/>
                    <a:p>
                      <a:endParaRPr lang="en-ES"/>
                    </a:p>
                  </a:txBody>
                  <a:tcPr/>
                </a:tc>
                <a:tc>
                  <a:txBody>
                    <a:bodyPr/>
                    <a:lstStyle/>
                    <a:p>
                      <a:endParaRPr lang="en-ES" dirty="0"/>
                    </a:p>
                  </a:txBody>
                  <a:tcPr/>
                </a:tc>
                <a:tc>
                  <a:txBody>
                    <a:bodyPr/>
                    <a:lstStyle/>
                    <a:p>
                      <a:endParaRPr lang="en-ES"/>
                    </a:p>
                  </a:txBody>
                  <a:tcPr/>
                </a:tc>
                <a:tc>
                  <a:txBody>
                    <a:bodyPr/>
                    <a:lstStyle/>
                    <a:p>
                      <a:endParaRPr lang="en-ES" sz="2400" dirty="0">
                        <a:solidFill>
                          <a:schemeClr val="tx1"/>
                        </a:solidFill>
                      </a:endParaRPr>
                    </a:p>
                  </a:txBody>
                  <a:tcPr/>
                </a:tc>
                <a:extLst>
                  <a:ext uri="{0D108BD9-81ED-4DB2-BD59-A6C34878D82A}">
                    <a16:rowId xmlns:a16="http://schemas.microsoft.com/office/drawing/2014/main" val="149127883"/>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sz="2400" dirty="0">
                        <a:solidFill>
                          <a:schemeClr val="tx1"/>
                        </a:solidFill>
                      </a:endParaRPr>
                    </a:p>
                  </a:txBody>
                  <a:tcPr/>
                </a:tc>
                <a:extLst>
                  <a:ext uri="{0D108BD9-81ED-4DB2-BD59-A6C34878D82A}">
                    <a16:rowId xmlns:a16="http://schemas.microsoft.com/office/drawing/2014/main" val="548194629"/>
                  </a:ext>
                </a:extLst>
              </a:tr>
              <a:tr h="487743">
                <a:tc>
                  <a:txBody>
                    <a:bodyPr/>
                    <a:lstStyle/>
                    <a:p>
                      <a:endParaRPr lang="en-ES"/>
                    </a:p>
                  </a:txBody>
                  <a:tcPr/>
                </a:tc>
                <a:tc>
                  <a:txBody>
                    <a:bodyPr/>
                    <a:lstStyle/>
                    <a:p>
                      <a:endParaRPr lang="en-ES"/>
                    </a:p>
                  </a:txBody>
                  <a:tcPr/>
                </a:tc>
                <a:tc>
                  <a:txBody>
                    <a:bodyPr/>
                    <a:lstStyle/>
                    <a:p>
                      <a:endParaRPr lang="en-ES" dirty="0"/>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sz="2400" dirty="0">
                        <a:solidFill>
                          <a:schemeClr val="tx1"/>
                        </a:solidFill>
                      </a:endParaRPr>
                    </a:p>
                  </a:txBody>
                  <a:tcPr/>
                </a:tc>
                <a:extLst>
                  <a:ext uri="{0D108BD9-81ED-4DB2-BD59-A6C34878D82A}">
                    <a16:rowId xmlns:a16="http://schemas.microsoft.com/office/drawing/2014/main" val="591201336"/>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sz="2400" dirty="0">
                        <a:solidFill>
                          <a:schemeClr val="tx1"/>
                        </a:solidFill>
                      </a:endParaRPr>
                    </a:p>
                  </a:txBody>
                  <a:tcPr/>
                </a:tc>
                <a:extLst>
                  <a:ext uri="{0D108BD9-81ED-4DB2-BD59-A6C34878D82A}">
                    <a16:rowId xmlns:a16="http://schemas.microsoft.com/office/drawing/2014/main" val="3276930253"/>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sz="2400" dirty="0">
                        <a:solidFill>
                          <a:schemeClr val="tx1"/>
                        </a:solidFill>
                      </a:endParaRPr>
                    </a:p>
                  </a:txBody>
                  <a:tcPr/>
                </a:tc>
                <a:extLst>
                  <a:ext uri="{0D108BD9-81ED-4DB2-BD59-A6C34878D82A}">
                    <a16:rowId xmlns:a16="http://schemas.microsoft.com/office/drawing/2014/main" val="1862675131"/>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sz="2400" dirty="0">
                        <a:solidFill>
                          <a:schemeClr val="tx1"/>
                        </a:solidFill>
                      </a:endParaRPr>
                    </a:p>
                  </a:txBody>
                  <a:tcPr/>
                </a:tc>
                <a:extLst>
                  <a:ext uri="{0D108BD9-81ED-4DB2-BD59-A6C34878D82A}">
                    <a16:rowId xmlns:a16="http://schemas.microsoft.com/office/drawing/2014/main" val="1253343939"/>
                  </a:ext>
                </a:extLst>
              </a:tr>
              <a:tr h="487743">
                <a:tc>
                  <a:txBody>
                    <a:bodyPr/>
                    <a:lstStyle/>
                    <a:p>
                      <a:endParaRPr lang="en-ES"/>
                    </a:p>
                  </a:txBody>
                  <a:tcPr/>
                </a:tc>
                <a:tc>
                  <a:txBody>
                    <a:bodyPr/>
                    <a:lstStyle/>
                    <a:p>
                      <a:endParaRPr lang="en-ES" dirty="0"/>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sz="2400" dirty="0">
                        <a:solidFill>
                          <a:schemeClr val="tx1"/>
                        </a:solidFill>
                      </a:endParaRPr>
                    </a:p>
                  </a:txBody>
                  <a:tcPr/>
                </a:tc>
                <a:extLst>
                  <a:ext uri="{0D108BD9-81ED-4DB2-BD59-A6C34878D82A}">
                    <a16:rowId xmlns:a16="http://schemas.microsoft.com/office/drawing/2014/main" val="1283069084"/>
                  </a:ext>
                </a:extLst>
              </a:tr>
            </a:tbl>
          </a:graphicData>
        </a:graphic>
      </p:graphicFrame>
      <p:pic>
        <p:nvPicPr>
          <p:cNvPr id="66" name="Google Shape;258;p6" descr="Powerpoint Check Mark Symbol">
            <a:extLst>
              <a:ext uri="{FF2B5EF4-FFF2-40B4-BE49-F238E27FC236}">
                <a16:creationId xmlns:a16="http://schemas.microsoft.com/office/drawing/2014/main" id="{816F4BF4-1E83-4D4F-B7A5-4508B75EE3BA}"/>
              </a:ext>
            </a:extLst>
          </p:cNvPr>
          <p:cNvPicPr preferRelativeResize="0"/>
          <p:nvPr/>
        </p:nvPicPr>
        <p:blipFill rotWithShape="1">
          <a:blip r:embed="rId3">
            <a:alphaModFix/>
          </a:blip>
          <a:srcRect/>
          <a:stretch/>
        </p:blipFill>
        <p:spPr>
          <a:xfrm>
            <a:off x="5601014" y="2307298"/>
            <a:ext cx="398082" cy="393935"/>
          </a:xfrm>
          <a:prstGeom prst="rect">
            <a:avLst/>
          </a:prstGeom>
          <a:noFill/>
          <a:ln>
            <a:noFill/>
          </a:ln>
        </p:spPr>
      </p:pic>
      <p:pic>
        <p:nvPicPr>
          <p:cNvPr id="67" name="Google Shape;258;p6" descr="Powerpoint Check Mark Symbol">
            <a:extLst>
              <a:ext uri="{FF2B5EF4-FFF2-40B4-BE49-F238E27FC236}">
                <a16:creationId xmlns:a16="http://schemas.microsoft.com/office/drawing/2014/main" id="{CEDAF721-000E-463C-BEBB-79973CD1302B}"/>
              </a:ext>
            </a:extLst>
          </p:cNvPr>
          <p:cNvPicPr preferRelativeResize="0"/>
          <p:nvPr/>
        </p:nvPicPr>
        <p:blipFill rotWithShape="1">
          <a:blip r:embed="rId3">
            <a:alphaModFix/>
          </a:blip>
          <a:srcRect/>
          <a:stretch/>
        </p:blipFill>
        <p:spPr>
          <a:xfrm>
            <a:off x="3620236" y="2789672"/>
            <a:ext cx="398082" cy="393935"/>
          </a:xfrm>
          <a:prstGeom prst="rect">
            <a:avLst/>
          </a:prstGeom>
          <a:noFill/>
          <a:ln>
            <a:noFill/>
          </a:ln>
        </p:spPr>
      </p:pic>
      <p:pic>
        <p:nvPicPr>
          <p:cNvPr id="68" name="Google Shape;258;p6" descr="Powerpoint Check Mark Symbol">
            <a:extLst>
              <a:ext uri="{FF2B5EF4-FFF2-40B4-BE49-F238E27FC236}">
                <a16:creationId xmlns:a16="http://schemas.microsoft.com/office/drawing/2014/main" id="{C0A439B2-5D80-4AFF-A43B-BB1609F0DC61}"/>
              </a:ext>
            </a:extLst>
          </p:cNvPr>
          <p:cNvPicPr preferRelativeResize="0"/>
          <p:nvPr/>
        </p:nvPicPr>
        <p:blipFill rotWithShape="1">
          <a:blip r:embed="rId3">
            <a:alphaModFix/>
          </a:blip>
          <a:srcRect/>
          <a:stretch/>
        </p:blipFill>
        <p:spPr>
          <a:xfrm>
            <a:off x="1844064" y="3287505"/>
            <a:ext cx="398082" cy="393935"/>
          </a:xfrm>
          <a:prstGeom prst="rect">
            <a:avLst/>
          </a:prstGeom>
          <a:noFill/>
          <a:ln>
            <a:noFill/>
          </a:ln>
        </p:spPr>
      </p:pic>
      <p:pic>
        <p:nvPicPr>
          <p:cNvPr id="69" name="Google Shape;258;p6" descr="Powerpoint Check Mark Symbol">
            <a:extLst>
              <a:ext uri="{FF2B5EF4-FFF2-40B4-BE49-F238E27FC236}">
                <a16:creationId xmlns:a16="http://schemas.microsoft.com/office/drawing/2014/main" id="{4A71B863-D302-4328-91D9-0EC12C744A7E}"/>
              </a:ext>
            </a:extLst>
          </p:cNvPr>
          <p:cNvPicPr preferRelativeResize="0"/>
          <p:nvPr/>
        </p:nvPicPr>
        <p:blipFill rotWithShape="1">
          <a:blip r:embed="rId3">
            <a:alphaModFix/>
          </a:blip>
          <a:srcRect/>
          <a:stretch/>
        </p:blipFill>
        <p:spPr>
          <a:xfrm>
            <a:off x="5601014" y="3770324"/>
            <a:ext cx="398082" cy="393935"/>
          </a:xfrm>
          <a:prstGeom prst="rect">
            <a:avLst/>
          </a:prstGeom>
          <a:noFill/>
          <a:ln>
            <a:noFill/>
          </a:ln>
        </p:spPr>
      </p:pic>
      <p:pic>
        <p:nvPicPr>
          <p:cNvPr id="70" name="Google Shape;258;p6" descr="Powerpoint Check Mark Symbol">
            <a:extLst>
              <a:ext uri="{FF2B5EF4-FFF2-40B4-BE49-F238E27FC236}">
                <a16:creationId xmlns:a16="http://schemas.microsoft.com/office/drawing/2014/main" id="{722B18EE-1D2B-44DF-89BA-90C15B5BA840}"/>
              </a:ext>
            </a:extLst>
          </p:cNvPr>
          <p:cNvPicPr preferRelativeResize="0"/>
          <p:nvPr/>
        </p:nvPicPr>
        <p:blipFill rotWithShape="1">
          <a:blip r:embed="rId3">
            <a:alphaModFix/>
          </a:blip>
          <a:srcRect/>
          <a:stretch/>
        </p:blipFill>
        <p:spPr>
          <a:xfrm>
            <a:off x="3620236" y="4264310"/>
            <a:ext cx="398082" cy="393935"/>
          </a:xfrm>
          <a:prstGeom prst="rect">
            <a:avLst/>
          </a:prstGeom>
          <a:noFill/>
          <a:ln>
            <a:noFill/>
          </a:ln>
        </p:spPr>
      </p:pic>
      <p:pic>
        <p:nvPicPr>
          <p:cNvPr id="71" name="Google Shape;258;p6" descr="Powerpoint Check Mark Symbol">
            <a:extLst>
              <a:ext uri="{FF2B5EF4-FFF2-40B4-BE49-F238E27FC236}">
                <a16:creationId xmlns:a16="http://schemas.microsoft.com/office/drawing/2014/main" id="{8A7A257D-88FF-4438-A6A7-182A4F57582D}"/>
              </a:ext>
            </a:extLst>
          </p:cNvPr>
          <p:cNvPicPr preferRelativeResize="0"/>
          <p:nvPr/>
        </p:nvPicPr>
        <p:blipFill rotWithShape="1">
          <a:blip r:embed="rId3">
            <a:alphaModFix/>
          </a:blip>
          <a:srcRect/>
          <a:stretch/>
        </p:blipFill>
        <p:spPr>
          <a:xfrm>
            <a:off x="1844064" y="4748771"/>
            <a:ext cx="398082" cy="393935"/>
          </a:xfrm>
          <a:prstGeom prst="rect">
            <a:avLst/>
          </a:prstGeom>
          <a:noFill/>
          <a:ln>
            <a:noFill/>
          </a:ln>
        </p:spPr>
      </p:pic>
      <p:pic>
        <p:nvPicPr>
          <p:cNvPr id="72" name="Google Shape;258;p6" descr="Powerpoint Check Mark Symbol">
            <a:extLst>
              <a:ext uri="{FF2B5EF4-FFF2-40B4-BE49-F238E27FC236}">
                <a16:creationId xmlns:a16="http://schemas.microsoft.com/office/drawing/2014/main" id="{74336FBB-7071-4C27-88AE-84D1C0ADF7E0}"/>
              </a:ext>
            </a:extLst>
          </p:cNvPr>
          <p:cNvPicPr preferRelativeResize="0"/>
          <p:nvPr/>
        </p:nvPicPr>
        <p:blipFill rotWithShape="1">
          <a:blip r:embed="rId3">
            <a:alphaModFix/>
          </a:blip>
          <a:srcRect/>
          <a:stretch/>
        </p:blipFill>
        <p:spPr>
          <a:xfrm>
            <a:off x="5601014" y="5233350"/>
            <a:ext cx="398082" cy="393935"/>
          </a:xfrm>
          <a:prstGeom prst="rect">
            <a:avLst/>
          </a:prstGeom>
          <a:noFill/>
          <a:ln>
            <a:noFill/>
          </a:ln>
        </p:spPr>
      </p:pic>
      <p:pic>
        <p:nvPicPr>
          <p:cNvPr id="73" name="Google Shape;258;p6" descr="Powerpoint Check Mark Symbol">
            <a:extLst>
              <a:ext uri="{FF2B5EF4-FFF2-40B4-BE49-F238E27FC236}">
                <a16:creationId xmlns:a16="http://schemas.microsoft.com/office/drawing/2014/main" id="{C7019738-A17D-40E8-94F3-413504B0C82C}"/>
              </a:ext>
            </a:extLst>
          </p:cNvPr>
          <p:cNvPicPr preferRelativeResize="0"/>
          <p:nvPr/>
        </p:nvPicPr>
        <p:blipFill rotWithShape="1">
          <a:blip r:embed="rId3">
            <a:alphaModFix/>
          </a:blip>
          <a:srcRect/>
          <a:stretch/>
        </p:blipFill>
        <p:spPr>
          <a:xfrm>
            <a:off x="1844064" y="5710339"/>
            <a:ext cx="398082" cy="393935"/>
          </a:xfrm>
          <a:prstGeom prst="rect">
            <a:avLst/>
          </a:prstGeom>
          <a:noFill/>
          <a:ln>
            <a:noFill/>
          </a:ln>
        </p:spPr>
      </p:pic>
      <p:sp>
        <p:nvSpPr>
          <p:cNvPr id="26" name="TextBox 25">
            <a:extLst>
              <a:ext uri="{FF2B5EF4-FFF2-40B4-BE49-F238E27FC236}">
                <a16:creationId xmlns:a16="http://schemas.microsoft.com/office/drawing/2014/main" id="{96B07F1A-96A3-4690-BBB2-3409A837BB57}"/>
              </a:ext>
            </a:extLst>
          </p:cNvPr>
          <p:cNvSpPr txBox="1"/>
          <p:nvPr/>
        </p:nvSpPr>
        <p:spPr>
          <a:xfrm>
            <a:off x="6896720" y="2258043"/>
            <a:ext cx="4651206" cy="492443"/>
          </a:xfrm>
          <a:prstGeom prst="rect">
            <a:avLst/>
          </a:prstGeom>
          <a:noFill/>
        </p:spPr>
        <p:txBody>
          <a:bodyPr wrap="square" rtlCol="0">
            <a:spAutoFit/>
          </a:bodyPr>
          <a:lstStyle/>
          <a:p>
            <a:r>
              <a:rPr lang="en-GB" sz="2600" dirty="0">
                <a:solidFill>
                  <a:srgbClr val="3A3838"/>
                </a:solidFill>
              </a:rPr>
              <a:t>Brings the first game.</a:t>
            </a:r>
            <a:endParaRPr lang="en-ES" sz="2600" dirty="0">
              <a:solidFill>
                <a:srgbClr val="3A3838"/>
              </a:solidFill>
            </a:endParaRPr>
          </a:p>
        </p:txBody>
      </p:sp>
      <p:sp>
        <p:nvSpPr>
          <p:cNvPr id="27" name="TextBox 26">
            <a:extLst>
              <a:ext uri="{FF2B5EF4-FFF2-40B4-BE49-F238E27FC236}">
                <a16:creationId xmlns:a16="http://schemas.microsoft.com/office/drawing/2014/main" id="{790F733E-329B-45B1-94CF-9BEC93405C52}"/>
              </a:ext>
            </a:extLst>
          </p:cNvPr>
          <p:cNvSpPr txBox="1"/>
          <p:nvPr/>
        </p:nvSpPr>
        <p:spPr>
          <a:xfrm>
            <a:off x="6896720" y="2744192"/>
            <a:ext cx="4651206" cy="492443"/>
          </a:xfrm>
          <a:prstGeom prst="rect">
            <a:avLst/>
          </a:prstGeom>
          <a:noFill/>
        </p:spPr>
        <p:txBody>
          <a:bodyPr wrap="square" rtlCol="0">
            <a:spAutoFit/>
          </a:bodyPr>
          <a:lstStyle/>
          <a:p>
            <a:r>
              <a:rPr lang="en-GB" sz="2600" dirty="0">
                <a:solidFill>
                  <a:srgbClr val="3A3838"/>
                </a:solidFill>
              </a:rPr>
              <a:t>Pick up the last drinks.</a:t>
            </a:r>
            <a:endParaRPr lang="en-ES" sz="2600" dirty="0">
              <a:solidFill>
                <a:srgbClr val="3A3838"/>
              </a:solidFill>
            </a:endParaRPr>
          </a:p>
        </p:txBody>
      </p:sp>
      <p:sp>
        <p:nvSpPr>
          <p:cNvPr id="28" name="TextBox 27">
            <a:extLst>
              <a:ext uri="{FF2B5EF4-FFF2-40B4-BE49-F238E27FC236}">
                <a16:creationId xmlns:a16="http://schemas.microsoft.com/office/drawing/2014/main" id="{F1E29E0E-7652-4C79-806F-DBCFB96B0CDD}"/>
              </a:ext>
            </a:extLst>
          </p:cNvPr>
          <p:cNvSpPr txBox="1"/>
          <p:nvPr/>
        </p:nvSpPr>
        <p:spPr>
          <a:xfrm>
            <a:off x="6896720" y="3230341"/>
            <a:ext cx="5015431" cy="492443"/>
          </a:xfrm>
          <a:prstGeom prst="rect">
            <a:avLst/>
          </a:prstGeom>
          <a:noFill/>
        </p:spPr>
        <p:txBody>
          <a:bodyPr wrap="square" rtlCol="0">
            <a:spAutoFit/>
          </a:bodyPr>
          <a:lstStyle/>
          <a:p>
            <a:r>
              <a:rPr lang="en-GB" sz="2600" dirty="0">
                <a:solidFill>
                  <a:srgbClr val="3A3838"/>
                </a:solidFill>
              </a:rPr>
              <a:t>Offer food to the poor cat.</a:t>
            </a:r>
            <a:endParaRPr lang="en-ES" sz="2600" dirty="0">
              <a:solidFill>
                <a:srgbClr val="3A3838"/>
              </a:solidFill>
            </a:endParaRPr>
          </a:p>
        </p:txBody>
      </p:sp>
      <p:sp>
        <p:nvSpPr>
          <p:cNvPr id="29" name="TextBox 28">
            <a:extLst>
              <a:ext uri="{FF2B5EF4-FFF2-40B4-BE49-F238E27FC236}">
                <a16:creationId xmlns:a16="http://schemas.microsoft.com/office/drawing/2014/main" id="{A3540A0D-6BC7-4D02-B7DE-7629F7A96FB2}"/>
              </a:ext>
            </a:extLst>
          </p:cNvPr>
          <p:cNvSpPr txBox="1"/>
          <p:nvPr/>
        </p:nvSpPr>
        <p:spPr>
          <a:xfrm>
            <a:off x="6896720" y="3716490"/>
            <a:ext cx="5015431" cy="492443"/>
          </a:xfrm>
          <a:prstGeom prst="rect">
            <a:avLst/>
          </a:prstGeom>
          <a:noFill/>
        </p:spPr>
        <p:txBody>
          <a:bodyPr wrap="square" rtlCol="0">
            <a:spAutoFit/>
          </a:bodyPr>
          <a:lstStyle/>
          <a:p>
            <a:r>
              <a:rPr lang="en-GB" sz="2600" dirty="0">
                <a:solidFill>
                  <a:srgbClr val="3A3838"/>
                </a:solidFill>
              </a:rPr>
              <a:t>Gets the only chairs.</a:t>
            </a:r>
            <a:endParaRPr lang="en-ES" sz="2600" dirty="0">
              <a:solidFill>
                <a:srgbClr val="3A3838"/>
              </a:solidFill>
            </a:endParaRPr>
          </a:p>
        </p:txBody>
      </p:sp>
      <p:sp>
        <p:nvSpPr>
          <p:cNvPr id="30" name="TextBox 29">
            <a:extLst>
              <a:ext uri="{FF2B5EF4-FFF2-40B4-BE49-F238E27FC236}">
                <a16:creationId xmlns:a16="http://schemas.microsoft.com/office/drawing/2014/main" id="{CD0487AB-1370-411F-AFD8-305BF979D3CC}"/>
              </a:ext>
            </a:extLst>
          </p:cNvPr>
          <p:cNvSpPr txBox="1"/>
          <p:nvPr/>
        </p:nvSpPr>
        <p:spPr>
          <a:xfrm>
            <a:off x="6896720" y="4202639"/>
            <a:ext cx="5015431" cy="492443"/>
          </a:xfrm>
          <a:prstGeom prst="rect">
            <a:avLst/>
          </a:prstGeom>
          <a:noFill/>
        </p:spPr>
        <p:txBody>
          <a:bodyPr wrap="square" rtlCol="0">
            <a:spAutoFit/>
          </a:bodyPr>
          <a:lstStyle/>
          <a:p>
            <a:r>
              <a:rPr lang="en-GB" sz="2600" dirty="0">
                <a:solidFill>
                  <a:srgbClr val="3A3838"/>
                </a:solidFill>
              </a:rPr>
              <a:t>Give out the second dish.</a:t>
            </a:r>
            <a:endParaRPr lang="en-ES" sz="2600" dirty="0">
              <a:solidFill>
                <a:srgbClr val="3A3838"/>
              </a:solidFill>
            </a:endParaRPr>
          </a:p>
        </p:txBody>
      </p:sp>
      <p:sp>
        <p:nvSpPr>
          <p:cNvPr id="31" name="TextBox 30">
            <a:extLst>
              <a:ext uri="{FF2B5EF4-FFF2-40B4-BE49-F238E27FC236}">
                <a16:creationId xmlns:a16="http://schemas.microsoft.com/office/drawing/2014/main" id="{B2074F9E-A96A-44A2-B04A-367103CA8F1B}"/>
              </a:ext>
            </a:extLst>
          </p:cNvPr>
          <p:cNvSpPr txBox="1"/>
          <p:nvPr/>
        </p:nvSpPr>
        <p:spPr>
          <a:xfrm>
            <a:off x="6896720" y="4688788"/>
            <a:ext cx="5015431" cy="492443"/>
          </a:xfrm>
          <a:prstGeom prst="rect">
            <a:avLst/>
          </a:prstGeom>
          <a:noFill/>
        </p:spPr>
        <p:txBody>
          <a:bodyPr wrap="square" rtlCol="0">
            <a:spAutoFit/>
          </a:bodyPr>
          <a:lstStyle/>
          <a:p>
            <a:r>
              <a:rPr lang="en-GB" sz="2600" dirty="0">
                <a:solidFill>
                  <a:srgbClr val="3A3838"/>
                </a:solidFill>
              </a:rPr>
              <a:t>Hide the third gift.</a:t>
            </a:r>
            <a:endParaRPr lang="en-ES" sz="2600" dirty="0">
              <a:solidFill>
                <a:srgbClr val="3A3838"/>
              </a:solidFill>
            </a:endParaRPr>
          </a:p>
        </p:txBody>
      </p:sp>
      <p:sp>
        <p:nvSpPr>
          <p:cNvPr id="32" name="TextBox 31">
            <a:extLst>
              <a:ext uri="{FF2B5EF4-FFF2-40B4-BE49-F238E27FC236}">
                <a16:creationId xmlns:a16="http://schemas.microsoft.com/office/drawing/2014/main" id="{2BD9EDF0-D060-42B4-8BCD-6EEFB8B9C19B}"/>
              </a:ext>
            </a:extLst>
          </p:cNvPr>
          <p:cNvSpPr txBox="1"/>
          <p:nvPr/>
        </p:nvSpPr>
        <p:spPr>
          <a:xfrm>
            <a:off x="6896720" y="5174937"/>
            <a:ext cx="5015431" cy="492443"/>
          </a:xfrm>
          <a:prstGeom prst="rect">
            <a:avLst/>
          </a:prstGeom>
          <a:noFill/>
        </p:spPr>
        <p:txBody>
          <a:bodyPr wrap="square" rtlCol="0">
            <a:spAutoFit/>
          </a:bodyPr>
          <a:lstStyle/>
          <a:p>
            <a:r>
              <a:rPr lang="en-GB" sz="2600" dirty="0">
                <a:solidFill>
                  <a:srgbClr val="3A3838"/>
                </a:solidFill>
              </a:rPr>
              <a:t>Shares his/her own sweets.</a:t>
            </a:r>
            <a:endParaRPr lang="en-ES" sz="2600" dirty="0">
              <a:solidFill>
                <a:srgbClr val="3A3838"/>
              </a:solidFill>
            </a:endParaRPr>
          </a:p>
        </p:txBody>
      </p:sp>
      <p:sp>
        <p:nvSpPr>
          <p:cNvPr id="33" name="TextBox 32">
            <a:extLst>
              <a:ext uri="{FF2B5EF4-FFF2-40B4-BE49-F238E27FC236}">
                <a16:creationId xmlns:a16="http://schemas.microsoft.com/office/drawing/2014/main" id="{D638FA25-58E3-491E-8AAD-670D908BE0F4}"/>
              </a:ext>
            </a:extLst>
          </p:cNvPr>
          <p:cNvSpPr txBox="1"/>
          <p:nvPr/>
        </p:nvSpPr>
        <p:spPr>
          <a:xfrm>
            <a:off x="6896720" y="5661084"/>
            <a:ext cx="5015431" cy="492443"/>
          </a:xfrm>
          <a:prstGeom prst="rect">
            <a:avLst/>
          </a:prstGeom>
          <a:noFill/>
        </p:spPr>
        <p:txBody>
          <a:bodyPr wrap="square" rtlCol="0">
            <a:spAutoFit/>
          </a:bodyPr>
          <a:lstStyle/>
          <a:p>
            <a:r>
              <a:rPr lang="en-GB" sz="2600" dirty="0">
                <a:solidFill>
                  <a:srgbClr val="3A3838"/>
                </a:solidFill>
              </a:rPr>
              <a:t>Know the same people.</a:t>
            </a:r>
            <a:endParaRPr lang="en-ES" sz="2600" dirty="0">
              <a:solidFill>
                <a:srgbClr val="3A3838"/>
              </a:solidFill>
            </a:endParaRPr>
          </a:p>
        </p:txBody>
      </p:sp>
      <p:sp>
        <p:nvSpPr>
          <p:cNvPr id="36" name="Rounded Rectangular Callout 2">
            <a:extLst>
              <a:ext uri="{FF2B5EF4-FFF2-40B4-BE49-F238E27FC236}">
                <a16:creationId xmlns:a16="http://schemas.microsoft.com/office/drawing/2014/main" id="{A345F660-BA2C-40F5-8043-305C2C2BCBF5}"/>
              </a:ext>
            </a:extLst>
          </p:cNvPr>
          <p:cNvSpPr/>
          <p:nvPr/>
        </p:nvSpPr>
        <p:spPr>
          <a:xfrm>
            <a:off x="5519164" y="2420751"/>
            <a:ext cx="4369417" cy="2962307"/>
          </a:xfrm>
          <a:prstGeom prst="wedgeRoundRectCallout">
            <a:avLst>
              <a:gd name="adj1" fmla="val 61828"/>
              <a:gd name="adj2" fmla="val 4565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3A3838"/>
                </a:solidFill>
              </a:rPr>
              <a:t>Remember, “dulce” can be used as a noun (m) or adjective.</a:t>
            </a:r>
          </a:p>
          <a:p>
            <a:pPr algn="ctr"/>
            <a:endParaRPr lang="en-GB" sz="2000" dirty="0">
              <a:solidFill>
                <a:srgbClr val="3A3838"/>
              </a:solidFill>
            </a:endParaRPr>
          </a:p>
          <a:p>
            <a:pPr algn="ctr"/>
            <a:r>
              <a:rPr lang="en-GB" sz="2000" dirty="0">
                <a:solidFill>
                  <a:srgbClr val="3A3838"/>
                </a:solidFill>
              </a:rPr>
              <a:t>Compare:</a:t>
            </a:r>
          </a:p>
          <a:p>
            <a:pPr algn="ctr"/>
            <a:r>
              <a:rPr lang="en-GB" sz="2000" dirty="0">
                <a:solidFill>
                  <a:srgbClr val="3A3838"/>
                </a:solidFill>
              </a:rPr>
              <a:t>1. Me </a:t>
            </a:r>
            <a:r>
              <a:rPr lang="en-GB" sz="2000" dirty="0" err="1">
                <a:solidFill>
                  <a:srgbClr val="3A3838"/>
                </a:solidFill>
              </a:rPr>
              <a:t>gustan</a:t>
            </a:r>
            <a:r>
              <a:rPr lang="en-GB" sz="2000" dirty="0">
                <a:solidFill>
                  <a:srgbClr val="3A3838"/>
                </a:solidFill>
              </a:rPr>
              <a:t> los </a:t>
            </a:r>
            <a:r>
              <a:rPr lang="en-GB" sz="2000" dirty="0" err="1">
                <a:solidFill>
                  <a:srgbClr val="3A3838"/>
                </a:solidFill>
              </a:rPr>
              <a:t>dulces</a:t>
            </a:r>
            <a:r>
              <a:rPr lang="en-GB" sz="2000" dirty="0">
                <a:solidFill>
                  <a:srgbClr val="3A3838"/>
                </a:solidFill>
              </a:rPr>
              <a:t>.</a:t>
            </a:r>
          </a:p>
          <a:p>
            <a:pPr algn="ctr"/>
            <a:r>
              <a:rPr lang="en-GB" sz="2000" i="1" dirty="0">
                <a:solidFill>
                  <a:srgbClr val="3A3838"/>
                </a:solidFill>
              </a:rPr>
              <a:t>I like sweets/sweet things.</a:t>
            </a:r>
          </a:p>
          <a:p>
            <a:pPr algn="ctr"/>
            <a:r>
              <a:rPr lang="en-GB" sz="2000" dirty="0">
                <a:solidFill>
                  <a:srgbClr val="3A3838"/>
                </a:solidFill>
              </a:rPr>
              <a:t>2. Me </a:t>
            </a:r>
            <a:r>
              <a:rPr lang="en-GB" sz="2000" dirty="0" err="1">
                <a:solidFill>
                  <a:srgbClr val="3A3838"/>
                </a:solidFill>
              </a:rPr>
              <a:t>gusta</a:t>
            </a:r>
            <a:r>
              <a:rPr lang="en-GB" sz="2000" dirty="0">
                <a:solidFill>
                  <a:srgbClr val="3A3838"/>
                </a:solidFill>
              </a:rPr>
              <a:t> la comida dulce.</a:t>
            </a:r>
          </a:p>
          <a:p>
            <a:pPr algn="ctr"/>
            <a:r>
              <a:rPr lang="en-GB" sz="2000" i="1" dirty="0">
                <a:solidFill>
                  <a:srgbClr val="3A3838"/>
                </a:solidFill>
              </a:rPr>
              <a:t> I like sweet food.</a:t>
            </a:r>
          </a:p>
        </p:txBody>
      </p:sp>
      <p:pic>
        <p:nvPicPr>
          <p:cNvPr id="2" name="Picture 1">
            <a:extLst>
              <a:ext uri="{FF2B5EF4-FFF2-40B4-BE49-F238E27FC236}">
                <a16:creationId xmlns:a16="http://schemas.microsoft.com/office/drawing/2014/main" id="{162F973F-FC3A-15B1-D2E9-BFBD45A010AD}"/>
              </a:ext>
            </a:extLst>
          </p:cNvPr>
          <p:cNvPicPr>
            <a:picLocks noChangeAspect="1"/>
          </p:cNvPicPr>
          <p:nvPr/>
        </p:nvPicPr>
        <p:blipFill rotWithShape="1">
          <a:blip r:embed="rId4"/>
          <a:srcRect l="10827" t="5206" r="38719" b="62918"/>
          <a:stretch/>
        </p:blipFill>
        <p:spPr>
          <a:xfrm>
            <a:off x="6426496" y="51758"/>
            <a:ext cx="2425453" cy="906097"/>
          </a:xfrm>
          <a:prstGeom prst="rect">
            <a:avLst/>
          </a:prstGeom>
        </p:spPr>
      </p:pic>
      <p:sp>
        <p:nvSpPr>
          <p:cNvPr id="4" name="Rectangle 3">
            <a:hlinkClick r:id="" action="ppaction://noaction">
              <a:snd r:embed="rId5" name="1. Trae el primer juego.wav"/>
            </a:hlinkClick>
            <a:extLst>
              <a:ext uri="{FF2B5EF4-FFF2-40B4-BE49-F238E27FC236}">
                <a16:creationId xmlns:a16="http://schemas.microsoft.com/office/drawing/2014/main" id="{7A0437CE-13FC-8E0B-FA19-F236E565183A}"/>
              </a:ext>
            </a:extLst>
          </p:cNvPr>
          <p:cNvSpPr/>
          <p:nvPr/>
        </p:nvSpPr>
        <p:spPr>
          <a:xfrm>
            <a:off x="550278" y="2305224"/>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1</a:t>
            </a:r>
          </a:p>
        </p:txBody>
      </p:sp>
      <p:sp>
        <p:nvSpPr>
          <p:cNvPr id="5" name="Rectangle 4">
            <a:hlinkClick r:id="" action="ppaction://noaction">
              <a:snd r:embed="rId6" name="2. Recoges las u%CC%81ltimas bebidas.wav"/>
            </a:hlinkClick>
            <a:extLst>
              <a:ext uri="{FF2B5EF4-FFF2-40B4-BE49-F238E27FC236}">
                <a16:creationId xmlns:a16="http://schemas.microsoft.com/office/drawing/2014/main" id="{F7B96335-F929-98B2-55EC-73977E641AF6}"/>
              </a:ext>
            </a:extLst>
          </p:cNvPr>
          <p:cNvSpPr/>
          <p:nvPr/>
        </p:nvSpPr>
        <p:spPr>
          <a:xfrm>
            <a:off x="550278" y="2791602"/>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2</a:t>
            </a:r>
            <a:endParaRPr lang="en-ES" sz="2200" b="1" dirty="0"/>
          </a:p>
        </p:txBody>
      </p:sp>
      <p:sp>
        <p:nvSpPr>
          <p:cNvPr id="6" name="Rectangle 5">
            <a:hlinkClick r:id="" action="ppaction://noaction">
              <a:snd r:embed="rId7" name="3. Ofrezo la comida al pobre gato.wav"/>
            </a:hlinkClick>
            <a:extLst>
              <a:ext uri="{FF2B5EF4-FFF2-40B4-BE49-F238E27FC236}">
                <a16:creationId xmlns:a16="http://schemas.microsoft.com/office/drawing/2014/main" id="{0BB25396-86BB-E93E-A5E8-8D922877A9F4}"/>
              </a:ext>
            </a:extLst>
          </p:cNvPr>
          <p:cNvSpPr/>
          <p:nvPr/>
        </p:nvSpPr>
        <p:spPr>
          <a:xfrm>
            <a:off x="550278" y="3277980"/>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3</a:t>
            </a:r>
            <a:endParaRPr lang="en-ES" sz="2200" b="1" dirty="0"/>
          </a:p>
        </p:txBody>
      </p:sp>
      <p:sp>
        <p:nvSpPr>
          <p:cNvPr id="7" name="Rectangle 6">
            <a:hlinkClick r:id="" action="ppaction://noaction">
              <a:snd r:embed="rId8" name="4. Coge las u%CC%81nicas sillas.wav"/>
            </a:hlinkClick>
            <a:extLst>
              <a:ext uri="{FF2B5EF4-FFF2-40B4-BE49-F238E27FC236}">
                <a16:creationId xmlns:a16="http://schemas.microsoft.com/office/drawing/2014/main" id="{B8FC105A-2C88-9620-7630-D9BF46297BD7}"/>
              </a:ext>
            </a:extLst>
          </p:cNvPr>
          <p:cNvSpPr/>
          <p:nvPr/>
        </p:nvSpPr>
        <p:spPr>
          <a:xfrm>
            <a:off x="550278" y="3764358"/>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4</a:t>
            </a:r>
            <a:endParaRPr lang="en-ES" sz="2200" b="1" dirty="0"/>
          </a:p>
        </p:txBody>
      </p:sp>
      <p:sp>
        <p:nvSpPr>
          <p:cNvPr id="9" name="Rectangle 8">
            <a:hlinkClick r:id="" action="ppaction://noaction">
              <a:snd r:embed="rId9" name="5. Repartes el segundo plato.wav"/>
            </a:hlinkClick>
            <a:extLst>
              <a:ext uri="{FF2B5EF4-FFF2-40B4-BE49-F238E27FC236}">
                <a16:creationId xmlns:a16="http://schemas.microsoft.com/office/drawing/2014/main" id="{468F61D2-7F4E-0752-1795-8D8E8FE5E26A}"/>
              </a:ext>
            </a:extLst>
          </p:cNvPr>
          <p:cNvSpPr/>
          <p:nvPr/>
        </p:nvSpPr>
        <p:spPr>
          <a:xfrm>
            <a:off x="550278" y="4250736"/>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5</a:t>
            </a:r>
            <a:endParaRPr lang="en-ES" sz="2200" b="1" dirty="0"/>
          </a:p>
        </p:txBody>
      </p:sp>
      <p:sp>
        <p:nvSpPr>
          <p:cNvPr id="10" name="Rectangle 9">
            <a:hlinkClick r:id="" action="ppaction://noaction">
              <a:snd r:embed="rId10" name="6. Escondo el tercer regalo.wav"/>
            </a:hlinkClick>
            <a:extLst>
              <a:ext uri="{FF2B5EF4-FFF2-40B4-BE49-F238E27FC236}">
                <a16:creationId xmlns:a16="http://schemas.microsoft.com/office/drawing/2014/main" id="{EABD4985-9915-FCB7-2774-36ACA6B298CC}"/>
              </a:ext>
            </a:extLst>
          </p:cNvPr>
          <p:cNvSpPr/>
          <p:nvPr/>
        </p:nvSpPr>
        <p:spPr>
          <a:xfrm>
            <a:off x="550278" y="4737114"/>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6</a:t>
            </a:r>
            <a:endParaRPr lang="en-ES" sz="2200" b="1" dirty="0"/>
          </a:p>
        </p:txBody>
      </p:sp>
      <p:sp>
        <p:nvSpPr>
          <p:cNvPr id="11" name="Rectangle 10">
            <a:hlinkClick r:id="" action="ppaction://noaction">
              <a:snd r:embed="rId11" name="7. Comparte sus propios dulces.wav"/>
            </a:hlinkClick>
            <a:extLst>
              <a:ext uri="{FF2B5EF4-FFF2-40B4-BE49-F238E27FC236}">
                <a16:creationId xmlns:a16="http://schemas.microsoft.com/office/drawing/2014/main" id="{D4C25296-BCA3-256F-BF1F-13ACD70AC4F7}"/>
              </a:ext>
            </a:extLst>
          </p:cNvPr>
          <p:cNvSpPr/>
          <p:nvPr/>
        </p:nvSpPr>
        <p:spPr>
          <a:xfrm>
            <a:off x="550278" y="5223492"/>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7</a:t>
            </a:r>
            <a:endParaRPr lang="en-ES" sz="2200" b="1" dirty="0"/>
          </a:p>
        </p:txBody>
      </p:sp>
      <p:sp>
        <p:nvSpPr>
          <p:cNvPr id="12" name="Rectangle 11">
            <a:hlinkClick r:id="" action="ppaction://noaction">
              <a:snd r:embed="rId12" name="8. Conozco a la misma gente.wav"/>
            </a:hlinkClick>
            <a:extLst>
              <a:ext uri="{FF2B5EF4-FFF2-40B4-BE49-F238E27FC236}">
                <a16:creationId xmlns:a16="http://schemas.microsoft.com/office/drawing/2014/main" id="{5C3C25DD-CB8D-E502-A018-4D481D73CC0F}"/>
              </a:ext>
            </a:extLst>
          </p:cNvPr>
          <p:cNvSpPr/>
          <p:nvPr/>
        </p:nvSpPr>
        <p:spPr>
          <a:xfrm>
            <a:off x="550278" y="5709873"/>
            <a:ext cx="481450" cy="4329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8</a:t>
            </a:r>
            <a:endParaRPr lang="en-ES" sz="2200" b="1" dirty="0"/>
          </a:p>
        </p:txBody>
      </p:sp>
    </p:spTree>
    <p:extLst>
      <p:ext uri="{BB962C8B-B14F-4D97-AF65-F5344CB8AC3E}">
        <p14:creationId xmlns:p14="http://schemas.microsoft.com/office/powerpoint/2010/main" val="342706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C60967-89EB-4023-A856-C4E234ACA19C}"/>
              </a:ext>
            </a:extLst>
          </p:cNvPr>
          <p:cNvSpPr/>
          <p:nvPr/>
        </p:nvSpPr>
        <p:spPr>
          <a:xfrm>
            <a:off x="224963" y="4036515"/>
            <a:ext cx="4493406" cy="95623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895E16C-C516-E3C5-4DE9-C7AA8AF87E2A}"/>
              </a:ext>
            </a:extLst>
          </p:cNvPr>
          <p:cNvSpPr>
            <a:spLocks noGrp="1"/>
          </p:cNvSpPr>
          <p:nvPr>
            <p:ph type="body" sz="quarter" idx="10"/>
          </p:nvPr>
        </p:nvSpPr>
        <p:spPr>
          <a:xfrm>
            <a:off x="129729" y="971195"/>
            <a:ext cx="10501877" cy="436188"/>
          </a:xfrm>
        </p:spPr>
        <p:txBody>
          <a:bodyPr>
            <a:normAutofit/>
          </a:bodyPr>
          <a:lstStyle/>
          <a:p>
            <a:r>
              <a:rPr lang="es-ES" dirty="0"/>
              <a:t>¡Tienes 5 minutos para escribir frases sobre la imagen!</a:t>
            </a:r>
            <a:endParaRPr lang="en-ES" dirty="0"/>
          </a:p>
        </p:txBody>
      </p:sp>
      <p:sp>
        <p:nvSpPr>
          <p:cNvPr id="8" name="Rounded Rectangle 11">
            <a:extLst>
              <a:ext uri="{FF2B5EF4-FFF2-40B4-BE49-F238E27FC236}">
                <a16:creationId xmlns:a16="http://schemas.microsoft.com/office/drawing/2014/main" id="{4BB47FBC-EFE8-D13C-571F-A92B7BB46AB5}"/>
              </a:ext>
            </a:extLst>
          </p:cNvPr>
          <p:cNvSpPr/>
          <p:nvPr/>
        </p:nvSpPr>
        <p:spPr>
          <a:xfrm>
            <a:off x="9675628" y="258166"/>
            <a:ext cx="2252516"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9" name="Title 18">
            <a:extLst>
              <a:ext uri="{FF2B5EF4-FFF2-40B4-BE49-F238E27FC236}">
                <a16:creationId xmlns:a16="http://schemas.microsoft.com/office/drawing/2014/main" id="{17746EFB-7C62-392F-0A4D-CB2C57292082}"/>
              </a:ext>
            </a:extLst>
          </p:cNvPr>
          <p:cNvSpPr>
            <a:spLocks noGrp="1"/>
          </p:cNvSpPr>
          <p:nvPr>
            <p:ph type="title"/>
          </p:nvPr>
        </p:nvSpPr>
        <p:spPr>
          <a:xfrm>
            <a:off x="0" y="213557"/>
            <a:ext cx="5010150" cy="647577"/>
          </a:xfrm>
        </p:spPr>
        <p:txBody>
          <a:bodyPr>
            <a:normAutofit/>
          </a:bodyPr>
          <a:lstStyle/>
          <a:p>
            <a:r>
              <a:rPr lang="en-ES" dirty="0"/>
              <a:t>Hablamos en la fiesta</a:t>
            </a:r>
          </a:p>
        </p:txBody>
      </p:sp>
      <p:sp>
        <p:nvSpPr>
          <p:cNvPr id="21" name="Text Placeholder 1">
            <a:extLst>
              <a:ext uri="{FF2B5EF4-FFF2-40B4-BE49-F238E27FC236}">
                <a16:creationId xmlns:a16="http://schemas.microsoft.com/office/drawing/2014/main" id="{CB2D9C7F-C2E9-C1EB-D31A-B1D3AF0620F0}"/>
              </a:ext>
            </a:extLst>
          </p:cNvPr>
          <p:cNvSpPr txBox="1">
            <a:spLocks/>
          </p:cNvSpPr>
          <p:nvPr/>
        </p:nvSpPr>
        <p:spPr>
          <a:xfrm>
            <a:off x="129729" y="1334433"/>
            <a:ext cx="9296812" cy="48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22" name="Text Placeholder 1">
            <a:extLst>
              <a:ext uri="{FF2B5EF4-FFF2-40B4-BE49-F238E27FC236}">
                <a16:creationId xmlns:a16="http://schemas.microsoft.com/office/drawing/2014/main" id="{FD8B35D3-93B7-B8DB-D2D6-A04D8B7109F3}"/>
              </a:ext>
            </a:extLst>
          </p:cNvPr>
          <p:cNvSpPr txBox="1">
            <a:spLocks/>
          </p:cNvSpPr>
          <p:nvPr/>
        </p:nvSpPr>
        <p:spPr>
          <a:xfrm>
            <a:off x="129729" y="2559260"/>
            <a:ext cx="10377879" cy="4557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16" name="Text Placeholder 1">
            <a:extLst>
              <a:ext uri="{FF2B5EF4-FFF2-40B4-BE49-F238E27FC236}">
                <a16:creationId xmlns:a16="http://schemas.microsoft.com/office/drawing/2014/main" id="{C1191F57-3348-4E26-B943-6E9EFB139B5F}"/>
              </a:ext>
            </a:extLst>
          </p:cNvPr>
          <p:cNvSpPr txBox="1">
            <a:spLocks/>
          </p:cNvSpPr>
          <p:nvPr/>
        </p:nvSpPr>
        <p:spPr>
          <a:xfrm>
            <a:off x="767996" y="4117447"/>
            <a:ext cx="4178501" cy="7983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dirty="0"/>
              <a:t>Daniel come un dulce </a:t>
            </a:r>
            <a:r>
              <a:rPr lang="en-GB" dirty="0" err="1"/>
              <a:t>rico</a:t>
            </a:r>
            <a:r>
              <a:rPr lang="en-ES" dirty="0"/>
              <a:t>.   </a:t>
            </a:r>
          </a:p>
        </p:txBody>
      </p:sp>
      <p:sp>
        <p:nvSpPr>
          <p:cNvPr id="25" name="Google Shape;765;p85">
            <a:extLst>
              <a:ext uri="{FF2B5EF4-FFF2-40B4-BE49-F238E27FC236}">
                <a16:creationId xmlns:a16="http://schemas.microsoft.com/office/drawing/2014/main" id="{AF3F0F53-2F7D-40DC-970C-E157735D0072}"/>
              </a:ext>
            </a:extLst>
          </p:cNvPr>
          <p:cNvSpPr txBox="1"/>
          <p:nvPr/>
        </p:nvSpPr>
        <p:spPr>
          <a:xfrm>
            <a:off x="129729" y="3146792"/>
            <a:ext cx="146560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400" b="1" i="0" u="none" strike="noStrike" kern="0" cap="none" spc="0" normalizeH="0" baseline="0" noProof="0" dirty="0" err="1">
                <a:ln>
                  <a:noFill/>
                </a:ln>
                <a:effectLst/>
                <a:uLnTx/>
                <a:uFillTx/>
                <a:latin typeface="Century Gothic"/>
                <a:ea typeface="Century Gothic"/>
                <a:cs typeface="Century Gothic"/>
                <a:sym typeface="Century Gothic"/>
              </a:rPr>
              <a:t>Ejemplo</a:t>
            </a: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effectLst/>
              <a:uLnTx/>
              <a:uFillTx/>
              <a:latin typeface="Arial"/>
              <a:cs typeface="Arial"/>
              <a:sym typeface="Arial"/>
            </a:endParaRPr>
          </a:p>
        </p:txBody>
      </p:sp>
      <p:sp>
        <p:nvSpPr>
          <p:cNvPr id="26" name="Google Shape;766;p85">
            <a:extLst>
              <a:ext uri="{FF2B5EF4-FFF2-40B4-BE49-F238E27FC236}">
                <a16:creationId xmlns:a16="http://schemas.microsoft.com/office/drawing/2014/main" id="{432EDAEE-649F-4E4B-8314-50F9A59F59B6}"/>
              </a:ext>
            </a:extLst>
          </p:cNvPr>
          <p:cNvSpPr txBox="1"/>
          <p:nvPr/>
        </p:nvSpPr>
        <p:spPr>
          <a:xfrm>
            <a:off x="129729" y="3526852"/>
            <a:ext cx="53559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400" b="0" i="0" u="none" strike="noStrike" kern="0" cap="none" spc="0" normalizeH="0" baseline="0" noProof="0" dirty="0" err="1">
                <a:ln>
                  <a:noFill/>
                </a:ln>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 A :</a:t>
            </a:r>
            <a:endParaRPr kumimoji="0" sz="1400" b="0" i="0" u="none" strike="noStrike" kern="0" cap="none" spc="0" normalizeH="0" baseline="0" noProof="0" dirty="0">
              <a:ln>
                <a:noFill/>
              </a:ln>
              <a:effectLst/>
              <a:uLnTx/>
              <a:uFillTx/>
              <a:latin typeface="Arial"/>
              <a:cs typeface="Arial"/>
              <a:sym typeface="Arial"/>
            </a:endParaRPr>
          </a:p>
        </p:txBody>
      </p:sp>
      <p:sp>
        <p:nvSpPr>
          <p:cNvPr id="29" name="Oval Callout 45">
            <a:extLst>
              <a:ext uri="{FF2B5EF4-FFF2-40B4-BE49-F238E27FC236}">
                <a16:creationId xmlns:a16="http://schemas.microsoft.com/office/drawing/2014/main" id="{90B9F45E-15FE-43C6-B284-C4F172D512EE}"/>
              </a:ext>
            </a:extLst>
          </p:cNvPr>
          <p:cNvSpPr/>
          <p:nvPr/>
        </p:nvSpPr>
        <p:spPr>
          <a:xfrm>
            <a:off x="6490691" y="5075794"/>
            <a:ext cx="3518128" cy="962641"/>
          </a:xfrm>
          <a:prstGeom prst="wedgeEllipseCallout">
            <a:avLst>
              <a:gd name="adj1" fmla="val 52066"/>
              <a:gd name="adj2" fmla="val 76410"/>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chemeClr val="tx1"/>
                </a:solidFill>
              </a:rPr>
              <a:t>Daniel come un dulce </a:t>
            </a:r>
            <a:r>
              <a:rPr lang="en-GB" sz="2400" dirty="0" err="1">
                <a:solidFill>
                  <a:schemeClr val="tx1"/>
                </a:solidFill>
              </a:rPr>
              <a:t>rico</a:t>
            </a:r>
            <a:r>
              <a:rPr lang="en-ES" sz="2400" dirty="0">
                <a:solidFill>
                  <a:schemeClr val="tx1"/>
                </a:solidFill>
              </a:rPr>
              <a:t>.</a:t>
            </a:r>
            <a:endParaRPr kumimoji="0" lang="en-GB" sz="28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30" name="Google Shape;766;p85">
            <a:extLst>
              <a:ext uri="{FF2B5EF4-FFF2-40B4-BE49-F238E27FC236}">
                <a16:creationId xmlns:a16="http://schemas.microsoft.com/office/drawing/2014/main" id="{5BCEE1C6-5752-4A13-A5FB-BA7CC641CFB9}"/>
              </a:ext>
            </a:extLst>
          </p:cNvPr>
          <p:cNvSpPr txBox="1"/>
          <p:nvPr/>
        </p:nvSpPr>
        <p:spPr>
          <a:xfrm>
            <a:off x="6096000" y="3539144"/>
            <a:ext cx="53559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400" b="0" i="0" u="none" strike="noStrike" kern="0" cap="none" spc="0" normalizeH="0" baseline="0" noProof="0" dirty="0" err="1">
                <a:ln>
                  <a:noFill/>
                </a:ln>
                <a:effectLst/>
                <a:uLnTx/>
                <a:uFillTx/>
                <a:latin typeface="Century Gothic"/>
                <a:ea typeface="Century Gothic"/>
                <a:cs typeface="Century Gothic"/>
                <a:sym typeface="Century Gothic"/>
              </a:rPr>
              <a:t>Estudiante</a:t>
            </a: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 B :</a:t>
            </a:r>
            <a:endParaRPr kumimoji="0" sz="2400" b="0" i="0" u="none" strike="noStrike" kern="0" cap="none" spc="0" normalizeH="0" baseline="0" noProof="0" dirty="0">
              <a:ln>
                <a:noFill/>
              </a:ln>
              <a:effectLst/>
              <a:uLnTx/>
              <a:uFillTx/>
              <a:latin typeface="Arial"/>
              <a:cs typeface="Arial"/>
              <a:sym typeface="Arial"/>
            </a:endParaRPr>
          </a:p>
        </p:txBody>
      </p:sp>
      <p:pic>
        <p:nvPicPr>
          <p:cNvPr id="36" name="Google Shape;781;p85">
            <a:extLst>
              <a:ext uri="{FF2B5EF4-FFF2-40B4-BE49-F238E27FC236}">
                <a16:creationId xmlns:a16="http://schemas.microsoft.com/office/drawing/2014/main" id="{23A4BC5C-A995-40FB-ADE4-B0F4B15A7C97}"/>
              </a:ext>
            </a:extLst>
          </p:cNvPr>
          <p:cNvPicPr preferRelativeResize="0"/>
          <p:nvPr/>
        </p:nvPicPr>
        <p:blipFill rotWithShape="1">
          <a:blip r:embed="rId3">
            <a:alphaModFix/>
          </a:blip>
          <a:srcRect/>
          <a:stretch/>
        </p:blipFill>
        <p:spPr>
          <a:xfrm flipH="1">
            <a:off x="224963" y="4140672"/>
            <a:ext cx="829032" cy="817029"/>
          </a:xfrm>
          <a:prstGeom prst="rect">
            <a:avLst/>
          </a:prstGeom>
          <a:noFill/>
          <a:ln>
            <a:noFill/>
          </a:ln>
        </p:spPr>
      </p:pic>
      <p:pic>
        <p:nvPicPr>
          <p:cNvPr id="37" name="Google Shape;781;p85">
            <a:extLst>
              <a:ext uri="{FF2B5EF4-FFF2-40B4-BE49-F238E27FC236}">
                <a16:creationId xmlns:a16="http://schemas.microsoft.com/office/drawing/2014/main" id="{AA0A9434-A9BD-47A1-90DF-4503DFA9723A}"/>
              </a:ext>
            </a:extLst>
          </p:cNvPr>
          <p:cNvPicPr preferRelativeResize="0"/>
          <p:nvPr/>
        </p:nvPicPr>
        <p:blipFill rotWithShape="1">
          <a:blip r:embed="rId3">
            <a:alphaModFix/>
          </a:blip>
          <a:srcRect/>
          <a:stretch/>
        </p:blipFill>
        <p:spPr>
          <a:xfrm>
            <a:off x="10917577" y="5399416"/>
            <a:ext cx="879995" cy="817029"/>
          </a:xfrm>
          <a:prstGeom prst="rect">
            <a:avLst/>
          </a:prstGeom>
          <a:noFill/>
          <a:ln>
            <a:noFill/>
          </a:ln>
        </p:spPr>
      </p:pic>
      <p:sp>
        <p:nvSpPr>
          <p:cNvPr id="27" name="Text Placeholder 1">
            <a:extLst>
              <a:ext uri="{FF2B5EF4-FFF2-40B4-BE49-F238E27FC236}">
                <a16:creationId xmlns:a16="http://schemas.microsoft.com/office/drawing/2014/main" id="{FBB1B644-D5D6-4CF2-B4EB-241F7CCC0FEE}"/>
              </a:ext>
            </a:extLst>
          </p:cNvPr>
          <p:cNvSpPr txBox="1">
            <a:spLocks/>
          </p:cNvSpPr>
          <p:nvPr/>
        </p:nvSpPr>
        <p:spPr>
          <a:xfrm>
            <a:off x="129729" y="2150985"/>
            <a:ext cx="9296812" cy="48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31" name="Text Placeholder 1">
            <a:extLst>
              <a:ext uri="{FF2B5EF4-FFF2-40B4-BE49-F238E27FC236}">
                <a16:creationId xmlns:a16="http://schemas.microsoft.com/office/drawing/2014/main" id="{BE180AC0-516C-4A02-97DE-36F158A09D61}"/>
              </a:ext>
            </a:extLst>
          </p:cNvPr>
          <p:cNvSpPr txBox="1">
            <a:spLocks/>
          </p:cNvSpPr>
          <p:nvPr/>
        </p:nvSpPr>
        <p:spPr>
          <a:xfrm>
            <a:off x="129729" y="1742709"/>
            <a:ext cx="9296812" cy="48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32" name="Text Placeholder 1">
            <a:extLst>
              <a:ext uri="{FF2B5EF4-FFF2-40B4-BE49-F238E27FC236}">
                <a16:creationId xmlns:a16="http://schemas.microsoft.com/office/drawing/2014/main" id="{4D844293-D79F-4DE8-BD25-ED2DE68E7CB8}"/>
              </a:ext>
            </a:extLst>
          </p:cNvPr>
          <p:cNvSpPr txBox="1">
            <a:spLocks/>
          </p:cNvSpPr>
          <p:nvPr/>
        </p:nvSpPr>
        <p:spPr>
          <a:xfrm>
            <a:off x="10055298" y="5202994"/>
            <a:ext cx="1396621" cy="40851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1 punto</a:t>
            </a:r>
            <a:endParaRPr lang="en-ES" dirty="0"/>
          </a:p>
        </p:txBody>
      </p:sp>
      <p:sp>
        <p:nvSpPr>
          <p:cNvPr id="20" name="Text Placeholder 1">
            <a:extLst>
              <a:ext uri="{FF2B5EF4-FFF2-40B4-BE49-F238E27FC236}">
                <a16:creationId xmlns:a16="http://schemas.microsoft.com/office/drawing/2014/main" id="{43EBAA1C-21EF-4008-ACB3-6E9ACB49C775}"/>
              </a:ext>
            </a:extLst>
          </p:cNvPr>
          <p:cNvSpPr txBox="1">
            <a:spLocks/>
          </p:cNvSpPr>
          <p:nvPr/>
        </p:nvSpPr>
        <p:spPr>
          <a:xfrm>
            <a:off x="129729" y="1387728"/>
            <a:ext cx="9925569" cy="4444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Un </a:t>
            </a:r>
            <a:r>
              <a:rPr lang="en-GB" dirty="0" err="1"/>
              <a:t>mínimo</a:t>
            </a:r>
            <a:r>
              <a:rPr lang="en-GB" dirty="0"/>
              <a:t> de dos </a:t>
            </a:r>
            <a:r>
              <a:rPr lang="en-GB" dirty="0" err="1"/>
              <a:t>frases</a:t>
            </a:r>
            <a:r>
              <a:rPr lang="en-GB" dirty="0"/>
              <a:t> </a:t>
            </a:r>
            <a:r>
              <a:rPr lang="en-GB" dirty="0" err="1"/>
              <a:t>debe</a:t>
            </a:r>
            <a:r>
              <a:rPr lang="en-GB" dirty="0"/>
              <a:t> </a:t>
            </a:r>
            <a:r>
              <a:rPr lang="en-GB" dirty="0" err="1"/>
              <a:t>tener</a:t>
            </a:r>
            <a:r>
              <a:rPr lang="en-GB" dirty="0"/>
              <a:t> un </a:t>
            </a:r>
            <a:r>
              <a:rPr lang="en-GB" dirty="0" err="1"/>
              <a:t>adjetivo</a:t>
            </a:r>
            <a:r>
              <a:rPr lang="en-GB" dirty="0"/>
              <a:t>.</a:t>
            </a:r>
            <a:endParaRPr lang="en-ES" dirty="0"/>
          </a:p>
        </p:txBody>
      </p:sp>
      <p:sp>
        <p:nvSpPr>
          <p:cNvPr id="23" name="Text Placeholder 1">
            <a:extLst>
              <a:ext uri="{FF2B5EF4-FFF2-40B4-BE49-F238E27FC236}">
                <a16:creationId xmlns:a16="http://schemas.microsoft.com/office/drawing/2014/main" id="{E5C0A8AA-A6EC-4C12-BB86-430C02EABC8C}"/>
              </a:ext>
            </a:extLst>
          </p:cNvPr>
          <p:cNvSpPr txBox="1">
            <a:spLocks/>
          </p:cNvSpPr>
          <p:nvPr/>
        </p:nvSpPr>
        <p:spPr>
          <a:xfrm>
            <a:off x="129729" y="1804261"/>
            <a:ext cx="11158955" cy="4430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Después trabajamos en parejas y los estudiantes intercambian* las frases.</a:t>
            </a:r>
          </a:p>
        </p:txBody>
      </p:sp>
      <p:sp>
        <p:nvSpPr>
          <p:cNvPr id="24" name="Text Placeholder 1">
            <a:extLst>
              <a:ext uri="{FF2B5EF4-FFF2-40B4-BE49-F238E27FC236}">
                <a16:creationId xmlns:a16="http://schemas.microsoft.com/office/drawing/2014/main" id="{7477CAB7-40CE-4E44-AFD4-FA6919332C58}"/>
              </a:ext>
            </a:extLst>
          </p:cNvPr>
          <p:cNvSpPr txBox="1">
            <a:spLocks/>
          </p:cNvSpPr>
          <p:nvPr/>
        </p:nvSpPr>
        <p:spPr>
          <a:xfrm>
            <a:off x="129729" y="2203997"/>
            <a:ext cx="10787848" cy="7915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Cada</a:t>
            </a:r>
            <a:r>
              <a:rPr lang="en-GB" dirty="0"/>
              <a:t> </a:t>
            </a:r>
            <a:r>
              <a:rPr lang="en-GB" dirty="0" err="1"/>
              <a:t>estudiante</a:t>
            </a:r>
            <a:r>
              <a:rPr lang="en-GB" dirty="0"/>
              <a:t> lee las </a:t>
            </a:r>
            <a:r>
              <a:rPr lang="en-GB" dirty="0" err="1"/>
              <a:t>frases</a:t>
            </a:r>
            <a:r>
              <a:rPr lang="en-GB" dirty="0"/>
              <a:t> de </a:t>
            </a:r>
            <a:r>
              <a:rPr lang="en-GB" dirty="0" err="1"/>
              <a:t>su</a:t>
            </a:r>
            <a:r>
              <a:rPr lang="en-GB" dirty="0"/>
              <a:t> </a:t>
            </a:r>
            <a:r>
              <a:rPr lang="en-GB" dirty="0" err="1"/>
              <a:t>compañero</a:t>
            </a:r>
            <a:r>
              <a:rPr lang="en-GB" dirty="0"/>
              <a:t>. ¿Es </a:t>
            </a:r>
            <a:r>
              <a:rPr lang="en-GB" dirty="0" err="1"/>
              <a:t>correcta</a:t>
            </a:r>
            <a:r>
              <a:rPr lang="en-GB" dirty="0"/>
              <a:t>? </a:t>
            </a:r>
            <a:r>
              <a:rPr lang="en-GB" dirty="0" err="1"/>
              <a:t>Entonces</a:t>
            </a:r>
            <a:r>
              <a:rPr lang="en-GB" dirty="0"/>
              <a:t> </a:t>
            </a:r>
            <a:r>
              <a:rPr lang="en-GB" dirty="0" err="1"/>
              <a:t>el</a:t>
            </a:r>
            <a:r>
              <a:rPr lang="en-GB" dirty="0"/>
              <a:t> </a:t>
            </a:r>
            <a:r>
              <a:rPr lang="en-GB" dirty="0" err="1"/>
              <a:t>estudiante</a:t>
            </a:r>
            <a:r>
              <a:rPr lang="en-GB" dirty="0"/>
              <a:t> </a:t>
            </a:r>
            <a:r>
              <a:rPr lang="en-GB" dirty="0" err="1"/>
              <a:t>gana</a:t>
            </a:r>
            <a:r>
              <a:rPr lang="en-GB" dirty="0"/>
              <a:t> un punto.</a:t>
            </a:r>
            <a:endParaRPr lang="en-ES" dirty="0"/>
          </a:p>
        </p:txBody>
      </p:sp>
      <p:sp>
        <p:nvSpPr>
          <p:cNvPr id="33" name="Rectangle 32">
            <a:extLst>
              <a:ext uri="{FF2B5EF4-FFF2-40B4-BE49-F238E27FC236}">
                <a16:creationId xmlns:a16="http://schemas.microsoft.com/office/drawing/2014/main" id="{5C3D78BD-2539-454B-9E62-D75EC2E7F82D}"/>
              </a:ext>
            </a:extLst>
          </p:cNvPr>
          <p:cNvSpPr/>
          <p:nvPr/>
        </p:nvSpPr>
        <p:spPr>
          <a:xfrm>
            <a:off x="6246795" y="4036515"/>
            <a:ext cx="4493406" cy="95623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 Placeholder 1">
            <a:extLst>
              <a:ext uri="{FF2B5EF4-FFF2-40B4-BE49-F238E27FC236}">
                <a16:creationId xmlns:a16="http://schemas.microsoft.com/office/drawing/2014/main" id="{50CBD1FE-EE96-44EE-9EEC-9E53F6D0CA32}"/>
              </a:ext>
            </a:extLst>
          </p:cNvPr>
          <p:cNvSpPr txBox="1">
            <a:spLocks/>
          </p:cNvSpPr>
          <p:nvPr/>
        </p:nvSpPr>
        <p:spPr>
          <a:xfrm>
            <a:off x="6339449" y="4117447"/>
            <a:ext cx="4178501" cy="7983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dirty="0"/>
              <a:t>El </a:t>
            </a:r>
            <a:r>
              <a:rPr lang="en-GB" dirty="0" err="1"/>
              <a:t>papá</a:t>
            </a:r>
            <a:r>
              <a:rPr lang="en-GB" dirty="0"/>
              <a:t> </a:t>
            </a:r>
            <a:r>
              <a:rPr lang="en-GB" dirty="0" err="1"/>
              <a:t>lleva</a:t>
            </a:r>
            <a:r>
              <a:rPr lang="en-GB" dirty="0"/>
              <a:t> una camisa </a:t>
            </a:r>
            <a:r>
              <a:rPr lang="en-GB" dirty="0" err="1"/>
              <a:t>blanca</a:t>
            </a:r>
            <a:r>
              <a:rPr lang="en-ES" dirty="0"/>
              <a:t>   </a:t>
            </a:r>
          </a:p>
        </p:txBody>
      </p:sp>
      <p:pic>
        <p:nvPicPr>
          <p:cNvPr id="39" name="Google Shape;781;p85">
            <a:extLst>
              <a:ext uri="{FF2B5EF4-FFF2-40B4-BE49-F238E27FC236}">
                <a16:creationId xmlns:a16="http://schemas.microsoft.com/office/drawing/2014/main" id="{B9BEFCAC-0009-469B-A120-158AA070A1F3}"/>
              </a:ext>
            </a:extLst>
          </p:cNvPr>
          <p:cNvPicPr preferRelativeResize="0"/>
          <p:nvPr/>
        </p:nvPicPr>
        <p:blipFill rotWithShape="1">
          <a:blip r:embed="rId3">
            <a:alphaModFix/>
          </a:blip>
          <a:srcRect/>
          <a:stretch/>
        </p:blipFill>
        <p:spPr>
          <a:xfrm>
            <a:off x="9594303" y="4062343"/>
            <a:ext cx="829032" cy="817029"/>
          </a:xfrm>
          <a:prstGeom prst="rect">
            <a:avLst/>
          </a:prstGeom>
          <a:noFill/>
          <a:ln>
            <a:noFill/>
          </a:ln>
        </p:spPr>
      </p:pic>
      <p:sp>
        <p:nvSpPr>
          <p:cNvPr id="40" name="Oval Callout 45">
            <a:extLst>
              <a:ext uri="{FF2B5EF4-FFF2-40B4-BE49-F238E27FC236}">
                <a16:creationId xmlns:a16="http://schemas.microsoft.com/office/drawing/2014/main" id="{E2CEB7E3-9C23-4021-922D-F187BFAFCF7E}"/>
              </a:ext>
            </a:extLst>
          </p:cNvPr>
          <p:cNvSpPr/>
          <p:nvPr/>
        </p:nvSpPr>
        <p:spPr>
          <a:xfrm flipH="1">
            <a:off x="1889988" y="5095845"/>
            <a:ext cx="4178501" cy="956238"/>
          </a:xfrm>
          <a:prstGeom prst="wedgeEllipseCallout">
            <a:avLst>
              <a:gd name="adj1" fmla="val 52066"/>
              <a:gd name="adj2" fmla="val 76410"/>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chemeClr val="tx1"/>
                </a:solidFill>
              </a:rPr>
              <a:t>El </a:t>
            </a:r>
            <a:r>
              <a:rPr lang="en-GB" sz="2400" dirty="0" err="1">
                <a:solidFill>
                  <a:schemeClr val="tx1"/>
                </a:solidFill>
              </a:rPr>
              <a:t>papá</a:t>
            </a:r>
            <a:r>
              <a:rPr lang="en-GB" sz="2400" dirty="0">
                <a:solidFill>
                  <a:schemeClr val="tx1"/>
                </a:solidFill>
              </a:rPr>
              <a:t> </a:t>
            </a:r>
            <a:r>
              <a:rPr lang="en-GB" sz="2400" dirty="0" err="1">
                <a:solidFill>
                  <a:schemeClr val="tx1"/>
                </a:solidFill>
              </a:rPr>
              <a:t>lleva</a:t>
            </a:r>
            <a:r>
              <a:rPr lang="en-GB" sz="2400" dirty="0">
                <a:solidFill>
                  <a:schemeClr val="tx1"/>
                </a:solidFill>
              </a:rPr>
              <a:t> una camisa </a:t>
            </a:r>
            <a:r>
              <a:rPr lang="en-GB" sz="2400" dirty="0" err="1">
                <a:solidFill>
                  <a:schemeClr val="tx1"/>
                </a:solidFill>
              </a:rPr>
              <a:t>blanca</a:t>
            </a:r>
            <a:r>
              <a:rPr lang="en-ES" sz="2400" dirty="0">
                <a:solidFill>
                  <a:schemeClr val="tx1"/>
                </a:solidFill>
              </a:rPr>
              <a:t>.</a:t>
            </a:r>
            <a:endParaRPr kumimoji="0" lang="en-GB" sz="28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41" name="Text Placeholder 1">
            <a:extLst>
              <a:ext uri="{FF2B5EF4-FFF2-40B4-BE49-F238E27FC236}">
                <a16:creationId xmlns:a16="http://schemas.microsoft.com/office/drawing/2014/main" id="{F31B8C50-7396-4124-87CA-CFB6B459FBD9}"/>
              </a:ext>
            </a:extLst>
          </p:cNvPr>
          <p:cNvSpPr txBox="1">
            <a:spLocks/>
          </p:cNvSpPr>
          <p:nvPr/>
        </p:nvSpPr>
        <p:spPr>
          <a:xfrm>
            <a:off x="438438" y="5202994"/>
            <a:ext cx="1396621" cy="40851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1 punto</a:t>
            </a:r>
            <a:endParaRPr lang="en-ES" dirty="0"/>
          </a:p>
        </p:txBody>
      </p:sp>
      <p:pic>
        <p:nvPicPr>
          <p:cNvPr id="42" name="Google Shape;781;p85">
            <a:extLst>
              <a:ext uri="{FF2B5EF4-FFF2-40B4-BE49-F238E27FC236}">
                <a16:creationId xmlns:a16="http://schemas.microsoft.com/office/drawing/2014/main" id="{391778FB-3E00-418B-BF82-81F8156BDEEE}"/>
              </a:ext>
            </a:extLst>
          </p:cNvPr>
          <p:cNvPicPr preferRelativeResize="0"/>
          <p:nvPr/>
        </p:nvPicPr>
        <p:blipFill rotWithShape="1">
          <a:blip r:embed="rId3">
            <a:alphaModFix/>
          </a:blip>
          <a:srcRect/>
          <a:stretch/>
        </p:blipFill>
        <p:spPr>
          <a:xfrm flipH="1">
            <a:off x="224963" y="5346696"/>
            <a:ext cx="829032" cy="817029"/>
          </a:xfrm>
          <a:prstGeom prst="rect">
            <a:avLst/>
          </a:prstGeom>
          <a:noFill/>
          <a:ln>
            <a:noFill/>
          </a:ln>
        </p:spPr>
      </p:pic>
      <p:sp>
        <p:nvSpPr>
          <p:cNvPr id="3" name="TextBox 2">
            <a:extLst>
              <a:ext uri="{FF2B5EF4-FFF2-40B4-BE49-F238E27FC236}">
                <a16:creationId xmlns:a16="http://schemas.microsoft.com/office/drawing/2014/main" id="{9C00F591-EF59-D557-92A1-8D049EB481D4}"/>
              </a:ext>
            </a:extLst>
          </p:cNvPr>
          <p:cNvSpPr txBox="1"/>
          <p:nvPr/>
        </p:nvSpPr>
        <p:spPr>
          <a:xfrm>
            <a:off x="5709206" y="272721"/>
            <a:ext cx="3799438" cy="400110"/>
          </a:xfrm>
          <a:prstGeom prst="rect">
            <a:avLst/>
          </a:prstGeom>
          <a:noFill/>
        </p:spPr>
        <p:txBody>
          <a:bodyPr wrap="none" rtlCol="0">
            <a:spAutoFit/>
          </a:bodyPr>
          <a:lstStyle/>
          <a:p>
            <a:r>
              <a:rPr lang="en-ES" sz="2000" dirty="0"/>
              <a:t>*intercambiar = to exchange</a:t>
            </a:r>
          </a:p>
        </p:txBody>
      </p:sp>
      <p:pic>
        <p:nvPicPr>
          <p:cNvPr id="5" name="Picture 4" descr="A picture containing toy, doll&#10;&#10;Description automatically generated">
            <a:extLst>
              <a:ext uri="{FF2B5EF4-FFF2-40B4-BE49-F238E27FC236}">
                <a16:creationId xmlns:a16="http://schemas.microsoft.com/office/drawing/2014/main" id="{D6FDFF02-AE89-AF11-8042-9509B6E8EF1E}"/>
              </a:ext>
            </a:extLst>
          </p:cNvPr>
          <p:cNvPicPr>
            <a:picLocks noChangeAspect="1"/>
          </p:cNvPicPr>
          <p:nvPr/>
        </p:nvPicPr>
        <p:blipFill rotWithShape="1">
          <a:blip r:embed="rId4">
            <a:clrChange>
              <a:clrFrom>
                <a:srgbClr val="4E4E4E"/>
              </a:clrFrom>
              <a:clrTo>
                <a:srgbClr val="4E4E4E">
                  <a:alpha val="0"/>
                </a:srgbClr>
              </a:clrTo>
            </a:clrChange>
            <a:extLst>
              <a:ext uri="{28A0092B-C50C-407E-A947-70E740481C1C}">
                <a14:useLocalDpi xmlns:a14="http://schemas.microsoft.com/office/drawing/2010/main" val="0"/>
              </a:ext>
            </a:extLst>
          </a:blip>
          <a:srcRect l="28379" t="4885" r="52074" b="5291"/>
          <a:stretch/>
        </p:blipFill>
        <p:spPr>
          <a:xfrm flipH="1">
            <a:off x="11124701" y="1300524"/>
            <a:ext cx="980945" cy="2628463"/>
          </a:xfrm>
          <a:prstGeom prst="rect">
            <a:avLst/>
          </a:prstGeom>
        </p:spPr>
      </p:pic>
      <p:pic>
        <p:nvPicPr>
          <p:cNvPr id="6" name="Picture 5">
            <a:extLst>
              <a:ext uri="{FF2B5EF4-FFF2-40B4-BE49-F238E27FC236}">
                <a16:creationId xmlns:a16="http://schemas.microsoft.com/office/drawing/2014/main" id="{E55B17B0-220C-CF8F-ED5B-D05420B06A43}"/>
              </a:ext>
            </a:extLst>
          </p:cNvPr>
          <p:cNvPicPr>
            <a:picLocks noChangeAspect="1"/>
          </p:cNvPicPr>
          <p:nvPr/>
        </p:nvPicPr>
        <p:blipFill rotWithShape="1">
          <a:blip r:embed="rId5">
            <a:clrChange>
              <a:clrFrom>
                <a:srgbClr val="FFFFFF"/>
              </a:clrFrom>
              <a:clrTo>
                <a:srgbClr val="FFFFFF">
                  <a:alpha val="0"/>
                </a:srgbClr>
              </a:clrTo>
            </a:clrChange>
          </a:blip>
          <a:srcRect l="72268" t="36339" b="30076"/>
          <a:stretch/>
        </p:blipFill>
        <p:spPr>
          <a:xfrm rot="1801256">
            <a:off x="8603980" y="2895142"/>
            <a:ext cx="1049531" cy="1087899"/>
          </a:xfrm>
          <a:prstGeom prst="rect">
            <a:avLst/>
          </a:prstGeom>
        </p:spPr>
      </p:pic>
      <p:pic>
        <p:nvPicPr>
          <p:cNvPr id="7" name="Picture 6">
            <a:extLst>
              <a:ext uri="{FF2B5EF4-FFF2-40B4-BE49-F238E27FC236}">
                <a16:creationId xmlns:a16="http://schemas.microsoft.com/office/drawing/2014/main" id="{534DD70F-C7D6-9579-81DA-8FE4FDC6D570}"/>
              </a:ext>
            </a:extLst>
          </p:cNvPr>
          <p:cNvPicPr>
            <a:picLocks noChangeAspect="1"/>
          </p:cNvPicPr>
          <p:nvPr/>
        </p:nvPicPr>
        <p:blipFill rotWithShape="1">
          <a:blip r:embed="rId6"/>
          <a:srcRect l="73740" t="29172" r="3502" b="44378"/>
          <a:stretch/>
        </p:blipFill>
        <p:spPr>
          <a:xfrm>
            <a:off x="4709076" y="3031851"/>
            <a:ext cx="1140241" cy="1014586"/>
          </a:xfrm>
          <a:prstGeom prst="rect">
            <a:avLst/>
          </a:prstGeom>
        </p:spPr>
      </p:pic>
    </p:spTree>
    <p:extLst>
      <p:ext uri="{BB962C8B-B14F-4D97-AF65-F5344CB8AC3E}">
        <p14:creationId xmlns:p14="http://schemas.microsoft.com/office/powerpoint/2010/main" val="138087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5" grpId="0"/>
      <p:bldP spid="26" grpId="0"/>
      <p:bldP spid="29" grpId="0" animBg="1"/>
      <p:bldP spid="30" grpId="0"/>
      <p:bldP spid="32" grpId="0"/>
      <p:bldP spid="20" grpId="0"/>
      <p:bldP spid="23" grpId="0"/>
      <p:bldP spid="24" grpId="0"/>
      <p:bldP spid="38" grpId="0"/>
      <p:bldP spid="40" grpId="0" animBg="1"/>
      <p:bldP spid="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D91DF0-C6E9-4BAF-5405-E87B640A0912}"/>
              </a:ext>
            </a:extLst>
          </p:cNvPr>
          <p:cNvSpPr>
            <a:spLocks noGrp="1"/>
          </p:cNvSpPr>
          <p:nvPr>
            <p:ph type="body" sz="quarter" idx="10"/>
          </p:nvPr>
        </p:nvSpPr>
        <p:spPr/>
        <p:txBody>
          <a:bodyPr/>
          <a:lstStyle/>
          <a:p>
            <a:endParaRPr lang="en-ES" dirty="0"/>
          </a:p>
        </p:txBody>
      </p:sp>
      <p:pic>
        <p:nvPicPr>
          <p:cNvPr id="9" name="Picture 2" descr="living room clipart - Clip Art Library">
            <a:extLst>
              <a:ext uri="{FF2B5EF4-FFF2-40B4-BE49-F238E27FC236}">
                <a16:creationId xmlns:a16="http://schemas.microsoft.com/office/drawing/2014/main" id="{106EFBC0-7C16-F194-8655-331558CA8F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78"/>
          <a:stretch/>
        </p:blipFill>
        <p:spPr bwMode="auto">
          <a:xfrm>
            <a:off x="0" y="-72190"/>
            <a:ext cx="12192000" cy="64729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DC5F0BB-9D8D-D805-85C1-784D4748F52C}"/>
              </a:ext>
            </a:extLst>
          </p:cNvPr>
          <p:cNvSpPr>
            <a:spLocks noGrp="1"/>
          </p:cNvSpPr>
          <p:nvPr>
            <p:ph type="title"/>
          </p:nvPr>
        </p:nvSpPr>
        <p:spPr>
          <a:xfrm>
            <a:off x="0" y="213557"/>
            <a:ext cx="6587891" cy="1100510"/>
          </a:xfrm>
        </p:spPr>
        <p:txBody>
          <a:bodyPr>
            <a:normAutofit/>
          </a:bodyPr>
          <a:lstStyle/>
          <a:p>
            <a:r>
              <a:rPr lang="en-ES" sz="2600" dirty="0"/>
              <a:t>¿Cuántas frases sobre la imagen puedes escribir en 5 minutos?</a:t>
            </a:r>
          </a:p>
        </p:txBody>
      </p:sp>
      <p:sp>
        <p:nvSpPr>
          <p:cNvPr id="8" name="Rounded Rectangle 11">
            <a:extLst>
              <a:ext uri="{FF2B5EF4-FFF2-40B4-BE49-F238E27FC236}">
                <a16:creationId xmlns:a16="http://schemas.microsoft.com/office/drawing/2014/main" id="{A850B183-41DD-24A0-5784-B4A7AD8DD355}"/>
              </a:ext>
            </a:extLst>
          </p:cNvPr>
          <p:cNvSpPr/>
          <p:nvPr/>
        </p:nvSpPr>
        <p:spPr>
          <a:xfrm>
            <a:off x="9719188" y="258166"/>
            <a:ext cx="2208956"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10" name="Picture 6" descr="Free Analog Clock Png, Download Free Analog Clock Png png images ...">
            <a:extLst>
              <a:ext uri="{FF2B5EF4-FFF2-40B4-BE49-F238E27FC236}">
                <a16:creationId xmlns:a16="http://schemas.microsoft.com/office/drawing/2014/main" id="{BD3D253F-CDFA-38C7-3BB5-A22578BF1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9482" y="1168818"/>
            <a:ext cx="678835" cy="6788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Bowl">
            <a:extLst>
              <a:ext uri="{FF2B5EF4-FFF2-40B4-BE49-F238E27FC236}">
                <a16:creationId xmlns:a16="http://schemas.microsoft.com/office/drawing/2014/main" id="{7C44683A-10FE-4426-A98D-AA02FBAF60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136" y="4166253"/>
            <a:ext cx="761330" cy="5627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28EB6C3-F90A-49A2-AC0B-F742A5895311}"/>
              </a:ext>
            </a:extLst>
          </p:cNvPr>
          <p:cNvPicPr>
            <a:picLocks noChangeAspect="1"/>
          </p:cNvPicPr>
          <p:nvPr/>
        </p:nvPicPr>
        <p:blipFill>
          <a:blip r:embed="rId6">
            <a:biLevel thresh="50000"/>
          </a:blip>
          <a:stretch>
            <a:fillRect/>
          </a:stretch>
        </p:blipFill>
        <p:spPr>
          <a:xfrm>
            <a:off x="4065208" y="2162838"/>
            <a:ext cx="1332418" cy="1185852"/>
          </a:xfrm>
          <a:prstGeom prst="rect">
            <a:avLst/>
          </a:prstGeom>
        </p:spPr>
      </p:pic>
      <p:pic>
        <p:nvPicPr>
          <p:cNvPr id="7" name="Picture 6" descr="A close up of a toy&#10;&#10;Description automatically generated with low confidence">
            <a:extLst>
              <a:ext uri="{FF2B5EF4-FFF2-40B4-BE49-F238E27FC236}">
                <a16:creationId xmlns:a16="http://schemas.microsoft.com/office/drawing/2014/main" id="{02920183-CBBA-E8D4-39E0-18E651F6CA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8928" y="1985076"/>
            <a:ext cx="1139385" cy="3537195"/>
          </a:xfrm>
          <a:prstGeom prst="rect">
            <a:avLst/>
          </a:prstGeom>
        </p:spPr>
      </p:pic>
      <p:pic>
        <p:nvPicPr>
          <p:cNvPr id="14" name="Picture 13" descr="A picture containing doll, vector graphics&#10;&#10;Description automatically generated">
            <a:extLst>
              <a:ext uri="{FF2B5EF4-FFF2-40B4-BE49-F238E27FC236}">
                <a16:creationId xmlns:a16="http://schemas.microsoft.com/office/drawing/2014/main" id="{2DD77174-E28B-8C46-F289-361FEBA371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2608" y="734281"/>
            <a:ext cx="1711874" cy="3274889"/>
          </a:xfrm>
          <a:prstGeom prst="rect">
            <a:avLst/>
          </a:prstGeom>
        </p:spPr>
      </p:pic>
      <p:pic>
        <p:nvPicPr>
          <p:cNvPr id="21" name="Picture 20" descr="A close up of a doll&#10;&#10;Description automatically generated with medium confidence">
            <a:extLst>
              <a:ext uri="{FF2B5EF4-FFF2-40B4-BE49-F238E27FC236}">
                <a16:creationId xmlns:a16="http://schemas.microsoft.com/office/drawing/2014/main" id="{33036ACE-8870-EB7D-E104-F3FD39FF98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53380" y="2087864"/>
            <a:ext cx="1071362" cy="3588212"/>
          </a:xfrm>
          <a:prstGeom prst="rect">
            <a:avLst/>
          </a:prstGeom>
        </p:spPr>
      </p:pic>
      <p:pic>
        <p:nvPicPr>
          <p:cNvPr id="23" name="Picture 22">
            <a:extLst>
              <a:ext uri="{FF2B5EF4-FFF2-40B4-BE49-F238E27FC236}">
                <a16:creationId xmlns:a16="http://schemas.microsoft.com/office/drawing/2014/main" id="{330FD016-2F53-2E92-BBA1-CF294E213C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75156" y="2087864"/>
            <a:ext cx="1038944" cy="3355277"/>
          </a:xfrm>
          <a:prstGeom prst="rect">
            <a:avLst/>
          </a:prstGeom>
        </p:spPr>
      </p:pic>
      <p:grpSp>
        <p:nvGrpSpPr>
          <p:cNvPr id="25" name="Group 24">
            <a:extLst>
              <a:ext uri="{FF2B5EF4-FFF2-40B4-BE49-F238E27FC236}">
                <a16:creationId xmlns:a16="http://schemas.microsoft.com/office/drawing/2014/main" id="{9C7C4451-7AF8-F000-9BEA-120C5D846622}"/>
              </a:ext>
            </a:extLst>
          </p:cNvPr>
          <p:cNvGrpSpPr/>
          <p:nvPr/>
        </p:nvGrpSpPr>
        <p:grpSpPr>
          <a:xfrm>
            <a:off x="2579073" y="1379944"/>
            <a:ext cx="2225712" cy="3715502"/>
            <a:chOff x="2710668" y="967206"/>
            <a:chExt cx="2225712" cy="3715502"/>
          </a:xfrm>
        </p:grpSpPr>
        <p:pic>
          <p:nvPicPr>
            <p:cNvPr id="17" name="Picture 16" descr="A picture containing text, toy, doll, vector graphics&#10;&#10;Description automatically generated">
              <a:extLst>
                <a:ext uri="{FF2B5EF4-FFF2-40B4-BE49-F238E27FC236}">
                  <a16:creationId xmlns:a16="http://schemas.microsoft.com/office/drawing/2014/main" id="{C140A286-8C8C-B522-0981-A6F899C0C8A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894" b="97454" l="3861" r="89189">
                          <a14:foregroundMark x1="41892" y1="3935" x2="50386" y2="26968"/>
                          <a14:foregroundMark x1="50386" y1="26968" x2="48649" y2="34606"/>
                          <a14:foregroundMark x1="48649" y1="34606" x2="47297" y2="34838"/>
                          <a14:foregroundMark x1="49035" y1="19213" x2="51351" y2="23148"/>
                          <a14:foregroundMark x1="31274" y1="18866" x2="38996" y2="26505"/>
                          <a14:foregroundMark x1="38996" y1="26505" x2="38996" y2="27083"/>
                          <a14:foregroundMark x1="52317" y1="19444" x2="54633" y2="24537"/>
                          <a14:foregroundMark x1="46911" y1="28472" x2="46332" y2="32407"/>
                          <a14:foregroundMark x1="41313" y1="16204" x2="33205" y2="23148"/>
                          <a14:foregroundMark x1="33205" y1="23148" x2="32432" y2="23495"/>
                          <a14:foregroundMark x1="35714" y1="15162" x2="37452" y2="21181"/>
                          <a14:foregroundMark x1="31853" y1="34144" x2="27992" y2="70255"/>
                          <a14:foregroundMark x1="27992" y1="70255" x2="23552" y2="75347"/>
                          <a14:foregroundMark x1="44595" y1="40046" x2="53668" y2="45370"/>
                          <a14:foregroundMark x1="53668" y1="45370" x2="54054" y2="45370"/>
                          <a14:foregroundMark x1="41892" y1="41782" x2="50965" y2="48032"/>
                          <a14:foregroundMark x1="50965" y1="48032" x2="52896" y2="48380"/>
                          <a14:foregroundMark x1="49614" y1="45718" x2="72201" y2="52778"/>
                          <a14:foregroundMark x1="72201" y1="52778" x2="72973" y2="52778"/>
                          <a14:foregroundMark x1="42471" y1="52083" x2="45174" y2="58681"/>
                          <a14:foregroundMark x1="44595" y1="60995" x2="46911" y2="67708"/>
                          <a14:foregroundMark x1="40154" y1="88310" x2="46332" y2="95023"/>
                          <a14:foregroundMark x1="46332" y1="95023" x2="47297" y2="95255"/>
                          <a14:foregroundMark x1="20849" y1="90278" x2="19112" y2="97569"/>
                          <a14:foregroundMark x1="19112" y1="97569" x2="19112" y2="97569"/>
                          <a14:foregroundMark x1="48456" y1="52431" x2="56178" y2="53009"/>
                          <a14:foregroundMark x1="54054" y1="51736" x2="65637" y2="53356"/>
                          <a14:foregroundMark x1="52896" y1="53356" x2="65058" y2="54745"/>
                          <a14:foregroundMark x1="35714" y1="95255" x2="35135" y2="97222"/>
                          <a14:foregroundMark x1="21815" y1="45370" x2="19691" y2="51389"/>
                          <a14:foregroundMark x1="2510" y1="47454" x2="4054" y2="56019"/>
                          <a14:foregroundMark x1="4054" y1="56019" x2="4054" y2="56019"/>
                          <a14:foregroundMark x1="20270" y1="16204" x2="42278" y2="8218"/>
                          <a14:foregroundMark x1="42278" y1="8218" x2="42857" y2="8218"/>
                          <a14:foregroundMark x1="30116" y1="7870" x2="54633" y2="2894"/>
                          <a14:backgroundMark x1="11390" y1="55324" x2="11390" y2="55324"/>
                          <a14:backgroundMark x1="56178" y1="62037" x2="50772" y2="59375"/>
                          <a14:backgroundMark x1="54633" y1="56713" x2="51737" y2="56019"/>
                          <a14:backgroundMark x1="10811" y1="57060" x2="11969" y2="54051"/>
                          <a14:backgroundMark x1="2510" y1="38079" x2="1351" y2="46296"/>
                          <a14:backgroundMark x1="1351" y1="46296" x2="772" y2="46759"/>
                          <a14:backgroundMark x1="11390" y1="57986" x2="11390" y2="54745"/>
                        </a14:backgroundRemoval>
                      </a14:imgEffect>
                    </a14:imgLayer>
                  </a14:imgProps>
                </a:ext>
                <a:ext uri="{28A0092B-C50C-407E-A947-70E740481C1C}">
                  <a14:useLocalDpi xmlns:a14="http://schemas.microsoft.com/office/drawing/2010/main" val="0"/>
                </a:ext>
              </a:extLst>
            </a:blip>
            <a:stretch>
              <a:fillRect/>
            </a:stretch>
          </p:blipFill>
          <p:spPr>
            <a:xfrm>
              <a:off x="2710668" y="967206"/>
              <a:ext cx="2225712" cy="3715502"/>
            </a:xfrm>
            <a:prstGeom prst="rect">
              <a:avLst/>
            </a:prstGeom>
          </p:spPr>
        </p:pic>
        <p:pic>
          <p:nvPicPr>
            <p:cNvPr id="24" name="Picture 2" descr="Free vector graphics of Present">
              <a:extLst>
                <a:ext uri="{FF2B5EF4-FFF2-40B4-BE49-F238E27FC236}">
                  <a16:creationId xmlns:a16="http://schemas.microsoft.com/office/drawing/2014/main" id="{E5B38F47-95E5-F42A-1B21-33FFDD09000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31105" y="2230684"/>
              <a:ext cx="1640557" cy="1677842"/>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a:extLst>
              <a:ext uri="{FF2B5EF4-FFF2-40B4-BE49-F238E27FC236}">
                <a16:creationId xmlns:a16="http://schemas.microsoft.com/office/drawing/2014/main" id="{4E9560A7-92C9-50B6-F0B1-2C644611B9FB}"/>
              </a:ext>
            </a:extLst>
          </p:cNvPr>
          <p:cNvPicPr>
            <a:picLocks noChangeAspect="1"/>
          </p:cNvPicPr>
          <p:nvPr/>
        </p:nvPicPr>
        <p:blipFill>
          <a:blip r:embed="rId14"/>
          <a:stretch>
            <a:fillRect/>
          </a:stretch>
        </p:blipFill>
        <p:spPr>
          <a:xfrm>
            <a:off x="5353239" y="3239592"/>
            <a:ext cx="1183344" cy="1100510"/>
          </a:xfrm>
          <a:prstGeom prst="rect">
            <a:avLst/>
          </a:prstGeom>
        </p:spPr>
      </p:pic>
      <p:graphicFrame>
        <p:nvGraphicFramePr>
          <p:cNvPr id="27" name="Table 26">
            <a:extLst>
              <a:ext uri="{FF2B5EF4-FFF2-40B4-BE49-F238E27FC236}">
                <a16:creationId xmlns:a16="http://schemas.microsoft.com/office/drawing/2014/main" id="{6C542455-658C-E774-4E85-9D97C9685485}"/>
              </a:ext>
            </a:extLst>
          </p:cNvPr>
          <p:cNvGraphicFramePr>
            <a:graphicFrameLocks noGrp="1"/>
          </p:cNvGraphicFramePr>
          <p:nvPr/>
        </p:nvGraphicFramePr>
        <p:xfrm>
          <a:off x="646779" y="5571275"/>
          <a:ext cx="10966704" cy="792480"/>
        </p:xfrm>
        <a:graphic>
          <a:graphicData uri="http://schemas.openxmlformats.org/drawingml/2006/table">
            <a:tbl>
              <a:tblPr firstRow="1" bandRow="1">
                <a:tableStyleId>{5940675A-B579-460E-94D1-54222C63F5DA}</a:tableStyleId>
              </a:tblPr>
              <a:tblGrid>
                <a:gridCol w="1218523">
                  <a:extLst>
                    <a:ext uri="{9D8B030D-6E8A-4147-A177-3AD203B41FA5}">
                      <a16:colId xmlns:a16="http://schemas.microsoft.com/office/drawing/2014/main" val="409392319"/>
                    </a:ext>
                  </a:extLst>
                </a:gridCol>
                <a:gridCol w="1506502">
                  <a:extLst>
                    <a:ext uri="{9D8B030D-6E8A-4147-A177-3AD203B41FA5}">
                      <a16:colId xmlns:a16="http://schemas.microsoft.com/office/drawing/2014/main" val="2005791846"/>
                    </a:ext>
                  </a:extLst>
                </a:gridCol>
                <a:gridCol w="1282529">
                  <a:extLst>
                    <a:ext uri="{9D8B030D-6E8A-4147-A177-3AD203B41FA5}">
                      <a16:colId xmlns:a16="http://schemas.microsoft.com/office/drawing/2014/main" val="328003102"/>
                    </a:ext>
                  </a:extLst>
                </a:gridCol>
                <a:gridCol w="1316768">
                  <a:extLst>
                    <a:ext uri="{9D8B030D-6E8A-4147-A177-3AD203B41FA5}">
                      <a16:colId xmlns:a16="http://schemas.microsoft.com/office/drawing/2014/main" val="3853252888"/>
                    </a:ext>
                  </a:extLst>
                </a:gridCol>
                <a:gridCol w="1335851">
                  <a:extLst>
                    <a:ext uri="{9D8B030D-6E8A-4147-A177-3AD203B41FA5}">
                      <a16:colId xmlns:a16="http://schemas.microsoft.com/office/drawing/2014/main" val="3100477967"/>
                    </a:ext>
                  </a:extLst>
                </a:gridCol>
                <a:gridCol w="1244331">
                  <a:extLst>
                    <a:ext uri="{9D8B030D-6E8A-4147-A177-3AD203B41FA5}">
                      <a16:colId xmlns:a16="http://schemas.microsoft.com/office/drawing/2014/main" val="194599442"/>
                    </a:ext>
                  </a:extLst>
                </a:gridCol>
                <a:gridCol w="988449">
                  <a:extLst>
                    <a:ext uri="{9D8B030D-6E8A-4147-A177-3AD203B41FA5}">
                      <a16:colId xmlns:a16="http://schemas.microsoft.com/office/drawing/2014/main" val="2414171857"/>
                    </a:ext>
                  </a:extLst>
                </a:gridCol>
                <a:gridCol w="1106848">
                  <a:extLst>
                    <a:ext uri="{9D8B030D-6E8A-4147-A177-3AD203B41FA5}">
                      <a16:colId xmlns:a16="http://schemas.microsoft.com/office/drawing/2014/main" val="1351501319"/>
                    </a:ext>
                  </a:extLst>
                </a:gridCol>
                <a:gridCol w="966903">
                  <a:extLst>
                    <a:ext uri="{9D8B030D-6E8A-4147-A177-3AD203B41FA5}">
                      <a16:colId xmlns:a16="http://schemas.microsoft.com/office/drawing/2014/main" val="3420690010"/>
                    </a:ext>
                  </a:extLst>
                </a:gridCol>
              </a:tblGrid>
              <a:tr h="370840">
                <a:tc>
                  <a:txBody>
                    <a:bodyPr/>
                    <a:lstStyle/>
                    <a:p>
                      <a:r>
                        <a:rPr lang="en-GB" sz="2000" dirty="0" err="1"/>
                        <a:t>grande</a:t>
                      </a:r>
                      <a:endParaRPr lang="en-GB" sz="2000" dirty="0"/>
                    </a:p>
                  </a:txBody>
                  <a:tcPr>
                    <a:solidFill>
                      <a:schemeClr val="accent4">
                        <a:lumMod val="20000"/>
                        <a:lumOff val="80000"/>
                      </a:schemeClr>
                    </a:solidFill>
                  </a:tcPr>
                </a:tc>
                <a:tc>
                  <a:txBody>
                    <a:bodyPr/>
                    <a:lstStyle/>
                    <a:p>
                      <a:r>
                        <a:rPr lang="en-GB" sz="2000" dirty="0" err="1"/>
                        <a:t>pequeño</a:t>
                      </a:r>
                      <a:endParaRPr lang="en-GB" sz="2000" dirty="0"/>
                    </a:p>
                  </a:txBody>
                  <a:tcPr>
                    <a:solidFill>
                      <a:schemeClr val="accent4">
                        <a:lumMod val="20000"/>
                        <a:lumOff val="80000"/>
                      </a:schemeClr>
                    </a:solidFill>
                  </a:tcPr>
                </a:tc>
                <a:tc>
                  <a:txBody>
                    <a:bodyPr/>
                    <a:lstStyle/>
                    <a:p>
                      <a:r>
                        <a:rPr lang="en-GB" sz="2000" dirty="0"/>
                        <a:t>primero</a:t>
                      </a:r>
                    </a:p>
                  </a:txBody>
                  <a:tcPr>
                    <a:solidFill>
                      <a:schemeClr val="accent4">
                        <a:lumMod val="20000"/>
                        <a:lumOff val="80000"/>
                      </a:schemeClr>
                    </a:solidFill>
                  </a:tcPr>
                </a:tc>
                <a:tc>
                  <a:txBody>
                    <a:bodyPr/>
                    <a:lstStyle/>
                    <a:p>
                      <a:r>
                        <a:rPr lang="en-GB" sz="2000" dirty="0" err="1"/>
                        <a:t>segundo</a:t>
                      </a:r>
                      <a:endParaRPr lang="en-GB" sz="2000" dirty="0"/>
                    </a:p>
                  </a:txBody>
                  <a:tcPr>
                    <a:solidFill>
                      <a:schemeClr val="accent4">
                        <a:lumMod val="20000"/>
                        <a:lumOff val="80000"/>
                      </a:schemeClr>
                    </a:solidFill>
                  </a:tcPr>
                </a:tc>
                <a:tc>
                  <a:txBody>
                    <a:bodyPr/>
                    <a:lstStyle/>
                    <a:p>
                      <a:r>
                        <a:rPr lang="en-GB" sz="2000" dirty="0"/>
                        <a:t>nuevo</a:t>
                      </a:r>
                    </a:p>
                  </a:txBody>
                  <a:tcPr>
                    <a:solidFill>
                      <a:schemeClr val="accent4">
                        <a:lumMod val="20000"/>
                        <a:lumOff val="80000"/>
                      </a:schemeClr>
                    </a:solidFill>
                  </a:tcPr>
                </a:tc>
                <a:tc>
                  <a:txBody>
                    <a:bodyPr/>
                    <a:lstStyle/>
                    <a:p>
                      <a:r>
                        <a:rPr lang="en-GB" sz="2000" dirty="0" err="1"/>
                        <a:t>blanco</a:t>
                      </a:r>
                      <a:endParaRPr lang="en-GB" sz="2000" dirty="0"/>
                    </a:p>
                  </a:txBody>
                  <a:tcPr>
                    <a:solidFill>
                      <a:schemeClr val="accent4">
                        <a:lumMod val="20000"/>
                        <a:lumOff val="80000"/>
                      </a:schemeClr>
                    </a:solidFill>
                  </a:tcPr>
                </a:tc>
                <a:tc>
                  <a:txBody>
                    <a:bodyPr/>
                    <a:lstStyle/>
                    <a:p>
                      <a:r>
                        <a:rPr lang="en-GB" sz="2000" dirty="0"/>
                        <a:t>negro</a:t>
                      </a:r>
                    </a:p>
                  </a:txBody>
                  <a:tcPr>
                    <a:solidFill>
                      <a:schemeClr val="accent4">
                        <a:lumMod val="20000"/>
                        <a:lumOff val="80000"/>
                      </a:schemeClr>
                    </a:solidFill>
                  </a:tcPr>
                </a:tc>
                <a:tc>
                  <a:txBody>
                    <a:bodyPr/>
                    <a:lstStyle/>
                    <a:p>
                      <a:r>
                        <a:rPr lang="en-GB" sz="2000" dirty="0" err="1"/>
                        <a:t>único</a:t>
                      </a:r>
                      <a:endParaRPr lang="en-GB" sz="2000" dirty="0"/>
                    </a:p>
                  </a:txBody>
                  <a:tcPr>
                    <a:solidFill>
                      <a:schemeClr val="accent4">
                        <a:lumMod val="20000"/>
                        <a:lumOff val="80000"/>
                      </a:schemeClr>
                    </a:solidFill>
                  </a:tcPr>
                </a:tc>
                <a:tc>
                  <a:txBody>
                    <a:bodyPr/>
                    <a:lstStyle/>
                    <a:p>
                      <a:r>
                        <a:rPr lang="en-GB" sz="2000" dirty="0" err="1"/>
                        <a:t>rico</a:t>
                      </a:r>
                      <a:endParaRPr lang="en-GB" sz="2000" dirty="0"/>
                    </a:p>
                  </a:txBody>
                  <a:tcPr>
                    <a:solidFill>
                      <a:schemeClr val="accent4">
                        <a:lumMod val="20000"/>
                        <a:lumOff val="80000"/>
                      </a:schemeClr>
                    </a:solidFill>
                  </a:tcPr>
                </a:tc>
                <a:extLst>
                  <a:ext uri="{0D108BD9-81ED-4DB2-BD59-A6C34878D82A}">
                    <a16:rowId xmlns:a16="http://schemas.microsoft.com/office/drawing/2014/main" val="2195513525"/>
                  </a:ext>
                </a:extLst>
              </a:tr>
              <a:tr h="370840">
                <a:tc>
                  <a:txBody>
                    <a:bodyPr/>
                    <a:lstStyle/>
                    <a:p>
                      <a:r>
                        <a:rPr lang="en-GB" sz="2000" dirty="0" err="1"/>
                        <a:t>español</a:t>
                      </a:r>
                      <a:endParaRPr lang="en-GB" sz="2000" dirty="0"/>
                    </a:p>
                  </a:txBody>
                  <a:tcPr>
                    <a:solidFill>
                      <a:schemeClr val="accent4">
                        <a:lumMod val="20000"/>
                        <a:lumOff val="80000"/>
                      </a:schemeClr>
                    </a:solidFill>
                  </a:tcPr>
                </a:tc>
                <a:tc>
                  <a:txBody>
                    <a:bodyPr/>
                    <a:lstStyle/>
                    <a:p>
                      <a:r>
                        <a:rPr lang="en-GB" sz="2000" dirty="0" err="1"/>
                        <a:t>moderno</a:t>
                      </a:r>
                      <a:endParaRPr lang="en-GB" sz="2000" dirty="0"/>
                    </a:p>
                  </a:txBody>
                  <a:tcPr>
                    <a:solidFill>
                      <a:schemeClr val="accent4">
                        <a:lumMod val="20000"/>
                        <a:lumOff val="80000"/>
                      </a:schemeClr>
                    </a:solidFill>
                  </a:tcPr>
                </a:tc>
                <a:tc>
                  <a:txBody>
                    <a:bodyPr/>
                    <a:lstStyle/>
                    <a:p>
                      <a:r>
                        <a:rPr lang="en-GB" sz="2000" dirty="0" err="1"/>
                        <a:t>hermoso</a:t>
                      </a:r>
                      <a:endParaRPr lang="en-GB" sz="2000" dirty="0"/>
                    </a:p>
                  </a:txBody>
                  <a:tcPr>
                    <a:solidFill>
                      <a:schemeClr val="accent4">
                        <a:lumMod val="20000"/>
                        <a:lumOff val="80000"/>
                      </a:schemeClr>
                    </a:solidFill>
                  </a:tcPr>
                </a:tc>
                <a:tc>
                  <a:txBody>
                    <a:bodyPr/>
                    <a:lstStyle/>
                    <a:p>
                      <a:r>
                        <a:rPr lang="en-GB" sz="2000" dirty="0"/>
                        <a:t>proprio</a:t>
                      </a:r>
                    </a:p>
                  </a:txBody>
                  <a:tcPr>
                    <a:solidFill>
                      <a:schemeClr val="accent4">
                        <a:lumMod val="20000"/>
                        <a:lumOff val="80000"/>
                      </a:schemeClr>
                    </a:solidFill>
                  </a:tcPr>
                </a:tc>
                <a:tc>
                  <a:txBody>
                    <a:bodyPr/>
                    <a:lstStyle/>
                    <a:p>
                      <a:r>
                        <a:rPr lang="en-GB" sz="2000" dirty="0" err="1"/>
                        <a:t>amarillo</a:t>
                      </a:r>
                      <a:endParaRPr lang="en-GB" sz="2000" dirty="0"/>
                    </a:p>
                  </a:txBody>
                  <a:tcPr>
                    <a:solidFill>
                      <a:schemeClr val="accent4">
                        <a:lumMod val="20000"/>
                        <a:lumOff val="80000"/>
                      </a:schemeClr>
                    </a:solidFill>
                  </a:tcPr>
                </a:tc>
                <a:tc>
                  <a:txBody>
                    <a:bodyPr/>
                    <a:lstStyle/>
                    <a:p>
                      <a:r>
                        <a:rPr lang="en-GB" sz="2000" dirty="0" err="1"/>
                        <a:t>limpio</a:t>
                      </a:r>
                      <a:endParaRPr lang="en-GB" sz="2000" dirty="0"/>
                    </a:p>
                  </a:txBody>
                  <a:tcPr>
                    <a:solidFill>
                      <a:schemeClr val="accent4">
                        <a:lumMod val="20000"/>
                        <a:lumOff val="80000"/>
                      </a:schemeClr>
                    </a:solidFill>
                  </a:tcPr>
                </a:tc>
                <a:tc>
                  <a:txBody>
                    <a:bodyPr/>
                    <a:lstStyle/>
                    <a:p>
                      <a:r>
                        <a:rPr lang="en-GB" sz="2000" dirty="0" err="1"/>
                        <a:t>ligero</a:t>
                      </a:r>
                      <a:endParaRPr lang="en-GB" sz="2000" dirty="0"/>
                    </a:p>
                  </a:txBody>
                  <a:tcPr>
                    <a:solidFill>
                      <a:schemeClr val="accent4">
                        <a:lumMod val="20000"/>
                        <a:lumOff val="80000"/>
                      </a:schemeClr>
                    </a:solidFill>
                  </a:tcPr>
                </a:tc>
                <a:tc>
                  <a:txBody>
                    <a:bodyPr/>
                    <a:lstStyle/>
                    <a:p>
                      <a:r>
                        <a:rPr lang="en-GB" sz="2000" dirty="0" err="1"/>
                        <a:t>pobre</a:t>
                      </a:r>
                      <a:endParaRPr lang="en-GB" sz="2000" dirty="0"/>
                    </a:p>
                  </a:txBody>
                  <a:tcPr>
                    <a:solidFill>
                      <a:schemeClr val="accent4">
                        <a:lumMod val="20000"/>
                        <a:lumOff val="80000"/>
                      </a:schemeClr>
                    </a:solidFill>
                  </a:tcPr>
                </a:tc>
                <a:tc>
                  <a:txBody>
                    <a:bodyPr/>
                    <a:lstStyle/>
                    <a:p>
                      <a:r>
                        <a:rPr lang="en-GB" sz="2000" dirty="0" err="1"/>
                        <a:t>último</a:t>
                      </a:r>
                      <a:endParaRPr lang="en-GB" sz="2000" dirty="0"/>
                    </a:p>
                  </a:txBody>
                  <a:tcPr>
                    <a:solidFill>
                      <a:schemeClr val="accent4">
                        <a:lumMod val="20000"/>
                        <a:lumOff val="80000"/>
                      </a:schemeClr>
                    </a:solidFill>
                  </a:tcPr>
                </a:tc>
                <a:extLst>
                  <a:ext uri="{0D108BD9-81ED-4DB2-BD59-A6C34878D82A}">
                    <a16:rowId xmlns:a16="http://schemas.microsoft.com/office/drawing/2014/main" val="4275509084"/>
                  </a:ext>
                </a:extLst>
              </a:tr>
            </a:tbl>
          </a:graphicData>
        </a:graphic>
      </p:graphicFrame>
      <p:pic>
        <p:nvPicPr>
          <p:cNvPr id="28" name="Picture 4" descr="Free vector graphics of Pie">
            <a:extLst>
              <a:ext uri="{FF2B5EF4-FFF2-40B4-BE49-F238E27FC236}">
                <a16:creationId xmlns:a16="http://schemas.microsoft.com/office/drawing/2014/main" id="{8033BBF1-FC8B-1D5C-D925-21978691F8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36296" y="3604911"/>
            <a:ext cx="1332418" cy="8008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B6DCA8D-CE09-FDE6-D755-63DA2FC2A0D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5498" y="3362461"/>
            <a:ext cx="1644401" cy="1628513"/>
          </a:xfrm>
          <a:prstGeom prst="rect">
            <a:avLst/>
          </a:prstGeom>
        </p:spPr>
      </p:pic>
      <p:pic>
        <p:nvPicPr>
          <p:cNvPr id="12" name="Picture 11">
            <a:extLst>
              <a:ext uri="{FF2B5EF4-FFF2-40B4-BE49-F238E27FC236}">
                <a16:creationId xmlns:a16="http://schemas.microsoft.com/office/drawing/2014/main" id="{2B93772D-5687-3788-0023-18CF4552569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63498" y="3617913"/>
            <a:ext cx="1103510" cy="840875"/>
          </a:xfrm>
          <a:prstGeom prst="rect">
            <a:avLst/>
          </a:prstGeom>
        </p:spPr>
      </p:pic>
      <p:pic>
        <p:nvPicPr>
          <p:cNvPr id="11" name="Picture 10">
            <a:extLst>
              <a:ext uri="{FF2B5EF4-FFF2-40B4-BE49-F238E27FC236}">
                <a16:creationId xmlns:a16="http://schemas.microsoft.com/office/drawing/2014/main" id="{0636EB50-C64F-B5D3-6C29-C2A8CF0378EF}"/>
              </a:ext>
            </a:extLst>
          </p:cNvPr>
          <p:cNvPicPr>
            <a:picLocks noChangeAspect="1"/>
          </p:cNvPicPr>
          <p:nvPr/>
        </p:nvPicPr>
        <p:blipFill>
          <a:blip r:embed="rId6"/>
          <a:stretch>
            <a:fillRect/>
          </a:stretch>
        </p:blipFill>
        <p:spPr>
          <a:xfrm>
            <a:off x="4208690" y="3647166"/>
            <a:ext cx="943249" cy="839492"/>
          </a:xfrm>
          <a:prstGeom prst="rect">
            <a:avLst/>
          </a:prstGeom>
        </p:spPr>
      </p:pic>
      <p:pic>
        <p:nvPicPr>
          <p:cNvPr id="16" name="Picture 15">
            <a:extLst>
              <a:ext uri="{FF2B5EF4-FFF2-40B4-BE49-F238E27FC236}">
                <a16:creationId xmlns:a16="http://schemas.microsoft.com/office/drawing/2014/main" id="{24236901-5B52-4AA3-393B-744F41CED0D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16810" y="4460481"/>
            <a:ext cx="2046514" cy="1052985"/>
          </a:xfrm>
          <a:prstGeom prst="rect">
            <a:avLst/>
          </a:prstGeom>
        </p:spPr>
      </p:pic>
      <p:pic>
        <p:nvPicPr>
          <p:cNvPr id="19" name="Picture 18">
            <a:extLst>
              <a:ext uri="{FF2B5EF4-FFF2-40B4-BE49-F238E27FC236}">
                <a16:creationId xmlns:a16="http://schemas.microsoft.com/office/drawing/2014/main" id="{46A16CAD-F74B-8015-C09E-8AA68287010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51522" y="3681328"/>
            <a:ext cx="1183344" cy="717896"/>
          </a:xfrm>
          <a:prstGeom prst="rect">
            <a:avLst/>
          </a:prstGeom>
        </p:spPr>
      </p:pic>
      <p:sp>
        <p:nvSpPr>
          <p:cNvPr id="20" name="Speech Bubble: Oval 19">
            <a:extLst>
              <a:ext uri="{FF2B5EF4-FFF2-40B4-BE49-F238E27FC236}">
                <a16:creationId xmlns:a16="http://schemas.microsoft.com/office/drawing/2014/main" id="{383FE1C9-1C84-7EAE-17F8-332CF3D73C0D}"/>
              </a:ext>
            </a:extLst>
          </p:cNvPr>
          <p:cNvSpPr/>
          <p:nvPr/>
        </p:nvSpPr>
        <p:spPr>
          <a:xfrm>
            <a:off x="7301242" y="938848"/>
            <a:ext cx="1704594" cy="750438"/>
          </a:xfrm>
          <a:prstGeom prst="wedgeEllipseCallout">
            <a:avLst>
              <a:gd name="adj1" fmla="val -13596"/>
              <a:gd name="adj2" fmla="val 7797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a:t>
            </a:r>
            <a:r>
              <a:rPr lang="en-GB" dirty="0">
                <a:solidFill>
                  <a:schemeClr val="tx1"/>
                </a:solidFill>
              </a:rPr>
              <a:t>Gracias!</a:t>
            </a:r>
          </a:p>
        </p:txBody>
      </p:sp>
      <p:sp>
        <p:nvSpPr>
          <p:cNvPr id="4" name="TextBox 3">
            <a:extLst>
              <a:ext uri="{FF2B5EF4-FFF2-40B4-BE49-F238E27FC236}">
                <a16:creationId xmlns:a16="http://schemas.microsoft.com/office/drawing/2014/main" id="{2B9D1121-BC06-4A28-A606-74DC15DB342F}"/>
              </a:ext>
            </a:extLst>
          </p:cNvPr>
          <p:cNvSpPr txBox="1"/>
          <p:nvPr/>
        </p:nvSpPr>
        <p:spPr>
          <a:xfrm>
            <a:off x="2632067" y="4273048"/>
            <a:ext cx="976549" cy="400110"/>
          </a:xfrm>
          <a:prstGeom prst="rect">
            <a:avLst/>
          </a:prstGeom>
          <a:noFill/>
        </p:spPr>
        <p:txBody>
          <a:bodyPr wrap="none" rtlCol="0">
            <a:spAutoFit/>
          </a:bodyPr>
          <a:lstStyle/>
          <a:p>
            <a:r>
              <a:rPr lang="en-ES" sz="2000" dirty="0">
                <a:highlight>
                  <a:srgbClr val="FFFFFF"/>
                </a:highlight>
              </a:rPr>
              <a:t>Daniel</a:t>
            </a:r>
          </a:p>
        </p:txBody>
      </p:sp>
      <p:sp>
        <p:nvSpPr>
          <p:cNvPr id="6" name="TextBox 5">
            <a:extLst>
              <a:ext uri="{FF2B5EF4-FFF2-40B4-BE49-F238E27FC236}">
                <a16:creationId xmlns:a16="http://schemas.microsoft.com/office/drawing/2014/main" id="{0C75A5F1-4268-3F95-2AC5-06720E4D0CDA}"/>
              </a:ext>
            </a:extLst>
          </p:cNvPr>
          <p:cNvSpPr txBox="1"/>
          <p:nvPr/>
        </p:nvSpPr>
        <p:spPr>
          <a:xfrm>
            <a:off x="5457938" y="2760842"/>
            <a:ext cx="705642" cy="400110"/>
          </a:xfrm>
          <a:prstGeom prst="rect">
            <a:avLst/>
          </a:prstGeom>
          <a:noFill/>
        </p:spPr>
        <p:txBody>
          <a:bodyPr wrap="none" rtlCol="0">
            <a:spAutoFit/>
          </a:bodyPr>
          <a:lstStyle/>
          <a:p>
            <a:r>
              <a:rPr lang="en-ES" sz="2000" dirty="0">
                <a:highlight>
                  <a:srgbClr val="FFFFFF"/>
                </a:highlight>
              </a:rPr>
              <a:t>Ana</a:t>
            </a:r>
          </a:p>
        </p:txBody>
      </p:sp>
      <p:sp>
        <p:nvSpPr>
          <p:cNvPr id="13" name="TextBox 12">
            <a:extLst>
              <a:ext uri="{FF2B5EF4-FFF2-40B4-BE49-F238E27FC236}">
                <a16:creationId xmlns:a16="http://schemas.microsoft.com/office/drawing/2014/main" id="{19DCA86C-7882-E03C-FE27-846A6D250A7B}"/>
              </a:ext>
            </a:extLst>
          </p:cNvPr>
          <p:cNvSpPr txBox="1"/>
          <p:nvPr/>
        </p:nvSpPr>
        <p:spPr>
          <a:xfrm>
            <a:off x="7601429" y="4929177"/>
            <a:ext cx="851515" cy="400110"/>
          </a:xfrm>
          <a:prstGeom prst="rect">
            <a:avLst/>
          </a:prstGeom>
          <a:noFill/>
        </p:spPr>
        <p:txBody>
          <a:bodyPr wrap="none" rtlCol="0">
            <a:spAutoFit/>
          </a:bodyPr>
          <a:lstStyle/>
          <a:p>
            <a:r>
              <a:rPr lang="en-ES" sz="2000" dirty="0">
                <a:highlight>
                  <a:srgbClr val="FFFFFF"/>
                </a:highlight>
              </a:rPr>
              <a:t>Lucía</a:t>
            </a:r>
          </a:p>
        </p:txBody>
      </p:sp>
      <p:sp>
        <p:nvSpPr>
          <p:cNvPr id="18" name="TextBox 17">
            <a:extLst>
              <a:ext uri="{FF2B5EF4-FFF2-40B4-BE49-F238E27FC236}">
                <a16:creationId xmlns:a16="http://schemas.microsoft.com/office/drawing/2014/main" id="{C4123A12-0E00-DE36-0940-BAF541B088D2}"/>
              </a:ext>
            </a:extLst>
          </p:cNvPr>
          <p:cNvSpPr txBox="1"/>
          <p:nvPr/>
        </p:nvSpPr>
        <p:spPr>
          <a:xfrm>
            <a:off x="9504394" y="4881578"/>
            <a:ext cx="856325" cy="400110"/>
          </a:xfrm>
          <a:prstGeom prst="rect">
            <a:avLst/>
          </a:prstGeom>
          <a:noFill/>
        </p:spPr>
        <p:txBody>
          <a:bodyPr wrap="none" rtlCol="0">
            <a:spAutoFit/>
          </a:bodyPr>
          <a:lstStyle/>
          <a:p>
            <a:r>
              <a:rPr lang="en-ES" sz="2000" dirty="0">
                <a:highlight>
                  <a:srgbClr val="FFFFFF"/>
                </a:highlight>
              </a:rPr>
              <a:t>Hugo</a:t>
            </a:r>
          </a:p>
        </p:txBody>
      </p:sp>
      <p:sp>
        <p:nvSpPr>
          <p:cNvPr id="22" name="TextBox 21">
            <a:extLst>
              <a:ext uri="{FF2B5EF4-FFF2-40B4-BE49-F238E27FC236}">
                <a16:creationId xmlns:a16="http://schemas.microsoft.com/office/drawing/2014/main" id="{753DD9E1-BFC1-B8D0-974D-CC79FEB28C67}"/>
              </a:ext>
            </a:extLst>
          </p:cNvPr>
          <p:cNvSpPr txBox="1"/>
          <p:nvPr/>
        </p:nvSpPr>
        <p:spPr>
          <a:xfrm>
            <a:off x="11048317" y="4814977"/>
            <a:ext cx="950901" cy="400110"/>
          </a:xfrm>
          <a:prstGeom prst="rect">
            <a:avLst/>
          </a:prstGeom>
          <a:noFill/>
        </p:spPr>
        <p:txBody>
          <a:bodyPr wrap="none" rtlCol="0">
            <a:spAutoFit/>
          </a:bodyPr>
          <a:lstStyle/>
          <a:p>
            <a:r>
              <a:rPr lang="en-ES" sz="2000" dirty="0">
                <a:highlight>
                  <a:srgbClr val="FFFFFF"/>
                </a:highlight>
              </a:rPr>
              <a:t>Nadia</a:t>
            </a:r>
          </a:p>
        </p:txBody>
      </p:sp>
    </p:spTree>
    <p:extLst>
      <p:ext uri="{BB962C8B-B14F-4D97-AF65-F5344CB8AC3E}">
        <p14:creationId xmlns:p14="http://schemas.microsoft.com/office/powerpoint/2010/main" val="3216617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C60967-89EB-4023-A856-C4E234ACA19C}"/>
              </a:ext>
            </a:extLst>
          </p:cNvPr>
          <p:cNvSpPr/>
          <p:nvPr/>
        </p:nvSpPr>
        <p:spPr>
          <a:xfrm>
            <a:off x="138870" y="4479552"/>
            <a:ext cx="3111544" cy="95623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895E16C-C516-E3C5-4DE9-C7AA8AF87E2A}"/>
              </a:ext>
            </a:extLst>
          </p:cNvPr>
          <p:cNvSpPr>
            <a:spLocks noGrp="1"/>
          </p:cNvSpPr>
          <p:nvPr>
            <p:ph type="body" sz="quarter" idx="10"/>
          </p:nvPr>
        </p:nvSpPr>
        <p:spPr>
          <a:xfrm>
            <a:off x="116925" y="949416"/>
            <a:ext cx="11813184" cy="429221"/>
          </a:xfrm>
        </p:spPr>
        <p:txBody>
          <a:bodyPr>
            <a:noAutofit/>
          </a:bodyPr>
          <a:lstStyle/>
          <a:p>
            <a:pPr>
              <a:lnSpc>
                <a:spcPct val="85000"/>
              </a:lnSpc>
            </a:pPr>
            <a:r>
              <a:rPr lang="en-GB" sz="2000" dirty="0"/>
              <a:t>Los </a:t>
            </a:r>
            <a:r>
              <a:rPr lang="en-GB" sz="2000" dirty="0" err="1"/>
              <a:t>estudiantes</a:t>
            </a:r>
            <a:r>
              <a:rPr lang="en-GB" sz="2000" dirty="0"/>
              <a:t> </a:t>
            </a:r>
            <a:r>
              <a:rPr lang="en-GB" sz="2000" dirty="0" err="1"/>
              <a:t>escriben</a:t>
            </a:r>
            <a:r>
              <a:rPr lang="en-GB" sz="2000" dirty="0"/>
              <a:t> </a:t>
            </a:r>
            <a:r>
              <a:rPr lang="en-GB" sz="2000" dirty="0" err="1"/>
              <a:t>cinco</a:t>
            </a:r>
            <a:r>
              <a:rPr lang="en-GB" sz="2000" dirty="0"/>
              <a:t> </a:t>
            </a:r>
            <a:r>
              <a:rPr lang="en-GB" sz="2000" dirty="0" err="1"/>
              <a:t>preguntas</a:t>
            </a:r>
            <a:r>
              <a:rPr lang="en-GB" sz="2000" dirty="0"/>
              <a:t> </a:t>
            </a:r>
            <a:r>
              <a:rPr lang="en-GB" sz="2000" dirty="0" err="1"/>
              <a:t>sobre</a:t>
            </a:r>
            <a:r>
              <a:rPr lang="en-GB" sz="2000" dirty="0"/>
              <a:t> las personas o los </a:t>
            </a:r>
            <a:r>
              <a:rPr lang="en-GB" sz="2000" dirty="0" err="1"/>
              <a:t>animales</a:t>
            </a:r>
            <a:r>
              <a:rPr lang="en-GB" sz="2000" dirty="0"/>
              <a:t> </a:t>
            </a:r>
            <a:r>
              <a:rPr lang="en-GB" sz="2000" dirty="0" err="1"/>
              <a:t>en</a:t>
            </a:r>
            <a:r>
              <a:rPr lang="en-GB" sz="2000" dirty="0"/>
              <a:t> la imagen.</a:t>
            </a:r>
          </a:p>
        </p:txBody>
      </p:sp>
      <p:sp>
        <p:nvSpPr>
          <p:cNvPr id="8" name="Rounded Rectangle 11">
            <a:extLst>
              <a:ext uri="{FF2B5EF4-FFF2-40B4-BE49-F238E27FC236}">
                <a16:creationId xmlns:a16="http://schemas.microsoft.com/office/drawing/2014/main" id="{4BB47FBC-EFE8-D13C-571F-A92B7BB46AB5}"/>
              </a:ext>
            </a:extLst>
          </p:cNvPr>
          <p:cNvSpPr/>
          <p:nvPr/>
        </p:nvSpPr>
        <p:spPr>
          <a:xfrm>
            <a:off x="9675628" y="258166"/>
            <a:ext cx="2252516"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9" name="Title 18">
            <a:extLst>
              <a:ext uri="{FF2B5EF4-FFF2-40B4-BE49-F238E27FC236}">
                <a16:creationId xmlns:a16="http://schemas.microsoft.com/office/drawing/2014/main" id="{17746EFB-7C62-392F-0A4D-CB2C57292082}"/>
              </a:ext>
            </a:extLst>
          </p:cNvPr>
          <p:cNvSpPr>
            <a:spLocks noGrp="1"/>
          </p:cNvSpPr>
          <p:nvPr>
            <p:ph type="title"/>
          </p:nvPr>
        </p:nvSpPr>
        <p:spPr>
          <a:xfrm>
            <a:off x="0" y="213558"/>
            <a:ext cx="4488873" cy="608636"/>
          </a:xfrm>
        </p:spPr>
        <p:txBody>
          <a:bodyPr>
            <a:normAutofit/>
          </a:bodyPr>
          <a:lstStyle/>
          <a:p>
            <a:r>
              <a:rPr lang="en-ES" sz="2800" dirty="0"/>
              <a:t>Hablamos en la fiesta</a:t>
            </a:r>
          </a:p>
        </p:txBody>
      </p:sp>
      <p:sp>
        <p:nvSpPr>
          <p:cNvPr id="21" name="Text Placeholder 1">
            <a:extLst>
              <a:ext uri="{FF2B5EF4-FFF2-40B4-BE49-F238E27FC236}">
                <a16:creationId xmlns:a16="http://schemas.microsoft.com/office/drawing/2014/main" id="{CB2D9C7F-C2E9-C1EB-D31A-B1D3AF0620F0}"/>
              </a:ext>
            </a:extLst>
          </p:cNvPr>
          <p:cNvSpPr txBox="1">
            <a:spLocks/>
          </p:cNvSpPr>
          <p:nvPr/>
        </p:nvSpPr>
        <p:spPr>
          <a:xfrm>
            <a:off x="116925" y="1591553"/>
            <a:ext cx="11737072" cy="7908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16" name="Text Placeholder 1">
            <a:extLst>
              <a:ext uri="{FF2B5EF4-FFF2-40B4-BE49-F238E27FC236}">
                <a16:creationId xmlns:a16="http://schemas.microsoft.com/office/drawing/2014/main" id="{C1191F57-3348-4E26-B943-6E9EFB139B5F}"/>
              </a:ext>
            </a:extLst>
          </p:cNvPr>
          <p:cNvSpPr txBox="1">
            <a:spLocks/>
          </p:cNvSpPr>
          <p:nvPr/>
        </p:nvSpPr>
        <p:spPr>
          <a:xfrm>
            <a:off x="287130" y="4596777"/>
            <a:ext cx="3111544" cy="8170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sz="2200" dirty="0"/>
              <a:t>¿</a:t>
            </a:r>
            <a:r>
              <a:rPr lang="en-GB" sz="2200" dirty="0" err="1"/>
              <a:t>Quién</a:t>
            </a:r>
            <a:r>
              <a:rPr lang="en-GB" sz="2200" dirty="0"/>
              <a:t> come un dulce </a:t>
            </a:r>
            <a:r>
              <a:rPr lang="en-GB" sz="2200" dirty="0" err="1"/>
              <a:t>rico</a:t>
            </a:r>
            <a:r>
              <a:rPr lang="en-GB" sz="2200" dirty="0"/>
              <a:t>?</a:t>
            </a:r>
            <a:endParaRPr lang="en-ES" sz="2200" dirty="0"/>
          </a:p>
        </p:txBody>
      </p:sp>
      <p:sp>
        <p:nvSpPr>
          <p:cNvPr id="25" name="Google Shape;765;p85">
            <a:extLst>
              <a:ext uri="{FF2B5EF4-FFF2-40B4-BE49-F238E27FC236}">
                <a16:creationId xmlns:a16="http://schemas.microsoft.com/office/drawing/2014/main" id="{AF3F0F53-2F7D-40DC-970C-E157735D0072}"/>
              </a:ext>
            </a:extLst>
          </p:cNvPr>
          <p:cNvSpPr txBox="1"/>
          <p:nvPr/>
        </p:nvSpPr>
        <p:spPr>
          <a:xfrm>
            <a:off x="116925" y="3575729"/>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2200" b="0" i="0" u="none" strike="noStrike" kern="0" cap="none" spc="0" normalizeH="0" baseline="0" noProof="0" dirty="0">
              <a:ln>
                <a:noFill/>
              </a:ln>
              <a:effectLst/>
              <a:uLnTx/>
              <a:uFillTx/>
              <a:latin typeface="Arial"/>
              <a:cs typeface="Arial"/>
              <a:sym typeface="Arial"/>
            </a:endParaRPr>
          </a:p>
        </p:txBody>
      </p:sp>
      <p:sp>
        <p:nvSpPr>
          <p:cNvPr id="26" name="Google Shape;766;p85">
            <a:extLst>
              <a:ext uri="{FF2B5EF4-FFF2-40B4-BE49-F238E27FC236}">
                <a16:creationId xmlns:a16="http://schemas.microsoft.com/office/drawing/2014/main" id="{432EDAEE-649F-4E4B-8314-50F9A59F59B6}"/>
              </a:ext>
            </a:extLst>
          </p:cNvPr>
          <p:cNvSpPr txBox="1"/>
          <p:nvPr/>
        </p:nvSpPr>
        <p:spPr>
          <a:xfrm>
            <a:off x="119974" y="4029148"/>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 A :</a:t>
            </a:r>
            <a:endParaRPr kumimoji="0" sz="2200" b="0" i="0" u="none" strike="noStrike" kern="0" cap="none" spc="0" normalizeH="0" baseline="0" noProof="0" dirty="0">
              <a:ln>
                <a:noFill/>
              </a:ln>
              <a:effectLst/>
              <a:uLnTx/>
              <a:uFillTx/>
              <a:latin typeface="Arial"/>
              <a:cs typeface="Arial"/>
              <a:sym typeface="Arial"/>
            </a:endParaRPr>
          </a:p>
        </p:txBody>
      </p:sp>
      <p:sp>
        <p:nvSpPr>
          <p:cNvPr id="29" name="Oval Callout 45">
            <a:extLst>
              <a:ext uri="{FF2B5EF4-FFF2-40B4-BE49-F238E27FC236}">
                <a16:creationId xmlns:a16="http://schemas.microsoft.com/office/drawing/2014/main" id="{90B9F45E-15FE-43C6-B284-C4F172D512EE}"/>
              </a:ext>
            </a:extLst>
          </p:cNvPr>
          <p:cNvSpPr/>
          <p:nvPr/>
        </p:nvSpPr>
        <p:spPr>
          <a:xfrm>
            <a:off x="3407250" y="3692954"/>
            <a:ext cx="2432125" cy="1442868"/>
          </a:xfrm>
          <a:prstGeom prst="wedgeEllipseCallout">
            <a:avLst>
              <a:gd name="adj1" fmla="val -64417"/>
              <a:gd name="adj2" fmla="val 48199"/>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a:t>
            </a:r>
            <a:r>
              <a:rPr lang="en-GB" sz="2200" dirty="0" err="1">
                <a:solidFill>
                  <a:schemeClr val="tx1"/>
                </a:solidFill>
              </a:rPr>
              <a:t>Quién</a:t>
            </a:r>
            <a:r>
              <a:rPr lang="en-GB" sz="2200" dirty="0">
                <a:solidFill>
                  <a:schemeClr val="tx1"/>
                </a:solidFill>
              </a:rPr>
              <a:t> come </a:t>
            </a:r>
            <a:r>
              <a:rPr lang="en-GB" sz="2200" b="1" dirty="0">
                <a:solidFill>
                  <a:schemeClr val="tx1"/>
                </a:solidFill>
              </a:rPr>
              <a:t>un dulce </a:t>
            </a:r>
            <a:r>
              <a:rPr lang="en-GB" sz="2200" b="1" dirty="0" err="1">
                <a:solidFill>
                  <a:schemeClr val="tx1"/>
                </a:solidFill>
              </a:rPr>
              <a:t>rico</a:t>
            </a:r>
            <a:r>
              <a:rPr lang="en-GB" sz="2200" dirty="0">
                <a:solidFill>
                  <a:schemeClr val="tx1"/>
                </a:solidFill>
              </a:rPr>
              <a:t>?</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30" name="Google Shape;766;p85">
            <a:extLst>
              <a:ext uri="{FF2B5EF4-FFF2-40B4-BE49-F238E27FC236}">
                <a16:creationId xmlns:a16="http://schemas.microsoft.com/office/drawing/2014/main" id="{5BCEE1C6-5752-4A13-A5FB-BA7CC641CFB9}"/>
              </a:ext>
            </a:extLst>
          </p:cNvPr>
          <p:cNvSpPr txBox="1"/>
          <p:nvPr/>
        </p:nvSpPr>
        <p:spPr>
          <a:xfrm>
            <a:off x="8149746" y="3937023"/>
            <a:ext cx="2096750"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 B :</a:t>
            </a:r>
            <a:endParaRPr kumimoji="0" sz="2200" b="0" i="0" u="none" strike="noStrike" kern="0" cap="none" spc="0" normalizeH="0" baseline="0" noProof="0" dirty="0">
              <a:ln>
                <a:noFill/>
              </a:ln>
              <a:effectLst/>
              <a:uLnTx/>
              <a:uFillTx/>
              <a:latin typeface="Arial"/>
              <a:cs typeface="Arial"/>
              <a:sym typeface="Arial"/>
            </a:endParaRPr>
          </a:p>
        </p:txBody>
      </p:sp>
      <p:pic>
        <p:nvPicPr>
          <p:cNvPr id="36" name="Google Shape;781;p85">
            <a:extLst>
              <a:ext uri="{FF2B5EF4-FFF2-40B4-BE49-F238E27FC236}">
                <a16:creationId xmlns:a16="http://schemas.microsoft.com/office/drawing/2014/main" id="{23A4BC5C-A995-40FB-ADE4-B0F4B15A7C97}"/>
              </a:ext>
            </a:extLst>
          </p:cNvPr>
          <p:cNvPicPr preferRelativeResize="0"/>
          <p:nvPr/>
        </p:nvPicPr>
        <p:blipFill rotWithShape="1">
          <a:blip r:embed="rId3">
            <a:alphaModFix/>
          </a:blip>
          <a:srcRect/>
          <a:stretch/>
        </p:blipFill>
        <p:spPr>
          <a:xfrm flipH="1">
            <a:off x="138870" y="4769504"/>
            <a:ext cx="829032" cy="817029"/>
          </a:xfrm>
          <a:prstGeom prst="rect">
            <a:avLst/>
          </a:prstGeom>
          <a:noFill/>
          <a:ln>
            <a:noFill/>
          </a:ln>
        </p:spPr>
      </p:pic>
      <p:sp>
        <p:nvSpPr>
          <p:cNvPr id="27" name="Text Placeholder 1">
            <a:extLst>
              <a:ext uri="{FF2B5EF4-FFF2-40B4-BE49-F238E27FC236}">
                <a16:creationId xmlns:a16="http://schemas.microsoft.com/office/drawing/2014/main" id="{FBB1B644-D5D6-4CF2-B4EB-241F7CCC0FEE}"/>
              </a:ext>
            </a:extLst>
          </p:cNvPr>
          <p:cNvSpPr txBox="1">
            <a:spLocks/>
          </p:cNvSpPr>
          <p:nvPr/>
        </p:nvSpPr>
        <p:spPr>
          <a:xfrm>
            <a:off x="116925" y="3110344"/>
            <a:ext cx="9296812" cy="48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20" name="Text Placeholder 1">
            <a:extLst>
              <a:ext uri="{FF2B5EF4-FFF2-40B4-BE49-F238E27FC236}">
                <a16:creationId xmlns:a16="http://schemas.microsoft.com/office/drawing/2014/main" id="{37CA2DDF-9599-4F74-9553-AD6651A1D3C9}"/>
              </a:ext>
            </a:extLst>
          </p:cNvPr>
          <p:cNvSpPr txBox="1">
            <a:spLocks/>
          </p:cNvSpPr>
          <p:nvPr/>
        </p:nvSpPr>
        <p:spPr>
          <a:xfrm>
            <a:off x="116925" y="2740892"/>
            <a:ext cx="9296812" cy="4308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24" name="Text Placeholder 1">
            <a:extLst>
              <a:ext uri="{FF2B5EF4-FFF2-40B4-BE49-F238E27FC236}">
                <a16:creationId xmlns:a16="http://schemas.microsoft.com/office/drawing/2014/main" id="{E4C6B191-80B5-41C1-B0CA-279B46EE21CE}"/>
              </a:ext>
            </a:extLst>
          </p:cNvPr>
          <p:cNvSpPr txBox="1">
            <a:spLocks/>
          </p:cNvSpPr>
          <p:nvPr/>
        </p:nvSpPr>
        <p:spPr>
          <a:xfrm>
            <a:off x="116925" y="3530252"/>
            <a:ext cx="9296812" cy="4308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18" name="Text Placeholder 1">
            <a:extLst>
              <a:ext uri="{FF2B5EF4-FFF2-40B4-BE49-F238E27FC236}">
                <a16:creationId xmlns:a16="http://schemas.microsoft.com/office/drawing/2014/main" id="{EAFC70C7-BCEB-4ADE-BF23-D9B127A2FA1C}"/>
              </a:ext>
            </a:extLst>
          </p:cNvPr>
          <p:cNvSpPr txBox="1">
            <a:spLocks/>
          </p:cNvSpPr>
          <p:nvPr/>
        </p:nvSpPr>
        <p:spPr>
          <a:xfrm>
            <a:off x="7548362" y="6027905"/>
            <a:ext cx="1396621" cy="4085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200" dirty="0"/>
              <a:t>1 punto</a:t>
            </a:r>
            <a:endParaRPr lang="en-ES" sz="2200" dirty="0"/>
          </a:p>
        </p:txBody>
      </p:sp>
      <p:sp>
        <p:nvSpPr>
          <p:cNvPr id="28" name="Rectangle 27">
            <a:extLst>
              <a:ext uri="{FF2B5EF4-FFF2-40B4-BE49-F238E27FC236}">
                <a16:creationId xmlns:a16="http://schemas.microsoft.com/office/drawing/2014/main" id="{F3B5E7B7-3EB9-47C5-AF1F-390B97852400}"/>
              </a:ext>
            </a:extLst>
          </p:cNvPr>
          <p:cNvSpPr/>
          <p:nvPr/>
        </p:nvSpPr>
        <p:spPr>
          <a:xfrm>
            <a:off x="6887800" y="4730499"/>
            <a:ext cx="3430957" cy="95623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2" name="Text Placeholder 1">
            <a:extLst>
              <a:ext uri="{FF2B5EF4-FFF2-40B4-BE49-F238E27FC236}">
                <a16:creationId xmlns:a16="http://schemas.microsoft.com/office/drawing/2014/main" id="{63CC85AA-7CF0-4753-9C17-8CBE01EDDAEB}"/>
              </a:ext>
            </a:extLst>
          </p:cNvPr>
          <p:cNvSpPr txBox="1">
            <a:spLocks/>
          </p:cNvSpPr>
          <p:nvPr/>
        </p:nvSpPr>
        <p:spPr>
          <a:xfrm>
            <a:off x="6910712" y="4791096"/>
            <a:ext cx="3287784" cy="8170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dirty="0"/>
              <a:t>¿</a:t>
            </a:r>
            <a:r>
              <a:rPr lang="en-GB" dirty="0" err="1"/>
              <a:t>Quién</a:t>
            </a:r>
            <a:r>
              <a:rPr lang="en-GB" dirty="0"/>
              <a:t> </a:t>
            </a:r>
            <a:r>
              <a:rPr lang="en-GB" dirty="0" err="1"/>
              <a:t>lleva</a:t>
            </a:r>
            <a:r>
              <a:rPr lang="en-GB" dirty="0"/>
              <a:t> una camisa </a:t>
            </a:r>
            <a:r>
              <a:rPr lang="en-GB" dirty="0" err="1"/>
              <a:t>blanca</a:t>
            </a:r>
            <a:r>
              <a:rPr lang="en-GB" dirty="0"/>
              <a:t>?</a:t>
            </a:r>
            <a:endParaRPr lang="en-ES" dirty="0"/>
          </a:p>
        </p:txBody>
      </p:sp>
      <p:pic>
        <p:nvPicPr>
          <p:cNvPr id="33" name="Google Shape;781;p85">
            <a:extLst>
              <a:ext uri="{FF2B5EF4-FFF2-40B4-BE49-F238E27FC236}">
                <a16:creationId xmlns:a16="http://schemas.microsoft.com/office/drawing/2014/main" id="{EF408DDB-7765-4220-9921-36C2067EAD5E}"/>
              </a:ext>
            </a:extLst>
          </p:cNvPr>
          <p:cNvPicPr preferRelativeResize="0"/>
          <p:nvPr/>
        </p:nvPicPr>
        <p:blipFill rotWithShape="1">
          <a:blip r:embed="rId3">
            <a:alphaModFix/>
          </a:blip>
          <a:srcRect/>
          <a:stretch/>
        </p:blipFill>
        <p:spPr>
          <a:xfrm>
            <a:off x="10279410" y="4596043"/>
            <a:ext cx="829032" cy="817029"/>
          </a:xfrm>
          <a:prstGeom prst="rect">
            <a:avLst/>
          </a:prstGeom>
          <a:noFill/>
          <a:ln>
            <a:noFill/>
          </a:ln>
        </p:spPr>
      </p:pic>
      <p:sp>
        <p:nvSpPr>
          <p:cNvPr id="23" name="Oval Callout 45">
            <a:extLst>
              <a:ext uri="{FF2B5EF4-FFF2-40B4-BE49-F238E27FC236}">
                <a16:creationId xmlns:a16="http://schemas.microsoft.com/office/drawing/2014/main" id="{07142ECC-F599-4F5A-9C7F-AA07845E6A66}"/>
              </a:ext>
            </a:extLst>
          </p:cNvPr>
          <p:cNvSpPr/>
          <p:nvPr/>
        </p:nvSpPr>
        <p:spPr>
          <a:xfrm>
            <a:off x="5735037" y="5343074"/>
            <a:ext cx="2025555" cy="956238"/>
          </a:xfrm>
          <a:prstGeom prst="wedgeEllipseCallout">
            <a:avLst>
              <a:gd name="adj1" fmla="val 66293"/>
              <a:gd name="adj2" fmla="val 14278"/>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Daniel </a:t>
            </a:r>
            <a:r>
              <a:rPr lang="en-GB" sz="2200" b="1" i="1" dirty="0">
                <a:solidFill>
                  <a:schemeClr val="tx1"/>
                </a:solidFill>
              </a:rPr>
              <a:t>lo </a:t>
            </a:r>
            <a:r>
              <a:rPr lang="en-GB" sz="2200" dirty="0">
                <a:solidFill>
                  <a:schemeClr val="tx1"/>
                </a:solidFill>
              </a:rPr>
              <a:t>come</a:t>
            </a:r>
            <a:r>
              <a:rPr lang="en-ES" sz="2200" dirty="0">
                <a:solidFill>
                  <a:schemeClr val="tx1"/>
                </a:solidFill>
              </a:rPr>
              <a:t>.</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pic>
        <p:nvPicPr>
          <p:cNvPr id="3" name="Picture 2">
            <a:extLst>
              <a:ext uri="{FF2B5EF4-FFF2-40B4-BE49-F238E27FC236}">
                <a16:creationId xmlns:a16="http://schemas.microsoft.com/office/drawing/2014/main" id="{DFF53F88-88F6-7936-55EF-B2A04F1B14A4}"/>
              </a:ext>
            </a:extLst>
          </p:cNvPr>
          <p:cNvPicPr>
            <a:picLocks noChangeAspect="1"/>
          </p:cNvPicPr>
          <p:nvPr/>
        </p:nvPicPr>
        <p:blipFill rotWithShape="1">
          <a:blip r:embed="rId4"/>
          <a:srcRect l="73740" t="29172" r="3502" b="44378"/>
          <a:stretch/>
        </p:blipFill>
        <p:spPr>
          <a:xfrm>
            <a:off x="10279407" y="3229589"/>
            <a:ext cx="942005" cy="838196"/>
          </a:xfrm>
          <a:prstGeom prst="rect">
            <a:avLst/>
          </a:prstGeom>
        </p:spPr>
      </p:pic>
      <p:sp>
        <p:nvSpPr>
          <p:cNvPr id="4" name="Oval Callout 45">
            <a:extLst>
              <a:ext uri="{FF2B5EF4-FFF2-40B4-BE49-F238E27FC236}">
                <a16:creationId xmlns:a16="http://schemas.microsoft.com/office/drawing/2014/main" id="{D3E1059E-0FE0-4C56-C485-2E06F5EF4DF9}"/>
              </a:ext>
            </a:extLst>
          </p:cNvPr>
          <p:cNvSpPr/>
          <p:nvPr/>
        </p:nvSpPr>
        <p:spPr>
          <a:xfrm>
            <a:off x="3250414" y="5373687"/>
            <a:ext cx="1866434" cy="956238"/>
          </a:xfrm>
          <a:prstGeom prst="wedgeEllipseCallout">
            <a:avLst>
              <a:gd name="adj1" fmla="val -91492"/>
              <a:gd name="adj2" fmla="val -12695"/>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Lucía </a:t>
            </a:r>
            <a:r>
              <a:rPr lang="en-GB" sz="2200" b="1" i="1" dirty="0">
                <a:solidFill>
                  <a:schemeClr val="tx1"/>
                </a:solidFill>
              </a:rPr>
              <a:t>la </a:t>
            </a:r>
            <a:r>
              <a:rPr lang="en-GB" sz="2200" dirty="0" err="1">
                <a:solidFill>
                  <a:schemeClr val="tx1"/>
                </a:solidFill>
              </a:rPr>
              <a:t>lleva</a:t>
            </a:r>
            <a:r>
              <a:rPr lang="en-ES" sz="2200" dirty="0">
                <a:solidFill>
                  <a:schemeClr val="tx1"/>
                </a:solidFill>
              </a:rPr>
              <a:t>.</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6" name="TextBox 5">
            <a:extLst>
              <a:ext uri="{FF2B5EF4-FFF2-40B4-BE49-F238E27FC236}">
                <a16:creationId xmlns:a16="http://schemas.microsoft.com/office/drawing/2014/main" id="{330522BB-5F14-AB1E-AB0B-4A1F6BB92F9B}"/>
              </a:ext>
            </a:extLst>
          </p:cNvPr>
          <p:cNvSpPr txBox="1"/>
          <p:nvPr/>
        </p:nvSpPr>
        <p:spPr>
          <a:xfrm>
            <a:off x="116925" y="1356390"/>
            <a:ext cx="11811219" cy="707886"/>
          </a:xfrm>
          <a:prstGeom prst="rect">
            <a:avLst/>
          </a:prstGeom>
          <a:noFill/>
        </p:spPr>
        <p:txBody>
          <a:bodyPr wrap="square" rtlCol="0">
            <a:spAutoFit/>
          </a:bodyPr>
          <a:lstStyle/>
          <a:p>
            <a:r>
              <a:rPr lang="en-GB" sz="2000" dirty="0" err="1"/>
              <a:t>Cada</a:t>
            </a:r>
            <a:r>
              <a:rPr lang="en-GB" sz="2000" dirty="0"/>
              <a:t> </a:t>
            </a:r>
            <a:r>
              <a:rPr lang="en-GB" sz="2000" dirty="0" err="1"/>
              <a:t>pregunta</a:t>
            </a:r>
            <a:r>
              <a:rPr lang="en-GB" sz="2000" dirty="0"/>
              <a:t> </a:t>
            </a:r>
            <a:r>
              <a:rPr lang="en-GB" sz="2000" dirty="0" err="1"/>
              <a:t>debe</a:t>
            </a:r>
            <a:r>
              <a:rPr lang="en-GB" sz="2000" dirty="0"/>
              <a:t> </a:t>
            </a:r>
            <a:r>
              <a:rPr lang="en-GB" sz="2000" dirty="0" err="1"/>
              <a:t>empezar</a:t>
            </a:r>
            <a:r>
              <a:rPr lang="en-GB" sz="2000" dirty="0"/>
              <a:t> con “¿</a:t>
            </a:r>
            <a:r>
              <a:rPr lang="en-GB" sz="2000" dirty="0" err="1"/>
              <a:t>Quién</a:t>
            </a:r>
            <a:r>
              <a:rPr lang="en-GB" sz="2000" dirty="0"/>
              <a:t>…?” y dos o </a:t>
            </a:r>
            <a:r>
              <a:rPr lang="en-GB" sz="2000" dirty="0" err="1"/>
              <a:t>más</a:t>
            </a:r>
            <a:r>
              <a:rPr lang="en-GB" sz="2000" dirty="0"/>
              <a:t> </a:t>
            </a:r>
            <a:r>
              <a:rPr lang="en-GB" sz="2000" dirty="0" err="1"/>
              <a:t>preguntas</a:t>
            </a:r>
            <a:r>
              <a:rPr lang="en-GB" sz="2000" dirty="0"/>
              <a:t> </a:t>
            </a:r>
            <a:r>
              <a:rPr lang="en-GB" sz="2000" dirty="0" err="1"/>
              <a:t>deben</a:t>
            </a:r>
            <a:r>
              <a:rPr lang="en-GB" sz="2000" dirty="0"/>
              <a:t> </a:t>
            </a:r>
            <a:r>
              <a:rPr lang="en-GB" sz="2000" dirty="0" err="1"/>
              <a:t>tener</a:t>
            </a:r>
            <a:r>
              <a:rPr lang="en-GB" sz="2000" dirty="0"/>
              <a:t> un </a:t>
            </a:r>
            <a:r>
              <a:rPr lang="en-GB" sz="2000" dirty="0" err="1"/>
              <a:t>adjetivo</a:t>
            </a:r>
            <a:r>
              <a:rPr lang="en-GB" sz="2000" dirty="0"/>
              <a:t>.</a:t>
            </a:r>
          </a:p>
        </p:txBody>
      </p:sp>
      <p:sp>
        <p:nvSpPr>
          <p:cNvPr id="7" name="TextBox 6">
            <a:extLst>
              <a:ext uri="{FF2B5EF4-FFF2-40B4-BE49-F238E27FC236}">
                <a16:creationId xmlns:a16="http://schemas.microsoft.com/office/drawing/2014/main" id="{D30E6861-F65C-4DF0-F901-5185B73E9C01}"/>
              </a:ext>
            </a:extLst>
          </p:cNvPr>
          <p:cNvSpPr txBox="1"/>
          <p:nvPr/>
        </p:nvSpPr>
        <p:spPr>
          <a:xfrm>
            <a:off x="116925" y="2042029"/>
            <a:ext cx="8828058" cy="400110"/>
          </a:xfrm>
          <a:prstGeom prst="rect">
            <a:avLst/>
          </a:prstGeom>
          <a:noFill/>
        </p:spPr>
        <p:txBody>
          <a:bodyPr wrap="none" rtlCol="0">
            <a:spAutoFit/>
          </a:bodyPr>
          <a:lstStyle/>
          <a:p>
            <a:r>
              <a:rPr lang="en-GB" sz="2000" dirty="0" err="1"/>
              <a:t>Después</a:t>
            </a:r>
            <a:r>
              <a:rPr lang="en-GB" sz="2000" dirty="0"/>
              <a:t> de </a:t>
            </a:r>
            <a:r>
              <a:rPr lang="en-GB" sz="2000" dirty="0" err="1"/>
              <a:t>cinco</a:t>
            </a:r>
            <a:r>
              <a:rPr lang="en-GB" sz="2000" dirty="0"/>
              <a:t> </a:t>
            </a:r>
            <a:r>
              <a:rPr lang="en-GB" sz="2000" dirty="0" err="1"/>
              <a:t>minutos</a:t>
            </a:r>
            <a:r>
              <a:rPr lang="en-ES" sz="2000" dirty="0"/>
              <a:t>,</a:t>
            </a:r>
            <a:r>
              <a:rPr lang="en-GB" sz="2000" dirty="0"/>
              <a:t> </a:t>
            </a:r>
            <a:r>
              <a:rPr lang="en-GB" sz="2000" dirty="0" err="1"/>
              <a:t>el</a:t>
            </a:r>
            <a:r>
              <a:rPr lang="en-GB" sz="2000" dirty="0"/>
              <a:t> </a:t>
            </a:r>
            <a:r>
              <a:rPr lang="en-GB" sz="2000" dirty="0" err="1"/>
              <a:t>estudiante</a:t>
            </a:r>
            <a:r>
              <a:rPr lang="en-GB" sz="2000" dirty="0"/>
              <a:t> B no </a:t>
            </a:r>
            <a:r>
              <a:rPr lang="en-GB" sz="2000" dirty="0" err="1"/>
              <a:t>puede</a:t>
            </a:r>
            <a:r>
              <a:rPr lang="en-GB" sz="2000" dirty="0"/>
              <a:t> </a:t>
            </a:r>
            <a:r>
              <a:rPr lang="en-GB" sz="2000" dirty="0" err="1"/>
              <a:t>mirar</a:t>
            </a:r>
            <a:r>
              <a:rPr lang="en-GB" sz="2000" dirty="0"/>
              <a:t> la imagen.</a:t>
            </a:r>
          </a:p>
        </p:txBody>
      </p:sp>
      <p:sp>
        <p:nvSpPr>
          <p:cNvPr id="9" name="TextBox 8">
            <a:extLst>
              <a:ext uri="{FF2B5EF4-FFF2-40B4-BE49-F238E27FC236}">
                <a16:creationId xmlns:a16="http://schemas.microsoft.com/office/drawing/2014/main" id="{0F650760-A286-A917-4840-DAE5F3618F55}"/>
              </a:ext>
            </a:extLst>
          </p:cNvPr>
          <p:cNvSpPr txBox="1"/>
          <p:nvPr/>
        </p:nvSpPr>
        <p:spPr>
          <a:xfrm>
            <a:off x="116925" y="2419892"/>
            <a:ext cx="7726795" cy="400110"/>
          </a:xfrm>
          <a:prstGeom prst="rect">
            <a:avLst/>
          </a:prstGeom>
          <a:noFill/>
        </p:spPr>
        <p:txBody>
          <a:bodyPr wrap="none" rtlCol="0">
            <a:spAutoFit/>
          </a:bodyPr>
          <a:lstStyle/>
          <a:p>
            <a:r>
              <a:rPr lang="en-GB" sz="2000" dirty="0" err="1"/>
              <a:t>Entonces</a:t>
            </a:r>
            <a:r>
              <a:rPr lang="en-GB" sz="2000" dirty="0"/>
              <a:t>, </a:t>
            </a:r>
            <a:r>
              <a:rPr lang="en-GB" sz="2000" dirty="0" err="1"/>
              <a:t>el</a:t>
            </a:r>
            <a:r>
              <a:rPr lang="en-GB" sz="2000" dirty="0"/>
              <a:t> </a:t>
            </a:r>
            <a:r>
              <a:rPr lang="en-GB" sz="2000" dirty="0" err="1"/>
              <a:t>estudiante</a:t>
            </a:r>
            <a:r>
              <a:rPr lang="en-GB" sz="2000" dirty="0"/>
              <a:t> A </a:t>
            </a:r>
            <a:r>
              <a:rPr lang="en-GB" sz="2000" dirty="0" err="1"/>
              <a:t>hace</a:t>
            </a:r>
            <a:r>
              <a:rPr lang="en-GB" sz="2000" dirty="0"/>
              <a:t> las </a:t>
            </a:r>
            <a:r>
              <a:rPr lang="en-GB" sz="2000" dirty="0" err="1"/>
              <a:t>preguntas</a:t>
            </a:r>
            <a:r>
              <a:rPr lang="en-GB" sz="2000" dirty="0"/>
              <a:t> a </a:t>
            </a:r>
            <a:r>
              <a:rPr lang="en-GB" sz="2000" dirty="0" err="1"/>
              <a:t>estudiante</a:t>
            </a:r>
            <a:r>
              <a:rPr lang="en-GB" sz="2000" dirty="0"/>
              <a:t> B.</a:t>
            </a:r>
          </a:p>
        </p:txBody>
      </p:sp>
      <p:sp>
        <p:nvSpPr>
          <p:cNvPr id="11" name="TextBox 10">
            <a:extLst>
              <a:ext uri="{FF2B5EF4-FFF2-40B4-BE49-F238E27FC236}">
                <a16:creationId xmlns:a16="http://schemas.microsoft.com/office/drawing/2014/main" id="{D9F6C7B0-43CF-77F0-0704-4C37D1C28627}"/>
              </a:ext>
            </a:extLst>
          </p:cNvPr>
          <p:cNvSpPr txBox="1"/>
          <p:nvPr/>
        </p:nvSpPr>
        <p:spPr>
          <a:xfrm>
            <a:off x="116925" y="2797755"/>
            <a:ext cx="10201832" cy="400110"/>
          </a:xfrm>
          <a:prstGeom prst="rect">
            <a:avLst/>
          </a:prstGeom>
          <a:noFill/>
        </p:spPr>
        <p:txBody>
          <a:bodyPr wrap="none" rtlCol="0">
            <a:spAutoFit/>
          </a:bodyPr>
          <a:lstStyle/>
          <a:p>
            <a:r>
              <a:rPr lang="en-GB" sz="2000" dirty="0"/>
              <a:t>El </a:t>
            </a:r>
            <a:r>
              <a:rPr lang="en-GB" sz="2000" dirty="0" err="1"/>
              <a:t>estudiante</a:t>
            </a:r>
            <a:r>
              <a:rPr lang="en-GB" sz="2000" dirty="0"/>
              <a:t> B </a:t>
            </a:r>
            <a:r>
              <a:rPr lang="en-GB" sz="2000" dirty="0" err="1"/>
              <a:t>responde</a:t>
            </a:r>
            <a:r>
              <a:rPr lang="en-GB" sz="2000" dirty="0"/>
              <a:t> con </a:t>
            </a:r>
            <a:r>
              <a:rPr lang="en-GB" sz="2000" b="1" dirty="0" err="1"/>
              <a:t>una</a:t>
            </a:r>
            <a:r>
              <a:rPr lang="en-GB" sz="2000" b="1" dirty="0"/>
              <a:t> </a:t>
            </a:r>
            <a:r>
              <a:rPr lang="en-GB" sz="2000" b="1" dirty="0" err="1"/>
              <a:t>frase</a:t>
            </a:r>
            <a:r>
              <a:rPr lang="en-GB" sz="2000" b="1" dirty="0"/>
              <a:t> </a:t>
            </a:r>
            <a:r>
              <a:rPr lang="en-GB" sz="2000" b="1" dirty="0" err="1"/>
              <a:t>completa</a:t>
            </a:r>
            <a:r>
              <a:rPr lang="en-GB" sz="2000" dirty="0"/>
              <a:t>. Si es </a:t>
            </a:r>
            <a:r>
              <a:rPr lang="en-GB" sz="2000" dirty="0" err="1"/>
              <a:t>correcta</a:t>
            </a:r>
            <a:r>
              <a:rPr lang="en-GB" sz="2000" dirty="0"/>
              <a:t>, </a:t>
            </a:r>
            <a:r>
              <a:rPr lang="en-GB" sz="2000" dirty="0" err="1"/>
              <a:t>gana</a:t>
            </a:r>
            <a:r>
              <a:rPr lang="en-GB" sz="2000" dirty="0"/>
              <a:t> un punto.</a:t>
            </a:r>
          </a:p>
        </p:txBody>
      </p:sp>
      <p:sp>
        <p:nvSpPr>
          <p:cNvPr id="12" name="TextBox 11">
            <a:extLst>
              <a:ext uri="{FF2B5EF4-FFF2-40B4-BE49-F238E27FC236}">
                <a16:creationId xmlns:a16="http://schemas.microsoft.com/office/drawing/2014/main" id="{2027E553-D8FA-5E83-8411-864A5CE27810}"/>
              </a:ext>
            </a:extLst>
          </p:cNvPr>
          <p:cNvSpPr txBox="1"/>
          <p:nvPr/>
        </p:nvSpPr>
        <p:spPr>
          <a:xfrm>
            <a:off x="116925" y="3175619"/>
            <a:ext cx="5950668" cy="400110"/>
          </a:xfrm>
          <a:prstGeom prst="rect">
            <a:avLst/>
          </a:prstGeom>
          <a:noFill/>
        </p:spPr>
        <p:txBody>
          <a:bodyPr wrap="none" rtlCol="0">
            <a:spAutoFit/>
          </a:bodyPr>
          <a:lstStyle/>
          <a:p>
            <a:r>
              <a:rPr lang="en-GB" sz="2000" dirty="0" err="1"/>
              <a:t>Después</a:t>
            </a:r>
            <a:r>
              <a:rPr lang="en-GB" sz="2000" dirty="0"/>
              <a:t> de </a:t>
            </a:r>
            <a:r>
              <a:rPr lang="en-GB" sz="2000" dirty="0" err="1"/>
              <a:t>tres</a:t>
            </a:r>
            <a:r>
              <a:rPr lang="en-GB" sz="2000" dirty="0"/>
              <a:t> </a:t>
            </a:r>
            <a:r>
              <a:rPr lang="en-GB" sz="2000" dirty="0" err="1"/>
              <a:t>preguntas</a:t>
            </a:r>
            <a:r>
              <a:rPr lang="en-GB" sz="2000" dirty="0"/>
              <a:t>, </a:t>
            </a:r>
            <a:r>
              <a:rPr lang="en-GB" sz="2000" dirty="0" err="1"/>
              <a:t>hacen</a:t>
            </a:r>
            <a:r>
              <a:rPr lang="en-GB" sz="2000" dirty="0"/>
              <a:t> un </a:t>
            </a:r>
            <a:r>
              <a:rPr lang="en-GB" sz="2000" dirty="0" err="1"/>
              <a:t>cambio</a:t>
            </a:r>
            <a:r>
              <a:rPr lang="en-GB" sz="2000" dirty="0"/>
              <a:t>.</a:t>
            </a:r>
            <a:endParaRPr lang="en-ES" sz="2000" dirty="0"/>
          </a:p>
        </p:txBody>
      </p:sp>
      <p:sp>
        <p:nvSpPr>
          <p:cNvPr id="13" name="Oval Callout 45">
            <a:extLst>
              <a:ext uri="{FF2B5EF4-FFF2-40B4-BE49-F238E27FC236}">
                <a16:creationId xmlns:a16="http://schemas.microsoft.com/office/drawing/2014/main" id="{BB0D6345-3068-B443-C968-826102661422}"/>
              </a:ext>
            </a:extLst>
          </p:cNvPr>
          <p:cNvSpPr/>
          <p:nvPr/>
        </p:nvSpPr>
        <p:spPr>
          <a:xfrm>
            <a:off x="5310935" y="3598220"/>
            <a:ext cx="2758776" cy="1120817"/>
          </a:xfrm>
          <a:prstGeom prst="wedgeEllipseCallout">
            <a:avLst>
              <a:gd name="adj1" fmla="val 67513"/>
              <a:gd name="adj2" fmla="val 49351"/>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a:t>
            </a:r>
            <a:r>
              <a:rPr lang="en-GB" sz="2200" dirty="0" err="1">
                <a:solidFill>
                  <a:schemeClr val="tx1"/>
                </a:solidFill>
              </a:rPr>
              <a:t>Quién</a:t>
            </a:r>
            <a:r>
              <a:rPr lang="en-GB" sz="2200" dirty="0">
                <a:solidFill>
                  <a:schemeClr val="tx1"/>
                </a:solidFill>
              </a:rPr>
              <a:t> </a:t>
            </a:r>
            <a:r>
              <a:rPr lang="en-GB" sz="2200" dirty="0" err="1">
                <a:solidFill>
                  <a:schemeClr val="tx1"/>
                </a:solidFill>
              </a:rPr>
              <a:t>lleva</a:t>
            </a:r>
            <a:r>
              <a:rPr lang="en-GB" sz="2200" dirty="0">
                <a:solidFill>
                  <a:schemeClr val="tx1"/>
                </a:solidFill>
              </a:rPr>
              <a:t> </a:t>
            </a:r>
            <a:r>
              <a:rPr lang="en-GB" sz="2200" b="1" dirty="0" err="1">
                <a:solidFill>
                  <a:schemeClr val="tx1"/>
                </a:solidFill>
              </a:rPr>
              <a:t>una</a:t>
            </a:r>
            <a:r>
              <a:rPr lang="en-GB" sz="2200" b="1" dirty="0">
                <a:solidFill>
                  <a:schemeClr val="tx1"/>
                </a:solidFill>
              </a:rPr>
              <a:t> camisa </a:t>
            </a:r>
            <a:r>
              <a:rPr lang="en-GB" sz="2200" b="1" dirty="0" err="1">
                <a:solidFill>
                  <a:schemeClr val="tx1"/>
                </a:solidFill>
              </a:rPr>
              <a:t>blanca</a:t>
            </a:r>
            <a:r>
              <a:rPr lang="en-GB" sz="2200" dirty="0">
                <a:solidFill>
                  <a:schemeClr val="tx1"/>
                </a:solidFill>
              </a:rPr>
              <a:t>?</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14" name="Text Placeholder 1">
            <a:extLst>
              <a:ext uri="{FF2B5EF4-FFF2-40B4-BE49-F238E27FC236}">
                <a16:creationId xmlns:a16="http://schemas.microsoft.com/office/drawing/2014/main" id="{B5BF41F4-A9AA-6E53-9209-BDC0212E981F}"/>
              </a:ext>
            </a:extLst>
          </p:cNvPr>
          <p:cNvSpPr txBox="1">
            <a:spLocks/>
          </p:cNvSpPr>
          <p:nvPr/>
        </p:nvSpPr>
        <p:spPr>
          <a:xfrm>
            <a:off x="1952045" y="5967414"/>
            <a:ext cx="1396621" cy="4085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200" dirty="0"/>
              <a:t>1 punto</a:t>
            </a:r>
            <a:endParaRPr lang="en-ES" sz="2200" dirty="0"/>
          </a:p>
        </p:txBody>
      </p:sp>
    </p:spTree>
    <p:extLst>
      <p:ext uri="{BB962C8B-B14F-4D97-AF65-F5344CB8AC3E}">
        <p14:creationId xmlns:p14="http://schemas.microsoft.com/office/powerpoint/2010/main" val="12030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P spid="16" grpId="0"/>
      <p:bldP spid="25" grpId="0"/>
      <p:bldP spid="26" grpId="0"/>
      <p:bldP spid="29" grpId="0" animBg="1"/>
      <p:bldP spid="30" grpId="0"/>
      <p:bldP spid="18" grpId="0"/>
      <p:bldP spid="28" grpId="0" animBg="1"/>
      <p:bldP spid="32" grpId="0"/>
      <p:bldP spid="23" grpId="0" animBg="1"/>
      <p:bldP spid="4" grpId="0" animBg="1"/>
      <p:bldP spid="6" grpId="0"/>
      <p:bldP spid="7" grpId="0"/>
      <p:bldP spid="9" grpId="0"/>
      <p:bldP spid="11" grpId="0"/>
      <p:bldP spid="12" grpId="0"/>
      <p:bldP spid="13" grpId="0" animBg="1"/>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living room clipart - Clip Art Library">
            <a:extLst>
              <a:ext uri="{FF2B5EF4-FFF2-40B4-BE49-F238E27FC236}">
                <a16:creationId xmlns:a16="http://schemas.microsoft.com/office/drawing/2014/main" id="{106EFBC0-7C16-F194-8655-331558CA8F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78"/>
          <a:stretch/>
        </p:blipFill>
        <p:spPr bwMode="auto">
          <a:xfrm>
            <a:off x="0" y="-72190"/>
            <a:ext cx="12192000" cy="64729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DC5F0BB-9D8D-D805-85C1-784D4748F52C}"/>
              </a:ext>
            </a:extLst>
          </p:cNvPr>
          <p:cNvSpPr>
            <a:spLocks noGrp="1"/>
          </p:cNvSpPr>
          <p:nvPr>
            <p:ph type="title"/>
          </p:nvPr>
        </p:nvSpPr>
        <p:spPr>
          <a:xfrm>
            <a:off x="0" y="213557"/>
            <a:ext cx="4733136" cy="647577"/>
          </a:xfrm>
        </p:spPr>
        <p:txBody>
          <a:bodyPr/>
          <a:lstStyle/>
          <a:p>
            <a:r>
              <a:rPr lang="en-ES" dirty="0"/>
              <a:t>Describe la imagen</a:t>
            </a:r>
          </a:p>
        </p:txBody>
      </p:sp>
      <p:sp>
        <p:nvSpPr>
          <p:cNvPr id="8" name="Rounded Rectangle 11">
            <a:extLst>
              <a:ext uri="{FF2B5EF4-FFF2-40B4-BE49-F238E27FC236}">
                <a16:creationId xmlns:a16="http://schemas.microsoft.com/office/drawing/2014/main" id="{A850B183-41DD-24A0-5784-B4A7AD8DD355}"/>
              </a:ext>
            </a:extLst>
          </p:cNvPr>
          <p:cNvSpPr/>
          <p:nvPr/>
        </p:nvSpPr>
        <p:spPr>
          <a:xfrm>
            <a:off x="9719188" y="258166"/>
            <a:ext cx="2208956"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14" name="Picture 6" descr="Free Analog Clock Png, Download Free Analog Clock Png png images ...">
            <a:extLst>
              <a:ext uri="{FF2B5EF4-FFF2-40B4-BE49-F238E27FC236}">
                <a16:creationId xmlns:a16="http://schemas.microsoft.com/office/drawing/2014/main" id="{DE62228D-31C9-423A-80C5-D19FDBD9B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9482" y="1168818"/>
            <a:ext cx="678835" cy="6788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ree vector graphics of Bowl">
            <a:extLst>
              <a:ext uri="{FF2B5EF4-FFF2-40B4-BE49-F238E27FC236}">
                <a16:creationId xmlns:a16="http://schemas.microsoft.com/office/drawing/2014/main" id="{B8BD9AB2-35BC-4ECC-B449-5DC5AD7EC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136" y="4166253"/>
            <a:ext cx="761330" cy="5627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doll, vector graphics&#10;&#10;Description automatically generated">
            <a:extLst>
              <a:ext uri="{FF2B5EF4-FFF2-40B4-BE49-F238E27FC236}">
                <a16:creationId xmlns:a16="http://schemas.microsoft.com/office/drawing/2014/main" id="{240988B2-1545-4260-97DC-8ADAD3625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1809" y="1314067"/>
            <a:ext cx="1314366" cy="2514439"/>
          </a:xfrm>
          <a:prstGeom prst="rect">
            <a:avLst/>
          </a:prstGeom>
        </p:spPr>
      </p:pic>
      <p:pic>
        <p:nvPicPr>
          <p:cNvPr id="20" name="Picture 19" descr="A close up of a doll&#10;&#10;Description automatically generated with medium confidence">
            <a:extLst>
              <a:ext uri="{FF2B5EF4-FFF2-40B4-BE49-F238E27FC236}">
                <a16:creationId xmlns:a16="http://schemas.microsoft.com/office/drawing/2014/main" id="{111A421F-E7B9-436A-BFFA-BE962B03B4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3380" y="2087864"/>
            <a:ext cx="1071362" cy="3588212"/>
          </a:xfrm>
          <a:prstGeom prst="rect">
            <a:avLst/>
          </a:prstGeom>
        </p:spPr>
      </p:pic>
      <p:pic>
        <p:nvPicPr>
          <p:cNvPr id="21" name="Picture 20">
            <a:extLst>
              <a:ext uri="{FF2B5EF4-FFF2-40B4-BE49-F238E27FC236}">
                <a16:creationId xmlns:a16="http://schemas.microsoft.com/office/drawing/2014/main" id="{BA6B76F9-EB54-445E-BA75-2BD60534A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5798" y="2171700"/>
            <a:ext cx="1007606" cy="3254071"/>
          </a:xfrm>
          <a:prstGeom prst="rect">
            <a:avLst/>
          </a:prstGeom>
        </p:spPr>
      </p:pic>
      <p:grpSp>
        <p:nvGrpSpPr>
          <p:cNvPr id="22" name="Group 21">
            <a:extLst>
              <a:ext uri="{FF2B5EF4-FFF2-40B4-BE49-F238E27FC236}">
                <a16:creationId xmlns:a16="http://schemas.microsoft.com/office/drawing/2014/main" id="{75AD13AB-0CD9-4B9E-B34C-CE9E180A709B}"/>
              </a:ext>
            </a:extLst>
          </p:cNvPr>
          <p:cNvGrpSpPr/>
          <p:nvPr/>
        </p:nvGrpSpPr>
        <p:grpSpPr>
          <a:xfrm>
            <a:off x="2659187" y="1380221"/>
            <a:ext cx="2225712" cy="3715502"/>
            <a:chOff x="2710668" y="967206"/>
            <a:chExt cx="2225712" cy="3715502"/>
          </a:xfrm>
        </p:grpSpPr>
        <p:pic>
          <p:nvPicPr>
            <p:cNvPr id="23" name="Picture 22" descr="A picture containing text, toy, doll, vector graphics&#10;&#10;Description automatically generated">
              <a:extLst>
                <a:ext uri="{FF2B5EF4-FFF2-40B4-BE49-F238E27FC236}">
                  <a16:creationId xmlns:a16="http://schemas.microsoft.com/office/drawing/2014/main" id="{6580DE1A-5AEC-485D-AA78-D754AB5326E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894" b="97454" l="3861" r="89189">
                          <a14:foregroundMark x1="41892" y1="3935" x2="50386" y2="26968"/>
                          <a14:foregroundMark x1="50386" y1="26968" x2="48649" y2="34606"/>
                          <a14:foregroundMark x1="48649" y1="34606" x2="47297" y2="34838"/>
                          <a14:foregroundMark x1="49035" y1="19213" x2="51351" y2="23148"/>
                          <a14:foregroundMark x1="31274" y1="18866" x2="38996" y2="26505"/>
                          <a14:foregroundMark x1="38996" y1="26505" x2="38996" y2="27083"/>
                          <a14:foregroundMark x1="52317" y1="19444" x2="54633" y2="24537"/>
                          <a14:foregroundMark x1="46911" y1="28472" x2="46332" y2="32407"/>
                          <a14:foregroundMark x1="41313" y1="16204" x2="33205" y2="23148"/>
                          <a14:foregroundMark x1="33205" y1="23148" x2="32432" y2="23495"/>
                          <a14:foregroundMark x1="35714" y1="15162" x2="37452" y2="21181"/>
                          <a14:foregroundMark x1="31853" y1="34144" x2="27992" y2="70255"/>
                          <a14:foregroundMark x1="27992" y1="70255" x2="23552" y2="75347"/>
                          <a14:foregroundMark x1="44595" y1="40046" x2="53668" y2="45370"/>
                          <a14:foregroundMark x1="53668" y1="45370" x2="54054" y2="45370"/>
                          <a14:foregroundMark x1="41892" y1="41782" x2="50965" y2="48032"/>
                          <a14:foregroundMark x1="50965" y1="48032" x2="52896" y2="48380"/>
                          <a14:foregroundMark x1="49614" y1="45718" x2="72201" y2="52778"/>
                          <a14:foregroundMark x1="72201" y1="52778" x2="72973" y2="52778"/>
                          <a14:foregroundMark x1="42471" y1="52083" x2="45174" y2="58681"/>
                          <a14:foregroundMark x1="44595" y1="60995" x2="46911" y2="67708"/>
                          <a14:foregroundMark x1="40154" y1="88310" x2="46332" y2="95023"/>
                          <a14:foregroundMark x1="46332" y1="95023" x2="47297" y2="95255"/>
                          <a14:foregroundMark x1="20849" y1="90278" x2="19112" y2="97569"/>
                          <a14:foregroundMark x1="19112" y1="97569" x2="19112" y2="97569"/>
                          <a14:foregroundMark x1="48456" y1="52431" x2="56178" y2="53009"/>
                          <a14:foregroundMark x1="54054" y1="51736" x2="65637" y2="53356"/>
                          <a14:foregroundMark x1="52896" y1="53356" x2="65058" y2="54745"/>
                          <a14:foregroundMark x1="35714" y1="95255" x2="35135" y2="97222"/>
                          <a14:foregroundMark x1="21815" y1="45370" x2="19691" y2="51389"/>
                          <a14:foregroundMark x1="2510" y1="47454" x2="4054" y2="56019"/>
                          <a14:foregroundMark x1="4054" y1="56019" x2="4054" y2="56019"/>
                          <a14:foregroundMark x1="20270" y1="16204" x2="42278" y2="8218"/>
                          <a14:foregroundMark x1="42278" y1="8218" x2="42857" y2="8218"/>
                          <a14:foregroundMark x1="30116" y1="7870" x2="54633" y2="2894"/>
                          <a14:backgroundMark x1="11390" y1="55324" x2="11390" y2="55324"/>
                          <a14:backgroundMark x1="56178" y1="62037" x2="50772" y2="59375"/>
                          <a14:backgroundMark x1="54633" y1="56713" x2="51737" y2="56019"/>
                          <a14:backgroundMark x1="10811" y1="57060" x2="11969" y2="54051"/>
                          <a14:backgroundMark x1="2510" y1="38079" x2="1351" y2="46296"/>
                          <a14:backgroundMark x1="1351" y1="46296" x2="772" y2="46759"/>
                          <a14:backgroundMark x1="11390" y1="57986" x2="11390" y2="54745"/>
                        </a14:backgroundRemoval>
                      </a14:imgEffect>
                    </a14:imgLayer>
                  </a14:imgProps>
                </a:ext>
                <a:ext uri="{28A0092B-C50C-407E-A947-70E740481C1C}">
                  <a14:useLocalDpi xmlns:a14="http://schemas.microsoft.com/office/drawing/2010/main" val="0"/>
                </a:ext>
              </a:extLst>
            </a:blip>
            <a:stretch>
              <a:fillRect/>
            </a:stretch>
          </p:blipFill>
          <p:spPr>
            <a:xfrm>
              <a:off x="2710668" y="967206"/>
              <a:ext cx="2225712" cy="3715502"/>
            </a:xfrm>
            <a:prstGeom prst="rect">
              <a:avLst/>
            </a:prstGeom>
          </p:spPr>
        </p:pic>
        <p:pic>
          <p:nvPicPr>
            <p:cNvPr id="24" name="Picture 2" descr="Free vector graphics of Present">
              <a:extLst>
                <a:ext uri="{FF2B5EF4-FFF2-40B4-BE49-F238E27FC236}">
                  <a16:creationId xmlns:a16="http://schemas.microsoft.com/office/drawing/2014/main" id="{093FDD8E-5128-47C9-9B83-8EB9964028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3166" y="2285083"/>
              <a:ext cx="1640557" cy="1677842"/>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E45457B5-E31D-459A-9966-D64AF705CCAB}"/>
              </a:ext>
            </a:extLst>
          </p:cNvPr>
          <p:cNvPicPr>
            <a:picLocks noChangeAspect="1"/>
          </p:cNvPicPr>
          <p:nvPr/>
        </p:nvPicPr>
        <p:blipFill>
          <a:blip r:embed="rId12"/>
          <a:stretch>
            <a:fillRect/>
          </a:stretch>
        </p:blipFill>
        <p:spPr>
          <a:xfrm>
            <a:off x="5020215" y="1969902"/>
            <a:ext cx="476623" cy="443259"/>
          </a:xfrm>
          <a:prstGeom prst="rect">
            <a:avLst/>
          </a:prstGeom>
        </p:spPr>
      </p:pic>
      <p:pic>
        <p:nvPicPr>
          <p:cNvPr id="26" name="Picture 4" descr="Free vector graphics of Pie">
            <a:extLst>
              <a:ext uri="{FF2B5EF4-FFF2-40B4-BE49-F238E27FC236}">
                <a16:creationId xmlns:a16="http://schemas.microsoft.com/office/drawing/2014/main" id="{B3BA9488-F76B-4D55-ACC3-91D4DFEA48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86950" y="3429000"/>
            <a:ext cx="1332418" cy="8008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BB55B4C-1764-4892-89C9-2D8148CF90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5498" y="3362461"/>
            <a:ext cx="1644401" cy="1628513"/>
          </a:xfrm>
          <a:prstGeom prst="rect">
            <a:avLst/>
          </a:prstGeom>
        </p:spPr>
      </p:pic>
      <p:pic>
        <p:nvPicPr>
          <p:cNvPr id="29" name="Picture 28">
            <a:extLst>
              <a:ext uri="{FF2B5EF4-FFF2-40B4-BE49-F238E27FC236}">
                <a16:creationId xmlns:a16="http://schemas.microsoft.com/office/drawing/2014/main" id="{E6F4A1F4-9E1E-484E-BD80-69D44594F336}"/>
              </a:ext>
            </a:extLst>
          </p:cNvPr>
          <p:cNvPicPr>
            <a:picLocks noChangeAspect="1"/>
          </p:cNvPicPr>
          <p:nvPr/>
        </p:nvPicPr>
        <p:blipFill>
          <a:blip r:embed="rId15"/>
          <a:stretch>
            <a:fillRect/>
          </a:stretch>
        </p:blipFill>
        <p:spPr>
          <a:xfrm>
            <a:off x="4284759" y="3941394"/>
            <a:ext cx="943249" cy="839492"/>
          </a:xfrm>
          <a:prstGeom prst="rect">
            <a:avLst/>
          </a:prstGeom>
        </p:spPr>
      </p:pic>
      <p:pic>
        <p:nvPicPr>
          <p:cNvPr id="30" name="Picture 29">
            <a:extLst>
              <a:ext uri="{FF2B5EF4-FFF2-40B4-BE49-F238E27FC236}">
                <a16:creationId xmlns:a16="http://schemas.microsoft.com/office/drawing/2014/main" id="{4A4F71A0-3F55-4D4D-8A7E-0FD75D40D01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16810" y="4460481"/>
            <a:ext cx="2046514" cy="1052985"/>
          </a:xfrm>
          <a:prstGeom prst="rect">
            <a:avLst/>
          </a:prstGeom>
        </p:spPr>
      </p:pic>
      <p:pic>
        <p:nvPicPr>
          <p:cNvPr id="31" name="Picture 30">
            <a:extLst>
              <a:ext uri="{FF2B5EF4-FFF2-40B4-BE49-F238E27FC236}">
                <a16:creationId xmlns:a16="http://schemas.microsoft.com/office/drawing/2014/main" id="{84051177-CEEC-4643-86E9-03653714B7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51522" y="3681328"/>
            <a:ext cx="1183344" cy="717896"/>
          </a:xfrm>
          <a:prstGeom prst="rect">
            <a:avLst/>
          </a:prstGeom>
        </p:spPr>
      </p:pic>
      <p:pic>
        <p:nvPicPr>
          <p:cNvPr id="33" name="Picture 2" descr="Free vector graphics of Garden">
            <a:extLst>
              <a:ext uri="{FF2B5EF4-FFF2-40B4-BE49-F238E27FC236}">
                <a16:creationId xmlns:a16="http://schemas.microsoft.com/office/drawing/2014/main" id="{D1A1341E-7AB6-4BD4-9602-2E3CB2532F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78414" y="938848"/>
            <a:ext cx="972601" cy="16156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lose up of a toy&#10;&#10;Description automatically generated with low confidence">
            <a:extLst>
              <a:ext uri="{FF2B5EF4-FFF2-40B4-BE49-F238E27FC236}">
                <a16:creationId xmlns:a16="http://schemas.microsoft.com/office/drawing/2014/main" id="{79188A2F-B675-4CE5-AD64-0E40B3829F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46550" y="2059320"/>
            <a:ext cx="1139385" cy="3537195"/>
          </a:xfrm>
          <a:prstGeom prst="rect">
            <a:avLst/>
          </a:prstGeom>
        </p:spPr>
      </p:pic>
      <p:sp>
        <p:nvSpPr>
          <p:cNvPr id="32" name="Speech Bubble: Oval 31">
            <a:extLst>
              <a:ext uri="{FF2B5EF4-FFF2-40B4-BE49-F238E27FC236}">
                <a16:creationId xmlns:a16="http://schemas.microsoft.com/office/drawing/2014/main" id="{E8FDA3A2-A874-4DA4-A512-32DE5630E01F}"/>
              </a:ext>
            </a:extLst>
          </p:cNvPr>
          <p:cNvSpPr/>
          <p:nvPr/>
        </p:nvSpPr>
        <p:spPr>
          <a:xfrm>
            <a:off x="7301242" y="938848"/>
            <a:ext cx="1704594" cy="750438"/>
          </a:xfrm>
          <a:prstGeom prst="wedgeEllipseCallout">
            <a:avLst>
              <a:gd name="adj1" fmla="val -13596"/>
              <a:gd name="adj2" fmla="val 7797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a:t>
            </a:r>
            <a:r>
              <a:rPr lang="en-GB" dirty="0">
                <a:solidFill>
                  <a:schemeClr val="tx1"/>
                </a:solidFill>
              </a:rPr>
              <a:t>Gracias!</a:t>
            </a:r>
          </a:p>
        </p:txBody>
      </p:sp>
      <p:pic>
        <p:nvPicPr>
          <p:cNvPr id="17" name="Picture 16">
            <a:extLst>
              <a:ext uri="{FF2B5EF4-FFF2-40B4-BE49-F238E27FC236}">
                <a16:creationId xmlns:a16="http://schemas.microsoft.com/office/drawing/2014/main" id="{4B7C1659-B189-4D81-8B8C-880F6F2F90D2}"/>
              </a:ext>
            </a:extLst>
          </p:cNvPr>
          <p:cNvPicPr>
            <a:picLocks noChangeAspect="1"/>
          </p:cNvPicPr>
          <p:nvPr/>
        </p:nvPicPr>
        <p:blipFill>
          <a:blip r:embed="rId15">
            <a:biLevel thresh="50000"/>
          </a:blip>
          <a:stretch>
            <a:fillRect/>
          </a:stretch>
        </p:blipFill>
        <p:spPr>
          <a:xfrm rot="19996807">
            <a:off x="6666988" y="1700468"/>
            <a:ext cx="901477" cy="982124"/>
          </a:xfrm>
          <a:prstGeom prst="rect">
            <a:avLst/>
          </a:prstGeom>
        </p:spPr>
      </p:pic>
      <p:pic>
        <p:nvPicPr>
          <p:cNvPr id="28" name="Picture 27">
            <a:extLst>
              <a:ext uri="{FF2B5EF4-FFF2-40B4-BE49-F238E27FC236}">
                <a16:creationId xmlns:a16="http://schemas.microsoft.com/office/drawing/2014/main" id="{8BA3FEC0-F88C-47E5-95D1-7D4ACED5050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63498" y="3617913"/>
            <a:ext cx="1103510" cy="840875"/>
          </a:xfrm>
          <a:prstGeom prst="rect">
            <a:avLst/>
          </a:prstGeom>
        </p:spPr>
      </p:pic>
      <p:sp>
        <p:nvSpPr>
          <p:cNvPr id="2" name="TextBox 1">
            <a:extLst>
              <a:ext uri="{FF2B5EF4-FFF2-40B4-BE49-F238E27FC236}">
                <a16:creationId xmlns:a16="http://schemas.microsoft.com/office/drawing/2014/main" id="{3427C39A-AB75-8AC2-FA0F-6603E1C7ECC9}"/>
              </a:ext>
            </a:extLst>
          </p:cNvPr>
          <p:cNvSpPr txBox="1"/>
          <p:nvPr/>
        </p:nvSpPr>
        <p:spPr>
          <a:xfrm>
            <a:off x="2632067" y="4273048"/>
            <a:ext cx="976549" cy="400110"/>
          </a:xfrm>
          <a:prstGeom prst="rect">
            <a:avLst/>
          </a:prstGeom>
          <a:noFill/>
        </p:spPr>
        <p:txBody>
          <a:bodyPr wrap="none" rtlCol="0">
            <a:spAutoFit/>
          </a:bodyPr>
          <a:lstStyle/>
          <a:p>
            <a:r>
              <a:rPr lang="en-ES" sz="2000" dirty="0">
                <a:highlight>
                  <a:srgbClr val="FFFFFF"/>
                </a:highlight>
              </a:rPr>
              <a:t>Daniel</a:t>
            </a:r>
          </a:p>
        </p:txBody>
      </p:sp>
      <p:sp>
        <p:nvSpPr>
          <p:cNvPr id="4" name="TextBox 3">
            <a:extLst>
              <a:ext uri="{FF2B5EF4-FFF2-40B4-BE49-F238E27FC236}">
                <a16:creationId xmlns:a16="http://schemas.microsoft.com/office/drawing/2014/main" id="{E27C83A7-FAD7-CFA3-DD93-D97ECEA23A67}"/>
              </a:ext>
            </a:extLst>
          </p:cNvPr>
          <p:cNvSpPr txBox="1"/>
          <p:nvPr/>
        </p:nvSpPr>
        <p:spPr>
          <a:xfrm>
            <a:off x="5457938" y="2760842"/>
            <a:ext cx="705642" cy="400110"/>
          </a:xfrm>
          <a:prstGeom prst="rect">
            <a:avLst/>
          </a:prstGeom>
          <a:noFill/>
        </p:spPr>
        <p:txBody>
          <a:bodyPr wrap="none" rtlCol="0">
            <a:spAutoFit/>
          </a:bodyPr>
          <a:lstStyle/>
          <a:p>
            <a:r>
              <a:rPr lang="en-ES" sz="2000" dirty="0">
                <a:highlight>
                  <a:srgbClr val="FFFFFF"/>
                </a:highlight>
              </a:rPr>
              <a:t>Ana</a:t>
            </a:r>
          </a:p>
        </p:txBody>
      </p:sp>
      <p:sp>
        <p:nvSpPr>
          <p:cNvPr id="5" name="TextBox 4">
            <a:extLst>
              <a:ext uri="{FF2B5EF4-FFF2-40B4-BE49-F238E27FC236}">
                <a16:creationId xmlns:a16="http://schemas.microsoft.com/office/drawing/2014/main" id="{4EFCE590-A9FF-CC2C-11C9-90FB1E5DD439}"/>
              </a:ext>
            </a:extLst>
          </p:cNvPr>
          <p:cNvSpPr txBox="1"/>
          <p:nvPr/>
        </p:nvSpPr>
        <p:spPr>
          <a:xfrm>
            <a:off x="7601429" y="4929177"/>
            <a:ext cx="851515" cy="400110"/>
          </a:xfrm>
          <a:prstGeom prst="rect">
            <a:avLst/>
          </a:prstGeom>
          <a:noFill/>
        </p:spPr>
        <p:txBody>
          <a:bodyPr wrap="none" rtlCol="0">
            <a:spAutoFit/>
          </a:bodyPr>
          <a:lstStyle/>
          <a:p>
            <a:r>
              <a:rPr lang="en-ES" sz="2000" dirty="0">
                <a:highlight>
                  <a:srgbClr val="FFFFFF"/>
                </a:highlight>
              </a:rPr>
              <a:t>Lucía</a:t>
            </a:r>
          </a:p>
        </p:txBody>
      </p:sp>
      <p:sp>
        <p:nvSpPr>
          <p:cNvPr id="6" name="TextBox 5">
            <a:extLst>
              <a:ext uri="{FF2B5EF4-FFF2-40B4-BE49-F238E27FC236}">
                <a16:creationId xmlns:a16="http://schemas.microsoft.com/office/drawing/2014/main" id="{D02D6586-F5B2-816F-9F91-FB3347B6F20D}"/>
              </a:ext>
            </a:extLst>
          </p:cNvPr>
          <p:cNvSpPr txBox="1"/>
          <p:nvPr/>
        </p:nvSpPr>
        <p:spPr>
          <a:xfrm>
            <a:off x="9504394" y="4881578"/>
            <a:ext cx="856325" cy="400110"/>
          </a:xfrm>
          <a:prstGeom prst="rect">
            <a:avLst/>
          </a:prstGeom>
          <a:noFill/>
        </p:spPr>
        <p:txBody>
          <a:bodyPr wrap="none" rtlCol="0">
            <a:spAutoFit/>
          </a:bodyPr>
          <a:lstStyle/>
          <a:p>
            <a:r>
              <a:rPr lang="en-ES" sz="2000" dirty="0">
                <a:highlight>
                  <a:srgbClr val="FFFFFF"/>
                </a:highlight>
              </a:rPr>
              <a:t>Hugo</a:t>
            </a:r>
          </a:p>
        </p:txBody>
      </p:sp>
      <p:sp>
        <p:nvSpPr>
          <p:cNvPr id="7" name="TextBox 6">
            <a:extLst>
              <a:ext uri="{FF2B5EF4-FFF2-40B4-BE49-F238E27FC236}">
                <a16:creationId xmlns:a16="http://schemas.microsoft.com/office/drawing/2014/main" id="{8BD5623F-3F17-538F-FF0A-588779084046}"/>
              </a:ext>
            </a:extLst>
          </p:cNvPr>
          <p:cNvSpPr txBox="1"/>
          <p:nvPr/>
        </p:nvSpPr>
        <p:spPr>
          <a:xfrm>
            <a:off x="11048317" y="4814977"/>
            <a:ext cx="950901" cy="400110"/>
          </a:xfrm>
          <a:prstGeom prst="rect">
            <a:avLst/>
          </a:prstGeom>
          <a:noFill/>
        </p:spPr>
        <p:txBody>
          <a:bodyPr wrap="none" rtlCol="0">
            <a:spAutoFit/>
          </a:bodyPr>
          <a:lstStyle/>
          <a:p>
            <a:r>
              <a:rPr lang="en-ES" sz="2000" dirty="0">
                <a:highlight>
                  <a:srgbClr val="FFFFFF"/>
                </a:highlight>
              </a:rPr>
              <a:t>Nadia</a:t>
            </a:r>
          </a:p>
        </p:txBody>
      </p:sp>
    </p:spTree>
    <p:extLst>
      <p:ext uri="{BB962C8B-B14F-4D97-AF65-F5344CB8AC3E}">
        <p14:creationId xmlns:p14="http://schemas.microsoft.com/office/powerpoint/2010/main" val="2773916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1958FE-7AC2-CF98-FED6-C83F3060CB15}"/>
              </a:ext>
            </a:extLst>
          </p:cNvPr>
          <p:cNvSpPr>
            <a:spLocks noGrp="1"/>
          </p:cNvSpPr>
          <p:nvPr>
            <p:ph type="body" sz="quarter" idx="10"/>
          </p:nvPr>
        </p:nvSpPr>
        <p:spPr>
          <a:xfrm>
            <a:off x="373063" y="1065214"/>
            <a:ext cx="4054517" cy="515866"/>
          </a:xfrm>
        </p:spPr>
        <p:txBody>
          <a:bodyPr/>
          <a:lstStyle/>
          <a:p>
            <a:r>
              <a:rPr lang="en-ES" dirty="0"/>
              <a:t>Estudia este vocabulario:</a:t>
            </a:r>
          </a:p>
        </p:txBody>
      </p:sp>
      <p:sp>
        <p:nvSpPr>
          <p:cNvPr id="4" name="Title 3">
            <a:extLst>
              <a:ext uri="{FF2B5EF4-FFF2-40B4-BE49-F238E27FC236}">
                <a16:creationId xmlns:a16="http://schemas.microsoft.com/office/drawing/2014/main" id="{0F7D5586-69E3-8C43-5D07-0C303AA6F6D2}"/>
              </a:ext>
            </a:extLst>
          </p:cNvPr>
          <p:cNvSpPr>
            <a:spLocks noGrp="1"/>
          </p:cNvSpPr>
          <p:nvPr>
            <p:ph type="title"/>
          </p:nvPr>
        </p:nvSpPr>
        <p:spPr>
          <a:xfrm>
            <a:off x="0" y="213557"/>
            <a:ext cx="2553694" cy="647577"/>
          </a:xfrm>
        </p:spPr>
        <p:txBody>
          <a:bodyPr/>
          <a:lstStyle/>
          <a:p>
            <a:r>
              <a:rPr lang="en-ES" dirty="0"/>
              <a:t>Deberes</a:t>
            </a:r>
          </a:p>
        </p:txBody>
      </p:sp>
      <p:sp>
        <p:nvSpPr>
          <p:cNvPr id="6" name="Google Shape;715;p15">
            <a:extLst>
              <a:ext uri="{FF2B5EF4-FFF2-40B4-BE49-F238E27FC236}">
                <a16:creationId xmlns:a16="http://schemas.microsoft.com/office/drawing/2014/main" id="{6E8775B2-26C7-DF44-83EF-5F263D8C0503}"/>
              </a:ext>
            </a:extLst>
          </p:cNvPr>
          <p:cNvSpPr/>
          <p:nvPr/>
        </p:nvSpPr>
        <p:spPr>
          <a:xfrm>
            <a:off x="10477175" y="213557"/>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deberes</a:t>
            </a:r>
            <a:endParaRPr sz="2000" b="1" i="0" u="none" strike="noStrike" cap="none" dirty="0">
              <a:solidFill>
                <a:schemeClr val="lt1"/>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5F6F1A4C-5B56-006C-E716-8217D590263B}"/>
              </a:ext>
            </a:extLst>
          </p:cNvPr>
          <p:cNvSpPr txBox="1"/>
          <p:nvPr/>
        </p:nvSpPr>
        <p:spPr>
          <a:xfrm>
            <a:off x="3601609" y="1501867"/>
            <a:ext cx="2172390" cy="523220"/>
          </a:xfrm>
          <a:prstGeom prst="rect">
            <a:avLst/>
          </a:prstGeom>
          <a:noFill/>
        </p:spPr>
        <p:txBody>
          <a:bodyPr wrap="none" rtlCol="0">
            <a:spAutoFit/>
          </a:bodyPr>
          <a:lstStyle/>
          <a:p>
            <a:r>
              <a:rPr lang="en-ES" sz="2800" b="1" dirty="0"/>
              <a:t>Foundation</a:t>
            </a:r>
          </a:p>
        </p:txBody>
      </p:sp>
      <p:sp>
        <p:nvSpPr>
          <p:cNvPr id="8" name="TextBox 7">
            <a:extLst>
              <a:ext uri="{FF2B5EF4-FFF2-40B4-BE49-F238E27FC236}">
                <a16:creationId xmlns:a16="http://schemas.microsoft.com/office/drawing/2014/main" id="{6859BA5E-9D9F-3ECF-1FDE-C60538814F6D}"/>
              </a:ext>
            </a:extLst>
          </p:cNvPr>
          <p:cNvSpPr txBox="1"/>
          <p:nvPr/>
        </p:nvSpPr>
        <p:spPr>
          <a:xfrm>
            <a:off x="8386749" y="1501867"/>
            <a:ext cx="1305165" cy="523220"/>
          </a:xfrm>
          <a:prstGeom prst="rect">
            <a:avLst/>
          </a:prstGeom>
          <a:noFill/>
        </p:spPr>
        <p:txBody>
          <a:bodyPr wrap="none" rtlCol="0">
            <a:spAutoFit/>
          </a:bodyPr>
          <a:lstStyle/>
          <a:p>
            <a:r>
              <a:rPr lang="en-ES" sz="2800" b="1" dirty="0"/>
              <a:t>Higher</a:t>
            </a:r>
          </a:p>
        </p:txBody>
      </p:sp>
      <p:sp>
        <p:nvSpPr>
          <p:cNvPr id="14" name="TextBox 13">
            <a:extLst>
              <a:ext uri="{FF2B5EF4-FFF2-40B4-BE49-F238E27FC236}">
                <a16:creationId xmlns:a16="http://schemas.microsoft.com/office/drawing/2014/main" id="{CE1F3F57-9C51-487C-8A45-BAAFB640D21A}"/>
              </a:ext>
            </a:extLst>
          </p:cNvPr>
          <p:cNvSpPr txBox="1"/>
          <p:nvPr/>
        </p:nvSpPr>
        <p:spPr>
          <a:xfrm>
            <a:off x="1586763" y="2744229"/>
            <a:ext cx="966931" cy="523220"/>
          </a:xfrm>
          <a:prstGeom prst="rect">
            <a:avLst/>
          </a:prstGeom>
          <a:noFill/>
        </p:spPr>
        <p:txBody>
          <a:bodyPr wrap="none" rtlCol="0">
            <a:spAutoFit/>
          </a:bodyPr>
          <a:lstStyle/>
          <a:p>
            <a:r>
              <a:rPr lang="en-ES" sz="2800" b="1" dirty="0"/>
              <a:t>New</a:t>
            </a:r>
          </a:p>
        </p:txBody>
      </p:sp>
      <p:sp>
        <p:nvSpPr>
          <p:cNvPr id="15" name="TextBox 14">
            <a:extLst>
              <a:ext uri="{FF2B5EF4-FFF2-40B4-BE49-F238E27FC236}">
                <a16:creationId xmlns:a16="http://schemas.microsoft.com/office/drawing/2014/main" id="{401F17B4-7A47-7195-FA5E-3D72C9927744}"/>
              </a:ext>
            </a:extLst>
          </p:cNvPr>
          <p:cNvSpPr txBox="1"/>
          <p:nvPr/>
        </p:nvSpPr>
        <p:spPr>
          <a:xfrm>
            <a:off x="1439286" y="4758092"/>
            <a:ext cx="1261884" cy="523220"/>
          </a:xfrm>
          <a:prstGeom prst="rect">
            <a:avLst/>
          </a:prstGeom>
          <a:noFill/>
        </p:spPr>
        <p:txBody>
          <a:bodyPr wrap="none" rtlCol="0">
            <a:spAutoFit/>
          </a:bodyPr>
          <a:lstStyle/>
          <a:p>
            <a:r>
              <a:rPr lang="en-ES" sz="2800" b="1" dirty="0"/>
              <a:t>Revisit</a:t>
            </a:r>
          </a:p>
        </p:txBody>
      </p:sp>
      <p:pic>
        <p:nvPicPr>
          <p:cNvPr id="3" name="Picture 2" descr="Qr code&#10;&#10;Description automatically generated">
            <a:extLst>
              <a:ext uri="{FF2B5EF4-FFF2-40B4-BE49-F238E27FC236}">
                <a16:creationId xmlns:a16="http://schemas.microsoft.com/office/drawing/2014/main" id="{1EBE6B4D-E1EB-FE48-1BC1-C93544A27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152" y="2302221"/>
            <a:ext cx="1801304" cy="1801304"/>
          </a:xfrm>
          <a:prstGeom prst="rect">
            <a:avLst/>
          </a:prstGeom>
        </p:spPr>
      </p:pic>
      <p:pic>
        <p:nvPicPr>
          <p:cNvPr id="11" name="Picture 10" descr="Qr code&#10;&#10;Description automatically generated">
            <a:extLst>
              <a:ext uri="{FF2B5EF4-FFF2-40B4-BE49-F238E27FC236}">
                <a16:creationId xmlns:a16="http://schemas.microsoft.com/office/drawing/2014/main" id="{E1440D69-00C2-7678-F767-0732A5C7F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679" y="2302221"/>
            <a:ext cx="1801304" cy="1801304"/>
          </a:xfrm>
          <a:prstGeom prst="rect">
            <a:avLst/>
          </a:prstGeom>
        </p:spPr>
      </p:pic>
      <p:pic>
        <p:nvPicPr>
          <p:cNvPr id="16" name="Picture 15" descr="Qr code&#10;&#10;Description automatically generated">
            <a:extLst>
              <a:ext uri="{FF2B5EF4-FFF2-40B4-BE49-F238E27FC236}">
                <a16:creationId xmlns:a16="http://schemas.microsoft.com/office/drawing/2014/main" id="{49D5AAC6-8E6A-5475-3415-EC3F6F0FAA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7152" y="4380660"/>
            <a:ext cx="1801304" cy="1801304"/>
          </a:xfrm>
          <a:prstGeom prst="rect">
            <a:avLst/>
          </a:prstGeom>
        </p:spPr>
      </p:pic>
      <p:pic>
        <p:nvPicPr>
          <p:cNvPr id="20" name="Picture 19" descr="Qr code&#10;&#10;Description automatically generated">
            <a:extLst>
              <a:ext uri="{FF2B5EF4-FFF2-40B4-BE49-F238E27FC236}">
                <a16:creationId xmlns:a16="http://schemas.microsoft.com/office/drawing/2014/main" id="{23C01946-60CE-851E-D993-74E06FC73F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8679" y="4380659"/>
            <a:ext cx="1801304" cy="1801304"/>
          </a:xfrm>
          <a:prstGeom prst="rect">
            <a:avLst/>
          </a:prstGeom>
        </p:spPr>
      </p:pic>
    </p:spTree>
    <p:extLst>
      <p:ext uri="{BB962C8B-B14F-4D97-AF65-F5344CB8AC3E}">
        <p14:creationId xmlns:p14="http://schemas.microsoft.com/office/powerpoint/2010/main" val="3191983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105AE1F-0A65-874C-52CC-102361FEB2B7}"/>
              </a:ext>
            </a:extLst>
          </p:cNvPr>
          <p:cNvSpPr txBox="1"/>
          <p:nvPr/>
        </p:nvSpPr>
        <p:spPr>
          <a:xfrm>
            <a:off x="4594222" y="5437569"/>
            <a:ext cx="3831498" cy="446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a:solidFill>
                  <a:srgbClr val="3A3838"/>
                </a:solidFill>
                <a:latin typeface="+mn-lt"/>
              </a:rPr>
              <a:t>___________ a </a:t>
            </a:r>
            <a:r>
              <a:rPr lang="en-GB" sz="2300" dirty="0" err="1">
                <a:solidFill>
                  <a:srgbClr val="3A3838"/>
                </a:solidFill>
                <a:latin typeface="+mn-lt"/>
              </a:rPr>
              <a:t>esa</a:t>
            </a:r>
            <a:r>
              <a:rPr lang="en-GB" sz="2300" dirty="0">
                <a:solidFill>
                  <a:srgbClr val="3A3838"/>
                </a:solidFill>
                <a:latin typeface="+mn-lt"/>
              </a:rPr>
              <a:t> </a:t>
            </a:r>
            <a:r>
              <a:rPr lang="en-GB" sz="2300" dirty="0" err="1">
                <a:solidFill>
                  <a:srgbClr val="3A3838"/>
                </a:solidFill>
                <a:latin typeface="+mn-lt"/>
              </a:rPr>
              <a:t>vecina</a:t>
            </a:r>
            <a:r>
              <a:rPr lang="en-GB" sz="2300" dirty="0">
                <a:solidFill>
                  <a:srgbClr val="3A3838"/>
                </a:solidFill>
                <a:latin typeface="+mn-lt"/>
              </a:rPr>
              <a:t>.</a:t>
            </a:r>
          </a:p>
        </p:txBody>
      </p:sp>
      <p:sp>
        <p:nvSpPr>
          <p:cNvPr id="12" name="TextBox 11">
            <a:extLst>
              <a:ext uri="{FF2B5EF4-FFF2-40B4-BE49-F238E27FC236}">
                <a16:creationId xmlns:a16="http://schemas.microsoft.com/office/drawing/2014/main" id="{39A6DD25-B2F3-91D1-64C9-BB61E10F66FA}"/>
              </a:ext>
            </a:extLst>
          </p:cNvPr>
          <p:cNvSpPr txBox="1"/>
          <p:nvPr/>
        </p:nvSpPr>
        <p:spPr>
          <a:xfrm>
            <a:off x="6096000" y="4317551"/>
            <a:ext cx="5851282" cy="446276"/>
          </a:xfrm>
          <a:prstGeom prst="rect">
            <a:avLst/>
          </a:prstGeom>
          <a:noFill/>
        </p:spPr>
        <p:txBody>
          <a:bodyPr wrap="none" rtlCol="0">
            <a:spAutoFit/>
          </a:bodyPr>
          <a:lstStyle/>
          <a:p>
            <a:r>
              <a:rPr lang="en-GB" sz="2300" dirty="0">
                <a:solidFill>
                  <a:srgbClr val="3A3838"/>
                </a:solidFill>
                <a:latin typeface="+mn-lt"/>
              </a:rPr>
              <a:t>___________ a </a:t>
            </a:r>
            <a:r>
              <a:rPr lang="en-GB" sz="2300" dirty="0" err="1">
                <a:solidFill>
                  <a:srgbClr val="3A3838"/>
                </a:solidFill>
                <a:latin typeface="+mn-lt"/>
              </a:rPr>
              <a:t>todos</a:t>
            </a:r>
            <a:r>
              <a:rPr lang="en-GB" sz="2300" dirty="0">
                <a:solidFill>
                  <a:srgbClr val="3A3838"/>
                </a:solidFill>
                <a:latin typeface="+mn-lt"/>
              </a:rPr>
              <a:t> </a:t>
            </a:r>
            <a:r>
              <a:rPr lang="en-GB" sz="2300" dirty="0" err="1">
                <a:solidFill>
                  <a:srgbClr val="3A3838"/>
                </a:solidFill>
                <a:latin typeface="+mn-lt"/>
              </a:rPr>
              <a:t>por</a:t>
            </a:r>
            <a:r>
              <a:rPr lang="en-GB" sz="2300" dirty="0">
                <a:solidFill>
                  <a:srgbClr val="3A3838"/>
                </a:solidFill>
                <a:latin typeface="+mn-lt"/>
              </a:rPr>
              <a:t> </a:t>
            </a:r>
            <a:r>
              <a:rPr lang="en-GB" sz="2300" dirty="0" err="1">
                <a:solidFill>
                  <a:srgbClr val="3A3838"/>
                </a:solidFill>
                <a:latin typeface="+mn-lt"/>
              </a:rPr>
              <a:t>venir</a:t>
            </a:r>
            <a:r>
              <a:rPr lang="en-GB" sz="2300" dirty="0">
                <a:solidFill>
                  <a:srgbClr val="3A3838"/>
                </a:solidFill>
                <a:latin typeface="+mn-lt"/>
              </a:rPr>
              <a:t> a la fiesta.</a:t>
            </a:r>
          </a:p>
        </p:txBody>
      </p:sp>
      <p:sp>
        <p:nvSpPr>
          <p:cNvPr id="2" name="Text Placeholder 1">
            <a:extLst>
              <a:ext uri="{FF2B5EF4-FFF2-40B4-BE49-F238E27FC236}">
                <a16:creationId xmlns:a16="http://schemas.microsoft.com/office/drawing/2014/main" id="{BDF2EDA5-2CA9-DD9D-2FE1-A03366FF5B46}"/>
              </a:ext>
            </a:extLst>
          </p:cNvPr>
          <p:cNvSpPr>
            <a:spLocks noGrp="1"/>
          </p:cNvSpPr>
          <p:nvPr>
            <p:ph type="body" sz="quarter" idx="10"/>
          </p:nvPr>
        </p:nvSpPr>
        <p:spPr>
          <a:xfrm>
            <a:off x="111761" y="1326254"/>
            <a:ext cx="12080239" cy="826044"/>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3A3838"/>
                </a:solidFill>
                <a:effectLst/>
                <a:uLnTx/>
                <a:uFillTx/>
                <a:latin typeface="+mn-lt"/>
              </a:rPr>
              <a:t>There are some verbs that end in –</a:t>
            </a:r>
            <a:r>
              <a:rPr kumimoji="0" lang="en-GB" sz="2300" b="1" i="0" u="none" strike="noStrike" kern="1200" cap="none" spc="0" normalizeH="0" baseline="0" noProof="0" dirty="0" err="1">
                <a:ln>
                  <a:noFill/>
                </a:ln>
                <a:solidFill>
                  <a:srgbClr val="3A3838"/>
                </a:solidFill>
                <a:effectLst/>
                <a:uLnTx/>
                <a:uFillTx/>
                <a:latin typeface="+mn-lt"/>
              </a:rPr>
              <a:t>cer</a:t>
            </a:r>
            <a:r>
              <a:rPr kumimoji="0" lang="en-GB" sz="2300" b="1" i="0" u="none" strike="noStrike" kern="1200" cap="none" spc="0" normalizeH="0" baseline="0" noProof="0" dirty="0">
                <a:ln>
                  <a:noFill/>
                </a:ln>
                <a:solidFill>
                  <a:srgbClr val="3A3838"/>
                </a:solidFill>
                <a:effectLst/>
                <a:uLnTx/>
                <a:uFillTx/>
                <a:latin typeface="+mn-lt"/>
              </a:rPr>
              <a:t> or –</a:t>
            </a:r>
            <a:r>
              <a:rPr kumimoji="0" lang="en-GB" sz="2300" b="1" i="0" u="none" strike="noStrike" kern="1200" cap="none" spc="0" normalizeH="0" baseline="0" noProof="0" dirty="0" err="1">
                <a:ln>
                  <a:noFill/>
                </a:ln>
                <a:solidFill>
                  <a:srgbClr val="3A3838"/>
                </a:solidFill>
                <a:effectLst/>
                <a:uLnTx/>
                <a:uFillTx/>
                <a:latin typeface="+mn-lt"/>
              </a:rPr>
              <a:t>cir</a:t>
            </a:r>
            <a:r>
              <a:rPr kumimoji="0" lang="en-GB" sz="2300" b="1" i="0" u="none" strike="noStrike" kern="1200" cap="none" spc="0" normalizeH="0" baseline="0" noProof="0" dirty="0">
                <a:ln>
                  <a:noFill/>
                </a:ln>
                <a:solidFill>
                  <a:srgbClr val="3A3838"/>
                </a:solidFill>
                <a:effectLst/>
                <a:uLnTx/>
                <a:uFillTx/>
                <a:latin typeface="+mn-lt"/>
              </a:rPr>
              <a:t> </a:t>
            </a:r>
            <a:r>
              <a:rPr kumimoji="0" lang="en-GB" sz="2300" i="0" u="none" strike="noStrike" kern="1200" cap="none" spc="0" normalizeH="0" baseline="0" noProof="0" dirty="0">
                <a:ln>
                  <a:noFill/>
                </a:ln>
                <a:solidFill>
                  <a:srgbClr val="3A3838"/>
                </a:solidFill>
                <a:effectLst/>
                <a:uLnTx/>
                <a:uFillTx/>
                <a:latin typeface="+mn-lt"/>
              </a:rPr>
              <a:t>that have a spelling change in the 1</a:t>
            </a:r>
            <a:r>
              <a:rPr kumimoji="0" lang="en-GB" sz="2300" i="0" u="none" strike="noStrike" kern="1200" cap="none" spc="0" normalizeH="0" baseline="30000" noProof="0" dirty="0">
                <a:ln>
                  <a:noFill/>
                </a:ln>
                <a:solidFill>
                  <a:srgbClr val="3A3838"/>
                </a:solidFill>
                <a:effectLst/>
                <a:uLnTx/>
                <a:uFillTx/>
                <a:latin typeface="+mn-lt"/>
              </a:rPr>
              <a:t>st</a:t>
            </a:r>
            <a:r>
              <a:rPr kumimoji="0" lang="en-GB" sz="2300" i="0" u="none" strike="noStrike" kern="1200" cap="none" spc="0" normalizeH="0" baseline="0" noProof="0" dirty="0">
                <a:ln>
                  <a:noFill/>
                </a:ln>
                <a:solidFill>
                  <a:srgbClr val="3A3838"/>
                </a:solidFill>
                <a:effectLst/>
                <a:uLnTx/>
                <a:uFillTx/>
                <a:latin typeface="+mn-lt"/>
              </a:rPr>
              <a:t> person singular.</a:t>
            </a:r>
            <a:r>
              <a:rPr lang="en-GB" sz="2300" dirty="0">
                <a:solidFill>
                  <a:srgbClr val="3A3838"/>
                </a:solidFill>
                <a:latin typeface="+mn-lt"/>
              </a:rPr>
              <a:t>  </a:t>
            </a:r>
            <a:r>
              <a:rPr lang="en-GB" sz="2300" b="1" dirty="0" err="1">
                <a:solidFill>
                  <a:srgbClr val="3A3838"/>
                </a:solidFill>
                <a:latin typeface="+mn-lt"/>
              </a:rPr>
              <a:t>Conocer</a:t>
            </a:r>
            <a:r>
              <a:rPr lang="en-GB" sz="2300" b="1" dirty="0">
                <a:solidFill>
                  <a:srgbClr val="3A3838"/>
                </a:solidFill>
                <a:latin typeface="+mn-lt"/>
              </a:rPr>
              <a:t> </a:t>
            </a:r>
            <a:r>
              <a:rPr lang="en-GB" sz="2300" dirty="0">
                <a:solidFill>
                  <a:srgbClr val="3A3838"/>
                </a:solidFill>
                <a:latin typeface="+mn-lt"/>
              </a:rPr>
              <a:t>and</a:t>
            </a:r>
            <a:r>
              <a:rPr lang="en-GB" sz="2300" b="1" dirty="0">
                <a:solidFill>
                  <a:srgbClr val="3A3838"/>
                </a:solidFill>
                <a:latin typeface="+mn-lt"/>
              </a:rPr>
              <a:t> </a:t>
            </a:r>
            <a:r>
              <a:rPr lang="en-GB" sz="2300" b="1" dirty="0" err="1">
                <a:solidFill>
                  <a:srgbClr val="3A3838"/>
                </a:solidFill>
                <a:latin typeface="+mn-lt"/>
              </a:rPr>
              <a:t>conducir</a:t>
            </a:r>
            <a:r>
              <a:rPr lang="en-GB" sz="2300" b="1" dirty="0">
                <a:solidFill>
                  <a:srgbClr val="3A3838"/>
                </a:solidFill>
                <a:latin typeface="+mn-lt"/>
              </a:rPr>
              <a:t> </a:t>
            </a:r>
            <a:r>
              <a:rPr lang="en-GB" sz="2300" dirty="0">
                <a:solidFill>
                  <a:srgbClr val="3A3838"/>
                </a:solidFill>
                <a:latin typeface="+mn-lt"/>
              </a:rPr>
              <a:t>are two of these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300" b="1" i="0" u="none" strike="noStrike" kern="1200" cap="none" spc="0" normalizeH="0" baseline="0" noProof="0" dirty="0">
              <a:ln>
                <a:noFill/>
              </a:ln>
              <a:solidFill>
                <a:srgbClr val="3A3838"/>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300" b="1" dirty="0">
              <a:solidFill>
                <a:srgbClr val="3A3838"/>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300" dirty="0">
              <a:solidFill>
                <a:srgbClr val="3A3838"/>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300" dirty="0">
              <a:solidFill>
                <a:srgbClr val="3A3838"/>
              </a:solidFill>
              <a:latin typeface="+mn-lt"/>
            </a:endParaRPr>
          </a:p>
        </p:txBody>
      </p:sp>
      <p:sp>
        <p:nvSpPr>
          <p:cNvPr id="3" name="Title 2">
            <a:extLst>
              <a:ext uri="{FF2B5EF4-FFF2-40B4-BE49-F238E27FC236}">
                <a16:creationId xmlns:a16="http://schemas.microsoft.com/office/drawing/2014/main" id="{066E30DC-E40A-6FB6-AC79-0BF307F7A0F8}"/>
              </a:ext>
            </a:extLst>
          </p:cNvPr>
          <p:cNvSpPr>
            <a:spLocks noGrp="1"/>
          </p:cNvSpPr>
          <p:nvPr>
            <p:ph type="title"/>
          </p:nvPr>
        </p:nvSpPr>
        <p:spPr>
          <a:xfrm>
            <a:off x="0" y="213557"/>
            <a:ext cx="7404100" cy="983736"/>
          </a:xfrm>
        </p:spPr>
        <p:txBody>
          <a:bodyPr>
            <a:normAutofit/>
          </a:bodyPr>
          <a:lstStyle/>
          <a:p>
            <a:r>
              <a:rPr lang="en-ES" sz="3000" dirty="0"/>
              <a:t>Irregular verbs in the present</a:t>
            </a:r>
            <a:br>
              <a:rPr lang="en-ES" dirty="0"/>
            </a:br>
            <a:r>
              <a:rPr lang="en-ES" sz="2400" b="0" dirty="0"/>
              <a:t>-zco for verbs ending in –er/-ir</a:t>
            </a:r>
          </a:p>
        </p:txBody>
      </p:sp>
      <p:sp>
        <p:nvSpPr>
          <p:cNvPr id="8" name="Rounded Rectangle 11">
            <a:extLst>
              <a:ext uri="{FF2B5EF4-FFF2-40B4-BE49-F238E27FC236}">
                <a16:creationId xmlns:a16="http://schemas.microsoft.com/office/drawing/2014/main" id="{05ED4F5D-5282-9B04-651C-52693661434C}"/>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9" name="Text Placeholder 1">
            <a:extLst>
              <a:ext uri="{FF2B5EF4-FFF2-40B4-BE49-F238E27FC236}">
                <a16:creationId xmlns:a16="http://schemas.microsoft.com/office/drawing/2014/main" id="{6930707E-72C5-41F4-82AE-956353ED7D44}"/>
              </a:ext>
            </a:extLst>
          </p:cNvPr>
          <p:cNvSpPr txBox="1">
            <a:spLocks/>
          </p:cNvSpPr>
          <p:nvPr/>
        </p:nvSpPr>
        <p:spPr>
          <a:xfrm>
            <a:off x="4495333" y="5381297"/>
            <a:ext cx="2017622" cy="5025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b="1" dirty="0" err="1">
                <a:solidFill>
                  <a:schemeClr val="tx2"/>
                </a:solidFill>
                <a:latin typeface="+mn-lt"/>
              </a:rPr>
              <a:t>Reconozco</a:t>
            </a:r>
            <a:endParaRPr lang="en-GB" b="1" dirty="0">
              <a:solidFill>
                <a:schemeClr val="tx2"/>
              </a:solidFill>
              <a:latin typeface="+mn-lt"/>
            </a:endParaRPr>
          </a:p>
        </p:txBody>
      </p:sp>
      <p:sp>
        <p:nvSpPr>
          <p:cNvPr id="10" name="Text Placeholder 1">
            <a:extLst>
              <a:ext uri="{FF2B5EF4-FFF2-40B4-BE49-F238E27FC236}">
                <a16:creationId xmlns:a16="http://schemas.microsoft.com/office/drawing/2014/main" id="{FCB22FFA-C0A2-444D-B6F6-882A91D5A3DF}"/>
              </a:ext>
            </a:extLst>
          </p:cNvPr>
          <p:cNvSpPr txBox="1">
            <a:spLocks/>
          </p:cNvSpPr>
          <p:nvPr/>
        </p:nvSpPr>
        <p:spPr>
          <a:xfrm>
            <a:off x="6057522" y="4261279"/>
            <a:ext cx="2017622" cy="5025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b="1" dirty="0" err="1">
                <a:solidFill>
                  <a:schemeClr val="tx2"/>
                </a:solidFill>
                <a:latin typeface="+mn-lt"/>
              </a:rPr>
              <a:t>Agradezco</a:t>
            </a:r>
            <a:endParaRPr lang="en-GB" b="1" dirty="0">
              <a:solidFill>
                <a:schemeClr val="tx2"/>
              </a:solidFill>
              <a:latin typeface="+mn-lt"/>
            </a:endParaRPr>
          </a:p>
        </p:txBody>
      </p:sp>
      <p:sp>
        <p:nvSpPr>
          <p:cNvPr id="6" name="TextBox 5">
            <a:extLst>
              <a:ext uri="{FF2B5EF4-FFF2-40B4-BE49-F238E27FC236}">
                <a16:creationId xmlns:a16="http://schemas.microsoft.com/office/drawing/2014/main" id="{8525F014-1FE3-E079-3EB6-F4757A3951F4}"/>
              </a:ext>
            </a:extLst>
          </p:cNvPr>
          <p:cNvSpPr txBox="1"/>
          <p:nvPr/>
        </p:nvSpPr>
        <p:spPr>
          <a:xfrm>
            <a:off x="162560" y="2276552"/>
            <a:ext cx="11866880"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a:solidFill>
                  <a:srgbClr val="3A3838"/>
                </a:solidFill>
                <a:latin typeface="+mn-lt"/>
              </a:rPr>
              <a:t>To say ‘I know’ in Spanish, we say: </a:t>
            </a:r>
            <a:r>
              <a:rPr lang="en-GB" sz="2300" dirty="0" err="1">
                <a:solidFill>
                  <a:srgbClr val="3A3838"/>
                </a:solidFill>
                <a:latin typeface="+mn-lt"/>
              </a:rPr>
              <a:t>cono</a:t>
            </a:r>
            <a:r>
              <a:rPr lang="en-GB" sz="2300" b="1" u="sng" dirty="0" err="1">
                <a:solidFill>
                  <a:srgbClr val="3A3838"/>
                </a:solidFill>
                <a:latin typeface="+mn-lt"/>
              </a:rPr>
              <a:t>zco</a:t>
            </a:r>
            <a:r>
              <a:rPr lang="en-GB" sz="2300" b="1" dirty="0">
                <a:solidFill>
                  <a:srgbClr val="3A3838"/>
                </a:solidFill>
                <a:latin typeface="+mn-lt"/>
              </a:rPr>
              <a:t>. </a:t>
            </a:r>
          </a:p>
        </p:txBody>
      </p:sp>
      <p:sp>
        <p:nvSpPr>
          <p:cNvPr id="7" name="TextBox 6">
            <a:extLst>
              <a:ext uri="{FF2B5EF4-FFF2-40B4-BE49-F238E27FC236}">
                <a16:creationId xmlns:a16="http://schemas.microsoft.com/office/drawing/2014/main" id="{5188F6F0-F0DD-96EB-E960-B13FBE2CDEA3}"/>
              </a:ext>
            </a:extLst>
          </p:cNvPr>
          <p:cNvSpPr txBox="1"/>
          <p:nvPr/>
        </p:nvSpPr>
        <p:spPr>
          <a:xfrm>
            <a:off x="213058" y="3390792"/>
            <a:ext cx="11816382" cy="800219"/>
          </a:xfrm>
          <a:prstGeom prst="rect">
            <a:avLst/>
          </a:prstGeom>
          <a:noFill/>
        </p:spPr>
        <p:txBody>
          <a:bodyPr wrap="square" rtlCol="0">
            <a:spAutoFit/>
          </a:bodyPr>
          <a:lstStyle/>
          <a:p>
            <a:r>
              <a:rPr lang="en-GB" sz="2300" dirty="0">
                <a:solidFill>
                  <a:srgbClr val="3A3838"/>
                </a:solidFill>
                <a:latin typeface="+mn-lt"/>
              </a:rPr>
              <a:t>A ‘</a:t>
            </a:r>
            <a:r>
              <a:rPr lang="en-GB" sz="2300" b="1" dirty="0">
                <a:solidFill>
                  <a:srgbClr val="3A3838"/>
                </a:solidFill>
                <a:latin typeface="+mn-lt"/>
              </a:rPr>
              <a:t>z’ </a:t>
            </a:r>
            <a:r>
              <a:rPr lang="en-GB" sz="2300" dirty="0">
                <a:solidFill>
                  <a:srgbClr val="3A3838"/>
                </a:solidFill>
                <a:latin typeface="+mn-lt"/>
              </a:rPr>
              <a:t>is added before the ‘co’ to keep the soft ‘</a:t>
            </a:r>
            <a:r>
              <a:rPr lang="en-GB" sz="2300" b="1" dirty="0">
                <a:solidFill>
                  <a:srgbClr val="3A3838"/>
                </a:solidFill>
                <a:latin typeface="+mn-lt"/>
              </a:rPr>
              <a:t>c</a:t>
            </a:r>
            <a:r>
              <a:rPr lang="en-GB" sz="2300" dirty="0">
                <a:solidFill>
                  <a:srgbClr val="3A3838"/>
                </a:solidFill>
                <a:latin typeface="+mn-lt"/>
              </a:rPr>
              <a:t>’ sound in verbs ending in ‘</a:t>
            </a:r>
            <a:r>
              <a:rPr lang="en-GB" sz="2300" dirty="0">
                <a:solidFill>
                  <a:srgbClr val="3A3838"/>
                </a:solidFill>
              </a:rPr>
              <a:t>-</a:t>
            </a:r>
            <a:r>
              <a:rPr lang="en-GB" sz="2300" b="1" dirty="0" err="1">
                <a:solidFill>
                  <a:srgbClr val="3A3838"/>
                </a:solidFill>
                <a:latin typeface="+mn-lt"/>
              </a:rPr>
              <a:t>cer</a:t>
            </a:r>
            <a:r>
              <a:rPr lang="en-GB" sz="2300" dirty="0">
                <a:solidFill>
                  <a:srgbClr val="3A3838"/>
                </a:solidFill>
                <a:latin typeface="+mn-lt"/>
              </a:rPr>
              <a:t>’ or ‘</a:t>
            </a:r>
            <a:r>
              <a:rPr lang="en-GB" sz="2300" dirty="0">
                <a:solidFill>
                  <a:srgbClr val="3A3838"/>
                </a:solidFill>
              </a:rPr>
              <a:t>-</a:t>
            </a:r>
            <a:r>
              <a:rPr lang="en-GB" sz="2300" b="1" dirty="0" err="1">
                <a:solidFill>
                  <a:srgbClr val="3A3838"/>
                </a:solidFill>
                <a:latin typeface="+mn-lt"/>
              </a:rPr>
              <a:t>cir</a:t>
            </a:r>
            <a:r>
              <a:rPr lang="en-GB" sz="2300" dirty="0">
                <a:solidFill>
                  <a:srgbClr val="3A3838"/>
                </a:solidFill>
                <a:latin typeface="+mn-lt"/>
              </a:rPr>
              <a:t>’.</a:t>
            </a:r>
          </a:p>
        </p:txBody>
      </p:sp>
      <p:sp>
        <p:nvSpPr>
          <p:cNvPr id="13" name="TextBox 12">
            <a:extLst>
              <a:ext uri="{FF2B5EF4-FFF2-40B4-BE49-F238E27FC236}">
                <a16:creationId xmlns:a16="http://schemas.microsoft.com/office/drawing/2014/main" id="{11315812-CD47-2D2F-80FD-9AA5AD95D3F9}"/>
              </a:ext>
            </a:extLst>
          </p:cNvPr>
          <p:cNvSpPr txBox="1"/>
          <p:nvPr/>
        </p:nvSpPr>
        <p:spPr>
          <a:xfrm>
            <a:off x="162560" y="5463184"/>
            <a:ext cx="4031873" cy="11541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300" dirty="0">
              <a:solidFill>
                <a:srgbClr val="3A3838"/>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a:solidFill>
                  <a:schemeClr val="tx2"/>
                </a:solidFill>
                <a:latin typeface="+mn-lt"/>
              </a:rPr>
              <a:t>(</a:t>
            </a:r>
            <a:r>
              <a:rPr lang="en-GB" sz="2300" dirty="0" err="1">
                <a:solidFill>
                  <a:schemeClr val="tx2"/>
                </a:solidFill>
                <a:latin typeface="+mn-lt"/>
              </a:rPr>
              <a:t>reconocer</a:t>
            </a:r>
            <a:r>
              <a:rPr lang="en-GB" sz="2300" dirty="0">
                <a:solidFill>
                  <a:schemeClr val="tx2"/>
                </a:solidFill>
                <a:latin typeface="+mn-lt"/>
              </a:rPr>
              <a:t> = to recognise)</a:t>
            </a:r>
          </a:p>
          <a:p>
            <a:endParaRPr lang="en-ES" sz="2300" dirty="0"/>
          </a:p>
        </p:txBody>
      </p:sp>
      <p:sp>
        <p:nvSpPr>
          <p:cNvPr id="14" name="TextBox 13">
            <a:extLst>
              <a:ext uri="{FF2B5EF4-FFF2-40B4-BE49-F238E27FC236}">
                <a16:creationId xmlns:a16="http://schemas.microsoft.com/office/drawing/2014/main" id="{6D44A1C2-1BA8-706E-F2F1-CCC113786B3B}"/>
              </a:ext>
            </a:extLst>
          </p:cNvPr>
          <p:cNvSpPr txBox="1"/>
          <p:nvPr/>
        </p:nvSpPr>
        <p:spPr>
          <a:xfrm>
            <a:off x="111761" y="4600962"/>
            <a:ext cx="3983783" cy="800219"/>
          </a:xfrm>
          <a:prstGeom prst="rect">
            <a:avLst/>
          </a:prstGeom>
          <a:noFill/>
        </p:spPr>
        <p:txBody>
          <a:bodyPr wrap="none" rtlCol="0">
            <a:spAutoFit/>
          </a:bodyPr>
          <a:lstStyle/>
          <a:p>
            <a:r>
              <a:rPr lang="en-GB" sz="2300" dirty="0">
                <a:solidFill>
                  <a:schemeClr val="tx2"/>
                </a:solidFill>
              </a:rPr>
              <a:t>(</a:t>
            </a:r>
            <a:r>
              <a:rPr lang="en-GB" sz="2300" dirty="0" err="1">
                <a:solidFill>
                  <a:schemeClr val="tx2"/>
                </a:solidFill>
              </a:rPr>
              <a:t>agradecer</a:t>
            </a:r>
            <a:r>
              <a:rPr lang="en-GB" sz="2300" dirty="0">
                <a:solidFill>
                  <a:schemeClr val="tx2"/>
                </a:solidFill>
              </a:rPr>
              <a:t> = to thank (H))</a:t>
            </a:r>
          </a:p>
          <a:p>
            <a:endParaRPr lang="en-ES" sz="2300" dirty="0"/>
          </a:p>
        </p:txBody>
      </p:sp>
      <p:sp>
        <p:nvSpPr>
          <p:cNvPr id="16" name="TextBox 15">
            <a:extLst>
              <a:ext uri="{FF2B5EF4-FFF2-40B4-BE49-F238E27FC236}">
                <a16:creationId xmlns:a16="http://schemas.microsoft.com/office/drawing/2014/main" id="{889B97D7-D65B-88C1-0B01-40B34EC8AC96}"/>
              </a:ext>
            </a:extLst>
          </p:cNvPr>
          <p:cNvSpPr txBox="1"/>
          <p:nvPr/>
        </p:nvSpPr>
        <p:spPr>
          <a:xfrm>
            <a:off x="162560" y="2847082"/>
            <a:ext cx="6687878" cy="446276"/>
          </a:xfrm>
          <a:prstGeom prst="rect">
            <a:avLst/>
          </a:prstGeom>
          <a:noFill/>
        </p:spPr>
        <p:txBody>
          <a:bodyPr wrap="square">
            <a:spAutoFit/>
          </a:bodyPr>
          <a:lstStyle/>
          <a:p>
            <a:r>
              <a:rPr lang="en-GB" sz="2300" dirty="0">
                <a:solidFill>
                  <a:srgbClr val="3A3838"/>
                </a:solidFill>
                <a:latin typeface="+mn-lt"/>
              </a:rPr>
              <a:t>To say ‘I drive’ in Spanish we say: </a:t>
            </a:r>
            <a:r>
              <a:rPr lang="en-GB" sz="2300" dirty="0" err="1">
                <a:solidFill>
                  <a:srgbClr val="3A3838"/>
                </a:solidFill>
                <a:latin typeface="+mn-lt"/>
              </a:rPr>
              <a:t>condu</a:t>
            </a:r>
            <a:r>
              <a:rPr lang="en-GB" sz="2300" b="1" u="sng" dirty="0" err="1">
                <a:solidFill>
                  <a:srgbClr val="3A3838"/>
                </a:solidFill>
                <a:latin typeface="+mn-lt"/>
              </a:rPr>
              <a:t>zco</a:t>
            </a:r>
            <a:r>
              <a:rPr lang="en-GB" sz="2300" dirty="0">
                <a:solidFill>
                  <a:srgbClr val="3A3838"/>
                </a:solidFill>
                <a:latin typeface="+mn-lt"/>
              </a:rPr>
              <a:t>.</a:t>
            </a:r>
            <a:endParaRPr lang="en-ES" sz="2300" dirty="0"/>
          </a:p>
        </p:txBody>
      </p:sp>
      <p:sp>
        <p:nvSpPr>
          <p:cNvPr id="17" name="TextBox 16">
            <a:extLst>
              <a:ext uri="{FF2B5EF4-FFF2-40B4-BE49-F238E27FC236}">
                <a16:creationId xmlns:a16="http://schemas.microsoft.com/office/drawing/2014/main" id="{E8F1F745-CBF7-08A0-154F-D724457115AD}"/>
              </a:ext>
            </a:extLst>
          </p:cNvPr>
          <p:cNvSpPr txBox="1"/>
          <p:nvPr/>
        </p:nvSpPr>
        <p:spPr>
          <a:xfrm>
            <a:off x="162560" y="4232164"/>
            <a:ext cx="6058069" cy="446276"/>
          </a:xfrm>
          <a:prstGeom prst="rect">
            <a:avLst/>
          </a:prstGeom>
          <a:noFill/>
        </p:spPr>
        <p:txBody>
          <a:bodyPr wrap="none" rtlCol="0">
            <a:spAutoFit/>
          </a:bodyPr>
          <a:lstStyle/>
          <a:p>
            <a:r>
              <a:rPr lang="en-GB" sz="2300" dirty="0">
                <a:solidFill>
                  <a:srgbClr val="3A3838"/>
                </a:solidFill>
                <a:latin typeface="+mn-lt"/>
              </a:rPr>
              <a:t>I thank everyone for coming to the party:</a:t>
            </a:r>
            <a:endParaRPr lang="en-ES" sz="2300" dirty="0"/>
          </a:p>
        </p:txBody>
      </p:sp>
      <p:sp>
        <p:nvSpPr>
          <p:cNvPr id="18" name="TextBox 17">
            <a:extLst>
              <a:ext uri="{FF2B5EF4-FFF2-40B4-BE49-F238E27FC236}">
                <a16:creationId xmlns:a16="http://schemas.microsoft.com/office/drawing/2014/main" id="{17D4951E-DC87-1894-95EE-7B88C5BB8C53}"/>
              </a:ext>
            </a:extLst>
          </p:cNvPr>
          <p:cNvSpPr txBox="1"/>
          <p:nvPr/>
        </p:nvSpPr>
        <p:spPr>
          <a:xfrm>
            <a:off x="163201" y="5437569"/>
            <a:ext cx="4431021" cy="446276"/>
          </a:xfrm>
          <a:prstGeom prst="rect">
            <a:avLst/>
          </a:prstGeom>
          <a:noFill/>
        </p:spPr>
        <p:txBody>
          <a:bodyPr wrap="none" rtlCol="0">
            <a:spAutoFit/>
          </a:bodyPr>
          <a:lstStyle/>
          <a:p>
            <a:r>
              <a:rPr lang="en-GB" sz="2300" dirty="0">
                <a:solidFill>
                  <a:srgbClr val="3A3838"/>
                </a:solidFill>
                <a:latin typeface="+mn-lt"/>
              </a:rPr>
              <a:t>I recognise that neighbour (f):</a:t>
            </a:r>
            <a:endParaRPr lang="en-ES" sz="2300" dirty="0"/>
          </a:p>
        </p:txBody>
      </p:sp>
    </p:spTree>
    <p:extLst>
      <p:ext uri="{BB962C8B-B14F-4D97-AF65-F5344CB8AC3E}">
        <p14:creationId xmlns:p14="http://schemas.microsoft.com/office/powerpoint/2010/main" val="314189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build="p"/>
      <p:bldP spid="9" grpId="0"/>
      <p:bldP spid="10" grpId="0"/>
      <p:bldP spid="6" grpId="0"/>
      <p:bldP spid="13" grpId="0"/>
      <p:bldP spid="14"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E459A3-8BE3-CD72-D400-211539BB691C}"/>
              </a:ext>
            </a:extLst>
          </p:cNvPr>
          <p:cNvSpPr>
            <a:spLocks noGrp="1"/>
          </p:cNvSpPr>
          <p:nvPr>
            <p:ph type="title"/>
          </p:nvPr>
        </p:nvSpPr>
        <p:spPr>
          <a:xfrm>
            <a:off x="0" y="213557"/>
            <a:ext cx="6096000" cy="647577"/>
          </a:xfrm>
        </p:spPr>
        <p:txBody>
          <a:bodyPr>
            <a:normAutofit/>
          </a:bodyPr>
          <a:lstStyle/>
          <a:p>
            <a:r>
              <a:rPr lang="en-ES" dirty="0"/>
              <a:t>El cumpleaños de Lucía</a:t>
            </a:r>
          </a:p>
        </p:txBody>
      </p:sp>
      <p:sp>
        <p:nvSpPr>
          <p:cNvPr id="8" name="Oval Callout 7">
            <a:extLst>
              <a:ext uri="{FF2B5EF4-FFF2-40B4-BE49-F238E27FC236}">
                <a16:creationId xmlns:a16="http://schemas.microsoft.com/office/drawing/2014/main" id="{173BA93E-666D-564E-93B0-2297ADF33911}"/>
              </a:ext>
            </a:extLst>
          </p:cNvPr>
          <p:cNvSpPr/>
          <p:nvPr/>
        </p:nvSpPr>
        <p:spPr>
          <a:xfrm>
            <a:off x="2416514" y="3882908"/>
            <a:ext cx="2791694" cy="1011450"/>
          </a:xfrm>
          <a:prstGeom prst="wedgeEllipseCallout">
            <a:avLst>
              <a:gd name="adj1" fmla="val -48893"/>
              <a:gd name="adj2" fmla="val -5080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Viene</a:t>
            </a:r>
            <a:r>
              <a:rPr lang="en-GB" sz="2000" dirty="0">
                <a:solidFill>
                  <a:srgbClr val="002060"/>
                </a:solidFill>
              </a:rPr>
              <a:t> a </a:t>
            </a:r>
            <a:r>
              <a:rPr lang="en-GB" sz="2000" dirty="0" err="1">
                <a:solidFill>
                  <a:srgbClr val="002060"/>
                </a:solidFill>
              </a:rPr>
              <a:t>visitar</a:t>
            </a:r>
            <a:r>
              <a:rPr lang="en-GB" sz="2000" dirty="0">
                <a:solidFill>
                  <a:srgbClr val="002060"/>
                </a:solidFill>
              </a:rPr>
              <a:t> a Lucía.</a:t>
            </a:r>
            <a:endParaRPr lang="en-ES" sz="2000" dirty="0">
              <a:solidFill>
                <a:srgbClr val="002060"/>
              </a:solidFill>
            </a:endParaRPr>
          </a:p>
        </p:txBody>
      </p:sp>
      <p:sp>
        <p:nvSpPr>
          <p:cNvPr id="9" name="Rounded Rectangle 11">
            <a:extLst>
              <a:ext uri="{FF2B5EF4-FFF2-40B4-BE49-F238E27FC236}">
                <a16:creationId xmlns:a16="http://schemas.microsoft.com/office/drawing/2014/main" id="{2DF12FF0-0343-06F0-68F0-9BE3E7CF8E68}"/>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4" name="Oval Callout 7">
            <a:extLst>
              <a:ext uri="{FF2B5EF4-FFF2-40B4-BE49-F238E27FC236}">
                <a16:creationId xmlns:a16="http://schemas.microsoft.com/office/drawing/2014/main" id="{4DF9A86D-8D17-4A96-BAC1-C6C435204001}"/>
              </a:ext>
            </a:extLst>
          </p:cNvPr>
          <p:cNvSpPr/>
          <p:nvPr/>
        </p:nvSpPr>
        <p:spPr>
          <a:xfrm>
            <a:off x="29487" y="4982049"/>
            <a:ext cx="3184621" cy="1357313"/>
          </a:xfrm>
          <a:prstGeom prst="wedgeEllipseCallout">
            <a:avLst>
              <a:gd name="adj1" fmla="val -47699"/>
              <a:gd name="adj2" fmla="val -6917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002060"/>
                </a:solidFill>
              </a:rPr>
              <a:t>Ofreces platos de comida a</a:t>
            </a:r>
            <a:r>
              <a:rPr lang="en-GB" sz="2000" dirty="0">
                <a:solidFill>
                  <a:srgbClr val="002060"/>
                </a:solidFill>
              </a:rPr>
              <a:t>l</a:t>
            </a:r>
            <a:r>
              <a:rPr lang="en-ES" sz="2000" dirty="0">
                <a:solidFill>
                  <a:srgbClr val="002060"/>
                </a:solidFill>
              </a:rPr>
              <a:t> vecino.</a:t>
            </a:r>
          </a:p>
        </p:txBody>
      </p:sp>
      <p:sp>
        <p:nvSpPr>
          <p:cNvPr id="15" name="Oval Callout 7">
            <a:extLst>
              <a:ext uri="{FF2B5EF4-FFF2-40B4-BE49-F238E27FC236}">
                <a16:creationId xmlns:a16="http://schemas.microsoft.com/office/drawing/2014/main" id="{161CBB15-40CC-44E2-B38C-441E4A25653E}"/>
              </a:ext>
            </a:extLst>
          </p:cNvPr>
          <p:cNvSpPr/>
          <p:nvPr/>
        </p:nvSpPr>
        <p:spPr>
          <a:xfrm>
            <a:off x="126520" y="3645275"/>
            <a:ext cx="2378995" cy="1238451"/>
          </a:xfrm>
          <a:prstGeom prst="wedgeEllipseCallout">
            <a:avLst>
              <a:gd name="adj1" fmla="val -36665"/>
              <a:gd name="adj2" fmla="val -74410"/>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err="1">
                <a:solidFill>
                  <a:srgbClr val="002060"/>
                </a:solidFill>
              </a:rPr>
              <a:t>Escondes</a:t>
            </a:r>
            <a:r>
              <a:rPr lang="en-GB" sz="2000" dirty="0">
                <a:solidFill>
                  <a:srgbClr val="002060"/>
                </a:solidFill>
              </a:rPr>
              <a:t> regalos por la casa.</a:t>
            </a:r>
            <a:endParaRPr lang="en-ES" sz="2000" dirty="0">
              <a:solidFill>
                <a:srgbClr val="002060"/>
              </a:solidFill>
            </a:endParaRPr>
          </a:p>
        </p:txBody>
      </p:sp>
      <p:sp>
        <p:nvSpPr>
          <p:cNvPr id="16" name="Oval Callout 7">
            <a:extLst>
              <a:ext uri="{FF2B5EF4-FFF2-40B4-BE49-F238E27FC236}">
                <a16:creationId xmlns:a16="http://schemas.microsoft.com/office/drawing/2014/main" id="{211A7FD3-A24C-4FF6-B96D-A4FA6E05980E}"/>
              </a:ext>
            </a:extLst>
          </p:cNvPr>
          <p:cNvSpPr/>
          <p:nvPr/>
        </p:nvSpPr>
        <p:spPr>
          <a:xfrm>
            <a:off x="1683702" y="2879450"/>
            <a:ext cx="2451907" cy="992826"/>
          </a:xfrm>
          <a:prstGeom prst="wedgeEllipseCallout">
            <a:avLst>
              <a:gd name="adj1" fmla="val -58989"/>
              <a:gd name="adj2" fmla="val -46689"/>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dirty="0">
                <a:solidFill>
                  <a:srgbClr val="002060"/>
                </a:solidFill>
              </a:rPr>
              <a:t>Come </a:t>
            </a:r>
            <a:r>
              <a:rPr lang="en-GB" sz="2000" dirty="0" err="1">
                <a:solidFill>
                  <a:srgbClr val="002060"/>
                </a:solidFill>
              </a:rPr>
              <a:t>demasiado</a:t>
            </a:r>
            <a:r>
              <a:rPr lang="en-GB" sz="2000" dirty="0">
                <a:solidFill>
                  <a:srgbClr val="002060"/>
                </a:solidFill>
              </a:rPr>
              <a:t> </a:t>
            </a:r>
            <a:r>
              <a:rPr lang="en-GB" sz="2000" dirty="0" err="1">
                <a:solidFill>
                  <a:srgbClr val="002060"/>
                </a:solidFill>
              </a:rPr>
              <a:t>dulces</a:t>
            </a:r>
            <a:r>
              <a:rPr lang="en-ES" sz="2000" dirty="0">
                <a:solidFill>
                  <a:srgbClr val="002060"/>
                </a:solidFill>
              </a:rPr>
              <a:t>.</a:t>
            </a:r>
          </a:p>
        </p:txBody>
      </p:sp>
      <p:sp>
        <p:nvSpPr>
          <p:cNvPr id="17" name="Oval Callout 7">
            <a:extLst>
              <a:ext uri="{FF2B5EF4-FFF2-40B4-BE49-F238E27FC236}">
                <a16:creationId xmlns:a16="http://schemas.microsoft.com/office/drawing/2014/main" id="{B3832266-C6A6-4188-988E-B802F929BE5B}"/>
              </a:ext>
            </a:extLst>
          </p:cNvPr>
          <p:cNvSpPr/>
          <p:nvPr/>
        </p:nvSpPr>
        <p:spPr>
          <a:xfrm>
            <a:off x="1696832" y="1670676"/>
            <a:ext cx="3015655" cy="780347"/>
          </a:xfrm>
          <a:prstGeom prst="wedgeEllipseCallout">
            <a:avLst>
              <a:gd name="adj1" fmla="val -49302"/>
              <a:gd name="adj2" fmla="val 53823"/>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err="1">
                <a:solidFill>
                  <a:srgbClr val="002060"/>
                </a:solidFill>
              </a:rPr>
              <a:t>Bebo</a:t>
            </a:r>
            <a:r>
              <a:rPr lang="en-GB" sz="2000" dirty="0">
                <a:solidFill>
                  <a:srgbClr val="002060"/>
                </a:solidFill>
              </a:rPr>
              <a:t> </a:t>
            </a:r>
            <a:r>
              <a:rPr lang="en-GB" sz="2000" dirty="0" err="1">
                <a:solidFill>
                  <a:srgbClr val="002060"/>
                </a:solidFill>
              </a:rPr>
              <a:t>unas</a:t>
            </a:r>
            <a:r>
              <a:rPr lang="en-GB" sz="2000" dirty="0">
                <a:solidFill>
                  <a:srgbClr val="002060"/>
                </a:solidFill>
              </a:rPr>
              <a:t> </a:t>
            </a:r>
            <a:r>
              <a:rPr lang="en-GB" sz="2000" dirty="0" err="1">
                <a:solidFill>
                  <a:srgbClr val="002060"/>
                </a:solidFill>
              </a:rPr>
              <a:t>copas</a:t>
            </a:r>
            <a:r>
              <a:rPr lang="en-GB" sz="2000" dirty="0">
                <a:solidFill>
                  <a:srgbClr val="002060"/>
                </a:solidFill>
              </a:rPr>
              <a:t> de vino.</a:t>
            </a:r>
            <a:endParaRPr lang="en-ES" sz="2000" dirty="0">
              <a:solidFill>
                <a:srgbClr val="002060"/>
              </a:solidFill>
            </a:endParaRPr>
          </a:p>
        </p:txBody>
      </p:sp>
      <p:sp>
        <p:nvSpPr>
          <p:cNvPr id="18" name="Oval Callout 7">
            <a:extLst>
              <a:ext uri="{FF2B5EF4-FFF2-40B4-BE49-F238E27FC236}">
                <a16:creationId xmlns:a16="http://schemas.microsoft.com/office/drawing/2014/main" id="{C0E48071-011C-48DF-84C0-0D0EB329626E}"/>
              </a:ext>
            </a:extLst>
          </p:cNvPr>
          <p:cNvSpPr/>
          <p:nvPr/>
        </p:nvSpPr>
        <p:spPr>
          <a:xfrm>
            <a:off x="2696587" y="4992681"/>
            <a:ext cx="2313624" cy="1278429"/>
          </a:xfrm>
          <a:prstGeom prst="wedgeEllipseCallout">
            <a:avLst>
              <a:gd name="adj1" fmla="val -63828"/>
              <a:gd name="adj2" fmla="val -61255"/>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dirty="0" err="1">
                <a:solidFill>
                  <a:srgbClr val="002060"/>
                </a:solidFill>
              </a:rPr>
              <a:t>Reconozco</a:t>
            </a:r>
            <a:r>
              <a:rPr lang="en-GB" sz="2000" dirty="0">
                <a:solidFill>
                  <a:srgbClr val="002060"/>
                </a:solidFill>
              </a:rPr>
              <a:t> a sus amigos.</a:t>
            </a:r>
            <a:endParaRPr lang="en-ES" sz="2000" dirty="0">
              <a:solidFill>
                <a:srgbClr val="002060"/>
              </a:solidFill>
            </a:endParaRPr>
          </a:p>
        </p:txBody>
      </p:sp>
      <p:sp>
        <p:nvSpPr>
          <p:cNvPr id="19" name="Oval Callout 7">
            <a:extLst>
              <a:ext uri="{FF2B5EF4-FFF2-40B4-BE49-F238E27FC236}">
                <a16:creationId xmlns:a16="http://schemas.microsoft.com/office/drawing/2014/main" id="{D33A1C81-289E-418D-9CAB-023B519A3438}"/>
              </a:ext>
            </a:extLst>
          </p:cNvPr>
          <p:cNvSpPr/>
          <p:nvPr/>
        </p:nvSpPr>
        <p:spPr>
          <a:xfrm>
            <a:off x="3322043" y="2307759"/>
            <a:ext cx="2370748" cy="1151298"/>
          </a:xfrm>
          <a:prstGeom prst="wedgeEllipseCallout">
            <a:avLst>
              <a:gd name="adj1" fmla="val -75338"/>
              <a:gd name="adj2" fmla="val -831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Enciendo</a:t>
            </a:r>
            <a:r>
              <a:rPr lang="en-GB" sz="2000" dirty="0">
                <a:solidFill>
                  <a:srgbClr val="002060"/>
                </a:solidFill>
              </a:rPr>
              <a:t> la </a:t>
            </a:r>
            <a:r>
              <a:rPr lang="en-GB" sz="2000" dirty="0" err="1">
                <a:solidFill>
                  <a:srgbClr val="002060"/>
                </a:solidFill>
              </a:rPr>
              <a:t>música</a:t>
            </a:r>
            <a:r>
              <a:rPr lang="en-GB" sz="2000" dirty="0">
                <a:solidFill>
                  <a:srgbClr val="002060"/>
                </a:solidFill>
              </a:rPr>
              <a:t> </a:t>
            </a:r>
            <a:r>
              <a:rPr lang="en-GB" sz="2000" dirty="0" err="1">
                <a:solidFill>
                  <a:srgbClr val="002060"/>
                </a:solidFill>
              </a:rPr>
              <a:t>en</a:t>
            </a:r>
            <a:r>
              <a:rPr lang="en-GB" sz="2000" dirty="0">
                <a:solidFill>
                  <a:srgbClr val="002060"/>
                </a:solidFill>
              </a:rPr>
              <a:t> el </a:t>
            </a:r>
            <a:r>
              <a:rPr lang="en-GB" sz="2000" dirty="0" err="1">
                <a:solidFill>
                  <a:srgbClr val="002060"/>
                </a:solidFill>
              </a:rPr>
              <a:t>salón</a:t>
            </a:r>
            <a:r>
              <a:rPr lang="en-GB" sz="2000" dirty="0">
                <a:solidFill>
                  <a:srgbClr val="002060"/>
                </a:solidFill>
              </a:rPr>
              <a:t>.</a:t>
            </a:r>
            <a:endParaRPr lang="en-ES" sz="2000" dirty="0">
              <a:solidFill>
                <a:srgbClr val="002060"/>
              </a:solidFill>
            </a:endParaRPr>
          </a:p>
        </p:txBody>
      </p:sp>
      <p:sp>
        <p:nvSpPr>
          <p:cNvPr id="20" name="Text Placeholder 1">
            <a:extLst>
              <a:ext uri="{FF2B5EF4-FFF2-40B4-BE49-F238E27FC236}">
                <a16:creationId xmlns:a16="http://schemas.microsoft.com/office/drawing/2014/main" id="{6BFBB58A-646B-4101-8B4C-2BE449D39BB6}"/>
              </a:ext>
            </a:extLst>
          </p:cNvPr>
          <p:cNvSpPr txBox="1">
            <a:spLocks/>
          </p:cNvSpPr>
          <p:nvPr/>
        </p:nvSpPr>
        <p:spPr>
          <a:xfrm>
            <a:off x="8779519" y="2083176"/>
            <a:ext cx="3540275" cy="35102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en-ES" dirty="0"/>
          </a:p>
        </p:txBody>
      </p:sp>
      <p:pic>
        <p:nvPicPr>
          <p:cNvPr id="22" name="Picture 21">
            <a:extLst>
              <a:ext uri="{FF2B5EF4-FFF2-40B4-BE49-F238E27FC236}">
                <a16:creationId xmlns:a16="http://schemas.microsoft.com/office/drawing/2014/main" id="{525AF1D2-CFE0-4448-A77E-098CA3E9C1E3}"/>
              </a:ext>
            </a:extLst>
          </p:cNvPr>
          <p:cNvPicPr>
            <a:picLocks noChangeAspect="1"/>
          </p:cNvPicPr>
          <p:nvPr/>
        </p:nvPicPr>
        <p:blipFill rotWithShape="1">
          <a:blip r:embed="rId3">
            <a:extLst>
              <a:ext uri="{28A0092B-C50C-407E-A947-70E740481C1C}">
                <a14:useLocalDpi xmlns:a14="http://schemas.microsoft.com/office/drawing/2010/main" val="0"/>
              </a:ext>
            </a:extLst>
          </a:blip>
          <a:srcRect l="52368" t="9610" r="29825" b="54078"/>
          <a:stretch/>
        </p:blipFill>
        <p:spPr>
          <a:xfrm flipH="1">
            <a:off x="75804" y="1520083"/>
            <a:ext cx="1452829" cy="1544924"/>
          </a:xfrm>
          <a:prstGeom prst="rect">
            <a:avLst/>
          </a:prstGeom>
        </p:spPr>
      </p:pic>
      <p:pic>
        <p:nvPicPr>
          <p:cNvPr id="23" name="Picture 22">
            <a:extLst>
              <a:ext uri="{FF2B5EF4-FFF2-40B4-BE49-F238E27FC236}">
                <a16:creationId xmlns:a16="http://schemas.microsoft.com/office/drawing/2014/main" id="{4EB78E52-449E-4FD3-B8F4-C99A113ED537}"/>
              </a:ext>
            </a:extLst>
          </p:cNvPr>
          <p:cNvPicPr>
            <a:picLocks noChangeAspect="1"/>
          </p:cNvPicPr>
          <p:nvPr/>
        </p:nvPicPr>
        <p:blipFill rotWithShape="1">
          <a:blip r:embed="rId3">
            <a:extLst>
              <a:ext uri="{28A0092B-C50C-407E-A947-70E740481C1C}">
                <a14:useLocalDpi xmlns:a14="http://schemas.microsoft.com/office/drawing/2010/main" val="0"/>
              </a:ext>
            </a:extLst>
          </a:blip>
          <a:srcRect l="32088" t="9865" r="52145" b="59199"/>
          <a:stretch/>
        </p:blipFill>
        <p:spPr>
          <a:xfrm flipH="1">
            <a:off x="4712487" y="3959634"/>
            <a:ext cx="1132584" cy="1446625"/>
          </a:xfrm>
          <a:prstGeom prst="rect">
            <a:avLst/>
          </a:prstGeom>
        </p:spPr>
      </p:pic>
      <p:graphicFrame>
        <p:nvGraphicFramePr>
          <p:cNvPr id="27" name="Table 26">
            <a:extLst>
              <a:ext uri="{FF2B5EF4-FFF2-40B4-BE49-F238E27FC236}">
                <a16:creationId xmlns:a16="http://schemas.microsoft.com/office/drawing/2014/main" id="{0E995B75-3772-49C8-AD8A-968CB870AAFD}"/>
              </a:ext>
            </a:extLst>
          </p:cNvPr>
          <p:cNvGraphicFramePr>
            <a:graphicFrameLocks noGrp="1"/>
          </p:cNvGraphicFramePr>
          <p:nvPr/>
        </p:nvGraphicFramePr>
        <p:xfrm>
          <a:off x="5843906" y="1619757"/>
          <a:ext cx="6274670" cy="4665951"/>
        </p:xfrm>
        <a:graphic>
          <a:graphicData uri="http://schemas.openxmlformats.org/drawingml/2006/table">
            <a:tbl>
              <a:tblPr firstRow="1" bandRow="1">
                <a:tableStyleId>{5C22544A-7EE6-4342-B048-85BDC9FD1C3A}</a:tableStyleId>
              </a:tblPr>
              <a:tblGrid>
                <a:gridCol w="5156988">
                  <a:extLst>
                    <a:ext uri="{9D8B030D-6E8A-4147-A177-3AD203B41FA5}">
                      <a16:colId xmlns:a16="http://schemas.microsoft.com/office/drawing/2014/main" val="2088843336"/>
                    </a:ext>
                  </a:extLst>
                </a:gridCol>
                <a:gridCol w="611692">
                  <a:extLst>
                    <a:ext uri="{9D8B030D-6E8A-4147-A177-3AD203B41FA5}">
                      <a16:colId xmlns:a16="http://schemas.microsoft.com/office/drawing/2014/main" val="2837468715"/>
                    </a:ext>
                  </a:extLst>
                </a:gridCol>
                <a:gridCol w="505990">
                  <a:extLst>
                    <a:ext uri="{9D8B030D-6E8A-4147-A177-3AD203B41FA5}">
                      <a16:colId xmlns:a16="http://schemas.microsoft.com/office/drawing/2014/main" val="2220394106"/>
                    </a:ext>
                  </a:extLst>
                </a:gridCol>
              </a:tblGrid>
              <a:tr h="523033">
                <a:tc>
                  <a:txBody>
                    <a:bodyPr/>
                    <a:lstStyle/>
                    <a:p>
                      <a:pPr algn="ctr"/>
                      <a:r>
                        <a:rPr lang="es-ES" sz="2200" dirty="0"/>
                        <a:t>¿Las frases son verdaderas o falsas?</a:t>
                      </a:r>
                    </a:p>
                  </a:txBody>
                  <a:tcPr anchor="ctr"/>
                </a:tc>
                <a:tc>
                  <a:txBody>
                    <a:bodyPr/>
                    <a:lstStyle/>
                    <a:p>
                      <a:pPr algn="ctr"/>
                      <a:r>
                        <a:rPr lang="en-GB" sz="2200" dirty="0"/>
                        <a:t>V</a:t>
                      </a:r>
                    </a:p>
                  </a:txBody>
                  <a:tcPr anchor="ctr"/>
                </a:tc>
                <a:tc>
                  <a:txBody>
                    <a:bodyPr/>
                    <a:lstStyle/>
                    <a:p>
                      <a:pPr algn="ctr"/>
                      <a:r>
                        <a:rPr lang="en-GB" sz="2200" dirty="0"/>
                        <a:t>F</a:t>
                      </a:r>
                    </a:p>
                  </a:txBody>
                  <a:tcPr anchor="ctr"/>
                </a:tc>
                <a:extLst>
                  <a:ext uri="{0D108BD9-81ED-4DB2-BD59-A6C34878D82A}">
                    <a16:rowId xmlns:a16="http://schemas.microsoft.com/office/drawing/2014/main" val="3823152760"/>
                  </a:ext>
                </a:extLst>
              </a:tr>
              <a:tr h="523033">
                <a:tc>
                  <a:txBody>
                    <a:bodyPr/>
                    <a:lstStyle/>
                    <a:p>
                      <a:r>
                        <a:rPr lang="en-GB" sz="2200" dirty="0"/>
                        <a:t>1. I hide the presents</a:t>
                      </a:r>
                    </a:p>
                  </a:txBody>
                  <a:tcPr anchor="ctr"/>
                </a:tc>
                <a:tc>
                  <a:txBody>
                    <a:bodyPr/>
                    <a:lstStyle/>
                    <a:p>
                      <a:endParaRPr lang="en-GB" sz="2200"/>
                    </a:p>
                  </a:txBody>
                  <a:tcPr/>
                </a:tc>
                <a:tc>
                  <a:txBody>
                    <a:bodyPr/>
                    <a:lstStyle/>
                    <a:p>
                      <a:endParaRPr lang="en-GB" sz="2200" dirty="0"/>
                    </a:p>
                  </a:txBody>
                  <a:tcPr/>
                </a:tc>
                <a:extLst>
                  <a:ext uri="{0D108BD9-81ED-4DB2-BD59-A6C34878D82A}">
                    <a16:rowId xmlns:a16="http://schemas.microsoft.com/office/drawing/2014/main" val="4083735277"/>
                  </a:ext>
                </a:extLst>
              </a:tr>
              <a:tr h="523033">
                <a:tc>
                  <a:txBody>
                    <a:bodyPr/>
                    <a:lstStyle/>
                    <a:p>
                      <a:r>
                        <a:rPr lang="en-GB" sz="2200" dirty="0"/>
                        <a:t>2. You eat too many sweets.</a:t>
                      </a:r>
                    </a:p>
                  </a:txBody>
                  <a:tcPr anchor="ctr"/>
                </a:tc>
                <a:tc>
                  <a:txBody>
                    <a:bodyPr/>
                    <a:lstStyle/>
                    <a:p>
                      <a:endParaRPr lang="en-GB" sz="2200"/>
                    </a:p>
                  </a:txBody>
                  <a:tcPr/>
                </a:tc>
                <a:tc>
                  <a:txBody>
                    <a:bodyPr/>
                    <a:lstStyle/>
                    <a:p>
                      <a:endParaRPr lang="en-GB" sz="2200" dirty="0"/>
                    </a:p>
                  </a:txBody>
                  <a:tcPr/>
                </a:tc>
                <a:extLst>
                  <a:ext uri="{0D108BD9-81ED-4DB2-BD59-A6C34878D82A}">
                    <a16:rowId xmlns:a16="http://schemas.microsoft.com/office/drawing/2014/main" val="4091087028"/>
                  </a:ext>
                </a:extLst>
              </a:tr>
              <a:tr h="523033">
                <a:tc>
                  <a:txBody>
                    <a:bodyPr/>
                    <a:lstStyle/>
                    <a:p>
                      <a:r>
                        <a:rPr lang="en-GB" sz="2200" dirty="0"/>
                        <a:t>3. He comes to visit Lucía.</a:t>
                      </a:r>
                    </a:p>
                  </a:txBody>
                  <a:tcPr anchor="ctr"/>
                </a:tc>
                <a:tc>
                  <a:txBody>
                    <a:bodyPr/>
                    <a:lstStyle/>
                    <a:p>
                      <a:endParaRPr lang="en-GB" sz="2200"/>
                    </a:p>
                  </a:txBody>
                  <a:tcPr/>
                </a:tc>
                <a:tc>
                  <a:txBody>
                    <a:bodyPr/>
                    <a:lstStyle/>
                    <a:p>
                      <a:endParaRPr lang="en-GB" sz="2200"/>
                    </a:p>
                  </a:txBody>
                  <a:tcPr/>
                </a:tc>
                <a:extLst>
                  <a:ext uri="{0D108BD9-81ED-4DB2-BD59-A6C34878D82A}">
                    <a16:rowId xmlns:a16="http://schemas.microsoft.com/office/drawing/2014/main" val="1994993217"/>
                  </a:ext>
                </a:extLst>
              </a:tr>
              <a:tr h="523033">
                <a:tc>
                  <a:txBody>
                    <a:bodyPr/>
                    <a:lstStyle/>
                    <a:p>
                      <a:r>
                        <a:rPr lang="en-GB" sz="2200" dirty="0"/>
                        <a:t>4. I recognise her friends.</a:t>
                      </a:r>
                    </a:p>
                  </a:txBody>
                  <a:tcPr anchor="ctr"/>
                </a:tc>
                <a:tc>
                  <a:txBody>
                    <a:bodyPr/>
                    <a:lstStyle/>
                    <a:p>
                      <a:endParaRPr lang="en-GB" sz="2200"/>
                    </a:p>
                  </a:txBody>
                  <a:tcPr/>
                </a:tc>
                <a:tc>
                  <a:txBody>
                    <a:bodyPr/>
                    <a:lstStyle/>
                    <a:p>
                      <a:endParaRPr lang="en-GB" sz="2200"/>
                    </a:p>
                  </a:txBody>
                  <a:tcPr/>
                </a:tc>
                <a:extLst>
                  <a:ext uri="{0D108BD9-81ED-4DB2-BD59-A6C34878D82A}">
                    <a16:rowId xmlns:a16="http://schemas.microsoft.com/office/drawing/2014/main" val="3803003030"/>
                  </a:ext>
                </a:extLst>
              </a:tr>
              <a:tr h="765753">
                <a:tc>
                  <a:txBody>
                    <a:bodyPr/>
                    <a:lstStyle/>
                    <a:p>
                      <a:r>
                        <a:rPr lang="en-GB" sz="2200" dirty="0"/>
                        <a:t>5. You put the music on in the living room.</a:t>
                      </a:r>
                    </a:p>
                  </a:txBody>
                  <a:tcPr anchor="ctr"/>
                </a:tc>
                <a:tc>
                  <a:txBody>
                    <a:bodyPr/>
                    <a:lstStyle/>
                    <a:p>
                      <a:endParaRPr lang="en-GB" sz="2200" dirty="0"/>
                    </a:p>
                  </a:txBody>
                  <a:tcPr/>
                </a:tc>
                <a:tc>
                  <a:txBody>
                    <a:bodyPr/>
                    <a:lstStyle/>
                    <a:p>
                      <a:endParaRPr lang="en-GB" sz="2200"/>
                    </a:p>
                  </a:txBody>
                  <a:tcPr/>
                </a:tc>
                <a:extLst>
                  <a:ext uri="{0D108BD9-81ED-4DB2-BD59-A6C34878D82A}">
                    <a16:rowId xmlns:a16="http://schemas.microsoft.com/office/drawing/2014/main" val="1017141785"/>
                  </a:ext>
                </a:extLst>
              </a:tr>
              <a:tr h="747403">
                <a:tc>
                  <a:txBody>
                    <a:bodyPr/>
                    <a:lstStyle/>
                    <a:p>
                      <a:r>
                        <a:rPr lang="en-GB" sz="2200" dirty="0"/>
                        <a:t>6. You offer plates of food to the neighbour.</a:t>
                      </a:r>
                    </a:p>
                  </a:txBody>
                  <a:tcPr anchor="ctr"/>
                </a:tc>
                <a:tc>
                  <a:txBody>
                    <a:bodyPr/>
                    <a:lstStyle/>
                    <a:p>
                      <a:endParaRPr lang="en-GB" sz="2200"/>
                    </a:p>
                  </a:txBody>
                  <a:tcPr/>
                </a:tc>
                <a:tc>
                  <a:txBody>
                    <a:bodyPr/>
                    <a:lstStyle/>
                    <a:p>
                      <a:endParaRPr lang="en-GB" sz="2200"/>
                    </a:p>
                  </a:txBody>
                  <a:tcPr/>
                </a:tc>
                <a:extLst>
                  <a:ext uri="{0D108BD9-81ED-4DB2-BD59-A6C34878D82A}">
                    <a16:rowId xmlns:a16="http://schemas.microsoft.com/office/drawing/2014/main" val="1073514324"/>
                  </a:ext>
                </a:extLst>
              </a:tr>
              <a:tr h="523033">
                <a:tc>
                  <a:txBody>
                    <a:bodyPr/>
                    <a:lstStyle/>
                    <a:p>
                      <a:r>
                        <a:rPr lang="en-GB" sz="2200" dirty="0"/>
                        <a:t>7. I drink some glasses of wine.</a:t>
                      </a:r>
                    </a:p>
                  </a:txBody>
                  <a:tcPr anchor="ctr"/>
                </a:tc>
                <a:tc>
                  <a:txBody>
                    <a:bodyPr/>
                    <a:lstStyle/>
                    <a:p>
                      <a:endParaRPr lang="en-GB" sz="2200"/>
                    </a:p>
                  </a:txBody>
                  <a:tcPr/>
                </a:tc>
                <a:tc>
                  <a:txBody>
                    <a:bodyPr/>
                    <a:lstStyle/>
                    <a:p>
                      <a:endParaRPr lang="en-GB" sz="2200" dirty="0"/>
                    </a:p>
                  </a:txBody>
                  <a:tcPr/>
                </a:tc>
                <a:extLst>
                  <a:ext uri="{0D108BD9-81ED-4DB2-BD59-A6C34878D82A}">
                    <a16:rowId xmlns:a16="http://schemas.microsoft.com/office/drawing/2014/main" val="2501698219"/>
                  </a:ext>
                </a:extLst>
              </a:tr>
            </a:tbl>
          </a:graphicData>
        </a:graphic>
      </p:graphicFrame>
      <p:sp>
        <p:nvSpPr>
          <p:cNvPr id="28" name="Rectangle 27">
            <a:extLst>
              <a:ext uri="{FF2B5EF4-FFF2-40B4-BE49-F238E27FC236}">
                <a16:creationId xmlns:a16="http://schemas.microsoft.com/office/drawing/2014/main" id="{FF36AC35-51F4-47D6-85D2-99C74FA2F202}"/>
              </a:ext>
            </a:extLst>
          </p:cNvPr>
          <p:cNvSpPr/>
          <p:nvPr/>
        </p:nvSpPr>
        <p:spPr>
          <a:xfrm>
            <a:off x="74079" y="857686"/>
            <a:ext cx="11854064" cy="769441"/>
          </a:xfrm>
          <a:prstGeom prst="rect">
            <a:avLst/>
          </a:prstGeom>
        </p:spPr>
        <p:txBody>
          <a:bodyPr wrap="square">
            <a:spAutoFit/>
          </a:bodyPr>
          <a:lstStyle/>
          <a:p>
            <a:r>
              <a:rPr lang="en-GB" sz="2200" dirty="0"/>
              <a:t>Es el </a:t>
            </a:r>
            <a:r>
              <a:rPr lang="en-GB" sz="2200" dirty="0" err="1"/>
              <a:t>cumpleaños</a:t>
            </a:r>
            <a:r>
              <a:rPr lang="en-GB" sz="2200" dirty="0"/>
              <a:t> de Lucía y sus padres </a:t>
            </a:r>
            <a:r>
              <a:rPr lang="en-GB" sz="2200" dirty="0" err="1"/>
              <a:t>organizan</a:t>
            </a:r>
            <a:r>
              <a:rPr lang="en-GB" sz="2200" dirty="0"/>
              <a:t> </a:t>
            </a:r>
            <a:r>
              <a:rPr lang="en-GB" sz="2200" dirty="0" err="1"/>
              <a:t>una</a:t>
            </a:r>
            <a:r>
              <a:rPr lang="en-GB" sz="2200" dirty="0"/>
              <a:t> fiesta. Ana </a:t>
            </a:r>
            <a:r>
              <a:rPr lang="en-GB" sz="2200" dirty="0" err="1"/>
              <a:t>habla</a:t>
            </a:r>
            <a:r>
              <a:rPr lang="en-GB" sz="2200" dirty="0"/>
              <a:t> con Diego </a:t>
            </a:r>
            <a:r>
              <a:rPr lang="en-GB" sz="2200" dirty="0" err="1"/>
              <a:t>sobre</a:t>
            </a:r>
            <a:r>
              <a:rPr lang="en-GB" sz="2200" dirty="0"/>
              <a:t> las </a:t>
            </a:r>
            <a:r>
              <a:rPr lang="en-GB" sz="2200" dirty="0" err="1"/>
              <a:t>cosas</a:t>
            </a:r>
            <a:r>
              <a:rPr lang="en-GB" sz="2200" dirty="0"/>
              <a:t> que </a:t>
            </a:r>
            <a:r>
              <a:rPr lang="en-GB" sz="2200" dirty="0" err="1"/>
              <a:t>hacen</a:t>
            </a:r>
            <a:r>
              <a:rPr lang="en-GB" sz="2200" dirty="0"/>
              <a:t> </a:t>
            </a:r>
            <a:r>
              <a:rPr lang="en-GB" sz="2200" dirty="0" err="1"/>
              <a:t>normalmente</a:t>
            </a:r>
            <a:r>
              <a:rPr lang="en-GB" sz="2200" dirty="0"/>
              <a:t> </a:t>
            </a:r>
            <a:r>
              <a:rPr lang="en-GB" sz="2200" dirty="0" err="1"/>
              <a:t>en</a:t>
            </a:r>
            <a:r>
              <a:rPr lang="en-GB" sz="2200" dirty="0"/>
              <a:t> </a:t>
            </a:r>
            <a:r>
              <a:rPr lang="en-GB" sz="2200" dirty="0" err="1"/>
              <a:t>los</a:t>
            </a:r>
            <a:r>
              <a:rPr lang="en-GB" sz="2200" dirty="0"/>
              <a:t> </a:t>
            </a:r>
            <a:r>
              <a:rPr lang="en-GB" sz="2200" dirty="0" err="1"/>
              <a:t>cumpleaños</a:t>
            </a:r>
            <a:r>
              <a:rPr lang="en-GB" sz="2200" dirty="0"/>
              <a:t>. </a:t>
            </a:r>
          </a:p>
        </p:txBody>
      </p:sp>
      <p:sp>
        <p:nvSpPr>
          <p:cNvPr id="29" name="Text Placeholder 1">
            <a:extLst>
              <a:ext uri="{FF2B5EF4-FFF2-40B4-BE49-F238E27FC236}">
                <a16:creationId xmlns:a16="http://schemas.microsoft.com/office/drawing/2014/main" id="{A4377AB3-4AA9-4287-BFFF-4465EA92A66E}"/>
              </a:ext>
            </a:extLst>
          </p:cNvPr>
          <p:cNvSpPr txBox="1">
            <a:spLocks/>
          </p:cNvSpPr>
          <p:nvPr/>
        </p:nvSpPr>
        <p:spPr>
          <a:xfrm>
            <a:off x="4716879" y="5406259"/>
            <a:ext cx="1174659" cy="4934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highlight>
                  <a:srgbClr val="FFFFFF"/>
                </a:highlight>
              </a:rPr>
              <a:t>Diego</a:t>
            </a:r>
            <a:endParaRPr lang="en-ES" dirty="0">
              <a:highlight>
                <a:srgbClr val="FFFFFF"/>
              </a:highlight>
            </a:endParaRPr>
          </a:p>
          <a:p>
            <a:endParaRPr lang="en-ES" dirty="0"/>
          </a:p>
        </p:txBody>
      </p:sp>
      <p:sp>
        <p:nvSpPr>
          <p:cNvPr id="30" name="Text Placeholder 1">
            <a:extLst>
              <a:ext uri="{FF2B5EF4-FFF2-40B4-BE49-F238E27FC236}">
                <a16:creationId xmlns:a16="http://schemas.microsoft.com/office/drawing/2014/main" id="{547CFFB1-1EDD-4226-8559-719652DB35E5}"/>
              </a:ext>
            </a:extLst>
          </p:cNvPr>
          <p:cNvSpPr txBox="1">
            <a:spLocks/>
          </p:cNvSpPr>
          <p:nvPr/>
        </p:nvSpPr>
        <p:spPr>
          <a:xfrm>
            <a:off x="353974" y="3015642"/>
            <a:ext cx="1174659" cy="4934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Ana</a:t>
            </a:r>
            <a:endParaRPr lang="en-ES" dirty="0"/>
          </a:p>
        </p:txBody>
      </p:sp>
      <p:pic>
        <p:nvPicPr>
          <p:cNvPr id="4" name="Picture 3">
            <a:extLst>
              <a:ext uri="{FF2B5EF4-FFF2-40B4-BE49-F238E27FC236}">
                <a16:creationId xmlns:a16="http://schemas.microsoft.com/office/drawing/2014/main" id="{DCD810AD-D39E-6067-CB3D-E4C55DC750D3}"/>
              </a:ext>
            </a:extLst>
          </p:cNvPr>
          <p:cNvPicPr>
            <a:picLocks noChangeAspect="1"/>
          </p:cNvPicPr>
          <p:nvPr/>
        </p:nvPicPr>
        <p:blipFill>
          <a:blip r:embed="rId4"/>
          <a:stretch>
            <a:fillRect/>
          </a:stretch>
        </p:blipFill>
        <p:spPr>
          <a:xfrm>
            <a:off x="11676545" y="2256045"/>
            <a:ext cx="361760" cy="380155"/>
          </a:xfrm>
          <a:prstGeom prst="rect">
            <a:avLst/>
          </a:prstGeom>
        </p:spPr>
      </p:pic>
      <p:pic>
        <p:nvPicPr>
          <p:cNvPr id="5" name="Picture 4">
            <a:extLst>
              <a:ext uri="{FF2B5EF4-FFF2-40B4-BE49-F238E27FC236}">
                <a16:creationId xmlns:a16="http://schemas.microsoft.com/office/drawing/2014/main" id="{5594AD7D-0297-B546-6A80-3500BFAA40BE}"/>
              </a:ext>
            </a:extLst>
          </p:cNvPr>
          <p:cNvPicPr>
            <a:picLocks noChangeAspect="1"/>
          </p:cNvPicPr>
          <p:nvPr/>
        </p:nvPicPr>
        <p:blipFill>
          <a:blip r:embed="rId4"/>
          <a:stretch>
            <a:fillRect/>
          </a:stretch>
        </p:blipFill>
        <p:spPr>
          <a:xfrm>
            <a:off x="11676545" y="2756877"/>
            <a:ext cx="361760" cy="380155"/>
          </a:xfrm>
          <a:prstGeom prst="rect">
            <a:avLst/>
          </a:prstGeom>
        </p:spPr>
      </p:pic>
      <p:pic>
        <p:nvPicPr>
          <p:cNvPr id="6" name="Picture 5">
            <a:extLst>
              <a:ext uri="{FF2B5EF4-FFF2-40B4-BE49-F238E27FC236}">
                <a16:creationId xmlns:a16="http://schemas.microsoft.com/office/drawing/2014/main" id="{D4039260-32AD-9EE6-B4C9-D1EB34BE4862}"/>
              </a:ext>
            </a:extLst>
          </p:cNvPr>
          <p:cNvPicPr>
            <a:picLocks noChangeAspect="1"/>
          </p:cNvPicPr>
          <p:nvPr/>
        </p:nvPicPr>
        <p:blipFill>
          <a:blip r:embed="rId4"/>
          <a:stretch>
            <a:fillRect/>
          </a:stretch>
        </p:blipFill>
        <p:spPr>
          <a:xfrm>
            <a:off x="11142964" y="3276165"/>
            <a:ext cx="361760" cy="380155"/>
          </a:xfrm>
          <a:prstGeom prst="rect">
            <a:avLst/>
          </a:prstGeom>
        </p:spPr>
      </p:pic>
      <p:pic>
        <p:nvPicPr>
          <p:cNvPr id="7" name="Picture 6">
            <a:extLst>
              <a:ext uri="{FF2B5EF4-FFF2-40B4-BE49-F238E27FC236}">
                <a16:creationId xmlns:a16="http://schemas.microsoft.com/office/drawing/2014/main" id="{6618AC2D-F2EF-56E1-E1C2-CCB528F0F6F1}"/>
              </a:ext>
            </a:extLst>
          </p:cNvPr>
          <p:cNvPicPr>
            <a:picLocks noChangeAspect="1"/>
          </p:cNvPicPr>
          <p:nvPr/>
        </p:nvPicPr>
        <p:blipFill>
          <a:blip r:embed="rId4"/>
          <a:stretch>
            <a:fillRect/>
          </a:stretch>
        </p:blipFill>
        <p:spPr>
          <a:xfrm>
            <a:off x="11136987" y="3793149"/>
            <a:ext cx="361760" cy="380155"/>
          </a:xfrm>
          <a:prstGeom prst="rect">
            <a:avLst/>
          </a:prstGeom>
        </p:spPr>
      </p:pic>
      <p:pic>
        <p:nvPicPr>
          <p:cNvPr id="10" name="Picture 9">
            <a:extLst>
              <a:ext uri="{FF2B5EF4-FFF2-40B4-BE49-F238E27FC236}">
                <a16:creationId xmlns:a16="http://schemas.microsoft.com/office/drawing/2014/main" id="{1BE4D623-6416-DF7C-3A40-A941DD99FE6F}"/>
              </a:ext>
            </a:extLst>
          </p:cNvPr>
          <p:cNvPicPr>
            <a:picLocks noChangeAspect="1"/>
          </p:cNvPicPr>
          <p:nvPr/>
        </p:nvPicPr>
        <p:blipFill>
          <a:blip r:embed="rId4"/>
          <a:stretch>
            <a:fillRect/>
          </a:stretch>
        </p:blipFill>
        <p:spPr>
          <a:xfrm>
            <a:off x="11676545" y="4492868"/>
            <a:ext cx="361760" cy="380155"/>
          </a:xfrm>
          <a:prstGeom prst="rect">
            <a:avLst/>
          </a:prstGeom>
        </p:spPr>
      </p:pic>
      <p:pic>
        <p:nvPicPr>
          <p:cNvPr id="11" name="Picture 10">
            <a:extLst>
              <a:ext uri="{FF2B5EF4-FFF2-40B4-BE49-F238E27FC236}">
                <a16:creationId xmlns:a16="http://schemas.microsoft.com/office/drawing/2014/main" id="{A962711B-6782-E0EA-0B3D-4DD87C95E963}"/>
              </a:ext>
            </a:extLst>
          </p:cNvPr>
          <p:cNvPicPr>
            <a:picLocks noChangeAspect="1"/>
          </p:cNvPicPr>
          <p:nvPr/>
        </p:nvPicPr>
        <p:blipFill>
          <a:blip r:embed="rId4"/>
          <a:stretch>
            <a:fillRect/>
          </a:stretch>
        </p:blipFill>
        <p:spPr>
          <a:xfrm>
            <a:off x="11136987" y="5176215"/>
            <a:ext cx="361760" cy="380155"/>
          </a:xfrm>
          <a:prstGeom prst="rect">
            <a:avLst/>
          </a:prstGeom>
        </p:spPr>
      </p:pic>
      <p:pic>
        <p:nvPicPr>
          <p:cNvPr id="12" name="Picture 11">
            <a:extLst>
              <a:ext uri="{FF2B5EF4-FFF2-40B4-BE49-F238E27FC236}">
                <a16:creationId xmlns:a16="http://schemas.microsoft.com/office/drawing/2014/main" id="{C0BD44DD-6577-B4CA-B347-771B01E44433}"/>
              </a:ext>
            </a:extLst>
          </p:cNvPr>
          <p:cNvPicPr>
            <a:picLocks noChangeAspect="1"/>
          </p:cNvPicPr>
          <p:nvPr/>
        </p:nvPicPr>
        <p:blipFill>
          <a:blip r:embed="rId4"/>
          <a:stretch>
            <a:fillRect/>
          </a:stretch>
        </p:blipFill>
        <p:spPr>
          <a:xfrm>
            <a:off x="11136987" y="5810236"/>
            <a:ext cx="361760" cy="380155"/>
          </a:xfrm>
          <a:prstGeom prst="rect">
            <a:avLst/>
          </a:prstGeom>
        </p:spPr>
      </p:pic>
    </p:spTree>
    <p:extLst>
      <p:ext uri="{BB962C8B-B14F-4D97-AF65-F5344CB8AC3E}">
        <p14:creationId xmlns:p14="http://schemas.microsoft.com/office/powerpoint/2010/main" val="30100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8C78-81BA-99FE-39B2-CD5923529E11}"/>
              </a:ext>
            </a:extLst>
          </p:cNvPr>
          <p:cNvSpPr>
            <a:spLocks noGrp="1"/>
          </p:cNvSpPr>
          <p:nvPr>
            <p:ph type="title"/>
          </p:nvPr>
        </p:nvSpPr>
        <p:spPr>
          <a:xfrm>
            <a:off x="0" y="213557"/>
            <a:ext cx="8420986" cy="851656"/>
          </a:xfrm>
        </p:spPr>
        <p:txBody>
          <a:bodyPr>
            <a:noAutofit/>
          </a:bodyPr>
          <a:lstStyle/>
          <a:p>
            <a:r>
              <a:rPr lang="en-ES" sz="2400" dirty="0"/>
              <a:t>Saying who or what receives the action</a:t>
            </a:r>
            <a:br>
              <a:rPr lang="en-ES" sz="2000" dirty="0"/>
            </a:br>
            <a:r>
              <a:rPr lang="en-ES" sz="2000" b="0" dirty="0"/>
              <a:t>Using the pronouns ‘lo’ and ‘la’ in one verb constructions</a:t>
            </a:r>
            <a:endParaRPr lang="en-ES" sz="2400" b="0" dirty="0"/>
          </a:p>
        </p:txBody>
      </p:sp>
      <p:sp>
        <p:nvSpPr>
          <p:cNvPr id="4" name="Rounded Rectangle 11">
            <a:extLst>
              <a:ext uri="{FF2B5EF4-FFF2-40B4-BE49-F238E27FC236}">
                <a16:creationId xmlns:a16="http://schemas.microsoft.com/office/drawing/2014/main" id="{7388E613-F70A-9E16-E3C5-FEEE5EA0CE4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D4A05DA0-8876-9528-E36A-CC713E3B4655}"/>
              </a:ext>
            </a:extLst>
          </p:cNvPr>
          <p:cNvSpPr txBox="1"/>
          <p:nvPr/>
        </p:nvSpPr>
        <p:spPr>
          <a:xfrm>
            <a:off x="189429" y="1413829"/>
            <a:ext cx="11335960" cy="1292662"/>
          </a:xfrm>
          <a:prstGeom prst="rect">
            <a:avLst/>
          </a:prstGeom>
          <a:noFill/>
        </p:spPr>
        <p:txBody>
          <a:bodyPr wrap="square" rtlCol="0">
            <a:spAutoFit/>
          </a:bodyPr>
          <a:lstStyle/>
          <a:p>
            <a:r>
              <a:rPr lang="en-ES" sz="2600" dirty="0"/>
              <a:t>Use ‘</a:t>
            </a:r>
            <a:r>
              <a:rPr lang="en-ES" sz="2600" b="1" dirty="0"/>
              <a:t>lo</a:t>
            </a:r>
            <a:r>
              <a:rPr lang="en-ES" sz="2600" dirty="0"/>
              <a:t>’ to mean ‘him’ or ’it’ (for masculine objects) and ‘</a:t>
            </a:r>
            <a:r>
              <a:rPr lang="en-ES" sz="2600" b="1" dirty="0"/>
              <a:t>la</a:t>
            </a:r>
            <a:r>
              <a:rPr lang="en-ES" sz="2600" dirty="0"/>
              <a:t>’ to mean ‘her’ or ’it’ (for feminine objects). Remember that Spanish object pronouns go before the verb. </a:t>
            </a:r>
          </a:p>
        </p:txBody>
      </p:sp>
      <p:sp>
        <p:nvSpPr>
          <p:cNvPr id="10" name="TextBox 9">
            <a:extLst>
              <a:ext uri="{FF2B5EF4-FFF2-40B4-BE49-F238E27FC236}">
                <a16:creationId xmlns:a16="http://schemas.microsoft.com/office/drawing/2014/main" id="{F75EF1CE-9243-4407-B330-E04AEE8426B9}"/>
              </a:ext>
            </a:extLst>
          </p:cNvPr>
          <p:cNvSpPr txBox="1"/>
          <p:nvPr/>
        </p:nvSpPr>
        <p:spPr>
          <a:xfrm>
            <a:off x="263857" y="3055108"/>
            <a:ext cx="4373544" cy="492443"/>
          </a:xfrm>
          <a:prstGeom prst="rect">
            <a:avLst/>
          </a:prstGeom>
          <a:noFill/>
        </p:spPr>
        <p:txBody>
          <a:bodyPr wrap="square" rtlCol="0">
            <a:spAutoFit/>
          </a:bodyPr>
          <a:lstStyle/>
          <a:p>
            <a:r>
              <a:rPr lang="en-ES" sz="2600" dirty="0"/>
              <a:t>Arreglo </a:t>
            </a:r>
            <a:r>
              <a:rPr lang="en-ES" sz="2600" u="sng" dirty="0"/>
              <a:t>el salón</a:t>
            </a:r>
            <a:r>
              <a:rPr lang="en-ES" sz="2600" dirty="0"/>
              <a:t>. </a:t>
            </a:r>
            <a:r>
              <a:rPr lang="en-ES" sz="2600" dirty="0">
                <a:sym typeface="Wingdings" pitchFamily="2" charset="2"/>
              </a:rPr>
              <a:t></a:t>
            </a:r>
            <a:endParaRPr lang="en-ES" sz="2600" dirty="0"/>
          </a:p>
        </p:txBody>
      </p:sp>
      <p:sp>
        <p:nvSpPr>
          <p:cNvPr id="11" name="TextBox 10">
            <a:extLst>
              <a:ext uri="{FF2B5EF4-FFF2-40B4-BE49-F238E27FC236}">
                <a16:creationId xmlns:a16="http://schemas.microsoft.com/office/drawing/2014/main" id="{FDBC92A9-0C9E-FF46-99AB-989177AE5C4F}"/>
              </a:ext>
            </a:extLst>
          </p:cNvPr>
          <p:cNvSpPr txBox="1"/>
          <p:nvPr/>
        </p:nvSpPr>
        <p:spPr>
          <a:xfrm>
            <a:off x="6307180" y="3055108"/>
            <a:ext cx="4299738" cy="492443"/>
          </a:xfrm>
          <a:prstGeom prst="rect">
            <a:avLst/>
          </a:prstGeom>
          <a:noFill/>
        </p:spPr>
        <p:txBody>
          <a:bodyPr wrap="square" rtlCol="0">
            <a:spAutoFit/>
          </a:bodyPr>
          <a:lstStyle/>
          <a:p>
            <a:r>
              <a:rPr lang="en-ES" sz="2600" dirty="0"/>
              <a:t>I tidy up the living room.</a:t>
            </a:r>
          </a:p>
        </p:txBody>
      </p:sp>
      <p:sp>
        <p:nvSpPr>
          <p:cNvPr id="12" name="TextBox 11">
            <a:extLst>
              <a:ext uri="{FF2B5EF4-FFF2-40B4-BE49-F238E27FC236}">
                <a16:creationId xmlns:a16="http://schemas.microsoft.com/office/drawing/2014/main" id="{D50C7244-A3DF-84D4-A511-C00E07B9CA1B}"/>
              </a:ext>
            </a:extLst>
          </p:cNvPr>
          <p:cNvSpPr txBox="1"/>
          <p:nvPr/>
        </p:nvSpPr>
        <p:spPr>
          <a:xfrm>
            <a:off x="263857" y="3839352"/>
            <a:ext cx="4373544" cy="492443"/>
          </a:xfrm>
          <a:prstGeom prst="rect">
            <a:avLst/>
          </a:prstGeom>
          <a:noFill/>
        </p:spPr>
        <p:txBody>
          <a:bodyPr wrap="square" rtlCol="0">
            <a:spAutoFit/>
          </a:bodyPr>
          <a:lstStyle/>
          <a:p>
            <a:r>
              <a:rPr lang="en-ES" sz="2600" u="sng" dirty="0"/>
              <a:t>Lo</a:t>
            </a:r>
            <a:r>
              <a:rPr lang="en-ES" sz="2600" dirty="0"/>
              <a:t> arreglo. </a:t>
            </a:r>
            <a:r>
              <a:rPr lang="en-ES" sz="2600" dirty="0">
                <a:sym typeface="Wingdings" pitchFamily="2" charset="2"/>
              </a:rPr>
              <a:t></a:t>
            </a:r>
            <a:endParaRPr lang="en-ES" sz="2600" dirty="0"/>
          </a:p>
        </p:txBody>
      </p:sp>
      <p:sp>
        <p:nvSpPr>
          <p:cNvPr id="13" name="TextBox 12">
            <a:extLst>
              <a:ext uri="{FF2B5EF4-FFF2-40B4-BE49-F238E27FC236}">
                <a16:creationId xmlns:a16="http://schemas.microsoft.com/office/drawing/2014/main" id="{3695192F-36A3-6B7E-BC8B-6945B590AA7D}"/>
              </a:ext>
            </a:extLst>
          </p:cNvPr>
          <p:cNvSpPr txBox="1"/>
          <p:nvPr/>
        </p:nvSpPr>
        <p:spPr>
          <a:xfrm>
            <a:off x="6307180" y="3839352"/>
            <a:ext cx="7004872" cy="492443"/>
          </a:xfrm>
          <a:prstGeom prst="rect">
            <a:avLst/>
          </a:prstGeom>
          <a:noFill/>
        </p:spPr>
        <p:txBody>
          <a:bodyPr wrap="square" rtlCol="0">
            <a:spAutoFit/>
          </a:bodyPr>
          <a:lstStyle/>
          <a:p>
            <a:r>
              <a:rPr lang="en-ES" sz="2600" dirty="0"/>
              <a:t>I tidy </a:t>
            </a:r>
            <a:r>
              <a:rPr lang="en-ES" sz="2600" b="1" dirty="0"/>
              <a:t>it </a:t>
            </a:r>
            <a:r>
              <a:rPr lang="en-ES" sz="2600" dirty="0"/>
              <a:t>up.</a:t>
            </a:r>
          </a:p>
        </p:txBody>
      </p:sp>
      <p:sp>
        <p:nvSpPr>
          <p:cNvPr id="16" name="TextBox 15">
            <a:extLst>
              <a:ext uri="{FF2B5EF4-FFF2-40B4-BE49-F238E27FC236}">
                <a16:creationId xmlns:a16="http://schemas.microsoft.com/office/drawing/2014/main" id="{7C3CDCF9-50A3-37B6-AB4F-D38333848089}"/>
              </a:ext>
            </a:extLst>
          </p:cNvPr>
          <p:cNvSpPr txBox="1"/>
          <p:nvPr/>
        </p:nvSpPr>
        <p:spPr>
          <a:xfrm>
            <a:off x="263857" y="4623596"/>
            <a:ext cx="7796349" cy="492443"/>
          </a:xfrm>
          <a:prstGeom prst="rect">
            <a:avLst/>
          </a:prstGeom>
          <a:noFill/>
        </p:spPr>
        <p:txBody>
          <a:bodyPr wrap="square" rtlCol="0">
            <a:spAutoFit/>
          </a:bodyPr>
          <a:lstStyle/>
          <a:p>
            <a:r>
              <a:rPr lang="en-ES" sz="2600" dirty="0"/>
              <a:t>Promete </a:t>
            </a:r>
            <a:r>
              <a:rPr lang="en-ES" sz="2600" u="sng" dirty="0"/>
              <a:t>una sorpresa</a:t>
            </a:r>
            <a:r>
              <a:rPr lang="en-ES" sz="2600" dirty="0"/>
              <a:t>. </a:t>
            </a:r>
            <a:r>
              <a:rPr lang="en-ES" sz="2600" dirty="0">
                <a:sym typeface="Wingdings" pitchFamily="2" charset="2"/>
              </a:rPr>
              <a:t></a:t>
            </a:r>
            <a:endParaRPr lang="en-ES" sz="2600" dirty="0"/>
          </a:p>
        </p:txBody>
      </p:sp>
      <p:sp>
        <p:nvSpPr>
          <p:cNvPr id="17" name="TextBox 16">
            <a:extLst>
              <a:ext uri="{FF2B5EF4-FFF2-40B4-BE49-F238E27FC236}">
                <a16:creationId xmlns:a16="http://schemas.microsoft.com/office/drawing/2014/main" id="{0C416910-552B-60D4-8F38-BFFE398D3121}"/>
              </a:ext>
            </a:extLst>
          </p:cNvPr>
          <p:cNvSpPr txBox="1"/>
          <p:nvPr/>
        </p:nvSpPr>
        <p:spPr>
          <a:xfrm>
            <a:off x="6307180" y="4623595"/>
            <a:ext cx="7004872" cy="492443"/>
          </a:xfrm>
          <a:prstGeom prst="rect">
            <a:avLst/>
          </a:prstGeom>
          <a:noFill/>
        </p:spPr>
        <p:txBody>
          <a:bodyPr wrap="square" rtlCol="0">
            <a:spAutoFit/>
          </a:bodyPr>
          <a:lstStyle/>
          <a:p>
            <a:r>
              <a:rPr lang="en-ES" sz="2600" dirty="0"/>
              <a:t>S/he promises a surprise.</a:t>
            </a:r>
          </a:p>
        </p:txBody>
      </p:sp>
      <p:sp>
        <p:nvSpPr>
          <p:cNvPr id="18" name="TextBox 17">
            <a:extLst>
              <a:ext uri="{FF2B5EF4-FFF2-40B4-BE49-F238E27FC236}">
                <a16:creationId xmlns:a16="http://schemas.microsoft.com/office/drawing/2014/main" id="{CBCF0F9F-B2BF-60BF-51C7-3C6646EF313D}"/>
              </a:ext>
            </a:extLst>
          </p:cNvPr>
          <p:cNvSpPr txBox="1"/>
          <p:nvPr/>
        </p:nvSpPr>
        <p:spPr>
          <a:xfrm>
            <a:off x="263857" y="5407841"/>
            <a:ext cx="4373544" cy="492443"/>
          </a:xfrm>
          <a:prstGeom prst="rect">
            <a:avLst/>
          </a:prstGeom>
          <a:noFill/>
        </p:spPr>
        <p:txBody>
          <a:bodyPr wrap="square" rtlCol="0">
            <a:spAutoFit/>
          </a:bodyPr>
          <a:lstStyle/>
          <a:p>
            <a:r>
              <a:rPr lang="en-ES" sz="2600" u="sng" dirty="0"/>
              <a:t>La</a:t>
            </a:r>
            <a:r>
              <a:rPr lang="en-ES" sz="2600" dirty="0"/>
              <a:t> promete. </a:t>
            </a:r>
            <a:r>
              <a:rPr lang="en-ES" sz="2600" dirty="0">
                <a:sym typeface="Wingdings" pitchFamily="2" charset="2"/>
              </a:rPr>
              <a:t></a:t>
            </a:r>
            <a:endParaRPr lang="en-ES" sz="2600" dirty="0"/>
          </a:p>
        </p:txBody>
      </p:sp>
      <p:sp>
        <p:nvSpPr>
          <p:cNvPr id="19" name="TextBox 18">
            <a:extLst>
              <a:ext uri="{FF2B5EF4-FFF2-40B4-BE49-F238E27FC236}">
                <a16:creationId xmlns:a16="http://schemas.microsoft.com/office/drawing/2014/main" id="{1FDC9141-9B2C-56E3-A736-5B07538E4B66}"/>
              </a:ext>
            </a:extLst>
          </p:cNvPr>
          <p:cNvSpPr txBox="1"/>
          <p:nvPr/>
        </p:nvSpPr>
        <p:spPr>
          <a:xfrm>
            <a:off x="6307180" y="5412016"/>
            <a:ext cx="7004872" cy="492443"/>
          </a:xfrm>
          <a:prstGeom prst="rect">
            <a:avLst/>
          </a:prstGeom>
          <a:noFill/>
        </p:spPr>
        <p:txBody>
          <a:bodyPr wrap="square" rtlCol="0">
            <a:spAutoFit/>
          </a:bodyPr>
          <a:lstStyle/>
          <a:p>
            <a:r>
              <a:rPr lang="en-ES" sz="2600" dirty="0"/>
              <a:t>S/he promises </a:t>
            </a:r>
            <a:r>
              <a:rPr lang="en-ES" sz="2600" b="1" dirty="0"/>
              <a:t>it</a:t>
            </a:r>
            <a:r>
              <a:rPr lang="en-ES" sz="2600" dirty="0"/>
              <a:t>.</a:t>
            </a:r>
          </a:p>
        </p:txBody>
      </p:sp>
    </p:spTree>
    <p:extLst>
      <p:ext uri="{BB962C8B-B14F-4D97-AF65-F5344CB8AC3E}">
        <p14:creationId xmlns:p14="http://schemas.microsoft.com/office/powerpoint/2010/main" val="154744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AAB233-DEF9-3AD4-F03F-BB2D241B3281}"/>
              </a:ext>
            </a:extLst>
          </p:cNvPr>
          <p:cNvSpPr>
            <a:spLocks noGrp="1"/>
          </p:cNvSpPr>
          <p:nvPr>
            <p:ph type="title"/>
          </p:nvPr>
        </p:nvSpPr>
        <p:spPr>
          <a:xfrm>
            <a:off x="-1" y="213557"/>
            <a:ext cx="4019107" cy="647577"/>
          </a:xfrm>
        </p:spPr>
        <p:txBody>
          <a:bodyPr>
            <a:normAutofit/>
          </a:bodyPr>
          <a:lstStyle/>
          <a:p>
            <a:r>
              <a:rPr lang="en-ES" dirty="0"/>
              <a:t>Durante la fiesta</a:t>
            </a:r>
          </a:p>
        </p:txBody>
      </p:sp>
      <p:sp>
        <p:nvSpPr>
          <p:cNvPr id="6" name="Rounded Rectangle 11">
            <a:extLst>
              <a:ext uri="{FF2B5EF4-FFF2-40B4-BE49-F238E27FC236}">
                <a16:creationId xmlns:a16="http://schemas.microsoft.com/office/drawing/2014/main" id="{444E1FD5-F04D-53A5-0C01-546155939ACB}"/>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2" name="Table 1">
            <a:extLst>
              <a:ext uri="{FF2B5EF4-FFF2-40B4-BE49-F238E27FC236}">
                <a16:creationId xmlns:a16="http://schemas.microsoft.com/office/drawing/2014/main" id="{A0ED8BFF-9478-4EE7-926F-9F2CD9BC6601}"/>
              </a:ext>
            </a:extLst>
          </p:cNvPr>
          <p:cNvGraphicFramePr>
            <a:graphicFrameLocks noGrp="1"/>
          </p:cNvGraphicFramePr>
          <p:nvPr/>
        </p:nvGraphicFramePr>
        <p:xfrm>
          <a:off x="297712" y="1476537"/>
          <a:ext cx="8817264" cy="4837503"/>
        </p:xfrm>
        <a:graphic>
          <a:graphicData uri="http://schemas.openxmlformats.org/drawingml/2006/table">
            <a:tbl>
              <a:tblPr firstRow="1" bandRow="1">
                <a:tableStyleId>{22838BEF-8BB2-4498-84A7-C5851F593DF1}</a:tableStyleId>
              </a:tblPr>
              <a:tblGrid>
                <a:gridCol w="4434544">
                  <a:extLst>
                    <a:ext uri="{9D8B030D-6E8A-4147-A177-3AD203B41FA5}">
                      <a16:colId xmlns:a16="http://schemas.microsoft.com/office/drawing/2014/main" val="3355775787"/>
                    </a:ext>
                  </a:extLst>
                </a:gridCol>
                <a:gridCol w="2111306">
                  <a:extLst>
                    <a:ext uri="{9D8B030D-6E8A-4147-A177-3AD203B41FA5}">
                      <a16:colId xmlns:a16="http://schemas.microsoft.com/office/drawing/2014/main" val="496216710"/>
                    </a:ext>
                  </a:extLst>
                </a:gridCol>
                <a:gridCol w="2271414">
                  <a:extLst>
                    <a:ext uri="{9D8B030D-6E8A-4147-A177-3AD203B41FA5}">
                      <a16:colId xmlns:a16="http://schemas.microsoft.com/office/drawing/2014/main" val="277554328"/>
                    </a:ext>
                  </a:extLst>
                </a:gridCol>
              </a:tblGrid>
              <a:tr h="439773">
                <a:tc>
                  <a:txBody>
                    <a:bodyPr/>
                    <a:lstStyle/>
                    <a:p>
                      <a:r>
                        <a:rPr lang="en-GB" sz="2000" b="0" dirty="0">
                          <a:solidFill>
                            <a:schemeClr val="tx1"/>
                          </a:solidFill>
                        </a:rPr>
                        <a:t>1. </a:t>
                      </a:r>
                    </a:p>
                  </a:txBody>
                  <a:tcPr/>
                </a:tc>
                <a:tc>
                  <a:txBody>
                    <a:bodyPr/>
                    <a:lstStyle/>
                    <a:p>
                      <a:pPr marL="457200" indent="-457200">
                        <a:buFont typeface="+mj-lt"/>
                        <a:buAutoNum type="alphaLcPeriod"/>
                      </a:pPr>
                      <a:r>
                        <a:rPr lang="en-GB" sz="2000" b="0" dirty="0">
                          <a:solidFill>
                            <a:schemeClr val="tx1"/>
                          </a:solidFill>
                        </a:rPr>
                        <a:t>r</a:t>
                      </a:r>
                      <a:r>
                        <a:rPr lang="en-ES" sz="2000" b="0" dirty="0">
                          <a:solidFill>
                            <a:schemeClr val="tx1"/>
                          </a:solidFill>
                        </a:rPr>
                        <a:t>egalo (m)</a:t>
                      </a:r>
                      <a:endParaRPr lang="en-GB" sz="2000" b="0" dirty="0">
                        <a:solidFill>
                          <a:schemeClr val="tx1"/>
                        </a:solidFill>
                      </a:endParaRPr>
                    </a:p>
                  </a:txBody>
                  <a:tcPr/>
                </a:tc>
                <a:tc>
                  <a:txBody>
                    <a:bodyPr/>
                    <a:lstStyle/>
                    <a:p>
                      <a:pPr marL="0" indent="0">
                        <a:buFont typeface="+mj-lt"/>
                        <a:buNone/>
                      </a:pPr>
                      <a:r>
                        <a:rPr lang="en-GB" sz="2000" b="0" dirty="0">
                          <a:solidFill>
                            <a:schemeClr val="tx1"/>
                          </a:solidFill>
                        </a:rPr>
                        <a:t>b. s</a:t>
                      </a:r>
                      <a:r>
                        <a:rPr lang="en-ES" sz="2000" b="0" dirty="0">
                          <a:solidFill>
                            <a:schemeClr val="tx1"/>
                          </a:solidFill>
                        </a:rPr>
                        <a:t>orpresa (f) </a:t>
                      </a:r>
                      <a:endParaRPr lang="en-GB" sz="2000" b="0" dirty="0">
                        <a:solidFill>
                          <a:schemeClr val="tx1"/>
                        </a:solidFill>
                      </a:endParaRPr>
                    </a:p>
                  </a:txBody>
                  <a:tcPr/>
                </a:tc>
                <a:extLst>
                  <a:ext uri="{0D108BD9-81ED-4DB2-BD59-A6C34878D82A}">
                    <a16:rowId xmlns:a16="http://schemas.microsoft.com/office/drawing/2014/main" val="2102986967"/>
                  </a:ext>
                </a:extLst>
              </a:tr>
              <a:tr h="439773">
                <a:tc>
                  <a:txBody>
                    <a:bodyPr/>
                    <a:lstStyle/>
                    <a:p>
                      <a:endParaRPr lang="en-GB" sz="2000" dirty="0"/>
                    </a:p>
                  </a:txBody>
                  <a:tcPr/>
                </a:tc>
                <a:tc>
                  <a:txBody>
                    <a:bodyPr/>
                    <a:lstStyle/>
                    <a:p>
                      <a:pPr marL="457200" indent="-457200">
                        <a:buFont typeface="+mj-lt"/>
                        <a:buAutoNum type="alphaLcPeriod"/>
                      </a:pPr>
                      <a:r>
                        <a:rPr lang="en-GB" sz="2000" dirty="0" err="1"/>
                        <a:t>música</a:t>
                      </a:r>
                      <a:r>
                        <a:rPr lang="en-GB" sz="2000" dirty="0"/>
                        <a:t> (f)</a:t>
                      </a:r>
                    </a:p>
                  </a:txBody>
                  <a:tcPr/>
                </a:tc>
                <a:tc>
                  <a:txBody>
                    <a:bodyPr/>
                    <a:lstStyle/>
                    <a:p>
                      <a:pPr marL="0" indent="0">
                        <a:buFont typeface="+mj-lt"/>
                        <a:buNone/>
                      </a:pPr>
                      <a:r>
                        <a:rPr lang="en-GB" sz="2000" dirty="0"/>
                        <a:t>b. chico (m)</a:t>
                      </a:r>
                    </a:p>
                  </a:txBody>
                  <a:tcPr/>
                </a:tc>
                <a:extLst>
                  <a:ext uri="{0D108BD9-81ED-4DB2-BD59-A6C34878D82A}">
                    <a16:rowId xmlns:a16="http://schemas.microsoft.com/office/drawing/2014/main" val="968378084"/>
                  </a:ext>
                </a:extLst>
              </a:tr>
              <a:tr h="439773">
                <a:tc>
                  <a:txBody>
                    <a:bodyPr/>
                    <a:lstStyle/>
                    <a:p>
                      <a:endParaRPr lang="en-GB" sz="2000" dirty="0"/>
                    </a:p>
                  </a:txBody>
                  <a:tcPr/>
                </a:tc>
                <a:tc>
                  <a:txBody>
                    <a:bodyPr/>
                    <a:lstStyle/>
                    <a:p>
                      <a:pPr marL="457200" indent="-457200">
                        <a:buFont typeface="+mj-lt"/>
                        <a:buAutoNum type="alphaLcPeriod"/>
                      </a:pPr>
                      <a:r>
                        <a:rPr lang="en-GB" sz="2000" dirty="0" err="1"/>
                        <a:t>tarta</a:t>
                      </a:r>
                      <a:r>
                        <a:rPr lang="en-GB" sz="2000" dirty="0"/>
                        <a:t>* (f)</a:t>
                      </a:r>
                    </a:p>
                  </a:txBody>
                  <a:tcPr/>
                </a:tc>
                <a:tc>
                  <a:txBody>
                    <a:bodyPr/>
                    <a:lstStyle/>
                    <a:p>
                      <a:pPr marL="0" indent="0">
                        <a:buFont typeface="+mj-lt"/>
                        <a:buNone/>
                      </a:pPr>
                      <a:r>
                        <a:rPr lang="en-GB" sz="2000" dirty="0"/>
                        <a:t>b. </a:t>
                      </a:r>
                      <a:r>
                        <a:rPr lang="en-GB" sz="2000" dirty="0" err="1"/>
                        <a:t>postre</a:t>
                      </a:r>
                      <a:r>
                        <a:rPr lang="en-GB" sz="2000" dirty="0"/>
                        <a:t>* (m)</a:t>
                      </a:r>
                    </a:p>
                  </a:txBody>
                  <a:tcPr/>
                </a:tc>
                <a:extLst>
                  <a:ext uri="{0D108BD9-81ED-4DB2-BD59-A6C34878D82A}">
                    <a16:rowId xmlns:a16="http://schemas.microsoft.com/office/drawing/2014/main" val="2234198238"/>
                  </a:ext>
                </a:extLst>
              </a:tr>
              <a:tr h="439773">
                <a:tc>
                  <a:txBody>
                    <a:bodyPr/>
                    <a:lstStyle/>
                    <a:p>
                      <a:endParaRPr lang="en-GB" sz="2000" dirty="0"/>
                    </a:p>
                  </a:txBody>
                  <a:tcPr/>
                </a:tc>
                <a:tc>
                  <a:txBody>
                    <a:bodyPr/>
                    <a:lstStyle/>
                    <a:p>
                      <a:pPr marL="457200" indent="-457200">
                        <a:buFont typeface="+mj-lt"/>
                        <a:buAutoNum type="alphaLcPeriod"/>
                      </a:pPr>
                      <a:r>
                        <a:rPr lang="en-GB" sz="2000" dirty="0"/>
                        <a:t>carne (f)</a:t>
                      </a:r>
                    </a:p>
                  </a:txBody>
                  <a:tcPr/>
                </a:tc>
                <a:tc>
                  <a:txBody>
                    <a:bodyPr/>
                    <a:lstStyle/>
                    <a:p>
                      <a:pPr marL="0" indent="0">
                        <a:buFont typeface="+mj-lt"/>
                        <a:buNone/>
                      </a:pPr>
                      <a:r>
                        <a:rPr lang="en-GB" sz="2000" dirty="0"/>
                        <a:t>b. </a:t>
                      </a:r>
                      <a:r>
                        <a:rPr lang="en-GB" sz="2000" dirty="0" err="1"/>
                        <a:t>pescado</a:t>
                      </a:r>
                      <a:r>
                        <a:rPr lang="en-GB" sz="2000" dirty="0"/>
                        <a:t> (m)</a:t>
                      </a:r>
                    </a:p>
                  </a:txBody>
                  <a:tcPr/>
                </a:tc>
                <a:extLst>
                  <a:ext uri="{0D108BD9-81ED-4DB2-BD59-A6C34878D82A}">
                    <a16:rowId xmlns:a16="http://schemas.microsoft.com/office/drawing/2014/main" val="3787995643"/>
                  </a:ext>
                </a:extLst>
              </a:tr>
              <a:tr h="439773">
                <a:tc>
                  <a:txBody>
                    <a:bodyPr/>
                    <a:lstStyle/>
                    <a:p>
                      <a:endParaRPr lang="en-GB" sz="2000" dirty="0"/>
                    </a:p>
                  </a:txBody>
                  <a:tcPr/>
                </a:tc>
                <a:tc>
                  <a:txBody>
                    <a:bodyPr/>
                    <a:lstStyle/>
                    <a:p>
                      <a:pPr marL="457200" indent="-457200">
                        <a:buFont typeface="+mj-lt"/>
                        <a:buAutoNum type="alphaLcPeriod"/>
                      </a:pPr>
                      <a:r>
                        <a:rPr lang="en-GB" sz="2000" dirty="0" err="1"/>
                        <a:t>novia</a:t>
                      </a:r>
                      <a:r>
                        <a:rPr lang="en-GB" sz="2000" dirty="0"/>
                        <a:t> (f)</a:t>
                      </a:r>
                    </a:p>
                  </a:txBody>
                  <a:tcPr/>
                </a:tc>
                <a:tc>
                  <a:txBody>
                    <a:bodyPr/>
                    <a:lstStyle/>
                    <a:p>
                      <a:pPr marL="457200" indent="-457200">
                        <a:buFont typeface="+mj-lt"/>
                        <a:buAutoNum type="alphaLcPeriod" startAt="2"/>
                      </a:pPr>
                      <a:r>
                        <a:rPr lang="en-GB" sz="2000" dirty="0"/>
                        <a:t>chico (m)</a:t>
                      </a:r>
                    </a:p>
                  </a:txBody>
                  <a:tcPr/>
                </a:tc>
                <a:extLst>
                  <a:ext uri="{0D108BD9-81ED-4DB2-BD59-A6C34878D82A}">
                    <a16:rowId xmlns:a16="http://schemas.microsoft.com/office/drawing/2014/main" val="839198713"/>
                  </a:ext>
                </a:extLst>
              </a:tr>
              <a:tr h="439773">
                <a:tc>
                  <a:txBody>
                    <a:bodyPr/>
                    <a:lstStyle/>
                    <a:p>
                      <a:endParaRPr lang="en-GB" sz="2000" dirty="0"/>
                    </a:p>
                  </a:txBody>
                  <a:tcPr/>
                </a:tc>
                <a:tc>
                  <a:txBody>
                    <a:bodyPr/>
                    <a:lstStyle/>
                    <a:p>
                      <a:pPr marL="457200" indent="-457200">
                        <a:buFont typeface="+mj-lt"/>
                        <a:buAutoNum type="alphaLcPeriod"/>
                      </a:pPr>
                      <a:r>
                        <a:rPr lang="en-GB" sz="2000" dirty="0"/>
                        <a:t>comida (f)</a:t>
                      </a:r>
                    </a:p>
                  </a:txBody>
                  <a:tcPr/>
                </a:tc>
                <a:tc>
                  <a:txBody>
                    <a:bodyPr/>
                    <a:lstStyle/>
                    <a:p>
                      <a:pPr marL="457200" indent="-457200">
                        <a:buFont typeface="+mj-lt"/>
                        <a:buAutoNum type="alphaLcPeriod" startAt="2"/>
                      </a:pPr>
                      <a:r>
                        <a:rPr lang="en-GB" sz="2000" dirty="0"/>
                        <a:t>dulce (m)</a:t>
                      </a:r>
                    </a:p>
                  </a:txBody>
                  <a:tcPr/>
                </a:tc>
                <a:extLst>
                  <a:ext uri="{0D108BD9-81ED-4DB2-BD59-A6C34878D82A}">
                    <a16:rowId xmlns:a16="http://schemas.microsoft.com/office/drawing/2014/main" val="2678814576"/>
                  </a:ext>
                </a:extLst>
              </a:tr>
              <a:tr h="439773">
                <a:tc>
                  <a:txBody>
                    <a:bodyPr/>
                    <a:lstStyle/>
                    <a:p>
                      <a:endParaRPr lang="en-GB" sz="2000" dirty="0"/>
                    </a:p>
                  </a:txBody>
                  <a:tcPr/>
                </a:tc>
                <a:tc>
                  <a:txBody>
                    <a:bodyPr/>
                    <a:lstStyle/>
                    <a:p>
                      <a:pPr marL="457200" indent="-457200">
                        <a:buFont typeface="+mj-lt"/>
                        <a:buAutoNum type="alphaLcPeriod"/>
                      </a:pPr>
                      <a:r>
                        <a:rPr lang="en-GB" sz="2000" dirty="0"/>
                        <a:t>regalo (m)</a:t>
                      </a:r>
                    </a:p>
                  </a:txBody>
                  <a:tcPr/>
                </a:tc>
                <a:tc>
                  <a:txBody>
                    <a:bodyPr/>
                    <a:lstStyle/>
                    <a:p>
                      <a:pPr marL="457200" indent="-457200">
                        <a:buFont typeface="+mj-lt"/>
                        <a:buAutoNum type="alphaLcPeriod" startAt="2"/>
                      </a:pPr>
                      <a:r>
                        <a:rPr lang="en-GB" sz="2000" dirty="0" err="1"/>
                        <a:t>puerta</a:t>
                      </a:r>
                      <a:r>
                        <a:rPr lang="en-GB" sz="2000" dirty="0"/>
                        <a:t> (f)</a:t>
                      </a:r>
                    </a:p>
                  </a:txBody>
                  <a:tcPr/>
                </a:tc>
                <a:extLst>
                  <a:ext uri="{0D108BD9-81ED-4DB2-BD59-A6C34878D82A}">
                    <a16:rowId xmlns:a16="http://schemas.microsoft.com/office/drawing/2014/main" val="1970528270"/>
                  </a:ext>
                </a:extLst>
              </a:tr>
              <a:tr h="439773">
                <a:tc>
                  <a:txBody>
                    <a:bodyPr/>
                    <a:lstStyle/>
                    <a:p>
                      <a:endParaRPr lang="en-GB" sz="2000" dirty="0"/>
                    </a:p>
                  </a:txBody>
                  <a:tcPr/>
                </a:tc>
                <a:tc>
                  <a:txBody>
                    <a:bodyPr/>
                    <a:lstStyle/>
                    <a:p>
                      <a:pPr marL="457200" indent="-457200">
                        <a:buFont typeface="+mj-lt"/>
                        <a:buAutoNum type="alphaLcPeriod"/>
                      </a:pPr>
                      <a:r>
                        <a:rPr lang="en-GB" sz="2000" dirty="0" err="1"/>
                        <a:t>falda</a:t>
                      </a:r>
                      <a:r>
                        <a:rPr lang="en-GB" sz="2000" dirty="0"/>
                        <a:t> (f)</a:t>
                      </a:r>
                    </a:p>
                  </a:txBody>
                  <a:tcPr/>
                </a:tc>
                <a:tc>
                  <a:txBody>
                    <a:bodyPr/>
                    <a:lstStyle/>
                    <a:p>
                      <a:pPr marL="457200" indent="-457200">
                        <a:buFont typeface="+mj-lt"/>
                        <a:buAutoNum type="alphaLcPeriod" startAt="2"/>
                      </a:pPr>
                      <a:r>
                        <a:rPr lang="en-GB" sz="2000" dirty="0" err="1"/>
                        <a:t>reloj</a:t>
                      </a:r>
                      <a:r>
                        <a:rPr lang="en-GB" sz="2000" dirty="0"/>
                        <a:t> (m)</a:t>
                      </a:r>
                    </a:p>
                  </a:txBody>
                  <a:tcPr/>
                </a:tc>
                <a:extLst>
                  <a:ext uri="{0D108BD9-81ED-4DB2-BD59-A6C34878D82A}">
                    <a16:rowId xmlns:a16="http://schemas.microsoft.com/office/drawing/2014/main" val="2437007532"/>
                  </a:ext>
                </a:extLst>
              </a:tr>
              <a:tr h="439773">
                <a:tc>
                  <a:txBody>
                    <a:bodyPr/>
                    <a:lstStyle/>
                    <a:p>
                      <a:endParaRPr lang="en-GB" sz="2000" dirty="0"/>
                    </a:p>
                  </a:txBody>
                  <a:tcPr>
                    <a:solidFill>
                      <a:schemeClr val="accent2">
                        <a:lumMod val="40000"/>
                        <a:lumOff val="60000"/>
                      </a:schemeClr>
                    </a:solidFill>
                  </a:tcPr>
                </a:tc>
                <a:tc>
                  <a:txBody>
                    <a:bodyPr/>
                    <a:lstStyle/>
                    <a:p>
                      <a:pPr marL="457200" indent="-457200">
                        <a:buFont typeface="+mj-lt"/>
                        <a:buAutoNum type="alphaLcPeriod"/>
                      </a:pPr>
                      <a:r>
                        <a:rPr lang="en-GB" sz="2000" dirty="0"/>
                        <a:t>pizza (f)</a:t>
                      </a:r>
                    </a:p>
                  </a:txBody>
                  <a:tcPr>
                    <a:solidFill>
                      <a:schemeClr val="accent2">
                        <a:lumMod val="40000"/>
                        <a:lumOff val="60000"/>
                      </a:schemeClr>
                    </a:solidFill>
                  </a:tcPr>
                </a:tc>
                <a:tc>
                  <a:txBody>
                    <a:bodyPr/>
                    <a:lstStyle/>
                    <a:p>
                      <a:pPr marL="457200" indent="-457200">
                        <a:buFont typeface="+mj-lt"/>
                        <a:buAutoNum type="alphaLcPeriod" startAt="2"/>
                      </a:pPr>
                      <a:r>
                        <a:rPr lang="en-GB" sz="2000" dirty="0" err="1"/>
                        <a:t>refresco</a:t>
                      </a:r>
                      <a:r>
                        <a:rPr lang="en-GB" sz="2000" dirty="0"/>
                        <a:t>* (m)</a:t>
                      </a:r>
                    </a:p>
                  </a:txBody>
                  <a:tcPr>
                    <a:solidFill>
                      <a:schemeClr val="accent2">
                        <a:lumMod val="40000"/>
                        <a:lumOff val="60000"/>
                      </a:schemeClr>
                    </a:solidFill>
                  </a:tcPr>
                </a:tc>
                <a:extLst>
                  <a:ext uri="{0D108BD9-81ED-4DB2-BD59-A6C34878D82A}">
                    <a16:rowId xmlns:a16="http://schemas.microsoft.com/office/drawing/2014/main" val="1828200937"/>
                  </a:ext>
                </a:extLst>
              </a:tr>
              <a:tr h="439773">
                <a:tc>
                  <a:txBody>
                    <a:bodyPr/>
                    <a:lstStyle/>
                    <a:p>
                      <a:endParaRPr lang="en-GB" sz="2000" dirty="0"/>
                    </a:p>
                  </a:txBody>
                  <a:tcPr>
                    <a:solidFill>
                      <a:schemeClr val="accent2">
                        <a:lumMod val="40000"/>
                        <a:lumOff val="60000"/>
                      </a:schemeClr>
                    </a:solidFill>
                  </a:tcPr>
                </a:tc>
                <a:tc>
                  <a:txBody>
                    <a:bodyPr/>
                    <a:lstStyle/>
                    <a:p>
                      <a:pPr marL="457200" indent="-457200">
                        <a:buFont typeface="+mj-lt"/>
                        <a:buAutoNum type="alphaLcPeriod"/>
                      </a:pPr>
                      <a:r>
                        <a:rPr lang="en-GB" sz="2000" dirty="0" err="1"/>
                        <a:t>mueble</a:t>
                      </a:r>
                      <a:r>
                        <a:rPr lang="en-GB" sz="2000" dirty="0"/>
                        <a:t> (m)</a:t>
                      </a:r>
                    </a:p>
                  </a:txBody>
                  <a:tcPr>
                    <a:solidFill>
                      <a:schemeClr val="accent2">
                        <a:lumMod val="40000"/>
                        <a:lumOff val="60000"/>
                      </a:schemeClr>
                    </a:solidFill>
                  </a:tcPr>
                </a:tc>
                <a:tc>
                  <a:txBody>
                    <a:bodyPr/>
                    <a:lstStyle/>
                    <a:p>
                      <a:pPr marL="457200" indent="-457200">
                        <a:buFont typeface="+mj-lt"/>
                        <a:buAutoNum type="alphaLcPeriod" startAt="2"/>
                      </a:pPr>
                      <a:r>
                        <a:rPr lang="en-GB" sz="2000" dirty="0"/>
                        <a:t>comida (f)</a:t>
                      </a:r>
                    </a:p>
                  </a:txBody>
                  <a:tcPr>
                    <a:solidFill>
                      <a:schemeClr val="accent2">
                        <a:lumMod val="40000"/>
                        <a:lumOff val="60000"/>
                      </a:schemeClr>
                    </a:solidFill>
                  </a:tcPr>
                </a:tc>
                <a:extLst>
                  <a:ext uri="{0D108BD9-81ED-4DB2-BD59-A6C34878D82A}">
                    <a16:rowId xmlns:a16="http://schemas.microsoft.com/office/drawing/2014/main" val="3239027847"/>
                  </a:ext>
                </a:extLst>
              </a:tr>
              <a:tr h="439773">
                <a:tc>
                  <a:txBody>
                    <a:bodyPr/>
                    <a:lstStyle/>
                    <a:p>
                      <a:endParaRPr lang="en-GB" sz="2000" dirty="0"/>
                    </a:p>
                  </a:txBody>
                  <a:tcPr>
                    <a:solidFill>
                      <a:schemeClr val="accent2">
                        <a:lumMod val="40000"/>
                        <a:lumOff val="60000"/>
                      </a:schemeClr>
                    </a:solidFill>
                  </a:tcPr>
                </a:tc>
                <a:tc>
                  <a:txBody>
                    <a:bodyPr/>
                    <a:lstStyle/>
                    <a:p>
                      <a:pPr marL="457200" indent="-457200">
                        <a:buFont typeface="+mj-lt"/>
                        <a:buAutoNum type="alphaLcPeriod"/>
                      </a:pPr>
                      <a:r>
                        <a:rPr lang="en-GB" sz="2000" dirty="0"/>
                        <a:t>mesa(f)</a:t>
                      </a:r>
                    </a:p>
                  </a:txBody>
                  <a:tcPr>
                    <a:solidFill>
                      <a:schemeClr val="accent2">
                        <a:lumMod val="40000"/>
                        <a:lumOff val="60000"/>
                      </a:schemeClr>
                    </a:solidFill>
                  </a:tcPr>
                </a:tc>
                <a:tc>
                  <a:txBody>
                    <a:bodyPr/>
                    <a:lstStyle/>
                    <a:p>
                      <a:pPr marL="457200" indent="-457200">
                        <a:buFont typeface="+mj-lt"/>
                        <a:buAutoNum type="alphaLcPeriod" startAt="2"/>
                      </a:pPr>
                      <a:r>
                        <a:rPr lang="en-GB" sz="2000" dirty="0" err="1"/>
                        <a:t>sofá</a:t>
                      </a:r>
                      <a:r>
                        <a:rPr lang="en-GB" sz="2000" dirty="0"/>
                        <a:t> (m)</a:t>
                      </a:r>
                    </a:p>
                  </a:txBody>
                  <a:tcPr>
                    <a:solidFill>
                      <a:schemeClr val="accent2">
                        <a:lumMod val="40000"/>
                        <a:lumOff val="60000"/>
                      </a:schemeClr>
                    </a:solidFill>
                  </a:tcPr>
                </a:tc>
                <a:extLst>
                  <a:ext uri="{0D108BD9-81ED-4DB2-BD59-A6C34878D82A}">
                    <a16:rowId xmlns:a16="http://schemas.microsoft.com/office/drawing/2014/main" val="3776334299"/>
                  </a:ext>
                </a:extLst>
              </a:tr>
            </a:tbl>
          </a:graphicData>
        </a:graphic>
      </p:graphicFrame>
      <p:sp>
        <p:nvSpPr>
          <p:cNvPr id="31" name="Frame 30">
            <a:extLst>
              <a:ext uri="{FF2B5EF4-FFF2-40B4-BE49-F238E27FC236}">
                <a16:creationId xmlns:a16="http://schemas.microsoft.com/office/drawing/2014/main" id="{BE5F5F84-6E09-A103-BFEC-09A49EAC2453}"/>
              </a:ext>
            </a:extLst>
          </p:cNvPr>
          <p:cNvSpPr/>
          <p:nvPr/>
        </p:nvSpPr>
        <p:spPr>
          <a:xfrm>
            <a:off x="4749563" y="1485588"/>
            <a:ext cx="210556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graphicFrame>
        <p:nvGraphicFramePr>
          <p:cNvPr id="33" name="Table 32">
            <a:extLst>
              <a:ext uri="{FF2B5EF4-FFF2-40B4-BE49-F238E27FC236}">
                <a16:creationId xmlns:a16="http://schemas.microsoft.com/office/drawing/2014/main" id="{6FABDCD3-EBB8-61DD-7FBA-E56EE2341ACE}"/>
              </a:ext>
            </a:extLst>
          </p:cNvPr>
          <p:cNvGraphicFramePr>
            <a:graphicFrameLocks noGrp="1"/>
          </p:cNvGraphicFramePr>
          <p:nvPr/>
        </p:nvGraphicFramePr>
        <p:xfrm>
          <a:off x="9225658" y="718133"/>
          <a:ext cx="2822649" cy="5604232"/>
        </p:xfrm>
        <a:graphic>
          <a:graphicData uri="http://schemas.openxmlformats.org/drawingml/2006/table">
            <a:tbl>
              <a:tblPr firstRow="1" bandRow="1">
                <a:tableStyleId>{22838BEF-8BB2-4498-84A7-C5851F593DF1}</a:tableStyleId>
              </a:tblPr>
              <a:tblGrid>
                <a:gridCol w="940883">
                  <a:extLst>
                    <a:ext uri="{9D8B030D-6E8A-4147-A177-3AD203B41FA5}">
                      <a16:colId xmlns:a16="http://schemas.microsoft.com/office/drawing/2014/main" val="3679601527"/>
                    </a:ext>
                  </a:extLst>
                </a:gridCol>
                <a:gridCol w="940883">
                  <a:extLst>
                    <a:ext uri="{9D8B030D-6E8A-4147-A177-3AD203B41FA5}">
                      <a16:colId xmlns:a16="http://schemas.microsoft.com/office/drawing/2014/main" val="2521949681"/>
                    </a:ext>
                  </a:extLst>
                </a:gridCol>
                <a:gridCol w="940883">
                  <a:extLst>
                    <a:ext uri="{9D8B030D-6E8A-4147-A177-3AD203B41FA5}">
                      <a16:colId xmlns:a16="http://schemas.microsoft.com/office/drawing/2014/main" val="1552991785"/>
                    </a:ext>
                  </a:extLst>
                </a:gridCol>
              </a:tblGrid>
              <a:tr h="403258">
                <a:tc gridSpan="3">
                  <a:txBody>
                    <a:bodyPr/>
                    <a:lstStyle/>
                    <a:p>
                      <a:pPr marL="0" indent="0" algn="ctr">
                        <a:buFont typeface="+mj-lt"/>
                        <a:buNone/>
                      </a:pPr>
                      <a:r>
                        <a:rPr lang="en-GB" sz="2000" b="1" dirty="0">
                          <a:solidFill>
                            <a:schemeClr val="tx1"/>
                          </a:solidFill>
                        </a:rPr>
                        <a:t>¿</a:t>
                      </a:r>
                      <a:r>
                        <a:rPr lang="en-GB" sz="2000" b="1" dirty="0" err="1">
                          <a:solidFill>
                            <a:schemeClr val="tx1"/>
                          </a:solidFill>
                        </a:rPr>
                        <a:t>Quién</a:t>
                      </a:r>
                      <a:r>
                        <a:rPr lang="en-GB" sz="2000" b="1" dirty="0">
                          <a:solidFill>
                            <a:schemeClr val="tx1"/>
                          </a:solidFill>
                        </a:rPr>
                        <a:t>?</a:t>
                      </a:r>
                    </a:p>
                  </a:txBody>
                  <a:tcPr>
                    <a:noFill/>
                  </a:tcPr>
                </a:tc>
                <a:tc hMerge="1">
                  <a:txBody>
                    <a:bodyPr/>
                    <a:lstStyle/>
                    <a:p>
                      <a:pPr marL="0" indent="0" algn="ctr">
                        <a:buFont typeface="+mj-lt"/>
                        <a:buNone/>
                      </a:pPr>
                      <a:endParaRPr lang="en-GB" sz="2000" b="1" dirty="0">
                        <a:solidFill>
                          <a:schemeClr val="tx1"/>
                        </a:solidFill>
                      </a:endParaRPr>
                    </a:p>
                  </a:txBody>
                  <a:tcPr>
                    <a:noFill/>
                  </a:tcPr>
                </a:tc>
                <a:tc hMerge="1">
                  <a:txBody>
                    <a:bodyPr/>
                    <a:lstStyle/>
                    <a:p>
                      <a:pPr marL="0" indent="0" algn="ctr">
                        <a:buFont typeface="+mj-lt"/>
                        <a:buNone/>
                      </a:pPr>
                      <a:endParaRPr lang="en-GB" sz="2000" b="1" dirty="0">
                        <a:solidFill>
                          <a:schemeClr val="tx1"/>
                        </a:solidFill>
                      </a:endParaRPr>
                    </a:p>
                  </a:txBody>
                  <a:tcPr>
                    <a:noFill/>
                  </a:tcPr>
                </a:tc>
                <a:extLst>
                  <a:ext uri="{0D108BD9-81ED-4DB2-BD59-A6C34878D82A}">
                    <a16:rowId xmlns:a16="http://schemas.microsoft.com/office/drawing/2014/main" val="1742142344"/>
                  </a:ext>
                </a:extLst>
              </a:tr>
              <a:tr h="403258">
                <a:tc>
                  <a:txBody>
                    <a:bodyPr/>
                    <a:lstStyle/>
                    <a:p>
                      <a:pPr marL="0" indent="0" algn="ctr">
                        <a:buFont typeface="+mj-lt"/>
                        <a:buNone/>
                      </a:pPr>
                      <a:r>
                        <a:rPr lang="en-GB" sz="2000" b="0" dirty="0" err="1">
                          <a:solidFill>
                            <a:schemeClr val="tx1"/>
                          </a:solidFill>
                        </a:rPr>
                        <a:t>Yo</a:t>
                      </a:r>
                      <a:endParaRPr lang="en-GB" sz="2000" b="0" dirty="0">
                        <a:solidFill>
                          <a:schemeClr val="tx1"/>
                        </a:solidFill>
                      </a:endParaRPr>
                    </a:p>
                  </a:txBody>
                  <a:tcPr/>
                </a:tc>
                <a:tc>
                  <a:txBody>
                    <a:bodyPr/>
                    <a:lstStyle/>
                    <a:p>
                      <a:pPr marL="0" indent="0" algn="ctr">
                        <a:buFont typeface="+mj-lt"/>
                        <a:buNone/>
                      </a:pPr>
                      <a:r>
                        <a:rPr lang="en-GB" sz="2000" b="0" dirty="0">
                          <a:solidFill>
                            <a:schemeClr val="tx1"/>
                          </a:solidFill>
                        </a:rPr>
                        <a:t>Tú</a:t>
                      </a:r>
                    </a:p>
                  </a:txBody>
                  <a:tcPr/>
                </a:tc>
                <a:tc>
                  <a:txBody>
                    <a:bodyPr/>
                    <a:lstStyle/>
                    <a:p>
                      <a:pPr marL="0" indent="0" algn="ctr">
                        <a:buFont typeface="+mj-lt"/>
                        <a:buNone/>
                      </a:pPr>
                      <a:r>
                        <a:rPr lang="en-GB" sz="2000" b="0" dirty="0" err="1">
                          <a:solidFill>
                            <a:schemeClr val="tx1"/>
                          </a:solidFill>
                        </a:rPr>
                        <a:t>Él</a:t>
                      </a:r>
                      <a:r>
                        <a:rPr lang="en-GB" sz="2000" b="0" dirty="0">
                          <a:solidFill>
                            <a:schemeClr val="tx1"/>
                          </a:solidFill>
                        </a:rPr>
                        <a:t>/</a:t>
                      </a:r>
                      <a:r>
                        <a:rPr lang="en-GB" sz="2000" b="0" dirty="0" err="1">
                          <a:solidFill>
                            <a:schemeClr val="tx1"/>
                          </a:solidFill>
                        </a:rPr>
                        <a:t>ella</a:t>
                      </a:r>
                      <a:endParaRPr lang="en-GB" sz="2000" b="0" dirty="0">
                        <a:solidFill>
                          <a:schemeClr val="tx1"/>
                        </a:solidFill>
                      </a:endParaRPr>
                    </a:p>
                  </a:txBody>
                  <a:tcPr/>
                </a:tc>
                <a:extLst>
                  <a:ext uri="{0D108BD9-81ED-4DB2-BD59-A6C34878D82A}">
                    <a16:rowId xmlns:a16="http://schemas.microsoft.com/office/drawing/2014/main" val="1641572335"/>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3638937318"/>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2732332844"/>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1270900379"/>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1643224512"/>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2922733232"/>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2478229305"/>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1820711331"/>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3751138744"/>
                  </a:ext>
                </a:extLst>
              </a:tr>
              <a:tr h="436156">
                <a:tc>
                  <a:txBody>
                    <a:bodyPr/>
                    <a:lstStyle/>
                    <a:p>
                      <a:pPr marL="457200" indent="-457200">
                        <a:buFont typeface="+mj-lt"/>
                        <a:buAutoNum type="alphaLcPeriod" startAt="2"/>
                      </a:pPr>
                      <a:endParaRPr lang="en-GB" sz="2000" dirty="0"/>
                    </a:p>
                  </a:txBody>
                  <a:tcPr>
                    <a:solidFill>
                      <a:schemeClr val="accent2">
                        <a:lumMod val="40000"/>
                        <a:lumOff val="60000"/>
                      </a:schemeClr>
                    </a:solidFill>
                  </a:tcPr>
                </a:tc>
                <a:tc>
                  <a:txBody>
                    <a:bodyPr/>
                    <a:lstStyle/>
                    <a:p>
                      <a:pPr marL="457200" indent="-457200">
                        <a:buFont typeface="+mj-lt"/>
                        <a:buAutoNum type="alphaLcPeriod" startAt="2"/>
                      </a:pPr>
                      <a:endParaRPr lang="en-GB" sz="2000" dirty="0"/>
                    </a:p>
                  </a:txBody>
                  <a:tcPr>
                    <a:solidFill>
                      <a:schemeClr val="accent2">
                        <a:lumMod val="40000"/>
                        <a:lumOff val="60000"/>
                      </a:schemeClr>
                    </a:solidFill>
                  </a:tcPr>
                </a:tc>
                <a:tc>
                  <a:txBody>
                    <a:bodyPr/>
                    <a:lstStyle/>
                    <a:p>
                      <a:pPr marL="457200" indent="-457200">
                        <a:buFont typeface="+mj-lt"/>
                        <a:buAutoNum type="alphaLcPeriod" startAt="2"/>
                      </a:pPr>
                      <a:endParaRPr lang="en-GB" sz="2000" dirty="0"/>
                    </a:p>
                  </a:txBody>
                  <a:tcPr>
                    <a:solidFill>
                      <a:schemeClr val="accent2">
                        <a:lumMod val="40000"/>
                        <a:lumOff val="60000"/>
                      </a:schemeClr>
                    </a:solidFill>
                  </a:tcPr>
                </a:tc>
                <a:extLst>
                  <a:ext uri="{0D108BD9-81ED-4DB2-BD59-A6C34878D82A}">
                    <a16:rowId xmlns:a16="http://schemas.microsoft.com/office/drawing/2014/main" val="3688304786"/>
                  </a:ext>
                </a:extLst>
              </a:tr>
              <a:tr h="436156">
                <a:tc>
                  <a:txBody>
                    <a:bodyPr/>
                    <a:lstStyle/>
                    <a:p>
                      <a:pPr marL="457200" indent="-457200">
                        <a:buFont typeface="+mj-lt"/>
                        <a:buAutoNum type="alphaLcPeriod" startAt="2"/>
                      </a:pPr>
                      <a:endParaRPr lang="en-GB" sz="2000" dirty="0"/>
                    </a:p>
                  </a:txBody>
                  <a:tcPr>
                    <a:solidFill>
                      <a:schemeClr val="accent2">
                        <a:lumMod val="40000"/>
                        <a:lumOff val="60000"/>
                      </a:schemeClr>
                    </a:solidFill>
                  </a:tcPr>
                </a:tc>
                <a:tc>
                  <a:txBody>
                    <a:bodyPr/>
                    <a:lstStyle/>
                    <a:p>
                      <a:pPr marL="457200" indent="-457200">
                        <a:buFont typeface="+mj-lt"/>
                        <a:buAutoNum type="alphaLcPeriod" startAt="2"/>
                      </a:pPr>
                      <a:endParaRPr lang="en-GB" sz="2000" dirty="0"/>
                    </a:p>
                  </a:txBody>
                  <a:tcPr>
                    <a:solidFill>
                      <a:schemeClr val="accent2">
                        <a:lumMod val="40000"/>
                        <a:lumOff val="60000"/>
                      </a:schemeClr>
                    </a:solidFill>
                  </a:tcPr>
                </a:tc>
                <a:tc>
                  <a:txBody>
                    <a:bodyPr/>
                    <a:lstStyle/>
                    <a:p>
                      <a:pPr marL="457200" indent="-457200">
                        <a:buFont typeface="+mj-lt"/>
                        <a:buAutoNum type="alphaLcPeriod" startAt="2"/>
                      </a:pPr>
                      <a:endParaRPr lang="en-GB" sz="2000" dirty="0"/>
                    </a:p>
                  </a:txBody>
                  <a:tcPr>
                    <a:solidFill>
                      <a:schemeClr val="accent2">
                        <a:lumMod val="40000"/>
                        <a:lumOff val="60000"/>
                      </a:schemeClr>
                    </a:solidFill>
                  </a:tcPr>
                </a:tc>
                <a:extLst>
                  <a:ext uri="{0D108BD9-81ED-4DB2-BD59-A6C34878D82A}">
                    <a16:rowId xmlns:a16="http://schemas.microsoft.com/office/drawing/2014/main" val="903796892"/>
                  </a:ext>
                </a:extLst>
              </a:tr>
              <a:tr h="436156">
                <a:tc>
                  <a:txBody>
                    <a:bodyPr/>
                    <a:lstStyle/>
                    <a:p>
                      <a:pPr marL="457200" indent="-457200">
                        <a:buFont typeface="+mj-lt"/>
                        <a:buAutoNum type="alphaLcPeriod" startAt="2"/>
                      </a:pPr>
                      <a:endParaRPr lang="en-GB" sz="2000" dirty="0"/>
                    </a:p>
                  </a:txBody>
                  <a:tcPr>
                    <a:solidFill>
                      <a:schemeClr val="accent2">
                        <a:lumMod val="40000"/>
                        <a:lumOff val="60000"/>
                      </a:schemeClr>
                    </a:solidFill>
                  </a:tcPr>
                </a:tc>
                <a:tc>
                  <a:txBody>
                    <a:bodyPr/>
                    <a:lstStyle/>
                    <a:p>
                      <a:pPr marL="457200" indent="-457200">
                        <a:buFont typeface="+mj-lt"/>
                        <a:buAutoNum type="alphaLcPeriod" startAt="2"/>
                      </a:pPr>
                      <a:endParaRPr lang="en-GB" sz="2000" dirty="0"/>
                    </a:p>
                  </a:txBody>
                  <a:tcPr>
                    <a:solidFill>
                      <a:schemeClr val="accent2">
                        <a:lumMod val="40000"/>
                        <a:lumOff val="60000"/>
                      </a:schemeClr>
                    </a:solidFill>
                  </a:tcPr>
                </a:tc>
                <a:tc>
                  <a:txBody>
                    <a:bodyPr/>
                    <a:lstStyle/>
                    <a:p>
                      <a:pPr marL="457200" indent="-457200">
                        <a:buFont typeface="+mj-lt"/>
                        <a:buAutoNum type="alphaLcPeriod" startAt="2"/>
                      </a:pPr>
                      <a:endParaRPr lang="en-GB" sz="2000" dirty="0"/>
                    </a:p>
                  </a:txBody>
                  <a:tcPr>
                    <a:solidFill>
                      <a:schemeClr val="accent2">
                        <a:lumMod val="40000"/>
                        <a:lumOff val="60000"/>
                      </a:schemeClr>
                    </a:solidFill>
                  </a:tcPr>
                </a:tc>
                <a:extLst>
                  <a:ext uri="{0D108BD9-81ED-4DB2-BD59-A6C34878D82A}">
                    <a16:rowId xmlns:a16="http://schemas.microsoft.com/office/drawing/2014/main" val="4196759799"/>
                  </a:ext>
                </a:extLst>
              </a:tr>
            </a:tbl>
          </a:graphicData>
        </a:graphic>
      </p:graphicFrame>
      <p:pic>
        <p:nvPicPr>
          <p:cNvPr id="32" name="Picture 2" descr="http://www.clker.com/cliparts/h/n/L/q/t/u/bright-green-tick-md.png">
            <a:extLst>
              <a:ext uri="{FF2B5EF4-FFF2-40B4-BE49-F238E27FC236}">
                <a16:creationId xmlns:a16="http://schemas.microsoft.com/office/drawing/2014/main" id="{49B2D1E6-0821-4AF9-AEB6-CD39E71F11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23290" y="1528619"/>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59" name="Frame 58">
            <a:extLst>
              <a:ext uri="{FF2B5EF4-FFF2-40B4-BE49-F238E27FC236}">
                <a16:creationId xmlns:a16="http://schemas.microsoft.com/office/drawing/2014/main" id="{EB521806-352F-46F3-A117-44FAF581445A}"/>
              </a:ext>
            </a:extLst>
          </p:cNvPr>
          <p:cNvSpPr/>
          <p:nvPr/>
        </p:nvSpPr>
        <p:spPr>
          <a:xfrm>
            <a:off x="4767057" y="1939810"/>
            <a:ext cx="210556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60" name="Picture 2" descr="http://www.clker.com/cliparts/h/n/L/q/t/u/bright-green-tick-md.png">
            <a:extLst>
              <a:ext uri="{FF2B5EF4-FFF2-40B4-BE49-F238E27FC236}">
                <a16:creationId xmlns:a16="http://schemas.microsoft.com/office/drawing/2014/main" id="{9591072A-BF4C-4087-ACD7-CE51105D1C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59815" y="1963953"/>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61" name="Frame 60">
            <a:extLst>
              <a:ext uri="{FF2B5EF4-FFF2-40B4-BE49-F238E27FC236}">
                <a16:creationId xmlns:a16="http://schemas.microsoft.com/office/drawing/2014/main" id="{B676FD63-9353-4309-9DDC-0A66C840CF87}"/>
              </a:ext>
            </a:extLst>
          </p:cNvPr>
          <p:cNvSpPr/>
          <p:nvPr/>
        </p:nvSpPr>
        <p:spPr>
          <a:xfrm>
            <a:off x="4767057" y="2377359"/>
            <a:ext cx="210556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62" name="Picture 2" descr="http://www.clker.com/cliparts/h/n/L/q/t/u/bright-green-tick-md.png">
            <a:extLst>
              <a:ext uri="{FF2B5EF4-FFF2-40B4-BE49-F238E27FC236}">
                <a16:creationId xmlns:a16="http://schemas.microsoft.com/office/drawing/2014/main" id="{1EB24922-DACE-46E1-ADD8-AA9206A22B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4490" y="2406752"/>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63" name="Frame 62">
            <a:extLst>
              <a:ext uri="{FF2B5EF4-FFF2-40B4-BE49-F238E27FC236}">
                <a16:creationId xmlns:a16="http://schemas.microsoft.com/office/drawing/2014/main" id="{D6016CCA-DE8D-4952-B2D5-F42E7996DEE2}"/>
              </a:ext>
            </a:extLst>
          </p:cNvPr>
          <p:cNvSpPr/>
          <p:nvPr/>
        </p:nvSpPr>
        <p:spPr>
          <a:xfrm>
            <a:off x="6842969" y="2792333"/>
            <a:ext cx="2301359"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64" name="Picture 2" descr="http://www.clker.com/cliparts/h/n/L/q/t/u/bright-green-tick-md.png">
            <a:extLst>
              <a:ext uri="{FF2B5EF4-FFF2-40B4-BE49-F238E27FC236}">
                <a16:creationId xmlns:a16="http://schemas.microsoft.com/office/drawing/2014/main" id="{57233E7A-A3FB-4D44-97A5-91E50757193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8383" y="2871072"/>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65" name="Frame 64">
            <a:extLst>
              <a:ext uri="{FF2B5EF4-FFF2-40B4-BE49-F238E27FC236}">
                <a16:creationId xmlns:a16="http://schemas.microsoft.com/office/drawing/2014/main" id="{ED8F129F-A19B-48A3-833F-3241A5C4DF2D}"/>
              </a:ext>
            </a:extLst>
          </p:cNvPr>
          <p:cNvSpPr/>
          <p:nvPr/>
        </p:nvSpPr>
        <p:spPr>
          <a:xfrm>
            <a:off x="4767057" y="3269479"/>
            <a:ext cx="210556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66" name="Picture 2" descr="http://www.clker.com/cliparts/h/n/L/q/t/u/bright-green-tick-md.png">
            <a:extLst>
              <a:ext uri="{FF2B5EF4-FFF2-40B4-BE49-F238E27FC236}">
                <a16:creationId xmlns:a16="http://schemas.microsoft.com/office/drawing/2014/main" id="{6D60FC12-E86A-4E23-869A-CC12F000CC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4490" y="3286068"/>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67" name="Frame 66">
            <a:extLst>
              <a:ext uri="{FF2B5EF4-FFF2-40B4-BE49-F238E27FC236}">
                <a16:creationId xmlns:a16="http://schemas.microsoft.com/office/drawing/2014/main" id="{55B1DF9A-A441-4721-AD7C-BD252595BF30}"/>
              </a:ext>
            </a:extLst>
          </p:cNvPr>
          <p:cNvSpPr/>
          <p:nvPr/>
        </p:nvSpPr>
        <p:spPr>
          <a:xfrm>
            <a:off x="6866062" y="3696195"/>
            <a:ext cx="229042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68" name="Picture 2" descr="http://www.clker.com/cliparts/h/n/L/q/t/u/bright-green-tick-md.png">
            <a:extLst>
              <a:ext uri="{FF2B5EF4-FFF2-40B4-BE49-F238E27FC236}">
                <a16:creationId xmlns:a16="http://schemas.microsoft.com/office/drawing/2014/main" id="{8051A7AC-CA51-4A02-967F-191F604EEC8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8384" y="3730429"/>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69" name="Frame 68">
            <a:extLst>
              <a:ext uri="{FF2B5EF4-FFF2-40B4-BE49-F238E27FC236}">
                <a16:creationId xmlns:a16="http://schemas.microsoft.com/office/drawing/2014/main" id="{23D84CF5-34B3-4F9B-ACF5-A792642F9B3D}"/>
              </a:ext>
            </a:extLst>
          </p:cNvPr>
          <p:cNvSpPr/>
          <p:nvPr/>
        </p:nvSpPr>
        <p:spPr>
          <a:xfrm>
            <a:off x="6866061" y="4144811"/>
            <a:ext cx="2290421"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70" name="Picture 2" descr="http://www.clker.com/cliparts/h/n/L/q/t/u/bright-green-tick-md.png">
            <a:extLst>
              <a:ext uri="{FF2B5EF4-FFF2-40B4-BE49-F238E27FC236}">
                <a16:creationId xmlns:a16="http://schemas.microsoft.com/office/drawing/2014/main" id="{570E255A-9F8D-4B37-847C-894BA715D23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55359" y="4185352"/>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71" name="Frame 70">
            <a:extLst>
              <a:ext uri="{FF2B5EF4-FFF2-40B4-BE49-F238E27FC236}">
                <a16:creationId xmlns:a16="http://schemas.microsoft.com/office/drawing/2014/main" id="{562546B5-5917-4895-9864-3D0C4D5AA7A7}"/>
              </a:ext>
            </a:extLst>
          </p:cNvPr>
          <p:cNvSpPr/>
          <p:nvPr/>
        </p:nvSpPr>
        <p:spPr>
          <a:xfrm>
            <a:off x="4749563" y="4578002"/>
            <a:ext cx="210556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72" name="Picture 2" descr="http://www.clker.com/cliparts/h/n/L/q/t/u/bright-green-tick-md.png">
            <a:extLst>
              <a:ext uri="{FF2B5EF4-FFF2-40B4-BE49-F238E27FC236}">
                <a16:creationId xmlns:a16="http://schemas.microsoft.com/office/drawing/2014/main" id="{01325824-1356-4CB8-BE26-0AEA781AD98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23290" y="4611795"/>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73" name="Frame 72">
            <a:extLst>
              <a:ext uri="{FF2B5EF4-FFF2-40B4-BE49-F238E27FC236}">
                <a16:creationId xmlns:a16="http://schemas.microsoft.com/office/drawing/2014/main" id="{6574B1D2-D303-4D70-B069-710DACCE61BD}"/>
              </a:ext>
            </a:extLst>
          </p:cNvPr>
          <p:cNvSpPr/>
          <p:nvPr/>
        </p:nvSpPr>
        <p:spPr>
          <a:xfrm>
            <a:off x="4755268" y="5026717"/>
            <a:ext cx="2094151"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74" name="Picture 2" descr="http://www.clker.com/cliparts/h/n/L/q/t/u/bright-green-tick-md.png">
            <a:extLst>
              <a:ext uri="{FF2B5EF4-FFF2-40B4-BE49-F238E27FC236}">
                <a16:creationId xmlns:a16="http://schemas.microsoft.com/office/drawing/2014/main" id="{D3238435-9342-4793-A6B2-4AAD1E91CF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59813" y="5046524"/>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75" name="Frame 74">
            <a:extLst>
              <a:ext uri="{FF2B5EF4-FFF2-40B4-BE49-F238E27FC236}">
                <a16:creationId xmlns:a16="http://schemas.microsoft.com/office/drawing/2014/main" id="{DB02768A-7177-415C-B531-4900BDF78865}"/>
              </a:ext>
            </a:extLst>
          </p:cNvPr>
          <p:cNvSpPr/>
          <p:nvPr/>
        </p:nvSpPr>
        <p:spPr>
          <a:xfrm>
            <a:off x="4760502" y="5454248"/>
            <a:ext cx="210556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76" name="Picture 2" descr="http://www.clker.com/cliparts/h/n/L/q/t/u/bright-green-tick-md.png">
            <a:extLst>
              <a:ext uri="{FF2B5EF4-FFF2-40B4-BE49-F238E27FC236}">
                <a16:creationId xmlns:a16="http://schemas.microsoft.com/office/drawing/2014/main" id="{272A55C0-13AB-4A7D-A9C7-118AD635C7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23290" y="5464151"/>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77" name="Frame 76">
            <a:extLst>
              <a:ext uri="{FF2B5EF4-FFF2-40B4-BE49-F238E27FC236}">
                <a16:creationId xmlns:a16="http://schemas.microsoft.com/office/drawing/2014/main" id="{AEED5A2E-D66F-4285-9403-BE609D551445}"/>
              </a:ext>
            </a:extLst>
          </p:cNvPr>
          <p:cNvSpPr/>
          <p:nvPr/>
        </p:nvSpPr>
        <p:spPr>
          <a:xfrm>
            <a:off x="6855123" y="5924181"/>
            <a:ext cx="2270728"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79" name="Picture 2" descr="http://www.clker.com/cliparts/h/n/L/q/t/u/bright-green-tick-md.png">
            <a:extLst>
              <a:ext uri="{FF2B5EF4-FFF2-40B4-BE49-F238E27FC236}">
                <a16:creationId xmlns:a16="http://schemas.microsoft.com/office/drawing/2014/main" id="{ACB9151A-1A97-47F1-A012-6250C67589A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59813" y="5924181"/>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D6CBA1-C8F4-F002-B3A3-54C0B16C21B8}"/>
              </a:ext>
            </a:extLst>
          </p:cNvPr>
          <p:cNvSpPr txBox="1"/>
          <p:nvPr/>
        </p:nvSpPr>
        <p:spPr>
          <a:xfrm>
            <a:off x="98486" y="915488"/>
            <a:ext cx="7398326" cy="400110"/>
          </a:xfrm>
          <a:prstGeom prst="rect">
            <a:avLst/>
          </a:prstGeom>
          <a:noFill/>
        </p:spPr>
        <p:txBody>
          <a:bodyPr wrap="square" numCol="1" rtlCol="0">
            <a:spAutoFit/>
          </a:bodyPr>
          <a:lstStyle/>
          <a:p>
            <a:r>
              <a:rPr lang="en-ES" sz="2000" dirty="0">
                <a:solidFill>
                  <a:srgbClr val="514F4F"/>
                </a:solidFill>
              </a:rPr>
              <a:t>*tarta = cake</a:t>
            </a:r>
            <a:r>
              <a:rPr lang="en-GB" sz="2000" dirty="0">
                <a:solidFill>
                  <a:srgbClr val="514F4F"/>
                </a:solidFill>
              </a:rPr>
              <a:t>	  </a:t>
            </a:r>
            <a:r>
              <a:rPr lang="en-ES" sz="2000" dirty="0">
                <a:solidFill>
                  <a:srgbClr val="514F4F"/>
                </a:solidFill>
              </a:rPr>
              <a:t>*postre=dessert</a:t>
            </a:r>
            <a:r>
              <a:rPr lang="en-GB" sz="2000" dirty="0">
                <a:solidFill>
                  <a:srgbClr val="514F4F"/>
                </a:solidFill>
              </a:rPr>
              <a:t>     </a:t>
            </a:r>
            <a:r>
              <a:rPr lang="en-ES" sz="2000" dirty="0">
                <a:solidFill>
                  <a:srgbClr val="514F4F"/>
                </a:solidFill>
              </a:rPr>
              <a:t>*refresco = soft drink</a:t>
            </a:r>
          </a:p>
        </p:txBody>
      </p:sp>
      <p:pic>
        <p:nvPicPr>
          <p:cNvPr id="5" name="Picture 4">
            <a:extLst>
              <a:ext uri="{FF2B5EF4-FFF2-40B4-BE49-F238E27FC236}">
                <a16:creationId xmlns:a16="http://schemas.microsoft.com/office/drawing/2014/main" id="{31C51B76-CC8E-1C57-C976-9E51B6748848}"/>
              </a:ext>
            </a:extLst>
          </p:cNvPr>
          <p:cNvPicPr>
            <a:picLocks noChangeAspect="1"/>
          </p:cNvPicPr>
          <p:nvPr/>
        </p:nvPicPr>
        <p:blipFill rotWithShape="1">
          <a:blip r:embed="rId4">
            <a:clrChange>
              <a:clrFrom>
                <a:srgbClr val="EDEDED"/>
              </a:clrFrom>
              <a:clrTo>
                <a:srgbClr val="EDEDED">
                  <a:alpha val="0"/>
                </a:srgbClr>
              </a:clrTo>
            </a:clrChange>
          </a:blip>
          <a:srcRect b="3277"/>
          <a:stretch/>
        </p:blipFill>
        <p:spPr>
          <a:xfrm flipH="1">
            <a:off x="7770054" y="775195"/>
            <a:ext cx="1397589" cy="693015"/>
          </a:xfrm>
          <a:prstGeom prst="rect">
            <a:avLst/>
          </a:prstGeom>
        </p:spPr>
      </p:pic>
      <p:pic>
        <p:nvPicPr>
          <p:cNvPr id="1026" name="Picture 2" descr="birthday cake png transparent - Clip Art Library">
            <a:extLst>
              <a:ext uri="{FF2B5EF4-FFF2-40B4-BE49-F238E27FC236}">
                <a16:creationId xmlns:a16="http://schemas.microsoft.com/office/drawing/2014/main" id="{43F21212-84F3-273D-C4FB-0ADE8656FB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8340" y="861134"/>
            <a:ext cx="709123" cy="6726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a:extLst>
              <a:ext uri="{FF2B5EF4-FFF2-40B4-BE49-F238E27FC236}">
                <a16:creationId xmlns:a16="http://schemas.microsoft.com/office/drawing/2014/main" id="{8D6E1C11-D16D-48C1-AFF0-F0C4768D3855}"/>
              </a:ext>
            </a:extLst>
          </p:cNvPr>
          <p:cNvSpPr>
            <a:spLocks noGrp="1"/>
          </p:cNvSpPr>
          <p:nvPr>
            <p:ph type="body" sz="quarter" idx="10"/>
          </p:nvPr>
        </p:nvSpPr>
        <p:spPr>
          <a:xfrm>
            <a:off x="4019945" y="52513"/>
            <a:ext cx="5980897" cy="825566"/>
          </a:xfrm>
        </p:spPr>
        <p:txBody>
          <a:bodyPr>
            <a:normAutofit fontScale="92500" lnSpcReduction="10000"/>
          </a:bodyPr>
          <a:lstStyle/>
          <a:p>
            <a:r>
              <a:rPr lang="en-GB" sz="2200" dirty="0"/>
              <a:t>Ana y Daniel </a:t>
            </a:r>
            <a:r>
              <a:rPr lang="en-GB" sz="2200" dirty="0" err="1"/>
              <a:t>hablan</a:t>
            </a:r>
            <a:r>
              <a:rPr lang="en-GB" sz="2200" dirty="0"/>
              <a:t> </a:t>
            </a:r>
            <a:r>
              <a:rPr lang="en-GB" sz="2200" dirty="0" err="1"/>
              <a:t>en</a:t>
            </a:r>
            <a:r>
              <a:rPr lang="en-GB" sz="2200" dirty="0"/>
              <a:t> la fiesta.  </a:t>
            </a:r>
            <a:r>
              <a:rPr lang="en-GB" sz="2200" dirty="0" err="1"/>
              <a:t>Escucha</a:t>
            </a:r>
            <a:r>
              <a:rPr lang="en-GB" sz="2200" dirty="0"/>
              <a:t> las </a:t>
            </a:r>
            <a:r>
              <a:rPr lang="en-GB" sz="2200" dirty="0" err="1"/>
              <a:t>frases</a:t>
            </a:r>
            <a:r>
              <a:rPr lang="en-GB" sz="2200" dirty="0"/>
              <a:t>.  ¿</a:t>
            </a:r>
            <a:r>
              <a:rPr lang="en-GB" sz="2200" dirty="0" err="1"/>
              <a:t>Cuál</a:t>
            </a:r>
            <a:r>
              <a:rPr lang="en-GB" sz="2200" dirty="0"/>
              <a:t> es el </a:t>
            </a:r>
            <a:r>
              <a:rPr lang="en-GB" sz="2200" dirty="0" err="1"/>
              <a:t>objeto</a:t>
            </a:r>
            <a:r>
              <a:rPr lang="en-GB" sz="2200" dirty="0"/>
              <a:t> </a:t>
            </a:r>
            <a:r>
              <a:rPr lang="en-GB" sz="2200" dirty="0" err="1"/>
              <a:t>directo</a:t>
            </a:r>
            <a:r>
              <a:rPr lang="en-GB" sz="2200" dirty="0"/>
              <a:t> </a:t>
            </a:r>
            <a:r>
              <a:rPr lang="en-GB" sz="2200" dirty="0" err="1"/>
              <a:t>en</a:t>
            </a:r>
            <a:r>
              <a:rPr lang="en-GB" sz="2200" dirty="0"/>
              <a:t> </a:t>
            </a:r>
            <a:r>
              <a:rPr lang="en-GB" sz="2200" dirty="0" err="1"/>
              <a:t>cada</a:t>
            </a:r>
            <a:r>
              <a:rPr lang="en-GB" sz="2200" dirty="0"/>
              <a:t> </a:t>
            </a:r>
            <a:r>
              <a:rPr lang="en-GB" sz="2200" dirty="0" err="1"/>
              <a:t>frase</a:t>
            </a:r>
            <a:r>
              <a:rPr lang="en-GB" sz="2200" dirty="0"/>
              <a:t>? ¿</a:t>
            </a:r>
            <a:r>
              <a:rPr lang="en-GB" sz="2200" dirty="0" err="1"/>
              <a:t>quién</a:t>
            </a:r>
            <a:r>
              <a:rPr lang="en-GB" sz="2200" dirty="0"/>
              <a:t> </a:t>
            </a:r>
            <a:r>
              <a:rPr lang="en-GB" sz="2200" dirty="0" err="1"/>
              <a:t>hace</a:t>
            </a:r>
            <a:r>
              <a:rPr lang="en-GB" sz="2200" dirty="0"/>
              <a:t> la </a:t>
            </a:r>
            <a:r>
              <a:rPr lang="en-GB" sz="2200" dirty="0" err="1"/>
              <a:t>acción</a:t>
            </a:r>
            <a:r>
              <a:rPr lang="en-GB" sz="2200" dirty="0"/>
              <a:t>? </a:t>
            </a:r>
          </a:p>
        </p:txBody>
      </p:sp>
      <p:sp>
        <p:nvSpPr>
          <p:cNvPr id="7" name="TextBox 6">
            <a:extLst>
              <a:ext uri="{FF2B5EF4-FFF2-40B4-BE49-F238E27FC236}">
                <a16:creationId xmlns:a16="http://schemas.microsoft.com/office/drawing/2014/main" id="{C62E97E9-0C43-D4B1-FBF9-A7E217FFA629}"/>
              </a:ext>
            </a:extLst>
          </p:cNvPr>
          <p:cNvSpPr txBox="1"/>
          <p:nvPr/>
        </p:nvSpPr>
        <p:spPr>
          <a:xfrm>
            <a:off x="284985" y="1480677"/>
            <a:ext cx="4535216" cy="400110"/>
          </a:xfrm>
          <a:prstGeom prst="rect">
            <a:avLst/>
          </a:prstGeom>
          <a:noFill/>
        </p:spPr>
        <p:txBody>
          <a:bodyPr wrap="none" rtlCol="0">
            <a:spAutoFit/>
          </a:bodyPr>
          <a:lstStyle/>
          <a:p>
            <a:r>
              <a:rPr lang="en-ES" sz="2000" b="0" dirty="0">
                <a:solidFill>
                  <a:schemeClr val="tx1"/>
                </a:solidFill>
              </a:rPr>
              <a:t>1. Lo esconde detrás de la puerta. </a:t>
            </a:r>
            <a:endParaRPr lang="en-ES" sz="2000" dirty="0"/>
          </a:p>
        </p:txBody>
      </p:sp>
      <p:sp>
        <p:nvSpPr>
          <p:cNvPr id="8" name="TextBox 7">
            <a:extLst>
              <a:ext uri="{FF2B5EF4-FFF2-40B4-BE49-F238E27FC236}">
                <a16:creationId xmlns:a16="http://schemas.microsoft.com/office/drawing/2014/main" id="{C3AD4A7E-684D-D9EA-C78E-07C57308D628}"/>
              </a:ext>
            </a:extLst>
          </p:cNvPr>
          <p:cNvSpPr txBox="1"/>
          <p:nvPr/>
        </p:nvSpPr>
        <p:spPr>
          <a:xfrm>
            <a:off x="332226" y="1924927"/>
            <a:ext cx="2611612" cy="400110"/>
          </a:xfrm>
          <a:prstGeom prst="rect">
            <a:avLst/>
          </a:prstGeom>
          <a:noFill/>
        </p:spPr>
        <p:txBody>
          <a:bodyPr wrap="none" rtlCol="0">
            <a:spAutoFit/>
          </a:bodyPr>
          <a:lstStyle/>
          <a:p>
            <a:r>
              <a:rPr lang="en-GB" sz="2000" dirty="0"/>
              <a:t>2. No la </a:t>
            </a:r>
            <a:r>
              <a:rPr lang="en-GB" sz="2000" dirty="0" err="1"/>
              <a:t>reconozco</a:t>
            </a:r>
            <a:r>
              <a:rPr lang="en-GB" sz="2000" dirty="0"/>
              <a:t>.</a:t>
            </a:r>
          </a:p>
        </p:txBody>
      </p:sp>
      <p:sp>
        <p:nvSpPr>
          <p:cNvPr id="9" name="Rectangle 8">
            <a:hlinkClick r:id="" action="ppaction://noaction">
              <a:snd r:embed="rId6" name="2 no la reconozco.wav"/>
            </a:hlinkClick>
            <a:extLst>
              <a:ext uri="{FF2B5EF4-FFF2-40B4-BE49-F238E27FC236}">
                <a16:creationId xmlns:a16="http://schemas.microsoft.com/office/drawing/2014/main" id="{222D13B6-B8A0-54BC-E869-6C4A9C63B6CA}"/>
              </a:ext>
            </a:extLst>
          </p:cNvPr>
          <p:cNvSpPr/>
          <p:nvPr/>
        </p:nvSpPr>
        <p:spPr>
          <a:xfrm>
            <a:off x="140849" y="1953285"/>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2</a:t>
            </a:r>
            <a:endParaRPr lang="en-ES" sz="2200" b="1" dirty="0"/>
          </a:p>
        </p:txBody>
      </p:sp>
      <p:sp>
        <p:nvSpPr>
          <p:cNvPr id="10" name="TextBox 9">
            <a:extLst>
              <a:ext uri="{FF2B5EF4-FFF2-40B4-BE49-F238E27FC236}">
                <a16:creationId xmlns:a16="http://schemas.microsoft.com/office/drawing/2014/main" id="{6C0B1409-DADB-A078-0B05-D3C00FA4A6CB}"/>
              </a:ext>
            </a:extLst>
          </p:cNvPr>
          <p:cNvSpPr txBox="1"/>
          <p:nvPr/>
        </p:nvSpPr>
        <p:spPr>
          <a:xfrm>
            <a:off x="286837" y="2364831"/>
            <a:ext cx="1944763" cy="400110"/>
          </a:xfrm>
          <a:prstGeom prst="rect">
            <a:avLst/>
          </a:prstGeom>
          <a:noFill/>
        </p:spPr>
        <p:txBody>
          <a:bodyPr wrap="none" rtlCol="0">
            <a:spAutoFit/>
          </a:bodyPr>
          <a:lstStyle/>
          <a:p>
            <a:r>
              <a:rPr lang="en-GB" sz="2000" dirty="0"/>
              <a:t>3. ¿La </a:t>
            </a:r>
            <a:r>
              <a:rPr lang="en-GB" sz="2000" dirty="0" err="1"/>
              <a:t>ves</a:t>
            </a:r>
            <a:r>
              <a:rPr lang="en-GB" sz="2000" dirty="0"/>
              <a:t> </a:t>
            </a:r>
            <a:r>
              <a:rPr lang="en-GB" sz="2000" dirty="0" err="1"/>
              <a:t>allí</a:t>
            </a:r>
            <a:r>
              <a:rPr lang="en-GB" sz="2000" dirty="0"/>
              <a:t>?</a:t>
            </a:r>
          </a:p>
        </p:txBody>
      </p:sp>
      <p:sp>
        <p:nvSpPr>
          <p:cNvPr id="11" name="Rectangle 10">
            <a:hlinkClick r:id="" action="ppaction://noaction">
              <a:snd r:embed="rId7" name="3 ¿la ves allí_.wav"/>
            </a:hlinkClick>
            <a:extLst>
              <a:ext uri="{FF2B5EF4-FFF2-40B4-BE49-F238E27FC236}">
                <a16:creationId xmlns:a16="http://schemas.microsoft.com/office/drawing/2014/main" id="{D05210A9-A79D-DF69-7C70-DE5FBFE90EEE}"/>
              </a:ext>
            </a:extLst>
          </p:cNvPr>
          <p:cNvSpPr/>
          <p:nvPr/>
        </p:nvSpPr>
        <p:spPr>
          <a:xfrm>
            <a:off x="140849" y="2405030"/>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3</a:t>
            </a:r>
            <a:endParaRPr lang="en-ES" sz="2200" b="1" dirty="0"/>
          </a:p>
        </p:txBody>
      </p:sp>
      <p:sp>
        <p:nvSpPr>
          <p:cNvPr id="13" name="TextBox 12">
            <a:extLst>
              <a:ext uri="{FF2B5EF4-FFF2-40B4-BE49-F238E27FC236}">
                <a16:creationId xmlns:a16="http://schemas.microsoft.com/office/drawing/2014/main" id="{FC4B7806-B1E1-6691-5B87-35D008A54E95}"/>
              </a:ext>
            </a:extLst>
          </p:cNvPr>
          <p:cNvSpPr txBox="1"/>
          <p:nvPr/>
        </p:nvSpPr>
        <p:spPr>
          <a:xfrm>
            <a:off x="297712" y="2830573"/>
            <a:ext cx="1999265" cy="400110"/>
          </a:xfrm>
          <a:prstGeom prst="rect">
            <a:avLst/>
          </a:prstGeom>
          <a:noFill/>
        </p:spPr>
        <p:txBody>
          <a:bodyPr wrap="none" rtlCol="0">
            <a:spAutoFit/>
          </a:bodyPr>
          <a:lstStyle/>
          <a:p>
            <a:r>
              <a:rPr lang="en-GB" sz="2000" dirty="0"/>
              <a:t>4. No lo come.</a:t>
            </a:r>
          </a:p>
        </p:txBody>
      </p:sp>
      <p:sp>
        <p:nvSpPr>
          <p:cNvPr id="14" name="Rectangle 13">
            <a:hlinkClick r:id="" action="ppaction://noaction">
              <a:snd r:embed="rId8" name="4 no lo come.wav"/>
            </a:hlinkClick>
            <a:extLst>
              <a:ext uri="{FF2B5EF4-FFF2-40B4-BE49-F238E27FC236}">
                <a16:creationId xmlns:a16="http://schemas.microsoft.com/office/drawing/2014/main" id="{C915271B-E660-8F53-F918-3C36327EDDD9}"/>
              </a:ext>
            </a:extLst>
          </p:cNvPr>
          <p:cNvSpPr/>
          <p:nvPr/>
        </p:nvSpPr>
        <p:spPr>
          <a:xfrm>
            <a:off x="147512" y="2836182"/>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4</a:t>
            </a:r>
            <a:endParaRPr lang="en-ES" sz="2200" b="1" dirty="0"/>
          </a:p>
        </p:txBody>
      </p:sp>
      <p:sp>
        <p:nvSpPr>
          <p:cNvPr id="15" name="TextBox 14">
            <a:extLst>
              <a:ext uri="{FF2B5EF4-FFF2-40B4-BE49-F238E27FC236}">
                <a16:creationId xmlns:a16="http://schemas.microsoft.com/office/drawing/2014/main" id="{7D47A2F8-3E9C-14A2-D255-B5DE89DD3E5F}"/>
              </a:ext>
            </a:extLst>
          </p:cNvPr>
          <p:cNvSpPr txBox="1"/>
          <p:nvPr/>
        </p:nvSpPr>
        <p:spPr>
          <a:xfrm>
            <a:off x="297712" y="3261462"/>
            <a:ext cx="2356735" cy="400110"/>
          </a:xfrm>
          <a:prstGeom prst="rect">
            <a:avLst/>
          </a:prstGeom>
          <a:noFill/>
        </p:spPr>
        <p:txBody>
          <a:bodyPr wrap="none" rtlCol="0">
            <a:spAutoFit/>
          </a:bodyPr>
          <a:lstStyle/>
          <a:p>
            <a:r>
              <a:rPr lang="en-GB" sz="2000" dirty="0"/>
              <a:t>5. No la </a:t>
            </a:r>
            <a:r>
              <a:rPr lang="en-GB" sz="2000" dirty="0" err="1"/>
              <a:t>conoces</a:t>
            </a:r>
            <a:r>
              <a:rPr lang="en-GB" sz="2000" dirty="0"/>
              <a:t>.</a:t>
            </a:r>
          </a:p>
        </p:txBody>
      </p:sp>
      <p:sp>
        <p:nvSpPr>
          <p:cNvPr id="16" name="Rectangle 15">
            <a:hlinkClick r:id="" action="ppaction://noaction">
              <a:snd r:embed="rId9" name="5 no la conoces.wav"/>
            </a:hlinkClick>
            <a:extLst>
              <a:ext uri="{FF2B5EF4-FFF2-40B4-BE49-F238E27FC236}">
                <a16:creationId xmlns:a16="http://schemas.microsoft.com/office/drawing/2014/main" id="{2D1B34F8-FECA-E72A-21D3-818071B42DE5}"/>
              </a:ext>
            </a:extLst>
          </p:cNvPr>
          <p:cNvSpPr/>
          <p:nvPr/>
        </p:nvSpPr>
        <p:spPr>
          <a:xfrm>
            <a:off x="140849" y="3260981"/>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5</a:t>
            </a:r>
            <a:endParaRPr lang="en-ES" sz="2200" b="1" dirty="0"/>
          </a:p>
        </p:txBody>
      </p:sp>
      <p:sp>
        <p:nvSpPr>
          <p:cNvPr id="17" name="TextBox 16">
            <a:extLst>
              <a:ext uri="{FF2B5EF4-FFF2-40B4-BE49-F238E27FC236}">
                <a16:creationId xmlns:a16="http://schemas.microsoft.com/office/drawing/2014/main" id="{CFE1A74F-4BC7-8E42-F6B6-737307D46DA3}"/>
              </a:ext>
            </a:extLst>
          </p:cNvPr>
          <p:cNvSpPr txBox="1"/>
          <p:nvPr/>
        </p:nvSpPr>
        <p:spPr>
          <a:xfrm>
            <a:off x="283791" y="3730429"/>
            <a:ext cx="3895618" cy="400110"/>
          </a:xfrm>
          <a:prstGeom prst="rect">
            <a:avLst/>
          </a:prstGeom>
          <a:noFill/>
        </p:spPr>
        <p:txBody>
          <a:bodyPr wrap="none" rtlCol="0">
            <a:spAutoFit/>
          </a:bodyPr>
          <a:lstStyle/>
          <a:p>
            <a:r>
              <a:rPr lang="en-GB" sz="2000" dirty="0"/>
              <a:t>6. Lo </a:t>
            </a:r>
            <a:r>
              <a:rPr lang="en-GB" sz="2000" dirty="0" err="1"/>
              <a:t>comparte</a:t>
            </a:r>
            <a:r>
              <a:rPr lang="en-GB" sz="2000" dirty="0"/>
              <a:t> con la amiga.</a:t>
            </a:r>
          </a:p>
        </p:txBody>
      </p:sp>
      <p:sp>
        <p:nvSpPr>
          <p:cNvPr id="18" name="Rectangle 17">
            <a:hlinkClick r:id="" action="ppaction://noaction">
              <a:snd r:embed="rId10" name="6 lo comparte con su amiga.wav"/>
            </a:hlinkClick>
            <a:extLst>
              <a:ext uri="{FF2B5EF4-FFF2-40B4-BE49-F238E27FC236}">
                <a16:creationId xmlns:a16="http://schemas.microsoft.com/office/drawing/2014/main" id="{224FBCCF-4ECD-5758-D607-AACCCA5397A7}"/>
              </a:ext>
            </a:extLst>
          </p:cNvPr>
          <p:cNvSpPr/>
          <p:nvPr/>
        </p:nvSpPr>
        <p:spPr>
          <a:xfrm>
            <a:off x="140849" y="3722648"/>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6</a:t>
            </a:r>
            <a:endParaRPr lang="en-ES" sz="2200" b="1" dirty="0"/>
          </a:p>
        </p:txBody>
      </p:sp>
      <p:sp>
        <p:nvSpPr>
          <p:cNvPr id="19" name="TextBox 18">
            <a:extLst>
              <a:ext uri="{FF2B5EF4-FFF2-40B4-BE49-F238E27FC236}">
                <a16:creationId xmlns:a16="http://schemas.microsoft.com/office/drawing/2014/main" id="{2FA1688F-09A0-D919-53AE-6C97EA30C57F}"/>
              </a:ext>
            </a:extLst>
          </p:cNvPr>
          <p:cNvSpPr txBox="1"/>
          <p:nvPr/>
        </p:nvSpPr>
        <p:spPr>
          <a:xfrm>
            <a:off x="283791" y="4100386"/>
            <a:ext cx="3033203" cy="400110"/>
          </a:xfrm>
          <a:prstGeom prst="rect">
            <a:avLst/>
          </a:prstGeom>
          <a:noFill/>
        </p:spPr>
        <p:txBody>
          <a:bodyPr wrap="none" rtlCol="0">
            <a:spAutoFit/>
          </a:bodyPr>
          <a:lstStyle/>
          <a:p>
            <a:r>
              <a:rPr lang="en-GB" sz="2000" dirty="0"/>
              <a:t>7. ¿La </a:t>
            </a:r>
            <a:r>
              <a:rPr lang="en-GB" sz="2000" dirty="0" err="1"/>
              <a:t>abres</a:t>
            </a:r>
            <a:r>
              <a:rPr lang="en-GB" sz="2000" dirty="0"/>
              <a:t> </a:t>
            </a:r>
            <a:r>
              <a:rPr lang="en-GB" sz="2000" dirty="0" err="1"/>
              <a:t>por</a:t>
            </a:r>
            <a:r>
              <a:rPr lang="en-GB" sz="2000" dirty="0"/>
              <a:t> </a:t>
            </a:r>
            <a:r>
              <a:rPr lang="en-GB" sz="2000" dirty="0" err="1"/>
              <a:t>favor</a:t>
            </a:r>
            <a:r>
              <a:rPr lang="en-GB" sz="2000" dirty="0"/>
              <a:t>?</a:t>
            </a:r>
          </a:p>
        </p:txBody>
      </p:sp>
      <p:sp>
        <p:nvSpPr>
          <p:cNvPr id="20" name="Rectangle 19">
            <a:hlinkClick r:id="" action="ppaction://noaction">
              <a:snd r:embed="rId11" name="7 ¿la abres por favor_.wav"/>
            </a:hlinkClick>
            <a:extLst>
              <a:ext uri="{FF2B5EF4-FFF2-40B4-BE49-F238E27FC236}">
                <a16:creationId xmlns:a16="http://schemas.microsoft.com/office/drawing/2014/main" id="{0416CF68-AB88-CF07-FFC2-9048698190A9}"/>
              </a:ext>
            </a:extLst>
          </p:cNvPr>
          <p:cNvSpPr/>
          <p:nvPr/>
        </p:nvSpPr>
        <p:spPr>
          <a:xfrm>
            <a:off x="140849" y="4145175"/>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7</a:t>
            </a:r>
            <a:endParaRPr lang="en-ES" sz="2200" b="1" dirty="0"/>
          </a:p>
        </p:txBody>
      </p:sp>
      <p:sp>
        <p:nvSpPr>
          <p:cNvPr id="21" name="TextBox 20">
            <a:extLst>
              <a:ext uri="{FF2B5EF4-FFF2-40B4-BE49-F238E27FC236}">
                <a16:creationId xmlns:a16="http://schemas.microsoft.com/office/drawing/2014/main" id="{008EE84C-AD7F-EC68-0012-47BF10A8F949}"/>
              </a:ext>
            </a:extLst>
          </p:cNvPr>
          <p:cNvSpPr txBox="1"/>
          <p:nvPr/>
        </p:nvSpPr>
        <p:spPr>
          <a:xfrm>
            <a:off x="297712" y="4563731"/>
            <a:ext cx="3360215" cy="400110"/>
          </a:xfrm>
          <a:prstGeom prst="rect">
            <a:avLst/>
          </a:prstGeom>
          <a:noFill/>
        </p:spPr>
        <p:txBody>
          <a:bodyPr wrap="none" rtlCol="0">
            <a:spAutoFit/>
          </a:bodyPr>
          <a:lstStyle/>
          <a:p>
            <a:r>
              <a:rPr lang="en-GB" sz="2000" dirty="0"/>
              <a:t>8. La </a:t>
            </a:r>
            <a:r>
              <a:rPr lang="en-GB" sz="2000" dirty="0" err="1"/>
              <a:t>recoge</a:t>
            </a:r>
            <a:r>
              <a:rPr lang="en-GB" sz="2000" dirty="0"/>
              <a:t> </a:t>
            </a:r>
            <a:r>
              <a:rPr lang="en-GB" sz="2000" dirty="0" err="1"/>
              <a:t>por</a:t>
            </a:r>
            <a:r>
              <a:rPr lang="en-GB" sz="2000" dirty="0"/>
              <a:t> la </a:t>
            </a:r>
            <a:r>
              <a:rPr lang="en-GB" sz="2000" dirty="0" err="1"/>
              <a:t>tarde</a:t>
            </a:r>
            <a:r>
              <a:rPr lang="en-GB" sz="2000" dirty="0"/>
              <a:t>.</a:t>
            </a:r>
          </a:p>
        </p:txBody>
      </p:sp>
      <p:sp>
        <p:nvSpPr>
          <p:cNvPr id="22" name="Rectangle 21">
            <a:hlinkClick r:id="" action="ppaction://noaction">
              <a:snd r:embed="rId12" name="8 la recoge por la tarde.wav"/>
            </a:hlinkClick>
            <a:extLst>
              <a:ext uri="{FF2B5EF4-FFF2-40B4-BE49-F238E27FC236}">
                <a16:creationId xmlns:a16="http://schemas.microsoft.com/office/drawing/2014/main" id="{9B8B9EB4-DF12-3B72-73F7-6B78E5FEB0C3}"/>
              </a:ext>
            </a:extLst>
          </p:cNvPr>
          <p:cNvSpPr/>
          <p:nvPr/>
        </p:nvSpPr>
        <p:spPr>
          <a:xfrm>
            <a:off x="140849" y="4589519"/>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8</a:t>
            </a:r>
            <a:endParaRPr lang="en-ES" sz="2200" b="1" dirty="0"/>
          </a:p>
        </p:txBody>
      </p:sp>
      <p:sp>
        <p:nvSpPr>
          <p:cNvPr id="23" name="TextBox 22">
            <a:extLst>
              <a:ext uri="{FF2B5EF4-FFF2-40B4-BE49-F238E27FC236}">
                <a16:creationId xmlns:a16="http://schemas.microsoft.com/office/drawing/2014/main" id="{F5A6A8E5-48A5-397D-5C37-5CFB2E05770D}"/>
              </a:ext>
            </a:extLst>
          </p:cNvPr>
          <p:cNvSpPr txBox="1"/>
          <p:nvPr/>
        </p:nvSpPr>
        <p:spPr>
          <a:xfrm>
            <a:off x="283791" y="5016579"/>
            <a:ext cx="3079689" cy="400110"/>
          </a:xfrm>
          <a:prstGeom prst="rect">
            <a:avLst/>
          </a:prstGeom>
          <a:noFill/>
        </p:spPr>
        <p:txBody>
          <a:bodyPr wrap="none" rtlCol="0">
            <a:spAutoFit/>
          </a:bodyPr>
          <a:lstStyle/>
          <a:p>
            <a:r>
              <a:rPr lang="en-GB" sz="2000" dirty="0"/>
              <a:t>9. La </a:t>
            </a:r>
            <a:r>
              <a:rPr lang="en-GB" sz="2000" dirty="0" err="1"/>
              <a:t>pido</a:t>
            </a:r>
            <a:r>
              <a:rPr lang="en-GB" sz="2000" dirty="0"/>
              <a:t> </a:t>
            </a:r>
            <a:r>
              <a:rPr lang="en-GB" sz="2000" dirty="0" err="1"/>
              <a:t>por</a:t>
            </a:r>
            <a:r>
              <a:rPr lang="en-GB" sz="2000" dirty="0"/>
              <a:t> </a:t>
            </a:r>
            <a:r>
              <a:rPr lang="en-GB" sz="2000" dirty="0" err="1"/>
              <a:t>teléfono</a:t>
            </a:r>
            <a:r>
              <a:rPr lang="en-GB" sz="2000" dirty="0"/>
              <a:t>.</a:t>
            </a:r>
          </a:p>
        </p:txBody>
      </p:sp>
      <p:sp>
        <p:nvSpPr>
          <p:cNvPr id="24" name="Rectangle 23">
            <a:hlinkClick r:id="" action="ppaction://noaction">
              <a:snd r:embed="rId13" name="9 la pido por teléfono.wav"/>
            </a:hlinkClick>
            <a:extLst>
              <a:ext uri="{FF2B5EF4-FFF2-40B4-BE49-F238E27FC236}">
                <a16:creationId xmlns:a16="http://schemas.microsoft.com/office/drawing/2014/main" id="{EA495F04-AB0E-081A-E9D4-5852267F06A0}"/>
              </a:ext>
            </a:extLst>
          </p:cNvPr>
          <p:cNvSpPr/>
          <p:nvPr/>
        </p:nvSpPr>
        <p:spPr>
          <a:xfrm>
            <a:off x="141363" y="5045176"/>
            <a:ext cx="481450" cy="355321"/>
          </a:xfrm>
          <a:prstGeom prst="rect">
            <a:avLst/>
          </a:prstGeom>
          <a:solidFill>
            <a:schemeClr val="accent2"/>
          </a:solidFill>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9</a:t>
            </a:r>
            <a:endParaRPr lang="en-ES" sz="2200" b="1" dirty="0"/>
          </a:p>
        </p:txBody>
      </p:sp>
      <p:sp>
        <p:nvSpPr>
          <p:cNvPr id="25" name="TextBox 24">
            <a:extLst>
              <a:ext uri="{FF2B5EF4-FFF2-40B4-BE49-F238E27FC236}">
                <a16:creationId xmlns:a16="http://schemas.microsoft.com/office/drawing/2014/main" id="{43B83AEE-19CC-CF38-341F-C48915707B76}"/>
              </a:ext>
            </a:extLst>
          </p:cNvPr>
          <p:cNvSpPr txBox="1"/>
          <p:nvPr/>
        </p:nvSpPr>
        <p:spPr>
          <a:xfrm>
            <a:off x="171674" y="5447314"/>
            <a:ext cx="3039615" cy="400110"/>
          </a:xfrm>
          <a:prstGeom prst="rect">
            <a:avLst/>
          </a:prstGeom>
          <a:noFill/>
        </p:spPr>
        <p:txBody>
          <a:bodyPr wrap="none" rtlCol="0">
            <a:spAutoFit/>
          </a:bodyPr>
          <a:lstStyle/>
          <a:p>
            <a:r>
              <a:rPr lang="en-GB" sz="2000" dirty="0"/>
              <a:t>10. Lo pone </a:t>
            </a:r>
            <a:r>
              <a:rPr lang="en-GB" sz="2000" dirty="0" err="1"/>
              <a:t>en</a:t>
            </a:r>
            <a:r>
              <a:rPr lang="en-GB" sz="2000" dirty="0"/>
              <a:t> </a:t>
            </a:r>
            <a:r>
              <a:rPr lang="en-GB" sz="2000" dirty="0" err="1"/>
              <a:t>el</a:t>
            </a:r>
            <a:r>
              <a:rPr lang="en-GB" sz="2000" dirty="0"/>
              <a:t> </a:t>
            </a:r>
            <a:r>
              <a:rPr lang="en-GB" sz="2000" dirty="0" err="1"/>
              <a:t>salón</a:t>
            </a:r>
            <a:endParaRPr lang="en-GB" sz="2000" dirty="0"/>
          </a:p>
        </p:txBody>
      </p:sp>
      <p:sp>
        <p:nvSpPr>
          <p:cNvPr id="26" name="Rectangle 25">
            <a:hlinkClick r:id="" action="ppaction://noaction">
              <a:snd r:embed="rId14" name="10 lo pone en el salon.wav"/>
            </a:hlinkClick>
            <a:extLst>
              <a:ext uri="{FF2B5EF4-FFF2-40B4-BE49-F238E27FC236}">
                <a16:creationId xmlns:a16="http://schemas.microsoft.com/office/drawing/2014/main" id="{16465DE2-CA94-3170-D80F-F60DA7F8DC3E}"/>
              </a:ext>
            </a:extLst>
          </p:cNvPr>
          <p:cNvSpPr/>
          <p:nvPr/>
        </p:nvSpPr>
        <p:spPr>
          <a:xfrm>
            <a:off x="156566" y="5481832"/>
            <a:ext cx="481450" cy="355321"/>
          </a:xfrm>
          <a:prstGeom prst="rect">
            <a:avLst/>
          </a:prstGeom>
          <a:solidFill>
            <a:schemeClr val="accent2"/>
          </a:solidFill>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a:t>
            </a:r>
            <a:r>
              <a:rPr lang="en-GB" sz="2000" b="1" dirty="0"/>
              <a:t>0</a:t>
            </a:r>
            <a:endParaRPr lang="en-ES" sz="2000" b="1" dirty="0"/>
          </a:p>
        </p:txBody>
      </p:sp>
      <p:sp>
        <p:nvSpPr>
          <p:cNvPr id="27" name="TextBox 26">
            <a:extLst>
              <a:ext uri="{FF2B5EF4-FFF2-40B4-BE49-F238E27FC236}">
                <a16:creationId xmlns:a16="http://schemas.microsoft.com/office/drawing/2014/main" id="{C35DFC87-7AA6-4FAF-E620-DDB227A1CC43}"/>
              </a:ext>
            </a:extLst>
          </p:cNvPr>
          <p:cNvSpPr txBox="1"/>
          <p:nvPr/>
        </p:nvSpPr>
        <p:spPr>
          <a:xfrm>
            <a:off x="176274" y="5888257"/>
            <a:ext cx="3062057" cy="400110"/>
          </a:xfrm>
          <a:prstGeom prst="rect">
            <a:avLst/>
          </a:prstGeom>
          <a:noFill/>
        </p:spPr>
        <p:txBody>
          <a:bodyPr wrap="none" rtlCol="0">
            <a:spAutoFit/>
          </a:bodyPr>
          <a:lstStyle/>
          <a:p>
            <a:r>
              <a:rPr lang="en-GB" sz="2000" dirty="0"/>
              <a:t>11. Lo </a:t>
            </a:r>
            <a:r>
              <a:rPr lang="en-GB" sz="2000" dirty="0" err="1"/>
              <a:t>muevo</a:t>
            </a:r>
            <a:r>
              <a:rPr lang="en-GB" sz="2000" dirty="0"/>
              <a:t> </a:t>
            </a:r>
            <a:r>
              <a:rPr lang="en-GB" sz="2000" dirty="0" err="1"/>
              <a:t>mañana</a:t>
            </a:r>
            <a:r>
              <a:rPr lang="en-GB" sz="2000" dirty="0"/>
              <a:t>.</a:t>
            </a:r>
          </a:p>
        </p:txBody>
      </p:sp>
      <p:sp>
        <p:nvSpPr>
          <p:cNvPr id="28" name="Rectangle 27">
            <a:hlinkClick r:id="" action="ppaction://noaction">
              <a:snd r:embed="rId15" name="11 lo muevo mañana.wav"/>
            </a:hlinkClick>
            <a:extLst>
              <a:ext uri="{FF2B5EF4-FFF2-40B4-BE49-F238E27FC236}">
                <a16:creationId xmlns:a16="http://schemas.microsoft.com/office/drawing/2014/main" id="{CD708223-93B9-F623-93E3-EF0AC32CE714}"/>
              </a:ext>
            </a:extLst>
          </p:cNvPr>
          <p:cNvSpPr/>
          <p:nvPr/>
        </p:nvSpPr>
        <p:spPr>
          <a:xfrm>
            <a:off x="151158" y="5904359"/>
            <a:ext cx="477804" cy="355321"/>
          </a:xfrm>
          <a:prstGeom prst="rect">
            <a:avLst/>
          </a:prstGeom>
          <a:solidFill>
            <a:schemeClr val="accent2"/>
          </a:solidFill>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a:t>
            </a:r>
            <a:r>
              <a:rPr lang="en-GB" sz="2000" b="1" dirty="0"/>
              <a:t>1</a:t>
            </a:r>
            <a:endParaRPr lang="en-ES" sz="2000" b="1" dirty="0"/>
          </a:p>
        </p:txBody>
      </p:sp>
      <p:sp>
        <p:nvSpPr>
          <p:cNvPr id="29" name="Rectangle 28">
            <a:hlinkClick r:id="" action="ppaction://noaction">
              <a:snd r:embed="rId16" name="lo esconde detrás de la puerta.wav"/>
            </a:hlinkClick>
            <a:extLst>
              <a:ext uri="{FF2B5EF4-FFF2-40B4-BE49-F238E27FC236}">
                <a16:creationId xmlns:a16="http://schemas.microsoft.com/office/drawing/2014/main" id="{E23DAD40-4013-E981-6C98-D3D3A6898000}"/>
              </a:ext>
            </a:extLst>
          </p:cNvPr>
          <p:cNvSpPr/>
          <p:nvPr/>
        </p:nvSpPr>
        <p:spPr>
          <a:xfrm>
            <a:off x="140849" y="1504118"/>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1</a:t>
            </a:r>
          </a:p>
        </p:txBody>
      </p:sp>
    </p:spTree>
    <p:extLst>
      <p:ext uri="{BB962C8B-B14F-4D97-AF65-F5344CB8AC3E}">
        <p14:creationId xmlns:p14="http://schemas.microsoft.com/office/powerpoint/2010/main" val="211257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7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9" grpId="0" animBg="1"/>
      <p:bldP spid="61" grpId="0" animBg="1"/>
      <p:bldP spid="63" grpId="0" animBg="1"/>
      <p:bldP spid="65" grpId="0" animBg="1"/>
      <p:bldP spid="67" grpId="0" animBg="1"/>
      <p:bldP spid="69" grpId="0" animBg="1"/>
      <p:bldP spid="71" grpId="0" animBg="1"/>
      <p:bldP spid="73" grpId="0" animBg="1"/>
      <p:bldP spid="75" grpId="0" animBg="1"/>
      <p:bldP spid="77" grpId="0" animBg="1"/>
      <p:bldP spid="7" grpId="0"/>
      <p:bldP spid="8" grpId="0"/>
      <p:bldP spid="10" grpId="0"/>
      <p:bldP spid="13" grpId="0"/>
      <p:bldP spid="15" grpId="0"/>
      <p:bldP spid="17" grpId="0"/>
      <p:bldP spid="19" grpId="0"/>
      <p:bldP spid="21" grpId="0"/>
      <p:bldP spid="23" grpId="0"/>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8C78-81BA-99FE-39B2-CD5923529E11}"/>
              </a:ext>
            </a:extLst>
          </p:cNvPr>
          <p:cNvSpPr>
            <a:spLocks noGrp="1"/>
          </p:cNvSpPr>
          <p:nvPr>
            <p:ph type="title"/>
          </p:nvPr>
        </p:nvSpPr>
        <p:spPr>
          <a:xfrm>
            <a:off x="-1" y="213557"/>
            <a:ext cx="10244667" cy="944908"/>
          </a:xfrm>
        </p:spPr>
        <p:txBody>
          <a:bodyPr>
            <a:noAutofit/>
          </a:bodyPr>
          <a:lstStyle/>
          <a:p>
            <a:r>
              <a:rPr lang="en-ES" sz="2400" dirty="0"/>
              <a:t>Saying who or what receives the action</a:t>
            </a:r>
            <a:br>
              <a:rPr lang="en-ES" sz="2400" dirty="0"/>
            </a:br>
            <a:r>
              <a:rPr lang="en-ES" sz="2400" b="0" dirty="0"/>
              <a:t>Using the pronouns ‘lo</a:t>
            </a:r>
            <a:r>
              <a:rPr lang="en-GB" sz="2400" b="0" dirty="0"/>
              <a:t>s</a:t>
            </a:r>
            <a:r>
              <a:rPr lang="en-ES" sz="2400" b="0" dirty="0"/>
              <a:t>’ and ‘la</a:t>
            </a:r>
            <a:r>
              <a:rPr lang="en-GB" sz="2400" b="0" dirty="0"/>
              <a:t>s</a:t>
            </a:r>
            <a:r>
              <a:rPr lang="en-ES" sz="2400" b="0" dirty="0"/>
              <a:t>’ in one verb constructions</a:t>
            </a:r>
          </a:p>
        </p:txBody>
      </p:sp>
      <p:sp>
        <p:nvSpPr>
          <p:cNvPr id="4" name="Rounded Rectangle 11">
            <a:extLst>
              <a:ext uri="{FF2B5EF4-FFF2-40B4-BE49-F238E27FC236}">
                <a16:creationId xmlns:a16="http://schemas.microsoft.com/office/drawing/2014/main" id="{7388E613-F70A-9E16-E3C5-FEEE5EA0CE4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D4A05DA0-8876-9528-E36A-CC713E3B4655}"/>
              </a:ext>
            </a:extLst>
          </p:cNvPr>
          <p:cNvSpPr txBox="1"/>
          <p:nvPr/>
        </p:nvSpPr>
        <p:spPr>
          <a:xfrm>
            <a:off x="263857" y="1428794"/>
            <a:ext cx="11335960" cy="1292662"/>
          </a:xfrm>
          <a:prstGeom prst="rect">
            <a:avLst/>
          </a:prstGeom>
          <a:noFill/>
        </p:spPr>
        <p:txBody>
          <a:bodyPr wrap="square" rtlCol="0">
            <a:spAutoFit/>
          </a:bodyPr>
          <a:lstStyle/>
          <a:p>
            <a:r>
              <a:rPr lang="en-ES" sz="2600" dirty="0"/>
              <a:t>Use ‘</a:t>
            </a:r>
            <a:r>
              <a:rPr lang="en-ES" sz="2600" b="1" dirty="0"/>
              <a:t>lo</a:t>
            </a:r>
            <a:r>
              <a:rPr lang="en-GB" sz="2600" b="1" dirty="0"/>
              <a:t>s</a:t>
            </a:r>
            <a:r>
              <a:rPr lang="en-ES" sz="2600" dirty="0"/>
              <a:t>’ to mean ‘</a:t>
            </a:r>
            <a:r>
              <a:rPr lang="en-GB" sz="2600" dirty="0"/>
              <a:t>them</a:t>
            </a:r>
            <a:r>
              <a:rPr lang="en-ES" sz="2600" dirty="0"/>
              <a:t>’ (for masculine objects) and ‘</a:t>
            </a:r>
            <a:r>
              <a:rPr lang="en-ES" sz="2600" b="1" dirty="0"/>
              <a:t>la</a:t>
            </a:r>
            <a:r>
              <a:rPr lang="en-GB" sz="2600" b="1" dirty="0"/>
              <a:t>s</a:t>
            </a:r>
            <a:r>
              <a:rPr lang="en-ES" sz="2600" dirty="0"/>
              <a:t>’ to mean ‘</a:t>
            </a:r>
            <a:r>
              <a:rPr lang="en-GB" sz="2600" dirty="0"/>
              <a:t>them</a:t>
            </a:r>
            <a:r>
              <a:rPr lang="en-ES" sz="2600" dirty="0"/>
              <a:t>’ (for feminine objects). Remember that Spanish object pronouns go before the verb. </a:t>
            </a:r>
          </a:p>
        </p:txBody>
      </p:sp>
      <p:sp>
        <p:nvSpPr>
          <p:cNvPr id="10" name="TextBox 9">
            <a:extLst>
              <a:ext uri="{FF2B5EF4-FFF2-40B4-BE49-F238E27FC236}">
                <a16:creationId xmlns:a16="http://schemas.microsoft.com/office/drawing/2014/main" id="{F75EF1CE-9243-4407-B330-E04AEE8426B9}"/>
              </a:ext>
            </a:extLst>
          </p:cNvPr>
          <p:cNvSpPr txBox="1"/>
          <p:nvPr/>
        </p:nvSpPr>
        <p:spPr>
          <a:xfrm>
            <a:off x="263856" y="3055108"/>
            <a:ext cx="5177387" cy="492443"/>
          </a:xfrm>
          <a:prstGeom prst="rect">
            <a:avLst/>
          </a:prstGeom>
          <a:noFill/>
        </p:spPr>
        <p:txBody>
          <a:bodyPr wrap="square" rtlCol="0">
            <a:spAutoFit/>
          </a:bodyPr>
          <a:lstStyle/>
          <a:p>
            <a:r>
              <a:rPr lang="en-GB" sz="2600" dirty="0"/>
              <a:t>No </a:t>
            </a:r>
            <a:r>
              <a:rPr lang="en-GB" sz="2600" dirty="0" err="1"/>
              <a:t>aguanta</a:t>
            </a:r>
            <a:r>
              <a:rPr lang="en-GB" sz="2600" dirty="0"/>
              <a:t> a</a:t>
            </a:r>
            <a:r>
              <a:rPr lang="en-ES" sz="2600" dirty="0"/>
              <a:t> </a:t>
            </a:r>
            <a:r>
              <a:rPr lang="en-GB" sz="2600" u="sng" dirty="0"/>
              <a:t>los </a:t>
            </a:r>
            <a:r>
              <a:rPr lang="en-GB" sz="2600" u="sng" dirty="0" err="1"/>
              <a:t>vecinos</a:t>
            </a:r>
            <a:r>
              <a:rPr lang="en-ES" sz="2600" dirty="0"/>
              <a:t>. </a:t>
            </a:r>
            <a:r>
              <a:rPr lang="en-ES" sz="2600" dirty="0">
                <a:sym typeface="Wingdings" pitchFamily="2" charset="2"/>
              </a:rPr>
              <a:t></a:t>
            </a:r>
            <a:endParaRPr lang="en-ES" sz="2600" dirty="0"/>
          </a:p>
        </p:txBody>
      </p:sp>
      <p:sp>
        <p:nvSpPr>
          <p:cNvPr id="11" name="TextBox 10">
            <a:extLst>
              <a:ext uri="{FF2B5EF4-FFF2-40B4-BE49-F238E27FC236}">
                <a16:creationId xmlns:a16="http://schemas.microsoft.com/office/drawing/2014/main" id="{FDBC92A9-0C9E-FF46-99AB-989177AE5C4F}"/>
              </a:ext>
            </a:extLst>
          </p:cNvPr>
          <p:cNvSpPr txBox="1"/>
          <p:nvPr/>
        </p:nvSpPr>
        <p:spPr>
          <a:xfrm>
            <a:off x="6307180" y="3055108"/>
            <a:ext cx="5884820" cy="492443"/>
          </a:xfrm>
          <a:prstGeom prst="rect">
            <a:avLst/>
          </a:prstGeom>
          <a:noFill/>
        </p:spPr>
        <p:txBody>
          <a:bodyPr wrap="square" rtlCol="0">
            <a:spAutoFit/>
          </a:bodyPr>
          <a:lstStyle/>
          <a:p>
            <a:r>
              <a:rPr lang="en-ES" sz="2600" dirty="0"/>
              <a:t>S/he </a:t>
            </a:r>
            <a:r>
              <a:rPr lang="en-GB" sz="2600" dirty="0"/>
              <a:t>can’t stand the neighbours</a:t>
            </a:r>
            <a:r>
              <a:rPr lang="en-ES" sz="2600" dirty="0"/>
              <a:t>.</a:t>
            </a:r>
          </a:p>
        </p:txBody>
      </p:sp>
      <p:sp>
        <p:nvSpPr>
          <p:cNvPr id="12" name="TextBox 11">
            <a:extLst>
              <a:ext uri="{FF2B5EF4-FFF2-40B4-BE49-F238E27FC236}">
                <a16:creationId xmlns:a16="http://schemas.microsoft.com/office/drawing/2014/main" id="{D50C7244-A3DF-84D4-A511-C00E07B9CA1B}"/>
              </a:ext>
            </a:extLst>
          </p:cNvPr>
          <p:cNvSpPr txBox="1"/>
          <p:nvPr/>
        </p:nvSpPr>
        <p:spPr>
          <a:xfrm>
            <a:off x="263857" y="3839352"/>
            <a:ext cx="4373544" cy="492443"/>
          </a:xfrm>
          <a:prstGeom prst="rect">
            <a:avLst/>
          </a:prstGeom>
          <a:noFill/>
        </p:spPr>
        <p:txBody>
          <a:bodyPr wrap="square" rtlCol="0">
            <a:spAutoFit/>
          </a:bodyPr>
          <a:lstStyle/>
          <a:p>
            <a:r>
              <a:rPr lang="en-GB" sz="2600" dirty="0"/>
              <a:t>No </a:t>
            </a:r>
            <a:r>
              <a:rPr lang="en-GB" sz="2600" u="sng" dirty="0"/>
              <a:t>l</a:t>
            </a:r>
            <a:r>
              <a:rPr lang="en-ES" sz="2600" u="sng" dirty="0"/>
              <a:t>o</a:t>
            </a:r>
            <a:r>
              <a:rPr lang="en-GB" sz="2600" u="sng" dirty="0"/>
              <a:t>s</a:t>
            </a:r>
            <a:r>
              <a:rPr lang="en-ES" sz="2600" dirty="0"/>
              <a:t> </a:t>
            </a:r>
            <a:r>
              <a:rPr lang="en-GB" sz="2600" dirty="0" err="1"/>
              <a:t>aguanta</a:t>
            </a:r>
            <a:r>
              <a:rPr lang="en-ES" sz="2600" dirty="0"/>
              <a:t>. </a:t>
            </a:r>
            <a:r>
              <a:rPr lang="en-ES" sz="2600" dirty="0">
                <a:sym typeface="Wingdings" pitchFamily="2" charset="2"/>
              </a:rPr>
              <a:t></a:t>
            </a:r>
            <a:endParaRPr lang="en-ES" sz="2600" dirty="0"/>
          </a:p>
        </p:txBody>
      </p:sp>
      <p:sp>
        <p:nvSpPr>
          <p:cNvPr id="13" name="TextBox 12">
            <a:extLst>
              <a:ext uri="{FF2B5EF4-FFF2-40B4-BE49-F238E27FC236}">
                <a16:creationId xmlns:a16="http://schemas.microsoft.com/office/drawing/2014/main" id="{3695192F-36A3-6B7E-BC8B-6945B590AA7D}"/>
              </a:ext>
            </a:extLst>
          </p:cNvPr>
          <p:cNvSpPr txBox="1"/>
          <p:nvPr/>
        </p:nvSpPr>
        <p:spPr>
          <a:xfrm>
            <a:off x="6307180" y="3839352"/>
            <a:ext cx="7004872" cy="492443"/>
          </a:xfrm>
          <a:prstGeom prst="rect">
            <a:avLst/>
          </a:prstGeom>
          <a:noFill/>
        </p:spPr>
        <p:txBody>
          <a:bodyPr wrap="square" rtlCol="0">
            <a:spAutoFit/>
          </a:bodyPr>
          <a:lstStyle/>
          <a:p>
            <a:r>
              <a:rPr lang="en-ES" sz="2600" dirty="0"/>
              <a:t>S/he </a:t>
            </a:r>
            <a:r>
              <a:rPr lang="en-GB" sz="2600" dirty="0"/>
              <a:t>can’t stand</a:t>
            </a:r>
            <a:r>
              <a:rPr lang="en-ES" sz="2600" dirty="0"/>
              <a:t> </a:t>
            </a:r>
            <a:r>
              <a:rPr lang="en-GB" sz="2600" b="1" dirty="0"/>
              <a:t>them</a:t>
            </a:r>
            <a:r>
              <a:rPr lang="en-ES" sz="2600" dirty="0"/>
              <a:t>.</a:t>
            </a:r>
          </a:p>
        </p:txBody>
      </p:sp>
      <p:sp>
        <p:nvSpPr>
          <p:cNvPr id="16" name="TextBox 15">
            <a:extLst>
              <a:ext uri="{FF2B5EF4-FFF2-40B4-BE49-F238E27FC236}">
                <a16:creationId xmlns:a16="http://schemas.microsoft.com/office/drawing/2014/main" id="{7C3CDCF9-50A3-37B6-AB4F-D38333848089}"/>
              </a:ext>
            </a:extLst>
          </p:cNvPr>
          <p:cNvSpPr txBox="1"/>
          <p:nvPr/>
        </p:nvSpPr>
        <p:spPr>
          <a:xfrm>
            <a:off x="263857" y="4623596"/>
            <a:ext cx="7796349" cy="492443"/>
          </a:xfrm>
          <a:prstGeom prst="rect">
            <a:avLst/>
          </a:prstGeom>
          <a:noFill/>
        </p:spPr>
        <p:txBody>
          <a:bodyPr wrap="square" rtlCol="0">
            <a:spAutoFit/>
          </a:bodyPr>
          <a:lstStyle/>
          <a:p>
            <a:r>
              <a:rPr lang="en-GB" sz="2600" dirty="0" err="1"/>
              <a:t>Sirvo</a:t>
            </a:r>
            <a:r>
              <a:rPr lang="en-GB" sz="2600" dirty="0"/>
              <a:t> </a:t>
            </a:r>
            <a:r>
              <a:rPr lang="en-ES" sz="2600" u="sng" dirty="0"/>
              <a:t>una</a:t>
            </a:r>
            <a:r>
              <a:rPr lang="en-GB" sz="2600" u="sng" dirty="0"/>
              <a:t>s</a:t>
            </a:r>
            <a:r>
              <a:rPr lang="en-ES" sz="2600" u="sng" dirty="0"/>
              <a:t> </a:t>
            </a:r>
            <a:r>
              <a:rPr lang="en-GB" sz="2600" u="sng" dirty="0" err="1"/>
              <a:t>bebidas</a:t>
            </a:r>
            <a:r>
              <a:rPr lang="en-ES" sz="2600" dirty="0"/>
              <a:t>. </a:t>
            </a:r>
            <a:r>
              <a:rPr lang="en-ES" sz="2600" dirty="0">
                <a:sym typeface="Wingdings" pitchFamily="2" charset="2"/>
              </a:rPr>
              <a:t></a:t>
            </a:r>
            <a:endParaRPr lang="en-ES" sz="2600" dirty="0"/>
          </a:p>
        </p:txBody>
      </p:sp>
      <p:sp>
        <p:nvSpPr>
          <p:cNvPr id="17" name="TextBox 16">
            <a:extLst>
              <a:ext uri="{FF2B5EF4-FFF2-40B4-BE49-F238E27FC236}">
                <a16:creationId xmlns:a16="http://schemas.microsoft.com/office/drawing/2014/main" id="{0C416910-552B-60D4-8F38-BFFE398D3121}"/>
              </a:ext>
            </a:extLst>
          </p:cNvPr>
          <p:cNvSpPr txBox="1"/>
          <p:nvPr/>
        </p:nvSpPr>
        <p:spPr>
          <a:xfrm>
            <a:off x="6307180" y="4623595"/>
            <a:ext cx="7004872" cy="492443"/>
          </a:xfrm>
          <a:prstGeom prst="rect">
            <a:avLst/>
          </a:prstGeom>
          <a:noFill/>
        </p:spPr>
        <p:txBody>
          <a:bodyPr wrap="square" rtlCol="0">
            <a:spAutoFit/>
          </a:bodyPr>
          <a:lstStyle/>
          <a:p>
            <a:r>
              <a:rPr lang="en-GB" sz="2600" dirty="0"/>
              <a:t>I serve some drinks</a:t>
            </a:r>
            <a:r>
              <a:rPr lang="en-ES" sz="2600" dirty="0"/>
              <a:t>.</a:t>
            </a:r>
          </a:p>
        </p:txBody>
      </p:sp>
      <p:sp>
        <p:nvSpPr>
          <p:cNvPr id="18" name="TextBox 17">
            <a:extLst>
              <a:ext uri="{FF2B5EF4-FFF2-40B4-BE49-F238E27FC236}">
                <a16:creationId xmlns:a16="http://schemas.microsoft.com/office/drawing/2014/main" id="{CBCF0F9F-B2BF-60BF-51C7-3C6646EF313D}"/>
              </a:ext>
            </a:extLst>
          </p:cNvPr>
          <p:cNvSpPr txBox="1"/>
          <p:nvPr/>
        </p:nvSpPr>
        <p:spPr>
          <a:xfrm>
            <a:off x="263857" y="5407841"/>
            <a:ext cx="4373544" cy="492443"/>
          </a:xfrm>
          <a:prstGeom prst="rect">
            <a:avLst/>
          </a:prstGeom>
          <a:noFill/>
        </p:spPr>
        <p:txBody>
          <a:bodyPr wrap="square" rtlCol="0">
            <a:spAutoFit/>
          </a:bodyPr>
          <a:lstStyle/>
          <a:p>
            <a:r>
              <a:rPr lang="en-ES" sz="2600" u="sng" dirty="0"/>
              <a:t>La</a:t>
            </a:r>
            <a:r>
              <a:rPr lang="en-GB" sz="2600" u="sng" dirty="0"/>
              <a:t>s</a:t>
            </a:r>
            <a:r>
              <a:rPr lang="en-ES" sz="2600" dirty="0"/>
              <a:t> </a:t>
            </a:r>
            <a:r>
              <a:rPr lang="en-GB" sz="2600" dirty="0" err="1"/>
              <a:t>sirvo</a:t>
            </a:r>
            <a:r>
              <a:rPr lang="en-ES" sz="2600" dirty="0"/>
              <a:t>. </a:t>
            </a:r>
            <a:r>
              <a:rPr lang="en-ES" sz="2600" dirty="0">
                <a:sym typeface="Wingdings" pitchFamily="2" charset="2"/>
              </a:rPr>
              <a:t></a:t>
            </a:r>
            <a:endParaRPr lang="en-ES" sz="2600" dirty="0"/>
          </a:p>
        </p:txBody>
      </p:sp>
      <p:sp>
        <p:nvSpPr>
          <p:cNvPr id="19" name="TextBox 18">
            <a:extLst>
              <a:ext uri="{FF2B5EF4-FFF2-40B4-BE49-F238E27FC236}">
                <a16:creationId xmlns:a16="http://schemas.microsoft.com/office/drawing/2014/main" id="{1FDC9141-9B2C-56E3-A736-5B07538E4B66}"/>
              </a:ext>
            </a:extLst>
          </p:cNvPr>
          <p:cNvSpPr txBox="1"/>
          <p:nvPr/>
        </p:nvSpPr>
        <p:spPr>
          <a:xfrm>
            <a:off x="6307180" y="5412016"/>
            <a:ext cx="7004872" cy="492443"/>
          </a:xfrm>
          <a:prstGeom prst="rect">
            <a:avLst/>
          </a:prstGeom>
          <a:noFill/>
        </p:spPr>
        <p:txBody>
          <a:bodyPr wrap="square" rtlCol="0">
            <a:spAutoFit/>
          </a:bodyPr>
          <a:lstStyle/>
          <a:p>
            <a:r>
              <a:rPr lang="en-GB" sz="2600" dirty="0"/>
              <a:t>I serve </a:t>
            </a:r>
            <a:r>
              <a:rPr lang="en-GB" sz="2600" b="1" dirty="0"/>
              <a:t>them</a:t>
            </a:r>
            <a:r>
              <a:rPr lang="en-ES" sz="2600" dirty="0"/>
              <a:t>.</a:t>
            </a:r>
          </a:p>
        </p:txBody>
      </p:sp>
    </p:spTree>
    <p:extLst>
      <p:ext uri="{BB962C8B-B14F-4D97-AF65-F5344CB8AC3E}">
        <p14:creationId xmlns:p14="http://schemas.microsoft.com/office/powerpoint/2010/main" val="73942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p:bldP spid="17" grpId="0"/>
      <p:bldP spid="18" grpId="0"/>
      <p:bldP spid="19" grpId="0"/>
    </p:bldLst>
  </p:timing>
</p:sld>
</file>

<file path=ppt/theme/theme1.xml><?xml version="1.0" encoding="utf-8"?>
<a:theme xmlns:a="http://schemas.openxmlformats.org/drawingml/2006/main" name="3_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11902</Words>
  <Application>Microsoft Office PowerPoint</Application>
  <PresentationFormat>Widescreen</PresentationFormat>
  <Paragraphs>1879</Paragraphs>
  <Slides>46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Century Gothic</vt:lpstr>
      <vt:lpstr>docs-Century Gothic</vt:lpstr>
      <vt:lpstr>Segoe UI</vt:lpstr>
      <vt:lpstr>3_NCELP_German_2022</vt:lpstr>
      <vt:lpstr>Organising a surprise party</vt:lpstr>
      <vt:lpstr>Vocabulario</vt:lpstr>
      <vt:lpstr>Vocabulario</vt:lpstr>
      <vt:lpstr>Talking about actions in the present Verb endings in singular for –er/-ir verbs</vt:lpstr>
      <vt:lpstr>Irregular verbs in the present -zco for verbs ending in –er/-ir</vt:lpstr>
      <vt:lpstr>El cumpleaños de Lucía</vt:lpstr>
      <vt:lpstr>Saying who or what receives the action Using the pronouns ‘lo’ and ‘la’ in one verb constructions</vt:lpstr>
      <vt:lpstr>Durante la fiesta</vt:lpstr>
      <vt:lpstr>Saying who or what receives the action Using the pronouns ‘los’ and ‘las’ in one verb constructions</vt:lpstr>
      <vt:lpstr>PowerPoint Presentation</vt:lpstr>
      <vt:lpstr>Naming things Using definite articles</vt:lpstr>
      <vt:lpstr>¡Encuentra las frases!</vt:lpstr>
      <vt:lpstr>escribir / hablar</vt:lpstr>
      <vt:lpstr>escribir / hablar</vt:lpstr>
      <vt:lpstr>At a birthday party I</vt:lpstr>
      <vt:lpstr>Un juego de palabras</vt:lpstr>
      <vt:lpstr>Vocabulario</vt:lpstr>
      <vt:lpstr>Modal verbs in singular forms ‘querer’, ’poder’, ‘deber’,‘tener que’</vt:lpstr>
      <vt:lpstr>Talking about what skills Using the verb ‘saber’</vt:lpstr>
      <vt:lpstr>¿Saber o poder?</vt:lpstr>
      <vt:lpstr>En la fiesta</vt:lpstr>
      <vt:lpstr>Saying who or what receives the action Using direct object pronouns</vt:lpstr>
      <vt:lpstr>Saying who or what receives the action Using the pronouns ‘lo’, ‘la’, ‘los, ‘las’ in two verb constructions</vt:lpstr>
      <vt:lpstr>Lee las siguientes frases ¿Cuál es la opción correcta? ¿qué persona es? También debes decir cómo es en inglés.</vt:lpstr>
      <vt:lpstr>Saying who or what receives the action Using the pronouns ‘lo’, ‘la’, ‘los, ‘las’ in two verb constructions</vt:lpstr>
      <vt:lpstr>En la fiesta</vt:lpstr>
      <vt:lpstr>En la fiesta</vt:lpstr>
      <vt:lpstr>Hablamos en la fiesta</vt:lpstr>
      <vt:lpstr>Elige una opción para cada frase</vt:lpstr>
      <vt:lpstr>Tarjetas</vt:lpstr>
      <vt:lpstr>Tarjetas - RESPUESTAS</vt:lpstr>
      <vt:lpstr>Tarjetas - RESPUESTAS</vt:lpstr>
      <vt:lpstr>At a birthday party II</vt:lpstr>
      <vt:lpstr>¡Encuentra el tesoro!</vt:lpstr>
      <vt:lpstr>Tonguetwisters</vt:lpstr>
      <vt:lpstr>Describing people and objects Gender and number agreement</vt:lpstr>
      <vt:lpstr>Una lista de objetos</vt:lpstr>
      <vt:lpstr>Describing things Using prenominal adjectives</vt:lpstr>
      <vt:lpstr>Describing things Change of meaning depending on position </vt:lpstr>
      <vt:lpstr>Conversaciones en la fiesta</vt:lpstr>
      <vt:lpstr>Conversaciones en la fiesta</vt:lpstr>
      <vt:lpstr>Hablamos en la fiesta</vt:lpstr>
      <vt:lpstr>¿Cuántas frases sobre la imagen puedes escribir en 5 minutos?</vt:lpstr>
      <vt:lpstr>Hablamos en la fiesta</vt:lpstr>
      <vt:lpstr>Describe la imagen</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Organising a surprise party</dc:title>
  <dc:creator>Rachel Hawkes</dc:creator>
  <cp:lastModifiedBy>Rachel Hawkes</cp:lastModifiedBy>
  <cp:revision>3</cp:revision>
  <dcterms:created xsi:type="dcterms:W3CDTF">2024-03-30T12:54:43Z</dcterms:created>
  <dcterms:modified xsi:type="dcterms:W3CDTF">2024-03-30T13:50:07Z</dcterms:modified>
</cp:coreProperties>
</file>